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17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2" r:id="rId4"/>
    <p:sldId id="311" r:id="rId5"/>
    <p:sldId id="312" r:id="rId6"/>
    <p:sldId id="310" r:id="rId7"/>
    <p:sldId id="313" r:id="rId8"/>
    <p:sldId id="314" r:id="rId9"/>
    <p:sldId id="315" r:id="rId10"/>
    <p:sldId id="316" r:id="rId11"/>
    <p:sldId id="301" r:id="rId12"/>
    <p:sldId id="321" r:id="rId13"/>
    <p:sldId id="271" r:id="rId14"/>
    <p:sldId id="304" r:id="rId15"/>
    <p:sldId id="322" r:id="rId16"/>
    <p:sldId id="306" r:id="rId17"/>
    <p:sldId id="307" r:id="rId18"/>
    <p:sldId id="319" r:id="rId19"/>
    <p:sldId id="318" r:id="rId20"/>
    <p:sldId id="275" r:id="rId21"/>
    <p:sldId id="309" r:id="rId22"/>
  </p:sldIdLst>
  <p:sldSz cx="9144000" cy="6858000" type="screen4x3"/>
  <p:notesSz cx="7100888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" initials="K" lastIdx="4" clrIdx="0"/>
  <p:cmAuthor id="1" name="user" initials="AV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A68"/>
    <a:srgbClr val="698AA5"/>
    <a:srgbClr val="A82A60"/>
    <a:srgbClr val="4DA1A5"/>
    <a:srgbClr val="CE7674"/>
    <a:srgbClr val="0FDB7A"/>
    <a:srgbClr val="9FC167"/>
    <a:srgbClr val="322B4B"/>
    <a:srgbClr val="FB9025"/>
    <a:srgbClr val="518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0922" autoAdjust="0"/>
  </p:normalViewPr>
  <p:slideViewPr>
    <p:cSldViewPr>
      <p:cViewPr varScale="1">
        <p:scale>
          <a:sx n="79" d="100"/>
          <a:sy n="79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1FE3E-E780-4E29-9571-405BB91A884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2751FA7-D2F9-4382-95C5-3EA0B3D4E06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bg1"/>
              </a:solidFill>
              <a:latin typeface="GillSans"/>
            </a:rPr>
            <a:t>Habitats &amp; Birds  Directives</a:t>
          </a:r>
          <a:endParaRPr lang="el-GR" sz="2000" dirty="0">
            <a:solidFill>
              <a:schemeClr val="bg1"/>
            </a:solidFill>
          </a:endParaRPr>
        </a:p>
      </dgm:t>
    </dgm:pt>
    <dgm:pt modelId="{CC80671D-A0A6-488A-A9FD-A93B9DA08358}" type="parTrans" cxnId="{36E81013-BD86-4011-9A1D-DCF4B7E21105}">
      <dgm:prSet/>
      <dgm:spPr/>
      <dgm:t>
        <a:bodyPr/>
        <a:lstStyle/>
        <a:p>
          <a:endParaRPr lang="el-GR"/>
        </a:p>
      </dgm:t>
    </dgm:pt>
    <dgm:pt modelId="{45BED221-0AAE-4457-9BA5-A27162FDA718}" type="sibTrans" cxnId="{36E81013-BD86-4011-9A1D-DCF4B7E21105}">
      <dgm:prSet/>
      <dgm:spPr/>
      <dgm:t>
        <a:bodyPr/>
        <a:lstStyle/>
        <a:p>
          <a:endParaRPr lang="el-GR"/>
        </a:p>
      </dgm:t>
    </dgm:pt>
    <dgm:pt modelId="{D3B04A5B-A5F5-4EBD-BEF1-BADAB6D46157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2200" b="1" dirty="0" smtClean="0">
              <a:solidFill>
                <a:schemeClr val="tx1"/>
              </a:solidFill>
              <a:latin typeface="GillSans"/>
            </a:rPr>
            <a:t>Low carbon economy</a:t>
          </a:r>
          <a:endParaRPr lang="el-GR" sz="2200" b="1" dirty="0">
            <a:solidFill>
              <a:schemeClr val="tx1"/>
            </a:solidFill>
          </a:endParaRPr>
        </a:p>
      </dgm:t>
    </dgm:pt>
    <dgm:pt modelId="{DCA03415-6CF9-41F8-B765-6C314E2453F8}" type="parTrans" cxnId="{6E8650E2-8B7E-42D3-A96C-B04AFDEF542A}">
      <dgm:prSet/>
      <dgm:spPr/>
      <dgm:t>
        <a:bodyPr/>
        <a:lstStyle/>
        <a:p>
          <a:endParaRPr lang="el-GR"/>
        </a:p>
      </dgm:t>
    </dgm:pt>
    <dgm:pt modelId="{5DFCAF06-C62E-4B42-A132-43519784F31B}" type="sibTrans" cxnId="{6E8650E2-8B7E-42D3-A96C-B04AFDEF542A}">
      <dgm:prSet/>
      <dgm:spPr/>
      <dgm:t>
        <a:bodyPr/>
        <a:lstStyle/>
        <a:p>
          <a:endParaRPr lang="el-GR"/>
        </a:p>
      </dgm:t>
    </dgm:pt>
    <dgm:pt modelId="{EB62246F-28F3-492B-AC2B-8965BC454263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2100" dirty="0" smtClean="0">
              <a:solidFill>
                <a:schemeClr val="bg1"/>
              </a:solidFill>
              <a:latin typeface="GillSans"/>
            </a:rPr>
            <a:t>RES Directive</a:t>
          </a:r>
        </a:p>
      </dgm:t>
    </dgm:pt>
    <dgm:pt modelId="{C64BB2D8-AAAB-4BD5-A357-CABC6267ED05}" type="parTrans" cxnId="{F6CC7D90-392D-40FC-8594-8EC532ADE1C7}">
      <dgm:prSet/>
      <dgm:spPr/>
      <dgm:t>
        <a:bodyPr/>
        <a:lstStyle/>
        <a:p>
          <a:endParaRPr lang="el-GR"/>
        </a:p>
      </dgm:t>
    </dgm:pt>
    <dgm:pt modelId="{46FE5072-7DB1-4EDD-B314-0CB70251B132}" type="sibTrans" cxnId="{F6CC7D90-392D-40FC-8594-8EC532ADE1C7}">
      <dgm:prSet/>
      <dgm:spPr/>
      <dgm:t>
        <a:bodyPr/>
        <a:lstStyle/>
        <a:p>
          <a:endParaRPr lang="el-GR"/>
        </a:p>
      </dgm:t>
    </dgm:pt>
    <dgm:pt modelId="{93AB28BA-70E5-4175-89D8-BBF04A313286}">
      <dgm:prSet phldrT="[Text]" custT="1"/>
      <dgm:spPr>
        <a:solidFill>
          <a:srgbClr val="698A68"/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2200" b="1" dirty="0" smtClean="0">
              <a:solidFill>
                <a:schemeClr val="tx1"/>
              </a:solidFill>
              <a:latin typeface="GillSans"/>
            </a:rPr>
            <a:t>Natural capital conservation</a:t>
          </a:r>
          <a:endParaRPr lang="el-GR" sz="2200" b="1" dirty="0">
            <a:solidFill>
              <a:schemeClr val="tx1"/>
            </a:solidFill>
          </a:endParaRPr>
        </a:p>
      </dgm:t>
    </dgm:pt>
    <dgm:pt modelId="{8587994E-D684-4266-BB0F-411BAB49FE16}" type="sibTrans" cxnId="{918C4FA1-EE9E-4630-8E73-DDFC02041563}">
      <dgm:prSet/>
      <dgm:spPr/>
      <dgm:t>
        <a:bodyPr/>
        <a:lstStyle/>
        <a:p>
          <a:endParaRPr lang="el-GR"/>
        </a:p>
      </dgm:t>
    </dgm:pt>
    <dgm:pt modelId="{2FD01AA6-800D-495A-89D0-145655FC1EB5}" type="parTrans" cxnId="{918C4FA1-EE9E-4630-8E73-DDFC02041563}">
      <dgm:prSet/>
      <dgm:spPr/>
      <dgm:t>
        <a:bodyPr/>
        <a:lstStyle/>
        <a:p>
          <a:endParaRPr lang="el-GR"/>
        </a:p>
      </dgm:t>
    </dgm:pt>
    <dgm:pt modelId="{04AF69EF-12AB-4E9F-9847-0DB71636F5B6}" type="pres">
      <dgm:prSet presAssocID="{0DC1FE3E-E780-4E29-9571-405BB91A884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6132B12-9C27-4EEF-AE4C-905A55A01538}" type="pres">
      <dgm:prSet presAssocID="{0DC1FE3E-E780-4E29-9571-405BB91A8847}" presName="dummyMaxCanvas" presStyleCnt="0"/>
      <dgm:spPr/>
    </dgm:pt>
    <dgm:pt modelId="{5B97EB5B-010C-4684-A9D6-810787859E56}" type="pres">
      <dgm:prSet presAssocID="{0DC1FE3E-E780-4E29-9571-405BB91A8847}" presName="parentComposite" presStyleCnt="0"/>
      <dgm:spPr/>
    </dgm:pt>
    <dgm:pt modelId="{2CDFD672-40CE-47A5-BA4F-75E884E64CA6}" type="pres">
      <dgm:prSet presAssocID="{0DC1FE3E-E780-4E29-9571-405BB91A8847}" presName="parent1" presStyleLbl="alignAccFollowNode1" presStyleIdx="0" presStyleCnt="4" custScaleX="167852" custScaleY="89990" custLinFactNeighborX="-32483" custLinFactNeighborY="-10000">
        <dgm:presLayoutVars>
          <dgm:chMax val="4"/>
        </dgm:presLayoutVars>
      </dgm:prSet>
      <dgm:spPr/>
      <dgm:t>
        <a:bodyPr/>
        <a:lstStyle/>
        <a:p>
          <a:endParaRPr lang="el-GR"/>
        </a:p>
      </dgm:t>
    </dgm:pt>
    <dgm:pt modelId="{4B82AFA4-D383-4E14-B7F7-D15C78937ADB}" type="pres">
      <dgm:prSet presAssocID="{0DC1FE3E-E780-4E29-9571-405BB91A8847}" presName="parent2" presStyleLbl="alignAccFollowNode1" presStyleIdx="1" presStyleCnt="4" custScaleX="168760" custScaleY="89990" custLinFactNeighborX="32545" custLinFactNeighborY="-20000">
        <dgm:presLayoutVars>
          <dgm:chMax val="4"/>
        </dgm:presLayoutVars>
      </dgm:prSet>
      <dgm:spPr/>
      <dgm:t>
        <a:bodyPr/>
        <a:lstStyle/>
        <a:p>
          <a:endParaRPr lang="el-GR"/>
        </a:p>
      </dgm:t>
    </dgm:pt>
    <dgm:pt modelId="{E4C189DE-4B2F-4843-8350-30E56C7652A1}" type="pres">
      <dgm:prSet presAssocID="{0DC1FE3E-E780-4E29-9571-405BB91A8847}" presName="childrenComposite" presStyleCnt="0"/>
      <dgm:spPr/>
    </dgm:pt>
    <dgm:pt modelId="{F26DBEB9-662A-42D6-A21B-A8A2FCA1FE1E}" type="pres">
      <dgm:prSet presAssocID="{0DC1FE3E-E780-4E29-9571-405BB91A8847}" presName="dummyMaxCanvas_ChildArea" presStyleCnt="0"/>
      <dgm:spPr/>
    </dgm:pt>
    <dgm:pt modelId="{F921552D-002A-41C0-AE99-9365E43B40AA}" type="pres">
      <dgm:prSet presAssocID="{0DC1FE3E-E780-4E29-9571-405BB91A8847}" presName="fulcrum" presStyleLbl="alignAccFollowNode1" presStyleIdx="2" presStyleCnt="4"/>
      <dgm:spPr/>
    </dgm:pt>
    <dgm:pt modelId="{F25561FB-7987-4043-92A0-28CC3F71DD54}" type="pres">
      <dgm:prSet presAssocID="{0DC1FE3E-E780-4E29-9571-405BB91A8847}" presName="balance_11" presStyleLbl="alignAccFollowNode1" presStyleIdx="3" presStyleCnt="4" custAng="384133" custScaleX="128733" custScaleY="99264">
        <dgm:presLayoutVars>
          <dgm:bulletEnabled val="1"/>
        </dgm:presLayoutVars>
      </dgm:prSet>
      <dgm:spPr/>
    </dgm:pt>
    <dgm:pt modelId="{A28C1319-BEB6-4B11-A537-C1A2D78BBFB9}" type="pres">
      <dgm:prSet presAssocID="{0DC1FE3E-E780-4E29-9571-405BB91A8847}" presName="left_11_1" presStyleLbl="node1" presStyleIdx="0" presStyleCnt="2" custScaleX="158373" custScaleY="33777" custLinFactNeighborX="-23600" custLinFactNeighborY="187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BECF42-85FA-45F4-8206-33386106E91A}" type="pres">
      <dgm:prSet presAssocID="{0DC1FE3E-E780-4E29-9571-405BB91A8847}" presName="right_11_1" presStyleLbl="node1" presStyleIdx="1" presStyleCnt="2" custScaleX="152761" custScaleY="27982" custLinFactNeighborX="35531" custLinFactNeighborY="270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18C4FA1-EE9E-4630-8E73-DDFC02041563}" srcId="{0DC1FE3E-E780-4E29-9571-405BB91A8847}" destId="{93AB28BA-70E5-4175-89D8-BBF04A313286}" srcOrd="0" destOrd="0" parTransId="{2FD01AA6-800D-495A-89D0-145655FC1EB5}" sibTransId="{8587994E-D684-4266-BB0F-411BAB49FE16}"/>
    <dgm:cxn modelId="{36E81013-BD86-4011-9A1D-DCF4B7E21105}" srcId="{93AB28BA-70E5-4175-89D8-BBF04A313286}" destId="{B2751FA7-D2F9-4382-95C5-3EA0B3D4E069}" srcOrd="0" destOrd="0" parTransId="{CC80671D-A0A6-488A-A9FD-A93B9DA08358}" sibTransId="{45BED221-0AAE-4457-9BA5-A27162FDA718}"/>
    <dgm:cxn modelId="{6E8650E2-8B7E-42D3-A96C-B04AFDEF542A}" srcId="{0DC1FE3E-E780-4E29-9571-405BB91A8847}" destId="{D3B04A5B-A5F5-4EBD-BEF1-BADAB6D46157}" srcOrd="1" destOrd="0" parTransId="{DCA03415-6CF9-41F8-B765-6C314E2453F8}" sibTransId="{5DFCAF06-C62E-4B42-A132-43519784F31B}"/>
    <dgm:cxn modelId="{CC135A00-5D78-4297-9A55-D29A996F3C38}" type="presOf" srcId="{B2751FA7-D2F9-4382-95C5-3EA0B3D4E069}" destId="{A28C1319-BEB6-4B11-A537-C1A2D78BBFB9}" srcOrd="0" destOrd="0" presId="urn:microsoft.com/office/officeart/2005/8/layout/balance1"/>
    <dgm:cxn modelId="{F6CC7D90-392D-40FC-8594-8EC532ADE1C7}" srcId="{D3B04A5B-A5F5-4EBD-BEF1-BADAB6D46157}" destId="{EB62246F-28F3-492B-AC2B-8965BC454263}" srcOrd="0" destOrd="0" parTransId="{C64BB2D8-AAAB-4BD5-A357-CABC6267ED05}" sibTransId="{46FE5072-7DB1-4EDD-B314-0CB70251B132}"/>
    <dgm:cxn modelId="{9B8F7044-B1FC-4CAE-BA27-800B996BF809}" type="presOf" srcId="{EB62246F-28F3-492B-AC2B-8965BC454263}" destId="{5ABECF42-85FA-45F4-8206-33386106E91A}" srcOrd="0" destOrd="0" presId="urn:microsoft.com/office/officeart/2005/8/layout/balance1"/>
    <dgm:cxn modelId="{53A6261B-F7BC-4ACA-AEA1-685C26A055D0}" type="presOf" srcId="{0DC1FE3E-E780-4E29-9571-405BB91A8847}" destId="{04AF69EF-12AB-4E9F-9847-0DB71636F5B6}" srcOrd="0" destOrd="0" presId="urn:microsoft.com/office/officeart/2005/8/layout/balance1"/>
    <dgm:cxn modelId="{92AF4A5F-7720-43FD-9149-FEA994C689BE}" type="presOf" srcId="{93AB28BA-70E5-4175-89D8-BBF04A313286}" destId="{2CDFD672-40CE-47A5-BA4F-75E884E64CA6}" srcOrd="0" destOrd="0" presId="urn:microsoft.com/office/officeart/2005/8/layout/balance1"/>
    <dgm:cxn modelId="{D7210051-8E55-4F18-9155-D4D1A8954251}" type="presOf" srcId="{D3B04A5B-A5F5-4EBD-BEF1-BADAB6D46157}" destId="{4B82AFA4-D383-4E14-B7F7-D15C78937ADB}" srcOrd="0" destOrd="0" presId="urn:microsoft.com/office/officeart/2005/8/layout/balance1"/>
    <dgm:cxn modelId="{53872B4F-56DA-49EA-A4D8-423B59052EE3}" type="presParOf" srcId="{04AF69EF-12AB-4E9F-9847-0DB71636F5B6}" destId="{B6132B12-9C27-4EEF-AE4C-905A55A01538}" srcOrd="0" destOrd="0" presId="urn:microsoft.com/office/officeart/2005/8/layout/balance1"/>
    <dgm:cxn modelId="{D1622B27-7014-44E5-9249-0AB0FB110CBD}" type="presParOf" srcId="{04AF69EF-12AB-4E9F-9847-0DB71636F5B6}" destId="{5B97EB5B-010C-4684-A9D6-810787859E56}" srcOrd="1" destOrd="0" presId="urn:microsoft.com/office/officeart/2005/8/layout/balance1"/>
    <dgm:cxn modelId="{7B46BB4C-C9D8-429F-9797-53B7E395B048}" type="presParOf" srcId="{5B97EB5B-010C-4684-A9D6-810787859E56}" destId="{2CDFD672-40CE-47A5-BA4F-75E884E64CA6}" srcOrd="0" destOrd="0" presId="urn:microsoft.com/office/officeart/2005/8/layout/balance1"/>
    <dgm:cxn modelId="{ADD79C1E-66F8-43CB-B03A-F975B86FD45E}" type="presParOf" srcId="{5B97EB5B-010C-4684-A9D6-810787859E56}" destId="{4B82AFA4-D383-4E14-B7F7-D15C78937ADB}" srcOrd="1" destOrd="0" presId="urn:microsoft.com/office/officeart/2005/8/layout/balance1"/>
    <dgm:cxn modelId="{40B4A939-395F-4BD1-8270-3215B8B702C5}" type="presParOf" srcId="{04AF69EF-12AB-4E9F-9847-0DB71636F5B6}" destId="{E4C189DE-4B2F-4843-8350-30E56C7652A1}" srcOrd="2" destOrd="0" presId="urn:microsoft.com/office/officeart/2005/8/layout/balance1"/>
    <dgm:cxn modelId="{EC7BA93D-05AC-454C-A651-8A223A345CAB}" type="presParOf" srcId="{E4C189DE-4B2F-4843-8350-30E56C7652A1}" destId="{F26DBEB9-662A-42D6-A21B-A8A2FCA1FE1E}" srcOrd="0" destOrd="0" presId="urn:microsoft.com/office/officeart/2005/8/layout/balance1"/>
    <dgm:cxn modelId="{26F6C84D-4185-4887-9E1C-0274F80868BE}" type="presParOf" srcId="{E4C189DE-4B2F-4843-8350-30E56C7652A1}" destId="{F921552D-002A-41C0-AE99-9365E43B40AA}" srcOrd="1" destOrd="0" presId="urn:microsoft.com/office/officeart/2005/8/layout/balance1"/>
    <dgm:cxn modelId="{547C2733-7D81-4B26-8DDF-723989C9C983}" type="presParOf" srcId="{E4C189DE-4B2F-4843-8350-30E56C7652A1}" destId="{F25561FB-7987-4043-92A0-28CC3F71DD54}" srcOrd="2" destOrd="0" presId="urn:microsoft.com/office/officeart/2005/8/layout/balance1"/>
    <dgm:cxn modelId="{48548BA0-8E1D-41C4-8499-1782E6C8737D}" type="presParOf" srcId="{E4C189DE-4B2F-4843-8350-30E56C7652A1}" destId="{A28C1319-BEB6-4B11-A537-C1A2D78BBFB9}" srcOrd="3" destOrd="0" presId="urn:microsoft.com/office/officeart/2005/8/layout/balance1"/>
    <dgm:cxn modelId="{2B811220-83A3-4401-8FE6-D05A39B6979D}" type="presParOf" srcId="{E4C189DE-4B2F-4843-8350-30E56C7652A1}" destId="{5ABECF42-85FA-45F4-8206-33386106E91A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1FE3E-E780-4E29-9571-405BB91A884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2751FA7-D2F9-4382-95C5-3EA0B3D4E06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2000" dirty="0" smtClean="0">
              <a:solidFill>
                <a:schemeClr val="bg1"/>
              </a:solidFill>
              <a:latin typeface="GillSans"/>
            </a:rPr>
            <a:t>Habitats &amp; Birds  Directives</a:t>
          </a:r>
          <a:endParaRPr lang="el-GR" sz="2000" dirty="0">
            <a:solidFill>
              <a:schemeClr val="bg1"/>
            </a:solidFill>
          </a:endParaRPr>
        </a:p>
      </dgm:t>
    </dgm:pt>
    <dgm:pt modelId="{CC80671D-A0A6-488A-A9FD-A93B9DA08358}" type="parTrans" cxnId="{36E81013-BD86-4011-9A1D-DCF4B7E21105}">
      <dgm:prSet/>
      <dgm:spPr/>
      <dgm:t>
        <a:bodyPr/>
        <a:lstStyle/>
        <a:p>
          <a:endParaRPr lang="el-GR"/>
        </a:p>
      </dgm:t>
    </dgm:pt>
    <dgm:pt modelId="{45BED221-0AAE-4457-9BA5-A27162FDA718}" type="sibTrans" cxnId="{36E81013-BD86-4011-9A1D-DCF4B7E21105}">
      <dgm:prSet/>
      <dgm:spPr/>
      <dgm:t>
        <a:bodyPr/>
        <a:lstStyle/>
        <a:p>
          <a:endParaRPr lang="el-GR"/>
        </a:p>
      </dgm:t>
    </dgm:pt>
    <dgm:pt modelId="{D3B04A5B-A5F5-4EBD-BEF1-BADAB6D46157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2200" b="1" dirty="0" smtClean="0">
              <a:solidFill>
                <a:schemeClr val="tx1"/>
              </a:solidFill>
              <a:latin typeface="GillSans"/>
            </a:rPr>
            <a:t>Low carbon economy</a:t>
          </a:r>
          <a:endParaRPr lang="el-GR" sz="2200" b="1" dirty="0">
            <a:solidFill>
              <a:schemeClr val="tx1"/>
            </a:solidFill>
          </a:endParaRPr>
        </a:p>
      </dgm:t>
    </dgm:pt>
    <dgm:pt modelId="{DCA03415-6CF9-41F8-B765-6C314E2453F8}" type="parTrans" cxnId="{6E8650E2-8B7E-42D3-A96C-B04AFDEF542A}">
      <dgm:prSet/>
      <dgm:spPr/>
      <dgm:t>
        <a:bodyPr/>
        <a:lstStyle/>
        <a:p>
          <a:endParaRPr lang="el-GR"/>
        </a:p>
      </dgm:t>
    </dgm:pt>
    <dgm:pt modelId="{5DFCAF06-C62E-4B42-A132-43519784F31B}" type="sibTrans" cxnId="{6E8650E2-8B7E-42D3-A96C-B04AFDEF542A}">
      <dgm:prSet/>
      <dgm:spPr/>
      <dgm:t>
        <a:bodyPr/>
        <a:lstStyle/>
        <a:p>
          <a:endParaRPr lang="el-GR"/>
        </a:p>
      </dgm:t>
    </dgm:pt>
    <dgm:pt modelId="{EB62246F-28F3-492B-AC2B-8965BC454263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2000" dirty="0" smtClean="0">
              <a:solidFill>
                <a:schemeClr val="bg1"/>
              </a:solidFill>
              <a:latin typeface="GillSans"/>
            </a:rPr>
            <a:t>RES Directive</a:t>
          </a:r>
        </a:p>
      </dgm:t>
    </dgm:pt>
    <dgm:pt modelId="{C64BB2D8-AAAB-4BD5-A357-CABC6267ED05}" type="parTrans" cxnId="{F6CC7D90-392D-40FC-8594-8EC532ADE1C7}">
      <dgm:prSet/>
      <dgm:spPr/>
      <dgm:t>
        <a:bodyPr/>
        <a:lstStyle/>
        <a:p>
          <a:endParaRPr lang="el-GR"/>
        </a:p>
      </dgm:t>
    </dgm:pt>
    <dgm:pt modelId="{46FE5072-7DB1-4EDD-B314-0CB70251B132}" type="sibTrans" cxnId="{F6CC7D90-392D-40FC-8594-8EC532ADE1C7}">
      <dgm:prSet/>
      <dgm:spPr/>
      <dgm:t>
        <a:bodyPr/>
        <a:lstStyle/>
        <a:p>
          <a:endParaRPr lang="el-GR"/>
        </a:p>
      </dgm:t>
    </dgm:pt>
    <dgm:pt modelId="{93AB28BA-70E5-4175-89D8-BBF04A313286}">
      <dgm:prSet phldrT="[Text]" custT="1"/>
      <dgm:spPr>
        <a:solidFill>
          <a:srgbClr val="698A68">
            <a:alpha val="89804"/>
          </a:srgbClr>
        </a:solidFill>
      </dgm:spPr>
      <dgm:t>
        <a:bodyPr/>
        <a:lstStyle/>
        <a:p>
          <a:pPr>
            <a:lnSpc>
              <a:spcPct val="80000"/>
            </a:lnSpc>
          </a:pPr>
          <a:r>
            <a:rPr lang="en-US" sz="2200" b="1" dirty="0" smtClean="0">
              <a:solidFill>
                <a:schemeClr val="tx1"/>
              </a:solidFill>
              <a:latin typeface="GillSans"/>
            </a:rPr>
            <a:t>Natural capital conservation</a:t>
          </a:r>
          <a:endParaRPr lang="el-GR" sz="2200" b="1" dirty="0">
            <a:solidFill>
              <a:schemeClr val="tx1"/>
            </a:solidFill>
          </a:endParaRPr>
        </a:p>
      </dgm:t>
    </dgm:pt>
    <dgm:pt modelId="{8587994E-D684-4266-BB0F-411BAB49FE16}" type="sibTrans" cxnId="{918C4FA1-EE9E-4630-8E73-DDFC02041563}">
      <dgm:prSet/>
      <dgm:spPr/>
      <dgm:t>
        <a:bodyPr/>
        <a:lstStyle/>
        <a:p>
          <a:endParaRPr lang="el-GR"/>
        </a:p>
      </dgm:t>
    </dgm:pt>
    <dgm:pt modelId="{2FD01AA6-800D-495A-89D0-145655FC1EB5}" type="parTrans" cxnId="{918C4FA1-EE9E-4630-8E73-DDFC02041563}">
      <dgm:prSet/>
      <dgm:spPr/>
      <dgm:t>
        <a:bodyPr/>
        <a:lstStyle/>
        <a:p>
          <a:endParaRPr lang="el-GR"/>
        </a:p>
      </dgm:t>
    </dgm:pt>
    <dgm:pt modelId="{6AF411B9-5FA0-4EC1-BC9F-3248529D181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GillSans"/>
            </a:rPr>
            <a:t>Mitigation of climate change</a:t>
          </a:r>
          <a:endParaRPr lang="el-GR" sz="2000" dirty="0">
            <a:solidFill>
              <a:schemeClr val="bg1"/>
            </a:solidFill>
          </a:endParaRPr>
        </a:p>
      </dgm:t>
    </dgm:pt>
    <dgm:pt modelId="{6BDDB04C-1AA8-4B88-9B15-8041BBE3C932}" type="parTrans" cxnId="{DC97C73F-0BE2-48E2-B907-D066BBDA8CE1}">
      <dgm:prSet/>
      <dgm:spPr/>
      <dgm:t>
        <a:bodyPr/>
        <a:lstStyle/>
        <a:p>
          <a:endParaRPr lang="el-GR"/>
        </a:p>
      </dgm:t>
    </dgm:pt>
    <dgm:pt modelId="{072027E2-A153-4EC3-894B-342038A13104}" type="sibTrans" cxnId="{DC97C73F-0BE2-48E2-B907-D066BBDA8CE1}">
      <dgm:prSet/>
      <dgm:spPr/>
      <dgm:t>
        <a:bodyPr/>
        <a:lstStyle/>
        <a:p>
          <a:endParaRPr lang="el-GR"/>
        </a:p>
      </dgm:t>
    </dgm:pt>
    <dgm:pt modelId="{04AF69EF-12AB-4E9F-9847-0DB71636F5B6}" type="pres">
      <dgm:prSet presAssocID="{0DC1FE3E-E780-4E29-9571-405BB91A884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6132B12-9C27-4EEF-AE4C-905A55A01538}" type="pres">
      <dgm:prSet presAssocID="{0DC1FE3E-E780-4E29-9571-405BB91A8847}" presName="dummyMaxCanvas" presStyleCnt="0"/>
      <dgm:spPr/>
    </dgm:pt>
    <dgm:pt modelId="{5B97EB5B-010C-4684-A9D6-810787859E56}" type="pres">
      <dgm:prSet presAssocID="{0DC1FE3E-E780-4E29-9571-405BB91A8847}" presName="parentComposite" presStyleCnt="0"/>
      <dgm:spPr/>
    </dgm:pt>
    <dgm:pt modelId="{2CDFD672-40CE-47A5-BA4F-75E884E64CA6}" type="pres">
      <dgm:prSet presAssocID="{0DC1FE3E-E780-4E29-9571-405BB91A8847}" presName="parent1" presStyleLbl="alignAccFollowNode1" presStyleIdx="0" presStyleCnt="4" custScaleX="167852" custScaleY="89990" custLinFactNeighborX="-34915" custLinFactNeighborY="-5005">
        <dgm:presLayoutVars>
          <dgm:chMax val="4"/>
        </dgm:presLayoutVars>
      </dgm:prSet>
      <dgm:spPr/>
      <dgm:t>
        <a:bodyPr/>
        <a:lstStyle/>
        <a:p>
          <a:endParaRPr lang="el-GR"/>
        </a:p>
      </dgm:t>
    </dgm:pt>
    <dgm:pt modelId="{4B82AFA4-D383-4E14-B7F7-D15C78937ADB}" type="pres">
      <dgm:prSet presAssocID="{0DC1FE3E-E780-4E29-9571-405BB91A8847}" presName="parent2" presStyleLbl="alignAccFollowNode1" presStyleIdx="1" presStyleCnt="4" custScaleX="168760" custScaleY="89990" custLinFactNeighborX="30117" custLinFactNeighborY="-10000">
        <dgm:presLayoutVars>
          <dgm:chMax val="4"/>
        </dgm:presLayoutVars>
      </dgm:prSet>
      <dgm:spPr/>
      <dgm:t>
        <a:bodyPr/>
        <a:lstStyle/>
        <a:p>
          <a:endParaRPr lang="el-GR"/>
        </a:p>
      </dgm:t>
    </dgm:pt>
    <dgm:pt modelId="{E4C189DE-4B2F-4843-8350-30E56C7652A1}" type="pres">
      <dgm:prSet presAssocID="{0DC1FE3E-E780-4E29-9571-405BB91A8847}" presName="childrenComposite" presStyleCnt="0"/>
      <dgm:spPr/>
    </dgm:pt>
    <dgm:pt modelId="{F26DBEB9-662A-42D6-A21B-A8A2FCA1FE1E}" type="pres">
      <dgm:prSet presAssocID="{0DC1FE3E-E780-4E29-9571-405BB91A8847}" presName="dummyMaxCanvas_ChildArea" presStyleCnt="0"/>
      <dgm:spPr/>
    </dgm:pt>
    <dgm:pt modelId="{F921552D-002A-41C0-AE99-9365E43B40AA}" type="pres">
      <dgm:prSet presAssocID="{0DC1FE3E-E780-4E29-9571-405BB91A8847}" presName="fulcrum" presStyleLbl="alignAccFollowNode1" presStyleIdx="2" presStyleCnt="4"/>
      <dgm:spPr/>
    </dgm:pt>
    <dgm:pt modelId="{F6553AF7-DF97-49B0-BB80-F52FF3634E1F}" type="pres">
      <dgm:prSet presAssocID="{0DC1FE3E-E780-4E29-9571-405BB91A8847}" presName="balance_21" presStyleLbl="alignAccFollowNode1" presStyleIdx="3" presStyleCnt="4" custScaleX="180008" custScaleY="137091">
        <dgm:presLayoutVars>
          <dgm:bulletEnabled val="1"/>
        </dgm:presLayoutVars>
      </dgm:prSet>
      <dgm:spPr/>
    </dgm:pt>
    <dgm:pt modelId="{0324BAA6-6E35-486E-9C6C-AB159A5F1132}" type="pres">
      <dgm:prSet presAssocID="{0DC1FE3E-E780-4E29-9571-405BB91A8847}" presName="left_21_1" presStyleLbl="node1" presStyleIdx="0" presStyleCnt="3" custScaleX="149968" custScaleY="78610" custLinFactNeighborX="-19298" custLinFactNeighborY="79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D2EC71-90A6-48FC-8805-3B5AFCB0BAD7}" type="pres">
      <dgm:prSet presAssocID="{0DC1FE3E-E780-4E29-9571-405BB91A8847}" presName="left_21_2" presStyleLbl="node1" presStyleIdx="1" presStyleCnt="3" custScaleX="144799" custScaleY="77568" custLinFactNeighborX="-21763" custLinFactNeighborY="273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00D23A-70FA-4C64-867C-4688F6CF52EC}" type="pres">
      <dgm:prSet presAssocID="{0DC1FE3E-E780-4E29-9571-405BB91A8847}" presName="right_21_1" presStyleLbl="node1" presStyleIdx="2" presStyleCnt="3" custScaleX="142076" custScaleY="67454" custLinFactNeighborX="36269" custLinFactNeighborY="-83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1A52AE4-E955-4D15-BE6D-722D8B8F0ADD}" type="presOf" srcId="{EB62246F-28F3-492B-AC2B-8965BC454263}" destId="{5C00D23A-70FA-4C64-867C-4688F6CF52EC}" srcOrd="0" destOrd="0" presId="urn:microsoft.com/office/officeart/2005/8/layout/balance1"/>
    <dgm:cxn modelId="{C4BEECFF-BA0B-4219-A30F-1B3EE40BADE6}" type="presOf" srcId="{6AF411B9-5FA0-4EC1-BC9F-3248529D1811}" destId="{33D2EC71-90A6-48FC-8805-3B5AFCB0BAD7}" srcOrd="0" destOrd="0" presId="urn:microsoft.com/office/officeart/2005/8/layout/balance1"/>
    <dgm:cxn modelId="{5368B0A2-B857-42CF-8947-D00F854FEB32}" type="presOf" srcId="{D3B04A5B-A5F5-4EBD-BEF1-BADAB6D46157}" destId="{4B82AFA4-D383-4E14-B7F7-D15C78937ADB}" srcOrd="0" destOrd="0" presId="urn:microsoft.com/office/officeart/2005/8/layout/balance1"/>
    <dgm:cxn modelId="{36E81013-BD86-4011-9A1D-DCF4B7E21105}" srcId="{93AB28BA-70E5-4175-89D8-BBF04A313286}" destId="{B2751FA7-D2F9-4382-95C5-3EA0B3D4E069}" srcOrd="0" destOrd="0" parTransId="{CC80671D-A0A6-488A-A9FD-A93B9DA08358}" sibTransId="{45BED221-0AAE-4457-9BA5-A27162FDA718}"/>
    <dgm:cxn modelId="{7261B0F3-73F5-420F-B3F5-908744EFC1C2}" type="presOf" srcId="{93AB28BA-70E5-4175-89D8-BBF04A313286}" destId="{2CDFD672-40CE-47A5-BA4F-75E884E64CA6}" srcOrd="0" destOrd="0" presId="urn:microsoft.com/office/officeart/2005/8/layout/balance1"/>
    <dgm:cxn modelId="{6E8650E2-8B7E-42D3-A96C-B04AFDEF542A}" srcId="{0DC1FE3E-E780-4E29-9571-405BB91A8847}" destId="{D3B04A5B-A5F5-4EBD-BEF1-BADAB6D46157}" srcOrd="1" destOrd="0" parTransId="{DCA03415-6CF9-41F8-B765-6C314E2453F8}" sibTransId="{5DFCAF06-C62E-4B42-A132-43519784F31B}"/>
    <dgm:cxn modelId="{BD1819DF-3A4C-49A1-8845-56213EBD35D9}" type="presOf" srcId="{0DC1FE3E-E780-4E29-9571-405BB91A8847}" destId="{04AF69EF-12AB-4E9F-9847-0DB71636F5B6}" srcOrd="0" destOrd="0" presId="urn:microsoft.com/office/officeart/2005/8/layout/balance1"/>
    <dgm:cxn modelId="{11715095-CC0C-4208-8601-148C620E73E3}" type="presOf" srcId="{B2751FA7-D2F9-4382-95C5-3EA0B3D4E069}" destId="{0324BAA6-6E35-486E-9C6C-AB159A5F1132}" srcOrd="0" destOrd="0" presId="urn:microsoft.com/office/officeart/2005/8/layout/balance1"/>
    <dgm:cxn modelId="{918C4FA1-EE9E-4630-8E73-DDFC02041563}" srcId="{0DC1FE3E-E780-4E29-9571-405BB91A8847}" destId="{93AB28BA-70E5-4175-89D8-BBF04A313286}" srcOrd="0" destOrd="0" parTransId="{2FD01AA6-800D-495A-89D0-145655FC1EB5}" sibTransId="{8587994E-D684-4266-BB0F-411BAB49FE16}"/>
    <dgm:cxn modelId="{DC97C73F-0BE2-48E2-B907-D066BBDA8CE1}" srcId="{93AB28BA-70E5-4175-89D8-BBF04A313286}" destId="{6AF411B9-5FA0-4EC1-BC9F-3248529D1811}" srcOrd="1" destOrd="0" parTransId="{6BDDB04C-1AA8-4B88-9B15-8041BBE3C932}" sibTransId="{072027E2-A153-4EC3-894B-342038A13104}"/>
    <dgm:cxn modelId="{F6CC7D90-392D-40FC-8594-8EC532ADE1C7}" srcId="{D3B04A5B-A5F5-4EBD-BEF1-BADAB6D46157}" destId="{EB62246F-28F3-492B-AC2B-8965BC454263}" srcOrd="0" destOrd="0" parTransId="{C64BB2D8-AAAB-4BD5-A357-CABC6267ED05}" sibTransId="{46FE5072-7DB1-4EDD-B314-0CB70251B132}"/>
    <dgm:cxn modelId="{4C42F8F3-0C36-481D-B3A5-70F7F9CAAEF9}" type="presParOf" srcId="{04AF69EF-12AB-4E9F-9847-0DB71636F5B6}" destId="{B6132B12-9C27-4EEF-AE4C-905A55A01538}" srcOrd="0" destOrd="0" presId="urn:microsoft.com/office/officeart/2005/8/layout/balance1"/>
    <dgm:cxn modelId="{12242F18-4357-48B2-89F7-0A1DF0226CFE}" type="presParOf" srcId="{04AF69EF-12AB-4E9F-9847-0DB71636F5B6}" destId="{5B97EB5B-010C-4684-A9D6-810787859E56}" srcOrd="1" destOrd="0" presId="urn:microsoft.com/office/officeart/2005/8/layout/balance1"/>
    <dgm:cxn modelId="{FBEBB4D5-9187-4888-8541-ECDBBFC89253}" type="presParOf" srcId="{5B97EB5B-010C-4684-A9D6-810787859E56}" destId="{2CDFD672-40CE-47A5-BA4F-75E884E64CA6}" srcOrd="0" destOrd="0" presId="urn:microsoft.com/office/officeart/2005/8/layout/balance1"/>
    <dgm:cxn modelId="{77B1A60F-221D-40C8-8F47-293333B84ABB}" type="presParOf" srcId="{5B97EB5B-010C-4684-A9D6-810787859E56}" destId="{4B82AFA4-D383-4E14-B7F7-D15C78937ADB}" srcOrd="1" destOrd="0" presId="urn:microsoft.com/office/officeart/2005/8/layout/balance1"/>
    <dgm:cxn modelId="{FDEFAB30-6FF5-40CF-8A5A-2DD91479BD6D}" type="presParOf" srcId="{04AF69EF-12AB-4E9F-9847-0DB71636F5B6}" destId="{E4C189DE-4B2F-4843-8350-30E56C7652A1}" srcOrd="2" destOrd="0" presId="urn:microsoft.com/office/officeart/2005/8/layout/balance1"/>
    <dgm:cxn modelId="{BC478CD7-299C-45C9-AAE2-1801A340C312}" type="presParOf" srcId="{E4C189DE-4B2F-4843-8350-30E56C7652A1}" destId="{F26DBEB9-662A-42D6-A21B-A8A2FCA1FE1E}" srcOrd="0" destOrd="0" presId="urn:microsoft.com/office/officeart/2005/8/layout/balance1"/>
    <dgm:cxn modelId="{3A5119C8-6088-4E6B-B227-1E6DE3D05878}" type="presParOf" srcId="{E4C189DE-4B2F-4843-8350-30E56C7652A1}" destId="{F921552D-002A-41C0-AE99-9365E43B40AA}" srcOrd="1" destOrd="0" presId="urn:microsoft.com/office/officeart/2005/8/layout/balance1"/>
    <dgm:cxn modelId="{4FDE3F6F-5C16-4BD2-A147-CC2E0FFF9AE3}" type="presParOf" srcId="{E4C189DE-4B2F-4843-8350-30E56C7652A1}" destId="{F6553AF7-DF97-49B0-BB80-F52FF3634E1F}" srcOrd="2" destOrd="0" presId="urn:microsoft.com/office/officeart/2005/8/layout/balance1"/>
    <dgm:cxn modelId="{F7F28FDC-2A18-4C51-8BB8-D39FA80886E6}" type="presParOf" srcId="{E4C189DE-4B2F-4843-8350-30E56C7652A1}" destId="{0324BAA6-6E35-486E-9C6C-AB159A5F1132}" srcOrd="3" destOrd="0" presId="urn:microsoft.com/office/officeart/2005/8/layout/balance1"/>
    <dgm:cxn modelId="{003DAC87-FF43-4CC3-B99A-7AEDE96D39BD}" type="presParOf" srcId="{E4C189DE-4B2F-4843-8350-30E56C7652A1}" destId="{33D2EC71-90A6-48FC-8805-3B5AFCB0BAD7}" srcOrd="4" destOrd="0" presId="urn:microsoft.com/office/officeart/2005/8/layout/balance1"/>
    <dgm:cxn modelId="{933DCE1A-7C3F-4B2A-9294-D4DC54843F81}" type="presParOf" srcId="{E4C189DE-4B2F-4843-8350-30E56C7652A1}" destId="{5C00D23A-70FA-4C64-867C-4688F6CF52EC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2B64F5-2BAE-4C3F-9F43-8D80D682F42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60EB716-5599-43AB-8E36-402A1BD65D92}">
      <dgm:prSet phldrT="[Text]" custT="1"/>
      <dgm:spPr>
        <a:solidFill>
          <a:srgbClr val="A82A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 smtClean="0">
              <a:latin typeface="GillSans"/>
            </a:rPr>
            <a:t>Wind Farms inside </a:t>
          </a:r>
        </a:p>
        <a:p>
          <a:pPr>
            <a:spcAft>
              <a:spcPts val="0"/>
            </a:spcAft>
          </a:pPr>
          <a:r>
            <a:rPr lang="en-US" sz="2400" b="1" dirty="0" err="1" smtClean="0">
              <a:latin typeface="GillSans"/>
            </a:rPr>
            <a:t>Natura</a:t>
          </a:r>
          <a:r>
            <a:rPr lang="en-US" sz="2400" b="1" dirty="0" smtClean="0">
              <a:latin typeface="GillSans"/>
            </a:rPr>
            <a:t> areas</a:t>
          </a:r>
          <a:endParaRPr lang="el-GR" sz="2400" b="1" dirty="0"/>
        </a:p>
      </dgm:t>
    </dgm:pt>
    <dgm:pt modelId="{8DAE188F-99F1-42C3-8831-1856D8934674}" type="parTrans" cxnId="{A0B64467-6DD2-4FAB-B628-8ADC6595028E}">
      <dgm:prSet/>
      <dgm:spPr/>
      <dgm:t>
        <a:bodyPr/>
        <a:lstStyle/>
        <a:p>
          <a:endParaRPr lang="el-GR"/>
        </a:p>
      </dgm:t>
    </dgm:pt>
    <dgm:pt modelId="{3497D5A4-007A-4660-BFE9-946FA15639C4}" type="sibTrans" cxnId="{A0B64467-6DD2-4FAB-B628-8ADC6595028E}">
      <dgm:prSet/>
      <dgm:spPr/>
      <dgm:t>
        <a:bodyPr/>
        <a:lstStyle/>
        <a:p>
          <a:endParaRPr lang="el-GR"/>
        </a:p>
      </dgm:t>
    </dgm:pt>
    <dgm:pt modelId="{29C55448-84FD-4886-9516-4F38F88A49F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36000" tIns="36000"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200" b="1" baseline="0" dirty="0" smtClean="0">
              <a:solidFill>
                <a:schemeClr val="tx1">
                  <a:lumMod val="95000"/>
                </a:schemeClr>
              </a:solidFill>
              <a:latin typeface="GillSans"/>
            </a:rPr>
            <a:t>419</a:t>
          </a:r>
          <a:r>
            <a:rPr lang="en-US" sz="2200" b="1" dirty="0" smtClean="0">
              <a:solidFill>
                <a:schemeClr val="tx1">
                  <a:lumMod val="95000"/>
                </a:schemeClr>
              </a:solidFill>
              <a:latin typeface="GillSans"/>
            </a:rPr>
            <a:t> </a:t>
          </a:r>
          <a:r>
            <a:rPr lang="en-US" sz="2200" b="1" dirty="0" err="1" smtClean="0">
              <a:solidFill>
                <a:schemeClr val="tx1">
                  <a:lumMod val="95000"/>
                </a:schemeClr>
              </a:solidFill>
              <a:latin typeface="GillSans"/>
            </a:rPr>
            <a:t>Natura</a:t>
          </a:r>
          <a:r>
            <a:rPr lang="en-US" sz="2200" b="1" dirty="0" smtClean="0">
              <a:solidFill>
                <a:schemeClr val="tx1">
                  <a:lumMod val="95000"/>
                </a:schemeClr>
              </a:solidFill>
              <a:latin typeface="GillSans"/>
            </a:rPr>
            <a:t> sites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200" b="1" dirty="0" smtClean="0">
              <a:solidFill>
                <a:schemeClr val="tx1">
                  <a:lumMod val="95000"/>
                </a:schemeClr>
              </a:solidFill>
              <a:latin typeface="GillSans"/>
            </a:rPr>
            <a:t> 2</a:t>
          </a:r>
          <a:r>
            <a:rPr kumimoji="0" lang="en-US" sz="2200" b="1" i="0" u="none" strike="noStrike" cap="none" spc="0" normalizeH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GillSans"/>
              <a:ea typeface="+mn-ea"/>
              <a:cs typeface="+mn-cs"/>
            </a:rPr>
            <a:t>7,2% land cover</a:t>
          </a:r>
          <a:endParaRPr lang="el-GR" sz="2200" b="1" dirty="0">
            <a:solidFill>
              <a:schemeClr val="tx1">
                <a:lumMod val="95000"/>
              </a:schemeClr>
            </a:solidFill>
            <a:latin typeface="GillSans"/>
          </a:endParaRPr>
        </a:p>
      </dgm:t>
    </dgm:pt>
    <dgm:pt modelId="{8BAC57A4-11A3-4E90-903C-0BE4B84063BF}" type="parTrans" cxnId="{3F0BE52D-5299-4BF9-965F-3813DA97FD33}">
      <dgm:prSet/>
      <dgm:spPr/>
      <dgm:t>
        <a:bodyPr/>
        <a:lstStyle/>
        <a:p>
          <a:endParaRPr lang="el-GR"/>
        </a:p>
      </dgm:t>
    </dgm:pt>
    <dgm:pt modelId="{DE2DD4BF-F228-47D2-9931-B6202DF5F7D7}" type="sibTrans" cxnId="{3F0BE52D-5299-4BF9-965F-3813DA97FD33}">
      <dgm:prSet/>
      <dgm:spPr/>
      <dgm:t>
        <a:bodyPr/>
        <a:lstStyle/>
        <a:p>
          <a:endParaRPr lang="el-GR"/>
        </a:p>
      </dgm:t>
    </dgm:pt>
    <dgm:pt modelId="{6E491E16-2FC5-45CB-895C-54B3E745E209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>
            <a:spcAft>
              <a:spcPct val="35000"/>
            </a:spcAft>
          </a:pPr>
          <a:r>
            <a:rPr kumimoji="0" lang="en-US" sz="2200" b="1" i="0" u="none" strike="noStrike" cap="none" spc="0" normalizeH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GillSans"/>
              <a:ea typeface="+mn-ea"/>
              <a:cs typeface="+mn-cs"/>
            </a:rPr>
            <a:t>Wind “likes” Wildlife</a:t>
          </a:r>
        </a:p>
      </dgm:t>
    </dgm:pt>
    <dgm:pt modelId="{9A022C92-FD22-4C86-9B48-115EBB525889}" type="parTrans" cxnId="{C2D9E11A-14CD-4D11-B162-FEA5E310796D}">
      <dgm:prSet/>
      <dgm:spPr/>
      <dgm:t>
        <a:bodyPr/>
        <a:lstStyle/>
        <a:p>
          <a:endParaRPr lang="el-GR"/>
        </a:p>
      </dgm:t>
    </dgm:pt>
    <dgm:pt modelId="{CDD2CCEC-B1A4-4135-95FB-346D5FAC6ED5}" type="sibTrans" cxnId="{C2D9E11A-14CD-4D11-B162-FEA5E310796D}">
      <dgm:prSet/>
      <dgm:spPr/>
      <dgm:t>
        <a:bodyPr/>
        <a:lstStyle/>
        <a:p>
          <a:endParaRPr lang="el-GR"/>
        </a:p>
      </dgm:t>
    </dgm:pt>
    <dgm:pt modelId="{6DE63FD1-7255-4ADC-884E-55D736B79F3B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kumimoji="0" lang="en-US" sz="2200" b="1" i="0" u="none" strike="noStrike" cap="none" spc="0" normalizeH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GillSans"/>
              <a:ea typeface="+mn-ea"/>
              <a:cs typeface="+mn-cs"/>
            </a:rPr>
            <a:t>Too many Restrictions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kumimoji="0" lang="en-US" sz="2200" b="1" i="0" u="none" strike="noStrike" cap="none" spc="0" normalizeH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GillSans"/>
              <a:ea typeface="+mn-ea"/>
              <a:cs typeface="+mn-cs"/>
            </a:rPr>
            <a:t>(in other areas) </a:t>
          </a:r>
        </a:p>
      </dgm:t>
    </dgm:pt>
    <dgm:pt modelId="{DEDC7A3A-E100-44E2-B7ED-B77D93E757C7}" type="parTrans" cxnId="{13565E38-818C-48B6-8D26-A576839DA9F8}">
      <dgm:prSet/>
      <dgm:spPr/>
      <dgm:t>
        <a:bodyPr/>
        <a:lstStyle/>
        <a:p>
          <a:endParaRPr lang="el-GR"/>
        </a:p>
      </dgm:t>
    </dgm:pt>
    <dgm:pt modelId="{A05BBF78-719B-41F8-976B-6261E98D936C}" type="sibTrans" cxnId="{13565E38-818C-48B6-8D26-A576839DA9F8}">
      <dgm:prSet/>
      <dgm:spPr/>
      <dgm:t>
        <a:bodyPr/>
        <a:lstStyle/>
        <a:p>
          <a:endParaRPr lang="el-GR"/>
        </a:p>
      </dgm:t>
    </dgm:pt>
    <dgm:pt modelId="{6CB0D29E-352B-48CC-AF0B-0314EEBC2A30}" type="pres">
      <dgm:prSet presAssocID="{892B64F5-2BAE-4C3F-9F43-8D80D682F4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2B60912-C2EA-4607-9D48-8893773EF3CC}" type="pres">
      <dgm:prSet presAssocID="{060EB716-5599-43AB-8E36-402A1BD65D92}" presName="centerShape" presStyleLbl="node0" presStyleIdx="0" presStyleCnt="1" custScaleX="122612" custScaleY="109465" custLinFactNeighborX="660" custLinFactNeighborY="-10704"/>
      <dgm:spPr/>
      <dgm:t>
        <a:bodyPr/>
        <a:lstStyle/>
        <a:p>
          <a:endParaRPr lang="el-GR"/>
        </a:p>
      </dgm:t>
    </dgm:pt>
    <dgm:pt modelId="{90FE4BBF-87ED-4B70-B6B1-DC7DFF3AC7DE}" type="pres">
      <dgm:prSet presAssocID="{8BAC57A4-11A3-4E90-903C-0BE4B84063BF}" presName="parTrans" presStyleLbl="bgSibTrans2D1" presStyleIdx="0" presStyleCnt="3"/>
      <dgm:spPr/>
      <dgm:t>
        <a:bodyPr/>
        <a:lstStyle/>
        <a:p>
          <a:endParaRPr lang="el-GR"/>
        </a:p>
      </dgm:t>
    </dgm:pt>
    <dgm:pt modelId="{DA1F5BC8-5B13-43C6-858F-2559E0610007}" type="pres">
      <dgm:prSet presAssocID="{29C55448-84FD-4886-9516-4F38F88A49F1}" presName="node" presStyleLbl="node1" presStyleIdx="0" presStyleCnt="3" custScaleX="119196" custScaleY="55748" custRadScaleRad="124715" custRadScaleInc="111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631F90-58C7-4774-9BC4-0C31411C5B81}" type="pres">
      <dgm:prSet presAssocID="{9A022C92-FD22-4C86-9B48-115EBB525889}" presName="parTrans" presStyleLbl="bgSibTrans2D1" presStyleIdx="1" presStyleCnt="3" custLinFactNeighborY="2960"/>
      <dgm:spPr/>
      <dgm:t>
        <a:bodyPr/>
        <a:lstStyle/>
        <a:p>
          <a:endParaRPr lang="el-GR"/>
        </a:p>
      </dgm:t>
    </dgm:pt>
    <dgm:pt modelId="{C2020C12-F013-4942-B0AF-D020904BB37D}" type="pres">
      <dgm:prSet presAssocID="{6E491E16-2FC5-45CB-895C-54B3E745E209}" presName="node" presStyleLbl="node1" presStyleIdx="1" presStyleCnt="3" custScaleX="89196" custScaleY="53683" custRadScaleRad="100005" custRadScaleInc="9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1D70B1-3523-4337-B069-B5EF87673479}" type="pres">
      <dgm:prSet presAssocID="{DEDC7A3A-E100-44E2-B7ED-B77D93E757C7}" presName="parTrans" presStyleLbl="bgSibTrans2D1" presStyleIdx="2" presStyleCnt="3"/>
      <dgm:spPr/>
      <dgm:t>
        <a:bodyPr/>
        <a:lstStyle/>
        <a:p>
          <a:endParaRPr lang="el-GR"/>
        </a:p>
      </dgm:t>
    </dgm:pt>
    <dgm:pt modelId="{5063E8A4-51DD-4131-AB62-0C8A304B8CDE}" type="pres">
      <dgm:prSet presAssocID="{6DE63FD1-7255-4ADC-884E-55D736B79F3B}" presName="node" presStyleLbl="node1" presStyleIdx="2" presStyleCnt="3" custScaleX="107366" custScaleY="66071" custRadScaleRad="127663" custRadScaleInc="-98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F0BE52D-5299-4BF9-965F-3813DA97FD33}" srcId="{060EB716-5599-43AB-8E36-402A1BD65D92}" destId="{29C55448-84FD-4886-9516-4F38F88A49F1}" srcOrd="0" destOrd="0" parTransId="{8BAC57A4-11A3-4E90-903C-0BE4B84063BF}" sibTransId="{DE2DD4BF-F228-47D2-9931-B6202DF5F7D7}"/>
    <dgm:cxn modelId="{0FB17852-777A-44A4-860B-0C7B9A4F35D1}" type="presOf" srcId="{8BAC57A4-11A3-4E90-903C-0BE4B84063BF}" destId="{90FE4BBF-87ED-4B70-B6B1-DC7DFF3AC7DE}" srcOrd="0" destOrd="0" presId="urn:microsoft.com/office/officeart/2005/8/layout/radial4"/>
    <dgm:cxn modelId="{A0B64467-6DD2-4FAB-B628-8ADC6595028E}" srcId="{892B64F5-2BAE-4C3F-9F43-8D80D682F427}" destId="{060EB716-5599-43AB-8E36-402A1BD65D92}" srcOrd="0" destOrd="0" parTransId="{8DAE188F-99F1-42C3-8831-1856D8934674}" sibTransId="{3497D5A4-007A-4660-BFE9-946FA15639C4}"/>
    <dgm:cxn modelId="{C62CD4EE-1D93-448B-B7C8-2C0335444913}" type="presOf" srcId="{060EB716-5599-43AB-8E36-402A1BD65D92}" destId="{22B60912-C2EA-4607-9D48-8893773EF3CC}" srcOrd="0" destOrd="0" presId="urn:microsoft.com/office/officeart/2005/8/layout/radial4"/>
    <dgm:cxn modelId="{4A051719-367C-4455-BAF7-B1884A7DF049}" type="presOf" srcId="{29C55448-84FD-4886-9516-4F38F88A49F1}" destId="{DA1F5BC8-5B13-43C6-858F-2559E0610007}" srcOrd="0" destOrd="0" presId="urn:microsoft.com/office/officeart/2005/8/layout/radial4"/>
    <dgm:cxn modelId="{959CA97A-A2A2-4B1B-831E-4D338DCB2264}" type="presOf" srcId="{9A022C92-FD22-4C86-9B48-115EBB525889}" destId="{E2631F90-58C7-4774-9BC4-0C31411C5B81}" srcOrd="0" destOrd="0" presId="urn:microsoft.com/office/officeart/2005/8/layout/radial4"/>
    <dgm:cxn modelId="{8C63672F-F392-49B7-9318-23FE0CE0178F}" type="presOf" srcId="{892B64F5-2BAE-4C3F-9F43-8D80D682F427}" destId="{6CB0D29E-352B-48CC-AF0B-0314EEBC2A30}" srcOrd="0" destOrd="0" presId="urn:microsoft.com/office/officeart/2005/8/layout/radial4"/>
    <dgm:cxn modelId="{B48DDD7A-1290-4BED-BE70-66DC8B4E467E}" type="presOf" srcId="{6DE63FD1-7255-4ADC-884E-55D736B79F3B}" destId="{5063E8A4-51DD-4131-AB62-0C8A304B8CDE}" srcOrd="0" destOrd="0" presId="urn:microsoft.com/office/officeart/2005/8/layout/radial4"/>
    <dgm:cxn modelId="{53254E04-D479-4DF6-A872-C5B9BE5FCD1C}" type="presOf" srcId="{DEDC7A3A-E100-44E2-B7ED-B77D93E757C7}" destId="{081D70B1-3523-4337-B069-B5EF87673479}" srcOrd="0" destOrd="0" presId="urn:microsoft.com/office/officeart/2005/8/layout/radial4"/>
    <dgm:cxn modelId="{2DD14923-C34B-4777-B00F-25982B956F5D}" type="presOf" srcId="{6E491E16-2FC5-45CB-895C-54B3E745E209}" destId="{C2020C12-F013-4942-B0AF-D020904BB37D}" srcOrd="0" destOrd="0" presId="urn:microsoft.com/office/officeart/2005/8/layout/radial4"/>
    <dgm:cxn modelId="{13565E38-818C-48B6-8D26-A576839DA9F8}" srcId="{060EB716-5599-43AB-8E36-402A1BD65D92}" destId="{6DE63FD1-7255-4ADC-884E-55D736B79F3B}" srcOrd="2" destOrd="0" parTransId="{DEDC7A3A-E100-44E2-B7ED-B77D93E757C7}" sibTransId="{A05BBF78-719B-41F8-976B-6261E98D936C}"/>
    <dgm:cxn modelId="{C2D9E11A-14CD-4D11-B162-FEA5E310796D}" srcId="{060EB716-5599-43AB-8E36-402A1BD65D92}" destId="{6E491E16-2FC5-45CB-895C-54B3E745E209}" srcOrd="1" destOrd="0" parTransId="{9A022C92-FD22-4C86-9B48-115EBB525889}" sibTransId="{CDD2CCEC-B1A4-4135-95FB-346D5FAC6ED5}"/>
    <dgm:cxn modelId="{ADDB0426-3FD2-41AC-AD1D-DB708B7190F3}" type="presParOf" srcId="{6CB0D29E-352B-48CC-AF0B-0314EEBC2A30}" destId="{22B60912-C2EA-4607-9D48-8893773EF3CC}" srcOrd="0" destOrd="0" presId="urn:microsoft.com/office/officeart/2005/8/layout/radial4"/>
    <dgm:cxn modelId="{EBF55E91-594D-4311-992D-8F5178AD1D61}" type="presParOf" srcId="{6CB0D29E-352B-48CC-AF0B-0314EEBC2A30}" destId="{90FE4BBF-87ED-4B70-B6B1-DC7DFF3AC7DE}" srcOrd="1" destOrd="0" presId="urn:microsoft.com/office/officeart/2005/8/layout/radial4"/>
    <dgm:cxn modelId="{46F10131-81F9-44BD-87E3-79DE4B47161B}" type="presParOf" srcId="{6CB0D29E-352B-48CC-AF0B-0314EEBC2A30}" destId="{DA1F5BC8-5B13-43C6-858F-2559E0610007}" srcOrd="2" destOrd="0" presId="urn:microsoft.com/office/officeart/2005/8/layout/radial4"/>
    <dgm:cxn modelId="{50CB92D6-2DCC-4646-8B53-EC43137EACBE}" type="presParOf" srcId="{6CB0D29E-352B-48CC-AF0B-0314EEBC2A30}" destId="{E2631F90-58C7-4774-9BC4-0C31411C5B81}" srcOrd="3" destOrd="0" presId="urn:microsoft.com/office/officeart/2005/8/layout/radial4"/>
    <dgm:cxn modelId="{B3D447BB-ADC1-4226-BB0D-A8D1FF0AE046}" type="presParOf" srcId="{6CB0D29E-352B-48CC-AF0B-0314EEBC2A30}" destId="{C2020C12-F013-4942-B0AF-D020904BB37D}" srcOrd="4" destOrd="0" presId="urn:microsoft.com/office/officeart/2005/8/layout/radial4"/>
    <dgm:cxn modelId="{F31A2549-1AB6-4113-A7A6-3989643AE786}" type="presParOf" srcId="{6CB0D29E-352B-48CC-AF0B-0314EEBC2A30}" destId="{081D70B1-3523-4337-B069-B5EF87673479}" srcOrd="5" destOrd="0" presId="urn:microsoft.com/office/officeart/2005/8/layout/radial4"/>
    <dgm:cxn modelId="{6CC25DAD-5543-4916-97A0-04C29FC6C74A}" type="presParOf" srcId="{6CB0D29E-352B-48CC-AF0B-0314EEBC2A30}" destId="{5063E8A4-51DD-4131-AB62-0C8A304B8CD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FD672-40CE-47A5-BA4F-75E884E64CA6}">
      <dsp:nvSpPr>
        <dsp:cNvPr id="0" name=""/>
        <dsp:cNvSpPr/>
      </dsp:nvSpPr>
      <dsp:spPr>
        <a:xfrm>
          <a:off x="1152125" y="0"/>
          <a:ext cx="2175603" cy="647999"/>
        </a:xfrm>
        <a:prstGeom prst="roundRect">
          <a:avLst>
            <a:gd name="adj" fmla="val 10000"/>
          </a:avLst>
        </a:prstGeom>
        <a:solidFill>
          <a:srgbClr val="698A68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GillSans"/>
            </a:rPr>
            <a:t>Natural capital conservation</a:t>
          </a:r>
          <a:endParaRPr lang="el-GR" sz="2200" b="1" kern="1200" dirty="0">
            <a:solidFill>
              <a:schemeClr val="tx1"/>
            </a:solidFill>
          </a:endParaRPr>
        </a:p>
      </dsp:txBody>
      <dsp:txXfrm>
        <a:off x="1171104" y="18979"/>
        <a:ext cx="2137645" cy="610041"/>
      </dsp:txXfrm>
    </dsp:sp>
    <dsp:sp modelId="{4B82AFA4-D383-4E14-B7F7-D15C78937ADB}">
      <dsp:nvSpPr>
        <dsp:cNvPr id="0" name=""/>
        <dsp:cNvSpPr/>
      </dsp:nvSpPr>
      <dsp:spPr>
        <a:xfrm>
          <a:off x="3861305" y="0"/>
          <a:ext cx="2187372" cy="647999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GillSans"/>
            </a:rPr>
            <a:t>Low carbon economy</a:t>
          </a:r>
          <a:endParaRPr lang="el-GR" sz="2200" b="1" kern="1200" dirty="0">
            <a:solidFill>
              <a:schemeClr val="tx1"/>
            </a:solidFill>
          </a:endParaRPr>
        </a:p>
      </dsp:txBody>
      <dsp:txXfrm>
        <a:off x="3880284" y="18979"/>
        <a:ext cx="2149414" cy="610041"/>
      </dsp:txXfrm>
    </dsp:sp>
    <dsp:sp modelId="{F921552D-002A-41C0-AE99-9365E43B40AA}">
      <dsp:nvSpPr>
        <dsp:cNvPr id="0" name=""/>
        <dsp:cNvSpPr/>
      </dsp:nvSpPr>
      <dsp:spPr>
        <a:xfrm>
          <a:off x="3329970" y="3060340"/>
          <a:ext cx="540060" cy="54006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561FB-7987-4043-92A0-28CC3F71DD54}">
      <dsp:nvSpPr>
        <dsp:cNvPr id="0" name=""/>
        <dsp:cNvSpPr/>
      </dsp:nvSpPr>
      <dsp:spPr>
        <a:xfrm rot="384133">
          <a:off x="1514293" y="2835040"/>
          <a:ext cx="4171412" cy="217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C1319-BEB6-4B11-A537-C1A2D78BBFB9}">
      <dsp:nvSpPr>
        <dsp:cNvPr id="0" name=""/>
        <dsp:cNvSpPr/>
      </dsp:nvSpPr>
      <dsp:spPr>
        <a:xfrm>
          <a:off x="1331634" y="1878826"/>
          <a:ext cx="2052742" cy="6518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bg1"/>
              </a:solidFill>
              <a:latin typeface="GillSans"/>
            </a:rPr>
            <a:t>Habitats &amp; Birds  Directives</a:t>
          </a:r>
          <a:endParaRPr lang="el-GR" sz="2000" kern="1200" dirty="0">
            <a:solidFill>
              <a:schemeClr val="bg1"/>
            </a:solidFill>
          </a:endParaRPr>
        </a:p>
      </dsp:txBody>
      <dsp:txXfrm>
        <a:off x="1363454" y="1910646"/>
        <a:ext cx="1989102" cy="588193"/>
      </dsp:txXfrm>
    </dsp:sp>
    <dsp:sp modelId="{5ABECF42-85FA-45F4-8206-33386106E91A}">
      <dsp:nvSpPr>
        <dsp:cNvPr id="0" name=""/>
        <dsp:cNvSpPr/>
      </dsp:nvSpPr>
      <dsp:spPr>
        <a:xfrm>
          <a:off x="4006635" y="2096017"/>
          <a:ext cx="1980002" cy="5400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kern="1200" dirty="0" smtClean="0">
              <a:solidFill>
                <a:schemeClr val="bg1"/>
              </a:solidFill>
              <a:latin typeface="GillSans"/>
            </a:rPr>
            <a:t>RES Directive</a:t>
          </a:r>
        </a:p>
      </dsp:txBody>
      <dsp:txXfrm>
        <a:off x="4032996" y="2122378"/>
        <a:ext cx="1927280" cy="487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FD672-40CE-47A5-BA4F-75E884E64CA6}">
      <dsp:nvSpPr>
        <dsp:cNvPr id="0" name=""/>
        <dsp:cNvSpPr/>
      </dsp:nvSpPr>
      <dsp:spPr>
        <a:xfrm>
          <a:off x="1084603" y="0"/>
          <a:ext cx="2175603" cy="647999"/>
        </a:xfrm>
        <a:prstGeom prst="roundRect">
          <a:avLst>
            <a:gd name="adj" fmla="val 10000"/>
          </a:avLst>
        </a:prstGeom>
        <a:solidFill>
          <a:srgbClr val="698A68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GillSans"/>
            </a:rPr>
            <a:t>Natural capital conservation</a:t>
          </a:r>
          <a:endParaRPr lang="el-GR" sz="2200" b="1" kern="1200" dirty="0">
            <a:solidFill>
              <a:schemeClr val="tx1"/>
            </a:solidFill>
          </a:endParaRPr>
        </a:p>
      </dsp:txBody>
      <dsp:txXfrm>
        <a:off x="1103582" y="18979"/>
        <a:ext cx="2137645" cy="610041"/>
      </dsp:txXfrm>
    </dsp:sp>
    <dsp:sp modelId="{4B82AFA4-D383-4E14-B7F7-D15C78937ADB}">
      <dsp:nvSpPr>
        <dsp:cNvPr id="0" name=""/>
        <dsp:cNvSpPr/>
      </dsp:nvSpPr>
      <dsp:spPr>
        <a:xfrm>
          <a:off x="3793835" y="0"/>
          <a:ext cx="2187372" cy="647999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GillSans"/>
            </a:rPr>
            <a:t>Low carbon economy</a:t>
          </a:r>
          <a:endParaRPr lang="el-GR" sz="2200" b="1" kern="1200" dirty="0">
            <a:solidFill>
              <a:schemeClr val="tx1"/>
            </a:solidFill>
          </a:endParaRPr>
        </a:p>
      </dsp:txBody>
      <dsp:txXfrm>
        <a:off x="3812814" y="18979"/>
        <a:ext cx="2149414" cy="610041"/>
      </dsp:txXfrm>
    </dsp:sp>
    <dsp:sp modelId="{F921552D-002A-41C0-AE99-9365E43B40AA}">
      <dsp:nvSpPr>
        <dsp:cNvPr id="0" name=""/>
        <dsp:cNvSpPr/>
      </dsp:nvSpPr>
      <dsp:spPr>
        <a:xfrm>
          <a:off x="3293970" y="3060340"/>
          <a:ext cx="540060" cy="54006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53AF7-DF97-49B0-BB80-F52FF3634E1F}">
      <dsp:nvSpPr>
        <dsp:cNvPr id="0" name=""/>
        <dsp:cNvSpPr/>
      </dsp:nvSpPr>
      <dsp:spPr>
        <a:xfrm rot="21360000">
          <a:off x="1342200" y="2786883"/>
          <a:ext cx="4443598" cy="310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4BAA6-6E35-486E-9C6C-AB159A5F1132}">
      <dsp:nvSpPr>
        <dsp:cNvPr id="0" name=""/>
        <dsp:cNvSpPr/>
      </dsp:nvSpPr>
      <dsp:spPr>
        <a:xfrm rot="21360000">
          <a:off x="1295806" y="2135983"/>
          <a:ext cx="2053002" cy="67354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bg1"/>
              </a:solidFill>
              <a:latin typeface="GillSans"/>
            </a:rPr>
            <a:t>Habitats &amp; Birds  Directives</a:t>
          </a:r>
          <a:endParaRPr lang="el-GR" sz="2000" kern="1200" dirty="0">
            <a:solidFill>
              <a:schemeClr val="bg1"/>
            </a:solidFill>
          </a:endParaRPr>
        </a:p>
      </dsp:txBody>
      <dsp:txXfrm>
        <a:off x="1328686" y="2168863"/>
        <a:ext cx="1987242" cy="607789"/>
      </dsp:txXfrm>
    </dsp:sp>
    <dsp:sp modelId="{33D2EC71-90A6-48FC-8805-3B5AFCB0BAD7}">
      <dsp:nvSpPr>
        <dsp:cNvPr id="0" name=""/>
        <dsp:cNvSpPr/>
      </dsp:nvSpPr>
      <dsp:spPr>
        <a:xfrm rot="21360000">
          <a:off x="1225353" y="1361170"/>
          <a:ext cx="1981022" cy="66775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GillSans"/>
            </a:rPr>
            <a:t>Mitigation of climate change</a:t>
          </a:r>
          <a:endParaRPr lang="el-GR" sz="2000" kern="1200" dirty="0">
            <a:solidFill>
              <a:schemeClr val="bg1"/>
            </a:solidFill>
          </a:endParaRPr>
        </a:p>
      </dsp:txBody>
      <dsp:txXfrm>
        <a:off x="1257950" y="1393767"/>
        <a:ext cx="1915828" cy="602557"/>
      </dsp:txXfrm>
    </dsp:sp>
    <dsp:sp modelId="{5C00D23A-70FA-4C64-867C-4688F6CF52EC}">
      <dsp:nvSpPr>
        <dsp:cNvPr id="0" name=""/>
        <dsp:cNvSpPr/>
      </dsp:nvSpPr>
      <dsp:spPr>
        <a:xfrm rot="21360000">
          <a:off x="3977714" y="1892252"/>
          <a:ext cx="1950090" cy="56478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bg1"/>
              </a:solidFill>
              <a:latin typeface="GillSans"/>
            </a:rPr>
            <a:t>RES Directive</a:t>
          </a:r>
        </a:p>
      </dsp:txBody>
      <dsp:txXfrm>
        <a:off x="4005285" y="1919823"/>
        <a:ext cx="1894948" cy="509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60912-C2EA-4607-9D48-8893773EF3CC}">
      <dsp:nvSpPr>
        <dsp:cNvPr id="0" name=""/>
        <dsp:cNvSpPr/>
      </dsp:nvSpPr>
      <dsp:spPr>
        <a:xfrm>
          <a:off x="2947709" y="1817938"/>
          <a:ext cx="2812933" cy="2511318"/>
        </a:xfrm>
        <a:prstGeom prst="ellipse">
          <a:avLst/>
        </a:prstGeom>
        <a:solidFill>
          <a:srgbClr val="A82A6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GillSans"/>
            </a:rPr>
            <a:t>Wind Farms inside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err="1" smtClean="0">
              <a:latin typeface="GillSans"/>
            </a:rPr>
            <a:t>Natura</a:t>
          </a:r>
          <a:r>
            <a:rPr lang="en-US" sz="2400" b="1" kern="1200" dirty="0" smtClean="0">
              <a:latin typeface="GillSans"/>
            </a:rPr>
            <a:t> areas</a:t>
          </a:r>
          <a:endParaRPr lang="el-GR" sz="2400" b="1" kern="1200" dirty="0"/>
        </a:p>
      </dsp:txBody>
      <dsp:txXfrm>
        <a:off x="3359654" y="2185712"/>
        <a:ext cx="1989043" cy="1775770"/>
      </dsp:txXfrm>
    </dsp:sp>
    <dsp:sp modelId="{90FE4BBF-87ED-4B70-B6B1-DC7DFF3AC7DE}">
      <dsp:nvSpPr>
        <dsp:cNvPr id="0" name=""/>
        <dsp:cNvSpPr/>
      </dsp:nvSpPr>
      <dsp:spPr>
        <a:xfrm rot="12783682">
          <a:off x="1236011" y="1383386"/>
          <a:ext cx="2047587" cy="65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F5BC8-5B13-43C6-858F-2559E0610007}">
      <dsp:nvSpPr>
        <dsp:cNvPr id="0" name=""/>
        <dsp:cNvSpPr/>
      </dsp:nvSpPr>
      <dsp:spPr>
        <a:xfrm>
          <a:off x="102859" y="665786"/>
          <a:ext cx="2597836" cy="972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41910" bIns="41910" numCol="1" spcCol="1270" anchor="ctr" anchorCtr="0">
          <a:noAutofit/>
        </a:bodyPr>
        <a:lstStyle/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baseline="0" dirty="0" smtClean="0">
              <a:solidFill>
                <a:schemeClr val="tx1">
                  <a:lumMod val="95000"/>
                </a:schemeClr>
              </a:solidFill>
              <a:latin typeface="GillSans"/>
            </a:rPr>
            <a:t>419</a:t>
          </a:r>
          <a:r>
            <a:rPr lang="en-US" sz="2200" b="1" kern="1200" dirty="0" smtClean="0">
              <a:solidFill>
                <a:schemeClr val="tx1">
                  <a:lumMod val="95000"/>
                </a:schemeClr>
              </a:solidFill>
              <a:latin typeface="GillSans"/>
            </a:rPr>
            <a:t> </a:t>
          </a:r>
          <a:r>
            <a:rPr lang="en-US" sz="2200" b="1" kern="1200" dirty="0" err="1" smtClean="0">
              <a:solidFill>
                <a:schemeClr val="tx1">
                  <a:lumMod val="95000"/>
                </a:schemeClr>
              </a:solidFill>
              <a:latin typeface="GillSans"/>
            </a:rPr>
            <a:t>Natura</a:t>
          </a:r>
          <a:r>
            <a:rPr lang="en-US" sz="2200" b="1" kern="1200" dirty="0" smtClean="0">
              <a:solidFill>
                <a:schemeClr val="tx1">
                  <a:lumMod val="95000"/>
                </a:schemeClr>
              </a:solidFill>
              <a:latin typeface="GillSans"/>
            </a:rPr>
            <a:t> sites </a:t>
          </a:r>
        </a:p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 smtClean="0">
              <a:solidFill>
                <a:schemeClr val="tx1">
                  <a:lumMod val="95000"/>
                </a:schemeClr>
              </a:solidFill>
              <a:latin typeface="GillSans"/>
            </a:rPr>
            <a:t> 2</a:t>
          </a:r>
          <a:r>
            <a:rPr kumimoji="0" lang="en-US" sz="22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GillSans"/>
              <a:ea typeface="+mn-ea"/>
              <a:cs typeface="+mn-cs"/>
            </a:rPr>
            <a:t>7,2% land cover</a:t>
          </a:r>
          <a:endParaRPr lang="el-GR" sz="2200" b="1" kern="1200" dirty="0">
            <a:solidFill>
              <a:schemeClr val="tx1">
                <a:lumMod val="95000"/>
              </a:schemeClr>
            </a:solidFill>
            <a:latin typeface="GillSans"/>
          </a:endParaRPr>
        </a:p>
      </dsp:txBody>
      <dsp:txXfrm>
        <a:off x="131328" y="694255"/>
        <a:ext cx="2540898" cy="915069"/>
      </dsp:txXfrm>
    </dsp:sp>
    <dsp:sp modelId="{E2631F90-58C7-4774-9BC4-0C31411C5B81}">
      <dsp:nvSpPr>
        <dsp:cNvPr id="0" name=""/>
        <dsp:cNvSpPr/>
      </dsp:nvSpPr>
      <dsp:spPr>
        <a:xfrm rot="16183946">
          <a:off x="3778271" y="877295"/>
          <a:ext cx="1134169" cy="65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20C12-F013-4942-B0AF-D020904BB37D}">
      <dsp:nvSpPr>
        <dsp:cNvPr id="0" name=""/>
        <dsp:cNvSpPr/>
      </dsp:nvSpPr>
      <dsp:spPr>
        <a:xfrm>
          <a:off x="3370709" y="149782"/>
          <a:ext cx="1943996" cy="936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2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GillSans"/>
              <a:ea typeface="+mn-ea"/>
              <a:cs typeface="+mn-cs"/>
            </a:rPr>
            <a:t>Wind “likes” Wildlife</a:t>
          </a:r>
        </a:p>
      </dsp:txBody>
      <dsp:txXfrm>
        <a:off x="3398124" y="177197"/>
        <a:ext cx="1889166" cy="881172"/>
      </dsp:txXfrm>
    </dsp:sp>
    <dsp:sp modelId="{081D70B1-3523-4337-B069-B5EF87673479}">
      <dsp:nvSpPr>
        <dsp:cNvPr id="0" name=""/>
        <dsp:cNvSpPr/>
      </dsp:nvSpPr>
      <dsp:spPr>
        <a:xfrm rot="19608799">
          <a:off x="5420577" y="1370421"/>
          <a:ext cx="2075613" cy="65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3E8A4-51DD-4131-AB62-0C8A304B8CDE}">
      <dsp:nvSpPr>
        <dsp:cNvPr id="0" name=""/>
        <dsp:cNvSpPr/>
      </dsp:nvSpPr>
      <dsp:spPr>
        <a:xfrm>
          <a:off x="6156913" y="553280"/>
          <a:ext cx="2340005" cy="1151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en-US" sz="22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GillSans"/>
              <a:ea typeface="+mn-ea"/>
              <a:cs typeface="+mn-cs"/>
            </a:rPr>
            <a:t>Too many Restrictions </a:t>
          </a:r>
        </a:p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en-US" sz="22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GillSans"/>
              <a:ea typeface="+mn-ea"/>
              <a:cs typeface="+mn-cs"/>
            </a:rPr>
            <a:t>(in other areas) </a:t>
          </a:r>
        </a:p>
      </dsp:txBody>
      <dsp:txXfrm>
        <a:off x="6190654" y="587021"/>
        <a:ext cx="2272523" cy="108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548" cy="511246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684" y="0"/>
            <a:ext cx="3077548" cy="511246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E1603E2B-E5A0-4EF2-AB43-AC3BAA17ED5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8559"/>
            <a:ext cx="3077548" cy="511246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684" y="9718559"/>
            <a:ext cx="3077548" cy="511246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F32269F9-961B-40BD-8DE3-469DF73B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7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2" cy="511572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193" y="0"/>
            <a:ext cx="3077052" cy="511572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77B64996-1E5C-4488-AFC6-B058E0E56FB2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3" tIns="47306" rIns="94613" bIns="473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90" y="4859934"/>
            <a:ext cx="5680710" cy="4604147"/>
          </a:xfrm>
          <a:prstGeom prst="rect">
            <a:avLst/>
          </a:prstGeom>
        </p:spPr>
        <p:txBody>
          <a:bodyPr vert="horz" lIns="94613" tIns="47306" rIns="94613" bIns="473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052" cy="511572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193" y="9718091"/>
            <a:ext cx="3077052" cy="511572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6EE438E2-7F73-4D94-AF11-8C894F834B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FDF7-8D99-4AAA-A0FA-5A40A2BCF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FDF7-8D99-4AAA-A0FA-5A40A2BCF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FDF7-8D99-4AAA-A0FA-5A40A2BCF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2525" indent="-282525">
              <a:spcBef>
                <a:spcPts val="621"/>
              </a:spcBef>
              <a:spcAft>
                <a:spcPts val="621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FDF7-8D99-4AAA-A0FA-5A40A2BCF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6130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5DF24-38C7-4873-A6CC-4A674F58198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5DF24-38C7-4873-A6CC-4A674F58198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8E2-7F73-4D94-AF11-8C894F834B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81667-5799-4F02-8A06-0645A19F08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4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2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4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14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56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6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6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20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01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6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3EB9-16E0-4AE2-BE53-422D7DF5EF07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2187-E38F-4111-B344-6E1185711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ABCB-E1A8-4CCE-A47C-B302A1551C8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20/9/2016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A7BA-EF8F-4FCD-AEBE-C625BA548B1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ndfarms-wildlife.g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73565"/>
              </p:ext>
            </p:extLst>
          </p:nvPr>
        </p:nvGraphicFramePr>
        <p:xfrm>
          <a:off x="2350870" y="44624"/>
          <a:ext cx="612068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/>
                <a:gridCol w="3060340"/>
              </a:tblGrid>
              <a:tr h="105273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kern="0" dirty="0" smtClean="0">
                          <a:solidFill>
                            <a:schemeClr val="bg2"/>
                          </a:solidFill>
                          <a:latin typeface="GillSans"/>
                        </a:rPr>
                        <a:t>Andreas </a:t>
                      </a:r>
                      <a:r>
                        <a:rPr lang="en-US" altLang="en-US" sz="1800" kern="0" dirty="0" err="1" smtClean="0">
                          <a:solidFill>
                            <a:schemeClr val="bg2"/>
                          </a:solidFill>
                          <a:latin typeface="GillSans"/>
                        </a:rPr>
                        <a:t>Vlamakis</a:t>
                      </a:r>
                      <a:endParaRPr lang="el-GR" altLang="en-US" sz="1800" kern="0" dirty="0" smtClean="0">
                        <a:solidFill>
                          <a:schemeClr val="bg2"/>
                        </a:solidFill>
                        <a:latin typeface="GillSans"/>
                      </a:endParaRPr>
                    </a:p>
                    <a:p>
                      <a:pPr algn="ctr"/>
                      <a:r>
                        <a:rPr lang="en-US" altLang="en-US" sz="1800" kern="0" dirty="0" smtClean="0">
                          <a:solidFill>
                            <a:schemeClr val="bg2"/>
                          </a:solidFill>
                          <a:latin typeface="GillSans"/>
                        </a:rPr>
                        <a:t>Physicist, </a:t>
                      </a:r>
                      <a:r>
                        <a:rPr lang="el-GR" altLang="en-US" sz="1800" kern="0" dirty="0" smtClean="0">
                          <a:solidFill>
                            <a:schemeClr val="bg2"/>
                          </a:solidFill>
                          <a:latin typeface="GillSans"/>
                        </a:rPr>
                        <a:t> </a:t>
                      </a:r>
                      <a:r>
                        <a:rPr lang="en-US" altLang="en-US" sz="1800" kern="0" dirty="0" smtClean="0">
                          <a:solidFill>
                            <a:schemeClr val="bg2"/>
                          </a:solidFill>
                          <a:latin typeface="GillSans"/>
                        </a:rPr>
                        <a:t>MSc</a:t>
                      </a:r>
                    </a:p>
                    <a:p>
                      <a:pPr algn="ctr"/>
                      <a:r>
                        <a:rPr lang="en-US" altLang="en-US" sz="1800" kern="0" dirty="0" smtClean="0">
                          <a:solidFill>
                            <a:schemeClr val="bg2"/>
                          </a:solidFill>
                          <a:latin typeface="GillSans"/>
                        </a:rPr>
                        <a:t>ENTEKA S.A.</a:t>
                      </a:r>
                      <a:endParaRPr lang="el-GR" altLang="en-US" sz="1800" kern="0" dirty="0" smtClean="0">
                        <a:solidFill>
                          <a:schemeClr val="bg2"/>
                        </a:solidFill>
                        <a:latin typeface="GillSans"/>
                      </a:endParaRPr>
                    </a:p>
                    <a:p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kern="0" dirty="0" err="1" smtClean="0">
                          <a:solidFill>
                            <a:schemeClr val="bg2"/>
                          </a:solidFill>
                          <a:latin typeface="GillSans"/>
                        </a:rPr>
                        <a:t>Konstantinos</a:t>
                      </a:r>
                      <a:r>
                        <a:rPr lang="en-US" altLang="en-US" sz="1800" kern="0" dirty="0" smtClean="0">
                          <a:solidFill>
                            <a:schemeClr val="bg2"/>
                          </a:solidFill>
                          <a:latin typeface="GillSans"/>
                        </a:rPr>
                        <a:t> Loukidis</a:t>
                      </a:r>
                    </a:p>
                    <a:p>
                      <a:pPr algn="ctr"/>
                      <a:r>
                        <a:rPr lang="en-US" altLang="en-US" sz="1800" kern="0" dirty="0" smtClean="0">
                          <a:solidFill>
                            <a:schemeClr val="bg2"/>
                          </a:solidFill>
                          <a:latin typeface="GillSans"/>
                        </a:rPr>
                        <a:t>Energy engineer</a:t>
                      </a:r>
                      <a:r>
                        <a:rPr lang="el-GR" altLang="en-US" sz="1800" kern="0" dirty="0" smtClean="0">
                          <a:solidFill>
                            <a:schemeClr val="bg2"/>
                          </a:solidFill>
                          <a:latin typeface="GillSans"/>
                        </a:rPr>
                        <a:t>, ΜΒΑ</a:t>
                      </a:r>
                      <a:endParaRPr lang="en-US" altLang="en-US" sz="1800" kern="0" dirty="0" smtClean="0">
                        <a:solidFill>
                          <a:schemeClr val="bg2"/>
                        </a:solidFill>
                        <a:latin typeface="GillSans"/>
                      </a:endParaRPr>
                    </a:p>
                    <a:p>
                      <a:pPr algn="ctr"/>
                      <a:r>
                        <a:rPr lang="en-US" altLang="en-US" sz="1800" kern="0" dirty="0" smtClean="0">
                          <a:solidFill>
                            <a:schemeClr val="bg2"/>
                          </a:solidFill>
                          <a:latin typeface="GillSans"/>
                        </a:rPr>
                        <a:t>ENTEKA S.A.</a:t>
                      </a:r>
                    </a:p>
                    <a:p>
                      <a:endParaRPr lang="el-G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Picture 4" descr="C:\Documents and Settings\ekalogianni\Desktop\ΜΠΕ Α.Π. Σκύρος (ΜΠΕ 305)\ΣΤΟΙΧΕΙΑ ΑΠΟ ΕΝΤΕΚΑ\2011-02-22_Fotorealistika\photoreal_Magazia\Cam05 by C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1"/>
            <a:ext cx="9143999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3" y="980728"/>
            <a:ext cx="8712968" cy="2016224"/>
          </a:xfrm>
        </p:spPr>
        <p:txBody>
          <a:bodyPr anchor="t" anchorCtr="0">
            <a:noAutofit/>
          </a:bodyPr>
          <a:lstStyle/>
          <a:p>
            <a:r>
              <a:rPr lang="en-US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Large scale wind </a:t>
            </a:r>
            <a:r>
              <a:rPr lang="en-US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farms </a:t>
            </a:r>
            <a:r>
              <a:rPr lang="en-US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in Natura 2000 </a:t>
            </a:r>
            <a:r>
              <a:rPr lang="en-US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areas</a:t>
            </a:r>
            <a:br>
              <a:rPr lang="en-US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</a:br>
            <a:r>
              <a:rPr lang="en-US" alt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Technical </a:t>
            </a:r>
            <a:r>
              <a:rPr lang="en-US" altLang="en-US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and legislative tools to mitigate potential environmental impacts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41"/>
            <a:ext cx="2364605" cy="886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8032" y="980728"/>
            <a:ext cx="4499992" cy="2376264"/>
          </a:xfrm>
        </p:spPr>
        <p:txBody>
          <a:bodyPr lIns="0" rIns="0">
            <a:noAutofit/>
          </a:bodyPr>
          <a:lstStyle/>
          <a:p>
            <a:pPr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illSans"/>
              </a:rPr>
              <a:t>Basic data</a:t>
            </a:r>
            <a:endParaRPr lang="en-US" sz="2400" b="1" dirty="0">
              <a:solidFill>
                <a:srgbClr val="FF0000"/>
              </a:solidFill>
              <a:latin typeface="GillSans"/>
            </a:endParaRPr>
          </a:p>
          <a:p>
            <a:pPr marL="114300" indent="-114300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Size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: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333 </a:t>
            </a:r>
            <a:r>
              <a:rPr lang="el-GR" sz="2400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Μ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W (111xV90-3MW)</a:t>
            </a:r>
          </a:p>
          <a:p>
            <a:pPr marL="114300" indent="-114300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Yield: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~1000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GWh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/year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GillSans"/>
            </a:endParaRPr>
          </a:p>
          <a:p>
            <a:pPr marL="114300" indent="-114300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Status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: EIA (almost complete)</a:t>
            </a:r>
          </a:p>
          <a:p>
            <a:pPr marL="114300" indent="-114300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Developer: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ENTEKA S.A.</a:t>
            </a:r>
          </a:p>
          <a:p>
            <a:pPr marL="114300" indent="-114300" algn="just">
              <a:spcBef>
                <a:spcPts val="600"/>
              </a:spcBef>
              <a:spcAft>
                <a:spcPts val="600"/>
              </a:spcAft>
              <a:defRPr/>
            </a:pPr>
            <a:endParaRPr lang="el-GR" sz="1800" dirty="0"/>
          </a:p>
        </p:txBody>
      </p:sp>
      <p:pic>
        <p:nvPicPr>
          <p:cNvPr id="11" name="Content Placeholder 4" descr="Skyros Google earth corrected"/>
          <p:cNvPicPr>
            <a:picLocks noChangeAspect="1" noChangeArrowheads="1"/>
          </p:cNvPicPr>
          <p:nvPr/>
        </p:nvPicPr>
        <p:blipFill>
          <a:blip r:embed="rId3" cstate="print"/>
          <a:srcRect l="1576" t="1761" r="3876" b="4860"/>
          <a:stretch>
            <a:fillRect/>
          </a:stretch>
        </p:blipFill>
        <p:spPr>
          <a:xfrm>
            <a:off x="4860032" y="1052736"/>
            <a:ext cx="432048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/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Connector 11"/>
          <p:cNvCxnSpPr/>
          <p:nvPr/>
        </p:nvCxnSpPr>
        <p:spPr>
          <a:xfrm flipH="1">
            <a:off x="6948264" y="3429000"/>
            <a:ext cx="936104" cy="122413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9"/>
          <p:cNvSpPr txBox="1">
            <a:spLocks/>
          </p:cNvSpPr>
          <p:nvPr/>
        </p:nvSpPr>
        <p:spPr>
          <a:xfrm>
            <a:off x="179512" y="3789040"/>
            <a:ext cx="4397468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illSans"/>
              </a:rPr>
              <a:t>The unique case of Skyros</a:t>
            </a:r>
          </a:p>
          <a:p>
            <a:pPr marL="114300" indent="-1143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High wind potential (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  <a:sym typeface="Symbol"/>
              </a:rPr>
              <a:t> 9 m/s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)</a:t>
            </a:r>
          </a:p>
          <a:p>
            <a:pPr marL="114300" indent="-1143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Site remoteness</a:t>
            </a:r>
          </a:p>
          <a:p>
            <a:pPr marL="114300" indent="-1143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No conflicts with other local activities</a:t>
            </a:r>
          </a:p>
          <a:p>
            <a:pPr marL="114300" indent="-11430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l-GR" sz="19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80" y="-27384"/>
            <a:ext cx="9144000" cy="720000"/>
            <a:chOff x="4980" y="-27384"/>
            <a:chExt cx="9144000" cy="720000"/>
          </a:xfrm>
          <a:solidFill>
            <a:srgbClr val="4DA1A5"/>
          </a:solidFill>
        </p:grpSpPr>
        <p:sp>
          <p:nvSpPr>
            <p:cNvPr id="22" name="Rectangle 21"/>
            <p:cNvSpPr/>
            <p:nvPr/>
          </p:nvSpPr>
          <p:spPr>
            <a:xfrm>
              <a:off x="4980" y="-27384"/>
              <a:ext cx="9144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8288"/>
              <a:r>
                <a:rPr lang="en-US" sz="3600" b="1" kern="0" dirty="0" smtClean="0">
                  <a:solidFill>
                    <a:sysClr val="window" lastClr="FFFFFF"/>
                  </a:solidFill>
                  <a:latin typeface="GillSans"/>
                </a:rPr>
                <a:t>Skyros wind farm</a:t>
              </a:r>
              <a:endParaRPr lang="en-GB" sz="3600" dirty="0">
                <a:ln>
                  <a:solidFill>
                    <a:schemeClr val="tx1"/>
                  </a:solidFill>
                </a:ln>
                <a:latin typeface="GillSan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0" y="-27384"/>
              <a:ext cx="1919999" cy="7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160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1010647.JPG"/>
          <p:cNvPicPr>
            <a:picLocks noChangeAspect="1"/>
          </p:cNvPicPr>
          <p:nvPr/>
        </p:nvPicPr>
        <p:blipFill>
          <a:blip r:embed="rId3" cstate="print"/>
          <a:srcRect l="3125" r="4199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36512" y="-27384"/>
            <a:ext cx="9144000" cy="720000"/>
          </a:xfrm>
          <a:prstGeom prst="rect">
            <a:avLst/>
          </a:prstGeom>
          <a:solidFill>
            <a:srgbClr val="4DA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/>
            <a:r>
              <a:rPr lang="en-US" sz="3600" b="1" kern="0" dirty="0" smtClean="0">
                <a:solidFill>
                  <a:sysClr val="window" lastClr="FFFFFF"/>
                </a:solidFill>
                <a:latin typeface="GillSans"/>
              </a:rPr>
              <a:t>The site</a:t>
            </a:r>
            <a:endParaRPr lang="en-GB" sz="3600" dirty="0">
              <a:ln>
                <a:solidFill>
                  <a:schemeClr val="tx1"/>
                </a:solidFill>
              </a:ln>
              <a:latin typeface="Gill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81" y="-27384"/>
            <a:ext cx="1919999" cy="720000"/>
          </a:xfrm>
          <a:prstGeom prst="rect">
            <a:avLst/>
          </a:prstGeom>
          <a:solidFill>
            <a:srgbClr val="4DA1A5"/>
          </a:solidFill>
        </p:spPr>
      </p:pic>
    </p:spTree>
    <p:extLst>
      <p:ext uri="{BB962C8B-B14F-4D97-AF65-F5344CB8AC3E}">
        <p14:creationId xmlns:p14="http://schemas.microsoft.com/office/powerpoint/2010/main" val="7160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IO NATU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708" t="2265" b="3656"/>
          <a:stretch>
            <a:fillRect/>
          </a:stretch>
        </p:blipFill>
        <p:spPr>
          <a:xfrm>
            <a:off x="4572000" y="1412776"/>
            <a:ext cx="4592444" cy="4176464"/>
          </a:xfrm>
        </p:spPr>
      </p:pic>
      <p:sp>
        <p:nvSpPr>
          <p:cNvPr id="5" name="TextBox 4"/>
          <p:cNvSpPr txBox="1"/>
          <p:nvPr/>
        </p:nvSpPr>
        <p:spPr>
          <a:xfrm>
            <a:off x="7162800" y="1897637"/>
            <a:ext cx="1428760" cy="31216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1600" b="1" dirty="0" smtClean="0">
                <a:solidFill>
                  <a:srgbClr val="2DF336"/>
                </a:solidFill>
              </a:rPr>
              <a:t>GR2420006</a:t>
            </a:r>
            <a:endParaRPr lang="en-US" sz="1600" b="1" dirty="0">
              <a:solidFill>
                <a:srgbClr val="2DF336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half" idx="2"/>
          </p:nvPr>
        </p:nvSpPr>
        <p:spPr>
          <a:xfrm>
            <a:off x="107504" y="1935088"/>
            <a:ext cx="4464496" cy="3366120"/>
          </a:xfrm>
        </p:spPr>
        <p:txBody>
          <a:bodyPr>
            <a:noAutofit/>
          </a:bodyPr>
          <a:lstStyle/>
          <a:p>
            <a:pPr marL="355600" indent="-1778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60 WTGs inside </a:t>
            </a:r>
            <a:r>
              <a:rPr lang="en-US" sz="2400" dirty="0" err="1" smtClean="0">
                <a:solidFill>
                  <a:schemeClr val="bg2"/>
                </a:solidFill>
                <a:latin typeface="GillSans"/>
              </a:rPr>
              <a:t>Natura</a:t>
            </a: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 site</a:t>
            </a:r>
          </a:p>
          <a:p>
            <a:pPr marL="355600" indent="-1778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Large colony of </a:t>
            </a:r>
            <a:r>
              <a:rPr lang="en-US" sz="2400" dirty="0" err="1" smtClean="0">
                <a:solidFill>
                  <a:schemeClr val="bg2"/>
                </a:solidFill>
                <a:latin typeface="GillSans"/>
              </a:rPr>
              <a:t>Falco</a:t>
            </a: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GillSans"/>
              </a:rPr>
              <a:t>eleonorae</a:t>
            </a:r>
            <a:endParaRPr lang="en-US" sz="2400" dirty="0" smtClean="0">
              <a:solidFill>
                <a:schemeClr val="bg2"/>
              </a:solidFill>
              <a:latin typeface="GillSans"/>
            </a:endParaRPr>
          </a:p>
          <a:p>
            <a:pPr marL="355600" indent="-1778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Endemic flora species &amp; maple groves</a:t>
            </a:r>
          </a:p>
          <a:p>
            <a:pPr marL="355600" indent="-1778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Complex terrain</a:t>
            </a:r>
            <a:endParaRPr lang="el-GR" sz="2400" dirty="0" smtClean="0">
              <a:latin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80" y="-27384"/>
            <a:ext cx="9144000" cy="720000"/>
            <a:chOff x="4980" y="-27384"/>
            <a:chExt cx="9144000" cy="720000"/>
          </a:xfrm>
          <a:solidFill>
            <a:srgbClr val="4DA1A5"/>
          </a:solidFill>
        </p:grpSpPr>
        <p:sp>
          <p:nvSpPr>
            <p:cNvPr id="8" name="Rectangle 7"/>
            <p:cNvSpPr/>
            <p:nvPr/>
          </p:nvSpPr>
          <p:spPr>
            <a:xfrm>
              <a:off x="4980" y="-27384"/>
              <a:ext cx="9144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8288"/>
              <a:r>
                <a:rPr lang="en-US" sz="3600" b="1" kern="0" dirty="0" smtClean="0">
                  <a:solidFill>
                    <a:sysClr val="window" lastClr="FFFFFF"/>
                  </a:solidFill>
                  <a:latin typeface="GillSans"/>
                </a:rPr>
                <a:t>Challenging issues</a:t>
              </a:r>
              <a:endParaRPr lang="en-GB" sz="3600" dirty="0">
                <a:ln>
                  <a:solidFill>
                    <a:schemeClr val="tx1"/>
                  </a:solidFill>
                </a:ln>
                <a:latin typeface="GillSan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0" y="-27384"/>
              <a:ext cx="1919999" cy="72000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 descr="skyros kalodio_0206201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26772" r="3783" b="20584"/>
          <a:stretch>
            <a:fillRect/>
          </a:stretch>
        </p:blipFill>
        <p:spPr bwMode="auto">
          <a:xfrm>
            <a:off x="38729" y="2520826"/>
            <a:ext cx="9069775" cy="3716486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91976" y="1144694"/>
            <a:ext cx="3564000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indent="-95250" algn="just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1F497D">
                    <a:lumMod val="75000"/>
                  </a:srgbClr>
                </a:solidFill>
                <a:latin typeface="GillSans"/>
              </a:rPr>
              <a:t>Non-interconnected  island</a:t>
            </a:r>
          </a:p>
          <a:p>
            <a:pPr indent="-95250" algn="just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1F497D">
                    <a:lumMod val="75000"/>
                  </a:srgbClr>
                </a:solidFill>
                <a:latin typeface="GillSans"/>
              </a:rPr>
              <a:t>155 km HVDC lines</a:t>
            </a:r>
            <a:endParaRPr lang="en-GB" sz="2200" dirty="0" smtClean="0">
              <a:solidFill>
                <a:srgbClr val="1F497D">
                  <a:lumMod val="75000"/>
                </a:srgbClr>
              </a:solidFill>
              <a:latin typeface="GillSan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8868" y="1156276"/>
            <a:ext cx="3276000" cy="97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GillSans"/>
              </a:rPr>
              <a:t>Min. installed capacity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GillSans"/>
              </a:rPr>
              <a:t> for a feasible project</a:t>
            </a:r>
            <a:endParaRPr lang="en-GB" sz="2200" b="1" i="1" dirty="0" smtClean="0">
              <a:solidFill>
                <a:schemeClr val="tx1"/>
              </a:solidFill>
              <a:latin typeface="GillSan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04860" y="1479631"/>
            <a:ext cx="432000" cy="35169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980" y="-27384"/>
            <a:ext cx="9144000" cy="720000"/>
            <a:chOff x="4980" y="-27384"/>
            <a:chExt cx="9144000" cy="720000"/>
          </a:xfrm>
          <a:solidFill>
            <a:srgbClr val="4DA1A5"/>
          </a:solidFill>
        </p:grpSpPr>
        <p:sp>
          <p:nvSpPr>
            <p:cNvPr id="11" name="Rectangle 10"/>
            <p:cNvSpPr/>
            <p:nvPr/>
          </p:nvSpPr>
          <p:spPr>
            <a:xfrm>
              <a:off x="4980" y="-27384"/>
              <a:ext cx="9144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8288"/>
              <a:r>
                <a:rPr lang="en-US" sz="3600" b="1" kern="0" dirty="0" smtClean="0">
                  <a:solidFill>
                    <a:sysClr val="window" lastClr="FFFFFF"/>
                  </a:solidFill>
                  <a:latin typeface="GillSans"/>
                </a:rPr>
                <a:t>Size limitations</a:t>
              </a:r>
              <a:endParaRPr lang="en-GB" sz="3600" dirty="0">
                <a:ln>
                  <a:solidFill>
                    <a:schemeClr val="tx1"/>
                  </a:solidFill>
                </a:ln>
                <a:latin typeface="GillSan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0" y="-27384"/>
              <a:ext cx="1919999" cy="7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0955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2-03_BROUK_pro_1.JPG"/>
          <p:cNvPicPr>
            <a:picLocks noChangeAspect="1"/>
          </p:cNvPicPr>
          <p:nvPr/>
        </p:nvPicPr>
        <p:blipFill rotWithShape="1">
          <a:blip r:embed="rId3" cstate="print"/>
          <a:srcRect t="21021" b="23500"/>
          <a:stretch/>
        </p:blipFill>
        <p:spPr>
          <a:xfrm>
            <a:off x="0" y="3594538"/>
            <a:ext cx="9144000" cy="34053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1268760"/>
            <a:ext cx="8784976" cy="20162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55600" indent="-1778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2"/>
                </a:solidFill>
                <a:latin typeface="GillSans"/>
              </a:rPr>
              <a:t>Multi-annual field work </a:t>
            </a: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by team </a:t>
            </a:r>
            <a:r>
              <a:rPr lang="en-US" sz="2400" dirty="0">
                <a:solidFill>
                  <a:schemeClr val="bg2"/>
                </a:solidFill>
                <a:latin typeface="GillSans"/>
              </a:rPr>
              <a:t>of environmental </a:t>
            </a: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specialists</a:t>
            </a:r>
            <a:endParaRPr lang="en-US" sz="2400" dirty="0">
              <a:solidFill>
                <a:schemeClr val="bg2"/>
              </a:solidFill>
              <a:latin typeface="GillSans"/>
            </a:endParaRPr>
          </a:p>
          <a:p>
            <a:pPr marL="355600" indent="-1778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Special </a:t>
            </a:r>
            <a:r>
              <a:rPr lang="en-US" sz="2400" dirty="0">
                <a:solidFill>
                  <a:schemeClr val="bg2"/>
                </a:solidFill>
                <a:latin typeface="GillSans"/>
              </a:rPr>
              <a:t>studies </a:t>
            </a: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to </a:t>
            </a:r>
            <a:r>
              <a:rPr lang="en-US" sz="2400" dirty="0">
                <a:solidFill>
                  <a:schemeClr val="bg2"/>
                </a:solidFill>
                <a:latin typeface="GillSans"/>
              </a:rPr>
              <a:t>optimize project’s </a:t>
            </a: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design</a:t>
            </a:r>
          </a:p>
          <a:p>
            <a:pPr marL="355600" indent="-1778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Appropriate Assessment was proactively conducted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36512" y="-27384"/>
            <a:ext cx="9144000" cy="720000"/>
          </a:xfrm>
          <a:prstGeom prst="rect">
            <a:avLst/>
          </a:prstGeom>
          <a:solidFill>
            <a:srgbClr val="4DA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/>
            <a:r>
              <a:rPr lang="en-US" sz="3600" b="1" kern="0" dirty="0" smtClean="0">
                <a:solidFill>
                  <a:sysClr val="window" lastClr="FFFFFF"/>
                </a:solidFill>
                <a:latin typeface="GillSans"/>
              </a:rPr>
              <a:t>General approach</a:t>
            </a:r>
            <a:endParaRPr lang="en-GB" sz="3600" dirty="0">
              <a:ln>
                <a:solidFill>
                  <a:schemeClr val="tx1"/>
                </a:solidFill>
              </a:ln>
              <a:latin typeface="Gill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15" y="-27384"/>
            <a:ext cx="1919999" cy="720000"/>
          </a:xfrm>
          <a:prstGeom prst="rect">
            <a:avLst/>
          </a:prstGeom>
          <a:solidFill>
            <a:srgbClr val="002060"/>
          </a:solidFill>
        </p:spPr>
      </p:pic>
      <p:cxnSp>
        <p:nvCxnSpPr>
          <p:cNvPr id="16" name="Straight Arrow Connector 15"/>
          <p:cNvCxnSpPr/>
          <p:nvPr/>
        </p:nvCxnSpPr>
        <p:spPr>
          <a:xfrm>
            <a:off x="3347864" y="4689184"/>
            <a:ext cx="432048" cy="396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180528" y="3717032"/>
            <a:ext cx="8784976" cy="4320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55600" indent="-177800" algn="just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  <a:latin typeface="GillSans"/>
              </a:rPr>
              <a:t>View from the castle of Skyros</a:t>
            </a:r>
            <a:endParaRPr lang="en-US" sz="2200" dirty="0">
              <a:solidFill>
                <a:srgbClr val="FF0000"/>
              </a:solidFill>
              <a:latin typeface="GillSans"/>
            </a:endParaRPr>
          </a:p>
          <a:p>
            <a:pPr marL="225425" indent="-225425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RIFORIKI-Layou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9" y="1412775"/>
            <a:ext cx="4860032" cy="3615699"/>
          </a:xfrm>
          <a:prstGeom prst="rect">
            <a:avLst/>
          </a:prstGeom>
        </p:spPr>
      </p:pic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395537" y="1700808"/>
            <a:ext cx="3816423" cy="3384376"/>
          </a:xfrm>
        </p:spPr>
        <p:txBody>
          <a:bodyPr lIns="0" rIns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7800" indent="-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Habitats’ mapping </a:t>
            </a:r>
          </a:p>
          <a:p>
            <a:pPr marL="177800" indent="-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Endemic flora species</a:t>
            </a:r>
          </a:p>
          <a:p>
            <a:pPr marL="177800" indent="-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GillSans"/>
              </a:rPr>
              <a:t>2% limit </a:t>
            </a:r>
            <a:r>
              <a:rPr lang="en-US" sz="2400" dirty="0">
                <a:solidFill>
                  <a:schemeClr val="bg2"/>
                </a:solidFill>
                <a:latin typeface="GillSans"/>
              </a:rPr>
              <a:t>for land cover </a:t>
            </a: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 actual cover: only </a:t>
            </a:r>
            <a:r>
              <a:rPr lang="en-US" sz="2400" b="1" dirty="0" smtClean="0">
                <a:solidFill>
                  <a:schemeClr val="bg2"/>
                </a:solidFill>
                <a:latin typeface="GillSans"/>
              </a:rPr>
              <a:t>1.13%</a:t>
            </a: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 </a:t>
            </a:r>
          </a:p>
          <a:p>
            <a:pPr marL="177800" indent="-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bg2"/>
                </a:solidFill>
                <a:latin typeface="GillSans"/>
              </a:rPr>
              <a:t>Extended reforestation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80" y="-27384"/>
            <a:ext cx="9144000" cy="720000"/>
            <a:chOff x="4980" y="-27384"/>
            <a:chExt cx="9144000" cy="720000"/>
          </a:xfrm>
          <a:solidFill>
            <a:srgbClr val="4DA1A5"/>
          </a:solidFill>
        </p:grpSpPr>
        <p:sp>
          <p:nvSpPr>
            <p:cNvPr id="8" name="Rectangle 7"/>
            <p:cNvSpPr/>
            <p:nvPr/>
          </p:nvSpPr>
          <p:spPr>
            <a:xfrm>
              <a:off x="4980" y="-27384"/>
              <a:ext cx="9144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8288"/>
              <a:r>
                <a:rPr lang="en-US" sz="3600" b="1" kern="0" dirty="0" smtClean="0">
                  <a:solidFill>
                    <a:sysClr val="window" lastClr="FFFFFF"/>
                  </a:solidFill>
                  <a:latin typeface="GillSans"/>
                </a:rPr>
                <a:t>Habitats &amp; flora species</a:t>
              </a:r>
              <a:endParaRPr lang="en-GB" sz="3600" dirty="0">
                <a:ln>
                  <a:solidFill>
                    <a:schemeClr val="tx1"/>
                  </a:solidFill>
                </a:ln>
                <a:latin typeface="GillSan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0" y="-27384"/>
              <a:ext cx="1919999" cy="7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47995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_4"/>
          <p:cNvPicPr>
            <a:picLocks noChangeAspect="1" noChangeArrowheads="1"/>
          </p:cNvPicPr>
          <p:nvPr/>
        </p:nvPicPr>
        <p:blipFill rotWithShape="1">
          <a:blip r:embed="rId3" cstate="print"/>
          <a:srcRect l="7170" t="4798" r="11098" b="11028"/>
          <a:stretch/>
        </p:blipFill>
        <p:spPr bwMode="auto">
          <a:xfrm>
            <a:off x="5004048" y="824432"/>
            <a:ext cx="4032448" cy="56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5"/>
          <p:cNvSpPr>
            <a:spLocks noGrp="1"/>
          </p:cNvSpPr>
          <p:nvPr>
            <p:ph type="body" sz="half" idx="2"/>
          </p:nvPr>
        </p:nvSpPr>
        <p:spPr>
          <a:xfrm>
            <a:off x="446073" y="949196"/>
            <a:ext cx="4789765" cy="3096344"/>
          </a:xfrm>
        </p:spPr>
        <p:txBody>
          <a:bodyPr>
            <a:noAutofit/>
          </a:bodyPr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Falco </a:t>
            </a:r>
            <a:r>
              <a:rPr lang="en-US" sz="2200" dirty="0" err="1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eleonorae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 (1050 individuals)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Max. 3 collisions/year</a:t>
            </a:r>
          </a:p>
          <a:p>
            <a:pPr marL="177800" indent="-177800" algn="just">
              <a:spcBef>
                <a:spcPts val="1800"/>
              </a:spcBef>
              <a:defRPr/>
            </a:pP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Mitigation measures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: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2 km buffer zone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Underground electrical lines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Monitoring &amp; additional measures (radars, artificial nests  etc)</a:t>
            </a:r>
            <a:endParaRPr lang="el-GR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4572" y="4149080"/>
            <a:ext cx="4109436" cy="2484000"/>
          </a:xfrm>
          <a:prstGeom prst="rect">
            <a:avLst/>
          </a:prstGeom>
          <a:solidFill>
            <a:srgbClr val="698A68">
              <a:alpha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252000" bIns="108000" rtlCol="0" anchor="ctr"/>
          <a:lstStyle/>
          <a:p>
            <a:pPr marL="441325" lvl="0" indent="-358775" algn="just">
              <a:lnSpc>
                <a:spcPct val="90000"/>
              </a:lnSpc>
              <a:buFont typeface="+mj-lt"/>
              <a:buAutoNum type="arabicPeriod"/>
              <a:tabLst>
                <a:tab pos="3851275" algn="l"/>
              </a:tabLst>
            </a:pPr>
            <a:r>
              <a:rPr lang="en-US" sz="2400" b="1" i="1" dirty="0" smtClean="0">
                <a:latin typeface="GillSans"/>
              </a:rPr>
              <a:t>EC: the EIA </a:t>
            </a:r>
            <a:r>
              <a:rPr lang="en-US" sz="2400" b="1" i="1" u="sng" dirty="0" smtClean="0">
                <a:latin typeface="GillSans"/>
              </a:rPr>
              <a:t>"fulfills </a:t>
            </a:r>
            <a:r>
              <a:rPr lang="en-US" sz="2400" b="1" i="1" u="sng" dirty="0">
                <a:latin typeface="GillSans"/>
              </a:rPr>
              <a:t>all the requirements of EU legislation and Court’s of Justice </a:t>
            </a:r>
            <a:r>
              <a:rPr lang="en-US" sz="2400" b="1" i="1" u="sng" dirty="0" smtClean="0">
                <a:latin typeface="GillSans"/>
              </a:rPr>
              <a:t>case-law</a:t>
            </a:r>
            <a:r>
              <a:rPr lang="en-US" sz="2400" b="1" i="1" dirty="0" smtClean="0">
                <a:latin typeface="GillSans"/>
              </a:rPr>
              <a:t>“</a:t>
            </a:r>
          </a:p>
          <a:p>
            <a:pPr marL="441325" lvl="0" indent="-358775" algn="just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  <a:tabLst>
                <a:tab pos="3851275" algn="l"/>
              </a:tabLst>
            </a:pPr>
            <a:r>
              <a:rPr lang="en-US" sz="2400" b="1" i="1" dirty="0" smtClean="0">
                <a:latin typeface="GillSans"/>
              </a:rPr>
              <a:t>The Project remains feasible</a:t>
            </a:r>
            <a:endParaRPr lang="el-GR" sz="2400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980" y="-27384"/>
            <a:ext cx="9144000" cy="720000"/>
            <a:chOff x="4980" y="-27384"/>
            <a:chExt cx="9144000" cy="720000"/>
          </a:xfrm>
          <a:solidFill>
            <a:srgbClr val="4DA1A5"/>
          </a:solidFill>
        </p:grpSpPr>
        <p:sp>
          <p:nvSpPr>
            <p:cNvPr id="8" name="Rectangle 7"/>
            <p:cNvSpPr/>
            <p:nvPr/>
          </p:nvSpPr>
          <p:spPr>
            <a:xfrm>
              <a:off x="4980" y="-27384"/>
              <a:ext cx="9144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8288"/>
              <a:r>
                <a:rPr lang="en-US" sz="3600" b="1" kern="0" dirty="0" smtClean="0">
                  <a:solidFill>
                    <a:sysClr val="window" lastClr="FFFFFF"/>
                  </a:solidFill>
                  <a:latin typeface="GillSans"/>
                </a:rPr>
                <a:t>Avian fauna</a:t>
              </a:r>
              <a:endParaRPr lang="en-GB" sz="3600" dirty="0">
                <a:ln>
                  <a:solidFill>
                    <a:schemeClr val="tx1"/>
                  </a:solidFill>
                </a:ln>
                <a:latin typeface="GillSan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0" y="-27384"/>
              <a:ext cx="1919999" cy="7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860327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512" y="1080120"/>
            <a:ext cx="8892480" cy="5517232"/>
          </a:xfrm>
        </p:spPr>
        <p:txBody>
          <a:bodyPr>
            <a:normAutofit lnSpcReduction="10000"/>
          </a:bodyPr>
          <a:lstStyle/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plantation of </a:t>
            </a:r>
            <a:r>
              <a:rPr lang="en-US" sz="2400" b="1" dirty="0" smtClean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40.000</a:t>
            </a:r>
            <a:r>
              <a:rPr lang="en-US" sz="2400" dirty="0" smtClean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 endemic plants and trees </a:t>
            </a:r>
          </a:p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Saving of </a:t>
            </a:r>
            <a:r>
              <a:rPr lang="en-US" sz="2400" b="1" dirty="0" smtClean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1,1 mil. ton CO2/year</a:t>
            </a:r>
          </a:p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illSans"/>
              </a:rPr>
              <a:t>Integrated </a:t>
            </a:r>
            <a:r>
              <a:rPr lang="en-US" sz="2400" b="1" dirty="0">
                <a:solidFill>
                  <a:srgbClr val="002060"/>
                </a:solidFill>
                <a:latin typeface="GillSans"/>
              </a:rPr>
              <a:t>program of additional actions </a:t>
            </a:r>
            <a:r>
              <a:rPr lang="en-US" sz="2400" dirty="0">
                <a:solidFill>
                  <a:srgbClr val="002060"/>
                </a:solidFill>
                <a:latin typeface="GillSans"/>
              </a:rPr>
              <a:t>(environmental actions, restoration of byzantine church, social actions </a:t>
            </a:r>
            <a:r>
              <a:rPr lang="en-US" sz="2400" dirty="0" smtClean="0">
                <a:solidFill>
                  <a:srgbClr val="002060"/>
                </a:solidFill>
                <a:latin typeface="GillSans"/>
              </a:rPr>
              <a:t>etc.)</a:t>
            </a:r>
            <a:endParaRPr lang="en-US" sz="2400" dirty="0">
              <a:solidFill>
                <a:srgbClr val="002060"/>
              </a:solidFill>
              <a:latin typeface="GillSans"/>
            </a:endParaRPr>
          </a:p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3.5 </a:t>
            </a:r>
            <a:r>
              <a:rPr lang="en-US" sz="2400" b="1" dirty="0" err="1" smtClean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mio</a:t>
            </a:r>
            <a:r>
              <a:rPr lang="en-US" sz="2400" b="1" dirty="0" smtClean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€/year </a:t>
            </a:r>
            <a:r>
              <a:rPr lang="en-US" sz="2400" dirty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for the local </a:t>
            </a:r>
            <a:r>
              <a:rPr lang="en-US" sz="2400" dirty="0" smtClean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community (RES </a:t>
            </a:r>
            <a:r>
              <a:rPr lang="en-US" sz="2400" dirty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special </a:t>
            </a:r>
            <a:r>
              <a:rPr lang="en-US" sz="2400" dirty="0" smtClean="0">
                <a:solidFill>
                  <a:srgbClr val="002060"/>
                </a:solidFill>
                <a:latin typeface="GillSans"/>
                <a:cs typeface="Times New Roman" pitchFamily="18" charset="0"/>
              </a:rPr>
              <a:t>tax)</a:t>
            </a:r>
          </a:p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GillSans"/>
              </a:rPr>
              <a:t>secures island’s </a:t>
            </a:r>
            <a:r>
              <a:rPr lang="en-US" sz="2400" b="1" dirty="0">
                <a:solidFill>
                  <a:srgbClr val="002060"/>
                </a:solidFill>
                <a:latin typeface="GillSans"/>
              </a:rPr>
              <a:t>electric supply </a:t>
            </a:r>
            <a:r>
              <a:rPr lang="en-US" sz="2400" dirty="0">
                <a:solidFill>
                  <a:srgbClr val="002060"/>
                </a:solidFill>
                <a:latin typeface="GillSans"/>
              </a:rPr>
              <a:t>&amp;</a:t>
            </a:r>
            <a:r>
              <a:rPr lang="en-US" sz="2400" b="1" dirty="0">
                <a:solidFill>
                  <a:srgbClr val="002060"/>
                </a:solidFill>
                <a:latin typeface="GillSans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GillSans"/>
              </a:rPr>
              <a:t>first step for the </a:t>
            </a:r>
            <a:r>
              <a:rPr lang="en-US" sz="2400" b="1" dirty="0">
                <a:solidFill>
                  <a:srgbClr val="002060"/>
                </a:solidFill>
                <a:latin typeface="GillSans"/>
              </a:rPr>
              <a:t>interconnection of the islands </a:t>
            </a:r>
            <a:r>
              <a:rPr lang="en-US" sz="2400" dirty="0">
                <a:solidFill>
                  <a:srgbClr val="002060"/>
                </a:solidFill>
                <a:latin typeface="GillSans"/>
              </a:rPr>
              <a:t>of north-eastern Aegean Sea</a:t>
            </a:r>
          </a:p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illSans"/>
              </a:rPr>
              <a:t>200 local jobs </a:t>
            </a:r>
            <a:r>
              <a:rPr lang="en-US" sz="2400" dirty="0" smtClean="0">
                <a:solidFill>
                  <a:srgbClr val="002060"/>
                </a:solidFill>
                <a:latin typeface="GillSans"/>
              </a:rPr>
              <a:t>in construction &amp;  </a:t>
            </a:r>
            <a:r>
              <a:rPr lang="en-US" sz="2400" b="1" dirty="0" smtClean="0">
                <a:solidFill>
                  <a:srgbClr val="002060"/>
                </a:solidFill>
                <a:latin typeface="GillSans"/>
              </a:rPr>
              <a:t>40 local jobs </a:t>
            </a:r>
            <a:r>
              <a:rPr lang="en-US" sz="2400" dirty="0" smtClean="0">
                <a:solidFill>
                  <a:srgbClr val="002060"/>
                </a:solidFill>
                <a:latin typeface="GillSans"/>
              </a:rPr>
              <a:t>in operation</a:t>
            </a:r>
          </a:p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GillSans"/>
              </a:rPr>
              <a:t>Direct added value to the national economy: </a:t>
            </a:r>
            <a:r>
              <a:rPr lang="en-US" sz="2400" b="1" dirty="0" smtClean="0">
                <a:solidFill>
                  <a:srgbClr val="002060"/>
                </a:solidFill>
                <a:latin typeface="GillSans"/>
              </a:rPr>
              <a:t>24,6 mil. €/year </a:t>
            </a:r>
            <a:r>
              <a:rPr lang="en-US" sz="2400" dirty="0" smtClean="0">
                <a:solidFill>
                  <a:srgbClr val="002060"/>
                </a:solidFill>
                <a:latin typeface="GillSans"/>
              </a:rPr>
              <a:t>(construction) and </a:t>
            </a:r>
            <a:r>
              <a:rPr lang="en-US" sz="2400" b="1" dirty="0" smtClean="0">
                <a:solidFill>
                  <a:srgbClr val="002060"/>
                </a:solidFill>
                <a:latin typeface="GillSans"/>
              </a:rPr>
              <a:t>133,5 mil. €/year (</a:t>
            </a:r>
            <a:r>
              <a:rPr lang="en-US" sz="2400" dirty="0" smtClean="0">
                <a:solidFill>
                  <a:srgbClr val="002060"/>
                </a:solidFill>
                <a:latin typeface="GillSans"/>
              </a:rPr>
              <a:t>operation)</a:t>
            </a:r>
            <a:endParaRPr lang="en-US" sz="2000" dirty="0" smtClean="0">
              <a:solidFill>
                <a:srgbClr val="002060"/>
              </a:solidFill>
              <a:latin typeface="GillSans"/>
              <a:cs typeface="Times New Roman" pitchFamily="18" charset="0"/>
            </a:endParaRPr>
          </a:p>
          <a:p>
            <a:pPr marL="273050" indent="-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  <a:defRPr/>
            </a:pPr>
            <a:endParaRPr lang="en-US" sz="2000" dirty="0" smtClean="0">
              <a:solidFill>
                <a:srgbClr val="002060"/>
              </a:solidFill>
              <a:latin typeface="GillSans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  <a:defRPr/>
            </a:pPr>
            <a:endParaRPr lang="el-GR" sz="2000" dirty="0" smtClean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80" y="-27384"/>
            <a:ext cx="9144000" cy="720000"/>
            <a:chOff x="4980" y="-27384"/>
            <a:chExt cx="9144000" cy="720000"/>
          </a:xfrm>
          <a:solidFill>
            <a:srgbClr val="002060"/>
          </a:solidFill>
        </p:grpSpPr>
        <p:sp>
          <p:nvSpPr>
            <p:cNvPr id="5" name="Rectangle 4"/>
            <p:cNvSpPr/>
            <p:nvPr/>
          </p:nvSpPr>
          <p:spPr>
            <a:xfrm>
              <a:off x="4980" y="-27384"/>
              <a:ext cx="9144000" cy="720000"/>
            </a:xfrm>
            <a:prstGeom prst="rect">
              <a:avLst/>
            </a:prstGeom>
            <a:solidFill>
              <a:srgbClr val="4DA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268288" algn="just">
                <a:spcBef>
                  <a:spcPct val="0"/>
                </a:spcBef>
                <a:defRPr/>
              </a:pPr>
              <a:r>
                <a:rPr lang="en-US" sz="3600" b="1" dirty="0" smtClean="0">
                  <a:solidFill>
                    <a:schemeClr val="tx1"/>
                  </a:solidFill>
                  <a:latin typeface="GillSans"/>
                </a:rPr>
                <a:t>Benefits of the project</a:t>
              </a:r>
              <a:endParaRPr lang="el-GR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0" y="-27384"/>
              <a:ext cx="1919999" cy="72000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4016" y="908720"/>
            <a:ext cx="4716016" cy="288032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GillSans"/>
              </a:rPr>
              <a:t>Basic data</a:t>
            </a:r>
          </a:p>
          <a:p>
            <a:pPr marL="114300" indent="-1143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Location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: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Achaia, Peloponnese</a:t>
            </a:r>
            <a:endParaRPr lang="el-GR" sz="2000" dirty="0">
              <a:solidFill>
                <a:schemeClr val="bg2">
                  <a:lumMod val="75000"/>
                </a:schemeClr>
              </a:solidFill>
            </a:endParaRPr>
          </a:p>
          <a:p>
            <a:pPr marL="114300" indent="-1143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Status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: Operates since 2006</a:t>
            </a:r>
          </a:p>
          <a:p>
            <a:pPr marL="114300" indent="-1143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Capacity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: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48,45 MW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GillSans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 (57 WTGs,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GillSans"/>
              </a:rPr>
              <a:t>Vestas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 V52 &amp;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GillSans"/>
              </a:rPr>
              <a:t>Gamesa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 G52)</a:t>
            </a:r>
          </a:p>
          <a:p>
            <a:pPr marL="114300" indent="-1143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Developer/Operator: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ENTEKA S.A. </a:t>
            </a:r>
          </a:p>
          <a:p>
            <a:pPr marL="114300" indent="-1143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 smtClean="0">
              <a:solidFill>
                <a:schemeClr val="bg2">
                  <a:lumMod val="75000"/>
                </a:schemeClr>
              </a:solidFill>
              <a:latin typeface="GillSans"/>
            </a:endParaRPr>
          </a:p>
          <a:p>
            <a:pPr marL="114300" indent="-114300" algn="just">
              <a:spcBef>
                <a:spcPts val="600"/>
              </a:spcBef>
              <a:spcAft>
                <a:spcPts val="600"/>
              </a:spcAft>
              <a:defRPr/>
            </a:pPr>
            <a:endParaRPr lang="el-GR" sz="1800" dirty="0"/>
          </a:p>
        </p:txBody>
      </p:sp>
      <p:pic>
        <p:nvPicPr>
          <p:cNvPr id="15" name="Picture 14" descr="\\Athos\data\Construction\PANACHAIKO 1\Photos\installed WTGs from helicopter 121005\DSC09568.JPG"/>
          <p:cNvPicPr>
            <a:picLocks noChangeAspect="1"/>
          </p:cNvPicPr>
          <p:nvPr/>
        </p:nvPicPr>
        <p:blipFill>
          <a:blip r:embed="rId3" cstate="print"/>
          <a:srcRect b="3907"/>
          <a:stretch>
            <a:fillRect/>
          </a:stretch>
        </p:blipFill>
        <p:spPr bwMode="auto">
          <a:xfrm>
            <a:off x="4484226" y="3465384"/>
            <a:ext cx="4659774" cy="339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R:\Archive\Development\WP\Projects\AXAIA\Panaxaiko\photos\COMPLETED WF FROM HELICOPTER\DSC0958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4752" y="-6724"/>
            <a:ext cx="4656485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9"/>
          <p:cNvSpPr txBox="1">
            <a:spLocks/>
          </p:cNvSpPr>
          <p:nvPr/>
        </p:nvSpPr>
        <p:spPr>
          <a:xfrm>
            <a:off x="179512" y="3979212"/>
            <a:ext cx="4248472" cy="254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illSans"/>
              </a:rPr>
              <a:t>Environmental info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Restoration works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No habitats deterioration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Annual bird monitoring: 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GillSans"/>
              </a:rPr>
              <a:t> 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GillSans"/>
              </a:rPr>
              <a:t> no collision incidents</a:t>
            </a:r>
          </a:p>
        </p:txBody>
      </p:sp>
      <p:pic>
        <p:nvPicPr>
          <p:cNvPr id="18" name="Content Placeholder 25" descr="greece map -google earth MA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27330" r="11179" b="12497"/>
          <a:stretch>
            <a:fillRect/>
          </a:stretch>
        </p:blipFill>
        <p:spPr>
          <a:xfrm>
            <a:off x="4473228" y="-11049"/>
            <a:ext cx="1879600" cy="1423825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0" name="AutoShape 7"/>
          <p:cNvCxnSpPr>
            <a:cxnSpLocks noChangeShapeType="1"/>
          </p:cNvCxnSpPr>
          <p:nvPr/>
        </p:nvCxnSpPr>
        <p:spPr bwMode="auto">
          <a:xfrm rot="16200000" flipV="1">
            <a:off x="4966419" y="889863"/>
            <a:ext cx="289089" cy="12239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999386" y="735419"/>
            <a:ext cx="65374" cy="7109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27384"/>
            <a:ext cx="4500000" cy="720000"/>
          </a:xfrm>
          <a:prstGeom prst="rect">
            <a:avLst/>
          </a:prstGeom>
          <a:solidFill>
            <a:srgbClr val="4DA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3038"/>
            <a:r>
              <a:rPr lang="en-US" sz="3400" b="1" kern="0" dirty="0" err="1" smtClean="0">
                <a:solidFill>
                  <a:sysClr val="window" lastClr="FFFFFF"/>
                </a:solidFill>
                <a:latin typeface="GillSans"/>
              </a:rPr>
              <a:t>Panachaiko</a:t>
            </a:r>
            <a:r>
              <a:rPr lang="en-US" sz="3400" b="1" kern="0" dirty="0" smtClean="0">
                <a:solidFill>
                  <a:sysClr val="window" lastClr="FFFFFF"/>
                </a:solidFill>
                <a:latin typeface="GillSans"/>
              </a:rPr>
              <a:t> Project</a:t>
            </a:r>
            <a:endParaRPr lang="en-GB" sz="3400" dirty="0">
              <a:ln>
                <a:solidFill>
                  <a:schemeClr val="tx1"/>
                </a:solidFill>
              </a:ln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17782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8280920" cy="1080120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GillSans"/>
              </a:rPr>
              <a:t>Wind energy and wild life can coexist, </a:t>
            </a:r>
          </a:p>
          <a:p>
            <a:pPr marL="457200" indent="-45720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 smtClean="0">
                <a:solidFill>
                  <a:srgbClr val="A82A60"/>
                </a:solidFill>
                <a:latin typeface="GillSans"/>
              </a:rPr>
              <a:t>even in the case of large wind farms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4653136"/>
            <a:ext cx="8640960" cy="21602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3038" lvl="0">
              <a:tabLst>
                <a:tab pos="2692400" algn="ctr"/>
                <a:tab pos="7713663" algn="r"/>
              </a:tabLst>
              <a:defRPr/>
            </a:pPr>
            <a:r>
              <a:rPr lang="en-US" sz="2600" b="1" kern="0" dirty="0" smtClean="0">
                <a:solidFill>
                  <a:srgbClr val="002060"/>
                </a:solidFill>
                <a:latin typeface="GillSans"/>
              </a:rPr>
              <a:t>References &amp; deep dives</a:t>
            </a:r>
          </a:p>
          <a:p>
            <a:pPr marL="725488" indent="-2841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illSans"/>
              </a:rPr>
              <a:t>EU Guidance document: Wind energy developments &amp; </a:t>
            </a:r>
            <a:r>
              <a:rPr lang="en-US" dirty="0" err="1">
                <a:solidFill>
                  <a:srgbClr val="002060"/>
                </a:solidFill>
                <a:latin typeface="GillSans"/>
              </a:rPr>
              <a:t>Natura</a:t>
            </a:r>
            <a:r>
              <a:rPr lang="en-US" dirty="0">
                <a:solidFill>
                  <a:srgbClr val="002060"/>
                </a:solidFill>
                <a:latin typeface="GillSans"/>
              </a:rPr>
              <a:t> 2000</a:t>
            </a:r>
          </a:p>
          <a:p>
            <a:pPr marL="725488" indent="-2841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illSans"/>
              </a:rPr>
              <a:t>Demonstration of good practices to minimize impacts of wind farms on biodiversity in Greece , LIFE12 BIO/GR/000554: </a:t>
            </a:r>
            <a:r>
              <a:rPr lang="en-US" dirty="0">
                <a:solidFill>
                  <a:srgbClr val="002060"/>
                </a:solidFill>
                <a:latin typeface="GillSans"/>
                <a:hlinkClick r:id="rId3"/>
              </a:rPr>
              <a:t>http://windfarms-wildlife.gr</a:t>
            </a:r>
            <a:endParaRPr lang="en-US" dirty="0">
              <a:solidFill>
                <a:srgbClr val="002060"/>
              </a:solidFill>
              <a:latin typeface="GillSans"/>
            </a:endParaRPr>
          </a:p>
          <a:p>
            <a:pPr marL="725488" indent="-284163"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illSans"/>
              </a:rPr>
              <a:t>EU Guidance document: Managing </a:t>
            </a:r>
            <a:r>
              <a:rPr lang="en-US" dirty="0" err="1">
                <a:solidFill>
                  <a:srgbClr val="002060"/>
                </a:solidFill>
                <a:latin typeface="GillSans"/>
              </a:rPr>
              <a:t>Natura</a:t>
            </a:r>
            <a:r>
              <a:rPr lang="en-US" dirty="0">
                <a:solidFill>
                  <a:srgbClr val="002060"/>
                </a:solidFill>
                <a:latin typeface="GillSans"/>
              </a:rPr>
              <a:t> 2000 sites: The provisions of Article 6 of the 'Habitats' Directive 92/43/EEC</a:t>
            </a:r>
          </a:p>
          <a:p>
            <a:pPr lvl="0" indent="92075" algn="ctr">
              <a:tabLst>
                <a:tab pos="2692400" algn="ctr"/>
                <a:tab pos="7713663" algn="r"/>
              </a:tabLst>
              <a:defRPr/>
            </a:pPr>
            <a:endParaRPr lang="en-US" sz="2600" b="1" kern="0" dirty="0">
              <a:solidFill>
                <a:srgbClr val="002060"/>
              </a:solidFill>
              <a:latin typeface="GillSans"/>
            </a:endParaRPr>
          </a:p>
          <a:p>
            <a:pPr lvl="0" indent="92075" algn="ctr">
              <a:tabLst>
                <a:tab pos="2692400" algn="ctr"/>
                <a:tab pos="7713663" algn="r"/>
              </a:tabLst>
              <a:defRPr/>
            </a:pPr>
            <a:endParaRPr lang="en-US" sz="2600" b="1" kern="0" dirty="0" smtClean="0">
              <a:solidFill>
                <a:srgbClr val="002060"/>
              </a:solidFill>
              <a:latin typeface="GillSans"/>
            </a:endParaRPr>
          </a:p>
          <a:p>
            <a:pPr lvl="0" indent="92075" algn="ctr">
              <a:tabLst>
                <a:tab pos="2692400" algn="ctr"/>
                <a:tab pos="7713663" algn="r"/>
              </a:tabLst>
              <a:defRPr/>
            </a:pPr>
            <a:endParaRPr lang="en-GB" sz="2600" b="1" kern="0" dirty="0">
              <a:solidFill>
                <a:srgbClr val="002060"/>
              </a:solidFill>
              <a:latin typeface="GillSan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6512" y="-27384"/>
            <a:ext cx="9177041" cy="720000"/>
            <a:chOff x="-36512" y="-27384"/>
            <a:chExt cx="9177041" cy="720000"/>
          </a:xfrm>
        </p:grpSpPr>
        <p:sp>
          <p:nvSpPr>
            <p:cNvPr id="9" name="Rectangle 8"/>
            <p:cNvSpPr/>
            <p:nvPr/>
          </p:nvSpPr>
          <p:spPr>
            <a:xfrm>
              <a:off x="-36512" y="-27384"/>
              <a:ext cx="9144000" cy="72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8288"/>
              <a:r>
                <a:rPr lang="en-US" sz="3600" b="1" kern="0" dirty="0" smtClean="0">
                  <a:solidFill>
                    <a:sysClr val="window" lastClr="FFFFFF"/>
                  </a:solidFill>
                  <a:latin typeface="GillSans"/>
                </a:rPr>
                <a:t>Discussion</a:t>
              </a:r>
              <a:endParaRPr lang="en-GB" sz="3600" dirty="0">
                <a:ln>
                  <a:solidFill>
                    <a:schemeClr val="tx1"/>
                  </a:solidFill>
                </a:ln>
                <a:latin typeface="GillSan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0" y="-27384"/>
              <a:ext cx="1919999" cy="720000"/>
            </a:xfrm>
            <a:prstGeom prst="rect">
              <a:avLst/>
            </a:prstGeom>
            <a:solidFill>
              <a:srgbClr val="002060"/>
            </a:solidFill>
          </p:spPr>
        </p:pic>
      </p:grpSp>
      <p:sp>
        <p:nvSpPr>
          <p:cNvPr id="14" name="Text Placeholder 5"/>
          <p:cNvSpPr txBox="1">
            <a:spLocks/>
          </p:cNvSpPr>
          <p:nvPr/>
        </p:nvSpPr>
        <p:spPr>
          <a:xfrm>
            <a:off x="287524" y="2204864"/>
            <a:ext cx="828092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rgbClr val="002060"/>
                </a:solidFill>
                <a:latin typeface="GillSans"/>
              </a:rPr>
              <a:t>Prerequisites</a:t>
            </a:r>
            <a:r>
              <a:rPr lang="en-US" sz="2600" dirty="0" smtClean="0">
                <a:solidFill>
                  <a:srgbClr val="002060"/>
                </a:solidFill>
                <a:latin typeface="GillSans"/>
              </a:rPr>
              <a:t>:</a:t>
            </a:r>
          </a:p>
          <a:p>
            <a:pPr marL="441325" indent="-1730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2060"/>
                </a:solidFill>
                <a:latin typeface="GillSans"/>
              </a:rPr>
              <a:t>suitable locations</a:t>
            </a:r>
          </a:p>
          <a:p>
            <a:pPr marL="441325" indent="-1730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2060"/>
                </a:solidFill>
                <a:latin typeface="GillSans"/>
              </a:rPr>
              <a:t>thorough environmental investigation </a:t>
            </a:r>
          </a:p>
          <a:p>
            <a:pPr marL="441325" indent="-1730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2060"/>
                </a:solidFill>
                <a:latin typeface="GillSans"/>
              </a:rPr>
              <a:t>a</a:t>
            </a:r>
            <a:r>
              <a:rPr lang="en-US" sz="2600" dirty="0" smtClean="0">
                <a:solidFill>
                  <a:srgbClr val="002060"/>
                </a:solidFill>
                <a:latin typeface="GillSans"/>
              </a:rPr>
              <a:t>pplication of environmental legislation</a:t>
            </a:r>
          </a:p>
          <a:p>
            <a:pPr marL="441325" indent="-1730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2060"/>
                </a:solidFill>
                <a:latin typeface="GillSans"/>
              </a:rPr>
              <a:t>i</a:t>
            </a:r>
            <a:r>
              <a:rPr lang="en-US" sz="2600" dirty="0" smtClean="0">
                <a:solidFill>
                  <a:srgbClr val="002060"/>
                </a:solidFill>
                <a:latin typeface="GillSans"/>
              </a:rPr>
              <a:t>mplementation of proper mitigation measures</a:t>
            </a:r>
            <a:endParaRPr lang="el-GR" sz="2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532205" y="1364897"/>
            <a:ext cx="5040000" cy="1260000"/>
          </a:xfrm>
          <a:custGeom>
            <a:avLst/>
            <a:gdLst>
              <a:gd name="connsiteX0" fmla="*/ 177803 w 1066799"/>
              <a:gd name="connsiteY0" fmla="*/ 0 h 3901440"/>
              <a:gd name="connsiteX1" fmla="*/ 888996 w 1066799"/>
              <a:gd name="connsiteY1" fmla="*/ 0 h 3901440"/>
              <a:gd name="connsiteX2" fmla="*/ 1066799 w 1066799"/>
              <a:gd name="connsiteY2" fmla="*/ 177803 h 3901440"/>
              <a:gd name="connsiteX3" fmla="*/ 1066799 w 1066799"/>
              <a:gd name="connsiteY3" fmla="*/ 3901440 h 3901440"/>
              <a:gd name="connsiteX4" fmla="*/ 1066799 w 1066799"/>
              <a:gd name="connsiteY4" fmla="*/ 3901440 h 3901440"/>
              <a:gd name="connsiteX5" fmla="*/ 0 w 1066799"/>
              <a:gd name="connsiteY5" fmla="*/ 3901440 h 3901440"/>
              <a:gd name="connsiteX6" fmla="*/ 0 w 1066799"/>
              <a:gd name="connsiteY6" fmla="*/ 3901440 h 3901440"/>
              <a:gd name="connsiteX7" fmla="*/ 0 w 1066799"/>
              <a:gd name="connsiteY7" fmla="*/ 177803 h 3901440"/>
              <a:gd name="connsiteX8" fmla="*/ 177803 w 1066799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799" h="3901440">
                <a:moveTo>
                  <a:pt x="1066799" y="650253"/>
                </a:moveTo>
                <a:lnTo>
                  <a:pt x="1066799" y="3251187"/>
                </a:lnTo>
                <a:cubicBezTo>
                  <a:pt x="1066799" y="3610311"/>
                  <a:pt x="1045032" y="3901438"/>
                  <a:pt x="1018181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1018181" y="2"/>
                </a:lnTo>
                <a:cubicBezTo>
                  <a:pt x="1045032" y="2"/>
                  <a:pt x="1066799" y="291129"/>
                  <a:pt x="1066799" y="650253"/>
                </a:cubicBezTo>
                <a:close/>
              </a:path>
            </a:pathLst>
          </a:custGeom>
          <a:solidFill>
            <a:srgbClr val="00B050">
              <a:alpha val="2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1" tIns="95892" rIns="139707" bIns="95893" numCol="1" spcCol="1270" anchor="ctr" anchorCtr="0">
            <a:noAutofit/>
          </a:bodyPr>
          <a:lstStyle/>
          <a:p>
            <a:pPr marL="82550" lvl="1" algn="l" defTabSz="1022350">
              <a:spcBef>
                <a:spcPct val="0"/>
              </a:spcBef>
            </a:pPr>
            <a:r>
              <a:rPr lang="en-US" sz="2400" b="1" kern="1200" dirty="0" smtClean="0">
                <a:latin typeface="GillSans"/>
              </a:rPr>
              <a:t>Wind energy &amp; </a:t>
            </a:r>
            <a:r>
              <a:rPr lang="en-US" sz="2400" b="1" kern="1200" dirty="0" err="1" smtClean="0">
                <a:latin typeface="GillSans"/>
              </a:rPr>
              <a:t>Natura</a:t>
            </a:r>
            <a:r>
              <a:rPr lang="en-US" sz="2400" b="1" kern="1200" dirty="0" smtClean="0">
                <a:latin typeface="GillSans"/>
              </a:rPr>
              <a:t> 2000</a:t>
            </a:r>
          </a:p>
          <a:p>
            <a:pPr marL="82550" lvl="1" algn="just" defTabSz="1022350">
              <a:spcBef>
                <a:spcPct val="0"/>
              </a:spcBef>
            </a:pPr>
            <a:r>
              <a:rPr lang="en-US" sz="2400" kern="1200" dirty="0" smtClean="0">
                <a:latin typeface="GillSans"/>
              </a:rPr>
              <a:t>importance to not exclude wind energy from </a:t>
            </a:r>
            <a:r>
              <a:rPr lang="en-US" sz="2400" kern="1200" dirty="0" err="1" smtClean="0">
                <a:latin typeface="GillSans"/>
              </a:rPr>
              <a:t>Natura</a:t>
            </a:r>
            <a:r>
              <a:rPr lang="en-US" sz="2400" kern="1200" dirty="0" smtClean="0">
                <a:latin typeface="GillSans"/>
              </a:rPr>
              <a:t> sites </a:t>
            </a:r>
            <a:endParaRPr lang="el-GR" sz="2400" kern="1200" dirty="0"/>
          </a:p>
        </p:txBody>
      </p:sp>
      <p:sp>
        <p:nvSpPr>
          <p:cNvPr id="8" name="Freeform 7"/>
          <p:cNvSpPr/>
          <p:nvPr/>
        </p:nvSpPr>
        <p:spPr>
          <a:xfrm>
            <a:off x="1152178" y="1268297"/>
            <a:ext cx="1440000" cy="1440000"/>
          </a:xfrm>
          <a:custGeom>
            <a:avLst/>
            <a:gdLst>
              <a:gd name="connsiteX0" fmla="*/ 0 w 1440004"/>
              <a:gd name="connsiteY0" fmla="*/ 210004 h 1259997"/>
              <a:gd name="connsiteX1" fmla="*/ 210004 w 1440004"/>
              <a:gd name="connsiteY1" fmla="*/ 0 h 1259997"/>
              <a:gd name="connsiteX2" fmla="*/ 1230000 w 1440004"/>
              <a:gd name="connsiteY2" fmla="*/ 0 h 1259997"/>
              <a:gd name="connsiteX3" fmla="*/ 1440004 w 1440004"/>
              <a:gd name="connsiteY3" fmla="*/ 210004 h 1259997"/>
              <a:gd name="connsiteX4" fmla="*/ 1440004 w 1440004"/>
              <a:gd name="connsiteY4" fmla="*/ 1049993 h 1259997"/>
              <a:gd name="connsiteX5" fmla="*/ 1230000 w 1440004"/>
              <a:gd name="connsiteY5" fmla="*/ 1259997 h 1259997"/>
              <a:gd name="connsiteX6" fmla="*/ 210004 w 1440004"/>
              <a:gd name="connsiteY6" fmla="*/ 1259997 h 1259997"/>
              <a:gd name="connsiteX7" fmla="*/ 0 w 1440004"/>
              <a:gd name="connsiteY7" fmla="*/ 1049993 h 1259997"/>
              <a:gd name="connsiteX8" fmla="*/ 0 w 1440004"/>
              <a:gd name="connsiteY8" fmla="*/ 210004 h 125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04" h="1259997">
                <a:moveTo>
                  <a:pt x="0" y="210004"/>
                </a:moveTo>
                <a:cubicBezTo>
                  <a:pt x="0" y="94022"/>
                  <a:pt x="94022" y="0"/>
                  <a:pt x="210004" y="0"/>
                </a:cubicBezTo>
                <a:lnTo>
                  <a:pt x="1230000" y="0"/>
                </a:lnTo>
                <a:cubicBezTo>
                  <a:pt x="1345982" y="0"/>
                  <a:pt x="1440004" y="94022"/>
                  <a:pt x="1440004" y="210004"/>
                </a:cubicBezTo>
                <a:lnTo>
                  <a:pt x="1440004" y="1049993"/>
                </a:lnTo>
                <a:cubicBezTo>
                  <a:pt x="1440004" y="1165975"/>
                  <a:pt x="1345982" y="1259997"/>
                  <a:pt x="1230000" y="1259997"/>
                </a:cubicBezTo>
                <a:lnTo>
                  <a:pt x="210004" y="1259997"/>
                </a:lnTo>
                <a:cubicBezTo>
                  <a:pt x="94022" y="1259997"/>
                  <a:pt x="0" y="1165975"/>
                  <a:pt x="0" y="1049993"/>
                </a:cubicBezTo>
                <a:lnTo>
                  <a:pt x="0" y="21000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348" tIns="183428" rIns="305348" bIns="183428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kern="1200" dirty="0" smtClean="0"/>
              <a:t>1</a:t>
            </a:r>
            <a:endParaRPr lang="el-GR" sz="5000" kern="1200" dirty="0"/>
          </a:p>
        </p:txBody>
      </p:sp>
      <p:sp>
        <p:nvSpPr>
          <p:cNvPr id="9" name="Freeform 8"/>
          <p:cNvSpPr/>
          <p:nvPr/>
        </p:nvSpPr>
        <p:spPr>
          <a:xfrm>
            <a:off x="2538440" y="2957402"/>
            <a:ext cx="5040000" cy="1260000"/>
          </a:xfrm>
          <a:custGeom>
            <a:avLst/>
            <a:gdLst>
              <a:gd name="connsiteX0" fmla="*/ 177803 w 1066799"/>
              <a:gd name="connsiteY0" fmla="*/ 0 h 3901440"/>
              <a:gd name="connsiteX1" fmla="*/ 888996 w 1066799"/>
              <a:gd name="connsiteY1" fmla="*/ 0 h 3901440"/>
              <a:gd name="connsiteX2" fmla="*/ 1066799 w 1066799"/>
              <a:gd name="connsiteY2" fmla="*/ 177803 h 3901440"/>
              <a:gd name="connsiteX3" fmla="*/ 1066799 w 1066799"/>
              <a:gd name="connsiteY3" fmla="*/ 3901440 h 3901440"/>
              <a:gd name="connsiteX4" fmla="*/ 1066799 w 1066799"/>
              <a:gd name="connsiteY4" fmla="*/ 3901440 h 3901440"/>
              <a:gd name="connsiteX5" fmla="*/ 0 w 1066799"/>
              <a:gd name="connsiteY5" fmla="*/ 3901440 h 3901440"/>
              <a:gd name="connsiteX6" fmla="*/ 0 w 1066799"/>
              <a:gd name="connsiteY6" fmla="*/ 3901440 h 3901440"/>
              <a:gd name="connsiteX7" fmla="*/ 0 w 1066799"/>
              <a:gd name="connsiteY7" fmla="*/ 177803 h 3901440"/>
              <a:gd name="connsiteX8" fmla="*/ 177803 w 1066799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799" h="3901440">
                <a:moveTo>
                  <a:pt x="1066799" y="650253"/>
                </a:moveTo>
                <a:lnTo>
                  <a:pt x="1066799" y="3251187"/>
                </a:lnTo>
                <a:cubicBezTo>
                  <a:pt x="1066799" y="3610311"/>
                  <a:pt x="1045032" y="3901438"/>
                  <a:pt x="1018181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1018181" y="2"/>
                </a:lnTo>
                <a:cubicBezTo>
                  <a:pt x="1045032" y="2"/>
                  <a:pt x="1066799" y="291129"/>
                  <a:pt x="1066799" y="650253"/>
                </a:cubicBezTo>
                <a:close/>
              </a:path>
            </a:pathLst>
          </a:custGeom>
          <a:solidFill>
            <a:srgbClr val="CE7674">
              <a:alpha val="2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1" tIns="95893" rIns="139707" bIns="95892" numCol="1" spcCol="1270" anchor="ctr" anchorCtr="0">
            <a:noAutofit/>
          </a:bodyPr>
          <a:lstStyle/>
          <a:p>
            <a:pPr marL="95250" defTabSz="1828800"/>
            <a:r>
              <a:rPr lang="en-US" altLang="en-US" sz="2400" b="1" dirty="0" smtClean="0">
                <a:latin typeface="GillSans" pitchFamily="34" charset="0"/>
              </a:rPr>
              <a:t>Technical and legislative tools </a:t>
            </a:r>
          </a:p>
          <a:p>
            <a:pPr marL="95250" defTabSz="1828800"/>
            <a:r>
              <a:rPr lang="en-US" altLang="en-US" sz="2400" dirty="0" smtClean="0">
                <a:latin typeface="GillSans" pitchFamily="34" charset="0"/>
              </a:rPr>
              <a:t>to mitigate environmental impacts</a:t>
            </a:r>
            <a:endParaRPr lang="en-US" sz="2400" dirty="0" smtClean="0">
              <a:latin typeface="GillSans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44838" y="4522562"/>
            <a:ext cx="5040000" cy="1260000"/>
          </a:xfrm>
          <a:custGeom>
            <a:avLst/>
            <a:gdLst>
              <a:gd name="connsiteX0" fmla="*/ 177803 w 1066799"/>
              <a:gd name="connsiteY0" fmla="*/ 0 h 3901440"/>
              <a:gd name="connsiteX1" fmla="*/ 888996 w 1066799"/>
              <a:gd name="connsiteY1" fmla="*/ 0 h 3901440"/>
              <a:gd name="connsiteX2" fmla="*/ 1066799 w 1066799"/>
              <a:gd name="connsiteY2" fmla="*/ 177803 h 3901440"/>
              <a:gd name="connsiteX3" fmla="*/ 1066799 w 1066799"/>
              <a:gd name="connsiteY3" fmla="*/ 3901440 h 3901440"/>
              <a:gd name="connsiteX4" fmla="*/ 1066799 w 1066799"/>
              <a:gd name="connsiteY4" fmla="*/ 3901440 h 3901440"/>
              <a:gd name="connsiteX5" fmla="*/ 0 w 1066799"/>
              <a:gd name="connsiteY5" fmla="*/ 3901440 h 3901440"/>
              <a:gd name="connsiteX6" fmla="*/ 0 w 1066799"/>
              <a:gd name="connsiteY6" fmla="*/ 3901440 h 3901440"/>
              <a:gd name="connsiteX7" fmla="*/ 0 w 1066799"/>
              <a:gd name="connsiteY7" fmla="*/ 177803 h 3901440"/>
              <a:gd name="connsiteX8" fmla="*/ 177803 w 1066799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799" h="3901440">
                <a:moveTo>
                  <a:pt x="1066799" y="650253"/>
                </a:moveTo>
                <a:lnTo>
                  <a:pt x="1066799" y="3251187"/>
                </a:lnTo>
                <a:cubicBezTo>
                  <a:pt x="1066799" y="3610311"/>
                  <a:pt x="1045032" y="3901438"/>
                  <a:pt x="1018181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1018181" y="2"/>
                </a:lnTo>
                <a:cubicBezTo>
                  <a:pt x="1045032" y="2"/>
                  <a:pt x="1066799" y="291129"/>
                  <a:pt x="1066799" y="650253"/>
                </a:cubicBezTo>
                <a:close/>
              </a:path>
            </a:pathLst>
          </a:custGeom>
          <a:solidFill>
            <a:srgbClr val="4DA1A5">
              <a:alpha val="2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1" tIns="95893" rIns="139707" bIns="95892" numCol="1" spcCol="1270" anchor="ctr" anchorCtr="0">
            <a:noAutofit/>
          </a:bodyPr>
          <a:lstStyle/>
          <a:p>
            <a:pPr marL="95250" algn="just"/>
            <a:r>
              <a:rPr lang="en-US" altLang="en-US" sz="2400" b="1" dirty="0" smtClean="0">
                <a:latin typeface="GillSans"/>
                <a:cs typeface="Arial" pitchFamily="34" charset="0"/>
              </a:rPr>
              <a:t>Case-studies</a:t>
            </a:r>
            <a:endParaRPr lang="en-US" altLang="en-US" sz="2400" dirty="0" smtClean="0">
              <a:latin typeface="GillSans"/>
              <a:cs typeface="Arial" pitchFamily="34" charset="0"/>
            </a:endParaRPr>
          </a:p>
          <a:p>
            <a:pPr marL="95250" algn="just"/>
            <a:r>
              <a:rPr lang="en-US" altLang="en-US" sz="2400" dirty="0" smtClean="0">
                <a:latin typeface="GillSans"/>
                <a:cs typeface="Arial" pitchFamily="34" charset="0"/>
              </a:rPr>
              <a:t>Large scale wind farms inside </a:t>
            </a:r>
            <a:r>
              <a:rPr lang="en-US" altLang="en-US" sz="2400" dirty="0" err="1" smtClean="0">
                <a:latin typeface="GillSans"/>
                <a:cs typeface="Arial" pitchFamily="34" charset="0"/>
              </a:rPr>
              <a:t>Natura</a:t>
            </a:r>
            <a:r>
              <a:rPr lang="en-US" altLang="en-US" sz="2400" dirty="0" smtClean="0">
                <a:latin typeface="GillSans"/>
                <a:cs typeface="Arial" pitchFamily="34" charset="0"/>
              </a:rPr>
              <a:t> areas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GillSans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150785" y="2848087"/>
            <a:ext cx="1440000" cy="1440000"/>
          </a:xfrm>
          <a:custGeom>
            <a:avLst/>
            <a:gdLst>
              <a:gd name="connsiteX0" fmla="*/ 0 w 1440004"/>
              <a:gd name="connsiteY0" fmla="*/ 210004 h 1259997"/>
              <a:gd name="connsiteX1" fmla="*/ 210004 w 1440004"/>
              <a:gd name="connsiteY1" fmla="*/ 0 h 1259997"/>
              <a:gd name="connsiteX2" fmla="*/ 1230000 w 1440004"/>
              <a:gd name="connsiteY2" fmla="*/ 0 h 1259997"/>
              <a:gd name="connsiteX3" fmla="*/ 1440004 w 1440004"/>
              <a:gd name="connsiteY3" fmla="*/ 210004 h 1259997"/>
              <a:gd name="connsiteX4" fmla="*/ 1440004 w 1440004"/>
              <a:gd name="connsiteY4" fmla="*/ 1049993 h 1259997"/>
              <a:gd name="connsiteX5" fmla="*/ 1230000 w 1440004"/>
              <a:gd name="connsiteY5" fmla="*/ 1259997 h 1259997"/>
              <a:gd name="connsiteX6" fmla="*/ 210004 w 1440004"/>
              <a:gd name="connsiteY6" fmla="*/ 1259997 h 1259997"/>
              <a:gd name="connsiteX7" fmla="*/ 0 w 1440004"/>
              <a:gd name="connsiteY7" fmla="*/ 1049993 h 1259997"/>
              <a:gd name="connsiteX8" fmla="*/ 0 w 1440004"/>
              <a:gd name="connsiteY8" fmla="*/ 210004 h 125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04" h="1259997">
                <a:moveTo>
                  <a:pt x="0" y="210004"/>
                </a:moveTo>
                <a:cubicBezTo>
                  <a:pt x="0" y="94022"/>
                  <a:pt x="94022" y="0"/>
                  <a:pt x="210004" y="0"/>
                </a:cubicBezTo>
                <a:lnTo>
                  <a:pt x="1230000" y="0"/>
                </a:lnTo>
                <a:cubicBezTo>
                  <a:pt x="1345982" y="0"/>
                  <a:pt x="1440004" y="94022"/>
                  <a:pt x="1440004" y="210004"/>
                </a:cubicBezTo>
                <a:lnTo>
                  <a:pt x="1440004" y="1049993"/>
                </a:lnTo>
                <a:cubicBezTo>
                  <a:pt x="1440004" y="1165975"/>
                  <a:pt x="1345982" y="1259997"/>
                  <a:pt x="1230000" y="1259997"/>
                </a:cubicBezTo>
                <a:lnTo>
                  <a:pt x="210004" y="1259997"/>
                </a:lnTo>
                <a:cubicBezTo>
                  <a:pt x="94022" y="1259997"/>
                  <a:pt x="0" y="1165975"/>
                  <a:pt x="0" y="1049993"/>
                </a:cubicBezTo>
                <a:lnTo>
                  <a:pt x="0" y="210004"/>
                </a:lnTo>
                <a:close/>
              </a:path>
            </a:pathLst>
          </a:custGeom>
          <a:solidFill>
            <a:srgbClr val="CE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2</a:t>
            </a:r>
            <a:endParaRPr lang="el-GR" sz="5000" dirty="0"/>
          </a:p>
        </p:txBody>
      </p:sp>
      <p:sp>
        <p:nvSpPr>
          <p:cNvPr id="14" name="Freeform 13"/>
          <p:cNvSpPr/>
          <p:nvPr/>
        </p:nvSpPr>
        <p:spPr>
          <a:xfrm>
            <a:off x="1152178" y="4426045"/>
            <a:ext cx="1440000" cy="1440000"/>
          </a:xfrm>
          <a:custGeom>
            <a:avLst/>
            <a:gdLst>
              <a:gd name="connsiteX0" fmla="*/ 0 w 1440004"/>
              <a:gd name="connsiteY0" fmla="*/ 210004 h 1259997"/>
              <a:gd name="connsiteX1" fmla="*/ 210004 w 1440004"/>
              <a:gd name="connsiteY1" fmla="*/ 0 h 1259997"/>
              <a:gd name="connsiteX2" fmla="*/ 1230000 w 1440004"/>
              <a:gd name="connsiteY2" fmla="*/ 0 h 1259997"/>
              <a:gd name="connsiteX3" fmla="*/ 1440004 w 1440004"/>
              <a:gd name="connsiteY3" fmla="*/ 210004 h 1259997"/>
              <a:gd name="connsiteX4" fmla="*/ 1440004 w 1440004"/>
              <a:gd name="connsiteY4" fmla="*/ 1049993 h 1259997"/>
              <a:gd name="connsiteX5" fmla="*/ 1230000 w 1440004"/>
              <a:gd name="connsiteY5" fmla="*/ 1259997 h 1259997"/>
              <a:gd name="connsiteX6" fmla="*/ 210004 w 1440004"/>
              <a:gd name="connsiteY6" fmla="*/ 1259997 h 1259997"/>
              <a:gd name="connsiteX7" fmla="*/ 0 w 1440004"/>
              <a:gd name="connsiteY7" fmla="*/ 1049993 h 1259997"/>
              <a:gd name="connsiteX8" fmla="*/ 0 w 1440004"/>
              <a:gd name="connsiteY8" fmla="*/ 210004 h 125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04" h="1259997">
                <a:moveTo>
                  <a:pt x="0" y="210004"/>
                </a:moveTo>
                <a:cubicBezTo>
                  <a:pt x="0" y="94022"/>
                  <a:pt x="94022" y="0"/>
                  <a:pt x="210004" y="0"/>
                </a:cubicBezTo>
                <a:lnTo>
                  <a:pt x="1230000" y="0"/>
                </a:lnTo>
                <a:cubicBezTo>
                  <a:pt x="1345982" y="0"/>
                  <a:pt x="1440004" y="94022"/>
                  <a:pt x="1440004" y="210004"/>
                </a:cubicBezTo>
                <a:lnTo>
                  <a:pt x="1440004" y="1049993"/>
                </a:lnTo>
                <a:cubicBezTo>
                  <a:pt x="1440004" y="1165975"/>
                  <a:pt x="1345982" y="1259997"/>
                  <a:pt x="1230000" y="1259997"/>
                </a:cubicBezTo>
                <a:lnTo>
                  <a:pt x="210004" y="1259997"/>
                </a:lnTo>
                <a:cubicBezTo>
                  <a:pt x="94022" y="1259997"/>
                  <a:pt x="0" y="1165975"/>
                  <a:pt x="0" y="1049993"/>
                </a:cubicBezTo>
                <a:lnTo>
                  <a:pt x="0" y="210004"/>
                </a:lnTo>
                <a:close/>
              </a:path>
            </a:pathLst>
          </a:custGeom>
          <a:solidFill>
            <a:srgbClr val="4DA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3</a:t>
            </a:r>
            <a:endParaRPr lang="el-GR" sz="5000" dirty="0"/>
          </a:p>
        </p:txBody>
      </p:sp>
      <p:sp>
        <p:nvSpPr>
          <p:cNvPr id="10" name="Rectangle 9"/>
          <p:cNvSpPr/>
          <p:nvPr/>
        </p:nvSpPr>
        <p:spPr>
          <a:xfrm>
            <a:off x="4980" y="-27384"/>
            <a:ext cx="9144000" cy="72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/>
            <a:r>
              <a:rPr lang="en-US" sz="3600" b="1" kern="0" dirty="0" smtClean="0">
                <a:solidFill>
                  <a:sysClr val="window" lastClr="FFFFFF"/>
                </a:solidFill>
                <a:latin typeface="GillSans"/>
              </a:rPr>
              <a:t>The issues addressed</a:t>
            </a:r>
            <a:endParaRPr lang="en-GB" sz="3600" dirty="0">
              <a:ln>
                <a:solidFill>
                  <a:schemeClr val="tx1"/>
                </a:solidFill>
              </a:ln>
              <a:latin typeface="Gill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30" y="-27384"/>
            <a:ext cx="19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93761674_650x434.jpg"/>
          <p:cNvPicPr>
            <a:picLocks noChangeAspect="1"/>
          </p:cNvPicPr>
          <p:nvPr/>
        </p:nvPicPr>
        <p:blipFill>
          <a:blip r:embed="rId3" cstate="print"/>
          <a:srcRect t="5449" b="3736"/>
          <a:stretch>
            <a:fillRect/>
          </a:stretch>
        </p:blipFill>
        <p:spPr>
          <a:xfrm>
            <a:off x="0" y="-27384"/>
            <a:ext cx="9144000" cy="55446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27770"/>
              </p:ext>
            </p:extLst>
          </p:nvPr>
        </p:nvGraphicFramePr>
        <p:xfrm>
          <a:off x="0" y="5684088"/>
          <a:ext cx="914400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en-US" sz="1800" kern="0" dirty="0" smtClean="0">
                          <a:solidFill>
                            <a:schemeClr val="bg1"/>
                          </a:solidFill>
                          <a:latin typeface="GillSans"/>
                        </a:rPr>
                        <a:t>Andreas </a:t>
                      </a:r>
                      <a:r>
                        <a:rPr lang="en-US" altLang="en-US" sz="1800" kern="0" dirty="0" err="1" smtClean="0">
                          <a:solidFill>
                            <a:schemeClr val="bg1"/>
                          </a:solidFill>
                          <a:latin typeface="GillSans"/>
                        </a:rPr>
                        <a:t>Vlamakis</a:t>
                      </a:r>
                      <a:endParaRPr lang="el-GR" altLang="en-US" sz="1800" kern="0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en-US" sz="1800" b="0" kern="0" dirty="0" smtClean="0">
                          <a:solidFill>
                            <a:schemeClr val="bg1"/>
                          </a:solidFill>
                          <a:latin typeface="GillSans"/>
                        </a:rPr>
                        <a:t>Physicist, </a:t>
                      </a:r>
                      <a:r>
                        <a:rPr lang="el-GR" altLang="en-US" sz="1800" b="0" kern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altLang="en-US" sz="1800" b="0" kern="0" dirty="0" err="1" smtClean="0">
                          <a:solidFill>
                            <a:schemeClr val="bg1"/>
                          </a:solidFill>
                          <a:latin typeface="GillSans"/>
                        </a:rPr>
                        <a:t>MSc</a:t>
                      </a:r>
                      <a:endParaRPr lang="en-US" altLang="en-US" sz="1800" b="0" kern="0" dirty="0" smtClean="0">
                        <a:solidFill>
                          <a:schemeClr val="bg1"/>
                        </a:solidFill>
                        <a:latin typeface="GillSan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en-US" sz="1800" b="0" kern="0" dirty="0" smtClean="0">
                          <a:solidFill>
                            <a:schemeClr val="bg1"/>
                          </a:solidFill>
                          <a:latin typeface="GillSans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US" altLang="en-US" sz="1800" b="0" u="sng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Sans"/>
                          <a:ea typeface="+mn-ea"/>
                          <a:cs typeface="+mn-cs"/>
                        </a:rPr>
                        <a:t>a_vlamakis@hotmail.com </a:t>
                      </a:r>
                      <a:endParaRPr lang="el-GR" altLang="en-US" sz="1800" b="0" u="sng" kern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en-US" sz="1800" kern="0" dirty="0" smtClean="0">
                          <a:solidFill>
                            <a:schemeClr val="bg1"/>
                          </a:solidFill>
                          <a:latin typeface="GillSans"/>
                        </a:rPr>
                        <a:t>Konstantinos</a:t>
                      </a:r>
                      <a:r>
                        <a:rPr lang="el-GR" altLang="en-US" sz="1800" kern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altLang="en-US" sz="1800" kern="0" dirty="0" err="1" smtClean="0">
                          <a:solidFill>
                            <a:schemeClr val="bg1"/>
                          </a:solidFill>
                          <a:latin typeface="GillSans"/>
                        </a:rPr>
                        <a:t>Loukidis</a:t>
                      </a:r>
                      <a:endParaRPr lang="en-US" altLang="en-US" sz="1800" kern="0" dirty="0" smtClean="0">
                        <a:solidFill>
                          <a:schemeClr val="bg1"/>
                        </a:solidFill>
                        <a:latin typeface="GillSans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en-US" sz="1800" b="0" kern="0" dirty="0" smtClean="0">
                          <a:solidFill>
                            <a:schemeClr val="bg1"/>
                          </a:solidFill>
                          <a:latin typeface="GillSans"/>
                        </a:rPr>
                        <a:t>Energy engineer</a:t>
                      </a:r>
                      <a:r>
                        <a:rPr lang="el-GR" altLang="en-US" sz="1800" b="0" kern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, ΜΒΑ</a:t>
                      </a:r>
                      <a:endParaRPr lang="en-US" altLang="en-US" sz="1800" b="0" kern="0" dirty="0" smtClean="0">
                        <a:solidFill>
                          <a:schemeClr val="bg1"/>
                        </a:solidFill>
                        <a:latin typeface="GillSans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en-US" sz="1800" b="0" kern="0" dirty="0" smtClean="0">
                          <a:solidFill>
                            <a:schemeClr val="bg1"/>
                          </a:solidFill>
                          <a:latin typeface="GillSans"/>
                        </a:rPr>
                        <a:t>Email: </a:t>
                      </a:r>
                      <a:r>
                        <a:rPr lang="en-US" altLang="en-US" sz="1800" b="0" u="sng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Sans"/>
                        </a:rPr>
                        <a:t>loukidisk@gmail.com</a:t>
                      </a:r>
                    </a:p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>
          <a:xfrm>
            <a:off x="539552" y="332656"/>
            <a:ext cx="5832648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Sans"/>
              </a:rPr>
              <a:t>Thank you for your attention!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</a:p>
          <a:p>
            <a:pPr algn="ctr"/>
            <a:endParaRPr lang="en-US" dirty="0" smtClean="0"/>
          </a:p>
          <a:p>
            <a:pPr algn="ctr"/>
            <a:r>
              <a:rPr lang="en-US" sz="4000" dirty="0" smtClean="0">
                <a:latin typeface="GillSans"/>
              </a:rPr>
              <a:t>Wind energy &amp; </a:t>
            </a:r>
            <a:r>
              <a:rPr lang="en-US" sz="4000" dirty="0" err="1" smtClean="0">
                <a:latin typeface="GillSans"/>
              </a:rPr>
              <a:t>Natura</a:t>
            </a:r>
            <a:r>
              <a:rPr lang="en-US" sz="4000" dirty="0" smtClean="0">
                <a:latin typeface="GillSans"/>
              </a:rPr>
              <a:t> 2000</a:t>
            </a:r>
            <a:endParaRPr lang="el-GR" sz="4000" dirty="0">
              <a:latin typeface="GillSans"/>
            </a:endParaRPr>
          </a:p>
        </p:txBody>
      </p:sp>
      <p:pic>
        <p:nvPicPr>
          <p:cNvPr id="6" name="Picture 5" descr="\\Athos\data\Construction\PANACHAIKO 1\Photos\installed WTGs from helicopter 121005\DSC09568.JPG"/>
          <p:cNvPicPr>
            <a:picLocks noChangeAspect="1"/>
          </p:cNvPicPr>
          <p:nvPr/>
        </p:nvPicPr>
        <p:blipFill rotWithShape="1">
          <a:blip r:embed="rId3" cstate="print"/>
          <a:srcRect l="20428" t="22514" r="42574" b="6964"/>
          <a:stretch/>
        </p:blipFill>
        <p:spPr bwMode="auto">
          <a:xfrm>
            <a:off x="4572000" y="0"/>
            <a:ext cx="4572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0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96" y="908720"/>
            <a:ext cx="8501122" cy="3888432"/>
          </a:xfrm>
          <a:prstGeom prst="rect">
            <a:avLst/>
          </a:prstGeom>
          <a:solidFill>
            <a:srgbClr val="F7EBD9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8596" y="908720"/>
            <a:ext cx="0" cy="3852000"/>
          </a:xfrm>
          <a:prstGeom prst="line">
            <a:avLst/>
          </a:prstGeom>
          <a:ln w="15875">
            <a:solidFill>
              <a:srgbClr val="E8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929718" y="908720"/>
            <a:ext cx="0" cy="3852000"/>
          </a:xfrm>
          <a:prstGeom prst="line">
            <a:avLst/>
          </a:prstGeom>
          <a:ln w="15875">
            <a:solidFill>
              <a:srgbClr val="E8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8616093"/>
              </p:ext>
            </p:extLst>
          </p:nvPr>
        </p:nvGraphicFramePr>
        <p:xfrm>
          <a:off x="1153970" y="1052736"/>
          <a:ext cx="7200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79066" y="4797152"/>
            <a:ext cx="8701446" cy="1944216"/>
            <a:chOff x="479066" y="4797152"/>
            <a:chExt cx="8701446" cy="1944216"/>
          </a:xfrm>
        </p:grpSpPr>
        <p:pic>
          <p:nvPicPr>
            <p:cNvPr id="8" name="Picture 2" descr="GuidanceCoverwindfarm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9066" y="4911872"/>
              <a:ext cx="1293684" cy="182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835696" y="4797152"/>
              <a:ext cx="7344816" cy="1777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600" b="1" dirty="0" smtClean="0">
                  <a:solidFill>
                    <a:srgbClr val="C00000"/>
                  </a:solidFill>
                  <a:latin typeface="GillSans"/>
                </a:rPr>
                <a:t>Wind </a:t>
              </a:r>
              <a:r>
                <a:rPr lang="en-US" sz="2600" b="1" dirty="0">
                  <a:solidFill>
                    <a:srgbClr val="C00000"/>
                  </a:solidFill>
                  <a:latin typeface="GillSans"/>
                </a:rPr>
                <a:t>energy developments </a:t>
              </a:r>
              <a:r>
                <a:rPr lang="en-US" sz="2600" b="1" dirty="0" smtClean="0">
                  <a:solidFill>
                    <a:srgbClr val="C00000"/>
                  </a:solidFill>
                  <a:latin typeface="GillSans"/>
                </a:rPr>
                <a:t>&amp; </a:t>
              </a:r>
              <a:r>
                <a:rPr lang="en-US" sz="2600" b="1" dirty="0" err="1" smtClean="0">
                  <a:solidFill>
                    <a:srgbClr val="C00000"/>
                  </a:solidFill>
                  <a:latin typeface="GillSans"/>
                </a:rPr>
                <a:t>Natura</a:t>
              </a:r>
              <a:r>
                <a:rPr lang="en-US" sz="2600" b="1" dirty="0" smtClean="0">
                  <a:solidFill>
                    <a:srgbClr val="C00000"/>
                  </a:solidFill>
                  <a:latin typeface="GillSans"/>
                </a:rPr>
                <a:t> </a:t>
              </a:r>
              <a:r>
                <a:rPr lang="en-US" sz="2600" b="1" dirty="0">
                  <a:solidFill>
                    <a:srgbClr val="C00000"/>
                  </a:solidFill>
                  <a:latin typeface="GillSans"/>
                </a:rPr>
                <a:t>2000</a:t>
              </a:r>
            </a:p>
            <a:p>
              <a:pPr marL="361950" indent="-188913" algn="just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2200" dirty="0">
                  <a:solidFill>
                    <a:schemeClr val="bg2">
                      <a:lumMod val="75000"/>
                    </a:schemeClr>
                  </a:solidFill>
                  <a:latin typeface="GillSans"/>
                </a:rPr>
                <a:t>Strategic Planning (=find suitable </a:t>
              </a:r>
              <a:r>
                <a:rPr lang="en-US" sz="2200" dirty="0" smtClean="0">
                  <a:solidFill>
                    <a:schemeClr val="bg2">
                      <a:lumMod val="75000"/>
                    </a:schemeClr>
                  </a:solidFill>
                  <a:latin typeface="GillSans"/>
                </a:rPr>
                <a:t>locations)</a:t>
              </a:r>
              <a:endParaRPr lang="en-US" sz="2200" dirty="0">
                <a:solidFill>
                  <a:schemeClr val="bg2">
                    <a:lumMod val="75000"/>
                  </a:schemeClr>
                </a:solidFill>
                <a:latin typeface="GillSans"/>
              </a:endParaRPr>
            </a:p>
            <a:p>
              <a:pPr marL="361950" indent="-188913" algn="just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2200" dirty="0">
                  <a:solidFill>
                    <a:schemeClr val="bg2">
                      <a:lumMod val="75000"/>
                    </a:schemeClr>
                  </a:solidFill>
                  <a:latin typeface="GillSans"/>
                </a:rPr>
                <a:t>Case by case approach</a:t>
              </a:r>
            </a:p>
            <a:p>
              <a:pPr marL="361950" indent="-188913" algn="just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2200" dirty="0">
                  <a:solidFill>
                    <a:schemeClr val="bg2">
                      <a:lumMod val="75000"/>
                    </a:schemeClr>
                  </a:solidFill>
                  <a:latin typeface="GillSans"/>
                </a:rPr>
                <a:t>Appropriate </a:t>
              </a:r>
              <a:r>
                <a:rPr lang="en-US" sz="2200" dirty="0" smtClean="0">
                  <a:solidFill>
                    <a:schemeClr val="bg2">
                      <a:lumMod val="75000"/>
                    </a:schemeClr>
                  </a:solidFill>
                  <a:latin typeface="GillSans"/>
                </a:rPr>
                <a:t>Assessment (92/43/EEC, </a:t>
              </a:r>
              <a:r>
                <a:rPr lang="en-US" sz="2200" dirty="0">
                  <a:solidFill>
                    <a:schemeClr val="bg2">
                      <a:lumMod val="75000"/>
                    </a:schemeClr>
                  </a:solidFill>
                  <a:latin typeface="GillSans"/>
                </a:rPr>
                <a:t>Article 6)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80" y="-27384"/>
            <a:ext cx="9144000" cy="720000"/>
            <a:chOff x="4980" y="-27384"/>
            <a:chExt cx="9144000" cy="720000"/>
          </a:xfrm>
          <a:solidFill>
            <a:srgbClr val="00B050"/>
          </a:solidFill>
        </p:grpSpPr>
        <p:sp>
          <p:nvSpPr>
            <p:cNvPr id="20" name="Rectangle 19"/>
            <p:cNvSpPr/>
            <p:nvPr/>
          </p:nvSpPr>
          <p:spPr>
            <a:xfrm>
              <a:off x="4980" y="-27384"/>
              <a:ext cx="9144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8288"/>
              <a:r>
                <a:rPr lang="en-US" sz="3400" b="1" kern="0" dirty="0" smtClean="0">
                  <a:solidFill>
                    <a:sysClr val="window" lastClr="FFFFFF"/>
                  </a:solidFill>
                  <a:latin typeface="GillSans"/>
                </a:rPr>
                <a:t>Wind energy &amp; Natural capital</a:t>
              </a:r>
              <a:endParaRPr lang="en-GB" sz="3400" dirty="0">
                <a:ln>
                  <a:solidFill>
                    <a:schemeClr val="tx1"/>
                  </a:solidFill>
                </a:ln>
                <a:latin typeface="GillSan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0" y="-27384"/>
              <a:ext cx="1919999" cy="720000"/>
            </a:xfrm>
            <a:prstGeom prst="rect">
              <a:avLst/>
            </a:prstGeom>
            <a:grpFill/>
          </p:spPr>
        </p:pic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2508761"/>
              </p:ext>
            </p:extLst>
          </p:nvPr>
        </p:nvGraphicFramePr>
        <p:xfrm>
          <a:off x="1223353" y="1052736"/>
          <a:ext cx="7128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9433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1124744"/>
            <a:ext cx="8750206" cy="5544616"/>
          </a:xfrm>
          <a:prstGeom prst="rect">
            <a:avLst/>
          </a:prstGeom>
          <a:solidFill>
            <a:srgbClr val="F7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3548016"/>
              </p:ext>
            </p:extLst>
          </p:nvPr>
        </p:nvGraphicFramePr>
        <p:xfrm>
          <a:off x="323528" y="1052736"/>
          <a:ext cx="8496944" cy="51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179512" y="1124744"/>
            <a:ext cx="0" cy="5508000"/>
          </a:xfrm>
          <a:prstGeom prst="line">
            <a:avLst/>
          </a:prstGeom>
          <a:ln w="15875">
            <a:solidFill>
              <a:srgbClr val="E8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929718" y="1124744"/>
            <a:ext cx="0" cy="5508000"/>
          </a:xfrm>
          <a:prstGeom prst="line">
            <a:avLst/>
          </a:prstGeom>
          <a:ln w="15875">
            <a:solidFill>
              <a:srgbClr val="E8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976480" y="4761280"/>
            <a:ext cx="2916000" cy="1260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1F497D">
                    <a:lumMod val="75000"/>
                  </a:srgbClr>
                </a:solidFill>
                <a:latin typeface="GillSans"/>
              </a:rPr>
              <a:t>466,5 MW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1F497D">
                    <a:lumMod val="75000"/>
                  </a:srgbClr>
                </a:solidFill>
                <a:latin typeface="GillSans"/>
              </a:rPr>
              <a:t>in </a:t>
            </a:r>
            <a:r>
              <a:rPr lang="en-GB" sz="2400" b="1" dirty="0" err="1" smtClean="0">
                <a:solidFill>
                  <a:srgbClr val="1F497D">
                    <a:lumMod val="75000"/>
                  </a:srgbClr>
                </a:solidFill>
                <a:latin typeface="GillSans"/>
              </a:rPr>
              <a:t>Natura</a:t>
            </a:r>
            <a:r>
              <a:rPr lang="en-GB" sz="2200" dirty="0" smtClean="0">
                <a:solidFill>
                  <a:srgbClr val="1F497D">
                    <a:lumMod val="75000"/>
                  </a:srgbClr>
                </a:solidFill>
                <a:latin typeface="GillSans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2200" dirty="0" smtClean="0">
                <a:solidFill>
                  <a:srgbClr val="1F497D">
                    <a:lumMod val="75000"/>
                  </a:srgbClr>
                </a:solidFill>
                <a:latin typeface="GillSans"/>
              </a:rPr>
              <a:t>(20% of total capacity)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80" y="-27384"/>
            <a:ext cx="9144000" cy="720000"/>
            <a:chOff x="4980" y="-27384"/>
            <a:chExt cx="9144000" cy="720000"/>
          </a:xfrm>
          <a:solidFill>
            <a:srgbClr val="00B050"/>
          </a:solidFill>
        </p:grpSpPr>
        <p:sp>
          <p:nvSpPr>
            <p:cNvPr id="17" name="Rectangle 16"/>
            <p:cNvSpPr/>
            <p:nvPr/>
          </p:nvSpPr>
          <p:spPr>
            <a:xfrm>
              <a:off x="4980" y="-27384"/>
              <a:ext cx="9144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8288"/>
              <a:r>
                <a:rPr lang="en-US" sz="3600" b="1" kern="0" dirty="0" smtClean="0">
                  <a:solidFill>
                    <a:sysClr val="window" lastClr="FFFFFF"/>
                  </a:solidFill>
                </a:rPr>
                <a:t>The case of Greece</a:t>
              </a:r>
              <a:endParaRPr lang="en-GB" sz="3600" dirty="0">
                <a:ln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0" y="-27384"/>
              <a:ext cx="1919999" cy="7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877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000" y="-3634"/>
            <a:ext cx="4608000" cy="6876000"/>
          </a:xfrm>
          <a:prstGeom prst="rect">
            <a:avLst/>
          </a:prstGeom>
          <a:solidFill>
            <a:srgbClr val="CE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</a:p>
          <a:p>
            <a:pPr algn="ctr"/>
            <a:endParaRPr lang="en-US" dirty="0" smtClean="0"/>
          </a:p>
          <a:p>
            <a:pPr algn="ctr"/>
            <a:r>
              <a:rPr lang="en-US" altLang="en-US" sz="3400" dirty="0">
                <a:latin typeface="GillSans"/>
              </a:rPr>
              <a:t>Technical </a:t>
            </a:r>
            <a:r>
              <a:rPr lang="en-US" altLang="en-US" sz="3400" dirty="0" smtClean="0">
                <a:latin typeface="GillSans"/>
              </a:rPr>
              <a:t>&amp; legislative </a:t>
            </a:r>
          </a:p>
          <a:p>
            <a:pPr algn="ctr"/>
            <a:r>
              <a:rPr lang="en-US" altLang="en-US" sz="3400" dirty="0" smtClean="0">
                <a:latin typeface="GillSans"/>
              </a:rPr>
              <a:t>mitigation </a:t>
            </a:r>
            <a:r>
              <a:rPr lang="en-US" altLang="en-US" sz="3400" dirty="0">
                <a:latin typeface="GillSans"/>
              </a:rPr>
              <a:t>tools</a:t>
            </a:r>
            <a:endParaRPr lang="el-GR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/>
          <a:stretch/>
        </p:blipFill>
        <p:spPr>
          <a:xfrm rot="16200000">
            <a:off x="3415310" y="1156692"/>
            <a:ext cx="68853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94841" y="980728"/>
            <a:ext cx="7776864" cy="5760000"/>
          </a:xfrm>
          <a:prstGeom prst="rect">
            <a:avLst/>
          </a:prstGeom>
          <a:solidFill>
            <a:srgbClr val="CE7674">
              <a:alpha val="3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91680" y="1136683"/>
            <a:ext cx="2232000" cy="576000"/>
          </a:xfrm>
          <a:custGeom>
            <a:avLst/>
            <a:gdLst>
              <a:gd name="connsiteX0" fmla="*/ 0 w 1194086"/>
              <a:gd name="connsiteY0" fmla="*/ 66508 h 665076"/>
              <a:gd name="connsiteX1" fmla="*/ 66508 w 1194086"/>
              <a:gd name="connsiteY1" fmla="*/ 0 h 665076"/>
              <a:gd name="connsiteX2" fmla="*/ 1127578 w 1194086"/>
              <a:gd name="connsiteY2" fmla="*/ 0 h 665076"/>
              <a:gd name="connsiteX3" fmla="*/ 1194086 w 1194086"/>
              <a:gd name="connsiteY3" fmla="*/ 66508 h 665076"/>
              <a:gd name="connsiteX4" fmla="*/ 1194086 w 1194086"/>
              <a:gd name="connsiteY4" fmla="*/ 598568 h 665076"/>
              <a:gd name="connsiteX5" fmla="*/ 1127578 w 1194086"/>
              <a:gd name="connsiteY5" fmla="*/ 665076 h 665076"/>
              <a:gd name="connsiteX6" fmla="*/ 66508 w 1194086"/>
              <a:gd name="connsiteY6" fmla="*/ 665076 h 665076"/>
              <a:gd name="connsiteX7" fmla="*/ 0 w 1194086"/>
              <a:gd name="connsiteY7" fmla="*/ 598568 h 665076"/>
              <a:gd name="connsiteX8" fmla="*/ 0 w 1194086"/>
              <a:gd name="connsiteY8" fmla="*/ 66508 h 66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086" h="665076">
                <a:moveTo>
                  <a:pt x="0" y="66508"/>
                </a:moveTo>
                <a:cubicBezTo>
                  <a:pt x="0" y="29777"/>
                  <a:pt x="29777" y="0"/>
                  <a:pt x="66508" y="0"/>
                </a:cubicBezTo>
                <a:lnTo>
                  <a:pt x="1127578" y="0"/>
                </a:lnTo>
                <a:cubicBezTo>
                  <a:pt x="1164309" y="0"/>
                  <a:pt x="1194086" y="29777"/>
                  <a:pt x="1194086" y="66508"/>
                </a:cubicBezTo>
                <a:lnTo>
                  <a:pt x="1194086" y="598568"/>
                </a:lnTo>
                <a:cubicBezTo>
                  <a:pt x="1194086" y="635299"/>
                  <a:pt x="1164309" y="665076"/>
                  <a:pt x="1127578" y="665076"/>
                </a:cubicBezTo>
                <a:lnTo>
                  <a:pt x="66508" y="665076"/>
                </a:lnTo>
                <a:cubicBezTo>
                  <a:pt x="29777" y="665076"/>
                  <a:pt x="0" y="635299"/>
                  <a:pt x="0" y="598568"/>
                </a:cubicBezTo>
                <a:lnTo>
                  <a:pt x="0" y="66508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54" tIns="38529" rIns="48054" bIns="385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 smtClean="0">
                <a:latin typeface="GillSans"/>
              </a:rPr>
              <a:t>EIA Directive</a:t>
            </a:r>
          </a:p>
        </p:txBody>
      </p:sp>
      <p:sp>
        <p:nvSpPr>
          <p:cNvPr id="7" name="Freeform 6"/>
          <p:cNvSpPr/>
          <p:nvPr/>
        </p:nvSpPr>
        <p:spPr>
          <a:xfrm>
            <a:off x="1691680" y="2067605"/>
            <a:ext cx="2232000" cy="684000"/>
          </a:xfrm>
          <a:custGeom>
            <a:avLst/>
            <a:gdLst>
              <a:gd name="connsiteX0" fmla="*/ 0 w 1194086"/>
              <a:gd name="connsiteY0" fmla="*/ 66508 h 665076"/>
              <a:gd name="connsiteX1" fmla="*/ 66508 w 1194086"/>
              <a:gd name="connsiteY1" fmla="*/ 0 h 665076"/>
              <a:gd name="connsiteX2" fmla="*/ 1127578 w 1194086"/>
              <a:gd name="connsiteY2" fmla="*/ 0 h 665076"/>
              <a:gd name="connsiteX3" fmla="*/ 1194086 w 1194086"/>
              <a:gd name="connsiteY3" fmla="*/ 66508 h 665076"/>
              <a:gd name="connsiteX4" fmla="*/ 1194086 w 1194086"/>
              <a:gd name="connsiteY4" fmla="*/ 598568 h 665076"/>
              <a:gd name="connsiteX5" fmla="*/ 1127578 w 1194086"/>
              <a:gd name="connsiteY5" fmla="*/ 665076 h 665076"/>
              <a:gd name="connsiteX6" fmla="*/ 66508 w 1194086"/>
              <a:gd name="connsiteY6" fmla="*/ 665076 h 665076"/>
              <a:gd name="connsiteX7" fmla="*/ 0 w 1194086"/>
              <a:gd name="connsiteY7" fmla="*/ 598568 h 665076"/>
              <a:gd name="connsiteX8" fmla="*/ 0 w 1194086"/>
              <a:gd name="connsiteY8" fmla="*/ 66508 h 66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086" h="665076">
                <a:moveTo>
                  <a:pt x="0" y="66508"/>
                </a:moveTo>
                <a:cubicBezTo>
                  <a:pt x="0" y="29777"/>
                  <a:pt x="29777" y="0"/>
                  <a:pt x="66508" y="0"/>
                </a:cubicBezTo>
                <a:lnTo>
                  <a:pt x="1127578" y="0"/>
                </a:lnTo>
                <a:cubicBezTo>
                  <a:pt x="1164309" y="0"/>
                  <a:pt x="1194086" y="29777"/>
                  <a:pt x="1194086" y="66508"/>
                </a:cubicBezTo>
                <a:lnTo>
                  <a:pt x="1194086" y="598568"/>
                </a:lnTo>
                <a:cubicBezTo>
                  <a:pt x="1194086" y="635299"/>
                  <a:pt x="1164309" y="665076"/>
                  <a:pt x="1127578" y="665076"/>
                </a:cubicBezTo>
                <a:lnTo>
                  <a:pt x="66508" y="665076"/>
                </a:lnTo>
                <a:cubicBezTo>
                  <a:pt x="29777" y="665076"/>
                  <a:pt x="0" y="635299"/>
                  <a:pt x="0" y="598568"/>
                </a:cubicBezTo>
                <a:lnTo>
                  <a:pt x="0" y="66508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79" tIns="38529" rIns="48054" bIns="385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 smtClean="0">
                <a:latin typeface="GillSans"/>
              </a:rPr>
              <a:t>Habitats &amp; Birds Directives</a:t>
            </a:r>
          </a:p>
        </p:txBody>
      </p:sp>
      <p:sp>
        <p:nvSpPr>
          <p:cNvPr id="9" name="Freeform 8"/>
          <p:cNvSpPr/>
          <p:nvPr/>
        </p:nvSpPr>
        <p:spPr>
          <a:xfrm>
            <a:off x="1691680" y="3100492"/>
            <a:ext cx="2232000" cy="1080000"/>
          </a:xfrm>
          <a:custGeom>
            <a:avLst/>
            <a:gdLst>
              <a:gd name="connsiteX0" fmla="*/ 0 w 1200641"/>
              <a:gd name="connsiteY0" fmla="*/ 82274 h 822744"/>
              <a:gd name="connsiteX1" fmla="*/ 82274 w 1200641"/>
              <a:gd name="connsiteY1" fmla="*/ 0 h 822744"/>
              <a:gd name="connsiteX2" fmla="*/ 1118367 w 1200641"/>
              <a:gd name="connsiteY2" fmla="*/ 0 h 822744"/>
              <a:gd name="connsiteX3" fmla="*/ 1200641 w 1200641"/>
              <a:gd name="connsiteY3" fmla="*/ 82274 h 822744"/>
              <a:gd name="connsiteX4" fmla="*/ 1200641 w 1200641"/>
              <a:gd name="connsiteY4" fmla="*/ 740470 h 822744"/>
              <a:gd name="connsiteX5" fmla="*/ 1118367 w 1200641"/>
              <a:gd name="connsiteY5" fmla="*/ 822744 h 822744"/>
              <a:gd name="connsiteX6" fmla="*/ 82274 w 1200641"/>
              <a:gd name="connsiteY6" fmla="*/ 822744 h 822744"/>
              <a:gd name="connsiteX7" fmla="*/ 0 w 1200641"/>
              <a:gd name="connsiteY7" fmla="*/ 740470 h 822744"/>
              <a:gd name="connsiteX8" fmla="*/ 0 w 1200641"/>
              <a:gd name="connsiteY8" fmla="*/ 82274 h 8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0641" h="822744">
                <a:moveTo>
                  <a:pt x="0" y="82274"/>
                </a:moveTo>
                <a:cubicBezTo>
                  <a:pt x="0" y="36835"/>
                  <a:pt x="36835" y="0"/>
                  <a:pt x="82274" y="0"/>
                </a:cubicBezTo>
                <a:lnTo>
                  <a:pt x="1118367" y="0"/>
                </a:lnTo>
                <a:cubicBezTo>
                  <a:pt x="1163806" y="0"/>
                  <a:pt x="1200641" y="36835"/>
                  <a:pt x="1200641" y="82274"/>
                </a:cubicBezTo>
                <a:lnTo>
                  <a:pt x="1200641" y="740470"/>
                </a:lnTo>
                <a:cubicBezTo>
                  <a:pt x="1200641" y="785909"/>
                  <a:pt x="1163806" y="822744"/>
                  <a:pt x="1118367" y="822744"/>
                </a:cubicBezTo>
                <a:lnTo>
                  <a:pt x="82274" y="822744"/>
                </a:lnTo>
                <a:cubicBezTo>
                  <a:pt x="36835" y="822744"/>
                  <a:pt x="0" y="785909"/>
                  <a:pt x="0" y="740470"/>
                </a:cubicBezTo>
                <a:lnTo>
                  <a:pt x="0" y="82274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97" tIns="43147" rIns="24097" bIns="4314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000" kern="1200" dirty="0" smtClean="0">
                <a:latin typeface="GillSans"/>
              </a:rPr>
              <a:t>Spatial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000" kern="1200" dirty="0" smtClean="0">
                <a:latin typeface="GillSans"/>
              </a:rPr>
              <a:t>Framework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000" kern="1200" dirty="0" smtClean="0">
                <a:latin typeface="GillSans"/>
              </a:rPr>
              <a:t>for RES &amp;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000" kern="1200" dirty="0" smtClean="0">
                <a:latin typeface="GillSans"/>
              </a:rPr>
              <a:t>SEA Directive</a:t>
            </a:r>
            <a:endParaRPr lang="en-GB" sz="2000" kern="1200" dirty="0">
              <a:latin typeface="GillSan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04282" y="4549692"/>
            <a:ext cx="2232000" cy="864000"/>
          </a:xfrm>
          <a:custGeom>
            <a:avLst/>
            <a:gdLst>
              <a:gd name="connsiteX0" fmla="*/ 0 w 1194086"/>
              <a:gd name="connsiteY0" fmla="*/ 66508 h 665076"/>
              <a:gd name="connsiteX1" fmla="*/ 66508 w 1194086"/>
              <a:gd name="connsiteY1" fmla="*/ 0 h 665076"/>
              <a:gd name="connsiteX2" fmla="*/ 1127578 w 1194086"/>
              <a:gd name="connsiteY2" fmla="*/ 0 h 665076"/>
              <a:gd name="connsiteX3" fmla="*/ 1194086 w 1194086"/>
              <a:gd name="connsiteY3" fmla="*/ 66508 h 665076"/>
              <a:gd name="connsiteX4" fmla="*/ 1194086 w 1194086"/>
              <a:gd name="connsiteY4" fmla="*/ 598568 h 665076"/>
              <a:gd name="connsiteX5" fmla="*/ 1127578 w 1194086"/>
              <a:gd name="connsiteY5" fmla="*/ 665076 h 665076"/>
              <a:gd name="connsiteX6" fmla="*/ 66508 w 1194086"/>
              <a:gd name="connsiteY6" fmla="*/ 665076 h 665076"/>
              <a:gd name="connsiteX7" fmla="*/ 0 w 1194086"/>
              <a:gd name="connsiteY7" fmla="*/ 598568 h 665076"/>
              <a:gd name="connsiteX8" fmla="*/ 0 w 1194086"/>
              <a:gd name="connsiteY8" fmla="*/ 66508 h 66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086" h="665076">
                <a:moveTo>
                  <a:pt x="0" y="66508"/>
                </a:moveTo>
                <a:cubicBezTo>
                  <a:pt x="0" y="29777"/>
                  <a:pt x="29777" y="0"/>
                  <a:pt x="66508" y="0"/>
                </a:cubicBezTo>
                <a:lnTo>
                  <a:pt x="1127578" y="0"/>
                </a:lnTo>
                <a:cubicBezTo>
                  <a:pt x="1164309" y="0"/>
                  <a:pt x="1194086" y="29777"/>
                  <a:pt x="1194086" y="66508"/>
                </a:cubicBezTo>
                <a:lnTo>
                  <a:pt x="1194086" y="598568"/>
                </a:lnTo>
                <a:cubicBezTo>
                  <a:pt x="1194086" y="635299"/>
                  <a:pt x="1164309" y="665076"/>
                  <a:pt x="1127578" y="665076"/>
                </a:cubicBezTo>
                <a:lnTo>
                  <a:pt x="66508" y="665076"/>
                </a:lnTo>
                <a:cubicBezTo>
                  <a:pt x="29777" y="665076"/>
                  <a:pt x="0" y="635299"/>
                  <a:pt x="0" y="598568"/>
                </a:cubicBezTo>
                <a:lnTo>
                  <a:pt x="0" y="66508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54" tIns="38529" rIns="48054" bIns="385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000" kern="1200" dirty="0" smtClean="0">
                <a:latin typeface="GillSans"/>
              </a:rPr>
              <a:t>Environmental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000" kern="1200" dirty="0" smtClean="0">
                <a:latin typeface="GillSans"/>
              </a:rPr>
              <a:t> Liability Directive </a:t>
            </a:r>
          </a:p>
        </p:txBody>
      </p:sp>
      <p:sp>
        <p:nvSpPr>
          <p:cNvPr id="14" name="Freeform 13"/>
          <p:cNvSpPr/>
          <p:nvPr/>
        </p:nvSpPr>
        <p:spPr>
          <a:xfrm>
            <a:off x="1691680" y="5733256"/>
            <a:ext cx="2232000" cy="792000"/>
          </a:xfrm>
          <a:custGeom>
            <a:avLst/>
            <a:gdLst>
              <a:gd name="connsiteX0" fmla="*/ 0 w 1174607"/>
              <a:gd name="connsiteY0" fmla="*/ 62351 h 623506"/>
              <a:gd name="connsiteX1" fmla="*/ 62351 w 1174607"/>
              <a:gd name="connsiteY1" fmla="*/ 0 h 623506"/>
              <a:gd name="connsiteX2" fmla="*/ 1112256 w 1174607"/>
              <a:gd name="connsiteY2" fmla="*/ 0 h 623506"/>
              <a:gd name="connsiteX3" fmla="*/ 1174607 w 1174607"/>
              <a:gd name="connsiteY3" fmla="*/ 62351 h 623506"/>
              <a:gd name="connsiteX4" fmla="*/ 1174607 w 1174607"/>
              <a:gd name="connsiteY4" fmla="*/ 561155 h 623506"/>
              <a:gd name="connsiteX5" fmla="*/ 1112256 w 1174607"/>
              <a:gd name="connsiteY5" fmla="*/ 623506 h 623506"/>
              <a:gd name="connsiteX6" fmla="*/ 62351 w 1174607"/>
              <a:gd name="connsiteY6" fmla="*/ 623506 h 623506"/>
              <a:gd name="connsiteX7" fmla="*/ 0 w 1174607"/>
              <a:gd name="connsiteY7" fmla="*/ 561155 h 623506"/>
              <a:gd name="connsiteX8" fmla="*/ 0 w 1174607"/>
              <a:gd name="connsiteY8" fmla="*/ 62351 h 62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607" h="623506">
                <a:moveTo>
                  <a:pt x="0" y="62351"/>
                </a:moveTo>
                <a:cubicBezTo>
                  <a:pt x="0" y="27915"/>
                  <a:pt x="27915" y="0"/>
                  <a:pt x="62351" y="0"/>
                </a:cubicBezTo>
                <a:lnTo>
                  <a:pt x="1112256" y="0"/>
                </a:lnTo>
                <a:cubicBezTo>
                  <a:pt x="1146692" y="0"/>
                  <a:pt x="1174607" y="27915"/>
                  <a:pt x="1174607" y="62351"/>
                </a:cubicBezTo>
                <a:lnTo>
                  <a:pt x="1174607" y="561155"/>
                </a:lnTo>
                <a:cubicBezTo>
                  <a:pt x="1174607" y="595591"/>
                  <a:pt x="1146692" y="623506"/>
                  <a:pt x="1112256" y="623506"/>
                </a:cubicBezTo>
                <a:lnTo>
                  <a:pt x="62351" y="623506"/>
                </a:lnTo>
                <a:cubicBezTo>
                  <a:pt x="27915" y="623506"/>
                  <a:pt x="0" y="595591"/>
                  <a:pt x="0" y="561155"/>
                </a:cubicBezTo>
                <a:lnTo>
                  <a:pt x="0" y="6235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54" tIns="38529" rIns="48054" bIns="38529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GillSans"/>
              </a:rPr>
              <a:t>Other environmental 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GillSans"/>
              </a:rPr>
              <a:t>legislation </a:t>
            </a:r>
            <a:endParaRPr lang="el-GR" sz="2000" dirty="0">
              <a:latin typeface="GillSan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27339" y="1135987"/>
            <a:ext cx="4104000" cy="576000"/>
            <a:chOff x="3648498" y="1151753"/>
            <a:chExt cx="3828330" cy="506730"/>
          </a:xfrm>
        </p:grpSpPr>
        <p:sp>
          <p:nvSpPr>
            <p:cNvPr id="62" name="Rounded Rectangle 61"/>
            <p:cNvSpPr/>
            <p:nvPr/>
          </p:nvSpPr>
          <p:spPr>
            <a:xfrm>
              <a:off x="4164828" y="1151753"/>
              <a:ext cx="3312000" cy="506730"/>
            </a:xfrm>
            <a:prstGeom prst="roundRect">
              <a:avLst>
                <a:gd name="adj" fmla="val 594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52400" dir="8700000" sx="92000" sy="92000" algn="ctr">
                <a:srgbClr val="000000">
                  <a:alpha val="15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spcCol="18000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prstClr val="black"/>
                  </a:solidFill>
                  <a:latin typeface="GillSans"/>
                </a:rPr>
                <a:t>Environmental 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prstClr val="black"/>
                  </a:solidFill>
                  <a:latin typeface="GillSans"/>
                </a:rPr>
                <a:t>Impact Assessment</a:t>
              </a:r>
              <a:endParaRPr lang="en-GB" sz="2000" dirty="0">
                <a:solidFill>
                  <a:prstClr val="black"/>
                </a:solidFill>
                <a:latin typeface="GillSans"/>
              </a:endParaRPr>
            </a:p>
          </p:txBody>
        </p:sp>
        <p:sp>
          <p:nvSpPr>
            <p:cNvPr id="63" name="Equal 62"/>
            <p:cNvSpPr/>
            <p:nvPr/>
          </p:nvSpPr>
          <p:spPr>
            <a:xfrm>
              <a:off x="3648498" y="1253318"/>
              <a:ext cx="261394" cy="220394"/>
            </a:xfrm>
            <a:prstGeom prst="mathEqual">
              <a:avLst>
                <a:gd name="adj1" fmla="val 15253"/>
                <a:gd name="adj2" fmla="val 27605"/>
              </a:avLst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  <a:effectLst>
              <a:outerShdw blurRad="44450" dist="2794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prstClr val="black"/>
                </a:solidFill>
                <a:latin typeface="GillSan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53976" y="1894463"/>
            <a:ext cx="4104000" cy="1024931"/>
            <a:chOff x="3675136" y="1894463"/>
            <a:chExt cx="3802399" cy="1024931"/>
          </a:xfrm>
        </p:grpSpPr>
        <p:sp>
          <p:nvSpPr>
            <p:cNvPr id="65" name="Rounded Rectangle 64"/>
            <p:cNvSpPr/>
            <p:nvPr/>
          </p:nvSpPr>
          <p:spPr>
            <a:xfrm>
              <a:off x="4165535" y="1894463"/>
              <a:ext cx="3312000" cy="1024931"/>
            </a:xfrm>
            <a:prstGeom prst="roundRect">
              <a:avLst>
                <a:gd name="adj" fmla="val 594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52400" dir="8700000" sx="92000" sy="92000" algn="ctr">
                <a:srgbClr val="000000">
                  <a:alpha val="15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0" bIns="36000" numCol="1" spcCol="180000" rtlCol="0" anchor="ctr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prstClr val="black"/>
                  </a:solidFill>
                  <a:latin typeface="GillSans"/>
                </a:rPr>
                <a:t>Appropriate Assessment</a:t>
              </a:r>
            </a:p>
            <a:p>
              <a:pPr marL="361950" indent="-188913" algn="just"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prstClr val="black"/>
                  </a:solidFill>
                  <a:latin typeface="GillSans"/>
                </a:rPr>
                <a:t>Environmental standards </a:t>
              </a:r>
            </a:p>
            <a:p>
              <a:pPr marL="361950" indent="-188913" algn="just"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prstClr val="black"/>
                  </a:solidFill>
                  <a:latin typeface="GillSans"/>
                </a:rPr>
                <a:t>Conservation objectives</a:t>
              </a:r>
              <a:endParaRPr lang="en-GB" sz="2000" dirty="0">
                <a:solidFill>
                  <a:prstClr val="black"/>
                </a:solidFill>
                <a:latin typeface="GillSans"/>
              </a:endParaRPr>
            </a:p>
          </p:txBody>
        </p:sp>
        <p:sp>
          <p:nvSpPr>
            <p:cNvPr id="66" name="Equal 65"/>
            <p:cNvSpPr/>
            <p:nvPr/>
          </p:nvSpPr>
          <p:spPr>
            <a:xfrm>
              <a:off x="3675136" y="2272502"/>
              <a:ext cx="261394" cy="220394"/>
            </a:xfrm>
            <a:prstGeom prst="mathEqual">
              <a:avLst>
                <a:gd name="adj1" fmla="val 15253"/>
                <a:gd name="adj2" fmla="val 27605"/>
              </a:avLst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  <a:effectLst>
              <a:outerShdw blurRad="44450" dist="2794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prstClr val="black"/>
                </a:solidFill>
                <a:latin typeface="GillSan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53977" y="3100492"/>
            <a:ext cx="4104000" cy="1188000"/>
            <a:chOff x="3675136" y="3043323"/>
            <a:chExt cx="3776816" cy="1188000"/>
          </a:xfrm>
        </p:grpSpPr>
        <p:sp>
          <p:nvSpPr>
            <p:cNvPr id="67" name="Rounded Rectangle 66"/>
            <p:cNvSpPr/>
            <p:nvPr/>
          </p:nvSpPr>
          <p:spPr>
            <a:xfrm>
              <a:off x="4139952" y="3043323"/>
              <a:ext cx="3312000" cy="1188000"/>
            </a:xfrm>
            <a:prstGeom prst="roundRect">
              <a:avLst>
                <a:gd name="adj" fmla="val 594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52400" dir="8700000" sx="92000" sy="92000" algn="ctr">
                <a:srgbClr val="000000">
                  <a:alpha val="15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0" rIns="0" bIns="0" numCol="1" spcCol="180000" rtlCol="0" anchor="ctr">
              <a:spAutoFit/>
            </a:bodyPr>
            <a:lstStyle/>
            <a:p>
              <a:pPr marL="95250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GillSans"/>
                </a:rPr>
                <a:t>Wind Priority areas</a:t>
              </a:r>
            </a:p>
            <a:p>
              <a:pPr marL="95250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GillSans"/>
                </a:rPr>
                <a:t>Exclusions areas</a:t>
              </a:r>
            </a:p>
            <a:p>
              <a:pPr marL="95250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GillSans"/>
                </a:rPr>
                <a:t>max. WTGs density</a:t>
              </a:r>
              <a:endParaRPr lang="en-US" sz="2000" dirty="0">
                <a:solidFill>
                  <a:prstClr val="black"/>
                </a:solidFill>
                <a:latin typeface="GillSans"/>
              </a:endParaRPr>
            </a:p>
            <a:p>
              <a:pPr marL="95250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GillSans"/>
                </a:rPr>
                <a:t>min. distance from other uses</a:t>
              </a:r>
              <a:endParaRPr lang="en-GB" sz="2000" dirty="0">
                <a:solidFill>
                  <a:prstClr val="black"/>
                </a:solidFill>
                <a:latin typeface="GillSans"/>
              </a:endParaRPr>
            </a:p>
          </p:txBody>
        </p:sp>
        <p:sp>
          <p:nvSpPr>
            <p:cNvPr id="68" name="Equal 67"/>
            <p:cNvSpPr/>
            <p:nvPr/>
          </p:nvSpPr>
          <p:spPr>
            <a:xfrm>
              <a:off x="3675136" y="3496638"/>
              <a:ext cx="261394" cy="220394"/>
            </a:xfrm>
            <a:prstGeom prst="mathEqual">
              <a:avLst>
                <a:gd name="adj1" fmla="val 15253"/>
                <a:gd name="adj2" fmla="val 27605"/>
              </a:avLst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  <a:effectLst>
              <a:outerShdw blurRad="44450" dist="2794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prstClr val="black"/>
                </a:solidFill>
                <a:latin typeface="GillSan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41375" y="4538069"/>
            <a:ext cx="4104000" cy="900000"/>
            <a:chOff x="3662534" y="4538069"/>
            <a:chExt cx="4198376" cy="950119"/>
          </a:xfrm>
        </p:grpSpPr>
        <p:sp>
          <p:nvSpPr>
            <p:cNvPr id="34" name="Rounded Rectangle 33"/>
            <p:cNvSpPr/>
            <p:nvPr/>
          </p:nvSpPr>
          <p:spPr>
            <a:xfrm>
              <a:off x="4152910" y="4538069"/>
              <a:ext cx="3708000" cy="950119"/>
            </a:xfrm>
            <a:prstGeom prst="roundRect">
              <a:avLst>
                <a:gd name="adj" fmla="val 594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52400" dir="8700000" sx="92000" sy="92000" algn="ctr">
                <a:srgbClr val="000000">
                  <a:alpha val="15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0" bIns="0" numCol="1" spcCol="180000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  <a:latin typeface="GillSans"/>
                </a:rPr>
                <a:t>“Polluter pays”</a:t>
              </a:r>
            </a:p>
            <a:p>
              <a:pPr marL="177800" algn="ctr"/>
              <a:r>
                <a:rPr lang="en-US" sz="2000" dirty="0" smtClean="0">
                  <a:solidFill>
                    <a:prstClr val="black"/>
                  </a:solidFill>
                  <a:latin typeface="GillSans"/>
                </a:rPr>
                <a:t>Necessary preventive or remedial measures</a:t>
              </a:r>
            </a:p>
          </p:txBody>
        </p:sp>
        <p:sp>
          <p:nvSpPr>
            <p:cNvPr id="38" name="Equal 37"/>
            <p:cNvSpPr/>
            <p:nvPr/>
          </p:nvSpPr>
          <p:spPr>
            <a:xfrm>
              <a:off x="3662534" y="4864790"/>
              <a:ext cx="261394" cy="220394"/>
            </a:xfrm>
            <a:prstGeom prst="mathEqual">
              <a:avLst>
                <a:gd name="adj1" fmla="val 15253"/>
                <a:gd name="adj2" fmla="val 27605"/>
              </a:avLst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  <a:effectLst>
              <a:outerShdw blurRad="44450" dist="2794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prstClr val="black"/>
                </a:solidFill>
                <a:latin typeface="GillSan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141375" y="5670239"/>
            <a:ext cx="4104000" cy="950119"/>
            <a:chOff x="3662534" y="5670239"/>
            <a:chExt cx="3789778" cy="950119"/>
          </a:xfrm>
        </p:grpSpPr>
        <p:sp>
          <p:nvSpPr>
            <p:cNvPr id="35" name="Rounded Rectangle 34"/>
            <p:cNvSpPr/>
            <p:nvPr/>
          </p:nvSpPr>
          <p:spPr>
            <a:xfrm>
              <a:off x="4140312" y="5670239"/>
              <a:ext cx="3312000" cy="950119"/>
            </a:xfrm>
            <a:prstGeom prst="roundRect">
              <a:avLst>
                <a:gd name="adj" fmla="val 594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52400" dir="8700000" sx="92000" sy="92000" algn="ctr">
                <a:srgbClr val="000000">
                  <a:alpha val="15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0" bIns="0" numCol="1" spcCol="180000" rtlCol="0" anchor="ctr">
              <a:spAutoFit/>
            </a:bodyPr>
            <a:lstStyle/>
            <a:p>
              <a:pPr marL="355600" indent="-182563" algn="just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GillSans"/>
                </a:rPr>
                <a:t>Road specs</a:t>
              </a:r>
            </a:p>
            <a:p>
              <a:pPr marL="355600" indent="-182563" algn="just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GillSans"/>
                </a:rPr>
                <a:t>Reforestation works</a:t>
              </a:r>
            </a:p>
            <a:p>
              <a:pPr marL="355600" indent="-182563" algn="just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latin typeface="GillSans"/>
                </a:rPr>
                <a:t>Waste management</a:t>
              </a:r>
            </a:p>
          </p:txBody>
        </p:sp>
        <p:sp>
          <p:nvSpPr>
            <p:cNvPr id="41" name="Equal 40"/>
            <p:cNvSpPr/>
            <p:nvPr/>
          </p:nvSpPr>
          <p:spPr>
            <a:xfrm>
              <a:off x="3662534" y="6016918"/>
              <a:ext cx="261394" cy="220394"/>
            </a:xfrm>
            <a:prstGeom prst="mathEqual">
              <a:avLst>
                <a:gd name="adj1" fmla="val 15253"/>
                <a:gd name="adj2" fmla="val 27605"/>
              </a:avLst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  <a:effectLst>
              <a:outerShdw blurRad="44450" dist="2794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prstClr val="black"/>
                </a:solidFill>
                <a:latin typeface="GillSans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475656" y="1412776"/>
            <a:ext cx="0" cy="4732522"/>
          </a:xfrm>
          <a:prstGeom prst="line">
            <a:avLst/>
          </a:prstGeom>
          <a:ln>
            <a:solidFill>
              <a:srgbClr val="CE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475656" y="1412808"/>
            <a:ext cx="216024" cy="0"/>
          </a:xfrm>
          <a:prstGeom prst="line">
            <a:avLst/>
          </a:prstGeom>
          <a:ln>
            <a:solidFill>
              <a:srgbClr val="CE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475656" y="2394762"/>
            <a:ext cx="216024" cy="0"/>
          </a:xfrm>
          <a:prstGeom prst="line">
            <a:avLst/>
          </a:prstGeom>
          <a:ln>
            <a:solidFill>
              <a:srgbClr val="CE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475656" y="3645024"/>
            <a:ext cx="216024" cy="0"/>
          </a:xfrm>
          <a:prstGeom prst="line">
            <a:avLst/>
          </a:prstGeom>
          <a:ln>
            <a:solidFill>
              <a:srgbClr val="CE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475656" y="4941168"/>
            <a:ext cx="216024" cy="0"/>
          </a:xfrm>
          <a:prstGeom prst="line">
            <a:avLst/>
          </a:prstGeom>
          <a:ln>
            <a:solidFill>
              <a:srgbClr val="CE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475656" y="6165304"/>
            <a:ext cx="216024" cy="0"/>
          </a:xfrm>
          <a:prstGeom prst="line">
            <a:avLst/>
          </a:prstGeom>
          <a:ln>
            <a:solidFill>
              <a:srgbClr val="CE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4980" y="-27384"/>
            <a:ext cx="9144000" cy="720000"/>
            <a:chOff x="4980" y="-27384"/>
            <a:chExt cx="9144000" cy="720000"/>
          </a:xfrm>
          <a:solidFill>
            <a:srgbClr val="002060"/>
          </a:solidFill>
        </p:grpSpPr>
        <p:sp>
          <p:nvSpPr>
            <p:cNvPr id="39" name="Rectangle 38"/>
            <p:cNvSpPr/>
            <p:nvPr/>
          </p:nvSpPr>
          <p:spPr>
            <a:xfrm>
              <a:off x="4980" y="-27384"/>
              <a:ext cx="9144000" cy="720000"/>
            </a:xfrm>
            <a:prstGeom prst="rect">
              <a:avLst/>
            </a:prstGeom>
            <a:solidFill>
              <a:srgbClr val="CE7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8288"/>
              <a:r>
                <a:rPr lang="en-US" sz="3600" b="1" kern="0" dirty="0" smtClean="0">
                  <a:solidFill>
                    <a:sysClr val="window" lastClr="FFFFFF"/>
                  </a:solidFill>
                  <a:latin typeface="GillSans"/>
                </a:rPr>
                <a:t>Legislative tools</a:t>
              </a:r>
              <a:endParaRPr lang="en-GB" sz="3600" dirty="0">
                <a:ln>
                  <a:solidFill>
                    <a:schemeClr val="tx1"/>
                  </a:solidFill>
                </a:ln>
                <a:latin typeface="GillSans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0" y="-27384"/>
              <a:ext cx="1919999" cy="7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035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7504" y="873288"/>
            <a:ext cx="6480720" cy="5148000"/>
          </a:xfrm>
          <a:prstGeom prst="rect">
            <a:avLst/>
          </a:prstGeom>
          <a:solidFill>
            <a:srgbClr val="CE7674">
              <a:alpha val="3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prstClr val="black"/>
              </a:solidFill>
              <a:latin typeface="GillSan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9512" y="980728"/>
            <a:ext cx="2988000" cy="4896544"/>
            <a:chOff x="179512" y="1217090"/>
            <a:chExt cx="2988000" cy="4896544"/>
          </a:xfrm>
        </p:grpSpPr>
        <p:sp>
          <p:nvSpPr>
            <p:cNvPr id="3" name="Freeform 2"/>
            <p:cNvSpPr/>
            <p:nvPr/>
          </p:nvSpPr>
          <p:spPr>
            <a:xfrm>
              <a:off x="179512" y="1217090"/>
              <a:ext cx="2988000" cy="540000"/>
            </a:xfrm>
            <a:custGeom>
              <a:avLst/>
              <a:gdLst>
                <a:gd name="connsiteX0" fmla="*/ 0 w 3986036"/>
                <a:gd name="connsiteY0" fmla="*/ 69296 h 692963"/>
                <a:gd name="connsiteX1" fmla="*/ 69296 w 3986036"/>
                <a:gd name="connsiteY1" fmla="*/ 0 h 692963"/>
                <a:gd name="connsiteX2" fmla="*/ 3916740 w 3986036"/>
                <a:gd name="connsiteY2" fmla="*/ 0 h 692963"/>
                <a:gd name="connsiteX3" fmla="*/ 3986036 w 3986036"/>
                <a:gd name="connsiteY3" fmla="*/ 69296 h 692963"/>
                <a:gd name="connsiteX4" fmla="*/ 3986036 w 3986036"/>
                <a:gd name="connsiteY4" fmla="*/ 623667 h 692963"/>
                <a:gd name="connsiteX5" fmla="*/ 3916740 w 3986036"/>
                <a:gd name="connsiteY5" fmla="*/ 692963 h 692963"/>
                <a:gd name="connsiteX6" fmla="*/ 69296 w 3986036"/>
                <a:gd name="connsiteY6" fmla="*/ 692963 h 692963"/>
                <a:gd name="connsiteX7" fmla="*/ 0 w 3986036"/>
                <a:gd name="connsiteY7" fmla="*/ 623667 h 692963"/>
                <a:gd name="connsiteX8" fmla="*/ 0 w 3986036"/>
                <a:gd name="connsiteY8" fmla="*/ 69296 h 69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036" h="692963">
                  <a:moveTo>
                    <a:pt x="0" y="69296"/>
                  </a:moveTo>
                  <a:cubicBezTo>
                    <a:pt x="0" y="31025"/>
                    <a:pt x="31025" y="0"/>
                    <a:pt x="69296" y="0"/>
                  </a:cubicBezTo>
                  <a:lnTo>
                    <a:pt x="3916740" y="0"/>
                  </a:lnTo>
                  <a:cubicBezTo>
                    <a:pt x="3955011" y="0"/>
                    <a:pt x="3986036" y="31025"/>
                    <a:pt x="3986036" y="69296"/>
                  </a:cubicBezTo>
                  <a:lnTo>
                    <a:pt x="3986036" y="623667"/>
                  </a:lnTo>
                  <a:cubicBezTo>
                    <a:pt x="3986036" y="661938"/>
                    <a:pt x="3955011" y="692963"/>
                    <a:pt x="3916740" y="692963"/>
                  </a:cubicBezTo>
                  <a:lnTo>
                    <a:pt x="69296" y="692963"/>
                  </a:lnTo>
                  <a:cubicBezTo>
                    <a:pt x="31025" y="692963"/>
                    <a:pt x="0" y="661938"/>
                    <a:pt x="0" y="623667"/>
                  </a:cubicBezTo>
                  <a:lnTo>
                    <a:pt x="0" y="69296"/>
                  </a:lnTo>
                  <a:close/>
                </a:path>
              </a:pathLst>
            </a:custGeom>
            <a:solidFill>
              <a:srgbClr val="CE76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16" tIns="50776" rIns="66016" bIns="5077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GillSans"/>
                </a:rPr>
                <a:t>Pre-Construction</a:t>
              </a:r>
              <a:endParaRPr lang="en-GB" sz="2400" b="1" kern="1200" dirty="0">
                <a:latin typeface="GillSans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39800" y="1962964"/>
              <a:ext cx="2448000" cy="576000"/>
            </a:xfrm>
            <a:custGeom>
              <a:avLst/>
              <a:gdLst>
                <a:gd name="connsiteX0" fmla="*/ 0 w 1194086"/>
                <a:gd name="connsiteY0" fmla="*/ 66508 h 665076"/>
                <a:gd name="connsiteX1" fmla="*/ 66508 w 1194086"/>
                <a:gd name="connsiteY1" fmla="*/ 0 h 665076"/>
                <a:gd name="connsiteX2" fmla="*/ 1127578 w 1194086"/>
                <a:gd name="connsiteY2" fmla="*/ 0 h 665076"/>
                <a:gd name="connsiteX3" fmla="*/ 1194086 w 1194086"/>
                <a:gd name="connsiteY3" fmla="*/ 66508 h 665076"/>
                <a:gd name="connsiteX4" fmla="*/ 1194086 w 1194086"/>
                <a:gd name="connsiteY4" fmla="*/ 598568 h 665076"/>
                <a:gd name="connsiteX5" fmla="*/ 1127578 w 1194086"/>
                <a:gd name="connsiteY5" fmla="*/ 665076 h 665076"/>
                <a:gd name="connsiteX6" fmla="*/ 66508 w 1194086"/>
                <a:gd name="connsiteY6" fmla="*/ 665076 h 665076"/>
                <a:gd name="connsiteX7" fmla="*/ 0 w 1194086"/>
                <a:gd name="connsiteY7" fmla="*/ 598568 h 665076"/>
                <a:gd name="connsiteX8" fmla="*/ 0 w 1194086"/>
                <a:gd name="connsiteY8" fmla="*/ 66508 h 66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086" h="665076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1127578" y="0"/>
                  </a:lnTo>
                  <a:cubicBezTo>
                    <a:pt x="1164309" y="0"/>
                    <a:pt x="1194086" y="29777"/>
                    <a:pt x="1194086" y="66508"/>
                  </a:cubicBezTo>
                  <a:lnTo>
                    <a:pt x="1194086" y="598568"/>
                  </a:lnTo>
                  <a:cubicBezTo>
                    <a:pt x="1194086" y="635299"/>
                    <a:pt x="1164309" y="665076"/>
                    <a:pt x="1127578" y="665076"/>
                  </a:cubicBezTo>
                  <a:lnTo>
                    <a:pt x="66508" y="665076"/>
                  </a:lnTo>
                  <a:cubicBezTo>
                    <a:pt x="29777" y="665076"/>
                    <a:pt x="0" y="635299"/>
                    <a:pt x="0" y="598568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54" tIns="38529" rIns="48054" bIns="3852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kern="1200" dirty="0" smtClean="0">
                  <a:latin typeface="GillSans"/>
                </a:rPr>
                <a:t>Extended field work</a:t>
              </a:r>
              <a:endParaRPr lang="en-GB" sz="2000" kern="1200" dirty="0">
                <a:latin typeface="GillSan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39552" y="4025402"/>
              <a:ext cx="2448000" cy="900000"/>
            </a:xfrm>
            <a:custGeom>
              <a:avLst/>
              <a:gdLst>
                <a:gd name="connsiteX0" fmla="*/ 0 w 1194086"/>
                <a:gd name="connsiteY0" fmla="*/ 66508 h 665076"/>
                <a:gd name="connsiteX1" fmla="*/ 66508 w 1194086"/>
                <a:gd name="connsiteY1" fmla="*/ 0 h 665076"/>
                <a:gd name="connsiteX2" fmla="*/ 1127578 w 1194086"/>
                <a:gd name="connsiteY2" fmla="*/ 0 h 665076"/>
                <a:gd name="connsiteX3" fmla="*/ 1194086 w 1194086"/>
                <a:gd name="connsiteY3" fmla="*/ 66508 h 665076"/>
                <a:gd name="connsiteX4" fmla="*/ 1194086 w 1194086"/>
                <a:gd name="connsiteY4" fmla="*/ 598568 h 665076"/>
                <a:gd name="connsiteX5" fmla="*/ 1127578 w 1194086"/>
                <a:gd name="connsiteY5" fmla="*/ 665076 h 665076"/>
                <a:gd name="connsiteX6" fmla="*/ 66508 w 1194086"/>
                <a:gd name="connsiteY6" fmla="*/ 665076 h 665076"/>
                <a:gd name="connsiteX7" fmla="*/ 0 w 1194086"/>
                <a:gd name="connsiteY7" fmla="*/ 598568 h 665076"/>
                <a:gd name="connsiteX8" fmla="*/ 0 w 1194086"/>
                <a:gd name="connsiteY8" fmla="*/ 66508 h 66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086" h="665076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1127578" y="0"/>
                  </a:lnTo>
                  <a:cubicBezTo>
                    <a:pt x="1164309" y="0"/>
                    <a:pt x="1194086" y="29777"/>
                    <a:pt x="1194086" y="66508"/>
                  </a:cubicBezTo>
                  <a:lnTo>
                    <a:pt x="1194086" y="598568"/>
                  </a:lnTo>
                  <a:cubicBezTo>
                    <a:pt x="1194086" y="635299"/>
                    <a:pt x="1164309" y="665076"/>
                    <a:pt x="1127578" y="665076"/>
                  </a:cubicBezTo>
                  <a:lnTo>
                    <a:pt x="66508" y="665076"/>
                  </a:lnTo>
                  <a:cubicBezTo>
                    <a:pt x="29777" y="665076"/>
                    <a:pt x="0" y="635299"/>
                    <a:pt x="0" y="598568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79" tIns="38529" rIns="48054" bIns="3852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latin typeface="GillSans"/>
                </a:rPr>
                <a:t>GIS mapping tools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GillSans"/>
                </a:rPr>
                <a:t>WF layout is  a multi-layer problem! </a:t>
              </a:r>
              <a:endParaRPr lang="en-GB" sz="2000" kern="1200" dirty="0">
                <a:latin typeface="GillSan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9552" y="2736630"/>
              <a:ext cx="2448000" cy="1116000"/>
            </a:xfrm>
            <a:custGeom>
              <a:avLst/>
              <a:gdLst>
                <a:gd name="connsiteX0" fmla="*/ 0 w 1200641"/>
                <a:gd name="connsiteY0" fmla="*/ 82274 h 822744"/>
                <a:gd name="connsiteX1" fmla="*/ 82274 w 1200641"/>
                <a:gd name="connsiteY1" fmla="*/ 0 h 822744"/>
                <a:gd name="connsiteX2" fmla="*/ 1118367 w 1200641"/>
                <a:gd name="connsiteY2" fmla="*/ 0 h 822744"/>
                <a:gd name="connsiteX3" fmla="*/ 1200641 w 1200641"/>
                <a:gd name="connsiteY3" fmla="*/ 82274 h 822744"/>
                <a:gd name="connsiteX4" fmla="*/ 1200641 w 1200641"/>
                <a:gd name="connsiteY4" fmla="*/ 740470 h 822744"/>
                <a:gd name="connsiteX5" fmla="*/ 1118367 w 1200641"/>
                <a:gd name="connsiteY5" fmla="*/ 822744 h 822744"/>
                <a:gd name="connsiteX6" fmla="*/ 82274 w 1200641"/>
                <a:gd name="connsiteY6" fmla="*/ 822744 h 822744"/>
                <a:gd name="connsiteX7" fmla="*/ 0 w 1200641"/>
                <a:gd name="connsiteY7" fmla="*/ 740470 h 822744"/>
                <a:gd name="connsiteX8" fmla="*/ 0 w 1200641"/>
                <a:gd name="connsiteY8" fmla="*/ 82274 h 8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0641" h="822744">
                  <a:moveTo>
                    <a:pt x="0" y="82274"/>
                  </a:moveTo>
                  <a:cubicBezTo>
                    <a:pt x="0" y="36835"/>
                    <a:pt x="36835" y="0"/>
                    <a:pt x="82274" y="0"/>
                  </a:cubicBezTo>
                  <a:lnTo>
                    <a:pt x="1118367" y="0"/>
                  </a:lnTo>
                  <a:cubicBezTo>
                    <a:pt x="1163806" y="0"/>
                    <a:pt x="1200641" y="36835"/>
                    <a:pt x="1200641" y="82274"/>
                  </a:cubicBezTo>
                  <a:lnTo>
                    <a:pt x="1200641" y="740470"/>
                  </a:lnTo>
                  <a:cubicBezTo>
                    <a:pt x="1200641" y="785909"/>
                    <a:pt x="1163806" y="822744"/>
                    <a:pt x="1118367" y="822744"/>
                  </a:cubicBezTo>
                  <a:lnTo>
                    <a:pt x="82274" y="822744"/>
                  </a:lnTo>
                  <a:cubicBezTo>
                    <a:pt x="36835" y="822744"/>
                    <a:pt x="0" y="785909"/>
                    <a:pt x="0" y="740470"/>
                  </a:cubicBezTo>
                  <a:lnTo>
                    <a:pt x="0" y="82274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97" tIns="43147" rIns="24097" bIns="4314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2000" b="1" kern="1200" dirty="0" smtClean="0">
                  <a:latin typeface="GillSans"/>
                </a:rPr>
                <a:t>Ecological studies</a:t>
              </a:r>
            </a:p>
            <a:p>
              <a:pPr marL="355600" lvl="0" indent="-177800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2000" dirty="0" smtClean="0">
                  <a:latin typeface="GillSans"/>
                </a:rPr>
                <a:t>Habitats’ mapping</a:t>
              </a:r>
            </a:p>
            <a:p>
              <a:pPr marL="355600" lvl="0" indent="-177800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2000" dirty="0" smtClean="0">
                  <a:latin typeface="GillSans"/>
                </a:rPr>
                <a:t>Birds’ territories</a:t>
              </a:r>
              <a:endParaRPr lang="en-GB" sz="2000" kern="1200" dirty="0">
                <a:latin typeface="GillSan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9552" y="5141634"/>
              <a:ext cx="2448000" cy="972000"/>
            </a:xfrm>
            <a:custGeom>
              <a:avLst/>
              <a:gdLst>
                <a:gd name="connsiteX0" fmla="*/ 0 w 1194086"/>
                <a:gd name="connsiteY0" fmla="*/ 66508 h 665076"/>
                <a:gd name="connsiteX1" fmla="*/ 66508 w 1194086"/>
                <a:gd name="connsiteY1" fmla="*/ 0 h 665076"/>
                <a:gd name="connsiteX2" fmla="*/ 1127578 w 1194086"/>
                <a:gd name="connsiteY2" fmla="*/ 0 h 665076"/>
                <a:gd name="connsiteX3" fmla="*/ 1194086 w 1194086"/>
                <a:gd name="connsiteY3" fmla="*/ 66508 h 665076"/>
                <a:gd name="connsiteX4" fmla="*/ 1194086 w 1194086"/>
                <a:gd name="connsiteY4" fmla="*/ 598568 h 665076"/>
                <a:gd name="connsiteX5" fmla="*/ 1127578 w 1194086"/>
                <a:gd name="connsiteY5" fmla="*/ 665076 h 665076"/>
                <a:gd name="connsiteX6" fmla="*/ 66508 w 1194086"/>
                <a:gd name="connsiteY6" fmla="*/ 665076 h 665076"/>
                <a:gd name="connsiteX7" fmla="*/ 0 w 1194086"/>
                <a:gd name="connsiteY7" fmla="*/ 598568 h 665076"/>
                <a:gd name="connsiteX8" fmla="*/ 0 w 1194086"/>
                <a:gd name="connsiteY8" fmla="*/ 66508 h 66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086" h="665076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1127578" y="0"/>
                  </a:lnTo>
                  <a:cubicBezTo>
                    <a:pt x="1164309" y="0"/>
                    <a:pt x="1194086" y="29777"/>
                    <a:pt x="1194086" y="66508"/>
                  </a:cubicBezTo>
                  <a:lnTo>
                    <a:pt x="1194086" y="598568"/>
                  </a:lnTo>
                  <a:cubicBezTo>
                    <a:pt x="1194086" y="635299"/>
                    <a:pt x="1164309" y="665076"/>
                    <a:pt x="1127578" y="665076"/>
                  </a:cubicBezTo>
                  <a:lnTo>
                    <a:pt x="66508" y="665076"/>
                  </a:lnTo>
                  <a:cubicBezTo>
                    <a:pt x="29777" y="665076"/>
                    <a:pt x="0" y="635299"/>
                    <a:pt x="0" y="598568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54" tIns="38529" rIns="48054" bIns="38529" numCol="1" spcCol="1270" anchor="ctr" anchorCtr="0">
              <a:noAutofit/>
            </a:bodyPr>
            <a:lstStyle/>
            <a:p>
              <a:pPr lvl="0" algn="ctr" defTabSz="66675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2000" b="1" kern="1200" dirty="0" smtClean="0">
                  <a:latin typeface="GillSans"/>
                </a:rPr>
                <a:t>Visual  &amp; noise </a:t>
              </a:r>
            </a:p>
            <a:p>
              <a:pPr lvl="0" algn="ctr" defTabSz="66675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2000" b="1" kern="1200" dirty="0" smtClean="0">
                  <a:latin typeface="GillSans"/>
                </a:rPr>
                <a:t>impact tools</a:t>
              </a:r>
              <a:r>
                <a:rPr lang="en-GB" sz="2000" kern="1200" dirty="0" smtClean="0">
                  <a:latin typeface="GillSans"/>
                </a:rPr>
                <a:t> </a:t>
              </a:r>
            </a:p>
            <a:p>
              <a:pPr marL="355600" lvl="0" indent="-177800" defTabSz="66675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2000" dirty="0" smtClean="0">
                  <a:latin typeface="GillSans"/>
                </a:rPr>
                <a:t>Photorealism</a:t>
              </a:r>
            </a:p>
            <a:p>
              <a:pPr marL="355600" lvl="0" indent="-177800" defTabSz="66675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2000" kern="1200" dirty="0" err="1" smtClean="0">
                  <a:latin typeface="GillSans"/>
                </a:rPr>
                <a:t>Iso</a:t>
              </a:r>
              <a:r>
                <a:rPr lang="en-GB" sz="2000" kern="1200" dirty="0" smtClean="0">
                  <a:latin typeface="GillSans"/>
                </a:rPr>
                <a:t>-noise maps</a:t>
              </a:r>
              <a:endParaRPr lang="en-GB" sz="2000" kern="1200" dirty="0">
                <a:latin typeface="GillSan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23776" y="1721146"/>
              <a:ext cx="0" cy="3816000"/>
            </a:xfrm>
            <a:prstGeom prst="line">
              <a:avLst/>
            </a:prstGeom>
            <a:ln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23776" y="2252758"/>
              <a:ext cx="216024" cy="0"/>
            </a:xfrm>
            <a:prstGeom prst="line">
              <a:avLst/>
            </a:prstGeom>
            <a:ln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23776" y="3298629"/>
              <a:ext cx="216024" cy="0"/>
            </a:xfrm>
            <a:prstGeom prst="line">
              <a:avLst/>
            </a:prstGeom>
            <a:ln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776" y="4493075"/>
              <a:ext cx="216024" cy="0"/>
            </a:xfrm>
            <a:prstGeom prst="line">
              <a:avLst/>
            </a:prstGeom>
            <a:ln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323776" y="5543036"/>
              <a:ext cx="216024" cy="0"/>
            </a:xfrm>
            <a:prstGeom prst="line">
              <a:avLst/>
            </a:prstGeom>
            <a:ln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419872" y="980728"/>
            <a:ext cx="2988000" cy="4826768"/>
            <a:chOff x="3419872" y="978496"/>
            <a:chExt cx="2988000" cy="4826768"/>
          </a:xfrm>
        </p:grpSpPr>
        <p:sp>
          <p:nvSpPr>
            <p:cNvPr id="39" name="Freeform 38"/>
            <p:cNvSpPr/>
            <p:nvPr/>
          </p:nvSpPr>
          <p:spPr>
            <a:xfrm>
              <a:off x="3419872" y="978496"/>
              <a:ext cx="2988000" cy="540000"/>
            </a:xfrm>
            <a:custGeom>
              <a:avLst/>
              <a:gdLst>
                <a:gd name="connsiteX0" fmla="*/ 0 w 3986036"/>
                <a:gd name="connsiteY0" fmla="*/ 69296 h 692963"/>
                <a:gd name="connsiteX1" fmla="*/ 69296 w 3986036"/>
                <a:gd name="connsiteY1" fmla="*/ 0 h 692963"/>
                <a:gd name="connsiteX2" fmla="*/ 3916740 w 3986036"/>
                <a:gd name="connsiteY2" fmla="*/ 0 h 692963"/>
                <a:gd name="connsiteX3" fmla="*/ 3986036 w 3986036"/>
                <a:gd name="connsiteY3" fmla="*/ 69296 h 692963"/>
                <a:gd name="connsiteX4" fmla="*/ 3986036 w 3986036"/>
                <a:gd name="connsiteY4" fmla="*/ 623667 h 692963"/>
                <a:gd name="connsiteX5" fmla="*/ 3916740 w 3986036"/>
                <a:gd name="connsiteY5" fmla="*/ 692963 h 692963"/>
                <a:gd name="connsiteX6" fmla="*/ 69296 w 3986036"/>
                <a:gd name="connsiteY6" fmla="*/ 692963 h 692963"/>
                <a:gd name="connsiteX7" fmla="*/ 0 w 3986036"/>
                <a:gd name="connsiteY7" fmla="*/ 623667 h 692963"/>
                <a:gd name="connsiteX8" fmla="*/ 0 w 3986036"/>
                <a:gd name="connsiteY8" fmla="*/ 69296 h 69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036" h="692963">
                  <a:moveTo>
                    <a:pt x="0" y="69296"/>
                  </a:moveTo>
                  <a:cubicBezTo>
                    <a:pt x="0" y="31025"/>
                    <a:pt x="31025" y="0"/>
                    <a:pt x="69296" y="0"/>
                  </a:cubicBezTo>
                  <a:lnTo>
                    <a:pt x="3916740" y="0"/>
                  </a:lnTo>
                  <a:cubicBezTo>
                    <a:pt x="3955011" y="0"/>
                    <a:pt x="3986036" y="31025"/>
                    <a:pt x="3986036" y="69296"/>
                  </a:cubicBezTo>
                  <a:lnTo>
                    <a:pt x="3986036" y="623667"/>
                  </a:lnTo>
                  <a:cubicBezTo>
                    <a:pt x="3986036" y="661938"/>
                    <a:pt x="3955011" y="692963"/>
                    <a:pt x="3916740" y="692963"/>
                  </a:cubicBezTo>
                  <a:lnTo>
                    <a:pt x="69296" y="692963"/>
                  </a:lnTo>
                  <a:cubicBezTo>
                    <a:pt x="31025" y="692963"/>
                    <a:pt x="0" y="661938"/>
                    <a:pt x="0" y="623667"/>
                  </a:cubicBezTo>
                  <a:lnTo>
                    <a:pt x="0" y="69296"/>
                  </a:lnTo>
                  <a:close/>
                </a:path>
              </a:pathLst>
            </a:custGeom>
            <a:solidFill>
              <a:srgbClr val="CE76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16" tIns="50776" rIns="66016" bIns="5077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GillSans"/>
                </a:rPr>
                <a:t>Post-Construction</a:t>
              </a:r>
              <a:endParaRPr lang="en-GB" sz="2400" b="1" kern="1200" dirty="0">
                <a:latin typeface="GillSans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795926" y="1757813"/>
              <a:ext cx="2448000" cy="720000"/>
            </a:xfrm>
            <a:custGeom>
              <a:avLst/>
              <a:gdLst>
                <a:gd name="connsiteX0" fmla="*/ 0 w 1194086"/>
                <a:gd name="connsiteY0" fmla="*/ 66508 h 665076"/>
                <a:gd name="connsiteX1" fmla="*/ 66508 w 1194086"/>
                <a:gd name="connsiteY1" fmla="*/ 0 h 665076"/>
                <a:gd name="connsiteX2" fmla="*/ 1127578 w 1194086"/>
                <a:gd name="connsiteY2" fmla="*/ 0 h 665076"/>
                <a:gd name="connsiteX3" fmla="*/ 1194086 w 1194086"/>
                <a:gd name="connsiteY3" fmla="*/ 66508 h 665076"/>
                <a:gd name="connsiteX4" fmla="*/ 1194086 w 1194086"/>
                <a:gd name="connsiteY4" fmla="*/ 598568 h 665076"/>
                <a:gd name="connsiteX5" fmla="*/ 1127578 w 1194086"/>
                <a:gd name="connsiteY5" fmla="*/ 665076 h 665076"/>
                <a:gd name="connsiteX6" fmla="*/ 66508 w 1194086"/>
                <a:gd name="connsiteY6" fmla="*/ 665076 h 665076"/>
                <a:gd name="connsiteX7" fmla="*/ 0 w 1194086"/>
                <a:gd name="connsiteY7" fmla="*/ 598568 h 665076"/>
                <a:gd name="connsiteX8" fmla="*/ 0 w 1194086"/>
                <a:gd name="connsiteY8" fmla="*/ 66508 h 66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086" h="665076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1127578" y="0"/>
                  </a:lnTo>
                  <a:cubicBezTo>
                    <a:pt x="1164309" y="0"/>
                    <a:pt x="1194086" y="29777"/>
                    <a:pt x="1194086" y="66508"/>
                  </a:cubicBezTo>
                  <a:lnTo>
                    <a:pt x="1194086" y="598568"/>
                  </a:lnTo>
                  <a:cubicBezTo>
                    <a:pt x="1194086" y="635299"/>
                    <a:pt x="1164309" y="665076"/>
                    <a:pt x="1127578" y="665076"/>
                  </a:cubicBezTo>
                  <a:lnTo>
                    <a:pt x="66508" y="665076"/>
                  </a:lnTo>
                  <a:cubicBezTo>
                    <a:pt x="29777" y="665076"/>
                    <a:pt x="0" y="635299"/>
                    <a:pt x="0" y="598568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54" tIns="38529" rIns="48054" bIns="3852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2000" kern="1200" dirty="0" smtClean="0">
                  <a:latin typeface="GillSans"/>
                </a:rPr>
                <a:t>Restoration &amp; Reforestation </a:t>
              </a:r>
              <a:endParaRPr lang="en-GB" sz="2000" kern="1200" dirty="0">
                <a:latin typeface="GillSan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795926" y="2817096"/>
              <a:ext cx="2448000" cy="1476000"/>
            </a:xfrm>
            <a:custGeom>
              <a:avLst/>
              <a:gdLst>
                <a:gd name="connsiteX0" fmla="*/ 0 w 1194086"/>
                <a:gd name="connsiteY0" fmla="*/ 66508 h 665076"/>
                <a:gd name="connsiteX1" fmla="*/ 66508 w 1194086"/>
                <a:gd name="connsiteY1" fmla="*/ 0 h 665076"/>
                <a:gd name="connsiteX2" fmla="*/ 1127578 w 1194086"/>
                <a:gd name="connsiteY2" fmla="*/ 0 h 665076"/>
                <a:gd name="connsiteX3" fmla="*/ 1194086 w 1194086"/>
                <a:gd name="connsiteY3" fmla="*/ 66508 h 665076"/>
                <a:gd name="connsiteX4" fmla="*/ 1194086 w 1194086"/>
                <a:gd name="connsiteY4" fmla="*/ 598568 h 665076"/>
                <a:gd name="connsiteX5" fmla="*/ 1127578 w 1194086"/>
                <a:gd name="connsiteY5" fmla="*/ 665076 h 665076"/>
                <a:gd name="connsiteX6" fmla="*/ 66508 w 1194086"/>
                <a:gd name="connsiteY6" fmla="*/ 665076 h 665076"/>
                <a:gd name="connsiteX7" fmla="*/ 0 w 1194086"/>
                <a:gd name="connsiteY7" fmla="*/ 598568 h 665076"/>
                <a:gd name="connsiteX8" fmla="*/ 0 w 1194086"/>
                <a:gd name="connsiteY8" fmla="*/ 66508 h 66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086" h="665076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1127578" y="0"/>
                  </a:lnTo>
                  <a:cubicBezTo>
                    <a:pt x="1164309" y="0"/>
                    <a:pt x="1194086" y="29777"/>
                    <a:pt x="1194086" y="66508"/>
                  </a:cubicBezTo>
                  <a:lnTo>
                    <a:pt x="1194086" y="598568"/>
                  </a:lnTo>
                  <a:cubicBezTo>
                    <a:pt x="1194086" y="635299"/>
                    <a:pt x="1164309" y="665076"/>
                    <a:pt x="1127578" y="665076"/>
                  </a:cubicBezTo>
                  <a:lnTo>
                    <a:pt x="66508" y="665076"/>
                  </a:lnTo>
                  <a:cubicBezTo>
                    <a:pt x="29777" y="665076"/>
                    <a:pt x="0" y="635299"/>
                    <a:pt x="0" y="598568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79" tIns="38529" rIns="48054" bIns="3852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latin typeface="GillSans"/>
                </a:rPr>
                <a:t>Annual monitoring</a:t>
              </a:r>
            </a:p>
            <a:p>
              <a:pPr marL="273050" lvl="0" indent="-190500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2000" kern="1200" dirty="0" smtClean="0">
                  <a:latin typeface="GillSans"/>
                </a:rPr>
                <a:t>Habitats’ status</a:t>
              </a:r>
            </a:p>
            <a:p>
              <a:pPr marL="273050" lvl="0" indent="-190500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2000" kern="1200" dirty="0" smtClean="0">
                  <a:latin typeface="GillSans"/>
                </a:rPr>
                <a:t>Fauna activity</a:t>
              </a:r>
            </a:p>
            <a:p>
              <a:pPr marL="273050" lvl="0" indent="-190500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GillSans"/>
                </a:rPr>
                <a:t>Bird Collisions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797438" y="4689264"/>
              <a:ext cx="2448000" cy="1116000"/>
            </a:xfrm>
            <a:custGeom>
              <a:avLst/>
              <a:gdLst>
                <a:gd name="connsiteX0" fmla="*/ 0 w 1200641"/>
                <a:gd name="connsiteY0" fmla="*/ 82274 h 822744"/>
                <a:gd name="connsiteX1" fmla="*/ 82274 w 1200641"/>
                <a:gd name="connsiteY1" fmla="*/ 0 h 822744"/>
                <a:gd name="connsiteX2" fmla="*/ 1118367 w 1200641"/>
                <a:gd name="connsiteY2" fmla="*/ 0 h 822744"/>
                <a:gd name="connsiteX3" fmla="*/ 1200641 w 1200641"/>
                <a:gd name="connsiteY3" fmla="*/ 82274 h 822744"/>
                <a:gd name="connsiteX4" fmla="*/ 1200641 w 1200641"/>
                <a:gd name="connsiteY4" fmla="*/ 740470 h 822744"/>
                <a:gd name="connsiteX5" fmla="*/ 1118367 w 1200641"/>
                <a:gd name="connsiteY5" fmla="*/ 822744 h 822744"/>
                <a:gd name="connsiteX6" fmla="*/ 82274 w 1200641"/>
                <a:gd name="connsiteY6" fmla="*/ 822744 h 822744"/>
                <a:gd name="connsiteX7" fmla="*/ 0 w 1200641"/>
                <a:gd name="connsiteY7" fmla="*/ 740470 h 822744"/>
                <a:gd name="connsiteX8" fmla="*/ 0 w 1200641"/>
                <a:gd name="connsiteY8" fmla="*/ 82274 h 8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0641" h="822744">
                  <a:moveTo>
                    <a:pt x="0" y="82274"/>
                  </a:moveTo>
                  <a:cubicBezTo>
                    <a:pt x="0" y="36835"/>
                    <a:pt x="36835" y="0"/>
                    <a:pt x="82274" y="0"/>
                  </a:cubicBezTo>
                  <a:lnTo>
                    <a:pt x="1118367" y="0"/>
                  </a:lnTo>
                  <a:cubicBezTo>
                    <a:pt x="1163806" y="0"/>
                    <a:pt x="1200641" y="36835"/>
                    <a:pt x="1200641" y="82274"/>
                  </a:cubicBezTo>
                  <a:lnTo>
                    <a:pt x="1200641" y="740470"/>
                  </a:lnTo>
                  <a:cubicBezTo>
                    <a:pt x="1200641" y="785909"/>
                    <a:pt x="1163806" y="822744"/>
                    <a:pt x="1118367" y="822744"/>
                  </a:cubicBezTo>
                  <a:lnTo>
                    <a:pt x="82274" y="822744"/>
                  </a:lnTo>
                  <a:cubicBezTo>
                    <a:pt x="36835" y="822744"/>
                    <a:pt x="0" y="785909"/>
                    <a:pt x="0" y="740470"/>
                  </a:cubicBezTo>
                  <a:lnTo>
                    <a:pt x="0" y="82274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97" tIns="43147" rIns="24097" bIns="4314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2000" kern="1200" dirty="0" smtClean="0">
                  <a:latin typeface="GillSans"/>
                </a:rPr>
                <a:t>Other preventive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2000" kern="1200" dirty="0" smtClean="0">
                  <a:latin typeface="GillSans"/>
                </a:rPr>
                <a:t>or remedial measures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2000" kern="1200" dirty="0" smtClean="0">
                  <a:latin typeface="GillSans"/>
                </a:rPr>
                <a:t>(case depended)</a:t>
              </a:r>
              <a:endParaRPr lang="en-GB" sz="2000" kern="1200" dirty="0">
                <a:latin typeface="GillSans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564136" y="1482552"/>
              <a:ext cx="0" cy="3744000"/>
            </a:xfrm>
            <a:prstGeom prst="line">
              <a:avLst/>
            </a:prstGeom>
            <a:ln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564136" y="2132856"/>
              <a:ext cx="216024" cy="0"/>
            </a:xfrm>
            <a:prstGeom prst="line">
              <a:avLst/>
            </a:prstGeom>
            <a:ln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564136" y="3573016"/>
              <a:ext cx="216024" cy="0"/>
            </a:xfrm>
            <a:prstGeom prst="line">
              <a:avLst/>
            </a:prstGeom>
            <a:ln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564136" y="5231516"/>
              <a:ext cx="216024" cy="0"/>
            </a:xfrm>
            <a:prstGeom prst="line">
              <a:avLst/>
            </a:prstGeom>
            <a:ln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1945" t="6575" r="779" b="9553"/>
          <a:stretch>
            <a:fillRect/>
          </a:stretch>
        </p:blipFill>
        <p:spPr bwMode="auto">
          <a:xfrm>
            <a:off x="6732240" y="5085184"/>
            <a:ext cx="24117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2757"/>
          <a:stretch>
            <a:fillRect/>
          </a:stretch>
        </p:blipFill>
        <p:spPr bwMode="auto">
          <a:xfrm>
            <a:off x="6732240" y="31532"/>
            <a:ext cx="241176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8765"/>
          <a:stretch>
            <a:fillRect/>
          </a:stretch>
        </p:blipFill>
        <p:spPr bwMode="auto">
          <a:xfrm>
            <a:off x="6732240" y="3413418"/>
            <a:ext cx="241176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4980" y="-27384"/>
            <a:ext cx="6732000" cy="720000"/>
          </a:xfrm>
          <a:prstGeom prst="rect">
            <a:avLst/>
          </a:prstGeom>
          <a:solidFill>
            <a:srgbClr val="CE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/>
            <a:r>
              <a:rPr lang="en-US" sz="3600" b="1" kern="0" dirty="0" smtClean="0">
                <a:solidFill>
                  <a:sysClr val="window" lastClr="FFFFFF"/>
                </a:solidFill>
                <a:latin typeface="GillSans"/>
              </a:rPr>
              <a:t>Technical tools</a:t>
            </a:r>
            <a:endParaRPr lang="en-GB" sz="3600" dirty="0">
              <a:ln>
                <a:solidFill>
                  <a:schemeClr val="tx1"/>
                </a:solidFill>
              </a:ln>
              <a:latin typeface="GillSans"/>
            </a:endParaRPr>
          </a:p>
        </p:txBody>
      </p:sp>
      <p:pic>
        <p:nvPicPr>
          <p:cNvPr id="25" name="Content Placeholder 5" descr="SKYROS_WIND_3D_1_b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20100" t="7718" r="22720" b="19768"/>
          <a:stretch>
            <a:fillRect/>
          </a:stretch>
        </p:blipFill>
        <p:spPr>
          <a:xfrm>
            <a:off x="6732240" y="1694170"/>
            <a:ext cx="2411760" cy="1728000"/>
          </a:xfrm>
        </p:spPr>
      </p:pic>
    </p:spTree>
    <p:extLst>
      <p:ext uri="{BB962C8B-B14F-4D97-AF65-F5344CB8AC3E}">
        <p14:creationId xmlns:p14="http://schemas.microsoft.com/office/powerpoint/2010/main" val="21142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008" y="0"/>
            <a:ext cx="4572000" cy="6858000"/>
          </a:xfrm>
          <a:prstGeom prst="rect">
            <a:avLst/>
          </a:prstGeom>
          <a:solidFill>
            <a:srgbClr val="4DA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8000" dirty="0" smtClean="0"/>
              <a:t>3</a:t>
            </a:r>
          </a:p>
          <a:p>
            <a:pPr algn="ctr"/>
            <a:endParaRPr lang="en-US" dirty="0" smtClean="0"/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illSans"/>
                <a:ea typeface="+mj-ea"/>
                <a:cs typeface="+mj-cs"/>
              </a:rPr>
              <a:t>Case studies</a:t>
            </a:r>
          </a:p>
          <a:p>
            <a:pPr marL="536575" indent="-268288">
              <a:buAutoNum type="alphaLcParenR"/>
            </a:pPr>
            <a:r>
              <a:rPr lang="en-US" sz="3000" b="1" dirty="0" smtClean="0">
                <a:solidFill>
                  <a:schemeClr val="bg1"/>
                </a:solidFill>
                <a:latin typeface="GillSans"/>
                <a:ea typeface="+mj-ea"/>
                <a:cs typeface="+mj-cs"/>
              </a:rPr>
              <a:t> Skyros Project</a:t>
            </a:r>
          </a:p>
          <a:p>
            <a:pPr marL="536575" indent="-268288">
              <a:buAutoNum type="alphaLcParenR"/>
            </a:pPr>
            <a:r>
              <a:rPr lang="en-US" sz="3000" b="1" dirty="0" smtClean="0">
                <a:solidFill>
                  <a:schemeClr val="bg1"/>
                </a:solidFill>
                <a:latin typeface="GillSans"/>
                <a:ea typeface="+mj-ea"/>
                <a:cs typeface="+mj-cs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GillSans"/>
                <a:ea typeface="+mj-ea"/>
                <a:cs typeface="+mj-cs"/>
              </a:rPr>
              <a:t>Panachaiko</a:t>
            </a:r>
            <a:r>
              <a:rPr lang="en-US" sz="3000" b="1" dirty="0" smtClean="0">
                <a:solidFill>
                  <a:schemeClr val="bg1"/>
                </a:solidFill>
                <a:latin typeface="GillSans"/>
                <a:ea typeface="+mj-ea"/>
                <a:cs typeface="+mj-cs"/>
              </a:rPr>
              <a:t> Project</a:t>
            </a:r>
            <a:endParaRPr lang="el-GR" sz="3000" dirty="0">
              <a:solidFill>
                <a:schemeClr val="bg1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3581"/>
          <a:stretch/>
        </p:blipFill>
        <p:spPr bwMode="auto">
          <a:xfrm>
            <a:off x="4558748" y="764704"/>
            <a:ext cx="4581874" cy="5375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25" descr="greece map -google earth MA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27330" r="11179" b="12497"/>
          <a:stretch>
            <a:fillRect/>
          </a:stretch>
        </p:blipFill>
        <p:spPr>
          <a:xfrm>
            <a:off x="7248171" y="764704"/>
            <a:ext cx="1879600" cy="1423825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367679" y="1413018"/>
            <a:ext cx="1995488" cy="684213"/>
            <a:chOff x="4725144" y="2216802"/>
            <a:chExt cx="1995488" cy="683739"/>
          </a:xfrm>
        </p:grpSpPr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 rot="16200000" flipV="1">
              <a:off x="5433983" y="2371097"/>
              <a:ext cx="288889" cy="12239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25144" y="2504728"/>
              <a:ext cx="1995488" cy="39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sz="1400" b="1">
                  <a:solidFill>
                    <a:srgbClr val="FF0000"/>
                  </a:solidFill>
                  <a:latin typeface="Calibri" pitchFamily="34" charset="0"/>
                </a:rPr>
                <a:t>SKYROS</a:t>
              </a:r>
              <a:endParaRPr lang="en-US">
                <a:latin typeface="Arial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466850" y="2216802"/>
              <a:ext cx="65374" cy="710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91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10282</TotalTime>
  <Words>712</Words>
  <Application>Microsoft Office PowerPoint</Application>
  <PresentationFormat>On-screen Show (4:3)</PresentationFormat>
  <Paragraphs>202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Large scale wind farms in Natura 2000 areas Technical and legislative tools to mitigate potential environmental impacts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Andreas AV. Vlamakis</dc:creator>
  <cp:lastModifiedBy>user</cp:lastModifiedBy>
  <cp:revision>531</cp:revision>
  <dcterms:created xsi:type="dcterms:W3CDTF">2011-09-14T08:32:25Z</dcterms:created>
  <dcterms:modified xsi:type="dcterms:W3CDTF">2016-09-20T10:19:20Z</dcterms:modified>
</cp:coreProperties>
</file>