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2.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4" r:id="rId1"/>
  </p:sldMasterIdLst>
  <p:notesMasterIdLst>
    <p:notesMasterId r:id="rId11"/>
  </p:notesMasterIdLst>
  <p:sldIdLst>
    <p:sldId id="643" r:id="rId2"/>
    <p:sldId id="649" r:id="rId3"/>
    <p:sldId id="651" r:id="rId4"/>
    <p:sldId id="644" r:id="rId5"/>
    <p:sldId id="645" r:id="rId6"/>
    <p:sldId id="639" r:id="rId7"/>
    <p:sldId id="646" r:id="rId8"/>
    <p:sldId id="648" r:id="rId9"/>
    <p:sldId id="650" r:id="rId10"/>
  </p:sldIdLst>
  <p:sldSz cx="9906000" cy="6858000" type="A4"/>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0045"/>
    <a:srgbClr val="FF00FF"/>
    <a:srgbClr val="005943"/>
    <a:srgbClr val="D0E0F4"/>
    <a:srgbClr val="ECECEC"/>
    <a:srgbClr val="FFFFFF"/>
    <a:srgbClr val="FFD03B"/>
    <a:srgbClr val="CCFCF6"/>
    <a:srgbClr val="009A75"/>
    <a:srgbClr val="BAEC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586" autoAdjust="0"/>
    <p:restoredTop sz="81721" autoAdjust="0"/>
  </p:normalViewPr>
  <p:slideViewPr>
    <p:cSldViewPr>
      <p:cViewPr varScale="1">
        <p:scale>
          <a:sx n="109" d="100"/>
          <a:sy n="109" d="100"/>
        </p:scale>
        <p:origin x="-1704" y="-84"/>
      </p:cViewPr>
      <p:guideLst>
        <p:guide orient="horz" pos="2160"/>
        <p:guide pos="3120"/>
      </p:guideLst>
    </p:cSldViewPr>
  </p:slideViewPr>
  <p:outlineViewPr>
    <p:cViewPr>
      <p:scale>
        <a:sx n="33" d="100"/>
        <a:sy n="33" d="100"/>
      </p:scale>
      <p:origin x="0" y="0"/>
    </p:cViewPr>
  </p:outlineViewPr>
  <p:notesTextViewPr>
    <p:cViewPr>
      <p:scale>
        <a:sx n="1" d="1"/>
        <a:sy n="1" d="1"/>
      </p:scale>
      <p:origin x="0" y="0"/>
    </p:cViewPr>
  </p:notesTextViewPr>
  <p:sorterViewPr>
    <p:cViewPr>
      <p:scale>
        <a:sx n="120" d="100"/>
        <a:sy n="12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CB990E2A-A019-49DA-A606-E9B45DF3E6F3}" type="datetimeFigureOut">
              <a:rPr lang="de-DE" smtClean="0"/>
              <a:t>21.09.2016</a:t>
            </a:fld>
            <a:endParaRPr lang="de-DE"/>
          </a:p>
        </p:txBody>
      </p:sp>
      <p:sp>
        <p:nvSpPr>
          <p:cNvPr id="4" name="Folienbildplatzhalter 3"/>
          <p:cNvSpPr>
            <a:spLocks noGrp="1" noRot="1" noChangeAspect="1"/>
          </p:cNvSpPr>
          <p:nvPr>
            <p:ph type="sldImg" idx="2"/>
          </p:nvPr>
        </p:nvSpPr>
        <p:spPr>
          <a:xfrm>
            <a:off x="711200" y="744538"/>
            <a:ext cx="5375275" cy="3722687"/>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21EF7762-3B37-4942-A688-38F37208AA4B}" type="slidenum">
              <a:rPr lang="de-DE" smtClean="0"/>
              <a:t>‹Nr.›</a:t>
            </a:fld>
            <a:endParaRPr lang="de-DE"/>
          </a:p>
        </p:txBody>
      </p:sp>
    </p:spTree>
    <p:extLst>
      <p:ext uri="{BB962C8B-B14F-4D97-AF65-F5344CB8AC3E}">
        <p14:creationId xmlns:p14="http://schemas.microsoft.com/office/powerpoint/2010/main" val="38885896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AA102E-A357-4A05-AE06-43525B9DEAFA}" type="slidenum">
              <a:rPr lang="de-DE">
                <a:solidFill>
                  <a:prstClr val="black"/>
                </a:solidFill>
              </a:rPr>
              <a:pPr/>
              <a:t>1</a:t>
            </a:fld>
            <a:endParaRPr lang="de-DE">
              <a:solidFill>
                <a:prstClr val="black"/>
              </a:solidFill>
            </a:endParaRPr>
          </a:p>
        </p:txBody>
      </p:sp>
      <p:sp>
        <p:nvSpPr>
          <p:cNvPr id="66562" name="Rectangle 2"/>
          <p:cNvSpPr>
            <a:spLocks noGrp="1" noRot="1" noChangeAspect="1" noChangeArrowheads="1" noTextEdit="1"/>
          </p:cNvSpPr>
          <p:nvPr>
            <p:ph type="sldImg"/>
          </p:nvPr>
        </p:nvSpPr>
        <p:spPr>
          <a:xfrm>
            <a:off x="711200" y="744538"/>
            <a:ext cx="5375275" cy="3722687"/>
          </a:xfrm>
          <a:ln/>
        </p:spPr>
      </p:sp>
      <p:sp>
        <p:nvSpPr>
          <p:cNvPr id="66563" name="Rectangle 3"/>
          <p:cNvSpPr>
            <a:spLocks noGrp="1" noChangeArrowheads="1"/>
          </p:cNvSpPr>
          <p:nvPr>
            <p:ph type="body" idx="1"/>
          </p:nvPr>
        </p:nvSpPr>
        <p:spPr/>
        <p:txBody>
          <a:bodyPr/>
          <a:lstStyle/>
          <a:p>
            <a:endParaRPr 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A Lithium Ion (Li-Ion) Battery System is an energy storage system based on electrochemical charge/discharge reactions that occur between a positive electrode (cathode) that contains some </a:t>
            </a:r>
            <a:r>
              <a:rPr lang="en-US" dirty="0" err="1" smtClean="0"/>
              <a:t>lithiated</a:t>
            </a:r>
            <a:r>
              <a:rPr lang="en-US" dirty="0" smtClean="0"/>
              <a:t> metal oxide and a negative electrode (anode) that is made of carbon material or intercalation compounds. The electrodes are separated by porous polymeric materials which allow for electron and ionic flow between each other and are immersed in an electrolyte that is made up of lithium salts (such as LiPF6) dissolved in organic liquids. When the battery is being charged, the lithium atoms in the cathode become ions and migrate through the electrolyte toward the carbon anode where they combine with external electrons and are deposited between carbon layers as lithium atoms. This process is reversed during discharge</a:t>
            </a:r>
            <a:endParaRPr lang="en-US" dirty="0"/>
          </a:p>
        </p:txBody>
      </p:sp>
      <p:sp>
        <p:nvSpPr>
          <p:cNvPr id="4" name="Foliennummernplatzhalter 3"/>
          <p:cNvSpPr>
            <a:spLocks noGrp="1"/>
          </p:cNvSpPr>
          <p:nvPr>
            <p:ph type="sldNum" sz="quarter" idx="10"/>
          </p:nvPr>
        </p:nvSpPr>
        <p:spPr/>
        <p:txBody>
          <a:bodyPr/>
          <a:lstStyle/>
          <a:p>
            <a:fld id="{21EF7762-3B37-4942-A688-38F37208AA4B}" type="slidenum">
              <a:rPr lang="de-DE" smtClean="0"/>
              <a:t>2</a:t>
            </a:fld>
            <a:endParaRPr lang="de-DE"/>
          </a:p>
        </p:txBody>
      </p:sp>
    </p:spTree>
    <p:extLst>
      <p:ext uri="{BB962C8B-B14F-4D97-AF65-F5344CB8AC3E}">
        <p14:creationId xmlns:p14="http://schemas.microsoft.com/office/powerpoint/2010/main" val="3202350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2788" y="744538"/>
            <a:ext cx="5373687" cy="3721100"/>
          </a:xfrm>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10"/>
          </p:nvPr>
        </p:nvSpPr>
        <p:spPr/>
        <p:txBody>
          <a:bodyPr/>
          <a:lstStyle/>
          <a:p>
            <a:fld id="{88344B4C-1F71-461F-A02D-9C749D3297B4}" type="slidenum">
              <a:rPr lang="de-DE" smtClean="0"/>
              <a:pPr/>
              <a:t>4</a:t>
            </a:fld>
            <a:endParaRPr lang="de-DE"/>
          </a:p>
        </p:txBody>
      </p:sp>
    </p:spTree>
    <p:extLst>
      <p:ext uri="{BB962C8B-B14F-4D97-AF65-F5344CB8AC3E}">
        <p14:creationId xmlns:p14="http://schemas.microsoft.com/office/powerpoint/2010/main" val="2406916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Features</a:t>
            </a:r>
          </a:p>
          <a:p>
            <a:endParaRPr lang="en-CA" dirty="0" smtClean="0"/>
          </a:p>
          <a:p>
            <a:r>
              <a:rPr lang="en-CA" dirty="0" smtClean="0"/>
              <a:t>Functionalities</a:t>
            </a:r>
            <a:endParaRPr lang="en-US" dirty="0"/>
          </a:p>
        </p:txBody>
      </p:sp>
      <p:sp>
        <p:nvSpPr>
          <p:cNvPr id="4" name="Slide Number Placeholder 3"/>
          <p:cNvSpPr>
            <a:spLocks noGrp="1"/>
          </p:cNvSpPr>
          <p:nvPr>
            <p:ph type="sldNum" sz="quarter" idx="10"/>
          </p:nvPr>
        </p:nvSpPr>
        <p:spPr/>
        <p:txBody>
          <a:bodyPr/>
          <a:lstStyle/>
          <a:p>
            <a:fld id="{88344B4C-1F71-461F-A02D-9C749D3297B4}" type="slidenum">
              <a:rPr lang="de-DE" smtClean="0"/>
              <a:pPr/>
              <a:t>5</a:t>
            </a:fld>
            <a:endParaRPr lang="de-DE"/>
          </a:p>
        </p:txBody>
      </p:sp>
    </p:spTree>
    <p:extLst>
      <p:ext uri="{BB962C8B-B14F-4D97-AF65-F5344CB8AC3E}">
        <p14:creationId xmlns:p14="http://schemas.microsoft.com/office/powerpoint/2010/main" val="18320527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09613" y="744538"/>
            <a:ext cx="5378450" cy="3722687"/>
          </a:xfrm>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3A2814DA-4E32-465A-AD1F-0502D7CC6F03}"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971791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12788" y="744538"/>
            <a:ext cx="5373687" cy="3721100"/>
          </a:xfrm>
        </p:spPr>
      </p:sp>
      <p:sp>
        <p:nvSpPr>
          <p:cNvPr id="3" name="Notizenplatzhalter 2"/>
          <p:cNvSpPr>
            <a:spLocks noGrp="1"/>
          </p:cNvSpPr>
          <p:nvPr>
            <p:ph type="body" idx="1"/>
          </p:nvPr>
        </p:nvSpPr>
        <p:spPr/>
        <p:txBody>
          <a:bodyPr/>
          <a:lstStyle/>
          <a:p>
            <a:pPr marL="0" marR="0" lvl="1" indent="0" algn="l" defTabSz="914400" rtl="0" eaLnBrk="1" fontAlgn="base" latinLnBrk="0" hangingPunct="1">
              <a:lnSpc>
                <a:spcPct val="100000"/>
              </a:lnSpc>
              <a:spcBef>
                <a:spcPct val="30000"/>
              </a:spcBef>
              <a:spcAft>
                <a:spcPct val="0"/>
              </a:spcAft>
              <a:buClrTx/>
              <a:buSzTx/>
              <a:buFontTx/>
              <a:buNone/>
              <a:tabLst/>
              <a:defRPr/>
            </a:pPr>
            <a:r>
              <a:rPr lang="de-DE" dirty="0" smtClean="0"/>
              <a:t>2 Li-Ion </a:t>
            </a:r>
            <a:r>
              <a:rPr lang="de-DE" dirty="0" err="1" smtClean="0"/>
              <a:t>battery</a:t>
            </a:r>
            <a:r>
              <a:rPr lang="de-DE" dirty="0" smtClean="0"/>
              <a:t> </a:t>
            </a:r>
            <a:r>
              <a:rPr lang="de-DE" dirty="0" err="1" smtClean="0"/>
              <a:t>container</a:t>
            </a:r>
            <a:r>
              <a:rPr lang="de-DE" dirty="0" smtClean="0"/>
              <a:t> </a:t>
            </a:r>
            <a:r>
              <a:rPr lang="de-DE" dirty="0" err="1" smtClean="0"/>
              <a:t>from</a:t>
            </a:r>
            <a:r>
              <a:rPr lang="de-DE" dirty="0" smtClean="0"/>
              <a:t> Saft</a:t>
            </a:r>
          </a:p>
          <a:p>
            <a:endParaRPr lang="de-DE" dirty="0" smtClean="0"/>
          </a:p>
          <a:p>
            <a:pPr marL="0" marR="0" lvl="1" indent="0" algn="l" defTabSz="914400" rtl="0" eaLnBrk="1" fontAlgn="base" latinLnBrk="0" hangingPunct="1">
              <a:lnSpc>
                <a:spcPct val="100000"/>
              </a:lnSpc>
              <a:spcBef>
                <a:spcPct val="30000"/>
              </a:spcBef>
              <a:spcAft>
                <a:spcPct val="0"/>
              </a:spcAft>
              <a:buClrTx/>
              <a:buSzTx/>
              <a:buFontTx/>
              <a:buNone/>
              <a:tabLst/>
              <a:defRPr/>
            </a:pPr>
            <a:r>
              <a:rPr lang="en-US" dirty="0" smtClean="0"/>
              <a:t>Avoid wind farm shutdown in periods of strong wind and low load = Demand shifting and peak reduction</a:t>
            </a:r>
          </a:p>
          <a:p>
            <a:endParaRPr lang="de-DE" dirty="0" smtClean="0"/>
          </a:p>
          <a:p>
            <a:endParaRPr lang="de-DE" dirty="0" smtClean="0"/>
          </a:p>
          <a:p>
            <a:endParaRPr lang="de-DE"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b="0" u="none" dirty="0" smtClean="0">
                <a:solidFill>
                  <a:srgbClr val="FF0000"/>
                </a:solidFill>
              </a:rPr>
              <a:t>Proof for lifetime?</a:t>
            </a:r>
          </a:p>
          <a:p>
            <a:endParaRPr lang="de-DE" dirty="0"/>
          </a:p>
        </p:txBody>
      </p:sp>
      <p:sp>
        <p:nvSpPr>
          <p:cNvPr id="4" name="Foliennummernplatzhalter 3"/>
          <p:cNvSpPr>
            <a:spLocks noGrp="1"/>
          </p:cNvSpPr>
          <p:nvPr>
            <p:ph type="sldNum" sz="quarter" idx="10"/>
          </p:nvPr>
        </p:nvSpPr>
        <p:spPr/>
        <p:txBody>
          <a:bodyPr/>
          <a:lstStyle/>
          <a:p>
            <a:fld id="{88344B4C-1F71-461F-A02D-9C749D3297B4}" type="slidenum">
              <a:rPr lang="de-DE" smtClean="0"/>
              <a:pPr/>
              <a:t>7</a:t>
            </a:fld>
            <a:endParaRPr lang="de-DE" dirty="0"/>
          </a:p>
        </p:txBody>
      </p:sp>
    </p:spTree>
    <p:extLst>
      <p:ext uri="{BB962C8B-B14F-4D97-AF65-F5344CB8AC3E}">
        <p14:creationId xmlns:p14="http://schemas.microsoft.com/office/powerpoint/2010/main" val="26656953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41901">
              <a:tabLst>
                <a:tab pos="312919" algn="l"/>
              </a:tabLst>
            </a:pPr>
            <a:r>
              <a:rPr lang="en-US" sz="1200" b="1" dirty="0" smtClean="0">
                <a:solidFill>
                  <a:schemeClr val="bg1"/>
                </a:solidFill>
                <a:latin typeface="Arial" panose="020B0604020202020204" pitchFamily="34" charset="0"/>
                <a:cs typeface="Arial" panose="020B0604020202020204" pitchFamily="34" charset="0"/>
              </a:rPr>
              <a:t>“ENERCON is shaping the energy transition being a supplier of integrated systems – </a:t>
            </a:r>
          </a:p>
          <a:p>
            <a:pPr marL="841901">
              <a:tabLst>
                <a:tab pos="312919" algn="l"/>
              </a:tabLst>
            </a:pPr>
            <a:r>
              <a:rPr lang="en-US" sz="1200" b="1" dirty="0" smtClean="0">
                <a:solidFill>
                  <a:schemeClr val="bg1"/>
                </a:solidFill>
                <a:latin typeface="Arial" panose="020B0604020202020204" pitchFamily="34" charset="0"/>
                <a:cs typeface="Arial" panose="020B0604020202020204" pitchFamily="34" charset="0"/>
              </a:rPr>
              <a:t>Storage and renewable generation are ideal building blocks for this purpose.“ </a:t>
            </a:r>
          </a:p>
          <a:p>
            <a:pPr marL="841901">
              <a:tabLst>
                <a:tab pos="312919" algn="l"/>
              </a:tabLst>
            </a:pPr>
            <a:r>
              <a:rPr lang="en-US" sz="800" dirty="0" smtClean="0">
                <a:solidFill>
                  <a:schemeClr val="bg1"/>
                </a:solidFill>
                <a:latin typeface="Calibri Light" panose="020F0302020204030204" pitchFamily="34" charset="0"/>
              </a:rPr>
              <a:t>Dr. Jens Winkler, Head of Power Industries at ENERCON</a:t>
            </a:r>
            <a:endParaRPr lang="en-US" sz="1400" b="1" dirty="0">
              <a:solidFill>
                <a:schemeClr val="bg1"/>
              </a:solidFill>
              <a:latin typeface="Calibri Light" panose="020F0302020204030204" pitchFamily="34" charset="0"/>
            </a:endParaRPr>
          </a:p>
        </p:txBody>
      </p:sp>
      <p:sp>
        <p:nvSpPr>
          <p:cNvPr id="4" name="Slide Number Placeholder 3"/>
          <p:cNvSpPr>
            <a:spLocks noGrp="1"/>
          </p:cNvSpPr>
          <p:nvPr>
            <p:ph type="sldNum" sz="quarter" idx="10"/>
          </p:nvPr>
        </p:nvSpPr>
        <p:spPr/>
        <p:txBody>
          <a:bodyPr/>
          <a:lstStyle/>
          <a:p>
            <a:fld id="{88344B4C-1F71-461F-A02D-9C749D3297B4}" type="slidenum">
              <a:rPr lang="de-DE" smtClean="0"/>
              <a:pPr/>
              <a:t>8</a:t>
            </a:fld>
            <a:endParaRPr lang="de-DE"/>
          </a:p>
        </p:txBody>
      </p:sp>
    </p:spTree>
    <p:extLst>
      <p:ext uri="{BB962C8B-B14F-4D97-AF65-F5344CB8AC3E}">
        <p14:creationId xmlns:p14="http://schemas.microsoft.com/office/powerpoint/2010/main" val="41698850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61447" name="Rectangle 7"/>
          <p:cNvSpPr>
            <a:spLocks noGrp="1" noChangeArrowheads="1"/>
          </p:cNvSpPr>
          <p:nvPr>
            <p:ph type="ctrTitle"/>
          </p:nvPr>
        </p:nvSpPr>
        <p:spPr>
          <a:xfrm>
            <a:off x="1143000" y="2171873"/>
            <a:ext cx="7239000" cy="1015663"/>
          </a:xfrm>
        </p:spPr>
        <p:txBody>
          <a:bodyPr>
            <a:spAutoFit/>
          </a:bodyPr>
          <a:lstStyle>
            <a:lvl1pPr>
              <a:defRPr sz="3000" b="1"/>
            </a:lvl1pPr>
          </a:lstStyle>
          <a:p>
            <a:pPr lvl="0"/>
            <a:r>
              <a:rPr lang="de-DE" noProof="0" smtClean="0"/>
              <a:t>Titelmasterformat durch Klicken bearbeiten</a:t>
            </a:r>
            <a:endParaRPr lang="de-DE" noProof="0" dirty="0" smtClean="0"/>
          </a:p>
        </p:txBody>
      </p:sp>
      <p:sp>
        <p:nvSpPr>
          <p:cNvPr id="61443" name="Rectangle 3"/>
          <p:cNvSpPr>
            <a:spLocks noGrp="1" noChangeArrowheads="1"/>
          </p:cNvSpPr>
          <p:nvPr>
            <p:ph type="subTitle" idx="1"/>
          </p:nvPr>
        </p:nvSpPr>
        <p:spPr>
          <a:xfrm>
            <a:off x="1136576" y="3348281"/>
            <a:ext cx="4895850" cy="600164"/>
          </a:xfrm>
          <a:extLst>
            <a:ext uri="{91240B29-F687-4F45-9708-019B960494DF}">
              <a14:hiddenLine xmlns:a14="http://schemas.microsoft.com/office/drawing/2010/main" w="9525">
                <a:solidFill>
                  <a:srgbClr val="336D5C"/>
                </a:solidFill>
                <a:miter lim="800000"/>
                <a:headEnd/>
                <a:tailEnd/>
              </a14:hiddenLine>
            </a:ext>
          </a:extLst>
        </p:spPr>
        <p:txBody>
          <a:bodyPr>
            <a:spAutoFit/>
          </a:bodyPr>
          <a:lstStyle>
            <a:lvl1pPr marL="0" indent="0">
              <a:buFontTx/>
              <a:buNone/>
              <a:defRPr/>
            </a:lvl1pPr>
          </a:lstStyle>
          <a:p>
            <a:pPr lvl="0"/>
            <a:r>
              <a:rPr lang="de-DE" noProof="0" smtClean="0"/>
              <a:t>Formatvorlage des Untertitelmasters durch Klicken bearbeiten</a:t>
            </a:r>
          </a:p>
        </p:txBody>
      </p:sp>
      <p:sp>
        <p:nvSpPr>
          <p:cNvPr id="9" name="Rechteck 8"/>
          <p:cNvSpPr/>
          <p:nvPr userDrawn="1"/>
        </p:nvSpPr>
        <p:spPr>
          <a:xfrm>
            <a:off x="0" y="6597352"/>
            <a:ext cx="9906000" cy="2606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411221230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6" name="Inhaltsplatzhalter 5"/>
          <p:cNvSpPr>
            <a:spLocks noGrp="1"/>
          </p:cNvSpPr>
          <p:nvPr>
            <p:ph sz="quarter" idx="10"/>
          </p:nvPr>
        </p:nvSpPr>
        <p:spPr>
          <a:xfrm>
            <a:off x="2073274" y="1052513"/>
            <a:ext cx="914401" cy="9144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Tree>
    <p:extLst>
      <p:ext uri="{BB962C8B-B14F-4D97-AF65-F5344CB8AC3E}">
        <p14:creationId xmlns:p14="http://schemas.microsoft.com/office/powerpoint/2010/main" val="418448741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68313" y="234192"/>
            <a:ext cx="7032625" cy="353943"/>
          </a:xfrm>
        </p:spPr>
        <p:txBody>
          <a:bodyPr/>
          <a:lstStyle/>
          <a:p>
            <a:r>
              <a:rPr lang="de-DE" smtClean="0"/>
              <a:t>Titelmasterformat durch Klicken bearbeiten</a:t>
            </a:r>
            <a:endParaRPr lang="de-DE" dirty="0"/>
          </a:p>
        </p:txBody>
      </p:sp>
      <p:sp>
        <p:nvSpPr>
          <p:cNvPr id="3" name="Textplatzhalter 2"/>
          <p:cNvSpPr>
            <a:spLocks noGrp="1"/>
          </p:cNvSpPr>
          <p:nvPr>
            <p:ph type="body" sz="half" idx="1"/>
          </p:nvPr>
        </p:nvSpPr>
        <p:spPr>
          <a:xfrm>
            <a:off x="457202" y="980728"/>
            <a:ext cx="4495800" cy="5191472"/>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5105402" y="980728"/>
            <a:ext cx="4495800" cy="5191472"/>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314770983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83659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2_Titel und Inhalt">
    <p:spTree>
      <p:nvGrpSpPr>
        <p:cNvPr id="1" name=""/>
        <p:cNvGrpSpPr/>
        <p:nvPr/>
      </p:nvGrpSpPr>
      <p:grpSpPr>
        <a:xfrm>
          <a:off x="0" y="0"/>
          <a:ext cx="0" cy="0"/>
          <a:chOff x="0" y="0"/>
          <a:chExt cx="0" cy="0"/>
        </a:xfrm>
      </p:grpSpPr>
      <p:pic>
        <p:nvPicPr>
          <p:cNvPr id="8" name="Picture 3" descr="C:\Users\00051388\Desktop\ENERCON_Millimeterpapier.jpg"/>
          <p:cNvPicPr>
            <a:picLocks noChangeAspect="1" noChangeArrowheads="1"/>
          </p:cNvPicPr>
          <p:nvPr userDrawn="1"/>
        </p:nvPicPr>
        <p:blipFill rotWithShape="1">
          <a:blip r:embed="rId2" cstate="print">
            <a:extLst>
              <a:ext uri="{BEBA8EAE-BF5A-486C-A8C5-ECC9F3942E4B}">
                <a14:imgProps xmlns:a14="http://schemas.microsoft.com/office/drawing/2010/main">
                  <a14:imgLayer r:embed="rId3">
                    <a14:imgEffect>
                      <a14:brightnessContrast bright="7000"/>
                    </a14:imgEffect>
                  </a14:imgLayer>
                </a14:imgProps>
              </a:ext>
              <a:ext uri="{28A0092B-C50C-407E-A947-70E740481C1C}">
                <a14:useLocalDpi xmlns:a14="http://schemas.microsoft.com/office/drawing/2010/main" val="0"/>
              </a:ext>
            </a:extLst>
          </a:blip>
          <a:srcRect/>
          <a:stretch/>
        </p:blipFill>
        <p:spPr bwMode="auto">
          <a:xfrm>
            <a:off x="0" y="727244"/>
            <a:ext cx="9901201" cy="5603533"/>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en-US" smtClean="0"/>
              <a:t>Click to edit Master title style</a:t>
            </a:r>
            <a:endParaRPr lang="de-DE"/>
          </a:p>
        </p:txBody>
      </p:sp>
      <p:sp>
        <p:nvSpPr>
          <p:cNvPr id="3" name="Inhaltsplatzhalt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dirty="0"/>
          </a:p>
        </p:txBody>
      </p:sp>
    </p:spTree>
    <p:extLst>
      <p:ext uri="{BB962C8B-B14F-4D97-AF65-F5344CB8AC3E}">
        <p14:creationId xmlns:p14="http://schemas.microsoft.com/office/powerpoint/2010/main" val="171149824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hteck 4"/>
          <p:cNvSpPr/>
          <p:nvPr userDrawn="1"/>
        </p:nvSpPr>
        <p:spPr>
          <a:xfrm>
            <a:off x="0" y="6597352"/>
            <a:ext cx="9906000" cy="2606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39" name="Rectangle 15"/>
          <p:cNvSpPr>
            <a:spLocks noGrp="1" noChangeArrowheads="1"/>
          </p:cNvSpPr>
          <p:nvPr>
            <p:ph type="title"/>
          </p:nvPr>
        </p:nvSpPr>
        <p:spPr bwMode="auto">
          <a:xfrm>
            <a:off x="468313" y="234192"/>
            <a:ext cx="7032625"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r>
              <a:rPr lang="de-DE" dirty="0" smtClean="0"/>
              <a:t>Mastertitelformat bearbeiten</a:t>
            </a:r>
          </a:p>
        </p:txBody>
      </p:sp>
      <p:sp>
        <p:nvSpPr>
          <p:cNvPr id="1050" name="Rectangle 26"/>
          <p:cNvSpPr>
            <a:spLocks noGrp="1" noChangeArrowheads="1"/>
          </p:cNvSpPr>
          <p:nvPr>
            <p:ph type="body" idx="1"/>
          </p:nvPr>
        </p:nvSpPr>
        <p:spPr bwMode="auto">
          <a:xfrm>
            <a:off x="457202" y="980728"/>
            <a:ext cx="9144000" cy="5191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dirty="0" smtClean="0"/>
              <a:t>Mastertextformat bearbeiten</a:t>
            </a:r>
          </a:p>
          <a:p>
            <a:pPr lvl="1"/>
            <a:r>
              <a:rPr lang="de-DE" dirty="0" smtClean="0"/>
              <a:t>Zweite Ebene</a:t>
            </a:r>
          </a:p>
          <a:p>
            <a:pPr lvl="2"/>
            <a:r>
              <a:rPr lang="de-DE" dirty="0" smtClean="0"/>
              <a:t>Dritte Ebene</a:t>
            </a:r>
          </a:p>
        </p:txBody>
      </p:sp>
      <p:sp>
        <p:nvSpPr>
          <p:cNvPr id="1067" name="Text Box 43"/>
          <p:cNvSpPr txBox="1">
            <a:spLocks noChangeArrowheads="1"/>
          </p:cNvSpPr>
          <p:nvPr/>
        </p:nvSpPr>
        <p:spPr bwMode="auto">
          <a:xfrm>
            <a:off x="3729000" y="6642628"/>
            <a:ext cx="2448000" cy="18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50000"/>
              </a:spcBef>
              <a:spcAft>
                <a:spcPct val="0"/>
              </a:spcAft>
            </a:pPr>
            <a:r>
              <a:rPr lang="de-DE" sz="700" dirty="0">
                <a:solidFill>
                  <a:srgbClr val="FFFFFF"/>
                </a:solidFill>
              </a:rPr>
              <a:t>© Copyright ENERCON GmbH. </a:t>
            </a:r>
            <a:r>
              <a:rPr lang="de-DE" sz="700" dirty="0" smtClean="0">
                <a:solidFill>
                  <a:srgbClr val="FFFFFF"/>
                </a:solidFill>
              </a:rPr>
              <a:t>Alle </a:t>
            </a:r>
            <a:r>
              <a:rPr lang="de-DE" sz="700" dirty="0">
                <a:solidFill>
                  <a:srgbClr val="FFFFFF"/>
                </a:solidFill>
              </a:rPr>
              <a:t>Rechte vorbehalten.</a:t>
            </a:r>
          </a:p>
        </p:txBody>
      </p:sp>
      <p:sp>
        <p:nvSpPr>
          <p:cNvPr id="1068" name="Text Box 44"/>
          <p:cNvSpPr txBox="1">
            <a:spLocks noChangeArrowheads="1"/>
          </p:cNvSpPr>
          <p:nvPr/>
        </p:nvSpPr>
        <p:spPr bwMode="auto">
          <a:xfrm>
            <a:off x="488950" y="6639453"/>
            <a:ext cx="2159000" cy="18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50000"/>
              </a:spcBef>
              <a:spcAft>
                <a:spcPct val="0"/>
              </a:spcAft>
            </a:pPr>
            <a:r>
              <a:rPr lang="de-DE" sz="700" dirty="0" smtClean="0">
                <a:solidFill>
                  <a:srgbClr val="FFFFFF"/>
                </a:solidFill>
              </a:rPr>
              <a:t>Dr. Jens Winkler</a:t>
            </a:r>
            <a:endParaRPr lang="de-DE" sz="700" dirty="0">
              <a:solidFill>
                <a:srgbClr val="FFFFFF"/>
              </a:solidFill>
            </a:endParaRPr>
          </a:p>
        </p:txBody>
      </p:sp>
      <p:sp>
        <p:nvSpPr>
          <p:cNvPr id="10" name="Text Box 43"/>
          <p:cNvSpPr txBox="1">
            <a:spLocks noChangeArrowheads="1"/>
          </p:cNvSpPr>
          <p:nvPr/>
        </p:nvSpPr>
        <p:spPr bwMode="auto">
          <a:xfrm>
            <a:off x="7157963" y="6642628"/>
            <a:ext cx="2448000" cy="18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r" fontAlgn="base">
              <a:spcBef>
                <a:spcPct val="50000"/>
              </a:spcBef>
              <a:spcAft>
                <a:spcPct val="0"/>
              </a:spcAft>
            </a:pPr>
            <a:fld id="{37D1EB87-E98E-423D-B913-DDF279FF7074}" type="slidenum">
              <a:rPr lang="de-DE" sz="700" smtClean="0">
                <a:solidFill>
                  <a:srgbClr val="FFFFFF"/>
                </a:solidFill>
              </a:rPr>
              <a:pPr algn="r" fontAlgn="base">
                <a:spcBef>
                  <a:spcPct val="50000"/>
                </a:spcBef>
                <a:spcAft>
                  <a:spcPct val="0"/>
                </a:spcAft>
              </a:pPr>
              <a:t>‹Nr.›</a:t>
            </a:fld>
            <a:endParaRPr lang="de-DE" sz="700" dirty="0">
              <a:solidFill>
                <a:srgbClr val="FFFFFF"/>
              </a:solidFill>
            </a:endParaRPr>
          </a:p>
        </p:txBody>
      </p:sp>
      <p:cxnSp>
        <p:nvCxnSpPr>
          <p:cNvPr id="13" name="Gerade Verbindung 12"/>
          <p:cNvCxnSpPr/>
          <p:nvPr userDrawn="1"/>
        </p:nvCxnSpPr>
        <p:spPr>
          <a:xfrm>
            <a:off x="416496" y="692696"/>
            <a:ext cx="7632848" cy="0"/>
          </a:xfrm>
          <a:prstGeom prst="line">
            <a:avLst/>
          </a:prstGeom>
          <a:ln w="12700">
            <a:solidFill>
              <a:srgbClr val="005950"/>
            </a:solidFill>
          </a:ln>
        </p:spPr>
        <p:style>
          <a:lnRef idx="1">
            <a:schemeClr val="accent1"/>
          </a:lnRef>
          <a:fillRef idx="0">
            <a:schemeClr val="accent1"/>
          </a:fillRef>
          <a:effectRef idx="0">
            <a:schemeClr val="accent1"/>
          </a:effectRef>
          <a:fontRef idx="minor">
            <a:schemeClr val="tx1"/>
          </a:fontRef>
        </p:style>
      </p:cxnSp>
      <p:cxnSp>
        <p:nvCxnSpPr>
          <p:cNvPr id="14" name="Gerade Verbindung 13"/>
          <p:cNvCxnSpPr/>
          <p:nvPr userDrawn="1"/>
        </p:nvCxnSpPr>
        <p:spPr>
          <a:xfrm>
            <a:off x="8128101" y="692696"/>
            <a:ext cx="1477862" cy="0"/>
          </a:xfrm>
          <a:prstGeom prst="line">
            <a:avLst/>
          </a:prstGeom>
          <a:ln w="12700">
            <a:solidFill>
              <a:srgbClr val="E50046"/>
            </a:solidFill>
          </a:ln>
        </p:spPr>
        <p:style>
          <a:lnRef idx="1">
            <a:schemeClr val="accent1"/>
          </a:lnRef>
          <a:fillRef idx="0">
            <a:schemeClr val="accent1"/>
          </a:fillRef>
          <a:effectRef idx="0">
            <a:schemeClr val="accent1"/>
          </a:effectRef>
          <a:fontRef idx="minor">
            <a:schemeClr val="tx1"/>
          </a:fontRef>
        </p:style>
      </p:cxnSp>
      <p:pic>
        <p:nvPicPr>
          <p:cNvPr id="7" name="Grafik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128101" y="260652"/>
            <a:ext cx="1484479" cy="291469"/>
          </a:xfrm>
          <a:prstGeom prst="rect">
            <a:avLst/>
          </a:prstGeom>
        </p:spPr>
      </p:pic>
    </p:spTree>
    <p:extLst>
      <p:ext uri="{BB962C8B-B14F-4D97-AF65-F5344CB8AC3E}">
        <p14:creationId xmlns:p14="http://schemas.microsoft.com/office/powerpoint/2010/main" val="2147666335"/>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Lst>
  <p:timing>
    <p:tnLst>
      <p:par>
        <p:cTn id="1" dur="indefinite" restart="never" nodeType="tmRoot"/>
      </p:par>
    </p:tnLst>
  </p:timing>
  <p:hf hdr="0" ftr="0" dt="0"/>
  <p:txStyles>
    <p:titleStyle>
      <a:lvl1pPr algn="l" rtl="0" eaLnBrk="1" fontAlgn="base" hangingPunct="1">
        <a:spcBef>
          <a:spcPct val="0"/>
        </a:spcBef>
        <a:spcAft>
          <a:spcPct val="0"/>
        </a:spcAft>
        <a:defRPr sz="1700">
          <a:solidFill>
            <a:srgbClr val="005943"/>
          </a:solidFill>
          <a:latin typeface="+mj-lt"/>
          <a:ea typeface="+mj-ea"/>
          <a:cs typeface="+mj-cs"/>
        </a:defRPr>
      </a:lvl1pPr>
      <a:lvl2pPr algn="l" rtl="0" eaLnBrk="1" fontAlgn="base" hangingPunct="1">
        <a:spcBef>
          <a:spcPct val="0"/>
        </a:spcBef>
        <a:spcAft>
          <a:spcPct val="0"/>
        </a:spcAft>
        <a:defRPr sz="2000">
          <a:solidFill>
            <a:srgbClr val="005943"/>
          </a:solidFill>
          <a:latin typeface="Arial" charset="0"/>
        </a:defRPr>
      </a:lvl2pPr>
      <a:lvl3pPr algn="l" rtl="0" eaLnBrk="1" fontAlgn="base" hangingPunct="1">
        <a:spcBef>
          <a:spcPct val="0"/>
        </a:spcBef>
        <a:spcAft>
          <a:spcPct val="0"/>
        </a:spcAft>
        <a:defRPr sz="2000">
          <a:solidFill>
            <a:srgbClr val="005943"/>
          </a:solidFill>
          <a:latin typeface="Arial" charset="0"/>
        </a:defRPr>
      </a:lvl3pPr>
      <a:lvl4pPr algn="l" rtl="0" eaLnBrk="1" fontAlgn="base" hangingPunct="1">
        <a:spcBef>
          <a:spcPct val="0"/>
        </a:spcBef>
        <a:spcAft>
          <a:spcPct val="0"/>
        </a:spcAft>
        <a:defRPr sz="2000">
          <a:solidFill>
            <a:srgbClr val="005943"/>
          </a:solidFill>
          <a:latin typeface="Arial" charset="0"/>
        </a:defRPr>
      </a:lvl4pPr>
      <a:lvl5pPr algn="l" rtl="0" eaLnBrk="1" fontAlgn="base" hangingPunct="1">
        <a:spcBef>
          <a:spcPct val="0"/>
        </a:spcBef>
        <a:spcAft>
          <a:spcPct val="0"/>
        </a:spcAft>
        <a:defRPr sz="2000">
          <a:solidFill>
            <a:srgbClr val="005943"/>
          </a:solidFill>
          <a:latin typeface="Arial" charset="0"/>
        </a:defRPr>
      </a:lvl5pPr>
      <a:lvl6pPr marL="457200" algn="l" rtl="0" eaLnBrk="1" fontAlgn="base" hangingPunct="1">
        <a:spcBef>
          <a:spcPct val="0"/>
        </a:spcBef>
        <a:spcAft>
          <a:spcPct val="0"/>
        </a:spcAft>
        <a:defRPr sz="2000">
          <a:solidFill>
            <a:srgbClr val="005943"/>
          </a:solidFill>
          <a:latin typeface="Arial" charset="0"/>
        </a:defRPr>
      </a:lvl6pPr>
      <a:lvl7pPr marL="914400" algn="l" rtl="0" eaLnBrk="1" fontAlgn="base" hangingPunct="1">
        <a:spcBef>
          <a:spcPct val="0"/>
        </a:spcBef>
        <a:spcAft>
          <a:spcPct val="0"/>
        </a:spcAft>
        <a:defRPr sz="2000">
          <a:solidFill>
            <a:srgbClr val="005943"/>
          </a:solidFill>
          <a:latin typeface="Arial" charset="0"/>
        </a:defRPr>
      </a:lvl7pPr>
      <a:lvl8pPr marL="1371600" algn="l" rtl="0" eaLnBrk="1" fontAlgn="base" hangingPunct="1">
        <a:spcBef>
          <a:spcPct val="0"/>
        </a:spcBef>
        <a:spcAft>
          <a:spcPct val="0"/>
        </a:spcAft>
        <a:defRPr sz="2000">
          <a:solidFill>
            <a:srgbClr val="005943"/>
          </a:solidFill>
          <a:latin typeface="Arial" charset="0"/>
        </a:defRPr>
      </a:lvl8pPr>
      <a:lvl9pPr marL="1828800" algn="l" rtl="0" eaLnBrk="1" fontAlgn="base" hangingPunct="1">
        <a:spcBef>
          <a:spcPct val="0"/>
        </a:spcBef>
        <a:spcAft>
          <a:spcPct val="0"/>
        </a:spcAft>
        <a:defRPr sz="2000">
          <a:solidFill>
            <a:srgbClr val="005943"/>
          </a:solidFill>
          <a:latin typeface="Arial" charset="0"/>
        </a:defRPr>
      </a:lvl9pPr>
    </p:titleStyle>
    <p:bodyStyle>
      <a:lvl1pPr marL="342900" indent="-342900" algn="l" rtl="0" eaLnBrk="1" fontAlgn="base" hangingPunct="1">
        <a:lnSpc>
          <a:spcPct val="110000"/>
        </a:lnSpc>
        <a:spcBef>
          <a:spcPct val="20000"/>
        </a:spcBef>
        <a:spcAft>
          <a:spcPct val="0"/>
        </a:spcAft>
        <a:buClr>
          <a:srgbClr val="00584D"/>
        </a:buClr>
        <a:buChar char="•"/>
        <a:defRPr sz="1500">
          <a:solidFill>
            <a:schemeClr val="tx1"/>
          </a:solidFill>
          <a:latin typeface="+mn-lt"/>
          <a:ea typeface="+mn-ea"/>
          <a:cs typeface="+mn-cs"/>
        </a:defRPr>
      </a:lvl1pPr>
      <a:lvl2pPr marL="742950" indent="-285750" algn="l" rtl="0" eaLnBrk="1" fontAlgn="base" hangingPunct="1">
        <a:lnSpc>
          <a:spcPct val="110000"/>
        </a:lnSpc>
        <a:spcBef>
          <a:spcPct val="20000"/>
        </a:spcBef>
        <a:spcAft>
          <a:spcPct val="0"/>
        </a:spcAft>
        <a:buClr>
          <a:srgbClr val="00584D"/>
        </a:buClr>
        <a:buFont typeface="Arial" pitchFamily="34" charset="0"/>
        <a:buChar char="•"/>
        <a:defRPr sz="1500">
          <a:solidFill>
            <a:schemeClr val="tx1"/>
          </a:solidFill>
          <a:latin typeface="+mn-lt"/>
        </a:defRPr>
      </a:lvl2pPr>
      <a:lvl3pPr marL="1143000" indent="-228600" algn="l" rtl="0" eaLnBrk="1" fontAlgn="base" hangingPunct="1">
        <a:lnSpc>
          <a:spcPct val="110000"/>
        </a:lnSpc>
        <a:spcBef>
          <a:spcPct val="20000"/>
        </a:spcBef>
        <a:spcAft>
          <a:spcPct val="0"/>
        </a:spcAft>
        <a:buClr>
          <a:srgbClr val="00584D"/>
        </a:buClr>
        <a:buChar char="•"/>
        <a:defRPr sz="1400">
          <a:solidFill>
            <a:schemeClr val="tx1"/>
          </a:solidFill>
          <a:latin typeface="+mn-lt"/>
        </a:defRPr>
      </a:lvl3pPr>
      <a:lvl4pPr marL="1600200" indent="-228600" algn="l" rtl="0" eaLnBrk="1" fontAlgn="base" hangingPunct="1">
        <a:lnSpc>
          <a:spcPct val="110000"/>
        </a:lnSpc>
        <a:spcBef>
          <a:spcPct val="20000"/>
        </a:spcBef>
        <a:spcAft>
          <a:spcPct val="0"/>
        </a:spcAft>
        <a:buChar char="–"/>
        <a:defRPr sz="1400">
          <a:solidFill>
            <a:schemeClr val="tx1"/>
          </a:solidFill>
          <a:latin typeface="+mn-lt"/>
        </a:defRPr>
      </a:lvl4pPr>
      <a:lvl5pPr marL="2057400" indent="-228600" algn="l" rtl="0" eaLnBrk="1" fontAlgn="base" hangingPunct="1">
        <a:lnSpc>
          <a:spcPct val="110000"/>
        </a:lnSpc>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p:cNvPicPr>
            <a:picLocks noChangeAspect="1"/>
          </p:cNvPicPr>
          <p:nvPr/>
        </p:nvPicPr>
        <p:blipFill rotWithShape="1">
          <a:blip r:embed="rId3" cstate="print">
            <a:extLst>
              <a:ext uri="{28A0092B-C50C-407E-A947-70E740481C1C}">
                <a14:useLocalDpi xmlns:a14="http://schemas.microsoft.com/office/drawing/2010/main" val="0"/>
              </a:ext>
            </a:extLst>
          </a:blip>
          <a:srcRect r="36154"/>
          <a:stretch/>
        </p:blipFill>
        <p:spPr>
          <a:xfrm>
            <a:off x="3872880" y="-199733"/>
            <a:ext cx="6033120" cy="6785348"/>
          </a:xfrm>
          <a:prstGeom prst="rect">
            <a:avLst/>
          </a:prstGeom>
        </p:spPr>
      </p:pic>
      <p:sp>
        <p:nvSpPr>
          <p:cNvPr id="2295" name="Rectangle 247"/>
          <p:cNvSpPr>
            <a:spLocks noChangeArrowheads="1"/>
          </p:cNvSpPr>
          <p:nvPr/>
        </p:nvSpPr>
        <p:spPr bwMode="auto">
          <a:xfrm>
            <a:off x="8709027" y="621506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endParaRPr lang="de-DE">
              <a:solidFill>
                <a:srgbClr val="000000"/>
              </a:solidFill>
            </a:endParaRPr>
          </a:p>
        </p:txBody>
      </p:sp>
      <p:sp>
        <p:nvSpPr>
          <p:cNvPr id="2" name="Textfeld 1"/>
          <p:cNvSpPr txBox="1"/>
          <p:nvPr/>
        </p:nvSpPr>
        <p:spPr>
          <a:xfrm>
            <a:off x="758180" y="3122965"/>
            <a:ext cx="6177136" cy="892552"/>
          </a:xfrm>
          <a:prstGeom prst="rect">
            <a:avLst/>
          </a:prstGeom>
          <a:noFill/>
        </p:spPr>
        <p:txBody>
          <a:bodyPr wrap="square" rtlCol="0">
            <a:spAutoFit/>
          </a:bodyPr>
          <a:lstStyle/>
          <a:p>
            <a:pPr fontAlgn="base">
              <a:spcBef>
                <a:spcPct val="0"/>
              </a:spcBef>
              <a:spcAft>
                <a:spcPct val="0"/>
              </a:spcAft>
            </a:pPr>
            <a:r>
              <a:rPr lang="de-DE" sz="2800" b="1" dirty="0" smtClean="0">
                <a:solidFill>
                  <a:srgbClr val="000000"/>
                </a:solidFill>
              </a:rPr>
              <a:t>Li-Ion-</a:t>
            </a:r>
            <a:r>
              <a:rPr lang="de-DE" sz="2800" b="1" dirty="0" err="1" smtClean="0">
                <a:solidFill>
                  <a:srgbClr val="000000"/>
                </a:solidFill>
              </a:rPr>
              <a:t>Batteries</a:t>
            </a:r>
            <a:endParaRPr lang="de-DE" sz="2800" b="1" dirty="0" smtClean="0">
              <a:solidFill>
                <a:srgbClr val="000000"/>
              </a:solidFill>
            </a:endParaRPr>
          </a:p>
          <a:p>
            <a:pPr fontAlgn="base">
              <a:spcBef>
                <a:spcPct val="0"/>
              </a:spcBef>
              <a:spcAft>
                <a:spcPct val="0"/>
              </a:spcAft>
            </a:pPr>
            <a:r>
              <a:rPr lang="de-DE" sz="2400" b="1" dirty="0" smtClean="0">
                <a:solidFill>
                  <a:srgbClr val="000000"/>
                </a:solidFill>
              </a:rPr>
              <a:t>The Cases </a:t>
            </a:r>
            <a:r>
              <a:rPr lang="de-DE" sz="2400" b="1" dirty="0" err="1" smtClean="0">
                <a:solidFill>
                  <a:srgbClr val="000000"/>
                </a:solidFill>
              </a:rPr>
              <a:t>of</a:t>
            </a:r>
            <a:r>
              <a:rPr lang="de-DE" sz="2400" b="1" dirty="0" smtClean="0">
                <a:solidFill>
                  <a:srgbClr val="000000"/>
                </a:solidFill>
              </a:rPr>
              <a:t> Feldheim </a:t>
            </a:r>
            <a:r>
              <a:rPr lang="de-DE" sz="2400" b="1" dirty="0" err="1" smtClean="0">
                <a:solidFill>
                  <a:srgbClr val="000000"/>
                </a:solidFill>
              </a:rPr>
              <a:t>and</a:t>
            </a:r>
            <a:r>
              <a:rPr lang="de-DE" sz="2400" b="1" dirty="0" smtClean="0">
                <a:solidFill>
                  <a:srgbClr val="000000"/>
                </a:solidFill>
              </a:rPr>
              <a:t> </a:t>
            </a:r>
            <a:r>
              <a:rPr lang="de-DE" sz="2400" b="1" dirty="0" err="1" smtClean="0">
                <a:solidFill>
                  <a:srgbClr val="000000"/>
                </a:solidFill>
              </a:rPr>
              <a:t>Húsahagi</a:t>
            </a:r>
            <a:endParaRPr lang="de-DE" sz="2400" b="1" dirty="0">
              <a:solidFill>
                <a:srgbClr val="000000"/>
              </a:solidFill>
            </a:endParaRPr>
          </a:p>
        </p:txBody>
      </p:sp>
      <p:sp>
        <p:nvSpPr>
          <p:cNvPr id="12" name="Textfeld 11"/>
          <p:cNvSpPr txBox="1"/>
          <p:nvPr/>
        </p:nvSpPr>
        <p:spPr>
          <a:xfrm>
            <a:off x="488507" y="4211796"/>
            <a:ext cx="6192685" cy="923330"/>
          </a:xfrm>
          <a:prstGeom prst="rect">
            <a:avLst/>
          </a:prstGeom>
          <a:noFill/>
        </p:spPr>
        <p:txBody>
          <a:bodyPr wrap="square" rtlCol="0">
            <a:spAutoFit/>
          </a:bodyPr>
          <a:lstStyle/>
          <a:p>
            <a:pPr defTabSz="269875"/>
            <a:r>
              <a:rPr lang="de-DE" b="1" dirty="0" smtClean="0">
                <a:solidFill>
                  <a:srgbClr val="FFFFFF">
                    <a:lumMod val="50000"/>
                  </a:srgbClr>
                </a:solidFill>
              </a:rPr>
              <a:t>	Hamburg, September 28</a:t>
            </a:r>
            <a:r>
              <a:rPr lang="de-DE" b="1" baseline="30000" dirty="0" smtClean="0">
                <a:solidFill>
                  <a:srgbClr val="FFFFFF">
                    <a:lumMod val="50000"/>
                  </a:srgbClr>
                </a:solidFill>
              </a:rPr>
              <a:t>th</a:t>
            </a:r>
            <a:r>
              <a:rPr lang="de-DE" b="1" dirty="0" smtClean="0">
                <a:solidFill>
                  <a:srgbClr val="FFFFFF">
                    <a:lumMod val="50000"/>
                  </a:srgbClr>
                </a:solidFill>
              </a:rPr>
              <a:t>, 2016</a:t>
            </a:r>
            <a:br>
              <a:rPr lang="de-DE" b="1" dirty="0" smtClean="0">
                <a:solidFill>
                  <a:srgbClr val="FFFFFF">
                    <a:lumMod val="50000"/>
                  </a:srgbClr>
                </a:solidFill>
              </a:rPr>
            </a:br>
            <a:r>
              <a:rPr lang="de-DE" b="1" dirty="0" smtClean="0">
                <a:solidFill>
                  <a:srgbClr val="FFFFFF">
                    <a:lumMod val="50000"/>
                  </a:srgbClr>
                </a:solidFill>
              </a:rPr>
              <a:t>	Dr. Jens Winkler</a:t>
            </a:r>
            <a:br>
              <a:rPr lang="de-DE" b="1" dirty="0" smtClean="0">
                <a:solidFill>
                  <a:srgbClr val="FFFFFF">
                    <a:lumMod val="50000"/>
                  </a:srgbClr>
                </a:solidFill>
              </a:rPr>
            </a:br>
            <a:r>
              <a:rPr lang="de-DE" b="1" dirty="0" smtClean="0">
                <a:solidFill>
                  <a:srgbClr val="FFFFFF">
                    <a:lumMod val="50000"/>
                  </a:srgbClr>
                </a:solidFill>
              </a:rPr>
              <a:t>	Energy Systems</a:t>
            </a:r>
          </a:p>
        </p:txBody>
      </p:sp>
      <p:cxnSp>
        <p:nvCxnSpPr>
          <p:cNvPr id="14" name="Gerade Verbindung 13"/>
          <p:cNvCxnSpPr/>
          <p:nvPr/>
        </p:nvCxnSpPr>
        <p:spPr>
          <a:xfrm>
            <a:off x="416496" y="692696"/>
            <a:ext cx="6408712" cy="0"/>
          </a:xfrm>
          <a:prstGeom prst="line">
            <a:avLst/>
          </a:prstGeom>
          <a:ln w="12700">
            <a:solidFill>
              <a:srgbClr val="005950"/>
            </a:solidFill>
          </a:ln>
        </p:spPr>
        <p:style>
          <a:lnRef idx="1">
            <a:schemeClr val="accent1"/>
          </a:lnRef>
          <a:fillRef idx="0">
            <a:schemeClr val="accent1"/>
          </a:fillRef>
          <a:effectRef idx="0">
            <a:schemeClr val="accent1"/>
          </a:effectRef>
          <a:fontRef idx="minor">
            <a:schemeClr val="tx1"/>
          </a:fontRef>
        </p:style>
      </p:cxnSp>
      <p:pic>
        <p:nvPicPr>
          <p:cNvPr id="10" name="Grafik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3849" y="1955143"/>
            <a:ext cx="4139150" cy="812699"/>
          </a:xfrm>
          <a:prstGeom prst="rect">
            <a:avLst/>
          </a:prstGeom>
        </p:spPr>
      </p:pic>
    </p:spTree>
    <p:extLst>
      <p:ext uri="{BB962C8B-B14F-4D97-AF65-F5344CB8AC3E}">
        <p14:creationId xmlns:p14="http://schemas.microsoft.com/office/powerpoint/2010/main" val="369339050"/>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smtClean="0"/>
              <a:t>LI-ION-BATTERIES</a:t>
            </a:r>
            <a:r>
              <a:rPr lang="de-DE" dirty="0"/>
              <a:t> </a:t>
            </a:r>
            <a:r>
              <a:rPr lang="de-DE" dirty="0" smtClean="0"/>
              <a:t>  PHYSICAL PRINCIPLES </a:t>
            </a:r>
            <a:endParaRPr lang="en-US" dirty="0"/>
          </a:p>
        </p:txBody>
      </p:sp>
      <p:sp>
        <p:nvSpPr>
          <p:cNvPr id="5" name="Textfeld 4"/>
          <p:cNvSpPr txBox="1"/>
          <p:nvPr/>
        </p:nvSpPr>
        <p:spPr>
          <a:xfrm>
            <a:off x="416496" y="6366520"/>
            <a:ext cx="9145016" cy="230832"/>
          </a:xfrm>
          <a:prstGeom prst="rect">
            <a:avLst/>
          </a:prstGeom>
          <a:noFill/>
        </p:spPr>
        <p:txBody>
          <a:bodyPr wrap="square" rtlCol="0">
            <a:spAutoFit/>
          </a:bodyPr>
          <a:lstStyle/>
          <a:p>
            <a:r>
              <a:rPr lang="en-US" sz="900" dirty="0" smtClean="0"/>
              <a:t>Source: European Association für  Storage of Energy (ease), http</a:t>
            </a:r>
            <a:r>
              <a:rPr lang="en-US" sz="900" dirty="0"/>
              <a:t>://ease-storage.eu/energy-storage/technologies/</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545" y="764704"/>
            <a:ext cx="8208911" cy="5533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64219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t>LI-ION </a:t>
            </a:r>
            <a:r>
              <a:rPr lang="de-DE" b="1" dirty="0" smtClean="0"/>
              <a:t>BATTERIES   </a:t>
            </a:r>
            <a:r>
              <a:rPr lang="de-DE" dirty="0" smtClean="0"/>
              <a:t>PRICE DEVELOPMENT</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85725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7361827" y="2655845"/>
            <a:ext cx="2195830" cy="715089"/>
          </a:xfrm>
          <a:prstGeom prst="roundRect">
            <a:avLst/>
          </a:prstGeom>
          <a:solidFill>
            <a:schemeClr val="bg1">
              <a:lumMod val="95000"/>
            </a:schemeClr>
          </a:solidFill>
          <a:ln>
            <a:solidFill>
              <a:schemeClr val="tx1"/>
            </a:solidFill>
          </a:ln>
        </p:spPr>
        <p:txBody>
          <a:bodyPr wrap="none" rtlCol="0">
            <a:spAutoFit/>
          </a:bodyPr>
          <a:lstStyle/>
          <a:p>
            <a:r>
              <a:rPr lang="de-DE" b="1" dirty="0" smtClean="0"/>
              <a:t>Target 2020:</a:t>
            </a:r>
          </a:p>
          <a:p>
            <a:r>
              <a:rPr lang="de-DE" b="1" dirty="0" smtClean="0"/>
              <a:t>100-200 USD/kWh</a:t>
            </a:r>
            <a:endParaRPr lang="en-US" b="1" dirty="0"/>
          </a:p>
        </p:txBody>
      </p:sp>
    </p:spTree>
    <p:extLst>
      <p:ext uri="{BB962C8B-B14F-4D97-AF65-F5344CB8AC3E}">
        <p14:creationId xmlns:p14="http://schemas.microsoft.com/office/powerpoint/2010/main" val="27070874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t>LI-ION BATTERIES </a:t>
            </a:r>
            <a:r>
              <a:rPr lang="de-DE" b="1" dirty="0" smtClean="0"/>
              <a:t>  </a:t>
            </a:r>
            <a:r>
              <a:rPr lang="en-US" dirty="0" smtClean="0"/>
              <a:t>APPLICATIONS</a:t>
            </a:r>
            <a:endParaRPr lang="en-US" dirty="0"/>
          </a:p>
        </p:txBody>
      </p:sp>
      <p:sp>
        <p:nvSpPr>
          <p:cNvPr id="7" name="Rechteck 6"/>
          <p:cNvSpPr/>
          <p:nvPr/>
        </p:nvSpPr>
        <p:spPr>
          <a:xfrm>
            <a:off x="5213647" y="2276873"/>
            <a:ext cx="2008819" cy="768000"/>
          </a:xfrm>
          <a:prstGeom prst="rect">
            <a:avLst/>
          </a:prstGeom>
          <a:solidFill>
            <a:schemeClr val="tx1">
              <a:lumMod val="65000"/>
              <a:lumOff val="3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r>
              <a:rPr lang="en-US" sz="1200" dirty="0">
                <a:solidFill>
                  <a:schemeClr val="bg1"/>
                </a:solidFill>
              </a:rPr>
              <a:t>Offer ancillary services  such as </a:t>
            </a:r>
            <a:r>
              <a:rPr lang="en-US" sz="1200" b="1" dirty="0">
                <a:solidFill>
                  <a:schemeClr val="bg1"/>
                </a:solidFill>
              </a:rPr>
              <a:t>regulating reserve</a:t>
            </a:r>
          </a:p>
        </p:txBody>
      </p:sp>
      <p:sp>
        <p:nvSpPr>
          <p:cNvPr id="9" name="Rechteck 8"/>
          <p:cNvSpPr/>
          <p:nvPr/>
        </p:nvSpPr>
        <p:spPr>
          <a:xfrm>
            <a:off x="618105" y="5315584"/>
            <a:ext cx="2008819" cy="768000"/>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r>
              <a:rPr lang="en-US" sz="1200" dirty="0">
                <a:solidFill>
                  <a:schemeClr val="tx1"/>
                </a:solidFill>
              </a:rPr>
              <a:t>Optimize </a:t>
            </a:r>
            <a:r>
              <a:rPr lang="en-US" sz="1200" b="1" dirty="0">
                <a:solidFill>
                  <a:schemeClr val="tx1"/>
                </a:solidFill>
              </a:rPr>
              <a:t>self-consumption </a:t>
            </a:r>
            <a:r>
              <a:rPr lang="en-US" sz="1200" dirty="0">
                <a:solidFill>
                  <a:schemeClr val="tx1"/>
                </a:solidFill>
              </a:rPr>
              <a:t>of renewable energy</a:t>
            </a:r>
          </a:p>
        </p:txBody>
      </p:sp>
      <p:cxnSp>
        <p:nvCxnSpPr>
          <p:cNvPr id="13" name="Gerade Verbindung 12"/>
          <p:cNvCxnSpPr/>
          <p:nvPr/>
        </p:nvCxnSpPr>
        <p:spPr>
          <a:xfrm>
            <a:off x="5087540" y="1881192"/>
            <a:ext cx="591" cy="280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Gerade Verbindung 14"/>
          <p:cNvCxnSpPr>
            <a:endCxn id="7" idx="1"/>
          </p:cNvCxnSpPr>
          <p:nvPr/>
        </p:nvCxnSpPr>
        <p:spPr>
          <a:xfrm>
            <a:off x="5088131" y="2660873"/>
            <a:ext cx="12551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Gerade Verbindung 16"/>
          <p:cNvCxnSpPr>
            <a:endCxn id="9" idx="1"/>
          </p:cNvCxnSpPr>
          <p:nvPr/>
        </p:nvCxnSpPr>
        <p:spPr>
          <a:xfrm>
            <a:off x="488504" y="5699584"/>
            <a:ext cx="129601"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Rechteck 20"/>
          <p:cNvSpPr/>
          <p:nvPr/>
        </p:nvSpPr>
        <p:spPr>
          <a:xfrm>
            <a:off x="2916906" y="2276873"/>
            <a:ext cx="2008819" cy="768000"/>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r>
              <a:rPr lang="en-US" sz="1200" b="1" dirty="0">
                <a:solidFill>
                  <a:schemeClr val="tx1"/>
                </a:solidFill>
              </a:rPr>
              <a:t>Avoid balancing power </a:t>
            </a:r>
            <a:r>
              <a:rPr lang="en-US" sz="1200" dirty="0">
                <a:solidFill>
                  <a:schemeClr val="tx1"/>
                </a:solidFill>
              </a:rPr>
              <a:t>by charging/discharging storage</a:t>
            </a:r>
          </a:p>
        </p:txBody>
      </p:sp>
      <p:sp>
        <p:nvSpPr>
          <p:cNvPr id="22" name="Rechteck 21"/>
          <p:cNvSpPr/>
          <p:nvPr/>
        </p:nvSpPr>
        <p:spPr>
          <a:xfrm>
            <a:off x="2916905" y="3289777"/>
            <a:ext cx="2008819" cy="768000"/>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r>
              <a:rPr lang="en-US" sz="1200" dirty="0" smtClean="0">
                <a:solidFill>
                  <a:schemeClr val="tx1"/>
                </a:solidFill>
              </a:rPr>
              <a:t>Take advantage of market price fluctuations with </a:t>
            </a:r>
            <a:r>
              <a:rPr lang="en-US" sz="1200" b="1" dirty="0" smtClean="0">
                <a:solidFill>
                  <a:schemeClr val="tx1"/>
                </a:solidFill>
              </a:rPr>
              <a:t>energy time shift</a:t>
            </a:r>
            <a:endParaRPr lang="en-US" sz="1200" b="1" dirty="0">
              <a:solidFill>
                <a:schemeClr val="tx1"/>
              </a:solidFill>
            </a:endParaRPr>
          </a:p>
        </p:txBody>
      </p:sp>
      <p:cxnSp>
        <p:nvCxnSpPr>
          <p:cNvPr id="24" name="Gerade Verbindung 23"/>
          <p:cNvCxnSpPr/>
          <p:nvPr/>
        </p:nvCxnSpPr>
        <p:spPr>
          <a:xfrm flipH="1">
            <a:off x="2787305" y="1869969"/>
            <a:ext cx="1" cy="180557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Gerade Verbindung 24"/>
          <p:cNvCxnSpPr>
            <a:endCxn id="21" idx="1"/>
          </p:cNvCxnSpPr>
          <p:nvPr/>
        </p:nvCxnSpPr>
        <p:spPr>
          <a:xfrm>
            <a:off x="2787305" y="2660873"/>
            <a:ext cx="12960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Gerade Verbindung 25"/>
          <p:cNvCxnSpPr>
            <a:endCxn id="22" idx="1"/>
          </p:cNvCxnSpPr>
          <p:nvPr/>
        </p:nvCxnSpPr>
        <p:spPr>
          <a:xfrm>
            <a:off x="2787305" y="3673777"/>
            <a:ext cx="129600" cy="0"/>
          </a:xfrm>
          <a:prstGeom prst="line">
            <a:avLst/>
          </a:prstGeom>
        </p:spPr>
        <p:style>
          <a:lnRef idx="1">
            <a:schemeClr val="accent1"/>
          </a:lnRef>
          <a:fillRef idx="0">
            <a:schemeClr val="accent1"/>
          </a:fillRef>
          <a:effectRef idx="0">
            <a:schemeClr val="accent1"/>
          </a:effectRef>
          <a:fontRef idx="minor">
            <a:schemeClr val="tx1"/>
          </a:fontRef>
        </p:style>
      </p:cxnSp>
      <p:sp>
        <p:nvSpPr>
          <p:cNvPr id="30" name="Rechteck 29"/>
          <p:cNvSpPr/>
          <p:nvPr/>
        </p:nvSpPr>
        <p:spPr>
          <a:xfrm>
            <a:off x="618105" y="2276873"/>
            <a:ext cx="2008819" cy="768000"/>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7287" tIns="53643" rIns="107287" bIns="53643" rtlCol="0" anchor="ctr"/>
          <a:lstStyle/>
          <a:p>
            <a:r>
              <a:rPr lang="en-US" sz="1200" dirty="0" smtClean="0">
                <a:solidFill>
                  <a:schemeClr val="tx1"/>
                </a:solidFill>
              </a:rPr>
              <a:t>Lower </a:t>
            </a:r>
            <a:r>
              <a:rPr lang="en-US" sz="1200" dirty="0">
                <a:solidFill>
                  <a:schemeClr val="tx1"/>
                </a:solidFill>
              </a:rPr>
              <a:t>grid-access </a:t>
            </a:r>
            <a:r>
              <a:rPr lang="en-US" sz="1200" dirty="0" smtClean="0">
                <a:solidFill>
                  <a:schemeClr val="tx1"/>
                </a:solidFill>
              </a:rPr>
              <a:t>fees by </a:t>
            </a:r>
            <a:r>
              <a:rPr lang="en-US" sz="1200" b="1" dirty="0" smtClean="0">
                <a:solidFill>
                  <a:schemeClr val="tx1"/>
                </a:solidFill>
              </a:rPr>
              <a:t>peak shifting</a:t>
            </a:r>
            <a:r>
              <a:rPr lang="en-US" sz="1200" dirty="0" smtClean="0">
                <a:solidFill>
                  <a:schemeClr val="tx1"/>
                </a:solidFill>
              </a:rPr>
              <a:t> </a:t>
            </a:r>
            <a:endParaRPr lang="en-US" sz="1200" dirty="0">
              <a:solidFill>
                <a:schemeClr val="tx1"/>
              </a:solidFill>
            </a:endParaRPr>
          </a:p>
        </p:txBody>
      </p:sp>
      <p:sp>
        <p:nvSpPr>
          <p:cNvPr id="31" name="Rechteck 30"/>
          <p:cNvSpPr/>
          <p:nvPr/>
        </p:nvSpPr>
        <p:spPr>
          <a:xfrm>
            <a:off x="618105" y="3289777"/>
            <a:ext cx="2008819" cy="768000"/>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7287" tIns="53643" rIns="107287" bIns="53643" rtlCol="0" anchor="ctr"/>
          <a:lstStyle/>
          <a:p>
            <a:r>
              <a:rPr lang="en-US" sz="1200" dirty="0">
                <a:solidFill>
                  <a:schemeClr val="tx1"/>
                </a:solidFill>
              </a:rPr>
              <a:t>Higher security of supply by using </a:t>
            </a:r>
            <a:r>
              <a:rPr lang="en-US" sz="1200" b="1" dirty="0">
                <a:solidFill>
                  <a:schemeClr val="tx1"/>
                </a:solidFill>
              </a:rPr>
              <a:t>uninterruptable </a:t>
            </a:r>
            <a:r>
              <a:rPr lang="en-US" sz="1200" b="1" dirty="0" smtClean="0">
                <a:solidFill>
                  <a:schemeClr val="tx1"/>
                </a:solidFill>
              </a:rPr>
              <a:t>power </a:t>
            </a:r>
            <a:r>
              <a:rPr lang="en-US" sz="1200" b="1" dirty="0">
                <a:solidFill>
                  <a:schemeClr val="tx1"/>
                </a:solidFill>
              </a:rPr>
              <a:t>supply</a:t>
            </a:r>
          </a:p>
        </p:txBody>
      </p:sp>
      <p:sp>
        <p:nvSpPr>
          <p:cNvPr id="32" name="Rechteck 31"/>
          <p:cNvSpPr/>
          <p:nvPr/>
        </p:nvSpPr>
        <p:spPr>
          <a:xfrm>
            <a:off x="618105" y="4302681"/>
            <a:ext cx="2008819" cy="768000"/>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7287" tIns="53643" rIns="107287" bIns="53643" rtlCol="0" anchor="ctr"/>
          <a:lstStyle/>
          <a:p>
            <a:r>
              <a:rPr lang="en-US" sz="1200" dirty="0" smtClean="0">
                <a:solidFill>
                  <a:schemeClr val="tx1"/>
                </a:solidFill>
              </a:rPr>
              <a:t>Access to other </a:t>
            </a:r>
            <a:r>
              <a:rPr lang="en-US" sz="1200" dirty="0">
                <a:solidFill>
                  <a:schemeClr val="tx1"/>
                </a:solidFill>
              </a:rPr>
              <a:t>markets </a:t>
            </a:r>
            <a:r>
              <a:rPr lang="en-US" sz="1200" b="1" dirty="0">
                <a:solidFill>
                  <a:schemeClr val="tx1"/>
                </a:solidFill>
              </a:rPr>
              <a:t>(„Power-to-X“)</a:t>
            </a:r>
            <a:endParaRPr lang="en-US" sz="1200" dirty="0">
              <a:solidFill>
                <a:schemeClr val="tx1"/>
              </a:solidFill>
            </a:endParaRPr>
          </a:p>
        </p:txBody>
      </p:sp>
      <p:cxnSp>
        <p:nvCxnSpPr>
          <p:cNvPr id="33" name="Gerade Verbindung 32"/>
          <p:cNvCxnSpPr/>
          <p:nvPr/>
        </p:nvCxnSpPr>
        <p:spPr>
          <a:xfrm>
            <a:off x="488504" y="2030167"/>
            <a:ext cx="0" cy="367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Gerade Verbindung 33"/>
          <p:cNvCxnSpPr>
            <a:endCxn id="30" idx="1"/>
          </p:cNvCxnSpPr>
          <p:nvPr/>
        </p:nvCxnSpPr>
        <p:spPr>
          <a:xfrm>
            <a:off x="488507" y="2660873"/>
            <a:ext cx="12959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Gerade Verbindung 34"/>
          <p:cNvCxnSpPr>
            <a:endCxn id="31" idx="1"/>
          </p:cNvCxnSpPr>
          <p:nvPr/>
        </p:nvCxnSpPr>
        <p:spPr>
          <a:xfrm>
            <a:off x="488504" y="3673777"/>
            <a:ext cx="12960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Gerade Verbindung 35"/>
          <p:cNvCxnSpPr>
            <a:endCxn id="32" idx="1"/>
          </p:cNvCxnSpPr>
          <p:nvPr/>
        </p:nvCxnSpPr>
        <p:spPr>
          <a:xfrm>
            <a:off x="488504" y="4686681"/>
            <a:ext cx="129601" cy="0"/>
          </a:xfrm>
          <a:prstGeom prst="line">
            <a:avLst/>
          </a:prstGeom>
        </p:spPr>
        <p:style>
          <a:lnRef idx="1">
            <a:schemeClr val="accent1"/>
          </a:lnRef>
          <a:fillRef idx="0">
            <a:schemeClr val="accent1"/>
          </a:fillRef>
          <a:effectRef idx="0">
            <a:schemeClr val="accent1"/>
          </a:effectRef>
          <a:fontRef idx="minor">
            <a:schemeClr val="tx1"/>
          </a:fontRef>
        </p:style>
      </p:cxnSp>
      <p:sp>
        <p:nvSpPr>
          <p:cNvPr id="39" name="Rechteck 38"/>
          <p:cNvSpPr/>
          <p:nvPr/>
        </p:nvSpPr>
        <p:spPr>
          <a:xfrm>
            <a:off x="7511419" y="2276873"/>
            <a:ext cx="2008819" cy="768000"/>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r>
              <a:rPr lang="en-US" sz="1200" dirty="0" smtClean="0">
                <a:solidFill>
                  <a:schemeClr val="tx1"/>
                </a:solidFill>
              </a:rPr>
              <a:t>Avoid investment by </a:t>
            </a:r>
            <a:r>
              <a:rPr lang="en-US" sz="1200" b="1" dirty="0" smtClean="0">
                <a:solidFill>
                  <a:schemeClr val="tx1"/>
                </a:solidFill>
              </a:rPr>
              <a:t>T&amp;D infrastructure deferral</a:t>
            </a:r>
            <a:endParaRPr lang="en-US" sz="1200" dirty="0">
              <a:solidFill>
                <a:schemeClr val="tx1"/>
              </a:solidFill>
            </a:endParaRPr>
          </a:p>
        </p:txBody>
      </p:sp>
      <p:sp>
        <p:nvSpPr>
          <p:cNvPr id="40" name="Rechteck 39"/>
          <p:cNvSpPr/>
          <p:nvPr/>
        </p:nvSpPr>
        <p:spPr>
          <a:xfrm>
            <a:off x="7511419" y="3289777"/>
            <a:ext cx="2008819" cy="768000"/>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r>
              <a:rPr lang="en-US" sz="1200" dirty="0">
                <a:solidFill>
                  <a:schemeClr val="tx1"/>
                </a:solidFill>
              </a:rPr>
              <a:t>Have an alternative for</a:t>
            </a:r>
            <a:r>
              <a:rPr lang="en-US" sz="1200" b="1" dirty="0">
                <a:solidFill>
                  <a:schemeClr val="tx1"/>
                </a:solidFill>
              </a:rPr>
              <a:t> </a:t>
            </a:r>
            <a:br>
              <a:rPr lang="en-US" sz="1200" b="1" dirty="0">
                <a:solidFill>
                  <a:schemeClr val="tx1"/>
                </a:solidFill>
              </a:rPr>
            </a:br>
            <a:r>
              <a:rPr lang="en-US" sz="1200" b="1" dirty="0">
                <a:solidFill>
                  <a:schemeClr val="tx1"/>
                </a:solidFill>
              </a:rPr>
              <a:t>n-1-security</a:t>
            </a:r>
          </a:p>
        </p:txBody>
      </p:sp>
      <p:cxnSp>
        <p:nvCxnSpPr>
          <p:cNvPr id="42" name="Gerade Verbindung 41"/>
          <p:cNvCxnSpPr/>
          <p:nvPr/>
        </p:nvCxnSpPr>
        <p:spPr>
          <a:xfrm>
            <a:off x="7382115" y="1916960"/>
            <a:ext cx="297" cy="1759823"/>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Gerade Verbindung 42"/>
          <p:cNvCxnSpPr>
            <a:endCxn id="39" idx="1"/>
          </p:cNvCxnSpPr>
          <p:nvPr/>
        </p:nvCxnSpPr>
        <p:spPr>
          <a:xfrm>
            <a:off x="7381818" y="2660873"/>
            <a:ext cx="12960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Gerade Verbindung 43"/>
          <p:cNvCxnSpPr>
            <a:endCxn id="40" idx="1"/>
          </p:cNvCxnSpPr>
          <p:nvPr/>
        </p:nvCxnSpPr>
        <p:spPr>
          <a:xfrm>
            <a:off x="7382412" y="3673777"/>
            <a:ext cx="129007"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Rechteck 5"/>
          <p:cNvSpPr/>
          <p:nvPr/>
        </p:nvSpPr>
        <p:spPr>
          <a:xfrm>
            <a:off x="5084046" y="1376772"/>
            <a:ext cx="2138420" cy="720000"/>
          </a:xfrm>
          <a:prstGeom prst="rect">
            <a:avLst/>
          </a:prstGeom>
          <a:ln w="9525"/>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r>
              <a:rPr lang="en-US" b="1" dirty="0"/>
              <a:t>Renewable </a:t>
            </a:r>
            <a:r>
              <a:rPr lang="en-US" b="1" dirty="0" smtClean="0"/>
              <a:t>Power Plant Operators</a:t>
            </a:r>
            <a:endParaRPr lang="en-US" dirty="0">
              <a:solidFill>
                <a:schemeClr val="bg1"/>
              </a:solidFill>
            </a:endParaRPr>
          </a:p>
        </p:txBody>
      </p:sp>
      <p:sp>
        <p:nvSpPr>
          <p:cNvPr id="11" name="Rechteck 10"/>
          <p:cNvSpPr/>
          <p:nvPr/>
        </p:nvSpPr>
        <p:spPr>
          <a:xfrm>
            <a:off x="2786275" y="1376772"/>
            <a:ext cx="2138420" cy="720000"/>
          </a:xfrm>
          <a:prstGeom prst="rect">
            <a:avLst/>
          </a:prstGeom>
          <a:ln w="9525"/>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r>
              <a:rPr lang="en-US" b="1" dirty="0"/>
              <a:t>Energy </a:t>
            </a:r>
            <a:r>
              <a:rPr lang="en-US" b="1" dirty="0" smtClean="0"/>
              <a:t>Traders</a:t>
            </a:r>
            <a:endParaRPr lang="en-US" b="1" dirty="0"/>
          </a:p>
        </p:txBody>
      </p:sp>
      <p:sp>
        <p:nvSpPr>
          <p:cNvPr id="28" name="Rechteck 27"/>
          <p:cNvSpPr/>
          <p:nvPr/>
        </p:nvSpPr>
        <p:spPr>
          <a:xfrm>
            <a:off x="488504" y="1376772"/>
            <a:ext cx="2138420" cy="720000"/>
          </a:xfrm>
          <a:prstGeom prst="rect">
            <a:avLst/>
          </a:prstGeom>
          <a:ln w="9525"/>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r>
              <a:rPr lang="en-US" b="1" dirty="0" smtClean="0">
                <a:solidFill>
                  <a:schemeClr val="bg1"/>
                </a:solidFill>
              </a:rPr>
              <a:t>Industrial Loads</a:t>
            </a:r>
            <a:endParaRPr lang="en-US" b="1" dirty="0">
              <a:solidFill>
                <a:schemeClr val="bg1"/>
              </a:solidFill>
            </a:endParaRPr>
          </a:p>
        </p:txBody>
      </p:sp>
      <p:sp>
        <p:nvSpPr>
          <p:cNvPr id="37" name="Rechteck 36"/>
          <p:cNvSpPr/>
          <p:nvPr/>
        </p:nvSpPr>
        <p:spPr>
          <a:xfrm>
            <a:off x="7381818" y="1376772"/>
            <a:ext cx="2138420" cy="720000"/>
          </a:xfrm>
          <a:prstGeom prst="rect">
            <a:avLst/>
          </a:prstGeom>
          <a:ln w="9525"/>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r>
              <a:rPr lang="en-US" b="1" dirty="0"/>
              <a:t>Grid </a:t>
            </a:r>
            <a:r>
              <a:rPr lang="en-US" b="1" dirty="0" smtClean="0"/>
              <a:t>operators</a:t>
            </a:r>
            <a:endParaRPr lang="en-US" dirty="0"/>
          </a:p>
        </p:txBody>
      </p:sp>
      <p:sp>
        <p:nvSpPr>
          <p:cNvPr id="54" name="Rechteck 21"/>
          <p:cNvSpPr/>
          <p:nvPr/>
        </p:nvSpPr>
        <p:spPr>
          <a:xfrm>
            <a:off x="5213647" y="3289777"/>
            <a:ext cx="2008819" cy="768000"/>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r>
              <a:rPr lang="en-US" sz="1200" dirty="0" smtClean="0">
                <a:solidFill>
                  <a:schemeClr val="tx1"/>
                </a:solidFill>
              </a:rPr>
              <a:t>Take advantage of market price fluctuations with </a:t>
            </a:r>
            <a:r>
              <a:rPr lang="en-US" sz="1200" b="1" dirty="0" smtClean="0">
                <a:solidFill>
                  <a:schemeClr val="tx1"/>
                </a:solidFill>
              </a:rPr>
              <a:t>energy time shift</a:t>
            </a:r>
            <a:endParaRPr lang="en-US" sz="1200" b="1" dirty="0">
              <a:solidFill>
                <a:schemeClr val="tx1"/>
              </a:solidFill>
            </a:endParaRPr>
          </a:p>
        </p:txBody>
      </p:sp>
      <p:sp>
        <p:nvSpPr>
          <p:cNvPr id="55" name="Rechteck 7"/>
          <p:cNvSpPr/>
          <p:nvPr/>
        </p:nvSpPr>
        <p:spPr>
          <a:xfrm>
            <a:off x="5213647" y="4302681"/>
            <a:ext cx="2008819" cy="768000"/>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r>
              <a:rPr lang="en-US" sz="1200" dirty="0">
                <a:solidFill>
                  <a:schemeClr val="tx1"/>
                </a:solidFill>
              </a:rPr>
              <a:t>Sell </a:t>
            </a:r>
            <a:r>
              <a:rPr lang="en-US" sz="1200" b="1" dirty="0">
                <a:solidFill>
                  <a:schemeClr val="tx1"/>
                </a:solidFill>
              </a:rPr>
              <a:t>energy otherwise lost </a:t>
            </a:r>
            <a:r>
              <a:rPr lang="en-US" sz="1200" dirty="0">
                <a:solidFill>
                  <a:schemeClr val="tx1"/>
                </a:solidFill>
              </a:rPr>
              <a:t>(curtailment)</a:t>
            </a:r>
          </a:p>
        </p:txBody>
      </p:sp>
      <p:cxnSp>
        <p:nvCxnSpPr>
          <p:cNvPr id="38" name="Gerade Verbindung 14"/>
          <p:cNvCxnSpPr>
            <a:endCxn id="54" idx="1"/>
          </p:cNvCxnSpPr>
          <p:nvPr/>
        </p:nvCxnSpPr>
        <p:spPr>
          <a:xfrm>
            <a:off x="5088131" y="3673777"/>
            <a:ext cx="12551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Gerade Verbindung 14"/>
          <p:cNvCxnSpPr>
            <a:endCxn id="55" idx="1"/>
          </p:cNvCxnSpPr>
          <p:nvPr/>
        </p:nvCxnSpPr>
        <p:spPr>
          <a:xfrm>
            <a:off x="5088131" y="4686681"/>
            <a:ext cx="12551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89674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b="1" dirty="0" smtClean="0"/>
              <a:t>LI-ION </a:t>
            </a:r>
            <a:r>
              <a:rPr lang="de-DE" b="1"/>
              <a:t>BATTERIES </a:t>
            </a:r>
            <a:r>
              <a:rPr lang="de-DE" b="1" smtClean="0"/>
              <a:t>  </a:t>
            </a:r>
            <a:r>
              <a:rPr lang="en-US" dirty="0" smtClean="0"/>
              <a:t>BUSINESS CASES</a:t>
            </a:r>
            <a:endParaRPr lang="en-US" dirty="0"/>
          </a:p>
        </p:txBody>
      </p:sp>
      <p:grpSp>
        <p:nvGrpSpPr>
          <p:cNvPr id="5" name="Group 4"/>
          <p:cNvGrpSpPr/>
          <p:nvPr/>
        </p:nvGrpSpPr>
        <p:grpSpPr>
          <a:xfrm>
            <a:off x="5418764" y="1340768"/>
            <a:ext cx="4134379" cy="3502984"/>
            <a:chOff x="451192" y="2554308"/>
            <a:chExt cx="4134379" cy="3502984"/>
          </a:xfrm>
          <a:effectLst/>
        </p:grpSpPr>
        <p:sp>
          <p:nvSpPr>
            <p:cNvPr id="316" name="Rectangle 315"/>
            <p:cNvSpPr/>
            <p:nvPr/>
          </p:nvSpPr>
          <p:spPr>
            <a:xfrm>
              <a:off x="451192" y="2554308"/>
              <a:ext cx="4134379" cy="3502984"/>
            </a:xfrm>
            <a:prstGeom prst="rect">
              <a:avLst/>
            </a:prstGeom>
            <a:solidFill>
              <a:srgbClr val="F9F9F9"/>
            </a:solidFill>
            <a:ln w="12700">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tIns="108000" rtlCol="0" anchor="t"/>
            <a:lstStyle/>
            <a:p>
              <a:pPr algn="ctr"/>
              <a:r>
                <a:rPr lang="en-CA" b="1" dirty="0" smtClean="0">
                  <a:solidFill>
                    <a:schemeClr val="tx1"/>
                  </a:solidFill>
                  <a:latin typeface="+mj-lt"/>
                </a:rPr>
                <a:t>Ramp Rate Control</a:t>
              </a:r>
              <a:endParaRPr lang="en-US" b="1" dirty="0">
                <a:solidFill>
                  <a:schemeClr val="tx1"/>
                </a:solidFill>
                <a:latin typeface="+mj-lt"/>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460" y="3285951"/>
              <a:ext cx="3309726" cy="1938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17" name="Straight Arrow Connector 316"/>
            <p:cNvCxnSpPr/>
            <p:nvPr/>
          </p:nvCxnSpPr>
          <p:spPr>
            <a:xfrm flipV="1">
              <a:off x="812818" y="3010608"/>
              <a:ext cx="0" cy="27360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8" name="Straight Arrow Connector 317"/>
            <p:cNvCxnSpPr/>
            <p:nvPr/>
          </p:nvCxnSpPr>
          <p:spPr>
            <a:xfrm flipV="1">
              <a:off x="704928" y="5620332"/>
              <a:ext cx="36000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20" name="Rectangle 319"/>
            <p:cNvSpPr/>
            <p:nvPr/>
          </p:nvSpPr>
          <p:spPr>
            <a:xfrm>
              <a:off x="554816" y="3062377"/>
              <a:ext cx="172800" cy="2717736"/>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vert="vert270" lIns="0" rIns="0" rtlCol="0" anchor="ctr"/>
            <a:lstStyle/>
            <a:p>
              <a:pPr algn="ctr"/>
              <a:r>
                <a:rPr lang="en-US" sz="1200" dirty="0" smtClean="0">
                  <a:solidFill>
                    <a:schemeClr val="tx1"/>
                  </a:solidFill>
                  <a:latin typeface="Arial Narrow" panose="020B0606020202030204" pitchFamily="34" charset="0"/>
                </a:rPr>
                <a:t>Active Power</a:t>
              </a:r>
              <a:endParaRPr lang="en-US" sz="1100" dirty="0">
                <a:solidFill>
                  <a:schemeClr val="tx1"/>
                </a:solidFill>
                <a:latin typeface="Arial Narrow" panose="020B0606020202030204" pitchFamily="34" charset="0"/>
              </a:endParaRPr>
            </a:p>
          </p:txBody>
        </p:sp>
        <p:sp>
          <p:nvSpPr>
            <p:cNvPr id="321" name="Rectangle 320"/>
            <p:cNvSpPr/>
            <p:nvPr/>
          </p:nvSpPr>
          <p:spPr>
            <a:xfrm>
              <a:off x="740810" y="5673059"/>
              <a:ext cx="3579983" cy="173733"/>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latin typeface="Arial Narrow" panose="020B0606020202030204" pitchFamily="34" charset="0"/>
                </a:rPr>
                <a:t>Time</a:t>
              </a:r>
              <a:endParaRPr lang="en-US" sz="800" dirty="0">
                <a:solidFill>
                  <a:schemeClr val="tx1"/>
                </a:solidFill>
                <a:latin typeface="Arial Narrow" panose="020B0606020202030204" pitchFamily="34" charset="0"/>
              </a:endParaRPr>
            </a:p>
          </p:txBody>
        </p:sp>
        <p:cxnSp>
          <p:nvCxnSpPr>
            <p:cNvPr id="322" name="Straight Connector 321"/>
            <p:cNvCxnSpPr>
              <a:endCxn id="1026" idx="1"/>
            </p:cNvCxnSpPr>
            <p:nvPr/>
          </p:nvCxnSpPr>
          <p:spPr>
            <a:xfrm flipH="1">
              <a:off x="815460" y="4062413"/>
              <a:ext cx="289440" cy="192707"/>
            </a:xfrm>
            <a:prstGeom prst="line">
              <a:avLst/>
            </a:prstGeom>
            <a:ln w="28575"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31" name="Straight Connector 330"/>
            <p:cNvCxnSpPr/>
            <p:nvPr/>
          </p:nvCxnSpPr>
          <p:spPr>
            <a:xfrm flipH="1" flipV="1">
              <a:off x="1112580" y="4062413"/>
              <a:ext cx="193986" cy="76200"/>
            </a:xfrm>
            <a:prstGeom prst="line">
              <a:avLst/>
            </a:prstGeom>
            <a:ln w="28575"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p:cNvCxnSpPr/>
            <p:nvPr/>
          </p:nvCxnSpPr>
          <p:spPr>
            <a:xfrm>
              <a:off x="1306566" y="4138613"/>
              <a:ext cx="232342" cy="550527"/>
            </a:xfrm>
            <a:prstGeom prst="line">
              <a:avLst/>
            </a:prstGeom>
            <a:ln w="28575"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p:cNvCxnSpPr/>
            <p:nvPr/>
          </p:nvCxnSpPr>
          <p:spPr>
            <a:xfrm flipH="1">
              <a:off x="1538908" y="4062413"/>
              <a:ext cx="684076" cy="626727"/>
            </a:xfrm>
            <a:prstGeom prst="line">
              <a:avLst/>
            </a:prstGeom>
            <a:ln w="28575"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p:cNvCxnSpPr/>
            <p:nvPr/>
          </p:nvCxnSpPr>
          <p:spPr>
            <a:xfrm flipH="1" flipV="1">
              <a:off x="2222984" y="4062414"/>
              <a:ext cx="247339" cy="192706"/>
            </a:xfrm>
            <a:prstGeom prst="line">
              <a:avLst/>
            </a:prstGeom>
            <a:ln w="28575"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p:cNvCxnSpPr/>
            <p:nvPr/>
          </p:nvCxnSpPr>
          <p:spPr>
            <a:xfrm flipH="1" flipV="1">
              <a:off x="2470652" y="4254636"/>
              <a:ext cx="162029" cy="398500"/>
            </a:xfrm>
            <a:prstGeom prst="line">
              <a:avLst/>
            </a:prstGeom>
            <a:ln w="28575"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7" name="Straight Connector 346"/>
            <p:cNvCxnSpPr/>
            <p:nvPr/>
          </p:nvCxnSpPr>
          <p:spPr>
            <a:xfrm flipH="1">
              <a:off x="2632682" y="4413876"/>
              <a:ext cx="274378" cy="239260"/>
            </a:xfrm>
            <a:prstGeom prst="line">
              <a:avLst/>
            </a:prstGeom>
            <a:ln w="28575"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50" name="Straight Connector 349"/>
            <p:cNvCxnSpPr/>
            <p:nvPr/>
          </p:nvCxnSpPr>
          <p:spPr>
            <a:xfrm flipH="1">
              <a:off x="2907060" y="4005064"/>
              <a:ext cx="289590" cy="408812"/>
            </a:xfrm>
            <a:prstGeom prst="line">
              <a:avLst/>
            </a:prstGeom>
            <a:ln w="28575"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52" name="Straight Connector 351"/>
            <p:cNvCxnSpPr/>
            <p:nvPr/>
          </p:nvCxnSpPr>
          <p:spPr>
            <a:xfrm flipH="1">
              <a:off x="3196649" y="3897052"/>
              <a:ext cx="214468" cy="108012"/>
            </a:xfrm>
            <a:prstGeom prst="line">
              <a:avLst/>
            </a:prstGeom>
            <a:ln w="28575"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56" name="Straight Connector 355"/>
            <p:cNvCxnSpPr/>
            <p:nvPr/>
          </p:nvCxnSpPr>
          <p:spPr>
            <a:xfrm>
              <a:off x="3411117" y="3897052"/>
              <a:ext cx="144015" cy="165361"/>
            </a:xfrm>
            <a:prstGeom prst="line">
              <a:avLst/>
            </a:prstGeom>
            <a:ln w="28575"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0" name="Straight Connector 359"/>
            <p:cNvCxnSpPr/>
            <p:nvPr/>
          </p:nvCxnSpPr>
          <p:spPr>
            <a:xfrm>
              <a:off x="3555132" y="4062414"/>
              <a:ext cx="152400" cy="518714"/>
            </a:xfrm>
            <a:prstGeom prst="line">
              <a:avLst/>
            </a:prstGeom>
            <a:ln w="28575"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p:cNvCxnSpPr/>
            <p:nvPr/>
          </p:nvCxnSpPr>
          <p:spPr>
            <a:xfrm flipV="1">
              <a:off x="3707532" y="4138613"/>
              <a:ext cx="387660" cy="442515"/>
            </a:xfrm>
            <a:prstGeom prst="line">
              <a:avLst/>
            </a:prstGeom>
            <a:ln w="28575"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7" name="Group 6"/>
          <p:cNvGrpSpPr/>
          <p:nvPr/>
        </p:nvGrpSpPr>
        <p:grpSpPr>
          <a:xfrm>
            <a:off x="560512" y="1340768"/>
            <a:ext cx="4134379" cy="3502984"/>
            <a:chOff x="5243426" y="2554308"/>
            <a:chExt cx="4134379" cy="3502984"/>
          </a:xfrm>
          <a:effectLst/>
        </p:grpSpPr>
        <p:sp>
          <p:nvSpPr>
            <p:cNvPr id="4" name="Rectangle 3"/>
            <p:cNvSpPr/>
            <p:nvPr/>
          </p:nvSpPr>
          <p:spPr>
            <a:xfrm>
              <a:off x="5243426" y="2554308"/>
              <a:ext cx="4134379" cy="3502984"/>
            </a:xfrm>
            <a:prstGeom prst="rect">
              <a:avLst/>
            </a:prstGeom>
            <a:solidFill>
              <a:srgbClr val="F9F9F9"/>
            </a:solidFill>
            <a:ln w="12700">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tIns="108000" rtlCol="0" anchor="t"/>
            <a:lstStyle/>
            <a:p>
              <a:pPr algn="ctr"/>
              <a:r>
                <a:rPr lang="en-CA" b="1" dirty="0">
                  <a:solidFill>
                    <a:schemeClr val="tx1"/>
                  </a:solidFill>
                  <a:latin typeface="+mj-lt"/>
                </a:rPr>
                <a:t>Regulating Reserve</a:t>
              </a:r>
              <a:endParaRPr lang="en-US" b="1" dirty="0">
                <a:solidFill>
                  <a:schemeClr val="tx1"/>
                </a:solidFill>
                <a:latin typeface="+mj-lt"/>
              </a:endParaRPr>
            </a:p>
          </p:txBody>
        </p:sp>
        <p:cxnSp>
          <p:nvCxnSpPr>
            <p:cNvPr id="6" name="Straight Arrow Connector 5"/>
            <p:cNvCxnSpPr/>
            <p:nvPr/>
          </p:nvCxnSpPr>
          <p:spPr>
            <a:xfrm flipV="1">
              <a:off x="7310615" y="3010608"/>
              <a:ext cx="0" cy="26640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5665404" y="4469548"/>
              <a:ext cx="34560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889104" y="3557299"/>
              <a:ext cx="6480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1" name="Straight Connector 40"/>
            <p:cNvCxnSpPr>
              <a:cxnSpLocks noChangeAspect="1"/>
            </p:cNvCxnSpPr>
            <p:nvPr/>
          </p:nvCxnSpPr>
          <p:spPr>
            <a:xfrm>
              <a:off x="6524475" y="3544598"/>
              <a:ext cx="537190" cy="936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7045994" y="4473015"/>
              <a:ext cx="5256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8081424" y="5398818"/>
              <a:ext cx="6480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537176" y="3557299"/>
              <a:ext cx="0" cy="91571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8093329" y="4482510"/>
              <a:ext cx="0" cy="91571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16200000">
              <a:off x="6933264" y="3161299"/>
              <a:ext cx="0" cy="79200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6200000">
              <a:off x="7725264" y="5002819"/>
              <a:ext cx="0" cy="79200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5528244" y="5673059"/>
              <a:ext cx="3552419" cy="173733"/>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latin typeface="Arial Narrow" panose="020B0606020202030204" pitchFamily="34" charset="0"/>
                </a:rPr>
                <a:t>Frequency</a:t>
              </a:r>
              <a:endParaRPr lang="en-US" sz="1200" dirty="0">
                <a:solidFill>
                  <a:schemeClr val="tx1"/>
                </a:solidFill>
                <a:latin typeface="Arial Narrow" panose="020B0606020202030204" pitchFamily="34" charset="0"/>
              </a:endParaRPr>
            </a:p>
          </p:txBody>
        </p:sp>
        <p:sp>
          <p:nvSpPr>
            <p:cNvPr id="43" name="Rectangle 42"/>
            <p:cNvSpPr/>
            <p:nvPr/>
          </p:nvSpPr>
          <p:spPr>
            <a:xfrm>
              <a:off x="5378304" y="3062377"/>
              <a:ext cx="172800" cy="2717736"/>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vert="vert270" lIns="0" rIns="0" rtlCol="0" anchor="ctr"/>
            <a:lstStyle/>
            <a:p>
              <a:pPr algn="ctr"/>
              <a:r>
                <a:rPr lang="en-US" sz="1200" dirty="0" smtClean="0">
                  <a:solidFill>
                    <a:schemeClr val="tx1"/>
                  </a:solidFill>
                  <a:latin typeface="Arial Narrow" panose="020B0606020202030204" pitchFamily="34" charset="0"/>
                </a:rPr>
                <a:t>Active Power</a:t>
              </a:r>
              <a:endParaRPr lang="en-US" sz="1100" dirty="0">
                <a:solidFill>
                  <a:schemeClr val="tx1"/>
                </a:solidFill>
                <a:latin typeface="Arial Narrow" panose="020B0606020202030204" pitchFamily="34" charset="0"/>
              </a:endParaRPr>
            </a:p>
          </p:txBody>
        </p:sp>
        <p:sp>
          <p:nvSpPr>
            <p:cNvPr id="10" name="TextBox 9"/>
            <p:cNvSpPr txBox="1"/>
            <p:nvPr/>
          </p:nvSpPr>
          <p:spPr>
            <a:xfrm>
              <a:off x="7310615" y="3426494"/>
              <a:ext cx="515224" cy="246221"/>
            </a:xfrm>
            <a:prstGeom prst="rect">
              <a:avLst/>
            </a:prstGeom>
            <a:noFill/>
          </p:spPr>
          <p:txBody>
            <a:bodyPr wrap="square" rtlCol="0">
              <a:spAutoFit/>
            </a:bodyPr>
            <a:lstStyle/>
            <a:p>
              <a:r>
                <a:rPr lang="en-CA" sz="1000" dirty="0" smtClean="0"/>
                <a:t>100%</a:t>
              </a:r>
              <a:endParaRPr lang="en-US" sz="1000" dirty="0"/>
            </a:p>
          </p:txBody>
        </p:sp>
        <p:sp>
          <p:nvSpPr>
            <p:cNvPr id="45" name="TextBox 44"/>
            <p:cNvSpPr txBox="1"/>
            <p:nvPr/>
          </p:nvSpPr>
          <p:spPr>
            <a:xfrm>
              <a:off x="6645188" y="5275115"/>
              <a:ext cx="665427" cy="246221"/>
            </a:xfrm>
            <a:prstGeom prst="rect">
              <a:avLst/>
            </a:prstGeom>
            <a:noFill/>
          </p:spPr>
          <p:txBody>
            <a:bodyPr wrap="square" rtlCol="0">
              <a:spAutoFit/>
            </a:bodyPr>
            <a:lstStyle/>
            <a:p>
              <a:pPr algn="r"/>
              <a:r>
                <a:rPr lang="en-CA" sz="1000" dirty="0" smtClean="0"/>
                <a:t>-100%</a:t>
              </a:r>
              <a:endParaRPr lang="en-US" sz="1000" dirty="0"/>
            </a:p>
          </p:txBody>
        </p:sp>
        <p:cxnSp>
          <p:nvCxnSpPr>
            <p:cNvPr id="46" name="Straight Connector 45"/>
            <p:cNvCxnSpPr>
              <a:cxnSpLocks noChangeAspect="1"/>
            </p:cNvCxnSpPr>
            <p:nvPr/>
          </p:nvCxnSpPr>
          <p:spPr>
            <a:xfrm>
              <a:off x="7557244" y="4462227"/>
              <a:ext cx="537190" cy="936000"/>
            </a:xfrm>
            <a:prstGeom prst="line">
              <a:avLst/>
            </a:prstGeom>
            <a:ln w="381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7340573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rotWithShape="1">
          <a:blip r:embed="rId3" cstate="print">
            <a:extLst>
              <a:ext uri="{28A0092B-C50C-407E-A947-70E740481C1C}">
                <a14:useLocalDpi xmlns:a14="http://schemas.microsoft.com/office/drawing/2010/main" val="0"/>
              </a:ext>
            </a:extLst>
          </a:blip>
          <a:srcRect l="5354"/>
          <a:stretch/>
        </p:blipFill>
        <p:spPr>
          <a:xfrm>
            <a:off x="416496" y="723176"/>
            <a:ext cx="9022258" cy="5857957"/>
          </a:xfrm>
          <a:prstGeom prst="rect">
            <a:avLst/>
          </a:prstGeom>
        </p:spPr>
      </p:pic>
      <p:sp>
        <p:nvSpPr>
          <p:cNvPr id="17" name="Textfeld 16"/>
          <p:cNvSpPr txBox="1"/>
          <p:nvPr/>
        </p:nvSpPr>
        <p:spPr>
          <a:xfrm>
            <a:off x="4796983" y="1074703"/>
            <a:ext cx="4888131" cy="2426305"/>
          </a:xfrm>
          <a:prstGeom prst="rect">
            <a:avLst/>
          </a:prstGeom>
          <a:noFill/>
          <a:ln w="31750">
            <a:noFill/>
          </a:ln>
          <a:effectLst/>
        </p:spPr>
        <p:txBody>
          <a:bodyPr wrap="square" rtlCol="0">
            <a:spAutoFit/>
          </a:bodyPr>
          <a:lstStyle/>
          <a:p>
            <a:pPr marL="335270" indent="-335270">
              <a:lnSpc>
                <a:spcPts val="2581"/>
              </a:lnSpc>
              <a:buClr>
                <a:srgbClr val="E50046"/>
              </a:buClr>
              <a:buSzPct val="70000"/>
              <a:buFont typeface="Wingdings" panose="05000000000000000000" pitchFamily="2" charset="2"/>
              <a:buChar char="§"/>
              <a:defRPr/>
            </a:pPr>
            <a:r>
              <a:rPr lang="de-DE" sz="1300" dirty="0" smtClean="0">
                <a:solidFill>
                  <a:srgbClr val="000000"/>
                </a:solidFill>
                <a:cs typeface="Arial" panose="020B0604020202020204" pitchFamily="34" charset="0"/>
              </a:rPr>
              <a:t>10 MW / 10 MWh Power/</a:t>
            </a:r>
            <a:r>
              <a:rPr lang="de-DE" sz="1300" dirty="0" err="1" smtClean="0">
                <a:solidFill>
                  <a:srgbClr val="000000"/>
                </a:solidFill>
                <a:cs typeface="Arial" panose="020B0604020202020204" pitchFamily="34" charset="0"/>
              </a:rPr>
              <a:t>Capacity</a:t>
            </a:r>
            <a:endParaRPr lang="de-DE" sz="1300" dirty="0" smtClean="0">
              <a:solidFill>
                <a:srgbClr val="000000"/>
              </a:solidFill>
              <a:cs typeface="Arial" panose="020B0604020202020204" pitchFamily="34" charset="0"/>
            </a:endParaRPr>
          </a:p>
          <a:p>
            <a:pPr marL="335270" indent="-335270">
              <a:lnSpc>
                <a:spcPts val="2581"/>
              </a:lnSpc>
              <a:buClr>
                <a:srgbClr val="E50046"/>
              </a:buClr>
              <a:buSzPct val="70000"/>
              <a:buFont typeface="Wingdings" panose="05000000000000000000" pitchFamily="2" charset="2"/>
              <a:buChar char="§"/>
              <a:defRPr/>
            </a:pPr>
            <a:r>
              <a:rPr lang="de-DE" sz="1300" dirty="0" smtClean="0">
                <a:solidFill>
                  <a:srgbClr val="000000"/>
                </a:solidFill>
                <a:cs typeface="Arial" panose="020B0604020202020204" pitchFamily="34" charset="0"/>
              </a:rPr>
              <a:t>Providing Primary Control Reserve</a:t>
            </a:r>
            <a:endParaRPr lang="de-DE" sz="1300" dirty="0">
              <a:solidFill>
                <a:srgbClr val="000000"/>
              </a:solidFill>
              <a:cs typeface="Arial" panose="020B0604020202020204" pitchFamily="34" charset="0"/>
            </a:endParaRPr>
          </a:p>
          <a:p>
            <a:pPr marL="335270" indent="-335270">
              <a:lnSpc>
                <a:spcPts val="2581"/>
              </a:lnSpc>
              <a:buClr>
                <a:srgbClr val="E50046"/>
              </a:buClr>
              <a:buSzPct val="70000"/>
              <a:buFont typeface="Wingdings" panose="05000000000000000000" pitchFamily="2" charset="2"/>
              <a:buChar char="§"/>
              <a:defRPr/>
            </a:pPr>
            <a:r>
              <a:rPr lang="de-DE" sz="1300" dirty="0" err="1" smtClean="0">
                <a:solidFill>
                  <a:srgbClr val="000000"/>
                </a:solidFill>
                <a:cs typeface="Arial" panose="020B0604020202020204" pitchFamily="34" charset="0"/>
              </a:rPr>
              <a:t>Lifetime</a:t>
            </a:r>
            <a:r>
              <a:rPr lang="de-DE" sz="1300" dirty="0" smtClean="0">
                <a:solidFill>
                  <a:srgbClr val="000000"/>
                </a:solidFill>
                <a:cs typeface="Arial" panose="020B0604020202020204" pitchFamily="34" charset="0"/>
              </a:rPr>
              <a:t> </a:t>
            </a:r>
            <a:r>
              <a:rPr lang="de-DE" sz="1300" dirty="0" err="1" smtClean="0">
                <a:solidFill>
                  <a:srgbClr val="000000"/>
                </a:solidFill>
                <a:cs typeface="Arial" panose="020B0604020202020204" pitchFamily="34" charset="0"/>
              </a:rPr>
              <a:t>approximately</a:t>
            </a:r>
            <a:r>
              <a:rPr lang="de-DE" sz="1300" dirty="0" smtClean="0">
                <a:solidFill>
                  <a:srgbClr val="000000"/>
                </a:solidFill>
                <a:cs typeface="Arial" panose="020B0604020202020204" pitchFamily="34" charset="0"/>
              </a:rPr>
              <a:t> 15-20 </a:t>
            </a:r>
            <a:r>
              <a:rPr lang="de-DE" sz="1300" dirty="0" err="1" smtClean="0">
                <a:solidFill>
                  <a:srgbClr val="000000"/>
                </a:solidFill>
                <a:cs typeface="Arial" panose="020B0604020202020204" pitchFamily="34" charset="0"/>
              </a:rPr>
              <a:t>years</a:t>
            </a:r>
            <a:endParaRPr lang="de-DE" sz="1300" dirty="0">
              <a:solidFill>
                <a:srgbClr val="000000"/>
              </a:solidFill>
              <a:cs typeface="Arial" panose="020B0604020202020204" pitchFamily="34" charset="0"/>
            </a:endParaRPr>
          </a:p>
          <a:p>
            <a:pPr marL="335270" indent="-335270">
              <a:lnSpc>
                <a:spcPts val="2581"/>
              </a:lnSpc>
              <a:buClr>
                <a:srgbClr val="E50046"/>
              </a:buClr>
              <a:buSzPct val="70000"/>
              <a:buFont typeface="Wingdings" panose="05000000000000000000" pitchFamily="2" charset="2"/>
              <a:buChar char="§"/>
              <a:defRPr/>
            </a:pPr>
            <a:r>
              <a:rPr lang="de-DE" sz="1300" dirty="0" err="1" smtClean="0">
                <a:solidFill>
                  <a:srgbClr val="000000"/>
                </a:solidFill>
                <a:cs typeface="Arial" panose="020B0604020202020204" pitchFamily="34" charset="0"/>
              </a:rPr>
              <a:t>One</a:t>
            </a:r>
            <a:r>
              <a:rPr lang="de-DE" sz="1300" dirty="0" smtClean="0">
                <a:solidFill>
                  <a:srgbClr val="000000"/>
                </a:solidFill>
                <a:cs typeface="Arial" panose="020B0604020202020204" pitchFamily="34" charset="0"/>
              </a:rPr>
              <a:t> </a:t>
            </a:r>
            <a:r>
              <a:rPr lang="de-DE" sz="1300" dirty="0" err="1" smtClean="0">
                <a:solidFill>
                  <a:srgbClr val="000000"/>
                </a:solidFill>
                <a:cs typeface="Arial" panose="020B0604020202020204" pitchFamily="34" charset="0"/>
              </a:rPr>
              <a:t>of</a:t>
            </a:r>
            <a:r>
              <a:rPr lang="de-DE" sz="1300" dirty="0" smtClean="0">
                <a:solidFill>
                  <a:srgbClr val="000000"/>
                </a:solidFill>
                <a:cs typeface="Arial" panose="020B0604020202020204" pitchFamily="34" charset="0"/>
              </a:rPr>
              <a:t> </a:t>
            </a:r>
            <a:r>
              <a:rPr lang="de-DE" sz="1300" dirty="0" err="1" smtClean="0">
                <a:solidFill>
                  <a:srgbClr val="000000"/>
                </a:solidFill>
                <a:cs typeface="Arial" panose="020B0604020202020204" pitchFamily="34" charset="0"/>
              </a:rPr>
              <a:t>the</a:t>
            </a:r>
            <a:r>
              <a:rPr lang="de-DE" sz="1300" dirty="0" smtClean="0">
                <a:solidFill>
                  <a:srgbClr val="000000"/>
                </a:solidFill>
                <a:cs typeface="Arial" panose="020B0604020202020204" pitchFamily="34" charset="0"/>
              </a:rPr>
              <a:t> </a:t>
            </a:r>
            <a:r>
              <a:rPr lang="de-DE" sz="1300" dirty="0" err="1" smtClean="0">
                <a:solidFill>
                  <a:srgbClr val="000000"/>
                </a:solidFill>
                <a:cs typeface="Arial" panose="020B0604020202020204" pitchFamily="34" charset="0"/>
              </a:rPr>
              <a:t>largest</a:t>
            </a:r>
            <a:r>
              <a:rPr lang="de-DE" sz="1300" dirty="0" smtClean="0">
                <a:solidFill>
                  <a:srgbClr val="000000"/>
                </a:solidFill>
                <a:cs typeface="Arial" panose="020B0604020202020204" pitchFamily="34" charset="0"/>
              </a:rPr>
              <a:t> </a:t>
            </a:r>
            <a:r>
              <a:rPr lang="de-DE" sz="1300" dirty="0" err="1" smtClean="0">
                <a:solidFill>
                  <a:srgbClr val="000000"/>
                </a:solidFill>
                <a:cs typeface="Arial" panose="020B0604020202020204" pitchFamily="34" charset="0"/>
              </a:rPr>
              <a:t>batteries</a:t>
            </a:r>
            <a:r>
              <a:rPr lang="de-DE" sz="1300" dirty="0" smtClean="0">
                <a:solidFill>
                  <a:srgbClr val="000000"/>
                </a:solidFill>
                <a:cs typeface="Arial" panose="020B0604020202020204" pitchFamily="34" charset="0"/>
              </a:rPr>
              <a:t> in Europe</a:t>
            </a:r>
          </a:p>
          <a:p>
            <a:pPr marL="335270" indent="-335270">
              <a:lnSpc>
                <a:spcPts val="2581"/>
              </a:lnSpc>
              <a:buClr>
                <a:srgbClr val="E50046"/>
              </a:buClr>
              <a:buSzPct val="70000"/>
              <a:buFont typeface="Wingdings" panose="05000000000000000000" pitchFamily="2" charset="2"/>
              <a:buChar char="§"/>
              <a:defRPr/>
            </a:pPr>
            <a:r>
              <a:rPr lang="de-DE" sz="1300" dirty="0" smtClean="0">
                <a:solidFill>
                  <a:srgbClr val="000000"/>
                </a:solidFill>
                <a:cs typeface="Arial" panose="020B0604020202020204" pitchFamily="34" charset="0"/>
              </a:rPr>
              <a:t>Li-Ion </a:t>
            </a:r>
            <a:r>
              <a:rPr lang="de-DE" sz="1300" dirty="0" err="1">
                <a:solidFill>
                  <a:srgbClr val="000000"/>
                </a:solidFill>
                <a:cs typeface="Arial" panose="020B0604020202020204" pitchFamily="34" charset="0"/>
              </a:rPr>
              <a:t>batteries</a:t>
            </a:r>
            <a:r>
              <a:rPr lang="de-DE" sz="1300" dirty="0" smtClean="0">
                <a:solidFill>
                  <a:srgbClr val="000000"/>
                </a:solidFill>
                <a:cs typeface="Arial" panose="020B0604020202020204" pitchFamily="34" charset="0"/>
              </a:rPr>
              <a:t>:</a:t>
            </a:r>
            <a:r>
              <a:rPr lang="de-DE" sz="1300" dirty="0">
                <a:solidFill>
                  <a:srgbClr val="000000"/>
                </a:solidFill>
                <a:cs typeface="Arial" panose="020B0604020202020204" pitchFamily="34" charset="0"/>
              </a:rPr>
              <a:t>	LG </a:t>
            </a:r>
            <a:r>
              <a:rPr lang="de-DE" sz="1300" dirty="0" err="1">
                <a:solidFill>
                  <a:srgbClr val="000000"/>
                </a:solidFill>
                <a:cs typeface="Arial" panose="020B0604020202020204" pitchFamily="34" charset="0"/>
              </a:rPr>
              <a:t>Chem</a:t>
            </a:r>
            <a:endParaRPr lang="de-DE" sz="1300" dirty="0">
              <a:solidFill>
                <a:srgbClr val="000000"/>
              </a:solidFill>
              <a:cs typeface="Arial" panose="020B0604020202020204" pitchFamily="34" charset="0"/>
            </a:endParaRPr>
          </a:p>
          <a:p>
            <a:pPr marL="335270" indent="-335270">
              <a:lnSpc>
                <a:spcPts val="2581"/>
              </a:lnSpc>
              <a:buClr>
                <a:srgbClr val="E50046"/>
              </a:buClr>
              <a:buSzPct val="70000"/>
              <a:buFont typeface="Wingdings" panose="05000000000000000000" pitchFamily="2" charset="2"/>
              <a:buChar char="§"/>
              <a:defRPr/>
            </a:pPr>
            <a:r>
              <a:rPr lang="de-DE" sz="1300" dirty="0">
                <a:solidFill>
                  <a:srgbClr val="000000"/>
                </a:solidFill>
                <a:cs typeface="Arial" panose="020B0604020202020204" pitchFamily="34" charset="0"/>
              </a:rPr>
              <a:t>PCS:		</a:t>
            </a:r>
            <a:r>
              <a:rPr lang="de-DE" sz="1300" dirty="0" smtClean="0">
                <a:solidFill>
                  <a:srgbClr val="000000"/>
                </a:solidFill>
                <a:cs typeface="Arial" panose="020B0604020202020204" pitchFamily="34" charset="0"/>
              </a:rPr>
              <a:t>ENERCON</a:t>
            </a:r>
            <a:endParaRPr lang="de-DE" sz="1300" dirty="0">
              <a:solidFill>
                <a:srgbClr val="000000"/>
              </a:solidFill>
              <a:cs typeface="Arial" panose="020B0604020202020204" pitchFamily="34" charset="0"/>
            </a:endParaRPr>
          </a:p>
          <a:p>
            <a:pPr marL="335270" indent="-335270">
              <a:lnSpc>
                <a:spcPts val="2581"/>
              </a:lnSpc>
              <a:buClr>
                <a:srgbClr val="E50046"/>
              </a:buClr>
              <a:buSzPct val="70000"/>
              <a:buFont typeface="Wingdings" panose="05000000000000000000" pitchFamily="2" charset="2"/>
              <a:buChar char="§"/>
              <a:defRPr/>
            </a:pPr>
            <a:r>
              <a:rPr lang="de-DE" sz="1300" dirty="0">
                <a:solidFill>
                  <a:srgbClr val="000000"/>
                </a:solidFill>
                <a:cs typeface="Arial" panose="020B0604020202020204" pitchFamily="34" charset="0"/>
              </a:rPr>
              <a:t>EMS:		</a:t>
            </a:r>
            <a:r>
              <a:rPr lang="de-DE" sz="1300" dirty="0" smtClean="0">
                <a:solidFill>
                  <a:srgbClr val="000000"/>
                </a:solidFill>
                <a:cs typeface="Arial" panose="020B0604020202020204" pitchFamily="34" charset="0"/>
              </a:rPr>
              <a:t>ENERCON</a:t>
            </a:r>
            <a:endParaRPr lang="de-DE" sz="1300" dirty="0">
              <a:solidFill>
                <a:srgbClr val="000000"/>
              </a:solidFill>
              <a:cs typeface="Arial" panose="020B0604020202020204" pitchFamily="34" charset="0"/>
            </a:endParaRPr>
          </a:p>
        </p:txBody>
      </p:sp>
      <p:pic>
        <p:nvPicPr>
          <p:cNvPr id="7" name="Grafik 6"/>
          <p:cNvPicPr>
            <a:picLocks noChangeAspect="1"/>
          </p:cNvPicPr>
          <p:nvPr/>
        </p:nvPicPr>
        <p:blipFill rotWithShape="1">
          <a:blip r:embed="rId4" cstate="print">
            <a:extLst>
              <a:ext uri="{28A0092B-C50C-407E-A947-70E740481C1C}">
                <a14:useLocalDpi xmlns:a14="http://schemas.microsoft.com/office/drawing/2010/main" val="0"/>
              </a:ext>
            </a:extLst>
          </a:blip>
          <a:srcRect l="8009" t="6474"/>
          <a:stretch/>
        </p:blipFill>
        <p:spPr>
          <a:xfrm>
            <a:off x="3428899" y="4105960"/>
            <a:ext cx="3109558" cy="1969081"/>
          </a:xfrm>
          <a:prstGeom prst="rect">
            <a:avLst/>
          </a:prstGeom>
        </p:spPr>
      </p:pic>
      <p:pic>
        <p:nvPicPr>
          <p:cNvPr id="8" name="Grafik 7"/>
          <p:cNvPicPr>
            <a:picLocks noChangeAspect="1"/>
          </p:cNvPicPr>
          <p:nvPr/>
        </p:nvPicPr>
        <p:blipFill rotWithShape="1">
          <a:blip r:embed="rId5" cstate="print">
            <a:extLst>
              <a:ext uri="{28A0092B-C50C-407E-A947-70E740481C1C}">
                <a14:useLocalDpi xmlns:a14="http://schemas.microsoft.com/office/drawing/2010/main" val="0"/>
              </a:ext>
            </a:extLst>
          </a:blip>
          <a:srcRect t="5099"/>
          <a:stretch/>
        </p:blipFill>
        <p:spPr>
          <a:xfrm>
            <a:off x="6669191" y="4094469"/>
            <a:ext cx="2787724" cy="1980988"/>
          </a:xfrm>
          <a:prstGeom prst="rect">
            <a:avLst/>
          </a:prstGeom>
        </p:spPr>
      </p:pic>
      <p:sp>
        <p:nvSpPr>
          <p:cNvPr id="18" name="Rechteck 17"/>
          <p:cNvSpPr/>
          <p:nvPr/>
        </p:nvSpPr>
        <p:spPr>
          <a:xfrm>
            <a:off x="3423825" y="4094469"/>
            <a:ext cx="3119707" cy="1980571"/>
          </a:xfrm>
          <a:prstGeom prst="rect">
            <a:avLst/>
          </a:prstGeom>
          <a:noFill/>
          <a:ln w="63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9" name="Rechteck 18"/>
          <p:cNvSpPr/>
          <p:nvPr/>
        </p:nvSpPr>
        <p:spPr>
          <a:xfrm>
            <a:off x="6669192" y="4094468"/>
            <a:ext cx="2794146" cy="1980573"/>
          </a:xfrm>
          <a:prstGeom prst="rect">
            <a:avLst/>
          </a:prstGeom>
          <a:noFill/>
          <a:ln w="63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20" name="Textfeld 19"/>
          <p:cNvSpPr txBox="1"/>
          <p:nvPr/>
        </p:nvSpPr>
        <p:spPr>
          <a:xfrm>
            <a:off x="3392827" y="6127412"/>
            <a:ext cx="4914546" cy="253916"/>
          </a:xfrm>
          <a:prstGeom prst="rect">
            <a:avLst/>
          </a:prstGeom>
          <a:noFill/>
        </p:spPr>
        <p:txBody>
          <a:bodyPr wrap="square" rtlCol="0">
            <a:spAutoFit/>
          </a:bodyPr>
          <a:lstStyle/>
          <a:p>
            <a:pPr>
              <a:lnSpc>
                <a:spcPct val="150000"/>
              </a:lnSpc>
            </a:pPr>
            <a:r>
              <a:rPr lang="de-DE" sz="700" dirty="0" smtClean="0">
                <a:solidFill>
                  <a:srgbClr val="000000"/>
                </a:solidFill>
                <a:cs typeface="Arial" panose="020B0604020202020204" pitchFamily="34" charset="0"/>
              </a:rPr>
              <a:t>RRKW </a:t>
            </a:r>
            <a:r>
              <a:rPr lang="de-DE" sz="700" dirty="0">
                <a:solidFill>
                  <a:srgbClr val="000000"/>
                </a:solidFill>
                <a:cs typeface="Arial" panose="020B0604020202020204" pitchFamily="34" charset="0"/>
              </a:rPr>
              <a:t>FELDHEIM </a:t>
            </a:r>
            <a:r>
              <a:rPr lang="de-DE" sz="700" dirty="0" smtClean="0">
                <a:solidFill>
                  <a:srgbClr val="000000"/>
                </a:solidFill>
                <a:cs typeface="Arial" panose="020B0604020202020204" pitchFamily="34" charset="0"/>
              </a:rPr>
              <a:t>NEIGHBORS AN </a:t>
            </a:r>
            <a:r>
              <a:rPr lang="de-DE" sz="700" smtClean="0">
                <a:solidFill>
                  <a:srgbClr val="000000"/>
                </a:solidFill>
                <a:cs typeface="Arial" panose="020B0604020202020204" pitchFamily="34" charset="0"/>
              </a:rPr>
              <a:t>ENERCON WINDFARM</a:t>
            </a:r>
            <a:endParaRPr lang="de-DE" sz="700" dirty="0">
              <a:solidFill>
                <a:srgbClr val="000000"/>
              </a:solidFill>
              <a:cs typeface="Arial" panose="020B0604020202020204" pitchFamily="34" charset="0"/>
            </a:endParaRPr>
          </a:p>
        </p:txBody>
      </p:sp>
      <p:sp>
        <p:nvSpPr>
          <p:cNvPr id="21" name="Textfeld 20"/>
          <p:cNvSpPr txBox="1"/>
          <p:nvPr/>
        </p:nvSpPr>
        <p:spPr>
          <a:xfrm>
            <a:off x="6642776" y="6127412"/>
            <a:ext cx="3042338" cy="253916"/>
          </a:xfrm>
          <a:prstGeom prst="rect">
            <a:avLst/>
          </a:prstGeom>
          <a:noFill/>
        </p:spPr>
        <p:txBody>
          <a:bodyPr wrap="square" rtlCol="0">
            <a:spAutoFit/>
          </a:bodyPr>
          <a:lstStyle/>
          <a:p>
            <a:pPr>
              <a:lnSpc>
                <a:spcPct val="150000"/>
              </a:lnSpc>
            </a:pPr>
            <a:r>
              <a:rPr lang="de-DE" sz="700" dirty="0" smtClean="0">
                <a:solidFill>
                  <a:srgbClr val="000000"/>
                </a:solidFill>
                <a:cs typeface="Arial" panose="020B0604020202020204" pitchFamily="34" charset="0"/>
              </a:rPr>
              <a:t>LOW VOLTAGE CABINETS AT RRKW </a:t>
            </a:r>
            <a:r>
              <a:rPr lang="de-DE" sz="700" dirty="0">
                <a:solidFill>
                  <a:srgbClr val="000000"/>
                </a:solidFill>
                <a:cs typeface="Arial" panose="020B0604020202020204" pitchFamily="34" charset="0"/>
              </a:rPr>
              <a:t>FELDHEIM</a:t>
            </a:r>
          </a:p>
        </p:txBody>
      </p:sp>
      <p:sp>
        <p:nvSpPr>
          <p:cNvPr id="22" name="Titel 1"/>
          <p:cNvSpPr txBox="1">
            <a:spLocks/>
          </p:cNvSpPr>
          <p:nvPr/>
        </p:nvSpPr>
        <p:spPr bwMode="auto">
          <a:xfrm>
            <a:off x="321078" y="234192"/>
            <a:ext cx="8736380"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rtl="0" eaLnBrk="1" fontAlgn="base" hangingPunct="1">
              <a:spcBef>
                <a:spcPct val="0"/>
              </a:spcBef>
              <a:spcAft>
                <a:spcPct val="0"/>
              </a:spcAft>
              <a:defRPr sz="1700">
                <a:solidFill>
                  <a:srgbClr val="005943"/>
                </a:solidFill>
                <a:latin typeface="+mj-lt"/>
                <a:ea typeface="+mj-ea"/>
                <a:cs typeface="+mj-cs"/>
              </a:defRPr>
            </a:lvl1pPr>
            <a:lvl2pPr algn="l" rtl="0" eaLnBrk="1" fontAlgn="base" hangingPunct="1">
              <a:spcBef>
                <a:spcPct val="0"/>
              </a:spcBef>
              <a:spcAft>
                <a:spcPct val="0"/>
              </a:spcAft>
              <a:defRPr sz="2000">
                <a:solidFill>
                  <a:srgbClr val="005943"/>
                </a:solidFill>
                <a:latin typeface="Arial" charset="0"/>
              </a:defRPr>
            </a:lvl2pPr>
            <a:lvl3pPr algn="l" rtl="0" eaLnBrk="1" fontAlgn="base" hangingPunct="1">
              <a:spcBef>
                <a:spcPct val="0"/>
              </a:spcBef>
              <a:spcAft>
                <a:spcPct val="0"/>
              </a:spcAft>
              <a:defRPr sz="2000">
                <a:solidFill>
                  <a:srgbClr val="005943"/>
                </a:solidFill>
                <a:latin typeface="Arial" charset="0"/>
              </a:defRPr>
            </a:lvl3pPr>
            <a:lvl4pPr algn="l" rtl="0" eaLnBrk="1" fontAlgn="base" hangingPunct="1">
              <a:spcBef>
                <a:spcPct val="0"/>
              </a:spcBef>
              <a:spcAft>
                <a:spcPct val="0"/>
              </a:spcAft>
              <a:defRPr sz="2000">
                <a:solidFill>
                  <a:srgbClr val="005943"/>
                </a:solidFill>
                <a:latin typeface="Arial" charset="0"/>
              </a:defRPr>
            </a:lvl4pPr>
            <a:lvl5pPr algn="l" rtl="0" eaLnBrk="1" fontAlgn="base" hangingPunct="1">
              <a:spcBef>
                <a:spcPct val="0"/>
              </a:spcBef>
              <a:spcAft>
                <a:spcPct val="0"/>
              </a:spcAft>
              <a:defRPr sz="2000">
                <a:solidFill>
                  <a:srgbClr val="005943"/>
                </a:solidFill>
                <a:latin typeface="Arial" charset="0"/>
              </a:defRPr>
            </a:lvl5pPr>
            <a:lvl6pPr marL="457200" algn="l" rtl="0" eaLnBrk="1" fontAlgn="base" hangingPunct="1">
              <a:spcBef>
                <a:spcPct val="0"/>
              </a:spcBef>
              <a:spcAft>
                <a:spcPct val="0"/>
              </a:spcAft>
              <a:defRPr sz="2000">
                <a:solidFill>
                  <a:srgbClr val="005943"/>
                </a:solidFill>
                <a:latin typeface="Arial" charset="0"/>
              </a:defRPr>
            </a:lvl6pPr>
            <a:lvl7pPr marL="914400" algn="l" rtl="0" eaLnBrk="1" fontAlgn="base" hangingPunct="1">
              <a:spcBef>
                <a:spcPct val="0"/>
              </a:spcBef>
              <a:spcAft>
                <a:spcPct val="0"/>
              </a:spcAft>
              <a:defRPr sz="2000">
                <a:solidFill>
                  <a:srgbClr val="005943"/>
                </a:solidFill>
                <a:latin typeface="Arial" charset="0"/>
              </a:defRPr>
            </a:lvl7pPr>
            <a:lvl8pPr marL="1371600" algn="l" rtl="0" eaLnBrk="1" fontAlgn="base" hangingPunct="1">
              <a:spcBef>
                <a:spcPct val="0"/>
              </a:spcBef>
              <a:spcAft>
                <a:spcPct val="0"/>
              </a:spcAft>
              <a:defRPr sz="2000">
                <a:solidFill>
                  <a:srgbClr val="005943"/>
                </a:solidFill>
                <a:latin typeface="Arial" charset="0"/>
              </a:defRPr>
            </a:lvl8pPr>
            <a:lvl9pPr marL="1828800" algn="l" rtl="0" eaLnBrk="1" fontAlgn="base" hangingPunct="1">
              <a:spcBef>
                <a:spcPct val="0"/>
              </a:spcBef>
              <a:spcAft>
                <a:spcPct val="0"/>
              </a:spcAft>
              <a:defRPr sz="2000">
                <a:solidFill>
                  <a:srgbClr val="005943"/>
                </a:solidFill>
                <a:latin typeface="Arial" charset="0"/>
              </a:defRPr>
            </a:lvl9pPr>
          </a:lstStyle>
          <a:p>
            <a:r>
              <a:rPr lang="de-DE" b="1" dirty="0" smtClean="0"/>
              <a:t>FELDHEIM </a:t>
            </a:r>
            <a:r>
              <a:rPr lang="de-DE" dirty="0" smtClean="0"/>
              <a:t>PRIMARY CONTROL RESERVE</a:t>
            </a:r>
            <a:endParaRPr lang="de-DE" kern="0" dirty="0"/>
          </a:p>
        </p:txBody>
      </p:sp>
    </p:spTree>
    <p:extLst>
      <p:ext uri="{BB962C8B-B14F-4D97-AF65-F5344CB8AC3E}">
        <p14:creationId xmlns:p14="http://schemas.microsoft.com/office/powerpoint/2010/main" val="6640863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68313" y="234192"/>
            <a:ext cx="7032625" cy="353943"/>
          </a:xfrm>
        </p:spPr>
        <p:txBody>
          <a:bodyPr/>
          <a:lstStyle/>
          <a:p>
            <a:r>
              <a:rPr lang="en-US" b="1" dirty="0" smtClean="0"/>
              <a:t>HÚSAHAGI, FAROE ISLANDS </a:t>
            </a:r>
            <a:r>
              <a:rPr lang="en-US" dirty="0" smtClean="0"/>
              <a:t>RAMP RATE CONTROL</a:t>
            </a:r>
            <a:endParaRPr lang="en-US" dirty="0"/>
          </a:p>
        </p:txBody>
      </p:sp>
      <p:pic>
        <p:nvPicPr>
          <p:cNvPr id="3074" name="Picture 2" descr="P:\01j-Speicher\Husahagi\Foto- und Filmmaterial SEV\SEV\IMG_2799.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237" r="24174"/>
          <a:stretch/>
        </p:blipFill>
        <p:spPr bwMode="auto">
          <a:xfrm>
            <a:off x="416496" y="764703"/>
            <a:ext cx="4680520" cy="5716131"/>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p:cNvSpPr/>
          <p:nvPr/>
        </p:nvSpPr>
        <p:spPr>
          <a:xfrm>
            <a:off x="416496" y="764703"/>
            <a:ext cx="4680520" cy="5742375"/>
          </a:xfrm>
          <a:prstGeom prst="rect">
            <a:avLst/>
          </a:prstGeom>
          <a:gradFill>
            <a:gsLst>
              <a:gs pos="0">
                <a:schemeClr val="bg1">
                  <a:alpha val="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231" r="5000"/>
          <a:stretch/>
        </p:blipFill>
        <p:spPr bwMode="auto">
          <a:xfrm>
            <a:off x="4016896" y="4370855"/>
            <a:ext cx="2815411" cy="1806170"/>
          </a:xfrm>
          <a:prstGeom prst="rect">
            <a:avLst/>
          </a:prstGeom>
          <a:extLst>
            <a:ext uri="{909E8E84-426E-40DD-AFC4-6F175D3DCCD1}">
              <a14:hiddenFill xmlns:a14="http://schemas.microsoft.com/office/drawing/2010/main">
                <a:solidFill>
                  <a:schemeClr val="accent1"/>
                </a:solidFill>
              </a14:hiddenFill>
            </a:ext>
          </a:extLst>
        </p:spPr>
      </p:pic>
      <p:sp>
        <p:nvSpPr>
          <p:cNvPr id="11" name="Rechteck 10"/>
          <p:cNvSpPr/>
          <p:nvPr/>
        </p:nvSpPr>
        <p:spPr>
          <a:xfrm>
            <a:off x="4016896" y="4370855"/>
            <a:ext cx="2815411" cy="1806170"/>
          </a:xfrm>
          <a:prstGeom prst="rect">
            <a:avLst/>
          </a:prstGeom>
          <a:noFill/>
          <a:ln w="63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3" name="Rechteck 12"/>
          <p:cNvSpPr/>
          <p:nvPr/>
        </p:nvSpPr>
        <p:spPr>
          <a:xfrm>
            <a:off x="6951921" y="4356312"/>
            <a:ext cx="2714589" cy="1806170"/>
          </a:xfrm>
          <a:prstGeom prst="rect">
            <a:avLst/>
          </a:prstGeom>
          <a:noFill/>
          <a:ln w="63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3075" name="Picture 3" descr="P:\01j-Speicher\Husahagi\Foto- und Filmmaterial SEV\SEV\IMG_280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66510" y="4370855"/>
            <a:ext cx="2700000" cy="1800000"/>
          </a:xfrm>
          <a:prstGeom prst="rect">
            <a:avLst/>
          </a:prstGeom>
          <a:extLst>
            <a:ext uri="{909E8E84-426E-40DD-AFC4-6F175D3DCCD1}">
              <a14:hiddenFill xmlns:a14="http://schemas.microsoft.com/office/drawing/2010/main">
                <a:solidFill>
                  <a:srgbClr val="FFFFFF"/>
                </a:solidFill>
              </a14:hiddenFill>
            </a:ext>
          </a:extLst>
        </p:spPr>
      </p:pic>
      <p:sp>
        <p:nvSpPr>
          <p:cNvPr id="14" name="Textfeld 13"/>
          <p:cNvSpPr txBox="1"/>
          <p:nvPr/>
        </p:nvSpPr>
        <p:spPr>
          <a:xfrm>
            <a:off x="3998894" y="6199420"/>
            <a:ext cx="2833413" cy="253916"/>
          </a:xfrm>
          <a:prstGeom prst="rect">
            <a:avLst/>
          </a:prstGeom>
          <a:noFill/>
        </p:spPr>
        <p:txBody>
          <a:bodyPr wrap="square" rtlCol="0">
            <a:spAutoFit/>
          </a:bodyPr>
          <a:lstStyle/>
          <a:p>
            <a:pPr>
              <a:lnSpc>
                <a:spcPct val="150000"/>
              </a:lnSpc>
            </a:pPr>
            <a:r>
              <a:rPr lang="de-DE" sz="700" dirty="0" smtClean="0">
                <a:solidFill>
                  <a:srgbClr val="000000"/>
                </a:solidFill>
                <a:cs typeface="Arial" panose="020B0604020202020204" pitchFamily="34" charset="0"/>
              </a:rPr>
              <a:t>HÚSAHAGI COMBINES A WINDFARM AND STORAGE</a:t>
            </a:r>
            <a:endParaRPr lang="de-DE" sz="700" dirty="0">
              <a:solidFill>
                <a:srgbClr val="000000"/>
              </a:solidFill>
              <a:cs typeface="Arial" panose="020B0604020202020204" pitchFamily="34" charset="0"/>
            </a:endParaRPr>
          </a:p>
        </p:txBody>
      </p:sp>
      <p:sp>
        <p:nvSpPr>
          <p:cNvPr id="15" name="Textfeld 14"/>
          <p:cNvSpPr txBox="1"/>
          <p:nvPr/>
        </p:nvSpPr>
        <p:spPr>
          <a:xfrm>
            <a:off x="6951921" y="6187142"/>
            <a:ext cx="2833413" cy="233975"/>
          </a:xfrm>
          <a:prstGeom prst="rect">
            <a:avLst/>
          </a:prstGeom>
          <a:noFill/>
        </p:spPr>
        <p:txBody>
          <a:bodyPr wrap="square" rtlCol="0">
            <a:spAutoFit/>
          </a:bodyPr>
          <a:lstStyle/>
          <a:p>
            <a:pPr>
              <a:lnSpc>
                <a:spcPct val="150000"/>
              </a:lnSpc>
            </a:pPr>
            <a:r>
              <a:rPr lang="de-DE" sz="700" dirty="0" smtClean="0">
                <a:solidFill>
                  <a:srgbClr val="000000"/>
                </a:solidFill>
                <a:cs typeface="Arial" panose="020B0604020202020204" pitchFamily="34" charset="0"/>
              </a:rPr>
              <a:t>CONTAINERIZED SOLUTION</a:t>
            </a:r>
            <a:endParaRPr lang="de-DE" sz="700" dirty="0">
              <a:solidFill>
                <a:srgbClr val="000000"/>
              </a:solidFill>
              <a:cs typeface="Arial" panose="020B0604020202020204" pitchFamily="34" charset="0"/>
            </a:endParaRPr>
          </a:p>
        </p:txBody>
      </p:sp>
      <p:sp>
        <p:nvSpPr>
          <p:cNvPr id="12" name="Inhaltsplatzhalter 2"/>
          <p:cNvSpPr>
            <a:spLocks noGrp="1"/>
          </p:cNvSpPr>
          <p:nvPr>
            <p:ph idx="1"/>
          </p:nvPr>
        </p:nvSpPr>
        <p:spPr>
          <a:xfrm>
            <a:off x="5280050" y="1117848"/>
            <a:ext cx="4209454" cy="2743200"/>
          </a:xfrm>
        </p:spPr>
        <p:txBody>
          <a:bodyPr/>
          <a:lstStyle/>
          <a:p>
            <a:pPr>
              <a:lnSpc>
                <a:spcPct val="100000"/>
              </a:lnSpc>
              <a:buClr>
                <a:srgbClr val="FF0000"/>
              </a:buClr>
              <a:buSzPct val="70000"/>
              <a:buFont typeface="Wingdings" panose="05000000000000000000" pitchFamily="2" charset="2"/>
              <a:buChar char="§"/>
            </a:pPr>
            <a:r>
              <a:rPr lang="en-US" sz="1300" dirty="0" smtClean="0"/>
              <a:t>Used for Ramp Rate Control, </a:t>
            </a:r>
            <a:br>
              <a:rPr lang="en-US" sz="1300" dirty="0" smtClean="0"/>
            </a:br>
            <a:r>
              <a:rPr lang="en-US" sz="1300" dirty="0" smtClean="0"/>
              <a:t>i.e. demand </a:t>
            </a:r>
            <a:r>
              <a:rPr lang="en-US" sz="1300" dirty="0"/>
              <a:t>shifting and peak </a:t>
            </a:r>
            <a:r>
              <a:rPr lang="en-US" sz="1300" dirty="0" smtClean="0"/>
              <a:t>reduction</a:t>
            </a:r>
          </a:p>
          <a:p>
            <a:pPr>
              <a:lnSpc>
                <a:spcPts val="2581"/>
              </a:lnSpc>
              <a:buClr>
                <a:srgbClr val="FF0000"/>
              </a:buClr>
              <a:buSzPct val="70000"/>
              <a:buFont typeface="Wingdings" panose="05000000000000000000" pitchFamily="2" charset="2"/>
              <a:buChar char="§"/>
              <a:tabLst>
                <a:tab pos="1793875" algn="l"/>
              </a:tabLst>
            </a:pPr>
            <a:r>
              <a:rPr lang="en-US" sz="1300" dirty="0" smtClean="0"/>
              <a:t>Li-Ion </a:t>
            </a:r>
            <a:r>
              <a:rPr lang="en-US" sz="1300" dirty="0"/>
              <a:t>batteries:	2,3 MW / 700 </a:t>
            </a:r>
            <a:r>
              <a:rPr lang="en-US" sz="1300" dirty="0" smtClean="0"/>
              <a:t>kWh</a:t>
            </a:r>
          </a:p>
          <a:p>
            <a:pPr>
              <a:lnSpc>
                <a:spcPts val="2581"/>
              </a:lnSpc>
              <a:buClr>
                <a:srgbClr val="FF0000"/>
              </a:buClr>
              <a:buSzPct val="70000"/>
              <a:buFont typeface="Wingdings" panose="05000000000000000000" pitchFamily="2" charset="2"/>
              <a:buChar char="§"/>
              <a:tabLst>
                <a:tab pos="1793875" algn="l"/>
              </a:tabLst>
            </a:pPr>
            <a:r>
              <a:rPr lang="en-US" sz="1300" dirty="0" smtClean="0"/>
              <a:t>Li-Ion batteries:	</a:t>
            </a:r>
            <a:r>
              <a:rPr lang="en-US" sz="1300" dirty="0" err="1" smtClean="0"/>
              <a:t>Saft</a:t>
            </a:r>
            <a:endParaRPr lang="en-CA" sz="1300" dirty="0" smtClean="0"/>
          </a:p>
          <a:p>
            <a:pPr defTabSz="720000">
              <a:lnSpc>
                <a:spcPts val="2581"/>
              </a:lnSpc>
              <a:buClr>
                <a:srgbClr val="FF0000"/>
              </a:buClr>
              <a:buSzPct val="70000"/>
              <a:buFont typeface="Wingdings" panose="05000000000000000000" pitchFamily="2" charset="2"/>
              <a:buChar char="§"/>
              <a:tabLst>
                <a:tab pos="1793875" algn="l"/>
              </a:tabLst>
            </a:pPr>
            <a:r>
              <a:rPr lang="en-US" sz="1300" dirty="0"/>
              <a:t>Lifetime: 	</a:t>
            </a:r>
            <a:r>
              <a:rPr lang="en-US" sz="1300" dirty="0" smtClean="0"/>
              <a:t>15-20 </a:t>
            </a:r>
            <a:r>
              <a:rPr lang="en-US" sz="1300" dirty="0"/>
              <a:t>years</a:t>
            </a:r>
          </a:p>
          <a:p>
            <a:pPr defTabSz="720000">
              <a:lnSpc>
                <a:spcPts val="2581"/>
              </a:lnSpc>
              <a:buClr>
                <a:srgbClr val="FF0000"/>
              </a:buClr>
              <a:buSzPct val="70000"/>
              <a:buFont typeface="Wingdings" panose="05000000000000000000" pitchFamily="2" charset="2"/>
              <a:buChar char="§"/>
              <a:tabLst>
                <a:tab pos="1793875" algn="l"/>
              </a:tabLst>
            </a:pPr>
            <a:r>
              <a:rPr lang="en-CA" sz="1300" dirty="0" smtClean="0"/>
              <a:t>PCS:	ENERCON</a:t>
            </a:r>
          </a:p>
          <a:p>
            <a:pPr defTabSz="720000">
              <a:lnSpc>
                <a:spcPts val="2581"/>
              </a:lnSpc>
              <a:buClr>
                <a:srgbClr val="FF0000"/>
              </a:buClr>
              <a:buSzPct val="70000"/>
              <a:buFont typeface="Wingdings" panose="05000000000000000000" pitchFamily="2" charset="2"/>
              <a:buChar char="§"/>
              <a:tabLst>
                <a:tab pos="1793875" algn="l"/>
              </a:tabLst>
            </a:pPr>
            <a:r>
              <a:rPr lang="en-CA" sz="1300" dirty="0" smtClean="0"/>
              <a:t>EMS:	ENERCON</a:t>
            </a:r>
          </a:p>
          <a:p>
            <a:pPr marL="0" indent="0">
              <a:buNone/>
              <a:tabLst>
                <a:tab pos="1683803" algn="l"/>
              </a:tabLst>
            </a:pPr>
            <a:endParaRPr lang="en-CA" dirty="0" smtClean="0"/>
          </a:p>
          <a:p>
            <a:endParaRPr lang="en-US" dirty="0"/>
          </a:p>
        </p:txBody>
      </p:sp>
      <p:sp>
        <p:nvSpPr>
          <p:cNvPr id="16" name="Textfeld 15"/>
          <p:cNvSpPr txBox="1"/>
          <p:nvPr/>
        </p:nvSpPr>
        <p:spPr>
          <a:xfrm>
            <a:off x="416496" y="6418774"/>
            <a:ext cx="9145016" cy="230832"/>
          </a:xfrm>
          <a:prstGeom prst="rect">
            <a:avLst/>
          </a:prstGeom>
          <a:noFill/>
        </p:spPr>
        <p:txBody>
          <a:bodyPr wrap="square" rtlCol="0">
            <a:spAutoFit/>
          </a:bodyPr>
          <a:lstStyle/>
          <a:p>
            <a:r>
              <a:rPr lang="en-US" sz="900" dirty="0" smtClean="0"/>
              <a:t>Source: SEV</a:t>
            </a:r>
            <a:endParaRPr lang="en-US" sz="900" dirty="0"/>
          </a:p>
        </p:txBody>
      </p:sp>
    </p:spTree>
    <p:extLst>
      <p:ext uri="{BB962C8B-B14F-4D97-AF65-F5344CB8AC3E}">
        <p14:creationId xmlns:p14="http://schemas.microsoft.com/office/powerpoint/2010/main" val="81535659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
                                            <p:txEl>
                                              <p:pRg st="1" end="1"/>
                                            </p:txEl>
                                          </p:spTgt>
                                        </p:tgtEl>
                                        <p:attrNameLst>
                                          <p:attrName>style.visibility</p:attrName>
                                        </p:attrNameLst>
                                      </p:cBhvr>
                                      <p:to>
                                        <p:strVal val="visible"/>
                                      </p:to>
                                    </p:set>
                                    <p:animEffect transition="in" filter="fade">
                                      <p:cBhvr>
                                        <p:cTn id="10" dur="500"/>
                                        <p:tgtEl>
                                          <p:spTgt spid="1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animEffect transition="in" filter="fade">
                                      <p:cBhvr>
                                        <p:cTn id="13" dur="500"/>
                                        <p:tgtEl>
                                          <p:spTgt spid="12">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xEl>
                                              <p:pRg st="4" end="4"/>
                                            </p:txEl>
                                          </p:spTgt>
                                        </p:tgtEl>
                                        <p:attrNameLst>
                                          <p:attrName>style.visibility</p:attrName>
                                        </p:attrNameLst>
                                      </p:cBhvr>
                                      <p:to>
                                        <p:strVal val="visible"/>
                                      </p:to>
                                    </p:set>
                                    <p:animEffect transition="in" filter="fade">
                                      <p:cBhvr>
                                        <p:cTn id="16" dur="500"/>
                                        <p:tgtEl>
                                          <p:spTgt spid="12">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animEffect transition="in" filter="fade">
                                      <p:cBhvr>
                                        <p:cTn id="19" dur="500"/>
                                        <p:tgtEl>
                                          <p:spTgt spid="12">
                                            <p:txEl>
                                              <p:pRg st="3" end="3"/>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xEl>
                                              <p:pRg st="5" end="5"/>
                                            </p:txEl>
                                          </p:spTgt>
                                        </p:tgtEl>
                                        <p:attrNameLst>
                                          <p:attrName>style.visibility</p:attrName>
                                        </p:attrNameLst>
                                      </p:cBhvr>
                                      <p:to>
                                        <p:strVal val="visible"/>
                                      </p:to>
                                    </p:set>
                                    <p:animEffect transition="in" filter="fade">
                                      <p:cBhvr>
                                        <p:cTn id="22" dur="500"/>
                                        <p:tgtEl>
                                          <p:spTgt spid="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00032026\Documents\Picture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564" y="692696"/>
            <a:ext cx="10029564" cy="574574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Let’s work as a team!</a:t>
            </a:r>
            <a:endParaRPr lang="en-US" dirty="0"/>
          </a:p>
        </p:txBody>
      </p:sp>
      <p:sp>
        <p:nvSpPr>
          <p:cNvPr id="4" name="TextBox 3"/>
          <p:cNvSpPr txBox="1"/>
          <p:nvPr/>
        </p:nvSpPr>
        <p:spPr>
          <a:xfrm>
            <a:off x="164468" y="1196752"/>
            <a:ext cx="9541060" cy="2257917"/>
          </a:xfrm>
          <a:prstGeom prst="rect">
            <a:avLst/>
          </a:prstGeom>
          <a:solidFill>
            <a:srgbClr val="BFBFBF">
              <a:alpha val="70000"/>
            </a:srgbClr>
          </a:solidFill>
        </p:spPr>
        <p:txBody>
          <a:bodyPr wrap="square" lIns="36000" tIns="36000" rIns="36000" bIns="36000" rtlCol="0">
            <a:spAutoFit/>
          </a:bodyPr>
          <a:lstStyle/>
          <a:p>
            <a:pPr marL="841901">
              <a:tabLst>
                <a:tab pos="312919" algn="l"/>
              </a:tabLst>
            </a:pPr>
            <a:r>
              <a:rPr lang="en-US" sz="3200" b="1" dirty="0">
                <a:solidFill>
                  <a:schemeClr val="bg1"/>
                </a:solidFill>
                <a:latin typeface="Arial" panose="020B0604020202020204" pitchFamily="34" charset="0"/>
                <a:cs typeface="Arial" panose="020B0604020202020204" pitchFamily="34" charset="0"/>
              </a:rPr>
              <a:t>“ENERCON is shaping the energy transition being a supplier of integrated systems – </a:t>
            </a:r>
          </a:p>
          <a:p>
            <a:pPr marL="841901">
              <a:tabLst>
                <a:tab pos="312919" algn="l"/>
              </a:tabLst>
            </a:pPr>
            <a:r>
              <a:rPr lang="en-US" sz="3200" b="1" dirty="0" smtClean="0">
                <a:solidFill>
                  <a:schemeClr val="bg1"/>
                </a:solidFill>
                <a:latin typeface="Arial" panose="020B0604020202020204" pitchFamily="34" charset="0"/>
                <a:cs typeface="Arial" panose="020B0604020202020204" pitchFamily="34" charset="0"/>
              </a:rPr>
              <a:t>storage </a:t>
            </a:r>
            <a:r>
              <a:rPr lang="en-US" sz="3200" b="1" dirty="0">
                <a:solidFill>
                  <a:schemeClr val="bg1"/>
                </a:solidFill>
                <a:latin typeface="Arial" panose="020B0604020202020204" pitchFamily="34" charset="0"/>
                <a:cs typeface="Arial" panose="020B0604020202020204" pitchFamily="34" charset="0"/>
              </a:rPr>
              <a:t>and renewable generation are ideal building blocks for this purpose</a:t>
            </a:r>
            <a:r>
              <a:rPr lang="de-DE" sz="3200" b="1" dirty="0" smtClean="0">
                <a:solidFill>
                  <a:schemeClr val="bg1"/>
                </a:solidFill>
                <a:latin typeface="Arial" panose="020B0604020202020204" pitchFamily="34" charset="0"/>
                <a:cs typeface="Arial" panose="020B0604020202020204" pitchFamily="34" charset="0"/>
              </a:rPr>
              <a:t>.</a:t>
            </a:r>
            <a:r>
              <a:rPr lang="en-US" sz="3200" b="1" dirty="0" smtClean="0">
                <a:solidFill>
                  <a:schemeClr val="bg1"/>
                </a:solidFill>
                <a:latin typeface="Arial" panose="020B0604020202020204" pitchFamily="34" charset="0"/>
                <a:cs typeface="Arial" panose="020B0604020202020204" pitchFamily="34" charset="0"/>
              </a:rPr>
              <a:t>”</a:t>
            </a:r>
          </a:p>
          <a:p>
            <a:pPr marL="841901">
              <a:tabLst>
                <a:tab pos="312919" algn="l"/>
              </a:tabLst>
            </a:pPr>
            <a:r>
              <a:rPr lang="en-US" sz="1400" dirty="0" smtClean="0">
                <a:solidFill>
                  <a:schemeClr val="bg1"/>
                </a:solidFill>
                <a:latin typeface="Calibri Light" panose="020F0302020204030204" pitchFamily="34" charset="0"/>
              </a:rPr>
              <a:t>Dr. Jens Winkler, Head of Power Systems at </a:t>
            </a:r>
            <a:r>
              <a:rPr lang="en-US" sz="1400" dirty="0">
                <a:solidFill>
                  <a:schemeClr val="bg1"/>
                </a:solidFill>
                <a:latin typeface="Calibri Light" panose="020F0302020204030204" pitchFamily="34" charset="0"/>
              </a:rPr>
              <a:t>ENERCON</a:t>
            </a:r>
            <a:endParaRPr lang="en-US" sz="3300" b="1" dirty="0">
              <a:solidFill>
                <a:schemeClr val="bg1"/>
              </a:solidFill>
              <a:latin typeface="Calibri Light" panose="020F0302020204030204" pitchFamily="34" charset="0"/>
            </a:endParaRPr>
          </a:p>
        </p:txBody>
      </p:sp>
      <p:sp>
        <p:nvSpPr>
          <p:cNvPr id="7" name="Textfeld 6"/>
          <p:cNvSpPr txBox="1"/>
          <p:nvPr/>
        </p:nvSpPr>
        <p:spPr>
          <a:xfrm>
            <a:off x="416496" y="6418774"/>
            <a:ext cx="9145016" cy="230832"/>
          </a:xfrm>
          <a:prstGeom prst="rect">
            <a:avLst/>
          </a:prstGeom>
          <a:noFill/>
        </p:spPr>
        <p:txBody>
          <a:bodyPr wrap="square" rtlCol="0">
            <a:spAutoFit/>
          </a:bodyPr>
          <a:lstStyle/>
          <a:p>
            <a:r>
              <a:rPr lang="en-US" sz="900" dirty="0" smtClean="0"/>
              <a:t>Source: SEV</a:t>
            </a:r>
            <a:endParaRPr lang="en-US" sz="900" dirty="0"/>
          </a:p>
        </p:txBody>
      </p:sp>
    </p:spTree>
    <p:extLst>
      <p:ext uri="{BB962C8B-B14F-4D97-AF65-F5344CB8AC3E}">
        <p14:creationId xmlns:p14="http://schemas.microsoft.com/office/powerpoint/2010/main" val="18922280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DESIGN VARIANTS</a:t>
            </a:r>
            <a:endParaRPr lang="en-US" dirty="0"/>
          </a:p>
        </p:txBody>
      </p:sp>
      <p:sp>
        <p:nvSpPr>
          <p:cNvPr id="3" name="Inhaltsplatzhalter 2"/>
          <p:cNvSpPr>
            <a:spLocks noGrp="1"/>
          </p:cNvSpPr>
          <p:nvPr>
            <p:ph idx="1"/>
          </p:nvPr>
        </p:nvSpPr>
        <p:spPr/>
        <p:txBody>
          <a:bodyPr/>
          <a:lstStyle/>
          <a:p>
            <a:r>
              <a:rPr lang="en-US" dirty="0"/>
              <a:t>Different </a:t>
            </a:r>
            <a:r>
              <a:rPr lang="en-US" dirty="0" err="1"/>
              <a:t>electrochemistries</a:t>
            </a:r>
            <a:r>
              <a:rPr lang="en-US" dirty="0"/>
              <a:t>: LiCO2, </a:t>
            </a:r>
            <a:r>
              <a:rPr lang="en-US" dirty="0" err="1"/>
              <a:t>LiNCA</a:t>
            </a:r>
            <a:r>
              <a:rPr lang="en-US" dirty="0"/>
              <a:t>, </a:t>
            </a:r>
            <a:r>
              <a:rPr lang="en-US" dirty="0" err="1"/>
              <a:t>LiNMC</a:t>
            </a:r>
            <a:r>
              <a:rPr lang="en-US" dirty="0"/>
              <a:t>, LiFePO4, LiMn2O4, LiT0,</a:t>
            </a:r>
          </a:p>
          <a:p>
            <a:r>
              <a:rPr lang="en-US" dirty="0"/>
              <a:t>etc.</a:t>
            </a:r>
          </a:p>
          <a:p>
            <a:r>
              <a:rPr lang="en-US" dirty="0"/>
              <a:t>Liquid electrolyte or polymeric electrolyte</a:t>
            </a:r>
          </a:p>
          <a:p>
            <a:r>
              <a:rPr lang="en-US" dirty="0"/>
              <a:t>Different cell shapes: cylindrical, prismatic, pouch</a:t>
            </a:r>
          </a:p>
          <a:p>
            <a:r>
              <a:rPr lang="en-US" dirty="0"/>
              <a:t>Different electrode thickness according to the Energy/Power ratio</a:t>
            </a:r>
          </a:p>
          <a:p>
            <a:r>
              <a:rPr lang="en-US" dirty="0"/>
              <a:t>Different battery systems according to the size: case up to </a:t>
            </a:r>
            <a:r>
              <a:rPr lang="en-US" dirty="0" smtClean="0"/>
              <a:t>container</a:t>
            </a:r>
            <a:endParaRPr lang="en-US" dirty="0"/>
          </a:p>
        </p:txBody>
      </p:sp>
    </p:spTree>
    <p:extLst>
      <p:ext uri="{BB962C8B-B14F-4D97-AF65-F5344CB8AC3E}">
        <p14:creationId xmlns:p14="http://schemas.microsoft.com/office/powerpoint/2010/main" val="1077847378"/>
      </p:ext>
    </p:extLst>
  </p:cSld>
  <p:clrMapOvr>
    <a:masterClrMapping/>
  </p:clrMapOvr>
  <p:timing>
    <p:tnLst>
      <p:par>
        <p:cTn id="1" dur="indefinite" restart="never" nodeType="tmRoot"/>
      </p:par>
    </p:tnLst>
  </p:timing>
</p:sld>
</file>

<file path=ppt/theme/theme1.xml><?xml version="1.0" encoding="utf-8"?>
<a:theme xmlns:a="http://schemas.openxmlformats.org/drawingml/2006/main" name="6_ENERCON_neu">
  <a:themeElements>
    <a:clrScheme name="ENERCON">
      <a:dk1>
        <a:srgbClr val="000000"/>
      </a:dk1>
      <a:lt1>
        <a:srgbClr val="FFFFFF"/>
      </a:lt1>
      <a:dk2>
        <a:srgbClr val="000000"/>
      </a:dk2>
      <a:lt2>
        <a:srgbClr val="808080"/>
      </a:lt2>
      <a:accent1>
        <a:srgbClr val="00584D"/>
      </a:accent1>
      <a:accent2>
        <a:srgbClr val="7F7F7F"/>
      </a:accent2>
      <a:accent3>
        <a:srgbClr val="A5A5A5"/>
      </a:accent3>
      <a:accent4>
        <a:srgbClr val="BFBFBF"/>
      </a:accent4>
      <a:accent5>
        <a:srgbClr val="D8D8D8"/>
      </a:accent5>
      <a:accent6>
        <a:srgbClr val="F2F2F2"/>
      </a:accent6>
      <a:hlink>
        <a:srgbClr val="00584D"/>
      </a:hlink>
      <a:folHlink>
        <a:srgbClr val="00584D"/>
      </a:folHlink>
    </a:clrScheme>
    <a:fontScheme name="MK_ppt-Vorlage_Querformat">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K_ppt-Vorlage_Querforma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K_ppt-Vorlage_Querforma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K_ppt-Vorlage_Querforma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K_ppt-Vorlage_Querforma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K_ppt-Vorlage_Querforma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K_ppt-Vorlage_Querforma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K_ppt-Vorlage_Querforma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K_ppt-Vorlage_Querforma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K_ppt-Vorlage_Querforma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K_ppt-Vorlage_Querforma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K_ppt-Vorlage_Querforma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K_ppt-Vorlage_Querforma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ENERCON">
    <a:dk1>
      <a:srgbClr val="000000"/>
    </a:dk1>
    <a:lt1>
      <a:srgbClr val="FFFFFF"/>
    </a:lt1>
    <a:dk2>
      <a:srgbClr val="000000"/>
    </a:dk2>
    <a:lt2>
      <a:srgbClr val="808080"/>
    </a:lt2>
    <a:accent1>
      <a:srgbClr val="00584D"/>
    </a:accent1>
    <a:accent2>
      <a:srgbClr val="7F7F7F"/>
    </a:accent2>
    <a:accent3>
      <a:srgbClr val="A5A5A5"/>
    </a:accent3>
    <a:accent4>
      <a:srgbClr val="BFBFBF"/>
    </a:accent4>
    <a:accent5>
      <a:srgbClr val="D8D8D8"/>
    </a:accent5>
    <a:accent6>
      <a:srgbClr val="F2F2F2"/>
    </a:accent6>
    <a:hlink>
      <a:srgbClr val="00584D"/>
    </a:hlink>
    <a:folHlink>
      <a:srgbClr val="00584D"/>
    </a:folHlink>
  </a:clrScheme>
</a:themeOverride>
</file>

<file path=ppt/theme/themeOverride2.xml><?xml version="1.0" encoding="utf-8"?>
<a:themeOverride xmlns:a="http://schemas.openxmlformats.org/drawingml/2006/main">
  <a:clrScheme name="ENERCON">
    <a:dk1>
      <a:srgbClr val="000000"/>
    </a:dk1>
    <a:lt1>
      <a:srgbClr val="FFFFFF"/>
    </a:lt1>
    <a:dk2>
      <a:srgbClr val="000000"/>
    </a:dk2>
    <a:lt2>
      <a:srgbClr val="808080"/>
    </a:lt2>
    <a:accent1>
      <a:srgbClr val="00584D"/>
    </a:accent1>
    <a:accent2>
      <a:srgbClr val="7F7F7F"/>
    </a:accent2>
    <a:accent3>
      <a:srgbClr val="A5A5A5"/>
    </a:accent3>
    <a:accent4>
      <a:srgbClr val="BFBFBF"/>
    </a:accent4>
    <a:accent5>
      <a:srgbClr val="D8D8D8"/>
    </a:accent5>
    <a:accent6>
      <a:srgbClr val="F2F2F2"/>
    </a:accent6>
    <a:hlink>
      <a:srgbClr val="00584D"/>
    </a:hlink>
    <a:folHlink>
      <a:srgbClr val="00584D"/>
    </a:folHlink>
  </a:clrScheme>
</a:themeOverride>
</file>

<file path=docProps/app.xml><?xml version="1.0" encoding="utf-8"?>
<Properties xmlns="http://schemas.openxmlformats.org/officeDocument/2006/extended-properties" xmlns:vt="http://schemas.openxmlformats.org/officeDocument/2006/docPropsVTypes">
  <Template/>
  <TotalTime>0</TotalTime>
  <Words>519</Words>
  <Application>Microsoft Office PowerPoint</Application>
  <PresentationFormat>A4-Papier (210x297 mm)</PresentationFormat>
  <Paragraphs>86</Paragraphs>
  <Slides>9</Slides>
  <Notes>7</Notes>
  <HiddenSlides>0</HiddenSlides>
  <MMClips>0</MMClips>
  <ScaleCrop>false</ScaleCrop>
  <HeadingPairs>
    <vt:vector size="4" baseType="variant">
      <vt:variant>
        <vt:lpstr>Design</vt:lpstr>
      </vt:variant>
      <vt:variant>
        <vt:i4>1</vt:i4>
      </vt:variant>
      <vt:variant>
        <vt:lpstr>Folientitel</vt:lpstr>
      </vt:variant>
      <vt:variant>
        <vt:i4>9</vt:i4>
      </vt:variant>
    </vt:vector>
  </HeadingPairs>
  <TitlesOfParts>
    <vt:vector size="10" baseType="lpstr">
      <vt:lpstr>6_ENERCON_neu</vt:lpstr>
      <vt:lpstr>PowerPoint-Präsentation</vt:lpstr>
      <vt:lpstr>LI-ION-BATTERIES   PHYSICAL PRINCIPLES </vt:lpstr>
      <vt:lpstr>LI-ION BATTERIES   PRICE DEVELOPMENT</vt:lpstr>
      <vt:lpstr>LI-ION BATTERIES   APPLICATIONS</vt:lpstr>
      <vt:lpstr>LI-ION BATTERIES   BUSINESS CASES</vt:lpstr>
      <vt:lpstr>PowerPoint-Präsentation</vt:lpstr>
      <vt:lpstr>HÚSAHAGI, FAROE ISLANDS RAMP RATE CONTROL</vt:lpstr>
      <vt:lpstr>Let’s work as a team!</vt:lpstr>
      <vt:lpstr>DESIGN VARIANTS</vt:lpstr>
    </vt:vector>
  </TitlesOfParts>
  <Company>Enercon GmbH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Halloworld</dc:title>
  <dc:creator>Martin Blanke</dc:creator>
  <cp:lastModifiedBy>Dr. Jens Winkler</cp:lastModifiedBy>
  <cp:revision>545</cp:revision>
  <cp:lastPrinted>2016-02-25T08:57:51Z</cp:lastPrinted>
  <dcterms:created xsi:type="dcterms:W3CDTF">2013-02-14T14:34:35Z</dcterms:created>
  <dcterms:modified xsi:type="dcterms:W3CDTF">2016-09-21T11:53:12Z</dcterms:modified>
</cp:coreProperties>
</file>