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405" r:id="rId2"/>
    <p:sldId id="410" r:id="rId3"/>
    <p:sldId id="380" r:id="rId4"/>
    <p:sldId id="411" r:id="rId5"/>
    <p:sldId id="412" r:id="rId6"/>
    <p:sldId id="413" r:id="rId7"/>
    <p:sldId id="416" r:id="rId8"/>
    <p:sldId id="389" r:id="rId9"/>
    <p:sldId id="403" r:id="rId10"/>
    <p:sldId id="391" r:id="rId11"/>
    <p:sldId id="404" r:id="rId12"/>
    <p:sldId id="393" r:id="rId13"/>
    <p:sldId id="400" r:id="rId14"/>
    <p:sldId id="303" r:id="rId15"/>
  </p:sldIdLst>
  <p:sldSz cx="9144000" cy="6858000" type="screen4x3"/>
  <p:notesSz cx="6797675" cy="9926638"/>
  <p:defaultTextStyle>
    <a:defPPr>
      <a:defRPr lang="en-US"/>
    </a:defPPr>
    <a:lvl1pPr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A8B25"/>
    <a:srgbClr val="005696"/>
    <a:srgbClr val="CCCCFF"/>
    <a:srgbClr val="FFFFCC"/>
    <a:srgbClr val="CCFFFF"/>
    <a:srgbClr val="CCFFCC"/>
    <a:srgbClr val="FFCCCC"/>
    <a:srgbClr val="0065B0"/>
    <a:srgbClr val="6BA8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ijl, thema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Stijl, donker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89990" autoAdjust="0"/>
  </p:normalViewPr>
  <p:slideViewPr>
    <p:cSldViewPr snapToObjects="1">
      <p:cViewPr varScale="1">
        <p:scale>
          <a:sx n="77" d="100"/>
          <a:sy n="77" d="100"/>
        </p:scale>
        <p:origin x="1320" y="5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621A270-A75D-4D41-BD8D-8E3B160421CB}" type="datetimeFigureOut">
              <a:rPr lang="nb-NO" smtClean="0"/>
              <a:t>28.09.2016</a:t>
            </a:fld>
            <a:endParaRPr lang="nb-NO"/>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5C0BE45-003C-475C-9CB8-CA58512FD7D7}" type="slidenum">
              <a:rPr lang="nb-NO" smtClean="0"/>
              <a:t>‹#›</a:t>
            </a:fld>
            <a:endParaRPr lang="nb-NO"/>
          </a:p>
        </p:txBody>
      </p:sp>
    </p:spTree>
    <p:extLst>
      <p:ext uri="{BB962C8B-B14F-4D97-AF65-F5344CB8AC3E}">
        <p14:creationId xmlns:p14="http://schemas.microsoft.com/office/powerpoint/2010/main" val="100208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Target Model (TM) has been developed by the European Commission (EC) in cooperation with ENTSO-e and ACER represents an attempt to make the penetration of large amounts of renewable generation compatible with the satisfactory functioning of power systems in Europe from a techno-economic point of view. The TM comprises a set of documents, including the Network Codes (NCs), or framework guidelines, related to different aspects of the functioning of the system. </a:t>
            </a:r>
          </a:p>
          <a:p>
            <a:endParaRPr lang="en-US" dirty="0" smtClean="0"/>
          </a:p>
          <a:p>
            <a:r>
              <a:rPr lang="en-US" dirty="0" smtClean="0"/>
              <a:t>The Target Model has apparently some limitations</a:t>
            </a:r>
            <a:r>
              <a:rPr lang="en-US" baseline="0" dirty="0" smtClean="0"/>
              <a:t> and shortcomings. This has been slowing down its implementation in Europe (we have passed the planned 2015 implementation target).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5C0BE45-003C-475C-9CB8-CA58512FD7D7}" type="slidenum">
              <a:rPr lang="nb-NO" smtClean="0"/>
              <a:t>2</a:t>
            </a:fld>
            <a:endParaRPr lang="nb-NO"/>
          </a:p>
        </p:txBody>
      </p:sp>
    </p:spTree>
    <p:extLst>
      <p:ext uri="{BB962C8B-B14F-4D97-AF65-F5344CB8AC3E}">
        <p14:creationId xmlns:p14="http://schemas.microsoft.com/office/powerpoint/2010/main" val="272511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IEE is a research</a:t>
            </a:r>
            <a:r>
              <a:rPr lang="nb-NO" baseline="0" dirty="0" smtClean="0"/>
              <a:t> program, </a:t>
            </a:r>
            <a:r>
              <a:rPr lang="nb-NO" baseline="0" dirty="0" err="1" smtClean="0"/>
              <a:t>which</a:t>
            </a:r>
            <a:r>
              <a:rPr lang="nb-NO" baseline="0" dirty="0" smtClean="0"/>
              <a:t> has </a:t>
            </a:r>
            <a:r>
              <a:rPr lang="nb-NO" baseline="0" dirty="0" err="1" smtClean="0"/>
              <a:t>been</a:t>
            </a:r>
            <a:r>
              <a:rPr lang="nb-NO" baseline="0" dirty="0" smtClean="0"/>
              <a:t> parallell </a:t>
            </a:r>
            <a:r>
              <a:rPr lang="nb-NO" baseline="0" dirty="0" err="1" smtClean="0"/>
              <a:t>with</a:t>
            </a:r>
            <a:r>
              <a:rPr lang="nb-NO" baseline="0" dirty="0" smtClean="0"/>
              <a:t> </a:t>
            </a:r>
            <a:r>
              <a:rPr lang="nb-NO" baseline="0" dirty="0" err="1" smtClean="0"/>
              <a:t>FPs</a:t>
            </a:r>
            <a:r>
              <a:rPr lang="nb-NO" baseline="0" dirty="0" smtClean="0"/>
              <a:t>. </a:t>
            </a:r>
            <a:endParaRPr lang="nb-NO" dirty="0"/>
          </a:p>
        </p:txBody>
      </p:sp>
      <p:sp>
        <p:nvSpPr>
          <p:cNvPr id="4" name="Slide Number Placeholder 3"/>
          <p:cNvSpPr>
            <a:spLocks noGrp="1"/>
          </p:cNvSpPr>
          <p:nvPr>
            <p:ph type="sldNum" sz="quarter" idx="10"/>
          </p:nvPr>
        </p:nvSpPr>
        <p:spPr/>
        <p:txBody>
          <a:bodyPr/>
          <a:lstStyle/>
          <a:p>
            <a:fld id="{E5C0BE45-003C-475C-9CB8-CA58512FD7D7}" type="slidenum">
              <a:rPr lang="nb-NO" smtClean="0"/>
              <a:t>4</a:t>
            </a:fld>
            <a:endParaRPr lang="nb-NO"/>
          </a:p>
        </p:txBody>
      </p:sp>
    </p:spTree>
    <p:extLst>
      <p:ext uri="{BB962C8B-B14F-4D97-AF65-F5344CB8AC3E}">
        <p14:creationId xmlns:p14="http://schemas.microsoft.com/office/powerpoint/2010/main" val="780960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Det viktigste</a:t>
            </a:r>
            <a:r>
              <a:rPr lang="nb-NO" baseline="0" dirty="0" smtClean="0"/>
              <a:t> her er at vi har partnere fra ulike sektorer, inkludert assosiasjoner til PV, Vind og </a:t>
            </a:r>
            <a:r>
              <a:rPr lang="nb-NO" baseline="0" dirty="0" err="1" smtClean="0"/>
              <a:t>SuperGrid</a:t>
            </a:r>
            <a:r>
              <a:rPr lang="nb-NO" baseline="0" dirty="0" smtClean="0"/>
              <a:t>. </a:t>
            </a:r>
          </a:p>
          <a:p>
            <a:endParaRPr lang="nb-NO" baseline="0" dirty="0" smtClean="0"/>
          </a:p>
          <a:p>
            <a:r>
              <a:rPr lang="nb-NO" dirty="0" err="1" smtClean="0"/>
              <a:t>Two</a:t>
            </a:r>
            <a:r>
              <a:rPr lang="nb-NO" baseline="0" dirty="0" smtClean="0"/>
              <a:t> partners have </a:t>
            </a:r>
            <a:r>
              <a:rPr lang="nb-NO" baseline="0" dirty="0" err="1" smtClean="0"/>
              <a:t>changed</a:t>
            </a:r>
            <a:r>
              <a:rPr lang="nb-NO" baseline="0" dirty="0" smtClean="0"/>
              <a:t> </a:t>
            </a:r>
            <a:r>
              <a:rPr lang="nb-NO" baseline="0" dirty="0" err="1" smtClean="0"/>
              <a:t>names</a:t>
            </a:r>
            <a:r>
              <a:rPr lang="nb-NO" baseline="0" dirty="0" smtClean="0"/>
              <a:t> dvs. EPIA og EWEA har blitt til </a:t>
            </a:r>
            <a:r>
              <a:rPr lang="nb-NO" baseline="0" dirty="0" err="1" smtClean="0"/>
              <a:t>SolarPower</a:t>
            </a:r>
            <a:r>
              <a:rPr lang="nb-NO" baseline="0" dirty="0" smtClean="0"/>
              <a:t> Europe og </a:t>
            </a:r>
            <a:r>
              <a:rPr lang="nb-NO" baseline="0" dirty="0" err="1" smtClean="0"/>
              <a:t>WindEurope</a:t>
            </a:r>
            <a:r>
              <a:rPr lang="nb-NO" baseline="0" dirty="0" smtClean="0"/>
              <a:t>.</a:t>
            </a:r>
          </a:p>
          <a:p>
            <a:endParaRPr lang="nb-NO" baseline="0" dirty="0" smtClean="0"/>
          </a:p>
          <a:p>
            <a:r>
              <a:rPr lang="nb-NO" baseline="0" dirty="0" smtClean="0"/>
              <a:t>APX </a:t>
            </a:r>
            <a:r>
              <a:rPr lang="nb-NO" baseline="0" dirty="0" err="1" smtClean="0"/>
              <a:t>decided</a:t>
            </a:r>
            <a:r>
              <a:rPr lang="nb-NO" baseline="0" dirty="0" smtClean="0"/>
              <a:t> to </a:t>
            </a:r>
            <a:r>
              <a:rPr lang="nb-NO" baseline="0" dirty="0" err="1" smtClean="0"/>
              <a:t>withdraw</a:t>
            </a:r>
            <a:r>
              <a:rPr lang="nb-NO" baseline="0" dirty="0" smtClean="0"/>
              <a:t> from </a:t>
            </a:r>
            <a:r>
              <a:rPr lang="nb-NO" baseline="0" dirty="0" err="1" smtClean="0"/>
              <a:t>the</a:t>
            </a:r>
            <a:r>
              <a:rPr lang="nb-NO" baseline="0" dirty="0" smtClean="0"/>
              <a:t> </a:t>
            </a:r>
            <a:r>
              <a:rPr lang="nb-NO" baseline="0" dirty="0" err="1" smtClean="0"/>
              <a:t>project</a:t>
            </a:r>
            <a:r>
              <a:rPr lang="nb-NO" baseline="0" dirty="0" smtClean="0"/>
              <a:t> etter sammenslåing med EPEX.</a:t>
            </a:r>
            <a:endParaRPr lang="nb-NO" dirty="0"/>
          </a:p>
        </p:txBody>
      </p:sp>
      <p:sp>
        <p:nvSpPr>
          <p:cNvPr id="4" name="Slide Number Placeholder 3"/>
          <p:cNvSpPr>
            <a:spLocks noGrp="1"/>
          </p:cNvSpPr>
          <p:nvPr>
            <p:ph type="sldNum" sz="quarter" idx="10"/>
          </p:nvPr>
        </p:nvSpPr>
        <p:spPr/>
        <p:txBody>
          <a:bodyPr/>
          <a:lstStyle/>
          <a:p>
            <a:fld id="{E5C0BE45-003C-475C-9CB8-CA58512FD7D7}" type="slidenum">
              <a:rPr lang="nb-NO" smtClean="0"/>
              <a:t>5</a:t>
            </a:fld>
            <a:endParaRPr lang="nb-NO"/>
          </a:p>
        </p:txBody>
      </p:sp>
    </p:spTree>
    <p:extLst>
      <p:ext uri="{BB962C8B-B14F-4D97-AF65-F5344CB8AC3E}">
        <p14:creationId xmlns:p14="http://schemas.microsoft.com/office/powerpoint/2010/main" val="2433340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noProof="0" dirty="0" smtClean="0"/>
              <a:t>We</a:t>
            </a:r>
            <a:r>
              <a:rPr lang="en-GB" baseline="0" noProof="0" dirty="0" smtClean="0"/>
              <a:t> start with diagnoses of the TM defining status quo for the power market.</a:t>
            </a:r>
          </a:p>
          <a:p>
            <a:pPr marL="171450" indent="-171450">
              <a:buFont typeface="Arial" panose="020B0604020202020204" pitchFamily="34" charset="0"/>
              <a:buChar char="•"/>
            </a:pPr>
            <a:r>
              <a:rPr lang="en-GB" baseline="0" noProof="0" dirty="0" smtClean="0"/>
              <a:t>We continue with identification of the possible modifications</a:t>
            </a:r>
          </a:p>
          <a:p>
            <a:pPr marL="171450" indent="-171450">
              <a:buFont typeface="Arial" panose="020B0604020202020204" pitchFamily="34" charset="0"/>
              <a:buChar char="•"/>
            </a:pPr>
            <a:r>
              <a:rPr lang="en-GB" baseline="0" noProof="0" dirty="0" smtClean="0"/>
              <a:t>We make a selection of the most promising design options</a:t>
            </a:r>
          </a:p>
          <a:p>
            <a:pPr marL="171450" indent="-171450">
              <a:buFont typeface="Arial" panose="020B0604020202020204" pitchFamily="34" charset="0"/>
              <a:buChar char="•"/>
            </a:pPr>
            <a:r>
              <a:rPr lang="en-GB" baseline="0" noProof="0" dirty="0" smtClean="0"/>
              <a:t>We make quantitative analysis of the selection long for pre-2020 and post-2020 timeframes in parallel.</a:t>
            </a:r>
          </a:p>
          <a:p>
            <a:pPr marL="171450" indent="-171450">
              <a:buFont typeface="Arial" panose="020B0604020202020204" pitchFamily="34" charset="0"/>
              <a:buChar char="•"/>
            </a:pPr>
            <a:r>
              <a:rPr lang="en-GB" baseline="0" noProof="0" dirty="0" smtClean="0"/>
              <a:t>We make conclusions and create a roadmap.</a:t>
            </a:r>
            <a:endParaRPr lang="en-GB" noProof="0" dirty="0"/>
          </a:p>
        </p:txBody>
      </p:sp>
      <p:sp>
        <p:nvSpPr>
          <p:cNvPr id="4" name="Slide Number Placeholder 3"/>
          <p:cNvSpPr>
            <a:spLocks noGrp="1"/>
          </p:cNvSpPr>
          <p:nvPr>
            <p:ph type="sldNum" sz="quarter" idx="10"/>
          </p:nvPr>
        </p:nvSpPr>
        <p:spPr/>
        <p:txBody>
          <a:bodyPr/>
          <a:lstStyle/>
          <a:p>
            <a:fld id="{E5C0BE45-003C-475C-9CB8-CA58512FD7D7}" type="slidenum">
              <a:rPr lang="nb-NO" smtClean="0"/>
              <a:t>6</a:t>
            </a:fld>
            <a:endParaRPr lang="nb-NO"/>
          </a:p>
        </p:txBody>
      </p:sp>
    </p:spTree>
    <p:extLst>
      <p:ext uri="{BB962C8B-B14F-4D97-AF65-F5344CB8AC3E}">
        <p14:creationId xmlns:p14="http://schemas.microsoft.com/office/powerpoint/2010/main" val="82844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4A640E-6A51-40A1-8C5E-326776BB0A37}" type="slidenum">
              <a:rPr lang="en-GB" smtClean="0"/>
              <a:t>7</a:t>
            </a:fld>
            <a:endParaRPr lang="en-GB"/>
          </a:p>
        </p:txBody>
      </p:sp>
    </p:spTree>
    <p:extLst>
      <p:ext uri="{BB962C8B-B14F-4D97-AF65-F5344CB8AC3E}">
        <p14:creationId xmlns:p14="http://schemas.microsoft.com/office/powerpoint/2010/main" val="1187398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13" name="Afbeelding 12" descr="Market4RES-backgrounf.ai"/>
          <p:cNvPicPr>
            <a:picLocks noChangeAspect="1"/>
          </p:cNvPicPr>
          <p:nvPr userDrawn="1"/>
        </p:nvPicPr>
        <p:blipFill rotWithShape="1">
          <a:blip r:embed="rId2">
            <a:extLst>
              <a:ext uri="{28A0092B-C50C-407E-A947-70E740481C1C}">
                <a14:useLocalDpi xmlns:a14="http://schemas.microsoft.com/office/drawing/2010/main" val="0"/>
              </a:ext>
            </a:extLst>
          </a:blip>
          <a:srcRect r="2395" b="4824"/>
          <a:stretch/>
        </p:blipFill>
        <p:spPr>
          <a:xfrm>
            <a:off x="3840190" y="1392203"/>
            <a:ext cx="5303810" cy="5465797"/>
          </a:xfrm>
          <a:prstGeom prst="rect">
            <a:avLst/>
          </a:prstGeom>
        </p:spPr>
      </p:pic>
      <p:sp>
        <p:nvSpPr>
          <p:cNvPr id="4" name="Title 1"/>
          <p:cNvSpPr txBox="1">
            <a:spLocks/>
          </p:cNvSpPr>
          <p:nvPr/>
        </p:nvSpPr>
        <p:spPr>
          <a:xfrm>
            <a:off x="107504" y="2074781"/>
            <a:ext cx="7837410" cy="2028863"/>
          </a:xfrm>
          <a:prstGeom prst="rect">
            <a:avLst/>
          </a:prstGeom>
        </p:spPr>
        <p:txBody>
          <a:bodyPr anchor="b">
            <a:normAutofit fontScale="92500" lnSpcReduction="10000"/>
          </a:bodyPr>
          <a:lstStyle>
            <a:lvl1pPr>
              <a:defRPr sz="3600">
                <a:solidFill>
                  <a:schemeClr val="bg1"/>
                </a:solidFill>
                <a:latin typeface="Franklin Gothic Medium"/>
                <a:cs typeface="Franklin Gothic Medium"/>
              </a:defRPr>
            </a:lvl1pPr>
          </a:lstStyle>
          <a:p>
            <a:pPr fontAlgn="auto">
              <a:spcAft>
                <a:spcPts val="0"/>
              </a:spcAft>
              <a:defRPr/>
            </a:pPr>
            <a:r>
              <a:rPr lang="en-US" b="1" dirty="0" smtClean="0">
                <a:solidFill>
                  <a:schemeClr val="tx2"/>
                </a:solidFill>
                <a:effectLst>
                  <a:outerShdw blurRad="38100" dist="38100" dir="2700000" algn="tl">
                    <a:srgbClr val="000000">
                      <a:alpha val="43137"/>
                    </a:srgbClr>
                  </a:outerShdw>
                </a:effectLst>
                <a:ea typeface="+mj-ea"/>
              </a:rPr>
              <a:t>Post-2020</a:t>
            </a:r>
            <a:r>
              <a:rPr lang="en-US" b="1" baseline="0" dirty="0" smtClean="0">
                <a:solidFill>
                  <a:schemeClr val="tx2"/>
                </a:solidFill>
                <a:effectLst>
                  <a:outerShdw blurRad="38100" dist="38100" dir="2700000" algn="tl">
                    <a:srgbClr val="000000">
                      <a:alpha val="43137"/>
                    </a:srgbClr>
                  </a:outerShdw>
                </a:effectLst>
                <a:ea typeface="+mj-ea"/>
              </a:rPr>
              <a:t> framework for a liberalized electricity market</a:t>
            </a:r>
          </a:p>
          <a:p>
            <a:pPr fontAlgn="auto">
              <a:spcAft>
                <a:spcPts val="0"/>
              </a:spcAft>
              <a:defRPr/>
            </a:pPr>
            <a:r>
              <a:rPr lang="en-US" b="1" baseline="0" dirty="0" smtClean="0">
                <a:solidFill>
                  <a:schemeClr val="accent1"/>
                </a:solidFill>
                <a:effectLst>
                  <a:outerShdw blurRad="38100" dist="38100" dir="2700000" algn="tl">
                    <a:srgbClr val="000000">
                      <a:alpha val="43137"/>
                    </a:srgbClr>
                  </a:outerShdw>
                </a:effectLst>
                <a:ea typeface="+mj-ea"/>
              </a:rPr>
              <a:t>with a large share of Renewable </a:t>
            </a:r>
          </a:p>
          <a:p>
            <a:pPr fontAlgn="auto">
              <a:spcAft>
                <a:spcPts val="0"/>
              </a:spcAft>
              <a:defRPr/>
            </a:pPr>
            <a:r>
              <a:rPr lang="en-US" b="1" baseline="0" dirty="0" smtClean="0">
                <a:solidFill>
                  <a:schemeClr val="accent1"/>
                </a:solidFill>
                <a:effectLst>
                  <a:outerShdw blurRad="38100" dist="38100" dir="2700000" algn="tl">
                    <a:srgbClr val="000000">
                      <a:alpha val="43137"/>
                    </a:srgbClr>
                  </a:outerShdw>
                </a:effectLst>
                <a:ea typeface="+mj-ea"/>
              </a:rPr>
              <a:t>Energy Sources</a:t>
            </a:r>
          </a:p>
          <a:p>
            <a:pPr fontAlgn="auto">
              <a:spcAft>
                <a:spcPts val="0"/>
              </a:spcAft>
              <a:defRPr/>
            </a:pPr>
            <a:endParaRPr lang="en-US" b="1" dirty="0">
              <a:solidFill>
                <a:schemeClr val="tx2"/>
              </a:solidFill>
              <a:ea typeface="+mj-ea"/>
            </a:endParaRPr>
          </a:p>
        </p:txBody>
      </p:sp>
      <p:pic>
        <p:nvPicPr>
          <p:cNvPr id="14" name="Afbeelding 13" descr="Market4RES_logo.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4232637" cy="1547224"/>
          </a:xfrm>
          <a:prstGeom prst="rect">
            <a:avLst/>
          </a:prstGeom>
        </p:spPr>
      </p:pic>
      <p:pic>
        <p:nvPicPr>
          <p:cNvPr id="19" name="Afbeelding 18" descr="iee-horizontal.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00192" y="6188937"/>
            <a:ext cx="2555776" cy="489715"/>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88224" y="167610"/>
            <a:ext cx="2228656" cy="459881"/>
          </a:xfrm>
          <a:prstGeom prst="rect">
            <a:avLst/>
          </a:prstGeom>
        </p:spPr>
      </p:pic>
      <p:sp>
        <p:nvSpPr>
          <p:cNvPr id="7" name="Subtitle 2"/>
          <p:cNvSpPr txBox="1">
            <a:spLocks/>
          </p:cNvSpPr>
          <p:nvPr userDrawn="1"/>
        </p:nvSpPr>
        <p:spPr>
          <a:xfrm>
            <a:off x="107136" y="4057257"/>
            <a:ext cx="6553200" cy="990600"/>
          </a:xfrm>
          <a:prstGeom prst="rect">
            <a:avLst/>
          </a:prstGeom>
        </p:spPr>
        <p:txBody>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buFont typeface="Arial"/>
              <a:buNone/>
              <a:defRPr/>
            </a:pPr>
            <a:r>
              <a:rPr lang="en-GB" sz="2000" b="1" baseline="0" noProof="0" dirty="0" smtClean="0">
                <a:solidFill>
                  <a:schemeClr val="bg1">
                    <a:lumMod val="50000"/>
                  </a:schemeClr>
                </a:solidFill>
                <a:effectLst/>
                <a:latin typeface="Franklin Gothic Book"/>
                <a:ea typeface="+mn-ea"/>
                <a:cs typeface="Franklin Gothic Book"/>
              </a:rPr>
              <a:t>WindEurope Summit 2016</a:t>
            </a:r>
            <a:endParaRPr lang="en-GB" sz="2000" b="1" noProof="0" dirty="0">
              <a:solidFill>
                <a:schemeClr val="bg1">
                  <a:lumMod val="50000"/>
                </a:schemeClr>
              </a:solidFill>
              <a:effectLst/>
              <a:latin typeface="Franklin Gothic Book"/>
              <a:ea typeface="+mn-ea"/>
              <a:cs typeface="Franklin Gothic Book"/>
            </a:endParaRPr>
          </a:p>
        </p:txBody>
      </p:sp>
      <p:sp>
        <p:nvSpPr>
          <p:cNvPr id="8" name="TextBox 21"/>
          <p:cNvSpPr txBox="1">
            <a:spLocks noChangeArrowheads="1"/>
          </p:cNvSpPr>
          <p:nvPr userDrawn="1"/>
        </p:nvSpPr>
        <p:spPr bwMode="auto">
          <a:xfrm>
            <a:off x="111609" y="5445224"/>
            <a:ext cx="4357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defRPr/>
            </a:pPr>
            <a:r>
              <a:rPr lang="en-GB" sz="1800" i="0" noProof="0" dirty="0" smtClean="0">
                <a:solidFill>
                  <a:schemeClr val="tx1">
                    <a:lumMod val="65000"/>
                    <a:lumOff val="35000"/>
                  </a:schemeClr>
                </a:solidFill>
                <a:effectLst/>
                <a:latin typeface="Franklin Gothic Book" charset="0"/>
              </a:rPr>
              <a:t>Andrei</a:t>
            </a:r>
            <a:r>
              <a:rPr lang="en-GB" sz="1800" i="0" baseline="0" noProof="0" dirty="0" smtClean="0">
                <a:solidFill>
                  <a:schemeClr val="tx1">
                    <a:lumMod val="65000"/>
                    <a:lumOff val="35000"/>
                  </a:schemeClr>
                </a:solidFill>
                <a:effectLst/>
                <a:latin typeface="Franklin Gothic Book" charset="0"/>
              </a:rPr>
              <a:t> Z. Morch and Ove Wolfgang</a:t>
            </a:r>
            <a:endParaRPr lang="en-GB" sz="1800" i="0" noProof="0" dirty="0">
              <a:solidFill>
                <a:schemeClr val="tx1">
                  <a:lumMod val="65000"/>
                  <a:lumOff val="35000"/>
                </a:schemeClr>
              </a:solidFill>
              <a:effectLst/>
              <a:latin typeface="Franklin Gothic Book" charset="0"/>
            </a:endParaRPr>
          </a:p>
          <a:p>
            <a:pPr>
              <a:defRPr/>
            </a:pPr>
            <a:r>
              <a:rPr lang="en-GB" sz="1400" i="0" noProof="0" dirty="0" smtClean="0">
                <a:solidFill>
                  <a:schemeClr val="tx1">
                    <a:lumMod val="65000"/>
                    <a:lumOff val="35000"/>
                  </a:schemeClr>
                </a:solidFill>
                <a:effectLst/>
                <a:latin typeface="Franklin Gothic Book" charset="0"/>
              </a:rPr>
              <a:t>SINTEF</a:t>
            </a:r>
            <a:r>
              <a:rPr lang="en-GB" sz="1400" i="0" baseline="0" noProof="0" dirty="0" smtClean="0">
                <a:solidFill>
                  <a:schemeClr val="tx1">
                    <a:lumMod val="65000"/>
                    <a:lumOff val="35000"/>
                  </a:schemeClr>
                </a:solidFill>
                <a:effectLst/>
                <a:latin typeface="Franklin Gothic Book" charset="0"/>
              </a:rPr>
              <a:t> Energy Research</a:t>
            </a:r>
            <a:endParaRPr lang="en-GB" sz="1400" i="0" noProof="0" dirty="0">
              <a:solidFill>
                <a:schemeClr val="tx1">
                  <a:lumMod val="65000"/>
                  <a:lumOff val="35000"/>
                </a:schemeClr>
              </a:solidFill>
              <a:effectLst/>
              <a:latin typeface="Franklin Gothic Book" charset="0"/>
            </a:endParaRPr>
          </a:p>
        </p:txBody>
      </p:sp>
      <p:sp>
        <p:nvSpPr>
          <p:cNvPr id="9" name="TextBox 21"/>
          <p:cNvSpPr txBox="1">
            <a:spLocks noChangeArrowheads="1"/>
          </p:cNvSpPr>
          <p:nvPr userDrawn="1"/>
        </p:nvSpPr>
        <p:spPr bwMode="auto">
          <a:xfrm>
            <a:off x="125681" y="4367891"/>
            <a:ext cx="43576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defRPr/>
            </a:pPr>
            <a:r>
              <a:rPr lang="en-GB" sz="1600" i="0" kern="1200" baseline="0" noProof="0" dirty="0" smtClean="0">
                <a:solidFill>
                  <a:schemeClr val="tx1">
                    <a:lumMod val="65000"/>
                    <a:lumOff val="35000"/>
                  </a:schemeClr>
                </a:solidFill>
                <a:effectLst/>
                <a:latin typeface="Franklin Gothic Book" charset="0"/>
                <a:ea typeface="ヒラギノ角ゴ Pro W3" charset="0"/>
                <a:cs typeface="ヒラギノ角ゴ Pro W3" charset="0"/>
              </a:rPr>
              <a:t>2016-09-27 Hamburg, DE</a:t>
            </a:r>
            <a:endParaRPr lang="en-GB" sz="1600" i="0" kern="1200" baseline="0" noProof="0" dirty="0">
              <a:solidFill>
                <a:schemeClr val="tx1">
                  <a:lumMod val="65000"/>
                  <a:lumOff val="35000"/>
                </a:schemeClr>
              </a:solidFill>
              <a:effectLst/>
              <a:latin typeface="Franklin Gothic Book" charset="0"/>
              <a:ea typeface="ヒラギノ角ゴ Pro W3" charset="0"/>
              <a:cs typeface="ヒラギノ角ゴ Pro W3" charset="0"/>
            </a:endParaRPr>
          </a:p>
        </p:txBody>
      </p:sp>
    </p:spTree>
    <p:extLst>
      <p:ext uri="{BB962C8B-B14F-4D97-AF65-F5344CB8AC3E}">
        <p14:creationId xmlns:p14="http://schemas.microsoft.com/office/powerpoint/2010/main" val="1813802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47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Rectangle 11"/>
          <p:cNvSpPr>
            <a:spLocks noChangeArrowheads="1"/>
          </p:cNvSpPr>
          <p:nvPr/>
        </p:nvSpPr>
        <p:spPr bwMode="auto">
          <a:xfrm>
            <a:off x="2503449" y="3933056"/>
            <a:ext cx="417996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500" b="1" dirty="0">
                <a:solidFill>
                  <a:schemeClr val="tx1"/>
                </a:solidFill>
                <a:latin typeface="Franklin Gothic Book" charset="0"/>
                <a:cs typeface="Franklin Gothic Book" charset="0"/>
              </a:rPr>
              <a:t>Thank you very much </a:t>
            </a:r>
          </a:p>
          <a:p>
            <a:pPr algn="ctr"/>
            <a:r>
              <a:rPr lang="en-GB" sz="3500" b="1" dirty="0">
                <a:solidFill>
                  <a:schemeClr val="tx1"/>
                </a:solidFill>
                <a:latin typeface="Franklin Gothic Book" charset="0"/>
                <a:cs typeface="Franklin Gothic Book" charset="0"/>
              </a:rPr>
              <a:t>for your attention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0424" y="1196752"/>
            <a:ext cx="4366014" cy="2232248"/>
          </a:xfrm>
          <a:prstGeom prst="rect">
            <a:avLst/>
          </a:prstGeom>
        </p:spPr>
      </p:pic>
    </p:spTree>
    <p:extLst>
      <p:ext uri="{BB962C8B-B14F-4D97-AF65-F5344CB8AC3E}">
        <p14:creationId xmlns:p14="http://schemas.microsoft.com/office/powerpoint/2010/main" val="4273318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 Column Vertical Graph ">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357158" y="1916832"/>
            <a:ext cx="8429683" cy="4155374"/>
          </a:xfrm>
        </p:spPr>
        <p:txBody>
          <a:bodyPr lIns="0">
            <a:noAutofit/>
          </a:bodyPr>
          <a:lstStyle>
            <a:lvl1pPr>
              <a:buClr>
                <a:schemeClr val="accent2"/>
              </a:buClr>
              <a:buFont typeface="Arial" pitchFamily="34" charset="0"/>
              <a:buChar char="•"/>
              <a:defRPr sz="1800" i="0">
                <a:solidFill>
                  <a:schemeClr val="accent3"/>
                </a:solidFill>
              </a:defRPr>
            </a:lvl1pPr>
            <a:lvl2pPr>
              <a:buClr>
                <a:schemeClr val="accent2"/>
              </a:buClr>
              <a:buFont typeface="Arial" pitchFamily="34" charset="0"/>
              <a:buChar char="•"/>
              <a:defRPr sz="1800" i="0">
                <a:solidFill>
                  <a:schemeClr val="accent3"/>
                </a:solidFill>
              </a:defRPr>
            </a:lvl2pPr>
            <a:lvl3pPr>
              <a:buClr>
                <a:schemeClr val="accent2"/>
              </a:buClr>
              <a:buFont typeface="Arial" pitchFamily="34" charset="0"/>
              <a:buChar char="•"/>
              <a:defRPr sz="1800" i="0">
                <a:solidFill>
                  <a:schemeClr val="accent3"/>
                </a:solidFill>
              </a:defRPr>
            </a:lvl3pPr>
            <a:lvl4pPr>
              <a:buClr>
                <a:schemeClr val="accent2"/>
              </a:buClr>
              <a:buFont typeface="Arial" pitchFamily="34" charset="0"/>
              <a:buChar char="•"/>
              <a:defRPr sz="1800" i="0">
                <a:solidFill>
                  <a:schemeClr val="accent3"/>
                </a:solidFill>
              </a:defRPr>
            </a:lvl4pPr>
            <a:lvl5pPr>
              <a:buClr>
                <a:schemeClr val="accent2"/>
              </a:buClr>
              <a:buFont typeface="Arial" pitchFamily="34" charset="0"/>
              <a:buChar char="•"/>
              <a:defRPr sz="1800" i="0">
                <a:solidFill>
                  <a:schemeClr val="accent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b-NO" noProof="0"/>
          </a:p>
        </p:txBody>
      </p:sp>
      <p:sp>
        <p:nvSpPr>
          <p:cNvPr id="10" name="Slide Number Placeholder 9"/>
          <p:cNvSpPr>
            <a:spLocks noGrp="1"/>
          </p:cNvSpPr>
          <p:nvPr>
            <p:ph type="sldNum" sz="quarter" idx="21"/>
          </p:nvPr>
        </p:nvSpPr>
        <p:spPr>
          <a:xfrm>
            <a:off x="8429652" y="6415200"/>
            <a:ext cx="514296" cy="285752"/>
          </a:xfrm>
          <a:prstGeom prst="rect">
            <a:avLst/>
          </a:prstGeom>
        </p:spPr>
        <p:txBody>
          <a:bodyPr/>
          <a:lstStyle/>
          <a:p>
            <a:fld id="{17A9B3F3-0CDD-4032-910D-70E772557002}" type="slidenum">
              <a:rPr lang="nb-NO" noProof="0" smtClean="0"/>
              <a:pPr/>
              <a:t>‹#›</a:t>
            </a:fld>
            <a:endParaRPr lang="nb-NO" noProof="0" dirty="0"/>
          </a:p>
        </p:txBody>
      </p:sp>
      <p:sp>
        <p:nvSpPr>
          <p:cNvPr id="6" name="Text Placeholder 2"/>
          <p:cNvSpPr>
            <a:spLocks noGrp="1"/>
          </p:cNvSpPr>
          <p:nvPr>
            <p:ph type="body" idx="22" hasCustomPrompt="1"/>
          </p:nvPr>
        </p:nvSpPr>
        <p:spPr>
          <a:xfrm>
            <a:off x="357158" y="1142984"/>
            <a:ext cx="8429684" cy="642942"/>
          </a:xfrm>
        </p:spPr>
        <p:txBody>
          <a:bodyPr wrap="square" lIns="0" tIns="46800" anchor="t" anchorCtr="0">
            <a:noAutofit/>
          </a:bodyPr>
          <a:lstStyle>
            <a:lvl1pPr marL="0" indent="0">
              <a:buNone/>
              <a:defRPr lang="nb-NO" sz="2800" b="1" kern="1200" noProof="0" dirty="0" smtClean="0">
                <a:solidFill>
                  <a:schemeClr val="tx2"/>
                </a:solidFill>
                <a:latin typeface="Franklin Gothic Book"/>
                <a:ea typeface="ヒラギノ角ゴ Pro W3" charset="0"/>
                <a:cs typeface="Franklin Gothic 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noProof="0" dirty="0" err="1" smtClean="0"/>
              <a:t>Click</a:t>
            </a:r>
            <a:r>
              <a:rPr lang="nb-NO" noProof="0" dirty="0" smtClean="0"/>
              <a:t> to </a:t>
            </a:r>
            <a:r>
              <a:rPr lang="nb-NO" noProof="0" dirty="0" err="1" smtClean="0"/>
              <a:t>insert</a:t>
            </a:r>
            <a:r>
              <a:rPr lang="nb-NO" noProof="0" dirty="0" smtClean="0"/>
              <a:t> </a:t>
            </a:r>
            <a:r>
              <a:rPr lang="nb-NO" noProof="0" dirty="0" err="1" smtClean="0"/>
              <a:t>text</a:t>
            </a:r>
            <a:endParaRPr lang="nb-NO" noProof="0" dirty="0" smtClean="0"/>
          </a:p>
        </p:txBody>
      </p:sp>
      <p:sp>
        <p:nvSpPr>
          <p:cNvPr id="2" name="Rectangle 1"/>
          <p:cNvSpPr/>
          <p:nvPr userDrawn="1"/>
        </p:nvSpPr>
        <p:spPr>
          <a:xfrm>
            <a:off x="2627784" y="6207451"/>
            <a:ext cx="4572000" cy="415498"/>
          </a:xfrm>
          <a:prstGeom prst="rect">
            <a:avLst/>
          </a:prstGeom>
        </p:spPr>
        <p:txBody>
          <a:bodyPr>
            <a:spAutoFit/>
          </a:bodyPr>
          <a:lstStyle/>
          <a:p>
            <a:pPr algn="ctr"/>
            <a:r>
              <a:rPr lang="en-US" sz="700" i="1" dirty="0" smtClean="0"/>
              <a:t>LEGAL DISCLAIMER:</a:t>
            </a:r>
            <a:r>
              <a:rPr lang="en-US" sz="700" i="1" baseline="0" dirty="0" smtClean="0"/>
              <a:t> </a:t>
            </a:r>
            <a:r>
              <a:rPr lang="en-US" sz="700" i="1" dirty="0" smtClean="0"/>
              <a:t>The sole responsibility for the content of this report lies with the Market4RES consortium. It does not necessarily reflect the opinion of the European Union. Neither the EASME nor the European Commission are responsible for any use that may be made of the information contained herein.</a:t>
            </a:r>
            <a:endParaRPr lang="nb-NO" sz="700" i="1" dirty="0"/>
          </a:p>
        </p:txBody>
      </p:sp>
    </p:spTree>
    <p:extLst>
      <p:ext uri="{BB962C8B-B14F-4D97-AF65-F5344CB8AC3E}">
        <p14:creationId xmlns:p14="http://schemas.microsoft.com/office/powerpoint/2010/main" val="3090717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ext Placeholder 2"/>
          <p:cNvSpPr>
            <a:spLocks noGrp="1"/>
          </p:cNvSpPr>
          <p:nvPr>
            <p:ph idx="1"/>
          </p:nvPr>
        </p:nvSpPr>
        <p:spPr bwMode="auto">
          <a:xfrm>
            <a:off x="827584" y="1340769"/>
            <a:ext cx="7776864"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el 10"/>
          <p:cNvSpPr>
            <a:spLocks noGrp="1"/>
          </p:cNvSpPr>
          <p:nvPr>
            <p:ph type="title"/>
          </p:nvPr>
        </p:nvSpPr>
        <p:spPr/>
        <p:txBody>
          <a:bodyPr/>
          <a:lstStyle/>
          <a:p>
            <a:r>
              <a:rPr lang="en-US" smtClean="0"/>
              <a:t>Click to edit Master title style</a:t>
            </a:r>
            <a:endParaRPr lang="nl-NL"/>
          </a:p>
        </p:txBody>
      </p:sp>
      <p:pic>
        <p:nvPicPr>
          <p:cNvPr id="4" name="Afbeelding 18" descr="iee-horizonta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1712" y="6081002"/>
            <a:ext cx="2555776" cy="489715"/>
          </a:xfrm>
          <a:prstGeom prst="rect">
            <a:avLst/>
          </a:prstGeom>
        </p:spPr>
      </p:pic>
      <p:sp>
        <p:nvSpPr>
          <p:cNvPr id="5" name="Rectangle 4"/>
          <p:cNvSpPr/>
          <p:nvPr userDrawn="1"/>
        </p:nvSpPr>
        <p:spPr>
          <a:xfrm>
            <a:off x="2555776" y="6093298"/>
            <a:ext cx="3995936" cy="461665"/>
          </a:xfrm>
          <a:prstGeom prst="rect">
            <a:avLst/>
          </a:prstGeom>
        </p:spPr>
        <p:txBody>
          <a:bodyPr wrap="square">
            <a:spAutoFit/>
          </a:bodyPr>
          <a:lstStyle/>
          <a:p>
            <a:pPr algn="ctr"/>
            <a:r>
              <a:rPr lang="en-US" sz="600" dirty="0" smtClean="0"/>
              <a:t>LEGAL DISCLAIMER</a:t>
            </a:r>
          </a:p>
          <a:p>
            <a:pPr algn="ctr"/>
            <a:r>
              <a:rPr lang="en-US" sz="600" dirty="0" smtClean="0"/>
              <a:t>The sole responsibility for the content of this report lies with the Market4RES consortium. It does not necessarily reflect the opinion of the European Union. Neither the EASME nor the European Commission are responsible for any use that may be made of the information contained herein.</a:t>
            </a:r>
            <a:endParaRPr lang="nb-NO" sz="600" dirty="0"/>
          </a:p>
        </p:txBody>
      </p:sp>
    </p:spTree>
    <p:extLst>
      <p:ext uri="{BB962C8B-B14F-4D97-AF65-F5344CB8AC3E}">
        <p14:creationId xmlns:p14="http://schemas.microsoft.com/office/powerpoint/2010/main" val="250369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7" name="Text Placeholder 2"/>
          <p:cNvSpPr>
            <a:spLocks noGrp="1"/>
          </p:cNvSpPr>
          <p:nvPr>
            <p:ph idx="1"/>
          </p:nvPr>
        </p:nvSpPr>
        <p:spPr bwMode="auto">
          <a:xfrm>
            <a:off x="827584" y="1340770"/>
            <a:ext cx="3674640" cy="445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
          <p:cNvSpPr>
            <a:spLocks noGrp="1"/>
          </p:cNvSpPr>
          <p:nvPr>
            <p:ph idx="10"/>
          </p:nvPr>
        </p:nvSpPr>
        <p:spPr bwMode="auto">
          <a:xfrm>
            <a:off x="4929808" y="1340770"/>
            <a:ext cx="3674640" cy="445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el 1"/>
          <p:cNvSpPr>
            <a:spLocks noGrp="1"/>
          </p:cNvSpPr>
          <p:nvPr>
            <p:ph type="title"/>
          </p:nvPr>
        </p:nvSpPr>
        <p:spPr/>
        <p:txBody>
          <a:bodyPr/>
          <a:lstStyle/>
          <a:p>
            <a:r>
              <a:rPr lang="en-US" smtClean="0"/>
              <a:t>Click to edit Master title style</a:t>
            </a:r>
            <a:endParaRPr lang="nl-NL"/>
          </a:p>
        </p:txBody>
      </p:sp>
    </p:spTree>
    <p:extLst>
      <p:ext uri="{BB962C8B-B14F-4D97-AF65-F5344CB8AC3E}">
        <p14:creationId xmlns:p14="http://schemas.microsoft.com/office/powerpoint/2010/main" val="172939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7584" y="1331259"/>
            <a:ext cx="3672408" cy="7207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584" y="2060849"/>
            <a:ext cx="3672408" cy="3744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32041" y="1331259"/>
            <a:ext cx="3672408" cy="7207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041" y="2060849"/>
            <a:ext cx="3672408" cy="3744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1"/>
          <p:cNvSpPr>
            <a:spLocks noGrp="1"/>
          </p:cNvSpPr>
          <p:nvPr>
            <p:ph type="title"/>
          </p:nvPr>
        </p:nvSpPr>
        <p:spPr bwMode="auto">
          <a:xfrm>
            <a:off x="1854052" y="404664"/>
            <a:ext cx="675039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1043148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graphicFrame>
        <p:nvGraphicFramePr>
          <p:cNvPr id="7" name="Tabel 6"/>
          <p:cNvGraphicFramePr>
            <a:graphicFrameLocks noGrp="1"/>
          </p:cNvGraphicFramePr>
          <p:nvPr>
            <p:extLst>
              <p:ext uri="{D42A27DB-BD31-4B8C-83A1-F6EECF244321}">
                <p14:modId xmlns:p14="http://schemas.microsoft.com/office/powerpoint/2010/main" val="2363458326"/>
              </p:ext>
            </p:extLst>
          </p:nvPr>
        </p:nvGraphicFramePr>
        <p:xfrm>
          <a:off x="1115616" y="1700808"/>
          <a:ext cx="6912768" cy="2952330"/>
        </p:xfrm>
        <a:graphic>
          <a:graphicData uri="http://schemas.openxmlformats.org/drawingml/2006/table">
            <a:tbl>
              <a:tblPr firstRow="1" bandRow="1">
                <a:tableStyleId>{3B4B98B0-60AC-42C2-AFA5-B58CD77FA1E5}</a:tableStyleId>
              </a:tblPr>
              <a:tblGrid>
                <a:gridCol w="2304256"/>
                <a:gridCol w="2304256"/>
                <a:gridCol w="2304256"/>
              </a:tblGrid>
              <a:tr h="590466">
                <a:tc>
                  <a:txBody>
                    <a:bodyPr/>
                    <a:lstStyle/>
                    <a:p>
                      <a:r>
                        <a:rPr lang="nl-NL" dirty="0" err="1" smtClean="0">
                          <a:solidFill>
                            <a:schemeClr val="bg1"/>
                          </a:solidFill>
                        </a:rPr>
                        <a:t>Table</a:t>
                      </a:r>
                      <a:endParaRPr lang="nl-NL" dirty="0">
                        <a:solidFill>
                          <a:schemeClr val="bg1"/>
                        </a:solidFill>
                      </a:endParaRPr>
                    </a:p>
                  </a:txBody>
                  <a:tcPr>
                    <a:lnL>
                      <a:noFill/>
                    </a:lnL>
                    <a:lnR w="12700" cap="flat" cmpd="sng" algn="ctr">
                      <a:solidFill>
                        <a:prstClr val="white"/>
                      </a:solidFill>
                      <a:prstDash val="solid"/>
                      <a:round/>
                      <a:headEnd type="none" w="med" len="med"/>
                      <a:tailEnd type="none" w="med" len="med"/>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78A22F"/>
                    </a:solidFill>
                  </a:tcPr>
                </a:tc>
                <a:tc>
                  <a:txBody>
                    <a:bodyPr/>
                    <a:lstStyle/>
                    <a:p>
                      <a:r>
                        <a:rPr lang="nl-NL" dirty="0" err="1" smtClean="0">
                          <a:solidFill>
                            <a:schemeClr val="bg1"/>
                          </a:solidFill>
                        </a:rPr>
                        <a:t>Table</a:t>
                      </a:r>
                      <a:endParaRPr lang="nl-NL"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78A22F"/>
                    </a:solidFill>
                  </a:tcPr>
                </a:tc>
                <a:tc>
                  <a:txBody>
                    <a:bodyPr/>
                    <a:lstStyle/>
                    <a:p>
                      <a:r>
                        <a:rPr lang="nl-NL" dirty="0" err="1" smtClean="0">
                          <a:solidFill>
                            <a:schemeClr val="bg1"/>
                          </a:solidFill>
                        </a:rPr>
                        <a:t>Table</a:t>
                      </a:r>
                      <a:endParaRPr lang="nl-NL" dirty="0">
                        <a:solidFill>
                          <a:schemeClr val="bg1"/>
                        </a:solidFill>
                      </a:endParaRPr>
                    </a:p>
                  </a:txBody>
                  <a:tcPr>
                    <a:lnL w="12700" cap="flat" cmpd="sng" algn="ctr">
                      <a:solidFill>
                        <a:prstClr val="white"/>
                      </a:solidFill>
                      <a:prstDash val="solid"/>
                      <a:round/>
                      <a:headEnd type="none" w="med" len="med"/>
                      <a:tailEnd type="none" w="med" len="med"/>
                    </a:lnL>
                    <a:lnR>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78A22F"/>
                    </a:solidFill>
                  </a:tcPr>
                </a:tc>
              </a:tr>
              <a:tr h="590466">
                <a:tc>
                  <a:txBody>
                    <a:bodyPr/>
                    <a:lstStyle/>
                    <a:p>
                      <a:r>
                        <a:rPr lang="nl-NL" b="0" i="0" dirty="0" err="1" smtClean="0">
                          <a:solidFill>
                            <a:schemeClr val="tx1"/>
                          </a:solidFill>
                          <a:latin typeface="+mn-lt"/>
                        </a:rPr>
                        <a:t>Table</a:t>
                      </a:r>
                      <a:endParaRPr lang="nl-NL" b="0" i="0" dirty="0">
                        <a:solidFill>
                          <a:schemeClr val="tx1"/>
                        </a:solidFill>
                        <a:latin typeface="+mn-lt"/>
                      </a:endParaRPr>
                    </a:p>
                  </a:txBody>
                  <a:tcPr>
                    <a:lnL>
                      <a:noFill/>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0000"/>
                      </a:schemeClr>
                    </a:solidFill>
                  </a:tcPr>
                </a:tc>
                <a:tc>
                  <a:txBody>
                    <a:bodyPr/>
                    <a:lstStyle/>
                    <a:p>
                      <a:r>
                        <a:rPr lang="nl-NL" sz="1600" dirty="0" smtClean="0">
                          <a:solidFill>
                            <a:schemeClr val="tx1"/>
                          </a:solidFill>
                        </a:rPr>
                        <a:t>1</a:t>
                      </a:r>
                      <a:endParaRPr lang="nl-NL" sz="1600" dirty="0">
                        <a:solidFill>
                          <a:schemeClr val="tx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0000"/>
                      </a:schemeClr>
                    </a:solidFill>
                  </a:tcPr>
                </a:tc>
                <a:tc>
                  <a:txBody>
                    <a:bodyPr/>
                    <a:lstStyle/>
                    <a:p>
                      <a:r>
                        <a:rPr lang="nl-NL" sz="1600" dirty="0" smtClean="0">
                          <a:solidFill>
                            <a:schemeClr val="tx1"/>
                          </a:solidFill>
                        </a:rPr>
                        <a:t>1</a:t>
                      </a:r>
                      <a:endParaRPr lang="nl-NL" sz="1600" dirty="0">
                        <a:solidFill>
                          <a:schemeClr val="tx1"/>
                        </a:solidFill>
                      </a:endParaRPr>
                    </a:p>
                  </a:txBody>
                  <a:tcPr>
                    <a:lnL w="12700" cap="flat" cmpd="sng" algn="ctr">
                      <a:solidFill>
                        <a:prstClr val="white"/>
                      </a:solidFill>
                      <a:prstDash val="solid"/>
                      <a:round/>
                      <a:headEnd type="none" w="med" len="med"/>
                      <a:tailEnd type="none" w="med" len="med"/>
                    </a:lnL>
                    <a:lnR>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0000"/>
                      </a:schemeClr>
                    </a:solidFill>
                  </a:tcPr>
                </a:tc>
              </a:tr>
              <a:tr h="590466">
                <a:tc>
                  <a:txBody>
                    <a:bodyPr/>
                    <a:lstStyle/>
                    <a:p>
                      <a:r>
                        <a:rPr lang="nl-NL" b="0" i="0" dirty="0" err="1" smtClean="0">
                          <a:solidFill>
                            <a:schemeClr val="tx1"/>
                          </a:solidFill>
                          <a:latin typeface="+mn-lt"/>
                        </a:rPr>
                        <a:t>Table</a:t>
                      </a:r>
                      <a:endParaRPr lang="nl-NL" b="0" i="0" dirty="0">
                        <a:solidFill>
                          <a:schemeClr val="tx1"/>
                        </a:solidFill>
                        <a:latin typeface="+mn-lt"/>
                      </a:endParaRPr>
                    </a:p>
                  </a:txBody>
                  <a:tcPr>
                    <a:lnL>
                      <a:noFill/>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600" dirty="0" smtClean="0">
                          <a:solidFill>
                            <a:schemeClr val="tx1"/>
                          </a:solidFill>
                        </a:rPr>
                        <a:t>1</a:t>
                      </a:r>
                      <a:endParaRPr lang="nl-NL" sz="1600" dirty="0">
                        <a:solidFill>
                          <a:schemeClr val="tx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600" dirty="0" smtClean="0">
                          <a:solidFill>
                            <a:schemeClr val="tx1"/>
                          </a:solidFill>
                        </a:rPr>
                        <a:t>1</a:t>
                      </a:r>
                      <a:endParaRPr lang="nl-NL" sz="1600" dirty="0">
                        <a:solidFill>
                          <a:schemeClr val="tx1"/>
                        </a:solidFill>
                      </a:endParaRPr>
                    </a:p>
                  </a:txBody>
                  <a:tcPr>
                    <a:lnL w="12700" cap="flat" cmpd="sng" algn="ctr">
                      <a:solidFill>
                        <a:prstClr val="white"/>
                      </a:solidFill>
                      <a:prstDash val="solid"/>
                      <a:round/>
                      <a:headEnd type="none" w="med" len="med"/>
                      <a:tailEnd type="none" w="med" len="med"/>
                    </a:lnL>
                    <a:lnR>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r>
              <a:tr h="590466">
                <a:tc>
                  <a:txBody>
                    <a:bodyPr/>
                    <a:lstStyle/>
                    <a:p>
                      <a:r>
                        <a:rPr lang="nl-NL" b="0" i="0" dirty="0" err="1" smtClean="0">
                          <a:solidFill>
                            <a:schemeClr val="tx1"/>
                          </a:solidFill>
                          <a:latin typeface="+mn-lt"/>
                        </a:rPr>
                        <a:t>Table</a:t>
                      </a:r>
                      <a:endParaRPr lang="nl-NL" b="0" i="0" dirty="0">
                        <a:solidFill>
                          <a:schemeClr val="tx1"/>
                        </a:solidFill>
                        <a:latin typeface="+mn-lt"/>
                      </a:endParaRPr>
                    </a:p>
                  </a:txBody>
                  <a:tcPr>
                    <a:lnL>
                      <a:noFill/>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0000"/>
                      </a:schemeClr>
                    </a:solidFill>
                  </a:tcPr>
                </a:tc>
                <a:tc>
                  <a:txBody>
                    <a:bodyPr/>
                    <a:lstStyle/>
                    <a:p>
                      <a:r>
                        <a:rPr lang="nl-NL" sz="1600" dirty="0" smtClean="0">
                          <a:solidFill>
                            <a:schemeClr val="tx1"/>
                          </a:solidFill>
                        </a:rPr>
                        <a:t>1</a:t>
                      </a:r>
                      <a:endParaRPr lang="nl-NL" sz="1600" dirty="0">
                        <a:solidFill>
                          <a:schemeClr val="tx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0000"/>
                      </a:schemeClr>
                    </a:solidFill>
                  </a:tcPr>
                </a:tc>
                <a:tc>
                  <a:txBody>
                    <a:bodyPr/>
                    <a:lstStyle/>
                    <a:p>
                      <a:r>
                        <a:rPr lang="nl-NL" sz="1600" dirty="0" smtClean="0">
                          <a:solidFill>
                            <a:schemeClr val="tx1"/>
                          </a:solidFill>
                        </a:rPr>
                        <a:t>1</a:t>
                      </a:r>
                      <a:endParaRPr lang="nl-NL" sz="1600" dirty="0">
                        <a:solidFill>
                          <a:schemeClr val="tx1"/>
                        </a:solidFill>
                      </a:endParaRPr>
                    </a:p>
                  </a:txBody>
                  <a:tcPr>
                    <a:lnL w="12700" cap="flat" cmpd="sng" algn="ctr">
                      <a:solidFill>
                        <a:prstClr val="white"/>
                      </a:solidFill>
                      <a:prstDash val="solid"/>
                      <a:round/>
                      <a:headEnd type="none" w="med" len="med"/>
                      <a:tailEnd type="none" w="med" len="med"/>
                    </a:lnL>
                    <a:lnR>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0000"/>
                      </a:schemeClr>
                    </a:solidFill>
                  </a:tcPr>
                </a:tc>
              </a:tr>
              <a:tr h="590466">
                <a:tc>
                  <a:txBody>
                    <a:bodyPr/>
                    <a:lstStyle/>
                    <a:p>
                      <a:r>
                        <a:rPr lang="nl-NL" b="0" i="0" dirty="0" err="1" smtClean="0">
                          <a:solidFill>
                            <a:schemeClr val="tx1"/>
                          </a:solidFill>
                          <a:latin typeface="+mn-lt"/>
                        </a:rPr>
                        <a:t>Table</a:t>
                      </a:r>
                      <a:endParaRPr lang="nl-NL" b="0" i="0" dirty="0">
                        <a:solidFill>
                          <a:schemeClr val="tx1"/>
                        </a:solidFill>
                        <a:latin typeface="+mn-lt"/>
                      </a:endParaRPr>
                    </a:p>
                  </a:txBody>
                  <a:tcPr>
                    <a:lnL>
                      <a:noFill/>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nl-NL" sz="1600" dirty="0" smtClean="0">
                          <a:solidFill>
                            <a:schemeClr val="tx1"/>
                          </a:solidFill>
                        </a:rPr>
                        <a:t>1</a:t>
                      </a:r>
                      <a:endParaRPr lang="nl-NL" sz="1600" dirty="0">
                        <a:solidFill>
                          <a:schemeClr val="tx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nl-NL" sz="1600" dirty="0" smtClean="0">
                          <a:solidFill>
                            <a:schemeClr val="tx1"/>
                          </a:solidFill>
                        </a:rPr>
                        <a:t>1</a:t>
                      </a:r>
                      <a:endParaRPr lang="nl-NL" sz="1600" dirty="0">
                        <a:solidFill>
                          <a:schemeClr val="tx1"/>
                        </a:solidFill>
                      </a:endParaRPr>
                    </a:p>
                  </a:txBody>
                  <a:tcPr>
                    <a:lnL w="12700" cap="flat" cmpd="sng" algn="ctr">
                      <a:solidFill>
                        <a:prstClr val="white"/>
                      </a:solidFill>
                      <a:prstDash val="solid"/>
                      <a:round/>
                      <a:headEnd type="none" w="med" len="med"/>
                      <a:tailEnd type="none" w="med" len="med"/>
                    </a:lnL>
                    <a:lnR>
                      <a:noFill/>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10" name="Title Placeholder 1"/>
          <p:cNvSpPr txBox="1">
            <a:spLocks/>
          </p:cNvSpPr>
          <p:nvPr userDrawn="1"/>
        </p:nvSpPr>
        <p:spPr bwMode="auto">
          <a:xfrm>
            <a:off x="1854052" y="404664"/>
            <a:ext cx="675039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600" b="1" kern="1200">
                <a:solidFill>
                  <a:schemeClr val="tx2"/>
                </a:solidFill>
                <a:latin typeface="Franklin Gothic Book"/>
                <a:ea typeface="ヒラギノ角ゴ Pro W3" charset="0"/>
                <a:cs typeface="Franklin Gothic Book"/>
              </a:defRPr>
            </a:lvl1pPr>
            <a:lvl2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2pPr>
            <a:lvl3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3pPr>
            <a:lvl4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4pPr>
            <a:lvl5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a:lstStyle>
          <a:p>
            <a:r>
              <a:rPr lang="nl-BE" dirty="0" smtClean="0"/>
              <a:t>Titelstijl van model bewerken</a:t>
            </a:r>
            <a:endParaRPr lang="en-US" dirty="0"/>
          </a:p>
        </p:txBody>
      </p:sp>
    </p:spTree>
    <p:extLst>
      <p:ext uri="{BB962C8B-B14F-4D97-AF65-F5344CB8AC3E}">
        <p14:creationId xmlns:p14="http://schemas.microsoft.com/office/powerpoint/2010/main" val="356841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27584" y="2019548"/>
            <a:ext cx="2909391" cy="3772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3923928" y="1340770"/>
            <a:ext cx="4680520" cy="44513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827584" y="1340769"/>
            <a:ext cx="2909391" cy="678779"/>
          </a:xfrm>
        </p:spPr>
        <p:txBody>
          <a:bodyPr anchor="b"/>
          <a:lstStyle>
            <a:lvl1pPr algn="l">
              <a:defRPr sz="2000" b="1"/>
            </a:lvl1pPr>
          </a:lstStyle>
          <a:p>
            <a:r>
              <a:rPr lang="en-US" smtClean="0"/>
              <a:t>Click to edit Master title style</a:t>
            </a:r>
            <a:endParaRPr lang="en-US" dirty="0"/>
          </a:p>
        </p:txBody>
      </p:sp>
      <p:sp>
        <p:nvSpPr>
          <p:cNvPr id="9" name="Title Placeholder 1"/>
          <p:cNvSpPr txBox="1">
            <a:spLocks/>
          </p:cNvSpPr>
          <p:nvPr userDrawn="1"/>
        </p:nvSpPr>
        <p:spPr bwMode="auto">
          <a:xfrm>
            <a:off x="1854052" y="404664"/>
            <a:ext cx="675039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600" b="1" kern="1200">
                <a:solidFill>
                  <a:schemeClr val="tx2"/>
                </a:solidFill>
                <a:latin typeface="Franklin Gothic Book"/>
                <a:ea typeface="ヒラギノ角ゴ Pro W3" charset="0"/>
                <a:cs typeface="Franklin Gothic Book"/>
              </a:defRPr>
            </a:lvl1pPr>
            <a:lvl2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2pPr>
            <a:lvl3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3pPr>
            <a:lvl4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4pPr>
            <a:lvl5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a:lstStyle>
          <a:p>
            <a:r>
              <a:rPr lang="nl-BE" dirty="0" smtClean="0"/>
              <a:t>Titelstijl van model bewerken</a:t>
            </a:r>
            <a:endParaRPr lang="en-US" dirty="0"/>
          </a:p>
        </p:txBody>
      </p:sp>
    </p:spTree>
    <p:extLst>
      <p:ext uri="{BB962C8B-B14F-4D97-AF65-F5344CB8AC3E}">
        <p14:creationId xmlns:p14="http://schemas.microsoft.com/office/powerpoint/2010/main" val="189048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499992" y="1340768"/>
            <a:ext cx="4104456" cy="648072"/>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827584" y="1340768"/>
            <a:ext cx="3456384" cy="432048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4499992" y="2132856"/>
            <a:ext cx="4104456" cy="35283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Placeholder 1"/>
          <p:cNvSpPr txBox="1">
            <a:spLocks/>
          </p:cNvSpPr>
          <p:nvPr userDrawn="1"/>
        </p:nvSpPr>
        <p:spPr bwMode="auto">
          <a:xfrm>
            <a:off x="1854052" y="404664"/>
            <a:ext cx="675039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600" b="1" kern="1200">
                <a:solidFill>
                  <a:schemeClr val="tx2"/>
                </a:solidFill>
                <a:latin typeface="Franklin Gothic Book"/>
                <a:ea typeface="ヒラギノ角ゴ Pro W3" charset="0"/>
                <a:cs typeface="Franklin Gothic Book"/>
              </a:defRPr>
            </a:lvl1pPr>
            <a:lvl2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2pPr>
            <a:lvl3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3pPr>
            <a:lvl4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4pPr>
            <a:lvl5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a:lstStyle>
          <a:p>
            <a:r>
              <a:rPr lang="nl-BE" smtClean="0"/>
              <a:t>Titelstijl van model bewerken</a:t>
            </a:r>
            <a:endParaRPr lang="en-US" dirty="0"/>
          </a:p>
        </p:txBody>
      </p:sp>
    </p:spTree>
    <p:extLst>
      <p:ext uri="{BB962C8B-B14F-4D97-AF65-F5344CB8AC3E}">
        <p14:creationId xmlns:p14="http://schemas.microsoft.com/office/powerpoint/2010/main" val="32304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verticale tekst">
    <p:spTree>
      <p:nvGrpSpPr>
        <p:cNvPr id="1" name=""/>
        <p:cNvGrpSpPr/>
        <p:nvPr/>
      </p:nvGrpSpPr>
      <p:grpSpPr>
        <a:xfrm>
          <a:off x="0" y="0"/>
          <a:ext cx="0" cy="0"/>
          <a:chOff x="0" y="0"/>
          <a:chExt cx="0" cy="0"/>
        </a:xfrm>
      </p:grpSpPr>
      <p:sp>
        <p:nvSpPr>
          <p:cNvPr id="10" name="Vertical Text Placeholder 2"/>
          <p:cNvSpPr>
            <a:spLocks noGrp="1"/>
          </p:cNvSpPr>
          <p:nvPr>
            <p:ph type="body" orient="vert" idx="1"/>
          </p:nvPr>
        </p:nvSpPr>
        <p:spPr>
          <a:xfrm>
            <a:off x="1043608" y="1268762"/>
            <a:ext cx="6984776" cy="43204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9381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9755" y="1268761"/>
            <a:ext cx="1148629" cy="4320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5616" y="1268761"/>
            <a:ext cx="5472608" cy="43204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9801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Afbeelding 1" descr="Market4RES-backgrounf.ai"/>
          <p:cNvPicPr>
            <a:picLocks noChangeAspect="1"/>
          </p:cNvPicPr>
          <p:nvPr/>
        </p:nvPicPr>
        <p:blipFill rotWithShape="1">
          <a:blip r:embed="rId14">
            <a:extLst>
              <a:ext uri="{28A0092B-C50C-407E-A947-70E740481C1C}">
                <a14:useLocalDpi xmlns:a14="http://schemas.microsoft.com/office/drawing/2010/main" val="0"/>
              </a:ext>
            </a:extLst>
          </a:blip>
          <a:srcRect t="21493" r="49842" b="13631"/>
          <a:stretch/>
        </p:blipFill>
        <p:spPr>
          <a:xfrm>
            <a:off x="7259765" y="4282306"/>
            <a:ext cx="1884235" cy="2575693"/>
          </a:xfrm>
          <a:prstGeom prst="rect">
            <a:avLst/>
          </a:prstGeom>
        </p:spPr>
      </p:pic>
      <p:pic>
        <p:nvPicPr>
          <p:cNvPr id="9" name="Afbeelding 8" descr="Market4RES-backgrounf.ai"/>
          <p:cNvPicPr>
            <a:picLocks noChangeAspect="1"/>
          </p:cNvPicPr>
          <p:nvPr/>
        </p:nvPicPr>
        <p:blipFill rotWithShape="1">
          <a:blip r:embed="rId14">
            <a:extLst>
              <a:ext uri="{28A0092B-C50C-407E-A947-70E740481C1C}">
                <a14:useLocalDpi xmlns:a14="http://schemas.microsoft.com/office/drawing/2010/main" val="0"/>
              </a:ext>
            </a:extLst>
          </a:blip>
          <a:srcRect l="54710" t="11193" b="22359"/>
          <a:stretch/>
        </p:blipFill>
        <p:spPr>
          <a:xfrm>
            <a:off x="0" y="0"/>
            <a:ext cx="1758934" cy="2727325"/>
          </a:xfrm>
          <a:prstGeom prst="rect">
            <a:avLst/>
          </a:prstGeom>
        </p:spPr>
      </p:pic>
      <p:sp>
        <p:nvSpPr>
          <p:cNvPr id="1026" name="Title Placeholder 1"/>
          <p:cNvSpPr>
            <a:spLocks noGrp="1"/>
          </p:cNvSpPr>
          <p:nvPr>
            <p:ph type="title"/>
          </p:nvPr>
        </p:nvSpPr>
        <p:spPr bwMode="auto">
          <a:xfrm>
            <a:off x="1854052" y="404664"/>
            <a:ext cx="675039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BE" dirty="0"/>
              <a:t>Titelstijl van model bewerken</a:t>
            </a:r>
            <a:endParaRPr lang="en-US" dirty="0"/>
          </a:p>
        </p:txBody>
      </p:sp>
      <p:sp>
        <p:nvSpPr>
          <p:cNvPr id="1027" name="Text Placeholder 2"/>
          <p:cNvSpPr>
            <a:spLocks noGrp="1"/>
          </p:cNvSpPr>
          <p:nvPr>
            <p:ph type="body" idx="1"/>
          </p:nvPr>
        </p:nvSpPr>
        <p:spPr bwMode="auto">
          <a:xfrm>
            <a:off x="827584" y="1340769"/>
            <a:ext cx="7776864" cy="445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en-US" dirty="0"/>
          </a:p>
        </p:txBody>
      </p:sp>
      <p:pic>
        <p:nvPicPr>
          <p:cNvPr id="3" name="Afbeelding 2" descr="Market4RES_logo.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5792134"/>
            <a:ext cx="2915816" cy="1065866"/>
          </a:xfrm>
          <a:prstGeom prst="rect">
            <a:avLst/>
          </a:prstGeom>
        </p:spPr>
      </p:pic>
      <p:cxnSp>
        <p:nvCxnSpPr>
          <p:cNvPr id="10" name="Rechte verbindingslijn 9"/>
          <p:cNvCxnSpPr/>
          <p:nvPr/>
        </p:nvCxnSpPr>
        <p:spPr>
          <a:xfrm>
            <a:off x="1854052" y="1052736"/>
            <a:ext cx="730830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Rechte verbindingslijn 13"/>
          <p:cNvCxnSpPr/>
          <p:nvPr/>
        </p:nvCxnSpPr>
        <p:spPr>
          <a:xfrm>
            <a:off x="0" y="5792134"/>
            <a:ext cx="730830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457200" rtl="0" eaLnBrk="1" fontAlgn="base" hangingPunct="1">
        <a:spcBef>
          <a:spcPct val="0"/>
        </a:spcBef>
        <a:spcAft>
          <a:spcPct val="0"/>
        </a:spcAft>
        <a:defRPr sz="2600" b="1" kern="1200">
          <a:solidFill>
            <a:schemeClr val="tx2"/>
          </a:solidFill>
          <a:latin typeface="Franklin Gothic Book"/>
          <a:ea typeface="ヒラギノ角ゴ Pro W3" charset="0"/>
          <a:cs typeface="Franklin Gothic Book"/>
        </a:defRPr>
      </a:lvl1pPr>
      <a:lvl2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2pPr>
      <a:lvl3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3pPr>
      <a:lvl4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4pPr>
      <a:lvl5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p:titleStyle>
    <p:bodyStyle>
      <a:lvl1pPr marL="342900" indent="-342900" algn="l" defTabSz="457200" rtl="0" eaLnBrk="1" fontAlgn="base" hangingPunct="1">
        <a:spcBef>
          <a:spcPct val="20000"/>
        </a:spcBef>
        <a:spcAft>
          <a:spcPct val="0"/>
        </a:spcAft>
        <a:buClrTx/>
        <a:buFont typeface="Arial" charset="0"/>
        <a:buChar char="•"/>
        <a:defRPr sz="2400" kern="1200">
          <a:solidFill>
            <a:schemeClr val="accent1"/>
          </a:solidFill>
          <a:latin typeface="Franklin Gothic Book"/>
          <a:ea typeface="ヒラギノ角ゴ Pro W3" charset="0"/>
          <a:cs typeface="Franklin Gothic Book"/>
        </a:defRPr>
      </a:lvl1pPr>
      <a:lvl2pPr marL="742950" indent="-285750" algn="l" defTabSz="457200" rtl="0" eaLnBrk="1" fontAlgn="base" hangingPunct="1">
        <a:spcBef>
          <a:spcPct val="20000"/>
        </a:spcBef>
        <a:spcAft>
          <a:spcPct val="0"/>
        </a:spcAft>
        <a:buSzPct val="101000"/>
        <a:buFont typeface="Arial"/>
        <a:buChar char="•"/>
        <a:defRPr sz="2200" kern="1200">
          <a:solidFill>
            <a:schemeClr val="tx1"/>
          </a:solidFill>
          <a:latin typeface="Franklin Gothic Book"/>
          <a:ea typeface="ヒラギノ角ゴ Pro W3" charset="0"/>
          <a:cs typeface="Franklin Gothic Book"/>
        </a:defRPr>
      </a:lvl2pPr>
      <a:lvl3pPr marL="1143000" indent="-228600" algn="l" defTabSz="457200" rtl="0" eaLnBrk="1" fontAlgn="base" hangingPunct="1">
        <a:spcBef>
          <a:spcPct val="20000"/>
        </a:spcBef>
        <a:spcAft>
          <a:spcPct val="0"/>
        </a:spcAft>
        <a:buClr>
          <a:schemeClr val="tx1">
            <a:lumMod val="65000"/>
            <a:lumOff val="35000"/>
          </a:schemeClr>
        </a:buClr>
        <a:buFont typeface="Arial"/>
        <a:buChar char="•"/>
        <a:defRPr sz="2000" kern="1200">
          <a:solidFill>
            <a:schemeClr val="tx1">
              <a:lumMod val="65000"/>
              <a:lumOff val="35000"/>
            </a:schemeClr>
          </a:solidFill>
          <a:latin typeface="Franklin Gothic Book"/>
          <a:ea typeface="ヒラギノ角ゴ Pro W3" charset="0"/>
          <a:cs typeface="Franklin Gothic Book"/>
        </a:defRPr>
      </a:lvl3pPr>
      <a:lvl4pPr marL="1600200" indent="-228600" algn="l" defTabSz="457200" rtl="0" eaLnBrk="1" fontAlgn="base" hangingPunct="1">
        <a:spcBef>
          <a:spcPct val="20000"/>
        </a:spcBef>
        <a:spcAft>
          <a:spcPct val="0"/>
        </a:spcAft>
        <a:buSzPct val="70000"/>
        <a:buFont typeface="Wingdings" charset="2"/>
        <a:buChar char="§"/>
        <a:defRPr kern="1200">
          <a:solidFill>
            <a:schemeClr val="tx1"/>
          </a:solidFill>
          <a:latin typeface="Franklin Gothic Book"/>
          <a:ea typeface="ヒラギノ角ゴ Pro W3" charset="0"/>
          <a:cs typeface="Franklin Gothic Book"/>
        </a:defRPr>
      </a:lvl4pPr>
      <a:lvl5pPr marL="2057400" indent="-228600" algn="l" defTabSz="457200" rtl="0" eaLnBrk="1" fontAlgn="base" hangingPunct="1">
        <a:spcBef>
          <a:spcPct val="20000"/>
        </a:spcBef>
        <a:spcAft>
          <a:spcPct val="0"/>
        </a:spcAft>
        <a:buSzPct val="75000"/>
        <a:buFont typeface="Wingdings" charset="2"/>
        <a:buChar char="§"/>
        <a:defRPr sz="1600" kern="1200">
          <a:solidFill>
            <a:schemeClr val="tx1"/>
          </a:solidFill>
          <a:latin typeface="Franklin Gothic Book"/>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www.market4res.eu/"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61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2"/>
          </p:nvPr>
        </p:nvSpPr>
        <p:spPr>
          <a:xfrm>
            <a:off x="1619672" y="133678"/>
            <a:ext cx="7200800" cy="642942"/>
          </a:xfrm>
          <a:solidFill>
            <a:schemeClr val="bg1"/>
          </a:solidFill>
        </p:spPr>
        <p:txBody>
          <a:bodyPr/>
          <a:lstStyle/>
          <a:p>
            <a:pPr algn="ctr"/>
            <a:r>
              <a:rPr lang="en-US" dirty="0"/>
              <a:t>RES-friendly environment                                           for electricity balancing is needed </a:t>
            </a:r>
            <a:endParaRPr lang="nb-NO" dirty="0"/>
          </a:p>
        </p:txBody>
      </p:sp>
      <p:sp>
        <p:nvSpPr>
          <p:cNvPr id="2" name="Content Placeholder 1"/>
          <p:cNvSpPr>
            <a:spLocks noGrp="1"/>
          </p:cNvSpPr>
          <p:nvPr>
            <p:ph sz="quarter" idx="14"/>
          </p:nvPr>
        </p:nvSpPr>
        <p:spPr>
          <a:xfrm>
            <a:off x="251520" y="1196752"/>
            <a:ext cx="8429683" cy="4155374"/>
          </a:xfrm>
        </p:spPr>
        <p:txBody>
          <a:bodyPr/>
          <a:lstStyle/>
          <a:p>
            <a:pPr>
              <a:buClr>
                <a:schemeClr val="tx1"/>
              </a:buClr>
              <a:buFont typeface="Wingdings" panose="05000000000000000000" pitchFamily="2" charset="2"/>
              <a:buChar char="q"/>
              <a:tabLst>
                <a:tab pos="7445375" algn="l"/>
              </a:tabLst>
            </a:pPr>
            <a:endParaRPr lang="en-US" sz="1200" b="1" dirty="0" smtClean="0">
              <a:solidFill>
                <a:schemeClr val="tx1"/>
              </a:solidFill>
            </a:endParaRPr>
          </a:p>
          <a:p>
            <a:pPr>
              <a:buClr>
                <a:schemeClr val="tx1"/>
              </a:buClr>
              <a:buFont typeface="Wingdings" panose="05000000000000000000" pitchFamily="2" charset="2"/>
              <a:buChar char="§"/>
              <a:tabLst>
                <a:tab pos="7445375" algn="l"/>
              </a:tabLst>
            </a:pPr>
            <a:r>
              <a:rPr lang="en-US" sz="2400" dirty="0" smtClean="0">
                <a:solidFill>
                  <a:schemeClr val="tx1"/>
                </a:solidFill>
              </a:rPr>
              <a:t>Network </a:t>
            </a:r>
            <a:r>
              <a:rPr lang="en-US" sz="2400" dirty="0">
                <a:solidFill>
                  <a:schemeClr val="tx1"/>
                </a:solidFill>
              </a:rPr>
              <a:t>code for electricity </a:t>
            </a:r>
            <a:r>
              <a:rPr lang="en-US" sz="2400" dirty="0" smtClean="0">
                <a:solidFill>
                  <a:schemeClr val="tx1"/>
                </a:solidFill>
              </a:rPr>
              <a:t>balancing (EB)</a:t>
            </a:r>
          </a:p>
          <a:p>
            <a:pPr lvl="1">
              <a:buClr>
                <a:schemeClr val="tx1"/>
              </a:buClr>
              <a:buFont typeface="Wingdings" panose="05000000000000000000" pitchFamily="2" charset="2"/>
              <a:buChar char="§"/>
              <a:tabLst>
                <a:tab pos="7445375" algn="l"/>
              </a:tabLst>
            </a:pPr>
            <a:r>
              <a:rPr lang="en-US" sz="2000" dirty="0" smtClean="0">
                <a:solidFill>
                  <a:schemeClr val="tx1"/>
                </a:solidFill>
              </a:rPr>
              <a:t>Has </a:t>
            </a:r>
            <a:r>
              <a:rPr lang="en-US" sz="2000" dirty="0">
                <a:solidFill>
                  <a:schemeClr val="tx1"/>
                </a:solidFill>
              </a:rPr>
              <a:t>good </a:t>
            </a:r>
            <a:r>
              <a:rPr lang="en-US" sz="2000" dirty="0" smtClean="0">
                <a:solidFill>
                  <a:schemeClr val="tx1"/>
                </a:solidFill>
              </a:rPr>
              <a:t>intentions with respect to RES</a:t>
            </a:r>
          </a:p>
          <a:p>
            <a:pPr lvl="1">
              <a:buClr>
                <a:schemeClr val="tx1"/>
              </a:buClr>
              <a:buFont typeface="Wingdings" panose="05000000000000000000" pitchFamily="2" charset="2"/>
              <a:buChar char="§"/>
              <a:tabLst>
                <a:tab pos="7445375" algn="l"/>
              </a:tabLst>
            </a:pPr>
            <a:r>
              <a:rPr lang="en-US" sz="2000" dirty="0" smtClean="0">
                <a:solidFill>
                  <a:schemeClr val="tx1"/>
                </a:solidFill>
              </a:rPr>
              <a:t>But </a:t>
            </a:r>
            <a:r>
              <a:rPr lang="en-US" sz="2000" dirty="0">
                <a:solidFill>
                  <a:schemeClr val="tx1"/>
                </a:solidFill>
              </a:rPr>
              <a:t>much is still left </a:t>
            </a:r>
            <a:r>
              <a:rPr lang="en-US" sz="2000" dirty="0" smtClean="0">
                <a:solidFill>
                  <a:schemeClr val="tx1"/>
                </a:solidFill>
              </a:rPr>
              <a:t>open to be specified in the future</a:t>
            </a:r>
          </a:p>
          <a:p>
            <a:pPr>
              <a:buClr>
                <a:schemeClr val="tx1"/>
              </a:buClr>
              <a:buFont typeface="Wingdings" panose="05000000000000000000" pitchFamily="2" charset="2"/>
              <a:buChar char="§"/>
              <a:tabLst>
                <a:tab pos="7445375" algn="l"/>
              </a:tabLst>
            </a:pPr>
            <a:endParaRPr lang="en-US" sz="1200" dirty="0" smtClean="0">
              <a:solidFill>
                <a:schemeClr val="tx1"/>
              </a:solidFill>
            </a:endParaRPr>
          </a:p>
          <a:p>
            <a:pPr>
              <a:buClr>
                <a:schemeClr val="tx1"/>
              </a:buClr>
              <a:buFont typeface="Wingdings" panose="05000000000000000000" pitchFamily="2" charset="2"/>
              <a:buChar char="§"/>
              <a:tabLst>
                <a:tab pos="7445375" algn="l"/>
              </a:tabLst>
            </a:pPr>
            <a:r>
              <a:rPr lang="en-US" sz="2400" dirty="0" smtClean="0">
                <a:solidFill>
                  <a:schemeClr val="tx1"/>
                </a:solidFill>
              </a:rPr>
              <a:t>Important elements for RES</a:t>
            </a:r>
          </a:p>
          <a:p>
            <a:pPr lvl="1">
              <a:buClr>
                <a:schemeClr val="tx1"/>
              </a:buClr>
              <a:buFont typeface="Wingdings" panose="05000000000000000000" pitchFamily="2" charset="2"/>
              <a:buChar char="§"/>
              <a:tabLst>
                <a:tab pos="7445375" algn="l"/>
              </a:tabLst>
            </a:pPr>
            <a:r>
              <a:rPr lang="en-US" sz="2000" dirty="0" smtClean="0">
                <a:solidFill>
                  <a:schemeClr val="tx1"/>
                </a:solidFill>
              </a:rPr>
              <a:t>Avoid RES curtailment (unless its marginal value is negative)</a:t>
            </a:r>
          </a:p>
          <a:p>
            <a:pPr lvl="1">
              <a:buClr>
                <a:schemeClr val="tx1"/>
              </a:buClr>
              <a:buFont typeface="Wingdings" panose="05000000000000000000" pitchFamily="2" charset="2"/>
              <a:buChar char="§"/>
              <a:tabLst>
                <a:tab pos="7445375" algn="l"/>
              </a:tabLst>
            </a:pPr>
            <a:r>
              <a:rPr lang="en-US" sz="2000" dirty="0" smtClean="0">
                <a:solidFill>
                  <a:schemeClr val="tx1"/>
                </a:solidFill>
              </a:rPr>
              <a:t>Effective imbalance netting between control areas</a:t>
            </a:r>
          </a:p>
          <a:p>
            <a:pPr lvl="1">
              <a:buClr>
                <a:schemeClr val="tx1"/>
              </a:buClr>
              <a:buFont typeface="Wingdings" panose="05000000000000000000" pitchFamily="2" charset="2"/>
              <a:buChar char="§"/>
              <a:tabLst>
                <a:tab pos="7445375" algn="l"/>
              </a:tabLst>
            </a:pPr>
            <a:r>
              <a:rPr lang="en-US" sz="2000" dirty="0" smtClean="0">
                <a:solidFill>
                  <a:schemeClr val="tx1"/>
                </a:solidFill>
              </a:rPr>
              <a:t>Markets </a:t>
            </a:r>
            <a:r>
              <a:rPr lang="en-US" sz="2000" dirty="0">
                <a:solidFill>
                  <a:schemeClr val="tx1"/>
                </a:solidFill>
              </a:rPr>
              <a:t>for ancillary services should be open for RES generation and demand </a:t>
            </a:r>
            <a:r>
              <a:rPr lang="en-US" sz="2000" dirty="0" smtClean="0">
                <a:solidFill>
                  <a:schemeClr val="tx1"/>
                </a:solidFill>
              </a:rPr>
              <a:t>to the extent they can provide it,</a:t>
            </a:r>
          </a:p>
          <a:p>
            <a:pPr lvl="1">
              <a:buClr>
                <a:schemeClr val="tx1"/>
              </a:buClr>
              <a:buFont typeface="Wingdings" panose="05000000000000000000" pitchFamily="2" charset="2"/>
              <a:buChar char="§"/>
              <a:tabLst>
                <a:tab pos="7445375" algn="l"/>
              </a:tabLst>
            </a:pPr>
            <a:r>
              <a:rPr lang="en-US" sz="2000" dirty="0" smtClean="0">
                <a:solidFill>
                  <a:schemeClr val="tx1"/>
                </a:solidFill>
              </a:rPr>
              <a:t>… and products </a:t>
            </a:r>
            <a:r>
              <a:rPr lang="en-US" sz="2000" dirty="0">
                <a:solidFill>
                  <a:schemeClr val="tx1"/>
                </a:solidFill>
              </a:rPr>
              <a:t>should be specified with this in </a:t>
            </a:r>
            <a:r>
              <a:rPr lang="en-US" sz="2000" dirty="0" smtClean="0">
                <a:solidFill>
                  <a:schemeClr val="tx1"/>
                </a:solidFill>
              </a:rPr>
              <a:t>mind</a:t>
            </a:r>
            <a:endParaRPr lang="en-US" sz="2000" dirty="0">
              <a:solidFill>
                <a:schemeClr val="tx1"/>
              </a:solidFill>
            </a:endParaRPr>
          </a:p>
        </p:txBody>
      </p:sp>
      <p:sp>
        <p:nvSpPr>
          <p:cNvPr id="3" name="Slide Number Placeholder 2"/>
          <p:cNvSpPr>
            <a:spLocks noGrp="1"/>
          </p:cNvSpPr>
          <p:nvPr>
            <p:ph type="sldNum" sz="quarter" idx="21"/>
          </p:nvPr>
        </p:nvSpPr>
        <p:spPr>
          <a:xfrm>
            <a:off x="7884368" y="6415200"/>
            <a:ext cx="1059580" cy="285752"/>
          </a:xfrm>
        </p:spPr>
        <p:txBody>
          <a:bodyPr/>
          <a:lstStyle/>
          <a:p>
            <a:fld id="{17A9B3F3-0CDD-4032-910D-70E772557002}" type="slidenum">
              <a:rPr lang="nb-NO" noProof="0" smtClean="0"/>
              <a:pPr/>
              <a:t>10</a:t>
            </a:fld>
            <a:endParaRPr lang="nb-NO" noProof="0" dirty="0"/>
          </a:p>
        </p:txBody>
      </p:sp>
    </p:spTree>
    <p:extLst>
      <p:ext uri="{BB962C8B-B14F-4D97-AF65-F5344CB8AC3E}">
        <p14:creationId xmlns:p14="http://schemas.microsoft.com/office/powerpoint/2010/main" val="950605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2"/>
          </p:nvPr>
        </p:nvSpPr>
        <p:spPr>
          <a:xfrm>
            <a:off x="899592" y="343744"/>
            <a:ext cx="7920880" cy="642942"/>
          </a:xfrm>
          <a:solidFill>
            <a:schemeClr val="bg1"/>
          </a:solidFill>
        </p:spPr>
        <p:txBody>
          <a:bodyPr/>
          <a:lstStyle/>
          <a:p>
            <a:pPr algn="ctr"/>
            <a:r>
              <a:rPr lang="en-US" dirty="0"/>
              <a:t>A careful approach regarding capacity markets</a:t>
            </a:r>
            <a:endParaRPr lang="nb-NO" dirty="0"/>
          </a:p>
        </p:txBody>
      </p:sp>
      <p:sp>
        <p:nvSpPr>
          <p:cNvPr id="2" name="Content Placeholder 1"/>
          <p:cNvSpPr>
            <a:spLocks noGrp="1"/>
          </p:cNvSpPr>
          <p:nvPr>
            <p:ph sz="quarter" idx="14"/>
          </p:nvPr>
        </p:nvSpPr>
        <p:spPr>
          <a:xfrm>
            <a:off x="251520" y="1196752"/>
            <a:ext cx="8429683" cy="4155374"/>
          </a:xfrm>
        </p:spPr>
        <p:txBody>
          <a:bodyPr/>
          <a:lstStyle/>
          <a:p>
            <a:pPr>
              <a:buClr>
                <a:schemeClr val="tx1"/>
              </a:buClr>
              <a:buFont typeface="Wingdings" panose="05000000000000000000" pitchFamily="2" charset="2"/>
              <a:buChar char="q"/>
              <a:tabLst>
                <a:tab pos="7445375" algn="l"/>
              </a:tabLst>
            </a:pPr>
            <a:endParaRPr lang="en-US" sz="1000" b="1" dirty="0" smtClean="0">
              <a:solidFill>
                <a:schemeClr val="tx1"/>
              </a:solidFill>
            </a:endParaRPr>
          </a:p>
          <a:p>
            <a:pPr>
              <a:buClr>
                <a:schemeClr val="tx1"/>
              </a:buClr>
              <a:buFont typeface="Wingdings" panose="05000000000000000000" pitchFamily="2" charset="2"/>
              <a:buChar char="§"/>
              <a:tabLst>
                <a:tab pos="7445375" algn="l"/>
              </a:tabLst>
            </a:pPr>
            <a:r>
              <a:rPr lang="en-US" sz="2200" dirty="0" smtClean="0">
                <a:solidFill>
                  <a:schemeClr val="tx1"/>
                </a:solidFill>
              </a:rPr>
              <a:t>Over-investment through separate national markets should be avoided.</a:t>
            </a:r>
          </a:p>
          <a:p>
            <a:pPr>
              <a:buClr>
                <a:schemeClr val="tx1"/>
              </a:buClr>
              <a:buFont typeface="Wingdings" panose="05000000000000000000" pitchFamily="2" charset="2"/>
              <a:buChar char="§"/>
              <a:tabLst>
                <a:tab pos="7445375" algn="l"/>
              </a:tabLst>
            </a:pPr>
            <a:endParaRPr lang="en-US" sz="1000" dirty="0" smtClean="0">
              <a:solidFill>
                <a:schemeClr val="tx1"/>
              </a:solidFill>
            </a:endParaRPr>
          </a:p>
          <a:p>
            <a:pPr>
              <a:buClr>
                <a:schemeClr val="tx1"/>
              </a:buClr>
              <a:buFont typeface="Wingdings" panose="05000000000000000000" pitchFamily="2" charset="2"/>
              <a:buChar char="§"/>
              <a:tabLst>
                <a:tab pos="7445375" algn="l"/>
              </a:tabLst>
            </a:pPr>
            <a:r>
              <a:rPr lang="en-US" sz="2200" dirty="0" smtClean="0">
                <a:solidFill>
                  <a:schemeClr val="tx1"/>
                </a:solidFill>
              </a:rPr>
              <a:t>It should be mandatory to allow the use of cross-border </a:t>
            </a:r>
            <a:r>
              <a:rPr lang="en-US" sz="2200" dirty="0">
                <a:solidFill>
                  <a:schemeClr val="tx1"/>
                </a:solidFill>
              </a:rPr>
              <a:t>interconnection </a:t>
            </a:r>
            <a:r>
              <a:rPr lang="en-US" sz="2200" dirty="0" smtClean="0">
                <a:solidFill>
                  <a:schemeClr val="tx1"/>
                </a:solidFill>
              </a:rPr>
              <a:t>capacity to contract firm capacity in other countries.</a:t>
            </a:r>
          </a:p>
          <a:p>
            <a:pPr>
              <a:buClr>
                <a:schemeClr val="tx1"/>
              </a:buClr>
              <a:buFont typeface="Wingdings" panose="05000000000000000000" pitchFamily="2" charset="2"/>
              <a:buChar char="§"/>
              <a:tabLst>
                <a:tab pos="7445375" algn="l"/>
              </a:tabLst>
            </a:pPr>
            <a:endParaRPr lang="en-US" sz="1000" dirty="0" smtClean="0">
              <a:solidFill>
                <a:schemeClr val="tx1"/>
              </a:solidFill>
            </a:endParaRPr>
          </a:p>
          <a:p>
            <a:pPr>
              <a:buClr>
                <a:schemeClr val="tx1"/>
              </a:buClr>
              <a:buFont typeface="Wingdings" panose="05000000000000000000" pitchFamily="2" charset="2"/>
              <a:buChar char="§"/>
              <a:tabLst>
                <a:tab pos="7445375" algn="l"/>
              </a:tabLst>
            </a:pPr>
            <a:r>
              <a:rPr lang="en-US" sz="2200" dirty="0" smtClean="0">
                <a:solidFill>
                  <a:schemeClr val="tx1"/>
                </a:solidFill>
              </a:rPr>
              <a:t>Product: financial </a:t>
            </a:r>
            <a:r>
              <a:rPr lang="en-US" sz="2200" dirty="0">
                <a:solidFill>
                  <a:schemeClr val="tx1"/>
                </a:solidFill>
              </a:rPr>
              <a:t>option with a high strike </a:t>
            </a:r>
            <a:r>
              <a:rPr lang="en-US" sz="2200" dirty="0" smtClean="0">
                <a:solidFill>
                  <a:schemeClr val="tx1"/>
                </a:solidFill>
              </a:rPr>
              <a:t>price</a:t>
            </a:r>
          </a:p>
          <a:p>
            <a:pPr>
              <a:buClr>
                <a:schemeClr val="tx1"/>
              </a:buClr>
              <a:buFont typeface="Wingdings" panose="05000000000000000000" pitchFamily="2" charset="2"/>
              <a:buChar char="§"/>
              <a:tabLst>
                <a:tab pos="7445375" algn="l"/>
              </a:tabLst>
            </a:pPr>
            <a:endParaRPr lang="en-US" sz="1000" dirty="0" smtClean="0">
              <a:solidFill>
                <a:schemeClr val="tx1"/>
              </a:solidFill>
            </a:endParaRPr>
          </a:p>
          <a:p>
            <a:pPr>
              <a:buClr>
                <a:schemeClr val="tx1"/>
              </a:buClr>
              <a:buFont typeface="Wingdings" panose="05000000000000000000" pitchFamily="2" charset="2"/>
              <a:buChar char="§"/>
              <a:tabLst>
                <a:tab pos="7445375" algn="l"/>
              </a:tabLst>
            </a:pPr>
            <a:r>
              <a:rPr lang="en-US" sz="2200" dirty="0" smtClean="0">
                <a:solidFill>
                  <a:schemeClr val="tx1"/>
                </a:solidFill>
              </a:rPr>
              <a:t>Firmness requirement &amp; penalty for non-delivery</a:t>
            </a:r>
          </a:p>
          <a:p>
            <a:pPr>
              <a:buClr>
                <a:schemeClr val="tx1"/>
              </a:buClr>
              <a:buFont typeface="Wingdings" panose="05000000000000000000" pitchFamily="2" charset="2"/>
              <a:buChar char="§"/>
              <a:tabLst>
                <a:tab pos="7445375" algn="l"/>
              </a:tabLst>
            </a:pPr>
            <a:endParaRPr lang="en-US" sz="1000" dirty="0" smtClean="0">
              <a:solidFill>
                <a:schemeClr val="tx1"/>
              </a:solidFill>
            </a:endParaRPr>
          </a:p>
          <a:p>
            <a:pPr>
              <a:buClr>
                <a:schemeClr val="tx1"/>
              </a:buClr>
              <a:buFont typeface="Wingdings" panose="05000000000000000000" pitchFamily="2" charset="2"/>
              <a:buChar char="§"/>
              <a:tabLst>
                <a:tab pos="7445375" algn="l"/>
              </a:tabLst>
            </a:pPr>
            <a:r>
              <a:rPr lang="en-US" sz="2200" dirty="0" smtClean="0">
                <a:solidFill>
                  <a:schemeClr val="tx1"/>
                </a:solidFill>
              </a:rPr>
              <a:t>Contracted amount should be affected by price (to reduce strategic bidding)</a:t>
            </a:r>
          </a:p>
        </p:txBody>
      </p:sp>
      <p:sp>
        <p:nvSpPr>
          <p:cNvPr id="3" name="Slide Number Placeholder 2"/>
          <p:cNvSpPr>
            <a:spLocks noGrp="1"/>
          </p:cNvSpPr>
          <p:nvPr>
            <p:ph type="sldNum" sz="quarter" idx="21"/>
          </p:nvPr>
        </p:nvSpPr>
        <p:spPr>
          <a:xfrm>
            <a:off x="7884368" y="6415200"/>
            <a:ext cx="1059580" cy="285752"/>
          </a:xfrm>
        </p:spPr>
        <p:txBody>
          <a:bodyPr/>
          <a:lstStyle/>
          <a:p>
            <a:fld id="{17A9B3F3-0CDD-4032-910D-70E772557002}" type="slidenum">
              <a:rPr lang="nb-NO" noProof="0" smtClean="0"/>
              <a:pPr/>
              <a:t>11</a:t>
            </a:fld>
            <a:endParaRPr lang="nb-NO" noProof="0" dirty="0"/>
          </a:p>
        </p:txBody>
      </p:sp>
    </p:spTree>
    <p:extLst>
      <p:ext uri="{BB962C8B-B14F-4D97-AF65-F5344CB8AC3E}">
        <p14:creationId xmlns:p14="http://schemas.microsoft.com/office/powerpoint/2010/main" val="2722899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2"/>
          </p:nvPr>
        </p:nvSpPr>
        <p:spPr>
          <a:xfrm>
            <a:off x="1619672" y="343744"/>
            <a:ext cx="7200800" cy="642942"/>
          </a:xfrm>
          <a:solidFill>
            <a:schemeClr val="bg1"/>
          </a:solidFill>
        </p:spPr>
        <p:txBody>
          <a:bodyPr/>
          <a:lstStyle/>
          <a:p>
            <a:pPr algn="ctr"/>
            <a:r>
              <a:rPr lang="en-US" dirty="0"/>
              <a:t>Consumers need to be exposed to prices </a:t>
            </a:r>
            <a:endParaRPr lang="nb-NO" dirty="0"/>
          </a:p>
        </p:txBody>
      </p:sp>
      <p:sp>
        <p:nvSpPr>
          <p:cNvPr id="2" name="Content Placeholder 1"/>
          <p:cNvSpPr>
            <a:spLocks noGrp="1"/>
          </p:cNvSpPr>
          <p:nvPr>
            <p:ph sz="quarter" idx="14"/>
          </p:nvPr>
        </p:nvSpPr>
        <p:spPr>
          <a:xfrm>
            <a:off x="251520" y="1196752"/>
            <a:ext cx="8429683" cy="4155374"/>
          </a:xfrm>
        </p:spPr>
        <p:txBody>
          <a:bodyPr/>
          <a:lstStyle/>
          <a:p>
            <a:pPr>
              <a:buClr>
                <a:schemeClr val="tx1"/>
              </a:buClr>
              <a:buFont typeface="Wingdings" panose="05000000000000000000" pitchFamily="2" charset="2"/>
              <a:buChar char="§"/>
              <a:tabLst>
                <a:tab pos="7445375" algn="l"/>
              </a:tabLst>
            </a:pPr>
            <a:r>
              <a:rPr lang="en-US" sz="2400" dirty="0" smtClean="0">
                <a:solidFill>
                  <a:schemeClr val="tx1"/>
                </a:solidFill>
              </a:rPr>
              <a:t>Demand-side </a:t>
            </a:r>
            <a:r>
              <a:rPr lang="en-US" sz="2400" dirty="0">
                <a:solidFill>
                  <a:schemeClr val="tx1"/>
                </a:solidFill>
              </a:rPr>
              <a:t>flexibility </a:t>
            </a:r>
            <a:r>
              <a:rPr lang="en-US" sz="2400" dirty="0" smtClean="0">
                <a:solidFill>
                  <a:schemeClr val="tx1"/>
                </a:solidFill>
              </a:rPr>
              <a:t>(incl. storages) is an obvious </a:t>
            </a:r>
            <a:r>
              <a:rPr lang="en-US" sz="2400" dirty="0">
                <a:solidFill>
                  <a:schemeClr val="tx1"/>
                </a:solidFill>
              </a:rPr>
              <a:t>response to </a:t>
            </a:r>
            <a:r>
              <a:rPr lang="en-US" sz="2400" dirty="0" smtClean="0">
                <a:solidFill>
                  <a:schemeClr val="tx1"/>
                </a:solidFill>
              </a:rPr>
              <a:t>RES variability</a:t>
            </a:r>
          </a:p>
          <a:p>
            <a:pPr>
              <a:buClr>
                <a:schemeClr val="tx1"/>
              </a:buClr>
              <a:buFont typeface="Wingdings" panose="05000000000000000000" pitchFamily="2" charset="2"/>
              <a:buChar char="§"/>
              <a:tabLst>
                <a:tab pos="7445375" algn="l"/>
              </a:tabLst>
            </a:pPr>
            <a:endParaRPr lang="en-US" sz="1200" dirty="0" smtClean="0">
              <a:solidFill>
                <a:schemeClr val="tx1"/>
              </a:solidFill>
            </a:endParaRPr>
          </a:p>
          <a:p>
            <a:pPr>
              <a:buClr>
                <a:schemeClr val="tx1"/>
              </a:buClr>
              <a:buFont typeface="Wingdings" panose="05000000000000000000" pitchFamily="2" charset="2"/>
              <a:buChar char="§"/>
              <a:tabLst>
                <a:tab pos="7445375" algn="l"/>
              </a:tabLst>
            </a:pPr>
            <a:r>
              <a:rPr lang="en-US" sz="2400" dirty="0" smtClean="0">
                <a:solidFill>
                  <a:schemeClr val="tx1"/>
                </a:solidFill>
              </a:rPr>
              <a:t>Market mechanisms are set to work if: </a:t>
            </a:r>
          </a:p>
          <a:p>
            <a:pPr lvl="1">
              <a:buClr>
                <a:schemeClr val="tx1"/>
              </a:buClr>
              <a:buFont typeface="Wingdings" panose="05000000000000000000" pitchFamily="2" charset="2"/>
              <a:buChar char="§"/>
              <a:tabLst>
                <a:tab pos="7445375" algn="l"/>
              </a:tabLst>
            </a:pPr>
            <a:r>
              <a:rPr lang="en-US" sz="2000" dirty="0" smtClean="0">
                <a:solidFill>
                  <a:schemeClr val="tx1"/>
                </a:solidFill>
              </a:rPr>
              <a:t>Consumers are exposed to prices (</a:t>
            </a:r>
            <a:r>
              <a:rPr lang="en-US" sz="2000" dirty="0">
                <a:solidFill>
                  <a:schemeClr val="tx1"/>
                </a:solidFill>
              </a:rPr>
              <a:t>e.g. </a:t>
            </a:r>
            <a:r>
              <a:rPr lang="en-US" sz="2000" dirty="0" smtClean="0">
                <a:solidFill>
                  <a:schemeClr val="tx1"/>
                </a:solidFill>
              </a:rPr>
              <a:t>day-ahead, intraday)</a:t>
            </a:r>
            <a:endParaRPr lang="en-US" sz="2000" dirty="0">
              <a:solidFill>
                <a:schemeClr val="tx1"/>
              </a:solidFill>
            </a:endParaRPr>
          </a:p>
          <a:p>
            <a:pPr lvl="1">
              <a:buClr>
                <a:schemeClr val="tx1"/>
              </a:buClr>
              <a:buFont typeface="Wingdings" panose="05000000000000000000" pitchFamily="2" charset="2"/>
              <a:buChar char="§"/>
              <a:tabLst>
                <a:tab pos="7445375" algn="l"/>
              </a:tabLst>
            </a:pPr>
            <a:r>
              <a:rPr lang="en-US" sz="2000" dirty="0" smtClean="0">
                <a:solidFill>
                  <a:schemeClr val="tx1"/>
                </a:solidFill>
              </a:rPr>
              <a:t>and automatic metering of consumption exists</a:t>
            </a:r>
          </a:p>
          <a:p>
            <a:pPr lvl="1">
              <a:buClr>
                <a:schemeClr val="tx1"/>
              </a:buClr>
              <a:buFont typeface="Wingdings" panose="05000000000000000000" pitchFamily="2" charset="2"/>
              <a:buChar char="§"/>
              <a:tabLst>
                <a:tab pos="7445375" algn="l"/>
              </a:tabLst>
            </a:pPr>
            <a:endParaRPr lang="en-US" sz="1200" dirty="0" smtClean="0">
              <a:solidFill>
                <a:schemeClr val="tx1"/>
              </a:solidFill>
            </a:endParaRPr>
          </a:p>
          <a:p>
            <a:pPr>
              <a:buClr>
                <a:schemeClr val="tx1"/>
              </a:buClr>
              <a:buFont typeface="Wingdings" panose="05000000000000000000" pitchFamily="2" charset="2"/>
              <a:buChar char="§"/>
              <a:tabLst>
                <a:tab pos="7445375" algn="l"/>
              </a:tabLst>
            </a:pPr>
            <a:r>
              <a:rPr lang="en-US" sz="2400" dirty="0" smtClean="0">
                <a:solidFill>
                  <a:schemeClr val="tx1"/>
                </a:solidFill>
              </a:rPr>
              <a:t>Participation in markets for real time balancing (MW) </a:t>
            </a:r>
            <a:endParaRPr lang="en-US" sz="2400" dirty="0">
              <a:solidFill>
                <a:schemeClr val="tx1"/>
              </a:solidFill>
            </a:endParaRPr>
          </a:p>
          <a:p>
            <a:pPr lvl="1">
              <a:buClr>
                <a:schemeClr val="tx1"/>
              </a:buClr>
              <a:buFont typeface="Wingdings" panose="05000000000000000000" pitchFamily="2" charset="2"/>
              <a:buChar char="§"/>
              <a:tabLst>
                <a:tab pos="7445375" algn="l"/>
              </a:tabLst>
            </a:pPr>
            <a:r>
              <a:rPr lang="en-US" sz="2000" dirty="0">
                <a:solidFill>
                  <a:srgbClr val="244890"/>
                </a:solidFill>
              </a:rPr>
              <a:t>Legislation </a:t>
            </a:r>
            <a:r>
              <a:rPr lang="en-US" sz="2000" dirty="0" smtClean="0">
                <a:solidFill>
                  <a:srgbClr val="244890"/>
                </a:solidFill>
              </a:rPr>
              <a:t>should support it</a:t>
            </a:r>
            <a:r>
              <a:rPr lang="en-US" sz="2000" dirty="0">
                <a:solidFill>
                  <a:srgbClr val="244890"/>
                </a:solidFill>
              </a:rPr>
              <a:t>, and flexibility products should be developed with this in mind</a:t>
            </a:r>
          </a:p>
          <a:p>
            <a:pPr lvl="1">
              <a:buClr>
                <a:schemeClr val="tx1"/>
              </a:buClr>
              <a:buFont typeface="Wingdings" panose="05000000000000000000" pitchFamily="2" charset="2"/>
              <a:buChar char="§"/>
              <a:tabLst>
                <a:tab pos="7445375" algn="l"/>
              </a:tabLst>
            </a:pPr>
            <a:r>
              <a:rPr lang="en-US" sz="2000" dirty="0" smtClean="0">
                <a:solidFill>
                  <a:schemeClr val="tx1"/>
                </a:solidFill>
              </a:rPr>
              <a:t>Advanced control is needed</a:t>
            </a:r>
          </a:p>
          <a:p>
            <a:pPr lvl="1">
              <a:buClr>
                <a:schemeClr val="tx1"/>
              </a:buClr>
              <a:buFont typeface="Wingdings" panose="05000000000000000000" pitchFamily="2" charset="2"/>
              <a:buChar char="§"/>
              <a:tabLst>
                <a:tab pos="7445375" algn="l"/>
              </a:tabLst>
            </a:pPr>
            <a:r>
              <a:rPr lang="en-US" sz="2000" dirty="0" smtClean="0">
                <a:solidFill>
                  <a:schemeClr val="tx1"/>
                </a:solidFill>
              </a:rPr>
              <a:t>Roles must evolve (e.g. aggregators or under system operator's control) </a:t>
            </a:r>
          </a:p>
        </p:txBody>
      </p:sp>
      <p:sp>
        <p:nvSpPr>
          <p:cNvPr id="3" name="Slide Number Placeholder 2"/>
          <p:cNvSpPr>
            <a:spLocks noGrp="1"/>
          </p:cNvSpPr>
          <p:nvPr>
            <p:ph type="sldNum" sz="quarter" idx="21"/>
          </p:nvPr>
        </p:nvSpPr>
        <p:spPr>
          <a:xfrm>
            <a:off x="7884368" y="6415200"/>
            <a:ext cx="1059580" cy="285752"/>
          </a:xfrm>
        </p:spPr>
        <p:txBody>
          <a:bodyPr/>
          <a:lstStyle/>
          <a:p>
            <a:fld id="{17A9B3F3-0CDD-4032-910D-70E772557002}" type="slidenum">
              <a:rPr lang="nb-NO" noProof="0" smtClean="0"/>
              <a:pPr/>
              <a:t>12</a:t>
            </a:fld>
            <a:endParaRPr lang="nb-NO" noProof="0" dirty="0"/>
          </a:p>
        </p:txBody>
      </p:sp>
    </p:spTree>
    <p:extLst>
      <p:ext uri="{BB962C8B-B14F-4D97-AF65-F5344CB8AC3E}">
        <p14:creationId xmlns:p14="http://schemas.microsoft.com/office/powerpoint/2010/main" val="1752928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23528" y="1844824"/>
            <a:ext cx="8429683" cy="4155374"/>
          </a:xfrm>
        </p:spPr>
        <p:txBody>
          <a:bodyPr/>
          <a:lstStyle/>
          <a:p>
            <a:pPr>
              <a:buClr>
                <a:schemeClr val="tx1"/>
              </a:buClr>
              <a:buFont typeface="Wingdings" panose="05000000000000000000" pitchFamily="2" charset="2"/>
              <a:buChar char="§"/>
              <a:tabLst>
                <a:tab pos="7445375" algn="l"/>
              </a:tabLst>
            </a:pPr>
            <a:r>
              <a:rPr lang="en-GB" sz="2000" dirty="0" smtClean="0">
                <a:solidFill>
                  <a:schemeClr val="tx1"/>
                </a:solidFill>
              </a:rPr>
              <a:t>Market4RES Final event: 2016-10-20, Brussels, BE</a:t>
            </a:r>
            <a:r>
              <a:rPr lang="en-GB" sz="1000" u="sng" dirty="0" smtClean="0">
                <a:solidFill>
                  <a:schemeClr val="tx1"/>
                </a:solidFill>
              </a:rPr>
              <a:t> </a:t>
            </a:r>
            <a:endParaRPr lang="en-GB" sz="1000" u="sng" dirty="0" smtClean="0">
              <a:solidFill>
                <a:schemeClr val="tx1"/>
              </a:solidFill>
            </a:endParaRPr>
          </a:p>
          <a:p>
            <a:pPr lvl="1">
              <a:buClr>
                <a:schemeClr val="tx1"/>
              </a:buClr>
              <a:buFont typeface="Wingdings" panose="05000000000000000000" pitchFamily="2" charset="2"/>
              <a:buChar char="§"/>
              <a:tabLst>
                <a:tab pos="7445375" algn="l"/>
              </a:tabLst>
            </a:pPr>
            <a:r>
              <a:rPr lang="en-GB" dirty="0">
                <a:solidFill>
                  <a:schemeClr val="accent5">
                    <a:lumMod val="10000"/>
                  </a:schemeClr>
                </a:solidFill>
              </a:rPr>
              <a:t>Keynote session</a:t>
            </a:r>
          </a:p>
          <a:p>
            <a:pPr lvl="1">
              <a:buClr>
                <a:schemeClr val="tx1"/>
              </a:buClr>
              <a:buFont typeface="Wingdings" panose="05000000000000000000" pitchFamily="2" charset="2"/>
              <a:buChar char="§"/>
              <a:tabLst>
                <a:tab pos="7445375" algn="l"/>
              </a:tabLst>
            </a:pPr>
            <a:r>
              <a:rPr lang="en-GB" dirty="0">
                <a:solidFill>
                  <a:schemeClr val="accent5">
                    <a:lumMod val="10000"/>
                  </a:schemeClr>
                </a:solidFill>
              </a:rPr>
              <a:t>Panel session  </a:t>
            </a:r>
          </a:p>
          <a:p>
            <a:pPr>
              <a:buClr>
                <a:schemeClr val="tx1"/>
              </a:buClr>
              <a:buFont typeface="Wingdings" panose="05000000000000000000" pitchFamily="2" charset="2"/>
              <a:buChar char="§"/>
              <a:tabLst>
                <a:tab pos="7445375" algn="l"/>
              </a:tabLst>
            </a:pPr>
            <a:endParaRPr lang="en-GB" sz="1000" u="sng" dirty="0" smtClean="0">
              <a:solidFill>
                <a:schemeClr val="tx1"/>
              </a:solidFill>
            </a:endParaRPr>
          </a:p>
          <a:p>
            <a:pPr>
              <a:buClr>
                <a:schemeClr val="tx1"/>
              </a:buClr>
              <a:buFont typeface="Wingdings" panose="05000000000000000000" pitchFamily="2" charset="2"/>
              <a:buChar char="§"/>
              <a:tabLst>
                <a:tab pos="7445375" algn="l"/>
              </a:tabLst>
            </a:pPr>
            <a:r>
              <a:rPr lang="en-GB" sz="2000" dirty="0" smtClean="0">
                <a:solidFill>
                  <a:schemeClr val="accent5">
                    <a:lumMod val="10000"/>
                  </a:schemeClr>
                </a:solidFill>
              </a:rPr>
              <a:t>Printed publication </a:t>
            </a:r>
          </a:p>
          <a:p>
            <a:pPr lvl="1">
              <a:buClr>
                <a:schemeClr val="tx1"/>
              </a:buClr>
              <a:buFont typeface="Wingdings" panose="05000000000000000000" pitchFamily="2" charset="2"/>
              <a:buChar char="§"/>
              <a:tabLst>
                <a:tab pos="7445375" algn="l"/>
              </a:tabLst>
            </a:pPr>
            <a:r>
              <a:rPr lang="en-GB" dirty="0" smtClean="0">
                <a:solidFill>
                  <a:schemeClr val="accent5">
                    <a:lumMod val="10000"/>
                  </a:schemeClr>
                </a:solidFill>
              </a:rPr>
              <a:t>The Final project publication will be distributed at the final event </a:t>
            </a:r>
          </a:p>
          <a:p>
            <a:pPr lvl="1">
              <a:buClr>
                <a:schemeClr val="tx1"/>
              </a:buClr>
              <a:buFont typeface="Wingdings" panose="05000000000000000000" pitchFamily="2" charset="2"/>
              <a:buChar char="§"/>
              <a:tabLst>
                <a:tab pos="7445375" algn="l"/>
              </a:tabLst>
            </a:pPr>
            <a:r>
              <a:rPr lang="en-GB" dirty="0" smtClean="0">
                <a:solidFill>
                  <a:schemeClr val="accent5">
                    <a:lumMod val="10000"/>
                  </a:schemeClr>
                </a:solidFill>
              </a:rPr>
              <a:t>Policy recommendations will be translated into five languages </a:t>
            </a:r>
            <a:endParaRPr lang="en-GB" dirty="0" smtClean="0">
              <a:solidFill>
                <a:schemeClr val="accent5">
                  <a:lumMod val="10000"/>
                </a:schemeClr>
              </a:solidFill>
            </a:endParaRPr>
          </a:p>
          <a:p>
            <a:pPr marL="0" indent="0">
              <a:buClr>
                <a:schemeClr val="tx1"/>
              </a:buClr>
              <a:buNone/>
              <a:tabLst>
                <a:tab pos="7445375" algn="l"/>
              </a:tabLst>
            </a:pPr>
            <a:endParaRPr lang="en-GB" sz="1000" dirty="0" smtClean="0">
              <a:solidFill>
                <a:srgbClr val="000000"/>
              </a:solidFill>
            </a:endParaRPr>
          </a:p>
          <a:p>
            <a:pPr>
              <a:buClr>
                <a:schemeClr val="tx1"/>
              </a:buClr>
              <a:buFont typeface="Wingdings" panose="05000000000000000000" pitchFamily="2" charset="2"/>
              <a:buChar char="§"/>
              <a:tabLst>
                <a:tab pos="7445375" algn="l"/>
              </a:tabLst>
            </a:pPr>
            <a:r>
              <a:rPr lang="en-GB" sz="2000" dirty="0" smtClean="0">
                <a:solidFill>
                  <a:srgbClr val="000000"/>
                </a:solidFill>
              </a:rPr>
              <a:t>All Market4RES  Technical Reports and information about the past events </a:t>
            </a:r>
            <a:r>
              <a:rPr lang="en-GB" sz="2000" dirty="0" smtClean="0">
                <a:solidFill>
                  <a:schemeClr val="tx1"/>
                </a:solidFill>
              </a:rPr>
              <a:t>are </a:t>
            </a:r>
            <a:r>
              <a:rPr lang="en-GB" sz="2000" dirty="0" smtClean="0">
                <a:solidFill>
                  <a:srgbClr val="000000"/>
                </a:solidFill>
              </a:rPr>
              <a:t>always available at: </a:t>
            </a:r>
            <a:r>
              <a:rPr lang="en-GB" sz="2000" dirty="0" smtClean="0">
                <a:solidFill>
                  <a:srgbClr val="000000"/>
                </a:solidFill>
                <a:hlinkClick r:id="rId2"/>
              </a:rPr>
              <a:t>www.market4RES.eu</a:t>
            </a:r>
            <a:r>
              <a:rPr lang="en-GB" sz="2000" dirty="0" smtClean="0">
                <a:solidFill>
                  <a:srgbClr val="000000"/>
                </a:solidFill>
              </a:rPr>
              <a:t>  </a:t>
            </a:r>
          </a:p>
          <a:p>
            <a:pPr>
              <a:buClr>
                <a:schemeClr val="tx1"/>
              </a:buClr>
              <a:buFont typeface="Wingdings" panose="05000000000000000000" pitchFamily="2" charset="2"/>
              <a:buChar char="§"/>
              <a:tabLst>
                <a:tab pos="7445375" algn="l"/>
              </a:tabLst>
            </a:pPr>
            <a:endParaRPr lang="en-GB" sz="1000" dirty="0" smtClean="0">
              <a:solidFill>
                <a:srgbClr val="000000"/>
              </a:solidFill>
            </a:endParaRPr>
          </a:p>
          <a:p>
            <a:pPr marL="0" indent="0">
              <a:buClr>
                <a:schemeClr val="tx1"/>
              </a:buClr>
              <a:buNone/>
              <a:tabLst>
                <a:tab pos="7445375" algn="l"/>
              </a:tabLst>
            </a:pPr>
            <a:endParaRPr lang="en-GB" sz="2000" u="sng" dirty="0" smtClean="0">
              <a:solidFill>
                <a:srgbClr val="000000"/>
              </a:solidFill>
            </a:endParaRPr>
          </a:p>
        </p:txBody>
      </p:sp>
      <p:sp>
        <p:nvSpPr>
          <p:cNvPr id="3" name="Slide Number Placeholder 2"/>
          <p:cNvSpPr>
            <a:spLocks noGrp="1"/>
          </p:cNvSpPr>
          <p:nvPr>
            <p:ph type="sldNum" sz="quarter" idx="21"/>
          </p:nvPr>
        </p:nvSpPr>
        <p:spPr>
          <a:xfrm>
            <a:off x="7884368" y="6415200"/>
            <a:ext cx="1059580" cy="285752"/>
          </a:xfrm>
        </p:spPr>
        <p:txBody>
          <a:bodyPr/>
          <a:lstStyle/>
          <a:p>
            <a:fld id="{17A9B3F3-0CDD-4032-910D-70E772557002}" type="slidenum">
              <a:rPr lang="nb-NO" noProof="0" smtClean="0"/>
              <a:pPr/>
              <a:t>13</a:t>
            </a:fld>
            <a:endParaRPr lang="nb-NO" noProof="0" dirty="0"/>
          </a:p>
        </p:txBody>
      </p:sp>
      <p:sp>
        <p:nvSpPr>
          <p:cNvPr id="4" name="Text Placeholder 3"/>
          <p:cNvSpPr>
            <a:spLocks noGrp="1"/>
          </p:cNvSpPr>
          <p:nvPr>
            <p:ph type="body" idx="22"/>
          </p:nvPr>
        </p:nvSpPr>
        <p:spPr>
          <a:xfrm>
            <a:off x="1979712" y="332656"/>
            <a:ext cx="5544616" cy="642942"/>
          </a:xfrm>
          <a:solidFill>
            <a:schemeClr val="bg1"/>
          </a:solidFill>
        </p:spPr>
        <p:txBody>
          <a:bodyPr/>
          <a:lstStyle/>
          <a:p>
            <a:pPr algn="ctr"/>
            <a:r>
              <a:rPr lang="nb-NO" dirty="0"/>
              <a:t>Communication and Dissemination</a:t>
            </a:r>
          </a:p>
        </p:txBody>
      </p:sp>
    </p:spTree>
    <p:extLst>
      <p:ext uri="{BB962C8B-B14F-4D97-AF65-F5344CB8AC3E}">
        <p14:creationId xmlns:p14="http://schemas.microsoft.com/office/powerpoint/2010/main" val="1621533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p:cNvSpPr txBox="1">
            <a:spLocks/>
          </p:cNvSpPr>
          <p:nvPr/>
        </p:nvSpPr>
        <p:spPr>
          <a:xfrm>
            <a:off x="7884368" y="6415200"/>
            <a:ext cx="1059580" cy="285752"/>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a:lstStyle>
          <a:p>
            <a:fld id="{17A9B3F3-0CDD-4032-910D-70E772557002}" type="slidenum">
              <a:rPr lang="nb-NO" smtClean="0"/>
              <a:pPr/>
              <a:t>14</a:t>
            </a:fld>
            <a:endParaRPr lang="nb-NO" dirty="0"/>
          </a:p>
        </p:txBody>
      </p:sp>
    </p:spTree>
    <p:extLst>
      <p:ext uri="{BB962C8B-B14F-4D97-AF65-F5344CB8AC3E}">
        <p14:creationId xmlns:p14="http://schemas.microsoft.com/office/powerpoint/2010/main" val="3850529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51520" y="1080422"/>
            <a:ext cx="8892480" cy="4155374"/>
          </a:xfrm>
        </p:spPr>
        <p:txBody>
          <a:bodyPr/>
          <a:lstStyle/>
          <a:p>
            <a:pPr>
              <a:buClr>
                <a:schemeClr val="tx1"/>
              </a:buClr>
              <a:buFont typeface="Wingdings" panose="05000000000000000000" pitchFamily="2" charset="2"/>
              <a:buChar char="§"/>
              <a:tabLst>
                <a:tab pos="7445375" algn="l"/>
              </a:tabLst>
            </a:pPr>
            <a:r>
              <a:rPr lang="en-US" sz="2000" dirty="0">
                <a:solidFill>
                  <a:schemeClr val="tx1"/>
                </a:solidFill>
              </a:rPr>
              <a:t>The European Electricity Regulatory Forum (Florence Forum) decided in November 2008 to develop an EU-wide Target Model (TM) and a roadmap for the integration of electricity markets across regions. </a:t>
            </a:r>
          </a:p>
          <a:p>
            <a:pPr>
              <a:buClr>
                <a:schemeClr val="tx1"/>
              </a:buClr>
              <a:buFont typeface="Wingdings" panose="05000000000000000000" pitchFamily="2" charset="2"/>
              <a:buChar char="q"/>
            </a:pPr>
            <a:endParaRPr lang="en-US" dirty="0">
              <a:solidFill>
                <a:schemeClr val="tx1"/>
              </a:solidFill>
            </a:endParaRPr>
          </a:p>
          <a:p>
            <a:pPr>
              <a:buClr>
                <a:schemeClr val="tx1"/>
              </a:buClr>
              <a:buFont typeface="Wingdings" panose="05000000000000000000" pitchFamily="2" charset="2"/>
              <a:buChar char="q"/>
            </a:pPr>
            <a:endParaRPr lang="en-US" dirty="0" smtClean="0">
              <a:solidFill>
                <a:schemeClr val="tx1"/>
              </a:solidFill>
            </a:endParaRPr>
          </a:p>
        </p:txBody>
      </p:sp>
      <p:sp>
        <p:nvSpPr>
          <p:cNvPr id="3" name="Slide Number Placeholder 2"/>
          <p:cNvSpPr>
            <a:spLocks noGrp="1"/>
          </p:cNvSpPr>
          <p:nvPr>
            <p:ph type="sldNum" sz="quarter" idx="21"/>
          </p:nvPr>
        </p:nvSpPr>
        <p:spPr>
          <a:xfrm>
            <a:off x="7884368" y="6415200"/>
            <a:ext cx="1059580" cy="285752"/>
          </a:xfrm>
        </p:spPr>
        <p:txBody>
          <a:bodyPr/>
          <a:lstStyle/>
          <a:p>
            <a:fld id="{17A9B3F3-0CDD-4032-910D-70E772557002}" type="slidenum">
              <a:rPr lang="nb-NO" noProof="0" smtClean="0"/>
              <a:pPr/>
              <a:t>2</a:t>
            </a:fld>
            <a:endParaRPr lang="nb-NO" noProof="0" dirty="0"/>
          </a:p>
        </p:txBody>
      </p:sp>
      <p:sp>
        <p:nvSpPr>
          <p:cNvPr id="4" name="Text Placeholder 3"/>
          <p:cNvSpPr>
            <a:spLocks noGrp="1"/>
          </p:cNvSpPr>
          <p:nvPr>
            <p:ph type="body" idx="22"/>
          </p:nvPr>
        </p:nvSpPr>
        <p:spPr>
          <a:xfrm>
            <a:off x="1763688" y="260648"/>
            <a:ext cx="6120680" cy="642942"/>
          </a:xfrm>
          <a:solidFill>
            <a:schemeClr val="bg1"/>
          </a:solidFill>
        </p:spPr>
        <p:txBody>
          <a:bodyPr/>
          <a:lstStyle/>
          <a:p>
            <a:pPr algn="ctr"/>
            <a:r>
              <a:rPr lang="en-GB" b="1" dirty="0">
                <a:solidFill>
                  <a:schemeClr val="tx2"/>
                </a:solidFill>
              </a:rPr>
              <a:t>Background: The Target Model </a:t>
            </a:r>
          </a:p>
        </p:txBody>
      </p:sp>
      <p:pic>
        <p:nvPicPr>
          <p:cNvPr id="5" name="Picture 4"/>
          <p:cNvPicPr>
            <a:picLocks noChangeAspect="1"/>
          </p:cNvPicPr>
          <p:nvPr/>
        </p:nvPicPr>
        <p:blipFill>
          <a:blip r:embed="rId3"/>
          <a:stretch>
            <a:fillRect/>
          </a:stretch>
        </p:blipFill>
        <p:spPr>
          <a:xfrm>
            <a:off x="6400247" y="2838734"/>
            <a:ext cx="2743753" cy="2311633"/>
          </a:xfrm>
          <a:prstGeom prst="rect">
            <a:avLst/>
          </a:prstGeom>
          <a:effectLst>
            <a:softEdge rad="317500"/>
          </a:effectLst>
        </p:spPr>
      </p:pic>
      <p:sp>
        <p:nvSpPr>
          <p:cNvPr id="6" name="Content Placeholder 1"/>
          <p:cNvSpPr txBox="1">
            <a:spLocks/>
          </p:cNvSpPr>
          <p:nvPr/>
        </p:nvSpPr>
        <p:spPr bwMode="auto">
          <a:xfrm>
            <a:off x="251520" y="2060848"/>
            <a:ext cx="6624736" cy="294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Clr>
                <a:schemeClr val="accent2"/>
              </a:buClr>
              <a:buFont typeface="Arial" pitchFamily="34" charset="0"/>
              <a:buChar char="•"/>
              <a:defRPr sz="1800" i="0" kern="1200">
                <a:solidFill>
                  <a:schemeClr val="accent3"/>
                </a:solidFill>
                <a:latin typeface="Franklin Gothic Book"/>
                <a:ea typeface="ヒラギノ角ゴ Pro W3" charset="0"/>
                <a:cs typeface="Franklin Gothic Book"/>
              </a:defRPr>
            </a:lvl1pPr>
            <a:lvl2pPr marL="742950" indent="-285750" algn="l" defTabSz="457200" rtl="0" eaLnBrk="1" fontAlgn="base" hangingPunct="1">
              <a:spcBef>
                <a:spcPct val="20000"/>
              </a:spcBef>
              <a:spcAft>
                <a:spcPct val="0"/>
              </a:spcAft>
              <a:buClr>
                <a:schemeClr val="accent2"/>
              </a:buClr>
              <a:buSzPct val="101000"/>
              <a:buFont typeface="Arial" pitchFamily="34" charset="0"/>
              <a:buChar char="•"/>
              <a:defRPr sz="1800" i="0" kern="1200">
                <a:solidFill>
                  <a:schemeClr val="accent3"/>
                </a:solidFill>
                <a:latin typeface="Franklin Gothic Book"/>
                <a:ea typeface="ヒラギノ角ゴ Pro W3" charset="0"/>
                <a:cs typeface="Franklin Gothic Book"/>
              </a:defRPr>
            </a:lvl2pPr>
            <a:lvl3pPr marL="1143000" indent="-228600" algn="l" defTabSz="457200" rtl="0" eaLnBrk="1" fontAlgn="base" hangingPunct="1">
              <a:spcBef>
                <a:spcPct val="20000"/>
              </a:spcBef>
              <a:spcAft>
                <a:spcPct val="0"/>
              </a:spcAft>
              <a:buClr>
                <a:schemeClr val="accent2"/>
              </a:buClr>
              <a:buFont typeface="Arial" pitchFamily="34" charset="0"/>
              <a:buChar char="•"/>
              <a:defRPr sz="1800" i="0" kern="1200">
                <a:solidFill>
                  <a:schemeClr val="accent3"/>
                </a:solidFill>
                <a:latin typeface="Franklin Gothic Book"/>
                <a:ea typeface="ヒラギノ角ゴ Pro W3" charset="0"/>
                <a:cs typeface="Franklin Gothic Book"/>
              </a:defRPr>
            </a:lvl3pPr>
            <a:lvl4pPr marL="1600200" indent="-228600" algn="l" defTabSz="457200" rtl="0" eaLnBrk="1" fontAlgn="base" hangingPunct="1">
              <a:spcBef>
                <a:spcPct val="20000"/>
              </a:spcBef>
              <a:spcAft>
                <a:spcPct val="0"/>
              </a:spcAft>
              <a:buClr>
                <a:schemeClr val="accent2"/>
              </a:buClr>
              <a:buSzPct val="70000"/>
              <a:buFont typeface="Arial" pitchFamily="34" charset="0"/>
              <a:buChar char="•"/>
              <a:defRPr sz="1800" i="0" kern="1200">
                <a:solidFill>
                  <a:schemeClr val="accent3"/>
                </a:solidFill>
                <a:latin typeface="Franklin Gothic Book"/>
                <a:ea typeface="ヒラギノ角ゴ Pro W3" charset="0"/>
                <a:cs typeface="Franklin Gothic Book"/>
              </a:defRPr>
            </a:lvl4pPr>
            <a:lvl5pPr marL="2057400" indent="-228600" algn="l" defTabSz="457200" rtl="0" eaLnBrk="1" fontAlgn="base" hangingPunct="1">
              <a:spcBef>
                <a:spcPct val="20000"/>
              </a:spcBef>
              <a:spcAft>
                <a:spcPct val="0"/>
              </a:spcAft>
              <a:buClr>
                <a:schemeClr val="accent2"/>
              </a:buClr>
              <a:buSzPct val="75000"/>
              <a:buFont typeface="Arial" pitchFamily="34" charset="0"/>
              <a:buChar char="•"/>
              <a:defRPr sz="1800" i="0" kern="1200">
                <a:solidFill>
                  <a:schemeClr val="accent3"/>
                </a:solidFill>
                <a:latin typeface="Franklin Gothic Book"/>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tx1"/>
              </a:buClr>
              <a:buNone/>
              <a:tabLst>
                <a:tab pos="7445375" algn="l"/>
              </a:tabLst>
            </a:pPr>
            <a:endParaRPr lang="en-US" sz="1200" dirty="0" smtClean="0">
              <a:solidFill>
                <a:schemeClr val="tx1"/>
              </a:solidFill>
            </a:endParaRPr>
          </a:p>
          <a:p>
            <a:pPr>
              <a:buClr>
                <a:schemeClr val="tx1"/>
              </a:buClr>
              <a:buFont typeface="Wingdings" panose="05000000000000000000" pitchFamily="2" charset="2"/>
              <a:buChar char="§"/>
              <a:tabLst>
                <a:tab pos="7445375" algn="l"/>
              </a:tabLst>
            </a:pPr>
            <a:r>
              <a:rPr lang="en-US" sz="2000" dirty="0">
                <a:solidFill>
                  <a:schemeClr val="tx1"/>
                </a:solidFill>
              </a:rPr>
              <a:t>Target Model </a:t>
            </a:r>
            <a:r>
              <a:rPr lang="en-US" sz="2000" dirty="0" smtClean="0">
                <a:solidFill>
                  <a:schemeClr val="tx1"/>
                </a:solidFill>
              </a:rPr>
              <a:t>was expected </a:t>
            </a:r>
            <a:r>
              <a:rPr lang="en-US" sz="2000" dirty="0">
                <a:solidFill>
                  <a:schemeClr val="tx1"/>
                </a:solidFill>
              </a:rPr>
              <a:t>to be fully implemented by 2015:</a:t>
            </a:r>
          </a:p>
          <a:p>
            <a:pPr lvl="1">
              <a:buClr>
                <a:schemeClr val="tx1"/>
              </a:buClr>
              <a:buFont typeface="Wingdings" panose="05000000000000000000" pitchFamily="2" charset="2"/>
              <a:buChar char="§"/>
              <a:tabLst>
                <a:tab pos="7445375" algn="l"/>
              </a:tabLst>
            </a:pPr>
            <a:r>
              <a:rPr lang="en-US" dirty="0">
                <a:solidFill>
                  <a:schemeClr val="tx1"/>
                </a:solidFill>
              </a:rPr>
              <a:t>including day-ahead price coupling</a:t>
            </a:r>
          </a:p>
          <a:p>
            <a:pPr lvl="1">
              <a:buClr>
                <a:schemeClr val="tx1"/>
              </a:buClr>
              <a:buFont typeface="Wingdings" panose="05000000000000000000" pitchFamily="2" charset="2"/>
              <a:buChar char="§"/>
              <a:tabLst>
                <a:tab pos="7445375" algn="l"/>
              </a:tabLst>
            </a:pPr>
            <a:r>
              <a:rPr lang="en-US" dirty="0">
                <a:solidFill>
                  <a:schemeClr val="tx1"/>
                </a:solidFill>
              </a:rPr>
              <a:t>cross-borders intraday continuous trading and </a:t>
            </a:r>
          </a:p>
          <a:p>
            <a:pPr lvl="1">
              <a:buClr>
                <a:schemeClr val="tx1"/>
              </a:buClr>
              <a:buFont typeface="Wingdings" panose="05000000000000000000" pitchFamily="2" charset="2"/>
              <a:buChar char="§"/>
              <a:tabLst>
                <a:tab pos="7445375" algn="l"/>
              </a:tabLst>
            </a:pPr>
            <a:r>
              <a:rPr lang="en-US" dirty="0">
                <a:solidFill>
                  <a:schemeClr val="tx1"/>
                </a:solidFill>
              </a:rPr>
              <a:t>long-term cross-border capacity allocation with harmonized rules at European scale</a:t>
            </a:r>
          </a:p>
          <a:p>
            <a:pPr>
              <a:buClr>
                <a:schemeClr val="tx1"/>
              </a:buClr>
              <a:buFont typeface="Wingdings" panose="05000000000000000000" pitchFamily="2" charset="2"/>
              <a:buChar char="§"/>
              <a:tabLst>
                <a:tab pos="7445375" algn="l"/>
              </a:tabLst>
            </a:pPr>
            <a:r>
              <a:rPr lang="en-US" sz="2000" dirty="0">
                <a:solidFill>
                  <a:schemeClr val="tx1"/>
                </a:solidFill>
              </a:rPr>
              <a:t>The Target Model is based in two main principles </a:t>
            </a:r>
          </a:p>
          <a:p>
            <a:pPr lvl="1">
              <a:buClr>
                <a:schemeClr val="tx1"/>
              </a:buClr>
              <a:buFont typeface="Wingdings" panose="05000000000000000000" pitchFamily="2" charset="2"/>
              <a:buChar char="§"/>
              <a:tabLst>
                <a:tab pos="7445375" algn="l"/>
              </a:tabLst>
            </a:pPr>
            <a:r>
              <a:rPr lang="en-US" dirty="0">
                <a:solidFill>
                  <a:schemeClr val="tx1"/>
                </a:solidFill>
              </a:rPr>
              <a:t>Energy only regional markets </a:t>
            </a:r>
          </a:p>
          <a:p>
            <a:pPr lvl="1">
              <a:buClr>
                <a:schemeClr val="tx1"/>
              </a:buClr>
              <a:buFont typeface="Wingdings" panose="05000000000000000000" pitchFamily="2" charset="2"/>
              <a:buChar char="§"/>
              <a:tabLst>
                <a:tab pos="7445375" algn="l"/>
              </a:tabLst>
            </a:pPr>
            <a:r>
              <a:rPr lang="en-US" dirty="0">
                <a:solidFill>
                  <a:schemeClr val="tx1"/>
                </a:solidFill>
              </a:rPr>
              <a:t>Market Coupling linking zonal day-ahead spot markets into a virtual market, where only congestion-constrains limit the trade</a:t>
            </a:r>
          </a:p>
          <a:p>
            <a:pPr lvl="1">
              <a:buClr>
                <a:schemeClr val="tx1"/>
              </a:buClr>
              <a:buFont typeface="Arial" pitchFamily="34" charset="0"/>
              <a:buChar char="−"/>
              <a:tabLst>
                <a:tab pos="7445375" algn="l"/>
              </a:tabLst>
            </a:pPr>
            <a:endParaRPr lang="en-US" sz="1000" dirty="0" smtClean="0">
              <a:solidFill>
                <a:schemeClr val="tx1"/>
              </a:solidFill>
            </a:endParaRPr>
          </a:p>
          <a:p>
            <a:pPr>
              <a:buClr>
                <a:schemeClr val="tx1"/>
              </a:buClr>
              <a:buFont typeface="Wingdings" panose="05000000000000000000" pitchFamily="2" charset="2"/>
              <a:buChar char="q"/>
            </a:pPr>
            <a:endParaRPr lang="en-US" dirty="0" smtClean="0">
              <a:solidFill>
                <a:schemeClr val="tx1"/>
              </a:solidFill>
            </a:endParaRPr>
          </a:p>
          <a:p>
            <a:pPr>
              <a:buClr>
                <a:schemeClr val="tx1"/>
              </a:buClr>
              <a:buFont typeface="Wingdings" panose="05000000000000000000" pitchFamily="2" charset="2"/>
              <a:buChar char="q"/>
            </a:pPr>
            <a:endParaRPr lang="en-US" dirty="0" smtClean="0">
              <a:solidFill>
                <a:schemeClr val="tx1"/>
              </a:solidFill>
            </a:endParaRPr>
          </a:p>
        </p:txBody>
      </p:sp>
    </p:spTree>
    <p:extLst>
      <p:ext uri="{BB962C8B-B14F-4D97-AF65-F5344CB8AC3E}">
        <p14:creationId xmlns:p14="http://schemas.microsoft.com/office/powerpoint/2010/main" val="2461552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51520" y="1344392"/>
            <a:ext cx="8429683" cy="4155374"/>
          </a:xfrm>
        </p:spPr>
        <p:txBody>
          <a:bodyPr/>
          <a:lstStyle/>
          <a:p>
            <a:pPr>
              <a:buClr>
                <a:schemeClr val="tx1"/>
              </a:buClr>
              <a:buFont typeface="Wingdings" panose="05000000000000000000" pitchFamily="2" charset="2"/>
              <a:buChar char="§"/>
              <a:tabLst>
                <a:tab pos="7445375" algn="l"/>
              </a:tabLst>
            </a:pPr>
            <a:r>
              <a:rPr lang="en-US" sz="2400" dirty="0" smtClean="0">
                <a:solidFill>
                  <a:schemeClr val="tx1"/>
                </a:solidFill>
              </a:rPr>
              <a:t>Security of supply with even higher RES shares</a:t>
            </a:r>
          </a:p>
          <a:p>
            <a:pPr lvl="1">
              <a:buClr>
                <a:schemeClr val="tx1"/>
              </a:buClr>
              <a:buFont typeface="Wingdings" panose="05000000000000000000" pitchFamily="2" charset="2"/>
              <a:buChar char="§"/>
              <a:tabLst>
                <a:tab pos="7445375" algn="l"/>
              </a:tabLst>
            </a:pPr>
            <a:r>
              <a:rPr lang="en-US" sz="2000" dirty="0" smtClean="0">
                <a:solidFill>
                  <a:schemeClr val="tx1"/>
                </a:solidFill>
              </a:rPr>
              <a:t>Today about 1/3 of power generation is renewable (and variable) </a:t>
            </a:r>
          </a:p>
          <a:p>
            <a:pPr lvl="1">
              <a:buClr>
                <a:schemeClr val="tx1"/>
              </a:buClr>
              <a:buFont typeface="Wingdings" panose="05000000000000000000" pitchFamily="2" charset="2"/>
              <a:buChar char="§"/>
              <a:tabLst>
                <a:tab pos="7445375" algn="l"/>
              </a:tabLst>
            </a:pPr>
            <a:r>
              <a:rPr lang="en-US" sz="2000" dirty="0" smtClean="0">
                <a:solidFill>
                  <a:schemeClr val="tx1"/>
                </a:solidFill>
              </a:rPr>
              <a:t>Firm supply has problems in recovering costs   </a:t>
            </a:r>
          </a:p>
          <a:p>
            <a:pPr lvl="1">
              <a:buClr>
                <a:schemeClr val="tx1"/>
              </a:buClr>
              <a:buFont typeface="Wingdings" panose="05000000000000000000" pitchFamily="2" charset="2"/>
              <a:buChar char="§"/>
              <a:tabLst>
                <a:tab pos="7445375" algn="l"/>
              </a:tabLst>
            </a:pPr>
            <a:endParaRPr lang="en-US" sz="800" dirty="0">
              <a:solidFill>
                <a:schemeClr val="tx1"/>
              </a:solidFill>
            </a:endParaRPr>
          </a:p>
          <a:p>
            <a:pPr>
              <a:buClr>
                <a:schemeClr val="tx1"/>
              </a:buClr>
              <a:buFont typeface="Wingdings" panose="05000000000000000000" pitchFamily="2" charset="2"/>
              <a:buChar char="§"/>
              <a:tabLst>
                <a:tab pos="7445375" algn="l"/>
              </a:tabLst>
            </a:pPr>
            <a:r>
              <a:rPr lang="en-US" sz="2400" dirty="0" smtClean="0">
                <a:solidFill>
                  <a:schemeClr val="tx1"/>
                </a:solidFill>
              </a:rPr>
              <a:t>Are the current instruments for </a:t>
            </a:r>
            <a:r>
              <a:rPr lang="en-US" sz="2400" dirty="0" err="1" smtClean="0">
                <a:solidFill>
                  <a:schemeClr val="tx1"/>
                </a:solidFill>
              </a:rPr>
              <a:t>decarbonisation</a:t>
            </a:r>
            <a:r>
              <a:rPr lang="en-US" sz="2400" dirty="0" smtClean="0">
                <a:solidFill>
                  <a:schemeClr val="tx1"/>
                </a:solidFill>
              </a:rPr>
              <a:t> cost-effective?</a:t>
            </a:r>
          </a:p>
          <a:p>
            <a:pPr lvl="1">
              <a:buClr>
                <a:schemeClr val="tx1"/>
              </a:buClr>
              <a:buFont typeface="Wingdings" panose="05000000000000000000" pitchFamily="2" charset="2"/>
              <a:buChar char="§"/>
              <a:tabLst>
                <a:tab pos="7445375" algn="l"/>
              </a:tabLst>
            </a:pPr>
            <a:endParaRPr lang="en-US" sz="800" dirty="0" smtClean="0">
              <a:solidFill>
                <a:schemeClr val="tx1"/>
              </a:solidFill>
            </a:endParaRPr>
          </a:p>
          <a:p>
            <a:pPr lvl="1">
              <a:buClr>
                <a:schemeClr val="tx1"/>
              </a:buClr>
              <a:buFont typeface="Wingdings" panose="05000000000000000000" pitchFamily="2" charset="2"/>
              <a:buChar char="§"/>
              <a:tabLst>
                <a:tab pos="7445375" algn="l"/>
              </a:tabLst>
            </a:pPr>
            <a:endParaRPr lang="en-US" sz="800" dirty="0" smtClean="0">
              <a:solidFill>
                <a:schemeClr val="tx1"/>
              </a:solidFill>
            </a:endParaRPr>
          </a:p>
          <a:p>
            <a:pPr>
              <a:buClr>
                <a:schemeClr val="tx1"/>
              </a:buClr>
              <a:buFont typeface="Wingdings" panose="05000000000000000000" pitchFamily="2" charset="2"/>
              <a:buChar char="§"/>
              <a:tabLst>
                <a:tab pos="7445375" algn="l"/>
              </a:tabLst>
            </a:pPr>
            <a:r>
              <a:rPr lang="en-US" sz="2400" dirty="0" smtClean="0">
                <a:solidFill>
                  <a:srgbClr val="005696"/>
                </a:solidFill>
              </a:rPr>
              <a:t>Market</a:t>
            </a:r>
            <a:r>
              <a:rPr lang="en-US" sz="2400" dirty="0" smtClean="0">
                <a:solidFill>
                  <a:schemeClr val="tx1"/>
                </a:solidFill>
              </a:rPr>
              <a:t>4</a:t>
            </a:r>
            <a:r>
              <a:rPr lang="en-US" sz="2400" dirty="0" smtClean="0">
                <a:solidFill>
                  <a:srgbClr val="5A8B25"/>
                </a:solidFill>
              </a:rPr>
              <a:t>RES</a:t>
            </a:r>
            <a:r>
              <a:rPr lang="en-US" sz="2400" dirty="0" smtClean="0">
                <a:solidFill>
                  <a:schemeClr val="tx1"/>
                </a:solidFill>
              </a:rPr>
              <a:t> project discusses how the TM should evolve with respect to: </a:t>
            </a:r>
            <a:endParaRPr lang="en-US" sz="800" dirty="0" smtClean="0">
              <a:solidFill>
                <a:schemeClr val="tx1"/>
              </a:solidFill>
            </a:endParaRPr>
          </a:p>
          <a:p>
            <a:pPr lvl="1">
              <a:buClr>
                <a:schemeClr val="tx1"/>
              </a:buClr>
              <a:buFont typeface="Wingdings" panose="05000000000000000000" pitchFamily="2" charset="2"/>
              <a:buChar char="§"/>
              <a:tabLst>
                <a:tab pos="7445375" algn="l"/>
              </a:tabLst>
            </a:pPr>
            <a:r>
              <a:rPr lang="en-US" sz="2000" dirty="0" smtClean="0">
                <a:solidFill>
                  <a:schemeClr val="tx1"/>
                </a:solidFill>
              </a:rPr>
              <a:t>RES support schemes </a:t>
            </a:r>
          </a:p>
          <a:p>
            <a:pPr lvl="1">
              <a:buClr>
                <a:schemeClr val="tx1"/>
              </a:buClr>
              <a:buFont typeface="Wingdings" panose="05000000000000000000" pitchFamily="2" charset="2"/>
              <a:buChar char="§"/>
              <a:tabLst>
                <a:tab pos="7445375" algn="l"/>
              </a:tabLst>
            </a:pPr>
            <a:r>
              <a:rPr lang="en-US" sz="2000" dirty="0">
                <a:solidFill>
                  <a:schemeClr val="tx1"/>
                </a:solidFill>
              </a:rPr>
              <a:t>Electricity market designs fit for high RES shares</a:t>
            </a:r>
          </a:p>
          <a:p>
            <a:pPr lvl="1">
              <a:buClr>
                <a:schemeClr val="tx1"/>
              </a:buClr>
              <a:buFont typeface="Wingdings" panose="05000000000000000000" pitchFamily="2" charset="2"/>
              <a:buChar char="§"/>
              <a:tabLst>
                <a:tab pos="7445375" algn="l"/>
              </a:tabLst>
            </a:pPr>
            <a:r>
              <a:rPr lang="en-US" sz="2000" dirty="0" smtClean="0">
                <a:solidFill>
                  <a:schemeClr val="tx1"/>
                </a:solidFill>
              </a:rPr>
              <a:t>Capacity markets</a:t>
            </a:r>
            <a:endParaRPr lang="en-US" sz="2000" dirty="0">
              <a:solidFill>
                <a:schemeClr val="tx1"/>
              </a:solidFill>
            </a:endParaRPr>
          </a:p>
          <a:p>
            <a:pPr lvl="1">
              <a:buClr>
                <a:schemeClr val="tx1"/>
              </a:buClr>
              <a:buFont typeface="Arial" panose="020B0604020202020204" pitchFamily="34" charset="0"/>
              <a:buChar char="−"/>
              <a:tabLst>
                <a:tab pos="7445375" algn="l"/>
              </a:tabLst>
            </a:pPr>
            <a:endParaRPr lang="en-US" sz="2000" dirty="0" smtClean="0">
              <a:solidFill>
                <a:schemeClr val="tx1"/>
              </a:solidFill>
            </a:endParaRPr>
          </a:p>
          <a:p>
            <a:pPr>
              <a:buClr>
                <a:schemeClr val="tx1"/>
              </a:buClr>
              <a:buFont typeface="Wingdings" panose="05000000000000000000" pitchFamily="2" charset="2"/>
              <a:buChar char="q"/>
            </a:pPr>
            <a:endParaRPr lang="en-US" dirty="0">
              <a:solidFill>
                <a:schemeClr val="tx1"/>
              </a:solidFill>
            </a:endParaRPr>
          </a:p>
          <a:p>
            <a:pPr>
              <a:buClr>
                <a:schemeClr val="tx1"/>
              </a:buClr>
              <a:buFont typeface="Wingdings" panose="05000000000000000000" pitchFamily="2" charset="2"/>
              <a:buChar char="q"/>
            </a:pPr>
            <a:endParaRPr lang="en-US" dirty="0" smtClean="0">
              <a:solidFill>
                <a:schemeClr val="tx1"/>
              </a:solidFill>
            </a:endParaRPr>
          </a:p>
        </p:txBody>
      </p:sp>
      <p:sp>
        <p:nvSpPr>
          <p:cNvPr id="3" name="Slide Number Placeholder 2"/>
          <p:cNvSpPr>
            <a:spLocks noGrp="1"/>
          </p:cNvSpPr>
          <p:nvPr>
            <p:ph type="sldNum" sz="quarter" idx="21"/>
          </p:nvPr>
        </p:nvSpPr>
        <p:spPr>
          <a:xfrm>
            <a:off x="7884368" y="6415200"/>
            <a:ext cx="1059580" cy="285752"/>
          </a:xfrm>
        </p:spPr>
        <p:txBody>
          <a:bodyPr/>
          <a:lstStyle/>
          <a:p>
            <a:fld id="{17A9B3F3-0CDD-4032-910D-70E772557002}" type="slidenum">
              <a:rPr lang="nb-NO" noProof="0" smtClean="0"/>
              <a:pPr/>
              <a:t>3</a:t>
            </a:fld>
            <a:endParaRPr lang="nb-NO" noProof="0" dirty="0"/>
          </a:p>
        </p:txBody>
      </p:sp>
      <p:sp>
        <p:nvSpPr>
          <p:cNvPr id="4" name="Text Placeholder 3"/>
          <p:cNvSpPr>
            <a:spLocks noGrp="1"/>
          </p:cNvSpPr>
          <p:nvPr>
            <p:ph type="body" idx="22"/>
          </p:nvPr>
        </p:nvSpPr>
        <p:spPr>
          <a:xfrm>
            <a:off x="1444749" y="332656"/>
            <a:ext cx="7560840" cy="642942"/>
          </a:xfrm>
          <a:solidFill>
            <a:schemeClr val="bg1"/>
          </a:solidFill>
        </p:spPr>
        <p:txBody>
          <a:bodyPr/>
          <a:lstStyle/>
          <a:p>
            <a:pPr algn="ctr"/>
            <a:r>
              <a:rPr lang="en-GB" dirty="0" smtClean="0"/>
              <a:t>Challenges for future electricity markets</a:t>
            </a:r>
            <a:endParaRPr lang="en-GB" dirty="0"/>
          </a:p>
        </p:txBody>
      </p:sp>
    </p:spTree>
    <p:extLst>
      <p:ext uri="{BB962C8B-B14F-4D97-AF65-F5344CB8AC3E}">
        <p14:creationId xmlns:p14="http://schemas.microsoft.com/office/powerpoint/2010/main" val="2033790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75920" y="1401656"/>
            <a:ext cx="8429683" cy="2808312"/>
          </a:xfrm>
        </p:spPr>
        <p:txBody>
          <a:bodyPr/>
          <a:lstStyle/>
          <a:p>
            <a:pPr marL="0" indent="0">
              <a:buClr>
                <a:schemeClr val="tx1"/>
              </a:buClr>
              <a:buNone/>
              <a:tabLst>
                <a:tab pos="7445375" algn="l"/>
              </a:tabLst>
            </a:pPr>
            <a:endParaRPr lang="en-US" sz="1000" dirty="0" smtClean="0">
              <a:solidFill>
                <a:schemeClr val="tx1"/>
              </a:solidFill>
            </a:endParaRPr>
          </a:p>
          <a:p>
            <a:pPr>
              <a:buClr>
                <a:schemeClr val="tx1"/>
              </a:buClr>
              <a:buFont typeface="Wingdings" panose="05000000000000000000" pitchFamily="2" charset="2"/>
              <a:buChar char="§"/>
              <a:tabLst>
                <a:tab pos="7445375" algn="l"/>
              </a:tabLst>
            </a:pPr>
            <a:r>
              <a:rPr lang="en-US" sz="2000" dirty="0">
                <a:solidFill>
                  <a:schemeClr val="tx1"/>
                </a:solidFill>
              </a:rPr>
              <a:t>Market4RES: </a:t>
            </a:r>
            <a:r>
              <a:rPr lang="en-US" sz="2000" dirty="0" smtClean="0">
                <a:solidFill>
                  <a:schemeClr val="tx1"/>
                </a:solidFill>
              </a:rPr>
              <a:t>"Post </a:t>
            </a:r>
            <a:r>
              <a:rPr lang="en-US" sz="2000" dirty="0">
                <a:solidFill>
                  <a:schemeClr val="tx1"/>
                </a:solidFill>
              </a:rPr>
              <a:t>2020 framework in a </a:t>
            </a:r>
            <a:r>
              <a:rPr lang="en-US" sz="2000" dirty="0" err="1">
                <a:solidFill>
                  <a:schemeClr val="tx1"/>
                </a:solidFill>
              </a:rPr>
              <a:t>liberalised</a:t>
            </a:r>
            <a:r>
              <a:rPr lang="en-US" sz="2000" dirty="0">
                <a:solidFill>
                  <a:schemeClr val="tx1"/>
                </a:solidFill>
              </a:rPr>
              <a:t> electricity market with large share of Renewable Energy </a:t>
            </a:r>
            <a:r>
              <a:rPr lang="en-US" sz="2000" dirty="0" smtClean="0">
                <a:solidFill>
                  <a:schemeClr val="tx1"/>
                </a:solidFill>
              </a:rPr>
              <a:t>Sources (RES)"</a:t>
            </a:r>
          </a:p>
          <a:p>
            <a:pPr>
              <a:buClr>
                <a:schemeClr val="tx1"/>
              </a:buClr>
              <a:buFont typeface="Wingdings" panose="05000000000000000000" pitchFamily="2" charset="2"/>
              <a:buChar char="§"/>
              <a:tabLst>
                <a:tab pos="7445375" algn="l"/>
              </a:tabLst>
            </a:pPr>
            <a:r>
              <a:rPr lang="en-US" sz="2000" dirty="0">
                <a:solidFill>
                  <a:schemeClr val="tx1"/>
                </a:solidFill>
              </a:rPr>
              <a:t>The project is co-funded by Intelligent Energy Europe (IEE) </a:t>
            </a:r>
            <a:r>
              <a:rPr lang="en-US" sz="2000" dirty="0" err="1">
                <a:solidFill>
                  <a:schemeClr val="tx1"/>
                </a:solidFill>
              </a:rPr>
              <a:t>programme</a:t>
            </a:r>
            <a:r>
              <a:rPr lang="en-US" sz="2000" dirty="0">
                <a:solidFill>
                  <a:schemeClr val="tx1"/>
                </a:solidFill>
              </a:rPr>
              <a:t>. The total budget is 2.4 M Euro</a:t>
            </a:r>
          </a:p>
          <a:p>
            <a:pPr>
              <a:buClr>
                <a:schemeClr val="tx1"/>
              </a:buClr>
              <a:buFont typeface="Wingdings" panose="05000000000000000000" pitchFamily="2" charset="2"/>
              <a:buChar char="§"/>
              <a:tabLst>
                <a:tab pos="7445375" algn="l"/>
              </a:tabLst>
            </a:pPr>
            <a:r>
              <a:rPr lang="en-US" sz="2000" dirty="0">
                <a:solidFill>
                  <a:schemeClr val="tx1"/>
                </a:solidFill>
              </a:rPr>
              <a:t>Duration: April 2014 </a:t>
            </a:r>
            <a:r>
              <a:rPr lang="en-US" sz="2000" dirty="0" smtClean="0">
                <a:solidFill>
                  <a:schemeClr val="tx1"/>
                </a:solidFill>
              </a:rPr>
              <a:t>- October </a:t>
            </a:r>
            <a:r>
              <a:rPr lang="en-US" sz="2000" dirty="0">
                <a:solidFill>
                  <a:schemeClr val="tx1"/>
                </a:solidFill>
              </a:rPr>
              <a:t>2016 (</a:t>
            </a:r>
            <a:r>
              <a:rPr lang="en-US" sz="2000" dirty="0" smtClean="0">
                <a:solidFill>
                  <a:schemeClr val="tx1"/>
                </a:solidFill>
              </a:rPr>
              <a:t>M31)</a:t>
            </a:r>
          </a:p>
          <a:p>
            <a:pPr>
              <a:buClr>
                <a:schemeClr val="tx1"/>
              </a:buClr>
              <a:buFont typeface="Wingdings" panose="05000000000000000000" pitchFamily="2" charset="2"/>
              <a:buChar char="§"/>
              <a:tabLst>
                <a:tab pos="7445375" algn="l"/>
              </a:tabLst>
            </a:pPr>
            <a:r>
              <a:rPr lang="en-GB" sz="2000" dirty="0">
                <a:solidFill>
                  <a:schemeClr val="tx1"/>
                </a:solidFill>
              </a:rPr>
              <a:t>Market4RES Final event: 2016-10-20, Brussels, BE</a:t>
            </a:r>
            <a:r>
              <a:rPr lang="en-GB" sz="1000" u="sng" dirty="0">
                <a:solidFill>
                  <a:schemeClr val="tx1"/>
                </a:solidFill>
              </a:rPr>
              <a:t> </a:t>
            </a:r>
          </a:p>
          <a:p>
            <a:pPr>
              <a:buClr>
                <a:schemeClr val="tx1"/>
              </a:buClr>
              <a:buFont typeface="Wingdings" panose="05000000000000000000" pitchFamily="2" charset="2"/>
              <a:buChar char="§"/>
              <a:tabLst>
                <a:tab pos="7445375" algn="l"/>
              </a:tabLst>
            </a:pPr>
            <a:endParaRPr lang="en-US" sz="2000" dirty="0">
              <a:solidFill>
                <a:schemeClr val="tx1"/>
              </a:solidFill>
            </a:endParaRPr>
          </a:p>
          <a:p>
            <a:pPr marL="0" indent="0">
              <a:buClr>
                <a:schemeClr val="tx1"/>
              </a:buClr>
              <a:buNone/>
              <a:tabLst>
                <a:tab pos="7445375" algn="l"/>
              </a:tabLst>
            </a:pPr>
            <a:endParaRPr lang="en-US" sz="2000" dirty="0" smtClean="0">
              <a:solidFill>
                <a:schemeClr val="tx1"/>
              </a:solidFill>
            </a:endParaRPr>
          </a:p>
          <a:p>
            <a:pPr lvl="1">
              <a:buClr>
                <a:schemeClr val="tx1"/>
              </a:buClr>
              <a:buFont typeface="Arial" panose="020B0604020202020204" pitchFamily="34" charset="0"/>
              <a:buChar char="−"/>
              <a:tabLst>
                <a:tab pos="7445375" algn="l"/>
              </a:tabLst>
            </a:pPr>
            <a:endParaRPr lang="en-US" sz="1200" dirty="0" smtClean="0">
              <a:solidFill>
                <a:schemeClr val="tx1"/>
              </a:solidFill>
            </a:endParaRPr>
          </a:p>
          <a:p>
            <a:pPr lvl="1">
              <a:buClr>
                <a:schemeClr val="tx1"/>
              </a:buClr>
              <a:buFont typeface="Arial" panose="020B0604020202020204" pitchFamily="34" charset="0"/>
              <a:buChar char="−"/>
              <a:tabLst>
                <a:tab pos="7445375" algn="l"/>
              </a:tabLst>
            </a:pPr>
            <a:endParaRPr lang="en-US" sz="1200" dirty="0" smtClean="0">
              <a:solidFill>
                <a:schemeClr val="tx1"/>
              </a:solidFill>
            </a:endParaRPr>
          </a:p>
          <a:p>
            <a:pPr lvl="1">
              <a:buClr>
                <a:schemeClr val="tx1"/>
              </a:buClr>
              <a:buFont typeface="Arial" panose="020B0604020202020204" pitchFamily="34" charset="0"/>
              <a:buChar char="−"/>
              <a:tabLst>
                <a:tab pos="7445375" algn="l"/>
              </a:tabLst>
            </a:pPr>
            <a:endParaRPr lang="en-US" sz="1000" dirty="0" smtClean="0">
              <a:solidFill>
                <a:schemeClr val="tx1"/>
              </a:solidFill>
            </a:endParaRPr>
          </a:p>
          <a:p>
            <a:pPr>
              <a:buClr>
                <a:schemeClr val="tx1"/>
              </a:buClr>
              <a:buFont typeface="Wingdings" panose="05000000000000000000" pitchFamily="2" charset="2"/>
              <a:buChar char="q"/>
            </a:pPr>
            <a:endParaRPr lang="en-US" dirty="0" smtClean="0">
              <a:solidFill>
                <a:schemeClr val="tx1"/>
              </a:solidFill>
            </a:endParaRPr>
          </a:p>
          <a:p>
            <a:pPr>
              <a:buClr>
                <a:schemeClr val="tx1"/>
              </a:buClr>
              <a:buFont typeface="Wingdings" panose="05000000000000000000" pitchFamily="2" charset="2"/>
              <a:buChar char="q"/>
            </a:pPr>
            <a:endParaRPr lang="en-US" dirty="0" smtClean="0">
              <a:solidFill>
                <a:schemeClr val="tx1"/>
              </a:solidFill>
            </a:endParaRPr>
          </a:p>
        </p:txBody>
      </p:sp>
      <p:sp>
        <p:nvSpPr>
          <p:cNvPr id="3" name="Slide Number Placeholder 2"/>
          <p:cNvSpPr>
            <a:spLocks noGrp="1"/>
          </p:cNvSpPr>
          <p:nvPr>
            <p:ph type="sldNum" sz="quarter" idx="21"/>
          </p:nvPr>
        </p:nvSpPr>
        <p:spPr>
          <a:xfrm>
            <a:off x="7884368" y="6415200"/>
            <a:ext cx="1059580" cy="285752"/>
          </a:xfrm>
        </p:spPr>
        <p:txBody>
          <a:bodyPr/>
          <a:lstStyle/>
          <a:p>
            <a:fld id="{17A9B3F3-0CDD-4032-910D-70E772557002}" type="slidenum">
              <a:rPr lang="nb-NO" noProof="0" smtClean="0"/>
              <a:pPr/>
              <a:t>4</a:t>
            </a:fld>
            <a:endParaRPr lang="nb-NO" noProof="0" dirty="0"/>
          </a:p>
        </p:txBody>
      </p:sp>
      <p:sp>
        <p:nvSpPr>
          <p:cNvPr id="4" name="Text Placeholder 3"/>
          <p:cNvSpPr>
            <a:spLocks noGrp="1"/>
          </p:cNvSpPr>
          <p:nvPr>
            <p:ph type="body" idx="22"/>
          </p:nvPr>
        </p:nvSpPr>
        <p:spPr>
          <a:xfrm>
            <a:off x="1403648" y="260648"/>
            <a:ext cx="6696744" cy="642942"/>
          </a:xfrm>
          <a:solidFill>
            <a:schemeClr val="bg1"/>
          </a:solidFill>
        </p:spPr>
        <p:txBody>
          <a:bodyPr/>
          <a:lstStyle/>
          <a:p>
            <a:pPr algn="ctr"/>
            <a:r>
              <a:rPr lang="nb-NO" b="1" dirty="0" smtClean="0">
                <a:solidFill>
                  <a:schemeClr val="tx2"/>
                </a:solidFill>
              </a:rPr>
              <a:t>Market4RES in a nutshell </a:t>
            </a:r>
            <a:endParaRPr lang="nb-NO" sz="2000" b="1" dirty="0">
              <a:solidFill>
                <a:schemeClr val="tx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82" y="4820971"/>
            <a:ext cx="4320480" cy="898540"/>
          </a:xfrm>
          <a:prstGeom prst="rect">
            <a:avLst/>
          </a:prstGeom>
          <a:noFill/>
          <a:ln>
            <a:noFill/>
          </a:ln>
        </p:spPr>
      </p:pic>
      <p:sp>
        <p:nvSpPr>
          <p:cNvPr id="6" name="TextBox 5"/>
          <p:cNvSpPr txBox="1"/>
          <p:nvPr/>
        </p:nvSpPr>
        <p:spPr>
          <a:xfrm>
            <a:off x="5292080" y="3684472"/>
            <a:ext cx="3312368" cy="830997"/>
          </a:xfrm>
          <a:prstGeom prst="rect">
            <a:avLst/>
          </a:prstGeom>
          <a:noFill/>
        </p:spPr>
        <p:txBody>
          <a:bodyPr wrap="square" rtlCol="0">
            <a:spAutoFit/>
          </a:bodyPr>
          <a:lstStyle/>
          <a:p>
            <a:r>
              <a:rPr lang="en-GB" dirty="0" smtClean="0">
                <a:solidFill>
                  <a:schemeClr val="tx2"/>
                </a:solidFill>
              </a:rPr>
              <a:t>www.market4res.eu  </a:t>
            </a:r>
            <a:endParaRPr lang="en-GB" dirty="0">
              <a:solidFill>
                <a:schemeClr val="tx2"/>
              </a:solidFill>
            </a:endParaRPr>
          </a:p>
          <a:p>
            <a:endParaRPr lang="nb-NO" dirty="0">
              <a:solidFill>
                <a:schemeClr val="tx2"/>
              </a:solidFill>
            </a:endParaRPr>
          </a:p>
        </p:txBody>
      </p:sp>
    </p:spTree>
    <p:extLst>
      <p:ext uri="{BB962C8B-B14F-4D97-AF65-F5344CB8AC3E}">
        <p14:creationId xmlns:p14="http://schemas.microsoft.com/office/powerpoint/2010/main" val="2645474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2"/>
          </p:nvPr>
        </p:nvSpPr>
        <p:spPr>
          <a:xfrm>
            <a:off x="1691680" y="44624"/>
            <a:ext cx="6768752" cy="1008112"/>
          </a:xfrm>
          <a:solidFill>
            <a:schemeClr val="bg1"/>
          </a:solidFill>
        </p:spPr>
        <p:txBody>
          <a:bodyPr/>
          <a:lstStyle/>
          <a:p>
            <a:pPr algn="ctr">
              <a:buClr>
                <a:schemeClr val="tx1"/>
              </a:buClr>
              <a:tabLst>
                <a:tab pos="7445375" algn="l"/>
              </a:tabLst>
            </a:pPr>
            <a:r>
              <a:rPr lang="en-GB" b="1" dirty="0">
                <a:solidFill>
                  <a:schemeClr val="tx2"/>
                </a:solidFill>
              </a:rPr>
              <a:t>P</a:t>
            </a:r>
            <a:r>
              <a:rPr lang="en-GB" b="1" dirty="0" smtClean="0">
                <a:solidFill>
                  <a:schemeClr val="tx2"/>
                </a:solidFill>
              </a:rPr>
              <a:t>roject </a:t>
            </a:r>
            <a:r>
              <a:rPr lang="en-GB" b="1" dirty="0">
                <a:solidFill>
                  <a:schemeClr val="tx2"/>
                </a:solidFill>
              </a:rPr>
              <a:t>within the                                                              Intelligent Energy Europe (IEE) Programme </a:t>
            </a:r>
          </a:p>
          <a:p>
            <a:pPr>
              <a:buClr>
                <a:schemeClr val="tx1"/>
              </a:buClr>
              <a:tabLst>
                <a:tab pos="7445375" algn="l"/>
              </a:tabLst>
            </a:pPr>
            <a:endParaRPr lang="en-GB" b="1" dirty="0" smtClean="0">
              <a:solidFill>
                <a:schemeClr val="tx1"/>
              </a:solidFill>
            </a:endParaRPr>
          </a:p>
          <a:p>
            <a:pPr>
              <a:buClr>
                <a:schemeClr val="tx1"/>
              </a:buClr>
              <a:tabLst>
                <a:tab pos="7445375" algn="l"/>
              </a:tabLst>
            </a:pPr>
            <a:endParaRPr lang="en-GB" b="1" dirty="0" smtClean="0">
              <a:solidFill>
                <a:schemeClr val="tx1"/>
              </a:solidFill>
            </a:endParaRPr>
          </a:p>
          <a:p>
            <a:pPr>
              <a:buClr>
                <a:schemeClr val="tx1"/>
              </a:buClr>
              <a:tabLst>
                <a:tab pos="7445375" algn="l"/>
              </a:tabLst>
            </a:pPr>
            <a:endParaRPr lang="en-GB" b="1" dirty="0">
              <a:solidFill>
                <a:schemeClr val="tx1"/>
              </a:solidFill>
            </a:endParaRPr>
          </a:p>
        </p:txBody>
      </p:sp>
      <p:sp>
        <p:nvSpPr>
          <p:cNvPr id="3" name="Slide Number Placeholder 2"/>
          <p:cNvSpPr>
            <a:spLocks noGrp="1"/>
          </p:cNvSpPr>
          <p:nvPr>
            <p:ph type="sldNum" sz="quarter" idx="21"/>
          </p:nvPr>
        </p:nvSpPr>
        <p:spPr>
          <a:xfrm>
            <a:off x="7884368" y="6415200"/>
            <a:ext cx="1059580" cy="285752"/>
          </a:xfrm>
        </p:spPr>
        <p:txBody>
          <a:bodyPr/>
          <a:lstStyle/>
          <a:p>
            <a:fld id="{17A9B3F3-0CDD-4032-910D-70E772557002}" type="slidenum">
              <a:rPr lang="nb-NO" noProof="0" smtClean="0"/>
              <a:pPr/>
              <a:t>5</a:t>
            </a:fld>
            <a:endParaRPr lang="nb-NO" noProof="0" dirty="0"/>
          </a:p>
        </p:txBody>
      </p:sp>
      <p:graphicFrame>
        <p:nvGraphicFramePr>
          <p:cNvPr id="11" name="Table 10"/>
          <p:cNvGraphicFramePr>
            <a:graphicFrameLocks noGrp="1"/>
          </p:cNvGraphicFramePr>
          <p:nvPr>
            <p:extLst/>
          </p:nvPr>
        </p:nvGraphicFramePr>
        <p:xfrm>
          <a:off x="107504" y="1412776"/>
          <a:ext cx="8568952" cy="3876554"/>
        </p:xfrm>
        <a:graphic>
          <a:graphicData uri="http://schemas.openxmlformats.org/drawingml/2006/table">
            <a:tbl>
              <a:tblPr firstRow="1" firstCol="1" lastRow="1" lastCol="1" bandRow="1" bandCol="1">
                <a:effectLst>
                  <a:outerShdw blurRad="63500" sx="102000" sy="102000" algn="ctr" rotWithShape="0">
                    <a:prstClr val="black">
                      <a:alpha val="40000"/>
                    </a:prstClr>
                  </a:outerShdw>
                </a:effectLst>
                <a:tableStyleId>{5C22544A-7EE6-4342-B048-85BDC9FD1C3A}</a:tableStyleId>
              </a:tblPr>
              <a:tblGrid>
                <a:gridCol w="4536504"/>
                <a:gridCol w="1512168"/>
                <a:gridCol w="2520280"/>
              </a:tblGrid>
              <a:tr h="432048">
                <a:tc>
                  <a:txBody>
                    <a:bodyPr/>
                    <a:lstStyle/>
                    <a:p>
                      <a:pPr algn="just">
                        <a:lnSpc>
                          <a:spcPct val="100000"/>
                        </a:lnSpc>
                        <a:spcBef>
                          <a:spcPts val="1200"/>
                        </a:spcBef>
                        <a:spcAft>
                          <a:spcPts val="1200"/>
                        </a:spcAft>
                      </a:pPr>
                      <a:r>
                        <a:rPr lang="en-GB" sz="1600" dirty="0">
                          <a:effectLst/>
                        </a:rPr>
                        <a:t>Participant name</a:t>
                      </a:r>
                      <a:endParaRPr lang="nb-NO" sz="2400" dirty="0">
                        <a:effectLst/>
                        <a:latin typeface="Times New Roman"/>
                        <a:ea typeface="Times New Roman"/>
                      </a:endParaRPr>
                    </a:p>
                  </a:txBody>
                  <a:tcPr marL="68580" marR="68580" marT="0" marB="0" anchor="ctr"/>
                </a:tc>
                <a:tc>
                  <a:txBody>
                    <a:bodyPr/>
                    <a:lstStyle/>
                    <a:p>
                      <a:pPr algn="ctr">
                        <a:lnSpc>
                          <a:spcPct val="100000"/>
                        </a:lnSpc>
                        <a:spcBef>
                          <a:spcPts val="1200"/>
                        </a:spcBef>
                        <a:spcAft>
                          <a:spcPts val="1200"/>
                        </a:spcAft>
                      </a:pPr>
                      <a:r>
                        <a:rPr lang="en-GB" sz="1600" dirty="0">
                          <a:effectLst/>
                        </a:rPr>
                        <a:t>Country code</a:t>
                      </a:r>
                      <a:endParaRPr lang="nb-NO" sz="2400" dirty="0">
                        <a:effectLst/>
                        <a:latin typeface="Times New Roman"/>
                        <a:ea typeface="Times New Roman"/>
                      </a:endParaRPr>
                    </a:p>
                  </a:txBody>
                  <a:tcPr marL="68580" marR="68580" marT="0" marB="0" anchor="ctr"/>
                </a:tc>
                <a:tc>
                  <a:txBody>
                    <a:bodyPr/>
                    <a:lstStyle/>
                    <a:p>
                      <a:pPr algn="just">
                        <a:lnSpc>
                          <a:spcPct val="100000"/>
                        </a:lnSpc>
                        <a:spcBef>
                          <a:spcPts val="1200"/>
                        </a:spcBef>
                        <a:spcAft>
                          <a:spcPts val="1200"/>
                        </a:spcAft>
                      </a:pPr>
                      <a:r>
                        <a:rPr lang="en-GB" sz="1600" dirty="0">
                          <a:effectLst/>
                        </a:rPr>
                        <a:t>Profile of the </a:t>
                      </a:r>
                      <a:r>
                        <a:rPr lang="en-GB" sz="1600" dirty="0" smtClean="0">
                          <a:effectLst/>
                        </a:rPr>
                        <a:t>organisation</a:t>
                      </a:r>
                    </a:p>
                  </a:txBody>
                  <a:tcPr marL="68580" marR="68580" marT="0" marB="0" anchor="ctr"/>
                </a:tc>
              </a:tr>
              <a:tr h="291415">
                <a:tc>
                  <a:txBody>
                    <a:bodyPr/>
                    <a:lstStyle/>
                    <a:p>
                      <a:pPr>
                        <a:lnSpc>
                          <a:spcPct val="100000"/>
                        </a:lnSpc>
                        <a:spcBef>
                          <a:spcPts val="600"/>
                        </a:spcBef>
                        <a:spcAft>
                          <a:spcPts val="600"/>
                        </a:spcAft>
                      </a:pPr>
                      <a:r>
                        <a:rPr lang="en-GB" sz="1400" b="0" dirty="0">
                          <a:solidFill>
                            <a:schemeClr val="tx1"/>
                          </a:solidFill>
                          <a:effectLst/>
                        </a:rPr>
                        <a:t>SINTEF Energy </a:t>
                      </a:r>
                      <a:r>
                        <a:rPr lang="en-GB" sz="1400" b="0" dirty="0" smtClean="0">
                          <a:solidFill>
                            <a:schemeClr val="tx1"/>
                          </a:solidFill>
                          <a:effectLst/>
                        </a:rPr>
                        <a:t>Research (Coordinator)</a:t>
                      </a:r>
                      <a:endParaRPr lang="nb-NO" sz="1400" b="0" dirty="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c>
                  <a:txBody>
                    <a:bodyPr/>
                    <a:lstStyle/>
                    <a:p>
                      <a:pPr>
                        <a:lnSpc>
                          <a:spcPct val="100000"/>
                        </a:lnSpc>
                        <a:spcBef>
                          <a:spcPts val="600"/>
                        </a:spcBef>
                        <a:spcAft>
                          <a:spcPts val="600"/>
                        </a:spcAft>
                      </a:pPr>
                      <a:r>
                        <a:rPr lang="en-GB" sz="1400" b="0">
                          <a:solidFill>
                            <a:schemeClr val="tx1"/>
                          </a:solidFill>
                          <a:effectLst/>
                        </a:rPr>
                        <a:t>NO</a:t>
                      </a:r>
                      <a:endParaRPr lang="nb-NO" sz="1400" b="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c>
                  <a:txBody>
                    <a:bodyPr/>
                    <a:lstStyle/>
                    <a:p>
                      <a:pPr>
                        <a:lnSpc>
                          <a:spcPct val="100000"/>
                        </a:lnSpc>
                        <a:spcBef>
                          <a:spcPts val="600"/>
                        </a:spcBef>
                        <a:spcAft>
                          <a:spcPts val="600"/>
                        </a:spcAft>
                      </a:pPr>
                      <a:r>
                        <a:rPr lang="en-GB" sz="1400" b="0">
                          <a:solidFill>
                            <a:schemeClr val="tx1"/>
                          </a:solidFill>
                          <a:effectLst/>
                        </a:rPr>
                        <a:t>RESEARCH</a:t>
                      </a:r>
                      <a:endParaRPr lang="nb-NO" sz="1400" b="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r>
              <a:tr h="291415">
                <a:tc>
                  <a:txBody>
                    <a:bodyPr/>
                    <a:lstStyle/>
                    <a:p>
                      <a:pPr>
                        <a:lnSpc>
                          <a:spcPct val="100000"/>
                        </a:lnSpc>
                        <a:spcBef>
                          <a:spcPts val="600"/>
                        </a:spcBef>
                        <a:spcAft>
                          <a:spcPts val="600"/>
                        </a:spcAft>
                      </a:pPr>
                      <a:r>
                        <a:rPr lang="en-GB" sz="1400" b="0" dirty="0" err="1" smtClean="0">
                          <a:solidFill>
                            <a:schemeClr val="tx1"/>
                          </a:solidFill>
                          <a:effectLst/>
                        </a:rPr>
                        <a:t>Wind</a:t>
                      </a:r>
                      <a:r>
                        <a:rPr lang="en-GB" sz="1400" b="0" baseline="0" dirty="0" err="1" smtClean="0">
                          <a:solidFill>
                            <a:schemeClr val="tx1"/>
                          </a:solidFill>
                          <a:effectLst/>
                        </a:rPr>
                        <a:t>Europe</a:t>
                      </a:r>
                      <a:r>
                        <a:rPr lang="en-GB" sz="1400" b="0" baseline="0" dirty="0" smtClean="0">
                          <a:solidFill>
                            <a:schemeClr val="tx1"/>
                          </a:solidFill>
                          <a:effectLst/>
                        </a:rPr>
                        <a:t> (ex </a:t>
                      </a:r>
                      <a:r>
                        <a:rPr lang="en-GB" sz="1400" b="0" dirty="0" smtClean="0">
                          <a:solidFill>
                            <a:schemeClr val="tx1"/>
                          </a:solidFill>
                          <a:effectLst/>
                        </a:rPr>
                        <a:t>European Wind Energy Association)</a:t>
                      </a:r>
                      <a:endParaRPr lang="nb-NO" sz="1400" b="0" dirty="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c>
                  <a:txBody>
                    <a:bodyPr/>
                    <a:lstStyle/>
                    <a:p>
                      <a:pPr>
                        <a:lnSpc>
                          <a:spcPct val="100000"/>
                        </a:lnSpc>
                        <a:spcBef>
                          <a:spcPts val="600"/>
                        </a:spcBef>
                        <a:spcAft>
                          <a:spcPts val="600"/>
                        </a:spcAft>
                      </a:pPr>
                      <a:r>
                        <a:rPr lang="en-GB" sz="1400" b="0">
                          <a:solidFill>
                            <a:schemeClr val="tx1"/>
                          </a:solidFill>
                          <a:effectLst/>
                        </a:rPr>
                        <a:t>BE</a:t>
                      </a:r>
                      <a:endParaRPr lang="nb-NO" sz="1400" b="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c>
                  <a:txBody>
                    <a:bodyPr/>
                    <a:lstStyle/>
                    <a:p>
                      <a:pPr>
                        <a:lnSpc>
                          <a:spcPct val="100000"/>
                        </a:lnSpc>
                        <a:spcBef>
                          <a:spcPts val="600"/>
                        </a:spcBef>
                        <a:spcAft>
                          <a:spcPts val="600"/>
                        </a:spcAft>
                      </a:pPr>
                      <a:r>
                        <a:rPr lang="en-GB" sz="1400" b="0">
                          <a:solidFill>
                            <a:schemeClr val="tx1"/>
                          </a:solidFill>
                          <a:effectLst/>
                        </a:rPr>
                        <a:t>INDUSTRY</a:t>
                      </a:r>
                      <a:endParaRPr lang="nb-NO" sz="1400" b="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r>
              <a:tr h="608411">
                <a:tc>
                  <a:txBody>
                    <a:bodyPr/>
                    <a:lstStyle/>
                    <a:p>
                      <a:pPr>
                        <a:lnSpc>
                          <a:spcPct val="100000"/>
                        </a:lnSpc>
                        <a:spcBef>
                          <a:spcPts val="600"/>
                        </a:spcBef>
                        <a:spcAft>
                          <a:spcPts val="600"/>
                        </a:spcAft>
                      </a:pPr>
                      <a:r>
                        <a:rPr lang="en-GB" sz="1400" b="0" dirty="0">
                          <a:solidFill>
                            <a:schemeClr val="tx1"/>
                          </a:solidFill>
                          <a:effectLst/>
                        </a:rPr>
                        <a:t>Energy Economics Group (EEG</a:t>
                      </a:r>
                      <a:r>
                        <a:rPr lang="en-GB" sz="1400" b="0" dirty="0" smtClean="0">
                          <a:solidFill>
                            <a:schemeClr val="tx1"/>
                          </a:solidFill>
                          <a:effectLst/>
                        </a:rPr>
                        <a:t>),</a:t>
                      </a:r>
                      <a:r>
                        <a:rPr lang="en-GB" sz="1400" b="0" baseline="0" dirty="0" smtClean="0">
                          <a:solidFill>
                            <a:schemeClr val="tx1"/>
                          </a:solidFill>
                          <a:effectLst/>
                        </a:rPr>
                        <a:t> </a:t>
                      </a:r>
                      <a:r>
                        <a:rPr lang="en-GB" sz="1400" b="0" dirty="0" smtClean="0">
                          <a:solidFill>
                            <a:schemeClr val="tx1"/>
                          </a:solidFill>
                          <a:effectLst/>
                        </a:rPr>
                        <a:t>Vienna </a:t>
                      </a:r>
                      <a:r>
                        <a:rPr lang="en-GB" sz="1400" b="0" dirty="0">
                          <a:solidFill>
                            <a:schemeClr val="tx1"/>
                          </a:solidFill>
                          <a:effectLst/>
                        </a:rPr>
                        <a:t>University of Technology </a:t>
                      </a:r>
                      <a:endParaRPr lang="nb-NO" sz="1400" b="0" dirty="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c>
                  <a:txBody>
                    <a:bodyPr/>
                    <a:lstStyle/>
                    <a:p>
                      <a:pPr>
                        <a:lnSpc>
                          <a:spcPct val="100000"/>
                        </a:lnSpc>
                        <a:spcBef>
                          <a:spcPts val="600"/>
                        </a:spcBef>
                        <a:spcAft>
                          <a:spcPts val="600"/>
                        </a:spcAft>
                      </a:pPr>
                      <a:r>
                        <a:rPr lang="en-GB" sz="1400" b="0">
                          <a:solidFill>
                            <a:schemeClr val="tx1"/>
                          </a:solidFill>
                          <a:effectLst/>
                        </a:rPr>
                        <a:t>AT</a:t>
                      </a:r>
                      <a:endParaRPr lang="nb-NO" sz="1400" b="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c>
                  <a:txBody>
                    <a:bodyPr/>
                    <a:lstStyle/>
                    <a:p>
                      <a:pPr>
                        <a:lnSpc>
                          <a:spcPct val="100000"/>
                        </a:lnSpc>
                        <a:spcBef>
                          <a:spcPts val="600"/>
                        </a:spcBef>
                        <a:spcAft>
                          <a:spcPts val="600"/>
                        </a:spcAft>
                      </a:pPr>
                      <a:r>
                        <a:rPr lang="en-GB" sz="1400" b="0">
                          <a:solidFill>
                            <a:schemeClr val="tx1"/>
                          </a:solidFill>
                          <a:effectLst/>
                        </a:rPr>
                        <a:t>RESEARCH</a:t>
                      </a:r>
                      <a:endParaRPr lang="nb-NO" sz="1400" b="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r>
              <a:tr h="185622">
                <a:tc>
                  <a:txBody>
                    <a:bodyPr/>
                    <a:lstStyle/>
                    <a:p>
                      <a:pPr>
                        <a:lnSpc>
                          <a:spcPct val="100000"/>
                        </a:lnSpc>
                        <a:spcBef>
                          <a:spcPts val="600"/>
                        </a:spcBef>
                        <a:spcAft>
                          <a:spcPts val="600"/>
                        </a:spcAft>
                      </a:pPr>
                      <a:r>
                        <a:rPr lang="en-GB" sz="1400" b="0" dirty="0" smtClean="0">
                          <a:solidFill>
                            <a:schemeClr val="tx1"/>
                          </a:solidFill>
                          <a:effectLst/>
                        </a:rPr>
                        <a:t>Solar Power Europe (ex EPIA)</a:t>
                      </a:r>
                      <a:endParaRPr lang="nb-NO" sz="1400" b="0" dirty="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c>
                  <a:txBody>
                    <a:bodyPr/>
                    <a:lstStyle/>
                    <a:p>
                      <a:pPr>
                        <a:lnSpc>
                          <a:spcPct val="100000"/>
                        </a:lnSpc>
                        <a:spcBef>
                          <a:spcPts val="600"/>
                        </a:spcBef>
                        <a:spcAft>
                          <a:spcPts val="600"/>
                        </a:spcAft>
                      </a:pPr>
                      <a:r>
                        <a:rPr lang="en-GB" sz="1400" b="0" dirty="0">
                          <a:solidFill>
                            <a:schemeClr val="tx1"/>
                          </a:solidFill>
                          <a:effectLst/>
                        </a:rPr>
                        <a:t>BE</a:t>
                      </a:r>
                      <a:endParaRPr lang="nb-NO" sz="1400" b="0" dirty="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c>
                  <a:txBody>
                    <a:bodyPr/>
                    <a:lstStyle/>
                    <a:p>
                      <a:pPr>
                        <a:lnSpc>
                          <a:spcPct val="100000"/>
                        </a:lnSpc>
                        <a:spcBef>
                          <a:spcPts val="600"/>
                        </a:spcBef>
                        <a:spcAft>
                          <a:spcPts val="600"/>
                        </a:spcAft>
                      </a:pPr>
                      <a:r>
                        <a:rPr lang="en-GB" sz="1400" b="0">
                          <a:solidFill>
                            <a:schemeClr val="tx1"/>
                          </a:solidFill>
                          <a:effectLst/>
                        </a:rPr>
                        <a:t>INDUSTRY</a:t>
                      </a:r>
                      <a:endParaRPr lang="nb-NO" sz="1400" b="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r>
              <a:tr h="291415">
                <a:tc>
                  <a:txBody>
                    <a:bodyPr/>
                    <a:lstStyle/>
                    <a:p>
                      <a:pPr>
                        <a:lnSpc>
                          <a:spcPct val="100000"/>
                        </a:lnSpc>
                        <a:spcBef>
                          <a:spcPts val="600"/>
                        </a:spcBef>
                        <a:spcAft>
                          <a:spcPts val="600"/>
                        </a:spcAft>
                      </a:pPr>
                      <a:r>
                        <a:rPr lang="en-GB" sz="1400" b="0" dirty="0">
                          <a:solidFill>
                            <a:schemeClr val="tx1"/>
                          </a:solidFill>
                          <a:effectLst/>
                        </a:rPr>
                        <a:t>3E </a:t>
                      </a:r>
                      <a:endParaRPr lang="nb-NO" sz="1400" b="0" dirty="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c>
                  <a:txBody>
                    <a:bodyPr/>
                    <a:lstStyle/>
                    <a:p>
                      <a:pPr>
                        <a:lnSpc>
                          <a:spcPct val="100000"/>
                        </a:lnSpc>
                        <a:spcBef>
                          <a:spcPts val="600"/>
                        </a:spcBef>
                        <a:spcAft>
                          <a:spcPts val="600"/>
                        </a:spcAft>
                      </a:pPr>
                      <a:r>
                        <a:rPr lang="en-GB" sz="1400" b="0" dirty="0">
                          <a:solidFill>
                            <a:schemeClr val="tx1"/>
                          </a:solidFill>
                          <a:effectLst/>
                        </a:rPr>
                        <a:t>BE</a:t>
                      </a:r>
                      <a:endParaRPr lang="nb-NO" sz="1400" b="0" dirty="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c>
                  <a:txBody>
                    <a:bodyPr/>
                    <a:lstStyle/>
                    <a:p>
                      <a:pPr>
                        <a:lnSpc>
                          <a:spcPct val="100000"/>
                        </a:lnSpc>
                        <a:spcBef>
                          <a:spcPts val="600"/>
                        </a:spcBef>
                        <a:spcAft>
                          <a:spcPts val="600"/>
                        </a:spcAft>
                      </a:pPr>
                      <a:r>
                        <a:rPr lang="en-GB" sz="1400" b="0">
                          <a:solidFill>
                            <a:schemeClr val="tx1"/>
                          </a:solidFill>
                          <a:effectLst/>
                        </a:rPr>
                        <a:t>CONSULTANCY</a:t>
                      </a:r>
                      <a:endParaRPr lang="nb-NO" sz="1400" b="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r>
              <a:tr h="291415">
                <a:tc>
                  <a:txBody>
                    <a:bodyPr/>
                    <a:lstStyle/>
                    <a:p>
                      <a:pPr>
                        <a:lnSpc>
                          <a:spcPct val="100000"/>
                        </a:lnSpc>
                        <a:spcBef>
                          <a:spcPts val="600"/>
                        </a:spcBef>
                        <a:spcAft>
                          <a:spcPts val="600"/>
                        </a:spcAft>
                      </a:pPr>
                      <a:r>
                        <a:rPr lang="en-GB" sz="1400" b="0">
                          <a:solidFill>
                            <a:schemeClr val="tx1"/>
                          </a:solidFill>
                          <a:effectLst/>
                        </a:rPr>
                        <a:t>TECHNOFI</a:t>
                      </a:r>
                      <a:endParaRPr lang="nb-NO" sz="1400" b="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c>
                  <a:txBody>
                    <a:bodyPr/>
                    <a:lstStyle/>
                    <a:p>
                      <a:pPr>
                        <a:lnSpc>
                          <a:spcPct val="100000"/>
                        </a:lnSpc>
                        <a:spcBef>
                          <a:spcPts val="600"/>
                        </a:spcBef>
                        <a:spcAft>
                          <a:spcPts val="600"/>
                        </a:spcAft>
                      </a:pPr>
                      <a:r>
                        <a:rPr lang="en-GB" sz="1400" b="0" dirty="0">
                          <a:solidFill>
                            <a:schemeClr val="tx1"/>
                          </a:solidFill>
                          <a:effectLst/>
                        </a:rPr>
                        <a:t>FR</a:t>
                      </a:r>
                      <a:endParaRPr lang="nb-NO" sz="1400" b="0" dirty="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c>
                  <a:txBody>
                    <a:bodyPr/>
                    <a:lstStyle/>
                    <a:p>
                      <a:pPr>
                        <a:lnSpc>
                          <a:spcPct val="100000"/>
                        </a:lnSpc>
                        <a:spcBef>
                          <a:spcPts val="600"/>
                        </a:spcBef>
                        <a:spcAft>
                          <a:spcPts val="600"/>
                        </a:spcAft>
                      </a:pPr>
                      <a:r>
                        <a:rPr lang="en-GB" sz="1400" b="0">
                          <a:solidFill>
                            <a:schemeClr val="tx1"/>
                          </a:solidFill>
                          <a:effectLst/>
                        </a:rPr>
                        <a:t>CONSULTANCY</a:t>
                      </a:r>
                      <a:endParaRPr lang="nb-NO" sz="1400" b="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r>
              <a:tr h="291415">
                <a:tc>
                  <a:txBody>
                    <a:bodyPr/>
                    <a:lstStyle/>
                    <a:p>
                      <a:pPr>
                        <a:lnSpc>
                          <a:spcPct val="100000"/>
                        </a:lnSpc>
                        <a:spcBef>
                          <a:spcPts val="600"/>
                        </a:spcBef>
                        <a:spcAft>
                          <a:spcPts val="600"/>
                        </a:spcAft>
                      </a:pPr>
                      <a:r>
                        <a:rPr lang="en-GB" sz="1400" b="0">
                          <a:solidFill>
                            <a:schemeClr val="tx1"/>
                          </a:solidFill>
                          <a:effectLst/>
                        </a:rPr>
                        <a:t>Comillas Pontifical University</a:t>
                      </a:r>
                      <a:endParaRPr lang="nb-NO" sz="1400" b="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c>
                  <a:txBody>
                    <a:bodyPr/>
                    <a:lstStyle/>
                    <a:p>
                      <a:pPr>
                        <a:lnSpc>
                          <a:spcPct val="100000"/>
                        </a:lnSpc>
                        <a:spcBef>
                          <a:spcPts val="600"/>
                        </a:spcBef>
                        <a:spcAft>
                          <a:spcPts val="600"/>
                        </a:spcAft>
                      </a:pPr>
                      <a:r>
                        <a:rPr lang="en-GB" sz="1400" b="0" dirty="0">
                          <a:solidFill>
                            <a:schemeClr val="tx1"/>
                          </a:solidFill>
                          <a:effectLst/>
                        </a:rPr>
                        <a:t>ES</a:t>
                      </a:r>
                      <a:endParaRPr lang="nb-NO" sz="1400" b="0" dirty="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c>
                  <a:txBody>
                    <a:bodyPr/>
                    <a:lstStyle/>
                    <a:p>
                      <a:pPr>
                        <a:lnSpc>
                          <a:spcPct val="100000"/>
                        </a:lnSpc>
                        <a:spcBef>
                          <a:spcPts val="600"/>
                        </a:spcBef>
                        <a:spcAft>
                          <a:spcPts val="600"/>
                        </a:spcAft>
                      </a:pPr>
                      <a:r>
                        <a:rPr lang="en-GB" sz="1400" b="0" dirty="0">
                          <a:solidFill>
                            <a:schemeClr val="tx1"/>
                          </a:solidFill>
                          <a:effectLst/>
                        </a:rPr>
                        <a:t>RESEARCH</a:t>
                      </a:r>
                      <a:endParaRPr lang="nb-NO" sz="1400" b="0" dirty="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r>
              <a:tr h="291415">
                <a:tc>
                  <a:txBody>
                    <a:bodyPr/>
                    <a:lstStyle/>
                    <a:p>
                      <a:pPr>
                        <a:lnSpc>
                          <a:spcPct val="100000"/>
                        </a:lnSpc>
                        <a:spcBef>
                          <a:spcPts val="600"/>
                        </a:spcBef>
                        <a:spcAft>
                          <a:spcPts val="600"/>
                        </a:spcAft>
                      </a:pPr>
                      <a:r>
                        <a:rPr lang="en-GB" sz="1400" b="0">
                          <a:solidFill>
                            <a:schemeClr val="tx1"/>
                          </a:solidFill>
                          <a:effectLst/>
                        </a:rPr>
                        <a:t>Réseau de Transport d'Électricité</a:t>
                      </a:r>
                      <a:endParaRPr lang="nb-NO" sz="1400" b="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c>
                  <a:txBody>
                    <a:bodyPr/>
                    <a:lstStyle/>
                    <a:p>
                      <a:pPr>
                        <a:lnSpc>
                          <a:spcPct val="100000"/>
                        </a:lnSpc>
                        <a:spcBef>
                          <a:spcPts val="600"/>
                        </a:spcBef>
                        <a:spcAft>
                          <a:spcPts val="600"/>
                        </a:spcAft>
                      </a:pPr>
                      <a:r>
                        <a:rPr lang="en-GB" sz="1400" b="0" dirty="0">
                          <a:solidFill>
                            <a:schemeClr val="tx1"/>
                          </a:solidFill>
                          <a:effectLst/>
                        </a:rPr>
                        <a:t>FR</a:t>
                      </a:r>
                      <a:endParaRPr lang="nb-NO" sz="1400" b="0" dirty="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c>
                  <a:txBody>
                    <a:bodyPr/>
                    <a:lstStyle/>
                    <a:p>
                      <a:pPr>
                        <a:lnSpc>
                          <a:spcPct val="100000"/>
                        </a:lnSpc>
                        <a:spcBef>
                          <a:spcPts val="600"/>
                        </a:spcBef>
                        <a:spcAft>
                          <a:spcPts val="600"/>
                        </a:spcAft>
                      </a:pPr>
                      <a:r>
                        <a:rPr lang="en-GB" sz="1400" b="0" dirty="0">
                          <a:solidFill>
                            <a:schemeClr val="tx1"/>
                          </a:solidFill>
                          <a:effectLst/>
                        </a:rPr>
                        <a:t>INDUSTRY</a:t>
                      </a:r>
                      <a:endParaRPr lang="nb-NO" sz="1400" b="0" dirty="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r>
              <a:tr h="291415">
                <a:tc>
                  <a:txBody>
                    <a:bodyPr/>
                    <a:lstStyle/>
                    <a:p>
                      <a:pPr>
                        <a:lnSpc>
                          <a:spcPct val="100000"/>
                        </a:lnSpc>
                        <a:spcBef>
                          <a:spcPts val="600"/>
                        </a:spcBef>
                        <a:spcAft>
                          <a:spcPts val="600"/>
                        </a:spcAft>
                      </a:pPr>
                      <a:r>
                        <a:rPr lang="en-GB" sz="1400" b="0">
                          <a:solidFill>
                            <a:schemeClr val="tx1"/>
                          </a:solidFill>
                          <a:effectLst/>
                        </a:rPr>
                        <a:t>Iberdrola Renovables Energia</a:t>
                      </a:r>
                      <a:endParaRPr lang="nb-NO" sz="1400" b="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c>
                  <a:txBody>
                    <a:bodyPr/>
                    <a:lstStyle/>
                    <a:p>
                      <a:pPr>
                        <a:lnSpc>
                          <a:spcPct val="100000"/>
                        </a:lnSpc>
                        <a:spcBef>
                          <a:spcPts val="600"/>
                        </a:spcBef>
                        <a:spcAft>
                          <a:spcPts val="600"/>
                        </a:spcAft>
                      </a:pPr>
                      <a:r>
                        <a:rPr lang="en-GB" sz="1400" b="0" dirty="0">
                          <a:solidFill>
                            <a:schemeClr val="tx1"/>
                          </a:solidFill>
                          <a:effectLst/>
                        </a:rPr>
                        <a:t>ES</a:t>
                      </a:r>
                      <a:endParaRPr lang="nb-NO" sz="1400" b="0" dirty="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c>
                  <a:txBody>
                    <a:bodyPr/>
                    <a:lstStyle/>
                    <a:p>
                      <a:pPr>
                        <a:lnSpc>
                          <a:spcPct val="100000"/>
                        </a:lnSpc>
                        <a:spcBef>
                          <a:spcPts val="600"/>
                        </a:spcBef>
                        <a:spcAft>
                          <a:spcPts val="600"/>
                        </a:spcAft>
                      </a:pPr>
                      <a:r>
                        <a:rPr lang="en-GB" sz="1400" b="0" dirty="0">
                          <a:solidFill>
                            <a:schemeClr val="tx1"/>
                          </a:solidFill>
                          <a:effectLst/>
                        </a:rPr>
                        <a:t>INDUSTRY</a:t>
                      </a:r>
                      <a:endParaRPr lang="nb-NO" sz="1400" b="0" dirty="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r>
              <a:tr h="291415">
                <a:tc>
                  <a:txBody>
                    <a:bodyPr/>
                    <a:lstStyle/>
                    <a:p>
                      <a:pPr>
                        <a:lnSpc>
                          <a:spcPct val="100000"/>
                        </a:lnSpc>
                        <a:spcBef>
                          <a:spcPts val="600"/>
                        </a:spcBef>
                        <a:spcAft>
                          <a:spcPts val="600"/>
                        </a:spcAft>
                      </a:pPr>
                      <a:r>
                        <a:rPr lang="en-GB" sz="1400" b="0" dirty="0">
                          <a:solidFill>
                            <a:schemeClr val="tx1"/>
                          </a:solidFill>
                          <a:effectLst/>
                        </a:rPr>
                        <a:t>APX </a:t>
                      </a:r>
                      <a:r>
                        <a:rPr lang="en-GB" sz="1400" b="0" dirty="0" smtClean="0">
                          <a:solidFill>
                            <a:schemeClr val="tx1"/>
                          </a:solidFill>
                          <a:effectLst/>
                        </a:rPr>
                        <a:t>Group (until 2015-12-31)</a:t>
                      </a:r>
                      <a:endParaRPr lang="nb-NO" sz="1400" b="0" dirty="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c>
                  <a:txBody>
                    <a:bodyPr/>
                    <a:lstStyle/>
                    <a:p>
                      <a:pPr>
                        <a:lnSpc>
                          <a:spcPct val="100000"/>
                        </a:lnSpc>
                        <a:spcBef>
                          <a:spcPts val="600"/>
                        </a:spcBef>
                        <a:spcAft>
                          <a:spcPts val="600"/>
                        </a:spcAft>
                      </a:pPr>
                      <a:r>
                        <a:rPr lang="en-GB" sz="1400" b="0" dirty="0">
                          <a:solidFill>
                            <a:schemeClr val="tx1"/>
                          </a:solidFill>
                          <a:effectLst/>
                        </a:rPr>
                        <a:t>NL</a:t>
                      </a:r>
                      <a:endParaRPr lang="nb-NO" sz="1400" b="0" dirty="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c>
                  <a:txBody>
                    <a:bodyPr/>
                    <a:lstStyle/>
                    <a:p>
                      <a:pPr>
                        <a:lnSpc>
                          <a:spcPct val="100000"/>
                        </a:lnSpc>
                        <a:spcBef>
                          <a:spcPts val="600"/>
                        </a:spcBef>
                        <a:spcAft>
                          <a:spcPts val="600"/>
                        </a:spcAft>
                      </a:pPr>
                      <a:r>
                        <a:rPr lang="en-GB" sz="1400" b="0" dirty="0">
                          <a:solidFill>
                            <a:schemeClr val="tx1"/>
                          </a:solidFill>
                          <a:effectLst/>
                        </a:rPr>
                        <a:t>MARKET</a:t>
                      </a:r>
                      <a:endParaRPr lang="nb-NO" sz="1400" b="0" dirty="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r>
              <a:tr h="291415">
                <a:tc>
                  <a:txBody>
                    <a:bodyPr/>
                    <a:lstStyle/>
                    <a:p>
                      <a:pPr>
                        <a:lnSpc>
                          <a:spcPct val="100000"/>
                        </a:lnSpc>
                        <a:spcBef>
                          <a:spcPts val="600"/>
                        </a:spcBef>
                        <a:spcAft>
                          <a:spcPts val="600"/>
                        </a:spcAft>
                      </a:pPr>
                      <a:r>
                        <a:rPr lang="en-GB" sz="1400" b="0">
                          <a:solidFill>
                            <a:schemeClr val="tx1"/>
                          </a:solidFill>
                          <a:effectLst/>
                        </a:rPr>
                        <a:t>Friends of the Super Grid</a:t>
                      </a:r>
                      <a:endParaRPr lang="nb-NO" sz="1400" b="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c>
                  <a:txBody>
                    <a:bodyPr/>
                    <a:lstStyle/>
                    <a:p>
                      <a:pPr>
                        <a:lnSpc>
                          <a:spcPct val="100000"/>
                        </a:lnSpc>
                        <a:spcBef>
                          <a:spcPts val="600"/>
                        </a:spcBef>
                        <a:spcAft>
                          <a:spcPts val="600"/>
                        </a:spcAft>
                      </a:pPr>
                      <a:r>
                        <a:rPr lang="en-GB" sz="1400" b="0" dirty="0">
                          <a:solidFill>
                            <a:schemeClr val="tx1"/>
                          </a:solidFill>
                          <a:effectLst/>
                        </a:rPr>
                        <a:t>BE</a:t>
                      </a:r>
                      <a:endParaRPr lang="nb-NO" sz="1400" b="0" dirty="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c>
                  <a:txBody>
                    <a:bodyPr/>
                    <a:lstStyle/>
                    <a:p>
                      <a:pPr>
                        <a:lnSpc>
                          <a:spcPct val="100000"/>
                        </a:lnSpc>
                        <a:spcBef>
                          <a:spcPts val="600"/>
                        </a:spcBef>
                        <a:spcAft>
                          <a:spcPts val="600"/>
                        </a:spcAft>
                      </a:pPr>
                      <a:r>
                        <a:rPr lang="en-GB" sz="1400" b="0" dirty="0">
                          <a:solidFill>
                            <a:schemeClr val="tx1"/>
                          </a:solidFill>
                          <a:effectLst/>
                        </a:rPr>
                        <a:t>INDUSTRY</a:t>
                      </a:r>
                      <a:endParaRPr lang="nb-NO" sz="1400" b="0" dirty="0">
                        <a:solidFill>
                          <a:schemeClr val="tx1"/>
                        </a:solidFill>
                        <a:effectLst/>
                        <a:latin typeface="Times New Roman"/>
                        <a:ea typeface="Times New Roman"/>
                      </a:endParaRPr>
                    </a:p>
                  </a:txBody>
                  <a:tcPr marL="68580" marR="68580" marT="0" marB="0"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3424328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own Arrow 21"/>
          <p:cNvSpPr/>
          <p:nvPr/>
        </p:nvSpPr>
        <p:spPr>
          <a:xfrm>
            <a:off x="4698210" y="4302388"/>
            <a:ext cx="324036" cy="566772"/>
          </a:xfrm>
          <a:prstGeom prst="downArrow">
            <a:avLst/>
          </a:prstGeom>
          <a:solidFill>
            <a:srgbClr val="FFFFCC"/>
          </a:solidFill>
          <a:ln w="25400">
            <a:solidFill>
              <a:schemeClr val="tx1"/>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4" name="Down Arrow 23"/>
          <p:cNvSpPr/>
          <p:nvPr/>
        </p:nvSpPr>
        <p:spPr>
          <a:xfrm>
            <a:off x="6804248" y="1846274"/>
            <a:ext cx="324036" cy="3022885"/>
          </a:xfrm>
          <a:prstGeom prst="downArrow">
            <a:avLst/>
          </a:prstGeom>
          <a:solidFill>
            <a:srgbClr val="CCCCFF"/>
          </a:solidFill>
          <a:ln w="25400">
            <a:solidFill>
              <a:schemeClr val="tx1"/>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0" name="Down Arrow 19"/>
          <p:cNvSpPr/>
          <p:nvPr/>
        </p:nvSpPr>
        <p:spPr>
          <a:xfrm>
            <a:off x="4221774" y="2996952"/>
            <a:ext cx="324036" cy="1872208"/>
          </a:xfrm>
          <a:prstGeom prst="downArrow">
            <a:avLst/>
          </a:prstGeom>
          <a:solidFill>
            <a:srgbClr val="CCFFFF"/>
          </a:solidFill>
          <a:ln w="25400">
            <a:solidFill>
              <a:schemeClr val="tx1"/>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9" name="Down Arrow 18"/>
          <p:cNvSpPr/>
          <p:nvPr/>
        </p:nvSpPr>
        <p:spPr>
          <a:xfrm>
            <a:off x="3707904" y="1844824"/>
            <a:ext cx="324036" cy="3024336"/>
          </a:xfrm>
          <a:prstGeom prst="downArrow">
            <a:avLst/>
          </a:prstGeom>
          <a:solidFill>
            <a:srgbClr val="CCFFCC"/>
          </a:solidFill>
          <a:ln w="25400">
            <a:solidFill>
              <a:schemeClr val="tx1"/>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 name="Slide Number Placeholder 2"/>
          <p:cNvSpPr>
            <a:spLocks noGrp="1"/>
          </p:cNvSpPr>
          <p:nvPr>
            <p:ph type="sldNum" sz="quarter" idx="21"/>
          </p:nvPr>
        </p:nvSpPr>
        <p:spPr>
          <a:xfrm>
            <a:off x="7884368" y="6415200"/>
            <a:ext cx="1059580" cy="285752"/>
          </a:xfrm>
        </p:spPr>
        <p:txBody>
          <a:bodyPr/>
          <a:lstStyle/>
          <a:p>
            <a:fld id="{17A9B3F3-0CDD-4032-910D-70E772557002}" type="slidenum">
              <a:rPr lang="nb-NO" noProof="0" smtClean="0">
                <a:latin typeface="+mj-lt"/>
              </a:rPr>
              <a:pPr/>
              <a:t>6</a:t>
            </a:fld>
            <a:endParaRPr lang="nb-NO" noProof="0" dirty="0">
              <a:latin typeface="+mj-lt"/>
            </a:endParaRPr>
          </a:p>
        </p:txBody>
      </p:sp>
      <p:sp>
        <p:nvSpPr>
          <p:cNvPr id="4" name="Text Placeholder 3"/>
          <p:cNvSpPr>
            <a:spLocks noGrp="1"/>
          </p:cNvSpPr>
          <p:nvPr>
            <p:ph type="body" idx="22"/>
          </p:nvPr>
        </p:nvSpPr>
        <p:spPr>
          <a:xfrm>
            <a:off x="1403648" y="260648"/>
            <a:ext cx="6696744" cy="642942"/>
          </a:xfrm>
          <a:solidFill>
            <a:schemeClr val="bg1"/>
          </a:solidFill>
        </p:spPr>
        <p:txBody>
          <a:bodyPr/>
          <a:lstStyle/>
          <a:p>
            <a:pPr algn="ctr"/>
            <a:r>
              <a:rPr lang="en-GB" b="1" dirty="0" smtClean="0">
                <a:solidFill>
                  <a:schemeClr val="tx2"/>
                </a:solidFill>
              </a:rPr>
              <a:t>Workflow in the project</a:t>
            </a:r>
            <a:endParaRPr lang="en-GB" b="1" dirty="0">
              <a:solidFill>
                <a:schemeClr val="tx2"/>
              </a:solidFill>
            </a:endParaRPr>
          </a:p>
        </p:txBody>
      </p:sp>
      <p:sp>
        <p:nvSpPr>
          <p:cNvPr id="6" name="TextBox 5"/>
          <p:cNvSpPr txBox="1"/>
          <p:nvPr/>
        </p:nvSpPr>
        <p:spPr>
          <a:xfrm>
            <a:off x="1547664" y="1475492"/>
            <a:ext cx="5832648" cy="369332"/>
          </a:xfrm>
          <a:prstGeom prst="rect">
            <a:avLst/>
          </a:prstGeom>
          <a:solidFill>
            <a:srgbClr val="CCFFCC"/>
          </a:solidFill>
          <a:ln w="25400">
            <a:solidFill>
              <a:schemeClr val="tx1"/>
            </a:solidFill>
          </a:ln>
          <a:effectLst>
            <a:outerShdw blurRad="50800" dist="38100" algn="l" rotWithShape="0">
              <a:prstClr val="black">
                <a:alpha val="40000"/>
              </a:prstClr>
            </a:outerShdw>
          </a:effectLst>
        </p:spPr>
        <p:txBody>
          <a:bodyPr wrap="square" rtlCol="0">
            <a:spAutoFit/>
          </a:bodyPr>
          <a:lstStyle/>
          <a:p>
            <a:pPr algn="ctr"/>
            <a:r>
              <a:rPr lang="en-US" sz="1800" dirty="0" smtClean="0">
                <a:latin typeface="+mj-lt"/>
              </a:rPr>
              <a:t>Diagnosis of the TM</a:t>
            </a:r>
            <a:endParaRPr lang="en-US" sz="1800" dirty="0">
              <a:latin typeface="+mj-lt"/>
            </a:endParaRPr>
          </a:p>
        </p:txBody>
      </p:sp>
      <p:sp>
        <p:nvSpPr>
          <p:cNvPr id="10" name="TextBox 9"/>
          <p:cNvSpPr txBox="1"/>
          <p:nvPr/>
        </p:nvSpPr>
        <p:spPr>
          <a:xfrm>
            <a:off x="1547664" y="4869160"/>
            <a:ext cx="5832648" cy="615553"/>
          </a:xfrm>
          <a:prstGeom prst="rect">
            <a:avLst/>
          </a:prstGeom>
          <a:solidFill>
            <a:srgbClr val="FFCCCC"/>
          </a:solidFill>
          <a:ln w="25400">
            <a:solidFill>
              <a:schemeClr val="tx1"/>
            </a:solidFill>
          </a:ln>
          <a:effectLst>
            <a:outerShdw blurRad="50800" dist="38100" algn="l" rotWithShape="0">
              <a:prstClr val="black">
                <a:alpha val="40000"/>
              </a:prstClr>
            </a:outerShdw>
          </a:effectLst>
        </p:spPr>
        <p:txBody>
          <a:bodyPr wrap="square" rtlCol="0">
            <a:spAutoFit/>
          </a:bodyPr>
          <a:lstStyle/>
          <a:p>
            <a:pPr algn="ctr"/>
            <a:r>
              <a:rPr lang="en-US" sz="1800" dirty="0" smtClean="0">
                <a:latin typeface="+mj-lt"/>
              </a:rPr>
              <a:t>R</a:t>
            </a:r>
            <a:r>
              <a:rPr lang="en-US" sz="1600" dirty="0" smtClean="0">
                <a:latin typeface="+mj-lt"/>
              </a:rPr>
              <a:t>ecommendations and implementation guidelines for market designs</a:t>
            </a:r>
            <a:endParaRPr lang="en-US" sz="1600" dirty="0">
              <a:latin typeface="+mj-lt"/>
            </a:endParaRPr>
          </a:p>
        </p:txBody>
      </p:sp>
      <p:sp>
        <p:nvSpPr>
          <p:cNvPr id="7" name="TextBox 6"/>
          <p:cNvSpPr txBox="1"/>
          <p:nvPr/>
        </p:nvSpPr>
        <p:spPr>
          <a:xfrm>
            <a:off x="1547664" y="2381399"/>
            <a:ext cx="5832648" cy="615553"/>
          </a:xfrm>
          <a:prstGeom prst="rect">
            <a:avLst/>
          </a:prstGeom>
          <a:solidFill>
            <a:srgbClr val="CCFFFF"/>
          </a:solidFill>
          <a:ln w="25400">
            <a:solidFill>
              <a:schemeClr val="tx1"/>
            </a:solidFill>
          </a:ln>
          <a:effectLst>
            <a:outerShdw blurRad="50800" dist="38100" algn="l" rotWithShape="0">
              <a:prstClr val="black">
                <a:alpha val="40000"/>
              </a:prstClr>
            </a:outerShdw>
          </a:effectLst>
        </p:spPr>
        <p:txBody>
          <a:bodyPr wrap="square" rtlCol="0">
            <a:spAutoFit/>
          </a:bodyPr>
          <a:lstStyle/>
          <a:p>
            <a:pPr algn="ctr"/>
            <a:r>
              <a:rPr lang="en-US" sz="1800" dirty="0" smtClean="0">
                <a:latin typeface="+mj-lt"/>
              </a:rPr>
              <a:t>Identification of p</a:t>
            </a:r>
            <a:r>
              <a:rPr lang="en-US" sz="1600" dirty="0" smtClean="0">
                <a:latin typeface="+mj-lt"/>
              </a:rPr>
              <a:t>romising modifications of TM and designs of new markets</a:t>
            </a:r>
            <a:endParaRPr lang="en-US" sz="1600" dirty="0">
              <a:latin typeface="+mj-lt"/>
            </a:endParaRPr>
          </a:p>
        </p:txBody>
      </p:sp>
      <p:sp>
        <p:nvSpPr>
          <p:cNvPr id="23" name="TextBox 22"/>
          <p:cNvSpPr txBox="1"/>
          <p:nvPr/>
        </p:nvSpPr>
        <p:spPr>
          <a:xfrm rot="5400000">
            <a:off x="5695092" y="3326214"/>
            <a:ext cx="4039999" cy="338554"/>
          </a:xfrm>
          <a:prstGeom prst="rect">
            <a:avLst/>
          </a:prstGeom>
          <a:solidFill>
            <a:srgbClr val="CCCCFF"/>
          </a:solidFill>
          <a:ln w="25400">
            <a:solidFill>
              <a:schemeClr val="tx1"/>
            </a:solidFill>
          </a:ln>
          <a:effectLst>
            <a:outerShdw blurRad="50800" dist="38100" algn="l" rotWithShape="0">
              <a:prstClr val="black">
                <a:alpha val="40000"/>
              </a:prstClr>
            </a:outerShdw>
          </a:effectLst>
        </p:spPr>
        <p:txBody>
          <a:bodyPr wrap="square" rtlCol="0">
            <a:spAutoFit/>
          </a:bodyPr>
          <a:lstStyle/>
          <a:p>
            <a:pPr algn="ctr"/>
            <a:r>
              <a:rPr lang="en-US" sz="1600" dirty="0" smtClean="0">
                <a:latin typeface="+mj-lt"/>
              </a:rPr>
              <a:t>Communication and dissemination</a:t>
            </a:r>
            <a:endParaRPr lang="en-US" sz="1600" dirty="0">
              <a:latin typeface="+mj-lt"/>
            </a:endParaRPr>
          </a:p>
        </p:txBody>
      </p:sp>
      <p:sp>
        <p:nvSpPr>
          <p:cNvPr id="26" name="TextBox 25"/>
          <p:cNvSpPr txBox="1"/>
          <p:nvPr/>
        </p:nvSpPr>
        <p:spPr>
          <a:xfrm>
            <a:off x="1475656" y="1207785"/>
            <a:ext cx="1512168" cy="276999"/>
          </a:xfrm>
          <a:prstGeom prst="rect">
            <a:avLst/>
          </a:prstGeom>
          <a:noFill/>
        </p:spPr>
        <p:txBody>
          <a:bodyPr wrap="square" rtlCol="0">
            <a:spAutoFit/>
          </a:bodyPr>
          <a:lstStyle/>
          <a:p>
            <a:r>
              <a:rPr lang="en-US" sz="1200" dirty="0" smtClean="0">
                <a:latin typeface="+mj-lt"/>
              </a:rPr>
              <a:t>Lead EEG TU Wien</a:t>
            </a:r>
            <a:endParaRPr lang="en-US" sz="1200" dirty="0">
              <a:latin typeface="+mj-lt"/>
            </a:endParaRPr>
          </a:p>
        </p:txBody>
      </p:sp>
      <p:sp>
        <p:nvSpPr>
          <p:cNvPr id="27" name="TextBox 26"/>
          <p:cNvSpPr txBox="1"/>
          <p:nvPr/>
        </p:nvSpPr>
        <p:spPr>
          <a:xfrm>
            <a:off x="1475656" y="2143889"/>
            <a:ext cx="1512168" cy="276999"/>
          </a:xfrm>
          <a:prstGeom prst="rect">
            <a:avLst/>
          </a:prstGeom>
          <a:noFill/>
        </p:spPr>
        <p:txBody>
          <a:bodyPr wrap="square" rtlCol="0">
            <a:spAutoFit/>
          </a:bodyPr>
          <a:lstStyle/>
          <a:p>
            <a:r>
              <a:rPr lang="en-US" sz="1200" dirty="0" smtClean="0">
                <a:latin typeface="+mj-lt"/>
              </a:rPr>
              <a:t>Lead IIT-</a:t>
            </a:r>
            <a:r>
              <a:rPr lang="en-US" sz="1200" dirty="0" err="1" smtClean="0">
                <a:latin typeface="+mj-lt"/>
              </a:rPr>
              <a:t>Comillas</a:t>
            </a:r>
            <a:endParaRPr lang="en-US" sz="1200" dirty="0">
              <a:latin typeface="+mj-lt"/>
            </a:endParaRPr>
          </a:p>
        </p:txBody>
      </p:sp>
      <p:sp>
        <p:nvSpPr>
          <p:cNvPr id="29" name="TextBox 28"/>
          <p:cNvSpPr txBox="1"/>
          <p:nvPr/>
        </p:nvSpPr>
        <p:spPr>
          <a:xfrm>
            <a:off x="1475656" y="4653136"/>
            <a:ext cx="1512168" cy="276999"/>
          </a:xfrm>
          <a:prstGeom prst="rect">
            <a:avLst/>
          </a:prstGeom>
          <a:noFill/>
        </p:spPr>
        <p:txBody>
          <a:bodyPr wrap="square" rtlCol="0">
            <a:spAutoFit/>
          </a:bodyPr>
          <a:lstStyle/>
          <a:p>
            <a:r>
              <a:rPr lang="en-US" sz="1200" dirty="0" smtClean="0">
                <a:latin typeface="+mj-lt"/>
              </a:rPr>
              <a:t>Lead SINTEF</a:t>
            </a:r>
            <a:endParaRPr lang="en-US" sz="1200" dirty="0">
              <a:latin typeface="+mj-lt"/>
            </a:endParaRPr>
          </a:p>
        </p:txBody>
      </p:sp>
      <p:sp>
        <p:nvSpPr>
          <p:cNvPr id="30" name="TextBox 29"/>
          <p:cNvSpPr txBox="1"/>
          <p:nvPr/>
        </p:nvSpPr>
        <p:spPr>
          <a:xfrm rot="5400000">
            <a:off x="7266784" y="2030360"/>
            <a:ext cx="1512168" cy="276999"/>
          </a:xfrm>
          <a:prstGeom prst="rect">
            <a:avLst/>
          </a:prstGeom>
          <a:noFill/>
        </p:spPr>
        <p:txBody>
          <a:bodyPr wrap="square" rtlCol="0">
            <a:spAutoFit/>
          </a:bodyPr>
          <a:lstStyle/>
          <a:p>
            <a:r>
              <a:rPr lang="en-US" sz="1200" dirty="0" smtClean="0">
                <a:latin typeface="+mj-lt"/>
              </a:rPr>
              <a:t>Lead </a:t>
            </a:r>
            <a:r>
              <a:rPr lang="en-US" sz="1200" dirty="0" err="1" smtClean="0">
                <a:latin typeface="+mj-lt"/>
              </a:rPr>
              <a:t>WindEurope</a:t>
            </a:r>
            <a:endParaRPr lang="en-US" sz="1200" dirty="0">
              <a:latin typeface="+mj-lt"/>
            </a:endParaRPr>
          </a:p>
        </p:txBody>
      </p:sp>
      <p:grpSp>
        <p:nvGrpSpPr>
          <p:cNvPr id="2" name="Group 1"/>
          <p:cNvGrpSpPr/>
          <p:nvPr/>
        </p:nvGrpSpPr>
        <p:grpSpPr>
          <a:xfrm>
            <a:off x="1547664" y="3419708"/>
            <a:ext cx="5832648" cy="1017404"/>
            <a:chOff x="1547664" y="3491716"/>
            <a:chExt cx="5832648" cy="1017404"/>
          </a:xfrm>
          <a:effectLst>
            <a:outerShdw blurRad="50800" dist="38100" algn="l" rotWithShape="0">
              <a:prstClr val="black">
                <a:alpha val="40000"/>
              </a:prstClr>
            </a:outerShdw>
          </a:effectLst>
        </p:grpSpPr>
        <p:sp>
          <p:nvSpPr>
            <p:cNvPr id="8" name="TextBox 7"/>
            <p:cNvSpPr txBox="1"/>
            <p:nvPr/>
          </p:nvSpPr>
          <p:spPr>
            <a:xfrm>
              <a:off x="1547664" y="3491716"/>
              <a:ext cx="5832648" cy="369332"/>
            </a:xfrm>
            <a:prstGeom prst="rect">
              <a:avLst/>
            </a:prstGeom>
            <a:solidFill>
              <a:srgbClr val="FFFFCC"/>
            </a:solidFill>
            <a:ln w="25400">
              <a:solidFill>
                <a:schemeClr val="tx1"/>
              </a:solidFill>
            </a:ln>
          </p:spPr>
          <p:txBody>
            <a:bodyPr wrap="square" rtlCol="0">
              <a:spAutoFit/>
            </a:bodyPr>
            <a:lstStyle/>
            <a:p>
              <a:pPr algn="ctr"/>
              <a:r>
                <a:rPr lang="en-US" sz="1800" dirty="0" smtClean="0">
                  <a:latin typeface="+mj-lt"/>
                </a:rPr>
                <a:t>Quantitative assessment of markets</a:t>
              </a:r>
            </a:p>
          </p:txBody>
        </p:sp>
        <p:grpSp>
          <p:nvGrpSpPr>
            <p:cNvPr id="13" name="Group 12"/>
            <p:cNvGrpSpPr/>
            <p:nvPr/>
          </p:nvGrpSpPr>
          <p:grpSpPr>
            <a:xfrm>
              <a:off x="1547664" y="3817341"/>
              <a:ext cx="5832648" cy="691779"/>
              <a:chOff x="2699792" y="3913892"/>
              <a:chExt cx="3024336" cy="392539"/>
            </a:xfrm>
            <a:solidFill>
              <a:srgbClr val="FFFFCC"/>
            </a:solidFill>
          </p:grpSpPr>
          <p:sp>
            <p:nvSpPr>
              <p:cNvPr id="11" name="Rectangle 10"/>
              <p:cNvSpPr/>
              <p:nvPr/>
            </p:nvSpPr>
            <p:spPr>
              <a:xfrm>
                <a:off x="2699792" y="3913892"/>
                <a:ext cx="1512168" cy="392539"/>
              </a:xfrm>
              <a:prstGeom prst="rect">
                <a:avLst/>
              </a:prstGeom>
              <a:grp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2" name="Rectangle 11"/>
              <p:cNvSpPr/>
              <p:nvPr/>
            </p:nvSpPr>
            <p:spPr>
              <a:xfrm>
                <a:off x="4211960" y="3913892"/>
                <a:ext cx="1512168" cy="389907"/>
              </a:xfrm>
              <a:prstGeom prst="rect">
                <a:avLst/>
              </a:prstGeom>
              <a:grp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grpSp>
        <p:sp>
          <p:nvSpPr>
            <p:cNvPr id="16" name="TextBox 15"/>
            <p:cNvSpPr txBox="1"/>
            <p:nvPr/>
          </p:nvSpPr>
          <p:spPr>
            <a:xfrm>
              <a:off x="1619672" y="4037352"/>
              <a:ext cx="2664296" cy="276999"/>
            </a:xfrm>
            <a:prstGeom prst="rect">
              <a:avLst/>
            </a:prstGeom>
            <a:solidFill>
              <a:srgbClr val="FFFFCC"/>
            </a:solidFill>
          </p:spPr>
          <p:txBody>
            <a:bodyPr wrap="square" rtlCol="0">
              <a:spAutoFit/>
            </a:bodyPr>
            <a:lstStyle/>
            <a:p>
              <a:pPr algn="ctr"/>
              <a:r>
                <a:rPr lang="en-US" sz="1200" dirty="0" smtClean="0">
                  <a:latin typeface="+mj-lt"/>
                </a:rPr>
                <a:t>Pre-2020 (current generation fleet)</a:t>
              </a:r>
              <a:endParaRPr lang="en-US" sz="800" dirty="0">
                <a:latin typeface="+mj-lt"/>
              </a:endParaRPr>
            </a:p>
          </p:txBody>
        </p:sp>
        <p:sp>
          <p:nvSpPr>
            <p:cNvPr id="17" name="TextBox 16"/>
            <p:cNvSpPr txBox="1"/>
            <p:nvPr/>
          </p:nvSpPr>
          <p:spPr>
            <a:xfrm>
              <a:off x="4572000" y="4037352"/>
              <a:ext cx="2664296" cy="276999"/>
            </a:xfrm>
            <a:prstGeom prst="rect">
              <a:avLst/>
            </a:prstGeom>
            <a:solidFill>
              <a:srgbClr val="FFFFCC"/>
            </a:solidFill>
          </p:spPr>
          <p:txBody>
            <a:bodyPr wrap="square" rtlCol="0">
              <a:spAutoFit/>
            </a:bodyPr>
            <a:lstStyle/>
            <a:p>
              <a:pPr algn="ctr"/>
              <a:r>
                <a:rPr lang="en-US" sz="1200" dirty="0" smtClean="0">
                  <a:latin typeface="+mj-lt"/>
                </a:rPr>
                <a:t>Post-2020 </a:t>
              </a:r>
              <a:r>
                <a:rPr lang="en-US" sz="1200" dirty="0">
                  <a:latin typeface="+mj-lt"/>
                </a:rPr>
                <a:t>(future </a:t>
              </a:r>
              <a:r>
                <a:rPr lang="en-US" sz="1200" dirty="0" smtClean="0">
                  <a:latin typeface="+mj-lt"/>
                </a:rPr>
                <a:t>generation fleet</a:t>
              </a:r>
              <a:r>
                <a:rPr lang="en-US" sz="1200" dirty="0">
                  <a:latin typeface="+mj-lt"/>
                </a:rPr>
                <a:t>)</a:t>
              </a:r>
            </a:p>
          </p:txBody>
        </p:sp>
        <p:sp>
          <p:nvSpPr>
            <p:cNvPr id="28" name="TextBox 27"/>
            <p:cNvSpPr txBox="1"/>
            <p:nvPr/>
          </p:nvSpPr>
          <p:spPr>
            <a:xfrm>
              <a:off x="1547664" y="3784401"/>
              <a:ext cx="1512168" cy="276999"/>
            </a:xfrm>
            <a:prstGeom prst="rect">
              <a:avLst/>
            </a:prstGeom>
            <a:noFill/>
          </p:spPr>
          <p:txBody>
            <a:bodyPr wrap="square" rtlCol="0">
              <a:spAutoFit/>
            </a:bodyPr>
            <a:lstStyle/>
            <a:p>
              <a:r>
                <a:rPr lang="en-US" sz="1200" dirty="0" smtClean="0">
                  <a:latin typeface="+mj-lt"/>
                </a:rPr>
                <a:t>Lead </a:t>
              </a:r>
              <a:r>
                <a:rPr lang="en-US" sz="1200" dirty="0" err="1" smtClean="0">
                  <a:latin typeface="+mj-lt"/>
                </a:rPr>
                <a:t>Technofi</a:t>
              </a:r>
              <a:endParaRPr lang="en-US" sz="1200" dirty="0">
                <a:latin typeface="+mj-lt"/>
              </a:endParaRPr>
            </a:p>
          </p:txBody>
        </p:sp>
        <p:sp>
          <p:nvSpPr>
            <p:cNvPr id="31" name="TextBox 30"/>
            <p:cNvSpPr txBox="1"/>
            <p:nvPr/>
          </p:nvSpPr>
          <p:spPr>
            <a:xfrm>
              <a:off x="4427984" y="3784401"/>
              <a:ext cx="1512168" cy="276999"/>
            </a:xfrm>
            <a:prstGeom prst="rect">
              <a:avLst/>
            </a:prstGeom>
            <a:noFill/>
          </p:spPr>
          <p:txBody>
            <a:bodyPr wrap="square" rtlCol="0">
              <a:spAutoFit/>
            </a:bodyPr>
            <a:lstStyle/>
            <a:p>
              <a:r>
                <a:rPr lang="en-US" sz="1200" dirty="0" smtClean="0">
                  <a:latin typeface="+mj-lt"/>
                </a:rPr>
                <a:t>Lead SINTEF</a:t>
              </a:r>
              <a:endParaRPr lang="en-US" sz="1200" dirty="0">
                <a:latin typeface="+mj-lt"/>
              </a:endParaRPr>
            </a:p>
          </p:txBody>
        </p:sp>
      </p:grpSp>
    </p:spTree>
    <p:extLst>
      <p:ext uri="{BB962C8B-B14F-4D97-AF65-F5344CB8AC3E}">
        <p14:creationId xmlns:p14="http://schemas.microsoft.com/office/powerpoint/2010/main" val="1237725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33015" y="175950"/>
            <a:ext cx="7260609" cy="648072"/>
          </a:xfrm>
        </p:spPr>
        <p:txBody>
          <a:bodyPr/>
          <a:lstStyle/>
          <a:p>
            <a:r>
              <a:rPr lang="en-US" sz="2800" dirty="0"/>
              <a:t>Support schemes and market designs should evolve in parallel </a:t>
            </a:r>
            <a:endParaRPr lang="en-GB" sz="2800" dirty="0"/>
          </a:p>
        </p:txBody>
      </p:sp>
      <p:sp>
        <p:nvSpPr>
          <p:cNvPr id="5" name="Rectangle 4"/>
          <p:cNvSpPr/>
          <p:nvPr/>
        </p:nvSpPr>
        <p:spPr>
          <a:xfrm>
            <a:off x="1331640" y="1412776"/>
            <a:ext cx="6840760"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Rectangle 5"/>
          <p:cNvSpPr/>
          <p:nvPr/>
        </p:nvSpPr>
        <p:spPr>
          <a:xfrm>
            <a:off x="473956" y="1458692"/>
            <a:ext cx="118762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Rectangle 17"/>
          <p:cNvSpPr/>
          <p:nvPr/>
        </p:nvSpPr>
        <p:spPr>
          <a:xfrm>
            <a:off x="7875984" y="2852936"/>
            <a:ext cx="1232520" cy="2041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 name="Picture 1"/>
          <p:cNvPicPr>
            <a:picLocks noChangeAspect="1"/>
          </p:cNvPicPr>
          <p:nvPr/>
        </p:nvPicPr>
        <p:blipFill>
          <a:blip r:embed="rId3"/>
          <a:stretch>
            <a:fillRect/>
          </a:stretch>
        </p:blipFill>
        <p:spPr>
          <a:xfrm>
            <a:off x="755576" y="1412776"/>
            <a:ext cx="7206705" cy="3911781"/>
          </a:xfrm>
          <a:prstGeom prst="rect">
            <a:avLst/>
          </a:prstGeom>
        </p:spPr>
      </p:pic>
    </p:spTree>
    <p:extLst>
      <p:ext uri="{BB962C8B-B14F-4D97-AF65-F5344CB8AC3E}">
        <p14:creationId xmlns:p14="http://schemas.microsoft.com/office/powerpoint/2010/main" val="4005524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2"/>
          </p:nvPr>
        </p:nvSpPr>
        <p:spPr>
          <a:xfrm>
            <a:off x="1547664" y="116632"/>
            <a:ext cx="7200800" cy="642942"/>
          </a:xfrm>
          <a:solidFill>
            <a:schemeClr val="bg1"/>
          </a:solidFill>
        </p:spPr>
        <p:txBody>
          <a:bodyPr/>
          <a:lstStyle/>
          <a:p>
            <a:pPr algn="ctr"/>
            <a:r>
              <a:rPr lang="en-US" dirty="0"/>
              <a:t>Markets for electric energy: Keep up the momentum in harmonization</a:t>
            </a:r>
            <a:endParaRPr lang="nb-NO" dirty="0"/>
          </a:p>
        </p:txBody>
      </p:sp>
      <p:sp>
        <p:nvSpPr>
          <p:cNvPr id="2" name="Content Placeholder 1"/>
          <p:cNvSpPr>
            <a:spLocks noGrp="1"/>
          </p:cNvSpPr>
          <p:nvPr>
            <p:ph sz="quarter" idx="14"/>
          </p:nvPr>
        </p:nvSpPr>
        <p:spPr>
          <a:xfrm>
            <a:off x="251520" y="1196752"/>
            <a:ext cx="8429683" cy="4155374"/>
          </a:xfrm>
        </p:spPr>
        <p:txBody>
          <a:bodyPr/>
          <a:lstStyle/>
          <a:p>
            <a:pPr>
              <a:buClr>
                <a:schemeClr val="tx1"/>
              </a:buClr>
              <a:buFont typeface="Wingdings" panose="05000000000000000000" pitchFamily="2" charset="2"/>
              <a:buChar char="q"/>
              <a:tabLst>
                <a:tab pos="7445375" algn="l"/>
              </a:tabLst>
            </a:pPr>
            <a:endParaRPr lang="en-US" sz="2400" b="1" dirty="0" smtClean="0">
              <a:solidFill>
                <a:schemeClr val="tx1"/>
              </a:solidFill>
            </a:endParaRPr>
          </a:p>
          <a:p>
            <a:pPr>
              <a:buClr>
                <a:schemeClr val="tx1"/>
              </a:buClr>
              <a:buFont typeface="Wingdings" panose="05000000000000000000" pitchFamily="2" charset="2"/>
              <a:buChar char="§"/>
              <a:tabLst>
                <a:tab pos="7445375" algn="l"/>
              </a:tabLst>
            </a:pPr>
            <a:r>
              <a:rPr lang="en-US" sz="2400" dirty="0" smtClean="0">
                <a:solidFill>
                  <a:schemeClr val="tx1"/>
                </a:solidFill>
              </a:rPr>
              <a:t>Iterative </a:t>
            </a:r>
            <a:r>
              <a:rPr lang="en-US" sz="2400" dirty="0">
                <a:solidFill>
                  <a:schemeClr val="tx1"/>
                </a:solidFill>
              </a:rPr>
              <a:t>process to develop </a:t>
            </a:r>
            <a:r>
              <a:rPr lang="en-US" sz="2400" dirty="0" smtClean="0">
                <a:solidFill>
                  <a:schemeClr val="tx1"/>
                </a:solidFill>
              </a:rPr>
              <a:t>network codes (NC) / regulations</a:t>
            </a:r>
          </a:p>
          <a:p>
            <a:pPr lvl="1">
              <a:buClr>
                <a:schemeClr val="tx1"/>
              </a:buClr>
              <a:buFont typeface="Wingdings" panose="05000000000000000000" pitchFamily="2" charset="2"/>
              <a:buChar char="§"/>
              <a:tabLst>
                <a:tab pos="7445375" algn="l"/>
              </a:tabLst>
            </a:pPr>
            <a:r>
              <a:rPr lang="en-US" sz="2000" dirty="0" smtClean="0">
                <a:solidFill>
                  <a:schemeClr val="tx1"/>
                </a:solidFill>
              </a:rPr>
              <a:t>EC</a:t>
            </a:r>
            <a:r>
              <a:rPr lang="en-US" sz="2000" dirty="0">
                <a:solidFill>
                  <a:schemeClr val="tx1"/>
                </a:solidFill>
              </a:rPr>
              <a:t>, ACER, </a:t>
            </a:r>
            <a:r>
              <a:rPr lang="en-US" sz="2000" dirty="0" smtClean="0">
                <a:solidFill>
                  <a:schemeClr val="tx1"/>
                </a:solidFill>
              </a:rPr>
              <a:t>ENTSO-E</a:t>
            </a:r>
          </a:p>
          <a:p>
            <a:pPr lvl="1">
              <a:buClr>
                <a:schemeClr val="tx1"/>
              </a:buClr>
              <a:buFont typeface="Wingdings" panose="05000000000000000000" pitchFamily="2" charset="2"/>
              <a:buChar char="§"/>
              <a:tabLst>
                <a:tab pos="7445375" algn="l"/>
              </a:tabLst>
            </a:pPr>
            <a:r>
              <a:rPr lang="en-US" sz="2000" dirty="0" smtClean="0">
                <a:solidFill>
                  <a:schemeClr val="tx1"/>
                </a:solidFill>
              </a:rPr>
              <a:t>NC for markets: Capacity Allocation and Congestion Management (CACM), Electricity Balancing (AB), Forward Capacity Allocation (FCA) </a:t>
            </a:r>
          </a:p>
          <a:p>
            <a:pPr>
              <a:buClr>
                <a:schemeClr val="tx1"/>
              </a:buClr>
              <a:buFont typeface="Wingdings" panose="05000000000000000000" pitchFamily="2" charset="2"/>
              <a:buChar char="§"/>
              <a:tabLst>
                <a:tab pos="7445375" algn="l"/>
              </a:tabLst>
            </a:pPr>
            <a:endParaRPr lang="en-US" sz="1200" dirty="0">
              <a:solidFill>
                <a:schemeClr val="tx1"/>
              </a:solidFill>
            </a:endParaRPr>
          </a:p>
          <a:p>
            <a:pPr>
              <a:buClr>
                <a:schemeClr val="tx1"/>
              </a:buClr>
              <a:buFont typeface="Wingdings" panose="05000000000000000000" pitchFamily="2" charset="2"/>
              <a:buChar char="§"/>
              <a:tabLst>
                <a:tab pos="7445375" algn="l"/>
              </a:tabLst>
            </a:pPr>
            <a:r>
              <a:rPr lang="en-US" sz="2400" dirty="0" smtClean="0">
                <a:solidFill>
                  <a:srgbClr val="244890"/>
                </a:solidFill>
              </a:rPr>
              <a:t>Considerable </a:t>
            </a:r>
            <a:r>
              <a:rPr lang="en-US" sz="2400" dirty="0">
                <a:solidFill>
                  <a:srgbClr val="244890"/>
                </a:solidFill>
              </a:rPr>
              <a:t>achievements have been made </a:t>
            </a:r>
            <a:r>
              <a:rPr lang="en-US" sz="2400" dirty="0" smtClean="0">
                <a:solidFill>
                  <a:srgbClr val="244890"/>
                </a:solidFill>
              </a:rPr>
              <a:t>in </a:t>
            </a:r>
            <a:r>
              <a:rPr lang="en-US" sz="2400" u="sng" dirty="0" smtClean="0">
                <a:solidFill>
                  <a:srgbClr val="244890"/>
                </a:solidFill>
              </a:rPr>
              <a:t>establishing</a:t>
            </a:r>
            <a:r>
              <a:rPr lang="en-US" sz="2400" dirty="0" smtClean="0">
                <a:solidFill>
                  <a:srgbClr val="244890"/>
                </a:solidFill>
              </a:rPr>
              <a:t> an integrated day-ahead </a:t>
            </a:r>
            <a:r>
              <a:rPr lang="en-US" sz="2400" dirty="0">
                <a:solidFill>
                  <a:srgbClr val="244890"/>
                </a:solidFill>
              </a:rPr>
              <a:t>market </a:t>
            </a:r>
            <a:endParaRPr lang="en-US" sz="2400" dirty="0" smtClean="0">
              <a:solidFill>
                <a:srgbClr val="244890"/>
              </a:solidFill>
            </a:endParaRPr>
          </a:p>
          <a:p>
            <a:pPr>
              <a:buClr>
                <a:schemeClr val="tx1"/>
              </a:buClr>
              <a:buFont typeface="Wingdings" panose="05000000000000000000" pitchFamily="2" charset="2"/>
              <a:buChar char="§"/>
              <a:tabLst>
                <a:tab pos="7445375" algn="l"/>
              </a:tabLst>
            </a:pPr>
            <a:endParaRPr lang="en-US" sz="1200" dirty="0" smtClean="0">
              <a:solidFill>
                <a:schemeClr val="tx1"/>
              </a:solidFill>
            </a:endParaRPr>
          </a:p>
          <a:p>
            <a:pPr>
              <a:buClr>
                <a:schemeClr val="tx1"/>
              </a:buClr>
              <a:buFont typeface="Wingdings" panose="05000000000000000000" pitchFamily="2" charset="2"/>
              <a:buChar char="§"/>
              <a:tabLst>
                <a:tab pos="7445375" algn="l"/>
              </a:tabLst>
            </a:pPr>
            <a:r>
              <a:rPr lang="en-US" sz="2400" dirty="0" smtClean="0">
                <a:solidFill>
                  <a:schemeClr val="tx1"/>
                </a:solidFill>
              </a:rPr>
              <a:t>We also need to focus on implementation for intra-day markets</a:t>
            </a:r>
          </a:p>
        </p:txBody>
      </p:sp>
      <p:sp>
        <p:nvSpPr>
          <p:cNvPr id="3" name="Slide Number Placeholder 2"/>
          <p:cNvSpPr>
            <a:spLocks noGrp="1"/>
          </p:cNvSpPr>
          <p:nvPr>
            <p:ph type="sldNum" sz="quarter" idx="21"/>
          </p:nvPr>
        </p:nvSpPr>
        <p:spPr>
          <a:xfrm>
            <a:off x="7884368" y="6415200"/>
            <a:ext cx="1059580" cy="285752"/>
          </a:xfrm>
        </p:spPr>
        <p:txBody>
          <a:bodyPr/>
          <a:lstStyle/>
          <a:p>
            <a:fld id="{17A9B3F3-0CDD-4032-910D-70E772557002}" type="slidenum">
              <a:rPr lang="nb-NO" noProof="0" smtClean="0"/>
              <a:pPr/>
              <a:t>8</a:t>
            </a:fld>
            <a:endParaRPr lang="nb-NO" noProof="0" dirty="0"/>
          </a:p>
        </p:txBody>
      </p:sp>
    </p:spTree>
    <p:extLst>
      <p:ext uri="{BB962C8B-B14F-4D97-AF65-F5344CB8AC3E}">
        <p14:creationId xmlns:p14="http://schemas.microsoft.com/office/powerpoint/2010/main" val="2916432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2"/>
          </p:nvPr>
        </p:nvSpPr>
        <p:spPr>
          <a:xfrm>
            <a:off x="1547664" y="116632"/>
            <a:ext cx="7200800" cy="642942"/>
          </a:xfrm>
          <a:solidFill>
            <a:schemeClr val="bg1"/>
          </a:solidFill>
        </p:spPr>
        <p:txBody>
          <a:bodyPr/>
          <a:lstStyle/>
          <a:p>
            <a:pPr algn="ctr"/>
            <a:r>
              <a:rPr lang="en-US" dirty="0"/>
              <a:t>Markets for electric energy: Implementation for the intra-day market </a:t>
            </a:r>
            <a:endParaRPr lang="nb-NO" dirty="0"/>
          </a:p>
        </p:txBody>
      </p:sp>
      <p:sp>
        <p:nvSpPr>
          <p:cNvPr id="2" name="Content Placeholder 1"/>
          <p:cNvSpPr>
            <a:spLocks noGrp="1"/>
          </p:cNvSpPr>
          <p:nvPr>
            <p:ph sz="quarter" idx="14"/>
          </p:nvPr>
        </p:nvSpPr>
        <p:spPr>
          <a:xfrm>
            <a:off x="251520" y="1196752"/>
            <a:ext cx="8429683" cy="4155374"/>
          </a:xfrm>
        </p:spPr>
        <p:txBody>
          <a:bodyPr/>
          <a:lstStyle/>
          <a:p>
            <a:pPr marL="0" indent="0">
              <a:buClr>
                <a:schemeClr val="tx1"/>
              </a:buClr>
              <a:buNone/>
              <a:tabLst>
                <a:tab pos="7445375" algn="l"/>
              </a:tabLst>
            </a:pPr>
            <a:endParaRPr lang="en-US" sz="2400" b="1" dirty="0" smtClean="0">
              <a:solidFill>
                <a:schemeClr val="tx1"/>
              </a:solidFill>
            </a:endParaRPr>
          </a:p>
          <a:p>
            <a:pPr>
              <a:buClr>
                <a:schemeClr val="tx1"/>
              </a:buClr>
              <a:buFont typeface="Wingdings" panose="05000000000000000000" pitchFamily="2" charset="2"/>
              <a:buChar char="§"/>
              <a:tabLst>
                <a:tab pos="7445375" algn="l"/>
              </a:tabLst>
            </a:pPr>
            <a:r>
              <a:rPr lang="en-US" sz="2400" dirty="0" smtClean="0">
                <a:solidFill>
                  <a:schemeClr val="tx1"/>
                </a:solidFill>
              </a:rPr>
              <a:t>Now</a:t>
            </a:r>
            <a:r>
              <a:rPr lang="en-US" sz="2400" dirty="0">
                <a:solidFill>
                  <a:schemeClr val="tx1"/>
                </a:solidFill>
              </a:rPr>
              <a:t>, focus should be put on implementing integrated and well-functioning </a:t>
            </a:r>
            <a:r>
              <a:rPr lang="en-US" sz="2400" dirty="0">
                <a:solidFill>
                  <a:srgbClr val="244890"/>
                </a:solidFill>
              </a:rPr>
              <a:t>intra-day</a:t>
            </a:r>
            <a:r>
              <a:rPr lang="en-US" sz="2400" dirty="0">
                <a:solidFill>
                  <a:schemeClr val="tx1"/>
                </a:solidFill>
              </a:rPr>
              <a:t> markets </a:t>
            </a:r>
          </a:p>
          <a:p>
            <a:pPr>
              <a:buClr>
                <a:schemeClr val="tx1"/>
              </a:buClr>
              <a:buFont typeface="Wingdings" panose="05000000000000000000" pitchFamily="2" charset="2"/>
              <a:buChar char="§"/>
              <a:tabLst>
                <a:tab pos="7445375" algn="l"/>
              </a:tabLst>
            </a:pPr>
            <a:endParaRPr lang="en-US" sz="1000" dirty="0" smtClean="0">
              <a:solidFill>
                <a:schemeClr val="tx1"/>
              </a:solidFill>
            </a:endParaRPr>
          </a:p>
          <a:p>
            <a:pPr>
              <a:buClr>
                <a:schemeClr val="tx1"/>
              </a:buClr>
              <a:buFont typeface="Wingdings" panose="05000000000000000000" pitchFamily="2" charset="2"/>
              <a:buChar char="§"/>
              <a:tabLst>
                <a:tab pos="7445375" algn="l"/>
              </a:tabLst>
            </a:pPr>
            <a:r>
              <a:rPr lang="en-US" sz="2400" dirty="0" smtClean="0">
                <a:solidFill>
                  <a:schemeClr val="tx1"/>
                </a:solidFill>
              </a:rPr>
              <a:t>Gate closure should be close to </a:t>
            </a:r>
            <a:r>
              <a:rPr lang="en-US" sz="2400" dirty="0">
                <a:solidFill>
                  <a:schemeClr val="tx1"/>
                </a:solidFill>
              </a:rPr>
              <a:t>real time </a:t>
            </a:r>
            <a:r>
              <a:rPr lang="en-US" sz="2400" dirty="0" smtClean="0">
                <a:solidFill>
                  <a:schemeClr val="tx1"/>
                </a:solidFill>
              </a:rPr>
              <a:t>operation</a:t>
            </a:r>
          </a:p>
          <a:p>
            <a:pPr>
              <a:buClr>
                <a:schemeClr val="tx1"/>
              </a:buClr>
              <a:buFont typeface="Wingdings" panose="05000000000000000000" pitchFamily="2" charset="2"/>
              <a:buChar char="§"/>
              <a:tabLst>
                <a:tab pos="7445375" algn="l"/>
              </a:tabLst>
            </a:pPr>
            <a:endParaRPr lang="en-US" sz="2000" dirty="0" smtClean="0">
              <a:solidFill>
                <a:schemeClr val="tx1"/>
              </a:solidFill>
            </a:endParaRPr>
          </a:p>
          <a:p>
            <a:pPr>
              <a:buClr>
                <a:schemeClr val="tx1"/>
              </a:buClr>
              <a:buFont typeface="Wingdings" panose="05000000000000000000" pitchFamily="2" charset="2"/>
              <a:buChar char="§"/>
              <a:tabLst>
                <a:tab pos="7445375" algn="l"/>
              </a:tabLst>
            </a:pPr>
            <a:r>
              <a:rPr lang="en-US" sz="2400" dirty="0" smtClean="0">
                <a:solidFill>
                  <a:schemeClr val="tx1"/>
                </a:solidFill>
              </a:rPr>
              <a:t>Continuous </a:t>
            </a:r>
            <a:r>
              <a:rPr lang="en-US" sz="2400" dirty="0">
                <a:solidFill>
                  <a:schemeClr val="tx1"/>
                </a:solidFill>
              </a:rPr>
              <a:t>trading</a:t>
            </a:r>
          </a:p>
          <a:p>
            <a:pPr>
              <a:buClr>
                <a:schemeClr val="tx1"/>
              </a:buClr>
              <a:buFont typeface="Wingdings" panose="05000000000000000000" pitchFamily="2" charset="2"/>
              <a:buChar char="§"/>
              <a:tabLst>
                <a:tab pos="7445375" algn="l"/>
              </a:tabLst>
            </a:pPr>
            <a:endParaRPr lang="en-US" sz="2000" dirty="0" smtClean="0">
              <a:solidFill>
                <a:schemeClr val="tx1"/>
              </a:solidFill>
            </a:endParaRPr>
          </a:p>
          <a:p>
            <a:pPr>
              <a:buClr>
                <a:schemeClr val="tx1"/>
              </a:buClr>
              <a:buFont typeface="Wingdings" panose="05000000000000000000" pitchFamily="2" charset="2"/>
              <a:buChar char="§"/>
              <a:tabLst>
                <a:tab pos="7445375" algn="l"/>
              </a:tabLst>
            </a:pPr>
            <a:r>
              <a:rPr lang="en-US" sz="2400" dirty="0" smtClean="0">
                <a:solidFill>
                  <a:schemeClr val="tx1"/>
                </a:solidFill>
              </a:rPr>
              <a:t>However, to increase liquidity: </a:t>
            </a:r>
          </a:p>
          <a:p>
            <a:pPr lvl="1">
              <a:buClr>
                <a:schemeClr val="tx1"/>
              </a:buClr>
              <a:buFont typeface="Wingdings" panose="05000000000000000000" pitchFamily="2" charset="2"/>
              <a:buChar char="§"/>
              <a:tabLst>
                <a:tab pos="7445375" algn="l"/>
              </a:tabLst>
            </a:pPr>
            <a:r>
              <a:rPr lang="en-US" sz="2000" dirty="0" smtClean="0">
                <a:solidFill>
                  <a:schemeClr val="tx1"/>
                </a:solidFill>
              </a:rPr>
              <a:t>Some organized auctions are recommended</a:t>
            </a:r>
          </a:p>
          <a:p>
            <a:pPr lvl="1">
              <a:buClr>
                <a:schemeClr val="tx1"/>
              </a:buClr>
              <a:buFont typeface="Wingdings" panose="05000000000000000000" pitchFamily="2" charset="2"/>
              <a:buChar char="§"/>
              <a:tabLst>
                <a:tab pos="7445375" algn="l"/>
              </a:tabLst>
            </a:pPr>
            <a:r>
              <a:rPr lang="en-US" sz="2000" dirty="0" smtClean="0">
                <a:solidFill>
                  <a:schemeClr val="tx1"/>
                </a:solidFill>
              </a:rPr>
              <a:t>Consider reservation of cross-border transmission capacity for intra-day</a:t>
            </a:r>
          </a:p>
          <a:p>
            <a:pPr lvl="1">
              <a:buClr>
                <a:schemeClr val="tx1"/>
              </a:buClr>
              <a:buFont typeface="Calibri" panose="020F0502020204030204" pitchFamily="34" charset="0"/>
              <a:buChar char="‒"/>
              <a:tabLst>
                <a:tab pos="7445375" algn="l"/>
              </a:tabLst>
            </a:pPr>
            <a:endParaRPr lang="en-US" sz="2400" b="1" dirty="0" smtClean="0">
              <a:solidFill>
                <a:schemeClr val="tx1"/>
              </a:solidFill>
            </a:endParaRPr>
          </a:p>
        </p:txBody>
      </p:sp>
      <p:sp>
        <p:nvSpPr>
          <p:cNvPr id="3" name="Slide Number Placeholder 2"/>
          <p:cNvSpPr>
            <a:spLocks noGrp="1"/>
          </p:cNvSpPr>
          <p:nvPr>
            <p:ph type="sldNum" sz="quarter" idx="21"/>
          </p:nvPr>
        </p:nvSpPr>
        <p:spPr>
          <a:xfrm>
            <a:off x="7884368" y="6415200"/>
            <a:ext cx="1059580" cy="285752"/>
          </a:xfrm>
        </p:spPr>
        <p:txBody>
          <a:bodyPr/>
          <a:lstStyle/>
          <a:p>
            <a:fld id="{17A9B3F3-0CDD-4032-910D-70E772557002}" type="slidenum">
              <a:rPr lang="nb-NO" noProof="0" smtClean="0"/>
              <a:pPr/>
              <a:t>9</a:t>
            </a:fld>
            <a:endParaRPr lang="nb-NO" noProof="0" dirty="0"/>
          </a:p>
        </p:txBody>
      </p:sp>
    </p:spTree>
    <p:extLst>
      <p:ext uri="{BB962C8B-B14F-4D97-AF65-F5344CB8AC3E}">
        <p14:creationId xmlns:p14="http://schemas.microsoft.com/office/powerpoint/2010/main" val="1775079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Market4RES_Powerpoint-template">
  <a:themeElements>
    <a:clrScheme name="Market4RES">
      <a:dk1>
        <a:srgbClr val="323232"/>
      </a:dk1>
      <a:lt1>
        <a:sysClr val="window" lastClr="FFFFFF"/>
      </a:lt1>
      <a:dk2>
        <a:srgbClr val="005596"/>
      </a:dk2>
      <a:lt2>
        <a:srgbClr val="79BDE8"/>
      </a:lt2>
      <a:accent1>
        <a:srgbClr val="78A22F"/>
      </a:accent1>
      <a:accent2>
        <a:srgbClr val="FDBB30"/>
      </a:accent2>
      <a:accent3>
        <a:srgbClr val="9B1323"/>
      </a:accent3>
      <a:accent4>
        <a:srgbClr val="A3D4E7"/>
      </a:accent4>
      <a:accent5>
        <a:srgbClr val="EEF8FA"/>
      </a:accent5>
      <a:accent6>
        <a:srgbClr val="777877"/>
      </a:accent6>
      <a:hlink>
        <a:srgbClr val="B2B3B2"/>
      </a:hlink>
      <a:folHlink>
        <a:srgbClr val="69A7CF"/>
      </a:folHlink>
    </a:clrScheme>
    <a:fontScheme name="Hoeken">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Market4RES_Powerpoint-template</Template>
  <TotalTime>3306</TotalTime>
  <Words>1055</Words>
  <Application>Microsoft Office PowerPoint</Application>
  <PresentationFormat>On-screen Show (4:3)</PresentationFormat>
  <Paragraphs>183</Paragraphs>
  <Slides>14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Franklin Gothic Book</vt:lpstr>
      <vt:lpstr>Franklin Gothic Medium</vt:lpstr>
      <vt:lpstr>Times New Roman</vt:lpstr>
      <vt:lpstr>Wingdings</vt:lpstr>
      <vt:lpstr>ヒラギノ角ゴ Pro W3</vt:lpstr>
      <vt:lpstr>Market4RES_Powerpoint-template</vt:lpstr>
      <vt:lpstr>PowerPoint Presentation</vt:lpstr>
      <vt:lpstr>PowerPoint Presentation</vt:lpstr>
      <vt:lpstr>PowerPoint Presentation</vt:lpstr>
      <vt:lpstr>PowerPoint Presentation</vt:lpstr>
      <vt:lpstr>PowerPoint Presentation</vt:lpstr>
      <vt:lpstr>PowerPoint Presentation</vt:lpstr>
      <vt:lpstr>Support schemes and market designs should evolve in parallel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SINTEF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Andrei Z. Morch</dc:creator>
  <cp:lastModifiedBy>Andrei Morch</cp:lastModifiedBy>
  <cp:revision>358</cp:revision>
  <cp:lastPrinted>2016-02-23T12:07:47Z</cp:lastPrinted>
  <dcterms:created xsi:type="dcterms:W3CDTF">2014-10-15T19:37:43Z</dcterms:created>
  <dcterms:modified xsi:type="dcterms:W3CDTF">2016-09-28T20:58:18Z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-857254235</vt:i4>
  </property>
  <property fmtid="{D5CDD505-2E9C-101B-9397-08002B2CF9AE}" pid="3" name="_NewReviewCycle">
    <vt:lpwstr/>
  </property>
  <property fmtid="{D5CDD505-2E9C-101B-9397-08002B2CF9AE}" pid="4" name="_EmailSubject">
    <vt:lpwstr>kort-kort versjon</vt:lpwstr>
  </property>
  <property fmtid="{D5CDD505-2E9C-101B-9397-08002B2CF9AE}" pid="5" name="_AuthorEmail">
    <vt:lpwstr>Ove.Wolfgang@sintef.no</vt:lpwstr>
  </property>
  <property fmtid="{D5CDD505-2E9C-101B-9397-08002B2CF9AE}" pid="6" name="_AuthorEmailDisplayName">
    <vt:lpwstr>Ove Wolfgang</vt:lpwstr>
  </property>
  <property fmtid="{D5CDD505-2E9C-101B-9397-08002B2CF9AE}" pid="7" name="_PreviousAdHocReviewCycleID">
    <vt:i4>-1897458308</vt:i4>
  </property>
</Properties>
</file>