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1" r:id="rId4"/>
    <p:sldId id="288" r:id="rId5"/>
    <p:sldId id="290" r:id="rId6"/>
    <p:sldId id="291" r:id="rId7"/>
    <p:sldId id="292" r:id="rId8"/>
    <p:sldId id="271" r:id="rId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7B709"/>
    <a:srgbClr val="3E1F00"/>
    <a:srgbClr val="F9959F"/>
    <a:srgbClr val="AD2372"/>
    <a:srgbClr val="3DBDCB"/>
    <a:srgbClr val="E41235"/>
    <a:srgbClr val="52240A"/>
    <a:srgbClr val="73F996"/>
    <a:srgbClr val="F87C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06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BAB423-B706-4CA1-AACD-42A138449463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fa-IR" smtClean="0"/>
              <a:t>بلبل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491B686-933A-40CF-82EA-6496AE83AD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1693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4EEA874-D3DD-4F82-9EDE-B35BE137F546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fa-IR" smtClean="0"/>
              <a:t>بلبل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2157E8-EB04-426F-A87D-2B812A7977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323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2157E8-EB04-426F-A87D-2B812A79776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بلبل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04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a-IR" smtClean="0"/>
              <a:t>بلبل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2157E8-EB04-426F-A87D-2B812A79776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87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5C150-D3D4-4266-BEE1-B36F41532198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F6D0-FD98-42BF-9559-71EA82D06A64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AD7D4-C420-4B5C-8366-D9DA14548EDB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63D-8618-47A5-B9C7-D8B2A6ADAA9D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5F-69A5-4261-9591-C36584BA5A8B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11A7-F5F1-4033-8882-5E9578203777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9359-04B0-409C-B088-5044833F55F6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AAD4-14A3-45D6-95E7-F6B9B3AFB116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551-2A43-479D-B55C-64E74DA3507D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DF29-2D6D-438E-8E10-586991CAA0F7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0D74-2B26-4BCE-947F-B94E6A9DFEDF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9DA58A-4E88-40BA-8D38-A9CEDCB32BE2}" type="datetime1">
              <a:rPr lang="en-US" smtClean="0"/>
              <a:pPr/>
              <a:t>9/21/2016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6934200" cy="1981200"/>
          </a:xfrm>
        </p:spPr>
        <p:txBody>
          <a:bodyPr>
            <a:normAutofit fontScale="90000"/>
          </a:bodyPr>
          <a:lstStyle/>
          <a:p>
            <a:pPr algn="ctr" rtl="1"/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sz="6700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Iran Wind Industry</a:t>
            </a:r>
            <a:r>
              <a:rPr lang="en-US" sz="5300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5300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300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“Challenges &amp; Opportunities”</a:t>
            </a:r>
            <a:endParaRPr lang="en-US" sz="40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agut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533400" y="3429000"/>
            <a:ext cx="96774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endParaRPr lang="fa-IR" sz="2400" b="1" dirty="0" smtClean="0"/>
          </a:p>
          <a:p>
            <a:pPr algn="ctr" rtl="1"/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Prof. Dr. </a:t>
            </a:r>
            <a:r>
              <a:rPr lang="en-US" sz="24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Hashem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Oraee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 rtl="1"/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President </a:t>
            </a:r>
          </a:p>
          <a:p>
            <a:pPr algn="ctr" rtl="1"/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Iranian Wind Energy Association, IRWEA</a:t>
            </a:r>
            <a:endParaRPr lang="fa-IR" sz="2400" b="1" i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 rtl="1"/>
            <a:endParaRPr lang="en-US" sz="2400" b="1" dirty="0" smtClean="0"/>
          </a:p>
          <a:p>
            <a:pPr algn="ctr" rtl="1"/>
            <a:endParaRPr lang="en-US" sz="2400" b="1" dirty="0" smtClean="0"/>
          </a:p>
          <a:p>
            <a:pPr algn="ctr" rtl="1"/>
            <a:endParaRPr lang="en-US" sz="2400" b="1" dirty="0" smtClean="0"/>
          </a:p>
          <a:p>
            <a:pPr algn="ctr" rtl="1"/>
            <a:r>
              <a:rPr lang="en-US" sz="1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WindEurope</a:t>
            </a:r>
            <a:r>
              <a:rPr lang="en-US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Summit</a:t>
            </a:r>
            <a:endParaRPr lang="fa-IR" sz="1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rtl="1"/>
            <a:r>
              <a:rPr lang="en-US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 27-30, 2016</a:t>
            </a:r>
          </a:p>
          <a:p>
            <a:pPr algn="ctr" rtl="1"/>
            <a:r>
              <a:rPr lang="en-US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Hamburg, Germany</a:t>
            </a:r>
          </a:p>
          <a:p>
            <a:pPr algn="ctr" rtl="1"/>
            <a:endParaRPr lang="en-US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109473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4400" b="1" i="1" dirty="0" smtClean="0"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+</a:t>
            </a:r>
            <a:r>
              <a:rPr lang="en-US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ve</a:t>
            </a: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Indicators</a:t>
            </a:r>
            <a:endParaRPr lang="fa-IR" sz="4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Potential</a:t>
            </a:r>
            <a:endParaRPr lang="fa-IR" sz="36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Economics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Laws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No Competition</a:t>
            </a:r>
            <a:endParaRPr lang="fa-IR" sz="36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en-US" sz="2800" b="1" dirty="0">
              <a:solidFill>
                <a:srgbClr val="7030A0"/>
              </a:solidFill>
            </a:endParaRPr>
          </a:p>
        </p:txBody>
      </p:sp>
      <p:pic>
        <p:nvPicPr>
          <p:cNvPr id="6" name="Picture 6" descr="C:\Users\ahmadi\Desktop\group_of_wind_turbines_spinning_300_clr.gif"/>
          <p:cNvPicPr>
            <a:picLocks noChangeAspect="1" noChangeArrowheads="1" noCrop="1"/>
          </p:cNvPicPr>
          <p:nvPr/>
        </p:nvPicPr>
        <p:blipFill>
          <a:blip r:embed="rId3" cstate="print">
            <a:duotone>
              <a:prstClr val="black"/>
              <a:srgbClr val="008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5334000"/>
            <a:ext cx="24765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1/6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76600" y="6567503"/>
            <a:ext cx="3276600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05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WindEurope</a:t>
            </a: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Summit 2016]</a:t>
            </a:r>
            <a:endParaRPr lang="fa-IR" sz="105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602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077200" cy="1143000"/>
          </a:xfrm>
        </p:spPr>
        <p:txBody>
          <a:bodyPr>
            <a:normAutofit/>
          </a:bodyPr>
          <a:lstStyle/>
          <a:p>
            <a:pPr rtl="1"/>
            <a:r>
              <a:rPr lang="en-US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-ve Indicators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505200"/>
          </a:xfrm>
        </p:spPr>
        <p:txBody>
          <a:bodyPr>
            <a:noAutofit/>
          </a:bodyPr>
          <a:lstStyle/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Risks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Sanctions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Bureaucracy &amp; Corruption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Lack of Local Finance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endParaRPr lang="fa-IR" sz="36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B Nazanin" pitchFamily="2" charset="-78"/>
            </a:endParaRPr>
          </a:p>
        </p:txBody>
      </p:sp>
      <p:pic>
        <p:nvPicPr>
          <p:cNvPr id="8" name="Picture 6" descr="C:\Users\ahmadi\Desktop\group_of_wind_turbines_spinning_300_clr.gif"/>
          <p:cNvPicPr>
            <a:picLocks noChangeAspect="1" noChangeArrowheads="1" noCrop="1"/>
          </p:cNvPicPr>
          <p:nvPr/>
        </p:nvPicPr>
        <p:blipFill>
          <a:blip r:embed="rId2" cstate="print">
            <a:duotone>
              <a:prstClr val="black"/>
              <a:srgbClr val="008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5334000"/>
            <a:ext cx="24765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2/6</a:t>
            </a:r>
            <a:endParaRPr lang="en-US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429000" y="6600065"/>
            <a:ext cx="307181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05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WindEurope</a:t>
            </a: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Summit 2016]</a:t>
            </a:r>
            <a:endParaRPr lang="fa-IR" sz="105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90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10200"/>
            <a:ext cx="8229600" cy="838200"/>
          </a:xfrm>
        </p:spPr>
        <p:txBody>
          <a:bodyPr>
            <a:noAutofit/>
          </a:bodyPr>
          <a:lstStyle/>
          <a:p>
            <a:pPr algn="ctr" rtl="1"/>
            <a:r>
              <a:rPr lang="en-US" sz="40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 Atlas</a:t>
            </a:r>
            <a:endParaRPr lang="en-US" sz="4400" b="1" i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76600" y="6597692"/>
            <a:ext cx="307181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05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WindEurope</a:t>
            </a: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Summit 2016]</a:t>
            </a:r>
            <a:endParaRPr lang="fa-IR" sz="105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6" descr="C:\Users\ahmadi\Desktop\group_of_wind_turbines_spinning_300_clr.gif"/>
          <p:cNvPicPr>
            <a:picLocks noChangeAspect="1" noChangeArrowheads="1" noCrop="1"/>
          </p:cNvPicPr>
          <p:nvPr/>
        </p:nvPicPr>
        <p:blipFill>
          <a:blip r:embed="rId2" cstate="print">
            <a:duotone>
              <a:prstClr val="black"/>
              <a:srgbClr val="008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5365750"/>
            <a:ext cx="24765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3/6</a:t>
            </a:r>
            <a:endParaRPr lang="en-US" dirty="0"/>
          </a:p>
        </p:txBody>
      </p:sp>
      <p:pic>
        <p:nvPicPr>
          <p:cNvPr id="7" name="Picture 6" descr="wind ma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85800"/>
            <a:ext cx="7162800" cy="4648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wind map2.jpg"/>
          <p:cNvPicPr>
            <a:picLocks noChangeAspect="1"/>
          </p:cNvPicPr>
          <p:nvPr/>
        </p:nvPicPr>
        <p:blipFill>
          <a:blip r:embed="rId4" cstate="print"/>
          <a:srcRect l="35046" t="25261" r="16839" b="23780"/>
          <a:stretch>
            <a:fillRect/>
          </a:stretch>
        </p:blipFill>
        <p:spPr>
          <a:xfrm>
            <a:off x="6172200" y="2133600"/>
            <a:ext cx="2590800" cy="3124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1690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C:\Users\ahmadi\Desktop\group_of_wind_turbines_spinning_300_clr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>
            <a:duotone>
              <a:prstClr val="black"/>
              <a:srgbClr val="008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5105400"/>
            <a:ext cx="28575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04800" y="3733800"/>
            <a:ext cx="8839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1.5 MW Turbine Commissioned in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Khaf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in 2012</a:t>
            </a:r>
          </a:p>
          <a:p>
            <a:pPr marL="457200" lvl="0" indent="-457200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en-US" sz="32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First Year Capacity Factor 50.83 %</a:t>
            </a:r>
          </a:p>
          <a:p>
            <a:pPr marL="457200" lvl="0" indent="-457200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</a:pPr>
            <a:r>
              <a:rPr lang="en-US" sz="2000" b="1" i="1" dirty="0" smtClean="0">
                <a:cs typeface="B Nazanin" pitchFamily="2" charset="-78"/>
              </a:rPr>
              <a:t>                     </a:t>
            </a:r>
            <a: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[Courtesy of </a:t>
            </a:r>
            <a:r>
              <a:rPr lang="en-US" sz="1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Beheen</a:t>
            </a:r>
            <a: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Group]</a:t>
            </a:r>
          </a:p>
          <a:p>
            <a:pPr marL="457200" lvl="0" indent="-457200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endParaRPr lang="en-US" sz="2800" b="1" dirty="0" smtClean="0">
              <a:solidFill>
                <a:srgbClr val="7030A0"/>
              </a:solidFill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4/6</a:t>
            </a:r>
            <a:endParaRPr lang="en-US" dirty="0"/>
          </a:p>
        </p:txBody>
      </p:sp>
      <p:pic>
        <p:nvPicPr>
          <p:cNvPr id="1026" name="Picture 2" descr="C:\Users\moghadam.BEHEEN\Downloads\image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685800"/>
            <a:ext cx="5638800" cy="3124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276600" y="6597692"/>
            <a:ext cx="307181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05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WindEurope</a:t>
            </a: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Summit 2016]</a:t>
            </a:r>
            <a:endParaRPr lang="fa-IR" sz="105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839200" cy="914400"/>
          </a:xfrm>
        </p:spPr>
        <p:txBody>
          <a:bodyPr>
            <a:noAutofit/>
          </a:bodyPr>
          <a:lstStyle/>
          <a:p>
            <a:r>
              <a:rPr lang="en-US" sz="4400" b="1" i="1" dirty="0" smtClean="0"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Laws &amp; Regulations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4495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Five Year Plan</a:t>
            </a:r>
          </a:p>
          <a:p>
            <a:pPr>
              <a:lnSpc>
                <a:spcPct val="150000"/>
              </a:lnSpc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Annual Budget</a:t>
            </a:r>
          </a:p>
          <a:p>
            <a:pPr>
              <a:lnSpc>
                <a:spcPct val="150000"/>
              </a:lnSpc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Tax on Consumption</a:t>
            </a:r>
          </a:p>
          <a:p>
            <a:pPr>
              <a:lnSpc>
                <a:spcPct val="150000"/>
              </a:lnSpc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FIPPA</a:t>
            </a:r>
          </a:p>
          <a:p>
            <a:pPr>
              <a:lnSpc>
                <a:spcPct val="150000"/>
              </a:lnSpc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Payment Guarantee</a:t>
            </a:r>
          </a:p>
          <a:p>
            <a:pPr>
              <a:lnSpc>
                <a:spcPct val="150000"/>
              </a:lnSpc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Conversion to Hard Currency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5/6</a:t>
            </a:r>
            <a:endParaRPr lang="en-US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276600" y="6585034"/>
            <a:ext cx="307181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05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WindEurope</a:t>
            </a: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Summit 2016]</a:t>
            </a:r>
            <a:endParaRPr lang="fa-IR" sz="105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686800" cy="5257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itchFamily="34" charset="0"/>
              </a:rPr>
              <a:t>Wind Energy in Iran</a:t>
            </a:r>
          </a:p>
          <a:p>
            <a:pPr>
              <a:lnSpc>
                <a:spcPct val="200000"/>
              </a:lnSpc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Challenge                    </a:t>
            </a:r>
            <a:r>
              <a:rPr lang="en-US" sz="3200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√ √ √</a:t>
            </a:r>
          </a:p>
          <a:p>
            <a:pPr>
              <a:lnSpc>
                <a:spcPct val="200000"/>
              </a:lnSpc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Economic Return        </a:t>
            </a:r>
            <a:r>
              <a:rPr lang="en-US" sz="3200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√ √ √ </a:t>
            </a:r>
          </a:p>
          <a:p>
            <a:pPr>
              <a:lnSpc>
                <a:spcPct val="200000"/>
              </a:lnSpc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Easy Ride                     </a:t>
            </a: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haroni"/>
              </a:rPr>
              <a:t>× × ×</a:t>
            </a:r>
            <a:endParaRPr lang="en-US" sz="32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6/6</a:t>
            </a:r>
            <a:endParaRPr lang="en-US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276600" y="6585034"/>
            <a:ext cx="307181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05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WindEurope</a:t>
            </a:r>
            <a:r>
              <a:rPr lang="en-US" sz="105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Summit 2016]</a:t>
            </a:r>
            <a:endParaRPr lang="fa-IR" sz="105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90800"/>
            <a:ext cx="9144000" cy="1219200"/>
          </a:xfrm>
        </p:spPr>
        <p:txBody>
          <a:bodyPr>
            <a:noAutofit/>
          </a:bodyPr>
          <a:lstStyle/>
          <a:p>
            <a:pPr algn="ctr" rtl="1"/>
            <a:r>
              <a:rPr lang="en-US" sz="40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</a:t>
            </a:r>
            <a:r>
              <a:rPr lang="en-US" sz="4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You For Your Attention</a:t>
            </a:r>
            <a:r>
              <a:rPr lang="en-US" sz="48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800" b="1" i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6" descr="C:\Users\ahmadi\Desktop\group_of_wind_turbines_spinning_300_clr.gif"/>
          <p:cNvPicPr>
            <a:picLocks noChangeAspect="1" noChangeArrowheads="1" noCrop="1"/>
          </p:cNvPicPr>
          <p:nvPr/>
        </p:nvPicPr>
        <p:blipFill>
          <a:blip r:embed="rId2" cstate="print">
            <a:duotone>
              <a:prstClr val="black"/>
              <a:srgbClr val="008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5334000"/>
            <a:ext cx="24765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59292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بهین">
      <a:majorFont>
        <a:latin typeface="Times New Roman"/>
        <a:ea typeface=""/>
        <a:cs typeface="B Titr"/>
      </a:majorFont>
      <a:minorFont>
        <a:latin typeface="Times New Roman"/>
        <a:ea typeface=""/>
        <a:cs typeface="B Nazani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2730</TotalTime>
  <Words>151</Words>
  <Application>Microsoft Office PowerPoint</Application>
  <PresentationFormat>On-screen Show (4:3)</PresentationFormat>
  <Paragraphs>53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Aharoni</vt:lpstr>
      <vt:lpstr>Arial</vt:lpstr>
      <vt:lpstr>B Nazanin</vt:lpstr>
      <vt:lpstr>B Titr</vt:lpstr>
      <vt:lpstr>B Yagut</vt:lpstr>
      <vt:lpstr>Calibri</vt:lpstr>
      <vt:lpstr>Times New Roman</vt:lpstr>
      <vt:lpstr>Wingdings</vt:lpstr>
      <vt:lpstr>Wingdings 2</vt:lpstr>
      <vt:lpstr>Flow</vt:lpstr>
      <vt:lpstr>    Iran Wind Industry  “Challenges &amp; Opportunities”</vt:lpstr>
      <vt:lpstr>PowerPoint Presentation</vt:lpstr>
      <vt:lpstr>-ve Indicators</vt:lpstr>
      <vt:lpstr>Wind Atlas</vt:lpstr>
      <vt:lpstr>PowerPoint Presentation</vt:lpstr>
      <vt:lpstr>Laws &amp; Regulations</vt:lpstr>
      <vt:lpstr>PowerPoint Presentation</vt:lpstr>
      <vt:lpstr>Thank  You For Your Attention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استراتژی توسعه صنعت  نیروگاه های بادی</dc:title>
  <dc:creator>ahmadi</dc:creator>
  <cp:lastModifiedBy>Erika Krkosova</cp:lastModifiedBy>
  <cp:revision>274</cp:revision>
  <cp:lastPrinted>2014-06-11T12:55:14Z</cp:lastPrinted>
  <dcterms:created xsi:type="dcterms:W3CDTF">2006-08-16T00:00:00Z</dcterms:created>
  <dcterms:modified xsi:type="dcterms:W3CDTF">2016-09-21T09:43:11Z</dcterms:modified>
</cp:coreProperties>
</file>