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sldIdLst>
    <p:sldId id="258" r:id="rId2"/>
    <p:sldId id="266" r:id="rId3"/>
    <p:sldId id="260" r:id="rId4"/>
    <p:sldId id="261" r:id="rId5"/>
    <p:sldId id="259" r:id="rId6"/>
    <p:sldId id="262" r:id="rId7"/>
    <p:sldId id="267" r:id="rId8"/>
    <p:sldId id="263" r:id="rId9"/>
    <p:sldId id="264" r:id="rId10"/>
    <p:sldId id="268" r:id="rId11"/>
    <p:sldId id="265" r:id="rId1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F83C"/>
    <a:srgbClr val="ABDFEB"/>
    <a:srgbClr val="190D73"/>
    <a:srgbClr val="CB1A2E"/>
    <a:srgbClr val="3C322A"/>
    <a:srgbClr val="628637"/>
    <a:srgbClr val="305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55" autoAdjust="0"/>
    <p:restoredTop sz="99158" autoAdjust="0"/>
  </p:normalViewPr>
  <p:slideViewPr>
    <p:cSldViewPr showGuides="1">
      <p:cViewPr varScale="1">
        <p:scale>
          <a:sx n="77" d="100"/>
          <a:sy n="77" d="100"/>
        </p:scale>
        <p:origin x="-197" y="-82"/>
      </p:cViewPr>
      <p:guideLst>
        <p:guide orient="horz" pos="654"/>
        <p:guide orient="horz" pos="1102"/>
        <p:guide orient="horz" pos="3751"/>
        <p:guide pos="429"/>
        <p:guide pos="5059"/>
        <p:guide pos="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D5589-B1A4-45B4-B1B7-CF2927EDA4A8}" type="datetimeFigureOut">
              <a:rPr lang="da-DK" smtClean="0"/>
              <a:t>21-09-2016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5199D-4A75-432F-A4CD-8ABEA4C2F24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952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dirty="0" err="1" smtClean="0">
              <a:ln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20" name="Grafik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" b="42821"/>
          <a:stretch/>
        </p:blipFill>
        <p:spPr>
          <a:xfrm>
            <a:off x="-1" y="5149996"/>
            <a:ext cx="8892481" cy="151720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79999" y="2127600"/>
            <a:ext cx="6951163" cy="1008000"/>
          </a:xfrm>
        </p:spPr>
        <p:txBody>
          <a:bodyPr/>
          <a:lstStyle>
            <a:lvl1pPr>
              <a:defRPr sz="6000"/>
            </a:lvl1pPr>
          </a:lstStyle>
          <a:p>
            <a:r>
              <a:rPr lang="da-DK" dirty="0" smtClean="0"/>
              <a:t>Indsæt overskrift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080000" y="3225600"/>
            <a:ext cx="6951163" cy="4429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Klik og indsæt underoverskrift</a:t>
            </a:r>
            <a:endParaRPr lang="da-DK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79999" y="3755325"/>
            <a:ext cx="6951164" cy="300645"/>
          </a:xfrm>
        </p:spPr>
        <p:txBody>
          <a:bodyPr/>
          <a:lstStyle>
            <a:lvl1pPr>
              <a:defRPr sz="1400" i="1">
                <a:solidFill>
                  <a:srgbClr val="7F7F7F"/>
                </a:solidFill>
              </a:defRPr>
            </a:lvl1pPr>
          </a:lstStyle>
          <a:p>
            <a:r>
              <a:rPr lang="da-DK" dirty="0" smtClean="0"/>
              <a:t>Klik og indsæt navn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9252000" y="0"/>
            <a:ext cx="1800000" cy="31393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rtl="0"/>
            <a:r>
              <a:rPr lang="da-DK" sz="1200" b="1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Gode råd:</a:t>
            </a: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Planlæg din præsentation: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Indledning (sæt scenen)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Indhold (handling)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Afslutning (løsning eller perspektiv)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Find inspiration til din </a:t>
            </a: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præsentation på InSite under Værktøjer – Kommunikation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Husk at udfylde dok. nr. til Public 360 samme sted som dato.</a:t>
            </a:r>
          </a:p>
        </p:txBody>
      </p:sp>
      <p:sp>
        <p:nvSpPr>
          <p:cNvPr id="17" name="Text Box 48"/>
          <p:cNvSpPr txBox="1">
            <a:spLocks noChangeArrowheads="1"/>
          </p:cNvSpPr>
          <p:nvPr userDrawn="1"/>
        </p:nvSpPr>
        <p:spPr bwMode="auto">
          <a:xfrm>
            <a:off x="9252000" y="4088011"/>
            <a:ext cx="2175472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i="0" u="none" strike="noStrike" kern="1200" baseline="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Tip:</a:t>
            </a: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Indsæt dato, dok. nr. og sidefod på alle slides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Vælg </a:t>
            </a:r>
            <a:r>
              <a:rPr lang="da-DK" sz="1200" b="1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Indsæt</a:t>
            </a:r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i topmenuen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Vælg </a:t>
            </a:r>
            <a:r>
              <a:rPr lang="da-DK" sz="1200" b="1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Sidehoved og Sidefod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Indsæt dato og dok. nr. i feltet </a:t>
            </a:r>
            <a:r>
              <a:rPr lang="da-DK" sz="1200" b="1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Fast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Indsæt evt. titel/</a:t>
            </a:r>
            <a:b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beskrivelse i </a:t>
            </a:r>
            <a:r>
              <a:rPr lang="da-DK" sz="1200" b="1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Sidefod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Vælg </a:t>
            </a:r>
            <a:r>
              <a:rPr lang="da-DK" sz="1200" b="1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Anvend på alle </a:t>
            </a:r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eller </a:t>
            </a:r>
            <a:r>
              <a:rPr lang="da-DK" sz="1200" b="1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Anvend</a:t>
            </a:r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hvis det kun skal være på et enkelt slide</a:t>
            </a:r>
          </a:p>
        </p:txBody>
      </p:sp>
    </p:spTree>
    <p:extLst>
      <p:ext uri="{BB962C8B-B14F-4D97-AF65-F5344CB8AC3E}">
        <p14:creationId xmlns:p14="http://schemas.microsoft.com/office/powerpoint/2010/main" val="1973940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Klik og indsæt overskrift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a-DK" dirty="0" smtClean="0"/>
              <a:t>Klik og indsæt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7" name="Rectangle 6"/>
          <p:cNvSpPr/>
          <p:nvPr userDrawn="1"/>
        </p:nvSpPr>
        <p:spPr>
          <a:xfrm>
            <a:off x="9252000" y="0"/>
            <a:ext cx="1800000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rtl="0"/>
            <a:r>
              <a:rPr lang="da-DK" sz="1200" b="1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Gode råd: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Modtageren vil høre din præsentation, ikke læse slides.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Brug notefeltet som hjælp til at huske, hvad du vil sige.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Har du behov for, at modtageren skal huske vigtig information, så lav faktaark og del ud.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299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dsholder til indhold 2"/>
          <p:cNvSpPr>
            <a:spLocks noGrp="1"/>
          </p:cNvSpPr>
          <p:nvPr>
            <p:ph idx="14" hasCustomPrompt="1"/>
          </p:nvPr>
        </p:nvSpPr>
        <p:spPr>
          <a:xfrm>
            <a:off x="684000" y="1745999"/>
            <a:ext cx="3456000" cy="4208400"/>
          </a:xfrm>
        </p:spPr>
        <p:txBody>
          <a:bodyPr/>
          <a:lstStyle/>
          <a:p>
            <a:pPr lvl="0"/>
            <a:r>
              <a:rPr lang="da-DK" dirty="0" smtClean="0"/>
              <a:t>Klik og indsæt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Klik og indsæt overskrift</a:t>
            </a:r>
            <a:endParaRPr lang="da-DK" dirty="0"/>
          </a:p>
        </p:txBody>
      </p:sp>
      <p:sp>
        <p:nvSpPr>
          <p:cNvPr id="8" name="Pladsholder til indhold 3"/>
          <p:cNvSpPr>
            <a:spLocks noGrp="1"/>
          </p:cNvSpPr>
          <p:nvPr>
            <p:ph idx="13" hasCustomPrompt="1"/>
          </p:nvPr>
        </p:nvSpPr>
        <p:spPr>
          <a:xfrm>
            <a:off x="4573036" y="1745999"/>
            <a:ext cx="3456000" cy="4208400"/>
          </a:xfrm>
        </p:spPr>
        <p:txBody>
          <a:bodyPr/>
          <a:lstStyle/>
          <a:p>
            <a:pPr lvl="0"/>
            <a:r>
              <a:rPr lang="da-DK" dirty="0" smtClean="0"/>
              <a:t>Klik og indsæt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9252000" y="0"/>
            <a:ext cx="1800000" cy="51706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rtl="0"/>
            <a:r>
              <a:rPr lang="da-DK" sz="1200" b="1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Gode råd: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Vælg en kort og enkel overskrift.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 kombination af tekst og billeder/diagrammer eller faktabokse gør præsentationen mere dynamisk.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Brug de foruddefinerede Energinet.dk farver i </a:t>
            </a: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stedet for standardfarver.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Undgå for mange effekter.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Du kan finde billeder og grafiske elementer i Energinet.dk’s billeddatabase (Cumulus) på InSite under Værktøjer – Kommunikation</a:t>
            </a:r>
          </a:p>
        </p:txBody>
      </p:sp>
    </p:spTree>
    <p:extLst>
      <p:ext uri="{BB962C8B-B14F-4D97-AF65-F5344CB8AC3E}">
        <p14:creationId xmlns:p14="http://schemas.microsoft.com/office/powerpoint/2010/main" val="4203037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indholdsobjekter og e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Klik og indsæt overskrift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9252000" y="0"/>
            <a:ext cx="1800000" cy="51706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rtl="0"/>
            <a:r>
              <a:rPr lang="da-DK" sz="1200" b="1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Gode råd: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Vælg en kort og enkel overskrift.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 kombination af tekst og billeder/diagrammer eller faktabokse gør præsentationen mere dynamisk.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Brug de foruddefinerede Energinet.dk farver i </a:t>
            </a: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stedet for standardfarver.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Undgå for mange effekter.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Du kan finde billeder og grafiske elementer i Energinet.dk’s billeddatabase (Cumulus) på InSite under Værktøjer – Kommunikation</a:t>
            </a:r>
          </a:p>
        </p:txBody>
      </p:sp>
      <p:sp>
        <p:nvSpPr>
          <p:cNvPr id="20" name="Pladsholder til billede 18"/>
          <p:cNvSpPr>
            <a:spLocks noGrp="1"/>
          </p:cNvSpPr>
          <p:nvPr>
            <p:ph type="pic" sz="quarter" idx="14" hasCustomPrompt="1"/>
          </p:nvPr>
        </p:nvSpPr>
        <p:spPr>
          <a:xfrm>
            <a:off x="4573036" y="1746000"/>
            <a:ext cx="3456000" cy="4208400"/>
          </a:xfrm>
        </p:spPr>
        <p:txBody>
          <a:bodyPr lIns="0" tIns="576000" anchor="ctr" anchorCtr="0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a-DK" dirty="0" smtClean="0"/>
              <a:t>Klik på ikon for at indsætte billede</a:t>
            </a:r>
            <a:endParaRPr lang="da-DK" dirty="0"/>
          </a:p>
        </p:txBody>
      </p:sp>
      <p:sp>
        <p:nvSpPr>
          <p:cNvPr id="19" name="Pladsholder til indhold 2"/>
          <p:cNvSpPr>
            <a:spLocks noGrp="1"/>
          </p:cNvSpPr>
          <p:nvPr>
            <p:ph idx="15" hasCustomPrompt="1"/>
          </p:nvPr>
        </p:nvSpPr>
        <p:spPr>
          <a:xfrm>
            <a:off x="684000" y="1745999"/>
            <a:ext cx="3456000" cy="4208400"/>
          </a:xfrm>
        </p:spPr>
        <p:txBody>
          <a:bodyPr/>
          <a:lstStyle/>
          <a:p>
            <a:pPr lvl="0"/>
            <a:r>
              <a:rPr lang="da-DK" dirty="0" smtClean="0"/>
              <a:t>Klik og indsæt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6180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Klik og indsæt overskrift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687598" y="2491513"/>
            <a:ext cx="2238427" cy="3463200"/>
          </a:xfrm>
        </p:spPr>
        <p:txBody>
          <a:bodyPr/>
          <a:lstStyle/>
          <a:p>
            <a:pPr lvl="0"/>
            <a:r>
              <a:rPr lang="da-DK" dirty="0" smtClean="0"/>
              <a:t>Klik og indsæt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0" name="Pladsholder til indhold 3"/>
          <p:cNvSpPr>
            <a:spLocks noGrp="1"/>
          </p:cNvSpPr>
          <p:nvPr>
            <p:ph idx="13" hasCustomPrompt="1"/>
          </p:nvPr>
        </p:nvSpPr>
        <p:spPr>
          <a:xfrm>
            <a:off x="3233187" y="2491513"/>
            <a:ext cx="2238427" cy="3463200"/>
          </a:xfrm>
        </p:spPr>
        <p:txBody>
          <a:bodyPr/>
          <a:lstStyle/>
          <a:p>
            <a:pPr lvl="0"/>
            <a:r>
              <a:rPr lang="da-DK" dirty="0" smtClean="0"/>
              <a:t>Klik og indsæt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2" name="Pladsholder til indhold 4"/>
          <p:cNvSpPr>
            <a:spLocks noGrp="1"/>
          </p:cNvSpPr>
          <p:nvPr>
            <p:ph idx="14" hasCustomPrompt="1"/>
          </p:nvPr>
        </p:nvSpPr>
        <p:spPr>
          <a:xfrm>
            <a:off x="5790612" y="2491513"/>
            <a:ext cx="2238427" cy="3463200"/>
          </a:xfrm>
        </p:spPr>
        <p:txBody>
          <a:bodyPr/>
          <a:lstStyle/>
          <a:p>
            <a:pPr lvl="0"/>
            <a:r>
              <a:rPr lang="da-DK" dirty="0" smtClean="0"/>
              <a:t>Klik og indsæt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9252000" y="0"/>
            <a:ext cx="1800000" cy="51706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rtl="0"/>
            <a:r>
              <a:rPr lang="da-DK" sz="1200" b="1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Gode råd: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Vælg en kort og enkel overskrift.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 kombination af tekst og billeder/diagrammer eller faktabokse gør præsentationen mere dynamisk.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Brug de foruddefinerede Energinet.dk farver i </a:t>
            </a: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stedet for standardfarver.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Undgå for mange effekter.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Du kan finde billeder og grafiske elementer i Energinet.dk’s billeddatabase (Cumulus) på InSite under Værktøjer – Kommunikation</a:t>
            </a: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1749425"/>
            <a:ext cx="7344000" cy="350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 smtClean="0"/>
              <a:t>Indsæt brødtekst</a:t>
            </a:r>
          </a:p>
        </p:txBody>
      </p:sp>
    </p:spTree>
    <p:extLst>
      <p:ext uri="{BB962C8B-B14F-4D97-AF65-F5344CB8AC3E}">
        <p14:creationId xmlns:p14="http://schemas.microsoft.com/office/powerpoint/2010/main" val="53724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 og e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Klik og indsæt overskrift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687598" y="2491513"/>
            <a:ext cx="2238427" cy="3463200"/>
          </a:xfrm>
        </p:spPr>
        <p:txBody>
          <a:bodyPr/>
          <a:lstStyle/>
          <a:p>
            <a:pPr lvl="0"/>
            <a:r>
              <a:rPr lang="da-DK" dirty="0" smtClean="0"/>
              <a:t>Klik og indsæt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0" name="Pladsholder til indhold 3"/>
          <p:cNvSpPr>
            <a:spLocks noGrp="1"/>
          </p:cNvSpPr>
          <p:nvPr>
            <p:ph idx="13" hasCustomPrompt="1"/>
          </p:nvPr>
        </p:nvSpPr>
        <p:spPr>
          <a:xfrm>
            <a:off x="3233187" y="2491513"/>
            <a:ext cx="2238427" cy="3463200"/>
          </a:xfrm>
        </p:spPr>
        <p:txBody>
          <a:bodyPr/>
          <a:lstStyle/>
          <a:p>
            <a:pPr lvl="0"/>
            <a:r>
              <a:rPr lang="da-DK" dirty="0" smtClean="0"/>
              <a:t>Klik og indsæt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9252000" y="0"/>
            <a:ext cx="1800000" cy="51706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rtl="0"/>
            <a:r>
              <a:rPr lang="da-DK" sz="1200" b="1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Gode råd: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Vælg en kort og enkel overskrift.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 kombination af tekst og billeder/diagrammer eller faktabokse gør præsentationen mere dynamisk.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Brug de foruddefinerede Energinet.dk farver i </a:t>
            </a: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stedet for standardfarver.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Undgå for mange effekter.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Du kan finde billeder og grafiske elementer i Energinet.dk’s billeddatabase (Cumulus) på InSite under Værktøjer – Kommunikation</a:t>
            </a: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1749425"/>
            <a:ext cx="7344000" cy="350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 smtClean="0"/>
              <a:t>Indsæt brødtekst</a:t>
            </a:r>
          </a:p>
        </p:txBody>
      </p:sp>
      <p:sp>
        <p:nvSpPr>
          <p:cNvPr id="23" name="Pladsholder til billede 18"/>
          <p:cNvSpPr>
            <a:spLocks noGrp="1"/>
          </p:cNvSpPr>
          <p:nvPr>
            <p:ph type="pic" sz="quarter" idx="16" hasCustomPrompt="1"/>
          </p:nvPr>
        </p:nvSpPr>
        <p:spPr>
          <a:xfrm>
            <a:off x="5796136" y="2492896"/>
            <a:ext cx="2232900" cy="3461330"/>
          </a:xfrm>
        </p:spPr>
        <p:txBody>
          <a:bodyPr lIns="0" tIns="792000" anchor="ctr" anchorCtr="0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a-DK" dirty="0" smtClean="0"/>
              <a:t>Klik på ikon for at indsætte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0828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 smtClean="0">
              <a:solidFill>
                <a:schemeClr val="tx1"/>
              </a:solidFill>
            </a:endParaRPr>
          </a:p>
        </p:txBody>
      </p:sp>
      <p:sp>
        <p:nvSpPr>
          <p:cNvPr id="8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482353"/>
            <a:ext cx="9144000" cy="5793513"/>
          </a:xfrm>
        </p:spPr>
        <p:txBody>
          <a:bodyPr tIns="576000" anchor="ctr" anchorCtr="0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a-DK" dirty="0" smtClean="0"/>
              <a:t>Klik på ikon for at indsætte billede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9252000" y="0"/>
            <a:ext cx="1800000" cy="46166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rtl="0"/>
            <a:r>
              <a:rPr lang="da-DK" sz="1200" b="1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Gode råd om billeder:</a:t>
            </a:r>
          </a:p>
          <a:p>
            <a:pPr rtl="0"/>
            <a:endParaRPr lang="da-DK" sz="1200" b="1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Du kan finde billeder og grafiske elementer i Energinet.dk’s billeddatabase (Cumulus) på InSite under Værktøjer – Kommunikation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Brug billeder i den </a:t>
            </a: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rigtige opløsning </a:t>
            </a: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(fx 96dpi til PowerPoint)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Brug hellere ét godt billede end mange.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Brug evt. billeder til opdeling af din præsentation, når du går fra et emne til et andet.</a:t>
            </a:r>
          </a:p>
          <a:p>
            <a:pPr rtl="0"/>
            <a:endParaRPr lang="da-DK" sz="1200" b="1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8" name="Baggrun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" t="96226" r="126"/>
          <a:stretch/>
        </p:blipFill>
        <p:spPr>
          <a:xfrm>
            <a:off x="0" y="6213600"/>
            <a:ext cx="9144000" cy="22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40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Klik og indsæt overskrift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6" name="Rectangle 5"/>
          <p:cNvSpPr/>
          <p:nvPr userDrawn="1"/>
        </p:nvSpPr>
        <p:spPr>
          <a:xfrm>
            <a:off x="9252000" y="0"/>
            <a:ext cx="1800000" cy="2585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rtl="0"/>
            <a:r>
              <a:rPr lang="da-DK" sz="1200" b="1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Gode råd:</a:t>
            </a:r>
          </a:p>
          <a:p>
            <a:pPr rtl="0"/>
            <a:endParaRPr lang="da-DK" sz="1200" b="1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Find inspiration til </a:t>
            </a: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præsentationer på InSite under Værktøjer – Kommunikation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Du kan finde billeder og grafiske elementer i Energinet.dk’s billeddatabase (Cumulus) på InSite under Værktøjer – Kommunikation</a:t>
            </a:r>
          </a:p>
        </p:txBody>
      </p:sp>
    </p:spTree>
    <p:extLst>
      <p:ext uri="{BB962C8B-B14F-4D97-AF65-F5344CB8AC3E}">
        <p14:creationId xmlns:p14="http://schemas.microsoft.com/office/powerpoint/2010/main" val="374038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5" name="Rectangle 4"/>
          <p:cNvSpPr/>
          <p:nvPr userDrawn="1"/>
        </p:nvSpPr>
        <p:spPr>
          <a:xfrm>
            <a:off x="9252000" y="0"/>
            <a:ext cx="1800000" cy="2585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rtl="0"/>
            <a:r>
              <a:rPr lang="da-DK" sz="1200" b="1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Gode råd:</a:t>
            </a:r>
          </a:p>
          <a:p>
            <a:pPr rtl="0"/>
            <a:endParaRPr lang="da-DK" sz="1200" b="1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Find inspiration til </a:t>
            </a: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præsentationer på </a:t>
            </a:r>
            <a:r>
              <a:rPr lang="da-DK" sz="1200" b="0" i="0" u="none" strike="noStrike" kern="1200" baseline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InSite</a:t>
            </a:r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under Værktøjer – Kommunikation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Du kan finde billeder og grafiske elementer i Energinet.dk’s billeddatabase (</a:t>
            </a:r>
            <a:r>
              <a:rPr lang="da-DK" sz="1200" b="0" i="0" u="none" strike="noStrike" kern="1200" baseline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Cumulus</a:t>
            </a:r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) på </a:t>
            </a:r>
            <a:r>
              <a:rPr lang="da-DK" sz="1200" b="0" i="0" u="none" strike="noStrike" kern="1200" baseline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InSite</a:t>
            </a:r>
            <a:r>
              <a:rPr lang="da-DK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under Værktøjer – Kommunikation</a:t>
            </a:r>
          </a:p>
        </p:txBody>
      </p:sp>
    </p:spTree>
    <p:extLst>
      <p:ext uri="{BB962C8B-B14F-4D97-AF65-F5344CB8AC3E}">
        <p14:creationId xmlns:p14="http://schemas.microsoft.com/office/powerpoint/2010/main" val="231861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aggrund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" r="126"/>
          <a:stretch/>
        </p:blipFill>
        <p:spPr>
          <a:xfrm>
            <a:off x="0" y="351692"/>
            <a:ext cx="9144000" cy="6091808"/>
          </a:xfrm>
          <a:prstGeom prst="rect">
            <a:avLst/>
          </a:prstGeom>
        </p:spPr>
      </p:pic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84000" y="1038225"/>
            <a:ext cx="7344000" cy="4198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 smtClean="0"/>
              <a:t>Klik og indsæt overskrift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84000" y="1746000"/>
            <a:ext cx="7344000" cy="42087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 smtClean="0"/>
              <a:t>Klik og indsæt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6 niveau</a:t>
            </a:r>
          </a:p>
          <a:p>
            <a:pPr lvl="6"/>
            <a:r>
              <a:rPr lang="da-DK" dirty="0" smtClean="0"/>
              <a:t>7 niveau</a:t>
            </a:r>
          </a:p>
          <a:p>
            <a:pPr lvl="7"/>
            <a:r>
              <a:rPr lang="da-DK" dirty="0" smtClean="0"/>
              <a:t>8 niveau</a:t>
            </a:r>
          </a:p>
          <a:p>
            <a:pPr lvl="8"/>
            <a:r>
              <a:rPr lang="da-DK" dirty="0" smtClean="0"/>
              <a:t>9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273600" y="648000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rgbClr val="A6A6A6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190400" y="6480000"/>
            <a:ext cx="110168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rgbClr val="A6A6A6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208404" y="6480000"/>
            <a:ext cx="478396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800">
                <a:solidFill>
                  <a:srgbClr val="A6A6A6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61" r:id="rId4"/>
    <p:sldLayoutId id="2147483659" r:id="rId5"/>
    <p:sldLayoutId id="2147483662" r:id="rId6"/>
    <p:sldLayoutId id="2147483660" r:id="rId7"/>
    <p:sldLayoutId id="2147483654" r:id="rId8"/>
    <p:sldLayoutId id="2147483655" r:id="rId9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7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Tx/>
        <a:buNone/>
        <a:defRPr sz="1800" kern="1200">
          <a:solidFill>
            <a:srgbClr val="404040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404040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404040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rgbClr val="404040"/>
          </a:solidFill>
          <a:latin typeface="+mn-lt"/>
          <a:ea typeface="+mn-ea"/>
          <a:cs typeface="+mn-cs"/>
        </a:defRPr>
      </a:lvl5pPr>
      <a:lvl6pPr marL="90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478" userDrawn="1">
          <p15:clr>
            <a:srgbClr val="F26B43"/>
          </p15:clr>
        </p15:guide>
        <p15:guide id="4" orient="horz" pos="655" userDrawn="1">
          <p15:clr>
            <a:srgbClr val="F26B43"/>
          </p15:clr>
        </p15:guide>
        <p15:guide id="5" orient="horz" pos="11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1079999" y="2127600"/>
            <a:ext cx="7020393" cy="1008000"/>
          </a:xfrm>
        </p:spPr>
        <p:txBody>
          <a:bodyPr/>
          <a:lstStyle/>
          <a:p>
            <a:r>
              <a:rPr lang="en-GB" sz="3200" dirty="0" smtClean="0"/>
              <a:t>Grid integration and stability of 600MW windfarm at </a:t>
            </a:r>
            <a:r>
              <a:rPr lang="en-GB" sz="3200" dirty="0" err="1" smtClean="0"/>
              <a:t>Kriegers</a:t>
            </a:r>
            <a:r>
              <a:rPr lang="en-GB" sz="3200" dirty="0" smtClean="0"/>
              <a:t> Flak </a:t>
            </a:r>
            <a:endParaRPr lang="en-GB" sz="3200" dirty="0"/>
          </a:p>
        </p:txBody>
      </p:sp>
      <p:sp>
        <p:nvSpPr>
          <p:cNvPr id="10" name="Undertitel 9"/>
          <p:cNvSpPr>
            <a:spLocks noGrp="1"/>
          </p:cNvSpPr>
          <p:nvPr>
            <p:ph type="subTitle" idx="1"/>
          </p:nvPr>
        </p:nvSpPr>
        <p:spPr>
          <a:xfrm>
            <a:off x="1080000" y="3225600"/>
            <a:ext cx="7092400" cy="442900"/>
          </a:xfrm>
        </p:spPr>
        <p:txBody>
          <a:bodyPr/>
          <a:lstStyle/>
          <a:p>
            <a:r>
              <a:rPr lang="en-GB" dirty="0" smtClean="0"/>
              <a:t>The largest power plant in Denmark</a:t>
            </a:r>
            <a:endParaRPr lang="en-GB" dirty="0"/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3"/>
          </p:nvPr>
        </p:nvSpPr>
        <p:spPr>
          <a:xfrm>
            <a:off x="1079998" y="3755325"/>
            <a:ext cx="7164409" cy="537771"/>
          </a:xfrm>
        </p:spPr>
        <p:txBody>
          <a:bodyPr/>
          <a:lstStyle/>
          <a:p>
            <a:r>
              <a:rPr lang="en-GB" dirty="0" smtClean="0"/>
              <a:t>Vladislav Akhmatov  </a:t>
            </a:r>
          </a:p>
          <a:p>
            <a:r>
              <a:rPr lang="en-GB" dirty="0" smtClean="0"/>
              <a:t>Energinet.dk – Transmission System Operator of Denmark</a:t>
            </a:r>
            <a:endParaRPr lang="en-GB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2016-09-27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VLA EWEA-2016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0789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908720"/>
            <a:ext cx="7344000" cy="419863"/>
          </a:xfrm>
        </p:spPr>
        <p:txBody>
          <a:bodyPr/>
          <a:lstStyle/>
          <a:p>
            <a:r>
              <a:rPr lang="da-DK" dirty="0" err="1" smtClean="0"/>
              <a:t>Conclusion</a:t>
            </a:r>
            <a:endParaRPr lang="da-DK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84000" y="1628800"/>
            <a:ext cx="7344000" cy="42087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The Kriegers Flak windfarm </a:t>
            </a:r>
            <a:r>
              <a:rPr lang="da-DK" dirty="0" err="1" smtClean="0"/>
              <a:t>will</a:t>
            </a:r>
            <a:r>
              <a:rPr lang="da-DK" dirty="0" smtClean="0"/>
              <a:t> </a:t>
            </a:r>
            <a:r>
              <a:rPr lang="da-DK" dirty="0" err="1" smtClean="0"/>
              <a:t>become</a:t>
            </a:r>
            <a:r>
              <a:rPr lang="da-DK" dirty="0" smtClean="0"/>
              <a:t> the </a:t>
            </a:r>
            <a:r>
              <a:rPr lang="da-DK" dirty="0" err="1" smtClean="0"/>
              <a:t>largest</a:t>
            </a:r>
            <a:r>
              <a:rPr lang="da-DK" dirty="0" smtClean="0"/>
              <a:t> power unit in Denmark.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Denmark </a:t>
            </a:r>
            <a:r>
              <a:rPr lang="da-DK" dirty="0" err="1" smtClean="0"/>
              <a:t>becomes</a:t>
            </a:r>
            <a:r>
              <a:rPr lang="da-DK" dirty="0" smtClean="0"/>
              <a:t> the transmission system </a:t>
            </a:r>
            <a:r>
              <a:rPr lang="da-DK" dirty="0" err="1" smtClean="0"/>
              <a:t>where</a:t>
            </a:r>
            <a:r>
              <a:rPr lang="da-DK" dirty="0" smtClean="0"/>
              <a:t> the </a:t>
            </a:r>
            <a:r>
              <a:rPr lang="da-DK" dirty="0" err="1" smtClean="0"/>
              <a:t>largest</a:t>
            </a:r>
            <a:r>
              <a:rPr lang="da-DK" dirty="0" smtClean="0"/>
              <a:t> power unit is a windfarm.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Demonstration of </a:t>
            </a:r>
            <a:r>
              <a:rPr lang="da-DK" dirty="0" err="1" smtClean="0"/>
              <a:t>dynamic</a:t>
            </a:r>
            <a:r>
              <a:rPr lang="da-DK" dirty="0" smtClean="0"/>
              <a:t> </a:t>
            </a:r>
            <a:r>
              <a:rPr lang="da-DK" dirty="0" err="1" smtClean="0"/>
              <a:t>voltage</a:t>
            </a:r>
            <a:r>
              <a:rPr lang="da-DK" dirty="0" smtClean="0"/>
              <a:t> </a:t>
            </a:r>
            <a:r>
              <a:rPr lang="da-DK" dirty="0" err="1" smtClean="0"/>
              <a:t>stability</a:t>
            </a:r>
            <a:r>
              <a:rPr lang="da-DK" dirty="0" smtClean="0"/>
              <a:t> with </a:t>
            </a:r>
            <a:r>
              <a:rPr lang="da-DK" dirty="0" err="1" smtClean="0"/>
              <a:t>no</a:t>
            </a:r>
            <a:r>
              <a:rPr lang="da-DK" dirty="0" smtClean="0"/>
              <a:t> central power </a:t>
            </a:r>
            <a:r>
              <a:rPr lang="da-DK" dirty="0" err="1" smtClean="0"/>
              <a:t>plants</a:t>
            </a:r>
            <a:r>
              <a:rPr lang="da-DK" dirty="0" smtClean="0"/>
              <a:t> in-service.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 smtClean="0"/>
              <a:t>Relevance</a:t>
            </a:r>
            <a:r>
              <a:rPr lang="da-DK" dirty="0" smtClean="0"/>
              <a:t> of LVRT, </a:t>
            </a:r>
            <a:r>
              <a:rPr lang="da-DK" dirty="0" err="1" smtClean="0"/>
              <a:t>voltage-control</a:t>
            </a:r>
            <a:r>
              <a:rPr lang="da-DK" dirty="0" smtClean="0"/>
              <a:t> mode and </a:t>
            </a:r>
            <a:r>
              <a:rPr lang="da-DK" dirty="0" err="1" smtClean="0"/>
              <a:t>grid-code</a:t>
            </a:r>
            <a:r>
              <a:rPr lang="da-DK" dirty="0" smtClean="0"/>
              <a:t> </a:t>
            </a:r>
            <a:r>
              <a:rPr lang="da-DK" dirty="0" err="1" smtClean="0"/>
              <a:t>compliance</a:t>
            </a:r>
            <a:r>
              <a:rPr lang="da-DK" dirty="0" smtClean="0"/>
              <a:t> for </a:t>
            </a:r>
            <a:r>
              <a:rPr lang="da-DK" dirty="0" err="1" smtClean="0"/>
              <a:t>keeping</a:t>
            </a:r>
            <a:r>
              <a:rPr lang="da-DK" dirty="0" smtClean="0"/>
              <a:t> </a:t>
            </a:r>
            <a:r>
              <a:rPr lang="da-DK" dirty="0" err="1" smtClean="0"/>
              <a:t>dynamic</a:t>
            </a:r>
            <a:r>
              <a:rPr lang="da-DK" dirty="0" smtClean="0"/>
              <a:t> </a:t>
            </a:r>
            <a:r>
              <a:rPr lang="da-DK" dirty="0" err="1" smtClean="0"/>
              <a:t>stability</a:t>
            </a:r>
            <a:r>
              <a:rPr lang="da-DK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2016-09-27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VLA EWEA-2016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37807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2793113"/>
            <a:ext cx="6624352" cy="419863"/>
          </a:xfrm>
        </p:spPr>
        <p:txBody>
          <a:bodyPr/>
          <a:lstStyle/>
          <a:p>
            <a:r>
              <a:rPr lang="da-DK" dirty="0" err="1" smtClean="0"/>
              <a:t>Thank</a:t>
            </a:r>
            <a:r>
              <a:rPr lang="da-DK" dirty="0" smtClean="0"/>
              <a:t> </a:t>
            </a:r>
            <a:r>
              <a:rPr lang="da-DK" dirty="0" err="1" smtClean="0"/>
              <a:t>you</a:t>
            </a:r>
            <a:r>
              <a:rPr lang="da-DK" dirty="0" smtClean="0"/>
              <a:t>! And </a:t>
            </a:r>
            <a:r>
              <a:rPr lang="da-DK" dirty="0" smtClean="0"/>
              <a:t>a </a:t>
            </a:r>
            <a:r>
              <a:rPr lang="da-DK" dirty="0" err="1" smtClean="0"/>
              <a:t>quick</a:t>
            </a:r>
            <a:r>
              <a:rPr lang="da-DK" dirty="0" smtClean="0"/>
              <a:t> </a:t>
            </a:r>
            <a:r>
              <a:rPr lang="da-DK" dirty="0" err="1" smtClean="0"/>
              <a:t>question</a:t>
            </a:r>
            <a:r>
              <a:rPr lang="da-DK" dirty="0" smtClean="0"/>
              <a:t>?</a:t>
            </a:r>
            <a:endParaRPr lang="da-DK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2016-09-27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VLA EWEA-2016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70300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Motivation and innovation of Kriegers Flak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600 MW wind power plant will be the largest power production unit in Denmark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It will be connected to two 400kV substations in the Danish onshore transmission system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offshore and onshore connection network will be a meshed HVAC system which includes two platforms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offshore system continues towards Germany (not part of this presentation)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2016-09-27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VLA </a:t>
            </a:r>
            <a:r>
              <a:rPr lang="da-DK" dirty="0" smtClean="0"/>
              <a:t>EWEA-2016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083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836712"/>
            <a:ext cx="7344000" cy="419863"/>
          </a:xfrm>
        </p:spPr>
        <p:txBody>
          <a:bodyPr/>
          <a:lstStyle/>
          <a:p>
            <a:r>
              <a:rPr lang="en-GB" dirty="0" smtClean="0"/>
              <a:t>Introduction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83568" y="1556793"/>
            <a:ext cx="7344000" cy="18002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Energinet.dk is Transmission System Operator of Denmark for electricity and natural gas</a:t>
            </a:r>
          </a:p>
          <a:p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Denmark is one country, but two HVAC systems which are asynchronous to one another and linked via HVDC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2016-09-27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VLA EWEA-2016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3</a:t>
            </a:fld>
            <a:endParaRPr lang="da-DK" dirty="0"/>
          </a:p>
        </p:txBody>
      </p:sp>
      <p:pic>
        <p:nvPicPr>
          <p:cNvPr id="8" name="Billed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406" y="3177500"/>
            <a:ext cx="4641850" cy="31318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Lige forbindelse 8"/>
          <p:cNvCxnSpPr/>
          <p:nvPr/>
        </p:nvCxnSpPr>
        <p:spPr>
          <a:xfrm flipH="1">
            <a:off x="3491880" y="3501008"/>
            <a:ext cx="576064" cy="936104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/>
          <p:cNvCxnSpPr/>
          <p:nvPr/>
        </p:nvCxnSpPr>
        <p:spPr>
          <a:xfrm>
            <a:off x="3491880" y="4437112"/>
            <a:ext cx="216024" cy="864096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/>
        </p:nvCxnSpPr>
        <p:spPr>
          <a:xfrm flipH="1">
            <a:off x="3347864" y="5301208"/>
            <a:ext cx="360040" cy="864096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98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836712"/>
            <a:ext cx="7344000" cy="419863"/>
          </a:xfrm>
        </p:spPr>
        <p:txBody>
          <a:bodyPr/>
          <a:lstStyle/>
          <a:p>
            <a:r>
              <a:rPr lang="en-GB" dirty="0" smtClean="0"/>
              <a:t>Present </a:t>
            </a:r>
            <a:r>
              <a:rPr lang="en-GB" dirty="0" smtClean="0"/>
              <a:t>status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2016-09-27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VLA EWEA-2016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4</a:t>
            </a:fld>
            <a:endParaRPr lang="da-DK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780578"/>
            <a:ext cx="5368159" cy="416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ladsholder til indhold 2"/>
          <p:cNvSpPr txBox="1">
            <a:spLocks/>
          </p:cNvSpPr>
          <p:nvPr/>
        </p:nvSpPr>
        <p:spPr>
          <a:xfrm>
            <a:off x="3707904" y="1412776"/>
            <a:ext cx="4968552" cy="1720429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Denmark is </a:t>
            </a:r>
            <a:r>
              <a:rPr lang="en-GB" dirty="0" smtClean="0"/>
              <a:t>blessed </a:t>
            </a:r>
            <a:r>
              <a:rPr lang="en-GB" dirty="0" smtClean="0"/>
              <a:t>by wind power: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Over 6000 turbines with over 5000 MW total capacity;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Approx. 47% of electrical energy over one year is produced by wind power</a:t>
            </a:r>
          </a:p>
        </p:txBody>
      </p:sp>
      <p:sp>
        <p:nvSpPr>
          <p:cNvPr id="12" name="Pladsholder til indhold 2"/>
          <p:cNvSpPr txBox="1">
            <a:spLocks/>
          </p:cNvSpPr>
          <p:nvPr/>
        </p:nvSpPr>
        <p:spPr>
          <a:xfrm>
            <a:off x="1950754" y="5921350"/>
            <a:ext cx="4024064" cy="171946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dirty="0" smtClean="0"/>
              <a:t>Source: Energistyrelsen (Danish Energy Authority)</a:t>
            </a:r>
            <a:endParaRPr lang="da-DK" sz="1200" dirty="0"/>
          </a:p>
        </p:txBody>
      </p:sp>
      <p:sp>
        <p:nvSpPr>
          <p:cNvPr id="9" name="Pladsholder til indhold 2"/>
          <p:cNvSpPr txBox="1">
            <a:spLocks/>
          </p:cNvSpPr>
          <p:nvPr/>
        </p:nvSpPr>
        <p:spPr>
          <a:xfrm>
            <a:off x="5796136" y="3501008"/>
            <a:ext cx="3347864" cy="1720429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u="sng" dirty="0" smtClean="0"/>
              <a:t>Wind turbine technology by power capacity:</a:t>
            </a:r>
            <a:r>
              <a:rPr lang="en-GB" sz="1600" dirty="0" smtClean="0"/>
              <a:t> </a:t>
            </a:r>
          </a:p>
          <a:p>
            <a:r>
              <a:rPr lang="en-GB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GB" sz="1600" dirty="0" smtClean="0"/>
              <a:t> Greater than 3 MW / WTG</a:t>
            </a:r>
          </a:p>
          <a:p>
            <a:r>
              <a:rPr lang="en-GB" sz="1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GB" sz="1600" dirty="0"/>
              <a:t> </a:t>
            </a:r>
            <a:r>
              <a:rPr lang="en-GB" sz="1600" dirty="0" smtClean="0"/>
              <a:t>1 … 3 MW </a:t>
            </a:r>
            <a:r>
              <a:rPr lang="en-GB" sz="1600" dirty="0"/>
              <a:t>/ </a:t>
            </a:r>
            <a:r>
              <a:rPr lang="en-GB" sz="1600" dirty="0" smtClean="0"/>
              <a:t>WTG</a:t>
            </a:r>
          </a:p>
          <a:p>
            <a:r>
              <a:rPr lang="en-GB" sz="1200" b="1" dirty="0">
                <a:solidFill>
                  <a:srgbClr val="ABD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GB" sz="1600" dirty="0"/>
              <a:t> </a:t>
            </a:r>
            <a:r>
              <a:rPr lang="en-GB" sz="1600" dirty="0" smtClean="0"/>
              <a:t>0,5 … 1 MW </a:t>
            </a:r>
            <a:r>
              <a:rPr lang="en-GB" sz="1600" dirty="0"/>
              <a:t>/ WTG</a:t>
            </a:r>
          </a:p>
          <a:p>
            <a:r>
              <a:rPr lang="en-GB" sz="1200" b="1" dirty="0">
                <a:solidFill>
                  <a:srgbClr val="28F8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GB" sz="1600" dirty="0"/>
              <a:t> </a:t>
            </a:r>
            <a:r>
              <a:rPr lang="en-GB" sz="1600" dirty="0" smtClean="0"/>
              <a:t>Smaller </a:t>
            </a:r>
            <a:r>
              <a:rPr lang="en-GB" sz="1600" dirty="0"/>
              <a:t>than </a:t>
            </a:r>
            <a:r>
              <a:rPr lang="en-GB" sz="1600" dirty="0" smtClean="0"/>
              <a:t>0,5 MW </a:t>
            </a:r>
            <a:r>
              <a:rPr lang="en-GB" sz="1600" dirty="0"/>
              <a:t>/ WTG</a:t>
            </a:r>
          </a:p>
          <a:p>
            <a:endParaRPr lang="en-GB" sz="1600" dirty="0"/>
          </a:p>
          <a:p>
            <a:endParaRPr lang="en-GB" sz="1400" dirty="0" smtClean="0"/>
          </a:p>
          <a:p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2921771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836712"/>
            <a:ext cx="7344000" cy="419863"/>
          </a:xfrm>
        </p:spPr>
        <p:txBody>
          <a:bodyPr/>
          <a:lstStyle/>
          <a:p>
            <a:r>
              <a:rPr lang="en-GB" dirty="0" err="1" smtClean="0"/>
              <a:t>Kriegers</a:t>
            </a:r>
            <a:r>
              <a:rPr lang="en-GB" dirty="0" smtClean="0"/>
              <a:t> Flak and Denmark </a:t>
            </a:r>
            <a:r>
              <a:rPr lang="en-GB" dirty="0" smtClean="0"/>
              <a:t>East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2016-09-27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VLA EWEA-2016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5</a:t>
            </a:fld>
            <a:endParaRPr lang="da-DK" dirty="0"/>
          </a:p>
        </p:txBody>
      </p:sp>
      <p:pic>
        <p:nvPicPr>
          <p:cNvPr id="8" name="Billed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9" t="18051" r="15812" b="2479"/>
          <a:stretch/>
        </p:blipFill>
        <p:spPr bwMode="auto">
          <a:xfrm>
            <a:off x="683568" y="1484785"/>
            <a:ext cx="5040560" cy="439248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407898"/>
              </p:ext>
            </p:extLst>
          </p:nvPr>
        </p:nvGraphicFramePr>
        <p:xfrm>
          <a:off x="5292080" y="1700808"/>
          <a:ext cx="3672408" cy="416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204"/>
                <a:gridCol w="1836204"/>
              </a:tblGrid>
              <a:tr h="286360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Outlook</a:t>
                      </a:r>
                      <a:r>
                        <a:rPr lang="da-DK" sz="1400" baseline="0" dirty="0" smtClean="0"/>
                        <a:t> 2020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err="1" smtClean="0"/>
                        <a:t>Capacity</a:t>
                      </a:r>
                      <a:r>
                        <a:rPr lang="da-DK" sz="1400" dirty="0" smtClean="0"/>
                        <a:t> [MW]</a:t>
                      </a:r>
                      <a:endParaRPr lang="da-DK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 err="1" smtClean="0"/>
                        <a:t>Comsumption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900…2843</a:t>
                      </a:r>
                      <a:endParaRPr lang="da-DK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Onshore </a:t>
                      </a:r>
                      <a:r>
                        <a:rPr lang="da-DK" sz="1400" dirty="0" err="1" smtClean="0"/>
                        <a:t>wind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894</a:t>
                      </a:r>
                      <a:endParaRPr lang="da-DK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Offshore </a:t>
                      </a:r>
                      <a:r>
                        <a:rPr lang="da-DK" sz="1400" dirty="0" err="1" smtClean="0"/>
                        <a:t>wind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372</a:t>
                      </a:r>
                      <a:endParaRPr lang="da-DK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Kriegers Flak OWF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600</a:t>
                      </a:r>
                      <a:endParaRPr lang="da-DK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 err="1" smtClean="0"/>
                        <a:t>Photovoltaic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255</a:t>
                      </a:r>
                      <a:endParaRPr lang="da-DK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Decentral </a:t>
                      </a:r>
                      <a:r>
                        <a:rPr lang="da-DK" sz="1400" dirty="0" err="1" smtClean="0"/>
                        <a:t>Thermal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315</a:t>
                      </a:r>
                      <a:endParaRPr lang="da-DK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Central </a:t>
                      </a:r>
                      <a:r>
                        <a:rPr lang="da-DK" sz="1400" dirty="0" err="1" smtClean="0"/>
                        <a:t>Thermal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1940</a:t>
                      </a:r>
                    </a:p>
                    <a:p>
                      <a:pPr algn="r"/>
                      <a:r>
                        <a:rPr lang="da-DK" sz="1400" dirty="0" smtClean="0"/>
                        <a:t>(max. 450)</a:t>
                      </a:r>
                      <a:endParaRPr lang="da-DK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Great </a:t>
                      </a:r>
                      <a:r>
                        <a:rPr lang="da-DK" sz="1400" dirty="0" err="1" smtClean="0"/>
                        <a:t>Belt</a:t>
                      </a:r>
                      <a:r>
                        <a:rPr lang="da-DK" sz="1400" dirty="0" smtClean="0"/>
                        <a:t> HVDC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600/600</a:t>
                      </a:r>
                      <a:endParaRPr lang="da-DK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 err="1" smtClean="0"/>
                        <a:t>Kontek</a:t>
                      </a:r>
                      <a:r>
                        <a:rPr lang="da-DK" sz="1400" dirty="0" smtClean="0"/>
                        <a:t> HVDC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600/600</a:t>
                      </a:r>
                      <a:endParaRPr lang="da-DK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HVAC to </a:t>
                      </a:r>
                      <a:r>
                        <a:rPr lang="da-DK" sz="1400" dirty="0" err="1" smtClean="0"/>
                        <a:t>Sweden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1700/1300</a:t>
                      </a:r>
                      <a:endParaRPr lang="da-DK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037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836712"/>
            <a:ext cx="7344000" cy="419863"/>
          </a:xfrm>
        </p:spPr>
        <p:txBody>
          <a:bodyPr/>
          <a:lstStyle/>
          <a:p>
            <a:r>
              <a:rPr lang="en-GB" dirty="0" smtClean="0"/>
              <a:t> </a:t>
            </a:r>
            <a:r>
              <a:rPr lang="en-GB" dirty="0" err="1" smtClean="0"/>
              <a:t>Kriegers</a:t>
            </a:r>
            <a:r>
              <a:rPr lang="en-GB" dirty="0" smtClean="0"/>
              <a:t> Flak </a:t>
            </a:r>
            <a:r>
              <a:rPr lang="en-GB" dirty="0" smtClean="0"/>
              <a:t>grid-connection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2016-09-27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VLA EWEA-2016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6</a:t>
            </a:fld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20528" y="647823"/>
            <a:ext cx="4536505" cy="621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dsholder til indhold 2"/>
          <p:cNvSpPr txBox="1">
            <a:spLocks/>
          </p:cNvSpPr>
          <p:nvPr/>
        </p:nvSpPr>
        <p:spPr>
          <a:xfrm>
            <a:off x="827584" y="3573016"/>
            <a:ext cx="2304256" cy="36004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rgbClr val="002060"/>
                </a:solidFill>
              </a:rPr>
              <a:t>220kV cables, 80km </a:t>
            </a:r>
          </a:p>
        </p:txBody>
      </p:sp>
      <p:cxnSp>
        <p:nvCxnSpPr>
          <p:cNvPr id="4" name="Lige pilforbindelse 3"/>
          <p:cNvCxnSpPr>
            <a:stCxn id="10" idx="3"/>
          </p:cNvCxnSpPr>
          <p:nvPr/>
        </p:nvCxnSpPr>
        <p:spPr>
          <a:xfrm>
            <a:off x="3131840" y="3753036"/>
            <a:ext cx="1405753" cy="111612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pilforbindelse 12"/>
          <p:cNvCxnSpPr>
            <a:stCxn id="10" idx="3"/>
          </p:cNvCxnSpPr>
          <p:nvPr/>
        </p:nvCxnSpPr>
        <p:spPr>
          <a:xfrm flipV="1">
            <a:off x="3131840" y="2636912"/>
            <a:ext cx="1297741" cy="111612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ladsholder til indhold 2"/>
          <p:cNvSpPr txBox="1">
            <a:spLocks/>
          </p:cNvSpPr>
          <p:nvPr/>
        </p:nvSpPr>
        <p:spPr>
          <a:xfrm>
            <a:off x="6300192" y="2996952"/>
            <a:ext cx="2664296" cy="1800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rgbClr val="002060"/>
                </a:solidFill>
              </a:rPr>
              <a:t>Expected WTGs: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</a:rPr>
              <a:t>Converter-interfaced;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</a:rPr>
              <a:t>Grid-code compliant;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</a:rPr>
              <a:t>LVRT;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</a:rPr>
              <a:t>Q or U control in MV point of reference.</a:t>
            </a:r>
          </a:p>
        </p:txBody>
      </p:sp>
      <p:cxnSp>
        <p:nvCxnSpPr>
          <p:cNvPr id="22" name="Lige pilforbindelse 21"/>
          <p:cNvCxnSpPr>
            <a:stCxn id="21" idx="0"/>
          </p:cNvCxnSpPr>
          <p:nvPr/>
        </p:nvCxnSpPr>
        <p:spPr>
          <a:xfrm flipH="1" flipV="1">
            <a:off x="6372200" y="1844824"/>
            <a:ext cx="1260140" cy="115212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Lige pilforbindelse 25"/>
          <p:cNvCxnSpPr>
            <a:stCxn id="21" idx="2"/>
          </p:cNvCxnSpPr>
          <p:nvPr/>
        </p:nvCxnSpPr>
        <p:spPr>
          <a:xfrm flipH="1">
            <a:off x="6444208" y="4797152"/>
            <a:ext cx="1188132" cy="72008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Pladsholder til indhold 2"/>
          <p:cNvSpPr txBox="1">
            <a:spLocks/>
          </p:cNvSpPr>
          <p:nvPr/>
        </p:nvSpPr>
        <p:spPr>
          <a:xfrm>
            <a:off x="899592" y="1772816"/>
            <a:ext cx="2520280" cy="36004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rgbClr val="002060"/>
                </a:solidFill>
              </a:rPr>
              <a:t>220kV cable, 34km </a:t>
            </a:r>
          </a:p>
        </p:txBody>
      </p:sp>
      <p:cxnSp>
        <p:nvCxnSpPr>
          <p:cNvPr id="57" name="Lige pilforbindelse 56"/>
          <p:cNvCxnSpPr>
            <a:stCxn id="56" idx="2"/>
          </p:cNvCxnSpPr>
          <p:nvPr/>
        </p:nvCxnSpPr>
        <p:spPr>
          <a:xfrm>
            <a:off x="2159732" y="2132856"/>
            <a:ext cx="540060" cy="7920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Pladsholder til indhold 2"/>
          <p:cNvSpPr txBox="1">
            <a:spLocks/>
          </p:cNvSpPr>
          <p:nvPr/>
        </p:nvSpPr>
        <p:spPr>
          <a:xfrm>
            <a:off x="1051992" y="5661248"/>
            <a:ext cx="2520280" cy="36004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rgbClr val="002060"/>
                </a:solidFill>
              </a:rPr>
              <a:t>220kV cable, short </a:t>
            </a:r>
          </a:p>
        </p:txBody>
      </p:sp>
      <p:cxnSp>
        <p:nvCxnSpPr>
          <p:cNvPr id="61" name="Lige pilforbindelse 60"/>
          <p:cNvCxnSpPr>
            <a:stCxn id="60" idx="0"/>
          </p:cNvCxnSpPr>
          <p:nvPr/>
        </p:nvCxnSpPr>
        <p:spPr>
          <a:xfrm flipV="1">
            <a:off x="2312132" y="5085184"/>
            <a:ext cx="459668" cy="57606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456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836712"/>
            <a:ext cx="7344000" cy="419863"/>
          </a:xfrm>
        </p:spPr>
        <p:txBody>
          <a:bodyPr/>
          <a:lstStyle/>
          <a:p>
            <a:r>
              <a:rPr lang="en-GB" dirty="0" smtClean="0"/>
              <a:t>System Stability </a:t>
            </a:r>
            <a:r>
              <a:rPr lang="en-GB" dirty="0" smtClean="0"/>
              <a:t>Assessment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83568" y="1340768"/>
            <a:ext cx="7488400" cy="489654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/>
              <a:t>Transmission system model: </a:t>
            </a:r>
            <a:endParaRPr lang="da-DK" sz="1600" dirty="0" smtClean="0"/>
          </a:p>
          <a:p>
            <a:pPr marL="465750" lvl="1" indent="-285750"/>
            <a:r>
              <a:rPr lang="da-DK" sz="1600" dirty="0" smtClean="0"/>
              <a:t>400kV </a:t>
            </a:r>
            <a:r>
              <a:rPr lang="da-DK" sz="1600" dirty="0" smtClean="0"/>
              <a:t>system with substations, lines and </a:t>
            </a:r>
            <a:r>
              <a:rPr lang="da-DK" sz="1600" dirty="0" err="1" smtClean="0"/>
              <a:t>cables</a:t>
            </a:r>
            <a:r>
              <a:rPr lang="da-DK" sz="1600" dirty="0" smtClean="0"/>
              <a:t>, </a:t>
            </a:r>
          </a:p>
          <a:p>
            <a:pPr marL="465750" lvl="1" indent="-285750"/>
            <a:r>
              <a:rPr lang="da-DK" sz="1600" dirty="0" smtClean="0"/>
              <a:t>400/132kV transformers at 400kV substations,</a:t>
            </a:r>
            <a:endParaRPr lang="da-DK" sz="1600" dirty="0" smtClean="0"/>
          </a:p>
          <a:p>
            <a:pPr marL="465750" lvl="1" indent="-285750"/>
            <a:r>
              <a:rPr lang="da-DK" sz="1600" dirty="0" smtClean="0"/>
              <a:t>132kV system with substations, lines and </a:t>
            </a:r>
            <a:r>
              <a:rPr lang="da-DK" sz="1600" dirty="0" err="1" smtClean="0"/>
              <a:t>cables</a:t>
            </a:r>
            <a:r>
              <a:rPr lang="da-DK" sz="1600" dirty="0" smtClean="0"/>
              <a:t>, </a:t>
            </a:r>
          </a:p>
          <a:p>
            <a:pPr marL="465750" lvl="1" indent="-285750"/>
            <a:r>
              <a:rPr lang="da-DK" sz="1600" dirty="0" smtClean="0"/>
              <a:t>132/50kV and 132/10kV transformers at 132kV substations,</a:t>
            </a:r>
          </a:p>
          <a:p>
            <a:pPr marL="465750" lvl="1" indent="-285750"/>
            <a:r>
              <a:rPr lang="da-DK" sz="1600" dirty="0" smtClean="0"/>
              <a:t>Part of 50kV distribution </a:t>
            </a:r>
            <a:r>
              <a:rPr lang="da-DK" sz="1600" dirty="0" err="1" smtClean="0"/>
              <a:t>network</a:t>
            </a:r>
            <a:r>
              <a:rPr lang="da-DK" sz="1600" dirty="0" smtClean="0"/>
              <a:t> with 50kV substations,</a:t>
            </a:r>
          </a:p>
          <a:p>
            <a:pPr marL="465750" lvl="1" indent="-285750"/>
            <a:r>
              <a:rPr lang="da-DK" sz="1600" dirty="0" err="1" smtClean="0"/>
              <a:t>Fully</a:t>
            </a:r>
            <a:r>
              <a:rPr lang="da-DK" sz="1600" dirty="0" smtClean="0"/>
              <a:t>- </a:t>
            </a:r>
            <a:r>
              <a:rPr lang="da-DK" sz="1600" dirty="0" err="1" smtClean="0"/>
              <a:t>dynamic</a:t>
            </a:r>
            <a:r>
              <a:rPr lang="da-DK" sz="1600" dirty="0" smtClean="0"/>
              <a:t> models of HVDC </a:t>
            </a:r>
            <a:r>
              <a:rPr lang="da-DK" sz="1600" dirty="0" err="1" smtClean="0"/>
              <a:t>connectors</a:t>
            </a:r>
            <a:r>
              <a:rPr lang="da-DK" sz="1600" dirty="0" smtClean="0"/>
              <a:t>.</a:t>
            </a:r>
            <a:endParaRPr lang="da-DK" sz="1600" dirty="0" smtClean="0"/>
          </a:p>
          <a:p>
            <a:pPr marL="285750" indent="-285750"/>
            <a:endParaRPr lang="da-D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/>
              <a:t>Dynamic models </a:t>
            </a:r>
            <a:r>
              <a:rPr lang="da-DK" sz="1600" dirty="0" smtClean="0"/>
              <a:t>and </a:t>
            </a:r>
            <a:r>
              <a:rPr lang="da-DK" sz="1600" dirty="0" err="1" smtClean="0"/>
              <a:t>control</a:t>
            </a:r>
            <a:r>
              <a:rPr lang="da-DK" sz="1600" dirty="0" smtClean="0"/>
              <a:t> of: </a:t>
            </a:r>
          </a:p>
          <a:p>
            <a:pPr marL="465750" lvl="1" indent="-285750"/>
            <a:r>
              <a:rPr lang="da-DK" sz="1600" dirty="0" smtClean="0"/>
              <a:t>Central power </a:t>
            </a:r>
            <a:r>
              <a:rPr lang="da-DK" sz="1600" dirty="0" err="1" smtClean="0"/>
              <a:t>plants</a:t>
            </a:r>
            <a:r>
              <a:rPr lang="da-DK" sz="1600" dirty="0" smtClean="0"/>
              <a:t>, </a:t>
            </a:r>
          </a:p>
          <a:p>
            <a:pPr marL="465750" lvl="1" indent="-285750"/>
            <a:r>
              <a:rPr lang="da-DK" sz="1600" dirty="0" err="1" smtClean="0"/>
              <a:t>Synchronous</a:t>
            </a:r>
            <a:r>
              <a:rPr lang="da-DK" sz="1600" dirty="0" smtClean="0"/>
              <a:t> </a:t>
            </a:r>
            <a:r>
              <a:rPr lang="da-DK" sz="1600" dirty="0" err="1" smtClean="0"/>
              <a:t>compensators</a:t>
            </a:r>
            <a:r>
              <a:rPr lang="da-DK" sz="1600" dirty="0" smtClean="0"/>
              <a:t>, </a:t>
            </a:r>
          </a:p>
          <a:p>
            <a:pPr marL="465750" lvl="1" indent="-285750"/>
            <a:r>
              <a:rPr lang="da-DK" sz="1600" dirty="0" smtClean="0"/>
              <a:t>A </a:t>
            </a:r>
            <a:r>
              <a:rPr lang="da-DK" sz="1600" dirty="0" err="1" smtClean="0"/>
              <a:t>Static</a:t>
            </a:r>
            <a:r>
              <a:rPr lang="da-DK" sz="1600" dirty="0" smtClean="0"/>
              <a:t> VAR </a:t>
            </a:r>
            <a:r>
              <a:rPr lang="da-DK" sz="1600" dirty="0" err="1" smtClean="0"/>
              <a:t>Compensator</a:t>
            </a:r>
            <a:r>
              <a:rPr lang="da-DK" sz="1600" dirty="0" smtClean="0"/>
              <a:t>,</a:t>
            </a:r>
          </a:p>
          <a:p>
            <a:pPr marL="465750" lvl="1" indent="-285750"/>
            <a:r>
              <a:rPr lang="da-DK" sz="1600" dirty="0" smtClean="0"/>
              <a:t>Large </a:t>
            </a:r>
            <a:r>
              <a:rPr lang="da-DK" sz="1600" dirty="0" err="1" smtClean="0"/>
              <a:t>wind</a:t>
            </a:r>
            <a:r>
              <a:rPr lang="da-DK" sz="1600" dirty="0" smtClean="0"/>
              <a:t> power </a:t>
            </a:r>
            <a:r>
              <a:rPr lang="da-DK" sz="1600" dirty="0" err="1" smtClean="0"/>
              <a:t>plants</a:t>
            </a:r>
            <a:r>
              <a:rPr lang="da-DK" sz="1600" dirty="0" smtClean="0"/>
              <a:t> </a:t>
            </a:r>
            <a:r>
              <a:rPr lang="da-DK" sz="1600" dirty="0" err="1" smtClean="0"/>
              <a:t>including</a:t>
            </a:r>
            <a:r>
              <a:rPr lang="da-DK" sz="1600" dirty="0" smtClean="0"/>
              <a:t> </a:t>
            </a:r>
            <a:r>
              <a:rPr lang="da-DK" sz="1600" dirty="0" err="1" smtClean="0"/>
              <a:t>control</a:t>
            </a:r>
            <a:r>
              <a:rPr lang="da-DK" sz="1600" dirty="0" smtClean="0"/>
              <a:t> and LVRT,</a:t>
            </a:r>
          </a:p>
          <a:p>
            <a:pPr marL="465750" lvl="1" indent="-285750"/>
            <a:r>
              <a:rPr lang="da-DK" sz="1600" dirty="0" err="1" smtClean="0"/>
              <a:t>Individual</a:t>
            </a:r>
            <a:r>
              <a:rPr lang="da-DK" sz="1600" dirty="0" smtClean="0"/>
              <a:t> and </a:t>
            </a:r>
            <a:r>
              <a:rPr lang="da-DK" sz="1600" dirty="0" err="1" smtClean="0"/>
              <a:t>aggregated</a:t>
            </a:r>
            <a:r>
              <a:rPr lang="da-DK" sz="1600" dirty="0" smtClean="0"/>
              <a:t> models of onshore </a:t>
            </a:r>
            <a:r>
              <a:rPr lang="da-DK" sz="1600" dirty="0" err="1" smtClean="0"/>
              <a:t>wind</a:t>
            </a:r>
            <a:r>
              <a:rPr lang="da-DK" sz="1600" dirty="0" smtClean="0"/>
              <a:t> turbine sites, PV </a:t>
            </a:r>
            <a:r>
              <a:rPr lang="da-DK" sz="1600" dirty="0" err="1" smtClean="0"/>
              <a:t>modules</a:t>
            </a:r>
            <a:r>
              <a:rPr lang="da-DK" sz="1600" dirty="0" smtClean="0"/>
              <a:t>, CHP units, </a:t>
            </a:r>
            <a:r>
              <a:rPr lang="da-DK" sz="1600" dirty="0" err="1" smtClean="0"/>
              <a:t>consumption</a:t>
            </a:r>
            <a:r>
              <a:rPr lang="da-DK" sz="1600" dirty="0" smtClean="0"/>
              <a:t> centers.</a:t>
            </a:r>
            <a:endParaRPr lang="da-DK" sz="1600" dirty="0" smtClean="0"/>
          </a:p>
          <a:p>
            <a:pPr lvl="1" indent="0">
              <a:buNone/>
            </a:pPr>
            <a:endParaRPr lang="da-DK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err="1" smtClean="0"/>
              <a:t>Commercially-available</a:t>
            </a:r>
            <a:r>
              <a:rPr lang="da-DK" sz="1600" dirty="0" smtClean="0"/>
              <a:t> simulation </a:t>
            </a:r>
            <a:r>
              <a:rPr lang="da-DK" sz="1600" dirty="0" err="1" smtClean="0"/>
              <a:t>tool</a:t>
            </a:r>
            <a:r>
              <a:rPr lang="da-DK" sz="1600" dirty="0" smtClean="0"/>
              <a:t> </a:t>
            </a:r>
            <a:r>
              <a:rPr lang="da-DK" sz="1600" dirty="0" err="1" smtClean="0"/>
              <a:t>PowerFactory</a:t>
            </a:r>
            <a:r>
              <a:rPr lang="da-DK" sz="1600" dirty="0" smtClean="0"/>
              <a:t>/</a:t>
            </a:r>
            <a:r>
              <a:rPr lang="da-DK" sz="1600" dirty="0" err="1" smtClean="0"/>
              <a:t>Digsilent</a:t>
            </a:r>
            <a:r>
              <a:rPr lang="da-DK" sz="1600" dirty="0" smtClean="0"/>
              <a:t>.</a:t>
            </a:r>
            <a:endParaRPr lang="da-D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2016-09-27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VLA EWEA-2016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44072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836712"/>
            <a:ext cx="7344000" cy="419863"/>
          </a:xfrm>
        </p:spPr>
        <p:txBody>
          <a:bodyPr/>
          <a:lstStyle/>
          <a:p>
            <a:r>
              <a:rPr lang="en-GB" dirty="0" smtClean="0"/>
              <a:t>System Stability </a:t>
            </a:r>
            <a:r>
              <a:rPr lang="en-GB" dirty="0" smtClean="0"/>
              <a:t>Assessment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83568" y="1340768"/>
            <a:ext cx="7488400" cy="42087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/>
              <a:t>Bus-bar short-</a:t>
            </a:r>
            <a:r>
              <a:rPr lang="da-DK" sz="1600" dirty="0" err="1" smtClean="0"/>
              <a:t>circuits</a:t>
            </a:r>
            <a:r>
              <a:rPr lang="da-DK" sz="1600" dirty="0"/>
              <a:t>:</a:t>
            </a:r>
            <a:r>
              <a:rPr lang="da-DK" sz="1600" dirty="0" smtClean="0"/>
              <a:t> </a:t>
            </a:r>
          </a:p>
          <a:p>
            <a:pPr marL="465750" lvl="1" indent="-285750"/>
            <a:r>
              <a:rPr lang="da-DK" sz="1600" dirty="0" smtClean="0"/>
              <a:t>400kV substations, </a:t>
            </a:r>
          </a:p>
          <a:p>
            <a:pPr marL="465750" lvl="1" indent="-285750"/>
            <a:r>
              <a:rPr lang="da-DK" sz="1600" dirty="0" smtClean="0"/>
              <a:t>100 ms </a:t>
            </a:r>
            <a:r>
              <a:rPr lang="da-DK" sz="1600" dirty="0" err="1" smtClean="0"/>
              <a:t>duration</a:t>
            </a:r>
            <a:r>
              <a:rPr lang="da-DK" sz="1600" dirty="0" smtClean="0"/>
              <a:t>, </a:t>
            </a:r>
          </a:p>
          <a:p>
            <a:pPr marL="465750" lvl="1" indent="-285750"/>
            <a:r>
              <a:rPr lang="da-DK" sz="1600" dirty="0" smtClean="0"/>
              <a:t>post-</a:t>
            </a:r>
            <a:r>
              <a:rPr lang="da-DK" sz="1600" dirty="0" err="1" smtClean="0"/>
              <a:t>sequent</a:t>
            </a:r>
            <a:r>
              <a:rPr lang="da-DK" sz="1600" dirty="0" smtClean="0"/>
              <a:t> trip of </a:t>
            </a:r>
            <a:r>
              <a:rPr lang="da-DK" sz="1600" dirty="0" err="1" smtClean="0"/>
              <a:t>adjacent</a:t>
            </a:r>
            <a:r>
              <a:rPr lang="da-DK" sz="1600" dirty="0" smtClean="0"/>
              <a:t> components.</a:t>
            </a:r>
          </a:p>
          <a:p>
            <a:pPr lvl="1" indent="0">
              <a:buNone/>
            </a:pPr>
            <a:endParaRPr lang="da-DK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/>
              <a:t>Operation Scenarios – </a:t>
            </a:r>
            <a:r>
              <a:rPr lang="da-DK" sz="1600" dirty="0" err="1" smtClean="0"/>
              <a:t>this</a:t>
            </a:r>
            <a:r>
              <a:rPr lang="da-DK" sz="1600" dirty="0" smtClean="0"/>
              <a:t> </a:t>
            </a:r>
            <a:r>
              <a:rPr lang="da-DK" sz="1600" dirty="0" err="1" smtClean="0"/>
              <a:t>becomes</a:t>
            </a:r>
            <a:r>
              <a:rPr lang="da-DK" sz="1600" dirty="0" smtClean="0"/>
              <a:t> normal for Denmark-East:</a:t>
            </a:r>
            <a:endParaRPr lang="da-D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2016-09-27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VLA EWEA-2016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8</a:t>
            </a:fld>
            <a:endParaRPr lang="da-DK" dirty="0"/>
          </a:p>
        </p:txBody>
      </p:sp>
      <p:pic>
        <p:nvPicPr>
          <p:cNvPr id="7" name="Billed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331640" y="3068960"/>
            <a:ext cx="648072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43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2016-09-27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VLA EWEA-2016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9</a:t>
            </a:fld>
            <a:endParaRPr lang="da-DK" dirty="0"/>
          </a:p>
        </p:txBody>
      </p:sp>
      <p:grpSp>
        <p:nvGrpSpPr>
          <p:cNvPr id="17" name="Gruppe 16"/>
          <p:cNvGrpSpPr/>
          <p:nvPr/>
        </p:nvGrpSpPr>
        <p:grpSpPr>
          <a:xfrm>
            <a:off x="179511" y="836712"/>
            <a:ext cx="8892481" cy="5256584"/>
            <a:chOff x="179511" y="836712"/>
            <a:chExt cx="8892481" cy="5256584"/>
          </a:xfrm>
        </p:grpSpPr>
        <p:grpSp>
          <p:nvGrpSpPr>
            <p:cNvPr id="7" name="Gruppe 6"/>
            <p:cNvGrpSpPr/>
            <p:nvPr/>
          </p:nvGrpSpPr>
          <p:grpSpPr>
            <a:xfrm>
              <a:off x="648072" y="1340768"/>
              <a:ext cx="8423920" cy="4752528"/>
              <a:chOff x="395536" y="1340768"/>
              <a:chExt cx="8423920" cy="4752528"/>
            </a:xfrm>
          </p:grpSpPr>
          <p:pic>
            <p:nvPicPr>
              <p:cNvPr id="8" name="Billede 7"/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536" y="1340768"/>
                <a:ext cx="7488832" cy="4752528"/>
              </a:xfrm>
              <a:prstGeom prst="rect">
                <a:avLst/>
              </a:prstGeom>
            </p:spPr>
          </p:pic>
          <p:sp>
            <p:nvSpPr>
              <p:cNvPr id="10" name="Pladsholder til indhold 2"/>
              <p:cNvSpPr txBox="1">
                <a:spLocks/>
              </p:cNvSpPr>
              <p:nvPr/>
            </p:nvSpPr>
            <p:spPr>
              <a:xfrm>
                <a:off x="4319464" y="2204864"/>
                <a:ext cx="4499992" cy="28083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 sz="1800" kern="120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lvl1pPr>
                <a:lvl2pPr marL="180000" indent="-180000" algn="l" defTabSz="914400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lvl2pPr>
                <a:lvl3pPr marL="360000" indent="-180000" algn="l" defTabSz="914400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lvl3pPr>
                <a:lvl4pPr marL="540000" indent="-180000" algn="l" defTabSz="914400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lvl4pPr>
                <a:lvl5pPr marL="720000" indent="-180000" algn="l" defTabSz="914400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lvl5pPr>
                <a:lvl6pPr marL="900000" indent="-180000" algn="l" defTabSz="914400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80000" indent="-180000" algn="l" defTabSz="914400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60000" indent="-180000" algn="l" defTabSz="914400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440000" indent="-180000" algn="l" defTabSz="914400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 sz="1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88900"/>
                <a:r>
                  <a:rPr lang="en-GB" sz="1600" u="sng" dirty="0" smtClean="0">
                    <a:solidFill>
                      <a:schemeClr val="tx1"/>
                    </a:solidFill>
                  </a:rPr>
                  <a:t>Comparison:</a:t>
                </a:r>
              </a:p>
              <a:p>
                <a:pPr indent="88900"/>
                <a:r>
                  <a:rPr lang="en-GB" sz="1600" dirty="0" smtClean="0">
                    <a:solidFill>
                      <a:srgbClr val="FF0000"/>
                    </a:solidFill>
                  </a:rPr>
                  <a:t>read</a:t>
                </a:r>
                <a:r>
                  <a:rPr lang="en-GB" sz="1600" dirty="0" smtClean="0"/>
                  <a:t> - U (voltage) control,</a:t>
                </a:r>
              </a:p>
              <a:p>
                <a:pPr indent="88900"/>
                <a:r>
                  <a:rPr lang="en-GB" sz="1600" dirty="0" smtClean="0">
                    <a:solidFill>
                      <a:srgbClr val="190D73"/>
                    </a:solidFill>
                  </a:rPr>
                  <a:t>blue</a:t>
                </a:r>
                <a:r>
                  <a:rPr lang="en-GB" sz="1600" dirty="0" smtClean="0"/>
                  <a:t> - Q (reactive power) control.</a:t>
                </a:r>
              </a:p>
              <a:p>
                <a:pPr indent="88900"/>
                <a:endParaRPr lang="en-GB" sz="1600" dirty="0"/>
              </a:p>
              <a:p>
                <a:pPr indent="88900"/>
                <a:r>
                  <a:rPr lang="en-GB" sz="1600" u="sng" dirty="0" smtClean="0"/>
                  <a:t>Learning objective:</a:t>
                </a:r>
              </a:p>
              <a:p>
                <a:pPr marL="285750" indent="-196850">
                  <a:buFont typeface="Arial" panose="020B0604020202020204" pitchFamily="34" charset="0"/>
                  <a:buChar char="•"/>
                </a:pPr>
                <a:r>
                  <a:rPr lang="en-GB" sz="1600" dirty="0" smtClean="0"/>
                  <a:t>Both control options are stable.</a:t>
                </a:r>
              </a:p>
              <a:p>
                <a:pPr marL="285750" indent="-196850">
                  <a:buFont typeface="Arial" panose="020B0604020202020204" pitchFamily="34" charset="0"/>
                  <a:buChar char="•"/>
                </a:pPr>
                <a:r>
                  <a:rPr lang="en-GB" sz="1600" dirty="0" smtClean="0"/>
                  <a:t>Faster voltage recovery at U control.</a:t>
                </a:r>
              </a:p>
              <a:p>
                <a:pPr marL="285750" indent="-196850">
                  <a:buFont typeface="Arial" panose="020B0604020202020204" pitchFamily="34" charset="0"/>
                  <a:buChar char="•"/>
                </a:pPr>
                <a:r>
                  <a:rPr lang="en-GB" sz="1600" dirty="0" smtClean="0"/>
                  <a:t>Less repeating LVRT at U control.</a:t>
                </a:r>
              </a:p>
              <a:p>
                <a:pPr marL="285750" indent="-196850">
                  <a:buFont typeface="Arial" panose="020B0604020202020204" pitchFamily="34" charset="0"/>
                  <a:buChar char="•"/>
                </a:pPr>
                <a:r>
                  <a:rPr lang="en-GB" sz="1600" dirty="0" smtClean="0"/>
                  <a:t>Excessive LVRT entering may cause trip.</a:t>
                </a:r>
              </a:p>
              <a:p>
                <a:endParaRPr lang="en-GB" dirty="0"/>
              </a:p>
            </p:txBody>
          </p:sp>
          <p:sp>
            <p:nvSpPr>
              <p:cNvPr id="3" name="Tekstboks 2"/>
              <p:cNvSpPr txBox="1"/>
              <p:nvPr/>
            </p:nvSpPr>
            <p:spPr>
              <a:xfrm>
                <a:off x="827584" y="5661248"/>
                <a:ext cx="7083670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a-DK" dirty="0" smtClean="0"/>
                  <a:t>0               2               4               6               8      t[s]   10</a:t>
                </a:r>
              </a:p>
              <a:p>
                <a:endParaRPr lang="da-DK" sz="800" dirty="0" smtClean="0"/>
              </a:p>
            </p:txBody>
          </p:sp>
          <p:sp>
            <p:nvSpPr>
              <p:cNvPr id="9" name="Tekstboks 8"/>
              <p:cNvSpPr txBox="1"/>
              <p:nvPr/>
            </p:nvSpPr>
            <p:spPr>
              <a:xfrm>
                <a:off x="827584" y="4077072"/>
                <a:ext cx="3468898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a-DK" dirty="0" smtClean="0"/>
                  <a:t>0               2               4  t[s]</a:t>
                </a:r>
              </a:p>
              <a:p>
                <a:endParaRPr lang="da-DK" sz="800" dirty="0" smtClean="0"/>
              </a:p>
            </p:txBody>
          </p:sp>
          <p:sp>
            <p:nvSpPr>
              <p:cNvPr id="11" name="Tekstboks 10"/>
              <p:cNvSpPr txBox="1"/>
              <p:nvPr/>
            </p:nvSpPr>
            <p:spPr>
              <a:xfrm>
                <a:off x="827584" y="2524834"/>
                <a:ext cx="3468898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a-DK" dirty="0" smtClean="0"/>
                  <a:t>0               2               4  t[s]</a:t>
                </a:r>
              </a:p>
              <a:p>
                <a:endParaRPr lang="da-DK" sz="800" dirty="0" smtClean="0"/>
              </a:p>
            </p:txBody>
          </p:sp>
        </p:grpSp>
        <p:sp>
          <p:nvSpPr>
            <p:cNvPr id="12" name="Tekstboks 11"/>
            <p:cNvSpPr txBox="1"/>
            <p:nvPr/>
          </p:nvSpPr>
          <p:spPr>
            <a:xfrm>
              <a:off x="339497" y="1124744"/>
              <a:ext cx="776119" cy="14773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600" dirty="0" smtClean="0"/>
                <a:t>U[</a:t>
              </a:r>
              <a:r>
                <a:rPr lang="da-DK" sz="1600" dirty="0" err="1" smtClean="0"/>
                <a:t>pu</a:t>
              </a:r>
              <a:r>
                <a:rPr lang="da-DK" sz="1600" dirty="0" smtClean="0"/>
                <a:t>]</a:t>
              </a:r>
            </a:p>
            <a:p>
              <a:r>
                <a:rPr lang="da-DK" sz="1600" dirty="0" smtClean="0"/>
                <a:t>    1.25</a:t>
              </a:r>
            </a:p>
            <a:p>
              <a:endParaRPr lang="da-DK" sz="1600" dirty="0" smtClean="0"/>
            </a:p>
            <a:p>
              <a:endParaRPr lang="da-DK" sz="1600" dirty="0" smtClean="0"/>
            </a:p>
            <a:p>
              <a:endParaRPr lang="da-DK" sz="1600" dirty="0" smtClean="0"/>
            </a:p>
            <a:p>
              <a:r>
                <a:rPr lang="da-DK" sz="1600" dirty="0" smtClean="0"/>
                <a:t>    0.25</a:t>
              </a:r>
            </a:p>
          </p:txBody>
        </p:sp>
        <p:sp>
          <p:nvSpPr>
            <p:cNvPr id="14" name="Titel 1"/>
            <p:cNvSpPr txBox="1">
              <a:spLocks/>
            </p:cNvSpPr>
            <p:nvPr/>
          </p:nvSpPr>
          <p:spPr>
            <a:xfrm>
              <a:off x="827584" y="836712"/>
              <a:ext cx="7200416" cy="41986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700" kern="1200" baseline="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mtClean="0"/>
                <a:t>Response of Kriegers Flak</a:t>
              </a:r>
              <a:endParaRPr lang="en-GB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5" name="Tekstboks 14"/>
            <p:cNvSpPr txBox="1"/>
            <p:nvPr/>
          </p:nvSpPr>
          <p:spPr>
            <a:xfrm>
              <a:off x="339497" y="2708920"/>
              <a:ext cx="776119" cy="14773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600" dirty="0" smtClean="0"/>
                <a:t>P</a:t>
              </a:r>
              <a:r>
                <a:rPr lang="da-DK" sz="1600" dirty="0" smtClean="0"/>
                <a:t>[MW]</a:t>
              </a:r>
            </a:p>
            <a:p>
              <a:r>
                <a:rPr lang="da-DK" sz="1600" dirty="0" smtClean="0"/>
                <a:t>    250</a:t>
              </a:r>
            </a:p>
            <a:p>
              <a:endParaRPr lang="da-DK" sz="1600" dirty="0" smtClean="0"/>
            </a:p>
            <a:p>
              <a:endParaRPr lang="da-DK" sz="1600" dirty="0" smtClean="0"/>
            </a:p>
            <a:p>
              <a:endParaRPr lang="da-DK" sz="1600" dirty="0" smtClean="0"/>
            </a:p>
            <a:p>
              <a:r>
                <a:rPr lang="da-DK" sz="1600" dirty="0" smtClean="0"/>
                <a:t>        0</a:t>
              </a:r>
            </a:p>
          </p:txBody>
        </p:sp>
        <p:sp>
          <p:nvSpPr>
            <p:cNvPr id="16" name="Tekstboks 15"/>
            <p:cNvSpPr txBox="1"/>
            <p:nvPr/>
          </p:nvSpPr>
          <p:spPr>
            <a:xfrm>
              <a:off x="179511" y="4293096"/>
              <a:ext cx="900609" cy="14773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600" dirty="0"/>
                <a:t>Q</a:t>
              </a:r>
              <a:r>
                <a:rPr lang="da-DK" sz="1600" dirty="0" smtClean="0"/>
                <a:t>[</a:t>
              </a:r>
              <a:r>
                <a:rPr lang="da-DK" sz="1600" dirty="0" err="1" smtClean="0"/>
                <a:t>Mvar</a:t>
              </a:r>
              <a:r>
                <a:rPr lang="da-DK" sz="1600" dirty="0" smtClean="0"/>
                <a:t>]</a:t>
              </a:r>
            </a:p>
            <a:p>
              <a:r>
                <a:rPr lang="da-DK" sz="1600" dirty="0" smtClean="0"/>
                <a:t>       200</a:t>
              </a:r>
            </a:p>
            <a:p>
              <a:endParaRPr lang="da-DK" sz="1600" dirty="0" smtClean="0"/>
            </a:p>
            <a:p>
              <a:endParaRPr lang="da-DK" sz="1600" dirty="0" smtClean="0"/>
            </a:p>
            <a:p>
              <a:endParaRPr lang="da-DK" sz="1600" dirty="0" smtClean="0"/>
            </a:p>
            <a:p>
              <a:r>
                <a:rPr lang="da-DK" sz="1600" dirty="0" smtClean="0"/>
                <a:t>       -50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615515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Energinet PowerPoint">
      <a:dk1>
        <a:sysClr val="windowText" lastClr="000000"/>
      </a:dk1>
      <a:lt1>
        <a:sysClr val="window" lastClr="FFFFFF"/>
      </a:lt1>
      <a:dk2>
        <a:srgbClr val="000000"/>
      </a:dk2>
      <a:lt2>
        <a:srgbClr val="2E5761"/>
      </a:lt2>
      <a:accent1>
        <a:srgbClr val="005E82"/>
      </a:accent1>
      <a:accent2>
        <a:srgbClr val="669EB3"/>
      </a:accent2>
      <a:accent3>
        <a:srgbClr val="81B442"/>
      </a:accent3>
      <a:accent4>
        <a:srgbClr val="83736A"/>
      </a:accent4>
      <a:accent5>
        <a:srgbClr val="D5CBC3"/>
      </a:accent5>
      <a:accent6>
        <a:srgbClr val="E6B72B"/>
      </a:accent6>
      <a:hlink>
        <a:srgbClr val="0000FF"/>
      </a:hlink>
      <a:folHlink>
        <a:srgbClr val="800080"/>
      </a:folHlink>
    </a:clrScheme>
    <a:fontScheme name="CO-R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/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Energinet PowerPoint Skabelon.potx" id="{529A8A1C-5E8A-4EB5-9B91-A0D336117FEF}" vid="{FCFEC6A5-3A6C-44F4-9EA9-09AEEAD3D8B3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611</Words>
  <Application>Microsoft Office PowerPoint</Application>
  <PresentationFormat>Skærmshow (4:3)</PresentationFormat>
  <Paragraphs>157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11</vt:i4>
      </vt:variant>
    </vt:vector>
  </HeadingPairs>
  <TitlesOfParts>
    <vt:vector size="12" baseType="lpstr">
      <vt:lpstr>Blank</vt:lpstr>
      <vt:lpstr>Grid integration and stability of 600MW windfarm at Kriegers Flak </vt:lpstr>
      <vt:lpstr>Motivation and innovation of Kriegers Flak</vt:lpstr>
      <vt:lpstr>Introduction</vt:lpstr>
      <vt:lpstr>Present status</vt:lpstr>
      <vt:lpstr>Kriegers Flak and Denmark East</vt:lpstr>
      <vt:lpstr> Kriegers Flak grid-connection</vt:lpstr>
      <vt:lpstr>System Stability Assessment</vt:lpstr>
      <vt:lpstr>System Stability Assessment</vt:lpstr>
      <vt:lpstr>PowerPoint-præsentation</vt:lpstr>
      <vt:lpstr>Conclusion</vt:lpstr>
      <vt:lpstr>Thank you! And a quick question?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2016-06-22T18:25:12Z</dcterms:created>
  <dcterms:modified xsi:type="dcterms:W3CDTF">2016-09-21T19:29:25Z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  <property fmtid="{D5CDD505-2E9C-101B-9397-08002B2CF9AE}" pid="3" name="CurrentLanguage">
    <vt:lpwstr>Danish</vt:lpwstr>
  </property>
</Properties>
</file>