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62" r:id="rId4"/>
    <p:sldId id="270" r:id="rId5"/>
    <p:sldId id="263" r:id="rId6"/>
    <p:sldId id="269" r:id="rId7"/>
    <p:sldId id="264" r:id="rId8"/>
    <p:sldId id="267" r:id="rId9"/>
    <p:sldId id="268" r:id="rId10"/>
    <p:sldId id="271" r:id="rId11"/>
    <p:sldId id="260" r:id="rId12"/>
    <p:sldId id="25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 showGuides="1">
      <p:cViewPr varScale="1">
        <p:scale>
          <a:sx n="113" d="100"/>
          <a:sy n="113" d="100"/>
        </p:scale>
        <p:origin x="-1500" y="-108"/>
      </p:cViewPr>
      <p:guideLst>
        <p:guide orient="horz" pos="754"/>
        <p:guide orient="horz" pos="3748"/>
        <p:guide pos="5057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763F59-8721-4305-B473-141E4E2109BF}" type="datetimeFigureOut">
              <a:rPr lang="en-US" altLang="en-US"/>
              <a:pPr/>
              <a:t>9/26/2016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9511C-ABC0-4AE8-AF7E-BA44E211B0B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99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C4C6F3-9531-401C-BE3A-8FA737CA8428}" type="datetimeFigureOut">
              <a:rPr lang="en-US" altLang="en-US"/>
              <a:pPr/>
              <a:t>9/26/2016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243A8E-8CCB-4A9C-B392-4142CAD15129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/>
        </p:nvSpPr>
        <p:spPr>
          <a:xfrm>
            <a:off x="-39688" y="6126163"/>
            <a:ext cx="926623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0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/>
        </p:nvSpPr>
        <p:spPr>
          <a:xfrm>
            <a:off x="-12700" y="6126163"/>
            <a:ext cx="259238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-39688" y="6188075"/>
            <a:ext cx="9183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 dirty="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dirty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41544" y="6237312"/>
            <a:ext cx="3022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39286" y="2636912"/>
            <a:ext cx="9266328" cy="1872208"/>
          </a:xfrm>
        </p:spPr>
        <p:txBody>
          <a:bodyPr/>
          <a:lstStyle>
            <a:lvl1pPr algn="ctr">
              <a:defRPr sz="5000" b="0" i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541544" y="6453336"/>
            <a:ext cx="3144605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i="1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 bwMode="auto">
          <a:xfrm>
            <a:off x="6516216" y="6252168"/>
            <a:ext cx="2232248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800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72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849688"/>
            <a:ext cx="9001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3000">
                <a:solidFill>
                  <a:schemeClr val="tx2"/>
                </a:solidFill>
                <a:latin typeface="Nexa" charset="0"/>
              </a:rPr>
              <a:t>Thank you very much for your attention  </a:t>
            </a:r>
          </a:p>
        </p:txBody>
      </p:sp>
      <p:sp>
        <p:nvSpPr>
          <p:cNvPr id="5" name="Rectangle 9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862138"/>
            <a:ext cx="29749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-39286" y="2913911"/>
            <a:ext cx="9266328" cy="1872208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1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-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13851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0" y="3305175"/>
            <a:ext cx="9266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5000" b="0" i="0" kern="1200" baseline="0">
                <a:solidFill>
                  <a:schemeClr val="bg1"/>
                </a:solidFill>
                <a:latin typeface="Nexa Book"/>
                <a:ea typeface="ヒラギノ角ゴ Pro W3" charset="0"/>
                <a:cs typeface="Nexa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Nexa Light"/>
                <a:cs typeface="Nexa Light"/>
              </a:rPr>
              <a:t>#</a:t>
            </a:r>
            <a:r>
              <a:rPr lang="en-US" dirty="0" err="1" smtClean="0">
                <a:latin typeface="Nexa Light"/>
                <a:cs typeface="Nexa Light"/>
              </a:rPr>
              <a:t>ETIPWind</a:t>
            </a:r>
            <a:endParaRPr lang="en-US" dirty="0">
              <a:latin typeface="Nexa Light"/>
              <a:cs typeface="Nexa Light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5438775" y="6188075"/>
            <a:ext cx="3706813" cy="6746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-39688" y="5949950"/>
            <a:ext cx="9296401" cy="102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9525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-9699" y="1988840"/>
            <a:ext cx="9266328" cy="1307177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5193" y="1268413"/>
            <a:ext cx="7200900" cy="42481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2019548"/>
            <a:ext cx="2909391" cy="3772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340770"/>
            <a:ext cx="4680520" cy="4451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40769"/>
            <a:ext cx="2909391" cy="6787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9150" y="1255713"/>
            <a:ext cx="3683000" cy="4537075"/>
          </a:xfrm>
          <a:prstGeom prst="rect">
            <a:avLst/>
          </a:prstGeom>
          <a:solidFill>
            <a:srgbClr val="509E2F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043607" y="1340770"/>
            <a:ext cx="3234177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929808" y="1340770"/>
            <a:ext cx="3674640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GB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1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1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19169" y="476672"/>
            <a:ext cx="6750396" cy="648072"/>
          </a:xfrm>
        </p:spPr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GB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89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6"/>
          <p:cNvGraphicFramePr>
            <a:graphicFrameLocks noGrp="1"/>
          </p:cNvGraphicFramePr>
          <p:nvPr/>
        </p:nvGraphicFramePr>
        <p:xfrm>
          <a:off x="1116013" y="1700213"/>
          <a:ext cx="6911976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992"/>
                <a:gridCol w="2303992"/>
                <a:gridCol w="2303992"/>
              </a:tblGrid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</a:tbl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115616" y="548680"/>
            <a:ext cx="67503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104456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584" y="1340768"/>
            <a:ext cx="3456384" cy="43204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2" y="2132856"/>
            <a:ext cx="4104456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7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8" y="1268762"/>
            <a:ext cx="6984776" cy="432047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5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55" y="1268761"/>
            <a:ext cx="1148629" cy="4320480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616" y="1268761"/>
            <a:ext cx="5472608" cy="4320480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4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9150" y="549275"/>
            <a:ext cx="675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the title of the slide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341438"/>
            <a:ext cx="777716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your text</a:t>
            </a:r>
          </a:p>
          <a:p>
            <a:pPr lvl="1"/>
            <a:r>
              <a:rPr lang="nl-BE" altLang="en-US" smtClean="0"/>
              <a:t>Second level</a:t>
            </a:r>
          </a:p>
          <a:p>
            <a:pPr lvl="2"/>
            <a:r>
              <a:rPr lang="nl-BE" altLang="en-US" smtClean="0"/>
              <a:t>Third level</a:t>
            </a:r>
          </a:p>
          <a:p>
            <a:pPr lvl="3"/>
            <a:r>
              <a:rPr lang="nl-BE" altLang="en-US" smtClean="0"/>
              <a:t>Fourth level</a:t>
            </a:r>
          </a:p>
          <a:p>
            <a:pPr lvl="4"/>
            <a:r>
              <a:rPr lang="nl-BE" altLang="en-US" smtClean="0"/>
              <a:t>Fifth level</a:t>
            </a:r>
            <a:endParaRPr lang="en-US" altLang="en-US" smtClean="0"/>
          </a:p>
        </p:txBody>
      </p:sp>
      <p:pic>
        <p:nvPicPr>
          <p:cNvPr id="1028" name="Picture 1" descr="logo-smal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72225" y="6188075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 dirty="0" smtClean="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 dirty="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0513" cy="333375"/>
          </a:xfrm>
          <a:prstGeom prst="rect">
            <a:avLst/>
          </a:prstGeom>
          <a:gradFill flip="none" rotWithShape="1">
            <a:gsLst>
              <a:gs pos="0">
                <a:srgbClr val="509E2F"/>
              </a:gs>
              <a:gs pos="100000">
                <a:schemeClr val="tx2"/>
              </a:gs>
              <a:gs pos="51000">
                <a:schemeClr val="tx2"/>
              </a:gs>
            </a:gsLst>
            <a:lin ang="20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0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Calibri"/>
          <a:ea typeface="ヒラギノ角ゴ Pro W3" charset="0"/>
          <a:cs typeface="Calibri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9E2F"/>
          </a:solidFill>
          <a:latin typeface="Calibri"/>
          <a:ea typeface="ヒラギノ角ゴ Pro W3" charset="0"/>
          <a:cs typeface="Calibri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1000"/>
        <a:buFont typeface="Arial" pitchFamily="34" charset="0"/>
        <a:buChar char="•"/>
        <a:defRPr sz="22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7A7A7A"/>
        </a:buClr>
        <a:buFont typeface="Arial" pitchFamily="34" charset="0"/>
        <a:buChar char="•"/>
        <a:defRPr sz="2000" kern="1200">
          <a:solidFill>
            <a:srgbClr val="7A7A7A"/>
          </a:solidFill>
          <a:latin typeface="Calibri"/>
          <a:ea typeface="ヒラギノ角ゴ Pro W3" charset="0"/>
          <a:cs typeface="Calibri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Calibri"/>
          <a:ea typeface="ヒラギノ角ゴ Pro W3" charset="0"/>
          <a:cs typeface="Calibri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rvices-project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9"/>
          <p:cNvSpPr>
            <a:spLocks noGrp="1"/>
          </p:cNvSpPr>
          <p:nvPr>
            <p:ph idx="1"/>
          </p:nvPr>
        </p:nvSpPr>
        <p:spPr>
          <a:xfrm>
            <a:off x="541338" y="6237288"/>
            <a:ext cx="3022600" cy="40005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Stephan Wachtel</a:t>
            </a:r>
          </a:p>
        </p:txBody>
      </p:sp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827088" y="1844824"/>
            <a:ext cx="7200900" cy="2663676"/>
          </a:xfrm>
        </p:spPr>
        <p:txBody>
          <a:bodyPr/>
          <a:lstStyle/>
          <a:p>
            <a:r>
              <a:rPr lang="en-US" altLang="en-US" sz="4400" dirty="0" smtClean="0">
                <a:latin typeface="Nexa Light" charset="0"/>
                <a:ea typeface="ヒラギノ角ゴ Pro W3" charset="-128"/>
              </a:rPr>
              <a:t>REserviceS</a:t>
            </a: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/>
            </a:r>
            <a:br>
              <a:rPr lang="en-US" altLang="en-US" sz="3600" dirty="0" smtClean="0">
                <a:latin typeface="Nexa Light" charset="0"/>
                <a:ea typeface="ヒラギノ角ゴ Pro W3" charset="-128"/>
              </a:rPr>
            </a:b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/>
            </a:r>
            <a:br>
              <a:rPr lang="en-US" altLang="en-US" sz="3600" dirty="0" smtClean="0">
                <a:latin typeface="Nexa Light" charset="0"/>
                <a:ea typeface="ヒラギノ角ゴ Pro W3" charset="-128"/>
              </a:rPr>
            </a:b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>A </a:t>
            </a:r>
            <a:r>
              <a:rPr lang="en-US" altLang="en-US" sz="3600" dirty="0">
                <a:latin typeface="Nexa Light" charset="0"/>
                <a:ea typeface="ヒラギノ角ゴ Pro W3" charset="-128"/>
              </a:rPr>
              <a:t>pan European research </a:t>
            </a: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/>
            </a:r>
            <a:br>
              <a:rPr lang="en-US" altLang="en-US" sz="3600" dirty="0" smtClean="0">
                <a:latin typeface="Nexa Light" charset="0"/>
                <a:ea typeface="ヒラギノ角ゴ Pro W3" charset="-128"/>
              </a:rPr>
            </a:b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>project </a:t>
            </a:r>
            <a:r>
              <a:rPr lang="en-US" altLang="en-US" sz="3600" dirty="0">
                <a:latin typeface="Nexa Light" charset="0"/>
                <a:ea typeface="ヒラギノ角ゴ Pro W3" charset="-128"/>
              </a:rPr>
              <a:t>success story </a:t>
            </a: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/>
            </a:r>
            <a:br>
              <a:rPr lang="en-US" altLang="en-US" sz="3600" dirty="0" smtClean="0">
                <a:latin typeface="Nexa Light" charset="0"/>
                <a:ea typeface="ヒラギノ角ゴ Pro W3" charset="-128"/>
              </a:rPr>
            </a:b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/>
            </a:r>
            <a:br>
              <a:rPr lang="en-US" altLang="en-US" sz="3600" dirty="0" smtClean="0">
                <a:latin typeface="Nexa Light" charset="0"/>
                <a:ea typeface="ヒラギノ角ゴ Pro W3" charset="-128"/>
              </a:rPr>
            </a:br>
            <a:r>
              <a:rPr lang="en-US" altLang="en-US" sz="3600" dirty="0">
                <a:latin typeface="Nexa Light" charset="0"/>
                <a:ea typeface="ヒラギノ角ゴ Pro W3" charset="-128"/>
              </a:rPr>
              <a:t>L</a:t>
            </a: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>essons learned from participation</a:t>
            </a:r>
            <a:r>
              <a:rPr lang="en-US" altLang="en-US" sz="3600" dirty="0" smtClean="0">
                <a:latin typeface="Nexa Light" charset="0"/>
                <a:ea typeface="ヒラギノ角ゴ Pro W3" charset="-128"/>
              </a:rPr>
              <a:t/>
            </a:r>
            <a:br>
              <a:rPr lang="en-US" altLang="en-US" sz="3600" dirty="0" smtClean="0">
                <a:latin typeface="Nexa Light" charset="0"/>
                <a:ea typeface="ヒラギノ角ゴ Pro W3" charset="-128"/>
              </a:rPr>
            </a:br>
            <a:endParaRPr lang="en-US" altLang="en-US" sz="3600" dirty="0" smtClean="0">
              <a:latin typeface="Nexa Light" charset="0"/>
              <a:ea typeface="ヒラギノ角ゴ Pro W3" charset="-128"/>
            </a:endParaRPr>
          </a:p>
        </p:txBody>
      </p:sp>
      <p:sp>
        <p:nvSpPr>
          <p:cNvPr id="11267" name="Content Placeholder 10"/>
          <p:cNvSpPr>
            <a:spLocks noGrp="1"/>
          </p:cNvSpPr>
          <p:nvPr>
            <p:ph idx="10"/>
          </p:nvPr>
        </p:nvSpPr>
        <p:spPr>
          <a:xfrm>
            <a:off x="541338" y="6453188"/>
            <a:ext cx="3144837" cy="44132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Senior Engineer, GE Renewables</a:t>
            </a:r>
          </a:p>
        </p:txBody>
      </p:sp>
      <p:sp>
        <p:nvSpPr>
          <p:cNvPr id="11268" name="Content Placeholder 11"/>
          <p:cNvSpPr>
            <a:spLocks noGrp="1"/>
          </p:cNvSpPr>
          <p:nvPr>
            <p:ph idx="11"/>
          </p:nvPr>
        </p:nvSpPr>
        <p:spPr>
          <a:xfrm>
            <a:off x="6516688" y="6251575"/>
            <a:ext cx="2232025" cy="44132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September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Summary and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Conclusions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196974"/>
            <a:ext cx="7200900" cy="475297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FP7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was the right R&amp;I funding program for the goals of the REserviceS project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Project goals matched with the funding rules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Enabled a project the partners could not have worked on in such a way as in this R&amp;I project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.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Incentivize performance in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future funding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programs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?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Fully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understand the funding rules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Especially if the program is new for your team 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Consider external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help</a:t>
            </a: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Unbureaucratic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funding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rules fast &amp; transparent approval processes make EU funding programs attractive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.</a:t>
            </a:r>
          </a:p>
          <a:p>
            <a:pPr lvl="1"/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5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-9525" y="1989138"/>
            <a:ext cx="9266238" cy="1306512"/>
          </a:xfrm>
        </p:spPr>
        <p:txBody>
          <a:bodyPr/>
          <a:lstStyle/>
          <a:p>
            <a:r>
              <a:rPr lang="en-US" altLang="en-US" smtClean="0">
                <a:latin typeface="Nexa Light" charset="0"/>
                <a:ea typeface="ヒラギノ角ゴ Pro W3" charset="-128"/>
              </a:rPr>
              <a:t>Join the conversation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>
          <a:xfrm>
            <a:off x="-39688" y="2914650"/>
            <a:ext cx="9266238" cy="1871663"/>
          </a:xfrm>
        </p:spPr>
        <p:txBody>
          <a:bodyPr/>
          <a:lstStyle/>
          <a:p>
            <a:r>
              <a:rPr lang="en-US" altLang="en-US" smtClean="0">
                <a:latin typeface="Nexa Light" charset="0"/>
                <a:ea typeface="ヒラギノ角ゴ Pro W3" charset="-128"/>
              </a:rPr>
              <a:t>Thanks for your attention</a:t>
            </a:r>
          </a:p>
        </p:txBody>
      </p:sp>
      <p:pic>
        <p:nvPicPr>
          <p:cNvPr id="3" name="Picture 5" descr="Monogram_PPT_small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4100513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Legal Disclaimer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19150" y="1196975"/>
            <a:ext cx="7200900" cy="424815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The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content of this presentation was created by the author and reflects his individual opinion and views. 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None/>
            </a:pP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Please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note that the presentation is not a statement from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the REserviceS consortium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and/or EASME and therefore not necessarily reflects their views, opinions and positions. They cannot be held responsible for the use of the information contained therein.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The REserviceS Project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196975"/>
            <a:ext cx="7200900" cy="107989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REserviceS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(Economic grid support from variable renewables) was the first study to investigate wind and solar based grid support services at EU level. 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65" y="381260"/>
            <a:ext cx="2167781" cy="7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62161"/>
            <a:ext cx="6341420" cy="358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The REserviceS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65" y="381260"/>
            <a:ext cx="2167781" cy="7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19150" y="1196975"/>
            <a:ext cx="7200900" cy="424815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REserviceS 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has provided technical and economic guidelines and recommendations for the design of a European market for ancillary services, as well as for future network codes within the Third </a:t>
            </a:r>
            <a:r>
              <a:rPr lang="en-US" altLang="en-US" dirty="0" err="1">
                <a:latin typeface="Calibri" pitchFamily="34" charset="0"/>
                <a:ea typeface="ヒラギノ角ゴ Pro W3" charset="-128"/>
              </a:rPr>
              <a:t>Liberalisation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 Package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.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REserviceS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was funded under the EU FP7 program and ran from Q2 2012 to Q3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2014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Please see also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  <a:hlinkClick r:id="rId3"/>
              </a:rPr>
              <a:t>www.reservices-project.eu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20972"/>
            <a:ext cx="8869852" cy="12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Why did GE took part in REserviceS?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196974"/>
            <a:ext cx="7200900" cy="475297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Relevant topic at the right time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Renewables system integration is key </a:t>
            </a:r>
            <a:br>
              <a:rPr lang="en-US" altLang="en-US" dirty="0" smtClean="0">
                <a:latin typeface="Calibri" pitchFamily="34" charset="0"/>
                <a:ea typeface="ヒラギノ角ゴ Pro W3" charset="-128"/>
              </a:rPr>
            </a:b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to achieve high and cost efficient RES penetration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RES already do provide system services today </a:t>
            </a:r>
            <a:br>
              <a:rPr lang="en-US" altLang="en-US" dirty="0" smtClean="0">
                <a:latin typeface="Calibri" pitchFamily="34" charset="0"/>
                <a:ea typeface="ヒラギノ角ゴ Pro W3" charset="-128"/>
              </a:rPr>
            </a:b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and will need to provide more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at higher RES penetration levels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But which and how and within which framework?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This will impact design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&amp; operation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of RES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significantly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REserviceS broke new ground with realistic objectives </a:t>
            </a: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Leveraging lessons learned from RES integration studies in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the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European context</a:t>
            </a: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IP development was neither planned nor expected. </a:t>
            </a:r>
            <a:br>
              <a:rPr lang="en-US" altLang="en-US" dirty="0" smtClean="0">
                <a:latin typeface="Calibri" pitchFamily="34" charset="0"/>
                <a:ea typeface="ヒラギノ角ゴ Pro W3" charset="-128"/>
              </a:rPr>
            </a:b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4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Why did GE took part in REserviceS?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196974"/>
            <a:ext cx="7200900" cy="4752975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  <a:ea typeface="ヒラギノ角ゴ Pro W3" charset="-128"/>
              </a:rPr>
              <a:t>GE had the right staff with the needed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skillset</a:t>
            </a:r>
            <a:endParaRPr lang="en-US" altLang="en-US" dirty="0">
              <a:latin typeface="Calibri" pitchFamily="34" charset="0"/>
              <a:ea typeface="ヒラギノ角ゴ Pro W3" charset="-128"/>
            </a:endParaRP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… and these resources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could be scheduled</a:t>
            </a:r>
            <a:endParaRPr lang="en-US" altLang="en-US" dirty="0">
              <a:latin typeface="Calibri" pitchFamily="34" charset="0"/>
              <a:ea typeface="ヒラギノ角ゴ Pro W3" charset="-128"/>
            </a:endParaRP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Funding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from the EU FP7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funding program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Sufficient re amount and schedule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Sufficient added value for the business  </a:t>
            </a:r>
            <a:endParaRPr lang="en-US" altLang="en-US" dirty="0">
              <a:latin typeface="Calibri" pitchFamily="34" charset="0"/>
              <a:ea typeface="ヒラギノ角ゴ Pro W3" charset="-128"/>
            </a:endParaRP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The set up of partners in the consortium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EU funded projects were new to the set up GE team 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Most partners with long track record of EU funded projects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WindEUROPE as an experienced project coordinator</a:t>
            </a:r>
          </a:p>
        </p:txBody>
      </p:sp>
    </p:spTree>
    <p:extLst>
      <p:ext uri="{BB962C8B-B14F-4D97-AF65-F5344CB8AC3E}">
        <p14:creationId xmlns:p14="http://schemas.microsoft.com/office/powerpoint/2010/main" val="30203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Lessons learned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196975"/>
            <a:ext cx="7200900" cy="424815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Complex Rules, complex application 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Understand the funding rules fully </a:t>
            </a:r>
            <a:endParaRPr lang="en-US" altLang="en-US" dirty="0">
              <a:latin typeface="Calibri" pitchFamily="34" charset="0"/>
              <a:ea typeface="ヒラギノ角ゴ Pro W3" charset="-128"/>
            </a:endParaRP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In case of doubt: Look for external support 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Run your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business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case carefully</a:t>
            </a:r>
            <a:br>
              <a:rPr lang="en-US" altLang="en-US" dirty="0" smtClean="0">
                <a:latin typeface="Calibri" pitchFamily="34" charset="0"/>
                <a:ea typeface="ヒラギノ角ゴ Pro W3" charset="-128"/>
              </a:rPr>
            </a:b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Match internal processes with funding rules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Fully understand the degree of freedom in the rules</a:t>
            </a:r>
            <a:br>
              <a:rPr lang="en-US" altLang="en-US" dirty="0" smtClean="0">
                <a:latin typeface="Calibri" pitchFamily="34" charset="0"/>
                <a:ea typeface="ヒラギノ角ゴ Pro W3" charset="-128"/>
              </a:rPr>
            </a:b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Project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coordination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Large project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with 14 partners over several WPs needed good coordination 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Well align with your project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5404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Lessons Learned </a:t>
            </a:r>
            <a:r>
              <a:rPr lang="en-US" altLang="en-US" dirty="0" err="1" smtClean="0">
                <a:latin typeface="Calibri" pitchFamily="34" charset="0"/>
                <a:ea typeface="ヒラギノ角ゴ Pro W3" charset="-128"/>
              </a:rPr>
              <a:t>con’d</a:t>
            </a: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196974"/>
            <a:ext cx="7200900" cy="475297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Plan your resources well</a:t>
            </a:r>
            <a:endParaRPr lang="en-US" altLang="en-US" dirty="0">
              <a:latin typeface="Calibri" pitchFamily="34" charset="0"/>
              <a:ea typeface="ヒラギノ角ゴ Pro W3" charset="-128"/>
              <a:sym typeface="Wingdings" panose="05000000000000000000" pitchFamily="2" charset="2"/>
            </a:endParaRP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Project Coordination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Dissemination </a:t>
            </a:r>
            <a:r>
              <a:rPr lang="en-US" altLang="en-US" dirty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of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results 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Reporting and its deadlines</a:t>
            </a:r>
            <a:endParaRPr lang="en-US" altLang="en-US" dirty="0">
              <a:latin typeface="Calibri" pitchFamily="34" charset="0"/>
              <a:ea typeface="ヒラギノ角ゴ Pro W3" charset="-128"/>
              <a:sym typeface="Wingdings" panose="05000000000000000000" pitchFamily="2" charset="2"/>
            </a:endParaRP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Archiving information</a:t>
            </a:r>
            <a:endParaRPr lang="en-US" altLang="en-US" dirty="0">
              <a:latin typeface="Calibri" pitchFamily="34" charset="0"/>
              <a:ea typeface="ヒラギノ角ゴ Pro W3" charset="-128"/>
              <a:sym typeface="Wingdings" panose="05000000000000000000" pitchFamily="2" charset="2"/>
            </a:endParaRPr>
          </a:p>
          <a:p>
            <a:r>
              <a:rPr lang="en-US" altLang="en-US" dirty="0">
                <a:latin typeface="Calibri" pitchFamily="34" charset="0"/>
                <a:ea typeface="ヒラギノ角ゴ Pro W3" charset="-128"/>
              </a:rPr>
              <a:t>Manage resources well to fulfill your commitments on time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Plan for project management role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Carefully manage budget and schedule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Prepare for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audit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How can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overhead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by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>minimized?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  <a:t/>
            </a:r>
            <a:br>
              <a:rPr lang="en-US" altLang="en-US" dirty="0" smtClean="0">
                <a:latin typeface="Calibri" pitchFamily="34" charset="0"/>
                <a:ea typeface="ヒラギノ角ゴ Pro W3" charset="-128"/>
                <a:sym typeface="Wingdings" panose="05000000000000000000" pitchFamily="2" charset="2"/>
              </a:rPr>
            </a:br>
            <a:endParaRPr lang="en-US" altLang="en-US" dirty="0" smtClean="0">
              <a:latin typeface="Calibri" pitchFamily="34" charset="0"/>
              <a:ea typeface="ヒラギノ角ゴ Pro W3" charset="-128"/>
              <a:sym typeface="Wingdings" panose="05000000000000000000" pitchFamily="2" charset="2"/>
            </a:endParaRPr>
          </a:p>
          <a:p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4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Summary and Conclusions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196974"/>
            <a:ext cx="7200900" cy="4752975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  <a:ea typeface="ヒラギノ角ゴ Pro W3" charset="-128"/>
              </a:rPr>
              <a:t>REserviceS had the right team for this project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Look for the right partners and …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… get full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alignment. </a:t>
            </a:r>
            <a:br>
              <a:rPr lang="en-US" altLang="en-US" dirty="0" smtClean="0">
                <a:latin typeface="Calibri" pitchFamily="34" charset="0"/>
                <a:ea typeface="ヒラギノ角ゴ Pro W3" charset="-128"/>
              </a:rPr>
            </a:b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Large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projects with long run time drive needs for coordination  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For each partner</a:t>
            </a:r>
          </a:p>
          <a:p>
            <a:pPr lvl="1"/>
            <a:r>
              <a:rPr lang="en-US" altLang="en-US" dirty="0">
                <a:latin typeface="Calibri" pitchFamily="34" charset="0"/>
                <a:ea typeface="ヒラギノ角ゴ Pro W3" charset="-128"/>
              </a:rPr>
              <a:t>For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the </a:t>
            </a:r>
            <a:r>
              <a:rPr lang="en-US" altLang="en-US" dirty="0">
                <a:latin typeface="Calibri" pitchFamily="34" charset="0"/>
                <a:ea typeface="ヒラギノ角ゴ Pro W3" charset="-128"/>
              </a:rPr>
              <a:t>consortium by a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strong coordinator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How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much efficiency can be gained by having smaller </a:t>
            </a:r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projects?</a:t>
            </a:r>
            <a:endParaRPr lang="en-US" altLang="en-US" dirty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4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EPower_Powerpoint">
  <a:themeElements>
    <a:clrScheme name="ETIPWind">
      <a:dk1>
        <a:srgbClr val="323232"/>
      </a:dk1>
      <a:lt1>
        <a:sysClr val="window" lastClr="FFFFFF"/>
      </a:lt1>
      <a:dk2>
        <a:srgbClr val="005596"/>
      </a:dk2>
      <a:lt2>
        <a:srgbClr val="79BDE8"/>
      </a:lt2>
      <a:accent1>
        <a:srgbClr val="78A22F"/>
      </a:accent1>
      <a:accent2>
        <a:srgbClr val="F2A900"/>
      </a:accent2>
      <a:accent3>
        <a:srgbClr val="D50032"/>
      </a:accent3>
      <a:accent4>
        <a:srgbClr val="A3D4E7"/>
      </a:accent4>
      <a:accent5>
        <a:srgbClr val="EEF8FA"/>
      </a:accent5>
      <a:accent6>
        <a:srgbClr val="777877"/>
      </a:accent6>
      <a:hlink>
        <a:srgbClr val="B2B3B2"/>
      </a:hlink>
      <a:folHlink>
        <a:srgbClr val="69A7CF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436</Words>
  <Application>Microsoft Office PowerPoint</Application>
  <PresentationFormat>Bildschirmpräsentation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WISEPower_Powerpoint</vt:lpstr>
      <vt:lpstr>REserviceS  A pan European research  project success story   Lessons learned from participation </vt:lpstr>
      <vt:lpstr>Legal Disclaimer</vt:lpstr>
      <vt:lpstr>The REserviceS Project</vt:lpstr>
      <vt:lpstr>The REserviceS Project</vt:lpstr>
      <vt:lpstr>Why did GE took part in REserviceS?</vt:lpstr>
      <vt:lpstr>Why did GE took part in REserviceS?</vt:lpstr>
      <vt:lpstr>Lessons learned</vt:lpstr>
      <vt:lpstr>Lessons Learned con’d</vt:lpstr>
      <vt:lpstr>Summary and Conclusions</vt:lpstr>
      <vt:lpstr>Summary and Conclusions</vt:lpstr>
      <vt:lpstr>Join the conversation</vt:lpstr>
      <vt:lpstr>Thanks for your attention</vt:lpstr>
    </vt:vector>
  </TitlesOfParts>
  <Company>EWEA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sharon.wokke</dc:creator>
  <cp:lastModifiedBy>Stephan Wachtel</cp:lastModifiedBy>
  <cp:revision>125</cp:revision>
  <dcterms:created xsi:type="dcterms:W3CDTF">2014-06-10T08:59:51Z</dcterms:created>
  <dcterms:modified xsi:type="dcterms:W3CDTF">2016-09-26T13:35:22Z</dcterms:modified>
</cp:coreProperties>
</file>