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19"/>
  </p:notesMasterIdLst>
  <p:sldIdLst>
    <p:sldId id="256" r:id="rId3"/>
    <p:sldId id="270" r:id="rId4"/>
    <p:sldId id="263" r:id="rId5"/>
    <p:sldId id="268" r:id="rId6"/>
    <p:sldId id="264" r:id="rId7"/>
    <p:sldId id="265" r:id="rId8"/>
    <p:sldId id="266" r:id="rId9"/>
    <p:sldId id="267" r:id="rId10"/>
    <p:sldId id="269" r:id="rId11"/>
    <p:sldId id="271" r:id="rId12"/>
    <p:sldId id="272" r:id="rId13"/>
    <p:sldId id="273" r:id="rId14"/>
    <p:sldId id="274" r:id="rId15"/>
    <p:sldId id="275" r:id="rId16"/>
    <p:sldId id="277" r:id="rId17"/>
    <p:sldId id="262" r:id="rId1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4">
          <p15:clr>
            <a:srgbClr val="A4A3A4"/>
          </p15:clr>
        </p15:guide>
        <p15:guide id="2" orient="horz" pos="4162">
          <p15:clr>
            <a:srgbClr val="A4A3A4"/>
          </p15:clr>
        </p15:guide>
        <p15:guide id="3" orient="horz" pos="731">
          <p15:clr>
            <a:srgbClr val="A4A3A4"/>
          </p15:clr>
        </p15:guide>
        <p15:guide id="4" orient="horz" pos="799">
          <p15:clr>
            <a:srgbClr val="A4A3A4"/>
          </p15:clr>
        </p15:guide>
        <p15:guide id="5" orient="horz" pos="3775">
          <p15:clr>
            <a:srgbClr val="A4A3A4"/>
          </p15:clr>
        </p15:guide>
        <p15:guide id="6" pos="1446">
          <p15:clr>
            <a:srgbClr val="A4A3A4"/>
          </p15:clr>
        </p15:guide>
        <p15:guide id="7" pos="158">
          <p15:clr>
            <a:srgbClr val="A4A3A4"/>
          </p15:clr>
        </p15:guide>
        <p15:guide id="8" pos="5602">
          <p15:clr>
            <a:srgbClr val="A4A3A4"/>
          </p15:clr>
        </p15:guide>
        <p15:guide id="9" pos="4314">
          <p15:clr>
            <a:srgbClr val="A4A3A4"/>
          </p15:clr>
        </p15:guide>
        <p15:guide id="10" pos="4218">
          <p15:clr>
            <a:srgbClr val="A4A3A4"/>
          </p15:clr>
        </p15:guide>
        <p15:guide id="11" pos="2929">
          <p15:clr>
            <a:srgbClr val="A4A3A4"/>
          </p15:clr>
        </p15:guide>
        <p15:guide id="12" pos="2831">
          <p15:clr>
            <a:srgbClr val="A4A3A4"/>
          </p15:clr>
        </p15:guide>
        <p15:guide id="13" pos="15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79" d="100"/>
          <a:sy n="179" d="100"/>
        </p:scale>
        <p:origin x="-924" y="-90"/>
      </p:cViewPr>
      <p:guideLst>
        <p:guide orient="horz" pos="164"/>
        <p:guide orient="horz" pos="4156"/>
        <p:guide orient="horz" pos="709"/>
        <p:guide orient="horz" pos="799"/>
        <p:guide orient="horz" pos="3793"/>
        <p:guide pos="1446"/>
        <p:guide pos="158"/>
        <p:guide pos="5602"/>
        <p:guide pos="4314"/>
        <p:guide pos="4218"/>
        <p:guide pos="2925"/>
        <p:guide pos="2831"/>
        <p:guide pos="15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3A6C56-AE86-438B-88F7-6C2F9384E78B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4E790074-8E10-43A6-BD39-D1E048CBE6D7}">
      <dgm:prSet phldrT="[Text]"/>
      <dgm:spPr>
        <a:solidFill>
          <a:srgbClr val="33B2E1"/>
        </a:solidFill>
      </dgm:spPr>
      <dgm:t>
        <a:bodyPr/>
        <a:lstStyle/>
        <a:p>
          <a:r>
            <a:rPr lang="en-GB" dirty="0" smtClean="0"/>
            <a:t>More reliability</a:t>
          </a:r>
          <a:endParaRPr lang="en-GB" dirty="0"/>
        </a:p>
      </dgm:t>
    </dgm:pt>
    <dgm:pt modelId="{2470FB04-6184-4081-B13E-A1AED32F7A49}" type="parTrans" cxnId="{AE52D8BC-BFBF-4ED7-8CD4-4D681DCAD53E}">
      <dgm:prSet/>
      <dgm:spPr/>
      <dgm:t>
        <a:bodyPr/>
        <a:lstStyle/>
        <a:p>
          <a:endParaRPr lang="en-GB"/>
        </a:p>
      </dgm:t>
    </dgm:pt>
    <dgm:pt modelId="{63DEF327-7866-4061-AE4C-7EDC2BBBE8D3}" type="sibTrans" cxnId="{AE52D8BC-BFBF-4ED7-8CD4-4D681DCAD53E}">
      <dgm:prSet/>
      <dgm:spPr/>
      <dgm:t>
        <a:bodyPr/>
        <a:lstStyle/>
        <a:p>
          <a:endParaRPr lang="en-GB"/>
        </a:p>
      </dgm:t>
    </dgm:pt>
    <dgm:pt modelId="{0D12E811-1BA6-4632-B256-E2B18599D350}">
      <dgm:prSet phldrT="[Text]"/>
      <dgm:spPr>
        <a:solidFill>
          <a:srgbClr val="33B2E1"/>
        </a:solidFill>
      </dgm:spPr>
      <dgm:t>
        <a:bodyPr/>
        <a:lstStyle/>
        <a:p>
          <a:r>
            <a:rPr lang="en-GB" dirty="0" smtClean="0"/>
            <a:t>Material savings</a:t>
          </a:r>
          <a:endParaRPr lang="en-GB" dirty="0"/>
        </a:p>
      </dgm:t>
    </dgm:pt>
    <dgm:pt modelId="{53750289-3A8A-48C4-9061-0C0E94077EF6}" type="parTrans" cxnId="{0D394342-B4C6-47CA-ADC3-50EED1CC5192}">
      <dgm:prSet/>
      <dgm:spPr/>
      <dgm:t>
        <a:bodyPr/>
        <a:lstStyle/>
        <a:p>
          <a:endParaRPr lang="en-GB"/>
        </a:p>
      </dgm:t>
    </dgm:pt>
    <dgm:pt modelId="{3FCD2A81-1B7F-4B1E-89A8-C7723F9E6670}" type="sibTrans" cxnId="{0D394342-B4C6-47CA-ADC3-50EED1CC5192}">
      <dgm:prSet/>
      <dgm:spPr/>
      <dgm:t>
        <a:bodyPr/>
        <a:lstStyle/>
        <a:p>
          <a:endParaRPr lang="en-GB"/>
        </a:p>
      </dgm:t>
    </dgm:pt>
    <dgm:pt modelId="{B561E1E9-16F7-4C7D-A552-4FC7EFEFE499}">
      <dgm:prSet phldrT="[Text]"/>
      <dgm:spPr>
        <a:solidFill>
          <a:srgbClr val="33B2E1"/>
        </a:solidFill>
      </dgm:spPr>
      <dgm:t>
        <a:bodyPr/>
        <a:lstStyle/>
        <a:p>
          <a:r>
            <a:rPr lang="en-GB" dirty="0" smtClean="0"/>
            <a:t>More accurate forecast</a:t>
          </a:r>
          <a:endParaRPr lang="en-GB" dirty="0"/>
        </a:p>
      </dgm:t>
    </dgm:pt>
    <dgm:pt modelId="{725B494A-45F8-43D0-BD69-C35E1840633F}" type="parTrans" cxnId="{F34889CF-90A0-4E70-9A7D-B7DC15D73096}">
      <dgm:prSet/>
      <dgm:spPr/>
      <dgm:t>
        <a:bodyPr/>
        <a:lstStyle/>
        <a:p>
          <a:endParaRPr lang="en-GB"/>
        </a:p>
      </dgm:t>
    </dgm:pt>
    <dgm:pt modelId="{606F8DCA-6877-4FBC-9253-91F9258EB5BC}" type="sibTrans" cxnId="{F34889CF-90A0-4E70-9A7D-B7DC15D73096}">
      <dgm:prSet/>
      <dgm:spPr/>
      <dgm:t>
        <a:bodyPr/>
        <a:lstStyle/>
        <a:p>
          <a:endParaRPr lang="en-GB"/>
        </a:p>
      </dgm:t>
    </dgm:pt>
    <dgm:pt modelId="{886C7FF7-9711-4ADD-9FF5-C9FD2D886FE9}" type="pres">
      <dgm:prSet presAssocID="{4A3A6C56-AE86-438B-88F7-6C2F9384E78B}" presName="Name0" presStyleCnt="0">
        <dgm:presLayoutVars>
          <dgm:dir/>
          <dgm:resizeHandles val="exact"/>
        </dgm:presLayoutVars>
      </dgm:prSet>
      <dgm:spPr/>
    </dgm:pt>
    <dgm:pt modelId="{FB1F3D20-2551-4999-97D6-21FF94DD5361}" type="pres">
      <dgm:prSet presAssocID="{4A3A6C56-AE86-438B-88F7-6C2F9384E78B}" presName="fgShape" presStyleLbl="fgShp" presStyleIdx="0" presStyleCnt="1"/>
      <dgm:spPr/>
    </dgm:pt>
    <dgm:pt modelId="{A6D0FC41-CF8C-4348-992C-13C4DEA3DBAE}" type="pres">
      <dgm:prSet presAssocID="{4A3A6C56-AE86-438B-88F7-6C2F9384E78B}" presName="linComp" presStyleCnt="0"/>
      <dgm:spPr/>
    </dgm:pt>
    <dgm:pt modelId="{7CF22829-D0E9-44C8-A103-8B8632A6FE0B}" type="pres">
      <dgm:prSet presAssocID="{4E790074-8E10-43A6-BD39-D1E048CBE6D7}" presName="compNode" presStyleCnt="0"/>
      <dgm:spPr/>
    </dgm:pt>
    <dgm:pt modelId="{9B21AC75-52FF-44FA-9EF9-B3816D35BB74}" type="pres">
      <dgm:prSet presAssocID="{4E790074-8E10-43A6-BD39-D1E048CBE6D7}" presName="bkgdShape" presStyleLbl="node1" presStyleIdx="0" presStyleCnt="3"/>
      <dgm:spPr/>
      <dgm:t>
        <a:bodyPr/>
        <a:lstStyle/>
        <a:p>
          <a:endParaRPr lang="en-GB"/>
        </a:p>
      </dgm:t>
    </dgm:pt>
    <dgm:pt modelId="{30420CF4-6AB3-43CA-A2C9-DA0402F827EB}" type="pres">
      <dgm:prSet presAssocID="{4E790074-8E10-43A6-BD39-D1E048CBE6D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62F3CC-36A2-4FEA-B416-72AF2BD59C66}" type="pres">
      <dgm:prSet presAssocID="{4E790074-8E10-43A6-BD39-D1E048CBE6D7}" presName="invisiNode" presStyleLbl="node1" presStyleIdx="0" presStyleCnt="3"/>
      <dgm:spPr/>
    </dgm:pt>
    <dgm:pt modelId="{74DF3B6F-C19A-494A-8877-EF9649936B8B}" type="pres">
      <dgm:prSet presAssocID="{4E790074-8E10-43A6-BD39-D1E048CBE6D7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7799F7B1-227E-4ACE-85A9-167949EAED53}" type="pres">
      <dgm:prSet presAssocID="{63DEF327-7866-4061-AE4C-7EDC2BBBE8D3}" presName="sibTrans" presStyleLbl="sibTrans2D1" presStyleIdx="0" presStyleCnt="0"/>
      <dgm:spPr/>
      <dgm:t>
        <a:bodyPr/>
        <a:lstStyle/>
        <a:p>
          <a:endParaRPr lang="en-GB"/>
        </a:p>
      </dgm:t>
    </dgm:pt>
    <dgm:pt modelId="{6787108F-3D59-40D0-9CA5-CACA7A4FD4F2}" type="pres">
      <dgm:prSet presAssocID="{0D12E811-1BA6-4632-B256-E2B18599D350}" presName="compNode" presStyleCnt="0"/>
      <dgm:spPr/>
    </dgm:pt>
    <dgm:pt modelId="{431E6811-ACE2-471F-BDAB-A7E8EDDF7D72}" type="pres">
      <dgm:prSet presAssocID="{0D12E811-1BA6-4632-B256-E2B18599D350}" presName="bkgdShape" presStyleLbl="node1" presStyleIdx="1" presStyleCnt="3"/>
      <dgm:spPr/>
      <dgm:t>
        <a:bodyPr/>
        <a:lstStyle/>
        <a:p>
          <a:endParaRPr lang="en-GB"/>
        </a:p>
      </dgm:t>
    </dgm:pt>
    <dgm:pt modelId="{E8224D49-7F9D-4493-B1C1-B34799012B43}" type="pres">
      <dgm:prSet presAssocID="{0D12E811-1BA6-4632-B256-E2B18599D35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D12661-F662-457F-B0F9-00AF7F8ECB60}" type="pres">
      <dgm:prSet presAssocID="{0D12E811-1BA6-4632-B256-E2B18599D350}" presName="invisiNode" presStyleLbl="node1" presStyleIdx="1" presStyleCnt="3"/>
      <dgm:spPr/>
    </dgm:pt>
    <dgm:pt modelId="{CA4503F4-88B6-4162-A7BC-FE846F998A37}" type="pres">
      <dgm:prSet presAssocID="{0D12E811-1BA6-4632-B256-E2B18599D350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6FEB0E80-EE11-44CF-B950-AF8783026230}" type="pres">
      <dgm:prSet presAssocID="{3FCD2A81-1B7F-4B1E-89A8-C7723F9E6670}" presName="sibTrans" presStyleLbl="sibTrans2D1" presStyleIdx="0" presStyleCnt="0"/>
      <dgm:spPr/>
      <dgm:t>
        <a:bodyPr/>
        <a:lstStyle/>
        <a:p>
          <a:endParaRPr lang="en-GB"/>
        </a:p>
      </dgm:t>
    </dgm:pt>
    <dgm:pt modelId="{73E0D16E-7E82-4B46-AFAE-9AE661C30673}" type="pres">
      <dgm:prSet presAssocID="{B561E1E9-16F7-4C7D-A552-4FC7EFEFE499}" presName="compNode" presStyleCnt="0"/>
      <dgm:spPr/>
    </dgm:pt>
    <dgm:pt modelId="{0CA73CEC-D01A-4B2B-9928-C242F418ECE9}" type="pres">
      <dgm:prSet presAssocID="{B561E1E9-16F7-4C7D-A552-4FC7EFEFE499}" presName="bkgdShape" presStyleLbl="node1" presStyleIdx="2" presStyleCnt="3"/>
      <dgm:spPr/>
      <dgm:t>
        <a:bodyPr/>
        <a:lstStyle/>
        <a:p>
          <a:endParaRPr lang="en-GB"/>
        </a:p>
      </dgm:t>
    </dgm:pt>
    <dgm:pt modelId="{333D88F6-92B9-4036-BA35-1DA55DBE701E}" type="pres">
      <dgm:prSet presAssocID="{B561E1E9-16F7-4C7D-A552-4FC7EFEFE49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4C90DC-270F-4D81-AB6C-4AC9BE690C62}" type="pres">
      <dgm:prSet presAssocID="{B561E1E9-16F7-4C7D-A552-4FC7EFEFE499}" presName="invisiNode" presStyleLbl="node1" presStyleIdx="2" presStyleCnt="3"/>
      <dgm:spPr/>
    </dgm:pt>
    <dgm:pt modelId="{6C857754-113D-4388-A787-D2DF7B0A2DAE}" type="pres">
      <dgm:prSet presAssocID="{B561E1E9-16F7-4C7D-A552-4FC7EFEFE499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</dgm:ptLst>
  <dgm:cxnLst>
    <dgm:cxn modelId="{0D394342-B4C6-47CA-ADC3-50EED1CC5192}" srcId="{4A3A6C56-AE86-438B-88F7-6C2F9384E78B}" destId="{0D12E811-1BA6-4632-B256-E2B18599D350}" srcOrd="1" destOrd="0" parTransId="{53750289-3A8A-48C4-9061-0C0E94077EF6}" sibTransId="{3FCD2A81-1B7F-4B1E-89A8-C7723F9E6670}"/>
    <dgm:cxn modelId="{AE52D8BC-BFBF-4ED7-8CD4-4D681DCAD53E}" srcId="{4A3A6C56-AE86-438B-88F7-6C2F9384E78B}" destId="{4E790074-8E10-43A6-BD39-D1E048CBE6D7}" srcOrd="0" destOrd="0" parTransId="{2470FB04-6184-4081-B13E-A1AED32F7A49}" sibTransId="{63DEF327-7866-4061-AE4C-7EDC2BBBE8D3}"/>
    <dgm:cxn modelId="{DF9E1187-FF24-4BD3-840D-0A7E90D8E45B}" type="presOf" srcId="{63DEF327-7866-4061-AE4C-7EDC2BBBE8D3}" destId="{7799F7B1-227E-4ACE-85A9-167949EAED53}" srcOrd="0" destOrd="0" presId="urn:microsoft.com/office/officeart/2005/8/layout/hList7"/>
    <dgm:cxn modelId="{93BAD4BF-DE76-41AC-87C2-F2FCFC1F62CC}" type="presOf" srcId="{4E790074-8E10-43A6-BD39-D1E048CBE6D7}" destId="{9B21AC75-52FF-44FA-9EF9-B3816D35BB74}" srcOrd="0" destOrd="0" presId="urn:microsoft.com/office/officeart/2005/8/layout/hList7"/>
    <dgm:cxn modelId="{D757E406-0B67-4386-82D8-151D50274E6F}" type="presOf" srcId="{3FCD2A81-1B7F-4B1E-89A8-C7723F9E6670}" destId="{6FEB0E80-EE11-44CF-B950-AF8783026230}" srcOrd="0" destOrd="0" presId="urn:microsoft.com/office/officeart/2005/8/layout/hList7"/>
    <dgm:cxn modelId="{35B99669-B993-49BE-9897-F2645058C335}" type="presOf" srcId="{4E790074-8E10-43A6-BD39-D1E048CBE6D7}" destId="{30420CF4-6AB3-43CA-A2C9-DA0402F827EB}" srcOrd="1" destOrd="0" presId="urn:microsoft.com/office/officeart/2005/8/layout/hList7"/>
    <dgm:cxn modelId="{F34889CF-90A0-4E70-9A7D-B7DC15D73096}" srcId="{4A3A6C56-AE86-438B-88F7-6C2F9384E78B}" destId="{B561E1E9-16F7-4C7D-A552-4FC7EFEFE499}" srcOrd="2" destOrd="0" parTransId="{725B494A-45F8-43D0-BD69-C35E1840633F}" sibTransId="{606F8DCA-6877-4FBC-9253-91F9258EB5BC}"/>
    <dgm:cxn modelId="{995A62E4-55CB-4758-ABF6-EEF400A5A599}" type="presOf" srcId="{0D12E811-1BA6-4632-B256-E2B18599D350}" destId="{431E6811-ACE2-471F-BDAB-A7E8EDDF7D72}" srcOrd="0" destOrd="0" presId="urn:microsoft.com/office/officeart/2005/8/layout/hList7"/>
    <dgm:cxn modelId="{5F4CFDC7-D8EF-4F08-8569-0C6DBBAC0C90}" type="presOf" srcId="{B561E1E9-16F7-4C7D-A552-4FC7EFEFE499}" destId="{333D88F6-92B9-4036-BA35-1DA55DBE701E}" srcOrd="1" destOrd="0" presId="urn:microsoft.com/office/officeart/2005/8/layout/hList7"/>
    <dgm:cxn modelId="{B86E511C-4E1C-49AC-BDE7-901BEC9A3E07}" type="presOf" srcId="{0D12E811-1BA6-4632-B256-E2B18599D350}" destId="{E8224D49-7F9D-4493-B1C1-B34799012B43}" srcOrd="1" destOrd="0" presId="urn:microsoft.com/office/officeart/2005/8/layout/hList7"/>
    <dgm:cxn modelId="{262E60BA-0F08-4CE6-AC3A-5E4377F17858}" type="presOf" srcId="{4A3A6C56-AE86-438B-88F7-6C2F9384E78B}" destId="{886C7FF7-9711-4ADD-9FF5-C9FD2D886FE9}" srcOrd="0" destOrd="0" presId="urn:microsoft.com/office/officeart/2005/8/layout/hList7"/>
    <dgm:cxn modelId="{E44833F6-D58C-4DAB-8B54-D490FA0FA1B5}" type="presOf" srcId="{B561E1E9-16F7-4C7D-A552-4FC7EFEFE499}" destId="{0CA73CEC-D01A-4B2B-9928-C242F418ECE9}" srcOrd="0" destOrd="0" presId="urn:microsoft.com/office/officeart/2005/8/layout/hList7"/>
    <dgm:cxn modelId="{5B5E8348-EE2F-486B-9E3F-B851C9988CC2}" type="presParOf" srcId="{886C7FF7-9711-4ADD-9FF5-C9FD2D886FE9}" destId="{FB1F3D20-2551-4999-97D6-21FF94DD5361}" srcOrd="0" destOrd="0" presId="urn:microsoft.com/office/officeart/2005/8/layout/hList7"/>
    <dgm:cxn modelId="{EA35AEB3-0BB6-45A6-B383-CBDE9E5F7280}" type="presParOf" srcId="{886C7FF7-9711-4ADD-9FF5-C9FD2D886FE9}" destId="{A6D0FC41-CF8C-4348-992C-13C4DEA3DBAE}" srcOrd="1" destOrd="0" presId="urn:microsoft.com/office/officeart/2005/8/layout/hList7"/>
    <dgm:cxn modelId="{0703D644-E108-443E-AE8E-0E853E24E002}" type="presParOf" srcId="{A6D0FC41-CF8C-4348-992C-13C4DEA3DBAE}" destId="{7CF22829-D0E9-44C8-A103-8B8632A6FE0B}" srcOrd="0" destOrd="0" presId="urn:microsoft.com/office/officeart/2005/8/layout/hList7"/>
    <dgm:cxn modelId="{1BF0177E-4CF7-45D5-85DF-2CFC1424A969}" type="presParOf" srcId="{7CF22829-D0E9-44C8-A103-8B8632A6FE0B}" destId="{9B21AC75-52FF-44FA-9EF9-B3816D35BB74}" srcOrd="0" destOrd="0" presId="urn:microsoft.com/office/officeart/2005/8/layout/hList7"/>
    <dgm:cxn modelId="{D6869BD2-E244-44EB-9099-0C6684DE0B14}" type="presParOf" srcId="{7CF22829-D0E9-44C8-A103-8B8632A6FE0B}" destId="{30420CF4-6AB3-43CA-A2C9-DA0402F827EB}" srcOrd="1" destOrd="0" presId="urn:microsoft.com/office/officeart/2005/8/layout/hList7"/>
    <dgm:cxn modelId="{EDC45549-CBBB-4C36-A407-3C3DFDE779F7}" type="presParOf" srcId="{7CF22829-D0E9-44C8-A103-8B8632A6FE0B}" destId="{8A62F3CC-36A2-4FEA-B416-72AF2BD59C66}" srcOrd="2" destOrd="0" presId="urn:microsoft.com/office/officeart/2005/8/layout/hList7"/>
    <dgm:cxn modelId="{5764C4D2-9879-44D8-B9FB-AFFDEF46CCF0}" type="presParOf" srcId="{7CF22829-D0E9-44C8-A103-8B8632A6FE0B}" destId="{74DF3B6F-C19A-494A-8877-EF9649936B8B}" srcOrd="3" destOrd="0" presId="urn:microsoft.com/office/officeart/2005/8/layout/hList7"/>
    <dgm:cxn modelId="{2613B5CD-2300-445E-B65D-3AD5FE99AF9A}" type="presParOf" srcId="{A6D0FC41-CF8C-4348-992C-13C4DEA3DBAE}" destId="{7799F7B1-227E-4ACE-85A9-167949EAED53}" srcOrd="1" destOrd="0" presId="urn:microsoft.com/office/officeart/2005/8/layout/hList7"/>
    <dgm:cxn modelId="{8BA05A78-7935-41BB-9D74-7D4C1CA1B6FC}" type="presParOf" srcId="{A6D0FC41-CF8C-4348-992C-13C4DEA3DBAE}" destId="{6787108F-3D59-40D0-9CA5-CACA7A4FD4F2}" srcOrd="2" destOrd="0" presId="urn:microsoft.com/office/officeart/2005/8/layout/hList7"/>
    <dgm:cxn modelId="{4D698FFC-5E1A-44F7-B342-AB79802003C4}" type="presParOf" srcId="{6787108F-3D59-40D0-9CA5-CACA7A4FD4F2}" destId="{431E6811-ACE2-471F-BDAB-A7E8EDDF7D72}" srcOrd="0" destOrd="0" presId="urn:microsoft.com/office/officeart/2005/8/layout/hList7"/>
    <dgm:cxn modelId="{8BF63FC1-6FA6-4784-9A8C-48CBFFA77215}" type="presParOf" srcId="{6787108F-3D59-40D0-9CA5-CACA7A4FD4F2}" destId="{E8224D49-7F9D-4493-B1C1-B34799012B43}" srcOrd="1" destOrd="0" presId="urn:microsoft.com/office/officeart/2005/8/layout/hList7"/>
    <dgm:cxn modelId="{05C192ED-1173-426A-8AC2-A72E82F78E57}" type="presParOf" srcId="{6787108F-3D59-40D0-9CA5-CACA7A4FD4F2}" destId="{9FD12661-F662-457F-B0F9-00AF7F8ECB60}" srcOrd="2" destOrd="0" presId="urn:microsoft.com/office/officeart/2005/8/layout/hList7"/>
    <dgm:cxn modelId="{A7E8C6BA-7447-4BF8-9851-B02E037DCED1}" type="presParOf" srcId="{6787108F-3D59-40D0-9CA5-CACA7A4FD4F2}" destId="{CA4503F4-88B6-4162-A7BC-FE846F998A37}" srcOrd="3" destOrd="0" presId="urn:microsoft.com/office/officeart/2005/8/layout/hList7"/>
    <dgm:cxn modelId="{83AB440F-2C65-4450-9716-80C69554267C}" type="presParOf" srcId="{A6D0FC41-CF8C-4348-992C-13C4DEA3DBAE}" destId="{6FEB0E80-EE11-44CF-B950-AF8783026230}" srcOrd="3" destOrd="0" presId="urn:microsoft.com/office/officeart/2005/8/layout/hList7"/>
    <dgm:cxn modelId="{3685768F-FE1B-41BE-A094-76BAEB35279F}" type="presParOf" srcId="{A6D0FC41-CF8C-4348-992C-13C4DEA3DBAE}" destId="{73E0D16E-7E82-4B46-AFAE-9AE661C30673}" srcOrd="4" destOrd="0" presId="urn:microsoft.com/office/officeart/2005/8/layout/hList7"/>
    <dgm:cxn modelId="{4AEC8F98-D212-495C-B671-53FB20A4F436}" type="presParOf" srcId="{73E0D16E-7E82-4B46-AFAE-9AE661C30673}" destId="{0CA73CEC-D01A-4B2B-9928-C242F418ECE9}" srcOrd="0" destOrd="0" presId="urn:microsoft.com/office/officeart/2005/8/layout/hList7"/>
    <dgm:cxn modelId="{6C5AF70A-A631-49FE-886B-6DB12151E7F0}" type="presParOf" srcId="{73E0D16E-7E82-4B46-AFAE-9AE661C30673}" destId="{333D88F6-92B9-4036-BA35-1DA55DBE701E}" srcOrd="1" destOrd="0" presId="urn:microsoft.com/office/officeart/2005/8/layout/hList7"/>
    <dgm:cxn modelId="{203A6CBE-977C-4BBF-8E15-23E929A7F991}" type="presParOf" srcId="{73E0D16E-7E82-4B46-AFAE-9AE661C30673}" destId="{374C90DC-270F-4D81-AB6C-4AC9BE690C62}" srcOrd="2" destOrd="0" presId="urn:microsoft.com/office/officeart/2005/8/layout/hList7"/>
    <dgm:cxn modelId="{EA6142E9-D16E-4212-AD29-A711FEB8E14F}" type="presParOf" srcId="{73E0D16E-7E82-4B46-AFAE-9AE661C30673}" destId="{6C857754-113D-4388-A787-D2DF7B0A2DA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1AC75-52FF-44FA-9EF9-B3816D35BB74}">
      <dsp:nvSpPr>
        <dsp:cNvPr id="0" name=""/>
        <dsp:cNvSpPr/>
      </dsp:nvSpPr>
      <dsp:spPr>
        <a:xfrm>
          <a:off x="1814" y="0"/>
          <a:ext cx="2823111" cy="4724399"/>
        </a:xfrm>
        <a:prstGeom prst="roundRect">
          <a:avLst>
            <a:gd name="adj" fmla="val 10000"/>
          </a:avLst>
        </a:prstGeom>
        <a:solidFill>
          <a:srgbClr val="33B2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More reliability</a:t>
          </a:r>
          <a:endParaRPr lang="en-GB" sz="3300" kern="1200" dirty="0"/>
        </a:p>
      </dsp:txBody>
      <dsp:txXfrm>
        <a:off x="1814" y="1889760"/>
        <a:ext cx="2823111" cy="1889760"/>
      </dsp:txXfrm>
    </dsp:sp>
    <dsp:sp modelId="{74DF3B6F-C19A-494A-8877-EF9649936B8B}">
      <dsp:nvSpPr>
        <dsp:cNvPr id="0" name=""/>
        <dsp:cNvSpPr/>
      </dsp:nvSpPr>
      <dsp:spPr>
        <a:xfrm>
          <a:off x="626757" y="283464"/>
          <a:ext cx="1573225" cy="157322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1E6811-ACE2-471F-BDAB-A7E8EDDF7D72}">
      <dsp:nvSpPr>
        <dsp:cNvPr id="0" name=""/>
        <dsp:cNvSpPr/>
      </dsp:nvSpPr>
      <dsp:spPr>
        <a:xfrm>
          <a:off x="2909619" y="0"/>
          <a:ext cx="2823111" cy="4724399"/>
        </a:xfrm>
        <a:prstGeom prst="roundRect">
          <a:avLst>
            <a:gd name="adj" fmla="val 10000"/>
          </a:avLst>
        </a:prstGeom>
        <a:solidFill>
          <a:srgbClr val="33B2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Material savings</a:t>
          </a:r>
          <a:endParaRPr lang="en-GB" sz="3300" kern="1200" dirty="0"/>
        </a:p>
      </dsp:txBody>
      <dsp:txXfrm>
        <a:off x="2909619" y="1889760"/>
        <a:ext cx="2823111" cy="1889760"/>
      </dsp:txXfrm>
    </dsp:sp>
    <dsp:sp modelId="{CA4503F4-88B6-4162-A7BC-FE846F998A37}">
      <dsp:nvSpPr>
        <dsp:cNvPr id="0" name=""/>
        <dsp:cNvSpPr/>
      </dsp:nvSpPr>
      <dsp:spPr>
        <a:xfrm>
          <a:off x="3534562" y="283464"/>
          <a:ext cx="1573225" cy="157322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73CEC-D01A-4B2B-9928-C242F418ECE9}">
      <dsp:nvSpPr>
        <dsp:cNvPr id="0" name=""/>
        <dsp:cNvSpPr/>
      </dsp:nvSpPr>
      <dsp:spPr>
        <a:xfrm>
          <a:off x="5817424" y="0"/>
          <a:ext cx="2823111" cy="4724399"/>
        </a:xfrm>
        <a:prstGeom prst="roundRect">
          <a:avLst>
            <a:gd name="adj" fmla="val 10000"/>
          </a:avLst>
        </a:prstGeom>
        <a:solidFill>
          <a:srgbClr val="33B2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More accurate forecast</a:t>
          </a:r>
          <a:endParaRPr lang="en-GB" sz="3300" kern="1200" dirty="0"/>
        </a:p>
      </dsp:txBody>
      <dsp:txXfrm>
        <a:off x="5817424" y="1889760"/>
        <a:ext cx="2823111" cy="1889760"/>
      </dsp:txXfrm>
    </dsp:sp>
    <dsp:sp modelId="{6C857754-113D-4388-A787-D2DF7B0A2DAE}">
      <dsp:nvSpPr>
        <dsp:cNvPr id="0" name=""/>
        <dsp:cNvSpPr/>
      </dsp:nvSpPr>
      <dsp:spPr>
        <a:xfrm>
          <a:off x="6442367" y="283463"/>
          <a:ext cx="1573225" cy="157322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1F3D20-2551-4999-97D6-21FF94DD5361}">
      <dsp:nvSpPr>
        <dsp:cNvPr id="0" name=""/>
        <dsp:cNvSpPr/>
      </dsp:nvSpPr>
      <dsp:spPr>
        <a:xfrm>
          <a:off x="345693" y="3779520"/>
          <a:ext cx="7950962" cy="70866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C5E0D-B76F-47A8-91B1-C71AD6BE59C3}" type="datetimeFigureOut">
              <a:rPr lang="en-GB" smtClean="0"/>
              <a:t>21/09/2016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EC2AB-FD5C-4EF7-AF8D-FB95907AF3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87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198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674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108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255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255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255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948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472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691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426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034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624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942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426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118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165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8893174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641864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baseline="0" noProof="1" smtClean="0">
                <a:solidFill>
                  <a:schemeClr val="accent2"/>
                </a:solidFill>
              </a:rPr>
              <a:t>Safer, smarter, greener</a:t>
            </a:r>
            <a:endParaRPr lang="en-GB" sz="900" b="1" cap="all" baseline="0" noProof="1">
              <a:solidFill>
                <a:schemeClr val="accent2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SD_VAR_CompanyYear"/>
          <p:cNvSpPr txBox="1"/>
          <p:nvPr userDrawn="1">
            <p:custDataLst>
              <p:tags r:id="rId1"/>
            </p:custDataLst>
          </p:nvPr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smtClean="0">
                <a:solidFill>
                  <a:schemeClr val="tx1"/>
                </a:solidFill>
              </a:rPr>
              <a:t>DNV GL © 2016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21" name="SD_FLD_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SD_FLD_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r>
              <a:rPr lang="en-GB" sz="75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Ungraded</a:t>
            </a: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SD_FLD_DocumentDate"/>
          <p:cNvSpPr/>
          <p:nvPr userDrawn="1"/>
        </p:nvSpPr>
        <p:spPr>
          <a:xfrm>
            <a:off x="249520" y="3862800"/>
            <a:ext cx="6446555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sz="1600" b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27 September 2016</a:t>
            </a:r>
            <a:endParaRPr lang="en-GB" sz="1600" b="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SD_FLD_Author"/>
          <p:cNvSpPr txBox="1">
            <a:spLocks noChangeArrowheads="1"/>
          </p:cNvSpPr>
          <p:nvPr userDrawn="1"/>
        </p:nvSpPr>
        <p:spPr bwMode="auto">
          <a:xfrm>
            <a:off x="250823" y="3574800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altLang="ja-JP" sz="1600" b="1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Johannes Georg Leib</a:t>
            </a:r>
            <a:endParaRPr lang="en-GB" altLang="ja-JP" sz="1600" b="1" kern="120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SD_FLD_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r>
              <a:rPr lang="en-GB" sz="1200" b="1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Energy</a:t>
            </a:r>
            <a:endParaRPr lang="en-GB" sz="1200" b="1" kern="1200" cap="all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50825" y="2420888"/>
            <a:ext cx="6445250" cy="648072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29" name="SD_FLD_Draft" hidden="1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 dirty="0" smtClean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70800"/>
            <a:ext cx="4244976" cy="47220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788" y="1268413"/>
            <a:ext cx="4242692" cy="472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9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8" y="5678682"/>
            <a:ext cx="8644531" cy="33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199"/>
            <a:ext cx="8892000" cy="467993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37488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4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7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7388" y="6537522"/>
            <a:ext cx="4246563" cy="1603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SD_FLD_Document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r>
              <a:rPr lang="en-GB" altLang="ja-JP" sz="700" smtClean="0">
                <a:solidFill>
                  <a:schemeClr val="tx1"/>
                </a:solidFill>
                <a:ea typeface="ＭＳ Ｐゴシック" charset="-128"/>
                <a:cs typeface="Arial" charset="0"/>
              </a:rPr>
              <a:t>27 September 2016</a:t>
            </a: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8" name="SD_FLD_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r>
              <a:rPr lang="en-GB" sz="75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Ungraded</a:t>
            </a: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D_FLD_Draft" hidden="1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 dirty="0" smtClean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91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957711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Telephone number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825" y="5769260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 b="1" cap="all" baseline="0" noProof="1" smtClean="0">
                <a:solidFill>
                  <a:schemeClr val="accent2"/>
                </a:solidFill>
              </a:rPr>
              <a:t>Safer, smarter, greener</a:t>
            </a:r>
            <a:endParaRPr lang="en-GB" sz="900" b="1" cap="all" baseline="0" noProof="1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9663" y="4967444"/>
            <a:ext cx="2045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b="1" cap="none" baseline="0" noProof="1" smtClean="0">
                <a:solidFill>
                  <a:schemeClr val="tx1"/>
                </a:solidFill>
              </a:rPr>
              <a:t>www.dnvgl.com</a:t>
            </a:r>
            <a:endParaRPr lang="en-GB" sz="1200" b="1" cap="none" baseline="0" noProof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79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582094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Textmasterformat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816879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1021752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Telephone number</a:t>
            </a:r>
          </a:p>
        </p:txBody>
      </p:sp>
    </p:spTree>
    <p:extLst>
      <p:ext uri="{BB962C8B-B14F-4D97-AF65-F5344CB8AC3E}">
        <p14:creationId xmlns:p14="http://schemas.microsoft.com/office/powerpoint/2010/main" val="977928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3" y="1268413"/>
            <a:ext cx="8641657" cy="4724400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333333"/>
              </a:buClr>
              <a:buFont typeface="+mj-lt"/>
              <a:buAutoNum type="arabicPeriod"/>
              <a:defRPr b="1"/>
            </a:lvl1pPr>
            <a:lvl2pPr marL="522000" indent="-180000">
              <a:buFont typeface="Wingdings" panose="05000000000000000000" pitchFamily="2" charset="2"/>
              <a:buChar char="§"/>
              <a:defRPr/>
            </a:lvl2pPr>
            <a:lvl3pPr marL="738000"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91283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160747"/>
            <a:ext cx="8893175" cy="3442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765372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528482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baseline="0" noProof="1" smtClean="0">
                <a:solidFill>
                  <a:schemeClr val="accent2"/>
                </a:solidFill>
              </a:rPr>
              <a:t>Safer, smarter, greener</a:t>
            </a:r>
            <a:endParaRPr lang="en-GB" sz="900" b="1" cap="all" baseline="0" noProof="1">
              <a:solidFill>
                <a:schemeClr val="accent2"/>
              </a:solidFill>
            </a:endParaRPr>
          </a:p>
        </p:txBody>
      </p:sp>
      <p:sp>
        <p:nvSpPr>
          <p:cNvPr id="18" name="SD_VAR_CompanyYear"/>
          <p:cNvSpPr txBox="1"/>
          <p:nvPr userDrawn="1">
            <p:custDataLst>
              <p:tags r:id="rId1"/>
            </p:custDataLst>
          </p:nvPr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smtClean="0">
                <a:solidFill>
                  <a:schemeClr val="tx1"/>
                </a:solidFill>
              </a:rPr>
              <a:t>DNV GL © 2016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6" name="SD_FLD_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r>
              <a:rPr lang="en-GB" sz="75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Ungraded</a:t>
            </a: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SD_FLD_Document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r>
              <a:rPr lang="en-GB" altLang="ja-JP" sz="700" smtClean="0">
                <a:solidFill>
                  <a:schemeClr val="tx1"/>
                </a:solidFill>
                <a:ea typeface="ＭＳ Ｐゴシック" charset="-128"/>
                <a:cs typeface="Arial" charset="0"/>
              </a:rPr>
              <a:t>27 September 2016</a:t>
            </a: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3" name="SD_FLD_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r>
              <a:rPr lang="en-GB" sz="1200" b="1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Energy</a:t>
            </a:r>
            <a:endParaRPr lang="en-GB" sz="1200" b="1" kern="1200" cap="all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SD_FLD_Draft" hidden="1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 dirty="0" smtClean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8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3"/>
            <a:ext cx="8893174" cy="3096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4271529"/>
            <a:ext cx="8893175" cy="1721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4876154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64788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baseline="0" noProof="1" smtClean="0">
                <a:solidFill>
                  <a:schemeClr val="accent2"/>
                </a:solidFill>
              </a:rPr>
              <a:t>Safer, smarter, greener</a:t>
            </a:r>
            <a:endParaRPr lang="en-GB" sz="900" b="1" cap="all" baseline="0" noProof="1">
              <a:solidFill>
                <a:schemeClr val="accent2"/>
              </a:solidFill>
            </a:endParaRPr>
          </a:p>
        </p:txBody>
      </p:sp>
      <p:sp>
        <p:nvSpPr>
          <p:cNvPr id="16" name="SD_VAR_CompanyYear"/>
          <p:cNvSpPr txBox="1"/>
          <p:nvPr userDrawn="1">
            <p:custDataLst>
              <p:tags r:id="rId1"/>
            </p:custDataLst>
          </p:nvPr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smtClean="0">
                <a:solidFill>
                  <a:schemeClr val="tx1"/>
                </a:solidFill>
              </a:rPr>
              <a:t>DNV GL © 2016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8" name="SD_FLD_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r>
              <a:rPr lang="en-GB" sz="75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Ungraded</a:t>
            </a: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SD_FLD_Document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r>
              <a:rPr lang="en-GB" altLang="ja-JP" sz="700" smtClean="0">
                <a:solidFill>
                  <a:schemeClr val="tx1"/>
                </a:solidFill>
                <a:ea typeface="ＭＳ Ｐゴシック" charset="-128"/>
                <a:cs typeface="Arial" charset="0"/>
              </a:rPr>
              <a:t>27 September 2016</a:t>
            </a: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SD_FLD_BusinessAreaName"/>
          <p:cNvSpPr/>
          <p:nvPr userDrawn="1"/>
        </p:nvSpPr>
        <p:spPr>
          <a:xfrm>
            <a:off x="250825" y="4501596"/>
            <a:ext cx="6445252" cy="2161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 indent="0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sz="1400" b="1" cap="all" baseline="0" smtClean="0">
                <a:solidFill>
                  <a:schemeClr val="bg1"/>
                </a:solidFill>
              </a:rPr>
              <a:t>Energy</a:t>
            </a:r>
            <a:endParaRPr lang="en-GB" sz="1400" b="1" cap="all" baseline="0" dirty="0" smtClean="0">
              <a:solidFill>
                <a:schemeClr val="bg1"/>
              </a:solidFill>
            </a:endParaRPr>
          </a:p>
        </p:txBody>
      </p:sp>
      <p:sp>
        <p:nvSpPr>
          <p:cNvPr id="23" name="SD_FLD_Draft" hidden="1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 dirty="0" smtClean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400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3933056"/>
            <a:ext cx="8893174" cy="2059757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2"/>
            <a:ext cx="8893174" cy="2756849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4312347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3924941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baseline="0" noProof="1" smtClean="0">
                <a:solidFill>
                  <a:schemeClr val="accent2"/>
                </a:solidFill>
              </a:rPr>
              <a:t>Safer, smarter, greener</a:t>
            </a:r>
            <a:endParaRPr lang="en-GB" sz="900" b="1" cap="all" baseline="0" noProof="1">
              <a:solidFill>
                <a:schemeClr val="accent2"/>
              </a:solidFill>
            </a:endParaRPr>
          </a:p>
        </p:txBody>
      </p:sp>
      <p:sp>
        <p:nvSpPr>
          <p:cNvPr id="21" name="SD_VAR_CompanyYear"/>
          <p:cNvSpPr txBox="1"/>
          <p:nvPr userDrawn="1">
            <p:custDataLst>
              <p:tags r:id="rId1"/>
            </p:custDataLst>
          </p:nvPr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smtClean="0">
                <a:solidFill>
                  <a:schemeClr val="tx1"/>
                </a:solidFill>
              </a:rPr>
              <a:t>DNV GL © 2016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22" name="SD_FLD_Author"/>
          <p:cNvSpPr txBox="1">
            <a:spLocks noChangeArrowheads="1"/>
          </p:cNvSpPr>
          <p:nvPr userDrawn="1"/>
        </p:nvSpPr>
        <p:spPr bwMode="auto">
          <a:xfrm>
            <a:off x="250823" y="5363202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altLang="ja-JP" sz="1200" b="1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Johannes Georg Leib</a:t>
            </a:r>
            <a:endParaRPr lang="en-GB" altLang="ja-JP" sz="1200" b="1" kern="120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SD_FLD_DocumentDate"/>
          <p:cNvSpPr/>
          <p:nvPr userDrawn="1"/>
        </p:nvSpPr>
        <p:spPr>
          <a:xfrm>
            <a:off x="249520" y="5685609"/>
            <a:ext cx="6446555" cy="30720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sz="1200" b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27 September 2016</a:t>
            </a:r>
            <a:endParaRPr lang="en-GB" sz="1200" b="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SD_FLD_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r>
              <a:rPr lang="en-GB" sz="75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Ungraded</a:t>
            </a: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SD_FLD_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SD_FLD_BusinessAreaName"/>
          <p:cNvSpPr/>
          <p:nvPr userDrawn="1"/>
        </p:nvSpPr>
        <p:spPr>
          <a:xfrm>
            <a:off x="246122" y="4056885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r>
              <a:rPr lang="en-GB" sz="1200" b="1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Energy</a:t>
            </a:r>
            <a:endParaRPr lang="en-GB" sz="1200" b="1" kern="1200" cap="all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250825" y="5039166"/>
            <a:ext cx="6445250" cy="324036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27" name="SD_FLD_Draft" hidden="1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 dirty="0" smtClean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9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260351"/>
            <a:ext cx="8893174" cy="57324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5907600"/>
            <a:ext cx="8892000" cy="2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90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60351"/>
            <a:ext cx="8892000" cy="573246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5907170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981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4"/>
            <a:ext cx="4243389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7" y="1268414"/>
            <a:ext cx="4243387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075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972000"/>
            <a:ext cx="4243389" cy="5724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6" y="1620000"/>
            <a:ext cx="4243387" cy="4372813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88" y="970248"/>
            <a:ext cx="4242692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7" y="1618861"/>
            <a:ext cx="4242693" cy="4373952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13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/>
          <a:stretch/>
        </p:blipFill>
        <p:spPr bwMode="auto">
          <a:xfrm>
            <a:off x="0" y="6277564"/>
            <a:ext cx="8895105" cy="3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268414"/>
            <a:ext cx="8641656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SD_VAR_CompanyYear"/>
          <p:cNvSpPr txBox="1"/>
          <p:nvPr>
            <p:custDataLst>
              <p:tags r:id="rId17"/>
            </p:custDataLst>
          </p:nvPr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smtClean="0">
                <a:solidFill>
                  <a:schemeClr val="tx1"/>
                </a:solidFill>
              </a:rPr>
              <a:t>DNV GL © 2016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D_FLD_Confidentiality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r>
              <a:rPr lang="en-GB" sz="75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Ungraded</a:t>
            </a: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D_FLD_Draft" hidden="1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 dirty="0" smtClean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SD_FLD_Document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r>
              <a:rPr lang="en-GB" altLang="ja-JP" sz="700" smtClean="0">
                <a:solidFill>
                  <a:schemeClr val="tx1"/>
                </a:solidFill>
                <a:ea typeface="ＭＳ Ｐゴシック" charset="-128"/>
                <a:cs typeface="Arial" charset="0"/>
              </a:rPr>
              <a:t>27 September 2016</a:t>
            </a: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65" r:id="rId7"/>
    <p:sldLayoutId id="2147483652" r:id="rId8"/>
    <p:sldLayoutId id="2147483653" r:id="rId9"/>
    <p:sldLayoutId id="2147483664" r:id="rId10"/>
    <p:sldLayoutId id="2147483666" r:id="rId11"/>
    <p:sldLayoutId id="2147483654" r:id="rId12"/>
    <p:sldLayoutId id="2147483655" r:id="rId13"/>
    <p:sldLayoutId id="2147483667" r:id="rId14"/>
    <p:sldLayoutId id="214748367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/>
          <a:stretch/>
        </p:blipFill>
        <p:spPr bwMode="auto">
          <a:xfrm>
            <a:off x="0" y="6277564"/>
            <a:ext cx="8895105" cy="3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268414"/>
            <a:ext cx="8641656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SD_VAR_CompanyYear"/>
          <p:cNvSpPr txBox="1"/>
          <p:nvPr>
            <p:custDataLst>
              <p:tags r:id="rId3"/>
            </p:custDataLst>
          </p:nvPr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smtClean="0">
                <a:solidFill>
                  <a:schemeClr val="tx1"/>
                </a:solidFill>
              </a:rPr>
              <a:t>DNV GL © 2016</a:t>
            </a:r>
            <a:endParaRPr lang="en-GB" sz="700" noProof="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D_FLD_Confidentiality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r>
              <a:rPr lang="en-GB" sz="75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Ungraded</a:t>
            </a:r>
            <a:endParaRPr lang="en-GB" sz="75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SD_FLD_Document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r>
              <a:rPr lang="en-GB" altLang="ja-JP" sz="700" smtClean="0">
                <a:solidFill>
                  <a:schemeClr val="tx1"/>
                </a:solidFill>
                <a:ea typeface="ＭＳ Ｐゴシック" charset="-128"/>
                <a:cs typeface="Arial" charset="0"/>
              </a:rPr>
              <a:t>27 September 2016</a:t>
            </a: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3" name="SD_FLD_Draft" hidden="1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 dirty="0" smtClean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2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en.wikipedia.org/wiki/File:Michael_R_Bloomberg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2132856"/>
            <a:ext cx="6445251" cy="666452"/>
          </a:xfrm>
        </p:spPr>
        <p:txBody>
          <a:bodyPr/>
          <a:lstStyle/>
          <a:p>
            <a:r>
              <a:rPr lang="en-GB" dirty="0" smtClean="0"/>
              <a:t>Cost of Energy saving potentials by innovative technical guidelines for </a:t>
            </a:r>
            <a:br>
              <a:rPr lang="en-GB" dirty="0" smtClean="0"/>
            </a:br>
            <a:r>
              <a:rPr lang="en-GB" dirty="0" smtClean="0"/>
              <a:t>wind turbine rotor blades 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9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Verification Analyses of Rotor Blades as per DNVGL-ST-0376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Partial factors for material values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Example: Fibre failure (short term strength) – Partial safety factors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10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3" y="1628800"/>
            <a:ext cx="8497641" cy="52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6" y="2276872"/>
            <a:ext cx="7629142" cy="229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entagon 4"/>
          <p:cNvSpPr/>
          <p:nvPr/>
        </p:nvSpPr>
        <p:spPr>
          <a:xfrm>
            <a:off x="323528" y="5157192"/>
            <a:ext cx="8496944" cy="216024"/>
          </a:xfrm>
          <a:prstGeom prst="homePlate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 smtClean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79897" y="5373216"/>
            <a:ext cx="0" cy="144016"/>
          </a:xfrm>
          <a:prstGeom prst="straightConnector1">
            <a:avLst/>
          </a:prstGeom>
          <a:ln>
            <a:solidFill>
              <a:srgbClr val="3333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520" y="5569913"/>
            <a:ext cx="1256754" cy="4247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100" dirty="0" smtClean="0">
                <a:solidFill>
                  <a:srgbClr val="333333"/>
                </a:solidFill>
              </a:rPr>
              <a:t>1.71</a:t>
            </a:r>
          </a:p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900" dirty="0" smtClean="0">
                <a:solidFill>
                  <a:srgbClr val="333333"/>
                </a:solidFill>
              </a:rPr>
              <a:t>min. DNVGL-ST-0376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558455" y="5373216"/>
            <a:ext cx="0" cy="144016"/>
          </a:xfrm>
          <a:prstGeom prst="straightConnector1">
            <a:avLst/>
          </a:prstGeom>
          <a:ln>
            <a:solidFill>
              <a:srgbClr val="3333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84153" y="5569913"/>
            <a:ext cx="748603" cy="4247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100" dirty="0" smtClean="0">
                <a:solidFill>
                  <a:srgbClr val="333333"/>
                </a:solidFill>
              </a:rPr>
              <a:t>2.21</a:t>
            </a:r>
          </a:p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900" dirty="0" smtClean="0">
                <a:solidFill>
                  <a:srgbClr val="333333"/>
                </a:solidFill>
              </a:rPr>
              <a:t>min. GL2010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522366" y="5369899"/>
            <a:ext cx="0" cy="144016"/>
          </a:xfrm>
          <a:prstGeom prst="straightConnector1">
            <a:avLst/>
          </a:prstGeom>
          <a:ln>
            <a:solidFill>
              <a:srgbClr val="3333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32034" y="5566596"/>
            <a:ext cx="780663" cy="4247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100" dirty="0" smtClean="0">
                <a:solidFill>
                  <a:srgbClr val="333333"/>
                </a:solidFill>
              </a:rPr>
              <a:t>2.65</a:t>
            </a:r>
          </a:p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900" dirty="0" smtClean="0">
                <a:solidFill>
                  <a:srgbClr val="333333"/>
                </a:solidFill>
              </a:rPr>
              <a:t>max. GL2010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226187" y="5377212"/>
            <a:ext cx="0" cy="144016"/>
          </a:xfrm>
          <a:prstGeom prst="straightConnector1">
            <a:avLst/>
          </a:prstGeom>
          <a:ln>
            <a:solidFill>
              <a:srgbClr val="3333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81780" y="5573909"/>
            <a:ext cx="1288814" cy="4247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100" dirty="0" smtClean="0">
                <a:solidFill>
                  <a:srgbClr val="333333"/>
                </a:solidFill>
              </a:rPr>
              <a:t>2.89</a:t>
            </a:r>
          </a:p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900" dirty="0" smtClean="0">
                <a:solidFill>
                  <a:srgbClr val="333333"/>
                </a:solidFill>
              </a:rPr>
              <a:t>max. DNVGL-ST-0376</a:t>
            </a:r>
          </a:p>
        </p:txBody>
      </p:sp>
      <p:sp>
        <p:nvSpPr>
          <p:cNvPr id="9" name="Rectangle 8"/>
          <p:cNvSpPr/>
          <p:nvPr/>
        </p:nvSpPr>
        <p:spPr>
          <a:xfrm>
            <a:off x="879897" y="5157192"/>
            <a:ext cx="2678557" cy="220020"/>
          </a:xfrm>
          <a:prstGeom prst="rect">
            <a:avLst/>
          </a:prstGeom>
          <a:pattFill prst="ltDnDiag">
            <a:fgClr>
              <a:srgbClr val="3F9C35"/>
            </a:fgClr>
            <a:bgClr>
              <a:schemeClr val="bg1"/>
            </a:bgClr>
          </a:patt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600" b="1" dirty="0" smtClean="0">
                <a:solidFill>
                  <a:schemeClr val="tx2"/>
                </a:solidFill>
              </a:rPr>
              <a:t>NEW POTENTIAL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5226" y="1628800"/>
            <a:ext cx="8637949" cy="2944109"/>
          </a:xfrm>
          <a:prstGeom prst="rect">
            <a:avLst/>
          </a:prstGeom>
          <a:noFill/>
          <a:ln w="19050" cmpd="sng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103486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2" grpId="0"/>
      <p:bldP spid="14" grpId="0"/>
      <p:bldP spid="16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Potential: Quantification of Manufacturing 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Example: Fibre Failure (short term and fatigue strength)</a:t>
            </a:r>
          </a:p>
          <a:p>
            <a:pPr marL="180975" indent="-180975">
              <a:buFont typeface="Arial" charset="0"/>
              <a:buChar char="•"/>
              <a:defRPr/>
            </a:pPr>
            <a:endParaRPr lang="en-US" altLang="en-US" dirty="0" smtClean="0"/>
          </a:p>
          <a:p>
            <a:pPr marL="180975" indent="-180975">
              <a:buFont typeface="Arial" charset="0"/>
              <a:buChar char="•"/>
              <a:defRPr/>
            </a:pPr>
            <a:endParaRPr lang="en-US" altLang="en-US" dirty="0"/>
          </a:p>
          <a:p>
            <a:pPr marL="180975" indent="-180975">
              <a:buFont typeface="Arial" charset="0"/>
              <a:buChar char="•"/>
              <a:defRPr/>
            </a:pPr>
            <a:endParaRPr lang="en-US" altLang="en-US" dirty="0" smtClean="0"/>
          </a:p>
          <a:p>
            <a:pPr marL="180975" indent="-180975">
              <a:buFont typeface="Arial" charset="0"/>
              <a:buChar char="•"/>
              <a:defRPr/>
            </a:pPr>
            <a:endParaRPr lang="en-US" altLang="en-US" dirty="0"/>
          </a:p>
          <a:p>
            <a:pPr marL="180975" indent="-180975">
              <a:buFont typeface="Arial" charset="0"/>
              <a:buChar char="•"/>
              <a:defRPr/>
            </a:pPr>
            <a:endParaRPr lang="en-US" altLang="en-US" dirty="0" smtClean="0"/>
          </a:p>
          <a:p>
            <a:pPr marL="180975" indent="-180975">
              <a:buFont typeface="Arial" charset="0"/>
              <a:buChar char="•"/>
              <a:defRPr/>
            </a:pPr>
            <a:endParaRPr lang="en-US" altLang="en-US" dirty="0" smtClean="0"/>
          </a:p>
          <a:p>
            <a:pPr marL="180975" indent="-180975">
              <a:buFont typeface="Arial" charset="0"/>
              <a:buChar char="•"/>
              <a:defRPr/>
            </a:pPr>
            <a:endParaRPr lang="en-US" altLang="en-US" dirty="0" smtClean="0"/>
          </a:p>
          <a:p>
            <a:pPr marL="180975" indent="-180975">
              <a:buFont typeface="Arial" charset="0"/>
              <a:buChar char="•"/>
              <a:defRPr/>
            </a:pPr>
            <a:endParaRPr lang="en-US" altLang="en-US" dirty="0"/>
          </a:p>
          <a:p>
            <a:pPr marL="1044975" lvl="4" indent="-180975">
              <a:buFont typeface="Arial" charset="0"/>
              <a:buChar char="•"/>
              <a:defRPr/>
            </a:pPr>
            <a:r>
              <a:rPr lang="en-US" altLang="en-US" dirty="0" smtClean="0"/>
              <a:t>define </a:t>
            </a:r>
            <a:r>
              <a:rPr lang="en-US" altLang="en-US" dirty="0"/>
              <a:t>manufacturing tolerances</a:t>
            </a:r>
          </a:p>
          <a:p>
            <a:pPr marL="1044975" lvl="4" indent="-180975">
              <a:buFont typeface="Arial" charset="0"/>
              <a:buChar char="•"/>
              <a:defRPr/>
            </a:pPr>
            <a:r>
              <a:rPr lang="en-US" altLang="en-US" dirty="0"/>
              <a:t>select corresponding partial factors </a:t>
            </a:r>
            <a:r>
              <a:rPr lang="en-US" altLang="en-US" dirty="0">
                <a:latin typeface="Symbol" panose="05050102010706020507" pitchFamily="18" charset="2"/>
              </a:rPr>
              <a:t>g</a:t>
            </a:r>
            <a:r>
              <a:rPr lang="en-US" altLang="en-US" baseline="-25000" dirty="0"/>
              <a:t>m3</a:t>
            </a:r>
          </a:p>
          <a:p>
            <a:pPr marL="1044975" lvl="4" indent="-180975">
              <a:buFont typeface="Arial" charset="0"/>
              <a:buChar char="•"/>
              <a:defRPr/>
            </a:pPr>
            <a:r>
              <a:rPr lang="en-US" altLang="en-US" dirty="0"/>
              <a:t>consider tolerances in structural design verifications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11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05565"/>
            <a:ext cx="8381853" cy="140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5226" y="2015419"/>
            <a:ext cx="8637949" cy="1498714"/>
          </a:xfrm>
          <a:prstGeom prst="rect">
            <a:avLst/>
          </a:prstGeom>
          <a:noFill/>
          <a:ln w="19050" cmpd="sng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 smtClean="0"/>
          </a:p>
        </p:txBody>
      </p:sp>
      <p:sp>
        <p:nvSpPr>
          <p:cNvPr id="5" name="Curved Down Arrow 4"/>
          <p:cNvSpPr/>
          <p:nvPr/>
        </p:nvSpPr>
        <p:spPr>
          <a:xfrm rot="15691645">
            <a:off x="-6695" y="3322003"/>
            <a:ext cx="1485643" cy="467396"/>
          </a:xfrm>
          <a:prstGeom prst="curvedDownArrow">
            <a:avLst>
              <a:gd name="adj1" fmla="val 25000"/>
              <a:gd name="adj2" fmla="val 44049"/>
              <a:gd name="adj3" fmla="val 25000"/>
            </a:avLst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 smtClean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71600" y="2426515"/>
            <a:ext cx="459452" cy="72008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 smtClean="0"/>
          </a:p>
        </p:txBody>
      </p:sp>
      <p:sp>
        <p:nvSpPr>
          <p:cNvPr id="8" name="TextBox 7"/>
          <p:cNvSpPr txBox="1"/>
          <p:nvPr/>
        </p:nvSpPr>
        <p:spPr>
          <a:xfrm>
            <a:off x="1115616" y="4077072"/>
            <a:ext cx="4352153" cy="2512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600" b="1" dirty="0" smtClean="0">
                <a:solidFill>
                  <a:srgbClr val="333333"/>
                </a:solidFill>
              </a:rPr>
              <a:t>Potential for Savings by lower factors</a:t>
            </a:r>
          </a:p>
        </p:txBody>
      </p:sp>
    </p:spTree>
    <p:extLst>
      <p:ext uri="{BB962C8B-B14F-4D97-AF65-F5344CB8AC3E}">
        <p14:creationId xmlns:p14="http://schemas.microsoft.com/office/powerpoint/2010/main" val="98130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5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potentials: Analysis method and load assumptions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Example: Fibre Failure </a:t>
            </a:r>
            <a:r>
              <a:rPr lang="en-GB" dirty="0" smtClean="0"/>
              <a:t>(fatigue </a:t>
            </a:r>
            <a:r>
              <a:rPr lang="en-GB" dirty="0"/>
              <a:t>strength)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12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45" y="1789653"/>
            <a:ext cx="7344816" cy="96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0825" y="1688270"/>
            <a:ext cx="7633543" cy="1152128"/>
          </a:xfrm>
          <a:prstGeom prst="rect">
            <a:avLst/>
          </a:prstGeom>
          <a:noFill/>
          <a:ln w="19050" cmpd="sng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15" y="3501008"/>
            <a:ext cx="8556654" cy="185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2561" y="3429001"/>
            <a:ext cx="8557911" cy="1922796"/>
          </a:xfrm>
          <a:prstGeom prst="rect">
            <a:avLst/>
          </a:prstGeom>
          <a:noFill/>
          <a:ln w="19050" cmpd="sng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 smtClean="0"/>
          </a:p>
        </p:txBody>
      </p:sp>
      <p:sp>
        <p:nvSpPr>
          <p:cNvPr id="9" name="Oval 8"/>
          <p:cNvSpPr/>
          <p:nvPr/>
        </p:nvSpPr>
        <p:spPr>
          <a:xfrm>
            <a:off x="982233" y="2116907"/>
            <a:ext cx="382108" cy="36004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 smtClean="0"/>
          </a:p>
        </p:txBody>
      </p:sp>
      <p:sp>
        <p:nvSpPr>
          <p:cNvPr id="10" name="Oval 9"/>
          <p:cNvSpPr/>
          <p:nvPr/>
        </p:nvSpPr>
        <p:spPr>
          <a:xfrm>
            <a:off x="966284" y="4122499"/>
            <a:ext cx="382108" cy="34933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 smtClean="0"/>
          </a:p>
        </p:txBody>
      </p:sp>
      <p:sp>
        <p:nvSpPr>
          <p:cNvPr id="11" name="Oval 10"/>
          <p:cNvSpPr/>
          <p:nvPr/>
        </p:nvSpPr>
        <p:spPr>
          <a:xfrm>
            <a:off x="982233" y="4695666"/>
            <a:ext cx="382108" cy="34933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 smtClean="0"/>
          </a:p>
        </p:txBody>
      </p:sp>
      <p:sp>
        <p:nvSpPr>
          <p:cNvPr id="5" name="Rectangle 4"/>
          <p:cNvSpPr/>
          <p:nvPr/>
        </p:nvSpPr>
        <p:spPr>
          <a:xfrm>
            <a:off x="273555" y="2996952"/>
            <a:ext cx="63834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rgbClr val="333333"/>
                </a:solidFill>
              </a:rPr>
              <a:t>Potential: Bonus for more extensive material analysis</a:t>
            </a:r>
            <a:endParaRPr lang="en-GB" sz="1600" dirty="0"/>
          </a:p>
        </p:txBody>
      </p:sp>
      <p:sp>
        <p:nvSpPr>
          <p:cNvPr id="13" name="Rectangle 12"/>
          <p:cNvSpPr/>
          <p:nvPr/>
        </p:nvSpPr>
        <p:spPr>
          <a:xfrm>
            <a:off x="288207" y="5510850"/>
            <a:ext cx="63161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rgbClr val="333333"/>
                </a:solidFill>
              </a:rPr>
              <a:t>Potential: Bonus for more accurate load assumptions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5252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5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method and load assumptions (II)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Example: </a:t>
            </a:r>
            <a:r>
              <a:rPr lang="en-GB" dirty="0" smtClean="0"/>
              <a:t>Stability Analysis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13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4543" y="1634249"/>
            <a:ext cx="6996979" cy="1938767"/>
          </a:xfrm>
          <a:prstGeom prst="rect">
            <a:avLst/>
          </a:prstGeom>
          <a:noFill/>
          <a:ln w="19050" cmpd="sng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 smtClean="0"/>
          </a:p>
        </p:txBody>
      </p:sp>
      <p:sp>
        <p:nvSpPr>
          <p:cNvPr id="8" name="Rectangle 7"/>
          <p:cNvSpPr/>
          <p:nvPr/>
        </p:nvSpPr>
        <p:spPr>
          <a:xfrm>
            <a:off x="236977" y="4221089"/>
            <a:ext cx="8655504" cy="1152128"/>
          </a:xfrm>
          <a:prstGeom prst="rect">
            <a:avLst/>
          </a:prstGeom>
          <a:noFill/>
          <a:ln w="19050" cmpd="sng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 smtClean="0"/>
          </a:p>
        </p:txBody>
      </p:sp>
      <p:sp>
        <p:nvSpPr>
          <p:cNvPr id="5" name="Rectangle 4"/>
          <p:cNvSpPr/>
          <p:nvPr/>
        </p:nvSpPr>
        <p:spPr>
          <a:xfrm>
            <a:off x="254543" y="3717032"/>
            <a:ext cx="67249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rgbClr val="333333"/>
                </a:solidFill>
              </a:rPr>
              <a:t>Potential: Bonus for more sophisticated analysis method</a:t>
            </a:r>
            <a:endParaRPr lang="en-GB" sz="1600" dirty="0"/>
          </a:p>
        </p:txBody>
      </p:sp>
      <p:sp>
        <p:nvSpPr>
          <p:cNvPr id="13" name="Rectangle 12"/>
          <p:cNvSpPr/>
          <p:nvPr/>
        </p:nvSpPr>
        <p:spPr>
          <a:xfrm>
            <a:off x="288207" y="5538718"/>
            <a:ext cx="63161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rgbClr val="333333"/>
                </a:solidFill>
              </a:rPr>
              <a:t>Potential: Bonus for more accurate load assumptions</a:t>
            </a:r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69" y="1727561"/>
            <a:ext cx="6649699" cy="177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65" y="4365104"/>
            <a:ext cx="8439762" cy="89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992865" y="2044899"/>
            <a:ext cx="382108" cy="36004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 smtClean="0"/>
          </a:p>
        </p:txBody>
      </p:sp>
      <p:sp>
        <p:nvSpPr>
          <p:cNvPr id="10" name="Oval 9"/>
          <p:cNvSpPr/>
          <p:nvPr/>
        </p:nvSpPr>
        <p:spPr>
          <a:xfrm>
            <a:off x="990701" y="4658702"/>
            <a:ext cx="382108" cy="34933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 smtClean="0"/>
          </a:p>
        </p:txBody>
      </p:sp>
      <p:sp>
        <p:nvSpPr>
          <p:cNvPr id="11" name="Oval 10"/>
          <p:cNvSpPr/>
          <p:nvPr/>
        </p:nvSpPr>
        <p:spPr>
          <a:xfrm>
            <a:off x="990700" y="2322298"/>
            <a:ext cx="556963" cy="34933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 smtClean="0"/>
          </a:p>
        </p:txBody>
      </p:sp>
      <p:sp>
        <p:nvSpPr>
          <p:cNvPr id="7" name="Oval 6"/>
          <p:cNvSpPr/>
          <p:nvPr/>
        </p:nvSpPr>
        <p:spPr>
          <a:xfrm>
            <a:off x="1089838" y="2301949"/>
            <a:ext cx="175438" cy="7442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 smtClean="0"/>
          </a:p>
        </p:txBody>
      </p:sp>
      <p:sp>
        <p:nvSpPr>
          <p:cNvPr id="17" name="Oval 16"/>
          <p:cNvSpPr/>
          <p:nvPr/>
        </p:nvSpPr>
        <p:spPr>
          <a:xfrm>
            <a:off x="1133254" y="2296633"/>
            <a:ext cx="175438" cy="7442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223456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5" grpId="0"/>
      <p:bldP spid="13" grpId="0"/>
      <p:bldP spid="9" grpId="0" animBg="1"/>
      <p:bldP spid="10" grpId="0" animBg="1"/>
      <p:bldP spid="11" grpId="0" animBg="1"/>
      <p:bldP spid="7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Potential: Tip to Tower Clearance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14</a:t>
            </a:fld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250823" y="5085184"/>
            <a:ext cx="67842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rgbClr val="333333"/>
                </a:solidFill>
              </a:rPr>
              <a:t>Potential: Bonus for measuring the actual blade stiffness</a:t>
            </a:r>
            <a:endParaRPr lang="en-GB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1395473"/>
            <a:ext cx="8513239" cy="304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54543" y="1268414"/>
            <a:ext cx="8637938" cy="3312714"/>
          </a:xfrm>
          <a:prstGeom prst="rect">
            <a:avLst/>
          </a:prstGeom>
          <a:noFill/>
          <a:ln w="19050" cmpd="sng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 smtClean="0"/>
          </a:p>
        </p:txBody>
      </p:sp>
      <p:sp>
        <p:nvSpPr>
          <p:cNvPr id="19" name="Oval 18"/>
          <p:cNvSpPr/>
          <p:nvPr/>
        </p:nvSpPr>
        <p:spPr>
          <a:xfrm>
            <a:off x="1691680" y="3212976"/>
            <a:ext cx="432048" cy="34933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 smtClean="0"/>
          </a:p>
        </p:txBody>
      </p:sp>
      <p:sp>
        <p:nvSpPr>
          <p:cNvPr id="20" name="Oval 19"/>
          <p:cNvSpPr/>
          <p:nvPr/>
        </p:nvSpPr>
        <p:spPr>
          <a:xfrm>
            <a:off x="6012160" y="4117260"/>
            <a:ext cx="432048" cy="34933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82771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- Cost saving potentials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068610"/>
              </p:ext>
            </p:extLst>
          </p:nvPr>
        </p:nvGraphicFramePr>
        <p:xfrm>
          <a:off x="250825" y="1268413"/>
          <a:ext cx="864235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14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3" y="1340768"/>
            <a:ext cx="8969377" cy="381000"/>
          </a:xfrm>
        </p:spPr>
        <p:txBody>
          <a:bodyPr/>
          <a:lstStyle/>
          <a:p>
            <a:r>
              <a:rPr lang="en-GB" sz="2800" dirty="0" smtClean="0">
                <a:solidFill>
                  <a:schemeClr val="bg1"/>
                </a:solidFill>
              </a:rPr>
              <a:t>johannes.leib@dnvgl.com</a:t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1100" dirty="0" smtClean="0">
                <a:solidFill>
                  <a:schemeClr val="bg1"/>
                </a:solidFill>
              </a:rPr>
              <a:t> </a:t>
            </a:r>
            <a:endParaRPr lang="en-GB" sz="2800" dirty="0" smtClean="0">
              <a:solidFill>
                <a:schemeClr val="bg1"/>
              </a:solidFill>
            </a:endParaRPr>
          </a:p>
        </p:txBody>
      </p:sp>
      <p:pic>
        <p:nvPicPr>
          <p:cNvPr id="12" name="Picture 2" descr="http://www.dnv.de/Binaries/620x196_logoImage_tcm70-5867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8915399" cy="288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12723" y="2399928"/>
            <a:ext cx="8969377" cy="381000"/>
          </a:xfrm>
        </p:spPr>
        <p:txBody>
          <a:bodyPr/>
          <a:lstStyle/>
          <a:p>
            <a:r>
              <a:rPr lang="en-GB" sz="2800" dirty="0" smtClean="0">
                <a:solidFill>
                  <a:schemeClr val="bg1"/>
                </a:solidFill>
              </a:rPr>
              <a:t>www.dnvgl.com/energy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877300" y="85725"/>
            <a:ext cx="152400" cy="665564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393" y="317070"/>
            <a:ext cx="2088232" cy="29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829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and 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/>
              <a:t>What would rotor blades be like in a perfect world?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How are rotor blades in the real world?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Can we bring the real world a bit closer to the perfect world?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What role can Guidelines/Standards play in this respect?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How can the industry benefit from this?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4" r="20178" b="40089"/>
          <a:stretch/>
        </p:blipFill>
        <p:spPr>
          <a:xfrm>
            <a:off x="-19773" y="3195020"/>
            <a:ext cx="9464988" cy="28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a perfect world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GB" dirty="0" smtClean="0"/>
              <a:t>Loads will be exactly as assumed and</a:t>
            </a:r>
            <a:br>
              <a:rPr lang="en-GB" dirty="0" smtClean="0"/>
            </a:br>
            <a:r>
              <a:rPr lang="en-GB" dirty="0" smtClean="0"/>
              <a:t>(more important) never exceed limits set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Personnel producing blades will always be </a:t>
            </a:r>
            <a:br>
              <a:rPr lang="en-GB" dirty="0" smtClean="0"/>
            </a:br>
            <a:r>
              <a:rPr lang="en-GB" dirty="0" smtClean="0"/>
              <a:t>extremely skilled experts that never make</a:t>
            </a:r>
            <a:br>
              <a:rPr lang="en-GB" dirty="0" smtClean="0"/>
            </a:br>
            <a:r>
              <a:rPr lang="en-GB" dirty="0" smtClean="0"/>
              <a:t>any mistake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No loads will occur while handling and</a:t>
            </a:r>
            <a:br>
              <a:rPr lang="en-GB" dirty="0" smtClean="0"/>
            </a:br>
            <a:r>
              <a:rPr lang="en-GB" dirty="0" smtClean="0"/>
              <a:t>transporting blades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Every single glass/carbon fibre will be</a:t>
            </a:r>
            <a:br>
              <a:rPr lang="en-GB" dirty="0" smtClean="0"/>
            </a:br>
            <a:r>
              <a:rPr lang="en-GB" dirty="0" smtClean="0"/>
              <a:t>exactly aligned as specified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Material properties will not scatter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Properties </a:t>
            </a:r>
            <a:r>
              <a:rPr lang="en-GB" dirty="0"/>
              <a:t>of produced blades will be</a:t>
            </a:r>
            <a:br>
              <a:rPr lang="en-GB" dirty="0"/>
            </a:br>
            <a:r>
              <a:rPr lang="en-GB" dirty="0"/>
              <a:t>exactly as calculated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</a:t>
            </a:fld>
            <a:endParaRPr lang="en-GB" dirty="0"/>
          </a:p>
        </p:txBody>
      </p:sp>
      <p:pic>
        <p:nvPicPr>
          <p:cNvPr id="1026" name="Picture 2" descr="C:\Users\JOHLEI\Documents\Präsentationen JOHLEI\EWEA 2016\Bilder\SBOU_SB_pics 032_WII_T12_2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/>
          <a:stretch/>
        </p:blipFill>
        <p:spPr bwMode="auto">
          <a:xfrm>
            <a:off x="5358810" y="1268413"/>
            <a:ext cx="3533672" cy="470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21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</a:t>
            </a:fld>
            <a:endParaRPr lang="en-GB" dirty="0"/>
          </a:p>
        </p:txBody>
      </p:sp>
      <p:pic>
        <p:nvPicPr>
          <p:cNvPr id="1026" name="Picture 2" descr="C:\Users\JOHLEI\Documents\Präsentationen JOHLEI\EWEA 2016\Bilder\Bloomber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611560"/>
            <a:ext cx="9505056" cy="950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hael R Bloomber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3" y="4855692"/>
            <a:ext cx="1262637" cy="17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ichael R Bloomber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34" y="4855692"/>
            <a:ext cx="1262637" cy="1733257"/>
          </a:xfrm>
          <a:prstGeom prst="rect">
            <a:avLst/>
          </a:prstGeom>
          <a:noFill/>
          <a:scene3d>
            <a:camera prst="orthographicFront">
              <a:rot lat="0" lon="10799977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15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891480"/>
            <a:ext cx="9674850" cy="839435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5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34146" y="5714595"/>
            <a:ext cx="2434962" cy="2512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600" b="1" dirty="0" smtClean="0">
                <a:solidFill>
                  <a:srgbClr val="000000"/>
                </a:solidFill>
              </a:rPr>
              <a:t>Source: Google Earth</a:t>
            </a:r>
          </a:p>
        </p:txBody>
      </p:sp>
    </p:spTree>
    <p:extLst>
      <p:ext uri="{BB962C8B-B14F-4D97-AF65-F5344CB8AC3E}">
        <p14:creationId xmlns:p14="http://schemas.microsoft.com/office/powerpoint/2010/main" val="33710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the real world…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6600" b="1" dirty="0" smtClean="0"/>
              <a:t>Blades sometimes break and their debris is spread into the field.</a:t>
            </a:r>
            <a:endParaRPr lang="en-GB" sz="6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95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reality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GB" dirty="0" smtClean="0"/>
              <a:t>Load assumptions are not accurate and</a:t>
            </a:r>
            <a:br>
              <a:rPr lang="en-GB" dirty="0" smtClean="0"/>
            </a:br>
            <a:r>
              <a:rPr lang="en-GB" dirty="0" smtClean="0"/>
              <a:t>sometimes limits are exceeded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Personnel producing blades often has no</a:t>
            </a:r>
            <a:br>
              <a:rPr lang="en-GB" dirty="0" smtClean="0"/>
            </a:br>
            <a:r>
              <a:rPr lang="en-GB" dirty="0" smtClean="0"/>
              <a:t>idea regarding the specific requirements</a:t>
            </a:r>
            <a:br>
              <a:rPr lang="en-GB" dirty="0" smtClean="0"/>
            </a:br>
            <a:r>
              <a:rPr lang="en-GB" dirty="0" smtClean="0"/>
              <a:t>when producing FRP components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Blades are often already (pre) damaged</a:t>
            </a:r>
            <a:br>
              <a:rPr lang="en-GB" dirty="0" smtClean="0"/>
            </a:br>
            <a:r>
              <a:rPr lang="en-GB" dirty="0" smtClean="0"/>
              <a:t>during handling and transport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Fibres sometimes show massive</a:t>
            </a:r>
            <a:br>
              <a:rPr lang="en-GB" dirty="0" smtClean="0"/>
            </a:br>
            <a:r>
              <a:rPr lang="en-GB" dirty="0" smtClean="0"/>
              <a:t>wrinkles and/or undulations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Material properties do always scatter</a:t>
            </a:r>
            <a:br>
              <a:rPr lang="en-GB" dirty="0" smtClean="0"/>
            </a:br>
            <a:r>
              <a:rPr lang="en-GB" dirty="0" smtClean="0"/>
              <a:t>to a certain degree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Properties </a:t>
            </a:r>
            <a:r>
              <a:rPr lang="en-GB" dirty="0"/>
              <a:t>of produced blades will </a:t>
            </a:r>
            <a:r>
              <a:rPr lang="en-GB" dirty="0" smtClean="0"/>
              <a:t>always</a:t>
            </a:r>
            <a:br>
              <a:rPr lang="en-GB" dirty="0" smtClean="0"/>
            </a:br>
            <a:r>
              <a:rPr lang="en-GB" dirty="0" smtClean="0"/>
              <a:t>be different from those calculated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7</a:t>
            </a:fld>
            <a:endParaRPr lang="en-GB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8" t="25731" r="25946" b="17989"/>
          <a:stretch/>
        </p:blipFill>
        <p:spPr>
          <a:xfrm>
            <a:off x="4939606" y="1255657"/>
            <a:ext cx="3952875" cy="4724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9606" y="5992814"/>
            <a:ext cx="1670329" cy="1727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100" b="1" dirty="0" smtClean="0">
                <a:solidFill>
                  <a:srgbClr val="000000"/>
                </a:solidFill>
              </a:rPr>
              <a:t>Source: Google Earth</a:t>
            </a:r>
          </a:p>
        </p:txBody>
      </p:sp>
    </p:spTree>
    <p:extLst>
      <p:ext uri="{BB962C8B-B14F-4D97-AF65-F5344CB8AC3E}">
        <p14:creationId xmlns:p14="http://schemas.microsoft.com/office/powerpoint/2010/main" val="291909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would everybody in the industry like?</a:t>
            </a:r>
            <a:br>
              <a:rPr lang="en-GB" dirty="0" smtClean="0"/>
            </a:br>
            <a:r>
              <a:rPr lang="en-GB" dirty="0" smtClean="0"/>
              <a:t>(except blade repair companies maybe)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8</a:t>
            </a:fld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5528990" y="1844824"/>
            <a:ext cx="3430812" cy="3672408"/>
            <a:chOff x="4861125" y="1520788"/>
            <a:chExt cx="4098677" cy="41404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125" y="1520788"/>
              <a:ext cx="4098677" cy="414046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528990" y="1520788"/>
              <a:ext cx="1398910" cy="3119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 smtClean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68092" y="5186113"/>
              <a:ext cx="940680" cy="475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 smtClean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822939" y="5050360"/>
              <a:ext cx="1136862" cy="586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 smtClean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024514" y="1539281"/>
              <a:ext cx="800905" cy="6602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 smtClean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08772" y="3489203"/>
              <a:ext cx="2015743" cy="88239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dirty="0" err="1" smtClean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80112" y="3353451"/>
              <a:ext cx="2996383" cy="95027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r>
                <a:rPr lang="en-GB" sz="3400" b="1" dirty="0" smtClean="0">
                  <a:solidFill>
                    <a:schemeClr val="tx1"/>
                  </a:solidFill>
                </a:rPr>
                <a:t>Life Cycle</a:t>
              </a:r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250824" y="1412776"/>
            <a:ext cx="5451408" cy="47526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/>
              <a:t>Lower overall Blade Life Cycle cost by e.g.: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Building lighter (therefore cheaper as less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material is needed) blades while maintaining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an equivalent reliability &amp; safety level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Building more reliable blades (that require less maintenance) while not increasing product cost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en-US" dirty="0" smtClean="0"/>
          </a:p>
          <a:p>
            <a:r>
              <a:rPr lang="en-US" dirty="0" smtClean="0"/>
              <a:t>Improving technical features of blades leading to lower in-operation cost or increased energy yield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90519" y="1822155"/>
            <a:ext cx="1011111" cy="2512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rgbClr val="333333"/>
                </a:solidFill>
              </a:rPr>
              <a:t>Operation</a:t>
            </a:r>
          </a:p>
        </p:txBody>
      </p:sp>
      <p:sp>
        <p:nvSpPr>
          <p:cNvPr id="14" name="TextBox 13"/>
          <p:cNvSpPr txBox="1"/>
          <p:nvPr/>
        </p:nvSpPr>
        <p:spPr>
          <a:xfrm rot="2035815">
            <a:off x="8030343" y="1856779"/>
            <a:ext cx="907300" cy="5295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rgbClr val="333333"/>
                </a:solidFill>
              </a:rPr>
              <a:t>Concept </a:t>
            </a:r>
            <a:br>
              <a:rPr lang="en-GB" sz="1600" dirty="0" smtClean="0">
                <a:solidFill>
                  <a:srgbClr val="333333"/>
                </a:solidFill>
              </a:rPr>
            </a:br>
            <a:r>
              <a:rPr lang="en-GB" sz="1600" dirty="0" smtClean="0">
                <a:solidFill>
                  <a:srgbClr val="333333"/>
                </a:solidFill>
              </a:rPr>
              <a:t>phase</a:t>
            </a:r>
          </a:p>
        </p:txBody>
      </p:sp>
      <p:sp>
        <p:nvSpPr>
          <p:cNvPr id="15" name="TextBox 14"/>
          <p:cNvSpPr txBox="1"/>
          <p:nvPr/>
        </p:nvSpPr>
        <p:spPr>
          <a:xfrm rot="19430546">
            <a:off x="7535614" y="4970164"/>
            <a:ext cx="1384995" cy="2512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rgbClr val="333333"/>
                </a:solidFill>
              </a:rPr>
              <a:t>Design phase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52120" y="5180876"/>
            <a:ext cx="1471557" cy="2512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rgbClr val="333333"/>
                </a:solidFill>
              </a:rPr>
              <a:t>Manufacturing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80112" y="1556792"/>
            <a:ext cx="3313063" cy="4104456"/>
          </a:xfrm>
          <a:prstGeom prst="rect">
            <a:avLst/>
          </a:prstGeom>
          <a:noFill/>
          <a:ln w="19050" cmpd="sng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101392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standards for rotor blades contribute?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9</a:t>
            </a:fld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>
            <a:off x="4788024" y="3430100"/>
            <a:ext cx="706276" cy="324453"/>
          </a:xfrm>
          <a:prstGeom prst="rightArrow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nl-NL" sz="16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656">
            <a:off x="267110" y="1491866"/>
            <a:ext cx="2950044" cy="4108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78382"/>
            <a:ext cx="3215892" cy="4554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7645">
            <a:off x="1580491" y="1475045"/>
            <a:ext cx="3011637" cy="4234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865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value&gt;DNV GL © %Date:yyyy%&lt;/value&gt;&#10;  &lt;/element&gt;&#10;&lt;/conten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value&gt;DNV GL © %Date:yyyy%&lt;/value&gt;&#10;  &lt;/element&gt;&#10;&lt;/content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value&gt;DNV GL © %Date:yyyy%&lt;/value&gt;&#10;  &lt;/element&gt;&#10;&lt;/content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value&gt;DNV GL © %Date:yyyy%&lt;/value&gt;&#10;  &lt;/element&gt;&#10;&lt;/content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value&gt;DNV GL © %Date:yyyy%&lt;/value&gt;&#10;  &lt;/element&gt;&#10;&lt;/content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value&gt;DNV GL © %Date:yyyy%&lt;/value&gt;&#10;  &lt;/element&gt;&#10;&lt;/content&gt;"/>
</p:tagLst>
</file>

<file path=ppt/theme/theme1.xml><?xml version="1.0" encoding="utf-8"?>
<a:theme xmlns:a="http://schemas.openxmlformats.org/drawingml/2006/main" name="Blank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  <a:custClrLst>
    <a:custClr name="Sky blue">
      <a:srgbClr val="99D6F0"/>
    </a:custClr>
    <a:custClr name="Land green">
      <a:srgbClr val="3F9C35"/>
    </a:custClr>
    <a:custClr name="Sea Blue">
      <a:srgbClr val="003591"/>
    </a:custClr>
    <a:custClr name="Dark blue">
      <a:srgbClr val="0F204B"/>
    </a:custClr>
    <a:custClr name="White">
      <a:srgbClr val="FFFFFF"/>
    </a:custClr>
    <a:custClr name="Cyan">
      <a:srgbClr val="009FDA"/>
    </a:custClr>
    <a:custClr name="80 % Cyan">
      <a:srgbClr val="33B2E1"/>
    </a:custClr>
    <a:custClr name="60 % Cyan">
      <a:srgbClr val="66C5E9"/>
    </a:custClr>
    <a:custClr name="40 % Cyan">
      <a:srgbClr val="99D6F0"/>
    </a:custClr>
    <a:custClr name="20 % Cyan">
      <a:srgbClr val="CCECF8"/>
    </a:custClr>
    <a:custClr name="10 % Cyan">
      <a:srgbClr val="E5F5FB"/>
    </a:custClr>
    <a:custClr name="Black">
      <a:srgbClr val="000000"/>
    </a:custClr>
    <a:custClr name="80 % Black (Text)">
      <a:srgbClr val="333333"/>
    </a:custClr>
    <a:custClr name="60 % Black">
      <a:srgbClr val="666666"/>
    </a:custClr>
    <a:custClr name="40 % Black">
      <a:srgbClr val="999999"/>
    </a:custClr>
    <a:custClr name="20 % Black">
      <a:srgbClr val="CCCCCC"/>
    </a:custClr>
    <a:custClr name="10 % Black">
      <a:srgbClr val="E5E5E5"/>
    </a:custClr>
    <a:custClr name="Yellow">
      <a:srgbClr val="FECB00"/>
    </a:custClr>
    <a:custClr name="Orange">
      <a:srgbClr val="E98300"/>
    </a:custClr>
    <a:custClr name="Purple">
      <a:srgbClr val="6E5091"/>
    </a:custClr>
    <a:custClr name="Red">
      <a:srgbClr val="C4262E"/>
    </a:custClr>
    <a:custClr name="Warm grey">
      <a:srgbClr val="988F86"/>
    </a:custClr>
  </a:custClrLst>
  <a:extLst>
    <a:ext uri="{05A4C25C-085E-4340-85A3-A5531E510DB2}">
      <thm15:themeFamily xmlns="" xmlns:thm15="http://schemas.microsoft.com/office/thememl/2012/main" name="Blank.potx" id="{9E70B88D-3D22-4FA9-92B5-9A9B13E38217}" vid="{309FADF9-4198-4A8D-89B3-026D6A16F0EF}"/>
    </a:ext>
  </a:extLst>
</a:theme>
</file>

<file path=ppt/theme/theme2.xml><?xml version="1.0" encoding="utf-8"?>
<a:theme xmlns:a="http://schemas.openxmlformats.org/drawingml/2006/main" name="1_Blank - Copy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  <a:custClrLst>
    <a:custClr name="Sky blue">
      <a:srgbClr val="99D6F0"/>
    </a:custClr>
    <a:custClr name="Land green">
      <a:srgbClr val="3F9C35"/>
    </a:custClr>
    <a:custClr name="Sea Blue">
      <a:srgbClr val="003591"/>
    </a:custClr>
    <a:custClr name="Dark blue">
      <a:srgbClr val="0F204B"/>
    </a:custClr>
    <a:custClr name="White">
      <a:srgbClr val="FFFFFF"/>
    </a:custClr>
    <a:custClr name="Cyan">
      <a:srgbClr val="009FDA"/>
    </a:custClr>
    <a:custClr name="80 % Cyan">
      <a:srgbClr val="33B2E1"/>
    </a:custClr>
    <a:custClr name="60 % Cyan">
      <a:srgbClr val="66C5E9"/>
    </a:custClr>
    <a:custClr name="40 % Cyan">
      <a:srgbClr val="99D9F0"/>
    </a:custClr>
    <a:custClr name="20 % Cyan">
      <a:srgbClr val="CCECF8"/>
    </a:custClr>
    <a:custClr name="10 % Cyan">
      <a:srgbClr val="E5F5FB"/>
    </a:custClr>
    <a:custClr name="Black">
      <a:srgbClr val="000000"/>
    </a:custClr>
    <a:custClr name="80 % Black (Text)">
      <a:srgbClr val="333333"/>
    </a:custClr>
    <a:custClr name="60 % Black">
      <a:srgbClr val="666666"/>
    </a:custClr>
    <a:custClr name="40 % Black">
      <a:srgbClr val="999999"/>
    </a:custClr>
    <a:custClr name="20 % Black">
      <a:srgbClr val="CCCCCC"/>
    </a:custClr>
    <a:custClr name="10 % Black">
      <a:srgbClr val="E5E5E5"/>
    </a:custClr>
    <a:custClr name="Black">
      <a:srgbClr val="000000"/>
    </a:custClr>
    <a:custClr name="Yellow">
      <a:srgbClr val="FECB00"/>
    </a:custClr>
    <a:custClr name="Orange">
      <a:srgbClr val="E98300"/>
    </a:custClr>
    <a:custClr name="Purple">
      <a:srgbClr val="6E5091"/>
    </a:custClr>
    <a:custClr name="Red">
      <a:srgbClr val="C4262E"/>
    </a:custClr>
    <a:custClr name="Warm grey">
      <a:srgbClr val="988F86"/>
    </a:custClr>
  </a:custClrLst>
  <a:extLst>
    <a:ext uri="{05A4C25C-085E-4340-85A3-A5531E510DB2}">
      <thm15:themeFamily xmlns="" xmlns:thm15="http://schemas.microsoft.com/office/thememl/2012/main" name="Blank.potx" id="{9E70B88D-3D22-4FA9-92B5-9A9B13E38217}" vid="{E7D774E9-F208-4B79-8A35-C21C90610E1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348</Words>
  <Application>Microsoft Office PowerPoint</Application>
  <PresentationFormat>On-screen Show (4:3)</PresentationFormat>
  <Paragraphs>120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Blank</vt:lpstr>
      <vt:lpstr>1_Blank - Copy</vt:lpstr>
      <vt:lpstr>Cost of Energy saving potentials by innovative technical guidelines for  wind turbine rotor blades </vt:lpstr>
      <vt:lpstr>Problem and Agenda</vt:lpstr>
      <vt:lpstr>In a perfect world</vt:lpstr>
      <vt:lpstr>PowerPoint Presentation</vt:lpstr>
      <vt:lpstr>PowerPoint Presentation</vt:lpstr>
      <vt:lpstr>In the real world…</vt:lpstr>
      <vt:lpstr>In reality</vt:lpstr>
      <vt:lpstr>What would everybody in the industry like? (except blade repair companies maybe)</vt:lpstr>
      <vt:lpstr>How can standards for rotor blades contribute?</vt:lpstr>
      <vt:lpstr>Verification Analyses of Rotor Blades as per DNVGL-ST-0376</vt:lpstr>
      <vt:lpstr>Potential: Quantification of Manufacturing Effects</vt:lpstr>
      <vt:lpstr>Further potentials: Analysis method and load assumptions</vt:lpstr>
      <vt:lpstr>Analysis method and load assumptions (II)</vt:lpstr>
      <vt:lpstr>Potential: Tip to Tower Clearance</vt:lpstr>
      <vt:lpstr>Conclusion - Cost saving potentials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Leib, Johannes Georg</dc:creator>
  <cp:lastModifiedBy>Leib, Johannes Georg</cp:lastModifiedBy>
  <cp:revision>46</cp:revision>
  <dcterms:created xsi:type="dcterms:W3CDTF">2016-07-20T15:33:25Z</dcterms:created>
  <dcterms:modified xsi:type="dcterms:W3CDTF">2016-09-21T16:18:52Z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SD_DocumentLanguageString">
    <vt:lpwstr>English (United Kingdom)</vt:lpwstr>
  </property>
  <property fmtid="{D5CDD505-2E9C-101B-9397-08002B2CF9AE}" pid="4" name="SD_CtlText_BusinessAreaName">
    <vt:lpwstr>Energy</vt:lpwstr>
  </property>
  <property fmtid="{D5CDD505-2E9C-101B-9397-08002B2CF9AE}" pid="5" name="SD_CtlText_DocumentNumber">
    <vt:lpwstr/>
  </property>
  <property fmtid="{D5CDD505-2E9C-101B-9397-08002B2CF9AE}" pid="6" name="SD_CtlText_AuthorName">
    <vt:lpwstr>Johannes Georg Leib</vt:lpwstr>
  </property>
  <property fmtid="{D5CDD505-2E9C-101B-9397-08002B2CF9AE}" pid="7" name="SD_CtlText_Confidentiality">
    <vt:lpwstr>Ungraded</vt:lpwstr>
  </property>
  <property fmtid="{D5CDD505-2E9C-101B-9397-08002B2CF9AE}" pid="8" name="SD_UserprofileName">
    <vt:lpwstr/>
  </property>
  <property fmtid="{D5CDD505-2E9C-101B-9397-08002B2CF9AE}" pid="9" name="DocumentInfoFinished">
    <vt:lpwstr>True</vt:lpwstr>
  </property>
  <property fmtid="{D5CDD505-2E9C-101B-9397-08002B2CF9AE}" pid="10" name="SD_DocumentLanguage">
    <vt:lpwstr>en-GB</vt:lpwstr>
  </property>
  <property fmtid="{D5CDD505-2E9C-101B-9397-08002B2CF9AE}" pid="11" name="sdDocumentDate">
    <vt:lpwstr>42640</vt:lpwstr>
  </property>
  <property fmtid="{D5CDD505-2E9C-101B-9397-08002B2CF9AE}" pid="12" name="sdDocumentDateFormat">
    <vt:lpwstr>en-GB:dd MMMM yyyy</vt:lpwstr>
  </property>
  <property fmtid="{D5CDD505-2E9C-101B-9397-08002B2CF9AE}" pid="13" name="_MarkAsFinal">
    <vt:bool>true</vt:bool>
  </property>
</Properties>
</file>