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7" r:id="rId3"/>
    <p:sldMasterId id="2147483674" r:id="rId4"/>
    <p:sldMasterId id="2147483696" r:id="rId5"/>
    <p:sldMasterId id="2147483711" r:id="rId6"/>
  </p:sldMasterIdLst>
  <p:notesMasterIdLst>
    <p:notesMasterId r:id="rId15"/>
  </p:notesMasterIdLst>
  <p:sldIdLst>
    <p:sldId id="262" r:id="rId7"/>
    <p:sldId id="257" r:id="rId8"/>
    <p:sldId id="258" r:id="rId9"/>
    <p:sldId id="259" r:id="rId10"/>
    <p:sldId id="266" r:id="rId11"/>
    <p:sldId id="265" r:id="rId12"/>
    <p:sldId id="256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9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50DF9-1F70-4BCE-BE25-E44206FE6523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38D52-1D9C-41EB-840F-45A185DFC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418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70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8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787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9837-0366-4180-BFC0-E8AB8598E363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977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7" y="1268760"/>
            <a:ext cx="4244975" cy="489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2" y="1268760"/>
            <a:ext cx="4244975" cy="489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9207A-8CD0-4B42-8EA2-74F8047FE5D0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6B0-BA77-4468-99C9-1D2C1D064D21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014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l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250827" y="1279598"/>
            <a:ext cx="4321173" cy="489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3" y="1268760"/>
            <a:ext cx="4321175" cy="4896000"/>
          </a:xfrm>
          <a:solidFill>
            <a:schemeClr val="accent4">
              <a:alpha val="4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32A1-F9FA-4D02-B83B-89D6ED8B2129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6B0-BA77-4468-99C9-1D2C1D064D21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76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BCDB-6414-4140-A032-5F451CF6AF20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250825" y="1268414"/>
            <a:ext cx="4284000" cy="403279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 smtClean="0"/>
              <a:t>Click to insert </a:t>
            </a:r>
            <a:r>
              <a:rPr lang="fr-BE" dirty="0" err="1" smtClean="0"/>
              <a:t>your</a:t>
            </a:r>
            <a:r>
              <a:rPr lang="fr-BE" dirty="0" smtClean="0"/>
              <a:t> Picture</a:t>
            </a:r>
            <a:endParaRPr lang="en-GB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4608004" y="1269850"/>
            <a:ext cx="4284000" cy="40313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 smtClean="0"/>
              <a:t>Click to insert </a:t>
            </a:r>
            <a:r>
              <a:rPr lang="fr-BE" dirty="0" err="1" smtClean="0"/>
              <a:t>your</a:t>
            </a:r>
            <a:r>
              <a:rPr lang="fr-BE" dirty="0" smtClean="0"/>
              <a:t> Picture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50827" y="5373216"/>
            <a:ext cx="8642351" cy="792634"/>
          </a:xfr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7326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C22-B197-413D-BE0B-D2943CD344BA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Media Placeholder 6"/>
          <p:cNvSpPr>
            <a:spLocks noGrp="1"/>
          </p:cNvSpPr>
          <p:nvPr>
            <p:ph type="media" sz="quarter" idx="13" hasCustomPrompt="1"/>
          </p:nvPr>
        </p:nvSpPr>
        <p:spPr>
          <a:xfrm>
            <a:off x="251999" y="1267199"/>
            <a:ext cx="8643600" cy="488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 smtClean="0"/>
              <a:t>Click to insert </a:t>
            </a:r>
            <a:r>
              <a:rPr lang="fr-BE" dirty="0" err="1" smtClean="0"/>
              <a:t>your</a:t>
            </a:r>
            <a:r>
              <a:rPr lang="fr-BE" dirty="0" smtClean="0"/>
              <a:t> Media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5134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AD16-D1DD-4A90-94B8-4E1508331DCE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214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9837-0366-4180-BFC0-E8AB8598E363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106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7" y="1268760"/>
            <a:ext cx="4244975" cy="489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2" y="1268760"/>
            <a:ext cx="4244975" cy="489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9207A-8CD0-4B42-8EA2-74F8047FE5D0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6B0-BA77-4468-99C9-1D2C1D064D21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440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889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l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250827" y="1279598"/>
            <a:ext cx="4321173" cy="489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3" y="1268760"/>
            <a:ext cx="4321175" cy="4896000"/>
          </a:xfrm>
          <a:solidFill>
            <a:schemeClr val="accent4">
              <a:alpha val="4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32A1-F9FA-4D02-B83B-89D6ED8B2129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6B0-BA77-4468-99C9-1D2C1D064D21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197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BCDB-6414-4140-A032-5F451CF6AF20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250825" y="1268414"/>
            <a:ext cx="4284000" cy="403279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 smtClean="0"/>
              <a:t>Click to insert </a:t>
            </a:r>
            <a:r>
              <a:rPr lang="fr-BE" dirty="0" err="1" smtClean="0"/>
              <a:t>your</a:t>
            </a:r>
            <a:r>
              <a:rPr lang="fr-BE" dirty="0" smtClean="0"/>
              <a:t> Picture</a:t>
            </a:r>
            <a:endParaRPr lang="en-GB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4608004" y="1269850"/>
            <a:ext cx="4284000" cy="40313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 smtClean="0"/>
              <a:t>Click to insert </a:t>
            </a:r>
            <a:r>
              <a:rPr lang="fr-BE" dirty="0" err="1" smtClean="0"/>
              <a:t>your</a:t>
            </a:r>
            <a:r>
              <a:rPr lang="fr-BE" dirty="0" smtClean="0"/>
              <a:t> Picture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50827" y="5373216"/>
            <a:ext cx="8642351" cy="792634"/>
          </a:xfr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7239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C22-B197-413D-BE0B-D2943CD344BA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Media Placeholder 6"/>
          <p:cNvSpPr>
            <a:spLocks noGrp="1"/>
          </p:cNvSpPr>
          <p:nvPr>
            <p:ph type="media" sz="quarter" idx="13" hasCustomPrompt="1"/>
          </p:nvPr>
        </p:nvSpPr>
        <p:spPr>
          <a:xfrm>
            <a:off x="251999" y="1267199"/>
            <a:ext cx="8643600" cy="488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 smtClean="0"/>
              <a:t>Click to insert </a:t>
            </a:r>
            <a:r>
              <a:rPr lang="fr-BE" dirty="0" err="1" smtClean="0"/>
              <a:t>your</a:t>
            </a:r>
            <a:r>
              <a:rPr lang="fr-BE" dirty="0" smtClean="0"/>
              <a:t> Media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9038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AD16-D1DD-4A90-94B8-4E1508331DCE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636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9837-0366-4180-BFC0-E8AB8598E363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74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7" y="1268760"/>
            <a:ext cx="4244975" cy="489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2" y="1268760"/>
            <a:ext cx="4244975" cy="489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9207A-8CD0-4B42-8EA2-74F8047FE5D0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6B0-BA77-4468-99C9-1D2C1D064D21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513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l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250827" y="1279598"/>
            <a:ext cx="4321173" cy="489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3" y="1268760"/>
            <a:ext cx="4321175" cy="4896000"/>
          </a:xfrm>
          <a:solidFill>
            <a:schemeClr val="accent4">
              <a:alpha val="4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32A1-F9FA-4D02-B83B-89D6ED8B2129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6B0-BA77-4468-99C9-1D2C1D064D21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58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BCDB-6414-4140-A032-5F451CF6AF20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250825" y="1268414"/>
            <a:ext cx="4284000" cy="403279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 smtClean="0"/>
              <a:t>Click to insert </a:t>
            </a:r>
            <a:r>
              <a:rPr lang="fr-BE" dirty="0" err="1" smtClean="0"/>
              <a:t>your</a:t>
            </a:r>
            <a:r>
              <a:rPr lang="fr-BE" dirty="0" smtClean="0"/>
              <a:t> Picture</a:t>
            </a:r>
            <a:endParaRPr lang="en-GB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4608004" y="1269850"/>
            <a:ext cx="4284000" cy="40313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 smtClean="0"/>
              <a:t>Click to insert </a:t>
            </a:r>
            <a:r>
              <a:rPr lang="fr-BE" dirty="0" err="1" smtClean="0"/>
              <a:t>your</a:t>
            </a:r>
            <a:r>
              <a:rPr lang="fr-BE" dirty="0" smtClean="0"/>
              <a:t> Picture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50827" y="5373216"/>
            <a:ext cx="8642351" cy="792634"/>
          </a:xfr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3873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C22-B197-413D-BE0B-D2943CD344BA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Media Placeholder 6"/>
          <p:cNvSpPr>
            <a:spLocks noGrp="1"/>
          </p:cNvSpPr>
          <p:nvPr>
            <p:ph type="media" sz="quarter" idx="13" hasCustomPrompt="1"/>
          </p:nvPr>
        </p:nvSpPr>
        <p:spPr>
          <a:xfrm>
            <a:off x="251999" y="1267199"/>
            <a:ext cx="8643600" cy="488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 smtClean="0"/>
              <a:t>Click to insert </a:t>
            </a:r>
            <a:r>
              <a:rPr lang="fr-BE" dirty="0" err="1" smtClean="0"/>
              <a:t>your</a:t>
            </a:r>
            <a:r>
              <a:rPr lang="fr-BE" dirty="0" smtClean="0"/>
              <a:t> Media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479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AD16-D1DD-4A90-94B8-4E1508331DCE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021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3650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mtClean="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A4779C6-6DC1-4CA7-88B6-C6A40220D14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1292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EDC99-9C1A-4C3F-8E63-F4BAC7691D0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8565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B8889-94C4-4A55-B66D-D8B2918D1D9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61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47DD6-6B98-4C0F-8D4B-B8ADCB1C3A9E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186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33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33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10899-7E9F-4C0E-9731-6C7526FFBFFD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1008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A270C-C1EC-4749-BEFF-11F8A053003E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8439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86F12-BA6A-4930-801C-0EAD1E90273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8508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F9A72-33D0-4911-8BBC-E9D0EB276712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23499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E463B-0E1B-4412-806D-E26A9F78CA7A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3146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16FB4-F040-47CF-8F79-45B5AE605E84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03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203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73000-2AAD-49F4-A019-2D3A34F9D05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1830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1F232-0293-4560-9FC4-8042B7791A02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47854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3375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58769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1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84B41-26AD-4D51-9692-47B6D13B7174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9452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4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79FE6-8AC2-4AF6-B34D-E21422FC4812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2215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7524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1241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32256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91011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55916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555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8573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311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2961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64528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7155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9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42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77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34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16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E01F8-3051-4732-BCD8-6D855812CE7D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FE288-CC89-4C26-BE94-A511F23EE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71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999" y="225424"/>
            <a:ext cx="8643600" cy="576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1" y="1268760"/>
            <a:ext cx="8641657" cy="4889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000" y="6480000"/>
            <a:ext cx="972000" cy="14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F5E902AF-2B46-44F3-B5F2-7FD3259BA095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52000" y="6480000"/>
            <a:ext cx="3960260" cy="14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>
                <a:solidFill>
                  <a:schemeClr val="bg1"/>
                </a:solidFill>
              </a:defRPr>
            </a:lvl1pPr>
          </a:lstStyle>
          <a:p>
            <a:r>
              <a:rPr lang="en-GB" dirty="0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72000" y="6480000"/>
            <a:ext cx="1620000" cy="14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bg1"/>
                </a:solidFill>
              </a:defRPr>
            </a:lvl1pPr>
          </a:lstStyle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89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hf hdr="0"/>
  <p:txStyles>
    <p:titleStyle>
      <a:lvl1pPr algn="r" defTabSz="9144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None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999" y="225424"/>
            <a:ext cx="8643600" cy="576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1" y="1268760"/>
            <a:ext cx="8641657" cy="4889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000" y="6480000"/>
            <a:ext cx="972000" cy="14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F5E902AF-2B46-44F3-B5F2-7FD3259BA095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52000" y="6480000"/>
            <a:ext cx="3960260" cy="14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>
                <a:solidFill>
                  <a:schemeClr val="bg1"/>
                </a:solidFill>
              </a:defRPr>
            </a:lvl1pPr>
          </a:lstStyle>
          <a:p>
            <a:r>
              <a:rPr lang="en-GB" dirty="0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72000" y="6480000"/>
            <a:ext cx="1620000" cy="14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bg1"/>
                </a:solidFill>
              </a:defRPr>
            </a:lvl1pPr>
          </a:lstStyle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70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iming>
    <p:tnLst>
      <p:par>
        <p:cTn id="1" dur="indefinite" restart="never" nodeType="tmRoot"/>
      </p:par>
    </p:tnLst>
  </p:timing>
  <p:hf hdr="0"/>
  <p:txStyles>
    <p:titleStyle>
      <a:lvl1pPr algn="r" defTabSz="9144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None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999" y="225424"/>
            <a:ext cx="8643600" cy="576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1" y="1268760"/>
            <a:ext cx="8641657" cy="4889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000" y="6480000"/>
            <a:ext cx="972000" cy="14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F5E902AF-2B46-44F3-B5F2-7FD3259BA095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52000" y="6480000"/>
            <a:ext cx="3960260" cy="14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>
                <a:solidFill>
                  <a:schemeClr val="bg1"/>
                </a:solidFill>
              </a:defRPr>
            </a:lvl1pPr>
          </a:lstStyle>
          <a:p>
            <a:r>
              <a:rPr lang="en-GB" dirty="0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72000" y="6480000"/>
            <a:ext cx="1620000" cy="14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bg1"/>
                </a:solidFill>
              </a:defRPr>
            </a:lvl1pPr>
          </a:lstStyle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77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iming>
    <p:tnLst>
      <p:par>
        <p:cTn id="1" dur="indefinite" restart="never" nodeType="tmRoot"/>
      </p:par>
    </p:tnLst>
  </p:timing>
  <p:hf hdr="0"/>
  <p:txStyles>
    <p:titleStyle>
      <a:lvl1pPr algn="r" defTabSz="9144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None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33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7275" y="6499225"/>
            <a:ext cx="4667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88CF9C-4747-4676-9177-5B99CFEE7C38}" type="slidenum">
              <a:rPr lang="en-GB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21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E01F8-3051-4732-BCD8-6D855812CE7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26/09/2016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FE288-CC89-4C26-BE94-A511F23EE96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5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3" name="Picture 7" descr="Wind%20Turbines"/>
          <p:cNvPicPr>
            <a:picLocks noChangeAspect="1" noChangeArrowheads="1"/>
          </p:cNvPicPr>
          <p:nvPr/>
        </p:nvPicPr>
        <p:blipFill>
          <a:blip r:embed="rId2">
            <a:lum bright="40000" contrast="-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30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F14340-7296-4C69-B82B-5A1A31B09D90}" type="slidenum">
              <a:rPr lang="en-GB" altLang="en-US" smtClean="0">
                <a:solidFill>
                  <a:srgbClr val="FFFFFF"/>
                </a:solidFill>
              </a:rPr>
              <a:pPr eaLnBrk="1" hangingPunct="1"/>
              <a:t>1</a:t>
            </a:fld>
            <a:endParaRPr lang="en-GB" altLang="en-US" smtClean="0">
              <a:solidFill>
                <a:srgbClr val="FFFFFF"/>
              </a:solidFill>
            </a:endParaRPr>
          </a:p>
        </p:txBody>
      </p:sp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369888"/>
            <a:ext cx="1828800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4" name="TextBox 1"/>
          <p:cNvSpPr txBox="1">
            <a:spLocks noChangeArrowheads="1"/>
          </p:cNvSpPr>
          <p:nvPr/>
        </p:nvSpPr>
        <p:spPr bwMode="auto">
          <a:xfrm>
            <a:off x="1763688" y="980728"/>
            <a:ext cx="705162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5400" b="1" dirty="0">
                <a:solidFill>
                  <a:schemeClr val="accent1"/>
                </a:solidFill>
              </a:rPr>
              <a:t>EIB Finance of </a:t>
            </a:r>
            <a:r>
              <a:rPr lang="en-GB" sz="5400" b="1" dirty="0" smtClean="0">
                <a:solidFill>
                  <a:schemeClr val="accent1"/>
                </a:solidFill>
              </a:rPr>
              <a:t>Repowering/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5400" b="1" dirty="0" smtClean="0">
                <a:solidFill>
                  <a:schemeClr val="accent1"/>
                </a:solidFill>
              </a:rPr>
              <a:t>Life </a:t>
            </a:r>
            <a:r>
              <a:rPr lang="en-GB" sz="5400" b="1" dirty="0">
                <a:solidFill>
                  <a:schemeClr val="accent1"/>
                </a:solidFill>
              </a:rPr>
              <a:t>cycle extension </a:t>
            </a:r>
            <a:r>
              <a:rPr lang="en-GB" sz="5400" b="1" dirty="0" smtClean="0">
                <a:solidFill>
                  <a:schemeClr val="accent1"/>
                </a:solidFill>
              </a:rPr>
              <a:t>projects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 smtClean="0">
                <a:solidFill>
                  <a:schemeClr val="bg1">
                    <a:lumMod val="65000"/>
                  </a:schemeClr>
                </a:solidFill>
              </a:rPr>
              <a:t>Wind Europe Summit 2016 Hamburg</a:t>
            </a:r>
            <a:endParaRPr lang="en-GB" altLang="en-US" sz="3600" b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39945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7975"/>
            <a:ext cx="371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703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EIB: the </a:t>
            </a:r>
            <a:r>
              <a:rPr lang="en-GB" dirty="0"/>
              <a:t>EU bank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BCDB-6414-4140-A032-5F451CF6AF20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2</a:t>
            </a:fld>
            <a:endParaRPr lang="en-GB" dirty="0">
              <a:solidFill>
                <a:prstClr val="white"/>
              </a:solidFill>
            </a:endParaRP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0" r="14580"/>
          <a:stretch>
            <a:fillRect/>
          </a:stretch>
        </p:blipFill>
        <p:spPr/>
      </p:pic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noFill/>
        </p:spPr>
        <p:txBody>
          <a:bodyPr anchor="ctr"/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Investing in Europe’s </a:t>
            </a:r>
            <a:r>
              <a:rPr lang="en-GB" dirty="0" smtClean="0">
                <a:solidFill>
                  <a:schemeClr val="tx2"/>
                </a:solidFill>
              </a:rPr>
              <a:t>growth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08000" y="1270800"/>
            <a:ext cx="4284000" cy="403200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BA77F"/>
              </a:buClr>
            </a:pPr>
            <a:r>
              <a:rPr lang="en-US" dirty="0">
                <a:solidFill>
                  <a:prstClr val="black"/>
                </a:solidFill>
              </a:rPr>
              <a:t>Natural financing partner for the EU institutions since 1958</a:t>
            </a:r>
          </a:p>
          <a:p>
            <a:pPr>
              <a:buClr>
                <a:srgbClr val="1BA77F"/>
              </a:buClr>
            </a:pPr>
            <a:r>
              <a:rPr lang="en-US" dirty="0">
                <a:solidFill>
                  <a:prstClr val="black"/>
                </a:solidFill>
              </a:rPr>
              <a:t>Around 90% of lending is within the EU</a:t>
            </a:r>
          </a:p>
          <a:p>
            <a:pPr>
              <a:buClr>
                <a:srgbClr val="1BA77F"/>
              </a:buClr>
            </a:pPr>
            <a:r>
              <a:rPr lang="en-US" dirty="0">
                <a:solidFill>
                  <a:prstClr val="black"/>
                </a:solidFill>
              </a:rPr>
              <a:t>Shareholders: 28 EU Member States</a:t>
            </a:r>
          </a:p>
          <a:p>
            <a:pPr>
              <a:buClr>
                <a:srgbClr val="1BA77F"/>
              </a:buClr>
            </a:pP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3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</a:t>
            </a:r>
            <a:r>
              <a:rPr lang="en-US" dirty="0" smtClean="0"/>
              <a:t>EIB </a:t>
            </a:r>
            <a:r>
              <a:rPr lang="en-US" dirty="0"/>
              <a:t>at a glance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accent4"/>
                </a:solidFill>
              </a:rPr>
              <a:t>Largest multilateral lender and borrower in the world</a:t>
            </a:r>
          </a:p>
          <a:p>
            <a:pPr lvl="1"/>
            <a:r>
              <a:rPr lang="en-US" dirty="0" smtClean="0"/>
              <a:t>We raise </a:t>
            </a:r>
            <a:r>
              <a:rPr lang="en-US" dirty="0"/>
              <a:t>our funds on the international capital markets</a:t>
            </a:r>
          </a:p>
          <a:p>
            <a:pPr lvl="1"/>
            <a:r>
              <a:rPr lang="en-US" dirty="0" smtClean="0"/>
              <a:t>We pass </a:t>
            </a:r>
            <a:r>
              <a:rPr lang="en-US" dirty="0"/>
              <a:t>on </a:t>
            </a:r>
            <a:r>
              <a:rPr lang="en-US" dirty="0" err="1"/>
              <a:t>favourable</a:t>
            </a:r>
            <a:r>
              <a:rPr lang="en-US" dirty="0"/>
              <a:t> borrowing conditions to clients</a:t>
            </a:r>
          </a:p>
          <a:p>
            <a:r>
              <a:rPr lang="en-US" dirty="0">
                <a:solidFill>
                  <a:schemeClr val="accent4"/>
                </a:solidFill>
              </a:rPr>
              <a:t>Some </a:t>
            </a:r>
            <a:r>
              <a:rPr lang="en-US" dirty="0" smtClean="0">
                <a:solidFill>
                  <a:schemeClr val="accent4"/>
                </a:solidFill>
              </a:rPr>
              <a:t>450 </a:t>
            </a:r>
            <a:r>
              <a:rPr lang="en-US" dirty="0">
                <a:solidFill>
                  <a:schemeClr val="accent4"/>
                </a:solidFill>
              </a:rPr>
              <a:t>projects each year in over 160 countries</a:t>
            </a:r>
          </a:p>
          <a:p>
            <a:endParaRPr lang="en-US" dirty="0"/>
          </a:p>
          <a:p>
            <a:r>
              <a:rPr lang="en-US" dirty="0">
                <a:solidFill>
                  <a:schemeClr val="tx2"/>
                </a:solidFill>
              </a:rPr>
              <a:t>Headquartered in Luxembourg and </a:t>
            </a:r>
            <a:r>
              <a:rPr lang="en-US" dirty="0" smtClean="0">
                <a:solidFill>
                  <a:schemeClr val="tx2"/>
                </a:solidFill>
              </a:rPr>
              <a:t>has 33 </a:t>
            </a:r>
            <a:r>
              <a:rPr lang="en-US" dirty="0">
                <a:solidFill>
                  <a:schemeClr val="tx2"/>
                </a:solidFill>
              </a:rPr>
              <a:t>local offices</a:t>
            </a:r>
          </a:p>
          <a:p>
            <a:r>
              <a:rPr lang="en-US" dirty="0">
                <a:solidFill>
                  <a:schemeClr val="tx2"/>
                </a:solidFill>
              </a:rPr>
              <a:t>Around 2 </a:t>
            </a:r>
            <a:r>
              <a:rPr lang="en-US" dirty="0" smtClean="0">
                <a:solidFill>
                  <a:schemeClr val="tx2"/>
                </a:solidFill>
              </a:rPr>
              <a:t>600 </a:t>
            </a:r>
            <a:r>
              <a:rPr lang="en-US" dirty="0">
                <a:solidFill>
                  <a:schemeClr val="tx2"/>
                </a:solidFill>
              </a:rPr>
              <a:t>staff:</a:t>
            </a:r>
          </a:p>
          <a:p>
            <a:pPr lvl="1"/>
            <a:r>
              <a:rPr lang="en-US" dirty="0"/>
              <a:t>Not only finance professionals, but also engineers, sector economists and socio-environmental experts</a:t>
            </a:r>
          </a:p>
          <a:p>
            <a:pPr lvl="1"/>
            <a:r>
              <a:rPr lang="en-US" dirty="0"/>
              <a:t>More than 50 years of experience in financing </a:t>
            </a:r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9837-0366-4180-BFC0-E8AB8598E363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3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60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EIB lending since its foundation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49" y="1284407"/>
            <a:ext cx="8639301" cy="4857512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9837-0366-4180-BFC0-E8AB8598E363}" type="datetime1">
              <a:rPr lang="en-GB" smtClean="0">
                <a:solidFill>
                  <a:prstClr val="white"/>
                </a:solidFill>
              </a:rPr>
              <a:pPr/>
              <a:t>26/09/2016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white"/>
                </a:solidFill>
              </a:rPr>
              <a:t>European Investment Bank Group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51CA-4611-42BC-8C78-05A9D4A054CC}" type="slidenum">
              <a:rPr lang="en-GB" smtClean="0">
                <a:solidFill>
                  <a:prstClr val="white"/>
                </a:solidFill>
              </a:rPr>
              <a:pPr/>
              <a:t>4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7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6893AD0-7902-4994-8525-D005C8F9AD1B}" type="slidenum">
              <a:rPr lang="en-GB" altLang="en-US" sz="1600" smtClean="0">
                <a:solidFill>
                  <a:prstClr val="white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600" smtClean="0">
              <a:solidFill>
                <a:prstClr val="white"/>
              </a:solidFill>
            </a:endParaRPr>
          </a:p>
        </p:txBody>
      </p:sp>
      <p:pic>
        <p:nvPicPr>
          <p:cNvPr id="15363" name="Picture 10" descr="wind-turbine"/>
          <p:cNvPicPr>
            <a:picLocks noChangeAspect="1" noChangeArrowheads="1"/>
          </p:cNvPicPr>
          <p:nvPr/>
        </p:nvPicPr>
        <p:blipFill>
          <a:blip r:embed="rId3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43749" y="421933"/>
            <a:ext cx="8039100" cy="958850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GB" sz="3600" dirty="0">
                <a:solidFill>
                  <a:srgbClr val="003399"/>
                </a:solidFill>
                <a:latin typeface="Arial" panose="020B0604020202020204" pitchFamily="34" charset="0"/>
              </a:rPr>
              <a:t>Repowering/Lifecycle extension</a:t>
            </a:r>
            <a:r>
              <a:rPr lang="en-GB" sz="2800" dirty="0">
                <a:solidFill>
                  <a:srgbClr val="003399"/>
                </a:solidFill>
              </a:rPr>
              <a:t/>
            </a:r>
            <a:br>
              <a:rPr lang="en-GB" sz="2800" dirty="0">
                <a:solidFill>
                  <a:srgbClr val="003399"/>
                </a:solidFill>
              </a:rPr>
            </a:br>
            <a:endParaRPr lang="en-GB" sz="2600" dirty="0" smtClean="0">
              <a:solidFill>
                <a:schemeClr val="accent2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lvl="0">
              <a:buFontTx/>
              <a:buChar char="-"/>
            </a:pPr>
            <a:endParaRPr lang="en-GB" sz="1800" dirty="0" smtClean="0"/>
          </a:p>
          <a:p>
            <a:pPr lvl="0">
              <a:buFontTx/>
              <a:buChar char="-"/>
            </a:pPr>
            <a:endParaRPr lang="en-GB" sz="1800" dirty="0"/>
          </a:p>
          <a:p>
            <a:pPr lvl="0">
              <a:buFontTx/>
              <a:buChar char="-"/>
            </a:pPr>
            <a:endParaRPr lang="en-GB" sz="1800" dirty="0" smtClean="0"/>
          </a:p>
          <a:p>
            <a:pPr>
              <a:buFontTx/>
              <a:buChar char="-"/>
            </a:pPr>
            <a:r>
              <a:rPr lang="en-GB" dirty="0">
                <a:latin typeface="Arial" panose="020B0604020202020204" pitchFamily="34" charset="0"/>
              </a:rPr>
              <a:t>Regulatory framework/incentives</a:t>
            </a:r>
          </a:p>
          <a:p>
            <a:pPr>
              <a:buFontTx/>
              <a:buChar char="-"/>
            </a:pPr>
            <a:r>
              <a:rPr lang="en-GB" dirty="0">
                <a:latin typeface="Arial" panose="020B0604020202020204" pitchFamily="34" charset="0"/>
              </a:rPr>
              <a:t>Merchant risk</a:t>
            </a:r>
          </a:p>
          <a:p>
            <a:pPr lvl="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</a:rPr>
              <a:t>Permits</a:t>
            </a:r>
          </a:p>
          <a:p>
            <a:pPr lvl="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</a:rPr>
              <a:t>Capex</a:t>
            </a:r>
            <a:endParaRPr lang="en-GB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GB" altLang="en-US" sz="1800" dirty="0" smtClean="0"/>
          </a:p>
        </p:txBody>
      </p:sp>
      <p:pic>
        <p:nvPicPr>
          <p:cNvPr id="15366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3375"/>
            <a:ext cx="371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369888"/>
            <a:ext cx="1828800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852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8" descr="Repower-5M-wind-turbine_large"/>
          <p:cNvPicPr>
            <a:picLocks noChangeAspect="1" noChangeArrowheads="1"/>
          </p:cNvPicPr>
          <p:nvPr/>
        </p:nvPicPr>
        <p:blipFill>
          <a:blip r:embed="rId2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2" y="-33496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97840" y="1508125"/>
            <a:ext cx="8229600" cy="4860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1700" dirty="0" smtClean="0"/>
              <a:t>Projects must:</a:t>
            </a:r>
          </a:p>
          <a:p>
            <a:endParaRPr lang="en-GB" altLang="en-US" sz="1700" dirty="0" smtClean="0"/>
          </a:p>
          <a:p>
            <a:pPr lvl="1"/>
            <a:r>
              <a:rPr lang="en-US" altLang="en-US" sz="1700" dirty="0" smtClean="0"/>
              <a:t>Meet  at least one of the EIB’s objectives,</a:t>
            </a:r>
          </a:p>
          <a:p>
            <a:pPr lvl="1"/>
            <a:endParaRPr lang="en-US" altLang="en-US" sz="1700" dirty="0" smtClean="0"/>
          </a:p>
          <a:p>
            <a:pPr lvl="1"/>
            <a:r>
              <a:rPr lang="en-US" altLang="en-US" sz="1700" dirty="0" smtClean="0"/>
              <a:t>Be technically sound,</a:t>
            </a:r>
          </a:p>
          <a:p>
            <a:pPr lvl="1"/>
            <a:endParaRPr lang="en-US" altLang="en-US" sz="1700" dirty="0" smtClean="0"/>
          </a:p>
          <a:p>
            <a:pPr lvl="1"/>
            <a:r>
              <a:rPr lang="en-US" altLang="en-US" sz="1700" dirty="0" smtClean="0"/>
              <a:t>Be financially viable,</a:t>
            </a:r>
          </a:p>
          <a:p>
            <a:pPr lvl="1"/>
            <a:endParaRPr lang="en-US" altLang="en-US" sz="1700" dirty="0" smtClean="0"/>
          </a:p>
          <a:p>
            <a:pPr lvl="1"/>
            <a:r>
              <a:rPr lang="en-US" altLang="en-US" sz="1700" dirty="0" smtClean="0"/>
              <a:t>Show an acceptable economic return,</a:t>
            </a:r>
          </a:p>
          <a:p>
            <a:pPr lvl="1"/>
            <a:endParaRPr lang="en-US" altLang="en-US" sz="1700" dirty="0" smtClean="0"/>
          </a:p>
          <a:p>
            <a:pPr lvl="1"/>
            <a:r>
              <a:rPr lang="en-GB" altLang="en-US" sz="1700" dirty="0" smtClean="0">
                <a:cs typeface="Times" pitchFamily="-112" charset="0"/>
              </a:rPr>
              <a:t>Comply with environmental protection and procurement regulations.</a:t>
            </a:r>
            <a:endParaRPr lang="en-US" altLang="en-US" sz="1700" dirty="0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88340" y="514350"/>
            <a:ext cx="80391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3000" dirty="0">
                <a:solidFill>
                  <a:srgbClr val="003399"/>
                </a:solidFill>
              </a:rPr>
              <a:t>Project Requirements</a:t>
            </a: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" y="609600"/>
            <a:ext cx="371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88340" y="5310222"/>
            <a:ext cx="7416800" cy="1079500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FFFF"/>
                </a:solidFill>
              </a:rPr>
              <a:t>Climate change considerations are streamlined along the project appraisal process </a:t>
            </a:r>
          </a:p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FFFF"/>
                </a:solidFill>
              </a:rPr>
              <a:t>(e.g. energy efficiency, mitigation and adaptation measures)</a:t>
            </a:r>
            <a:endParaRPr lang="en-GB" alt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434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846263"/>
            <a:ext cx="5429250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46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F14340-7296-4C69-B82B-5A1A31B09D90}" type="slidenum">
              <a:rPr lang="en-GB" altLang="en-US" smtClean="0">
                <a:solidFill>
                  <a:srgbClr val="FFFFFF"/>
                </a:solidFill>
              </a:rPr>
              <a:pPr eaLnBrk="1" hangingPunct="1"/>
              <a:t>8</a:t>
            </a:fld>
            <a:endParaRPr lang="en-GB" altLang="en-US" smtClean="0">
              <a:solidFill>
                <a:srgbClr val="FFFFFF"/>
              </a:solidFill>
            </a:endParaRPr>
          </a:p>
        </p:txBody>
      </p:sp>
      <p:pic>
        <p:nvPicPr>
          <p:cNvPr id="39939" name="Picture 2" descr="32796450"/>
          <p:cNvPicPr>
            <a:picLocks noChangeAspect="1" noChangeArrowheads="1"/>
          </p:cNvPicPr>
          <p:nvPr/>
        </p:nvPicPr>
        <p:blipFill>
          <a:blip r:embed="rId2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51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18488" cy="4860925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8000" smtClean="0"/>
              <a:t>Thank you!</a:t>
            </a:r>
            <a:endParaRPr lang="en-GB" altLang="en-US" sz="8000" smtClean="0"/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369888"/>
            <a:ext cx="371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369888"/>
            <a:ext cx="1828800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7" descr="Wind%20Turbines"/>
          <p:cNvPicPr>
            <a:picLocks noChangeAspect="1" noChangeArrowheads="1"/>
          </p:cNvPicPr>
          <p:nvPr/>
        </p:nvPicPr>
        <p:blipFill>
          <a:blip r:embed="rId5">
            <a:lum bright="40000" contrast="-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877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4" name="TextBox 1"/>
          <p:cNvSpPr txBox="1">
            <a:spLocks noChangeArrowheads="1"/>
          </p:cNvSpPr>
          <p:nvPr/>
        </p:nvSpPr>
        <p:spPr bwMode="auto">
          <a:xfrm>
            <a:off x="2987675" y="2441575"/>
            <a:ext cx="259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de-CH" altLang="en-US" sz="3600" dirty="0" err="1" smtClean="0">
                <a:solidFill>
                  <a:srgbClr val="000000"/>
                </a:solidFill>
              </a:rPr>
              <a:t>Thank</a:t>
            </a:r>
            <a:r>
              <a:rPr lang="de-CH" altLang="en-US" sz="3600" dirty="0" smtClean="0">
                <a:solidFill>
                  <a:srgbClr val="000000"/>
                </a:solidFill>
              </a:rPr>
              <a:t> </a:t>
            </a:r>
            <a:r>
              <a:rPr lang="de-CH" altLang="en-US" sz="3600" dirty="0" err="1" smtClean="0">
                <a:solidFill>
                  <a:srgbClr val="000000"/>
                </a:solidFill>
              </a:rPr>
              <a:t>you</a:t>
            </a:r>
            <a:r>
              <a:rPr lang="de-CH" altLang="en-US" sz="3600" dirty="0" smtClean="0">
                <a:solidFill>
                  <a:srgbClr val="000000"/>
                </a:solidFill>
              </a:rPr>
              <a:t> !</a:t>
            </a:r>
            <a:endParaRPr lang="en-GB" altLang="en-US" sz="3600" dirty="0" smtClean="0">
              <a:solidFill>
                <a:srgbClr val="000000"/>
              </a:solidFill>
            </a:endParaRPr>
          </a:p>
        </p:txBody>
      </p:sp>
      <p:pic>
        <p:nvPicPr>
          <p:cNvPr id="3994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369888"/>
            <a:ext cx="371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6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522288"/>
            <a:ext cx="1828800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165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IB Corporate Theme">
  <a:themeElements>
    <a:clrScheme name="_EIB Corporate">
      <a:dk1>
        <a:sysClr val="windowText" lastClr="000000"/>
      </a:dk1>
      <a:lt1>
        <a:sysClr val="window" lastClr="FFFFFF"/>
      </a:lt1>
      <a:dk2>
        <a:srgbClr val="00529F"/>
      </a:dk2>
      <a:lt2>
        <a:srgbClr val="DEE1F0"/>
      </a:lt2>
      <a:accent1>
        <a:srgbClr val="597DB9"/>
      </a:accent1>
      <a:accent2>
        <a:srgbClr val="A5B2D8"/>
      </a:accent2>
      <a:accent3>
        <a:srgbClr val="DEE1F0"/>
      </a:accent3>
      <a:accent4>
        <a:srgbClr val="1BA77F"/>
      </a:accent4>
      <a:accent5>
        <a:srgbClr val="7AC2A5"/>
      </a:accent5>
      <a:accent6>
        <a:srgbClr val="BBDDCD"/>
      </a:accent6>
      <a:hlink>
        <a:srgbClr val="0000FF"/>
      </a:hlink>
      <a:folHlink>
        <a:srgbClr val="800080"/>
      </a:folHlink>
    </a:clrScheme>
    <a:fontScheme name="_EIB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IB Corporate Theme">
  <a:themeElements>
    <a:clrScheme name="_EIB Corporate">
      <a:dk1>
        <a:sysClr val="windowText" lastClr="000000"/>
      </a:dk1>
      <a:lt1>
        <a:sysClr val="window" lastClr="FFFFFF"/>
      </a:lt1>
      <a:dk2>
        <a:srgbClr val="00529F"/>
      </a:dk2>
      <a:lt2>
        <a:srgbClr val="DEE1F0"/>
      </a:lt2>
      <a:accent1>
        <a:srgbClr val="597DB9"/>
      </a:accent1>
      <a:accent2>
        <a:srgbClr val="A5B2D8"/>
      </a:accent2>
      <a:accent3>
        <a:srgbClr val="DEE1F0"/>
      </a:accent3>
      <a:accent4>
        <a:srgbClr val="1BA77F"/>
      </a:accent4>
      <a:accent5>
        <a:srgbClr val="7AC2A5"/>
      </a:accent5>
      <a:accent6>
        <a:srgbClr val="BBDDCD"/>
      </a:accent6>
      <a:hlink>
        <a:srgbClr val="0000FF"/>
      </a:hlink>
      <a:folHlink>
        <a:srgbClr val="800080"/>
      </a:folHlink>
    </a:clrScheme>
    <a:fontScheme name="_EIB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EIB Corporate Theme">
  <a:themeElements>
    <a:clrScheme name="_EIB Corporate">
      <a:dk1>
        <a:sysClr val="windowText" lastClr="000000"/>
      </a:dk1>
      <a:lt1>
        <a:sysClr val="window" lastClr="FFFFFF"/>
      </a:lt1>
      <a:dk2>
        <a:srgbClr val="00529F"/>
      </a:dk2>
      <a:lt2>
        <a:srgbClr val="DEE1F0"/>
      </a:lt2>
      <a:accent1>
        <a:srgbClr val="597DB9"/>
      </a:accent1>
      <a:accent2>
        <a:srgbClr val="A5B2D8"/>
      </a:accent2>
      <a:accent3>
        <a:srgbClr val="DEE1F0"/>
      </a:accent3>
      <a:accent4>
        <a:srgbClr val="1BA77F"/>
      </a:accent4>
      <a:accent5>
        <a:srgbClr val="7AC2A5"/>
      </a:accent5>
      <a:accent6>
        <a:srgbClr val="BBDDCD"/>
      </a:accent6>
      <a:hlink>
        <a:srgbClr val="0000FF"/>
      </a:hlink>
      <a:folHlink>
        <a:srgbClr val="800080"/>
      </a:folHlink>
    </a:clrScheme>
    <a:fontScheme name="_EIB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FF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220</Words>
  <Application>Microsoft Office PowerPoint</Application>
  <PresentationFormat>On-screen Show (4:3)</PresentationFormat>
  <Paragraphs>55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Office Theme</vt:lpstr>
      <vt:lpstr>EIB Corporate Theme</vt:lpstr>
      <vt:lpstr>1_EIB Corporate Theme</vt:lpstr>
      <vt:lpstr>2_EIB Corporate Theme</vt:lpstr>
      <vt:lpstr>1_Default Design</vt:lpstr>
      <vt:lpstr>1_Office Theme</vt:lpstr>
      <vt:lpstr>PowerPoint Presentation</vt:lpstr>
      <vt:lpstr>The EIB: the EU bank</vt:lpstr>
      <vt:lpstr>The EIB at a glance</vt:lpstr>
      <vt:lpstr>EIB lending since its foundation</vt:lpstr>
      <vt:lpstr>Repowering/Lifecycle extension </vt:lpstr>
      <vt:lpstr>PowerPoint Presentation</vt:lpstr>
      <vt:lpstr>PowerPoint Presentation</vt:lpstr>
      <vt:lpstr>PowerPoint Presentation</vt:lpstr>
    </vt:vector>
  </TitlesOfParts>
  <Company>European Investment Bank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KARIGL Melchior</dc:creator>
  <cp:lastModifiedBy>KARIGL Melchior</cp:lastModifiedBy>
  <cp:revision>7</cp:revision>
  <dcterms:created xsi:type="dcterms:W3CDTF">2016-09-23T15:25:15Z</dcterms:created>
  <dcterms:modified xsi:type="dcterms:W3CDTF">2016-09-26T09:10:06Z</dcterms:modified>
</cp:coreProperties>
</file>