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29"/>
  </p:notesMasterIdLst>
  <p:sldIdLst>
    <p:sldId id="256" r:id="rId2"/>
    <p:sldId id="287" r:id="rId3"/>
    <p:sldId id="288" r:id="rId4"/>
    <p:sldId id="295" r:id="rId5"/>
    <p:sldId id="296" r:id="rId6"/>
    <p:sldId id="297" r:id="rId7"/>
    <p:sldId id="298" r:id="rId8"/>
    <p:sldId id="290" r:id="rId9"/>
    <p:sldId id="299" r:id="rId10"/>
    <p:sldId id="300" r:id="rId11"/>
    <p:sldId id="301" r:id="rId12"/>
    <p:sldId id="322" r:id="rId13"/>
    <p:sldId id="302" r:id="rId14"/>
    <p:sldId id="304" r:id="rId15"/>
    <p:sldId id="312" r:id="rId16"/>
    <p:sldId id="323" r:id="rId17"/>
    <p:sldId id="309" r:id="rId18"/>
    <p:sldId id="310" r:id="rId19"/>
    <p:sldId id="317" r:id="rId20"/>
    <p:sldId id="318" r:id="rId21"/>
    <p:sldId id="319" r:id="rId22"/>
    <p:sldId id="314" r:id="rId23"/>
    <p:sldId id="315" r:id="rId24"/>
    <p:sldId id="308" r:id="rId25"/>
    <p:sldId id="320" r:id="rId26"/>
    <p:sldId id="286" r:id="rId27"/>
    <p:sldId id="321"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pos="474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25" autoAdjust="0"/>
    <p:restoredTop sz="91829" autoAdjust="0"/>
  </p:normalViewPr>
  <p:slideViewPr>
    <p:cSldViewPr snapToGrid="0">
      <p:cViewPr>
        <p:scale>
          <a:sx n="66" d="100"/>
          <a:sy n="66" d="100"/>
        </p:scale>
        <p:origin x="-1428" y="-132"/>
      </p:cViewPr>
      <p:guideLst>
        <p:guide orient="horz" pos="2160"/>
        <p:guide pos="2880"/>
        <p:guide pos="4740"/>
      </p:guideLst>
    </p:cSldViewPr>
  </p:slideViewPr>
  <p:outlineViewPr>
    <p:cViewPr>
      <p:scale>
        <a:sx n="33" d="100"/>
        <a:sy n="33" d="100"/>
      </p:scale>
      <p:origin x="0" y="15576"/>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1" d="100"/>
          <a:sy n="81" d="100"/>
        </p:scale>
        <p:origin x="-195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3BE937D-10D4-4BAB-881D-8CBA3BF6EC43}" type="datetimeFigureOut">
              <a:rPr lang="en-GB" smtClean="0"/>
              <a:pPr/>
              <a:t>27/09/2016</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5C9865C-CD3A-4E8F-8D06-5AD065FE206C}" type="slidenum">
              <a:rPr lang="en-GB" smtClean="0"/>
              <a:pPr/>
              <a:t>‹#›</a:t>
            </a:fld>
            <a:endParaRPr lang="en-GB"/>
          </a:p>
        </p:txBody>
      </p:sp>
    </p:spTree>
    <p:extLst>
      <p:ext uri="{BB962C8B-B14F-4D97-AF65-F5344CB8AC3E}">
        <p14:creationId xmlns:p14="http://schemas.microsoft.com/office/powerpoint/2010/main" val="252811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94559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05832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C9865C-CD3A-4E8F-8D06-5AD065FE206C}" type="slidenum">
              <a:rPr lang="en-GB" smtClean="0"/>
              <a:pPr/>
              <a:t>19</a:t>
            </a:fld>
            <a:endParaRPr lang="en-GB"/>
          </a:p>
        </p:txBody>
      </p:sp>
    </p:spTree>
    <p:extLst>
      <p:ext uri="{BB962C8B-B14F-4D97-AF65-F5344CB8AC3E}">
        <p14:creationId xmlns:p14="http://schemas.microsoft.com/office/powerpoint/2010/main" val="4085577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C9865C-CD3A-4E8F-8D06-5AD065FE206C}" type="slidenum">
              <a:rPr lang="en-GB" smtClean="0"/>
              <a:pPr/>
              <a:t>20</a:t>
            </a:fld>
            <a:endParaRPr lang="en-GB"/>
          </a:p>
        </p:txBody>
      </p:sp>
    </p:spTree>
    <p:extLst>
      <p:ext uri="{BB962C8B-B14F-4D97-AF65-F5344CB8AC3E}">
        <p14:creationId xmlns:p14="http://schemas.microsoft.com/office/powerpoint/2010/main" val="2377418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Wind</a:t>
            </a:r>
            <a:r>
              <a:rPr lang="en-GB" baseline="0" dirty="0" smtClean="0"/>
              <a:t> vector changed 45 degree</a:t>
            </a:r>
            <a:endParaRPr lang="en-GB" dirty="0"/>
          </a:p>
        </p:txBody>
      </p:sp>
    </p:spTree>
    <p:extLst>
      <p:ext uri="{BB962C8B-B14F-4D97-AF65-F5344CB8AC3E}">
        <p14:creationId xmlns:p14="http://schemas.microsoft.com/office/powerpoint/2010/main" val="910456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Wind</a:t>
            </a:r>
            <a:r>
              <a:rPr lang="en-GB" baseline="0" dirty="0" smtClean="0"/>
              <a:t> vector changed </a:t>
            </a:r>
            <a:r>
              <a:rPr lang="en-GB" baseline="0" smtClean="0"/>
              <a:t>45 degree</a:t>
            </a:r>
            <a:endParaRPr lang="en-GB"/>
          </a:p>
        </p:txBody>
      </p:sp>
    </p:spTree>
    <p:extLst>
      <p:ext uri="{BB962C8B-B14F-4D97-AF65-F5344CB8AC3E}">
        <p14:creationId xmlns:p14="http://schemas.microsoft.com/office/powerpoint/2010/main" val="910456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Wind</a:t>
            </a:r>
            <a:r>
              <a:rPr lang="en-GB" baseline="0" dirty="0" smtClean="0"/>
              <a:t> vector changed </a:t>
            </a:r>
            <a:r>
              <a:rPr lang="en-GB" baseline="0" smtClean="0"/>
              <a:t>45 degree</a:t>
            </a:r>
            <a:endParaRPr lang="en-GB"/>
          </a:p>
        </p:txBody>
      </p:sp>
    </p:spTree>
    <p:extLst>
      <p:ext uri="{BB962C8B-B14F-4D97-AF65-F5344CB8AC3E}">
        <p14:creationId xmlns:p14="http://schemas.microsoft.com/office/powerpoint/2010/main" val="910456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78577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Time</a:t>
            </a:r>
            <a:r>
              <a:rPr lang="en-GB" baseline="0" dirty="0" smtClean="0"/>
              <a:t> of measurement start end date</a:t>
            </a:r>
            <a:endParaRPr lang="en-GB" dirty="0"/>
          </a:p>
        </p:txBody>
      </p:sp>
    </p:spTree>
    <p:extLst>
      <p:ext uri="{BB962C8B-B14F-4D97-AF65-F5344CB8AC3E}">
        <p14:creationId xmlns:p14="http://schemas.microsoft.com/office/powerpoint/2010/main" val="3827150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Time</a:t>
            </a:r>
            <a:r>
              <a:rPr lang="en-GB" baseline="0" dirty="0" smtClean="0"/>
              <a:t> of measurement start end date</a:t>
            </a:r>
            <a:endParaRPr lang="en-GB" dirty="0"/>
          </a:p>
        </p:txBody>
      </p:sp>
    </p:spTree>
    <p:extLst>
      <p:ext uri="{BB962C8B-B14F-4D97-AF65-F5344CB8AC3E}">
        <p14:creationId xmlns:p14="http://schemas.microsoft.com/office/powerpoint/2010/main" val="4126359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Measuring</a:t>
            </a:r>
            <a:r>
              <a:rPr lang="en-GB" baseline="0" dirty="0" smtClean="0"/>
              <a:t> points agreed with both manufacturers</a:t>
            </a:r>
            <a:endParaRPr lang="en-GB" dirty="0"/>
          </a:p>
        </p:txBody>
      </p:sp>
    </p:spTree>
    <p:extLst>
      <p:ext uri="{BB962C8B-B14F-4D97-AF65-F5344CB8AC3E}">
        <p14:creationId xmlns:p14="http://schemas.microsoft.com/office/powerpoint/2010/main" val="778678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Measuring</a:t>
            </a:r>
            <a:r>
              <a:rPr lang="en-GB" baseline="0" dirty="0" smtClean="0"/>
              <a:t> points agreed with both manufacturers</a:t>
            </a:r>
            <a:endParaRPr lang="en-GB" dirty="0"/>
          </a:p>
        </p:txBody>
      </p:sp>
    </p:spTree>
    <p:extLst>
      <p:ext uri="{BB962C8B-B14F-4D97-AF65-F5344CB8AC3E}">
        <p14:creationId xmlns:p14="http://schemas.microsoft.com/office/powerpoint/2010/main" val="7786785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280" name="Picture 16" descr="Ribbon_Title_PPT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800600"/>
            <a:ext cx="9144000" cy="173672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8640"/>
            <a:ext cx="1475656" cy="898651"/>
          </a:xfrm>
          <a:prstGeom prst="rect">
            <a:avLst/>
          </a:prstGeom>
        </p:spPr>
      </p:pic>
      <p:sp>
        <p:nvSpPr>
          <p:cNvPr id="11266" name="Rectangle 2"/>
          <p:cNvSpPr>
            <a:spLocks noGrp="1" noChangeArrowheads="1"/>
          </p:cNvSpPr>
          <p:nvPr>
            <p:ph type="ctrTitle" hasCustomPrompt="1"/>
          </p:nvPr>
        </p:nvSpPr>
        <p:spPr>
          <a:xfrm>
            <a:off x="683567" y="1844824"/>
            <a:ext cx="6835551" cy="790575"/>
          </a:xfrm>
        </p:spPr>
        <p:txBody>
          <a:bodyPr/>
          <a:lstStyle>
            <a:lvl1pPr>
              <a:defRPr sz="3600" b="0">
                <a:solidFill>
                  <a:srgbClr val="003478"/>
                </a:solidFill>
                <a:latin typeface="+mj-lt"/>
              </a:defRPr>
            </a:lvl1pPr>
          </a:lstStyle>
          <a:p>
            <a:pPr lvl="0"/>
            <a:r>
              <a:rPr lang="en-US" noProof="0" dirty="0" smtClean="0"/>
              <a:t>Click to edit title</a:t>
            </a:r>
            <a:endParaRPr lang="en-GB" noProof="0" dirty="0" smtClean="0"/>
          </a:p>
        </p:txBody>
      </p:sp>
      <p:sp>
        <p:nvSpPr>
          <p:cNvPr id="11267" name="Rectangle 3"/>
          <p:cNvSpPr>
            <a:spLocks noGrp="1" noChangeArrowheads="1"/>
          </p:cNvSpPr>
          <p:nvPr>
            <p:ph type="subTitle" idx="1" hasCustomPrompt="1"/>
          </p:nvPr>
        </p:nvSpPr>
        <p:spPr>
          <a:xfrm>
            <a:off x="688776" y="2708275"/>
            <a:ext cx="6835551" cy="720725"/>
          </a:xfrm>
        </p:spPr>
        <p:txBody>
          <a:bodyPr lIns="36000" tIns="36000" rIns="36000" bIns="36000"/>
          <a:lstStyle>
            <a:lvl1pPr marL="0" indent="0">
              <a:buFontTx/>
              <a:buNone/>
              <a:defRPr sz="2400">
                <a:solidFill>
                  <a:srgbClr val="003478"/>
                </a:solidFill>
                <a:latin typeface="+mj-lt"/>
              </a:defRPr>
            </a:lvl1pPr>
          </a:lstStyle>
          <a:p>
            <a:pPr lvl="0"/>
            <a:r>
              <a:rPr lang="en-US" noProof="0" dirty="0" smtClean="0"/>
              <a:t>Click to edit subtitle</a:t>
            </a:r>
            <a:endParaRPr lang="en-GB" noProof="0" dirty="0" smtClean="0"/>
          </a:p>
        </p:txBody>
      </p:sp>
      <p:sp>
        <p:nvSpPr>
          <p:cNvPr id="4" name="Text Placeholder 3"/>
          <p:cNvSpPr>
            <a:spLocks noGrp="1"/>
          </p:cNvSpPr>
          <p:nvPr>
            <p:ph type="body" sz="quarter" idx="10" hasCustomPrompt="1"/>
          </p:nvPr>
        </p:nvSpPr>
        <p:spPr>
          <a:xfrm>
            <a:off x="683568" y="4149452"/>
            <a:ext cx="6834832" cy="647700"/>
          </a:xfrm>
        </p:spPr>
        <p:txBody>
          <a:bodyPr/>
          <a:lstStyle>
            <a:lvl1pPr marL="0" indent="0">
              <a:buNone/>
              <a:defRPr baseline="0"/>
            </a:lvl1pPr>
          </a:lstStyle>
          <a:p>
            <a:pPr lvl="0"/>
            <a:r>
              <a:rPr lang="en-US" dirty="0" smtClean="0"/>
              <a:t>Click to edit name, date</a:t>
            </a:r>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F02067B5-BB61-425A-ADF9-C80F01E8B2C9}" type="slidenum">
              <a:rPr lang="en-GB" smtClean="0"/>
              <a:pPr/>
              <a:t>‹#›</a:t>
            </a:fld>
            <a:endParaRPr lang="en-GB"/>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3851920" y="3653730"/>
            <a:ext cx="5112568" cy="3046988"/>
          </a:xfrm>
          <a:prstGeom prst="rect">
            <a:avLst/>
          </a:prstGeom>
          <a:noFill/>
        </p:spPr>
        <p:txBody>
          <a:bodyPr wrap="square" rtlCol="0">
            <a:spAutoFit/>
          </a:bodyPr>
          <a:lstStyle/>
          <a:p>
            <a:pPr lvl="0"/>
            <a:r>
              <a:rPr lang="en-GB" sz="1200" dirty="0" smtClean="0"/>
              <a:t>Whilst reasonable steps have been taken to ensure that the information contained within this publication is correct, the authors, the Carbon Trust, its agents, contractors and sub-contractors give no warranty and make no representation as to its accuracy and accept no liability for any errors or omissions. All trademarks, service marks and logos in this publication, and copyright in it, are the property of the Carbon Trust (or its licensors). Nothing in this publication shall be construed as granting any licence or right to use or reproduce any of the trademarks, services marks, logos, copyright or any proprietary information in any way without the Carbon Trust’s prior written permission. The Carbon Trust enforces infringements of its intellectual property rights to the full extent permitted by law.</a:t>
            </a:r>
          </a:p>
          <a:p>
            <a:pPr lvl="0"/>
            <a:r>
              <a:rPr lang="en-GB" sz="1200" dirty="0" smtClean="0"/>
              <a:t>The Carbon Trust is a company limited by guarantee and registered in England and Wales under company number 4190230 with its registered office at 4th Floor Dorset House, Stamford Street, London SE1 9NT.</a:t>
            </a:r>
          </a:p>
          <a:p>
            <a:pPr lvl="0"/>
            <a:r>
              <a:rPr lang="en-GB" sz="1200" dirty="0" smtClean="0"/>
              <a:t>Published in the UK: 2016.</a:t>
            </a:r>
          </a:p>
          <a:p>
            <a:pPr lvl="0"/>
            <a:r>
              <a:rPr lang="en-GB" sz="1200" dirty="0" smtClean="0"/>
              <a:t>© The Carbon </a:t>
            </a:r>
            <a:r>
              <a:rPr lang="en-GB" sz="1200" smtClean="0"/>
              <a:t>Trust 2016. </a:t>
            </a:r>
            <a:r>
              <a:rPr lang="en-GB" sz="1200" dirty="0" smtClean="0"/>
              <a:t>All rights reserved. </a:t>
            </a:r>
          </a:p>
        </p:txBody>
      </p:sp>
    </p:spTree>
    <p:extLst>
      <p:ext uri="{BB962C8B-B14F-4D97-AF65-F5344CB8AC3E}">
        <p14:creationId xmlns:p14="http://schemas.microsoft.com/office/powerpoint/2010/main" val="41186737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title</a:t>
            </a:r>
            <a:endParaRPr lang="en-GB" dirty="0"/>
          </a:p>
        </p:txBody>
      </p:sp>
      <p:sp>
        <p:nvSpPr>
          <p:cNvPr id="3" name="Content Placeholder 2"/>
          <p:cNvSpPr>
            <a:spLocks noGrp="1"/>
          </p:cNvSpPr>
          <p:nvPr>
            <p:ph idx="1" hasCustomPrompt="1"/>
          </p:nvPr>
        </p:nvSpPr>
        <p:spPr>
          <a:xfrm>
            <a:off x="457200" y="1628800"/>
            <a:ext cx="8229600" cy="4536504"/>
          </a:xfrm>
        </p:spPr>
        <p:txBody>
          <a:bodyPr/>
          <a:lstStyle>
            <a:lvl1pPr>
              <a:defRPr/>
            </a:lvl1pPr>
            <a:lvl4pPr marL="1162050" indent="-266700">
              <a:defRPr/>
            </a:lvl4pPr>
            <a:lvl5pPr marL="1619250" indent="-361950">
              <a:defRPr/>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Tree>
    <p:extLst>
      <p:ext uri="{BB962C8B-B14F-4D97-AF65-F5344CB8AC3E}">
        <p14:creationId xmlns:p14="http://schemas.microsoft.com/office/powerpoint/2010/main" val="21611865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Agenda</a:t>
            </a:r>
            <a:endParaRPr lang="en-GB" dirty="0"/>
          </a:p>
        </p:txBody>
      </p:sp>
      <p:sp>
        <p:nvSpPr>
          <p:cNvPr id="3" name="Content Placeholder 2"/>
          <p:cNvSpPr>
            <a:spLocks noGrp="1"/>
          </p:cNvSpPr>
          <p:nvPr>
            <p:ph idx="1" hasCustomPrompt="1"/>
          </p:nvPr>
        </p:nvSpPr>
        <p:spPr>
          <a:xfrm>
            <a:off x="457200" y="1628800"/>
            <a:ext cx="8229600" cy="4536504"/>
          </a:xfrm>
        </p:spPr>
        <p:txBody>
          <a:bodyPr/>
          <a:lstStyle>
            <a:lvl1pPr>
              <a:lnSpc>
                <a:spcPct val="150000"/>
              </a:lnSpc>
              <a:defRPr/>
            </a:lvl1pPr>
          </a:lstStyle>
          <a:p>
            <a:pPr lvl="0"/>
            <a:r>
              <a:rPr lang="en-US" dirty="0" smtClean="0"/>
              <a:t>Agenda Item 1</a:t>
            </a:r>
          </a:p>
          <a:p>
            <a:pPr lvl="0"/>
            <a:r>
              <a:rPr lang="en-US" dirty="0" smtClean="0"/>
              <a:t>Agenda Item 2</a:t>
            </a:r>
          </a:p>
          <a:p>
            <a:pPr lvl="0"/>
            <a:r>
              <a:rPr lang="en-US" dirty="0" smtClean="0"/>
              <a:t>Agenda Item 3</a:t>
            </a:r>
          </a:p>
          <a:p>
            <a:pPr lvl="0"/>
            <a:endParaRPr lang="en-US" dirty="0" smtClean="0"/>
          </a:p>
          <a:p>
            <a:pPr lvl="0"/>
            <a:endParaRPr lang="en-US" dirty="0" smtClean="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Tree>
    <p:extLst>
      <p:ext uri="{BB962C8B-B14F-4D97-AF65-F5344CB8AC3E}">
        <p14:creationId xmlns:p14="http://schemas.microsoft.com/office/powerpoint/2010/main" val="33767788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n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F02067B5-BB61-425A-ADF9-C80F01E8B2C9}" type="slidenum">
              <a:rPr lang="en-GB" smtClean="0"/>
              <a:pPr/>
              <a:t>‹#›</a:t>
            </a:fld>
            <a:endParaRPr lang="en-GB"/>
          </a:p>
        </p:txBody>
      </p:sp>
    </p:spTree>
    <p:extLst>
      <p:ext uri="{BB962C8B-B14F-4D97-AF65-F5344CB8AC3E}">
        <p14:creationId xmlns:p14="http://schemas.microsoft.com/office/powerpoint/2010/main" val="359122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title</a:t>
            </a:r>
            <a:endParaRPr lang="en-GB" dirty="0"/>
          </a:p>
        </p:txBody>
      </p:sp>
      <p:sp>
        <p:nvSpPr>
          <p:cNvPr id="3" name="Content Placeholder 2"/>
          <p:cNvSpPr>
            <a:spLocks noGrp="1"/>
          </p:cNvSpPr>
          <p:nvPr>
            <p:ph idx="1" hasCustomPrompt="1"/>
          </p:nvPr>
        </p:nvSpPr>
        <p:spPr>
          <a:xfrm>
            <a:off x="457200" y="1628800"/>
            <a:ext cx="3970784" cy="4525963"/>
          </a:xfrm>
        </p:spPr>
        <p:txBody>
          <a:bodyPr/>
          <a:lstStyle>
            <a:lvl1pPr>
              <a:defRPr sz="200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7" name="Content Placeholder 2"/>
          <p:cNvSpPr>
            <a:spLocks noGrp="1"/>
          </p:cNvSpPr>
          <p:nvPr>
            <p:ph idx="13" hasCustomPrompt="1"/>
          </p:nvPr>
        </p:nvSpPr>
        <p:spPr>
          <a:xfrm>
            <a:off x="4716016" y="1628800"/>
            <a:ext cx="3970784" cy="4525963"/>
          </a:xfrm>
        </p:spPr>
        <p:txBody>
          <a:bodyPr/>
          <a:lstStyle>
            <a:lvl1pPr>
              <a:defRPr sz="2000" baseline="0"/>
            </a:lvl1pPr>
            <a:lvl2pPr>
              <a:defRPr sz="1800"/>
            </a:lvl2pPr>
            <a:lvl3pPr>
              <a:defRPr sz="1600"/>
            </a:lvl3pPr>
            <a:lvl4pPr>
              <a:defRPr sz="1600"/>
            </a:lvl4pPr>
            <a:lvl5pPr>
              <a:defRPr sz="16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082104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title</a:t>
            </a:r>
            <a:endParaRPr lang="en-GB" dirty="0"/>
          </a:p>
        </p:txBody>
      </p:sp>
      <p:sp>
        <p:nvSpPr>
          <p:cNvPr id="3" name="Content Placeholder 2"/>
          <p:cNvSpPr>
            <a:spLocks noGrp="1"/>
          </p:cNvSpPr>
          <p:nvPr>
            <p:ph idx="1" hasCustomPrompt="1"/>
          </p:nvPr>
        </p:nvSpPr>
        <p:spPr>
          <a:xfrm>
            <a:off x="467544"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Content Placeholder 2"/>
          <p:cNvSpPr>
            <a:spLocks noGrp="1"/>
          </p:cNvSpPr>
          <p:nvPr>
            <p:ph idx="13" hasCustomPrompt="1"/>
          </p:nvPr>
        </p:nvSpPr>
        <p:spPr>
          <a:xfrm>
            <a:off x="3281028"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
        <p:nvSpPr>
          <p:cNvPr id="9" name="Content Placeholder 2"/>
          <p:cNvSpPr>
            <a:spLocks noGrp="1"/>
          </p:cNvSpPr>
          <p:nvPr>
            <p:ph idx="14" hasCustomPrompt="1"/>
          </p:nvPr>
        </p:nvSpPr>
        <p:spPr>
          <a:xfrm>
            <a:off x="6094512" y="1628800"/>
            <a:ext cx="2602632" cy="4525963"/>
          </a:xfrm>
        </p:spPr>
        <p:txBody>
          <a:bodyPr/>
          <a:lstStyle>
            <a:lvl1pPr>
              <a:defRPr sz="2000"/>
            </a:lvl1pPr>
            <a:lvl2pPr>
              <a:defRPr sz="2000"/>
            </a:lvl2pPr>
            <a:lvl3pPr>
              <a:defRPr sz="1800"/>
            </a:lvl3pPr>
          </a:lstStyle>
          <a:p>
            <a:pPr lvl="0"/>
            <a:r>
              <a:rPr lang="en-US" dirty="0" smtClean="0"/>
              <a:t>First Level</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4397589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916832"/>
            <a:ext cx="8229600" cy="4237931"/>
          </a:xfrm>
        </p:spPr>
        <p:txBody>
          <a:bodyPr/>
          <a:lstStyle>
            <a:lvl1pPr>
              <a:defRPr baseline="0"/>
            </a:lvl1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Text Placeholder 6"/>
          <p:cNvSpPr>
            <a:spLocks noGrp="1"/>
          </p:cNvSpPr>
          <p:nvPr>
            <p:ph type="body" sz="quarter" idx="10" hasCustomPrompt="1"/>
          </p:nvPr>
        </p:nvSpPr>
        <p:spPr>
          <a:xfrm>
            <a:off x="467643" y="1196802"/>
            <a:ext cx="7056685"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9"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340742290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column with subtit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8" name="Content Placeholder 2"/>
          <p:cNvSpPr>
            <a:spLocks noGrp="1"/>
          </p:cNvSpPr>
          <p:nvPr>
            <p:ph idx="13" hasCustomPrompt="1"/>
          </p:nvPr>
        </p:nvSpPr>
        <p:spPr>
          <a:xfrm>
            <a:off x="457200" y="1916832"/>
            <a:ext cx="3970784" cy="4237931"/>
          </a:xfrm>
        </p:spPr>
        <p:txBody>
          <a:bodyPr/>
          <a:lstStyle>
            <a:lvl1pPr>
              <a:defRPr sz="2000" baseline="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Content Placeholder 2"/>
          <p:cNvSpPr>
            <a:spLocks noGrp="1"/>
          </p:cNvSpPr>
          <p:nvPr>
            <p:ph idx="14" hasCustomPrompt="1"/>
          </p:nvPr>
        </p:nvSpPr>
        <p:spPr>
          <a:xfrm>
            <a:off x="4716016" y="1916832"/>
            <a:ext cx="3970784" cy="4237931"/>
          </a:xfrm>
        </p:spPr>
        <p:txBody>
          <a:bodyPr/>
          <a:lstStyle>
            <a:lvl1pPr>
              <a:defRPr sz="2000"/>
            </a:lvl1pPr>
            <a:lvl2pPr>
              <a:defRPr sz="2000"/>
            </a:lvl2pPr>
            <a:lvl3pPr>
              <a:defRPr sz="1800"/>
            </a:lvl3pPr>
            <a:lvl4pPr>
              <a:defRPr sz="1800"/>
            </a:lvl4pPr>
            <a:lvl5pPr>
              <a:defRPr sz="1800"/>
            </a:lvl5pPr>
          </a:lstStyle>
          <a:p>
            <a:pPr lvl="0"/>
            <a:r>
              <a:rPr lang="en-US" dirty="0" smtClean="0"/>
              <a:t>First level</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6"/>
          <p:cNvSpPr>
            <a:spLocks noGrp="1"/>
          </p:cNvSpPr>
          <p:nvPr>
            <p:ph type="body" sz="quarter" idx="10" hasCustomPrompt="1"/>
          </p:nvPr>
        </p:nvSpPr>
        <p:spPr>
          <a:xfrm>
            <a:off x="467643" y="1196802"/>
            <a:ext cx="7057107"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11"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23286356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column with subtitl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F02067B5-BB61-425A-ADF9-C80F01E8B2C9}" type="slidenum">
              <a:rPr lang="en-GB" smtClean="0"/>
              <a:pPr/>
              <a:t>‹#›</a:t>
            </a:fld>
            <a:endParaRPr lang="en-GB"/>
          </a:p>
        </p:txBody>
      </p:sp>
      <p:sp>
        <p:nvSpPr>
          <p:cNvPr id="10" name="Content Placeholder 2"/>
          <p:cNvSpPr>
            <a:spLocks noGrp="1"/>
          </p:cNvSpPr>
          <p:nvPr>
            <p:ph idx="1" hasCustomPrompt="1"/>
          </p:nvPr>
        </p:nvSpPr>
        <p:spPr>
          <a:xfrm>
            <a:off x="467544"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1" name="Content Placeholder 2"/>
          <p:cNvSpPr>
            <a:spLocks noGrp="1"/>
          </p:cNvSpPr>
          <p:nvPr>
            <p:ph idx="15" hasCustomPrompt="1"/>
          </p:nvPr>
        </p:nvSpPr>
        <p:spPr>
          <a:xfrm>
            <a:off x="3281028"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2" name="Content Placeholder 2"/>
          <p:cNvSpPr>
            <a:spLocks noGrp="1"/>
          </p:cNvSpPr>
          <p:nvPr>
            <p:ph idx="16" hasCustomPrompt="1"/>
          </p:nvPr>
        </p:nvSpPr>
        <p:spPr>
          <a:xfrm>
            <a:off x="6094512" y="1916832"/>
            <a:ext cx="2602632" cy="4237931"/>
          </a:xfrm>
        </p:spPr>
        <p:txBody>
          <a:bodyPr/>
          <a:lstStyle>
            <a:lvl1pPr>
              <a:defRPr sz="1800"/>
            </a:lvl1pPr>
            <a:lvl2pPr>
              <a:defRPr sz="1800"/>
            </a:lvl2pPr>
            <a:lvl3pPr>
              <a:defRPr sz="1600"/>
            </a:lvl3pPr>
          </a:lstStyle>
          <a:p>
            <a:pPr lvl="0"/>
            <a:r>
              <a:rPr lang="en-US" dirty="0" smtClean="0"/>
              <a:t>First Level</a:t>
            </a:r>
          </a:p>
          <a:p>
            <a:pPr lvl="1"/>
            <a:r>
              <a:rPr lang="en-US" dirty="0" smtClean="0"/>
              <a:t>Second level</a:t>
            </a:r>
          </a:p>
          <a:p>
            <a:pPr lvl="2"/>
            <a:r>
              <a:rPr lang="en-US" dirty="0" smtClean="0"/>
              <a:t>Third level</a:t>
            </a:r>
          </a:p>
        </p:txBody>
      </p:sp>
      <p:sp>
        <p:nvSpPr>
          <p:cNvPr id="15" name="Text Placeholder 6"/>
          <p:cNvSpPr>
            <a:spLocks noGrp="1"/>
          </p:cNvSpPr>
          <p:nvPr>
            <p:ph type="body" sz="quarter" idx="10" hasCustomPrompt="1"/>
          </p:nvPr>
        </p:nvSpPr>
        <p:spPr>
          <a:xfrm>
            <a:off x="467643" y="1196802"/>
            <a:ext cx="7057107" cy="648022"/>
          </a:xfrm>
          <a:prstGeom prst="rect">
            <a:avLst/>
          </a:prstGeom>
        </p:spPr>
        <p:txBody>
          <a:bodyPr/>
          <a:lstStyle>
            <a:lvl1pPr marL="0" indent="0">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GB" dirty="0" smtClean="0"/>
              <a:t>Click to Edit Subtitle</a:t>
            </a:r>
            <a:endParaRPr lang="en-GB" dirty="0"/>
          </a:p>
        </p:txBody>
      </p:sp>
      <p:sp>
        <p:nvSpPr>
          <p:cNvPr id="18" name="Title 1"/>
          <p:cNvSpPr>
            <a:spLocks noGrp="1"/>
          </p:cNvSpPr>
          <p:nvPr>
            <p:ph type="title" hasCustomPrompt="1"/>
          </p:nvPr>
        </p:nvSpPr>
        <p:spPr>
          <a:xfrm>
            <a:off x="457200" y="274638"/>
            <a:ext cx="6562725" cy="850106"/>
          </a:xfrm>
        </p:spPr>
        <p:txBody>
          <a:bodyPr/>
          <a:lstStyle>
            <a:lvl1pPr>
              <a:defRPr/>
            </a:lvl1pPr>
          </a:lstStyle>
          <a:p>
            <a:r>
              <a:rPr lang="en-US" dirty="0" smtClean="0"/>
              <a:t>Click to edit title</a:t>
            </a:r>
            <a:endParaRPr lang="en-GB" dirty="0"/>
          </a:p>
        </p:txBody>
      </p:sp>
    </p:spTree>
    <p:extLst>
      <p:ext uri="{BB962C8B-B14F-4D97-AF65-F5344CB8AC3E}">
        <p14:creationId xmlns:p14="http://schemas.microsoft.com/office/powerpoint/2010/main" val="177863877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206" name="Picture 14" descr="CT_Ribbon_PPT_FADE_2308B"/>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63" y="6465888"/>
            <a:ext cx="9134475" cy="392112"/>
          </a:xfrm>
          <a:prstGeom prst="rect">
            <a:avLst/>
          </a:prstGeom>
          <a:noFill/>
          <a:extLst>
            <a:ext uri="{909E8E84-426E-40DD-AFC4-6F175D3DCCD1}">
              <a14:hiddenFill xmlns:a14="http://schemas.microsoft.com/office/drawing/2010/main">
                <a:solidFill>
                  <a:srgbClr val="FFFFFF"/>
                </a:solidFill>
              </a14:hiddenFill>
            </a:ext>
          </a:extLst>
        </p:spPr>
      </p:pic>
      <p:sp>
        <p:nvSpPr>
          <p:cNvPr id="8194" name="Rectangle 2"/>
          <p:cNvSpPr>
            <a:spLocks noGrp="1" noChangeArrowheads="1"/>
          </p:cNvSpPr>
          <p:nvPr>
            <p:ph type="title"/>
          </p:nvPr>
        </p:nvSpPr>
        <p:spPr bwMode="auto">
          <a:xfrm>
            <a:off x="457200" y="274638"/>
            <a:ext cx="65627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anchor="ctr" anchorCtr="0" compatLnSpc="1">
            <a:prstTxWarp prst="textNoShape">
              <a:avLst/>
            </a:prstTxWarp>
          </a:bodyPr>
          <a:lstStyle/>
          <a:p>
            <a:pPr lvl="0"/>
            <a:r>
              <a:rPr lang="en-US" smtClean="0"/>
              <a:t>Click to edit Master title style</a:t>
            </a:r>
            <a:endParaRPr lang="en-GB" dirty="0" smtClean="0"/>
          </a:p>
        </p:txBody>
      </p:sp>
      <p:sp>
        <p:nvSpPr>
          <p:cNvPr id="8195" name="Rectangle 3"/>
          <p:cNvSpPr>
            <a:spLocks noGrp="1" noChangeArrowheads="1"/>
          </p:cNvSpPr>
          <p:nvPr>
            <p:ph type="body" idx="1"/>
          </p:nvPr>
        </p:nvSpPr>
        <p:spPr bwMode="auto">
          <a:xfrm>
            <a:off x="457200" y="1628800"/>
            <a:ext cx="82296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8197" name="Rectangle 5"/>
          <p:cNvSpPr>
            <a:spLocks noGrp="1" noChangeArrowheads="1"/>
          </p:cNvSpPr>
          <p:nvPr>
            <p:ph type="ftr" sz="quarter" idx="3"/>
          </p:nvPr>
        </p:nvSpPr>
        <p:spPr bwMode="auto">
          <a:xfrm>
            <a:off x="467544" y="6193110"/>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2A6C"/>
                </a:solidFill>
              </a:defRPr>
            </a:lvl1pPr>
          </a:lstStyle>
          <a:p>
            <a:endParaRPr lang="en-GB" dirty="0"/>
          </a:p>
        </p:txBody>
      </p:sp>
      <p:sp>
        <p:nvSpPr>
          <p:cNvPr id="8198" name="Rectangle 6"/>
          <p:cNvSpPr>
            <a:spLocks noGrp="1" noChangeArrowheads="1"/>
          </p:cNvSpPr>
          <p:nvPr>
            <p:ph type="sldNum" sz="quarter" idx="4"/>
          </p:nvPr>
        </p:nvSpPr>
        <p:spPr bwMode="auto">
          <a:xfrm>
            <a:off x="6974904" y="619311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002A6C"/>
                </a:solidFill>
              </a:defRPr>
            </a:lvl1pPr>
          </a:lstStyle>
          <a:p>
            <a:fld id="{F02067B5-BB61-425A-ADF9-C80F01E8B2C9}" type="slidenum">
              <a:rPr lang="en-GB" smtClean="0"/>
              <a:pPr/>
              <a:t>‹#›</a:t>
            </a:fld>
            <a:endParaRPr lang="en-GB"/>
          </a:p>
        </p:txBody>
      </p:sp>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4328" y="188640"/>
            <a:ext cx="1475656" cy="898651"/>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706" r:id="rId3"/>
    <p:sldLayoutId id="2147483707" r:id="rId4"/>
    <p:sldLayoutId id="2147483699" r:id="rId5"/>
    <p:sldLayoutId id="2147483700" r:id="rId6"/>
    <p:sldLayoutId id="2147483702" r:id="rId7"/>
    <p:sldLayoutId id="2147483703" r:id="rId8"/>
    <p:sldLayoutId id="2147483704" r:id="rId9"/>
    <p:sldLayoutId id="2147483698" r:id="rId10"/>
  </p:sldLayoutIdLst>
  <p:timing>
    <p:tnLst>
      <p:par>
        <p:cTn id="1" dur="indefinite" restart="never" nodeType="tmRoot"/>
      </p:par>
    </p:tnLst>
  </p:timing>
  <p:hf hdr="0" ftr="0" dt="0"/>
  <p:txStyles>
    <p:titleStyle>
      <a:lvl1pPr algn="l" rtl="0" eaLnBrk="1" fontAlgn="base" hangingPunct="1">
        <a:spcBef>
          <a:spcPct val="0"/>
        </a:spcBef>
        <a:spcAft>
          <a:spcPct val="0"/>
        </a:spcAft>
        <a:defRPr sz="2800" b="0">
          <a:solidFill>
            <a:srgbClr val="002A6C"/>
          </a:solidFill>
          <a:latin typeface="+mj-lt"/>
          <a:ea typeface="+mj-ea"/>
          <a:cs typeface="+mj-cs"/>
        </a:defRPr>
      </a:lvl1pPr>
      <a:lvl2pPr algn="l" rtl="0" eaLnBrk="1" fontAlgn="base" hangingPunct="1">
        <a:spcBef>
          <a:spcPct val="0"/>
        </a:spcBef>
        <a:spcAft>
          <a:spcPct val="0"/>
        </a:spcAft>
        <a:defRPr b="1">
          <a:solidFill>
            <a:srgbClr val="002A6C"/>
          </a:solidFill>
          <a:latin typeface="Verdana" pitchFamily="34" charset="0"/>
        </a:defRPr>
      </a:lvl2pPr>
      <a:lvl3pPr algn="l" rtl="0" eaLnBrk="1" fontAlgn="base" hangingPunct="1">
        <a:spcBef>
          <a:spcPct val="0"/>
        </a:spcBef>
        <a:spcAft>
          <a:spcPct val="0"/>
        </a:spcAft>
        <a:defRPr b="1">
          <a:solidFill>
            <a:srgbClr val="002A6C"/>
          </a:solidFill>
          <a:latin typeface="Verdana" pitchFamily="34" charset="0"/>
        </a:defRPr>
      </a:lvl3pPr>
      <a:lvl4pPr algn="l" rtl="0" eaLnBrk="1" fontAlgn="base" hangingPunct="1">
        <a:spcBef>
          <a:spcPct val="0"/>
        </a:spcBef>
        <a:spcAft>
          <a:spcPct val="0"/>
        </a:spcAft>
        <a:defRPr b="1">
          <a:solidFill>
            <a:srgbClr val="002A6C"/>
          </a:solidFill>
          <a:latin typeface="Verdana" pitchFamily="34" charset="0"/>
        </a:defRPr>
      </a:lvl4pPr>
      <a:lvl5pPr algn="l" rtl="0" eaLnBrk="1" fontAlgn="base" hangingPunct="1">
        <a:spcBef>
          <a:spcPct val="0"/>
        </a:spcBef>
        <a:spcAft>
          <a:spcPct val="0"/>
        </a:spcAft>
        <a:defRPr b="1">
          <a:solidFill>
            <a:srgbClr val="002A6C"/>
          </a:solidFill>
          <a:latin typeface="Verdana" pitchFamily="34" charset="0"/>
        </a:defRPr>
      </a:lvl5pPr>
      <a:lvl6pPr marL="457200" algn="l" rtl="0" eaLnBrk="1" fontAlgn="base" hangingPunct="1">
        <a:spcBef>
          <a:spcPct val="0"/>
        </a:spcBef>
        <a:spcAft>
          <a:spcPct val="0"/>
        </a:spcAft>
        <a:defRPr b="1">
          <a:solidFill>
            <a:srgbClr val="002A6C"/>
          </a:solidFill>
          <a:latin typeface="Verdana" pitchFamily="34" charset="0"/>
        </a:defRPr>
      </a:lvl6pPr>
      <a:lvl7pPr marL="914400" algn="l" rtl="0" eaLnBrk="1" fontAlgn="base" hangingPunct="1">
        <a:spcBef>
          <a:spcPct val="0"/>
        </a:spcBef>
        <a:spcAft>
          <a:spcPct val="0"/>
        </a:spcAft>
        <a:defRPr b="1">
          <a:solidFill>
            <a:srgbClr val="002A6C"/>
          </a:solidFill>
          <a:latin typeface="Verdana" pitchFamily="34" charset="0"/>
        </a:defRPr>
      </a:lvl7pPr>
      <a:lvl8pPr marL="1371600" algn="l" rtl="0" eaLnBrk="1" fontAlgn="base" hangingPunct="1">
        <a:spcBef>
          <a:spcPct val="0"/>
        </a:spcBef>
        <a:spcAft>
          <a:spcPct val="0"/>
        </a:spcAft>
        <a:defRPr b="1">
          <a:solidFill>
            <a:srgbClr val="002A6C"/>
          </a:solidFill>
          <a:latin typeface="Verdana" pitchFamily="34" charset="0"/>
        </a:defRPr>
      </a:lvl8pPr>
      <a:lvl9pPr marL="1828800" algn="l" rtl="0" eaLnBrk="1" fontAlgn="base" hangingPunct="1">
        <a:spcBef>
          <a:spcPct val="0"/>
        </a:spcBef>
        <a:spcAft>
          <a:spcPct val="0"/>
        </a:spcAft>
        <a:defRPr b="1">
          <a:solidFill>
            <a:srgbClr val="002A6C"/>
          </a:solidFill>
          <a:latin typeface="Verdana" pitchFamily="34" charset="0"/>
        </a:defRPr>
      </a:lvl9pPr>
    </p:titleStyle>
    <p:bodyStyle>
      <a:lvl1pPr marL="266700" indent="-266700" algn="l" rtl="0" eaLnBrk="1" fontAlgn="base" hangingPunct="1">
        <a:lnSpc>
          <a:spcPct val="100000"/>
        </a:lnSpc>
        <a:spcBef>
          <a:spcPts val="300"/>
        </a:spcBef>
        <a:spcAft>
          <a:spcPct val="0"/>
        </a:spcAft>
        <a:buClr>
          <a:schemeClr val="accent6"/>
        </a:buClr>
        <a:buSzPct val="125000"/>
        <a:buFont typeface="Calisto MT" pitchFamily="18" charset="0"/>
        <a:buChar char="›"/>
        <a:defRPr sz="2000">
          <a:solidFill>
            <a:srgbClr val="002A6C"/>
          </a:solidFill>
          <a:latin typeface="+mn-lt"/>
          <a:ea typeface="+mn-ea"/>
          <a:cs typeface="+mn-cs"/>
        </a:defRPr>
      </a:lvl1pPr>
      <a:lvl2pPr marL="554038" indent="-285750" algn="l" rtl="0" eaLnBrk="1" fontAlgn="base" hangingPunct="1">
        <a:lnSpc>
          <a:spcPct val="100000"/>
        </a:lnSpc>
        <a:spcBef>
          <a:spcPts val="300"/>
        </a:spcBef>
        <a:spcAft>
          <a:spcPct val="0"/>
        </a:spcAft>
        <a:buClr>
          <a:schemeClr val="accent6"/>
        </a:buClr>
        <a:buSzPct val="125000"/>
        <a:buFont typeface="Calisto MT" pitchFamily="18" charset="0"/>
        <a:buChar char="›"/>
        <a:defRPr sz="2000">
          <a:solidFill>
            <a:srgbClr val="002A6C"/>
          </a:solidFill>
          <a:latin typeface="+mn-lt"/>
        </a:defRPr>
      </a:lvl2pPr>
      <a:lvl3pPr marL="808038" indent="-252413" algn="l" rtl="0" eaLnBrk="1" fontAlgn="base" hangingPunct="1">
        <a:lnSpc>
          <a:spcPct val="100000"/>
        </a:lnSpc>
        <a:spcBef>
          <a:spcPts val="300"/>
        </a:spcBef>
        <a:spcAft>
          <a:spcPct val="0"/>
        </a:spcAft>
        <a:buClr>
          <a:schemeClr val="accent6"/>
        </a:buClr>
        <a:buSzPct val="125000"/>
        <a:buFont typeface="Calisto MT" pitchFamily="18" charset="0"/>
        <a:buChar char="›"/>
        <a:defRPr sz="1800" baseline="0">
          <a:solidFill>
            <a:srgbClr val="002A6C"/>
          </a:solidFill>
          <a:latin typeface="+mn-lt"/>
        </a:defRPr>
      </a:lvl3pPr>
      <a:lvl4pPr marL="1162050" indent="-3524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4pPr>
      <a:lvl5pPr marL="1438275" indent="-276225" algn="l" rtl="0" eaLnBrk="1" fontAlgn="base" hangingPunct="1">
        <a:lnSpc>
          <a:spcPct val="100000"/>
        </a:lnSpc>
        <a:spcBef>
          <a:spcPts val="300"/>
        </a:spcBef>
        <a:spcAft>
          <a:spcPct val="0"/>
        </a:spcAft>
        <a:buClr>
          <a:schemeClr val="accent6"/>
        </a:buClr>
        <a:buSzPct val="125000"/>
        <a:buFont typeface="Calisto MT" pitchFamily="18" charset="0"/>
        <a:buChar char="›"/>
        <a:defRPr sz="1800">
          <a:solidFill>
            <a:schemeClr val="tx1"/>
          </a:solidFill>
          <a:latin typeface="+mn-lt"/>
        </a:defRPr>
      </a:lvl5pPr>
      <a:lvl6pPr marL="2528888" indent="-228600" algn="l" rtl="0" eaLnBrk="1" fontAlgn="base" hangingPunct="1">
        <a:spcBef>
          <a:spcPct val="20000"/>
        </a:spcBef>
        <a:spcAft>
          <a:spcPct val="0"/>
        </a:spcAft>
        <a:buBlip>
          <a:blip r:embed="rId14"/>
        </a:buBlip>
        <a:defRPr sz="1600">
          <a:solidFill>
            <a:schemeClr val="tx1"/>
          </a:solidFill>
          <a:latin typeface="+mn-lt"/>
        </a:defRPr>
      </a:lvl6pPr>
      <a:lvl7pPr marL="2986088" indent="-228600" algn="l" rtl="0" eaLnBrk="1" fontAlgn="base" hangingPunct="1">
        <a:spcBef>
          <a:spcPct val="20000"/>
        </a:spcBef>
        <a:spcAft>
          <a:spcPct val="0"/>
        </a:spcAft>
        <a:buBlip>
          <a:blip r:embed="rId14"/>
        </a:buBlip>
        <a:defRPr sz="1600">
          <a:solidFill>
            <a:schemeClr val="tx1"/>
          </a:solidFill>
          <a:latin typeface="+mn-lt"/>
        </a:defRPr>
      </a:lvl7pPr>
      <a:lvl8pPr marL="3443288" indent="-228600" algn="l" rtl="0" eaLnBrk="1" fontAlgn="base" hangingPunct="1">
        <a:spcBef>
          <a:spcPct val="20000"/>
        </a:spcBef>
        <a:spcAft>
          <a:spcPct val="0"/>
        </a:spcAft>
        <a:buBlip>
          <a:blip r:embed="rId14"/>
        </a:buBlip>
        <a:defRPr sz="1600">
          <a:solidFill>
            <a:schemeClr val="tx1"/>
          </a:solidFill>
          <a:latin typeface="+mn-lt"/>
        </a:defRPr>
      </a:lvl8pPr>
      <a:lvl9pPr marL="3900488" indent="-228600" algn="l" rtl="0" eaLnBrk="1" fontAlgn="base" hangingPunct="1">
        <a:spcBef>
          <a:spcPct val="20000"/>
        </a:spcBef>
        <a:spcAft>
          <a:spcPct val="0"/>
        </a:spcAft>
        <a:buBlip>
          <a:blip r:embed="rId14"/>
        </a:buBlip>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8.png"/><Relationship Id="rId7"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9.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7" y="1511002"/>
            <a:ext cx="6835551" cy="790575"/>
          </a:xfrm>
        </p:spPr>
        <p:txBody>
          <a:bodyPr/>
          <a:lstStyle/>
          <a:p>
            <a:r>
              <a:rPr lang="en-GB" dirty="0" smtClean="0"/>
              <a:t>Scanning LiDAR in Offshore Wind</a:t>
            </a:r>
            <a:endParaRPr lang="en-GB" dirty="0"/>
          </a:p>
        </p:txBody>
      </p:sp>
      <p:sp>
        <p:nvSpPr>
          <p:cNvPr id="3" name="Subtitle 2"/>
          <p:cNvSpPr>
            <a:spLocks noGrp="1"/>
          </p:cNvSpPr>
          <p:nvPr>
            <p:ph type="subTitle" idx="1"/>
          </p:nvPr>
        </p:nvSpPr>
        <p:spPr>
          <a:xfrm>
            <a:off x="688776" y="2374453"/>
            <a:ext cx="6835551" cy="720725"/>
          </a:xfrm>
        </p:spPr>
        <p:txBody>
          <a:bodyPr/>
          <a:lstStyle/>
          <a:p>
            <a:r>
              <a:rPr lang="en-GB" dirty="0" smtClean="0"/>
              <a:t>Field testing scanning LiDAR systems in Dublin Bay</a:t>
            </a:r>
            <a:endParaRPr lang="en-GB" dirty="0"/>
          </a:p>
        </p:txBody>
      </p:sp>
      <p:sp>
        <p:nvSpPr>
          <p:cNvPr id="8" name="Text Placeholder 7"/>
          <p:cNvSpPr>
            <a:spLocks noGrp="1"/>
          </p:cNvSpPr>
          <p:nvPr>
            <p:ph type="body" sz="quarter" idx="10"/>
          </p:nvPr>
        </p:nvSpPr>
        <p:spPr>
          <a:xfrm>
            <a:off x="683568" y="3075401"/>
            <a:ext cx="6834832" cy="647700"/>
          </a:xfrm>
        </p:spPr>
        <p:txBody>
          <a:bodyPr/>
          <a:lstStyle/>
          <a:p>
            <a:r>
              <a:rPr lang="en-GB" dirty="0" smtClean="0"/>
              <a:t>Michael Stephenson and Alex </a:t>
            </a:r>
            <a:r>
              <a:rPr lang="en-GB" dirty="0" err="1" smtClean="0"/>
              <a:t>Clerc</a:t>
            </a:r>
            <a:endParaRPr lang="en-GB" dirty="0" smtClean="0"/>
          </a:p>
          <a:p>
            <a:r>
              <a:rPr lang="en-GB" dirty="0" smtClean="0"/>
              <a:t>Wind Europe Summit, 27</a:t>
            </a:r>
            <a:r>
              <a:rPr lang="en-GB" baseline="30000" dirty="0" smtClean="0"/>
              <a:t>th</a:t>
            </a:r>
            <a:r>
              <a:rPr lang="en-GB" dirty="0" smtClean="0"/>
              <a:t> September 2016</a:t>
            </a:r>
          </a:p>
          <a:p>
            <a:r>
              <a:rPr lang="en-GB" sz="1600" dirty="0" smtClean="0"/>
              <a:t>Co-authors</a:t>
            </a:r>
            <a:r>
              <a:rPr lang="en-GB" sz="1600" dirty="0"/>
              <a:t>:</a:t>
            </a:r>
          </a:p>
          <a:p>
            <a:r>
              <a:rPr lang="en-GB" sz="1600" dirty="0" smtClean="0"/>
              <a:t>Peter Stuart, Lee Cameron, Alina Burmester, Simon Feeney (RES)</a:t>
            </a:r>
          </a:p>
          <a:p>
            <a:r>
              <a:rPr lang="en-GB" sz="1600" dirty="0" smtClean="0"/>
              <a:t>Matthieu </a:t>
            </a:r>
            <a:r>
              <a:rPr lang="en-GB" sz="1600" dirty="0" err="1" smtClean="0"/>
              <a:t>Boquet</a:t>
            </a:r>
            <a:r>
              <a:rPr lang="en-GB" sz="1600" dirty="0" smtClean="0"/>
              <a:t>, Philippe Royer, Raghavendra </a:t>
            </a:r>
            <a:r>
              <a:rPr lang="en-GB" sz="1600" dirty="0"/>
              <a:t>Krishna </a:t>
            </a:r>
            <a:r>
              <a:rPr lang="en-GB" sz="1600" dirty="0" smtClean="0"/>
              <a:t>Murthy </a:t>
            </a:r>
            <a:r>
              <a:rPr lang="en-GB" sz="1600" dirty="0"/>
              <a:t>(Leosphere</a:t>
            </a:r>
            <a:r>
              <a:rPr lang="en-GB" sz="1600" dirty="0" smtClean="0"/>
              <a:t>)</a:t>
            </a:r>
            <a:endParaRPr lang="en-GB" sz="1600" dirty="0"/>
          </a:p>
          <a:p>
            <a:r>
              <a:rPr lang="en-GB" sz="1600" dirty="0"/>
              <a:t>Keith </a:t>
            </a:r>
            <a:r>
              <a:rPr lang="en-GB" sz="1600" dirty="0" smtClean="0"/>
              <a:t>Barr (Lockheed Martin Coherent Technologies - LMCT)</a:t>
            </a:r>
            <a:endParaRPr lang="en-GB" sz="1600" dirty="0"/>
          </a:p>
          <a:p>
            <a:endParaRPr lang="en-GB" sz="1400" dirty="0"/>
          </a:p>
          <a:p>
            <a:endParaRPr lang="en-GB" dirty="0"/>
          </a:p>
        </p:txBody>
      </p:sp>
      <p:pic>
        <p:nvPicPr>
          <p:cNvPr id="5" name="Picture 4" descr="C:\Users\sfeeney\Desktop\Handy Documents\RES_CMYK_STRAP_poweringChange.jpg"/>
          <p:cNvPicPr>
            <a:picLocks noChangeAspect="1" noChangeArrowheads="1"/>
          </p:cNvPicPr>
          <p:nvPr/>
        </p:nvPicPr>
        <p:blipFill>
          <a:blip r:embed="rId2" cstate="print"/>
          <a:srcRect/>
          <a:stretch>
            <a:fillRect/>
          </a:stretch>
        </p:blipFill>
        <p:spPr bwMode="auto">
          <a:xfrm>
            <a:off x="179512" y="116632"/>
            <a:ext cx="1673535" cy="1115690"/>
          </a:xfrm>
          <a:prstGeom prst="rect">
            <a:avLst/>
          </a:prstGeom>
          <a:noFill/>
        </p:spPr>
      </p:pic>
    </p:spTree>
    <p:extLst>
      <p:ext uri="{BB962C8B-B14F-4D97-AF65-F5344CB8AC3E}">
        <p14:creationId xmlns:p14="http://schemas.microsoft.com/office/powerpoint/2010/main" val="3478766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Measurement Location Overview </a:t>
            </a:r>
            <a:endParaRPr lang="en-GB"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1500724" y="1490663"/>
            <a:ext cx="6472752" cy="4613275"/>
          </a:xfrm>
          <a:prstGeom prst="rect">
            <a:avLst/>
          </a:prstGeom>
          <a:ln>
            <a:noFill/>
          </a:ln>
          <a:effectLst>
            <a:softEdge rad="112500"/>
          </a:effectLst>
        </p:spPr>
      </p:pic>
      <p:sp>
        <p:nvSpPr>
          <p:cNvPr id="5" name="Oval 4"/>
          <p:cNvSpPr/>
          <p:nvPr/>
        </p:nvSpPr>
        <p:spPr>
          <a:xfrm>
            <a:off x="6270625" y="29337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6" name="Oval 5"/>
          <p:cNvSpPr/>
          <p:nvPr/>
        </p:nvSpPr>
        <p:spPr>
          <a:xfrm>
            <a:off x="3949700" y="3578225"/>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Oval 6"/>
          <p:cNvSpPr/>
          <p:nvPr/>
        </p:nvSpPr>
        <p:spPr>
          <a:xfrm>
            <a:off x="4660900" y="476885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Oval 7"/>
          <p:cNvSpPr/>
          <p:nvPr/>
        </p:nvSpPr>
        <p:spPr>
          <a:xfrm>
            <a:off x="7502525" y="44640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Oval 8"/>
          <p:cNvSpPr/>
          <p:nvPr/>
        </p:nvSpPr>
        <p:spPr>
          <a:xfrm>
            <a:off x="4838700" y="47688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0" name="TextBox 9"/>
          <p:cNvSpPr txBox="1"/>
          <p:nvPr/>
        </p:nvSpPr>
        <p:spPr>
          <a:xfrm>
            <a:off x="5156200" y="2306419"/>
            <a:ext cx="1409700" cy="646331"/>
          </a:xfrm>
          <a:prstGeom prst="rect">
            <a:avLst/>
          </a:prstGeom>
          <a:noFill/>
        </p:spPr>
        <p:txBody>
          <a:bodyPr wrap="square" rtlCol="0">
            <a:spAutoFit/>
          </a:bodyPr>
          <a:lstStyle/>
          <a:p>
            <a:r>
              <a:rPr lang="en-GB" dirty="0" smtClean="0"/>
              <a:t>Baily Lighthouse</a:t>
            </a:r>
            <a:endParaRPr lang="en-GB" dirty="0"/>
          </a:p>
        </p:txBody>
      </p:sp>
      <p:sp>
        <p:nvSpPr>
          <p:cNvPr id="11" name="TextBox 10"/>
          <p:cNvSpPr txBox="1"/>
          <p:nvPr/>
        </p:nvSpPr>
        <p:spPr>
          <a:xfrm>
            <a:off x="3003549" y="3776563"/>
            <a:ext cx="1418325" cy="369332"/>
          </a:xfrm>
          <a:prstGeom prst="rect">
            <a:avLst/>
          </a:prstGeom>
          <a:noFill/>
        </p:spPr>
        <p:txBody>
          <a:bodyPr wrap="square" rtlCol="0">
            <a:spAutoFit/>
          </a:bodyPr>
          <a:lstStyle/>
          <a:p>
            <a:r>
              <a:rPr lang="en-GB" dirty="0" smtClean="0"/>
              <a:t>Poolbeg</a:t>
            </a:r>
            <a:endParaRPr lang="en-GB" dirty="0"/>
          </a:p>
        </p:txBody>
      </p:sp>
      <p:sp>
        <p:nvSpPr>
          <p:cNvPr id="12" name="TextBox 11"/>
          <p:cNvSpPr txBox="1"/>
          <p:nvPr/>
        </p:nvSpPr>
        <p:spPr>
          <a:xfrm>
            <a:off x="4860925" y="4959350"/>
            <a:ext cx="1409700" cy="369332"/>
          </a:xfrm>
          <a:prstGeom prst="rect">
            <a:avLst/>
          </a:prstGeom>
          <a:noFill/>
        </p:spPr>
        <p:txBody>
          <a:bodyPr wrap="square" rtlCol="0">
            <a:spAutoFit/>
          </a:bodyPr>
          <a:lstStyle/>
          <a:p>
            <a:r>
              <a:rPr lang="en-GB" dirty="0" smtClean="0"/>
              <a:t>East Pier</a:t>
            </a:r>
            <a:endParaRPr lang="en-GB" dirty="0"/>
          </a:p>
        </p:txBody>
      </p:sp>
      <p:sp>
        <p:nvSpPr>
          <p:cNvPr id="13" name="TextBox 12"/>
          <p:cNvSpPr txBox="1"/>
          <p:nvPr/>
        </p:nvSpPr>
        <p:spPr>
          <a:xfrm>
            <a:off x="7734300" y="4253984"/>
            <a:ext cx="1409700" cy="646331"/>
          </a:xfrm>
          <a:prstGeom prst="rect">
            <a:avLst/>
          </a:prstGeom>
          <a:noFill/>
        </p:spPr>
        <p:txBody>
          <a:bodyPr wrap="square" rtlCol="0">
            <a:spAutoFit/>
          </a:bodyPr>
          <a:lstStyle/>
          <a:p>
            <a:r>
              <a:rPr lang="en-GB" dirty="0" smtClean="0"/>
              <a:t>Kish Lighthouse</a:t>
            </a:r>
            <a:endParaRPr lang="en-GB" dirty="0"/>
          </a:p>
        </p:txBody>
      </p:sp>
      <p:pic>
        <p:nvPicPr>
          <p:cNvPr id="2052" name="Picture 4"/>
          <p:cNvPicPr>
            <a:picLocks noChangeAspect="1" noChangeArrowheads="1"/>
          </p:cNvPicPr>
          <p:nvPr/>
        </p:nvPicPr>
        <p:blipFill>
          <a:blip r:embed="rId4" cstate="print"/>
          <a:srcRect/>
          <a:stretch>
            <a:fillRect/>
          </a:stretch>
        </p:blipFill>
        <p:spPr bwMode="auto">
          <a:xfrm>
            <a:off x="285750" y="1068596"/>
            <a:ext cx="2578334" cy="1640324"/>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285750" y="4998482"/>
            <a:ext cx="2693811" cy="1665604"/>
          </a:xfrm>
          <a:prstGeom prst="rect">
            <a:avLst/>
          </a:prstGeom>
          <a:noFill/>
          <a:ln w="9525">
            <a:noFill/>
            <a:miter lim="800000"/>
            <a:headEnd/>
            <a:tailEnd/>
          </a:ln>
        </p:spPr>
      </p:pic>
      <p:pic>
        <p:nvPicPr>
          <p:cNvPr id="2054" name="Picture 6"/>
          <p:cNvPicPr>
            <a:picLocks noChangeAspect="1" noChangeArrowheads="1"/>
          </p:cNvPicPr>
          <p:nvPr/>
        </p:nvPicPr>
        <p:blipFill>
          <a:blip r:embed="rId6" cstate="print"/>
          <a:srcRect/>
          <a:stretch>
            <a:fillRect/>
          </a:stretch>
        </p:blipFill>
        <p:spPr bwMode="auto">
          <a:xfrm>
            <a:off x="6661150" y="4900315"/>
            <a:ext cx="2325480" cy="1790700"/>
          </a:xfrm>
          <a:prstGeom prst="rect">
            <a:avLst/>
          </a:prstGeom>
          <a:noFill/>
          <a:ln w="9525">
            <a:noFill/>
            <a:miter lim="800000"/>
            <a:headEnd/>
            <a:tailEnd/>
          </a:ln>
        </p:spPr>
      </p:pic>
      <p:sp>
        <p:nvSpPr>
          <p:cNvPr id="18" name="Oval 17"/>
          <p:cNvSpPr/>
          <p:nvPr/>
        </p:nvSpPr>
        <p:spPr>
          <a:xfrm>
            <a:off x="3195845" y="62865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9" name="Oval 18"/>
          <p:cNvSpPr/>
          <p:nvPr/>
        </p:nvSpPr>
        <p:spPr>
          <a:xfrm>
            <a:off x="4978400" y="628650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0" name="TextBox 19"/>
          <p:cNvSpPr txBox="1"/>
          <p:nvPr/>
        </p:nvSpPr>
        <p:spPr>
          <a:xfrm>
            <a:off x="3451225" y="6103938"/>
            <a:ext cx="1409700" cy="646331"/>
          </a:xfrm>
          <a:prstGeom prst="rect">
            <a:avLst/>
          </a:prstGeom>
          <a:solidFill>
            <a:schemeClr val="bg1"/>
          </a:solidFill>
        </p:spPr>
        <p:txBody>
          <a:bodyPr wrap="square" rtlCol="0">
            <a:spAutoFit/>
          </a:bodyPr>
          <a:lstStyle/>
          <a:p>
            <a:r>
              <a:rPr lang="en-GB" dirty="0" smtClean="0">
                <a:solidFill>
                  <a:schemeClr val="tx1">
                    <a:lumMod val="75000"/>
                  </a:schemeClr>
                </a:solidFill>
              </a:rPr>
              <a:t>Scanning LiDAR</a:t>
            </a:r>
            <a:endParaRPr lang="en-GB" dirty="0">
              <a:solidFill>
                <a:schemeClr val="tx1">
                  <a:lumMod val="75000"/>
                </a:schemeClr>
              </a:solidFill>
            </a:endParaRPr>
          </a:p>
        </p:txBody>
      </p:sp>
      <p:sp>
        <p:nvSpPr>
          <p:cNvPr id="21" name="TextBox 20"/>
          <p:cNvSpPr txBox="1"/>
          <p:nvPr/>
        </p:nvSpPr>
        <p:spPr>
          <a:xfrm>
            <a:off x="5204876" y="6107668"/>
            <a:ext cx="1409700" cy="646331"/>
          </a:xfrm>
          <a:prstGeom prst="rect">
            <a:avLst/>
          </a:prstGeom>
          <a:solidFill>
            <a:schemeClr val="bg1"/>
          </a:solidFill>
        </p:spPr>
        <p:txBody>
          <a:bodyPr wrap="square" rtlCol="0">
            <a:spAutoFit/>
          </a:bodyPr>
          <a:lstStyle/>
          <a:p>
            <a:r>
              <a:rPr lang="en-GB" dirty="0" smtClean="0">
                <a:solidFill>
                  <a:schemeClr val="accent3"/>
                </a:solidFill>
              </a:rPr>
              <a:t>Validation LiDAR</a:t>
            </a:r>
            <a:endParaRPr lang="en-GB" dirty="0">
              <a:solidFill>
                <a:schemeClr val="accent3"/>
              </a:solidFill>
            </a:endParaRPr>
          </a:p>
        </p:txBody>
      </p:sp>
      <p:pic>
        <p:nvPicPr>
          <p:cNvPr id="22" name="Picture 21" descr="Bailey.jpg"/>
          <p:cNvPicPr>
            <a:picLocks noChangeAspect="1"/>
          </p:cNvPicPr>
          <p:nvPr/>
        </p:nvPicPr>
        <p:blipFill>
          <a:blip r:embed="rId7" cstate="print"/>
          <a:stretch>
            <a:fillRect/>
          </a:stretch>
        </p:blipFill>
        <p:spPr>
          <a:xfrm>
            <a:off x="6385965" y="842123"/>
            <a:ext cx="2705100" cy="1685925"/>
          </a:xfrm>
          <a:prstGeom prst="rect">
            <a:avLst/>
          </a:prstGeom>
        </p:spPr>
      </p:pic>
      <p:pic>
        <p:nvPicPr>
          <p:cNvPr id="23" name="Picture 22" descr="P1010502.JPG"/>
          <p:cNvPicPr>
            <a:picLocks noChangeAspect="1"/>
          </p:cNvPicPr>
          <p:nvPr/>
        </p:nvPicPr>
        <p:blipFill>
          <a:blip r:embed="rId8" cstate="print"/>
          <a:srcRect l="21796" t="36614" r="21795" b="29312"/>
          <a:stretch>
            <a:fillRect/>
          </a:stretch>
        </p:blipFill>
        <p:spPr>
          <a:xfrm>
            <a:off x="6380968" y="595085"/>
            <a:ext cx="2748518" cy="2212556"/>
          </a:xfrm>
          <a:prstGeom prst="rect">
            <a:avLst/>
          </a:prstGeom>
        </p:spPr>
      </p:pic>
    </p:spTree>
    <p:extLst>
      <p:ext uri="{BB962C8B-B14F-4D97-AF65-F5344CB8AC3E}">
        <p14:creationId xmlns:p14="http://schemas.microsoft.com/office/powerpoint/2010/main" val="8842767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additive="base">
                                        <p:cTn id="11" dur="500" fill="hold"/>
                                        <p:tgtEl>
                                          <p:spTgt spid="2052"/>
                                        </p:tgtEl>
                                        <p:attrNameLst>
                                          <p:attrName>ppt_x</p:attrName>
                                        </p:attrNameLst>
                                      </p:cBhvr>
                                      <p:tavLst>
                                        <p:tav tm="0">
                                          <p:val>
                                            <p:strVal val="#ppt_x"/>
                                          </p:val>
                                        </p:tav>
                                        <p:tav tm="100000">
                                          <p:val>
                                            <p:strVal val="#ppt_x"/>
                                          </p:val>
                                        </p:tav>
                                      </p:tavLst>
                                    </p:anim>
                                    <p:anim calcmode="lin" valueType="num">
                                      <p:cBhvr additive="base">
                                        <p:cTn id="12" dur="500" fill="hold"/>
                                        <p:tgtEl>
                                          <p:spTgt spid="205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54"/>
                                        </p:tgtEl>
                                        <p:attrNameLst>
                                          <p:attrName>style.visibility</p:attrName>
                                        </p:attrNameLst>
                                      </p:cBhvr>
                                      <p:to>
                                        <p:strVal val="visible"/>
                                      </p:to>
                                    </p:set>
                                    <p:anim calcmode="lin" valueType="num">
                                      <p:cBhvr additive="base">
                                        <p:cTn id="31" dur="500" fill="hold"/>
                                        <p:tgtEl>
                                          <p:spTgt spid="2054"/>
                                        </p:tgtEl>
                                        <p:attrNameLst>
                                          <p:attrName>ppt_x</p:attrName>
                                        </p:attrNameLst>
                                      </p:cBhvr>
                                      <p:tavLst>
                                        <p:tav tm="0">
                                          <p:val>
                                            <p:strVal val="#ppt_x"/>
                                          </p:val>
                                        </p:tav>
                                        <p:tav tm="100000">
                                          <p:val>
                                            <p:strVal val="#ppt_x"/>
                                          </p:val>
                                        </p:tav>
                                      </p:tavLst>
                                    </p:anim>
                                    <p:anim calcmode="lin" valueType="num">
                                      <p:cBhvr additive="base">
                                        <p:cTn id="32" dur="500" fill="hold"/>
                                        <p:tgtEl>
                                          <p:spTgt spid="205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p:bldP spid="13" grpId="0"/>
      <p:bldP spid="19"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Demonstration Points</a:t>
            </a:r>
            <a:endParaRPr lang="en-GB" dirty="0"/>
          </a:p>
        </p:txBody>
      </p:sp>
      <p:pic>
        <p:nvPicPr>
          <p:cNvPr id="5" name="Picture 2"/>
          <p:cNvPicPr>
            <a:picLocks noGrp="1" noChangeAspect="1" noChangeArrowheads="1"/>
          </p:cNvPicPr>
          <p:nvPr>
            <p:ph idx="1"/>
          </p:nvPr>
        </p:nvPicPr>
        <p:blipFill>
          <a:blip r:embed="rId3" cstate="print"/>
          <a:srcRect/>
          <a:stretch>
            <a:fillRect/>
          </a:stretch>
        </p:blipFill>
        <p:spPr bwMode="auto">
          <a:xfrm>
            <a:off x="1500724" y="1490663"/>
            <a:ext cx="6472752" cy="4613275"/>
          </a:xfrm>
          <a:prstGeom prst="rect">
            <a:avLst/>
          </a:prstGeom>
          <a:ln>
            <a:noFill/>
          </a:ln>
          <a:effectLst>
            <a:softEdge rad="112500"/>
          </a:effectLst>
        </p:spPr>
      </p:pic>
      <p:sp>
        <p:nvSpPr>
          <p:cNvPr id="6" name="Oval 5"/>
          <p:cNvSpPr/>
          <p:nvPr/>
        </p:nvSpPr>
        <p:spPr>
          <a:xfrm>
            <a:off x="3949700" y="3578225"/>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Oval 6"/>
          <p:cNvSpPr/>
          <p:nvPr/>
        </p:nvSpPr>
        <p:spPr>
          <a:xfrm>
            <a:off x="7502525" y="44640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8" name="Oval 7"/>
          <p:cNvSpPr/>
          <p:nvPr/>
        </p:nvSpPr>
        <p:spPr>
          <a:xfrm>
            <a:off x="4838700" y="47688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Oval 8"/>
          <p:cNvSpPr/>
          <p:nvPr/>
        </p:nvSpPr>
        <p:spPr>
          <a:xfrm>
            <a:off x="6291935" y="3535607"/>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Oval 9"/>
          <p:cNvSpPr/>
          <p:nvPr/>
        </p:nvSpPr>
        <p:spPr>
          <a:xfrm>
            <a:off x="6136399" y="5028278"/>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Oval 10"/>
          <p:cNvSpPr/>
          <p:nvPr/>
        </p:nvSpPr>
        <p:spPr>
          <a:xfrm>
            <a:off x="6965513" y="2861609"/>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2" name="Oval 11"/>
          <p:cNvSpPr/>
          <p:nvPr/>
        </p:nvSpPr>
        <p:spPr>
          <a:xfrm>
            <a:off x="7598127" y="2900401"/>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Oval 12"/>
          <p:cNvSpPr/>
          <p:nvPr/>
        </p:nvSpPr>
        <p:spPr>
          <a:xfrm>
            <a:off x="7546079" y="3630857"/>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Oval 13"/>
          <p:cNvSpPr/>
          <p:nvPr/>
        </p:nvSpPr>
        <p:spPr>
          <a:xfrm>
            <a:off x="6929237" y="3580061"/>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5" name="Oval 14"/>
          <p:cNvSpPr/>
          <p:nvPr/>
        </p:nvSpPr>
        <p:spPr>
          <a:xfrm>
            <a:off x="6201715" y="4309838"/>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6" name="Oval 15"/>
          <p:cNvSpPr/>
          <p:nvPr/>
        </p:nvSpPr>
        <p:spPr>
          <a:xfrm>
            <a:off x="6869359" y="4367894"/>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Oval 16"/>
          <p:cNvSpPr/>
          <p:nvPr/>
        </p:nvSpPr>
        <p:spPr>
          <a:xfrm>
            <a:off x="6825817" y="5093594"/>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8" name="Oval 17"/>
          <p:cNvSpPr/>
          <p:nvPr/>
        </p:nvSpPr>
        <p:spPr>
          <a:xfrm>
            <a:off x="7471693" y="5144396"/>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9" name="Oval 18"/>
          <p:cNvSpPr/>
          <p:nvPr/>
        </p:nvSpPr>
        <p:spPr>
          <a:xfrm>
            <a:off x="4978400" y="628650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0" name="Oval 19"/>
          <p:cNvSpPr/>
          <p:nvPr/>
        </p:nvSpPr>
        <p:spPr>
          <a:xfrm>
            <a:off x="6548645" y="6286500"/>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1" name="TextBox 20"/>
          <p:cNvSpPr txBox="1"/>
          <p:nvPr/>
        </p:nvSpPr>
        <p:spPr>
          <a:xfrm>
            <a:off x="6740524" y="6103938"/>
            <a:ext cx="1698625" cy="646331"/>
          </a:xfrm>
          <a:prstGeom prst="rect">
            <a:avLst/>
          </a:prstGeom>
          <a:solidFill>
            <a:schemeClr val="bg1"/>
          </a:solidFill>
        </p:spPr>
        <p:txBody>
          <a:bodyPr wrap="square" rtlCol="0">
            <a:spAutoFit/>
          </a:bodyPr>
          <a:lstStyle/>
          <a:p>
            <a:r>
              <a:rPr lang="en-GB" dirty="0">
                <a:solidFill>
                  <a:schemeClr val="accent6"/>
                </a:solidFill>
              </a:rPr>
              <a:t>Demonstration Points</a:t>
            </a:r>
          </a:p>
        </p:txBody>
      </p:sp>
      <p:sp>
        <p:nvSpPr>
          <p:cNvPr id="22" name="TextBox 21"/>
          <p:cNvSpPr txBox="1"/>
          <p:nvPr/>
        </p:nvSpPr>
        <p:spPr>
          <a:xfrm>
            <a:off x="5204876" y="6107668"/>
            <a:ext cx="1264859" cy="646331"/>
          </a:xfrm>
          <a:prstGeom prst="rect">
            <a:avLst/>
          </a:prstGeom>
          <a:solidFill>
            <a:schemeClr val="bg1"/>
          </a:solidFill>
        </p:spPr>
        <p:txBody>
          <a:bodyPr wrap="square" rtlCol="0">
            <a:spAutoFit/>
          </a:bodyPr>
          <a:lstStyle/>
          <a:p>
            <a:r>
              <a:rPr lang="en-GB" dirty="0" smtClean="0">
                <a:solidFill>
                  <a:schemeClr val="accent3"/>
                </a:solidFill>
              </a:rPr>
              <a:t>Validation LiDAR</a:t>
            </a:r>
            <a:endParaRPr lang="en-GB" dirty="0">
              <a:solidFill>
                <a:schemeClr val="accent3"/>
              </a:solidFill>
            </a:endParaRPr>
          </a:p>
        </p:txBody>
      </p:sp>
      <p:sp>
        <p:nvSpPr>
          <p:cNvPr id="24" name="TextBox 23"/>
          <p:cNvSpPr txBox="1"/>
          <p:nvPr/>
        </p:nvSpPr>
        <p:spPr>
          <a:xfrm>
            <a:off x="3003549" y="3776563"/>
            <a:ext cx="1418325" cy="369332"/>
          </a:xfrm>
          <a:prstGeom prst="rect">
            <a:avLst/>
          </a:prstGeom>
          <a:noFill/>
        </p:spPr>
        <p:txBody>
          <a:bodyPr wrap="square" rtlCol="0">
            <a:spAutoFit/>
          </a:bodyPr>
          <a:lstStyle/>
          <a:p>
            <a:r>
              <a:rPr lang="en-GB" dirty="0" smtClean="0"/>
              <a:t>Poolbeg</a:t>
            </a:r>
            <a:endParaRPr lang="en-GB" dirty="0"/>
          </a:p>
        </p:txBody>
      </p:sp>
      <p:sp>
        <p:nvSpPr>
          <p:cNvPr id="25" name="TextBox 24"/>
          <p:cNvSpPr txBox="1"/>
          <p:nvPr/>
        </p:nvSpPr>
        <p:spPr>
          <a:xfrm>
            <a:off x="4860925" y="4959350"/>
            <a:ext cx="1275474" cy="369332"/>
          </a:xfrm>
          <a:prstGeom prst="rect">
            <a:avLst/>
          </a:prstGeom>
          <a:noFill/>
        </p:spPr>
        <p:txBody>
          <a:bodyPr wrap="square" rtlCol="0">
            <a:spAutoFit/>
          </a:bodyPr>
          <a:lstStyle/>
          <a:p>
            <a:r>
              <a:rPr lang="en-GB" dirty="0" smtClean="0"/>
              <a:t>East Pier</a:t>
            </a:r>
            <a:endParaRPr lang="en-GB" dirty="0"/>
          </a:p>
        </p:txBody>
      </p:sp>
      <p:sp>
        <p:nvSpPr>
          <p:cNvPr id="26" name="TextBox 25"/>
          <p:cNvSpPr txBox="1"/>
          <p:nvPr/>
        </p:nvSpPr>
        <p:spPr>
          <a:xfrm>
            <a:off x="7734300" y="4253984"/>
            <a:ext cx="1409700" cy="646331"/>
          </a:xfrm>
          <a:prstGeom prst="rect">
            <a:avLst/>
          </a:prstGeom>
          <a:noFill/>
        </p:spPr>
        <p:txBody>
          <a:bodyPr wrap="square" rtlCol="0">
            <a:spAutoFit/>
          </a:bodyPr>
          <a:lstStyle/>
          <a:p>
            <a:r>
              <a:rPr lang="en-GB" dirty="0" smtClean="0"/>
              <a:t>Kish Lighthouse</a:t>
            </a:r>
            <a:endParaRPr lang="en-GB" dirty="0"/>
          </a:p>
        </p:txBody>
      </p:sp>
      <p:pic>
        <p:nvPicPr>
          <p:cNvPr id="28" name="Picture 4"/>
          <p:cNvPicPr>
            <a:picLocks noChangeAspect="1" noChangeArrowheads="1"/>
          </p:cNvPicPr>
          <p:nvPr/>
        </p:nvPicPr>
        <p:blipFill>
          <a:blip r:embed="rId4" cstate="print"/>
          <a:srcRect/>
          <a:stretch>
            <a:fillRect/>
          </a:stretch>
        </p:blipFill>
        <p:spPr bwMode="auto">
          <a:xfrm>
            <a:off x="285750" y="1068596"/>
            <a:ext cx="2578334" cy="1640324"/>
          </a:xfrm>
          <a:prstGeom prst="rect">
            <a:avLst/>
          </a:prstGeom>
          <a:noFill/>
          <a:ln w="9525">
            <a:noFill/>
            <a:miter lim="800000"/>
            <a:headEnd/>
            <a:tailEnd/>
          </a:ln>
        </p:spPr>
      </p:pic>
      <p:pic>
        <p:nvPicPr>
          <p:cNvPr id="29" name="Picture 5"/>
          <p:cNvPicPr>
            <a:picLocks noChangeAspect="1" noChangeArrowheads="1"/>
          </p:cNvPicPr>
          <p:nvPr/>
        </p:nvPicPr>
        <p:blipFill>
          <a:blip r:embed="rId5" cstate="print"/>
          <a:srcRect/>
          <a:stretch>
            <a:fillRect/>
          </a:stretch>
        </p:blipFill>
        <p:spPr bwMode="auto">
          <a:xfrm>
            <a:off x="285750" y="4998482"/>
            <a:ext cx="2693811" cy="1665604"/>
          </a:xfrm>
          <a:prstGeom prst="rect">
            <a:avLst/>
          </a:prstGeom>
          <a:noFill/>
          <a:ln w="9525">
            <a:noFill/>
            <a:miter lim="800000"/>
            <a:headEnd/>
            <a:tailEnd/>
          </a:ln>
        </p:spPr>
      </p:pic>
      <p:sp>
        <p:nvSpPr>
          <p:cNvPr id="35" name="Oval 34"/>
          <p:cNvSpPr/>
          <p:nvPr/>
        </p:nvSpPr>
        <p:spPr>
          <a:xfrm>
            <a:off x="6270625" y="29337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6" name="Oval 35"/>
          <p:cNvSpPr/>
          <p:nvPr/>
        </p:nvSpPr>
        <p:spPr>
          <a:xfrm>
            <a:off x="4660900" y="476885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8" name="Oval 37"/>
          <p:cNvSpPr/>
          <p:nvPr/>
        </p:nvSpPr>
        <p:spPr>
          <a:xfrm>
            <a:off x="3195845" y="62865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9" name="TextBox 38"/>
          <p:cNvSpPr txBox="1"/>
          <p:nvPr/>
        </p:nvSpPr>
        <p:spPr>
          <a:xfrm>
            <a:off x="3451225" y="6103938"/>
            <a:ext cx="1409700" cy="646331"/>
          </a:xfrm>
          <a:prstGeom prst="rect">
            <a:avLst/>
          </a:prstGeom>
          <a:solidFill>
            <a:schemeClr val="bg1"/>
          </a:solidFill>
        </p:spPr>
        <p:txBody>
          <a:bodyPr wrap="square" rtlCol="0">
            <a:spAutoFit/>
          </a:bodyPr>
          <a:lstStyle/>
          <a:p>
            <a:r>
              <a:rPr lang="en-GB" dirty="0" smtClean="0">
                <a:solidFill>
                  <a:schemeClr val="tx1">
                    <a:lumMod val="75000"/>
                  </a:schemeClr>
                </a:solidFill>
              </a:rPr>
              <a:t>Scanning LiDAR</a:t>
            </a:r>
            <a:endParaRPr lang="en-GB" dirty="0">
              <a:solidFill>
                <a:schemeClr val="tx1">
                  <a:lumMod val="75000"/>
                </a:schemeClr>
              </a:solidFill>
            </a:endParaRPr>
          </a:p>
        </p:txBody>
      </p:sp>
      <p:sp>
        <p:nvSpPr>
          <p:cNvPr id="50" name="TextBox 49"/>
          <p:cNvSpPr txBox="1"/>
          <p:nvPr/>
        </p:nvSpPr>
        <p:spPr>
          <a:xfrm>
            <a:off x="5156200" y="2306419"/>
            <a:ext cx="1409700" cy="646331"/>
          </a:xfrm>
          <a:prstGeom prst="rect">
            <a:avLst/>
          </a:prstGeom>
          <a:noFill/>
        </p:spPr>
        <p:txBody>
          <a:bodyPr wrap="square" rtlCol="0">
            <a:spAutoFit/>
          </a:bodyPr>
          <a:lstStyle/>
          <a:p>
            <a:r>
              <a:rPr lang="en-GB" dirty="0" smtClean="0"/>
              <a:t>Baily Lighthouse</a:t>
            </a:r>
            <a:endParaRPr lang="en-GB" dirty="0"/>
          </a:p>
        </p:txBody>
      </p:sp>
      <p:pic>
        <p:nvPicPr>
          <p:cNvPr id="32" name="Picture 31" descr="Bailey.jpg"/>
          <p:cNvPicPr>
            <a:picLocks noChangeAspect="1"/>
          </p:cNvPicPr>
          <p:nvPr/>
        </p:nvPicPr>
        <p:blipFill>
          <a:blip r:embed="rId6" cstate="print"/>
          <a:stretch>
            <a:fillRect/>
          </a:stretch>
        </p:blipFill>
        <p:spPr>
          <a:xfrm>
            <a:off x="6385965" y="842123"/>
            <a:ext cx="2705100" cy="1685925"/>
          </a:xfrm>
          <a:prstGeom prst="rect">
            <a:avLst/>
          </a:prstGeom>
        </p:spPr>
      </p:pic>
    </p:spTree>
    <p:extLst>
      <p:ext uri="{BB962C8B-B14F-4D97-AF65-F5344CB8AC3E}">
        <p14:creationId xmlns:p14="http://schemas.microsoft.com/office/powerpoint/2010/main" val="20217512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ppt_x"/>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Demonstration Points</a:t>
            </a:r>
            <a:endParaRPr lang="en-GB" dirty="0"/>
          </a:p>
        </p:txBody>
      </p:sp>
      <p:pic>
        <p:nvPicPr>
          <p:cNvPr id="5" name="Picture 2"/>
          <p:cNvPicPr>
            <a:picLocks noGrp="1" noChangeAspect="1" noChangeArrowheads="1"/>
          </p:cNvPicPr>
          <p:nvPr>
            <p:ph idx="1"/>
          </p:nvPr>
        </p:nvPicPr>
        <p:blipFill>
          <a:blip r:embed="rId3" cstate="print"/>
          <a:srcRect/>
          <a:stretch>
            <a:fillRect/>
          </a:stretch>
        </p:blipFill>
        <p:spPr bwMode="auto">
          <a:xfrm>
            <a:off x="1500724" y="1490663"/>
            <a:ext cx="6472752" cy="4613275"/>
          </a:xfrm>
          <a:prstGeom prst="rect">
            <a:avLst/>
          </a:prstGeom>
          <a:ln>
            <a:noFill/>
          </a:ln>
          <a:effectLst>
            <a:softEdge rad="112500"/>
          </a:effectLst>
        </p:spPr>
      </p:pic>
      <p:sp>
        <p:nvSpPr>
          <p:cNvPr id="6" name="Oval 5"/>
          <p:cNvSpPr/>
          <p:nvPr/>
        </p:nvSpPr>
        <p:spPr>
          <a:xfrm>
            <a:off x="3949700" y="3578225"/>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Oval 6"/>
          <p:cNvSpPr/>
          <p:nvPr/>
        </p:nvSpPr>
        <p:spPr>
          <a:xfrm>
            <a:off x="7502525" y="44640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8" name="Oval 7"/>
          <p:cNvSpPr/>
          <p:nvPr/>
        </p:nvSpPr>
        <p:spPr>
          <a:xfrm>
            <a:off x="4838700" y="476885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Oval 8"/>
          <p:cNvSpPr/>
          <p:nvPr/>
        </p:nvSpPr>
        <p:spPr>
          <a:xfrm>
            <a:off x="6291935" y="3535607"/>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0" name="Oval 9"/>
          <p:cNvSpPr/>
          <p:nvPr/>
        </p:nvSpPr>
        <p:spPr>
          <a:xfrm>
            <a:off x="6136399" y="5028278"/>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1" name="Oval 10"/>
          <p:cNvSpPr/>
          <p:nvPr/>
        </p:nvSpPr>
        <p:spPr>
          <a:xfrm>
            <a:off x="6965513" y="2861609"/>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2" name="Oval 11"/>
          <p:cNvSpPr/>
          <p:nvPr/>
        </p:nvSpPr>
        <p:spPr>
          <a:xfrm>
            <a:off x="7598127" y="2900401"/>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Oval 12"/>
          <p:cNvSpPr/>
          <p:nvPr/>
        </p:nvSpPr>
        <p:spPr>
          <a:xfrm>
            <a:off x="7546079" y="3630857"/>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Oval 13"/>
          <p:cNvSpPr/>
          <p:nvPr/>
        </p:nvSpPr>
        <p:spPr>
          <a:xfrm>
            <a:off x="6929237" y="3580061"/>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5" name="Oval 14"/>
          <p:cNvSpPr/>
          <p:nvPr/>
        </p:nvSpPr>
        <p:spPr>
          <a:xfrm>
            <a:off x="6201715" y="4309838"/>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6" name="Oval 15"/>
          <p:cNvSpPr/>
          <p:nvPr/>
        </p:nvSpPr>
        <p:spPr>
          <a:xfrm>
            <a:off x="6869359" y="4367894"/>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7" name="Oval 16"/>
          <p:cNvSpPr/>
          <p:nvPr/>
        </p:nvSpPr>
        <p:spPr>
          <a:xfrm>
            <a:off x="6825817" y="5093594"/>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8" name="Oval 17"/>
          <p:cNvSpPr/>
          <p:nvPr/>
        </p:nvSpPr>
        <p:spPr>
          <a:xfrm>
            <a:off x="7471693" y="5144396"/>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9" name="Oval 18"/>
          <p:cNvSpPr/>
          <p:nvPr/>
        </p:nvSpPr>
        <p:spPr>
          <a:xfrm>
            <a:off x="4978400" y="6286500"/>
            <a:ext cx="177800" cy="1905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0" name="Oval 19"/>
          <p:cNvSpPr/>
          <p:nvPr/>
        </p:nvSpPr>
        <p:spPr>
          <a:xfrm>
            <a:off x="6548645" y="6286500"/>
            <a:ext cx="177800" cy="1905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1" name="TextBox 20"/>
          <p:cNvSpPr txBox="1"/>
          <p:nvPr/>
        </p:nvSpPr>
        <p:spPr>
          <a:xfrm>
            <a:off x="6740524" y="6103938"/>
            <a:ext cx="1698625" cy="646331"/>
          </a:xfrm>
          <a:prstGeom prst="rect">
            <a:avLst/>
          </a:prstGeom>
          <a:solidFill>
            <a:schemeClr val="bg1"/>
          </a:solidFill>
        </p:spPr>
        <p:txBody>
          <a:bodyPr wrap="square" rtlCol="0">
            <a:spAutoFit/>
          </a:bodyPr>
          <a:lstStyle/>
          <a:p>
            <a:r>
              <a:rPr lang="en-GB" dirty="0">
                <a:solidFill>
                  <a:schemeClr val="accent6"/>
                </a:solidFill>
              </a:rPr>
              <a:t>Demonstration Points</a:t>
            </a:r>
          </a:p>
        </p:txBody>
      </p:sp>
      <p:sp>
        <p:nvSpPr>
          <p:cNvPr id="22" name="TextBox 21"/>
          <p:cNvSpPr txBox="1"/>
          <p:nvPr/>
        </p:nvSpPr>
        <p:spPr>
          <a:xfrm>
            <a:off x="5204876" y="6107668"/>
            <a:ext cx="1264859" cy="646331"/>
          </a:xfrm>
          <a:prstGeom prst="rect">
            <a:avLst/>
          </a:prstGeom>
          <a:solidFill>
            <a:schemeClr val="bg1"/>
          </a:solidFill>
        </p:spPr>
        <p:txBody>
          <a:bodyPr wrap="square" rtlCol="0">
            <a:spAutoFit/>
          </a:bodyPr>
          <a:lstStyle/>
          <a:p>
            <a:r>
              <a:rPr lang="en-GB" dirty="0" smtClean="0">
                <a:solidFill>
                  <a:schemeClr val="accent3"/>
                </a:solidFill>
              </a:rPr>
              <a:t>Validation LiDAR</a:t>
            </a:r>
            <a:endParaRPr lang="en-GB" dirty="0">
              <a:solidFill>
                <a:schemeClr val="accent3"/>
              </a:solidFill>
            </a:endParaRPr>
          </a:p>
        </p:txBody>
      </p:sp>
      <p:sp>
        <p:nvSpPr>
          <p:cNvPr id="24" name="TextBox 23"/>
          <p:cNvSpPr txBox="1"/>
          <p:nvPr/>
        </p:nvSpPr>
        <p:spPr>
          <a:xfrm>
            <a:off x="3003549" y="3776563"/>
            <a:ext cx="1418325" cy="369332"/>
          </a:xfrm>
          <a:prstGeom prst="rect">
            <a:avLst/>
          </a:prstGeom>
          <a:noFill/>
        </p:spPr>
        <p:txBody>
          <a:bodyPr wrap="square" rtlCol="0">
            <a:spAutoFit/>
          </a:bodyPr>
          <a:lstStyle/>
          <a:p>
            <a:r>
              <a:rPr lang="en-GB" dirty="0" smtClean="0"/>
              <a:t>Poolbeg</a:t>
            </a:r>
            <a:endParaRPr lang="en-GB" dirty="0"/>
          </a:p>
        </p:txBody>
      </p:sp>
      <p:sp>
        <p:nvSpPr>
          <p:cNvPr id="25" name="TextBox 24"/>
          <p:cNvSpPr txBox="1"/>
          <p:nvPr/>
        </p:nvSpPr>
        <p:spPr>
          <a:xfrm>
            <a:off x="4860925" y="4959350"/>
            <a:ext cx="1275474" cy="369332"/>
          </a:xfrm>
          <a:prstGeom prst="rect">
            <a:avLst/>
          </a:prstGeom>
          <a:noFill/>
        </p:spPr>
        <p:txBody>
          <a:bodyPr wrap="square" rtlCol="0">
            <a:spAutoFit/>
          </a:bodyPr>
          <a:lstStyle/>
          <a:p>
            <a:r>
              <a:rPr lang="en-GB" dirty="0" smtClean="0"/>
              <a:t>East Pier</a:t>
            </a:r>
            <a:endParaRPr lang="en-GB" dirty="0"/>
          </a:p>
        </p:txBody>
      </p:sp>
      <p:sp>
        <p:nvSpPr>
          <p:cNvPr id="26" name="TextBox 25"/>
          <p:cNvSpPr txBox="1"/>
          <p:nvPr/>
        </p:nvSpPr>
        <p:spPr>
          <a:xfrm>
            <a:off x="7734300" y="4253984"/>
            <a:ext cx="1409700" cy="646331"/>
          </a:xfrm>
          <a:prstGeom prst="rect">
            <a:avLst/>
          </a:prstGeom>
          <a:noFill/>
        </p:spPr>
        <p:txBody>
          <a:bodyPr wrap="square" rtlCol="0">
            <a:spAutoFit/>
          </a:bodyPr>
          <a:lstStyle/>
          <a:p>
            <a:r>
              <a:rPr lang="en-GB" dirty="0" smtClean="0"/>
              <a:t>Kish Lighthouse</a:t>
            </a:r>
            <a:endParaRPr lang="en-GB" dirty="0"/>
          </a:p>
        </p:txBody>
      </p:sp>
      <p:pic>
        <p:nvPicPr>
          <p:cNvPr id="28" name="Picture 4"/>
          <p:cNvPicPr>
            <a:picLocks noChangeAspect="1" noChangeArrowheads="1"/>
          </p:cNvPicPr>
          <p:nvPr/>
        </p:nvPicPr>
        <p:blipFill>
          <a:blip r:embed="rId4" cstate="print"/>
          <a:srcRect/>
          <a:stretch>
            <a:fillRect/>
          </a:stretch>
        </p:blipFill>
        <p:spPr bwMode="auto">
          <a:xfrm>
            <a:off x="285750" y="1068596"/>
            <a:ext cx="2578334" cy="1640324"/>
          </a:xfrm>
          <a:prstGeom prst="rect">
            <a:avLst/>
          </a:prstGeom>
          <a:noFill/>
          <a:ln w="9525">
            <a:noFill/>
            <a:miter lim="800000"/>
            <a:headEnd/>
            <a:tailEnd/>
          </a:ln>
        </p:spPr>
      </p:pic>
      <p:pic>
        <p:nvPicPr>
          <p:cNvPr id="29" name="Picture 5"/>
          <p:cNvPicPr>
            <a:picLocks noChangeAspect="1" noChangeArrowheads="1"/>
          </p:cNvPicPr>
          <p:nvPr/>
        </p:nvPicPr>
        <p:blipFill>
          <a:blip r:embed="rId5" cstate="print"/>
          <a:srcRect/>
          <a:stretch>
            <a:fillRect/>
          </a:stretch>
        </p:blipFill>
        <p:spPr bwMode="auto">
          <a:xfrm>
            <a:off x="285750" y="4998482"/>
            <a:ext cx="2693811" cy="1665604"/>
          </a:xfrm>
          <a:prstGeom prst="rect">
            <a:avLst/>
          </a:prstGeom>
          <a:noFill/>
          <a:ln w="9525">
            <a:noFill/>
            <a:miter lim="800000"/>
            <a:headEnd/>
            <a:tailEnd/>
          </a:ln>
        </p:spPr>
      </p:pic>
      <p:sp>
        <p:nvSpPr>
          <p:cNvPr id="35" name="Oval 34"/>
          <p:cNvSpPr/>
          <p:nvPr/>
        </p:nvSpPr>
        <p:spPr>
          <a:xfrm>
            <a:off x="6270625" y="29337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6" name="Oval 35"/>
          <p:cNvSpPr/>
          <p:nvPr/>
        </p:nvSpPr>
        <p:spPr>
          <a:xfrm>
            <a:off x="4660900" y="476885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8" name="Oval 37"/>
          <p:cNvSpPr/>
          <p:nvPr/>
        </p:nvSpPr>
        <p:spPr>
          <a:xfrm>
            <a:off x="3195845" y="62865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9" name="TextBox 38"/>
          <p:cNvSpPr txBox="1"/>
          <p:nvPr/>
        </p:nvSpPr>
        <p:spPr>
          <a:xfrm>
            <a:off x="3451225" y="6103938"/>
            <a:ext cx="1409700" cy="646331"/>
          </a:xfrm>
          <a:prstGeom prst="rect">
            <a:avLst/>
          </a:prstGeom>
          <a:solidFill>
            <a:schemeClr val="bg1"/>
          </a:solidFill>
        </p:spPr>
        <p:txBody>
          <a:bodyPr wrap="square" rtlCol="0">
            <a:spAutoFit/>
          </a:bodyPr>
          <a:lstStyle/>
          <a:p>
            <a:r>
              <a:rPr lang="en-GB" dirty="0" smtClean="0">
                <a:solidFill>
                  <a:schemeClr val="tx1">
                    <a:lumMod val="75000"/>
                  </a:schemeClr>
                </a:solidFill>
              </a:rPr>
              <a:t>Scanning LiDAR</a:t>
            </a:r>
            <a:endParaRPr lang="en-GB" dirty="0">
              <a:solidFill>
                <a:schemeClr val="tx1">
                  <a:lumMod val="75000"/>
                </a:schemeClr>
              </a:solidFill>
            </a:endParaRPr>
          </a:p>
        </p:txBody>
      </p:sp>
      <p:sp>
        <p:nvSpPr>
          <p:cNvPr id="50" name="TextBox 49"/>
          <p:cNvSpPr txBox="1"/>
          <p:nvPr/>
        </p:nvSpPr>
        <p:spPr>
          <a:xfrm>
            <a:off x="5156200" y="2306419"/>
            <a:ext cx="1409700" cy="646331"/>
          </a:xfrm>
          <a:prstGeom prst="rect">
            <a:avLst/>
          </a:prstGeom>
          <a:noFill/>
        </p:spPr>
        <p:txBody>
          <a:bodyPr wrap="square" rtlCol="0">
            <a:spAutoFit/>
          </a:bodyPr>
          <a:lstStyle/>
          <a:p>
            <a:r>
              <a:rPr lang="en-GB" dirty="0" smtClean="0"/>
              <a:t>Baily Lighthouse</a:t>
            </a:r>
            <a:endParaRPr lang="en-GB" dirty="0"/>
          </a:p>
        </p:txBody>
      </p:sp>
      <p:cxnSp>
        <p:nvCxnSpPr>
          <p:cNvPr id="33" name="Straight Arrow Connector 32"/>
          <p:cNvCxnSpPr/>
          <p:nvPr/>
        </p:nvCxnSpPr>
        <p:spPr bwMode="auto">
          <a:xfrm flipV="1">
            <a:off x="5016500" y="3111500"/>
            <a:ext cx="1257300" cy="1651000"/>
          </a:xfrm>
          <a:prstGeom prst="straightConnector1">
            <a:avLst/>
          </a:prstGeom>
          <a:solidFill>
            <a:schemeClr val="accent1"/>
          </a:solidFill>
          <a:ln>
            <a:solidFill>
              <a:srgbClr val="FF0000"/>
            </a:solidFill>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TextBox 33"/>
          <p:cNvSpPr txBox="1"/>
          <p:nvPr/>
        </p:nvSpPr>
        <p:spPr>
          <a:xfrm>
            <a:off x="4851400" y="3594100"/>
            <a:ext cx="838200" cy="369332"/>
          </a:xfrm>
          <a:prstGeom prst="rect">
            <a:avLst/>
          </a:prstGeom>
          <a:noFill/>
        </p:spPr>
        <p:txBody>
          <a:bodyPr wrap="square" rtlCol="0">
            <a:spAutoFit/>
          </a:bodyPr>
          <a:lstStyle/>
          <a:p>
            <a:pPr marL="266700" marR="0" indent="-266700" algn="l" defTabSz="914400" rtl="0" eaLnBrk="1" fontAlgn="base" latinLnBrk="0" hangingPunct="1">
              <a:lnSpc>
                <a:spcPct val="100000"/>
              </a:lnSpc>
              <a:spcBef>
                <a:spcPts val="300"/>
              </a:spcBef>
              <a:spcAft>
                <a:spcPct val="0"/>
              </a:spcAft>
              <a:buClr>
                <a:srgbClr val="80C437"/>
              </a:buClr>
              <a:buSzPct val="125000"/>
              <a:tabLst/>
            </a:pPr>
            <a:r>
              <a:rPr kumimoji="0" lang="en-GB" b="0" i="0" u="none" strike="noStrike" kern="0" cap="none" spc="0" normalizeH="0" baseline="0" noProof="0" dirty="0" smtClean="0">
                <a:ln>
                  <a:noFill/>
                </a:ln>
                <a:solidFill>
                  <a:srgbClr val="FF0000"/>
                </a:solidFill>
                <a:effectLst/>
                <a:uLnTx/>
                <a:uFillTx/>
                <a:latin typeface="+mn-lt"/>
                <a:ea typeface="+mn-ea"/>
                <a:cs typeface="+mn-cs"/>
              </a:rPr>
              <a:t>~10km</a:t>
            </a:r>
          </a:p>
        </p:txBody>
      </p:sp>
      <p:pic>
        <p:nvPicPr>
          <p:cNvPr id="37" name="Picture 36" descr="Bailey.jpg"/>
          <p:cNvPicPr>
            <a:picLocks noChangeAspect="1"/>
          </p:cNvPicPr>
          <p:nvPr/>
        </p:nvPicPr>
        <p:blipFill>
          <a:blip r:embed="rId6" cstate="print"/>
          <a:stretch>
            <a:fillRect/>
          </a:stretch>
        </p:blipFill>
        <p:spPr>
          <a:xfrm>
            <a:off x="6385965" y="842123"/>
            <a:ext cx="2705100" cy="1685925"/>
          </a:xfrm>
          <a:prstGeom prst="rect">
            <a:avLst/>
          </a:prstGeom>
        </p:spPr>
      </p:pic>
    </p:spTree>
    <p:extLst>
      <p:ext uri="{BB962C8B-B14F-4D97-AF65-F5344CB8AC3E}">
        <p14:creationId xmlns:p14="http://schemas.microsoft.com/office/powerpoint/2010/main" val="20217512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Validation set up</a:t>
            </a:r>
            <a:endParaRPr lang="en-GB"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35513"/>
          <a:stretch/>
        </p:blipFill>
        <p:spPr>
          <a:xfrm>
            <a:off x="1484417" y="5085524"/>
            <a:ext cx="7564580" cy="1800596"/>
          </a:xfrm>
          <a:prstGeom prst="rect">
            <a:avLst/>
          </a:prstGeom>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95608" y="4004529"/>
            <a:ext cx="1911817" cy="2161990"/>
          </a:xfrm>
          <a:prstGeom prst="rect">
            <a:avLst/>
          </a:prstGeom>
          <a:ln>
            <a:noFill/>
          </a:ln>
          <a:effectLst>
            <a:softEdge rad="112500"/>
          </a:effectLst>
        </p:spPr>
      </p:pic>
      <p:sp>
        <p:nvSpPr>
          <p:cNvPr id="6" name="Snip Single Corner Rectangle 5"/>
          <p:cNvSpPr/>
          <p:nvPr/>
        </p:nvSpPr>
        <p:spPr>
          <a:xfrm>
            <a:off x="201881" y="5391376"/>
            <a:ext cx="1282536" cy="1494744"/>
          </a:xfrm>
          <a:prstGeom prst="snip1Rect">
            <a:avLst/>
          </a:prstGeom>
          <a:solidFill>
            <a:schemeClr val="accent4">
              <a:lumMod val="40000"/>
              <a:lumOff val="60000"/>
            </a:schemeClr>
          </a:solidFill>
          <a:ln>
            <a:solidFill>
              <a:schemeClr val="accent4">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0" name="Cube 9"/>
          <p:cNvSpPr/>
          <p:nvPr/>
        </p:nvSpPr>
        <p:spPr>
          <a:xfrm>
            <a:off x="7037613" y="3876464"/>
            <a:ext cx="959921" cy="955156"/>
          </a:xfrm>
          <a:prstGeom prst="cube">
            <a:avLst/>
          </a:prstGeom>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11" name="Cube 10"/>
          <p:cNvSpPr/>
          <p:nvPr/>
        </p:nvSpPr>
        <p:spPr>
          <a:xfrm>
            <a:off x="267193" y="4633346"/>
            <a:ext cx="959921" cy="955156"/>
          </a:xfrm>
          <a:prstGeom prst="cube">
            <a:avLst/>
          </a:prstGeom>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cxnSp>
        <p:nvCxnSpPr>
          <p:cNvPr id="23" name="Straight Connector 22"/>
          <p:cNvCxnSpPr>
            <a:stCxn id="11" idx="1"/>
          </p:cNvCxnSpPr>
          <p:nvPr/>
        </p:nvCxnSpPr>
        <p:spPr>
          <a:xfrm flipV="1">
            <a:off x="627759" y="850900"/>
            <a:ext cx="8516241" cy="4021235"/>
          </a:xfrm>
          <a:prstGeom prst="line">
            <a:avLst/>
          </a:prstGeom>
        </p:spPr>
        <p:style>
          <a:lnRef idx="2">
            <a:schemeClr val="accent5"/>
          </a:lnRef>
          <a:fillRef idx="0">
            <a:schemeClr val="accent5"/>
          </a:fillRef>
          <a:effectRef idx="1">
            <a:schemeClr val="accent5"/>
          </a:effectRef>
          <a:fontRef idx="minor">
            <a:schemeClr val="tx1"/>
          </a:fontRef>
        </p:style>
      </p:cxnSp>
      <p:cxnSp>
        <p:nvCxnSpPr>
          <p:cNvPr id="26" name="Straight Connector 25"/>
          <p:cNvCxnSpPr>
            <a:stCxn id="11" idx="1"/>
          </p:cNvCxnSpPr>
          <p:nvPr/>
        </p:nvCxnSpPr>
        <p:spPr>
          <a:xfrm flipV="1">
            <a:off x="627759" y="1943100"/>
            <a:ext cx="8821041" cy="2929035"/>
          </a:xfrm>
          <a:prstGeom prst="line">
            <a:avLst/>
          </a:prstGeom>
        </p:spPr>
        <p:style>
          <a:lnRef idx="2">
            <a:schemeClr val="accent5"/>
          </a:lnRef>
          <a:fillRef idx="0">
            <a:schemeClr val="accent5"/>
          </a:fillRef>
          <a:effectRef idx="1">
            <a:schemeClr val="accent5"/>
          </a:effectRef>
          <a:fontRef idx="minor">
            <a:schemeClr val="tx1"/>
          </a:fontRef>
        </p:style>
      </p:cxnSp>
      <p:sp>
        <p:nvSpPr>
          <p:cNvPr id="19" name="Flowchart: Extract 18"/>
          <p:cNvSpPr/>
          <p:nvPr/>
        </p:nvSpPr>
        <p:spPr>
          <a:xfrm flipV="1">
            <a:off x="7189106" y="1643380"/>
            <a:ext cx="580734" cy="2361148"/>
          </a:xfrm>
          <a:prstGeom prst="flowChartExtract">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20" name="Oval 19"/>
          <p:cNvSpPr/>
          <p:nvPr/>
        </p:nvSpPr>
        <p:spPr>
          <a:xfrm>
            <a:off x="7314373" y="2520949"/>
            <a:ext cx="330200" cy="120649"/>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15" name="Oval 14"/>
          <p:cNvSpPr/>
          <p:nvPr/>
        </p:nvSpPr>
        <p:spPr>
          <a:xfrm rot="5400000" flipH="1" flipV="1">
            <a:off x="7385493" y="1353013"/>
            <a:ext cx="187959" cy="580734"/>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3" name="TextBox 2"/>
          <p:cNvSpPr txBox="1"/>
          <p:nvPr/>
        </p:nvSpPr>
        <p:spPr>
          <a:xfrm>
            <a:off x="463138" y="3728852"/>
            <a:ext cx="1211283" cy="646331"/>
          </a:xfrm>
          <a:prstGeom prst="rect">
            <a:avLst/>
          </a:prstGeom>
          <a:noFill/>
        </p:spPr>
        <p:txBody>
          <a:bodyPr wrap="square" rtlCol="0">
            <a:spAutoFit/>
          </a:bodyPr>
          <a:lstStyle/>
          <a:p>
            <a:r>
              <a:rPr lang="en-GB" dirty="0" smtClean="0"/>
              <a:t>Scanning LiDAR</a:t>
            </a:r>
            <a:endParaRPr lang="en-GB" dirty="0"/>
          </a:p>
        </p:txBody>
      </p:sp>
      <p:sp>
        <p:nvSpPr>
          <p:cNvPr id="17" name="TextBox 16"/>
          <p:cNvSpPr txBox="1"/>
          <p:nvPr/>
        </p:nvSpPr>
        <p:spPr>
          <a:xfrm>
            <a:off x="7997534" y="3881252"/>
            <a:ext cx="1211283" cy="1477328"/>
          </a:xfrm>
          <a:prstGeom prst="rect">
            <a:avLst/>
          </a:prstGeom>
          <a:noFill/>
        </p:spPr>
        <p:txBody>
          <a:bodyPr wrap="square" rtlCol="0">
            <a:spAutoFit/>
          </a:bodyPr>
          <a:lstStyle/>
          <a:p>
            <a:r>
              <a:rPr lang="en-GB" dirty="0" smtClean="0"/>
              <a:t>Validation Point (</a:t>
            </a:r>
            <a:r>
              <a:rPr lang="en-GB" dirty="0" err="1" smtClean="0"/>
              <a:t>Windcube</a:t>
            </a:r>
            <a:r>
              <a:rPr lang="en-GB" dirty="0" smtClean="0"/>
              <a:t> vertical LiDAR)</a:t>
            </a:r>
            <a:endParaRPr lang="en-GB" dirty="0"/>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552" y="404664"/>
            <a:ext cx="2952328" cy="2952328"/>
          </a:xfrm>
          <a:prstGeom prst="rect">
            <a:avLst/>
          </a:prstGeom>
        </p:spPr>
      </p:pic>
      <p:sp>
        <p:nvSpPr>
          <p:cNvPr id="18" name="TextBox 17"/>
          <p:cNvSpPr txBox="1"/>
          <p:nvPr/>
        </p:nvSpPr>
        <p:spPr>
          <a:xfrm>
            <a:off x="4139952" y="908720"/>
            <a:ext cx="2376264" cy="1631216"/>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lang="en-GB" sz="2000" kern="0" dirty="0" smtClean="0">
                <a:solidFill>
                  <a:srgbClr val="FF0000"/>
                </a:solidFill>
              </a:rPr>
              <a:t>Kish Lighthouse (30m tall structure) is dot in distance, </a:t>
            </a:r>
            <a:r>
              <a:rPr lang="en-GB" sz="2000" kern="0" dirty="0" err="1" smtClean="0">
                <a:solidFill>
                  <a:srgbClr val="FF0000"/>
                </a:solidFill>
              </a:rPr>
              <a:t>Windcube</a:t>
            </a:r>
            <a:r>
              <a:rPr lang="en-GB" sz="2000" kern="0" dirty="0" smtClean="0">
                <a:solidFill>
                  <a:srgbClr val="FF0000"/>
                </a:solidFill>
              </a:rPr>
              <a:t> Vertical LiDAR on top</a:t>
            </a:r>
            <a:endParaRPr kumimoji="0" lang="en-GB" sz="2000" b="0" i="0" u="none" strike="noStrike" kern="0" cap="none" spc="0" normalizeH="0" baseline="0" noProof="0" dirty="0" smtClean="0">
              <a:ln>
                <a:noFill/>
              </a:ln>
              <a:solidFill>
                <a:srgbClr val="FF0000"/>
              </a:solidFill>
              <a:effectLst/>
              <a:uLnTx/>
              <a:uFillTx/>
            </a:endParaRPr>
          </a:p>
        </p:txBody>
      </p:sp>
      <p:cxnSp>
        <p:nvCxnSpPr>
          <p:cNvPr id="24" name="Straight Arrow Connector 23"/>
          <p:cNvCxnSpPr/>
          <p:nvPr/>
        </p:nvCxnSpPr>
        <p:spPr bwMode="auto">
          <a:xfrm flipH="1" flipV="1">
            <a:off x="2051720" y="1628800"/>
            <a:ext cx="2016224" cy="72008"/>
          </a:xfrm>
          <a:prstGeom prst="straightConnector1">
            <a:avLst/>
          </a:prstGeom>
          <a:solidFill>
            <a:schemeClr val="accent1"/>
          </a:solidFill>
          <a:ln>
            <a:solidFill>
              <a:srgbClr val="FF0000"/>
            </a:solidFill>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a:stCxn id="18" idx="1"/>
          </p:cNvCxnSpPr>
          <p:nvPr/>
        </p:nvCxnSpPr>
        <p:spPr bwMode="auto">
          <a:xfrm flipH="1" flipV="1">
            <a:off x="1241628" y="508000"/>
            <a:ext cx="2898324" cy="1216328"/>
          </a:xfrm>
          <a:prstGeom prst="straightConnector1">
            <a:avLst/>
          </a:prstGeom>
          <a:solidFill>
            <a:schemeClr val="accent1"/>
          </a:solidFill>
          <a:ln>
            <a:solidFill>
              <a:srgbClr val="FF0000"/>
            </a:solidFill>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7910204" y="2387495"/>
            <a:ext cx="1138793"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100m</a:t>
            </a:r>
          </a:p>
        </p:txBody>
      </p:sp>
      <p:sp>
        <p:nvSpPr>
          <p:cNvPr id="21" name="TextBox 20"/>
          <p:cNvSpPr txBox="1"/>
          <p:nvPr/>
        </p:nvSpPr>
        <p:spPr>
          <a:xfrm>
            <a:off x="7962990" y="1469975"/>
            <a:ext cx="1138793"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150m</a:t>
            </a:r>
          </a:p>
        </p:txBody>
      </p:sp>
    </p:spTree>
    <p:extLst>
      <p:ext uri="{BB962C8B-B14F-4D97-AF65-F5344CB8AC3E}">
        <p14:creationId xmlns:p14="http://schemas.microsoft.com/office/powerpoint/2010/main" val="177246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6"/>
                                        </p:tgtEl>
                                      </p:cBhvr>
                                      <p:by x="400000" y="400000"/>
                                    </p:animScale>
                                  </p:childTnLst>
                                </p:cTn>
                              </p:par>
                              <p:par>
                                <p:cTn id="15" presetID="1" presetClass="entr" presetSubtype="0" fill="hold" nodeType="withEffect">
                                  <p:stCondLst>
                                    <p:cond delay="200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24"/>
                                        </p:tgtEl>
                                        <p:attrNameLst>
                                          <p:attrName>style.visibility</p:attrName>
                                        </p:attrNameLst>
                                      </p:cBhvr>
                                      <p:to>
                                        <p:strVal val="hidden"/>
                                      </p:to>
                                    </p:set>
                                  </p:childTnLst>
                                </p:cTn>
                              </p:par>
                              <p:par>
                                <p:cTn id="19" presetID="3" presetClass="emph" presetSubtype="2" fill="hold" nodeType="withEffect">
                                  <p:stCondLst>
                                    <p:cond delay="0"/>
                                  </p:stCondLst>
                                  <p:childTnLst>
                                    <p:animClr clrSpc="rgb" dir="cw">
                                      <p:cBhvr override="childStyle">
                                        <p:cTn id="20" dur="2000" fill="hold"/>
                                        <p:tgtEl>
                                          <p:spTgt spid="18">
                                            <p:txEl>
                                              <p:pRg st="0" end="0"/>
                                            </p:txEl>
                                          </p:spTgt>
                                        </p:tgtEl>
                                        <p:attrNameLst>
                                          <p:attrName>style.color</p:attrName>
                                        </p:attrNameLst>
                                      </p:cBhvr>
                                      <p:to>
                                        <a:schemeClr val="bg1"/>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Campaign Details</a:t>
            </a:r>
            <a:endParaRPr lang="en-GB" dirty="0"/>
          </a:p>
        </p:txBody>
      </p:sp>
      <p:sp>
        <p:nvSpPr>
          <p:cNvPr id="3" name="Content Placeholder 2"/>
          <p:cNvSpPr>
            <a:spLocks noGrp="1"/>
          </p:cNvSpPr>
          <p:nvPr>
            <p:ph idx="1"/>
          </p:nvPr>
        </p:nvSpPr>
        <p:spPr>
          <a:xfrm>
            <a:off x="457200" y="1193380"/>
            <a:ext cx="8229600" cy="4536504"/>
          </a:xfrm>
        </p:spPr>
        <p:txBody>
          <a:bodyPr/>
          <a:lstStyle/>
          <a:p>
            <a:r>
              <a:rPr lang="en-GB" dirty="0" smtClean="0"/>
              <a:t>~4 months of concurrent measurements from all devices</a:t>
            </a:r>
          </a:p>
          <a:p>
            <a:r>
              <a:rPr lang="en-GB" dirty="0"/>
              <a:t>Furthest demonstration point: </a:t>
            </a:r>
            <a:r>
              <a:rPr lang="en-GB" b="1" dirty="0"/>
              <a:t>15km</a:t>
            </a:r>
            <a:r>
              <a:rPr lang="en-GB" dirty="0"/>
              <a:t>.</a:t>
            </a:r>
            <a:endParaRPr lang="en-GB" dirty="0" smtClean="0"/>
          </a:p>
          <a:p>
            <a:r>
              <a:rPr lang="en-GB" dirty="0" smtClean="0"/>
              <a:t>Scan pattern designed by OEMs. </a:t>
            </a:r>
          </a:p>
          <a:p>
            <a:pPr lvl="1"/>
            <a:r>
              <a:rPr lang="en-GB" dirty="0" smtClean="0"/>
              <a:t>Leosphere: dual RHI at Poolbeg, PPI at all other points</a:t>
            </a:r>
          </a:p>
          <a:p>
            <a:pPr lvl="2"/>
            <a:r>
              <a:rPr lang="en-GB" dirty="0"/>
              <a:t>integration time </a:t>
            </a:r>
            <a:r>
              <a:rPr lang="en-GB" dirty="0" smtClean="0"/>
              <a:t>400s = </a:t>
            </a:r>
            <a:r>
              <a:rPr lang="en-GB" dirty="0"/>
              <a:t>1 second, scan rate </a:t>
            </a:r>
            <a:r>
              <a:rPr lang="en-GB" dirty="0" smtClean="0"/>
              <a:t>= 3deg/s PPI, 0.1deg/s RHI</a:t>
            </a:r>
          </a:p>
          <a:p>
            <a:pPr lvl="2"/>
            <a:r>
              <a:rPr lang="en-GB" dirty="0"/>
              <a:t>integration time </a:t>
            </a:r>
            <a:r>
              <a:rPr lang="en-GB" dirty="0" smtClean="0"/>
              <a:t>Prototype = 0.5 </a:t>
            </a:r>
            <a:r>
              <a:rPr lang="en-GB" dirty="0"/>
              <a:t>second, scan rate = </a:t>
            </a:r>
            <a:r>
              <a:rPr lang="en-GB" dirty="0" smtClean="0"/>
              <a:t>6deg/s </a:t>
            </a:r>
            <a:r>
              <a:rPr lang="en-GB" dirty="0"/>
              <a:t>PPI, 0.1deg/s RHI</a:t>
            </a:r>
            <a:endParaRPr lang="en-GB" dirty="0" smtClean="0"/>
          </a:p>
          <a:p>
            <a:pPr lvl="1"/>
            <a:r>
              <a:rPr lang="en-GB" dirty="0" smtClean="0"/>
              <a:t>LMCT: PPI at all points. </a:t>
            </a:r>
            <a:r>
              <a:rPr lang="en-GB" sz="1800" dirty="0"/>
              <a:t>integration time </a:t>
            </a:r>
            <a:r>
              <a:rPr lang="en-GB" sz="1800" dirty="0" smtClean="0"/>
              <a:t>= 1 second, scan rate &lt;= 2.5deg/s</a:t>
            </a:r>
            <a:r>
              <a:rPr lang="en-GB" dirty="0" smtClean="0"/>
              <a:t> </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14</a:t>
            </a:fld>
            <a:endParaRPr lang="en-GB"/>
          </a:p>
        </p:txBody>
      </p:sp>
      <p:pic>
        <p:nvPicPr>
          <p:cNvPr id="6"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101" t="6007" r="7857" b="8032"/>
          <a:stretch/>
        </p:blipFill>
        <p:spPr bwMode="auto">
          <a:xfrm>
            <a:off x="5111552" y="3660662"/>
            <a:ext cx="4032448" cy="2424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588654"/>
            <a:ext cx="4003624" cy="267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45143" y="6433921"/>
            <a:ext cx="4557486" cy="307777"/>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1400" b="0" i="0" u="none" strike="noStrike" kern="0" cap="none" spc="0" normalizeH="0" baseline="0" noProof="0" dirty="0" smtClean="0">
                <a:ln>
                  <a:noFill/>
                </a:ln>
                <a:solidFill>
                  <a:srgbClr val="002A6C"/>
                </a:solidFill>
                <a:effectLst/>
                <a:uLnTx/>
                <a:uFillTx/>
                <a:latin typeface="+mn-lt"/>
                <a:ea typeface="+mn-ea"/>
                <a:cs typeface="+mn-cs"/>
              </a:rPr>
              <a:t>Pictures courtesy of Leosphere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Campaign Details</a:t>
            </a:r>
            <a:endParaRPr lang="en-GB" dirty="0"/>
          </a:p>
        </p:txBody>
      </p:sp>
      <p:sp>
        <p:nvSpPr>
          <p:cNvPr id="3" name="Content Placeholder 2"/>
          <p:cNvSpPr>
            <a:spLocks noGrp="1"/>
          </p:cNvSpPr>
          <p:nvPr>
            <p:ph idx="1"/>
          </p:nvPr>
        </p:nvSpPr>
        <p:spPr/>
        <p:txBody>
          <a:bodyPr/>
          <a:lstStyle/>
          <a:p>
            <a:r>
              <a:rPr lang="en-GB" dirty="0" smtClean="0"/>
              <a:t>Hard targets used (Kish lighthouse, Poolbeg towers) to calibrate and verify beam pointing accuracy</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15</a:t>
            </a:fld>
            <a:endParaRPr lang="en-GB"/>
          </a:p>
        </p:txBody>
      </p:sp>
      <p:pic>
        <p:nvPicPr>
          <p:cNvPr id="7" name="Picture 6"/>
          <p:cNvPicPr>
            <a:picLocks noChangeAspect="1" noChangeArrowheads="1"/>
          </p:cNvPicPr>
          <p:nvPr/>
        </p:nvPicPr>
        <p:blipFill>
          <a:blip r:embed="rId2" cstate="print"/>
          <a:srcRect/>
          <a:stretch>
            <a:fillRect/>
          </a:stretch>
        </p:blipFill>
        <p:spPr bwMode="auto">
          <a:xfrm>
            <a:off x="755576" y="2931028"/>
            <a:ext cx="3349024" cy="2578864"/>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r="16699"/>
          <a:stretch>
            <a:fillRect/>
          </a:stretch>
        </p:blipFill>
        <p:spPr bwMode="auto">
          <a:xfrm>
            <a:off x="4499992" y="2931028"/>
            <a:ext cx="3888432"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p:nvPr/>
        </p:nvPicPr>
        <p:blipFill rotWithShape="1">
          <a:blip r:embed="rId2" cstate="print"/>
          <a:srcRect t="5473" r="5820"/>
          <a:stretch/>
        </p:blipFill>
        <p:spPr bwMode="auto">
          <a:xfrm>
            <a:off x="290286" y="2644264"/>
            <a:ext cx="4777724" cy="3456920"/>
          </a:xfrm>
          <a:prstGeom prst="rect">
            <a:avLst/>
          </a:prstGeom>
          <a:ln>
            <a:solidFill>
              <a:schemeClr val="accent1"/>
            </a:solidFill>
          </a:ln>
          <a:extLst>
            <a:ext uri="{53640926-AAD7-44D8-BBD7-CCE9431645EC}">
              <a14:shadowObscured xmlns:a14="http://schemas.microsoft.com/office/drawing/2010/main"/>
            </a:ext>
          </a:extLst>
        </p:spPr>
      </p:pic>
      <p:pic>
        <p:nvPicPr>
          <p:cNvPr id="9" name="Image 7"/>
          <p:cNvPicPr/>
          <p:nvPr/>
        </p:nvPicPr>
        <p:blipFill rotWithShape="1">
          <a:blip r:embed="rId3" cstate="print"/>
          <a:srcRect t="5190"/>
          <a:stretch/>
        </p:blipFill>
        <p:spPr bwMode="auto">
          <a:xfrm>
            <a:off x="5059847" y="2207759"/>
            <a:ext cx="3822891" cy="3893685"/>
          </a:xfrm>
          <a:prstGeom prst="rect">
            <a:avLst/>
          </a:prstGeom>
          <a:ln>
            <a:solidFill>
              <a:schemeClr val="accent1"/>
            </a:solidFill>
          </a:ln>
          <a:extLst>
            <a:ext uri="{53640926-AAD7-44D8-BBD7-CCE9431645EC}">
              <a14:shadowObscured xmlns:a14="http://schemas.microsoft.com/office/drawing/2010/main"/>
            </a:ext>
          </a:extLst>
        </p:spPr>
      </p:pic>
      <p:sp>
        <p:nvSpPr>
          <p:cNvPr id="2" name="Title 1"/>
          <p:cNvSpPr>
            <a:spLocks noGrp="1"/>
          </p:cNvSpPr>
          <p:nvPr>
            <p:ph type="title"/>
          </p:nvPr>
        </p:nvSpPr>
        <p:spPr/>
        <p:txBody>
          <a:bodyPr/>
          <a:lstStyle/>
          <a:p>
            <a:r>
              <a:rPr lang="en-GB" dirty="0" smtClean="0"/>
              <a:t>Campaign Details</a:t>
            </a:r>
            <a:endParaRPr lang="en-GB" dirty="0"/>
          </a:p>
        </p:txBody>
      </p:sp>
      <p:sp>
        <p:nvSpPr>
          <p:cNvPr id="3" name="Content Placeholder 2"/>
          <p:cNvSpPr>
            <a:spLocks noGrp="1"/>
          </p:cNvSpPr>
          <p:nvPr>
            <p:ph idx="1"/>
          </p:nvPr>
        </p:nvSpPr>
        <p:spPr/>
        <p:txBody>
          <a:bodyPr/>
          <a:lstStyle/>
          <a:p>
            <a:r>
              <a:rPr lang="en-GB" dirty="0" smtClean="0"/>
              <a:t>Hard targets used (Kish lighthouse, Poolbeg towers) to calibrate and verify beam pointing accuracy</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16</a:t>
            </a:fld>
            <a:endParaRPr lang="en-GB"/>
          </a:p>
        </p:txBody>
      </p:sp>
      <p:sp>
        <p:nvSpPr>
          <p:cNvPr id="10" name="TextBox 9"/>
          <p:cNvSpPr txBox="1"/>
          <p:nvPr/>
        </p:nvSpPr>
        <p:spPr>
          <a:xfrm>
            <a:off x="145143" y="6433921"/>
            <a:ext cx="4557486" cy="338554"/>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1600" b="1" i="0" u="none" strike="noStrike" kern="0" cap="none" spc="0" normalizeH="0" baseline="0" noProof="0" dirty="0" smtClean="0">
                <a:ln>
                  <a:noFill/>
                </a:ln>
                <a:solidFill>
                  <a:srgbClr val="002A6C"/>
                </a:solidFill>
                <a:effectLst/>
                <a:uLnTx/>
                <a:uFillTx/>
                <a:latin typeface="+mn-lt"/>
                <a:ea typeface="+mn-ea"/>
                <a:cs typeface="+mn-cs"/>
              </a:rPr>
              <a:t>Pictures courtesy of Leosphere</a:t>
            </a:r>
          </a:p>
        </p:txBody>
      </p:sp>
    </p:spTree>
    <p:extLst>
      <p:ext uri="{BB962C8B-B14F-4D97-AF65-F5344CB8AC3E}">
        <p14:creationId xmlns:p14="http://schemas.microsoft.com/office/powerpoint/2010/main" val="3441102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Achieved measurement ranges</a:t>
            </a:r>
            <a:endParaRPr lang="en-GB" dirty="0"/>
          </a:p>
        </p:txBody>
      </p:sp>
      <p:sp>
        <p:nvSpPr>
          <p:cNvPr id="3" name="Content Placeholder 2"/>
          <p:cNvSpPr>
            <a:spLocks noGrp="1"/>
          </p:cNvSpPr>
          <p:nvPr>
            <p:ph idx="1"/>
          </p:nvPr>
        </p:nvSpPr>
        <p:spPr>
          <a:xfrm>
            <a:off x="457200" y="1306287"/>
            <a:ext cx="8229600" cy="4570986"/>
          </a:xfrm>
        </p:spPr>
        <p:txBody>
          <a:bodyPr/>
          <a:lstStyle/>
          <a:p>
            <a:r>
              <a:rPr lang="en-GB" dirty="0" err="1" smtClean="0"/>
              <a:t>WindTracer</a:t>
            </a:r>
            <a:r>
              <a:rPr lang="en-GB" dirty="0" smtClean="0"/>
              <a:t>: 70% data coverage at 14km for Baily device</a:t>
            </a:r>
          </a:p>
        </p:txBody>
      </p:sp>
      <p:sp>
        <p:nvSpPr>
          <p:cNvPr id="4" name="Slide Number Placeholder 3"/>
          <p:cNvSpPr>
            <a:spLocks noGrp="1"/>
          </p:cNvSpPr>
          <p:nvPr>
            <p:ph type="sldNum" sz="quarter" idx="12"/>
          </p:nvPr>
        </p:nvSpPr>
        <p:spPr/>
        <p:txBody>
          <a:bodyPr/>
          <a:lstStyle/>
          <a:p>
            <a:fld id="{F02067B5-BB61-425A-ADF9-C80F01E8B2C9}" type="slidenum">
              <a:rPr lang="en-GB" smtClean="0"/>
              <a:pPr/>
              <a:t>17</a:t>
            </a:fld>
            <a:endParaRPr lang="en-GB"/>
          </a:p>
        </p:txBody>
      </p:sp>
      <p:pic>
        <p:nvPicPr>
          <p:cNvPr id="5" name="Picture 2"/>
          <p:cNvPicPr>
            <a:picLocks noChangeAspect="1" noChangeArrowheads="1"/>
          </p:cNvPicPr>
          <p:nvPr/>
        </p:nvPicPr>
        <p:blipFill rotWithShape="1">
          <a:blip r:embed="rId2" cstate="print"/>
          <a:srcRect l="22337" t="35557" r="23941" b="3498"/>
          <a:stretch/>
        </p:blipFill>
        <p:spPr bwMode="auto">
          <a:xfrm>
            <a:off x="990600" y="1810267"/>
            <a:ext cx="6893768" cy="4643519"/>
          </a:xfrm>
          <a:prstGeom prst="rect">
            <a:avLst/>
          </a:prstGeom>
          <a:noFill/>
          <a:ln w="9525">
            <a:solidFill>
              <a:schemeClr val="accent1"/>
            </a:solidFill>
            <a:miter lim="800000"/>
            <a:headEnd/>
            <a:tailEnd/>
          </a:ln>
        </p:spPr>
      </p:pic>
      <p:sp>
        <p:nvSpPr>
          <p:cNvPr id="8" name="TextBox 7"/>
          <p:cNvSpPr txBox="1"/>
          <p:nvPr/>
        </p:nvSpPr>
        <p:spPr>
          <a:xfrm>
            <a:off x="145143" y="6433921"/>
            <a:ext cx="4557486" cy="338554"/>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1600" b="1" i="0" u="none" strike="noStrike" kern="0" cap="none" spc="0" normalizeH="0" baseline="0" noProof="0" dirty="0" smtClean="0">
                <a:ln>
                  <a:noFill/>
                </a:ln>
                <a:solidFill>
                  <a:srgbClr val="002A6C"/>
                </a:solidFill>
                <a:effectLst/>
                <a:uLnTx/>
                <a:uFillTx/>
                <a:latin typeface="+mn-lt"/>
                <a:ea typeface="+mn-ea"/>
                <a:cs typeface="+mn-cs"/>
              </a:rPr>
              <a:t>Pictures courtesy of LMCT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Achieved measurement ranges</a:t>
            </a:r>
            <a:endParaRPr lang="en-GB" dirty="0"/>
          </a:p>
        </p:txBody>
      </p:sp>
      <p:sp>
        <p:nvSpPr>
          <p:cNvPr id="3" name="Content Placeholder 2"/>
          <p:cNvSpPr>
            <a:spLocks noGrp="1"/>
          </p:cNvSpPr>
          <p:nvPr>
            <p:ph idx="1"/>
          </p:nvPr>
        </p:nvSpPr>
        <p:spPr>
          <a:xfrm>
            <a:off x="457200" y="1340768"/>
            <a:ext cx="8229600" cy="4536504"/>
          </a:xfrm>
        </p:spPr>
        <p:txBody>
          <a:bodyPr/>
          <a:lstStyle/>
          <a:p>
            <a:r>
              <a:rPr lang="en-GB" dirty="0" err="1" smtClean="0"/>
              <a:t>WindTracer</a:t>
            </a:r>
            <a:r>
              <a:rPr lang="en-GB" dirty="0" smtClean="0"/>
              <a:t> : 70% data coverage at 14km for Baily device</a:t>
            </a:r>
          </a:p>
          <a:p>
            <a:r>
              <a:rPr lang="en-GB" dirty="0" smtClean="0"/>
              <a:t>Leosphere:</a:t>
            </a:r>
          </a:p>
          <a:p>
            <a:pPr lvl="1"/>
            <a:r>
              <a:rPr lang="en-GB" dirty="0" smtClean="0"/>
              <a:t>70% data coverage at 9km for 400s and 11km for Prototype</a:t>
            </a:r>
          </a:p>
        </p:txBody>
      </p:sp>
      <p:sp>
        <p:nvSpPr>
          <p:cNvPr id="4" name="Slide Number Placeholder 3"/>
          <p:cNvSpPr>
            <a:spLocks noGrp="1"/>
          </p:cNvSpPr>
          <p:nvPr>
            <p:ph type="sldNum" sz="quarter" idx="12"/>
          </p:nvPr>
        </p:nvSpPr>
        <p:spPr/>
        <p:txBody>
          <a:bodyPr/>
          <a:lstStyle/>
          <a:p>
            <a:fld id="{F02067B5-BB61-425A-ADF9-C80F01E8B2C9}" type="slidenum">
              <a:rPr lang="en-GB" smtClean="0"/>
              <a:pPr/>
              <a:t>18</a:t>
            </a:fld>
            <a:endParaRPr lang="en-GB"/>
          </a:p>
        </p:txBody>
      </p:sp>
      <p:grpSp>
        <p:nvGrpSpPr>
          <p:cNvPr id="6" name="Groupe 6"/>
          <p:cNvGrpSpPr/>
          <p:nvPr/>
        </p:nvGrpSpPr>
        <p:grpSpPr>
          <a:xfrm>
            <a:off x="-184491" y="2352908"/>
            <a:ext cx="8915463" cy="3884403"/>
            <a:chOff x="323528" y="1988840"/>
            <a:chExt cx="8428898" cy="3672410"/>
          </a:xfrm>
        </p:grpSpPr>
        <p:grpSp>
          <p:nvGrpSpPr>
            <p:cNvPr id="7" name="Groupe 14"/>
            <p:cNvGrpSpPr/>
            <p:nvPr/>
          </p:nvGrpSpPr>
          <p:grpSpPr>
            <a:xfrm>
              <a:off x="323528" y="1988840"/>
              <a:ext cx="8428898" cy="3672410"/>
              <a:chOff x="251520" y="2093569"/>
              <a:chExt cx="8712968" cy="3927719"/>
            </a:xfrm>
          </p:grpSpPr>
          <p:pic>
            <p:nvPicPr>
              <p:cNvPr id="9" name="Picture 2" descr="\\herisson\5-DRST\01-RT-Recherche_Technologique\03-CONFERENCES_TECHNOS_LIDARs\CLRC\CLRC_2016\Offshore resource assessment from shore - carbontrust project\Data_Availability_Carbontrust_2016-01-27_2016-04-12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093569"/>
                <a:ext cx="8712968" cy="3927719"/>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4"/>
              <p:cNvSpPr txBox="1"/>
              <p:nvPr/>
            </p:nvSpPr>
            <p:spPr>
              <a:xfrm>
                <a:off x="4433977" y="3663044"/>
                <a:ext cx="2084175" cy="1089230"/>
              </a:xfrm>
              <a:prstGeom prst="rect">
                <a:avLst/>
              </a:prstGeom>
              <a:noFill/>
            </p:spPr>
            <p:txBody>
              <a:bodyPr wrap="square" rtlCol="0">
                <a:spAutoFit/>
              </a:bodyPr>
              <a:lstStyle/>
              <a:p>
                <a:r>
                  <a:rPr lang="en-US" sz="1600" dirty="0" err="1" smtClean="0">
                    <a:solidFill>
                      <a:srgbClr val="0070C0"/>
                    </a:solidFill>
                  </a:rPr>
                  <a:t>Windcube</a:t>
                </a:r>
                <a:r>
                  <a:rPr lang="en-US" sz="1600" dirty="0" smtClean="0">
                    <a:solidFill>
                      <a:srgbClr val="0070C0"/>
                    </a:solidFill>
                  </a:rPr>
                  <a:t> 400S: ~60% data availability at Kish (10.2km distance)</a:t>
                </a:r>
              </a:p>
              <a:p>
                <a:r>
                  <a:rPr lang="en-US" sz="1600" dirty="0" smtClean="0">
                    <a:solidFill>
                      <a:srgbClr val="0070C0"/>
                    </a:solidFill>
                  </a:rPr>
                  <a:t>92.3% uptime.</a:t>
                </a:r>
                <a:endParaRPr lang="en-US" sz="1600" dirty="0">
                  <a:solidFill>
                    <a:srgbClr val="0070C0"/>
                  </a:solidFill>
                </a:endParaRPr>
              </a:p>
            </p:txBody>
          </p:sp>
          <p:sp>
            <p:nvSpPr>
              <p:cNvPr id="11" name="ZoneTexte 5"/>
              <p:cNvSpPr txBox="1"/>
              <p:nvPr/>
            </p:nvSpPr>
            <p:spPr>
              <a:xfrm>
                <a:off x="6733742" y="4374797"/>
                <a:ext cx="2184327" cy="1089230"/>
              </a:xfrm>
              <a:prstGeom prst="rect">
                <a:avLst/>
              </a:prstGeom>
              <a:noFill/>
            </p:spPr>
            <p:txBody>
              <a:bodyPr wrap="square" rtlCol="0">
                <a:spAutoFit/>
              </a:bodyPr>
              <a:lstStyle/>
              <a:p>
                <a:r>
                  <a:rPr lang="en-US" sz="1600" dirty="0" smtClean="0">
                    <a:solidFill>
                      <a:srgbClr val="C00000"/>
                    </a:solidFill>
                  </a:rPr>
                  <a:t>Prototype: ~50% data availability at Kish (13.4km distance).</a:t>
                </a:r>
              </a:p>
              <a:p>
                <a:r>
                  <a:rPr lang="en-US" sz="1600" dirty="0" smtClean="0">
                    <a:solidFill>
                      <a:srgbClr val="C00000"/>
                    </a:solidFill>
                  </a:rPr>
                  <a:t>97.5% uptime.</a:t>
                </a:r>
                <a:endParaRPr lang="en-US" sz="1600" dirty="0">
                  <a:solidFill>
                    <a:srgbClr val="C00000"/>
                  </a:solidFill>
                </a:endParaRPr>
              </a:p>
            </p:txBody>
          </p:sp>
          <p:cxnSp>
            <p:nvCxnSpPr>
              <p:cNvPr id="12" name="Connecteur droit 7"/>
              <p:cNvCxnSpPr/>
              <p:nvPr/>
            </p:nvCxnSpPr>
            <p:spPr>
              <a:xfrm flipV="1">
                <a:off x="6258633" y="3676667"/>
                <a:ext cx="0" cy="188663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 name="Connecteur droit 8"/>
              <p:cNvCxnSpPr/>
              <p:nvPr/>
            </p:nvCxnSpPr>
            <p:spPr>
              <a:xfrm flipH="1">
                <a:off x="1384432" y="3656899"/>
                <a:ext cx="4824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Connecteur droit 11"/>
              <p:cNvCxnSpPr/>
              <p:nvPr/>
            </p:nvCxnSpPr>
            <p:spPr>
              <a:xfrm flipH="1">
                <a:off x="1396258" y="3985885"/>
                <a:ext cx="6363469"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cxnSp>
          <p:nvCxnSpPr>
            <p:cNvPr id="8" name="Connecteur droit 12"/>
            <p:cNvCxnSpPr/>
            <p:nvPr/>
          </p:nvCxnSpPr>
          <p:spPr>
            <a:xfrm flipV="1">
              <a:off x="7596336" y="3758152"/>
              <a:ext cx="0" cy="1476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145143" y="6433921"/>
            <a:ext cx="4557486" cy="307777"/>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1400" b="0" i="0" u="none" strike="noStrike" kern="0" cap="none" spc="0" normalizeH="0" baseline="0" noProof="0" dirty="0" smtClean="0">
                <a:ln>
                  <a:noFill/>
                </a:ln>
                <a:solidFill>
                  <a:srgbClr val="002A6C"/>
                </a:solidFill>
                <a:effectLst/>
                <a:uLnTx/>
                <a:uFillTx/>
                <a:latin typeface="+mn-lt"/>
                <a:ea typeface="+mn-ea"/>
                <a:cs typeface="+mn-cs"/>
              </a:rPr>
              <a:t>Graph courtesy of Leosphere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OWA SL\Radial WS Validation\LMCT_Baily_Scanning_LiDAR vs Kish_Validation_V2\Plots\Average Radial Velocity_All_15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9" y="886391"/>
            <a:ext cx="4126044" cy="309453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OWA SL\Validation Results\LMCT_Baily_Scanning_LiDAR vs Kish_Validation_V2\Plots\LMCT Baily SL to Kish_All_15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17" y="3780240"/>
            <a:ext cx="4099578" cy="30746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WA SL\Validation Results\LMCT_Dual Doppler_Scanning_LiDAR vs Kish_Validation_V2\Plots\LMCT Dual Doppler SL to Kish_All_15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08408" y="899886"/>
            <a:ext cx="4042728" cy="303204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88640"/>
            <a:ext cx="6562725" cy="1143000"/>
          </a:xfrm>
        </p:spPr>
        <p:txBody>
          <a:bodyPr/>
          <a:lstStyle/>
          <a:p>
            <a:r>
              <a:rPr lang="en-GB" dirty="0" err="1" smtClean="0"/>
              <a:t>WindTracer</a:t>
            </a:r>
            <a:r>
              <a:rPr lang="en-GB" dirty="0" smtClean="0"/>
              <a:t> results</a:t>
            </a:r>
            <a:endParaRPr lang="en-GB" dirty="0"/>
          </a:p>
        </p:txBody>
      </p:sp>
      <p:sp>
        <p:nvSpPr>
          <p:cNvPr id="3" name="Content Placeholder 2"/>
          <p:cNvSpPr>
            <a:spLocks noGrp="1"/>
          </p:cNvSpPr>
          <p:nvPr>
            <p:ph idx="1"/>
          </p:nvPr>
        </p:nvSpPr>
        <p:spPr>
          <a:xfrm>
            <a:off x="3995937" y="4149080"/>
            <a:ext cx="4690863" cy="2088232"/>
          </a:xfrm>
        </p:spPr>
        <p:txBody>
          <a:bodyPr/>
          <a:lstStyle/>
          <a:p>
            <a:r>
              <a:rPr lang="en-GB" dirty="0" smtClean="0"/>
              <a:t>Radial results: technology works – radial measurements highly precise and accurate</a:t>
            </a:r>
          </a:p>
          <a:p>
            <a:r>
              <a:rPr lang="en-GB" dirty="0" smtClean="0"/>
              <a:t>Single LiDAR results: flow inhomogeneity impacts precision and accuracy</a:t>
            </a:r>
          </a:p>
          <a:p>
            <a:r>
              <a:rPr lang="en-GB" dirty="0" smtClean="0"/>
              <a:t>Dual LiDAR results: full vector measured precisely and accurately</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19</a:t>
            </a:fld>
            <a:endParaRPr lang="en-GB"/>
          </a:p>
        </p:txBody>
      </p:sp>
      <p:sp>
        <p:nvSpPr>
          <p:cNvPr id="9" name="TextBox 8"/>
          <p:cNvSpPr txBox="1"/>
          <p:nvPr/>
        </p:nvSpPr>
        <p:spPr>
          <a:xfrm>
            <a:off x="6084168" y="2852219"/>
            <a:ext cx="1558240"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Dual LiDAR</a:t>
            </a:r>
          </a:p>
        </p:txBody>
      </p:sp>
      <p:sp>
        <p:nvSpPr>
          <p:cNvPr id="10" name="TextBox 9"/>
          <p:cNvSpPr txBox="1"/>
          <p:nvPr/>
        </p:nvSpPr>
        <p:spPr>
          <a:xfrm>
            <a:off x="1951665" y="6021287"/>
            <a:ext cx="1800199"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Single LiDAR</a:t>
            </a:r>
          </a:p>
        </p:txBody>
      </p:sp>
      <p:sp>
        <p:nvSpPr>
          <p:cNvPr id="11" name="TextBox 10"/>
          <p:cNvSpPr txBox="1"/>
          <p:nvPr/>
        </p:nvSpPr>
        <p:spPr>
          <a:xfrm>
            <a:off x="2123728" y="2817284"/>
            <a:ext cx="1126191"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Radial</a:t>
            </a:r>
          </a:p>
        </p:txBody>
      </p:sp>
      <p:sp>
        <p:nvSpPr>
          <p:cNvPr id="6" name="TextBox 5"/>
          <p:cNvSpPr txBox="1"/>
          <p:nvPr/>
        </p:nvSpPr>
        <p:spPr>
          <a:xfrm>
            <a:off x="2016131" y="1265517"/>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0.97</a:t>
            </a:r>
          </a:p>
          <a:p>
            <a:pPr fontAlgn="base">
              <a:spcBef>
                <a:spcPts val="300"/>
              </a:spcBef>
              <a:spcAft>
                <a:spcPct val="0"/>
              </a:spcAft>
              <a:buClr>
                <a:srgbClr val="80C437"/>
              </a:buClr>
              <a:buSzPct val="125000"/>
            </a:pPr>
            <a:r>
              <a:rPr lang="en-GB" sz="1000" dirty="0" smtClean="0"/>
              <a:t>11k points</a:t>
            </a:r>
            <a:endParaRPr kumimoji="0" lang="en-GB" sz="1000" b="0" i="0" u="none" strike="noStrike" kern="0" cap="none" spc="0" normalizeH="0" baseline="0" noProof="0" dirty="0" smtClean="0">
              <a:ln>
                <a:noFill/>
              </a:ln>
              <a:solidFill>
                <a:srgbClr val="002A6C"/>
              </a:solidFill>
              <a:effectLst/>
              <a:uLnTx/>
              <a:uFillTx/>
            </a:endParaRPr>
          </a:p>
        </p:txBody>
      </p:sp>
      <p:sp>
        <p:nvSpPr>
          <p:cNvPr id="12" name="TextBox 11"/>
          <p:cNvSpPr txBox="1"/>
          <p:nvPr/>
        </p:nvSpPr>
        <p:spPr>
          <a:xfrm>
            <a:off x="2016130" y="4132090"/>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0.95</a:t>
            </a:r>
          </a:p>
          <a:p>
            <a:pPr fontAlgn="base">
              <a:spcBef>
                <a:spcPts val="300"/>
              </a:spcBef>
              <a:spcAft>
                <a:spcPct val="0"/>
              </a:spcAft>
              <a:buClr>
                <a:srgbClr val="80C437"/>
              </a:buClr>
              <a:buSzPct val="125000"/>
            </a:pPr>
            <a:r>
              <a:rPr lang="en-GB" sz="1000" dirty="0" smtClean="0"/>
              <a:t>11k points</a:t>
            </a:r>
            <a:endParaRPr kumimoji="0" lang="en-GB" sz="1000" b="0" i="0" u="none" strike="noStrike" kern="0" cap="none" spc="0" normalizeH="0" baseline="0" noProof="0" dirty="0" smtClean="0">
              <a:ln>
                <a:noFill/>
              </a:ln>
              <a:solidFill>
                <a:srgbClr val="002A6C"/>
              </a:solidFill>
              <a:effectLst/>
              <a:uLnTx/>
              <a:uFillTx/>
            </a:endParaRPr>
          </a:p>
        </p:txBody>
      </p:sp>
      <p:sp>
        <p:nvSpPr>
          <p:cNvPr id="13" name="TextBox 12"/>
          <p:cNvSpPr txBox="1"/>
          <p:nvPr/>
        </p:nvSpPr>
        <p:spPr>
          <a:xfrm>
            <a:off x="6177154" y="1412238"/>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0.99</a:t>
            </a:r>
          </a:p>
          <a:p>
            <a:pPr fontAlgn="base">
              <a:spcBef>
                <a:spcPts val="300"/>
              </a:spcBef>
              <a:spcAft>
                <a:spcPct val="0"/>
              </a:spcAft>
              <a:buClr>
                <a:srgbClr val="80C437"/>
              </a:buClr>
              <a:buSzPct val="125000"/>
            </a:pPr>
            <a:r>
              <a:rPr lang="en-GB" sz="1000" dirty="0"/>
              <a:t>4</a:t>
            </a:r>
            <a:r>
              <a:rPr lang="en-GB" sz="1000" dirty="0" smtClean="0"/>
              <a:t>k points</a:t>
            </a:r>
            <a:endParaRPr kumimoji="0" lang="en-GB" sz="1000" b="0" i="0" u="none" strike="noStrike" kern="0" cap="none" spc="0" normalizeH="0" baseline="0" noProof="0" dirty="0" smtClean="0">
              <a:ln>
                <a:noFill/>
              </a:ln>
              <a:solidFill>
                <a:srgbClr val="002A6C"/>
              </a:solidFill>
              <a:effectLst/>
              <a:uLnTx/>
              <a:uFillTx/>
            </a:endParaRPr>
          </a:p>
        </p:txBody>
      </p:sp>
    </p:spTree>
    <p:extLst>
      <p:ext uri="{BB962C8B-B14F-4D97-AF65-F5344CB8AC3E}">
        <p14:creationId xmlns:p14="http://schemas.microsoft.com/office/powerpoint/2010/main" val="399598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027"/>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02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6"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Presentation Contents</a:t>
            </a:r>
            <a:endParaRPr lang="en-GB" dirty="0"/>
          </a:p>
        </p:txBody>
      </p:sp>
      <p:sp>
        <p:nvSpPr>
          <p:cNvPr id="3" name="Content Placeholder 2"/>
          <p:cNvSpPr>
            <a:spLocks noGrp="1"/>
          </p:cNvSpPr>
          <p:nvPr>
            <p:ph idx="1"/>
          </p:nvPr>
        </p:nvSpPr>
        <p:spPr/>
        <p:txBody>
          <a:bodyPr/>
          <a:lstStyle/>
          <a:p>
            <a:r>
              <a:rPr lang="en-GB" dirty="0" smtClean="0"/>
              <a:t>Project Description</a:t>
            </a:r>
          </a:p>
          <a:p>
            <a:pPr lvl="1"/>
            <a:r>
              <a:rPr lang="en-GB" dirty="0" smtClean="0"/>
              <a:t>Value </a:t>
            </a:r>
            <a:r>
              <a:rPr lang="en-GB" dirty="0"/>
              <a:t>proposition</a:t>
            </a:r>
          </a:p>
          <a:p>
            <a:pPr lvl="1"/>
            <a:r>
              <a:rPr lang="en-GB" dirty="0"/>
              <a:t>Single </a:t>
            </a:r>
            <a:r>
              <a:rPr lang="en-GB" dirty="0" smtClean="0"/>
              <a:t>vs Dual Scanning LiDAR </a:t>
            </a:r>
          </a:p>
          <a:p>
            <a:pPr lvl="1"/>
            <a:r>
              <a:rPr lang="en-GB" dirty="0" smtClean="0"/>
              <a:t>Dublin Bay experiment</a:t>
            </a:r>
          </a:p>
          <a:p>
            <a:r>
              <a:rPr lang="en-GB" dirty="0" smtClean="0"/>
              <a:t>Project Results</a:t>
            </a:r>
          </a:p>
          <a:p>
            <a:pPr lvl="1"/>
            <a:r>
              <a:rPr lang="en-GB" dirty="0" smtClean="0"/>
              <a:t>Radial, single LiDAR and dual LiDAR validation results</a:t>
            </a:r>
          </a:p>
          <a:p>
            <a:pPr lvl="1"/>
            <a:r>
              <a:rPr lang="en-GB" dirty="0" smtClean="0"/>
              <a:t>Leosphere and LMCT</a:t>
            </a:r>
          </a:p>
          <a:p>
            <a:r>
              <a:rPr lang="en-GB" dirty="0" smtClean="0"/>
              <a:t>Project Conclusions</a:t>
            </a:r>
          </a:p>
          <a:p>
            <a:pPr lvl="1"/>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2</a:t>
            </a:fld>
            <a:endParaRPr lang="en-GB"/>
          </a:p>
        </p:txBody>
      </p:sp>
    </p:spTree>
    <p:extLst>
      <p:ext uri="{BB962C8B-B14F-4D97-AF65-F5344CB8AC3E}">
        <p14:creationId xmlns:p14="http://schemas.microsoft.com/office/powerpoint/2010/main" val="21834318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OWA SL\Validation Results\Leosphere_Baily_Scanning_LiDAR vs Kish_Validation_V2\Plots\Leosphere Baily SL to Kish_All_15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12" y="3861049"/>
            <a:ext cx="4032448" cy="302433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WA SL\Radial WS Validation\Leosphere_Baily_Scanning_LiDAR_RWS vs Kish_Validation_V2\Plots\Radial Windspeed_All_12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5" y="873949"/>
            <a:ext cx="4078809" cy="30591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OWA SL\Validation Results\Leosphere_dual_Scanning_LiDAR vs Kish_Validation_V2\Plots\Leosphere dual SL to Kish_All_150.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132"/>
          <a:stretch/>
        </p:blipFill>
        <p:spPr bwMode="auto">
          <a:xfrm>
            <a:off x="4263976" y="1023146"/>
            <a:ext cx="4177987" cy="29726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88640"/>
            <a:ext cx="6562725" cy="1143000"/>
          </a:xfrm>
        </p:spPr>
        <p:txBody>
          <a:bodyPr/>
          <a:lstStyle/>
          <a:p>
            <a:r>
              <a:rPr lang="en-GB" dirty="0" smtClean="0"/>
              <a:t>Leosphere results</a:t>
            </a:r>
            <a:endParaRPr lang="en-GB" dirty="0"/>
          </a:p>
        </p:txBody>
      </p:sp>
      <p:sp>
        <p:nvSpPr>
          <p:cNvPr id="3" name="Content Placeholder 2"/>
          <p:cNvSpPr>
            <a:spLocks noGrp="1"/>
          </p:cNvSpPr>
          <p:nvPr>
            <p:ph idx="1"/>
          </p:nvPr>
        </p:nvSpPr>
        <p:spPr>
          <a:xfrm>
            <a:off x="3995936" y="4221088"/>
            <a:ext cx="4690863" cy="2088232"/>
          </a:xfrm>
        </p:spPr>
        <p:txBody>
          <a:bodyPr/>
          <a:lstStyle/>
          <a:p>
            <a:r>
              <a:rPr lang="en-GB" dirty="0" smtClean="0"/>
              <a:t>Radial results: technology works – radial measurements highly accurate</a:t>
            </a:r>
          </a:p>
          <a:p>
            <a:r>
              <a:rPr lang="en-GB" dirty="0" smtClean="0"/>
              <a:t>Single LiDAR results: </a:t>
            </a:r>
            <a:r>
              <a:rPr lang="en-GB" dirty="0"/>
              <a:t>flow inhomogeneity impacts precision and accuracy</a:t>
            </a:r>
            <a:endParaRPr lang="en-GB" dirty="0" smtClean="0"/>
          </a:p>
          <a:p>
            <a:r>
              <a:rPr lang="en-GB" dirty="0" smtClean="0"/>
              <a:t>Dual LiDAR results: better accuracy but similar precision as Single</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20</a:t>
            </a:fld>
            <a:endParaRPr lang="en-GB"/>
          </a:p>
        </p:txBody>
      </p:sp>
      <p:sp>
        <p:nvSpPr>
          <p:cNvPr id="9" name="TextBox 8"/>
          <p:cNvSpPr txBox="1"/>
          <p:nvPr/>
        </p:nvSpPr>
        <p:spPr>
          <a:xfrm>
            <a:off x="6564031" y="3136801"/>
            <a:ext cx="1558240"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Dual LiDAR</a:t>
            </a:r>
          </a:p>
        </p:txBody>
      </p:sp>
      <p:sp>
        <p:nvSpPr>
          <p:cNvPr id="10" name="TextBox 9"/>
          <p:cNvSpPr txBox="1"/>
          <p:nvPr/>
        </p:nvSpPr>
        <p:spPr>
          <a:xfrm>
            <a:off x="1951665" y="6021287"/>
            <a:ext cx="1800199"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Single LiDAR</a:t>
            </a:r>
          </a:p>
        </p:txBody>
      </p:sp>
      <p:sp>
        <p:nvSpPr>
          <p:cNvPr id="11" name="TextBox 10"/>
          <p:cNvSpPr txBox="1"/>
          <p:nvPr/>
        </p:nvSpPr>
        <p:spPr>
          <a:xfrm>
            <a:off x="2123728" y="2817284"/>
            <a:ext cx="1126191"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Radial</a:t>
            </a:r>
          </a:p>
        </p:txBody>
      </p:sp>
      <p:sp>
        <p:nvSpPr>
          <p:cNvPr id="12" name="TextBox 11"/>
          <p:cNvSpPr txBox="1"/>
          <p:nvPr/>
        </p:nvSpPr>
        <p:spPr>
          <a:xfrm>
            <a:off x="2016131" y="1265517"/>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0.99</a:t>
            </a:r>
          </a:p>
          <a:p>
            <a:pPr fontAlgn="base">
              <a:spcBef>
                <a:spcPts val="300"/>
              </a:spcBef>
              <a:spcAft>
                <a:spcPct val="0"/>
              </a:spcAft>
              <a:buClr>
                <a:srgbClr val="80C437"/>
              </a:buClr>
              <a:buSzPct val="125000"/>
            </a:pPr>
            <a:r>
              <a:rPr lang="en-GB" sz="1000" dirty="0"/>
              <a:t>5</a:t>
            </a:r>
            <a:r>
              <a:rPr lang="en-GB" sz="1000" dirty="0" smtClean="0"/>
              <a:t>k points</a:t>
            </a:r>
            <a:endParaRPr kumimoji="0" lang="en-GB" sz="1000" b="0" i="0" u="none" strike="noStrike" kern="0" cap="none" spc="0" normalizeH="0" baseline="0" noProof="0" dirty="0" smtClean="0">
              <a:ln>
                <a:noFill/>
              </a:ln>
              <a:solidFill>
                <a:srgbClr val="002A6C"/>
              </a:solidFill>
              <a:effectLst/>
              <a:uLnTx/>
              <a:uFillTx/>
            </a:endParaRPr>
          </a:p>
        </p:txBody>
      </p:sp>
      <p:sp>
        <p:nvSpPr>
          <p:cNvPr id="14" name="TextBox 13"/>
          <p:cNvSpPr txBox="1"/>
          <p:nvPr/>
        </p:nvSpPr>
        <p:spPr>
          <a:xfrm>
            <a:off x="1951665" y="4219174"/>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0.93</a:t>
            </a:r>
          </a:p>
          <a:p>
            <a:pPr fontAlgn="base">
              <a:spcBef>
                <a:spcPts val="300"/>
              </a:spcBef>
              <a:spcAft>
                <a:spcPct val="0"/>
              </a:spcAft>
              <a:buClr>
                <a:srgbClr val="80C437"/>
              </a:buClr>
              <a:buSzPct val="125000"/>
            </a:pPr>
            <a:r>
              <a:rPr lang="en-GB" sz="1000" dirty="0" smtClean="0"/>
              <a:t>8k points</a:t>
            </a:r>
            <a:endParaRPr kumimoji="0" lang="en-GB" sz="1000" b="0" i="0" u="none" strike="noStrike" kern="0" cap="none" spc="0" normalizeH="0" baseline="0" noProof="0" dirty="0" smtClean="0">
              <a:ln>
                <a:noFill/>
              </a:ln>
              <a:solidFill>
                <a:srgbClr val="002A6C"/>
              </a:solidFill>
              <a:effectLst/>
              <a:uLnTx/>
              <a:uFillTx/>
            </a:endParaRPr>
          </a:p>
        </p:txBody>
      </p:sp>
      <p:sp>
        <p:nvSpPr>
          <p:cNvPr id="15" name="TextBox 14"/>
          <p:cNvSpPr txBox="1"/>
          <p:nvPr/>
        </p:nvSpPr>
        <p:spPr>
          <a:xfrm>
            <a:off x="6564031" y="1256930"/>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0.99</a:t>
            </a:r>
          </a:p>
          <a:p>
            <a:pPr fontAlgn="base">
              <a:spcBef>
                <a:spcPts val="300"/>
              </a:spcBef>
              <a:spcAft>
                <a:spcPct val="0"/>
              </a:spcAft>
              <a:buClr>
                <a:srgbClr val="80C437"/>
              </a:buClr>
              <a:buSzPct val="125000"/>
            </a:pPr>
            <a:r>
              <a:rPr lang="en-GB" sz="1000" dirty="0"/>
              <a:t>3</a:t>
            </a:r>
            <a:r>
              <a:rPr lang="en-GB" sz="1000" dirty="0" smtClean="0"/>
              <a:t>k points</a:t>
            </a:r>
            <a:endParaRPr kumimoji="0" lang="en-GB" sz="1000" b="0" i="0" u="none" strike="noStrike" kern="0" cap="none" spc="0" normalizeH="0" baseline="0" noProof="0" dirty="0" smtClean="0">
              <a:ln>
                <a:noFill/>
              </a:ln>
              <a:solidFill>
                <a:srgbClr val="002A6C"/>
              </a:solidFill>
              <a:effectLst/>
              <a:uLnTx/>
              <a:uFillTx/>
            </a:endParaRPr>
          </a:p>
        </p:txBody>
      </p:sp>
    </p:spTree>
    <p:extLst>
      <p:ext uri="{BB962C8B-B14F-4D97-AF65-F5344CB8AC3E}">
        <p14:creationId xmlns:p14="http://schemas.microsoft.com/office/powerpoint/2010/main" val="278533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OWA SL\Validation Results\Leosphere_Baily_Scanning_LiDAR vs Kish_Validation_V2\Plots\Leosphere Baily SL to Kish_All_15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2" y="3861049"/>
            <a:ext cx="4032448" cy="30243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OWA SL\Radial WS Validation\Leosphere_Baily_Scanning_LiDAR_RWS vs Kish_Validation_V2\Plots\Radial Windspeed_All_1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5" y="873949"/>
            <a:ext cx="4078809" cy="305910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C:\OWA SL\RES Dual Doppler Calcs\Calculated HWS Resampled Data LeosphereKish_Validation_V2\Plots\Calculated HWS to Kish_All Data_120.png"/>
          <p:cNvPicPr/>
          <p:nvPr/>
        </p:nvPicPr>
        <p:blipFill rotWithShape="1">
          <a:blip r:embed="rId4" cstate="print">
            <a:extLst>
              <a:ext uri="{28A0092B-C50C-407E-A947-70E740481C1C}">
                <a14:useLocalDpi xmlns:a14="http://schemas.microsoft.com/office/drawing/2010/main" val="0"/>
              </a:ext>
            </a:extLst>
          </a:blip>
          <a:srcRect t="6664"/>
          <a:stretch/>
        </p:blipFill>
        <p:spPr bwMode="auto">
          <a:xfrm>
            <a:off x="4271213" y="1072244"/>
            <a:ext cx="4226903" cy="2993058"/>
          </a:xfrm>
          <a:prstGeom prst="rect">
            <a:avLst/>
          </a:prstGeom>
          <a:noFill/>
          <a:ln>
            <a:noFill/>
          </a:ln>
        </p:spPr>
      </p:pic>
      <p:sp>
        <p:nvSpPr>
          <p:cNvPr id="2" name="Title 1"/>
          <p:cNvSpPr>
            <a:spLocks noGrp="1"/>
          </p:cNvSpPr>
          <p:nvPr>
            <p:ph type="title"/>
          </p:nvPr>
        </p:nvSpPr>
        <p:spPr>
          <a:xfrm>
            <a:off x="457200" y="188640"/>
            <a:ext cx="6562725" cy="1143000"/>
          </a:xfrm>
        </p:spPr>
        <p:txBody>
          <a:bodyPr/>
          <a:lstStyle/>
          <a:p>
            <a:r>
              <a:rPr lang="en-GB" dirty="0" smtClean="0"/>
              <a:t>Leosphere results</a:t>
            </a:r>
            <a:endParaRPr lang="en-GB" dirty="0"/>
          </a:p>
        </p:txBody>
      </p:sp>
      <p:sp>
        <p:nvSpPr>
          <p:cNvPr id="3" name="Content Placeholder 2"/>
          <p:cNvSpPr>
            <a:spLocks noGrp="1"/>
          </p:cNvSpPr>
          <p:nvPr>
            <p:ph idx="1"/>
          </p:nvPr>
        </p:nvSpPr>
        <p:spPr>
          <a:xfrm>
            <a:off x="3995937" y="4077072"/>
            <a:ext cx="4814234" cy="2664296"/>
          </a:xfrm>
          <a:solidFill>
            <a:schemeClr val="bg1"/>
          </a:solidFill>
        </p:spPr>
        <p:txBody>
          <a:bodyPr/>
          <a:lstStyle/>
          <a:p>
            <a:r>
              <a:rPr lang="en-GB" dirty="0" smtClean="0"/>
              <a:t>Alternatively processed dual results: similar accuracy and better r2, but lower data count</a:t>
            </a:r>
          </a:p>
          <a:p>
            <a:r>
              <a:rPr lang="en-GB" dirty="0" smtClean="0"/>
              <a:t>Compromise between data count and precision</a:t>
            </a:r>
          </a:p>
          <a:p>
            <a:r>
              <a:rPr lang="en-GB" dirty="0" smtClean="0"/>
              <a:t>Note this is a blind comparison; OEMs now have </a:t>
            </a:r>
            <a:r>
              <a:rPr lang="en-GB" dirty="0"/>
              <a:t>access to the </a:t>
            </a:r>
            <a:r>
              <a:rPr lang="en-GB" dirty="0" smtClean="0"/>
              <a:t>validation data </a:t>
            </a:r>
            <a:r>
              <a:rPr lang="en-GB" dirty="0"/>
              <a:t>to improve their algorithms</a:t>
            </a:r>
          </a:p>
        </p:txBody>
      </p:sp>
      <p:sp>
        <p:nvSpPr>
          <p:cNvPr id="4" name="Slide Number Placeholder 3"/>
          <p:cNvSpPr>
            <a:spLocks noGrp="1"/>
          </p:cNvSpPr>
          <p:nvPr>
            <p:ph type="sldNum" sz="quarter" idx="12"/>
          </p:nvPr>
        </p:nvSpPr>
        <p:spPr/>
        <p:txBody>
          <a:bodyPr/>
          <a:lstStyle/>
          <a:p>
            <a:fld id="{F02067B5-BB61-425A-ADF9-C80F01E8B2C9}" type="slidenum">
              <a:rPr lang="en-GB" smtClean="0"/>
              <a:pPr/>
              <a:t>21</a:t>
            </a:fld>
            <a:endParaRPr lang="en-GB"/>
          </a:p>
        </p:txBody>
      </p:sp>
      <p:sp>
        <p:nvSpPr>
          <p:cNvPr id="9" name="TextBox 8"/>
          <p:cNvSpPr txBox="1"/>
          <p:nvPr/>
        </p:nvSpPr>
        <p:spPr>
          <a:xfrm>
            <a:off x="6372200" y="3048116"/>
            <a:ext cx="1558240"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Dual LiDAR</a:t>
            </a:r>
          </a:p>
        </p:txBody>
      </p:sp>
      <p:sp>
        <p:nvSpPr>
          <p:cNvPr id="10" name="TextBox 9"/>
          <p:cNvSpPr txBox="1"/>
          <p:nvPr/>
        </p:nvSpPr>
        <p:spPr>
          <a:xfrm>
            <a:off x="1951665" y="6021287"/>
            <a:ext cx="1800199"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Single LiDAR</a:t>
            </a:r>
          </a:p>
        </p:txBody>
      </p:sp>
      <p:sp>
        <p:nvSpPr>
          <p:cNvPr id="11" name="TextBox 10"/>
          <p:cNvSpPr txBox="1"/>
          <p:nvPr/>
        </p:nvSpPr>
        <p:spPr>
          <a:xfrm>
            <a:off x="2123728" y="2817284"/>
            <a:ext cx="1126191"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A6C"/>
                </a:solidFill>
                <a:effectLst/>
                <a:uLnTx/>
                <a:uFillTx/>
                <a:latin typeface="+mn-lt"/>
                <a:ea typeface="+mn-ea"/>
                <a:cs typeface="+mn-cs"/>
              </a:rPr>
              <a:t>Radial</a:t>
            </a:r>
          </a:p>
        </p:txBody>
      </p:sp>
      <p:sp>
        <p:nvSpPr>
          <p:cNvPr id="12" name="TextBox 11"/>
          <p:cNvSpPr txBox="1"/>
          <p:nvPr/>
        </p:nvSpPr>
        <p:spPr>
          <a:xfrm>
            <a:off x="2016131" y="1265517"/>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0.99</a:t>
            </a:r>
          </a:p>
          <a:p>
            <a:pPr fontAlgn="base">
              <a:spcBef>
                <a:spcPts val="300"/>
              </a:spcBef>
              <a:spcAft>
                <a:spcPct val="0"/>
              </a:spcAft>
              <a:buClr>
                <a:srgbClr val="80C437"/>
              </a:buClr>
              <a:buSzPct val="125000"/>
            </a:pPr>
            <a:r>
              <a:rPr lang="en-GB" sz="1000" dirty="0"/>
              <a:t>5</a:t>
            </a:r>
            <a:r>
              <a:rPr lang="en-GB" sz="1000" dirty="0" smtClean="0"/>
              <a:t>k points</a:t>
            </a:r>
            <a:endParaRPr kumimoji="0" lang="en-GB" sz="1000" b="0" i="0" u="none" strike="noStrike" kern="0" cap="none" spc="0" normalizeH="0" baseline="0" noProof="0" dirty="0" smtClean="0">
              <a:ln>
                <a:noFill/>
              </a:ln>
              <a:solidFill>
                <a:srgbClr val="002A6C"/>
              </a:solidFill>
              <a:effectLst/>
              <a:uLnTx/>
              <a:uFillTx/>
            </a:endParaRPr>
          </a:p>
        </p:txBody>
      </p:sp>
      <p:sp>
        <p:nvSpPr>
          <p:cNvPr id="14" name="TextBox 13"/>
          <p:cNvSpPr txBox="1"/>
          <p:nvPr/>
        </p:nvSpPr>
        <p:spPr>
          <a:xfrm>
            <a:off x="1951665" y="4219174"/>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0.93</a:t>
            </a:r>
          </a:p>
          <a:p>
            <a:pPr fontAlgn="base">
              <a:spcBef>
                <a:spcPts val="300"/>
              </a:spcBef>
              <a:spcAft>
                <a:spcPct val="0"/>
              </a:spcAft>
              <a:buClr>
                <a:srgbClr val="80C437"/>
              </a:buClr>
              <a:buSzPct val="125000"/>
            </a:pPr>
            <a:r>
              <a:rPr lang="en-GB" sz="1000" dirty="0" smtClean="0"/>
              <a:t>8k points</a:t>
            </a:r>
            <a:endParaRPr kumimoji="0" lang="en-GB" sz="1000" b="0" i="0" u="none" strike="noStrike" kern="0" cap="none" spc="0" normalizeH="0" baseline="0" noProof="0" dirty="0" smtClean="0">
              <a:ln>
                <a:noFill/>
              </a:ln>
              <a:solidFill>
                <a:srgbClr val="002A6C"/>
              </a:solidFill>
              <a:effectLst/>
              <a:uLnTx/>
              <a:uFillTx/>
            </a:endParaRPr>
          </a:p>
        </p:txBody>
      </p:sp>
      <p:sp>
        <p:nvSpPr>
          <p:cNvPr id="17" name="TextBox 16"/>
          <p:cNvSpPr txBox="1"/>
          <p:nvPr/>
        </p:nvSpPr>
        <p:spPr>
          <a:xfrm>
            <a:off x="6564031" y="1256930"/>
            <a:ext cx="1146629" cy="438582"/>
          </a:xfrm>
          <a:prstGeom prst="rect">
            <a:avLst/>
          </a:prstGeom>
          <a:noFill/>
        </p:spPr>
        <p:txBody>
          <a:bodyPr wrap="square" rtlCol="0">
            <a:spAutoFit/>
          </a:bodyPr>
          <a:lstStyle/>
          <a:p>
            <a:pPr fontAlgn="base">
              <a:spcBef>
                <a:spcPts val="300"/>
              </a:spcBef>
              <a:spcAft>
                <a:spcPct val="0"/>
              </a:spcAft>
              <a:buClr>
                <a:srgbClr val="80C437"/>
              </a:buClr>
              <a:buSzPct val="125000"/>
            </a:pPr>
            <a:r>
              <a:rPr lang="en-GB" sz="1000" dirty="0" smtClean="0"/>
              <a:t>slope </a:t>
            </a:r>
            <a:r>
              <a:rPr lang="en-GB" sz="1000" dirty="0"/>
              <a:t>= </a:t>
            </a:r>
            <a:r>
              <a:rPr lang="en-GB" sz="1000" dirty="0" smtClean="0"/>
              <a:t>1.00</a:t>
            </a:r>
          </a:p>
          <a:p>
            <a:pPr fontAlgn="base">
              <a:spcBef>
                <a:spcPts val="300"/>
              </a:spcBef>
              <a:spcAft>
                <a:spcPct val="0"/>
              </a:spcAft>
              <a:buClr>
                <a:srgbClr val="80C437"/>
              </a:buClr>
              <a:buSzPct val="125000"/>
            </a:pPr>
            <a:r>
              <a:rPr lang="en-GB" sz="1000" dirty="0" smtClean="0"/>
              <a:t>2k points</a:t>
            </a:r>
            <a:endParaRPr kumimoji="0" lang="en-GB" sz="1000" b="0" i="0" u="none" strike="noStrike" kern="0" cap="none" spc="0" normalizeH="0" baseline="0" noProof="0" dirty="0" smtClean="0">
              <a:ln>
                <a:noFill/>
              </a:ln>
              <a:solidFill>
                <a:srgbClr val="002A6C"/>
              </a:solidFill>
              <a:effectLst/>
              <a:uLnTx/>
              <a:uFillTx/>
            </a:endParaRPr>
          </a:p>
        </p:txBody>
      </p:sp>
    </p:spTree>
    <p:extLst>
      <p:ext uri="{BB962C8B-B14F-4D97-AF65-F5344CB8AC3E}">
        <p14:creationId xmlns:p14="http://schemas.microsoft.com/office/powerpoint/2010/main" val="1413705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Validation Summary</a:t>
            </a:r>
            <a:endParaRPr lang="en-GB" dirty="0"/>
          </a:p>
        </p:txBody>
      </p:sp>
      <p:sp>
        <p:nvSpPr>
          <p:cNvPr id="3" name="Content Placeholder 2"/>
          <p:cNvSpPr>
            <a:spLocks noGrp="1"/>
          </p:cNvSpPr>
          <p:nvPr>
            <p:ph idx="1"/>
          </p:nvPr>
        </p:nvSpPr>
        <p:spPr>
          <a:xfrm>
            <a:off x="283031" y="1585258"/>
            <a:ext cx="8527139" cy="4536504"/>
          </a:xfrm>
        </p:spPr>
        <p:txBody>
          <a:bodyPr/>
          <a:lstStyle/>
          <a:p>
            <a:endParaRPr lang="en-GB" sz="1600" dirty="0"/>
          </a:p>
          <a:p>
            <a:endParaRPr lang="en-GB" sz="1600" dirty="0" smtClean="0"/>
          </a:p>
          <a:p>
            <a:endParaRPr lang="en-GB" sz="1600" dirty="0"/>
          </a:p>
          <a:p>
            <a:endParaRPr lang="en-GB" sz="1600" dirty="0" smtClean="0"/>
          </a:p>
          <a:p>
            <a:endParaRPr lang="en-GB" sz="1600" dirty="0"/>
          </a:p>
          <a:p>
            <a:endParaRPr lang="en-GB" sz="1600" dirty="0" smtClean="0"/>
          </a:p>
          <a:p>
            <a:endParaRPr lang="en-GB" sz="1600" dirty="0"/>
          </a:p>
          <a:p>
            <a:endParaRPr lang="en-GB" sz="1600" dirty="0" smtClean="0"/>
          </a:p>
          <a:p>
            <a:endParaRPr lang="en-GB" sz="1600" dirty="0" smtClean="0"/>
          </a:p>
          <a:p>
            <a:endParaRPr lang="en-GB" sz="1000" dirty="0"/>
          </a:p>
          <a:p>
            <a:endParaRPr lang="en-GB" dirty="0" smtClean="0"/>
          </a:p>
          <a:p>
            <a:endParaRPr lang="en-GB" sz="1800" dirty="0" smtClean="0"/>
          </a:p>
          <a:p>
            <a:r>
              <a:rPr lang="en-GB" sz="1800" dirty="0" smtClean="0"/>
              <a:t>For both devices, the single LiDAR accuracy is insufficient for measuring spatial variation </a:t>
            </a:r>
            <a:r>
              <a:rPr lang="en-GB" sz="1800" b="1" u="sng" dirty="0" smtClean="0"/>
              <a:t>for the distances considered in this project (5km-15km)</a:t>
            </a:r>
          </a:p>
          <a:p>
            <a:r>
              <a:rPr lang="en-GB" sz="1800" dirty="0" smtClean="0"/>
              <a:t>Dual LiDAR configuration gives very accurate speed up measurements</a:t>
            </a:r>
          </a:p>
          <a:p>
            <a:r>
              <a:rPr lang="en-GB" sz="1800" dirty="0" smtClean="0"/>
              <a:t>Note validation performed blind and scan patterns were designed to measure at 12 points evenly (not focused on any particular point)</a:t>
            </a:r>
            <a:endParaRPr lang="en-GB" sz="1800" dirty="0"/>
          </a:p>
          <a:p>
            <a:endParaRPr lang="en-GB" dirty="0" smtClean="0"/>
          </a:p>
        </p:txBody>
      </p:sp>
      <p:sp>
        <p:nvSpPr>
          <p:cNvPr id="4" name="Slide Number Placeholder 3"/>
          <p:cNvSpPr>
            <a:spLocks noGrp="1"/>
          </p:cNvSpPr>
          <p:nvPr>
            <p:ph type="sldNum" sz="quarter" idx="12"/>
          </p:nvPr>
        </p:nvSpPr>
        <p:spPr/>
        <p:txBody>
          <a:bodyPr/>
          <a:lstStyle/>
          <a:p>
            <a:fld id="{F02067B5-BB61-425A-ADF9-C80F01E8B2C9}" type="slidenum">
              <a:rPr lang="en-GB" smtClean="0"/>
              <a:pPr/>
              <a:t>22</a:t>
            </a:fld>
            <a:endParaRPr lang="en-GB"/>
          </a:p>
        </p:txBody>
      </p:sp>
      <p:graphicFrame>
        <p:nvGraphicFramePr>
          <p:cNvPr id="7" name="Table 6"/>
          <p:cNvGraphicFramePr>
            <a:graphicFrameLocks noGrp="1"/>
          </p:cNvGraphicFramePr>
          <p:nvPr>
            <p:extLst>
              <p:ext uri="{D42A27DB-BD31-4B8C-83A1-F6EECF244321}">
                <p14:modId xmlns:p14="http://schemas.microsoft.com/office/powerpoint/2010/main" val="584746488"/>
              </p:ext>
            </p:extLst>
          </p:nvPr>
        </p:nvGraphicFramePr>
        <p:xfrm>
          <a:off x="395536" y="1358288"/>
          <a:ext cx="7920879" cy="1219200"/>
        </p:xfrm>
        <a:graphic>
          <a:graphicData uri="http://schemas.openxmlformats.org/drawingml/2006/table">
            <a:tbl>
              <a:tblPr firstRow="1" firstCol="1" bandRow="1">
                <a:tableStyleId>{BC89EF96-8CEA-46FF-86C4-4CE0E7609802}</a:tableStyleId>
              </a:tblPr>
              <a:tblGrid>
                <a:gridCol w="3096344"/>
                <a:gridCol w="1656184"/>
                <a:gridCol w="1728192"/>
                <a:gridCol w="1440159"/>
              </a:tblGrid>
              <a:tr h="190500">
                <a:tc>
                  <a:txBody>
                    <a:bodyPr/>
                    <a:lstStyle/>
                    <a:p>
                      <a:pPr algn="l">
                        <a:spcAft>
                          <a:spcPts val="0"/>
                        </a:spcAft>
                      </a:pPr>
                      <a:r>
                        <a:rPr lang="en-GB" sz="2000" spc="0" dirty="0">
                          <a:effectLst/>
                        </a:rPr>
                        <a:t> </a:t>
                      </a:r>
                      <a:endParaRPr lang="en-GB" sz="2000" spc="-10" dirty="0">
                        <a:effectLst/>
                        <a:latin typeface="Trebuchet MS"/>
                        <a:ea typeface="PMingLiU"/>
                        <a:cs typeface="Times New Roman"/>
                      </a:endParaRPr>
                    </a:p>
                  </a:txBody>
                  <a:tcPr marL="68580" marR="68580" marT="0" marB="0" anchor="b"/>
                </a:tc>
                <a:tc>
                  <a:txBody>
                    <a:bodyPr/>
                    <a:lstStyle/>
                    <a:p>
                      <a:pPr algn="ctr">
                        <a:spcAft>
                          <a:spcPts val="0"/>
                        </a:spcAft>
                      </a:pPr>
                      <a:r>
                        <a:rPr lang="en-GB" sz="2000" spc="0" dirty="0">
                          <a:effectLst/>
                        </a:rPr>
                        <a:t>LOS </a:t>
                      </a:r>
                      <a:r>
                        <a:rPr lang="en-GB" sz="2000" spc="0" dirty="0" smtClean="0">
                          <a:effectLst/>
                        </a:rPr>
                        <a:t>WS</a:t>
                      </a:r>
                      <a:endParaRPr lang="en-GB" sz="2000" spc="-10" dirty="0">
                        <a:effectLst/>
                        <a:latin typeface="Trebuchet MS"/>
                        <a:ea typeface="PMingLiU"/>
                        <a:cs typeface="Times New Roman"/>
                      </a:endParaRPr>
                    </a:p>
                  </a:txBody>
                  <a:tcPr marL="68580" marR="68580" marT="0" marB="0" anchor="ctr"/>
                </a:tc>
                <a:tc>
                  <a:txBody>
                    <a:bodyPr/>
                    <a:lstStyle/>
                    <a:p>
                      <a:pPr algn="ctr">
                        <a:spcAft>
                          <a:spcPts val="0"/>
                        </a:spcAft>
                      </a:pPr>
                      <a:r>
                        <a:rPr lang="en-GB" sz="2000" spc="0" dirty="0">
                          <a:effectLst/>
                        </a:rPr>
                        <a:t>Single </a:t>
                      </a:r>
                      <a:r>
                        <a:rPr lang="en-GB" sz="2000" spc="0" dirty="0" smtClean="0">
                          <a:effectLst/>
                        </a:rPr>
                        <a:t>LiDAR</a:t>
                      </a:r>
                      <a:endParaRPr lang="en-GB" sz="2000" spc="-10" dirty="0">
                        <a:effectLst/>
                        <a:latin typeface="Trebuchet MS"/>
                        <a:ea typeface="PMingLiU"/>
                        <a:cs typeface="Times New Roman"/>
                      </a:endParaRPr>
                    </a:p>
                  </a:txBody>
                  <a:tcPr marL="68580" marR="68580" marT="0" marB="0" anchor="ctr"/>
                </a:tc>
                <a:tc>
                  <a:txBody>
                    <a:bodyPr/>
                    <a:lstStyle/>
                    <a:p>
                      <a:pPr algn="ctr">
                        <a:spcAft>
                          <a:spcPts val="0"/>
                        </a:spcAft>
                      </a:pPr>
                      <a:r>
                        <a:rPr lang="en-GB" sz="2000" spc="0" dirty="0" smtClean="0">
                          <a:effectLst/>
                        </a:rPr>
                        <a:t>Dual LiDAR</a:t>
                      </a:r>
                      <a:endParaRPr lang="en-GB" sz="2000" spc="-10" dirty="0">
                        <a:effectLst/>
                        <a:latin typeface="Trebuchet MS"/>
                        <a:ea typeface="PMingLiU"/>
                        <a:cs typeface="Times New Roman"/>
                      </a:endParaRPr>
                    </a:p>
                  </a:txBody>
                  <a:tcPr marL="68580" marR="68580" marT="0" marB="0" anchor="ctr"/>
                </a:tc>
              </a:tr>
              <a:tr h="190500">
                <a:tc>
                  <a:txBody>
                    <a:bodyPr/>
                    <a:lstStyle/>
                    <a:p>
                      <a:pPr algn="l">
                        <a:spcAft>
                          <a:spcPts val="0"/>
                        </a:spcAft>
                      </a:pPr>
                      <a:r>
                        <a:rPr lang="en-GB" sz="2000" spc="0" smtClean="0">
                          <a:effectLst/>
                        </a:rPr>
                        <a:t>Number of Validations</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a:effectLst/>
                        </a:rPr>
                        <a:t>10</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a:effectLst/>
                        </a:rPr>
                        <a:t>10</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a:effectLst/>
                        </a:rPr>
                        <a:t>4</a:t>
                      </a:r>
                      <a:endParaRPr lang="en-GB" sz="2000" spc="-10" dirty="0">
                        <a:effectLst/>
                        <a:latin typeface="Trebuchet MS"/>
                        <a:ea typeface="PMingLiU"/>
                        <a:cs typeface="Times New Roman"/>
                      </a:endParaRPr>
                    </a:p>
                  </a:txBody>
                  <a:tcPr marL="68580" marR="68580" marT="0" marB="0" anchor="ctr"/>
                </a:tc>
              </a:tr>
              <a:tr h="190500">
                <a:tc>
                  <a:txBody>
                    <a:bodyPr/>
                    <a:lstStyle/>
                    <a:p>
                      <a:pPr algn="l">
                        <a:spcAft>
                          <a:spcPts val="0"/>
                        </a:spcAft>
                      </a:pPr>
                      <a:r>
                        <a:rPr lang="en-GB" sz="2000" spc="0" dirty="0">
                          <a:effectLst/>
                        </a:rPr>
                        <a:t>Average R</a:t>
                      </a:r>
                      <a:r>
                        <a:rPr lang="en-GB" sz="2000" spc="0" baseline="30000" dirty="0">
                          <a:effectLst/>
                        </a:rPr>
                        <a:t>2</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a:effectLst/>
                        </a:rPr>
                        <a:t>0.994</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a:effectLst/>
                        </a:rPr>
                        <a:t>0.846</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a:effectLst/>
                        </a:rPr>
                        <a:t>0.983</a:t>
                      </a:r>
                      <a:endParaRPr lang="en-GB" sz="2000" spc="-10" dirty="0">
                        <a:effectLst/>
                        <a:latin typeface="Trebuchet MS"/>
                        <a:ea typeface="PMingLiU"/>
                        <a:cs typeface="Times New Roman"/>
                      </a:endParaRPr>
                    </a:p>
                  </a:txBody>
                  <a:tcPr marL="68580" marR="68580" marT="0" marB="0" anchor="ctr"/>
                </a:tc>
              </a:tr>
              <a:tr h="108019">
                <a:tc>
                  <a:txBody>
                    <a:bodyPr/>
                    <a:lstStyle/>
                    <a:p>
                      <a:pPr algn="l">
                        <a:spcAft>
                          <a:spcPts val="0"/>
                        </a:spcAft>
                      </a:pPr>
                      <a:r>
                        <a:rPr lang="en-GB" sz="2000" spc="0" dirty="0" smtClean="0">
                          <a:effectLst/>
                        </a:rPr>
                        <a:t>Maximum Speed Up Error</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a:effectLst/>
                        </a:rPr>
                        <a:t>2.6% </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13.6%</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a:effectLst/>
                        </a:rPr>
                        <a:t>1.1%</a:t>
                      </a:r>
                      <a:endParaRPr lang="en-GB" sz="2000" spc="-10" dirty="0">
                        <a:effectLst/>
                        <a:latin typeface="Trebuchet MS"/>
                        <a:ea typeface="PMingLiU"/>
                        <a:cs typeface="Times New Roman"/>
                      </a:endParaRPr>
                    </a:p>
                  </a:txBody>
                  <a:tcPr marL="68580" marR="68580" marT="0" marB="0" anchor="ctr"/>
                </a:tc>
              </a:tr>
            </a:tbl>
          </a:graphicData>
        </a:graphic>
      </p:graphicFrame>
      <p:sp>
        <p:nvSpPr>
          <p:cNvPr id="8" name="TextBox 7"/>
          <p:cNvSpPr txBox="1"/>
          <p:nvPr/>
        </p:nvSpPr>
        <p:spPr>
          <a:xfrm>
            <a:off x="3585778" y="2616587"/>
            <a:ext cx="2652421" cy="369332"/>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b="1" i="0" u="none" strike="noStrike" kern="0" cap="none" spc="0" normalizeH="0" baseline="0" noProof="0" dirty="0" smtClean="0">
                <a:ln>
                  <a:noFill/>
                </a:ln>
                <a:solidFill>
                  <a:srgbClr val="002A6C"/>
                </a:solidFill>
                <a:effectLst/>
                <a:uLnTx/>
                <a:uFillTx/>
                <a:latin typeface="+mn-lt"/>
                <a:ea typeface="+mn-ea"/>
                <a:cs typeface="+mn-cs"/>
              </a:rPr>
              <a:t>LMCT </a:t>
            </a:r>
            <a:r>
              <a:rPr kumimoji="0" lang="en-GB" b="1" i="0" u="none" strike="noStrike" kern="0" cap="none" spc="0" normalizeH="0" baseline="0" noProof="0" dirty="0" err="1" smtClean="0">
                <a:ln>
                  <a:noFill/>
                </a:ln>
                <a:solidFill>
                  <a:srgbClr val="002A6C"/>
                </a:solidFill>
                <a:effectLst/>
                <a:uLnTx/>
                <a:uFillTx/>
                <a:latin typeface="+mn-lt"/>
                <a:ea typeface="+mn-ea"/>
                <a:cs typeface="+mn-cs"/>
              </a:rPr>
              <a:t>WindTracer</a:t>
            </a:r>
            <a:endParaRPr kumimoji="0" lang="en-GB" b="1" i="0" u="none" strike="noStrike" kern="0" cap="none" spc="0" normalizeH="0" baseline="0" noProof="0" dirty="0" smtClean="0">
              <a:ln>
                <a:noFill/>
              </a:ln>
              <a:solidFill>
                <a:srgbClr val="002A6C"/>
              </a:solidFill>
              <a:effectLst/>
              <a:uLnTx/>
              <a:uFillTx/>
              <a:latin typeface="+mn-lt"/>
              <a:ea typeface="+mn-ea"/>
              <a:cs typeface="+mn-cs"/>
            </a:endParaRPr>
          </a:p>
        </p:txBody>
      </p:sp>
      <p:graphicFrame>
        <p:nvGraphicFramePr>
          <p:cNvPr id="9" name="Table 8"/>
          <p:cNvGraphicFramePr>
            <a:graphicFrameLocks noGrp="1"/>
          </p:cNvGraphicFramePr>
          <p:nvPr>
            <p:extLst>
              <p:ext uri="{D42A27DB-BD31-4B8C-83A1-F6EECF244321}">
                <p14:modId xmlns:p14="http://schemas.microsoft.com/office/powerpoint/2010/main" val="1276174425"/>
              </p:ext>
            </p:extLst>
          </p:nvPr>
        </p:nvGraphicFramePr>
        <p:xfrm>
          <a:off x="395536" y="3192651"/>
          <a:ext cx="7920880" cy="1219200"/>
        </p:xfrm>
        <a:graphic>
          <a:graphicData uri="http://schemas.openxmlformats.org/drawingml/2006/table">
            <a:tbl>
              <a:tblPr firstRow="1" firstCol="1" bandRow="1">
                <a:tableStyleId>{BC89EF96-8CEA-46FF-86C4-4CE0E7609802}</a:tableStyleId>
              </a:tblPr>
              <a:tblGrid>
                <a:gridCol w="3096344"/>
                <a:gridCol w="1656184"/>
                <a:gridCol w="1728192"/>
                <a:gridCol w="1440160"/>
              </a:tblGrid>
              <a:tr h="190500">
                <a:tc>
                  <a:txBody>
                    <a:bodyPr/>
                    <a:lstStyle/>
                    <a:p>
                      <a:pPr algn="l">
                        <a:spcAft>
                          <a:spcPts val="0"/>
                        </a:spcAft>
                      </a:pPr>
                      <a:r>
                        <a:rPr lang="en-GB" sz="2000" spc="0" dirty="0">
                          <a:effectLst/>
                        </a:rPr>
                        <a:t> </a:t>
                      </a:r>
                      <a:endParaRPr lang="en-GB" sz="2000" spc="-10" dirty="0">
                        <a:effectLst/>
                        <a:latin typeface="Trebuchet MS"/>
                        <a:ea typeface="PMingLiU"/>
                        <a:cs typeface="Times New Roman"/>
                      </a:endParaRPr>
                    </a:p>
                  </a:txBody>
                  <a:tcPr marL="68580" marR="68580" marT="0" marB="0" anchor="b"/>
                </a:tc>
                <a:tc>
                  <a:txBody>
                    <a:bodyPr/>
                    <a:lstStyle/>
                    <a:p>
                      <a:pPr algn="ctr">
                        <a:spcAft>
                          <a:spcPts val="0"/>
                        </a:spcAft>
                      </a:pPr>
                      <a:r>
                        <a:rPr lang="en-GB" sz="2000" spc="0" dirty="0">
                          <a:effectLst/>
                        </a:rPr>
                        <a:t>LOS </a:t>
                      </a:r>
                      <a:r>
                        <a:rPr lang="en-GB" sz="2000" spc="0" dirty="0" smtClean="0">
                          <a:effectLst/>
                        </a:rPr>
                        <a:t>WS</a:t>
                      </a:r>
                      <a:endParaRPr lang="en-GB" sz="2000" spc="-10" dirty="0">
                        <a:effectLst/>
                        <a:latin typeface="Trebuchet MS"/>
                        <a:ea typeface="PMingLiU"/>
                        <a:cs typeface="Times New Roman"/>
                      </a:endParaRPr>
                    </a:p>
                  </a:txBody>
                  <a:tcPr marL="68580" marR="68580" marT="0" marB="0" anchor="ctr"/>
                </a:tc>
                <a:tc>
                  <a:txBody>
                    <a:bodyPr/>
                    <a:lstStyle/>
                    <a:p>
                      <a:pPr algn="ctr">
                        <a:spcAft>
                          <a:spcPts val="0"/>
                        </a:spcAft>
                      </a:pPr>
                      <a:r>
                        <a:rPr lang="en-GB" sz="2000" spc="0" dirty="0">
                          <a:effectLst/>
                        </a:rPr>
                        <a:t>Single </a:t>
                      </a:r>
                      <a:r>
                        <a:rPr lang="en-GB" sz="2000" spc="0" dirty="0" smtClean="0">
                          <a:effectLst/>
                        </a:rPr>
                        <a:t>LiDAR</a:t>
                      </a:r>
                      <a:endParaRPr lang="en-GB" sz="2000" spc="-10" dirty="0">
                        <a:effectLst/>
                        <a:latin typeface="Trebuchet MS"/>
                        <a:ea typeface="PMingLiU"/>
                        <a:cs typeface="Times New Roman"/>
                      </a:endParaRPr>
                    </a:p>
                  </a:txBody>
                  <a:tcPr marL="68580" marR="68580" marT="0" marB="0" anchor="ctr"/>
                </a:tc>
                <a:tc>
                  <a:txBody>
                    <a:bodyPr/>
                    <a:lstStyle/>
                    <a:p>
                      <a:pPr algn="ctr">
                        <a:spcAft>
                          <a:spcPts val="0"/>
                        </a:spcAft>
                      </a:pPr>
                      <a:r>
                        <a:rPr lang="en-GB" sz="2000" spc="0" dirty="0">
                          <a:effectLst/>
                        </a:rPr>
                        <a:t>Dual </a:t>
                      </a:r>
                      <a:r>
                        <a:rPr lang="en-GB" sz="2000" spc="0" dirty="0" smtClean="0">
                          <a:effectLst/>
                        </a:rPr>
                        <a:t>LiDAR</a:t>
                      </a:r>
                      <a:endParaRPr lang="en-GB" sz="2000" spc="-10" dirty="0">
                        <a:effectLst/>
                        <a:latin typeface="Trebuchet MS"/>
                        <a:ea typeface="PMingLiU"/>
                        <a:cs typeface="Times New Roman"/>
                      </a:endParaRPr>
                    </a:p>
                  </a:txBody>
                  <a:tcPr marL="68580" marR="68580" marT="0" marB="0" anchor="ctr"/>
                </a:tc>
              </a:tr>
              <a:tr h="190500">
                <a:tc>
                  <a:txBody>
                    <a:bodyPr/>
                    <a:lstStyle/>
                    <a:p>
                      <a:pPr algn="l">
                        <a:spcAft>
                          <a:spcPts val="0"/>
                        </a:spcAft>
                      </a:pPr>
                      <a:r>
                        <a:rPr lang="en-GB" sz="2000" spc="0" dirty="0">
                          <a:effectLst/>
                        </a:rPr>
                        <a:t>Number of </a:t>
                      </a:r>
                      <a:r>
                        <a:rPr lang="en-GB" sz="2000" spc="0" dirty="0" smtClean="0">
                          <a:effectLst/>
                        </a:rPr>
                        <a:t>Validations</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smtClean="0">
                          <a:effectLst/>
                        </a:rPr>
                        <a:t>4</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6</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4</a:t>
                      </a:r>
                      <a:endParaRPr lang="en-GB" sz="2000" spc="-10" dirty="0">
                        <a:effectLst/>
                        <a:latin typeface="Trebuchet MS"/>
                        <a:ea typeface="PMingLiU"/>
                        <a:cs typeface="Times New Roman"/>
                      </a:endParaRPr>
                    </a:p>
                  </a:txBody>
                  <a:tcPr marL="68580" marR="68580" marT="0" marB="0" anchor="ctr"/>
                </a:tc>
              </a:tr>
              <a:tr h="190500">
                <a:tc>
                  <a:txBody>
                    <a:bodyPr/>
                    <a:lstStyle/>
                    <a:p>
                      <a:pPr algn="l">
                        <a:spcAft>
                          <a:spcPts val="0"/>
                        </a:spcAft>
                      </a:pPr>
                      <a:r>
                        <a:rPr lang="en-GB" sz="2000" spc="0" dirty="0">
                          <a:effectLst/>
                        </a:rPr>
                        <a:t>Average R</a:t>
                      </a:r>
                      <a:r>
                        <a:rPr lang="en-GB" sz="2000" spc="0" baseline="30000" dirty="0">
                          <a:effectLst/>
                        </a:rPr>
                        <a:t>2</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smtClean="0">
                          <a:effectLst/>
                        </a:rPr>
                        <a:t>0.982</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0.853</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0.889</a:t>
                      </a:r>
                      <a:endParaRPr lang="en-GB" sz="2000" spc="-10" dirty="0">
                        <a:effectLst/>
                        <a:latin typeface="Trebuchet MS"/>
                        <a:ea typeface="PMingLiU"/>
                        <a:cs typeface="Times New Roman"/>
                      </a:endParaRPr>
                    </a:p>
                  </a:txBody>
                  <a:tcPr marL="68580" marR="68580" marT="0" marB="0" anchor="ctr"/>
                </a:tc>
              </a:tr>
              <a:tr h="190500">
                <a:tc>
                  <a:txBody>
                    <a:bodyPr/>
                    <a:lstStyle/>
                    <a:p>
                      <a:pPr algn="l">
                        <a:spcAft>
                          <a:spcPts val="0"/>
                        </a:spcAft>
                      </a:pPr>
                      <a:r>
                        <a:rPr lang="en-GB" sz="2000" spc="0" dirty="0" smtClean="0">
                          <a:effectLst/>
                        </a:rPr>
                        <a:t>Maximum Speed Up Error</a:t>
                      </a:r>
                      <a:endParaRPr lang="en-GB" sz="2000" spc="-10" dirty="0">
                        <a:effectLst/>
                        <a:latin typeface="Trebuchet MS"/>
                        <a:ea typeface="PMingLiU"/>
                        <a:cs typeface="Times New Roman"/>
                      </a:endParaRPr>
                    </a:p>
                  </a:txBody>
                  <a:tcPr marL="68580" marR="68580" marT="0" marB="0" anchor="b"/>
                </a:tc>
                <a:tc>
                  <a:txBody>
                    <a:bodyPr/>
                    <a:lstStyle/>
                    <a:p>
                      <a:pPr algn="r">
                        <a:spcAft>
                          <a:spcPts val="0"/>
                        </a:spcAft>
                      </a:pPr>
                      <a:r>
                        <a:rPr lang="en-GB" sz="2000" spc="0" dirty="0" smtClean="0">
                          <a:effectLst/>
                        </a:rPr>
                        <a:t>2.3%</a:t>
                      </a:r>
                      <a:r>
                        <a:rPr lang="en-GB" sz="2000" spc="0" dirty="0">
                          <a:effectLst/>
                        </a:rPr>
                        <a:t> </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16.6%</a:t>
                      </a:r>
                      <a:endParaRPr lang="en-GB" sz="2000" spc="-10" dirty="0">
                        <a:effectLst/>
                        <a:latin typeface="Trebuchet MS"/>
                        <a:ea typeface="PMingLiU"/>
                        <a:cs typeface="Times New Roman"/>
                      </a:endParaRPr>
                    </a:p>
                  </a:txBody>
                  <a:tcPr marL="68580" marR="68580" marT="0" marB="0" anchor="ctr"/>
                </a:tc>
                <a:tc>
                  <a:txBody>
                    <a:bodyPr/>
                    <a:lstStyle/>
                    <a:p>
                      <a:pPr algn="r">
                        <a:spcAft>
                          <a:spcPts val="0"/>
                        </a:spcAft>
                      </a:pPr>
                      <a:r>
                        <a:rPr lang="en-GB" sz="2000" spc="0" dirty="0" smtClean="0">
                          <a:effectLst/>
                        </a:rPr>
                        <a:t>3.7%</a:t>
                      </a:r>
                      <a:endParaRPr lang="en-GB" sz="2000" spc="-10" dirty="0">
                        <a:effectLst/>
                        <a:latin typeface="Trebuchet MS"/>
                        <a:ea typeface="PMingLiU"/>
                        <a:cs typeface="Times New Roman"/>
                      </a:endParaRPr>
                    </a:p>
                  </a:txBody>
                  <a:tcPr marL="68580" marR="68580" marT="0" marB="0" anchor="ctr"/>
                </a:tc>
              </a:tr>
            </a:tbl>
          </a:graphicData>
        </a:graphic>
      </p:graphicFrame>
      <p:sp>
        <p:nvSpPr>
          <p:cNvPr id="10" name="TextBox 9"/>
          <p:cNvSpPr txBox="1"/>
          <p:nvPr/>
        </p:nvSpPr>
        <p:spPr>
          <a:xfrm>
            <a:off x="3092302" y="4499828"/>
            <a:ext cx="3134336" cy="369332"/>
          </a:xfrm>
          <a:prstGeom prst="rect">
            <a:avLst/>
          </a:prstGeom>
          <a:noFill/>
        </p:spPr>
        <p:txBody>
          <a:bodyPr wrap="square" rtlCol="0">
            <a:spAutoFit/>
          </a:bodyPr>
          <a:lstStyle/>
          <a:p>
            <a:pPr marR="0" algn="ctr" defTabSz="914400" rtl="0" eaLnBrk="1" fontAlgn="base" latinLnBrk="0" hangingPunct="1">
              <a:lnSpc>
                <a:spcPct val="100000"/>
              </a:lnSpc>
              <a:spcBef>
                <a:spcPts val="300"/>
              </a:spcBef>
              <a:spcAft>
                <a:spcPct val="0"/>
              </a:spcAft>
              <a:buClr>
                <a:srgbClr val="80C437"/>
              </a:buClr>
              <a:buSzPct val="125000"/>
              <a:tabLst/>
            </a:pPr>
            <a:r>
              <a:rPr kumimoji="0" lang="en-GB" b="1" i="0" u="none" strike="noStrike" kern="0" cap="none" spc="0" normalizeH="0" baseline="0" noProof="0" dirty="0" err="1" smtClean="0">
                <a:ln>
                  <a:noFill/>
                </a:ln>
                <a:solidFill>
                  <a:srgbClr val="002A6C"/>
                </a:solidFill>
                <a:effectLst/>
                <a:uLnTx/>
                <a:uFillTx/>
                <a:latin typeface="+mn-lt"/>
                <a:ea typeface="+mn-ea"/>
                <a:cs typeface="+mn-cs"/>
              </a:rPr>
              <a:t>Windcube</a:t>
            </a:r>
            <a:r>
              <a:rPr kumimoji="0" lang="en-GB" b="1" i="0" u="none" strike="noStrike" kern="0" cap="none" spc="0" normalizeH="0" baseline="0" noProof="0" dirty="0" smtClean="0">
                <a:ln>
                  <a:noFill/>
                </a:ln>
                <a:solidFill>
                  <a:srgbClr val="002A6C"/>
                </a:solidFill>
                <a:effectLst/>
                <a:uLnTx/>
                <a:uFillTx/>
                <a:latin typeface="+mn-lt"/>
                <a:ea typeface="+mn-ea"/>
                <a:cs typeface="+mn-cs"/>
              </a:rPr>
              <a:t> 400S/Prototype</a:t>
            </a:r>
          </a:p>
        </p:txBody>
      </p:sp>
    </p:spTree>
    <p:extLst>
      <p:ext uri="{BB962C8B-B14F-4D97-AF65-F5344CB8AC3E}">
        <p14:creationId xmlns:p14="http://schemas.microsoft.com/office/powerpoint/2010/main" val="11553278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on Yield Prediction Uncertainty</a:t>
            </a:r>
            <a:endParaRPr lang="en-GB" dirty="0"/>
          </a:p>
        </p:txBody>
      </p:sp>
      <p:sp>
        <p:nvSpPr>
          <p:cNvPr id="3" name="Content Placeholder 2"/>
          <p:cNvSpPr>
            <a:spLocks noGrp="1"/>
          </p:cNvSpPr>
          <p:nvPr>
            <p:ph idx="1"/>
          </p:nvPr>
        </p:nvSpPr>
        <p:spPr>
          <a:xfrm>
            <a:off x="457200" y="1382057"/>
            <a:ext cx="8229600" cy="4536504"/>
          </a:xfrm>
        </p:spPr>
        <p:txBody>
          <a:bodyPr/>
          <a:lstStyle/>
          <a:p>
            <a:r>
              <a:rPr lang="en-GB" dirty="0" smtClean="0"/>
              <a:t>The observed speed up errors using dual LiDAR systems are &lt; 2%</a:t>
            </a:r>
          </a:p>
          <a:p>
            <a:r>
              <a:rPr lang="en-GB" dirty="0" smtClean="0"/>
              <a:t>This represents an improvement in uncertainty in spatial variation of wind resource relative to current standard methods (mesoscale modelling)</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r>
              <a:rPr lang="en-GB" dirty="0" smtClean="0"/>
              <a:t>A conservative estimate suggests </a:t>
            </a:r>
            <a:r>
              <a:rPr lang="en-GB" b="1" dirty="0" smtClean="0"/>
              <a:t>dual scanning LiDAR measurements of spatial variation can reduce yield prediction uncertainty by 0.1% - 0.4% </a:t>
            </a:r>
            <a:r>
              <a:rPr lang="en-GB" dirty="0" smtClean="0"/>
              <a:t>for a near shore site like Dublin Bay</a:t>
            </a:r>
          </a:p>
          <a:p>
            <a:r>
              <a:rPr lang="en-GB" dirty="0" smtClean="0"/>
              <a:t>Single LiDAR errors are too high at Dublin Bay to reduce uncertainty, likely due to flow inhomogeneity</a:t>
            </a:r>
          </a:p>
        </p:txBody>
      </p:sp>
      <p:sp>
        <p:nvSpPr>
          <p:cNvPr id="4" name="Slide Number Placeholder 3"/>
          <p:cNvSpPr>
            <a:spLocks noGrp="1"/>
          </p:cNvSpPr>
          <p:nvPr>
            <p:ph type="sldNum" sz="quarter" idx="12"/>
          </p:nvPr>
        </p:nvSpPr>
        <p:spPr/>
        <p:txBody>
          <a:bodyPr/>
          <a:lstStyle/>
          <a:p>
            <a:fld id="{F02067B5-BB61-425A-ADF9-C80F01E8B2C9}" type="slidenum">
              <a:rPr lang="en-GB" smtClean="0"/>
              <a:pPr/>
              <a:t>23</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4030959561"/>
              </p:ext>
            </p:extLst>
          </p:nvPr>
        </p:nvGraphicFramePr>
        <p:xfrm>
          <a:off x="899592" y="2619588"/>
          <a:ext cx="7560840" cy="2011665"/>
        </p:xfrm>
        <a:graphic>
          <a:graphicData uri="http://schemas.openxmlformats.org/drawingml/2006/table">
            <a:tbl>
              <a:tblPr>
                <a:tableStyleId>{9D7B26C5-4107-4FEC-AEDC-1716B250A1EF}</a:tableStyleId>
              </a:tblPr>
              <a:tblGrid>
                <a:gridCol w="3593270"/>
                <a:gridCol w="2021215"/>
                <a:gridCol w="1946355"/>
              </a:tblGrid>
              <a:tr h="290700">
                <a:tc>
                  <a:txBody>
                    <a:bodyPr/>
                    <a:lstStyle/>
                    <a:p>
                      <a:pPr algn="l" fontAlgn="b"/>
                      <a:r>
                        <a:rPr lang="en-GB" sz="1800" b="1" u="none" strike="noStrike" dirty="0" smtClean="0">
                          <a:effectLst/>
                        </a:rPr>
                        <a:t>Uncertainty Term</a:t>
                      </a:r>
                      <a:endParaRPr lang="en-GB" sz="1800" b="1" i="0" u="none" strike="noStrike" dirty="0">
                        <a:solidFill>
                          <a:srgbClr val="000000"/>
                        </a:solidFill>
                        <a:effectLst/>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l" fontAlgn="b"/>
                      <a:r>
                        <a:rPr lang="en-GB" sz="1800" b="1" u="none" strike="noStrike" dirty="0" smtClean="0">
                          <a:effectLst/>
                        </a:rPr>
                        <a:t>Without Scanning LiDAR</a:t>
                      </a:r>
                      <a:endParaRPr lang="en-GB" sz="1800" b="1" i="0" u="none" strike="noStrike" dirty="0">
                        <a:solidFill>
                          <a:srgbClr val="000000"/>
                        </a:solidFill>
                        <a:effectLst/>
                        <a:latin typeface="Calibri"/>
                      </a:endParaRPr>
                    </a:p>
                  </a:txBody>
                  <a:tcPr marL="9525" marR="9525" marT="9525" marB="0" anchor="b">
                    <a:lnB w="12700" cap="flat" cmpd="sng" algn="ctr">
                      <a:solidFill>
                        <a:schemeClr val="tx1"/>
                      </a:solidFill>
                      <a:prstDash val="solid"/>
                      <a:round/>
                      <a:headEnd type="none" w="med" len="med"/>
                      <a:tailEnd type="none" w="med" len="med"/>
                    </a:lnB>
                  </a:tcPr>
                </a:tc>
                <a:tc>
                  <a:txBody>
                    <a:bodyPr/>
                    <a:lstStyle/>
                    <a:p>
                      <a:pPr algn="l" fontAlgn="b"/>
                      <a:r>
                        <a:rPr lang="en-GB" sz="1800" b="1" u="none" strike="noStrike" dirty="0" smtClean="0">
                          <a:effectLst/>
                        </a:rPr>
                        <a:t>With Scanning LiDAR</a:t>
                      </a:r>
                      <a:endParaRPr lang="en-GB" sz="1800" b="1" i="0" u="none" strike="noStrike" dirty="0">
                        <a:solidFill>
                          <a:srgbClr val="000000"/>
                        </a:solidFill>
                        <a:effectLst/>
                        <a:latin typeface="Calibri"/>
                      </a:endParaRPr>
                    </a:p>
                  </a:txBody>
                  <a:tcPr marL="9525" marR="9525" marT="9525" marB="0" anchor="b">
                    <a:lnB w="12700" cap="flat" cmpd="sng" algn="ctr">
                      <a:solidFill>
                        <a:schemeClr val="tx1"/>
                      </a:solidFill>
                      <a:prstDash val="solid"/>
                      <a:round/>
                      <a:headEnd type="none" w="med" len="med"/>
                      <a:tailEnd type="none" w="med" len="med"/>
                    </a:lnB>
                  </a:tcPr>
                </a:tc>
              </a:tr>
              <a:tr h="290700">
                <a:tc>
                  <a:txBody>
                    <a:bodyPr/>
                    <a:lstStyle/>
                    <a:p>
                      <a:pPr algn="l" fontAlgn="b"/>
                      <a:r>
                        <a:rPr lang="en-GB" sz="1800" u="none" strike="noStrike" dirty="0">
                          <a:effectLst/>
                        </a:rPr>
                        <a:t>Long Term WS Uncertainty</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u="none" strike="noStrike" dirty="0">
                          <a:effectLst/>
                        </a:rPr>
                        <a:t>3.9%</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u="none" strike="noStrike" dirty="0">
                          <a:effectLst/>
                        </a:rPr>
                        <a:t>3.9%</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0700">
                <a:tc>
                  <a:txBody>
                    <a:bodyPr/>
                    <a:lstStyle/>
                    <a:p>
                      <a:pPr algn="l" fontAlgn="b"/>
                      <a:r>
                        <a:rPr lang="en-GB" sz="1800" u="none" strike="noStrike" dirty="0">
                          <a:effectLst/>
                        </a:rPr>
                        <a:t>Other (Wakes, Power Curve</a:t>
                      </a:r>
                      <a:r>
                        <a:rPr lang="en-GB" sz="1800" u="none" strike="noStrike" dirty="0" smtClean="0">
                          <a:effectLst/>
                        </a:rPr>
                        <a:t>, etc.)</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u="none" strike="noStrike" dirty="0">
                          <a:effectLst/>
                        </a:rPr>
                        <a:t>5.4%</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u="none" strike="noStrike" dirty="0">
                          <a:effectLst/>
                        </a:rPr>
                        <a:t>5.4%</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0700">
                <a:tc>
                  <a:txBody>
                    <a:bodyPr/>
                    <a:lstStyle/>
                    <a:p>
                      <a:pPr algn="l" fontAlgn="b"/>
                      <a:r>
                        <a:rPr lang="en-GB" sz="1800" u="none" strike="noStrike" smtClean="0">
                          <a:effectLst/>
                        </a:rPr>
                        <a:t>Spatial</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GB" sz="1800" u="none" strike="noStrike" dirty="0" smtClean="0">
                          <a:effectLst/>
                        </a:rPr>
                        <a:t>2.5%</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GB" sz="1800" u="none" strike="noStrike" dirty="0">
                          <a:effectLst/>
                        </a:rPr>
                        <a:t>1.3%</a:t>
                      </a:r>
                      <a:endParaRPr lang="en-GB" sz="1800" b="0"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90700">
                <a:tc>
                  <a:txBody>
                    <a:bodyPr/>
                    <a:lstStyle/>
                    <a:p>
                      <a:pPr algn="l" fontAlgn="b"/>
                      <a:r>
                        <a:rPr lang="en-GB" sz="1800" b="1" u="none" strike="noStrike" dirty="0">
                          <a:effectLst/>
                        </a:rPr>
                        <a:t>Total Uncertainty</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b="1" u="none" strike="noStrike" dirty="0">
                          <a:effectLst/>
                        </a:rPr>
                        <a:t>7.1%</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b="1" u="none" strike="noStrike" dirty="0">
                          <a:effectLst/>
                        </a:rPr>
                        <a:t>6.8%</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0700">
                <a:tc>
                  <a:txBody>
                    <a:bodyPr/>
                    <a:lstStyle/>
                    <a:p>
                      <a:pPr algn="l" fontAlgn="b"/>
                      <a:r>
                        <a:rPr lang="en-GB" sz="1800" b="1" u="none" strike="noStrike" dirty="0">
                          <a:effectLst/>
                        </a:rPr>
                        <a:t>P90/P50</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b="1" u="none" strike="noStrike" dirty="0">
                          <a:effectLst/>
                        </a:rPr>
                        <a:t>90.9%</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GB" sz="1800" b="1" u="none" strike="noStrike" dirty="0">
                          <a:effectLst/>
                        </a:rPr>
                        <a:t>91.3%</a:t>
                      </a:r>
                      <a:endParaRPr lang="en-GB" sz="1800" b="1" i="0" u="none" strike="noStrike" dirty="0">
                        <a:solidFill>
                          <a:srgbClr val="000000"/>
                        </a:solidFill>
                        <a:effectLst/>
                        <a:latin typeface="Calibri"/>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59210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a:xfrm>
            <a:off x="457200" y="1498174"/>
            <a:ext cx="8229600" cy="4536504"/>
          </a:xfrm>
        </p:spPr>
        <p:txBody>
          <a:bodyPr/>
          <a:lstStyle/>
          <a:p>
            <a:pPr lvl="0"/>
            <a:r>
              <a:rPr lang="en-GB" dirty="0" smtClean="0"/>
              <a:t>High accuracy measurements validated in a unique experiment</a:t>
            </a:r>
          </a:p>
          <a:p>
            <a:pPr lvl="0"/>
            <a:r>
              <a:rPr lang="en-GB" b="1" dirty="0" smtClean="0"/>
              <a:t>For long measurement </a:t>
            </a:r>
            <a:r>
              <a:rPr lang="en-GB" b="1" dirty="0"/>
              <a:t>ranges</a:t>
            </a:r>
            <a:r>
              <a:rPr lang="en-GB" dirty="0"/>
              <a:t> dual </a:t>
            </a:r>
            <a:r>
              <a:rPr lang="en-GB" dirty="0" smtClean="0"/>
              <a:t>LiDAR has </a:t>
            </a:r>
            <a:r>
              <a:rPr lang="en-GB" dirty="0"/>
              <a:t>a substantial accuracy and precision </a:t>
            </a:r>
            <a:r>
              <a:rPr lang="en-GB" dirty="0" smtClean="0"/>
              <a:t>benefit over single LiDAR</a:t>
            </a:r>
            <a:endParaRPr lang="en-GB" dirty="0"/>
          </a:p>
          <a:p>
            <a:r>
              <a:rPr lang="en-GB" dirty="0" smtClean="0"/>
              <a:t>For this theoretical wind farm a Scanning LiDAR campaign would</a:t>
            </a:r>
          </a:p>
          <a:p>
            <a:pPr lvl="1"/>
            <a:r>
              <a:rPr lang="en-GB" dirty="0"/>
              <a:t>Reduce the yield uncertainty and therefore investment risk</a:t>
            </a:r>
          </a:p>
          <a:p>
            <a:pPr lvl="1"/>
            <a:r>
              <a:rPr lang="en-GB" dirty="0" smtClean="0"/>
              <a:t>Facilitate better project decisions (</a:t>
            </a:r>
            <a:r>
              <a:rPr lang="en-GB" dirty="0" err="1" smtClean="0"/>
              <a:t>eg</a:t>
            </a:r>
            <a:r>
              <a:rPr lang="en-GB" dirty="0" smtClean="0"/>
              <a:t> turbine layout)</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24</a:t>
            </a:fld>
            <a:endParaRPr lang="en-GB"/>
          </a:p>
        </p:txBody>
      </p:sp>
      <p:pic>
        <p:nvPicPr>
          <p:cNvPr id="5" name="Picture 4" descr="\\kl-fs-003\GIS_Storage\Projects\ONSHORE_WIND\ENG\osl\Outbox\OWA_WindSpeed_LMCT_DualDoppler_100m_Kig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3717032"/>
            <a:ext cx="4204324" cy="2974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www.lockheedmartin.com/content/dam/lockheed/data/space/photo/windtracer/WindTracer_Australia.jpg"/>
          <p:cNvPicPr>
            <a:picLocks noChangeAspect="1" noChangeArrowheads="1"/>
          </p:cNvPicPr>
          <p:nvPr/>
        </p:nvPicPr>
        <p:blipFill>
          <a:blip r:embed="rId3" cstate="print"/>
          <a:srcRect l="20427" t="17571" r="23746" b="10005"/>
          <a:stretch>
            <a:fillRect/>
          </a:stretch>
        </p:blipFill>
        <p:spPr bwMode="auto">
          <a:xfrm>
            <a:off x="683568" y="4005064"/>
            <a:ext cx="1998222" cy="1944216"/>
          </a:xfrm>
          <a:prstGeom prst="rect">
            <a:avLst/>
          </a:prstGeom>
          <a:noFill/>
        </p:spPr>
      </p:pic>
      <p:pic>
        <p:nvPicPr>
          <p:cNvPr id="7" name="Picture 5"/>
          <p:cNvPicPr>
            <a:picLocks noChangeAspect="1" noChangeArrowheads="1"/>
          </p:cNvPicPr>
          <p:nvPr/>
        </p:nvPicPr>
        <p:blipFill>
          <a:blip r:embed="rId4" cstate="print"/>
          <a:srcRect/>
          <a:stretch>
            <a:fillRect/>
          </a:stretch>
        </p:blipFill>
        <p:spPr bwMode="auto">
          <a:xfrm>
            <a:off x="2987824" y="4725144"/>
            <a:ext cx="1944216" cy="18280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kl-fs-003\GIS_Storage\Projects\ONSHORE_WIND\ENG\osl\Outbox\OWA_WindSpeed_LMCT_DualDoppler_100m_Kig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3789602"/>
            <a:ext cx="4204324" cy="29748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GB" dirty="0" smtClean="0"/>
              <a:t>Thank you</a:t>
            </a:r>
            <a:endParaRPr lang="en-GB" dirty="0"/>
          </a:p>
        </p:txBody>
      </p:sp>
      <p:sp>
        <p:nvSpPr>
          <p:cNvPr id="3" name="Content Placeholder 2"/>
          <p:cNvSpPr>
            <a:spLocks noGrp="1"/>
          </p:cNvSpPr>
          <p:nvPr>
            <p:ph idx="1"/>
          </p:nvPr>
        </p:nvSpPr>
        <p:spPr/>
        <p:txBody>
          <a:bodyPr/>
          <a:lstStyle/>
          <a:p>
            <a:pPr lvl="0"/>
            <a:r>
              <a:rPr lang="en-GB" dirty="0" smtClean="0"/>
              <a:t>Thank you to Commissioners of Irish Lights, Carbon Trust, </a:t>
            </a:r>
            <a:r>
              <a:rPr lang="en-GB" dirty="0"/>
              <a:t>the </a:t>
            </a:r>
            <a:r>
              <a:rPr lang="en-GB" dirty="0" smtClean="0"/>
              <a:t>Offshore Wind Accelerator, Leosphere, LMCT, and RES!</a:t>
            </a:r>
          </a:p>
          <a:p>
            <a:pPr lvl="0"/>
            <a:endParaRPr lang="en-GB" sz="1000" dirty="0"/>
          </a:p>
          <a:p>
            <a:pPr lvl="0"/>
            <a:r>
              <a:rPr lang="en-GB" dirty="0" smtClean="0"/>
              <a:t>Public paper with further details to follow – please contact Carbon Trust for more information</a:t>
            </a:r>
          </a:p>
          <a:p>
            <a:pPr lvl="0"/>
            <a:endParaRPr lang="en-GB" sz="1000" dirty="0" smtClean="0"/>
          </a:p>
          <a:p>
            <a:pPr lvl="0"/>
            <a:r>
              <a:rPr lang="en-GB" dirty="0" smtClean="0"/>
              <a:t>Dublin Bay is an active test site – please contact RES for more information</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25</a:t>
            </a:fld>
            <a:endParaRPr lang="en-GB"/>
          </a:p>
        </p:txBody>
      </p:sp>
      <p:pic>
        <p:nvPicPr>
          <p:cNvPr id="6" name="Picture 4" descr="http://www.lockheedmartin.com/content/dam/lockheed/data/space/photo/windtracer/WindTracer_Australia.jpg"/>
          <p:cNvPicPr>
            <a:picLocks noChangeAspect="1" noChangeArrowheads="1"/>
          </p:cNvPicPr>
          <p:nvPr/>
        </p:nvPicPr>
        <p:blipFill>
          <a:blip r:embed="rId3" cstate="print"/>
          <a:srcRect l="20427" t="17571" r="23746" b="10005"/>
          <a:stretch>
            <a:fillRect/>
          </a:stretch>
        </p:blipFill>
        <p:spPr bwMode="auto">
          <a:xfrm>
            <a:off x="683568" y="4077634"/>
            <a:ext cx="1998222" cy="1944216"/>
          </a:xfrm>
          <a:prstGeom prst="rect">
            <a:avLst/>
          </a:prstGeom>
          <a:noFill/>
        </p:spPr>
      </p:pic>
      <p:pic>
        <p:nvPicPr>
          <p:cNvPr id="7" name="Picture 5"/>
          <p:cNvPicPr>
            <a:picLocks noChangeAspect="1" noChangeArrowheads="1"/>
          </p:cNvPicPr>
          <p:nvPr/>
        </p:nvPicPr>
        <p:blipFill>
          <a:blip r:embed="rId4" cstate="print"/>
          <a:srcRect/>
          <a:stretch>
            <a:fillRect/>
          </a:stretch>
        </p:blipFill>
        <p:spPr bwMode="auto">
          <a:xfrm>
            <a:off x="2987824" y="4797714"/>
            <a:ext cx="1944216" cy="1828079"/>
          </a:xfrm>
          <a:prstGeom prst="rect">
            <a:avLst/>
          </a:prstGeom>
          <a:noFill/>
          <a:ln w="9525">
            <a:noFill/>
            <a:miter lim="800000"/>
            <a:headEnd/>
            <a:tailEnd/>
          </a:ln>
        </p:spPr>
      </p:pic>
      <p:pic>
        <p:nvPicPr>
          <p:cNvPr id="8" name="Picture 7" descr="C:\Users\sfeeney\Desktop\Handy Documents\RES_CMYK_STRAP_poweringChange.jpg"/>
          <p:cNvPicPr>
            <a:picLocks noChangeAspect="1" noChangeArrowheads="1"/>
          </p:cNvPicPr>
          <p:nvPr/>
        </p:nvPicPr>
        <p:blipFill>
          <a:blip r:embed="rId5" cstate="print"/>
          <a:srcRect/>
          <a:stretch>
            <a:fillRect/>
          </a:stretch>
        </p:blipFill>
        <p:spPr bwMode="auto">
          <a:xfrm>
            <a:off x="179512" y="116632"/>
            <a:ext cx="1673535" cy="1115690"/>
          </a:xfrm>
          <a:prstGeom prst="rect">
            <a:avLst/>
          </a:prstGeom>
          <a:noFill/>
        </p:spPr>
      </p:pic>
    </p:spTree>
    <p:extLst>
      <p:ext uri="{BB962C8B-B14F-4D97-AF65-F5344CB8AC3E}">
        <p14:creationId xmlns:p14="http://schemas.microsoft.com/office/powerpoint/2010/main" val="1323449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F02067B5-BB61-425A-ADF9-C80F01E8B2C9}" type="slidenum">
              <a:rPr lang="en-GB" smtClean="0"/>
              <a:pPr/>
              <a:t>26</a:t>
            </a:fld>
            <a:endParaRPr lang="en-GB"/>
          </a:p>
        </p:txBody>
      </p:sp>
    </p:spTree>
    <p:extLst>
      <p:ext uri="{BB962C8B-B14F-4D97-AF65-F5344CB8AC3E}">
        <p14:creationId xmlns:p14="http://schemas.microsoft.com/office/powerpoint/2010/main" val="3088929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OWA SL\Validation Results\Leosphere_East_Pier_Scanning_LiDAR vs Kish_Validation_V2\Plots\Plots Sensitivity\Scatter Plots\Real Numbers\All\Wind Direction scanning_150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2443" y="2463904"/>
            <a:ext cx="3519467" cy="26396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Validation Sensitivity Analysis</a:t>
            </a:r>
            <a:endParaRPr lang="en-GB" dirty="0"/>
          </a:p>
        </p:txBody>
      </p:sp>
      <p:sp>
        <p:nvSpPr>
          <p:cNvPr id="3" name="Content Placeholder 2"/>
          <p:cNvSpPr>
            <a:spLocks noGrp="1"/>
          </p:cNvSpPr>
          <p:nvPr>
            <p:ph idx="1"/>
          </p:nvPr>
        </p:nvSpPr>
        <p:spPr/>
        <p:txBody>
          <a:bodyPr/>
          <a:lstStyle/>
          <a:p>
            <a:r>
              <a:rPr lang="en-GB" dirty="0"/>
              <a:t>Single </a:t>
            </a:r>
            <a:r>
              <a:rPr lang="en-GB" dirty="0" smtClean="0"/>
              <a:t>LiDAR results</a:t>
            </a:r>
            <a:r>
              <a:rPr lang="en-GB" dirty="0"/>
              <a:t>: high errors apparent for wind directions orthogonal to </a:t>
            </a:r>
            <a:r>
              <a:rPr lang="en-GB" dirty="0" smtClean="0"/>
              <a:t>LOS</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r>
              <a:rPr lang="en-GB" dirty="0" smtClean="0"/>
              <a:t>Dual </a:t>
            </a:r>
            <a:r>
              <a:rPr lang="en-GB" dirty="0"/>
              <a:t>LiDAR results</a:t>
            </a:r>
            <a:r>
              <a:rPr lang="en-GB" dirty="0" smtClean="0"/>
              <a:t>: reduction in sensitivity of accuracy to wind direction</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27</a:t>
            </a:fld>
            <a:endParaRPr lang="en-GB"/>
          </a:p>
        </p:txBody>
      </p:sp>
      <p:cxnSp>
        <p:nvCxnSpPr>
          <p:cNvPr id="17" name="Straight Connector 16"/>
          <p:cNvCxnSpPr/>
          <p:nvPr/>
        </p:nvCxnSpPr>
        <p:spPr>
          <a:xfrm flipV="1">
            <a:off x="2330552" y="2763438"/>
            <a:ext cx="0" cy="203169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3864076" y="2759782"/>
            <a:ext cx="0" cy="205236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TextBox 9"/>
          <p:cNvSpPr txBox="1"/>
          <p:nvPr/>
        </p:nvSpPr>
        <p:spPr>
          <a:xfrm>
            <a:off x="1847952" y="2544025"/>
            <a:ext cx="1073048" cy="246221"/>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GB" sz="1000" dirty="0" smtClean="0">
                <a:solidFill>
                  <a:srgbClr val="00B050"/>
                </a:solidFill>
              </a:rPr>
              <a:t>LOS East Pier</a:t>
            </a:r>
            <a:endParaRPr lang="en-GB" sz="1000" dirty="0">
              <a:solidFill>
                <a:srgbClr val="00B050"/>
              </a:solidFill>
            </a:endParaRPr>
          </a:p>
        </p:txBody>
      </p:sp>
      <p:sp>
        <p:nvSpPr>
          <p:cNvPr id="20" name="TextBox 41"/>
          <p:cNvSpPr txBox="1"/>
          <p:nvPr/>
        </p:nvSpPr>
        <p:spPr>
          <a:xfrm>
            <a:off x="3369661" y="2543895"/>
            <a:ext cx="1022249" cy="246221"/>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GB" sz="1000" dirty="0" smtClean="0">
                <a:solidFill>
                  <a:srgbClr val="00B050"/>
                </a:solidFill>
              </a:rPr>
              <a:t>LOS East Pier</a:t>
            </a:r>
            <a:endParaRPr lang="en-GB" sz="1000" dirty="0">
              <a:solidFill>
                <a:srgbClr val="00B050"/>
              </a:solidFill>
            </a:endParaRPr>
          </a:p>
        </p:txBody>
      </p:sp>
      <p:sp>
        <p:nvSpPr>
          <p:cNvPr id="31" name="TextBox 30"/>
          <p:cNvSpPr txBox="1"/>
          <p:nvPr/>
        </p:nvSpPr>
        <p:spPr>
          <a:xfrm>
            <a:off x="1403648" y="5157192"/>
            <a:ext cx="2304256" cy="369332"/>
          </a:xfrm>
          <a:prstGeom prst="rect">
            <a:avLst/>
          </a:prstGeom>
          <a:noFill/>
        </p:spPr>
        <p:txBody>
          <a:bodyPr wrap="square" rtlCol="0">
            <a:spAutoFit/>
          </a:bodyPr>
          <a:lstStyle/>
          <a:p>
            <a:pPr marR="0" algn="ctr" defTabSz="914400" rtl="0" eaLnBrk="1" fontAlgn="base" latinLnBrk="0" hangingPunct="1">
              <a:lnSpc>
                <a:spcPct val="100000"/>
              </a:lnSpc>
              <a:spcBef>
                <a:spcPts val="300"/>
              </a:spcBef>
              <a:spcAft>
                <a:spcPct val="0"/>
              </a:spcAft>
              <a:buClr>
                <a:srgbClr val="80C437"/>
              </a:buClr>
              <a:buSzPct val="125000"/>
              <a:tabLst/>
            </a:pPr>
            <a:r>
              <a:rPr kumimoji="0" lang="en-GB" b="1" i="0" u="none" strike="noStrike" kern="0" cap="none" spc="0" normalizeH="0" baseline="0" noProof="0" dirty="0" smtClean="0">
                <a:ln>
                  <a:noFill/>
                </a:ln>
                <a:solidFill>
                  <a:srgbClr val="002A6C"/>
                </a:solidFill>
                <a:effectLst/>
                <a:uLnTx/>
                <a:uFillTx/>
                <a:latin typeface="+mn-lt"/>
                <a:ea typeface="+mn-ea"/>
                <a:cs typeface="+mn-cs"/>
              </a:rPr>
              <a:t>Single LiDAR</a:t>
            </a:r>
          </a:p>
        </p:txBody>
      </p:sp>
      <p:sp>
        <p:nvSpPr>
          <p:cNvPr id="32" name="TextBox 31"/>
          <p:cNvSpPr txBox="1"/>
          <p:nvPr/>
        </p:nvSpPr>
        <p:spPr>
          <a:xfrm>
            <a:off x="5220072" y="5168225"/>
            <a:ext cx="2527451" cy="369332"/>
          </a:xfrm>
          <a:prstGeom prst="rect">
            <a:avLst/>
          </a:prstGeom>
          <a:noFill/>
        </p:spPr>
        <p:txBody>
          <a:bodyPr wrap="square" rtlCol="0">
            <a:spAutoFit/>
          </a:bodyPr>
          <a:lstStyle/>
          <a:p>
            <a:pPr marR="0" algn="ctr" defTabSz="914400" rtl="0" eaLnBrk="1" fontAlgn="base" latinLnBrk="0" hangingPunct="1">
              <a:lnSpc>
                <a:spcPct val="100000"/>
              </a:lnSpc>
              <a:spcBef>
                <a:spcPts val="300"/>
              </a:spcBef>
              <a:spcAft>
                <a:spcPct val="0"/>
              </a:spcAft>
              <a:buClr>
                <a:srgbClr val="80C437"/>
              </a:buClr>
              <a:buSzPct val="125000"/>
              <a:tabLst/>
            </a:pPr>
            <a:r>
              <a:rPr kumimoji="0" lang="en-GB" b="1" i="0" u="none" strike="noStrike" kern="0" cap="none" spc="0" normalizeH="0" baseline="0" noProof="0" dirty="0" smtClean="0">
                <a:ln>
                  <a:noFill/>
                </a:ln>
                <a:solidFill>
                  <a:srgbClr val="002A6C"/>
                </a:solidFill>
                <a:effectLst/>
                <a:uLnTx/>
                <a:uFillTx/>
                <a:latin typeface="+mn-lt"/>
                <a:ea typeface="+mn-ea"/>
                <a:cs typeface="+mn-cs"/>
              </a:rPr>
              <a:t>Dual LiDAR</a:t>
            </a:r>
          </a:p>
        </p:txBody>
      </p:sp>
      <p:grpSp>
        <p:nvGrpSpPr>
          <p:cNvPr id="5" name="Group 4"/>
          <p:cNvGrpSpPr/>
          <p:nvPr/>
        </p:nvGrpSpPr>
        <p:grpSpPr>
          <a:xfrm>
            <a:off x="4788024" y="2463904"/>
            <a:ext cx="3492376" cy="2639601"/>
            <a:chOff x="4788024" y="2565223"/>
            <a:chExt cx="3384376" cy="2538282"/>
          </a:xfrm>
        </p:grpSpPr>
        <p:pic>
          <p:nvPicPr>
            <p:cNvPr id="3074" name="Picture 2" descr="C:\OWA SL\Validation Results\Leosphere_dual_Scanning_LiDAR vs Kish_Validation_V2\Plots\Plots Sensitivity\Scatter Plots\Real Numbers\All\Wind Direction scanning_150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565223"/>
              <a:ext cx="3384376" cy="2538282"/>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32"/>
            <p:cNvCxnSpPr/>
            <p:nvPr/>
          </p:nvCxnSpPr>
          <p:spPr>
            <a:xfrm flipV="1">
              <a:off x="6201419" y="2804375"/>
              <a:ext cx="0" cy="19936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058768" y="2615736"/>
              <a:ext cx="358256" cy="246221"/>
            </a:xfrm>
            <a:prstGeom prst="rect">
              <a:avLst/>
            </a:prstGeom>
            <a:noFill/>
          </p:spPr>
          <p:txBody>
            <a:bodyPr wrap="square" rtlCol="0">
              <a:spAutoFit/>
            </a:bodyPr>
            <a:lstStyle/>
            <a:p>
              <a:r>
                <a:rPr lang="en-GB" sz="1000" dirty="0" smtClean="0">
                  <a:solidFill>
                    <a:srgbClr val="00B050"/>
                  </a:solidFill>
                </a:rPr>
                <a:t>EP</a:t>
              </a:r>
              <a:endParaRPr lang="en-GB" sz="1000" dirty="0">
                <a:solidFill>
                  <a:srgbClr val="00B050"/>
                </a:solidFill>
              </a:endParaRPr>
            </a:p>
          </p:txBody>
        </p:sp>
        <p:cxnSp>
          <p:nvCxnSpPr>
            <p:cNvPr id="37" name="Straight Connector 36"/>
            <p:cNvCxnSpPr/>
            <p:nvPr/>
          </p:nvCxnSpPr>
          <p:spPr>
            <a:xfrm flipV="1">
              <a:off x="5879640" y="2801452"/>
              <a:ext cx="0" cy="19936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663896" y="2607039"/>
              <a:ext cx="496471" cy="246221"/>
            </a:xfrm>
            <a:prstGeom prst="rect">
              <a:avLst/>
            </a:prstGeom>
            <a:noFill/>
          </p:spPr>
          <p:txBody>
            <a:bodyPr wrap="square" rtlCol="0">
              <a:spAutoFit/>
            </a:bodyPr>
            <a:lstStyle/>
            <a:p>
              <a:r>
                <a:rPr lang="en-GB" sz="1000" dirty="0" smtClean="0">
                  <a:solidFill>
                    <a:srgbClr val="00B050"/>
                  </a:solidFill>
                </a:rPr>
                <a:t>Baily</a:t>
              </a:r>
              <a:endParaRPr lang="en-GB" sz="1000" dirty="0">
                <a:solidFill>
                  <a:srgbClr val="00B050"/>
                </a:solidFill>
              </a:endParaRPr>
            </a:p>
          </p:txBody>
        </p:sp>
        <p:cxnSp>
          <p:nvCxnSpPr>
            <p:cNvPr id="41" name="Straight Connector 40"/>
            <p:cNvCxnSpPr/>
            <p:nvPr/>
          </p:nvCxnSpPr>
          <p:spPr>
            <a:xfrm flipV="1">
              <a:off x="7649219" y="2817075"/>
              <a:ext cx="0" cy="19936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7506568" y="2628436"/>
              <a:ext cx="358256" cy="246221"/>
            </a:xfrm>
            <a:prstGeom prst="rect">
              <a:avLst/>
            </a:prstGeom>
            <a:noFill/>
          </p:spPr>
          <p:txBody>
            <a:bodyPr wrap="square" rtlCol="0">
              <a:spAutoFit/>
            </a:bodyPr>
            <a:lstStyle/>
            <a:p>
              <a:r>
                <a:rPr lang="en-GB" sz="1000" dirty="0" smtClean="0">
                  <a:solidFill>
                    <a:srgbClr val="00B050"/>
                  </a:solidFill>
                </a:rPr>
                <a:t>EP</a:t>
              </a:r>
              <a:endParaRPr lang="en-GB" sz="1000" dirty="0">
                <a:solidFill>
                  <a:srgbClr val="00B050"/>
                </a:solidFill>
              </a:endParaRPr>
            </a:p>
          </p:txBody>
        </p:sp>
        <p:cxnSp>
          <p:nvCxnSpPr>
            <p:cNvPr id="43" name="Straight Connector 42"/>
            <p:cNvCxnSpPr/>
            <p:nvPr/>
          </p:nvCxnSpPr>
          <p:spPr>
            <a:xfrm flipV="1">
              <a:off x="7327440" y="2814152"/>
              <a:ext cx="0" cy="1993677"/>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7111696" y="2619739"/>
              <a:ext cx="496471" cy="246221"/>
            </a:xfrm>
            <a:prstGeom prst="rect">
              <a:avLst/>
            </a:prstGeom>
            <a:noFill/>
          </p:spPr>
          <p:txBody>
            <a:bodyPr wrap="square" rtlCol="0">
              <a:spAutoFit/>
            </a:bodyPr>
            <a:lstStyle/>
            <a:p>
              <a:r>
                <a:rPr lang="en-GB" sz="1000" dirty="0" smtClean="0">
                  <a:solidFill>
                    <a:srgbClr val="00B050"/>
                  </a:solidFill>
                </a:rPr>
                <a:t>Baily</a:t>
              </a:r>
              <a:endParaRPr lang="en-GB" sz="1000" dirty="0">
                <a:solidFill>
                  <a:srgbClr val="00B050"/>
                </a:solidFill>
              </a:endParaRPr>
            </a:p>
          </p:txBody>
        </p:sp>
      </p:grpSp>
    </p:spTree>
    <p:extLst>
      <p:ext uri="{BB962C8B-B14F-4D97-AF65-F5344CB8AC3E}">
        <p14:creationId xmlns:p14="http://schemas.microsoft.com/office/powerpoint/2010/main" val="3019702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396575"/>
            <a:ext cx="8507288" cy="4902629"/>
          </a:xfrm>
        </p:spPr>
        <p:txBody>
          <a:bodyPr/>
          <a:lstStyle/>
          <a:p>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sz="1800" dirty="0"/>
              <a:t>The </a:t>
            </a:r>
            <a:r>
              <a:rPr lang="en-GB" sz="1800" dirty="0" smtClean="0"/>
              <a:t>benefits </a:t>
            </a:r>
            <a:r>
              <a:rPr lang="en-GB" sz="1800" dirty="0"/>
              <a:t>that could be derived from installing </a:t>
            </a:r>
            <a:r>
              <a:rPr lang="en-GB" sz="1800" dirty="0" smtClean="0"/>
              <a:t>Scanning LIDAR(s) include:</a:t>
            </a:r>
          </a:p>
          <a:p>
            <a:pPr lvl="2"/>
            <a:r>
              <a:rPr lang="en-GB" sz="1600" dirty="0" smtClean="0"/>
              <a:t>Better project decisions (layout design, resource assessment)</a:t>
            </a:r>
          </a:p>
          <a:p>
            <a:pPr lvl="2"/>
            <a:r>
              <a:rPr lang="en-GB" sz="1600" dirty="0"/>
              <a:t>R</a:t>
            </a:r>
            <a:r>
              <a:rPr lang="en-GB" sz="1600" dirty="0" smtClean="0"/>
              <a:t>eduction </a:t>
            </a:r>
            <a:r>
              <a:rPr lang="en-GB" sz="1600" dirty="0"/>
              <a:t>in </a:t>
            </a:r>
            <a:r>
              <a:rPr lang="en-GB" sz="1600" dirty="0" smtClean="0"/>
              <a:t>horizontal </a:t>
            </a:r>
            <a:r>
              <a:rPr lang="en-GB" sz="1600" dirty="0"/>
              <a:t>wind speed </a:t>
            </a:r>
            <a:r>
              <a:rPr lang="en-GB" sz="1600" dirty="0" smtClean="0"/>
              <a:t>extrapolation uncertainty</a:t>
            </a:r>
          </a:p>
          <a:p>
            <a:pPr lvl="1"/>
            <a:r>
              <a:rPr lang="en-GB" sz="1800" dirty="0" smtClean="0"/>
              <a:t>In this experiment primary wind speed measurement (e.g. as done by a mast or floating LiDAR) is a secondary objective. </a:t>
            </a:r>
            <a:r>
              <a:rPr lang="en-GB" sz="1800" b="1" dirty="0" smtClean="0"/>
              <a:t>Scanning patterns are optimised for spatial variation.</a:t>
            </a:r>
            <a:endParaRPr lang="en-GB" sz="1800" b="1" dirty="0"/>
          </a:p>
          <a:p>
            <a:pPr lvl="1"/>
            <a:endParaRPr lang="en-GB" dirty="0"/>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6634"/>
          <a:stretch/>
        </p:blipFill>
        <p:spPr bwMode="auto">
          <a:xfrm>
            <a:off x="971600" y="1565101"/>
            <a:ext cx="6547001" cy="3409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What are we trying to achieve?</a:t>
            </a:r>
            <a:endParaRPr lang="en-GB" dirty="0"/>
          </a:p>
        </p:txBody>
      </p:sp>
      <p:sp>
        <p:nvSpPr>
          <p:cNvPr id="4" name="Slide Number Placeholder 3"/>
          <p:cNvSpPr>
            <a:spLocks noGrp="1"/>
          </p:cNvSpPr>
          <p:nvPr>
            <p:ph type="sldNum" sz="quarter" idx="12"/>
          </p:nvPr>
        </p:nvSpPr>
        <p:spPr/>
        <p:txBody>
          <a:bodyPr/>
          <a:lstStyle/>
          <a:p>
            <a:fld id="{F02067B5-BB61-425A-ADF9-C80F01E8B2C9}" type="slidenum">
              <a:rPr lang="en-GB" smtClean="0"/>
              <a:pPr/>
              <a:t>3</a:t>
            </a:fld>
            <a:endParaRPr lang="en-GB"/>
          </a:p>
        </p:txBody>
      </p:sp>
      <p:cxnSp>
        <p:nvCxnSpPr>
          <p:cNvPr id="6" name="Straight Arrow Connector 5"/>
          <p:cNvCxnSpPr/>
          <p:nvPr/>
        </p:nvCxnSpPr>
        <p:spPr>
          <a:xfrm flipH="1">
            <a:off x="6308499" y="1721440"/>
            <a:ext cx="533400" cy="947043"/>
          </a:xfrm>
          <a:prstGeom prst="straightConnector1">
            <a:avLst/>
          </a:prstGeom>
          <a:ln w="25400">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631497" y="2200521"/>
            <a:ext cx="1774208" cy="646331"/>
          </a:xfrm>
          <a:prstGeom prst="rect">
            <a:avLst/>
          </a:prstGeom>
          <a:solidFill>
            <a:schemeClr val="bg1">
              <a:lumMod val="95000"/>
            </a:schemeClr>
          </a:solidFill>
          <a:ln>
            <a:solidFill>
              <a:schemeClr val="tx1"/>
            </a:solidFill>
          </a:ln>
        </p:spPr>
        <p:txBody>
          <a:bodyPr wrap="square" rtlCol="0">
            <a:spAutoFit/>
          </a:bodyPr>
          <a:lstStyle/>
          <a:p>
            <a:pPr algn="ctr"/>
            <a:r>
              <a:rPr lang="en-GB" dirty="0" smtClean="0"/>
              <a:t>~1% change in wind speed</a:t>
            </a:r>
            <a:endParaRPr lang="en-GB" dirty="0"/>
          </a:p>
        </p:txBody>
      </p:sp>
      <p:grpSp>
        <p:nvGrpSpPr>
          <p:cNvPr id="8" name="Group 7"/>
          <p:cNvGrpSpPr/>
          <p:nvPr/>
        </p:nvGrpSpPr>
        <p:grpSpPr>
          <a:xfrm>
            <a:off x="7800141" y="4057777"/>
            <a:ext cx="883575" cy="460800"/>
            <a:chOff x="7282842" y="4177832"/>
            <a:chExt cx="883575" cy="460800"/>
          </a:xfrm>
        </p:grpSpPr>
        <p:cxnSp>
          <p:nvCxnSpPr>
            <p:cNvPr id="9" name="Straight Connector 8"/>
            <p:cNvCxnSpPr/>
            <p:nvPr/>
          </p:nvCxnSpPr>
          <p:spPr>
            <a:xfrm>
              <a:off x="7282842" y="4177832"/>
              <a:ext cx="0" cy="460800"/>
            </a:xfrm>
            <a:prstGeom prst="line">
              <a:avLst/>
            </a:prstGeom>
            <a:ln w="25400">
              <a:solidFill>
                <a:schemeClr val="tx1"/>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282842" y="4209913"/>
              <a:ext cx="883575" cy="369332"/>
            </a:xfrm>
            <a:prstGeom prst="rect">
              <a:avLst/>
            </a:prstGeom>
          </p:spPr>
          <p:txBody>
            <a:bodyPr wrap="none">
              <a:spAutoFit/>
            </a:bodyPr>
            <a:lstStyle/>
            <a:p>
              <a:pPr algn="ctr"/>
              <a:r>
                <a:rPr lang="en-GB" dirty="0" smtClean="0"/>
                <a:t>~20km</a:t>
              </a:r>
              <a:endParaRPr lang="en-GB" dirty="0"/>
            </a:p>
          </p:txBody>
        </p:sp>
      </p:grpSp>
      <p:sp>
        <p:nvSpPr>
          <p:cNvPr id="11" name="TextBox 10"/>
          <p:cNvSpPr txBox="1"/>
          <p:nvPr/>
        </p:nvSpPr>
        <p:spPr>
          <a:xfrm>
            <a:off x="803049" y="1167193"/>
            <a:ext cx="7438879" cy="369332"/>
          </a:xfrm>
          <a:prstGeom prst="rect">
            <a:avLst/>
          </a:prstGeom>
          <a:noFill/>
        </p:spPr>
        <p:txBody>
          <a:bodyPr wrap="square" rtlCol="0">
            <a:spAutoFit/>
          </a:bodyPr>
          <a:lstStyle/>
          <a:p>
            <a:r>
              <a:rPr lang="en-GB" dirty="0" smtClean="0"/>
              <a:t>Predicted spatial variation of average wind speed (mesoscale model)</a:t>
            </a:r>
            <a:endParaRPr lang="en-GB" dirty="0"/>
          </a:p>
        </p:txBody>
      </p:sp>
      <p:cxnSp>
        <p:nvCxnSpPr>
          <p:cNvPr id="12" name="Straight Arrow Connector 11"/>
          <p:cNvCxnSpPr/>
          <p:nvPr/>
        </p:nvCxnSpPr>
        <p:spPr>
          <a:xfrm flipH="1">
            <a:off x="5744393" y="3187595"/>
            <a:ext cx="190250" cy="287350"/>
          </a:xfrm>
          <a:prstGeom prst="straightConnector1">
            <a:avLst/>
          </a:prstGeom>
          <a:ln w="25400">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976405" y="3253231"/>
            <a:ext cx="1774208" cy="646331"/>
          </a:xfrm>
          <a:prstGeom prst="rect">
            <a:avLst/>
          </a:prstGeom>
          <a:solidFill>
            <a:schemeClr val="bg1">
              <a:lumMod val="95000"/>
            </a:schemeClr>
          </a:solidFill>
          <a:ln>
            <a:solidFill>
              <a:schemeClr val="tx1"/>
            </a:solidFill>
          </a:ln>
        </p:spPr>
        <p:txBody>
          <a:bodyPr wrap="square" rtlCol="0">
            <a:spAutoFit/>
          </a:bodyPr>
          <a:lstStyle/>
          <a:p>
            <a:pPr algn="ctr"/>
            <a:r>
              <a:rPr lang="en-GB" dirty="0" smtClean="0"/>
              <a:t>~1% change in wind speed</a:t>
            </a:r>
            <a:endParaRPr lang="en-GB" dirty="0"/>
          </a:p>
        </p:txBody>
      </p:sp>
      <p:cxnSp>
        <p:nvCxnSpPr>
          <p:cNvPr id="14" name="Straight Arrow Connector 13"/>
          <p:cNvCxnSpPr/>
          <p:nvPr/>
        </p:nvCxnSpPr>
        <p:spPr>
          <a:xfrm flipH="1">
            <a:off x="4004907" y="3913009"/>
            <a:ext cx="199852" cy="144797"/>
          </a:xfrm>
          <a:prstGeom prst="straightConnector1">
            <a:avLst/>
          </a:prstGeom>
          <a:ln w="25400">
            <a:solidFill>
              <a:schemeClr val="tx1"/>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635384" y="4136024"/>
            <a:ext cx="1774208" cy="646331"/>
          </a:xfrm>
          <a:prstGeom prst="rect">
            <a:avLst/>
          </a:prstGeom>
          <a:solidFill>
            <a:schemeClr val="bg1">
              <a:lumMod val="95000"/>
            </a:schemeClr>
          </a:solidFill>
          <a:ln>
            <a:solidFill>
              <a:schemeClr val="tx1"/>
            </a:solidFill>
          </a:ln>
        </p:spPr>
        <p:txBody>
          <a:bodyPr wrap="square" rtlCol="0">
            <a:spAutoFit/>
          </a:bodyPr>
          <a:lstStyle/>
          <a:p>
            <a:pPr algn="ctr"/>
            <a:r>
              <a:rPr lang="en-GB" dirty="0" smtClean="0"/>
              <a:t>~1% change in wind speed</a:t>
            </a:r>
            <a:endParaRPr lang="en-GB" dirty="0"/>
          </a:p>
        </p:txBody>
      </p:sp>
    </p:spTree>
    <p:extLst>
      <p:ext uri="{BB962C8B-B14F-4D97-AF65-F5344CB8AC3E}">
        <p14:creationId xmlns:p14="http://schemas.microsoft.com/office/powerpoint/2010/main" val="261500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429626"/>
            <a:ext cx="6955022" cy="323850"/>
          </a:xfrm>
        </p:spPr>
        <p:txBody>
          <a:bodyPr/>
          <a:lstStyle/>
          <a:p>
            <a:r>
              <a:rPr lang="en-GB" dirty="0" smtClean="0"/>
              <a:t>Definition of Radial and Orthogonal Measurement Data</a:t>
            </a:r>
            <a:endParaRPr lang="en-GB" dirty="0"/>
          </a:p>
        </p:txBody>
      </p:sp>
      <p:pic>
        <p:nvPicPr>
          <p:cNvPr id="6" name="Picture 2"/>
          <p:cNvPicPr>
            <a:picLocks noGrp="1" noChangeAspect="1" noChangeArrowheads="1"/>
          </p:cNvPicPr>
          <p:nvPr>
            <p:ph idx="1"/>
          </p:nvPr>
        </p:nvPicPr>
        <p:blipFill rotWithShape="1">
          <a:blip r:embed="rId3" cstate="print"/>
          <a:srcRect l="31438" t="44838"/>
          <a:stretch/>
        </p:blipFill>
        <p:spPr bwMode="auto">
          <a:xfrm>
            <a:off x="536799" y="1313425"/>
            <a:ext cx="7997601" cy="4586020"/>
          </a:xfrm>
          <a:prstGeom prst="rect">
            <a:avLst/>
          </a:prstGeom>
          <a:ln>
            <a:noFill/>
          </a:ln>
          <a:effectLst>
            <a:softEdge rad="112500"/>
          </a:effectLst>
        </p:spPr>
      </p:pic>
      <p:cxnSp>
        <p:nvCxnSpPr>
          <p:cNvPr id="10" name="Straight Arrow Connector 9"/>
          <p:cNvCxnSpPr>
            <a:endCxn id="8" idx="2"/>
          </p:cNvCxnSpPr>
          <p:nvPr/>
        </p:nvCxnSpPr>
        <p:spPr>
          <a:xfrm flipV="1">
            <a:off x="3209310" y="1846825"/>
            <a:ext cx="4582706" cy="2051613"/>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3035301" y="3728051"/>
            <a:ext cx="348018" cy="3561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Oval 7"/>
          <p:cNvSpPr/>
          <p:nvPr/>
        </p:nvSpPr>
        <p:spPr>
          <a:xfrm>
            <a:off x="7792016" y="1669025"/>
            <a:ext cx="371192" cy="35559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cxnSp>
        <p:nvCxnSpPr>
          <p:cNvPr id="41" name="Straight Arrow Connector 40"/>
          <p:cNvCxnSpPr/>
          <p:nvPr/>
        </p:nvCxnSpPr>
        <p:spPr>
          <a:xfrm flipV="1">
            <a:off x="4020822" y="2705100"/>
            <a:ext cx="1871978" cy="815357"/>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5" name="TextBox 4"/>
          <p:cNvSpPr txBox="1"/>
          <p:nvPr/>
        </p:nvSpPr>
        <p:spPr>
          <a:xfrm>
            <a:off x="4819440" y="3389497"/>
            <a:ext cx="2421332" cy="338554"/>
          </a:xfrm>
          <a:prstGeom prst="rect">
            <a:avLst/>
          </a:prstGeom>
          <a:noFill/>
        </p:spPr>
        <p:txBody>
          <a:bodyPr wrap="square" rtlCol="0">
            <a:spAutoFit/>
          </a:bodyPr>
          <a:lstStyle/>
          <a:p>
            <a:r>
              <a:rPr lang="en-GB" sz="1600" b="1" dirty="0" smtClean="0">
                <a:solidFill>
                  <a:schemeClr val="accent6"/>
                </a:solidFill>
              </a:rPr>
              <a:t>Wind vector</a:t>
            </a:r>
            <a:endParaRPr lang="en-GB" sz="1600" b="1" dirty="0">
              <a:solidFill>
                <a:schemeClr val="accent6"/>
              </a:solidFill>
            </a:endParaRPr>
          </a:p>
        </p:txBody>
      </p:sp>
      <p:cxnSp>
        <p:nvCxnSpPr>
          <p:cNvPr id="49" name="Straight Arrow Connector 48"/>
          <p:cNvCxnSpPr/>
          <p:nvPr/>
        </p:nvCxnSpPr>
        <p:spPr>
          <a:xfrm flipV="1">
            <a:off x="3982722" y="2616200"/>
            <a:ext cx="1871978" cy="822590"/>
          </a:xfrm>
          <a:prstGeom prst="straightConnector1">
            <a:avLst/>
          </a:prstGeom>
          <a:ln>
            <a:solidFill>
              <a:srgbClr val="002060"/>
            </a:solidFill>
            <a:tailEnd type="arrow"/>
          </a:ln>
        </p:spPr>
        <p:style>
          <a:lnRef idx="3">
            <a:schemeClr val="accent1"/>
          </a:lnRef>
          <a:fillRef idx="0">
            <a:schemeClr val="accent1"/>
          </a:fillRef>
          <a:effectRef idx="2">
            <a:schemeClr val="accent1"/>
          </a:effectRef>
          <a:fontRef idx="minor">
            <a:schemeClr val="tx1"/>
          </a:fontRef>
        </p:style>
      </p:cxnSp>
      <p:sp>
        <p:nvSpPr>
          <p:cNvPr id="57" name="TextBox 56"/>
          <p:cNvSpPr txBox="1"/>
          <p:nvPr/>
        </p:nvSpPr>
        <p:spPr>
          <a:xfrm>
            <a:off x="3693196" y="2120325"/>
            <a:ext cx="1720462" cy="584775"/>
          </a:xfrm>
          <a:prstGeom prst="rect">
            <a:avLst/>
          </a:prstGeom>
          <a:noFill/>
        </p:spPr>
        <p:txBody>
          <a:bodyPr wrap="square" rtlCol="0">
            <a:spAutoFit/>
          </a:bodyPr>
          <a:lstStyle/>
          <a:p>
            <a:r>
              <a:rPr lang="en-GB" sz="1600" b="1" dirty="0" smtClean="0">
                <a:solidFill>
                  <a:srgbClr val="002060"/>
                </a:solidFill>
              </a:rPr>
              <a:t>Measured radial wind speed</a:t>
            </a:r>
            <a:endParaRPr lang="en-GB" sz="1600" b="1" dirty="0">
              <a:solidFill>
                <a:srgbClr val="002060"/>
              </a:solidFill>
            </a:endParaRPr>
          </a:p>
        </p:txBody>
      </p:sp>
      <p:sp>
        <p:nvSpPr>
          <p:cNvPr id="78" name="TextBox 77"/>
          <p:cNvSpPr txBox="1"/>
          <p:nvPr/>
        </p:nvSpPr>
        <p:spPr>
          <a:xfrm>
            <a:off x="2988346" y="4088332"/>
            <a:ext cx="1409700" cy="369332"/>
          </a:xfrm>
          <a:prstGeom prst="rect">
            <a:avLst/>
          </a:prstGeom>
          <a:noFill/>
        </p:spPr>
        <p:txBody>
          <a:bodyPr wrap="square" rtlCol="0">
            <a:spAutoFit/>
          </a:bodyPr>
          <a:lstStyle/>
          <a:p>
            <a:r>
              <a:rPr lang="en-GB" dirty="0" smtClean="0">
                <a:solidFill>
                  <a:schemeClr val="bg1">
                    <a:lumMod val="50000"/>
                  </a:schemeClr>
                </a:solidFill>
              </a:rPr>
              <a:t>East Pier</a:t>
            </a:r>
            <a:endParaRPr lang="en-GB" dirty="0">
              <a:solidFill>
                <a:schemeClr val="bg1">
                  <a:lumMod val="50000"/>
                </a:schemeClr>
              </a:solidFill>
            </a:endParaRPr>
          </a:p>
        </p:txBody>
      </p:sp>
      <p:sp>
        <p:nvSpPr>
          <p:cNvPr id="79" name="TextBox 78"/>
          <p:cNvSpPr txBox="1"/>
          <p:nvPr/>
        </p:nvSpPr>
        <p:spPr>
          <a:xfrm>
            <a:off x="7734300" y="2045553"/>
            <a:ext cx="1409700" cy="646331"/>
          </a:xfrm>
          <a:prstGeom prst="rect">
            <a:avLst/>
          </a:prstGeom>
          <a:noFill/>
        </p:spPr>
        <p:txBody>
          <a:bodyPr wrap="square" rtlCol="0">
            <a:spAutoFit/>
          </a:bodyPr>
          <a:lstStyle/>
          <a:p>
            <a:r>
              <a:rPr lang="en-GB" dirty="0" smtClean="0">
                <a:solidFill>
                  <a:schemeClr val="bg1">
                    <a:lumMod val="50000"/>
                  </a:schemeClr>
                </a:solidFill>
              </a:rPr>
              <a:t>Kish Lighthouse</a:t>
            </a:r>
            <a:endParaRPr lang="en-GB" dirty="0">
              <a:solidFill>
                <a:schemeClr val="bg1">
                  <a:lumMod val="50000"/>
                </a:schemeClr>
              </a:solidFill>
            </a:endParaRPr>
          </a:p>
        </p:txBody>
      </p:sp>
      <p:sp>
        <p:nvSpPr>
          <p:cNvPr id="3" name="TextBox 2"/>
          <p:cNvSpPr txBox="1"/>
          <p:nvPr/>
        </p:nvSpPr>
        <p:spPr>
          <a:xfrm>
            <a:off x="5329678" y="2861149"/>
            <a:ext cx="1126244" cy="58477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1600" b="1" i="0" u="none" strike="noStrike" kern="0" cap="none" spc="0" normalizeH="0" baseline="0" noProof="0" dirty="0" smtClean="0">
                <a:ln>
                  <a:noFill/>
                </a:ln>
                <a:solidFill>
                  <a:schemeClr val="accent3">
                    <a:lumMod val="75000"/>
                  </a:schemeClr>
                </a:solidFill>
                <a:effectLst/>
                <a:uLnTx/>
                <a:uFillTx/>
                <a:latin typeface="+mn-lt"/>
                <a:ea typeface="+mn-ea"/>
                <a:cs typeface="+mn-cs"/>
              </a:rPr>
              <a:t>Line of Sight (LOS)</a:t>
            </a:r>
          </a:p>
        </p:txBody>
      </p:sp>
      <p:sp>
        <p:nvSpPr>
          <p:cNvPr id="11" name="TextBox 10"/>
          <p:cNvSpPr txBox="1"/>
          <p:nvPr/>
        </p:nvSpPr>
        <p:spPr>
          <a:xfrm>
            <a:off x="1832047" y="3478103"/>
            <a:ext cx="1536917" cy="646331"/>
          </a:xfrm>
          <a:prstGeom prst="rect">
            <a:avLst/>
          </a:prstGeom>
          <a:noFill/>
        </p:spPr>
        <p:txBody>
          <a:bodyPr wrap="square" rtlCol="0">
            <a:spAutoFit/>
          </a:bodyPr>
          <a:lstStyle/>
          <a:p>
            <a:pPr marR="0" algn="ctr" defTabSz="914400" rtl="0" eaLnBrk="1" fontAlgn="base" latinLnBrk="0" hangingPunct="1">
              <a:lnSpc>
                <a:spcPct val="100000"/>
              </a:lnSpc>
              <a:spcBef>
                <a:spcPts val="300"/>
              </a:spcBef>
              <a:spcAft>
                <a:spcPct val="0"/>
              </a:spcAft>
              <a:buClr>
                <a:srgbClr val="80C437"/>
              </a:buClr>
              <a:buSzPct val="125000"/>
              <a:tabLst/>
            </a:pPr>
            <a:r>
              <a:rPr lang="en-GB" kern="0" dirty="0" smtClean="0">
                <a:solidFill>
                  <a:srgbClr val="002A6C"/>
                </a:solidFill>
              </a:rPr>
              <a:t>Scanning LiDAR</a:t>
            </a:r>
            <a:endParaRPr kumimoji="0" lang="en-GB" b="0" i="0" u="none" strike="noStrike" kern="0" cap="none" spc="0" normalizeH="0" baseline="0" noProof="0" dirty="0" smtClean="0">
              <a:ln>
                <a:noFill/>
              </a:ln>
              <a:solidFill>
                <a:srgbClr val="002A6C"/>
              </a:solidFill>
              <a:effectLst/>
              <a:uLnTx/>
              <a:uFillTx/>
            </a:endParaRPr>
          </a:p>
        </p:txBody>
      </p:sp>
      <p:sp>
        <p:nvSpPr>
          <p:cNvPr id="17" name="TextBox 16"/>
          <p:cNvSpPr txBox="1"/>
          <p:nvPr/>
        </p:nvSpPr>
        <p:spPr>
          <a:xfrm>
            <a:off x="5994398" y="1321312"/>
            <a:ext cx="2099423" cy="684803"/>
          </a:xfrm>
          <a:prstGeom prst="rect">
            <a:avLst/>
          </a:prstGeom>
          <a:noFill/>
        </p:spPr>
        <p:txBody>
          <a:bodyPr wrap="square" rtlCol="0">
            <a:spAutoFit/>
          </a:bodyPr>
          <a:lstStyle/>
          <a:p>
            <a:pPr marR="0" algn="ctr" defTabSz="914400" rtl="0" eaLnBrk="1" fontAlgn="base" latinLnBrk="0" hangingPunct="1">
              <a:lnSpc>
                <a:spcPct val="100000"/>
              </a:lnSpc>
              <a:spcBef>
                <a:spcPts val="300"/>
              </a:spcBef>
              <a:spcAft>
                <a:spcPct val="0"/>
              </a:spcAft>
              <a:buClr>
                <a:srgbClr val="80C437"/>
              </a:buClr>
              <a:buSzPct val="125000"/>
              <a:tabLst/>
            </a:pPr>
            <a:r>
              <a:rPr lang="en-GB" kern="0" dirty="0" smtClean="0">
                <a:solidFill>
                  <a:schemeClr val="accent3">
                    <a:lumMod val="75000"/>
                  </a:schemeClr>
                </a:solidFill>
              </a:rPr>
              <a:t>Measurement</a:t>
            </a:r>
          </a:p>
          <a:p>
            <a:pPr marR="0" algn="ctr" defTabSz="914400" rtl="0" eaLnBrk="1" fontAlgn="base" latinLnBrk="0" hangingPunct="1">
              <a:lnSpc>
                <a:spcPct val="100000"/>
              </a:lnSpc>
              <a:spcBef>
                <a:spcPts val="300"/>
              </a:spcBef>
              <a:spcAft>
                <a:spcPct val="0"/>
              </a:spcAft>
              <a:buClr>
                <a:srgbClr val="80C437"/>
              </a:buClr>
              <a:buSzPct val="125000"/>
              <a:tabLst/>
            </a:pPr>
            <a:r>
              <a:rPr kumimoji="0" lang="en-GB" b="0" i="0" u="none" strike="noStrike" kern="0" cap="none" spc="0" normalizeH="0" baseline="0" noProof="0" dirty="0" smtClean="0">
                <a:ln>
                  <a:noFill/>
                </a:ln>
                <a:solidFill>
                  <a:schemeClr val="accent3">
                    <a:lumMod val="75000"/>
                  </a:schemeClr>
                </a:solidFill>
                <a:effectLst/>
                <a:uLnTx/>
                <a:uFillTx/>
              </a:rPr>
              <a:t>Location</a:t>
            </a:r>
          </a:p>
        </p:txBody>
      </p:sp>
    </p:spTree>
    <p:extLst>
      <p:ext uri="{BB962C8B-B14F-4D97-AF65-F5344CB8AC3E}">
        <p14:creationId xmlns:p14="http://schemas.microsoft.com/office/powerpoint/2010/main" val="23177417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fill="hold"/>
                                        <p:tgtEl>
                                          <p:spTgt spid="41"/>
                                        </p:tgtEl>
                                        <p:attrNameLst>
                                          <p:attrName>ppt_x</p:attrName>
                                        </p:attrNameLst>
                                      </p:cBhvr>
                                      <p:tavLst>
                                        <p:tav tm="0">
                                          <p:val>
                                            <p:strVal val="#ppt_x"/>
                                          </p:val>
                                        </p:tav>
                                        <p:tav tm="100000">
                                          <p:val>
                                            <p:strVal val="#ppt_x"/>
                                          </p:val>
                                        </p:tav>
                                      </p:tavLst>
                                    </p:anim>
                                    <p:anim calcmode="lin" valueType="num">
                                      <p:cBhvr additive="base">
                                        <p:cTn id="18" dur="500" fill="hold"/>
                                        <p:tgtEl>
                                          <p:spTgt spid="4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anim calcmode="lin" valueType="num">
                                      <p:cBhvr additive="base">
                                        <p:cTn id="27" dur="500" fill="hold"/>
                                        <p:tgtEl>
                                          <p:spTgt spid="49"/>
                                        </p:tgtEl>
                                        <p:attrNameLst>
                                          <p:attrName>ppt_x</p:attrName>
                                        </p:attrNameLst>
                                      </p:cBhvr>
                                      <p:tavLst>
                                        <p:tav tm="0">
                                          <p:val>
                                            <p:strVal val="#ppt_x"/>
                                          </p:val>
                                        </p:tav>
                                        <p:tav tm="100000">
                                          <p:val>
                                            <p:strVal val="#ppt_x"/>
                                          </p:val>
                                        </p:tav>
                                      </p:tavLst>
                                    </p:anim>
                                    <p:anim calcmode="lin" valueType="num">
                                      <p:cBhvr additive="base">
                                        <p:cTn id="28" dur="500" fill="hold"/>
                                        <p:tgtEl>
                                          <p:spTgt spid="4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 calcmode="lin" valueType="num">
                                      <p:cBhvr additive="base">
                                        <p:cTn id="31" dur="500" fill="hold"/>
                                        <p:tgtEl>
                                          <p:spTgt spid="57"/>
                                        </p:tgtEl>
                                        <p:attrNameLst>
                                          <p:attrName>ppt_x</p:attrName>
                                        </p:attrNameLst>
                                      </p:cBhvr>
                                      <p:tavLst>
                                        <p:tav tm="0">
                                          <p:val>
                                            <p:strVal val="#ppt_x"/>
                                          </p:val>
                                        </p:tav>
                                        <p:tav tm="100000">
                                          <p:val>
                                            <p:strVal val="#ppt_x"/>
                                          </p:val>
                                        </p:tav>
                                      </p:tavLst>
                                    </p:anim>
                                    <p:anim calcmode="lin" valueType="num">
                                      <p:cBhvr additive="base">
                                        <p:cTn id="32"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7"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429626"/>
            <a:ext cx="6955022" cy="323850"/>
          </a:xfrm>
        </p:spPr>
        <p:txBody>
          <a:bodyPr/>
          <a:lstStyle/>
          <a:p>
            <a:r>
              <a:rPr lang="en-GB" dirty="0" smtClean="0"/>
              <a:t>Definition of Radial and Orthogonal Measurement Data</a:t>
            </a:r>
            <a:endParaRPr lang="en-GB" dirty="0"/>
          </a:p>
        </p:txBody>
      </p:sp>
      <p:pic>
        <p:nvPicPr>
          <p:cNvPr id="6" name="Picture 2"/>
          <p:cNvPicPr>
            <a:picLocks noGrp="1" noChangeAspect="1" noChangeArrowheads="1"/>
          </p:cNvPicPr>
          <p:nvPr>
            <p:ph idx="1"/>
          </p:nvPr>
        </p:nvPicPr>
        <p:blipFill rotWithShape="1">
          <a:blip r:embed="rId3" cstate="print"/>
          <a:srcRect l="31438" t="44838"/>
          <a:stretch/>
        </p:blipFill>
        <p:spPr bwMode="auto">
          <a:xfrm>
            <a:off x="536799" y="1313425"/>
            <a:ext cx="7997601" cy="4586020"/>
          </a:xfrm>
          <a:prstGeom prst="rect">
            <a:avLst/>
          </a:prstGeom>
          <a:ln>
            <a:noFill/>
          </a:ln>
          <a:effectLst>
            <a:softEdge rad="112500"/>
          </a:effectLst>
        </p:spPr>
      </p:pic>
      <p:cxnSp>
        <p:nvCxnSpPr>
          <p:cNvPr id="10" name="Straight Arrow Connector 9"/>
          <p:cNvCxnSpPr>
            <a:endCxn id="8" idx="2"/>
          </p:cNvCxnSpPr>
          <p:nvPr/>
        </p:nvCxnSpPr>
        <p:spPr>
          <a:xfrm flipV="1">
            <a:off x="3209310" y="1846825"/>
            <a:ext cx="4582706" cy="2059308"/>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3035301" y="3728051"/>
            <a:ext cx="348018" cy="3561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Oval 7"/>
          <p:cNvSpPr/>
          <p:nvPr/>
        </p:nvSpPr>
        <p:spPr>
          <a:xfrm>
            <a:off x="7792016" y="1669025"/>
            <a:ext cx="371192" cy="35559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cxnSp>
        <p:nvCxnSpPr>
          <p:cNvPr id="41" name="Straight Arrow Connector 40"/>
          <p:cNvCxnSpPr/>
          <p:nvPr/>
        </p:nvCxnSpPr>
        <p:spPr>
          <a:xfrm flipV="1">
            <a:off x="5191363" y="2667002"/>
            <a:ext cx="676037" cy="201929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5" name="TextBox 4"/>
          <p:cNvSpPr txBox="1"/>
          <p:nvPr/>
        </p:nvSpPr>
        <p:spPr>
          <a:xfrm>
            <a:off x="5662739" y="3676651"/>
            <a:ext cx="2421332" cy="338554"/>
          </a:xfrm>
          <a:prstGeom prst="rect">
            <a:avLst/>
          </a:prstGeom>
          <a:noFill/>
        </p:spPr>
        <p:txBody>
          <a:bodyPr wrap="square" rtlCol="0">
            <a:spAutoFit/>
          </a:bodyPr>
          <a:lstStyle/>
          <a:p>
            <a:r>
              <a:rPr lang="en-GB" sz="1600" b="1" dirty="0" smtClean="0">
                <a:solidFill>
                  <a:schemeClr val="accent6"/>
                </a:solidFill>
              </a:rPr>
              <a:t>Wind vector</a:t>
            </a:r>
            <a:endParaRPr lang="en-GB" sz="1600" b="1" dirty="0">
              <a:solidFill>
                <a:schemeClr val="accent6"/>
              </a:solidFill>
            </a:endParaRPr>
          </a:p>
        </p:txBody>
      </p:sp>
      <p:cxnSp>
        <p:nvCxnSpPr>
          <p:cNvPr id="49" name="Straight Arrow Connector 48"/>
          <p:cNvCxnSpPr/>
          <p:nvPr/>
        </p:nvCxnSpPr>
        <p:spPr>
          <a:xfrm flipV="1">
            <a:off x="4540727" y="2653784"/>
            <a:ext cx="1301273" cy="533916"/>
          </a:xfrm>
          <a:prstGeom prst="straightConnector1">
            <a:avLst/>
          </a:prstGeom>
          <a:ln>
            <a:solidFill>
              <a:srgbClr val="002060"/>
            </a:solidFill>
            <a:tailEnd type="arrow"/>
          </a:ln>
        </p:spPr>
        <p:style>
          <a:lnRef idx="3">
            <a:schemeClr val="accent1"/>
          </a:lnRef>
          <a:fillRef idx="0">
            <a:schemeClr val="accent1"/>
          </a:fillRef>
          <a:effectRef idx="2">
            <a:schemeClr val="accent1"/>
          </a:effectRef>
          <a:fontRef idx="minor">
            <a:schemeClr val="tx1"/>
          </a:fontRef>
        </p:style>
      </p:cxnSp>
      <p:sp>
        <p:nvSpPr>
          <p:cNvPr id="57" name="TextBox 56"/>
          <p:cNvSpPr txBox="1"/>
          <p:nvPr/>
        </p:nvSpPr>
        <p:spPr>
          <a:xfrm>
            <a:off x="3693196" y="2278429"/>
            <a:ext cx="1720462" cy="584775"/>
          </a:xfrm>
          <a:prstGeom prst="rect">
            <a:avLst/>
          </a:prstGeom>
          <a:noFill/>
        </p:spPr>
        <p:txBody>
          <a:bodyPr wrap="square" rtlCol="0">
            <a:spAutoFit/>
          </a:bodyPr>
          <a:lstStyle/>
          <a:p>
            <a:r>
              <a:rPr lang="en-GB" sz="1600" b="1" dirty="0" smtClean="0">
                <a:solidFill>
                  <a:srgbClr val="002060"/>
                </a:solidFill>
              </a:rPr>
              <a:t>Measured radial wind speed</a:t>
            </a:r>
            <a:endParaRPr lang="en-GB" sz="1600" b="1" dirty="0">
              <a:solidFill>
                <a:srgbClr val="002060"/>
              </a:solidFill>
            </a:endParaRPr>
          </a:p>
        </p:txBody>
      </p:sp>
      <p:sp>
        <p:nvSpPr>
          <p:cNvPr id="78" name="TextBox 77"/>
          <p:cNvSpPr txBox="1"/>
          <p:nvPr/>
        </p:nvSpPr>
        <p:spPr>
          <a:xfrm>
            <a:off x="2988346" y="4088332"/>
            <a:ext cx="1409700" cy="369332"/>
          </a:xfrm>
          <a:prstGeom prst="rect">
            <a:avLst/>
          </a:prstGeom>
          <a:noFill/>
        </p:spPr>
        <p:txBody>
          <a:bodyPr wrap="square" rtlCol="0">
            <a:spAutoFit/>
          </a:bodyPr>
          <a:lstStyle/>
          <a:p>
            <a:r>
              <a:rPr lang="en-GB" dirty="0" smtClean="0">
                <a:solidFill>
                  <a:schemeClr val="bg1">
                    <a:lumMod val="50000"/>
                  </a:schemeClr>
                </a:solidFill>
              </a:rPr>
              <a:t>East Pier</a:t>
            </a:r>
            <a:endParaRPr lang="en-GB" dirty="0">
              <a:solidFill>
                <a:schemeClr val="bg1">
                  <a:lumMod val="50000"/>
                </a:schemeClr>
              </a:solidFill>
            </a:endParaRPr>
          </a:p>
        </p:txBody>
      </p:sp>
      <p:sp>
        <p:nvSpPr>
          <p:cNvPr id="79" name="TextBox 78"/>
          <p:cNvSpPr txBox="1"/>
          <p:nvPr/>
        </p:nvSpPr>
        <p:spPr>
          <a:xfrm>
            <a:off x="7734300" y="2045553"/>
            <a:ext cx="1409700" cy="646331"/>
          </a:xfrm>
          <a:prstGeom prst="rect">
            <a:avLst/>
          </a:prstGeom>
          <a:noFill/>
        </p:spPr>
        <p:txBody>
          <a:bodyPr wrap="square" rtlCol="0">
            <a:spAutoFit/>
          </a:bodyPr>
          <a:lstStyle/>
          <a:p>
            <a:r>
              <a:rPr lang="en-GB" dirty="0" smtClean="0">
                <a:solidFill>
                  <a:schemeClr val="bg1">
                    <a:lumMod val="50000"/>
                  </a:schemeClr>
                </a:solidFill>
              </a:rPr>
              <a:t>Kish Lighthouse</a:t>
            </a:r>
            <a:endParaRPr lang="en-GB" dirty="0">
              <a:solidFill>
                <a:schemeClr val="bg1">
                  <a:lumMod val="50000"/>
                </a:schemeClr>
              </a:solidFill>
            </a:endParaRPr>
          </a:p>
        </p:txBody>
      </p:sp>
      <p:cxnSp>
        <p:nvCxnSpPr>
          <p:cNvPr id="21" name="Straight Connector 20"/>
          <p:cNvCxnSpPr/>
          <p:nvPr/>
        </p:nvCxnSpPr>
        <p:spPr>
          <a:xfrm>
            <a:off x="4553427" y="3260278"/>
            <a:ext cx="637936" cy="1426022"/>
          </a:xfrm>
          <a:prstGeom prst="line">
            <a:avLst/>
          </a:prstGeom>
          <a:ln>
            <a:solidFill>
              <a:schemeClr val="bg1">
                <a:lumMod val="65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71088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fill="hold"/>
                                        <p:tgtEl>
                                          <p:spTgt spid="49"/>
                                        </p:tgtEl>
                                        <p:attrNameLst>
                                          <p:attrName>ppt_x</p:attrName>
                                        </p:attrNameLst>
                                      </p:cBhvr>
                                      <p:tavLst>
                                        <p:tav tm="0">
                                          <p:val>
                                            <p:strVal val="#ppt_x"/>
                                          </p:val>
                                        </p:tav>
                                        <p:tav tm="100000">
                                          <p:val>
                                            <p:strVal val="#ppt_x"/>
                                          </p:val>
                                        </p:tav>
                                      </p:tavLst>
                                    </p:anim>
                                    <p:anim calcmode="lin" valueType="num">
                                      <p:cBhvr additive="base">
                                        <p:cTn id="18" dur="500" fill="hold"/>
                                        <p:tgtEl>
                                          <p:spTgt spid="4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fill="hold"/>
                                        <p:tgtEl>
                                          <p:spTgt spid="57"/>
                                        </p:tgtEl>
                                        <p:attrNameLst>
                                          <p:attrName>ppt_x</p:attrName>
                                        </p:attrNameLst>
                                      </p:cBhvr>
                                      <p:tavLst>
                                        <p:tav tm="0">
                                          <p:val>
                                            <p:strVal val="#ppt_x"/>
                                          </p:val>
                                        </p:tav>
                                        <p:tav tm="100000">
                                          <p:val>
                                            <p:strVal val="#ppt_x"/>
                                          </p:val>
                                        </p:tav>
                                      </p:tavLst>
                                    </p:anim>
                                    <p:anim calcmode="lin" valueType="num">
                                      <p:cBhvr additive="base">
                                        <p:cTn id="22" dur="500" fill="hold"/>
                                        <p:tgtEl>
                                          <p:spTgt spid="5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429626"/>
            <a:ext cx="6955022" cy="323850"/>
          </a:xfrm>
        </p:spPr>
        <p:txBody>
          <a:bodyPr/>
          <a:lstStyle/>
          <a:p>
            <a:r>
              <a:rPr lang="en-GB" dirty="0" smtClean="0"/>
              <a:t>Definition of Radial and Orthogonal Measurement Data</a:t>
            </a:r>
            <a:endParaRPr lang="en-GB" dirty="0"/>
          </a:p>
        </p:txBody>
      </p:sp>
      <p:pic>
        <p:nvPicPr>
          <p:cNvPr id="6" name="Picture 2"/>
          <p:cNvPicPr>
            <a:picLocks noGrp="1" noChangeAspect="1" noChangeArrowheads="1"/>
          </p:cNvPicPr>
          <p:nvPr>
            <p:ph idx="1"/>
          </p:nvPr>
        </p:nvPicPr>
        <p:blipFill rotWithShape="1">
          <a:blip r:embed="rId3" cstate="print"/>
          <a:srcRect l="31438" t="44838"/>
          <a:stretch/>
        </p:blipFill>
        <p:spPr bwMode="auto">
          <a:xfrm>
            <a:off x="536799" y="1313425"/>
            <a:ext cx="7997601" cy="4586020"/>
          </a:xfrm>
          <a:prstGeom prst="rect">
            <a:avLst/>
          </a:prstGeom>
          <a:ln>
            <a:noFill/>
          </a:ln>
          <a:effectLst>
            <a:softEdge rad="112500"/>
          </a:effectLst>
        </p:spPr>
      </p:pic>
      <p:cxnSp>
        <p:nvCxnSpPr>
          <p:cNvPr id="10" name="Straight Arrow Connector 9"/>
          <p:cNvCxnSpPr>
            <a:endCxn id="8" idx="2"/>
          </p:cNvCxnSpPr>
          <p:nvPr/>
        </p:nvCxnSpPr>
        <p:spPr>
          <a:xfrm flipV="1">
            <a:off x="3209310" y="1846825"/>
            <a:ext cx="4582706" cy="2059308"/>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3035301" y="3728051"/>
            <a:ext cx="348018" cy="3561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Oval 7"/>
          <p:cNvSpPr/>
          <p:nvPr/>
        </p:nvSpPr>
        <p:spPr>
          <a:xfrm>
            <a:off x="7792016" y="1669025"/>
            <a:ext cx="371192" cy="35559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cxnSp>
        <p:nvCxnSpPr>
          <p:cNvPr id="41" name="Straight Arrow Connector 40"/>
          <p:cNvCxnSpPr/>
          <p:nvPr/>
        </p:nvCxnSpPr>
        <p:spPr>
          <a:xfrm flipH="1" flipV="1">
            <a:off x="5867400" y="2667002"/>
            <a:ext cx="800100" cy="190499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5" name="TextBox 4"/>
          <p:cNvSpPr txBox="1"/>
          <p:nvPr/>
        </p:nvSpPr>
        <p:spPr>
          <a:xfrm>
            <a:off x="6523634" y="3507374"/>
            <a:ext cx="2421332" cy="338554"/>
          </a:xfrm>
          <a:prstGeom prst="rect">
            <a:avLst/>
          </a:prstGeom>
          <a:noFill/>
        </p:spPr>
        <p:txBody>
          <a:bodyPr wrap="square" rtlCol="0">
            <a:spAutoFit/>
          </a:bodyPr>
          <a:lstStyle/>
          <a:p>
            <a:r>
              <a:rPr lang="en-GB" sz="1600" b="1" dirty="0" smtClean="0">
                <a:solidFill>
                  <a:schemeClr val="accent6"/>
                </a:solidFill>
              </a:rPr>
              <a:t>Wind vector</a:t>
            </a:r>
            <a:endParaRPr lang="en-GB" sz="1600" b="1" dirty="0">
              <a:solidFill>
                <a:schemeClr val="accent6"/>
              </a:solidFill>
            </a:endParaRPr>
          </a:p>
        </p:txBody>
      </p:sp>
      <p:sp>
        <p:nvSpPr>
          <p:cNvPr id="57" name="TextBox 56"/>
          <p:cNvSpPr txBox="1"/>
          <p:nvPr/>
        </p:nvSpPr>
        <p:spPr>
          <a:xfrm>
            <a:off x="2743200" y="2278429"/>
            <a:ext cx="3524250" cy="338554"/>
          </a:xfrm>
          <a:prstGeom prst="rect">
            <a:avLst/>
          </a:prstGeom>
          <a:noFill/>
        </p:spPr>
        <p:txBody>
          <a:bodyPr wrap="square" rtlCol="0">
            <a:spAutoFit/>
          </a:bodyPr>
          <a:lstStyle/>
          <a:p>
            <a:r>
              <a:rPr lang="en-GB" sz="1600" b="1" dirty="0" smtClean="0">
                <a:solidFill>
                  <a:srgbClr val="002060"/>
                </a:solidFill>
              </a:rPr>
              <a:t>Measured radial wind speed = 0m/s</a:t>
            </a:r>
            <a:endParaRPr lang="en-GB" sz="1600" b="1" dirty="0">
              <a:solidFill>
                <a:srgbClr val="002060"/>
              </a:solidFill>
            </a:endParaRPr>
          </a:p>
        </p:txBody>
      </p:sp>
      <p:sp>
        <p:nvSpPr>
          <p:cNvPr id="78" name="TextBox 77"/>
          <p:cNvSpPr txBox="1"/>
          <p:nvPr/>
        </p:nvSpPr>
        <p:spPr>
          <a:xfrm>
            <a:off x="2988346" y="4088332"/>
            <a:ext cx="1409700" cy="369332"/>
          </a:xfrm>
          <a:prstGeom prst="rect">
            <a:avLst/>
          </a:prstGeom>
          <a:noFill/>
        </p:spPr>
        <p:txBody>
          <a:bodyPr wrap="square" rtlCol="0">
            <a:spAutoFit/>
          </a:bodyPr>
          <a:lstStyle/>
          <a:p>
            <a:r>
              <a:rPr lang="en-GB" dirty="0" smtClean="0">
                <a:solidFill>
                  <a:schemeClr val="bg1">
                    <a:lumMod val="50000"/>
                  </a:schemeClr>
                </a:solidFill>
              </a:rPr>
              <a:t>East Pier</a:t>
            </a:r>
            <a:endParaRPr lang="en-GB" dirty="0">
              <a:solidFill>
                <a:schemeClr val="bg1">
                  <a:lumMod val="50000"/>
                </a:schemeClr>
              </a:solidFill>
            </a:endParaRPr>
          </a:p>
        </p:txBody>
      </p:sp>
      <p:sp>
        <p:nvSpPr>
          <p:cNvPr id="79" name="TextBox 78"/>
          <p:cNvSpPr txBox="1"/>
          <p:nvPr/>
        </p:nvSpPr>
        <p:spPr>
          <a:xfrm>
            <a:off x="7734300" y="2045553"/>
            <a:ext cx="1409700" cy="646331"/>
          </a:xfrm>
          <a:prstGeom prst="rect">
            <a:avLst/>
          </a:prstGeom>
          <a:noFill/>
        </p:spPr>
        <p:txBody>
          <a:bodyPr wrap="square" rtlCol="0">
            <a:spAutoFit/>
          </a:bodyPr>
          <a:lstStyle/>
          <a:p>
            <a:r>
              <a:rPr lang="en-GB" dirty="0" smtClean="0">
                <a:solidFill>
                  <a:schemeClr val="bg1">
                    <a:lumMod val="50000"/>
                  </a:schemeClr>
                </a:solidFill>
              </a:rPr>
              <a:t>Kish Lighthouse</a:t>
            </a:r>
            <a:endParaRPr lang="en-GB" dirty="0">
              <a:solidFill>
                <a:schemeClr val="bg1">
                  <a:lumMod val="50000"/>
                </a:schemeClr>
              </a:solidFill>
            </a:endParaRPr>
          </a:p>
        </p:txBody>
      </p:sp>
      <p:sp>
        <p:nvSpPr>
          <p:cNvPr id="12" name="TextBox 11"/>
          <p:cNvSpPr txBox="1"/>
          <p:nvPr/>
        </p:nvSpPr>
        <p:spPr>
          <a:xfrm>
            <a:off x="2743200" y="2600106"/>
            <a:ext cx="2670458" cy="523220"/>
          </a:xfrm>
          <a:prstGeom prst="rect">
            <a:avLst/>
          </a:prstGeom>
          <a:noFill/>
        </p:spPr>
        <p:txBody>
          <a:bodyPr wrap="square" rtlCol="0">
            <a:spAutoFit/>
          </a:bodyPr>
          <a:lstStyle/>
          <a:p>
            <a:r>
              <a:rPr lang="en-GB" sz="1400" b="1" dirty="0" smtClean="0">
                <a:solidFill>
                  <a:srgbClr val="002060"/>
                </a:solidFill>
              </a:rPr>
              <a:t>… but wind direction can be measured very accurately</a:t>
            </a:r>
            <a:endParaRPr lang="en-GB" sz="1400" b="1" dirty="0">
              <a:solidFill>
                <a:srgbClr val="002060"/>
              </a:solidFill>
            </a:endParaRPr>
          </a:p>
        </p:txBody>
      </p:sp>
    </p:spTree>
    <p:extLst>
      <p:ext uri="{BB962C8B-B14F-4D97-AF65-F5344CB8AC3E}">
        <p14:creationId xmlns:p14="http://schemas.microsoft.com/office/powerpoint/2010/main" val="33916231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additive="base">
                                        <p:cTn id="17" dur="500" fill="hold"/>
                                        <p:tgtEl>
                                          <p:spTgt spid="57"/>
                                        </p:tgtEl>
                                        <p:attrNameLst>
                                          <p:attrName>ppt_x</p:attrName>
                                        </p:attrNameLst>
                                      </p:cBhvr>
                                      <p:tavLst>
                                        <p:tav tm="0">
                                          <p:val>
                                            <p:strVal val="#ppt_x"/>
                                          </p:val>
                                        </p:tav>
                                        <p:tav tm="100000">
                                          <p:val>
                                            <p:strVal val="#ppt_x"/>
                                          </p:val>
                                        </p:tav>
                                      </p:tavLst>
                                    </p:anim>
                                    <p:anim calcmode="lin" valueType="num">
                                      <p:cBhvr additive="base">
                                        <p:cTn id="1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7"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rotWithShape="1">
          <a:blip r:embed="rId3" cstate="print"/>
          <a:srcRect l="31438" t="44838"/>
          <a:stretch/>
        </p:blipFill>
        <p:spPr bwMode="auto">
          <a:xfrm>
            <a:off x="536799" y="1313425"/>
            <a:ext cx="7997601" cy="4586020"/>
          </a:xfrm>
          <a:prstGeom prst="rect">
            <a:avLst/>
          </a:prstGeom>
          <a:ln>
            <a:noFill/>
          </a:ln>
          <a:effectLst>
            <a:softEdge rad="112500"/>
          </a:effectLst>
        </p:spPr>
      </p:pic>
      <p:cxnSp>
        <p:nvCxnSpPr>
          <p:cNvPr id="10" name="Straight Arrow Connector 9"/>
          <p:cNvCxnSpPr>
            <a:stCxn id="7" idx="2"/>
            <a:endCxn id="8" idx="2"/>
          </p:cNvCxnSpPr>
          <p:nvPr/>
        </p:nvCxnSpPr>
        <p:spPr>
          <a:xfrm flipV="1">
            <a:off x="3035301" y="1846825"/>
            <a:ext cx="4756715" cy="2059308"/>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3035301" y="3728051"/>
            <a:ext cx="348018" cy="3561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8" name="Oval 7"/>
          <p:cNvSpPr/>
          <p:nvPr/>
        </p:nvSpPr>
        <p:spPr>
          <a:xfrm>
            <a:off x="7792016" y="1669025"/>
            <a:ext cx="371192" cy="35559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8" name="TextBox 77"/>
          <p:cNvSpPr txBox="1"/>
          <p:nvPr/>
        </p:nvSpPr>
        <p:spPr>
          <a:xfrm>
            <a:off x="2988346" y="4088332"/>
            <a:ext cx="1409700" cy="369332"/>
          </a:xfrm>
          <a:prstGeom prst="rect">
            <a:avLst/>
          </a:prstGeom>
          <a:noFill/>
        </p:spPr>
        <p:txBody>
          <a:bodyPr wrap="square" rtlCol="0">
            <a:spAutoFit/>
          </a:bodyPr>
          <a:lstStyle/>
          <a:p>
            <a:r>
              <a:rPr lang="en-GB" dirty="0" smtClean="0">
                <a:solidFill>
                  <a:schemeClr val="bg1">
                    <a:lumMod val="50000"/>
                  </a:schemeClr>
                </a:solidFill>
              </a:rPr>
              <a:t>East Pier</a:t>
            </a:r>
            <a:endParaRPr lang="en-GB" dirty="0">
              <a:solidFill>
                <a:schemeClr val="bg1">
                  <a:lumMod val="50000"/>
                </a:schemeClr>
              </a:solidFill>
            </a:endParaRPr>
          </a:p>
        </p:txBody>
      </p:sp>
      <p:sp>
        <p:nvSpPr>
          <p:cNvPr id="79" name="TextBox 78"/>
          <p:cNvSpPr txBox="1"/>
          <p:nvPr/>
        </p:nvSpPr>
        <p:spPr>
          <a:xfrm>
            <a:off x="7734300" y="2045553"/>
            <a:ext cx="1409700" cy="646331"/>
          </a:xfrm>
          <a:prstGeom prst="rect">
            <a:avLst/>
          </a:prstGeom>
          <a:noFill/>
        </p:spPr>
        <p:txBody>
          <a:bodyPr wrap="square" rtlCol="0">
            <a:spAutoFit/>
          </a:bodyPr>
          <a:lstStyle/>
          <a:p>
            <a:r>
              <a:rPr lang="en-GB" dirty="0" smtClean="0">
                <a:solidFill>
                  <a:schemeClr val="bg1">
                    <a:lumMod val="50000"/>
                  </a:schemeClr>
                </a:solidFill>
              </a:rPr>
              <a:t>Kish Lighthouse</a:t>
            </a:r>
            <a:endParaRPr lang="en-GB" dirty="0">
              <a:solidFill>
                <a:schemeClr val="bg1">
                  <a:lumMod val="50000"/>
                </a:schemeClr>
              </a:solidFill>
            </a:endParaRPr>
          </a:p>
        </p:txBody>
      </p:sp>
      <p:sp>
        <p:nvSpPr>
          <p:cNvPr id="12" name="Flowchart: Collate 11"/>
          <p:cNvSpPr/>
          <p:nvPr/>
        </p:nvSpPr>
        <p:spPr>
          <a:xfrm rot="20444806">
            <a:off x="-5048836" y="-4433206"/>
            <a:ext cx="16516290" cy="16678676"/>
          </a:xfrm>
          <a:prstGeom prst="flowChartCollate">
            <a:avLst/>
          </a:prstGeom>
          <a:solidFill>
            <a:srgbClr val="FF0000">
              <a:alpha val="26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Box 13"/>
          <p:cNvSpPr txBox="1"/>
          <p:nvPr/>
        </p:nvSpPr>
        <p:spPr>
          <a:xfrm>
            <a:off x="999509" y="1682880"/>
            <a:ext cx="2209800" cy="369332"/>
          </a:xfrm>
          <a:prstGeom prst="rect">
            <a:avLst/>
          </a:prstGeom>
          <a:solidFill>
            <a:schemeClr val="bg1"/>
          </a:solidFill>
          <a:ln>
            <a:solidFill>
              <a:srgbClr val="C00000"/>
            </a:solidFill>
          </a:ln>
        </p:spPr>
        <p:txBody>
          <a:bodyPr wrap="square" rtlCol="0">
            <a:spAutoFit/>
          </a:bodyPr>
          <a:lstStyle/>
          <a:p>
            <a:r>
              <a:rPr lang="en-GB" b="1" dirty="0" smtClean="0">
                <a:solidFill>
                  <a:srgbClr val="FF0000"/>
                </a:solidFill>
              </a:rPr>
              <a:t>Across LOS</a:t>
            </a:r>
            <a:endParaRPr lang="en-GB" b="1" dirty="0">
              <a:solidFill>
                <a:srgbClr val="FF0000"/>
              </a:solidFill>
            </a:endParaRPr>
          </a:p>
        </p:txBody>
      </p:sp>
      <p:sp>
        <p:nvSpPr>
          <p:cNvPr id="15" name="TextBox 14"/>
          <p:cNvSpPr txBox="1"/>
          <p:nvPr/>
        </p:nvSpPr>
        <p:spPr>
          <a:xfrm>
            <a:off x="241300" y="5341155"/>
            <a:ext cx="1866900" cy="400110"/>
          </a:xfrm>
          <a:prstGeom prst="rect">
            <a:avLst/>
          </a:prstGeom>
          <a:noFill/>
          <a:ln>
            <a:solidFill>
              <a:srgbClr val="160BEF"/>
            </a:solidFill>
          </a:ln>
        </p:spPr>
        <p:txBody>
          <a:bodyPr wrap="square" rtlCol="0">
            <a:spAutoFit/>
          </a:bodyPr>
          <a:lstStyle/>
          <a:p>
            <a:r>
              <a:rPr lang="en-GB" sz="2000" b="1" dirty="0" smtClean="0">
                <a:solidFill>
                  <a:srgbClr val="160BEF"/>
                </a:solidFill>
              </a:rPr>
              <a:t>Along LOS</a:t>
            </a:r>
            <a:endParaRPr lang="en-GB" sz="2000" b="1" dirty="0">
              <a:solidFill>
                <a:srgbClr val="160BEF"/>
              </a:solidFill>
            </a:endParaRPr>
          </a:p>
        </p:txBody>
      </p:sp>
      <p:sp>
        <p:nvSpPr>
          <p:cNvPr id="16" name="TextBox 15"/>
          <p:cNvSpPr txBox="1"/>
          <p:nvPr/>
        </p:nvSpPr>
        <p:spPr>
          <a:xfrm>
            <a:off x="4932040" y="1682880"/>
            <a:ext cx="1952908" cy="400110"/>
          </a:xfrm>
          <a:prstGeom prst="rect">
            <a:avLst/>
          </a:prstGeom>
          <a:noFill/>
          <a:ln>
            <a:solidFill>
              <a:srgbClr val="160BEF"/>
            </a:solidFill>
          </a:ln>
        </p:spPr>
        <p:txBody>
          <a:bodyPr wrap="square" rtlCol="0">
            <a:spAutoFit/>
          </a:bodyPr>
          <a:lstStyle/>
          <a:p>
            <a:r>
              <a:rPr lang="en-GB" sz="2000" b="1" dirty="0" smtClean="0">
                <a:solidFill>
                  <a:srgbClr val="160BEF"/>
                </a:solidFill>
              </a:rPr>
              <a:t>Along LOS</a:t>
            </a:r>
            <a:endParaRPr lang="en-GB" sz="2000" b="1" dirty="0">
              <a:solidFill>
                <a:srgbClr val="160BEF"/>
              </a:solidFill>
            </a:endParaRPr>
          </a:p>
        </p:txBody>
      </p:sp>
      <p:sp>
        <p:nvSpPr>
          <p:cNvPr id="17" name="Rectangle 16"/>
          <p:cNvSpPr/>
          <p:nvPr/>
        </p:nvSpPr>
        <p:spPr>
          <a:xfrm>
            <a:off x="4228286" y="6319055"/>
            <a:ext cx="2236014" cy="369332"/>
          </a:xfrm>
          <a:prstGeom prst="rect">
            <a:avLst/>
          </a:prstGeom>
          <a:solidFill>
            <a:schemeClr val="bg1"/>
          </a:solidFill>
          <a:ln>
            <a:solidFill>
              <a:srgbClr val="C00000"/>
            </a:solidFill>
          </a:ln>
        </p:spPr>
        <p:txBody>
          <a:bodyPr wrap="square">
            <a:spAutoFit/>
          </a:bodyPr>
          <a:lstStyle/>
          <a:p>
            <a:r>
              <a:rPr lang="en-GB" b="1" dirty="0" smtClean="0">
                <a:solidFill>
                  <a:srgbClr val="FF0000"/>
                </a:solidFill>
              </a:rPr>
              <a:t>Across LOS</a:t>
            </a:r>
            <a:endParaRPr lang="en-GB" b="1" dirty="0">
              <a:solidFill>
                <a:srgbClr val="FF0000"/>
              </a:solidFill>
            </a:endParaRPr>
          </a:p>
        </p:txBody>
      </p:sp>
      <p:sp>
        <p:nvSpPr>
          <p:cNvPr id="2" name="Title 1"/>
          <p:cNvSpPr>
            <a:spLocks noGrp="1"/>
          </p:cNvSpPr>
          <p:nvPr>
            <p:ph type="title"/>
          </p:nvPr>
        </p:nvSpPr>
        <p:spPr>
          <a:xfrm>
            <a:off x="285750" y="429626"/>
            <a:ext cx="6955022" cy="323850"/>
          </a:xfrm>
        </p:spPr>
        <p:txBody>
          <a:bodyPr/>
          <a:lstStyle/>
          <a:p>
            <a:r>
              <a:rPr lang="en-GB" dirty="0" smtClean="0"/>
              <a:t>Wind direction considerations</a:t>
            </a:r>
            <a:endParaRPr lang="en-GB" dirty="0"/>
          </a:p>
        </p:txBody>
      </p:sp>
      <p:sp>
        <p:nvSpPr>
          <p:cNvPr id="3" name="TextBox 2"/>
          <p:cNvSpPr txBox="1"/>
          <p:nvPr/>
        </p:nvSpPr>
        <p:spPr>
          <a:xfrm>
            <a:off x="4398046" y="3444466"/>
            <a:ext cx="2514228" cy="461665"/>
          </a:xfrm>
          <a:prstGeom prst="rect">
            <a:avLst/>
          </a:prstGeom>
          <a:noFill/>
        </p:spPr>
        <p:txBody>
          <a:bodyPr wrap="square" rtlCol="0">
            <a:spAutoFit/>
          </a:bodyPr>
          <a:lstStyle/>
          <a:p>
            <a:pPr marR="0" algn="l" defTabSz="914400" rtl="0" eaLnBrk="1" fontAlgn="base" latinLnBrk="0" hangingPunct="1">
              <a:lnSpc>
                <a:spcPct val="100000"/>
              </a:lnSpc>
              <a:spcBef>
                <a:spcPts val="300"/>
              </a:spcBef>
              <a:spcAft>
                <a:spcPct val="0"/>
              </a:spcAft>
              <a:buClr>
                <a:srgbClr val="80C437"/>
              </a:buClr>
              <a:buSzPct val="125000"/>
              <a:tabLst/>
            </a:pPr>
            <a:r>
              <a:rPr kumimoji="0" lang="en-GB" sz="2400" b="0" i="0" u="none" strike="noStrike" kern="0" cap="none" spc="0" normalizeH="0" baseline="0" noProof="0" dirty="0" smtClean="0">
                <a:ln>
                  <a:noFill/>
                </a:ln>
                <a:solidFill>
                  <a:srgbClr val="002060"/>
                </a:solidFill>
                <a:effectLst/>
                <a:uLnTx/>
                <a:uFillTx/>
                <a:latin typeface="+mn-lt"/>
                <a:ea typeface="+mn-ea"/>
                <a:cs typeface="+mn-cs"/>
              </a:rPr>
              <a:t>LOS = Line Of Sight</a:t>
            </a:r>
          </a:p>
        </p:txBody>
      </p:sp>
    </p:spTree>
    <p:extLst>
      <p:ext uri="{BB962C8B-B14F-4D97-AF65-F5344CB8AC3E}">
        <p14:creationId xmlns:p14="http://schemas.microsoft.com/office/powerpoint/2010/main" val="357641103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p:cNvCxnSpPr/>
          <p:nvPr/>
        </p:nvCxnSpPr>
        <p:spPr>
          <a:xfrm flipV="1">
            <a:off x="6280344" y="1534904"/>
            <a:ext cx="1327382" cy="1305390"/>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dirty="0" smtClean="0"/>
              <a:t>Scanning LiDAR</a:t>
            </a:r>
            <a:endParaRPr lang="en-GB" dirty="0"/>
          </a:p>
        </p:txBody>
      </p:sp>
      <p:sp>
        <p:nvSpPr>
          <p:cNvPr id="3" name="Content Placeholder 2"/>
          <p:cNvSpPr>
            <a:spLocks noGrp="1"/>
          </p:cNvSpPr>
          <p:nvPr>
            <p:ph idx="1"/>
          </p:nvPr>
        </p:nvSpPr>
        <p:spPr>
          <a:xfrm>
            <a:off x="285750" y="1134476"/>
            <a:ext cx="5734050" cy="4613275"/>
          </a:xfrm>
        </p:spPr>
        <p:txBody>
          <a:bodyPr/>
          <a:lstStyle/>
          <a:p>
            <a:pPr>
              <a:lnSpc>
                <a:spcPct val="150000"/>
              </a:lnSpc>
            </a:pPr>
            <a:r>
              <a:rPr lang="en-GB" sz="2000" u="sng" dirty="0" smtClean="0"/>
              <a:t>Single</a:t>
            </a:r>
            <a:r>
              <a:rPr lang="en-GB" sz="2000" dirty="0" smtClean="0"/>
              <a:t> LiDAR Measurement:</a:t>
            </a:r>
            <a:r>
              <a:rPr lang="en-GB" sz="2000" dirty="0"/>
              <a:t> </a:t>
            </a:r>
          </a:p>
          <a:p>
            <a:pPr lvl="1">
              <a:lnSpc>
                <a:spcPct val="150000"/>
              </a:lnSpc>
            </a:pPr>
            <a:r>
              <a:rPr lang="en-GB" dirty="0" smtClean="0"/>
              <a:t>Wind speed and direction calculation based on multiple measurements along an arc</a:t>
            </a:r>
          </a:p>
          <a:p>
            <a:pPr lvl="1">
              <a:lnSpc>
                <a:spcPct val="150000"/>
              </a:lnSpc>
            </a:pPr>
            <a:r>
              <a:rPr lang="en-GB" dirty="0" smtClean="0"/>
              <a:t>Homogenous flow is a key assumption</a:t>
            </a:r>
          </a:p>
          <a:p>
            <a:pPr lvl="1">
              <a:lnSpc>
                <a:spcPct val="150000"/>
              </a:lnSpc>
            </a:pPr>
            <a:endParaRPr lang="en-GB" dirty="0" smtClean="0"/>
          </a:p>
          <a:p>
            <a:pPr>
              <a:lnSpc>
                <a:spcPct val="150000"/>
              </a:lnSpc>
            </a:pPr>
            <a:r>
              <a:rPr lang="en-GB" sz="2000" u="sng" dirty="0" smtClean="0"/>
              <a:t>Dual</a:t>
            </a:r>
            <a:r>
              <a:rPr lang="en-GB" sz="2000" dirty="0" smtClean="0"/>
              <a:t> LiDAR Measurement</a:t>
            </a:r>
          </a:p>
          <a:p>
            <a:pPr lvl="1">
              <a:lnSpc>
                <a:spcPct val="150000"/>
              </a:lnSpc>
            </a:pPr>
            <a:r>
              <a:rPr lang="en-GB" dirty="0"/>
              <a:t>Wind speed and direction calculation </a:t>
            </a:r>
            <a:r>
              <a:rPr lang="en-GB" dirty="0" smtClean="0"/>
              <a:t>based on measurement of two devices</a:t>
            </a:r>
          </a:p>
          <a:p>
            <a:pPr lvl="1">
              <a:lnSpc>
                <a:spcPct val="150000"/>
              </a:lnSpc>
            </a:pPr>
            <a:r>
              <a:rPr lang="en-GB" dirty="0" smtClean="0"/>
              <a:t>Wind vector can be accurately determined without assuming homogenous flow</a:t>
            </a:r>
          </a:p>
          <a:p>
            <a:pPr lvl="1">
              <a:lnSpc>
                <a:spcPct val="150000"/>
              </a:lnSpc>
            </a:pPr>
            <a:r>
              <a:rPr lang="en-GB" dirty="0" smtClean="0"/>
              <a:t>BUT higher cost, higher risk of data loss, etc.</a:t>
            </a:r>
          </a:p>
        </p:txBody>
      </p:sp>
      <p:cxnSp>
        <p:nvCxnSpPr>
          <p:cNvPr id="6" name="Straight Arrow Connector 5"/>
          <p:cNvCxnSpPr>
            <a:stCxn id="7" idx="5"/>
          </p:cNvCxnSpPr>
          <p:nvPr/>
        </p:nvCxnSpPr>
        <p:spPr>
          <a:xfrm flipV="1">
            <a:off x="6263593" y="1244134"/>
            <a:ext cx="814534" cy="1584723"/>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flipV="1">
            <a:off x="6012160" y="2784708"/>
            <a:ext cx="294572" cy="30146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cxnSp>
        <p:nvCxnSpPr>
          <p:cNvPr id="14" name="Straight Arrow Connector 13"/>
          <p:cNvCxnSpPr>
            <a:stCxn id="16" idx="5"/>
          </p:cNvCxnSpPr>
          <p:nvPr/>
        </p:nvCxnSpPr>
        <p:spPr>
          <a:xfrm flipV="1">
            <a:off x="6599536" y="4634689"/>
            <a:ext cx="1715552" cy="1224196"/>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19" idx="3"/>
          </p:cNvCxnSpPr>
          <p:nvPr/>
        </p:nvCxnSpPr>
        <p:spPr>
          <a:xfrm>
            <a:off x="6304758" y="4156335"/>
            <a:ext cx="2010330" cy="478354"/>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flipV="1">
            <a:off x="6348103" y="5814736"/>
            <a:ext cx="294572" cy="30146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9" name="Oval 18"/>
          <p:cNvSpPr/>
          <p:nvPr/>
        </p:nvSpPr>
        <p:spPr>
          <a:xfrm flipV="1">
            <a:off x="6261619" y="4112186"/>
            <a:ext cx="294572" cy="30146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4" name="TextBox 3"/>
          <p:cNvSpPr txBox="1"/>
          <p:nvPr/>
        </p:nvSpPr>
        <p:spPr>
          <a:xfrm>
            <a:off x="6055299" y="3144552"/>
            <a:ext cx="2830399" cy="307777"/>
          </a:xfrm>
          <a:prstGeom prst="rect">
            <a:avLst/>
          </a:prstGeom>
          <a:noFill/>
        </p:spPr>
        <p:txBody>
          <a:bodyPr wrap="square" rtlCol="0">
            <a:spAutoFit/>
          </a:bodyPr>
          <a:lstStyle/>
          <a:p>
            <a:r>
              <a:rPr lang="en-GB" sz="1400" dirty="0" smtClean="0">
                <a:solidFill>
                  <a:schemeClr val="accent4"/>
                </a:solidFill>
              </a:rPr>
              <a:t>Scanning LiDAR</a:t>
            </a:r>
            <a:endParaRPr lang="en-GB" sz="1400" dirty="0">
              <a:solidFill>
                <a:schemeClr val="accent4"/>
              </a:solidFill>
            </a:endParaRPr>
          </a:p>
        </p:txBody>
      </p:sp>
      <p:sp>
        <p:nvSpPr>
          <p:cNvPr id="23" name="TextBox 22"/>
          <p:cNvSpPr txBox="1"/>
          <p:nvPr/>
        </p:nvSpPr>
        <p:spPr>
          <a:xfrm>
            <a:off x="6019800" y="4367044"/>
            <a:ext cx="2830399" cy="307777"/>
          </a:xfrm>
          <a:prstGeom prst="rect">
            <a:avLst/>
          </a:prstGeom>
          <a:noFill/>
        </p:spPr>
        <p:txBody>
          <a:bodyPr wrap="square" rtlCol="0">
            <a:spAutoFit/>
          </a:bodyPr>
          <a:lstStyle/>
          <a:p>
            <a:r>
              <a:rPr lang="en-GB" sz="1400" dirty="0" smtClean="0">
                <a:solidFill>
                  <a:schemeClr val="accent4"/>
                </a:solidFill>
              </a:rPr>
              <a:t>Scanning LiDAR</a:t>
            </a:r>
            <a:endParaRPr lang="en-GB" sz="1400" dirty="0">
              <a:solidFill>
                <a:schemeClr val="accent4"/>
              </a:solidFill>
            </a:endParaRPr>
          </a:p>
        </p:txBody>
      </p:sp>
      <p:sp>
        <p:nvSpPr>
          <p:cNvPr id="24" name="TextBox 23"/>
          <p:cNvSpPr txBox="1"/>
          <p:nvPr/>
        </p:nvSpPr>
        <p:spPr>
          <a:xfrm>
            <a:off x="6424975" y="6116202"/>
            <a:ext cx="2830399" cy="307777"/>
          </a:xfrm>
          <a:prstGeom prst="rect">
            <a:avLst/>
          </a:prstGeom>
          <a:noFill/>
        </p:spPr>
        <p:txBody>
          <a:bodyPr wrap="square" rtlCol="0">
            <a:spAutoFit/>
          </a:bodyPr>
          <a:lstStyle/>
          <a:p>
            <a:r>
              <a:rPr lang="en-GB" sz="1400" dirty="0" smtClean="0">
                <a:solidFill>
                  <a:schemeClr val="accent4"/>
                </a:solidFill>
              </a:rPr>
              <a:t>Scanning LiDAR</a:t>
            </a:r>
            <a:endParaRPr lang="en-GB" sz="1400" dirty="0">
              <a:solidFill>
                <a:schemeClr val="accent4"/>
              </a:solidFill>
            </a:endParaRPr>
          </a:p>
        </p:txBody>
      </p:sp>
      <p:sp>
        <p:nvSpPr>
          <p:cNvPr id="26" name="TextBox 25"/>
          <p:cNvSpPr txBox="1"/>
          <p:nvPr/>
        </p:nvSpPr>
        <p:spPr>
          <a:xfrm>
            <a:off x="7839522" y="3933056"/>
            <a:ext cx="1540276" cy="523220"/>
          </a:xfrm>
          <a:prstGeom prst="rect">
            <a:avLst/>
          </a:prstGeom>
          <a:noFill/>
        </p:spPr>
        <p:txBody>
          <a:bodyPr wrap="square" rtlCol="0">
            <a:spAutoFit/>
          </a:bodyPr>
          <a:lstStyle/>
          <a:p>
            <a:r>
              <a:rPr lang="en-GB" sz="1400" dirty="0" smtClean="0">
                <a:solidFill>
                  <a:schemeClr val="accent3"/>
                </a:solidFill>
              </a:rPr>
              <a:t>Measurement Location</a:t>
            </a:r>
            <a:endParaRPr lang="en-GB" sz="1400" dirty="0">
              <a:solidFill>
                <a:schemeClr val="accent3"/>
              </a:solidFill>
            </a:endParaRPr>
          </a:p>
        </p:txBody>
      </p:sp>
      <p:sp>
        <p:nvSpPr>
          <p:cNvPr id="27" name="TextBox 26"/>
          <p:cNvSpPr txBox="1"/>
          <p:nvPr/>
        </p:nvSpPr>
        <p:spPr>
          <a:xfrm>
            <a:off x="7712802" y="1124744"/>
            <a:ext cx="1540276" cy="523220"/>
          </a:xfrm>
          <a:prstGeom prst="rect">
            <a:avLst/>
          </a:prstGeom>
          <a:noFill/>
        </p:spPr>
        <p:txBody>
          <a:bodyPr wrap="square" rtlCol="0">
            <a:spAutoFit/>
          </a:bodyPr>
          <a:lstStyle/>
          <a:p>
            <a:r>
              <a:rPr lang="en-GB" sz="1400" dirty="0" smtClean="0">
                <a:solidFill>
                  <a:schemeClr val="accent3"/>
                </a:solidFill>
              </a:rPr>
              <a:t>Measurement Location</a:t>
            </a:r>
            <a:endParaRPr lang="en-GB" sz="1400" dirty="0">
              <a:solidFill>
                <a:schemeClr val="accent3"/>
              </a:solidFill>
            </a:endParaRPr>
          </a:p>
        </p:txBody>
      </p:sp>
      <p:sp>
        <p:nvSpPr>
          <p:cNvPr id="5" name="Arc 4"/>
          <p:cNvSpPr/>
          <p:nvPr/>
        </p:nvSpPr>
        <p:spPr>
          <a:xfrm>
            <a:off x="5294807" y="1231152"/>
            <a:ext cx="3021609" cy="3421984"/>
          </a:xfrm>
          <a:prstGeom prst="arc">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cxnSp>
        <p:nvCxnSpPr>
          <p:cNvPr id="21" name="Straight Arrow Connector 20"/>
          <p:cNvCxnSpPr/>
          <p:nvPr/>
        </p:nvCxnSpPr>
        <p:spPr>
          <a:xfrm flipV="1">
            <a:off x="6288440" y="2532577"/>
            <a:ext cx="1942138" cy="30771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6288440" y="2110418"/>
            <a:ext cx="1794852" cy="729875"/>
          </a:xfrm>
          <a:prstGeom prst="straightConnector1">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sp>
        <p:nvSpPr>
          <p:cNvPr id="28" name="Cross 27"/>
          <p:cNvSpPr/>
          <p:nvPr/>
        </p:nvSpPr>
        <p:spPr>
          <a:xfrm rot="1266269">
            <a:off x="7736376" y="1628795"/>
            <a:ext cx="443909" cy="438860"/>
          </a:xfrm>
          <a:prstGeom prst="plus">
            <a:avLst>
              <a:gd name="adj" fmla="val 4566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9" name="Cross 28"/>
          <p:cNvSpPr/>
          <p:nvPr/>
        </p:nvSpPr>
        <p:spPr>
          <a:xfrm rot="1266269">
            <a:off x="8101629" y="4411176"/>
            <a:ext cx="443909" cy="438860"/>
          </a:xfrm>
          <a:prstGeom prst="plus">
            <a:avLst>
              <a:gd name="adj" fmla="val 4566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7427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Campaign Overview </a:t>
            </a:r>
            <a:endParaRPr lang="en-GB"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1500724" y="1490663"/>
            <a:ext cx="6472752" cy="4613275"/>
          </a:xfrm>
          <a:prstGeom prst="rect">
            <a:avLst/>
          </a:prstGeom>
          <a:ln>
            <a:noFill/>
          </a:ln>
          <a:effectLst>
            <a:softEdge rad="112500"/>
          </a:effectLst>
        </p:spPr>
      </p:pic>
      <p:sp>
        <p:nvSpPr>
          <p:cNvPr id="5" name="Oval 4"/>
          <p:cNvSpPr/>
          <p:nvPr/>
        </p:nvSpPr>
        <p:spPr>
          <a:xfrm>
            <a:off x="6270625" y="29337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Oval 6"/>
          <p:cNvSpPr/>
          <p:nvPr/>
        </p:nvSpPr>
        <p:spPr>
          <a:xfrm>
            <a:off x="4660900" y="476885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2" name="TextBox 11"/>
          <p:cNvSpPr txBox="1"/>
          <p:nvPr/>
        </p:nvSpPr>
        <p:spPr>
          <a:xfrm>
            <a:off x="4860925" y="4959350"/>
            <a:ext cx="1409700" cy="369332"/>
          </a:xfrm>
          <a:prstGeom prst="rect">
            <a:avLst/>
          </a:prstGeom>
          <a:noFill/>
        </p:spPr>
        <p:txBody>
          <a:bodyPr wrap="square" rtlCol="0">
            <a:spAutoFit/>
          </a:bodyPr>
          <a:lstStyle/>
          <a:p>
            <a:r>
              <a:rPr lang="en-GB" dirty="0" smtClean="0"/>
              <a:t>East Pier</a:t>
            </a:r>
            <a:endParaRPr lang="en-GB" dirty="0"/>
          </a:p>
        </p:txBody>
      </p:sp>
      <p:pic>
        <p:nvPicPr>
          <p:cNvPr id="2053" name="Picture 5"/>
          <p:cNvPicPr>
            <a:picLocks noChangeAspect="1" noChangeArrowheads="1"/>
          </p:cNvPicPr>
          <p:nvPr/>
        </p:nvPicPr>
        <p:blipFill>
          <a:blip r:embed="rId4" cstate="print"/>
          <a:srcRect/>
          <a:stretch>
            <a:fillRect/>
          </a:stretch>
        </p:blipFill>
        <p:spPr bwMode="auto">
          <a:xfrm>
            <a:off x="285750" y="4998482"/>
            <a:ext cx="2693811" cy="1665604"/>
          </a:xfrm>
          <a:prstGeom prst="rect">
            <a:avLst/>
          </a:prstGeom>
          <a:noFill/>
          <a:ln w="9525">
            <a:noFill/>
            <a:miter lim="800000"/>
            <a:headEnd/>
            <a:tailEnd/>
          </a:ln>
        </p:spPr>
      </p:pic>
      <p:sp>
        <p:nvSpPr>
          <p:cNvPr id="18" name="Oval 17"/>
          <p:cNvSpPr/>
          <p:nvPr/>
        </p:nvSpPr>
        <p:spPr>
          <a:xfrm>
            <a:off x="3195845" y="6286500"/>
            <a:ext cx="177800" cy="19050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0" name="TextBox 19"/>
          <p:cNvSpPr txBox="1"/>
          <p:nvPr/>
        </p:nvSpPr>
        <p:spPr>
          <a:xfrm>
            <a:off x="3451225" y="6103938"/>
            <a:ext cx="1409700" cy="646331"/>
          </a:xfrm>
          <a:prstGeom prst="rect">
            <a:avLst/>
          </a:prstGeom>
          <a:solidFill>
            <a:schemeClr val="bg1"/>
          </a:solidFill>
        </p:spPr>
        <p:txBody>
          <a:bodyPr wrap="square" rtlCol="0">
            <a:spAutoFit/>
          </a:bodyPr>
          <a:lstStyle/>
          <a:p>
            <a:r>
              <a:rPr lang="en-GB" b="1" dirty="0" smtClean="0">
                <a:solidFill>
                  <a:schemeClr val="tx1">
                    <a:lumMod val="75000"/>
                  </a:schemeClr>
                </a:solidFill>
              </a:rPr>
              <a:t>Scanning LiDAR</a:t>
            </a:r>
            <a:endParaRPr lang="en-GB" b="1" dirty="0">
              <a:solidFill>
                <a:schemeClr val="tx1">
                  <a:lumMod val="75000"/>
                </a:schemeClr>
              </a:solidFill>
            </a:endParaRPr>
          </a:p>
        </p:txBody>
      </p:sp>
      <p:sp>
        <p:nvSpPr>
          <p:cNvPr id="16" name="TextBox 15"/>
          <p:cNvSpPr txBox="1"/>
          <p:nvPr/>
        </p:nvSpPr>
        <p:spPr>
          <a:xfrm>
            <a:off x="5156200" y="2306419"/>
            <a:ext cx="1409700" cy="646331"/>
          </a:xfrm>
          <a:prstGeom prst="rect">
            <a:avLst/>
          </a:prstGeom>
          <a:noFill/>
        </p:spPr>
        <p:txBody>
          <a:bodyPr wrap="square" rtlCol="0">
            <a:spAutoFit/>
          </a:bodyPr>
          <a:lstStyle/>
          <a:p>
            <a:r>
              <a:rPr lang="en-GB" dirty="0" smtClean="0"/>
              <a:t>Baily Lighthouse</a:t>
            </a:r>
            <a:endParaRPr lang="en-GB" dirty="0"/>
          </a:p>
        </p:txBody>
      </p:sp>
      <p:pic>
        <p:nvPicPr>
          <p:cNvPr id="17" name="Picture 16" descr="Bailey.jpg"/>
          <p:cNvPicPr>
            <a:picLocks noChangeAspect="1"/>
          </p:cNvPicPr>
          <p:nvPr/>
        </p:nvPicPr>
        <p:blipFill>
          <a:blip r:embed="rId5" cstate="print"/>
          <a:stretch>
            <a:fillRect/>
          </a:stretch>
        </p:blipFill>
        <p:spPr>
          <a:xfrm>
            <a:off x="6385965" y="842123"/>
            <a:ext cx="2705100" cy="1685925"/>
          </a:xfrm>
          <a:prstGeom prst="rect">
            <a:avLst/>
          </a:prstGeom>
        </p:spPr>
      </p:pic>
      <p:sp>
        <p:nvSpPr>
          <p:cNvPr id="28" name="TextBox 27"/>
          <p:cNvSpPr txBox="1"/>
          <p:nvPr/>
        </p:nvSpPr>
        <p:spPr>
          <a:xfrm>
            <a:off x="6319609" y="3689353"/>
            <a:ext cx="806905" cy="369332"/>
          </a:xfrm>
          <a:prstGeom prst="rect">
            <a:avLst/>
          </a:prstGeom>
          <a:noFill/>
        </p:spPr>
        <p:txBody>
          <a:bodyPr wrap="square" rtlCol="0">
            <a:spAutoFit/>
          </a:bodyPr>
          <a:lstStyle/>
          <a:p>
            <a:r>
              <a:rPr lang="en-GB" dirty="0" smtClean="0">
                <a:solidFill>
                  <a:srgbClr val="FF0000"/>
                </a:solidFill>
              </a:rPr>
              <a:t>400s</a:t>
            </a:r>
            <a:endParaRPr lang="en-GB" dirty="0">
              <a:solidFill>
                <a:srgbClr val="FF0000"/>
              </a:solidFill>
            </a:endParaRPr>
          </a:p>
        </p:txBody>
      </p:sp>
      <p:sp>
        <p:nvSpPr>
          <p:cNvPr id="29" name="TextBox 28"/>
          <p:cNvSpPr txBox="1"/>
          <p:nvPr/>
        </p:nvSpPr>
        <p:spPr>
          <a:xfrm>
            <a:off x="5209270" y="4204608"/>
            <a:ext cx="1235074" cy="369332"/>
          </a:xfrm>
          <a:prstGeom prst="rect">
            <a:avLst/>
          </a:prstGeom>
          <a:noFill/>
        </p:spPr>
        <p:txBody>
          <a:bodyPr wrap="square" rtlCol="0">
            <a:spAutoFit/>
          </a:bodyPr>
          <a:lstStyle/>
          <a:p>
            <a:r>
              <a:rPr lang="en-GB" dirty="0" smtClean="0">
                <a:solidFill>
                  <a:srgbClr val="FF0000"/>
                </a:solidFill>
              </a:rPr>
              <a:t>Prototype</a:t>
            </a:r>
            <a:endParaRPr lang="en-GB" dirty="0">
              <a:solidFill>
                <a:srgbClr val="FF0000"/>
              </a:solidFill>
            </a:endParaRPr>
          </a:p>
        </p:txBody>
      </p:sp>
      <p:cxnSp>
        <p:nvCxnSpPr>
          <p:cNvPr id="31" name="Straight Arrow Connector 30"/>
          <p:cNvCxnSpPr>
            <a:stCxn id="28" idx="0"/>
          </p:cNvCxnSpPr>
          <p:nvPr/>
        </p:nvCxnSpPr>
        <p:spPr bwMode="auto">
          <a:xfrm flipH="1" flipV="1">
            <a:off x="6531428" y="3033489"/>
            <a:ext cx="191634" cy="655864"/>
          </a:xfrm>
          <a:prstGeom prst="straightConnector1">
            <a:avLst/>
          </a:prstGeom>
          <a:solidFill>
            <a:schemeClr val="accent1"/>
          </a:solidFill>
          <a:ln>
            <a:solidFill>
              <a:srgbClr val="FF0000"/>
            </a:solidFill>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p:nvPr/>
        </p:nvCxnSpPr>
        <p:spPr bwMode="auto">
          <a:xfrm flipH="1">
            <a:off x="4920343" y="4601029"/>
            <a:ext cx="609600" cy="232229"/>
          </a:xfrm>
          <a:prstGeom prst="straightConnector1">
            <a:avLst/>
          </a:prstGeom>
          <a:solidFill>
            <a:schemeClr val="accent1"/>
          </a:solidFill>
          <a:ln>
            <a:solidFill>
              <a:srgbClr val="FF0000"/>
            </a:solidFill>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5" name="Picture 34" descr="IMG_6047.JPG"/>
          <p:cNvPicPr>
            <a:picLocks noChangeAspect="1"/>
          </p:cNvPicPr>
          <p:nvPr/>
        </p:nvPicPr>
        <p:blipFill>
          <a:blip r:embed="rId6" cstate="print"/>
          <a:srcRect r="12208"/>
          <a:stretch>
            <a:fillRect/>
          </a:stretch>
        </p:blipFill>
        <p:spPr>
          <a:xfrm>
            <a:off x="6290528" y="4072011"/>
            <a:ext cx="2853472" cy="2437690"/>
          </a:xfrm>
          <a:prstGeom prst="rect">
            <a:avLst/>
          </a:prstGeom>
        </p:spPr>
      </p:pic>
      <p:pic>
        <p:nvPicPr>
          <p:cNvPr id="25" name="Picture 2"/>
          <p:cNvPicPr>
            <a:picLocks noChangeAspect="1" noChangeArrowheads="1"/>
          </p:cNvPicPr>
          <p:nvPr/>
        </p:nvPicPr>
        <p:blipFill>
          <a:blip r:embed="rId7" cstate="print"/>
          <a:srcRect/>
          <a:stretch>
            <a:fillRect/>
          </a:stretch>
        </p:blipFill>
        <p:spPr bwMode="auto">
          <a:xfrm>
            <a:off x="5419467" y="5764555"/>
            <a:ext cx="1312864" cy="1041956"/>
          </a:xfrm>
          <a:prstGeom prst="rect">
            <a:avLst/>
          </a:prstGeom>
          <a:noFill/>
          <a:ln w="9525">
            <a:solidFill>
              <a:srgbClr val="002060"/>
            </a:solidFill>
            <a:miter lim="800000"/>
            <a:headEnd/>
            <a:tailEnd/>
          </a:ln>
        </p:spPr>
      </p:pic>
      <p:pic>
        <p:nvPicPr>
          <p:cNvPr id="36" name="Picture 35" descr="IMG_6113.JPG"/>
          <p:cNvPicPr>
            <a:picLocks noChangeAspect="1"/>
          </p:cNvPicPr>
          <p:nvPr/>
        </p:nvPicPr>
        <p:blipFill>
          <a:blip r:embed="rId8" cstate="print"/>
          <a:srcRect r="10991"/>
          <a:stretch>
            <a:fillRect/>
          </a:stretch>
        </p:blipFill>
        <p:spPr>
          <a:xfrm>
            <a:off x="29027" y="1123823"/>
            <a:ext cx="3004457" cy="2531589"/>
          </a:xfrm>
          <a:prstGeom prst="rect">
            <a:avLst/>
          </a:prstGeom>
        </p:spPr>
      </p:pic>
      <p:pic>
        <p:nvPicPr>
          <p:cNvPr id="23" name="Picture 2"/>
          <p:cNvPicPr>
            <a:picLocks noChangeAspect="1" noChangeArrowheads="1"/>
          </p:cNvPicPr>
          <p:nvPr/>
        </p:nvPicPr>
        <p:blipFill>
          <a:blip r:embed="rId9" cstate="print"/>
          <a:srcRect/>
          <a:stretch>
            <a:fillRect/>
          </a:stretch>
        </p:blipFill>
        <p:spPr bwMode="auto">
          <a:xfrm>
            <a:off x="2633465" y="1387626"/>
            <a:ext cx="1676398" cy="774432"/>
          </a:xfrm>
          <a:prstGeom prst="rect">
            <a:avLst/>
          </a:prstGeom>
          <a:noFill/>
          <a:ln w="9525">
            <a:solidFill>
              <a:srgbClr val="002060"/>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additive="base">
                                        <p:cTn id="19" dur="500" fill="hold"/>
                                        <p:tgtEl>
                                          <p:spTgt spid="2053"/>
                                        </p:tgtEl>
                                        <p:attrNameLst>
                                          <p:attrName>ppt_x</p:attrName>
                                        </p:attrNameLst>
                                      </p:cBhvr>
                                      <p:tavLst>
                                        <p:tav tm="0">
                                          <p:val>
                                            <p:strVal val="#ppt_x"/>
                                          </p:val>
                                        </p:tav>
                                        <p:tav tm="100000">
                                          <p:val>
                                            <p:strVal val="#ppt_x"/>
                                          </p:val>
                                        </p:tav>
                                      </p:tavLst>
                                    </p:anim>
                                    <p:anim calcmode="lin" valueType="num">
                                      <p:cBhvr additive="base">
                                        <p:cTn id="20" dur="500" fill="hold"/>
                                        <p:tgtEl>
                                          <p:spTgt spid="205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 calcmode="lin" valueType="num">
                                      <p:cBhvr additive="base">
                                        <p:cTn id="51" dur="500" fill="hold"/>
                                        <p:tgtEl>
                                          <p:spTgt spid="36"/>
                                        </p:tgtEl>
                                        <p:attrNameLst>
                                          <p:attrName>ppt_x</p:attrName>
                                        </p:attrNameLst>
                                      </p:cBhvr>
                                      <p:tavLst>
                                        <p:tav tm="0">
                                          <p:val>
                                            <p:strVal val="#ppt_x"/>
                                          </p:val>
                                        </p:tav>
                                        <p:tav tm="100000">
                                          <p:val>
                                            <p:strVal val="#ppt_x"/>
                                          </p:val>
                                        </p:tav>
                                      </p:tavLst>
                                    </p:anim>
                                    <p:anim calcmode="lin" valueType="num">
                                      <p:cBhvr additive="base">
                                        <p:cTn id="5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ppt_x"/>
                                          </p:val>
                                        </p:tav>
                                        <p:tav tm="100000">
                                          <p:val>
                                            <p:strVal val="#ppt_x"/>
                                          </p:val>
                                        </p:tav>
                                      </p:tavLst>
                                    </p:anim>
                                    <p:anim calcmode="lin" valueType="num">
                                      <p:cBhvr additive="base">
                                        <p:cTn id="62" dur="500" fill="hold"/>
                                        <p:tgtEl>
                                          <p:spTgt spid="29"/>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500" fill="hold"/>
                                        <p:tgtEl>
                                          <p:spTgt spid="31"/>
                                        </p:tgtEl>
                                        <p:attrNameLst>
                                          <p:attrName>ppt_x</p:attrName>
                                        </p:attrNameLst>
                                      </p:cBhvr>
                                      <p:tavLst>
                                        <p:tav tm="0">
                                          <p:val>
                                            <p:strVal val="#ppt_x"/>
                                          </p:val>
                                        </p:tav>
                                        <p:tav tm="100000">
                                          <p:val>
                                            <p:strVal val="#ppt_x"/>
                                          </p:val>
                                        </p:tav>
                                      </p:tavLst>
                                    </p:anim>
                                    <p:anim calcmode="lin" valueType="num">
                                      <p:cBhvr additive="base">
                                        <p:cTn id="66" dur="500" fill="hold"/>
                                        <p:tgtEl>
                                          <p:spTgt spid="31"/>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ppt_x"/>
                                          </p:val>
                                        </p:tav>
                                        <p:tav tm="100000">
                                          <p:val>
                                            <p:strVal val="#ppt_x"/>
                                          </p:val>
                                        </p:tav>
                                      </p:tavLst>
                                    </p:anim>
                                    <p:anim calcmode="lin" valueType="num">
                                      <p:cBhvr additive="base">
                                        <p:cTn id="7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2" grpId="0"/>
      <p:bldP spid="18" grpId="0" animBg="1"/>
      <p:bldP spid="20" grpId="0" animBg="1"/>
      <p:bldP spid="16" grpId="0"/>
      <p:bldP spid="28" grpId="0"/>
      <p:bldP spid="29" grpId="0"/>
    </p:bldLst>
  </p:timing>
</p:sld>
</file>

<file path=ppt/theme/theme1.xml><?xml version="1.0" encoding="utf-8"?>
<a:theme xmlns:a="http://schemas.openxmlformats.org/drawingml/2006/main" name="Carbon Trust theme template so1807">
  <a:themeElements>
    <a:clrScheme name="Carbon Trust">
      <a:dk1>
        <a:srgbClr val="003478"/>
      </a:dk1>
      <a:lt1>
        <a:srgbClr val="FFFFFF"/>
      </a:lt1>
      <a:dk2>
        <a:srgbClr val="0096D7"/>
      </a:dk2>
      <a:lt2>
        <a:srgbClr val="8EBAE5"/>
      </a:lt2>
      <a:accent1>
        <a:srgbClr val="003478"/>
      </a:accent1>
      <a:accent2>
        <a:srgbClr val="0096D7"/>
      </a:accent2>
      <a:accent3>
        <a:srgbClr val="7F7F7F"/>
      </a:accent3>
      <a:accent4>
        <a:srgbClr val="8EBAE5"/>
      </a:accent4>
      <a:accent5>
        <a:srgbClr val="032F52"/>
      </a:accent5>
      <a:accent6>
        <a:srgbClr val="80C437"/>
      </a:accent6>
      <a:hlink>
        <a:srgbClr val="032F52"/>
      </a:hlink>
      <a:folHlink>
        <a:srgbClr val="003478"/>
      </a:folHlink>
    </a:clrScheme>
    <a:fontScheme name="Carbon Trus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a:noFill/>
        </a:ln>
        <a:effectLst/>
        <a:extLst/>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sz="1000" b="0" i="0" u="none" strike="noStrike" cap="none" normalizeH="0" baseline="0" dirty="0" err="1"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36000" tIns="36000" rIns="36000" bIns="3600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000" b="0" i="0" u="none" strike="noStrike" cap="none" normalizeH="0" baseline="0" smtClean="0">
            <a:ln>
              <a:noFill/>
            </a:ln>
            <a:solidFill>
              <a:schemeClr val="tx1"/>
            </a:solidFill>
            <a:effectLst/>
            <a:latin typeface="Verdana" pitchFamily="34" charset="0"/>
          </a:defRPr>
        </a:defPPr>
      </a:lstStyle>
    </a:lnDef>
    <a:txDef>
      <a:spPr>
        <a:noFill/>
      </a:spPr>
      <a:bodyPr wrap="none" rtlCol="0">
        <a:spAutoFit/>
      </a:bodyPr>
      <a:lstStyle>
        <a:defPPr marL="266700" marR="0" indent="-266700" algn="l" defTabSz="914400" rtl="0" eaLnBrk="1" fontAlgn="base" latinLnBrk="0" hangingPunct="1">
          <a:lnSpc>
            <a:spcPct val="100000"/>
          </a:lnSpc>
          <a:spcBef>
            <a:spcPts val="300"/>
          </a:spcBef>
          <a:spcAft>
            <a:spcPct val="0"/>
          </a:spcAft>
          <a:buClr>
            <a:srgbClr val="80C437"/>
          </a:buClr>
          <a:buSzPct val="125000"/>
          <a:buFont typeface="Calisto MT" pitchFamily="18" charset="0"/>
          <a:buChar char="›"/>
          <a:tabLst/>
          <a:defRPr kumimoji="0" sz="2400" b="0" i="0" u="none" strike="noStrike" kern="0" cap="none" spc="0" normalizeH="0" baseline="0" noProof="0" dirty="0" smtClean="0">
            <a:ln>
              <a:noFill/>
            </a:ln>
            <a:solidFill>
              <a:srgbClr val="002A6C"/>
            </a:solidFill>
            <a:effectLst/>
            <a:uLnTx/>
            <a:uFillTx/>
            <a:latin typeface="+mn-lt"/>
            <a:ea typeface="+mn-ea"/>
            <a:cs typeface="+mn-cs"/>
          </a:defRPr>
        </a:defPPr>
      </a:lstStyle>
    </a:txDef>
  </a:objectDefaults>
  <a:extraClrSchemeLst>
    <a:extraClrScheme>
      <a:clrScheme name="ENGLISH One to One template 1">
        <a:dk1>
          <a:srgbClr val="002A6C"/>
        </a:dk1>
        <a:lt1>
          <a:srgbClr val="FFFFFF"/>
        </a:lt1>
        <a:dk2>
          <a:srgbClr val="002A6C"/>
        </a:dk2>
        <a:lt2>
          <a:srgbClr val="74B9E8"/>
        </a:lt2>
        <a:accent1>
          <a:srgbClr val="003478"/>
        </a:accent1>
        <a:accent2>
          <a:srgbClr val="009ADA"/>
        </a:accent2>
        <a:accent3>
          <a:srgbClr val="FFFFFF"/>
        </a:accent3>
        <a:accent4>
          <a:srgbClr val="00225B"/>
        </a:accent4>
        <a:accent5>
          <a:srgbClr val="AAAEBE"/>
        </a:accent5>
        <a:accent6>
          <a:srgbClr val="008BC5"/>
        </a:accent6>
        <a:hlink>
          <a:srgbClr val="8EBAE5"/>
        </a:hlink>
        <a:folHlink>
          <a:srgbClr val="B5384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Carbon Trust Template.potx" id="{ADAFFD2F-8FB6-4153-953E-C95E78D3C2CA}" vid="{3F4B4F82-82C5-4C15-B43D-A2939023B2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335</TotalTime>
  <Words>1281</Words>
  <Application>Microsoft Office PowerPoint</Application>
  <PresentationFormat>On-screen Show (4:3)</PresentationFormat>
  <Paragraphs>318</Paragraphs>
  <Slides>27</Slides>
  <Notes>12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Carbon Trust theme template so1807</vt:lpstr>
      <vt:lpstr>Scanning LiDAR in Offshore Wind</vt:lpstr>
      <vt:lpstr>Presentation Contents</vt:lpstr>
      <vt:lpstr>What are we trying to achieve?</vt:lpstr>
      <vt:lpstr>Definition of Radial and Orthogonal Measurement Data</vt:lpstr>
      <vt:lpstr>Definition of Radial and Orthogonal Measurement Data</vt:lpstr>
      <vt:lpstr>Definition of Radial and Orthogonal Measurement Data</vt:lpstr>
      <vt:lpstr>Wind direction considerations</vt:lpstr>
      <vt:lpstr>Scanning LiDAR</vt:lpstr>
      <vt:lpstr>Campaign Overview </vt:lpstr>
      <vt:lpstr>Measurement Location Overview </vt:lpstr>
      <vt:lpstr>Demonstration Points</vt:lpstr>
      <vt:lpstr>Demonstration Points</vt:lpstr>
      <vt:lpstr>The Validation set up</vt:lpstr>
      <vt:lpstr>Campaign Details</vt:lpstr>
      <vt:lpstr>Campaign Details</vt:lpstr>
      <vt:lpstr>Campaign Details</vt:lpstr>
      <vt:lpstr>Achieved measurement ranges</vt:lpstr>
      <vt:lpstr>Achieved measurement ranges</vt:lpstr>
      <vt:lpstr>WindTracer results</vt:lpstr>
      <vt:lpstr>Leosphere results</vt:lpstr>
      <vt:lpstr>Leosphere results</vt:lpstr>
      <vt:lpstr>Validation Summary</vt:lpstr>
      <vt:lpstr>Impact on Yield Prediction Uncertainty</vt:lpstr>
      <vt:lpstr>Conclusions</vt:lpstr>
      <vt:lpstr>Thank you</vt:lpstr>
      <vt:lpstr>PowerPoint Presentation</vt:lpstr>
      <vt:lpstr>Validation Sensitivity Analysis</vt:lpstr>
    </vt:vector>
  </TitlesOfParts>
  <Company>Carbon Trust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Scanning LiDAR in Offshore Wind</dc:title>
  <dc:creator>Michael Stephenson</dc:creator>
  <cp:lastModifiedBy>Alex Clerc</cp:lastModifiedBy>
  <cp:revision>64</cp:revision>
  <cp:lastPrinted>2012-07-19T13:27:52Z</cp:lastPrinted>
  <dcterms:created xsi:type="dcterms:W3CDTF">2016-08-17T09:22:50Z</dcterms:created>
  <dcterms:modified xsi:type="dcterms:W3CDTF">2016-09-27T11:39:01Z</dcterms:modified>
</cp:coreProperties>
</file>