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9"/>
  </p:notesMasterIdLst>
  <p:sldIdLst>
    <p:sldId id="256" r:id="rId2"/>
    <p:sldId id="287" r:id="rId3"/>
    <p:sldId id="288" r:id="rId4"/>
    <p:sldId id="295" r:id="rId5"/>
    <p:sldId id="296" r:id="rId6"/>
    <p:sldId id="297" r:id="rId7"/>
    <p:sldId id="298" r:id="rId8"/>
    <p:sldId id="290" r:id="rId9"/>
    <p:sldId id="299" r:id="rId10"/>
    <p:sldId id="300" r:id="rId11"/>
    <p:sldId id="301" r:id="rId12"/>
    <p:sldId id="322" r:id="rId13"/>
    <p:sldId id="302" r:id="rId14"/>
    <p:sldId id="304" r:id="rId15"/>
    <p:sldId id="312" r:id="rId16"/>
    <p:sldId id="323" r:id="rId17"/>
    <p:sldId id="309" r:id="rId18"/>
    <p:sldId id="310" r:id="rId19"/>
    <p:sldId id="317" r:id="rId20"/>
    <p:sldId id="318" r:id="rId21"/>
    <p:sldId id="319" r:id="rId22"/>
    <p:sldId id="314" r:id="rId23"/>
    <p:sldId id="315" r:id="rId24"/>
    <p:sldId id="308" r:id="rId25"/>
    <p:sldId id="320" r:id="rId26"/>
    <p:sldId id="286" r:id="rId27"/>
    <p:sldId id="321"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474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1829" autoAdjust="0"/>
  </p:normalViewPr>
  <p:slideViewPr>
    <p:cSldViewPr snapToGrid="0">
      <p:cViewPr>
        <p:scale>
          <a:sx n="66" d="100"/>
          <a:sy n="66" d="100"/>
        </p:scale>
        <p:origin x="-1428" y="-132"/>
      </p:cViewPr>
      <p:guideLst>
        <p:guide orient="horz" pos="2160"/>
        <p:guide pos="2880"/>
        <p:guide pos="4740"/>
      </p:guideLst>
    </p:cSldViewPr>
  </p:slideViewPr>
  <p:outlineViewPr>
    <p:cViewPr>
      <p:scale>
        <a:sx n="33" d="100"/>
        <a:sy n="33" d="100"/>
      </p:scale>
      <p:origin x="0" y="1557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195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BE937D-10D4-4BAB-881D-8CBA3BF6EC43}" type="datetimeFigureOut">
              <a:rPr lang="en-GB" smtClean="0"/>
              <a:pPr/>
              <a:t>27/09/2016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C9865C-CD3A-4E8F-8D06-5AD065FE206C}" type="slidenum">
              <a:rPr lang="en-GB" smtClean="0"/>
              <a:pPr/>
              <a:t>‹#›</a:t>
            </a:fld>
            <a:endParaRPr lang="en-GB"/>
          </a:p>
        </p:txBody>
      </p:sp>
    </p:spTree>
    <p:extLst>
      <p:ext uri="{BB962C8B-B14F-4D97-AF65-F5344CB8AC3E}">
        <p14:creationId xmlns:p14="http://schemas.microsoft.com/office/powerpoint/2010/main" val="252811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4559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0583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C9865C-CD3A-4E8F-8D06-5AD065FE206C}" type="slidenum">
              <a:rPr lang="en-GB" smtClean="0"/>
              <a:pPr/>
              <a:t>19</a:t>
            </a:fld>
            <a:endParaRPr lang="en-GB"/>
          </a:p>
        </p:txBody>
      </p:sp>
    </p:spTree>
    <p:extLst>
      <p:ext uri="{BB962C8B-B14F-4D97-AF65-F5344CB8AC3E}">
        <p14:creationId xmlns:p14="http://schemas.microsoft.com/office/powerpoint/2010/main" val="408557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C9865C-CD3A-4E8F-8D06-5AD065FE206C}" type="slidenum">
              <a:rPr lang="en-GB" smtClean="0"/>
              <a:pPr/>
              <a:t>20</a:t>
            </a:fld>
            <a:endParaRPr lang="en-GB"/>
          </a:p>
        </p:txBody>
      </p:sp>
    </p:spTree>
    <p:extLst>
      <p:ext uri="{BB962C8B-B14F-4D97-AF65-F5344CB8AC3E}">
        <p14:creationId xmlns:p14="http://schemas.microsoft.com/office/powerpoint/2010/main" val="237741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Wind</a:t>
            </a:r>
            <a:r>
              <a:rPr lang="en-GB" baseline="0" dirty="0" smtClean="0"/>
              <a:t> vector changed 45 degree</a:t>
            </a:r>
            <a:endParaRPr lang="en-GB" dirty="0"/>
          </a:p>
        </p:txBody>
      </p:sp>
    </p:spTree>
    <p:extLst>
      <p:ext uri="{BB962C8B-B14F-4D97-AF65-F5344CB8AC3E}">
        <p14:creationId xmlns:p14="http://schemas.microsoft.com/office/powerpoint/2010/main" val="91045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Wind</a:t>
            </a:r>
            <a:r>
              <a:rPr lang="en-GB" baseline="0" dirty="0" smtClean="0"/>
              <a:t> vector changed </a:t>
            </a:r>
            <a:r>
              <a:rPr lang="en-GB" baseline="0" smtClean="0"/>
              <a:t>45 degree</a:t>
            </a:r>
            <a:endParaRPr lang="en-GB"/>
          </a:p>
        </p:txBody>
      </p:sp>
    </p:spTree>
    <p:extLst>
      <p:ext uri="{BB962C8B-B14F-4D97-AF65-F5344CB8AC3E}">
        <p14:creationId xmlns:p14="http://schemas.microsoft.com/office/powerpoint/2010/main" val="91045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Wind</a:t>
            </a:r>
            <a:r>
              <a:rPr lang="en-GB" baseline="0" dirty="0" smtClean="0"/>
              <a:t> vector changed </a:t>
            </a:r>
            <a:r>
              <a:rPr lang="en-GB" baseline="0" smtClean="0"/>
              <a:t>45 degree</a:t>
            </a:r>
            <a:endParaRPr lang="en-GB"/>
          </a:p>
        </p:txBody>
      </p:sp>
    </p:spTree>
    <p:extLst>
      <p:ext uri="{BB962C8B-B14F-4D97-AF65-F5344CB8AC3E}">
        <p14:creationId xmlns:p14="http://schemas.microsoft.com/office/powerpoint/2010/main" val="91045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857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Time</a:t>
            </a:r>
            <a:r>
              <a:rPr lang="en-GB" baseline="0" dirty="0" smtClean="0"/>
              <a:t> of measurement start end date</a:t>
            </a:r>
            <a:endParaRPr lang="en-GB" dirty="0"/>
          </a:p>
        </p:txBody>
      </p:sp>
    </p:spTree>
    <p:extLst>
      <p:ext uri="{BB962C8B-B14F-4D97-AF65-F5344CB8AC3E}">
        <p14:creationId xmlns:p14="http://schemas.microsoft.com/office/powerpoint/2010/main" val="382715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Time</a:t>
            </a:r>
            <a:r>
              <a:rPr lang="en-GB" baseline="0" dirty="0" smtClean="0"/>
              <a:t> of measurement start end date</a:t>
            </a:r>
            <a:endParaRPr lang="en-GB" dirty="0"/>
          </a:p>
        </p:txBody>
      </p:sp>
    </p:spTree>
    <p:extLst>
      <p:ext uri="{BB962C8B-B14F-4D97-AF65-F5344CB8AC3E}">
        <p14:creationId xmlns:p14="http://schemas.microsoft.com/office/powerpoint/2010/main" val="412635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Measuring</a:t>
            </a:r>
            <a:r>
              <a:rPr lang="en-GB" baseline="0" dirty="0" smtClean="0"/>
              <a:t> points agreed with both manufacturers</a:t>
            </a:r>
            <a:endParaRPr lang="en-GB" dirty="0"/>
          </a:p>
        </p:txBody>
      </p:sp>
    </p:spTree>
    <p:extLst>
      <p:ext uri="{BB962C8B-B14F-4D97-AF65-F5344CB8AC3E}">
        <p14:creationId xmlns:p14="http://schemas.microsoft.com/office/powerpoint/2010/main" val="77867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Measuring</a:t>
            </a:r>
            <a:r>
              <a:rPr lang="en-GB" baseline="0" dirty="0" smtClean="0"/>
              <a:t> points agreed with both manufacturers</a:t>
            </a:r>
            <a:endParaRPr lang="en-GB" dirty="0"/>
          </a:p>
        </p:txBody>
      </p:sp>
    </p:spTree>
    <p:extLst>
      <p:ext uri="{BB962C8B-B14F-4D97-AF65-F5344CB8AC3E}">
        <p14:creationId xmlns:p14="http://schemas.microsoft.com/office/powerpoint/2010/main" val="778678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280" name="Picture 16" descr="Ribbon_Title_PPT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600"/>
            <a:ext cx="9144000" cy="1736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8640"/>
            <a:ext cx="1475656" cy="898651"/>
          </a:xfrm>
          <a:prstGeom prst="rect">
            <a:avLst/>
          </a:prstGeom>
        </p:spPr>
      </p:pic>
      <p:sp>
        <p:nvSpPr>
          <p:cNvPr id="11266" name="Rectangle 2"/>
          <p:cNvSpPr>
            <a:spLocks noGrp="1" noChangeArrowheads="1"/>
          </p:cNvSpPr>
          <p:nvPr>
            <p:ph type="ctrTitle" hasCustomPrompt="1"/>
          </p:nvPr>
        </p:nvSpPr>
        <p:spPr>
          <a:xfrm>
            <a:off x="683567" y="1844824"/>
            <a:ext cx="6835551" cy="790575"/>
          </a:xfrm>
        </p:spPr>
        <p:txBody>
          <a:bodyPr/>
          <a:lstStyle>
            <a:lvl1pPr>
              <a:defRPr sz="3600" b="0">
                <a:solidFill>
                  <a:srgbClr val="003478"/>
                </a:solidFill>
                <a:latin typeface="+mj-lt"/>
              </a:defRPr>
            </a:lvl1pPr>
          </a:lstStyle>
          <a:p>
            <a:pPr lvl="0"/>
            <a:r>
              <a:rPr lang="en-US" noProof="0" dirty="0" smtClean="0"/>
              <a:t>Click to edit title</a:t>
            </a:r>
            <a:endParaRPr lang="en-GB" noProof="0" dirty="0" smtClean="0"/>
          </a:p>
        </p:txBody>
      </p:sp>
      <p:sp>
        <p:nvSpPr>
          <p:cNvPr id="11267" name="Rectangle 3"/>
          <p:cNvSpPr>
            <a:spLocks noGrp="1" noChangeArrowheads="1"/>
          </p:cNvSpPr>
          <p:nvPr>
            <p:ph type="subTitle" idx="1" hasCustomPrompt="1"/>
          </p:nvPr>
        </p:nvSpPr>
        <p:spPr>
          <a:xfrm>
            <a:off x="688776" y="2708275"/>
            <a:ext cx="6835551" cy="720725"/>
          </a:xfrm>
        </p:spPr>
        <p:txBody>
          <a:bodyPr lIns="36000" tIns="36000" rIns="36000" bIns="36000"/>
          <a:lstStyle>
            <a:lvl1pPr marL="0" indent="0">
              <a:buFontTx/>
              <a:buNone/>
              <a:defRPr sz="2400">
                <a:solidFill>
                  <a:srgbClr val="003478"/>
                </a:solidFill>
                <a:latin typeface="+mj-lt"/>
              </a:defRPr>
            </a:lvl1pPr>
          </a:lstStyle>
          <a:p>
            <a:pPr lvl="0"/>
            <a:r>
              <a:rPr lang="en-US" noProof="0" dirty="0" smtClean="0"/>
              <a:t>Click to edit subtitle</a:t>
            </a:r>
            <a:endParaRPr lang="en-GB" noProof="0" dirty="0" smtClean="0"/>
          </a:p>
        </p:txBody>
      </p:sp>
      <p:sp>
        <p:nvSpPr>
          <p:cNvPr id="4" name="Text Placeholder 3"/>
          <p:cNvSpPr>
            <a:spLocks noGrp="1"/>
          </p:cNvSpPr>
          <p:nvPr>
            <p:ph type="body" sz="quarter" idx="10" hasCustomPrompt="1"/>
          </p:nvPr>
        </p:nvSpPr>
        <p:spPr>
          <a:xfrm>
            <a:off x="683568" y="4149452"/>
            <a:ext cx="6834832" cy="647700"/>
          </a:xfrm>
        </p:spPr>
        <p:txBody>
          <a:bodyPr/>
          <a:lstStyle>
            <a:lvl1pPr marL="0" indent="0">
              <a:buNone/>
              <a:defRPr baseline="0"/>
            </a:lvl1pPr>
          </a:lstStyle>
          <a:p>
            <a:pPr lvl="0"/>
            <a:r>
              <a:rPr lang="en-US" dirty="0" smtClean="0"/>
              <a:t>Click to edit name, date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F02067B5-BB61-425A-ADF9-C80F01E8B2C9}" type="slidenum">
              <a:rPr lang="en-GB" smtClean="0"/>
              <a:pPr/>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3851920" y="3653730"/>
            <a:ext cx="5112568" cy="3046988"/>
          </a:xfrm>
          <a:prstGeom prst="rect">
            <a:avLst/>
          </a:prstGeom>
          <a:noFill/>
        </p:spPr>
        <p:txBody>
          <a:bodyPr wrap="square" rtlCol="0">
            <a:spAutoFit/>
          </a:bodyPr>
          <a:lstStyle/>
          <a:p>
            <a:pPr lvl="0"/>
            <a:r>
              <a:rPr lang="en-GB" sz="1200" dirty="0" smtClean="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200" dirty="0" smtClean="0"/>
              <a:t>The Carbon Trust is a company limited by guarantee and registered in England and Wales under company number 4190230 with its registered office at 4th Floor Dorset House, Stamford Street, London SE1 9NT.</a:t>
            </a:r>
          </a:p>
          <a:p>
            <a:pPr lvl="0"/>
            <a:r>
              <a:rPr lang="en-GB" sz="1200" dirty="0" smtClean="0"/>
              <a:t>Published in the UK: 2016.</a:t>
            </a:r>
          </a:p>
          <a:p>
            <a:pPr lvl="0"/>
            <a:r>
              <a:rPr lang="en-GB" sz="1200" dirty="0" smtClean="0"/>
              <a:t>© The Carbon </a:t>
            </a:r>
            <a:r>
              <a:rPr lang="en-GB" sz="1200" smtClean="0"/>
              <a:t>Trust 2016. </a:t>
            </a:r>
            <a:r>
              <a:rPr lang="en-GB" sz="1200" dirty="0" smtClean="0"/>
              <a:t>All rights reserved. </a:t>
            </a:r>
          </a:p>
        </p:txBody>
      </p:sp>
    </p:spTree>
    <p:extLst>
      <p:ext uri="{BB962C8B-B14F-4D97-AF65-F5344CB8AC3E}">
        <p14:creationId xmlns:p14="http://schemas.microsoft.com/office/powerpoint/2010/main" val="411867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GB" dirty="0"/>
          </a:p>
        </p:txBody>
      </p:sp>
      <p:sp>
        <p:nvSpPr>
          <p:cNvPr id="3" name="Content Placeholder 2"/>
          <p:cNvSpPr>
            <a:spLocks noGrp="1"/>
          </p:cNvSpPr>
          <p:nvPr>
            <p:ph idx="1" hasCustomPrompt="1"/>
          </p:nvPr>
        </p:nvSpPr>
        <p:spPr>
          <a:xfrm>
            <a:off x="457200" y="1628800"/>
            <a:ext cx="8229600" cy="4536504"/>
          </a:xfrm>
        </p:spPr>
        <p:txBody>
          <a:bodyPr/>
          <a:lstStyle>
            <a:lvl1pPr>
              <a:defRPr/>
            </a:lvl1pPr>
            <a:lvl4pPr marL="1162050" indent="-266700">
              <a:defRPr/>
            </a:lvl4pPr>
            <a:lvl5pPr marL="1619250" indent="-361950">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Tree>
    <p:extLst>
      <p:ext uri="{BB962C8B-B14F-4D97-AF65-F5344CB8AC3E}">
        <p14:creationId xmlns:p14="http://schemas.microsoft.com/office/powerpoint/2010/main" val="2161186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GB" dirty="0"/>
          </a:p>
        </p:txBody>
      </p:sp>
      <p:sp>
        <p:nvSpPr>
          <p:cNvPr id="3" name="Content Placeholder 2"/>
          <p:cNvSpPr>
            <a:spLocks noGrp="1"/>
          </p:cNvSpPr>
          <p:nvPr>
            <p:ph idx="1" hasCustomPrompt="1"/>
          </p:nvPr>
        </p:nvSpPr>
        <p:spPr>
          <a:xfrm>
            <a:off x="457200" y="1628800"/>
            <a:ext cx="8229600" cy="4536504"/>
          </a:xfrm>
        </p:spPr>
        <p:txBody>
          <a:bodyPr/>
          <a:lstStyle>
            <a:lvl1pPr>
              <a:lnSpc>
                <a:spcPct val="150000"/>
              </a:lnSpc>
              <a:defRPr/>
            </a:lvl1pPr>
          </a:lstStyle>
          <a:p>
            <a:pPr lvl="0"/>
            <a:r>
              <a:rPr lang="en-US" dirty="0" smtClean="0"/>
              <a:t>Agenda Item 1</a:t>
            </a:r>
          </a:p>
          <a:p>
            <a:pPr lvl="0"/>
            <a:r>
              <a:rPr lang="en-US" dirty="0" smtClean="0"/>
              <a:t>Agenda Item 2</a:t>
            </a:r>
          </a:p>
          <a:p>
            <a:pPr lvl="0"/>
            <a:r>
              <a:rPr lang="en-US" dirty="0" smtClean="0"/>
              <a:t>Agenda Item 3</a:t>
            </a:r>
          </a:p>
          <a:p>
            <a:pPr lvl="0"/>
            <a:endParaRPr lang="en-US" dirty="0" smtClean="0"/>
          </a:p>
          <a:p>
            <a:pPr lvl="0"/>
            <a:endParaRPr lang="en-US" dirty="0" smtClean="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Tree>
    <p:extLst>
      <p:ext uri="{BB962C8B-B14F-4D97-AF65-F5344CB8AC3E}">
        <p14:creationId xmlns:p14="http://schemas.microsoft.com/office/powerpoint/2010/main" val="3376778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F02067B5-BB61-425A-ADF9-C80F01E8B2C9}" type="slidenum">
              <a:rPr lang="en-GB" smtClean="0"/>
              <a:pPr/>
              <a:t>‹#›</a:t>
            </a:fld>
            <a:endParaRPr lang="en-GB"/>
          </a:p>
        </p:txBody>
      </p:sp>
    </p:spTree>
    <p:extLst>
      <p:ext uri="{BB962C8B-B14F-4D97-AF65-F5344CB8AC3E}">
        <p14:creationId xmlns:p14="http://schemas.microsoft.com/office/powerpoint/2010/main" val="359122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Content Placeholder 2"/>
          <p:cNvSpPr>
            <a:spLocks noGrp="1"/>
          </p:cNvSpPr>
          <p:nvPr>
            <p:ph idx="1" hasCustomPrompt="1"/>
          </p:nvPr>
        </p:nvSpPr>
        <p:spPr>
          <a:xfrm>
            <a:off x="457200" y="1628800"/>
            <a:ext cx="3970784" cy="4525963"/>
          </a:xfrm>
        </p:spPr>
        <p:txBody>
          <a:bodyPr/>
          <a:lstStyle>
            <a:lvl1pPr>
              <a:defRPr sz="2000"/>
            </a:lvl1pPr>
            <a:lvl2pPr>
              <a:defRPr sz="2000"/>
            </a:lvl2pPr>
            <a:lvl3pPr>
              <a:defRPr sz="1800"/>
            </a:lvl3pPr>
            <a:lvl4pPr>
              <a:defRPr sz="18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
        <p:nvSpPr>
          <p:cNvPr id="7" name="Content Placeholder 2"/>
          <p:cNvSpPr>
            <a:spLocks noGrp="1"/>
          </p:cNvSpPr>
          <p:nvPr>
            <p:ph idx="13" hasCustomPrompt="1"/>
          </p:nvPr>
        </p:nvSpPr>
        <p:spPr>
          <a:xfrm>
            <a:off x="4716016" y="1628800"/>
            <a:ext cx="3970784" cy="4525963"/>
          </a:xfrm>
        </p:spPr>
        <p:txBody>
          <a:bodyPr/>
          <a:lstStyle>
            <a:lvl1pPr>
              <a:defRPr sz="2000" baseline="0"/>
            </a:lvl1pPr>
            <a:lvl2pPr>
              <a:defRPr sz="1800"/>
            </a:lvl2pPr>
            <a:lvl3pPr>
              <a:defRPr sz="1600"/>
            </a:lvl3pPr>
            <a:lvl4pPr>
              <a:defRPr sz="1600"/>
            </a:lvl4pPr>
            <a:lvl5pPr>
              <a:defRPr sz="16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82104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Content Placeholder 2"/>
          <p:cNvSpPr>
            <a:spLocks noGrp="1"/>
          </p:cNvSpPr>
          <p:nvPr>
            <p:ph idx="1" hasCustomPrompt="1"/>
          </p:nvPr>
        </p:nvSpPr>
        <p:spPr>
          <a:xfrm>
            <a:off x="467544" y="1628800"/>
            <a:ext cx="2602632" cy="4525963"/>
          </a:xfrm>
        </p:spPr>
        <p:txBody>
          <a:bodyPr/>
          <a:lstStyle>
            <a:lvl1pPr>
              <a:defRPr sz="2000"/>
            </a:lvl1pPr>
            <a:lvl2pPr>
              <a:defRPr sz="2000"/>
            </a:lvl2pPr>
            <a:lvl3pPr>
              <a:defRPr sz="1800"/>
            </a:lvl3pPr>
          </a:lstStyle>
          <a:p>
            <a:pPr lvl="0"/>
            <a:r>
              <a:rPr lang="en-US" dirty="0" smtClean="0"/>
              <a:t>First Level</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
        <p:nvSpPr>
          <p:cNvPr id="8" name="Content Placeholder 2"/>
          <p:cNvSpPr>
            <a:spLocks noGrp="1"/>
          </p:cNvSpPr>
          <p:nvPr>
            <p:ph idx="13" hasCustomPrompt="1"/>
          </p:nvPr>
        </p:nvSpPr>
        <p:spPr>
          <a:xfrm>
            <a:off x="3281028" y="1628800"/>
            <a:ext cx="2602632" cy="4525963"/>
          </a:xfrm>
        </p:spPr>
        <p:txBody>
          <a:bodyPr/>
          <a:lstStyle>
            <a:lvl1pPr>
              <a:defRPr sz="2000"/>
            </a:lvl1pPr>
            <a:lvl2pPr>
              <a:defRPr sz="2000"/>
            </a:lvl2pPr>
            <a:lvl3pPr>
              <a:defRPr sz="1800"/>
            </a:lvl3pPr>
          </a:lstStyle>
          <a:p>
            <a:pPr lvl="0"/>
            <a:r>
              <a:rPr lang="en-US" dirty="0" smtClean="0"/>
              <a:t>First Level</a:t>
            </a:r>
          </a:p>
          <a:p>
            <a:pPr lvl="1"/>
            <a:r>
              <a:rPr lang="en-US" dirty="0" smtClean="0"/>
              <a:t>Second level</a:t>
            </a:r>
          </a:p>
          <a:p>
            <a:pPr lvl="2"/>
            <a:r>
              <a:rPr lang="en-US" dirty="0" smtClean="0"/>
              <a:t>Third level</a:t>
            </a:r>
          </a:p>
        </p:txBody>
      </p:sp>
      <p:sp>
        <p:nvSpPr>
          <p:cNvPr id="9" name="Content Placeholder 2"/>
          <p:cNvSpPr>
            <a:spLocks noGrp="1"/>
          </p:cNvSpPr>
          <p:nvPr>
            <p:ph idx="14" hasCustomPrompt="1"/>
          </p:nvPr>
        </p:nvSpPr>
        <p:spPr>
          <a:xfrm>
            <a:off x="6094512" y="1628800"/>
            <a:ext cx="2602632" cy="4525963"/>
          </a:xfrm>
        </p:spPr>
        <p:txBody>
          <a:bodyPr/>
          <a:lstStyle>
            <a:lvl1pPr>
              <a:defRPr sz="2000"/>
            </a:lvl1pPr>
            <a:lvl2pPr>
              <a:defRPr sz="2000"/>
            </a:lvl2pPr>
            <a:lvl3pPr>
              <a:defRPr sz="1800"/>
            </a:lvl3pPr>
          </a:lstStyle>
          <a:p>
            <a:pPr lvl="0"/>
            <a:r>
              <a:rPr lang="en-US"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97589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916832"/>
            <a:ext cx="8229600" cy="4237931"/>
          </a:xfrm>
        </p:spPr>
        <p:txBody>
          <a:bodyPr/>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
        <p:nvSpPr>
          <p:cNvPr id="8" name="Text Placeholder 6"/>
          <p:cNvSpPr>
            <a:spLocks noGrp="1"/>
          </p:cNvSpPr>
          <p:nvPr>
            <p:ph type="body" sz="quarter" idx="10" hasCustomPrompt="1"/>
          </p:nvPr>
        </p:nvSpPr>
        <p:spPr>
          <a:xfrm>
            <a:off x="467643" y="1196802"/>
            <a:ext cx="7056685" cy="648022"/>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Subtitle</a:t>
            </a:r>
            <a:endParaRPr lang="en-GB" dirty="0"/>
          </a:p>
        </p:txBody>
      </p:sp>
      <p:sp>
        <p:nvSpPr>
          <p:cNvPr id="9" name="Title 1"/>
          <p:cNvSpPr>
            <a:spLocks noGrp="1"/>
          </p:cNvSpPr>
          <p:nvPr>
            <p:ph type="title" hasCustomPrompt="1"/>
          </p:nvPr>
        </p:nvSpPr>
        <p:spPr>
          <a:xfrm>
            <a:off x="457200" y="274638"/>
            <a:ext cx="6562725" cy="850106"/>
          </a:xfrm>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3407422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with sub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
        <p:nvSpPr>
          <p:cNvPr id="8" name="Content Placeholder 2"/>
          <p:cNvSpPr>
            <a:spLocks noGrp="1"/>
          </p:cNvSpPr>
          <p:nvPr>
            <p:ph idx="13" hasCustomPrompt="1"/>
          </p:nvPr>
        </p:nvSpPr>
        <p:spPr>
          <a:xfrm>
            <a:off x="457200" y="1916832"/>
            <a:ext cx="3970784" cy="4237931"/>
          </a:xfrm>
        </p:spPr>
        <p:txBody>
          <a:bodyPr/>
          <a:lstStyle>
            <a:lvl1pPr>
              <a:defRPr sz="2000" baseline="0"/>
            </a:lvl1pPr>
            <a:lvl2pPr>
              <a:defRPr sz="2000"/>
            </a:lvl2pPr>
            <a:lvl3pPr>
              <a:defRPr sz="1800"/>
            </a:lvl3pPr>
            <a:lvl4pPr>
              <a:defRPr sz="18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hasCustomPrompt="1"/>
          </p:nvPr>
        </p:nvSpPr>
        <p:spPr>
          <a:xfrm>
            <a:off x="4716016" y="1916832"/>
            <a:ext cx="3970784" cy="4237931"/>
          </a:xfrm>
        </p:spPr>
        <p:txBody>
          <a:bodyPr/>
          <a:lstStyle>
            <a:lvl1pPr>
              <a:defRPr sz="2000"/>
            </a:lvl1pPr>
            <a:lvl2pPr>
              <a:defRPr sz="2000"/>
            </a:lvl2pPr>
            <a:lvl3pPr>
              <a:defRPr sz="1800"/>
            </a:lvl3pPr>
            <a:lvl4pPr>
              <a:defRPr sz="18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6"/>
          <p:cNvSpPr>
            <a:spLocks noGrp="1"/>
          </p:cNvSpPr>
          <p:nvPr>
            <p:ph type="body" sz="quarter" idx="10" hasCustomPrompt="1"/>
          </p:nvPr>
        </p:nvSpPr>
        <p:spPr>
          <a:xfrm>
            <a:off x="467643" y="1196802"/>
            <a:ext cx="7057107" cy="648022"/>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Subtitle</a:t>
            </a:r>
            <a:endParaRPr lang="en-GB" dirty="0"/>
          </a:p>
        </p:txBody>
      </p:sp>
      <p:sp>
        <p:nvSpPr>
          <p:cNvPr id="11" name="Title 1"/>
          <p:cNvSpPr>
            <a:spLocks noGrp="1"/>
          </p:cNvSpPr>
          <p:nvPr>
            <p:ph type="title" hasCustomPrompt="1"/>
          </p:nvPr>
        </p:nvSpPr>
        <p:spPr>
          <a:xfrm>
            <a:off x="457200" y="274638"/>
            <a:ext cx="6562725" cy="850106"/>
          </a:xfrm>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635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column with sub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02067B5-BB61-425A-ADF9-C80F01E8B2C9}" type="slidenum">
              <a:rPr lang="en-GB" smtClean="0"/>
              <a:pPr/>
              <a:t>‹#›</a:t>
            </a:fld>
            <a:endParaRPr lang="en-GB"/>
          </a:p>
        </p:txBody>
      </p:sp>
      <p:sp>
        <p:nvSpPr>
          <p:cNvPr id="10" name="Content Placeholder 2"/>
          <p:cNvSpPr>
            <a:spLocks noGrp="1"/>
          </p:cNvSpPr>
          <p:nvPr>
            <p:ph idx="1" hasCustomPrompt="1"/>
          </p:nvPr>
        </p:nvSpPr>
        <p:spPr>
          <a:xfrm>
            <a:off x="467544" y="1916832"/>
            <a:ext cx="2602632" cy="4237931"/>
          </a:xfrm>
        </p:spPr>
        <p:txBody>
          <a:bodyPr/>
          <a:lstStyle>
            <a:lvl1pPr>
              <a:defRPr sz="1800"/>
            </a:lvl1pPr>
            <a:lvl2pPr>
              <a:defRPr sz="1800"/>
            </a:lvl2pPr>
            <a:lvl3pPr>
              <a:defRPr sz="1600"/>
            </a:lvl3pPr>
          </a:lstStyle>
          <a:p>
            <a:pPr lvl="0"/>
            <a:r>
              <a:rPr lang="en-US" dirty="0" smtClean="0"/>
              <a:t>First Level</a:t>
            </a:r>
          </a:p>
          <a:p>
            <a:pPr lvl="1"/>
            <a:r>
              <a:rPr lang="en-US" dirty="0" smtClean="0"/>
              <a:t>Second level</a:t>
            </a:r>
          </a:p>
          <a:p>
            <a:pPr lvl="2"/>
            <a:r>
              <a:rPr lang="en-US" dirty="0" smtClean="0"/>
              <a:t>Third level</a:t>
            </a:r>
          </a:p>
        </p:txBody>
      </p:sp>
      <p:sp>
        <p:nvSpPr>
          <p:cNvPr id="11" name="Content Placeholder 2"/>
          <p:cNvSpPr>
            <a:spLocks noGrp="1"/>
          </p:cNvSpPr>
          <p:nvPr>
            <p:ph idx="15" hasCustomPrompt="1"/>
          </p:nvPr>
        </p:nvSpPr>
        <p:spPr>
          <a:xfrm>
            <a:off x="3281028" y="1916832"/>
            <a:ext cx="2602632" cy="4237931"/>
          </a:xfrm>
        </p:spPr>
        <p:txBody>
          <a:bodyPr/>
          <a:lstStyle>
            <a:lvl1pPr>
              <a:defRPr sz="1800"/>
            </a:lvl1pPr>
            <a:lvl2pPr>
              <a:defRPr sz="1800"/>
            </a:lvl2pPr>
            <a:lvl3pPr>
              <a:defRPr sz="1600"/>
            </a:lvl3pPr>
          </a:lstStyle>
          <a:p>
            <a:pPr lvl="0"/>
            <a:r>
              <a:rPr lang="en-US" dirty="0" smtClean="0"/>
              <a:t>First Level</a:t>
            </a:r>
          </a:p>
          <a:p>
            <a:pPr lvl="1"/>
            <a:r>
              <a:rPr lang="en-US" dirty="0" smtClean="0"/>
              <a:t>Second level</a:t>
            </a:r>
          </a:p>
          <a:p>
            <a:pPr lvl="2"/>
            <a:r>
              <a:rPr lang="en-US" dirty="0" smtClean="0"/>
              <a:t>Third level</a:t>
            </a:r>
          </a:p>
        </p:txBody>
      </p:sp>
      <p:sp>
        <p:nvSpPr>
          <p:cNvPr id="12" name="Content Placeholder 2"/>
          <p:cNvSpPr>
            <a:spLocks noGrp="1"/>
          </p:cNvSpPr>
          <p:nvPr>
            <p:ph idx="16" hasCustomPrompt="1"/>
          </p:nvPr>
        </p:nvSpPr>
        <p:spPr>
          <a:xfrm>
            <a:off x="6094512" y="1916832"/>
            <a:ext cx="2602632" cy="4237931"/>
          </a:xfrm>
        </p:spPr>
        <p:txBody>
          <a:bodyPr/>
          <a:lstStyle>
            <a:lvl1pPr>
              <a:defRPr sz="1800"/>
            </a:lvl1pPr>
            <a:lvl2pPr>
              <a:defRPr sz="1800"/>
            </a:lvl2pPr>
            <a:lvl3pPr>
              <a:defRPr sz="1600"/>
            </a:lvl3pPr>
          </a:lstStyle>
          <a:p>
            <a:pPr lvl="0"/>
            <a:r>
              <a:rPr lang="en-US" dirty="0" smtClean="0"/>
              <a:t>First Level</a:t>
            </a:r>
          </a:p>
          <a:p>
            <a:pPr lvl="1"/>
            <a:r>
              <a:rPr lang="en-US" dirty="0" smtClean="0"/>
              <a:t>Second level</a:t>
            </a:r>
          </a:p>
          <a:p>
            <a:pPr lvl="2"/>
            <a:r>
              <a:rPr lang="en-US" dirty="0" smtClean="0"/>
              <a:t>Third level</a:t>
            </a:r>
          </a:p>
        </p:txBody>
      </p:sp>
      <p:sp>
        <p:nvSpPr>
          <p:cNvPr id="15" name="Text Placeholder 6"/>
          <p:cNvSpPr>
            <a:spLocks noGrp="1"/>
          </p:cNvSpPr>
          <p:nvPr>
            <p:ph type="body" sz="quarter" idx="10" hasCustomPrompt="1"/>
          </p:nvPr>
        </p:nvSpPr>
        <p:spPr>
          <a:xfrm>
            <a:off x="467643" y="1196802"/>
            <a:ext cx="7057107" cy="648022"/>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Subtitle</a:t>
            </a:r>
            <a:endParaRPr lang="en-GB" dirty="0"/>
          </a:p>
        </p:txBody>
      </p:sp>
      <p:sp>
        <p:nvSpPr>
          <p:cNvPr id="18" name="Title 1"/>
          <p:cNvSpPr>
            <a:spLocks noGrp="1"/>
          </p:cNvSpPr>
          <p:nvPr>
            <p:ph type="title" hasCustomPrompt="1"/>
          </p:nvPr>
        </p:nvSpPr>
        <p:spPr>
          <a:xfrm>
            <a:off x="457200" y="274638"/>
            <a:ext cx="6562725" cy="850106"/>
          </a:xfrm>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1778638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206" name="Picture 14" descr="CT_Ribbon_PPT_FADE_2308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63" y="6465888"/>
            <a:ext cx="9134475" cy="39211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bwMode="auto">
          <a:xfrm>
            <a:off x="457200"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bodyPr>
          <a:lstStyle/>
          <a:p>
            <a:pPr lvl="0"/>
            <a:r>
              <a:rPr lang="en-US" smtClean="0"/>
              <a:t>Click to edit Master title style</a:t>
            </a:r>
            <a:endParaRPr lang="en-GB" dirty="0" smtClean="0"/>
          </a:p>
        </p:txBody>
      </p:sp>
      <p:sp>
        <p:nvSpPr>
          <p:cNvPr id="8195" name="Rectangle 3"/>
          <p:cNvSpPr>
            <a:spLocks noGrp="1" noChangeArrowheads="1"/>
          </p:cNvSpPr>
          <p:nvPr>
            <p:ph type="body" idx="1"/>
          </p:nvPr>
        </p:nvSpPr>
        <p:spPr bwMode="auto">
          <a:xfrm>
            <a:off x="457200" y="1628800"/>
            <a:ext cx="822960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197" name="Rectangle 5"/>
          <p:cNvSpPr>
            <a:spLocks noGrp="1" noChangeArrowheads="1"/>
          </p:cNvSpPr>
          <p:nvPr>
            <p:ph type="ftr" sz="quarter" idx="3"/>
          </p:nvPr>
        </p:nvSpPr>
        <p:spPr bwMode="auto">
          <a:xfrm>
            <a:off x="467544" y="619311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2A6C"/>
                </a:solidFill>
              </a:defRPr>
            </a:lvl1pPr>
          </a:lstStyle>
          <a:p>
            <a:endParaRPr lang="en-GB" dirty="0"/>
          </a:p>
        </p:txBody>
      </p:sp>
      <p:sp>
        <p:nvSpPr>
          <p:cNvPr id="8198" name="Rectangle 6"/>
          <p:cNvSpPr>
            <a:spLocks noGrp="1" noChangeArrowheads="1"/>
          </p:cNvSpPr>
          <p:nvPr>
            <p:ph type="sldNum" sz="quarter" idx="4"/>
          </p:nvPr>
        </p:nvSpPr>
        <p:spPr bwMode="auto">
          <a:xfrm>
            <a:off x="6974904" y="619311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2A6C"/>
                </a:solidFill>
              </a:defRPr>
            </a:lvl1pPr>
          </a:lstStyle>
          <a:p>
            <a:fld id="{F02067B5-BB61-425A-ADF9-C80F01E8B2C9}" type="slidenum">
              <a:rPr lang="en-GB" smtClean="0"/>
              <a:pPr/>
              <a:t>‹#›</a:t>
            </a:fld>
            <a:endParaRPr lang="en-GB"/>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4328" y="188640"/>
            <a:ext cx="1475656" cy="898651"/>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706" r:id="rId3"/>
    <p:sldLayoutId id="2147483707" r:id="rId4"/>
    <p:sldLayoutId id="2147483699" r:id="rId5"/>
    <p:sldLayoutId id="2147483700" r:id="rId6"/>
    <p:sldLayoutId id="2147483702" r:id="rId7"/>
    <p:sldLayoutId id="2147483703" r:id="rId8"/>
    <p:sldLayoutId id="2147483704" r:id="rId9"/>
    <p:sldLayoutId id="2147483698"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800" b="0">
          <a:solidFill>
            <a:srgbClr val="002A6C"/>
          </a:solidFill>
          <a:latin typeface="+mj-lt"/>
          <a:ea typeface="+mj-ea"/>
          <a:cs typeface="+mj-cs"/>
        </a:defRPr>
      </a:lvl1pPr>
      <a:lvl2pPr algn="l" rtl="0" eaLnBrk="1" fontAlgn="base" hangingPunct="1">
        <a:spcBef>
          <a:spcPct val="0"/>
        </a:spcBef>
        <a:spcAft>
          <a:spcPct val="0"/>
        </a:spcAft>
        <a:defRPr b="1">
          <a:solidFill>
            <a:srgbClr val="002A6C"/>
          </a:solidFill>
          <a:latin typeface="Verdana" pitchFamily="34" charset="0"/>
        </a:defRPr>
      </a:lvl2pPr>
      <a:lvl3pPr algn="l" rtl="0" eaLnBrk="1" fontAlgn="base" hangingPunct="1">
        <a:spcBef>
          <a:spcPct val="0"/>
        </a:spcBef>
        <a:spcAft>
          <a:spcPct val="0"/>
        </a:spcAft>
        <a:defRPr b="1">
          <a:solidFill>
            <a:srgbClr val="002A6C"/>
          </a:solidFill>
          <a:latin typeface="Verdana" pitchFamily="34" charset="0"/>
        </a:defRPr>
      </a:lvl3pPr>
      <a:lvl4pPr algn="l" rtl="0" eaLnBrk="1" fontAlgn="base" hangingPunct="1">
        <a:spcBef>
          <a:spcPct val="0"/>
        </a:spcBef>
        <a:spcAft>
          <a:spcPct val="0"/>
        </a:spcAft>
        <a:defRPr b="1">
          <a:solidFill>
            <a:srgbClr val="002A6C"/>
          </a:solidFill>
          <a:latin typeface="Verdana" pitchFamily="34" charset="0"/>
        </a:defRPr>
      </a:lvl4pPr>
      <a:lvl5pPr algn="l" rtl="0" eaLnBrk="1" fontAlgn="base" hangingPunct="1">
        <a:spcBef>
          <a:spcPct val="0"/>
        </a:spcBef>
        <a:spcAft>
          <a:spcPct val="0"/>
        </a:spcAft>
        <a:defRPr b="1">
          <a:solidFill>
            <a:srgbClr val="002A6C"/>
          </a:solidFill>
          <a:latin typeface="Verdana" pitchFamily="34" charset="0"/>
        </a:defRPr>
      </a:lvl5pPr>
      <a:lvl6pPr marL="457200" algn="l" rtl="0" eaLnBrk="1" fontAlgn="base" hangingPunct="1">
        <a:spcBef>
          <a:spcPct val="0"/>
        </a:spcBef>
        <a:spcAft>
          <a:spcPct val="0"/>
        </a:spcAft>
        <a:defRPr b="1">
          <a:solidFill>
            <a:srgbClr val="002A6C"/>
          </a:solidFill>
          <a:latin typeface="Verdana" pitchFamily="34" charset="0"/>
        </a:defRPr>
      </a:lvl6pPr>
      <a:lvl7pPr marL="914400" algn="l" rtl="0" eaLnBrk="1" fontAlgn="base" hangingPunct="1">
        <a:spcBef>
          <a:spcPct val="0"/>
        </a:spcBef>
        <a:spcAft>
          <a:spcPct val="0"/>
        </a:spcAft>
        <a:defRPr b="1">
          <a:solidFill>
            <a:srgbClr val="002A6C"/>
          </a:solidFill>
          <a:latin typeface="Verdana" pitchFamily="34" charset="0"/>
        </a:defRPr>
      </a:lvl7pPr>
      <a:lvl8pPr marL="1371600" algn="l" rtl="0" eaLnBrk="1" fontAlgn="base" hangingPunct="1">
        <a:spcBef>
          <a:spcPct val="0"/>
        </a:spcBef>
        <a:spcAft>
          <a:spcPct val="0"/>
        </a:spcAft>
        <a:defRPr b="1">
          <a:solidFill>
            <a:srgbClr val="002A6C"/>
          </a:solidFill>
          <a:latin typeface="Verdana" pitchFamily="34" charset="0"/>
        </a:defRPr>
      </a:lvl8pPr>
      <a:lvl9pPr marL="1828800" algn="l" rtl="0" eaLnBrk="1" fontAlgn="base" hangingPunct="1">
        <a:spcBef>
          <a:spcPct val="0"/>
        </a:spcBef>
        <a:spcAft>
          <a:spcPct val="0"/>
        </a:spcAft>
        <a:defRPr b="1">
          <a:solidFill>
            <a:srgbClr val="002A6C"/>
          </a:solidFill>
          <a:latin typeface="Verdana" pitchFamily="34" charset="0"/>
        </a:defRPr>
      </a:lvl9pPr>
    </p:titleStyle>
    <p:body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352425"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438275" indent="-276225"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14"/>
        </a:buBlip>
        <a:defRPr sz="1600">
          <a:solidFill>
            <a:schemeClr val="tx1"/>
          </a:solidFill>
          <a:latin typeface="+mn-lt"/>
        </a:defRPr>
      </a:lvl6pPr>
      <a:lvl7pPr marL="2986088" indent="-228600" algn="l" rtl="0" eaLnBrk="1" fontAlgn="base" hangingPunct="1">
        <a:spcBef>
          <a:spcPct val="20000"/>
        </a:spcBef>
        <a:spcAft>
          <a:spcPct val="0"/>
        </a:spcAft>
        <a:buBlip>
          <a:blip r:embed="rId14"/>
        </a:buBlip>
        <a:defRPr sz="1600">
          <a:solidFill>
            <a:schemeClr val="tx1"/>
          </a:solidFill>
          <a:latin typeface="+mn-lt"/>
        </a:defRPr>
      </a:lvl7pPr>
      <a:lvl8pPr marL="3443288" indent="-228600" algn="l" rtl="0" eaLnBrk="1" fontAlgn="base" hangingPunct="1">
        <a:spcBef>
          <a:spcPct val="20000"/>
        </a:spcBef>
        <a:spcAft>
          <a:spcPct val="0"/>
        </a:spcAft>
        <a:buBlip>
          <a:blip r:embed="rId14"/>
        </a:buBlip>
        <a:defRPr sz="1600">
          <a:solidFill>
            <a:schemeClr val="tx1"/>
          </a:solidFill>
          <a:latin typeface="+mn-lt"/>
        </a:defRPr>
      </a:lvl8pPr>
      <a:lvl9pPr marL="3900488" indent="-228600" algn="l" rtl="0" eaLnBrk="1" fontAlgn="base" hangingPunct="1">
        <a:spcBef>
          <a:spcPct val="20000"/>
        </a:spcBef>
        <a:spcAft>
          <a:spcPct val="0"/>
        </a:spcAft>
        <a:buBlip>
          <a:blip r:embed="rId14"/>
        </a:buBlip>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7" y="1511002"/>
            <a:ext cx="6835551" cy="790575"/>
          </a:xfrm>
        </p:spPr>
        <p:txBody>
          <a:bodyPr/>
          <a:lstStyle/>
          <a:p>
            <a:r>
              <a:rPr lang="en-GB" dirty="0" smtClean="0"/>
              <a:t>Scanning LiDAR in Offshore Wind</a:t>
            </a:r>
            <a:endParaRPr lang="en-GB" dirty="0"/>
          </a:p>
        </p:txBody>
      </p:sp>
      <p:sp>
        <p:nvSpPr>
          <p:cNvPr id="3" name="Subtitle 2"/>
          <p:cNvSpPr>
            <a:spLocks noGrp="1"/>
          </p:cNvSpPr>
          <p:nvPr>
            <p:ph type="subTitle" idx="1"/>
          </p:nvPr>
        </p:nvSpPr>
        <p:spPr>
          <a:xfrm>
            <a:off x="688776" y="2374453"/>
            <a:ext cx="6835551" cy="720725"/>
          </a:xfrm>
        </p:spPr>
        <p:txBody>
          <a:bodyPr/>
          <a:lstStyle/>
          <a:p>
            <a:r>
              <a:rPr lang="en-GB" dirty="0" smtClean="0"/>
              <a:t>Field testing scanning LiDAR systems in Dublin Bay</a:t>
            </a:r>
            <a:endParaRPr lang="en-GB" dirty="0"/>
          </a:p>
        </p:txBody>
      </p:sp>
      <p:sp>
        <p:nvSpPr>
          <p:cNvPr id="8" name="Text Placeholder 7"/>
          <p:cNvSpPr>
            <a:spLocks noGrp="1"/>
          </p:cNvSpPr>
          <p:nvPr>
            <p:ph type="body" sz="quarter" idx="10"/>
          </p:nvPr>
        </p:nvSpPr>
        <p:spPr>
          <a:xfrm>
            <a:off x="683568" y="3075401"/>
            <a:ext cx="6834832" cy="647700"/>
          </a:xfrm>
        </p:spPr>
        <p:txBody>
          <a:bodyPr/>
          <a:lstStyle/>
          <a:p>
            <a:r>
              <a:rPr lang="en-GB" dirty="0" smtClean="0"/>
              <a:t>Michael Stephenson and Alex </a:t>
            </a:r>
            <a:r>
              <a:rPr lang="en-GB" dirty="0" err="1" smtClean="0"/>
              <a:t>Clerc</a:t>
            </a:r>
            <a:endParaRPr lang="en-GB" dirty="0" smtClean="0"/>
          </a:p>
          <a:p>
            <a:r>
              <a:rPr lang="en-GB" dirty="0" smtClean="0"/>
              <a:t>Wind Europe Summit, 27</a:t>
            </a:r>
            <a:r>
              <a:rPr lang="en-GB" baseline="30000" dirty="0" smtClean="0"/>
              <a:t>th</a:t>
            </a:r>
            <a:r>
              <a:rPr lang="en-GB" dirty="0" smtClean="0"/>
              <a:t> September 2016</a:t>
            </a:r>
          </a:p>
          <a:p>
            <a:r>
              <a:rPr lang="en-GB" sz="1600" dirty="0" smtClean="0"/>
              <a:t>Co-authors</a:t>
            </a:r>
            <a:r>
              <a:rPr lang="en-GB" sz="1600" dirty="0"/>
              <a:t>:</a:t>
            </a:r>
          </a:p>
          <a:p>
            <a:r>
              <a:rPr lang="en-GB" sz="1600" dirty="0" smtClean="0"/>
              <a:t>Peter Stuart, Lee Cameron, Alina Burmester, Simon Feeney (RES)</a:t>
            </a:r>
          </a:p>
          <a:p>
            <a:r>
              <a:rPr lang="en-GB" sz="1600" dirty="0" smtClean="0"/>
              <a:t>Matthieu </a:t>
            </a:r>
            <a:r>
              <a:rPr lang="en-GB" sz="1600" dirty="0" err="1" smtClean="0"/>
              <a:t>Boquet</a:t>
            </a:r>
            <a:r>
              <a:rPr lang="en-GB" sz="1600" dirty="0" smtClean="0"/>
              <a:t>, Philippe Royer, Raghavendra </a:t>
            </a:r>
            <a:r>
              <a:rPr lang="en-GB" sz="1600" dirty="0"/>
              <a:t>Krishna </a:t>
            </a:r>
            <a:r>
              <a:rPr lang="en-GB" sz="1600" dirty="0" smtClean="0"/>
              <a:t>Murthy </a:t>
            </a:r>
            <a:r>
              <a:rPr lang="en-GB" sz="1600" dirty="0"/>
              <a:t>(Leosphere</a:t>
            </a:r>
            <a:r>
              <a:rPr lang="en-GB" sz="1600" dirty="0" smtClean="0"/>
              <a:t>)</a:t>
            </a:r>
            <a:endParaRPr lang="en-GB" sz="1600" dirty="0"/>
          </a:p>
          <a:p>
            <a:r>
              <a:rPr lang="en-GB" sz="1600" dirty="0"/>
              <a:t>Keith </a:t>
            </a:r>
            <a:r>
              <a:rPr lang="en-GB" sz="1600" dirty="0" smtClean="0"/>
              <a:t>Barr (Lockheed Martin Coherent Technologies - LMCT)</a:t>
            </a:r>
            <a:endParaRPr lang="en-GB" sz="1600" dirty="0"/>
          </a:p>
          <a:p>
            <a:endParaRPr lang="en-GB" sz="1400" dirty="0"/>
          </a:p>
          <a:p>
            <a:endParaRPr lang="en-GB" dirty="0"/>
          </a:p>
        </p:txBody>
      </p:sp>
      <p:pic>
        <p:nvPicPr>
          <p:cNvPr id="5" name="Picture 4" descr="C:\Users\sfeeney\Desktop\Handy Documents\RES_CMYK_STRAP_poweringChange.jpg"/>
          <p:cNvPicPr>
            <a:picLocks noChangeAspect="1" noChangeArrowheads="1"/>
          </p:cNvPicPr>
          <p:nvPr/>
        </p:nvPicPr>
        <p:blipFill>
          <a:blip r:embed="rId2" cstate="print"/>
          <a:srcRect/>
          <a:stretch>
            <a:fillRect/>
          </a:stretch>
        </p:blipFill>
        <p:spPr bwMode="auto">
          <a:xfrm>
            <a:off x="179512" y="116632"/>
            <a:ext cx="1673535" cy="1115690"/>
          </a:xfrm>
          <a:prstGeom prst="rect">
            <a:avLst/>
          </a:prstGeom>
          <a:noFill/>
        </p:spPr>
      </p:pic>
    </p:spTree>
    <p:extLst>
      <p:ext uri="{BB962C8B-B14F-4D97-AF65-F5344CB8AC3E}">
        <p14:creationId xmlns:p14="http://schemas.microsoft.com/office/powerpoint/2010/main" val="347876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Measurement Location Overview </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00724" y="1490663"/>
            <a:ext cx="6472752" cy="4613275"/>
          </a:xfrm>
          <a:prstGeom prst="rect">
            <a:avLst/>
          </a:prstGeom>
          <a:ln>
            <a:noFill/>
          </a:ln>
          <a:effectLst>
            <a:softEdge rad="112500"/>
          </a:effectLst>
        </p:spPr>
      </p:pic>
      <p:sp>
        <p:nvSpPr>
          <p:cNvPr id="5" name="Oval 4"/>
          <p:cNvSpPr/>
          <p:nvPr/>
        </p:nvSpPr>
        <p:spPr>
          <a:xfrm>
            <a:off x="6270625" y="29337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Oval 5"/>
          <p:cNvSpPr/>
          <p:nvPr/>
        </p:nvSpPr>
        <p:spPr>
          <a:xfrm>
            <a:off x="3949700" y="3578225"/>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Oval 6"/>
          <p:cNvSpPr/>
          <p:nvPr/>
        </p:nvSpPr>
        <p:spPr>
          <a:xfrm>
            <a:off x="4660900" y="476885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p:nvSpPr>
        <p:spPr>
          <a:xfrm>
            <a:off x="7502525" y="44640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4838700" y="47688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5156200" y="2306419"/>
            <a:ext cx="1409700" cy="646331"/>
          </a:xfrm>
          <a:prstGeom prst="rect">
            <a:avLst/>
          </a:prstGeom>
          <a:noFill/>
        </p:spPr>
        <p:txBody>
          <a:bodyPr wrap="square" rtlCol="0">
            <a:spAutoFit/>
          </a:bodyPr>
          <a:lstStyle/>
          <a:p>
            <a:r>
              <a:rPr lang="en-GB" dirty="0" smtClean="0"/>
              <a:t>Baily Lighthouse</a:t>
            </a:r>
            <a:endParaRPr lang="en-GB" dirty="0"/>
          </a:p>
        </p:txBody>
      </p:sp>
      <p:sp>
        <p:nvSpPr>
          <p:cNvPr id="11" name="TextBox 10"/>
          <p:cNvSpPr txBox="1"/>
          <p:nvPr/>
        </p:nvSpPr>
        <p:spPr>
          <a:xfrm>
            <a:off x="3003549" y="3776563"/>
            <a:ext cx="1418325" cy="369332"/>
          </a:xfrm>
          <a:prstGeom prst="rect">
            <a:avLst/>
          </a:prstGeom>
          <a:noFill/>
        </p:spPr>
        <p:txBody>
          <a:bodyPr wrap="square" rtlCol="0">
            <a:spAutoFit/>
          </a:bodyPr>
          <a:lstStyle/>
          <a:p>
            <a:r>
              <a:rPr lang="en-GB" dirty="0" smtClean="0"/>
              <a:t>Poolbeg</a:t>
            </a:r>
            <a:endParaRPr lang="en-GB" dirty="0"/>
          </a:p>
        </p:txBody>
      </p:sp>
      <p:sp>
        <p:nvSpPr>
          <p:cNvPr id="12" name="TextBox 11"/>
          <p:cNvSpPr txBox="1"/>
          <p:nvPr/>
        </p:nvSpPr>
        <p:spPr>
          <a:xfrm>
            <a:off x="4860925" y="4959350"/>
            <a:ext cx="1409700" cy="369332"/>
          </a:xfrm>
          <a:prstGeom prst="rect">
            <a:avLst/>
          </a:prstGeom>
          <a:noFill/>
        </p:spPr>
        <p:txBody>
          <a:bodyPr wrap="square" rtlCol="0">
            <a:spAutoFit/>
          </a:bodyPr>
          <a:lstStyle/>
          <a:p>
            <a:r>
              <a:rPr lang="en-GB" dirty="0" smtClean="0"/>
              <a:t>East Pier</a:t>
            </a:r>
            <a:endParaRPr lang="en-GB" dirty="0"/>
          </a:p>
        </p:txBody>
      </p:sp>
      <p:sp>
        <p:nvSpPr>
          <p:cNvPr id="13" name="TextBox 12"/>
          <p:cNvSpPr txBox="1"/>
          <p:nvPr/>
        </p:nvSpPr>
        <p:spPr>
          <a:xfrm>
            <a:off x="7734300" y="4253984"/>
            <a:ext cx="1409700" cy="646331"/>
          </a:xfrm>
          <a:prstGeom prst="rect">
            <a:avLst/>
          </a:prstGeom>
          <a:noFill/>
        </p:spPr>
        <p:txBody>
          <a:bodyPr wrap="square" rtlCol="0">
            <a:spAutoFit/>
          </a:bodyPr>
          <a:lstStyle/>
          <a:p>
            <a:r>
              <a:rPr lang="en-GB" dirty="0" smtClean="0"/>
              <a:t>Kish Lighthouse</a:t>
            </a:r>
            <a:endParaRPr lang="en-GB" dirty="0"/>
          </a:p>
        </p:txBody>
      </p:sp>
      <p:pic>
        <p:nvPicPr>
          <p:cNvPr id="2052" name="Picture 4"/>
          <p:cNvPicPr>
            <a:picLocks noChangeAspect="1" noChangeArrowheads="1"/>
          </p:cNvPicPr>
          <p:nvPr/>
        </p:nvPicPr>
        <p:blipFill>
          <a:blip r:embed="rId4" cstate="print"/>
          <a:srcRect/>
          <a:stretch>
            <a:fillRect/>
          </a:stretch>
        </p:blipFill>
        <p:spPr bwMode="auto">
          <a:xfrm>
            <a:off x="285750" y="1068596"/>
            <a:ext cx="2578334" cy="164032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85750" y="4998482"/>
            <a:ext cx="2693811" cy="166560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661150" y="4900315"/>
            <a:ext cx="2325480" cy="1790700"/>
          </a:xfrm>
          <a:prstGeom prst="rect">
            <a:avLst/>
          </a:prstGeom>
          <a:noFill/>
          <a:ln w="9525">
            <a:noFill/>
            <a:miter lim="800000"/>
            <a:headEnd/>
            <a:tailEnd/>
          </a:ln>
        </p:spPr>
      </p:pic>
      <p:sp>
        <p:nvSpPr>
          <p:cNvPr id="18" name="Oval 17"/>
          <p:cNvSpPr/>
          <p:nvPr/>
        </p:nvSpPr>
        <p:spPr>
          <a:xfrm>
            <a:off x="3195845" y="62865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Oval 18"/>
          <p:cNvSpPr/>
          <p:nvPr/>
        </p:nvSpPr>
        <p:spPr>
          <a:xfrm>
            <a:off x="4978400" y="628650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TextBox 19"/>
          <p:cNvSpPr txBox="1"/>
          <p:nvPr/>
        </p:nvSpPr>
        <p:spPr>
          <a:xfrm>
            <a:off x="3451225" y="6103938"/>
            <a:ext cx="1409700" cy="646331"/>
          </a:xfrm>
          <a:prstGeom prst="rect">
            <a:avLst/>
          </a:prstGeom>
          <a:solidFill>
            <a:schemeClr val="bg1"/>
          </a:solidFill>
        </p:spPr>
        <p:txBody>
          <a:bodyPr wrap="square" rtlCol="0">
            <a:spAutoFit/>
          </a:bodyPr>
          <a:lstStyle/>
          <a:p>
            <a:r>
              <a:rPr lang="en-GB" dirty="0" smtClean="0">
                <a:solidFill>
                  <a:schemeClr val="tx1">
                    <a:lumMod val="75000"/>
                  </a:schemeClr>
                </a:solidFill>
              </a:rPr>
              <a:t>Scanning LiDAR</a:t>
            </a:r>
            <a:endParaRPr lang="en-GB" dirty="0">
              <a:solidFill>
                <a:schemeClr val="tx1">
                  <a:lumMod val="75000"/>
                </a:schemeClr>
              </a:solidFill>
            </a:endParaRPr>
          </a:p>
        </p:txBody>
      </p:sp>
      <p:sp>
        <p:nvSpPr>
          <p:cNvPr id="21" name="TextBox 20"/>
          <p:cNvSpPr txBox="1"/>
          <p:nvPr/>
        </p:nvSpPr>
        <p:spPr>
          <a:xfrm>
            <a:off x="5204876" y="6107668"/>
            <a:ext cx="1409700" cy="646331"/>
          </a:xfrm>
          <a:prstGeom prst="rect">
            <a:avLst/>
          </a:prstGeom>
          <a:solidFill>
            <a:schemeClr val="bg1"/>
          </a:solidFill>
        </p:spPr>
        <p:txBody>
          <a:bodyPr wrap="square" rtlCol="0">
            <a:spAutoFit/>
          </a:bodyPr>
          <a:lstStyle/>
          <a:p>
            <a:r>
              <a:rPr lang="en-GB" dirty="0" smtClean="0">
                <a:solidFill>
                  <a:schemeClr val="accent3"/>
                </a:solidFill>
              </a:rPr>
              <a:t>Validation LiDAR</a:t>
            </a:r>
            <a:endParaRPr lang="en-GB" dirty="0">
              <a:solidFill>
                <a:schemeClr val="accent3"/>
              </a:solidFill>
            </a:endParaRPr>
          </a:p>
        </p:txBody>
      </p:sp>
      <p:pic>
        <p:nvPicPr>
          <p:cNvPr id="22" name="Picture 21" descr="Bailey.jpg"/>
          <p:cNvPicPr>
            <a:picLocks noChangeAspect="1"/>
          </p:cNvPicPr>
          <p:nvPr/>
        </p:nvPicPr>
        <p:blipFill>
          <a:blip r:embed="rId7" cstate="print"/>
          <a:stretch>
            <a:fillRect/>
          </a:stretch>
        </p:blipFill>
        <p:spPr>
          <a:xfrm>
            <a:off x="6385965" y="842123"/>
            <a:ext cx="2705100" cy="1685925"/>
          </a:xfrm>
          <a:prstGeom prst="rect">
            <a:avLst/>
          </a:prstGeom>
        </p:spPr>
      </p:pic>
      <p:pic>
        <p:nvPicPr>
          <p:cNvPr id="23" name="Picture 22" descr="P1010502.JPG"/>
          <p:cNvPicPr>
            <a:picLocks noChangeAspect="1"/>
          </p:cNvPicPr>
          <p:nvPr/>
        </p:nvPicPr>
        <p:blipFill>
          <a:blip r:embed="rId8" cstate="print"/>
          <a:srcRect l="21796" t="36614" r="21795" b="29312"/>
          <a:stretch>
            <a:fillRect/>
          </a:stretch>
        </p:blipFill>
        <p:spPr>
          <a:xfrm>
            <a:off x="6380968" y="595085"/>
            <a:ext cx="2748518" cy="2212556"/>
          </a:xfrm>
          <a:prstGeom prst="rect">
            <a:avLst/>
          </a:prstGeom>
        </p:spPr>
      </p:pic>
    </p:spTree>
    <p:extLst>
      <p:ext uri="{BB962C8B-B14F-4D97-AF65-F5344CB8AC3E}">
        <p14:creationId xmlns:p14="http://schemas.microsoft.com/office/powerpoint/2010/main" val="88427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p:bldP spid="13" grpId="0"/>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Points</a:t>
            </a:r>
            <a:endParaRPr lang="en-GB"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500724" y="1490663"/>
            <a:ext cx="6472752" cy="4613275"/>
          </a:xfrm>
          <a:prstGeom prst="rect">
            <a:avLst/>
          </a:prstGeom>
          <a:ln>
            <a:noFill/>
          </a:ln>
          <a:effectLst>
            <a:softEdge rad="112500"/>
          </a:effectLst>
        </p:spPr>
      </p:pic>
      <p:sp>
        <p:nvSpPr>
          <p:cNvPr id="6" name="Oval 5"/>
          <p:cNvSpPr/>
          <p:nvPr/>
        </p:nvSpPr>
        <p:spPr>
          <a:xfrm>
            <a:off x="3949700" y="3578225"/>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Oval 6"/>
          <p:cNvSpPr/>
          <p:nvPr/>
        </p:nvSpPr>
        <p:spPr>
          <a:xfrm>
            <a:off x="7502525" y="44640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4838700" y="47688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6291935" y="3535607"/>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Oval 9"/>
          <p:cNvSpPr/>
          <p:nvPr/>
        </p:nvSpPr>
        <p:spPr>
          <a:xfrm>
            <a:off x="6136399" y="5028278"/>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Oval 10"/>
          <p:cNvSpPr/>
          <p:nvPr/>
        </p:nvSpPr>
        <p:spPr>
          <a:xfrm>
            <a:off x="6965513" y="2861609"/>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p:cNvSpPr/>
          <p:nvPr/>
        </p:nvSpPr>
        <p:spPr>
          <a:xfrm>
            <a:off x="7598127" y="2900401"/>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Oval 12"/>
          <p:cNvSpPr/>
          <p:nvPr/>
        </p:nvSpPr>
        <p:spPr>
          <a:xfrm>
            <a:off x="7546079" y="3630857"/>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p:cNvSpPr/>
          <p:nvPr/>
        </p:nvSpPr>
        <p:spPr>
          <a:xfrm>
            <a:off x="6929237" y="3580061"/>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p:cNvSpPr/>
          <p:nvPr/>
        </p:nvSpPr>
        <p:spPr>
          <a:xfrm>
            <a:off x="6201715" y="4309838"/>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p:cNvSpPr/>
          <p:nvPr/>
        </p:nvSpPr>
        <p:spPr>
          <a:xfrm>
            <a:off x="6869359" y="4367894"/>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p:cNvSpPr/>
          <p:nvPr/>
        </p:nvSpPr>
        <p:spPr>
          <a:xfrm>
            <a:off x="6825817" y="5093594"/>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p:cNvSpPr/>
          <p:nvPr/>
        </p:nvSpPr>
        <p:spPr>
          <a:xfrm>
            <a:off x="7471693" y="5144396"/>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p:cNvSpPr/>
          <p:nvPr/>
        </p:nvSpPr>
        <p:spPr>
          <a:xfrm>
            <a:off x="4978400" y="628650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Oval 19"/>
          <p:cNvSpPr/>
          <p:nvPr/>
        </p:nvSpPr>
        <p:spPr>
          <a:xfrm>
            <a:off x="6548645" y="6286500"/>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TextBox 20"/>
          <p:cNvSpPr txBox="1"/>
          <p:nvPr/>
        </p:nvSpPr>
        <p:spPr>
          <a:xfrm>
            <a:off x="6740524" y="6103938"/>
            <a:ext cx="1698625" cy="646331"/>
          </a:xfrm>
          <a:prstGeom prst="rect">
            <a:avLst/>
          </a:prstGeom>
          <a:solidFill>
            <a:schemeClr val="bg1"/>
          </a:solidFill>
        </p:spPr>
        <p:txBody>
          <a:bodyPr wrap="square" rtlCol="0">
            <a:spAutoFit/>
          </a:bodyPr>
          <a:lstStyle/>
          <a:p>
            <a:r>
              <a:rPr lang="en-GB" dirty="0">
                <a:solidFill>
                  <a:schemeClr val="accent6"/>
                </a:solidFill>
              </a:rPr>
              <a:t>Demonstration Points</a:t>
            </a:r>
          </a:p>
        </p:txBody>
      </p:sp>
      <p:sp>
        <p:nvSpPr>
          <p:cNvPr id="22" name="TextBox 21"/>
          <p:cNvSpPr txBox="1"/>
          <p:nvPr/>
        </p:nvSpPr>
        <p:spPr>
          <a:xfrm>
            <a:off x="5204876" y="6107668"/>
            <a:ext cx="1264859" cy="646331"/>
          </a:xfrm>
          <a:prstGeom prst="rect">
            <a:avLst/>
          </a:prstGeom>
          <a:solidFill>
            <a:schemeClr val="bg1"/>
          </a:solidFill>
        </p:spPr>
        <p:txBody>
          <a:bodyPr wrap="square" rtlCol="0">
            <a:spAutoFit/>
          </a:bodyPr>
          <a:lstStyle/>
          <a:p>
            <a:r>
              <a:rPr lang="en-GB" dirty="0" smtClean="0">
                <a:solidFill>
                  <a:schemeClr val="accent3"/>
                </a:solidFill>
              </a:rPr>
              <a:t>Validation LiDAR</a:t>
            </a:r>
            <a:endParaRPr lang="en-GB" dirty="0">
              <a:solidFill>
                <a:schemeClr val="accent3"/>
              </a:solidFill>
            </a:endParaRPr>
          </a:p>
        </p:txBody>
      </p:sp>
      <p:sp>
        <p:nvSpPr>
          <p:cNvPr id="24" name="TextBox 23"/>
          <p:cNvSpPr txBox="1"/>
          <p:nvPr/>
        </p:nvSpPr>
        <p:spPr>
          <a:xfrm>
            <a:off x="3003549" y="3776563"/>
            <a:ext cx="1418325" cy="369332"/>
          </a:xfrm>
          <a:prstGeom prst="rect">
            <a:avLst/>
          </a:prstGeom>
          <a:noFill/>
        </p:spPr>
        <p:txBody>
          <a:bodyPr wrap="square" rtlCol="0">
            <a:spAutoFit/>
          </a:bodyPr>
          <a:lstStyle/>
          <a:p>
            <a:r>
              <a:rPr lang="en-GB" dirty="0" smtClean="0"/>
              <a:t>Poolbeg</a:t>
            </a:r>
            <a:endParaRPr lang="en-GB" dirty="0"/>
          </a:p>
        </p:txBody>
      </p:sp>
      <p:sp>
        <p:nvSpPr>
          <p:cNvPr id="25" name="TextBox 24"/>
          <p:cNvSpPr txBox="1"/>
          <p:nvPr/>
        </p:nvSpPr>
        <p:spPr>
          <a:xfrm>
            <a:off x="4860925" y="4959350"/>
            <a:ext cx="1275474" cy="369332"/>
          </a:xfrm>
          <a:prstGeom prst="rect">
            <a:avLst/>
          </a:prstGeom>
          <a:noFill/>
        </p:spPr>
        <p:txBody>
          <a:bodyPr wrap="square" rtlCol="0">
            <a:spAutoFit/>
          </a:bodyPr>
          <a:lstStyle/>
          <a:p>
            <a:r>
              <a:rPr lang="en-GB" dirty="0" smtClean="0"/>
              <a:t>East Pier</a:t>
            </a:r>
            <a:endParaRPr lang="en-GB" dirty="0"/>
          </a:p>
        </p:txBody>
      </p:sp>
      <p:sp>
        <p:nvSpPr>
          <p:cNvPr id="26" name="TextBox 25"/>
          <p:cNvSpPr txBox="1"/>
          <p:nvPr/>
        </p:nvSpPr>
        <p:spPr>
          <a:xfrm>
            <a:off x="7734300" y="4253984"/>
            <a:ext cx="1409700" cy="646331"/>
          </a:xfrm>
          <a:prstGeom prst="rect">
            <a:avLst/>
          </a:prstGeom>
          <a:noFill/>
        </p:spPr>
        <p:txBody>
          <a:bodyPr wrap="square" rtlCol="0">
            <a:spAutoFit/>
          </a:bodyPr>
          <a:lstStyle/>
          <a:p>
            <a:r>
              <a:rPr lang="en-GB" dirty="0" smtClean="0"/>
              <a:t>Kish Lighthouse</a:t>
            </a:r>
            <a:endParaRPr lang="en-GB" dirty="0"/>
          </a:p>
        </p:txBody>
      </p:sp>
      <p:pic>
        <p:nvPicPr>
          <p:cNvPr id="28" name="Picture 4"/>
          <p:cNvPicPr>
            <a:picLocks noChangeAspect="1" noChangeArrowheads="1"/>
          </p:cNvPicPr>
          <p:nvPr/>
        </p:nvPicPr>
        <p:blipFill>
          <a:blip r:embed="rId4" cstate="print"/>
          <a:srcRect/>
          <a:stretch>
            <a:fillRect/>
          </a:stretch>
        </p:blipFill>
        <p:spPr bwMode="auto">
          <a:xfrm>
            <a:off x="285750" y="1068596"/>
            <a:ext cx="2578334" cy="1640324"/>
          </a:xfrm>
          <a:prstGeom prst="rect">
            <a:avLst/>
          </a:prstGeom>
          <a:noFill/>
          <a:ln w="9525">
            <a:noFill/>
            <a:miter lim="800000"/>
            <a:headEnd/>
            <a:tailEnd/>
          </a:ln>
        </p:spPr>
      </p:pic>
      <p:pic>
        <p:nvPicPr>
          <p:cNvPr id="29" name="Picture 5"/>
          <p:cNvPicPr>
            <a:picLocks noChangeAspect="1" noChangeArrowheads="1"/>
          </p:cNvPicPr>
          <p:nvPr/>
        </p:nvPicPr>
        <p:blipFill>
          <a:blip r:embed="rId5" cstate="print"/>
          <a:srcRect/>
          <a:stretch>
            <a:fillRect/>
          </a:stretch>
        </p:blipFill>
        <p:spPr bwMode="auto">
          <a:xfrm>
            <a:off x="285750" y="4998482"/>
            <a:ext cx="2693811" cy="1665604"/>
          </a:xfrm>
          <a:prstGeom prst="rect">
            <a:avLst/>
          </a:prstGeom>
          <a:noFill/>
          <a:ln w="9525">
            <a:noFill/>
            <a:miter lim="800000"/>
            <a:headEnd/>
            <a:tailEnd/>
          </a:ln>
        </p:spPr>
      </p:pic>
      <p:sp>
        <p:nvSpPr>
          <p:cNvPr id="35" name="Oval 34"/>
          <p:cNvSpPr/>
          <p:nvPr/>
        </p:nvSpPr>
        <p:spPr>
          <a:xfrm>
            <a:off x="6270625" y="29337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p:cNvSpPr/>
          <p:nvPr/>
        </p:nvSpPr>
        <p:spPr>
          <a:xfrm>
            <a:off x="4660900" y="476885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p:cNvSpPr/>
          <p:nvPr/>
        </p:nvSpPr>
        <p:spPr>
          <a:xfrm>
            <a:off x="3195845" y="62865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9" name="TextBox 38"/>
          <p:cNvSpPr txBox="1"/>
          <p:nvPr/>
        </p:nvSpPr>
        <p:spPr>
          <a:xfrm>
            <a:off x="3451225" y="6103938"/>
            <a:ext cx="1409700" cy="646331"/>
          </a:xfrm>
          <a:prstGeom prst="rect">
            <a:avLst/>
          </a:prstGeom>
          <a:solidFill>
            <a:schemeClr val="bg1"/>
          </a:solidFill>
        </p:spPr>
        <p:txBody>
          <a:bodyPr wrap="square" rtlCol="0">
            <a:spAutoFit/>
          </a:bodyPr>
          <a:lstStyle/>
          <a:p>
            <a:r>
              <a:rPr lang="en-GB" dirty="0" smtClean="0">
                <a:solidFill>
                  <a:schemeClr val="tx1">
                    <a:lumMod val="75000"/>
                  </a:schemeClr>
                </a:solidFill>
              </a:rPr>
              <a:t>Scanning LiDAR</a:t>
            </a:r>
            <a:endParaRPr lang="en-GB" dirty="0">
              <a:solidFill>
                <a:schemeClr val="tx1">
                  <a:lumMod val="75000"/>
                </a:schemeClr>
              </a:solidFill>
            </a:endParaRPr>
          </a:p>
        </p:txBody>
      </p:sp>
      <p:sp>
        <p:nvSpPr>
          <p:cNvPr id="50" name="TextBox 49"/>
          <p:cNvSpPr txBox="1"/>
          <p:nvPr/>
        </p:nvSpPr>
        <p:spPr>
          <a:xfrm>
            <a:off x="5156200" y="2306419"/>
            <a:ext cx="1409700" cy="646331"/>
          </a:xfrm>
          <a:prstGeom prst="rect">
            <a:avLst/>
          </a:prstGeom>
          <a:noFill/>
        </p:spPr>
        <p:txBody>
          <a:bodyPr wrap="square" rtlCol="0">
            <a:spAutoFit/>
          </a:bodyPr>
          <a:lstStyle/>
          <a:p>
            <a:r>
              <a:rPr lang="en-GB" dirty="0" smtClean="0"/>
              <a:t>Baily Lighthouse</a:t>
            </a:r>
            <a:endParaRPr lang="en-GB" dirty="0"/>
          </a:p>
        </p:txBody>
      </p:sp>
      <p:pic>
        <p:nvPicPr>
          <p:cNvPr id="32" name="Picture 31" descr="Bailey.jpg"/>
          <p:cNvPicPr>
            <a:picLocks noChangeAspect="1"/>
          </p:cNvPicPr>
          <p:nvPr/>
        </p:nvPicPr>
        <p:blipFill>
          <a:blip r:embed="rId6" cstate="print"/>
          <a:stretch>
            <a:fillRect/>
          </a:stretch>
        </p:blipFill>
        <p:spPr>
          <a:xfrm>
            <a:off x="6385965" y="842123"/>
            <a:ext cx="2705100" cy="1685925"/>
          </a:xfrm>
          <a:prstGeom prst="rect">
            <a:avLst/>
          </a:prstGeom>
        </p:spPr>
      </p:pic>
    </p:spTree>
    <p:extLst>
      <p:ext uri="{BB962C8B-B14F-4D97-AF65-F5344CB8AC3E}">
        <p14:creationId xmlns:p14="http://schemas.microsoft.com/office/powerpoint/2010/main" val="2021751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Points</a:t>
            </a:r>
            <a:endParaRPr lang="en-GB"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500724" y="1490663"/>
            <a:ext cx="6472752" cy="4613275"/>
          </a:xfrm>
          <a:prstGeom prst="rect">
            <a:avLst/>
          </a:prstGeom>
          <a:ln>
            <a:noFill/>
          </a:ln>
          <a:effectLst>
            <a:softEdge rad="112500"/>
          </a:effectLst>
        </p:spPr>
      </p:pic>
      <p:sp>
        <p:nvSpPr>
          <p:cNvPr id="6" name="Oval 5"/>
          <p:cNvSpPr/>
          <p:nvPr/>
        </p:nvSpPr>
        <p:spPr>
          <a:xfrm>
            <a:off x="3949700" y="3578225"/>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Oval 6"/>
          <p:cNvSpPr/>
          <p:nvPr/>
        </p:nvSpPr>
        <p:spPr>
          <a:xfrm>
            <a:off x="7502525" y="44640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4838700" y="476885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Oval 8"/>
          <p:cNvSpPr/>
          <p:nvPr/>
        </p:nvSpPr>
        <p:spPr>
          <a:xfrm>
            <a:off x="6291935" y="3535607"/>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Oval 9"/>
          <p:cNvSpPr/>
          <p:nvPr/>
        </p:nvSpPr>
        <p:spPr>
          <a:xfrm>
            <a:off x="6136399" y="5028278"/>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Oval 10"/>
          <p:cNvSpPr/>
          <p:nvPr/>
        </p:nvSpPr>
        <p:spPr>
          <a:xfrm>
            <a:off x="6965513" y="2861609"/>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p:cNvSpPr/>
          <p:nvPr/>
        </p:nvSpPr>
        <p:spPr>
          <a:xfrm>
            <a:off x="7598127" y="2900401"/>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Oval 12"/>
          <p:cNvSpPr/>
          <p:nvPr/>
        </p:nvSpPr>
        <p:spPr>
          <a:xfrm>
            <a:off x="7546079" y="3630857"/>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p:cNvSpPr/>
          <p:nvPr/>
        </p:nvSpPr>
        <p:spPr>
          <a:xfrm>
            <a:off x="6929237" y="3580061"/>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p:cNvSpPr/>
          <p:nvPr/>
        </p:nvSpPr>
        <p:spPr>
          <a:xfrm>
            <a:off x="6201715" y="4309838"/>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p:cNvSpPr/>
          <p:nvPr/>
        </p:nvSpPr>
        <p:spPr>
          <a:xfrm>
            <a:off x="6869359" y="4367894"/>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p:cNvSpPr/>
          <p:nvPr/>
        </p:nvSpPr>
        <p:spPr>
          <a:xfrm>
            <a:off x="6825817" y="5093594"/>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p:cNvSpPr/>
          <p:nvPr/>
        </p:nvSpPr>
        <p:spPr>
          <a:xfrm>
            <a:off x="7471693" y="5144396"/>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p:cNvSpPr/>
          <p:nvPr/>
        </p:nvSpPr>
        <p:spPr>
          <a:xfrm>
            <a:off x="4978400" y="6286500"/>
            <a:ext cx="177800" cy="190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Oval 19"/>
          <p:cNvSpPr/>
          <p:nvPr/>
        </p:nvSpPr>
        <p:spPr>
          <a:xfrm>
            <a:off x="6548645" y="6286500"/>
            <a:ext cx="177800" cy="190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TextBox 20"/>
          <p:cNvSpPr txBox="1"/>
          <p:nvPr/>
        </p:nvSpPr>
        <p:spPr>
          <a:xfrm>
            <a:off x="6740524" y="6103938"/>
            <a:ext cx="1698625" cy="646331"/>
          </a:xfrm>
          <a:prstGeom prst="rect">
            <a:avLst/>
          </a:prstGeom>
          <a:solidFill>
            <a:schemeClr val="bg1"/>
          </a:solidFill>
        </p:spPr>
        <p:txBody>
          <a:bodyPr wrap="square" rtlCol="0">
            <a:spAutoFit/>
          </a:bodyPr>
          <a:lstStyle/>
          <a:p>
            <a:r>
              <a:rPr lang="en-GB" dirty="0">
                <a:solidFill>
                  <a:schemeClr val="accent6"/>
                </a:solidFill>
              </a:rPr>
              <a:t>Demonstration Points</a:t>
            </a:r>
          </a:p>
        </p:txBody>
      </p:sp>
      <p:sp>
        <p:nvSpPr>
          <p:cNvPr id="22" name="TextBox 21"/>
          <p:cNvSpPr txBox="1"/>
          <p:nvPr/>
        </p:nvSpPr>
        <p:spPr>
          <a:xfrm>
            <a:off x="5204876" y="6107668"/>
            <a:ext cx="1264859" cy="646331"/>
          </a:xfrm>
          <a:prstGeom prst="rect">
            <a:avLst/>
          </a:prstGeom>
          <a:solidFill>
            <a:schemeClr val="bg1"/>
          </a:solidFill>
        </p:spPr>
        <p:txBody>
          <a:bodyPr wrap="square" rtlCol="0">
            <a:spAutoFit/>
          </a:bodyPr>
          <a:lstStyle/>
          <a:p>
            <a:r>
              <a:rPr lang="en-GB" dirty="0" smtClean="0">
                <a:solidFill>
                  <a:schemeClr val="accent3"/>
                </a:solidFill>
              </a:rPr>
              <a:t>Validation LiDAR</a:t>
            </a:r>
            <a:endParaRPr lang="en-GB" dirty="0">
              <a:solidFill>
                <a:schemeClr val="accent3"/>
              </a:solidFill>
            </a:endParaRPr>
          </a:p>
        </p:txBody>
      </p:sp>
      <p:sp>
        <p:nvSpPr>
          <p:cNvPr id="24" name="TextBox 23"/>
          <p:cNvSpPr txBox="1"/>
          <p:nvPr/>
        </p:nvSpPr>
        <p:spPr>
          <a:xfrm>
            <a:off x="3003549" y="3776563"/>
            <a:ext cx="1418325" cy="369332"/>
          </a:xfrm>
          <a:prstGeom prst="rect">
            <a:avLst/>
          </a:prstGeom>
          <a:noFill/>
        </p:spPr>
        <p:txBody>
          <a:bodyPr wrap="square" rtlCol="0">
            <a:spAutoFit/>
          </a:bodyPr>
          <a:lstStyle/>
          <a:p>
            <a:r>
              <a:rPr lang="en-GB" dirty="0" smtClean="0"/>
              <a:t>Poolbeg</a:t>
            </a:r>
            <a:endParaRPr lang="en-GB" dirty="0"/>
          </a:p>
        </p:txBody>
      </p:sp>
      <p:sp>
        <p:nvSpPr>
          <p:cNvPr id="25" name="TextBox 24"/>
          <p:cNvSpPr txBox="1"/>
          <p:nvPr/>
        </p:nvSpPr>
        <p:spPr>
          <a:xfrm>
            <a:off x="4860925" y="4959350"/>
            <a:ext cx="1275474" cy="369332"/>
          </a:xfrm>
          <a:prstGeom prst="rect">
            <a:avLst/>
          </a:prstGeom>
          <a:noFill/>
        </p:spPr>
        <p:txBody>
          <a:bodyPr wrap="square" rtlCol="0">
            <a:spAutoFit/>
          </a:bodyPr>
          <a:lstStyle/>
          <a:p>
            <a:r>
              <a:rPr lang="en-GB" dirty="0" smtClean="0"/>
              <a:t>East Pier</a:t>
            </a:r>
            <a:endParaRPr lang="en-GB" dirty="0"/>
          </a:p>
        </p:txBody>
      </p:sp>
      <p:sp>
        <p:nvSpPr>
          <p:cNvPr id="26" name="TextBox 25"/>
          <p:cNvSpPr txBox="1"/>
          <p:nvPr/>
        </p:nvSpPr>
        <p:spPr>
          <a:xfrm>
            <a:off x="7734300" y="4253984"/>
            <a:ext cx="1409700" cy="646331"/>
          </a:xfrm>
          <a:prstGeom prst="rect">
            <a:avLst/>
          </a:prstGeom>
          <a:noFill/>
        </p:spPr>
        <p:txBody>
          <a:bodyPr wrap="square" rtlCol="0">
            <a:spAutoFit/>
          </a:bodyPr>
          <a:lstStyle/>
          <a:p>
            <a:r>
              <a:rPr lang="en-GB" dirty="0" smtClean="0"/>
              <a:t>Kish Lighthouse</a:t>
            </a:r>
            <a:endParaRPr lang="en-GB" dirty="0"/>
          </a:p>
        </p:txBody>
      </p:sp>
      <p:pic>
        <p:nvPicPr>
          <p:cNvPr id="28" name="Picture 4"/>
          <p:cNvPicPr>
            <a:picLocks noChangeAspect="1" noChangeArrowheads="1"/>
          </p:cNvPicPr>
          <p:nvPr/>
        </p:nvPicPr>
        <p:blipFill>
          <a:blip r:embed="rId4" cstate="print"/>
          <a:srcRect/>
          <a:stretch>
            <a:fillRect/>
          </a:stretch>
        </p:blipFill>
        <p:spPr bwMode="auto">
          <a:xfrm>
            <a:off x="285750" y="1068596"/>
            <a:ext cx="2578334" cy="1640324"/>
          </a:xfrm>
          <a:prstGeom prst="rect">
            <a:avLst/>
          </a:prstGeom>
          <a:noFill/>
          <a:ln w="9525">
            <a:noFill/>
            <a:miter lim="800000"/>
            <a:headEnd/>
            <a:tailEnd/>
          </a:ln>
        </p:spPr>
      </p:pic>
      <p:pic>
        <p:nvPicPr>
          <p:cNvPr id="29" name="Picture 5"/>
          <p:cNvPicPr>
            <a:picLocks noChangeAspect="1" noChangeArrowheads="1"/>
          </p:cNvPicPr>
          <p:nvPr/>
        </p:nvPicPr>
        <p:blipFill>
          <a:blip r:embed="rId5" cstate="print"/>
          <a:srcRect/>
          <a:stretch>
            <a:fillRect/>
          </a:stretch>
        </p:blipFill>
        <p:spPr bwMode="auto">
          <a:xfrm>
            <a:off x="285750" y="4998482"/>
            <a:ext cx="2693811" cy="1665604"/>
          </a:xfrm>
          <a:prstGeom prst="rect">
            <a:avLst/>
          </a:prstGeom>
          <a:noFill/>
          <a:ln w="9525">
            <a:noFill/>
            <a:miter lim="800000"/>
            <a:headEnd/>
            <a:tailEnd/>
          </a:ln>
        </p:spPr>
      </p:pic>
      <p:sp>
        <p:nvSpPr>
          <p:cNvPr id="35" name="Oval 34"/>
          <p:cNvSpPr/>
          <p:nvPr/>
        </p:nvSpPr>
        <p:spPr>
          <a:xfrm>
            <a:off x="6270625" y="29337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p:cNvSpPr/>
          <p:nvPr/>
        </p:nvSpPr>
        <p:spPr>
          <a:xfrm>
            <a:off x="4660900" y="476885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p:cNvSpPr/>
          <p:nvPr/>
        </p:nvSpPr>
        <p:spPr>
          <a:xfrm>
            <a:off x="3195845" y="62865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9" name="TextBox 38"/>
          <p:cNvSpPr txBox="1"/>
          <p:nvPr/>
        </p:nvSpPr>
        <p:spPr>
          <a:xfrm>
            <a:off x="3451225" y="6103938"/>
            <a:ext cx="1409700" cy="646331"/>
          </a:xfrm>
          <a:prstGeom prst="rect">
            <a:avLst/>
          </a:prstGeom>
          <a:solidFill>
            <a:schemeClr val="bg1"/>
          </a:solidFill>
        </p:spPr>
        <p:txBody>
          <a:bodyPr wrap="square" rtlCol="0">
            <a:spAutoFit/>
          </a:bodyPr>
          <a:lstStyle/>
          <a:p>
            <a:r>
              <a:rPr lang="en-GB" dirty="0" smtClean="0">
                <a:solidFill>
                  <a:schemeClr val="tx1">
                    <a:lumMod val="75000"/>
                  </a:schemeClr>
                </a:solidFill>
              </a:rPr>
              <a:t>Scanning LiDAR</a:t>
            </a:r>
            <a:endParaRPr lang="en-GB" dirty="0">
              <a:solidFill>
                <a:schemeClr val="tx1">
                  <a:lumMod val="75000"/>
                </a:schemeClr>
              </a:solidFill>
            </a:endParaRPr>
          </a:p>
        </p:txBody>
      </p:sp>
      <p:sp>
        <p:nvSpPr>
          <p:cNvPr id="50" name="TextBox 49"/>
          <p:cNvSpPr txBox="1"/>
          <p:nvPr/>
        </p:nvSpPr>
        <p:spPr>
          <a:xfrm>
            <a:off x="5156200" y="2306419"/>
            <a:ext cx="1409700" cy="646331"/>
          </a:xfrm>
          <a:prstGeom prst="rect">
            <a:avLst/>
          </a:prstGeom>
          <a:noFill/>
        </p:spPr>
        <p:txBody>
          <a:bodyPr wrap="square" rtlCol="0">
            <a:spAutoFit/>
          </a:bodyPr>
          <a:lstStyle/>
          <a:p>
            <a:r>
              <a:rPr lang="en-GB" dirty="0" smtClean="0"/>
              <a:t>Baily Lighthouse</a:t>
            </a:r>
            <a:endParaRPr lang="en-GB" dirty="0"/>
          </a:p>
        </p:txBody>
      </p:sp>
      <p:cxnSp>
        <p:nvCxnSpPr>
          <p:cNvPr id="33" name="Straight Arrow Connector 32"/>
          <p:cNvCxnSpPr/>
          <p:nvPr/>
        </p:nvCxnSpPr>
        <p:spPr bwMode="auto">
          <a:xfrm flipV="1">
            <a:off x="5016500" y="3111500"/>
            <a:ext cx="1257300" cy="1651000"/>
          </a:xfrm>
          <a:prstGeom prst="straightConnector1">
            <a:avLst/>
          </a:prstGeom>
          <a:solidFill>
            <a:schemeClr val="accent1"/>
          </a:solidFill>
          <a:ln>
            <a:solidFill>
              <a:srgbClr val="FF0000"/>
            </a:solidFill>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4851400" y="3594100"/>
            <a:ext cx="838200" cy="369332"/>
          </a:xfrm>
          <a:prstGeom prst="rect">
            <a:avLst/>
          </a:prstGeom>
          <a:noFill/>
        </p:spPr>
        <p:txBody>
          <a:bodyPr wrap="square" rtlCol="0">
            <a:spAutoFit/>
          </a:bodyPr>
          <a:lstStyle/>
          <a:p>
            <a:pPr marL="266700" marR="0" indent="-266700" algn="l" defTabSz="914400" rtl="0" eaLnBrk="1" fontAlgn="base" latinLnBrk="0" hangingPunct="1">
              <a:lnSpc>
                <a:spcPct val="100000"/>
              </a:lnSpc>
              <a:spcBef>
                <a:spcPts val="300"/>
              </a:spcBef>
              <a:spcAft>
                <a:spcPct val="0"/>
              </a:spcAft>
              <a:buClr>
                <a:srgbClr val="80C437"/>
              </a:buClr>
              <a:buSzPct val="125000"/>
              <a:tabLst/>
            </a:pPr>
            <a:r>
              <a:rPr kumimoji="0" lang="en-GB" b="0" i="0" u="none" strike="noStrike" kern="0" cap="none" spc="0" normalizeH="0" baseline="0" noProof="0" dirty="0" smtClean="0">
                <a:ln>
                  <a:noFill/>
                </a:ln>
                <a:solidFill>
                  <a:srgbClr val="FF0000"/>
                </a:solidFill>
                <a:effectLst/>
                <a:uLnTx/>
                <a:uFillTx/>
                <a:latin typeface="+mn-lt"/>
                <a:ea typeface="+mn-ea"/>
                <a:cs typeface="+mn-cs"/>
              </a:rPr>
              <a:t>~10km</a:t>
            </a:r>
          </a:p>
        </p:txBody>
      </p:sp>
      <p:pic>
        <p:nvPicPr>
          <p:cNvPr id="37" name="Picture 36" descr="Bailey.jpg"/>
          <p:cNvPicPr>
            <a:picLocks noChangeAspect="1"/>
          </p:cNvPicPr>
          <p:nvPr/>
        </p:nvPicPr>
        <p:blipFill>
          <a:blip r:embed="rId6" cstate="print"/>
          <a:stretch>
            <a:fillRect/>
          </a:stretch>
        </p:blipFill>
        <p:spPr>
          <a:xfrm>
            <a:off x="6385965" y="842123"/>
            <a:ext cx="2705100" cy="1685925"/>
          </a:xfrm>
          <a:prstGeom prst="rect">
            <a:avLst/>
          </a:prstGeom>
        </p:spPr>
      </p:pic>
    </p:spTree>
    <p:extLst>
      <p:ext uri="{BB962C8B-B14F-4D97-AF65-F5344CB8AC3E}">
        <p14:creationId xmlns:p14="http://schemas.microsoft.com/office/powerpoint/2010/main" val="2021751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Validation set up</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5513"/>
          <a:stretch/>
        </p:blipFill>
        <p:spPr>
          <a:xfrm>
            <a:off x="1484417" y="5085524"/>
            <a:ext cx="7564580" cy="1800596"/>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95608" y="4004529"/>
            <a:ext cx="1911817" cy="2161990"/>
          </a:xfrm>
          <a:prstGeom prst="rect">
            <a:avLst/>
          </a:prstGeom>
          <a:ln>
            <a:noFill/>
          </a:ln>
          <a:effectLst>
            <a:softEdge rad="112500"/>
          </a:effectLst>
        </p:spPr>
      </p:pic>
      <p:sp>
        <p:nvSpPr>
          <p:cNvPr id="6" name="Snip Single Corner Rectangle 5"/>
          <p:cNvSpPr/>
          <p:nvPr/>
        </p:nvSpPr>
        <p:spPr>
          <a:xfrm>
            <a:off x="201881" y="5391376"/>
            <a:ext cx="1282536" cy="1494744"/>
          </a:xfrm>
          <a:prstGeom prst="snip1Rect">
            <a:avLst/>
          </a:prstGeom>
          <a:solidFill>
            <a:schemeClr val="accent4">
              <a:lumMod val="40000"/>
              <a:lumOff val="60000"/>
            </a:schemeClr>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Cube 9"/>
          <p:cNvSpPr/>
          <p:nvPr/>
        </p:nvSpPr>
        <p:spPr>
          <a:xfrm>
            <a:off x="7037613" y="3876464"/>
            <a:ext cx="959921" cy="955156"/>
          </a:xfrm>
          <a:prstGeom prst="cub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 name="Cube 10"/>
          <p:cNvSpPr/>
          <p:nvPr/>
        </p:nvSpPr>
        <p:spPr>
          <a:xfrm>
            <a:off x="267193" y="4633346"/>
            <a:ext cx="959921" cy="955156"/>
          </a:xfrm>
          <a:prstGeom prst="cub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cxnSp>
        <p:nvCxnSpPr>
          <p:cNvPr id="23" name="Straight Connector 22"/>
          <p:cNvCxnSpPr>
            <a:stCxn id="11" idx="1"/>
          </p:cNvCxnSpPr>
          <p:nvPr/>
        </p:nvCxnSpPr>
        <p:spPr>
          <a:xfrm flipV="1">
            <a:off x="627759" y="850900"/>
            <a:ext cx="8516241" cy="4021235"/>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Straight Connector 25"/>
          <p:cNvCxnSpPr>
            <a:stCxn id="11" idx="1"/>
          </p:cNvCxnSpPr>
          <p:nvPr/>
        </p:nvCxnSpPr>
        <p:spPr>
          <a:xfrm flipV="1">
            <a:off x="627759" y="1943100"/>
            <a:ext cx="8821041" cy="2929035"/>
          </a:xfrm>
          <a:prstGeom prst="line">
            <a:avLst/>
          </a:prstGeom>
        </p:spPr>
        <p:style>
          <a:lnRef idx="2">
            <a:schemeClr val="accent5"/>
          </a:lnRef>
          <a:fillRef idx="0">
            <a:schemeClr val="accent5"/>
          </a:fillRef>
          <a:effectRef idx="1">
            <a:schemeClr val="accent5"/>
          </a:effectRef>
          <a:fontRef idx="minor">
            <a:schemeClr val="tx1"/>
          </a:fontRef>
        </p:style>
      </p:cxnSp>
      <p:sp>
        <p:nvSpPr>
          <p:cNvPr id="19" name="Flowchart: Extract 18"/>
          <p:cNvSpPr/>
          <p:nvPr/>
        </p:nvSpPr>
        <p:spPr>
          <a:xfrm flipV="1">
            <a:off x="7189106" y="1643380"/>
            <a:ext cx="580734" cy="2361148"/>
          </a:xfrm>
          <a:prstGeom prst="flowChartExtra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0" name="Oval 19"/>
          <p:cNvSpPr/>
          <p:nvPr/>
        </p:nvSpPr>
        <p:spPr>
          <a:xfrm>
            <a:off x="7314373" y="2520949"/>
            <a:ext cx="330200" cy="1206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5" name="Oval 14"/>
          <p:cNvSpPr/>
          <p:nvPr/>
        </p:nvSpPr>
        <p:spPr>
          <a:xfrm rot="5400000" flipH="1" flipV="1">
            <a:off x="7385493" y="1353013"/>
            <a:ext cx="187959" cy="58073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 name="TextBox 2"/>
          <p:cNvSpPr txBox="1"/>
          <p:nvPr/>
        </p:nvSpPr>
        <p:spPr>
          <a:xfrm>
            <a:off x="463138" y="3728852"/>
            <a:ext cx="1211283" cy="646331"/>
          </a:xfrm>
          <a:prstGeom prst="rect">
            <a:avLst/>
          </a:prstGeom>
          <a:noFill/>
        </p:spPr>
        <p:txBody>
          <a:bodyPr wrap="square" rtlCol="0">
            <a:spAutoFit/>
          </a:bodyPr>
          <a:lstStyle/>
          <a:p>
            <a:r>
              <a:rPr lang="en-GB" dirty="0" smtClean="0"/>
              <a:t>Scanning LiDAR</a:t>
            </a:r>
            <a:endParaRPr lang="en-GB" dirty="0"/>
          </a:p>
        </p:txBody>
      </p:sp>
      <p:sp>
        <p:nvSpPr>
          <p:cNvPr id="17" name="TextBox 16"/>
          <p:cNvSpPr txBox="1"/>
          <p:nvPr/>
        </p:nvSpPr>
        <p:spPr>
          <a:xfrm>
            <a:off x="7997534" y="3881252"/>
            <a:ext cx="1211283" cy="1477328"/>
          </a:xfrm>
          <a:prstGeom prst="rect">
            <a:avLst/>
          </a:prstGeom>
          <a:noFill/>
        </p:spPr>
        <p:txBody>
          <a:bodyPr wrap="square" rtlCol="0">
            <a:spAutoFit/>
          </a:bodyPr>
          <a:lstStyle/>
          <a:p>
            <a:r>
              <a:rPr lang="en-GB" dirty="0" smtClean="0"/>
              <a:t>Validation Point (</a:t>
            </a:r>
            <a:r>
              <a:rPr lang="en-GB" dirty="0" err="1" smtClean="0"/>
              <a:t>Windcube</a:t>
            </a:r>
            <a:r>
              <a:rPr lang="en-GB" dirty="0" smtClean="0"/>
              <a:t> vertical LiDAR)</a:t>
            </a:r>
            <a:endParaRPr lang="en-GB"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04664"/>
            <a:ext cx="2952328" cy="2952328"/>
          </a:xfrm>
          <a:prstGeom prst="rect">
            <a:avLst/>
          </a:prstGeom>
        </p:spPr>
      </p:pic>
      <p:sp>
        <p:nvSpPr>
          <p:cNvPr id="18" name="TextBox 17"/>
          <p:cNvSpPr txBox="1"/>
          <p:nvPr/>
        </p:nvSpPr>
        <p:spPr>
          <a:xfrm>
            <a:off x="4139952" y="908720"/>
            <a:ext cx="2376264" cy="1631216"/>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lang="en-GB" sz="2000" kern="0" dirty="0" smtClean="0">
                <a:solidFill>
                  <a:srgbClr val="FF0000"/>
                </a:solidFill>
              </a:rPr>
              <a:t>Kish Lighthouse (30m tall structure) is dot in distance, </a:t>
            </a:r>
            <a:r>
              <a:rPr lang="en-GB" sz="2000" kern="0" dirty="0" err="1" smtClean="0">
                <a:solidFill>
                  <a:srgbClr val="FF0000"/>
                </a:solidFill>
              </a:rPr>
              <a:t>Windcube</a:t>
            </a:r>
            <a:r>
              <a:rPr lang="en-GB" sz="2000" kern="0" dirty="0" smtClean="0">
                <a:solidFill>
                  <a:srgbClr val="FF0000"/>
                </a:solidFill>
              </a:rPr>
              <a:t> Vertical LiDAR on top</a:t>
            </a:r>
            <a:endParaRPr kumimoji="0" lang="en-GB" sz="2000" b="0" i="0" u="none" strike="noStrike" kern="0" cap="none" spc="0" normalizeH="0" baseline="0" noProof="0" dirty="0" smtClean="0">
              <a:ln>
                <a:noFill/>
              </a:ln>
              <a:solidFill>
                <a:srgbClr val="FF0000"/>
              </a:solidFill>
              <a:effectLst/>
              <a:uLnTx/>
              <a:uFillTx/>
            </a:endParaRPr>
          </a:p>
        </p:txBody>
      </p:sp>
      <p:cxnSp>
        <p:nvCxnSpPr>
          <p:cNvPr id="24" name="Straight Arrow Connector 23"/>
          <p:cNvCxnSpPr/>
          <p:nvPr/>
        </p:nvCxnSpPr>
        <p:spPr bwMode="auto">
          <a:xfrm flipH="1" flipV="1">
            <a:off x="2051720" y="1628800"/>
            <a:ext cx="2016224" cy="72008"/>
          </a:xfrm>
          <a:prstGeom prst="straightConnector1">
            <a:avLst/>
          </a:prstGeom>
          <a:solidFill>
            <a:schemeClr val="accent1"/>
          </a:solidFill>
          <a:ln>
            <a:solidFill>
              <a:srgbClr val="FF0000"/>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8" idx="1"/>
          </p:cNvCxnSpPr>
          <p:nvPr/>
        </p:nvCxnSpPr>
        <p:spPr bwMode="auto">
          <a:xfrm flipH="1" flipV="1">
            <a:off x="1241628" y="508000"/>
            <a:ext cx="2898324" cy="1216328"/>
          </a:xfrm>
          <a:prstGeom prst="straightConnector1">
            <a:avLst/>
          </a:prstGeom>
          <a:solidFill>
            <a:schemeClr val="accent1"/>
          </a:solidFill>
          <a:ln>
            <a:solidFill>
              <a:srgbClr val="FF0000"/>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910204" y="2387495"/>
            <a:ext cx="1138793"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100m</a:t>
            </a:r>
          </a:p>
        </p:txBody>
      </p:sp>
      <p:sp>
        <p:nvSpPr>
          <p:cNvPr id="21" name="TextBox 20"/>
          <p:cNvSpPr txBox="1"/>
          <p:nvPr/>
        </p:nvSpPr>
        <p:spPr>
          <a:xfrm>
            <a:off x="7962990" y="1469975"/>
            <a:ext cx="1138793"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150m</a:t>
            </a:r>
          </a:p>
        </p:txBody>
      </p:sp>
    </p:spTree>
    <p:extLst>
      <p:ext uri="{BB962C8B-B14F-4D97-AF65-F5344CB8AC3E}">
        <p14:creationId xmlns:p14="http://schemas.microsoft.com/office/powerpoint/2010/main" val="1772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6"/>
                                        </p:tgtEl>
                                      </p:cBhvr>
                                      <p:by x="400000" y="400000"/>
                                    </p:animScale>
                                  </p:childTnLst>
                                </p:cTn>
                              </p:par>
                              <p:par>
                                <p:cTn id="15" presetID="1" presetClass="entr" presetSubtype="0" fill="hold" nodeType="withEffect">
                                  <p:stCondLst>
                                    <p:cond delay="200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3" presetClass="emph" presetSubtype="2" fill="hold" nodeType="withEffect">
                                  <p:stCondLst>
                                    <p:cond delay="0"/>
                                  </p:stCondLst>
                                  <p:childTnLst>
                                    <p:animClr clrSpc="rgb" dir="cw">
                                      <p:cBhvr override="childStyle">
                                        <p:cTn id="20" dur="2000" fill="hold"/>
                                        <p:tgtEl>
                                          <p:spTgt spid="18">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Details</a:t>
            </a:r>
            <a:endParaRPr lang="en-GB" dirty="0"/>
          </a:p>
        </p:txBody>
      </p:sp>
      <p:sp>
        <p:nvSpPr>
          <p:cNvPr id="3" name="Content Placeholder 2"/>
          <p:cNvSpPr>
            <a:spLocks noGrp="1"/>
          </p:cNvSpPr>
          <p:nvPr>
            <p:ph idx="1"/>
          </p:nvPr>
        </p:nvSpPr>
        <p:spPr>
          <a:xfrm>
            <a:off x="457200" y="1193380"/>
            <a:ext cx="8229600" cy="4536504"/>
          </a:xfrm>
        </p:spPr>
        <p:txBody>
          <a:bodyPr/>
          <a:lstStyle/>
          <a:p>
            <a:r>
              <a:rPr lang="en-GB" dirty="0" smtClean="0"/>
              <a:t>~4 months of concurrent measurements from all devices</a:t>
            </a:r>
          </a:p>
          <a:p>
            <a:r>
              <a:rPr lang="en-GB" dirty="0"/>
              <a:t>Furthest demonstration point: </a:t>
            </a:r>
            <a:r>
              <a:rPr lang="en-GB" b="1" dirty="0"/>
              <a:t>15km</a:t>
            </a:r>
            <a:r>
              <a:rPr lang="en-GB" dirty="0"/>
              <a:t>.</a:t>
            </a:r>
            <a:endParaRPr lang="en-GB" dirty="0" smtClean="0"/>
          </a:p>
          <a:p>
            <a:r>
              <a:rPr lang="en-GB" dirty="0" smtClean="0"/>
              <a:t>Scan pattern designed by OEMs. </a:t>
            </a:r>
          </a:p>
          <a:p>
            <a:pPr lvl="1"/>
            <a:r>
              <a:rPr lang="en-GB" dirty="0" smtClean="0"/>
              <a:t>Leosphere: dual RHI at Poolbeg, PPI at all other points</a:t>
            </a:r>
          </a:p>
          <a:p>
            <a:pPr lvl="2"/>
            <a:r>
              <a:rPr lang="en-GB" dirty="0"/>
              <a:t>integration time </a:t>
            </a:r>
            <a:r>
              <a:rPr lang="en-GB" dirty="0" smtClean="0"/>
              <a:t>400s = </a:t>
            </a:r>
            <a:r>
              <a:rPr lang="en-GB" dirty="0"/>
              <a:t>1 second, scan rate </a:t>
            </a:r>
            <a:r>
              <a:rPr lang="en-GB" dirty="0" smtClean="0"/>
              <a:t>= 3deg/s PPI, 0.1deg/s RHI</a:t>
            </a:r>
          </a:p>
          <a:p>
            <a:pPr lvl="2"/>
            <a:r>
              <a:rPr lang="en-GB" dirty="0"/>
              <a:t>integration time </a:t>
            </a:r>
            <a:r>
              <a:rPr lang="en-GB" dirty="0" smtClean="0"/>
              <a:t>Prototype = 0.5 </a:t>
            </a:r>
            <a:r>
              <a:rPr lang="en-GB" dirty="0"/>
              <a:t>second, scan rate = </a:t>
            </a:r>
            <a:r>
              <a:rPr lang="en-GB" dirty="0" smtClean="0"/>
              <a:t>6deg/s </a:t>
            </a:r>
            <a:r>
              <a:rPr lang="en-GB" dirty="0"/>
              <a:t>PPI, 0.1deg/s RHI</a:t>
            </a:r>
            <a:endParaRPr lang="en-GB" dirty="0" smtClean="0"/>
          </a:p>
          <a:p>
            <a:pPr lvl="1"/>
            <a:r>
              <a:rPr lang="en-GB" dirty="0" smtClean="0"/>
              <a:t>LMCT: PPI at all points. </a:t>
            </a:r>
            <a:r>
              <a:rPr lang="en-GB" sz="1800" dirty="0"/>
              <a:t>integration time </a:t>
            </a:r>
            <a:r>
              <a:rPr lang="en-GB" sz="1800" dirty="0" smtClean="0"/>
              <a:t>= 1 second, scan rate &lt;= 2.5deg/s</a:t>
            </a:r>
            <a:r>
              <a:rPr lang="en-GB" dirty="0" smtClean="0"/>
              <a:t> </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14</a:t>
            </a:fld>
            <a:endParaRPr lang="en-GB"/>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01" t="6007" r="7857" b="8032"/>
          <a:stretch/>
        </p:blipFill>
        <p:spPr bwMode="auto">
          <a:xfrm>
            <a:off x="5111552" y="3660662"/>
            <a:ext cx="4032448" cy="242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88654"/>
            <a:ext cx="4003624" cy="267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5143" y="6433921"/>
            <a:ext cx="4557486" cy="307777"/>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1400" b="0" i="0" u="none" strike="noStrike" kern="0" cap="none" spc="0" normalizeH="0" baseline="0" noProof="0" dirty="0" smtClean="0">
                <a:ln>
                  <a:noFill/>
                </a:ln>
                <a:solidFill>
                  <a:srgbClr val="002A6C"/>
                </a:solidFill>
                <a:effectLst/>
                <a:uLnTx/>
                <a:uFillTx/>
                <a:latin typeface="+mn-lt"/>
                <a:ea typeface="+mn-ea"/>
                <a:cs typeface="+mn-cs"/>
              </a:rPr>
              <a:t>Pictures courtesy of Leosphere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Details</a:t>
            </a:r>
            <a:endParaRPr lang="en-GB" dirty="0"/>
          </a:p>
        </p:txBody>
      </p:sp>
      <p:sp>
        <p:nvSpPr>
          <p:cNvPr id="3" name="Content Placeholder 2"/>
          <p:cNvSpPr>
            <a:spLocks noGrp="1"/>
          </p:cNvSpPr>
          <p:nvPr>
            <p:ph idx="1"/>
          </p:nvPr>
        </p:nvSpPr>
        <p:spPr/>
        <p:txBody>
          <a:bodyPr/>
          <a:lstStyle/>
          <a:p>
            <a:r>
              <a:rPr lang="en-GB" dirty="0" smtClean="0"/>
              <a:t>Hard targets used (Kish lighthouse, Poolbeg towers) to calibrate and verify beam pointing accuracy</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15</a:t>
            </a:fld>
            <a:endParaRPr lang="en-GB"/>
          </a:p>
        </p:txBody>
      </p:sp>
      <p:pic>
        <p:nvPicPr>
          <p:cNvPr id="7" name="Picture 6"/>
          <p:cNvPicPr>
            <a:picLocks noChangeAspect="1" noChangeArrowheads="1"/>
          </p:cNvPicPr>
          <p:nvPr/>
        </p:nvPicPr>
        <p:blipFill>
          <a:blip r:embed="rId2" cstate="print"/>
          <a:srcRect/>
          <a:stretch>
            <a:fillRect/>
          </a:stretch>
        </p:blipFill>
        <p:spPr bwMode="auto">
          <a:xfrm>
            <a:off x="755576" y="2931028"/>
            <a:ext cx="3349024" cy="257886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r="16699"/>
          <a:stretch>
            <a:fillRect/>
          </a:stretch>
        </p:blipFill>
        <p:spPr bwMode="auto">
          <a:xfrm>
            <a:off x="4499992" y="2931028"/>
            <a:ext cx="388843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rotWithShape="1">
          <a:blip r:embed="rId2" cstate="print"/>
          <a:srcRect t="5473" r="5820"/>
          <a:stretch/>
        </p:blipFill>
        <p:spPr bwMode="auto">
          <a:xfrm>
            <a:off x="290286" y="2644264"/>
            <a:ext cx="4777724" cy="3456920"/>
          </a:xfrm>
          <a:prstGeom prst="rect">
            <a:avLst/>
          </a:prstGeom>
          <a:ln>
            <a:solidFill>
              <a:schemeClr val="accent1"/>
            </a:solidFill>
          </a:ln>
          <a:extLst>
            <a:ext uri="{53640926-AAD7-44D8-BBD7-CCE9431645EC}">
              <a14:shadowObscured xmlns:a14="http://schemas.microsoft.com/office/drawing/2010/main"/>
            </a:ext>
          </a:extLst>
        </p:spPr>
      </p:pic>
      <p:pic>
        <p:nvPicPr>
          <p:cNvPr id="9" name="Image 7"/>
          <p:cNvPicPr/>
          <p:nvPr/>
        </p:nvPicPr>
        <p:blipFill rotWithShape="1">
          <a:blip r:embed="rId3" cstate="print"/>
          <a:srcRect t="5190"/>
          <a:stretch/>
        </p:blipFill>
        <p:spPr bwMode="auto">
          <a:xfrm>
            <a:off x="5059847" y="2207759"/>
            <a:ext cx="3822891" cy="3893685"/>
          </a:xfrm>
          <a:prstGeom prst="rect">
            <a:avLst/>
          </a:prstGeom>
          <a:ln>
            <a:solidFill>
              <a:schemeClr val="accent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GB" dirty="0" smtClean="0"/>
              <a:t>Campaign Details</a:t>
            </a:r>
            <a:endParaRPr lang="en-GB" dirty="0"/>
          </a:p>
        </p:txBody>
      </p:sp>
      <p:sp>
        <p:nvSpPr>
          <p:cNvPr id="3" name="Content Placeholder 2"/>
          <p:cNvSpPr>
            <a:spLocks noGrp="1"/>
          </p:cNvSpPr>
          <p:nvPr>
            <p:ph idx="1"/>
          </p:nvPr>
        </p:nvSpPr>
        <p:spPr/>
        <p:txBody>
          <a:bodyPr/>
          <a:lstStyle/>
          <a:p>
            <a:r>
              <a:rPr lang="en-GB" dirty="0" smtClean="0"/>
              <a:t>Hard targets used (Kish lighthouse, Poolbeg towers) to calibrate and verify beam pointing accuracy</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16</a:t>
            </a:fld>
            <a:endParaRPr lang="en-GB"/>
          </a:p>
        </p:txBody>
      </p:sp>
      <p:sp>
        <p:nvSpPr>
          <p:cNvPr id="10" name="TextBox 9"/>
          <p:cNvSpPr txBox="1"/>
          <p:nvPr/>
        </p:nvSpPr>
        <p:spPr>
          <a:xfrm>
            <a:off x="145143" y="6433921"/>
            <a:ext cx="4557486" cy="338554"/>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1600" b="1" i="0" u="none" strike="noStrike" kern="0" cap="none" spc="0" normalizeH="0" baseline="0" noProof="0" dirty="0" smtClean="0">
                <a:ln>
                  <a:noFill/>
                </a:ln>
                <a:solidFill>
                  <a:srgbClr val="002A6C"/>
                </a:solidFill>
                <a:effectLst/>
                <a:uLnTx/>
                <a:uFillTx/>
                <a:latin typeface="+mn-lt"/>
                <a:ea typeface="+mn-ea"/>
                <a:cs typeface="+mn-cs"/>
              </a:rPr>
              <a:t>Pictures courtesy of Leosphere</a:t>
            </a:r>
          </a:p>
        </p:txBody>
      </p:sp>
    </p:spTree>
    <p:extLst>
      <p:ext uri="{BB962C8B-B14F-4D97-AF65-F5344CB8AC3E}">
        <p14:creationId xmlns:p14="http://schemas.microsoft.com/office/powerpoint/2010/main" val="3441102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Achieved measurement ranges</a:t>
            </a:r>
            <a:endParaRPr lang="en-GB" dirty="0"/>
          </a:p>
        </p:txBody>
      </p:sp>
      <p:sp>
        <p:nvSpPr>
          <p:cNvPr id="3" name="Content Placeholder 2"/>
          <p:cNvSpPr>
            <a:spLocks noGrp="1"/>
          </p:cNvSpPr>
          <p:nvPr>
            <p:ph idx="1"/>
          </p:nvPr>
        </p:nvSpPr>
        <p:spPr>
          <a:xfrm>
            <a:off x="457200" y="1306287"/>
            <a:ext cx="8229600" cy="4570986"/>
          </a:xfrm>
        </p:spPr>
        <p:txBody>
          <a:bodyPr/>
          <a:lstStyle/>
          <a:p>
            <a:r>
              <a:rPr lang="en-GB" dirty="0" err="1" smtClean="0"/>
              <a:t>WindTracer</a:t>
            </a:r>
            <a:r>
              <a:rPr lang="en-GB" dirty="0" smtClean="0"/>
              <a:t>: 70% data coverage at 14km for Baily device</a:t>
            </a:r>
          </a:p>
        </p:txBody>
      </p:sp>
      <p:sp>
        <p:nvSpPr>
          <p:cNvPr id="4" name="Slide Number Placeholder 3"/>
          <p:cNvSpPr>
            <a:spLocks noGrp="1"/>
          </p:cNvSpPr>
          <p:nvPr>
            <p:ph type="sldNum" sz="quarter" idx="12"/>
          </p:nvPr>
        </p:nvSpPr>
        <p:spPr/>
        <p:txBody>
          <a:bodyPr/>
          <a:lstStyle/>
          <a:p>
            <a:fld id="{F02067B5-BB61-425A-ADF9-C80F01E8B2C9}" type="slidenum">
              <a:rPr lang="en-GB" smtClean="0"/>
              <a:pPr/>
              <a:t>17</a:t>
            </a:fld>
            <a:endParaRPr lang="en-GB"/>
          </a:p>
        </p:txBody>
      </p:sp>
      <p:pic>
        <p:nvPicPr>
          <p:cNvPr id="5" name="Picture 2"/>
          <p:cNvPicPr>
            <a:picLocks noChangeAspect="1" noChangeArrowheads="1"/>
          </p:cNvPicPr>
          <p:nvPr/>
        </p:nvPicPr>
        <p:blipFill rotWithShape="1">
          <a:blip r:embed="rId2" cstate="print"/>
          <a:srcRect l="22337" t="35557" r="23941" b="3498"/>
          <a:stretch/>
        </p:blipFill>
        <p:spPr bwMode="auto">
          <a:xfrm>
            <a:off x="990600" y="1810267"/>
            <a:ext cx="6893768" cy="4643519"/>
          </a:xfrm>
          <a:prstGeom prst="rect">
            <a:avLst/>
          </a:prstGeom>
          <a:noFill/>
          <a:ln w="9525">
            <a:solidFill>
              <a:schemeClr val="accent1"/>
            </a:solidFill>
            <a:miter lim="800000"/>
            <a:headEnd/>
            <a:tailEnd/>
          </a:ln>
        </p:spPr>
      </p:pic>
      <p:sp>
        <p:nvSpPr>
          <p:cNvPr id="8" name="TextBox 7"/>
          <p:cNvSpPr txBox="1"/>
          <p:nvPr/>
        </p:nvSpPr>
        <p:spPr>
          <a:xfrm>
            <a:off x="145143" y="6433921"/>
            <a:ext cx="4557486" cy="338554"/>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1600" b="1" i="0" u="none" strike="noStrike" kern="0" cap="none" spc="0" normalizeH="0" baseline="0" noProof="0" dirty="0" smtClean="0">
                <a:ln>
                  <a:noFill/>
                </a:ln>
                <a:solidFill>
                  <a:srgbClr val="002A6C"/>
                </a:solidFill>
                <a:effectLst/>
                <a:uLnTx/>
                <a:uFillTx/>
                <a:latin typeface="+mn-lt"/>
                <a:ea typeface="+mn-ea"/>
                <a:cs typeface="+mn-cs"/>
              </a:rPr>
              <a:t>Pictures courtesy of LMCT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Achieved measurement ranges</a:t>
            </a:r>
            <a:endParaRPr lang="en-GB" dirty="0"/>
          </a:p>
        </p:txBody>
      </p:sp>
      <p:sp>
        <p:nvSpPr>
          <p:cNvPr id="3" name="Content Placeholder 2"/>
          <p:cNvSpPr>
            <a:spLocks noGrp="1"/>
          </p:cNvSpPr>
          <p:nvPr>
            <p:ph idx="1"/>
          </p:nvPr>
        </p:nvSpPr>
        <p:spPr>
          <a:xfrm>
            <a:off x="457200" y="1340768"/>
            <a:ext cx="8229600" cy="4536504"/>
          </a:xfrm>
        </p:spPr>
        <p:txBody>
          <a:bodyPr/>
          <a:lstStyle/>
          <a:p>
            <a:r>
              <a:rPr lang="en-GB" dirty="0" err="1" smtClean="0"/>
              <a:t>WindTracer</a:t>
            </a:r>
            <a:r>
              <a:rPr lang="en-GB" dirty="0" smtClean="0"/>
              <a:t> : 70% data coverage at 14km for Baily device</a:t>
            </a:r>
          </a:p>
          <a:p>
            <a:r>
              <a:rPr lang="en-GB" dirty="0" smtClean="0"/>
              <a:t>Leosphere:</a:t>
            </a:r>
          </a:p>
          <a:p>
            <a:pPr lvl="1"/>
            <a:r>
              <a:rPr lang="en-GB" dirty="0" smtClean="0"/>
              <a:t>70% data coverage at 9km for 400s and 11km for Prototype</a:t>
            </a:r>
          </a:p>
        </p:txBody>
      </p:sp>
      <p:sp>
        <p:nvSpPr>
          <p:cNvPr id="4" name="Slide Number Placeholder 3"/>
          <p:cNvSpPr>
            <a:spLocks noGrp="1"/>
          </p:cNvSpPr>
          <p:nvPr>
            <p:ph type="sldNum" sz="quarter" idx="12"/>
          </p:nvPr>
        </p:nvSpPr>
        <p:spPr/>
        <p:txBody>
          <a:bodyPr/>
          <a:lstStyle/>
          <a:p>
            <a:fld id="{F02067B5-BB61-425A-ADF9-C80F01E8B2C9}" type="slidenum">
              <a:rPr lang="en-GB" smtClean="0"/>
              <a:pPr/>
              <a:t>18</a:t>
            </a:fld>
            <a:endParaRPr lang="en-GB"/>
          </a:p>
        </p:txBody>
      </p:sp>
      <p:grpSp>
        <p:nvGrpSpPr>
          <p:cNvPr id="6" name="Groupe 6"/>
          <p:cNvGrpSpPr/>
          <p:nvPr/>
        </p:nvGrpSpPr>
        <p:grpSpPr>
          <a:xfrm>
            <a:off x="-184491" y="2352908"/>
            <a:ext cx="8915463" cy="3884403"/>
            <a:chOff x="323528" y="1988840"/>
            <a:chExt cx="8428898" cy="3672410"/>
          </a:xfrm>
        </p:grpSpPr>
        <p:grpSp>
          <p:nvGrpSpPr>
            <p:cNvPr id="7" name="Groupe 14"/>
            <p:cNvGrpSpPr/>
            <p:nvPr/>
          </p:nvGrpSpPr>
          <p:grpSpPr>
            <a:xfrm>
              <a:off x="323528" y="1988840"/>
              <a:ext cx="8428898" cy="3672410"/>
              <a:chOff x="251520" y="2093569"/>
              <a:chExt cx="8712968" cy="3927719"/>
            </a:xfrm>
          </p:grpSpPr>
          <p:pic>
            <p:nvPicPr>
              <p:cNvPr id="9" name="Picture 2" descr="\\herisson\5-DRST\01-RT-Recherche_Technologique\03-CONFERENCES_TECHNOS_LIDARs\CLRC\CLRC_2016\Offshore resource assessment from shore - carbontrust project\Data_Availability_Carbontrust_2016-01-27_2016-04-12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93569"/>
                <a:ext cx="8712968" cy="392771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4"/>
              <p:cNvSpPr txBox="1"/>
              <p:nvPr/>
            </p:nvSpPr>
            <p:spPr>
              <a:xfrm>
                <a:off x="4433977" y="3663044"/>
                <a:ext cx="2084175" cy="1089230"/>
              </a:xfrm>
              <a:prstGeom prst="rect">
                <a:avLst/>
              </a:prstGeom>
              <a:noFill/>
            </p:spPr>
            <p:txBody>
              <a:bodyPr wrap="square" rtlCol="0">
                <a:spAutoFit/>
              </a:bodyPr>
              <a:lstStyle/>
              <a:p>
                <a:r>
                  <a:rPr lang="en-US" sz="1600" dirty="0" err="1" smtClean="0">
                    <a:solidFill>
                      <a:srgbClr val="0070C0"/>
                    </a:solidFill>
                  </a:rPr>
                  <a:t>Windcube</a:t>
                </a:r>
                <a:r>
                  <a:rPr lang="en-US" sz="1600" dirty="0" smtClean="0">
                    <a:solidFill>
                      <a:srgbClr val="0070C0"/>
                    </a:solidFill>
                  </a:rPr>
                  <a:t> 400S: ~60% data availability at Kish (10.2km distance)</a:t>
                </a:r>
              </a:p>
              <a:p>
                <a:r>
                  <a:rPr lang="en-US" sz="1600" dirty="0" smtClean="0">
                    <a:solidFill>
                      <a:srgbClr val="0070C0"/>
                    </a:solidFill>
                  </a:rPr>
                  <a:t>92.3% uptime.</a:t>
                </a:r>
                <a:endParaRPr lang="en-US" sz="1600" dirty="0">
                  <a:solidFill>
                    <a:srgbClr val="0070C0"/>
                  </a:solidFill>
                </a:endParaRPr>
              </a:p>
            </p:txBody>
          </p:sp>
          <p:sp>
            <p:nvSpPr>
              <p:cNvPr id="11" name="ZoneTexte 5"/>
              <p:cNvSpPr txBox="1"/>
              <p:nvPr/>
            </p:nvSpPr>
            <p:spPr>
              <a:xfrm>
                <a:off x="6733742" y="4374797"/>
                <a:ext cx="2184327" cy="1089230"/>
              </a:xfrm>
              <a:prstGeom prst="rect">
                <a:avLst/>
              </a:prstGeom>
              <a:noFill/>
            </p:spPr>
            <p:txBody>
              <a:bodyPr wrap="square" rtlCol="0">
                <a:spAutoFit/>
              </a:bodyPr>
              <a:lstStyle/>
              <a:p>
                <a:r>
                  <a:rPr lang="en-US" sz="1600" dirty="0" smtClean="0">
                    <a:solidFill>
                      <a:srgbClr val="C00000"/>
                    </a:solidFill>
                  </a:rPr>
                  <a:t>Prototype: ~50% data availability at Kish (13.4km distance).</a:t>
                </a:r>
              </a:p>
              <a:p>
                <a:r>
                  <a:rPr lang="en-US" sz="1600" dirty="0" smtClean="0">
                    <a:solidFill>
                      <a:srgbClr val="C00000"/>
                    </a:solidFill>
                  </a:rPr>
                  <a:t>97.5% uptime.</a:t>
                </a:r>
                <a:endParaRPr lang="en-US" sz="1600" dirty="0">
                  <a:solidFill>
                    <a:srgbClr val="C00000"/>
                  </a:solidFill>
                </a:endParaRPr>
              </a:p>
            </p:txBody>
          </p:sp>
          <p:cxnSp>
            <p:nvCxnSpPr>
              <p:cNvPr id="12" name="Connecteur droit 7"/>
              <p:cNvCxnSpPr/>
              <p:nvPr/>
            </p:nvCxnSpPr>
            <p:spPr>
              <a:xfrm flipV="1">
                <a:off x="6258633" y="3676667"/>
                <a:ext cx="0" cy="18866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8"/>
              <p:cNvCxnSpPr/>
              <p:nvPr/>
            </p:nvCxnSpPr>
            <p:spPr>
              <a:xfrm flipH="1">
                <a:off x="1384432" y="3656899"/>
                <a:ext cx="48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1"/>
              <p:cNvCxnSpPr/>
              <p:nvPr/>
            </p:nvCxnSpPr>
            <p:spPr>
              <a:xfrm flipH="1">
                <a:off x="1396258" y="3985885"/>
                <a:ext cx="63634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8" name="Connecteur droit 12"/>
            <p:cNvCxnSpPr/>
            <p:nvPr/>
          </p:nvCxnSpPr>
          <p:spPr>
            <a:xfrm flipV="1">
              <a:off x="7596336" y="3758152"/>
              <a:ext cx="0" cy="147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45143" y="6433921"/>
            <a:ext cx="4557486" cy="307777"/>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1400" b="0" i="0" u="none" strike="noStrike" kern="0" cap="none" spc="0" normalizeH="0" baseline="0" noProof="0" dirty="0" smtClean="0">
                <a:ln>
                  <a:noFill/>
                </a:ln>
                <a:solidFill>
                  <a:srgbClr val="002A6C"/>
                </a:solidFill>
                <a:effectLst/>
                <a:uLnTx/>
                <a:uFillTx/>
                <a:latin typeface="+mn-lt"/>
                <a:ea typeface="+mn-ea"/>
                <a:cs typeface="+mn-cs"/>
              </a:rPr>
              <a:t>Graph courtesy of Leosphere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OWA SL\Radial WS Validation\LMCT_Baily_Scanning_LiDAR vs Kish_Validation_V2\Plots\Average Radial Velocity_All_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 y="886391"/>
            <a:ext cx="4126044" cy="3094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WA SL\Validation Results\LMCT_Baily_Scanning_LiDAR vs Kish_Validation_V2\Plots\LMCT Baily SL to Kish_All_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17" y="3780240"/>
            <a:ext cx="4099578" cy="3074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WA SL\Validation Results\LMCT_Dual Doppler_Scanning_LiDAR vs Kish_Validation_V2\Plots\LMCT Dual Doppler SL to Kish_All_1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8408" y="899886"/>
            <a:ext cx="4042728" cy="3032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8640"/>
            <a:ext cx="6562725" cy="1143000"/>
          </a:xfrm>
        </p:spPr>
        <p:txBody>
          <a:bodyPr/>
          <a:lstStyle/>
          <a:p>
            <a:r>
              <a:rPr lang="en-GB" dirty="0" err="1" smtClean="0"/>
              <a:t>WindTracer</a:t>
            </a:r>
            <a:r>
              <a:rPr lang="en-GB" dirty="0" smtClean="0"/>
              <a:t> results</a:t>
            </a:r>
            <a:endParaRPr lang="en-GB" dirty="0"/>
          </a:p>
        </p:txBody>
      </p:sp>
      <p:sp>
        <p:nvSpPr>
          <p:cNvPr id="3" name="Content Placeholder 2"/>
          <p:cNvSpPr>
            <a:spLocks noGrp="1"/>
          </p:cNvSpPr>
          <p:nvPr>
            <p:ph idx="1"/>
          </p:nvPr>
        </p:nvSpPr>
        <p:spPr>
          <a:xfrm>
            <a:off x="3995937" y="4149080"/>
            <a:ext cx="4690863" cy="2088232"/>
          </a:xfrm>
        </p:spPr>
        <p:txBody>
          <a:bodyPr/>
          <a:lstStyle/>
          <a:p>
            <a:r>
              <a:rPr lang="en-GB" dirty="0" smtClean="0"/>
              <a:t>Radial results: technology works – radial measurements highly precise and accurate</a:t>
            </a:r>
          </a:p>
          <a:p>
            <a:r>
              <a:rPr lang="en-GB" dirty="0" smtClean="0"/>
              <a:t>Single LiDAR results: flow inhomogeneity impacts precision and accuracy</a:t>
            </a:r>
          </a:p>
          <a:p>
            <a:r>
              <a:rPr lang="en-GB" dirty="0" smtClean="0"/>
              <a:t>Dual LiDAR results: full vector measured precisely and accurately</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19</a:t>
            </a:fld>
            <a:endParaRPr lang="en-GB"/>
          </a:p>
        </p:txBody>
      </p:sp>
      <p:sp>
        <p:nvSpPr>
          <p:cNvPr id="9" name="TextBox 8"/>
          <p:cNvSpPr txBox="1"/>
          <p:nvPr/>
        </p:nvSpPr>
        <p:spPr>
          <a:xfrm>
            <a:off x="6084168" y="2852219"/>
            <a:ext cx="1558240"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Dual LiDAR</a:t>
            </a:r>
          </a:p>
        </p:txBody>
      </p:sp>
      <p:sp>
        <p:nvSpPr>
          <p:cNvPr id="10" name="TextBox 9"/>
          <p:cNvSpPr txBox="1"/>
          <p:nvPr/>
        </p:nvSpPr>
        <p:spPr>
          <a:xfrm>
            <a:off x="1951665" y="6021287"/>
            <a:ext cx="1800199"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Single LiDAR</a:t>
            </a:r>
          </a:p>
        </p:txBody>
      </p:sp>
      <p:sp>
        <p:nvSpPr>
          <p:cNvPr id="11" name="TextBox 10"/>
          <p:cNvSpPr txBox="1"/>
          <p:nvPr/>
        </p:nvSpPr>
        <p:spPr>
          <a:xfrm>
            <a:off x="2123728" y="2817284"/>
            <a:ext cx="1126191"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Radial</a:t>
            </a:r>
          </a:p>
        </p:txBody>
      </p:sp>
      <p:sp>
        <p:nvSpPr>
          <p:cNvPr id="6" name="TextBox 5"/>
          <p:cNvSpPr txBox="1"/>
          <p:nvPr/>
        </p:nvSpPr>
        <p:spPr>
          <a:xfrm>
            <a:off x="2016131" y="1265517"/>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0.97</a:t>
            </a:r>
          </a:p>
          <a:p>
            <a:pPr fontAlgn="base">
              <a:spcBef>
                <a:spcPts val="300"/>
              </a:spcBef>
              <a:spcAft>
                <a:spcPct val="0"/>
              </a:spcAft>
              <a:buClr>
                <a:srgbClr val="80C437"/>
              </a:buClr>
              <a:buSzPct val="125000"/>
            </a:pPr>
            <a:r>
              <a:rPr lang="en-GB" sz="1000" dirty="0" smtClean="0"/>
              <a:t>11k points</a:t>
            </a:r>
            <a:endParaRPr kumimoji="0" lang="en-GB" sz="1000" b="0" i="0" u="none" strike="noStrike" kern="0" cap="none" spc="0" normalizeH="0" baseline="0" noProof="0" dirty="0" smtClean="0">
              <a:ln>
                <a:noFill/>
              </a:ln>
              <a:solidFill>
                <a:srgbClr val="002A6C"/>
              </a:solidFill>
              <a:effectLst/>
              <a:uLnTx/>
              <a:uFillTx/>
            </a:endParaRPr>
          </a:p>
        </p:txBody>
      </p:sp>
      <p:sp>
        <p:nvSpPr>
          <p:cNvPr id="12" name="TextBox 11"/>
          <p:cNvSpPr txBox="1"/>
          <p:nvPr/>
        </p:nvSpPr>
        <p:spPr>
          <a:xfrm>
            <a:off x="2016130" y="4132090"/>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0.95</a:t>
            </a:r>
          </a:p>
          <a:p>
            <a:pPr fontAlgn="base">
              <a:spcBef>
                <a:spcPts val="300"/>
              </a:spcBef>
              <a:spcAft>
                <a:spcPct val="0"/>
              </a:spcAft>
              <a:buClr>
                <a:srgbClr val="80C437"/>
              </a:buClr>
              <a:buSzPct val="125000"/>
            </a:pPr>
            <a:r>
              <a:rPr lang="en-GB" sz="1000" dirty="0" smtClean="0"/>
              <a:t>11k points</a:t>
            </a:r>
            <a:endParaRPr kumimoji="0" lang="en-GB" sz="1000" b="0" i="0" u="none" strike="noStrike" kern="0" cap="none" spc="0" normalizeH="0" baseline="0" noProof="0" dirty="0" smtClean="0">
              <a:ln>
                <a:noFill/>
              </a:ln>
              <a:solidFill>
                <a:srgbClr val="002A6C"/>
              </a:solidFill>
              <a:effectLst/>
              <a:uLnTx/>
              <a:uFillTx/>
            </a:endParaRPr>
          </a:p>
        </p:txBody>
      </p:sp>
      <p:sp>
        <p:nvSpPr>
          <p:cNvPr id="13" name="TextBox 12"/>
          <p:cNvSpPr txBox="1"/>
          <p:nvPr/>
        </p:nvSpPr>
        <p:spPr>
          <a:xfrm>
            <a:off x="6177154" y="1412238"/>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0.99</a:t>
            </a:r>
          </a:p>
          <a:p>
            <a:pPr fontAlgn="base">
              <a:spcBef>
                <a:spcPts val="300"/>
              </a:spcBef>
              <a:spcAft>
                <a:spcPct val="0"/>
              </a:spcAft>
              <a:buClr>
                <a:srgbClr val="80C437"/>
              </a:buClr>
              <a:buSzPct val="125000"/>
            </a:pPr>
            <a:r>
              <a:rPr lang="en-GB" sz="1000" dirty="0"/>
              <a:t>4</a:t>
            </a:r>
            <a:r>
              <a:rPr lang="en-GB" sz="1000" dirty="0" smtClean="0"/>
              <a:t>k points</a:t>
            </a:r>
            <a:endParaRPr kumimoji="0" lang="en-GB" sz="1000" b="0" i="0" u="none" strike="noStrike" kern="0" cap="none" spc="0" normalizeH="0" baseline="0" noProof="0" dirty="0" smtClean="0">
              <a:ln>
                <a:noFill/>
              </a:ln>
              <a:solidFill>
                <a:srgbClr val="002A6C"/>
              </a:solidFill>
              <a:effectLst/>
              <a:uLnTx/>
              <a:uFillTx/>
            </a:endParaRPr>
          </a:p>
        </p:txBody>
      </p:sp>
    </p:spTree>
    <p:extLst>
      <p:ext uri="{BB962C8B-B14F-4D97-AF65-F5344CB8AC3E}">
        <p14:creationId xmlns:p14="http://schemas.microsoft.com/office/powerpoint/2010/main" val="399598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Contents</a:t>
            </a:r>
            <a:endParaRPr lang="en-GB" dirty="0"/>
          </a:p>
        </p:txBody>
      </p:sp>
      <p:sp>
        <p:nvSpPr>
          <p:cNvPr id="3" name="Content Placeholder 2"/>
          <p:cNvSpPr>
            <a:spLocks noGrp="1"/>
          </p:cNvSpPr>
          <p:nvPr>
            <p:ph idx="1"/>
          </p:nvPr>
        </p:nvSpPr>
        <p:spPr/>
        <p:txBody>
          <a:bodyPr/>
          <a:lstStyle/>
          <a:p>
            <a:r>
              <a:rPr lang="en-GB" dirty="0" smtClean="0"/>
              <a:t>Project Description</a:t>
            </a:r>
          </a:p>
          <a:p>
            <a:pPr lvl="1"/>
            <a:r>
              <a:rPr lang="en-GB" dirty="0" smtClean="0"/>
              <a:t>Value </a:t>
            </a:r>
            <a:r>
              <a:rPr lang="en-GB" dirty="0"/>
              <a:t>proposition</a:t>
            </a:r>
          </a:p>
          <a:p>
            <a:pPr lvl="1"/>
            <a:r>
              <a:rPr lang="en-GB" dirty="0"/>
              <a:t>Single </a:t>
            </a:r>
            <a:r>
              <a:rPr lang="en-GB" dirty="0" smtClean="0"/>
              <a:t>vs Dual Scanning LiDAR </a:t>
            </a:r>
          </a:p>
          <a:p>
            <a:pPr lvl="1"/>
            <a:r>
              <a:rPr lang="en-GB" dirty="0" smtClean="0"/>
              <a:t>Dublin Bay experiment</a:t>
            </a:r>
          </a:p>
          <a:p>
            <a:r>
              <a:rPr lang="en-GB" dirty="0" smtClean="0"/>
              <a:t>Project Results</a:t>
            </a:r>
          </a:p>
          <a:p>
            <a:pPr lvl="1"/>
            <a:r>
              <a:rPr lang="en-GB" dirty="0" smtClean="0"/>
              <a:t>Radial, single LiDAR and dual LiDAR validation results</a:t>
            </a:r>
          </a:p>
          <a:p>
            <a:pPr lvl="1"/>
            <a:r>
              <a:rPr lang="en-GB" dirty="0" smtClean="0"/>
              <a:t>Leosphere and LMCT</a:t>
            </a:r>
          </a:p>
          <a:p>
            <a:r>
              <a:rPr lang="en-GB" dirty="0" smtClean="0"/>
              <a:t>Project Conclusions</a:t>
            </a:r>
          </a:p>
          <a:p>
            <a:pPr lvl="1"/>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2</a:t>
            </a:fld>
            <a:endParaRPr lang="en-GB"/>
          </a:p>
        </p:txBody>
      </p:sp>
    </p:spTree>
    <p:extLst>
      <p:ext uri="{BB962C8B-B14F-4D97-AF65-F5344CB8AC3E}">
        <p14:creationId xmlns:p14="http://schemas.microsoft.com/office/powerpoint/2010/main" val="2183431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OWA SL\Validation Results\Leosphere_Baily_Scanning_LiDAR vs Kish_Validation_V2\Plots\Leosphere Baily SL to Kish_All_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861049"/>
            <a:ext cx="4032448" cy="30243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WA SL\Radial WS Validation\Leosphere_Baily_Scanning_LiDAR_RWS vs Kish_Validation_V2\Plots\Radial Windspeed_All_1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5" y="873949"/>
            <a:ext cx="4078809" cy="3059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WA SL\Validation Results\Leosphere_dual_Scanning_LiDAR vs Kish_Validation_V2\Plots\Leosphere dual SL to Kish_All_15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32"/>
          <a:stretch/>
        </p:blipFill>
        <p:spPr bwMode="auto">
          <a:xfrm>
            <a:off x="4263976" y="1023146"/>
            <a:ext cx="4177987" cy="2972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8640"/>
            <a:ext cx="6562725" cy="1143000"/>
          </a:xfrm>
        </p:spPr>
        <p:txBody>
          <a:bodyPr/>
          <a:lstStyle/>
          <a:p>
            <a:r>
              <a:rPr lang="en-GB" dirty="0" smtClean="0"/>
              <a:t>Leosphere results</a:t>
            </a:r>
            <a:endParaRPr lang="en-GB" dirty="0"/>
          </a:p>
        </p:txBody>
      </p:sp>
      <p:sp>
        <p:nvSpPr>
          <p:cNvPr id="3" name="Content Placeholder 2"/>
          <p:cNvSpPr>
            <a:spLocks noGrp="1"/>
          </p:cNvSpPr>
          <p:nvPr>
            <p:ph idx="1"/>
          </p:nvPr>
        </p:nvSpPr>
        <p:spPr>
          <a:xfrm>
            <a:off x="3995936" y="4221088"/>
            <a:ext cx="4690863" cy="2088232"/>
          </a:xfrm>
        </p:spPr>
        <p:txBody>
          <a:bodyPr/>
          <a:lstStyle/>
          <a:p>
            <a:r>
              <a:rPr lang="en-GB" dirty="0" smtClean="0"/>
              <a:t>Radial results: technology works – radial measurements highly accurate</a:t>
            </a:r>
          </a:p>
          <a:p>
            <a:r>
              <a:rPr lang="en-GB" dirty="0" smtClean="0"/>
              <a:t>Single LiDAR results: </a:t>
            </a:r>
            <a:r>
              <a:rPr lang="en-GB" dirty="0"/>
              <a:t>flow inhomogeneity impacts precision and accuracy</a:t>
            </a:r>
            <a:endParaRPr lang="en-GB" dirty="0" smtClean="0"/>
          </a:p>
          <a:p>
            <a:r>
              <a:rPr lang="en-GB" dirty="0" smtClean="0"/>
              <a:t>Dual LiDAR results: better accuracy but similar precision as Single</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20</a:t>
            </a:fld>
            <a:endParaRPr lang="en-GB"/>
          </a:p>
        </p:txBody>
      </p:sp>
      <p:sp>
        <p:nvSpPr>
          <p:cNvPr id="9" name="TextBox 8"/>
          <p:cNvSpPr txBox="1"/>
          <p:nvPr/>
        </p:nvSpPr>
        <p:spPr>
          <a:xfrm>
            <a:off x="6564031" y="3136801"/>
            <a:ext cx="1558240"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Dual LiDAR</a:t>
            </a:r>
          </a:p>
        </p:txBody>
      </p:sp>
      <p:sp>
        <p:nvSpPr>
          <p:cNvPr id="10" name="TextBox 9"/>
          <p:cNvSpPr txBox="1"/>
          <p:nvPr/>
        </p:nvSpPr>
        <p:spPr>
          <a:xfrm>
            <a:off x="1951665" y="6021287"/>
            <a:ext cx="1800199"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Single LiDAR</a:t>
            </a:r>
          </a:p>
        </p:txBody>
      </p:sp>
      <p:sp>
        <p:nvSpPr>
          <p:cNvPr id="11" name="TextBox 10"/>
          <p:cNvSpPr txBox="1"/>
          <p:nvPr/>
        </p:nvSpPr>
        <p:spPr>
          <a:xfrm>
            <a:off x="2123728" y="2817284"/>
            <a:ext cx="1126191"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Radial</a:t>
            </a:r>
          </a:p>
        </p:txBody>
      </p:sp>
      <p:sp>
        <p:nvSpPr>
          <p:cNvPr id="12" name="TextBox 11"/>
          <p:cNvSpPr txBox="1"/>
          <p:nvPr/>
        </p:nvSpPr>
        <p:spPr>
          <a:xfrm>
            <a:off x="2016131" y="1265517"/>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0.99</a:t>
            </a:r>
          </a:p>
          <a:p>
            <a:pPr fontAlgn="base">
              <a:spcBef>
                <a:spcPts val="300"/>
              </a:spcBef>
              <a:spcAft>
                <a:spcPct val="0"/>
              </a:spcAft>
              <a:buClr>
                <a:srgbClr val="80C437"/>
              </a:buClr>
              <a:buSzPct val="125000"/>
            </a:pPr>
            <a:r>
              <a:rPr lang="en-GB" sz="1000" dirty="0"/>
              <a:t>5</a:t>
            </a:r>
            <a:r>
              <a:rPr lang="en-GB" sz="1000" dirty="0" smtClean="0"/>
              <a:t>k points</a:t>
            </a:r>
            <a:endParaRPr kumimoji="0" lang="en-GB" sz="1000" b="0" i="0" u="none" strike="noStrike" kern="0" cap="none" spc="0" normalizeH="0" baseline="0" noProof="0" dirty="0" smtClean="0">
              <a:ln>
                <a:noFill/>
              </a:ln>
              <a:solidFill>
                <a:srgbClr val="002A6C"/>
              </a:solidFill>
              <a:effectLst/>
              <a:uLnTx/>
              <a:uFillTx/>
            </a:endParaRPr>
          </a:p>
        </p:txBody>
      </p:sp>
      <p:sp>
        <p:nvSpPr>
          <p:cNvPr id="14" name="TextBox 13"/>
          <p:cNvSpPr txBox="1"/>
          <p:nvPr/>
        </p:nvSpPr>
        <p:spPr>
          <a:xfrm>
            <a:off x="1951665" y="4219174"/>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0.93</a:t>
            </a:r>
          </a:p>
          <a:p>
            <a:pPr fontAlgn="base">
              <a:spcBef>
                <a:spcPts val="300"/>
              </a:spcBef>
              <a:spcAft>
                <a:spcPct val="0"/>
              </a:spcAft>
              <a:buClr>
                <a:srgbClr val="80C437"/>
              </a:buClr>
              <a:buSzPct val="125000"/>
            </a:pPr>
            <a:r>
              <a:rPr lang="en-GB" sz="1000" dirty="0" smtClean="0"/>
              <a:t>8k points</a:t>
            </a:r>
            <a:endParaRPr kumimoji="0" lang="en-GB" sz="1000" b="0" i="0" u="none" strike="noStrike" kern="0" cap="none" spc="0" normalizeH="0" baseline="0" noProof="0" dirty="0" smtClean="0">
              <a:ln>
                <a:noFill/>
              </a:ln>
              <a:solidFill>
                <a:srgbClr val="002A6C"/>
              </a:solidFill>
              <a:effectLst/>
              <a:uLnTx/>
              <a:uFillTx/>
            </a:endParaRPr>
          </a:p>
        </p:txBody>
      </p:sp>
      <p:sp>
        <p:nvSpPr>
          <p:cNvPr id="15" name="TextBox 14"/>
          <p:cNvSpPr txBox="1"/>
          <p:nvPr/>
        </p:nvSpPr>
        <p:spPr>
          <a:xfrm>
            <a:off x="6564031" y="1256930"/>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0.99</a:t>
            </a:r>
          </a:p>
          <a:p>
            <a:pPr fontAlgn="base">
              <a:spcBef>
                <a:spcPts val="300"/>
              </a:spcBef>
              <a:spcAft>
                <a:spcPct val="0"/>
              </a:spcAft>
              <a:buClr>
                <a:srgbClr val="80C437"/>
              </a:buClr>
              <a:buSzPct val="125000"/>
            </a:pPr>
            <a:r>
              <a:rPr lang="en-GB" sz="1000" dirty="0"/>
              <a:t>3</a:t>
            </a:r>
            <a:r>
              <a:rPr lang="en-GB" sz="1000" dirty="0" smtClean="0"/>
              <a:t>k points</a:t>
            </a:r>
            <a:endParaRPr kumimoji="0" lang="en-GB" sz="1000" b="0" i="0" u="none" strike="noStrike" kern="0" cap="none" spc="0" normalizeH="0" baseline="0" noProof="0" dirty="0" smtClean="0">
              <a:ln>
                <a:noFill/>
              </a:ln>
              <a:solidFill>
                <a:srgbClr val="002A6C"/>
              </a:solidFill>
              <a:effectLst/>
              <a:uLnTx/>
              <a:uFillTx/>
            </a:endParaRPr>
          </a:p>
        </p:txBody>
      </p:sp>
    </p:spTree>
    <p:extLst>
      <p:ext uri="{BB962C8B-B14F-4D97-AF65-F5344CB8AC3E}">
        <p14:creationId xmlns:p14="http://schemas.microsoft.com/office/powerpoint/2010/main" val="278533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OWA SL\Validation Results\Leosphere_Baily_Scanning_LiDAR vs Kish_Validation_V2\Plots\Leosphere Baily SL to Kish_All_1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861049"/>
            <a:ext cx="4032448" cy="30243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WA SL\Radial WS Validation\Leosphere_Baily_Scanning_LiDAR_RWS vs Kish_Validation_V2\Plots\Radial Windspeed_All_1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5" y="873949"/>
            <a:ext cx="4078809" cy="30591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OWA SL\RES Dual Doppler Calcs\Calculated HWS Resampled Data LeosphereKish_Validation_V2\Plots\Calculated HWS to Kish_All Data_120.png"/>
          <p:cNvPicPr/>
          <p:nvPr/>
        </p:nvPicPr>
        <p:blipFill rotWithShape="1">
          <a:blip r:embed="rId4" cstate="print">
            <a:extLst>
              <a:ext uri="{28A0092B-C50C-407E-A947-70E740481C1C}">
                <a14:useLocalDpi xmlns:a14="http://schemas.microsoft.com/office/drawing/2010/main" val="0"/>
              </a:ext>
            </a:extLst>
          </a:blip>
          <a:srcRect t="6664"/>
          <a:stretch/>
        </p:blipFill>
        <p:spPr bwMode="auto">
          <a:xfrm>
            <a:off x="4271213" y="1072244"/>
            <a:ext cx="4226903" cy="2993058"/>
          </a:xfrm>
          <a:prstGeom prst="rect">
            <a:avLst/>
          </a:prstGeom>
          <a:noFill/>
          <a:ln>
            <a:noFill/>
          </a:ln>
        </p:spPr>
      </p:pic>
      <p:sp>
        <p:nvSpPr>
          <p:cNvPr id="2" name="Title 1"/>
          <p:cNvSpPr>
            <a:spLocks noGrp="1"/>
          </p:cNvSpPr>
          <p:nvPr>
            <p:ph type="title"/>
          </p:nvPr>
        </p:nvSpPr>
        <p:spPr>
          <a:xfrm>
            <a:off x="457200" y="188640"/>
            <a:ext cx="6562725" cy="1143000"/>
          </a:xfrm>
        </p:spPr>
        <p:txBody>
          <a:bodyPr/>
          <a:lstStyle/>
          <a:p>
            <a:r>
              <a:rPr lang="en-GB" dirty="0" smtClean="0"/>
              <a:t>Leosphere results</a:t>
            </a:r>
            <a:endParaRPr lang="en-GB" dirty="0"/>
          </a:p>
        </p:txBody>
      </p:sp>
      <p:sp>
        <p:nvSpPr>
          <p:cNvPr id="3" name="Content Placeholder 2"/>
          <p:cNvSpPr>
            <a:spLocks noGrp="1"/>
          </p:cNvSpPr>
          <p:nvPr>
            <p:ph idx="1"/>
          </p:nvPr>
        </p:nvSpPr>
        <p:spPr>
          <a:xfrm>
            <a:off x="3995937" y="4077072"/>
            <a:ext cx="4814234" cy="2664296"/>
          </a:xfrm>
          <a:solidFill>
            <a:schemeClr val="bg1"/>
          </a:solidFill>
        </p:spPr>
        <p:txBody>
          <a:bodyPr/>
          <a:lstStyle/>
          <a:p>
            <a:r>
              <a:rPr lang="en-GB" dirty="0" smtClean="0"/>
              <a:t>Alternatively processed dual results: similar accuracy and better r2, but lower data count</a:t>
            </a:r>
          </a:p>
          <a:p>
            <a:r>
              <a:rPr lang="en-GB" dirty="0" smtClean="0"/>
              <a:t>Compromise between data count and precision</a:t>
            </a:r>
          </a:p>
          <a:p>
            <a:r>
              <a:rPr lang="en-GB" dirty="0" smtClean="0"/>
              <a:t>Note this is a blind comparison; OEMs now have </a:t>
            </a:r>
            <a:r>
              <a:rPr lang="en-GB" dirty="0"/>
              <a:t>access to the </a:t>
            </a:r>
            <a:r>
              <a:rPr lang="en-GB" dirty="0" smtClean="0"/>
              <a:t>validation data </a:t>
            </a:r>
            <a:r>
              <a:rPr lang="en-GB" dirty="0"/>
              <a:t>to improve their algorithms</a:t>
            </a:r>
          </a:p>
        </p:txBody>
      </p:sp>
      <p:sp>
        <p:nvSpPr>
          <p:cNvPr id="4" name="Slide Number Placeholder 3"/>
          <p:cNvSpPr>
            <a:spLocks noGrp="1"/>
          </p:cNvSpPr>
          <p:nvPr>
            <p:ph type="sldNum" sz="quarter" idx="12"/>
          </p:nvPr>
        </p:nvSpPr>
        <p:spPr/>
        <p:txBody>
          <a:bodyPr/>
          <a:lstStyle/>
          <a:p>
            <a:fld id="{F02067B5-BB61-425A-ADF9-C80F01E8B2C9}" type="slidenum">
              <a:rPr lang="en-GB" smtClean="0"/>
              <a:pPr/>
              <a:t>21</a:t>
            </a:fld>
            <a:endParaRPr lang="en-GB"/>
          </a:p>
        </p:txBody>
      </p:sp>
      <p:sp>
        <p:nvSpPr>
          <p:cNvPr id="9" name="TextBox 8"/>
          <p:cNvSpPr txBox="1"/>
          <p:nvPr/>
        </p:nvSpPr>
        <p:spPr>
          <a:xfrm>
            <a:off x="6372200" y="3048116"/>
            <a:ext cx="1558240"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Dual LiDAR</a:t>
            </a:r>
          </a:p>
        </p:txBody>
      </p:sp>
      <p:sp>
        <p:nvSpPr>
          <p:cNvPr id="10" name="TextBox 9"/>
          <p:cNvSpPr txBox="1"/>
          <p:nvPr/>
        </p:nvSpPr>
        <p:spPr>
          <a:xfrm>
            <a:off x="1951665" y="6021287"/>
            <a:ext cx="1800199"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Single LiDAR</a:t>
            </a:r>
          </a:p>
        </p:txBody>
      </p:sp>
      <p:sp>
        <p:nvSpPr>
          <p:cNvPr id="11" name="TextBox 10"/>
          <p:cNvSpPr txBox="1"/>
          <p:nvPr/>
        </p:nvSpPr>
        <p:spPr>
          <a:xfrm>
            <a:off x="2123728" y="2817284"/>
            <a:ext cx="1126191"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A6C"/>
                </a:solidFill>
                <a:effectLst/>
                <a:uLnTx/>
                <a:uFillTx/>
                <a:latin typeface="+mn-lt"/>
                <a:ea typeface="+mn-ea"/>
                <a:cs typeface="+mn-cs"/>
              </a:rPr>
              <a:t>Radial</a:t>
            </a:r>
          </a:p>
        </p:txBody>
      </p:sp>
      <p:sp>
        <p:nvSpPr>
          <p:cNvPr id="12" name="TextBox 11"/>
          <p:cNvSpPr txBox="1"/>
          <p:nvPr/>
        </p:nvSpPr>
        <p:spPr>
          <a:xfrm>
            <a:off x="2016131" y="1265517"/>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0.99</a:t>
            </a:r>
          </a:p>
          <a:p>
            <a:pPr fontAlgn="base">
              <a:spcBef>
                <a:spcPts val="300"/>
              </a:spcBef>
              <a:spcAft>
                <a:spcPct val="0"/>
              </a:spcAft>
              <a:buClr>
                <a:srgbClr val="80C437"/>
              </a:buClr>
              <a:buSzPct val="125000"/>
            </a:pPr>
            <a:r>
              <a:rPr lang="en-GB" sz="1000" dirty="0"/>
              <a:t>5</a:t>
            </a:r>
            <a:r>
              <a:rPr lang="en-GB" sz="1000" dirty="0" smtClean="0"/>
              <a:t>k points</a:t>
            </a:r>
            <a:endParaRPr kumimoji="0" lang="en-GB" sz="1000" b="0" i="0" u="none" strike="noStrike" kern="0" cap="none" spc="0" normalizeH="0" baseline="0" noProof="0" dirty="0" smtClean="0">
              <a:ln>
                <a:noFill/>
              </a:ln>
              <a:solidFill>
                <a:srgbClr val="002A6C"/>
              </a:solidFill>
              <a:effectLst/>
              <a:uLnTx/>
              <a:uFillTx/>
            </a:endParaRPr>
          </a:p>
        </p:txBody>
      </p:sp>
      <p:sp>
        <p:nvSpPr>
          <p:cNvPr id="14" name="TextBox 13"/>
          <p:cNvSpPr txBox="1"/>
          <p:nvPr/>
        </p:nvSpPr>
        <p:spPr>
          <a:xfrm>
            <a:off x="1951665" y="4219174"/>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0.93</a:t>
            </a:r>
          </a:p>
          <a:p>
            <a:pPr fontAlgn="base">
              <a:spcBef>
                <a:spcPts val="300"/>
              </a:spcBef>
              <a:spcAft>
                <a:spcPct val="0"/>
              </a:spcAft>
              <a:buClr>
                <a:srgbClr val="80C437"/>
              </a:buClr>
              <a:buSzPct val="125000"/>
            </a:pPr>
            <a:r>
              <a:rPr lang="en-GB" sz="1000" dirty="0" smtClean="0"/>
              <a:t>8k points</a:t>
            </a:r>
            <a:endParaRPr kumimoji="0" lang="en-GB" sz="1000" b="0" i="0" u="none" strike="noStrike" kern="0" cap="none" spc="0" normalizeH="0" baseline="0" noProof="0" dirty="0" smtClean="0">
              <a:ln>
                <a:noFill/>
              </a:ln>
              <a:solidFill>
                <a:srgbClr val="002A6C"/>
              </a:solidFill>
              <a:effectLst/>
              <a:uLnTx/>
              <a:uFillTx/>
            </a:endParaRPr>
          </a:p>
        </p:txBody>
      </p:sp>
      <p:sp>
        <p:nvSpPr>
          <p:cNvPr id="17" name="TextBox 16"/>
          <p:cNvSpPr txBox="1"/>
          <p:nvPr/>
        </p:nvSpPr>
        <p:spPr>
          <a:xfrm>
            <a:off x="6564031" y="1256930"/>
            <a:ext cx="1146629" cy="438582"/>
          </a:xfrm>
          <a:prstGeom prst="rect">
            <a:avLst/>
          </a:prstGeom>
          <a:noFill/>
        </p:spPr>
        <p:txBody>
          <a:bodyPr wrap="square" rtlCol="0">
            <a:spAutoFit/>
          </a:bodyPr>
          <a:lstStyle/>
          <a:p>
            <a:pPr fontAlgn="base">
              <a:spcBef>
                <a:spcPts val="300"/>
              </a:spcBef>
              <a:spcAft>
                <a:spcPct val="0"/>
              </a:spcAft>
              <a:buClr>
                <a:srgbClr val="80C437"/>
              </a:buClr>
              <a:buSzPct val="125000"/>
            </a:pPr>
            <a:r>
              <a:rPr lang="en-GB" sz="1000" dirty="0" smtClean="0"/>
              <a:t>slope </a:t>
            </a:r>
            <a:r>
              <a:rPr lang="en-GB" sz="1000" dirty="0"/>
              <a:t>= </a:t>
            </a:r>
            <a:r>
              <a:rPr lang="en-GB" sz="1000" dirty="0" smtClean="0"/>
              <a:t>1.00</a:t>
            </a:r>
          </a:p>
          <a:p>
            <a:pPr fontAlgn="base">
              <a:spcBef>
                <a:spcPts val="300"/>
              </a:spcBef>
              <a:spcAft>
                <a:spcPct val="0"/>
              </a:spcAft>
              <a:buClr>
                <a:srgbClr val="80C437"/>
              </a:buClr>
              <a:buSzPct val="125000"/>
            </a:pPr>
            <a:r>
              <a:rPr lang="en-GB" sz="1000" dirty="0" smtClean="0"/>
              <a:t>2k points</a:t>
            </a:r>
            <a:endParaRPr kumimoji="0" lang="en-GB" sz="1000" b="0" i="0" u="none" strike="noStrike" kern="0" cap="none" spc="0" normalizeH="0" baseline="0" noProof="0" dirty="0" smtClean="0">
              <a:ln>
                <a:noFill/>
              </a:ln>
              <a:solidFill>
                <a:srgbClr val="002A6C"/>
              </a:solidFill>
              <a:effectLst/>
              <a:uLnTx/>
              <a:uFillTx/>
            </a:endParaRPr>
          </a:p>
        </p:txBody>
      </p:sp>
    </p:spTree>
    <p:extLst>
      <p:ext uri="{BB962C8B-B14F-4D97-AF65-F5344CB8AC3E}">
        <p14:creationId xmlns:p14="http://schemas.microsoft.com/office/powerpoint/2010/main" val="1413705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 Summary</a:t>
            </a:r>
            <a:endParaRPr lang="en-GB" dirty="0"/>
          </a:p>
        </p:txBody>
      </p:sp>
      <p:sp>
        <p:nvSpPr>
          <p:cNvPr id="3" name="Content Placeholder 2"/>
          <p:cNvSpPr>
            <a:spLocks noGrp="1"/>
          </p:cNvSpPr>
          <p:nvPr>
            <p:ph idx="1"/>
          </p:nvPr>
        </p:nvSpPr>
        <p:spPr>
          <a:xfrm>
            <a:off x="283031" y="1585258"/>
            <a:ext cx="8527139" cy="4536504"/>
          </a:xfrm>
        </p:spPr>
        <p:txBody>
          <a:bodyPr/>
          <a:lstStyle/>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000" dirty="0"/>
          </a:p>
          <a:p>
            <a:endParaRPr lang="en-GB" dirty="0" smtClean="0"/>
          </a:p>
          <a:p>
            <a:endParaRPr lang="en-GB" sz="1800" dirty="0" smtClean="0"/>
          </a:p>
          <a:p>
            <a:r>
              <a:rPr lang="en-GB" sz="1800" dirty="0" smtClean="0"/>
              <a:t>For both devices, the single LiDAR accuracy is insufficient for measuring spatial variation </a:t>
            </a:r>
            <a:r>
              <a:rPr lang="en-GB" sz="1800" b="1" u="sng" dirty="0" smtClean="0"/>
              <a:t>for the distances considered in this project (5km-15km)</a:t>
            </a:r>
          </a:p>
          <a:p>
            <a:r>
              <a:rPr lang="en-GB" sz="1800" dirty="0" smtClean="0"/>
              <a:t>Dual LiDAR configuration gives very accurate speed up measurements</a:t>
            </a:r>
          </a:p>
          <a:p>
            <a:r>
              <a:rPr lang="en-GB" sz="1800" dirty="0" smtClean="0"/>
              <a:t>Note validation performed blind and scan patterns were designed to measure at 12 points evenly (not focused on any particular point)</a:t>
            </a:r>
            <a:endParaRPr lang="en-GB" sz="1800" dirty="0"/>
          </a:p>
          <a:p>
            <a:endParaRPr lang="en-GB" dirty="0" smtClean="0"/>
          </a:p>
        </p:txBody>
      </p:sp>
      <p:sp>
        <p:nvSpPr>
          <p:cNvPr id="4" name="Slide Number Placeholder 3"/>
          <p:cNvSpPr>
            <a:spLocks noGrp="1"/>
          </p:cNvSpPr>
          <p:nvPr>
            <p:ph type="sldNum" sz="quarter" idx="12"/>
          </p:nvPr>
        </p:nvSpPr>
        <p:spPr/>
        <p:txBody>
          <a:bodyPr/>
          <a:lstStyle/>
          <a:p>
            <a:fld id="{F02067B5-BB61-425A-ADF9-C80F01E8B2C9}" type="slidenum">
              <a:rPr lang="en-GB" smtClean="0"/>
              <a:pPr/>
              <a:t>22</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584746488"/>
              </p:ext>
            </p:extLst>
          </p:nvPr>
        </p:nvGraphicFramePr>
        <p:xfrm>
          <a:off x="395536" y="1358288"/>
          <a:ext cx="7920879" cy="1219200"/>
        </p:xfrm>
        <a:graphic>
          <a:graphicData uri="http://schemas.openxmlformats.org/drawingml/2006/table">
            <a:tbl>
              <a:tblPr firstRow="1" firstCol="1" bandRow="1">
                <a:tableStyleId>{BC89EF96-8CEA-46FF-86C4-4CE0E7609802}</a:tableStyleId>
              </a:tblPr>
              <a:tblGrid>
                <a:gridCol w="3096344"/>
                <a:gridCol w="1656184"/>
                <a:gridCol w="1728192"/>
                <a:gridCol w="1440159"/>
              </a:tblGrid>
              <a:tr h="190500">
                <a:tc>
                  <a:txBody>
                    <a:bodyPr/>
                    <a:lstStyle/>
                    <a:p>
                      <a:pPr algn="l">
                        <a:spcAft>
                          <a:spcPts val="0"/>
                        </a:spcAft>
                      </a:pPr>
                      <a:r>
                        <a:rPr lang="en-GB" sz="2000" spc="0" dirty="0">
                          <a:effectLst/>
                        </a:rPr>
                        <a:t> </a:t>
                      </a:r>
                      <a:endParaRPr lang="en-GB" sz="2000" spc="-10" dirty="0">
                        <a:effectLst/>
                        <a:latin typeface="Trebuchet MS"/>
                        <a:ea typeface="PMingLiU"/>
                        <a:cs typeface="Times New Roman"/>
                      </a:endParaRPr>
                    </a:p>
                  </a:txBody>
                  <a:tcPr marL="68580" marR="68580" marT="0" marB="0" anchor="b"/>
                </a:tc>
                <a:tc>
                  <a:txBody>
                    <a:bodyPr/>
                    <a:lstStyle/>
                    <a:p>
                      <a:pPr algn="ctr">
                        <a:spcAft>
                          <a:spcPts val="0"/>
                        </a:spcAft>
                      </a:pPr>
                      <a:r>
                        <a:rPr lang="en-GB" sz="2000" spc="0" dirty="0">
                          <a:effectLst/>
                        </a:rPr>
                        <a:t>LOS </a:t>
                      </a:r>
                      <a:r>
                        <a:rPr lang="en-GB" sz="2000" spc="0" dirty="0" smtClean="0">
                          <a:effectLst/>
                        </a:rPr>
                        <a:t>WS</a:t>
                      </a:r>
                      <a:endParaRPr lang="en-GB" sz="2000" spc="-10" dirty="0">
                        <a:effectLst/>
                        <a:latin typeface="Trebuchet MS"/>
                        <a:ea typeface="PMingLiU"/>
                        <a:cs typeface="Times New Roman"/>
                      </a:endParaRPr>
                    </a:p>
                  </a:txBody>
                  <a:tcPr marL="68580" marR="68580" marT="0" marB="0" anchor="ctr"/>
                </a:tc>
                <a:tc>
                  <a:txBody>
                    <a:bodyPr/>
                    <a:lstStyle/>
                    <a:p>
                      <a:pPr algn="ctr">
                        <a:spcAft>
                          <a:spcPts val="0"/>
                        </a:spcAft>
                      </a:pPr>
                      <a:r>
                        <a:rPr lang="en-GB" sz="2000" spc="0" dirty="0">
                          <a:effectLst/>
                        </a:rPr>
                        <a:t>Single </a:t>
                      </a:r>
                      <a:r>
                        <a:rPr lang="en-GB" sz="2000" spc="0" dirty="0" smtClean="0">
                          <a:effectLst/>
                        </a:rPr>
                        <a:t>LiDAR</a:t>
                      </a:r>
                      <a:endParaRPr lang="en-GB" sz="2000" spc="-10" dirty="0">
                        <a:effectLst/>
                        <a:latin typeface="Trebuchet MS"/>
                        <a:ea typeface="PMingLiU"/>
                        <a:cs typeface="Times New Roman"/>
                      </a:endParaRPr>
                    </a:p>
                  </a:txBody>
                  <a:tcPr marL="68580" marR="68580" marT="0" marB="0" anchor="ctr"/>
                </a:tc>
                <a:tc>
                  <a:txBody>
                    <a:bodyPr/>
                    <a:lstStyle/>
                    <a:p>
                      <a:pPr algn="ctr">
                        <a:spcAft>
                          <a:spcPts val="0"/>
                        </a:spcAft>
                      </a:pPr>
                      <a:r>
                        <a:rPr lang="en-GB" sz="2000" spc="0" dirty="0" smtClean="0">
                          <a:effectLst/>
                        </a:rPr>
                        <a:t>Dual LiDAR</a:t>
                      </a:r>
                      <a:endParaRPr lang="en-GB" sz="2000" spc="-10" dirty="0">
                        <a:effectLst/>
                        <a:latin typeface="Trebuchet MS"/>
                        <a:ea typeface="PMingLiU"/>
                        <a:cs typeface="Times New Roman"/>
                      </a:endParaRPr>
                    </a:p>
                  </a:txBody>
                  <a:tcPr marL="68580" marR="68580" marT="0" marB="0" anchor="ctr"/>
                </a:tc>
              </a:tr>
              <a:tr h="190500">
                <a:tc>
                  <a:txBody>
                    <a:bodyPr/>
                    <a:lstStyle/>
                    <a:p>
                      <a:pPr algn="l">
                        <a:spcAft>
                          <a:spcPts val="0"/>
                        </a:spcAft>
                      </a:pPr>
                      <a:r>
                        <a:rPr lang="en-GB" sz="2000" spc="0" smtClean="0">
                          <a:effectLst/>
                        </a:rPr>
                        <a:t>Number of Validations</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a:effectLst/>
                        </a:rPr>
                        <a:t>10</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a:effectLst/>
                        </a:rPr>
                        <a:t>10</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a:effectLst/>
                        </a:rPr>
                        <a:t>4</a:t>
                      </a:r>
                      <a:endParaRPr lang="en-GB" sz="2000" spc="-10" dirty="0">
                        <a:effectLst/>
                        <a:latin typeface="Trebuchet MS"/>
                        <a:ea typeface="PMingLiU"/>
                        <a:cs typeface="Times New Roman"/>
                      </a:endParaRPr>
                    </a:p>
                  </a:txBody>
                  <a:tcPr marL="68580" marR="68580" marT="0" marB="0" anchor="ctr"/>
                </a:tc>
              </a:tr>
              <a:tr h="190500">
                <a:tc>
                  <a:txBody>
                    <a:bodyPr/>
                    <a:lstStyle/>
                    <a:p>
                      <a:pPr algn="l">
                        <a:spcAft>
                          <a:spcPts val="0"/>
                        </a:spcAft>
                      </a:pPr>
                      <a:r>
                        <a:rPr lang="en-GB" sz="2000" spc="0" dirty="0">
                          <a:effectLst/>
                        </a:rPr>
                        <a:t>Average R</a:t>
                      </a:r>
                      <a:r>
                        <a:rPr lang="en-GB" sz="2000" spc="0" baseline="30000" dirty="0">
                          <a:effectLst/>
                        </a:rPr>
                        <a:t>2</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a:effectLst/>
                        </a:rPr>
                        <a:t>0.994</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a:effectLst/>
                        </a:rPr>
                        <a:t>0.846</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a:effectLst/>
                        </a:rPr>
                        <a:t>0.983</a:t>
                      </a:r>
                      <a:endParaRPr lang="en-GB" sz="2000" spc="-10" dirty="0">
                        <a:effectLst/>
                        <a:latin typeface="Trebuchet MS"/>
                        <a:ea typeface="PMingLiU"/>
                        <a:cs typeface="Times New Roman"/>
                      </a:endParaRPr>
                    </a:p>
                  </a:txBody>
                  <a:tcPr marL="68580" marR="68580" marT="0" marB="0" anchor="ctr"/>
                </a:tc>
              </a:tr>
              <a:tr h="108019">
                <a:tc>
                  <a:txBody>
                    <a:bodyPr/>
                    <a:lstStyle/>
                    <a:p>
                      <a:pPr algn="l">
                        <a:spcAft>
                          <a:spcPts val="0"/>
                        </a:spcAft>
                      </a:pPr>
                      <a:r>
                        <a:rPr lang="en-GB" sz="2000" spc="0" dirty="0" smtClean="0">
                          <a:effectLst/>
                        </a:rPr>
                        <a:t>Maximum Speed Up Error</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a:effectLst/>
                        </a:rPr>
                        <a:t>2.6% </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13.6%</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a:effectLst/>
                        </a:rPr>
                        <a:t>1.1%</a:t>
                      </a:r>
                      <a:endParaRPr lang="en-GB" sz="2000" spc="-10" dirty="0">
                        <a:effectLst/>
                        <a:latin typeface="Trebuchet MS"/>
                        <a:ea typeface="PMingLiU"/>
                        <a:cs typeface="Times New Roman"/>
                      </a:endParaRPr>
                    </a:p>
                  </a:txBody>
                  <a:tcPr marL="68580" marR="68580" marT="0" marB="0" anchor="ctr"/>
                </a:tc>
              </a:tr>
            </a:tbl>
          </a:graphicData>
        </a:graphic>
      </p:graphicFrame>
      <p:sp>
        <p:nvSpPr>
          <p:cNvPr id="8" name="TextBox 7"/>
          <p:cNvSpPr txBox="1"/>
          <p:nvPr/>
        </p:nvSpPr>
        <p:spPr>
          <a:xfrm>
            <a:off x="3585778" y="2616587"/>
            <a:ext cx="2652421" cy="369332"/>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b="1" i="0" u="none" strike="noStrike" kern="0" cap="none" spc="0" normalizeH="0" baseline="0" noProof="0" dirty="0" smtClean="0">
                <a:ln>
                  <a:noFill/>
                </a:ln>
                <a:solidFill>
                  <a:srgbClr val="002A6C"/>
                </a:solidFill>
                <a:effectLst/>
                <a:uLnTx/>
                <a:uFillTx/>
                <a:latin typeface="+mn-lt"/>
                <a:ea typeface="+mn-ea"/>
                <a:cs typeface="+mn-cs"/>
              </a:rPr>
              <a:t>LMCT </a:t>
            </a:r>
            <a:r>
              <a:rPr kumimoji="0" lang="en-GB" b="1" i="0" u="none" strike="noStrike" kern="0" cap="none" spc="0" normalizeH="0" baseline="0" noProof="0" dirty="0" err="1" smtClean="0">
                <a:ln>
                  <a:noFill/>
                </a:ln>
                <a:solidFill>
                  <a:srgbClr val="002A6C"/>
                </a:solidFill>
                <a:effectLst/>
                <a:uLnTx/>
                <a:uFillTx/>
                <a:latin typeface="+mn-lt"/>
                <a:ea typeface="+mn-ea"/>
                <a:cs typeface="+mn-cs"/>
              </a:rPr>
              <a:t>WindTracer</a:t>
            </a:r>
            <a:endParaRPr kumimoji="0" lang="en-GB" b="1" i="0" u="none" strike="noStrike" kern="0" cap="none" spc="0" normalizeH="0" baseline="0" noProof="0" dirty="0" smtClean="0">
              <a:ln>
                <a:noFill/>
              </a:ln>
              <a:solidFill>
                <a:srgbClr val="002A6C"/>
              </a:solidFill>
              <a:effectLst/>
              <a:uLnTx/>
              <a:uFillTx/>
              <a:latin typeface="+mn-lt"/>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276174425"/>
              </p:ext>
            </p:extLst>
          </p:nvPr>
        </p:nvGraphicFramePr>
        <p:xfrm>
          <a:off x="395536" y="3192651"/>
          <a:ext cx="7920880" cy="1219200"/>
        </p:xfrm>
        <a:graphic>
          <a:graphicData uri="http://schemas.openxmlformats.org/drawingml/2006/table">
            <a:tbl>
              <a:tblPr firstRow="1" firstCol="1" bandRow="1">
                <a:tableStyleId>{BC89EF96-8CEA-46FF-86C4-4CE0E7609802}</a:tableStyleId>
              </a:tblPr>
              <a:tblGrid>
                <a:gridCol w="3096344"/>
                <a:gridCol w="1656184"/>
                <a:gridCol w="1728192"/>
                <a:gridCol w="1440160"/>
              </a:tblGrid>
              <a:tr h="190500">
                <a:tc>
                  <a:txBody>
                    <a:bodyPr/>
                    <a:lstStyle/>
                    <a:p>
                      <a:pPr algn="l">
                        <a:spcAft>
                          <a:spcPts val="0"/>
                        </a:spcAft>
                      </a:pPr>
                      <a:r>
                        <a:rPr lang="en-GB" sz="2000" spc="0" dirty="0">
                          <a:effectLst/>
                        </a:rPr>
                        <a:t> </a:t>
                      </a:r>
                      <a:endParaRPr lang="en-GB" sz="2000" spc="-10" dirty="0">
                        <a:effectLst/>
                        <a:latin typeface="Trebuchet MS"/>
                        <a:ea typeface="PMingLiU"/>
                        <a:cs typeface="Times New Roman"/>
                      </a:endParaRPr>
                    </a:p>
                  </a:txBody>
                  <a:tcPr marL="68580" marR="68580" marT="0" marB="0" anchor="b"/>
                </a:tc>
                <a:tc>
                  <a:txBody>
                    <a:bodyPr/>
                    <a:lstStyle/>
                    <a:p>
                      <a:pPr algn="ctr">
                        <a:spcAft>
                          <a:spcPts val="0"/>
                        </a:spcAft>
                      </a:pPr>
                      <a:r>
                        <a:rPr lang="en-GB" sz="2000" spc="0" dirty="0">
                          <a:effectLst/>
                        </a:rPr>
                        <a:t>LOS </a:t>
                      </a:r>
                      <a:r>
                        <a:rPr lang="en-GB" sz="2000" spc="0" dirty="0" smtClean="0">
                          <a:effectLst/>
                        </a:rPr>
                        <a:t>WS</a:t>
                      </a:r>
                      <a:endParaRPr lang="en-GB" sz="2000" spc="-10" dirty="0">
                        <a:effectLst/>
                        <a:latin typeface="Trebuchet MS"/>
                        <a:ea typeface="PMingLiU"/>
                        <a:cs typeface="Times New Roman"/>
                      </a:endParaRPr>
                    </a:p>
                  </a:txBody>
                  <a:tcPr marL="68580" marR="68580" marT="0" marB="0" anchor="ctr"/>
                </a:tc>
                <a:tc>
                  <a:txBody>
                    <a:bodyPr/>
                    <a:lstStyle/>
                    <a:p>
                      <a:pPr algn="ctr">
                        <a:spcAft>
                          <a:spcPts val="0"/>
                        </a:spcAft>
                      </a:pPr>
                      <a:r>
                        <a:rPr lang="en-GB" sz="2000" spc="0" dirty="0">
                          <a:effectLst/>
                        </a:rPr>
                        <a:t>Single </a:t>
                      </a:r>
                      <a:r>
                        <a:rPr lang="en-GB" sz="2000" spc="0" dirty="0" smtClean="0">
                          <a:effectLst/>
                        </a:rPr>
                        <a:t>LiDAR</a:t>
                      </a:r>
                      <a:endParaRPr lang="en-GB" sz="2000" spc="-10" dirty="0">
                        <a:effectLst/>
                        <a:latin typeface="Trebuchet MS"/>
                        <a:ea typeface="PMingLiU"/>
                        <a:cs typeface="Times New Roman"/>
                      </a:endParaRPr>
                    </a:p>
                  </a:txBody>
                  <a:tcPr marL="68580" marR="68580" marT="0" marB="0" anchor="ctr"/>
                </a:tc>
                <a:tc>
                  <a:txBody>
                    <a:bodyPr/>
                    <a:lstStyle/>
                    <a:p>
                      <a:pPr algn="ctr">
                        <a:spcAft>
                          <a:spcPts val="0"/>
                        </a:spcAft>
                      </a:pPr>
                      <a:r>
                        <a:rPr lang="en-GB" sz="2000" spc="0" dirty="0">
                          <a:effectLst/>
                        </a:rPr>
                        <a:t>Dual </a:t>
                      </a:r>
                      <a:r>
                        <a:rPr lang="en-GB" sz="2000" spc="0" dirty="0" smtClean="0">
                          <a:effectLst/>
                        </a:rPr>
                        <a:t>LiDAR</a:t>
                      </a:r>
                      <a:endParaRPr lang="en-GB" sz="2000" spc="-10" dirty="0">
                        <a:effectLst/>
                        <a:latin typeface="Trebuchet MS"/>
                        <a:ea typeface="PMingLiU"/>
                        <a:cs typeface="Times New Roman"/>
                      </a:endParaRPr>
                    </a:p>
                  </a:txBody>
                  <a:tcPr marL="68580" marR="68580" marT="0" marB="0" anchor="ctr"/>
                </a:tc>
              </a:tr>
              <a:tr h="190500">
                <a:tc>
                  <a:txBody>
                    <a:bodyPr/>
                    <a:lstStyle/>
                    <a:p>
                      <a:pPr algn="l">
                        <a:spcAft>
                          <a:spcPts val="0"/>
                        </a:spcAft>
                      </a:pPr>
                      <a:r>
                        <a:rPr lang="en-GB" sz="2000" spc="0" dirty="0">
                          <a:effectLst/>
                        </a:rPr>
                        <a:t>Number of </a:t>
                      </a:r>
                      <a:r>
                        <a:rPr lang="en-GB" sz="2000" spc="0" dirty="0" smtClean="0">
                          <a:effectLst/>
                        </a:rPr>
                        <a:t>Validations</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smtClean="0">
                          <a:effectLst/>
                        </a:rPr>
                        <a:t>4</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6</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4</a:t>
                      </a:r>
                      <a:endParaRPr lang="en-GB" sz="2000" spc="-10" dirty="0">
                        <a:effectLst/>
                        <a:latin typeface="Trebuchet MS"/>
                        <a:ea typeface="PMingLiU"/>
                        <a:cs typeface="Times New Roman"/>
                      </a:endParaRPr>
                    </a:p>
                  </a:txBody>
                  <a:tcPr marL="68580" marR="68580" marT="0" marB="0" anchor="ctr"/>
                </a:tc>
              </a:tr>
              <a:tr h="190500">
                <a:tc>
                  <a:txBody>
                    <a:bodyPr/>
                    <a:lstStyle/>
                    <a:p>
                      <a:pPr algn="l">
                        <a:spcAft>
                          <a:spcPts val="0"/>
                        </a:spcAft>
                      </a:pPr>
                      <a:r>
                        <a:rPr lang="en-GB" sz="2000" spc="0" dirty="0">
                          <a:effectLst/>
                        </a:rPr>
                        <a:t>Average R</a:t>
                      </a:r>
                      <a:r>
                        <a:rPr lang="en-GB" sz="2000" spc="0" baseline="30000" dirty="0">
                          <a:effectLst/>
                        </a:rPr>
                        <a:t>2</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smtClean="0">
                          <a:effectLst/>
                        </a:rPr>
                        <a:t>0.982</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0.853</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0.889</a:t>
                      </a:r>
                      <a:endParaRPr lang="en-GB" sz="2000" spc="-10" dirty="0">
                        <a:effectLst/>
                        <a:latin typeface="Trebuchet MS"/>
                        <a:ea typeface="PMingLiU"/>
                        <a:cs typeface="Times New Roman"/>
                      </a:endParaRPr>
                    </a:p>
                  </a:txBody>
                  <a:tcPr marL="68580" marR="68580" marT="0" marB="0" anchor="ctr"/>
                </a:tc>
              </a:tr>
              <a:tr h="190500">
                <a:tc>
                  <a:txBody>
                    <a:bodyPr/>
                    <a:lstStyle/>
                    <a:p>
                      <a:pPr algn="l">
                        <a:spcAft>
                          <a:spcPts val="0"/>
                        </a:spcAft>
                      </a:pPr>
                      <a:r>
                        <a:rPr lang="en-GB" sz="2000" spc="0" dirty="0" smtClean="0">
                          <a:effectLst/>
                        </a:rPr>
                        <a:t>Maximum Speed Up Error</a:t>
                      </a:r>
                      <a:endParaRPr lang="en-GB" sz="2000" spc="-10" dirty="0">
                        <a:effectLst/>
                        <a:latin typeface="Trebuchet MS"/>
                        <a:ea typeface="PMingLiU"/>
                        <a:cs typeface="Times New Roman"/>
                      </a:endParaRPr>
                    </a:p>
                  </a:txBody>
                  <a:tcPr marL="68580" marR="68580" marT="0" marB="0" anchor="b"/>
                </a:tc>
                <a:tc>
                  <a:txBody>
                    <a:bodyPr/>
                    <a:lstStyle/>
                    <a:p>
                      <a:pPr algn="r">
                        <a:spcAft>
                          <a:spcPts val="0"/>
                        </a:spcAft>
                      </a:pPr>
                      <a:r>
                        <a:rPr lang="en-GB" sz="2000" spc="0" dirty="0" smtClean="0">
                          <a:effectLst/>
                        </a:rPr>
                        <a:t>2.3%</a:t>
                      </a:r>
                      <a:r>
                        <a:rPr lang="en-GB" sz="2000" spc="0" dirty="0">
                          <a:effectLst/>
                        </a:rPr>
                        <a:t> </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16.6%</a:t>
                      </a:r>
                      <a:endParaRPr lang="en-GB" sz="2000" spc="-10" dirty="0">
                        <a:effectLst/>
                        <a:latin typeface="Trebuchet MS"/>
                        <a:ea typeface="PMingLiU"/>
                        <a:cs typeface="Times New Roman"/>
                      </a:endParaRPr>
                    </a:p>
                  </a:txBody>
                  <a:tcPr marL="68580" marR="68580" marT="0" marB="0" anchor="ctr"/>
                </a:tc>
                <a:tc>
                  <a:txBody>
                    <a:bodyPr/>
                    <a:lstStyle/>
                    <a:p>
                      <a:pPr algn="r">
                        <a:spcAft>
                          <a:spcPts val="0"/>
                        </a:spcAft>
                      </a:pPr>
                      <a:r>
                        <a:rPr lang="en-GB" sz="2000" spc="0" dirty="0" smtClean="0">
                          <a:effectLst/>
                        </a:rPr>
                        <a:t>3.7%</a:t>
                      </a:r>
                      <a:endParaRPr lang="en-GB" sz="2000" spc="-10" dirty="0">
                        <a:effectLst/>
                        <a:latin typeface="Trebuchet MS"/>
                        <a:ea typeface="PMingLiU"/>
                        <a:cs typeface="Times New Roman"/>
                      </a:endParaRPr>
                    </a:p>
                  </a:txBody>
                  <a:tcPr marL="68580" marR="68580" marT="0" marB="0" anchor="ctr"/>
                </a:tc>
              </a:tr>
            </a:tbl>
          </a:graphicData>
        </a:graphic>
      </p:graphicFrame>
      <p:sp>
        <p:nvSpPr>
          <p:cNvPr id="10" name="TextBox 9"/>
          <p:cNvSpPr txBox="1"/>
          <p:nvPr/>
        </p:nvSpPr>
        <p:spPr>
          <a:xfrm>
            <a:off x="3092302" y="4499828"/>
            <a:ext cx="3134336" cy="369332"/>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kumimoji="0" lang="en-GB" b="1" i="0" u="none" strike="noStrike" kern="0" cap="none" spc="0" normalizeH="0" baseline="0" noProof="0" dirty="0" err="1" smtClean="0">
                <a:ln>
                  <a:noFill/>
                </a:ln>
                <a:solidFill>
                  <a:srgbClr val="002A6C"/>
                </a:solidFill>
                <a:effectLst/>
                <a:uLnTx/>
                <a:uFillTx/>
                <a:latin typeface="+mn-lt"/>
                <a:ea typeface="+mn-ea"/>
                <a:cs typeface="+mn-cs"/>
              </a:rPr>
              <a:t>Windcube</a:t>
            </a:r>
            <a:r>
              <a:rPr kumimoji="0" lang="en-GB" b="1" i="0" u="none" strike="noStrike" kern="0" cap="none" spc="0" normalizeH="0" baseline="0" noProof="0" dirty="0" smtClean="0">
                <a:ln>
                  <a:noFill/>
                </a:ln>
                <a:solidFill>
                  <a:srgbClr val="002A6C"/>
                </a:solidFill>
                <a:effectLst/>
                <a:uLnTx/>
                <a:uFillTx/>
                <a:latin typeface="+mn-lt"/>
                <a:ea typeface="+mn-ea"/>
                <a:cs typeface="+mn-cs"/>
              </a:rPr>
              <a:t> 400S/Prototype</a:t>
            </a:r>
          </a:p>
        </p:txBody>
      </p:sp>
    </p:spTree>
    <p:extLst>
      <p:ext uri="{BB962C8B-B14F-4D97-AF65-F5344CB8AC3E}">
        <p14:creationId xmlns:p14="http://schemas.microsoft.com/office/powerpoint/2010/main" val="1155327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Yield Prediction Uncertainty</a:t>
            </a:r>
            <a:endParaRPr lang="en-GB" dirty="0"/>
          </a:p>
        </p:txBody>
      </p:sp>
      <p:sp>
        <p:nvSpPr>
          <p:cNvPr id="3" name="Content Placeholder 2"/>
          <p:cNvSpPr>
            <a:spLocks noGrp="1"/>
          </p:cNvSpPr>
          <p:nvPr>
            <p:ph idx="1"/>
          </p:nvPr>
        </p:nvSpPr>
        <p:spPr>
          <a:xfrm>
            <a:off x="457200" y="1382057"/>
            <a:ext cx="8229600" cy="4536504"/>
          </a:xfrm>
        </p:spPr>
        <p:txBody>
          <a:bodyPr/>
          <a:lstStyle/>
          <a:p>
            <a:r>
              <a:rPr lang="en-GB" dirty="0" smtClean="0"/>
              <a:t>The observed speed up errors using dual LiDAR systems are &lt; 2%</a:t>
            </a:r>
          </a:p>
          <a:p>
            <a:r>
              <a:rPr lang="en-GB" dirty="0" smtClean="0"/>
              <a:t>This represents an improvement in uncertainty in spatial variation of wind resource relative to current standard methods (mesoscale modelling)</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 conservative estimate suggests </a:t>
            </a:r>
            <a:r>
              <a:rPr lang="en-GB" b="1" dirty="0" smtClean="0"/>
              <a:t>dual scanning LiDAR measurements of spatial variation can reduce yield prediction uncertainty by 0.1% - 0.4% </a:t>
            </a:r>
            <a:r>
              <a:rPr lang="en-GB" dirty="0" smtClean="0"/>
              <a:t>for a near shore site like Dublin Bay</a:t>
            </a:r>
          </a:p>
          <a:p>
            <a:r>
              <a:rPr lang="en-GB" dirty="0" smtClean="0"/>
              <a:t>Single LiDAR errors are too high at Dublin Bay to reduce uncertainty, likely due to flow inhomogeneity</a:t>
            </a:r>
          </a:p>
        </p:txBody>
      </p:sp>
      <p:sp>
        <p:nvSpPr>
          <p:cNvPr id="4" name="Slide Number Placeholder 3"/>
          <p:cNvSpPr>
            <a:spLocks noGrp="1"/>
          </p:cNvSpPr>
          <p:nvPr>
            <p:ph type="sldNum" sz="quarter" idx="12"/>
          </p:nvPr>
        </p:nvSpPr>
        <p:spPr/>
        <p:txBody>
          <a:bodyPr/>
          <a:lstStyle/>
          <a:p>
            <a:fld id="{F02067B5-BB61-425A-ADF9-C80F01E8B2C9}" type="slidenum">
              <a:rPr lang="en-GB" smtClean="0"/>
              <a:pPr/>
              <a:t>23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030959561"/>
              </p:ext>
            </p:extLst>
          </p:nvPr>
        </p:nvGraphicFramePr>
        <p:xfrm>
          <a:off x="899592" y="2619588"/>
          <a:ext cx="7560840" cy="2011665"/>
        </p:xfrm>
        <a:graphic>
          <a:graphicData uri="http://schemas.openxmlformats.org/drawingml/2006/table">
            <a:tbl>
              <a:tblPr>
                <a:tableStyleId>{9D7B26C5-4107-4FEC-AEDC-1716B250A1EF}</a:tableStyleId>
              </a:tblPr>
              <a:tblGrid>
                <a:gridCol w="3593270"/>
                <a:gridCol w="2021215"/>
                <a:gridCol w="1946355"/>
              </a:tblGrid>
              <a:tr h="290700">
                <a:tc>
                  <a:txBody>
                    <a:bodyPr/>
                    <a:lstStyle/>
                    <a:p>
                      <a:pPr algn="l" fontAlgn="b"/>
                      <a:r>
                        <a:rPr lang="en-GB" sz="1800" b="1" u="none" strike="noStrike" dirty="0" smtClean="0">
                          <a:effectLst/>
                        </a:rPr>
                        <a:t>Uncertainty Term</a:t>
                      </a:r>
                      <a:endParaRPr lang="en-GB" sz="18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800" b="1" u="none" strike="noStrike" dirty="0" smtClean="0">
                          <a:effectLst/>
                        </a:rPr>
                        <a:t>Without Scanning LiDAR</a:t>
                      </a:r>
                      <a:endParaRPr lang="en-GB" sz="18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800" b="1" u="none" strike="noStrike" dirty="0" smtClean="0">
                          <a:effectLst/>
                        </a:rPr>
                        <a:t>With Scanning LiDAR</a:t>
                      </a:r>
                      <a:endParaRPr lang="en-GB" sz="18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290700">
                <a:tc>
                  <a:txBody>
                    <a:bodyPr/>
                    <a:lstStyle/>
                    <a:p>
                      <a:pPr algn="l" fontAlgn="b"/>
                      <a:r>
                        <a:rPr lang="en-GB" sz="1800" u="none" strike="noStrike" dirty="0">
                          <a:effectLst/>
                        </a:rPr>
                        <a:t>Long Term WS Uncertainty</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u="none" strike="noStrike" dirty="0">
                          <a:effectLst/>
                        </a:rPr>
                        <a:t>3.9%</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u="none" strike="noStrike" dirty="0">
                          <a:effectLst/>
                        </a:rPr>
                        <a:t>3.9%</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700">
                <a:tc>
                  <a:txBody>
                    <a:bodyPr/>
                    <a:lstStyle/>
                    <a:p>
                      <a:pPr algn="l" fontAlgn="b"/>
                      <a:r>
                        <a:rPr lang="en-GB" sz="1800" u="none" strike="noStrike" dirty="0">
                          <a:effectLst/>
                        </a:rPr>
                        <a:t>Other (Wakes, Power Curve</a:t>
                      </a:r>
                      <a:r>
                        <a:rPr lang="en-GB" sz="1800" u="none" strike="noStrike" dirty="0" smtClean="0">
                          <a:effectLst/>
                        </a:rPr>
                        <a:t>, etc.)</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u="none" strike="noStrike" dirty="0">
                          <a:effectLst/>
                        </a:rPr>
                        <a:t>5.4%</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u="none" strike="noStrike" dirty="0">
                          <a:effectLst/>
                        </a:rPr>
                        <a:t>5.4%</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700">
                <a:tc>
                  <a:txBody>
                    <a:bodyPr/>
                    <a:lstStyle/>
                    <a:p>
                      <a:pPr algn="l" fontAlgn="b"/>
                      <a:r>
                        <a:rPr lang="en-GB" sz="1800" u="none" strike="noStrike" smtClean="0">
                          <a:effectLst/>
                        </a:rPr>
                        <a:t>Spatial</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GB" sz="1800" u="none" strike="noStrike" dirty="0" smtClean="0">
                          <a:effectLst/>
                        </a:rPr>
                        <a:t>2.5%</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GB" sz="1800" u="none" strike="noStrike" dirty="0">
                          <a:effectLst/>
                        </a:rPr>
                        <a:t>1.3%</a:t>
                      </a:r>
                      <a:endParaRPr lang="en-GB" sz="18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0700">
                <a:tc>
                  <a:txBody>
                    <a:bodyPr/>
                    <a:lstStyle/>
                    <a:p>
                      <a:pPr algn="l" fontAlgn="b"/>
                      <a:r>
                        <a:rPr lang="en-GB" sz="1800" b="1" u="none" strike="noStrike" dirty="0">
                          <a:effectLst/>
                        </a:rPr>
                        <a:t>Total Uncertainty</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b="1" u="none" strike="noStrike" dirty="0">
                          <a:effectLst/>
                        </a:rPr>
                        <a:t>7.1%</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b="1" u="none" strike="noStrike" dirty="0">
                          <a:effectLst/>
                        </a:rPr>
                        <a:t>6.8%</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700">
                <a:tc>
                  <a:txBody>
                    <a:bodyPr/>
                    <a:lstStyle/>
                    <a:p>
                      <a:pPr algn="l" fontAlgn="b"/>
                      <a:r>
                        <a:rPr lang="en-GB" sz="1800" b="1" u="none" strike="noStrike" dirty="0">
                          <a:effectLst/>
                        </a:rPr>
                        <a:t>P90/P50</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b="1" u="none" strike="noStrike" dirty="0">
                          <a:effectLst/>
                        </a:rPr>
                        <a:t>90.9%</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800" b="1" u="none" strike="noStrike" dirty="0">
                          <a:effectLst/>
                        </a:rPr>
                        <a:t>91.3%</a:t>
                      </a:r>
                      <a:endParaRPr lang="en-GB" sz="1800" b="1"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9210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498174"/>
            <a:ext cx="8229600" cy="4536504"/>
          </a:xfrm>
        </p:spPr>
        <p:txBody>
          <a:bodyPr/>
          <a:lstStyle/>
          <a:p>
            <a:pPr lvl="0"/>
            <a:r>
              <a:rPr lang="en-GB" dirty="0" smtClean="0"/>
              <a:t>High accuracy measurements validated in a unique experiment</a:t>
            </a:r>
          </a:p>
          <a:p>
            <a:pPr lvl="0"/>
            <a:r>
              <a:rPr lang="en-GB" b="1" dirty="0" smtClean="0"/>
              <a:t>For long measurement </a:t>
            </a:r>
            <a:r>
              <a:rPr lang="en-GB" b="1" dirty="0"/>
              <a:t>ranges</a:t>
            </a:r>
            <a:r>
              <a:rPr lang="en-GB" dirty="0"/>
              <a:t> dual </a:t>
            </a:r>
            <a:r>
              <a:rPr lang="en-GB" dirty="0" smtClean="0"/>
              <a:t>LiDAR has </a:t>
            </a:r>
            <a:r>
              <a:rPr lang="en-GB" dirty="0"/>
              <a:t>a substantial accuracy and precision </a:t>
            </a:r>
            <a:r>
              <a:rPr lang="en-GB" dirty="0" smtClean="0"/>
              <a:t>benefit over single LiDAR</a:t>
            </a:r>
            <a:endParaRPr lang="en-GB" dirty="0"/>
          </a:p>
          <a:p>
            <a:r>
              <a:rPr lang="en-GB" dirty="0" smtClean="0"/>
              <a:t>For this theoretical wind farm a Scanning LiDAR campaign would</a:t>
            </a:r>
          </a:p>
          <a:p>
            <a:pPr lvl="1"/>
            <a:r>
              <a:rPr lang="en-GB" dirty="0"/>
              <a:t>Reduce the yield uncertainty and therefore investment risk</a:t>
            </a:r>
          </a:p>
          <a:p>
            <a:pPr lvl="1"/>
            <a:r>
              <a:rPr lang="en-GB" dirty="0" smtClean="0"/>
              <a:t>Facilitate better project decisions (</a:t>
            </a:r>
            <a:r>
              <a:rPr lang="en-GB" dirty="0" err="1" smtClean="0"/>
              <a:t>eg</a:t>
            </a:r>
            <a:r>
              <a:rPr lang="en-GB" dirty="0" smtClean="0"/>
              <a:t> turbine layout)</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24</a:t>
            </a:fld>
            <a:endParaRPr lang="en-GB"/>
          </a:p>
        </p:txBody>
      </p:sp>
      <p:pic>
        <p:nvPicPr>
          <p:cNvPr id="5" name="Picture 4" descr="\\kl-fs-003\GIS_Storage\Projects\ONSHORE_WIND\ENG\osl\Outbox\OWA_WindSpeed_LMCT_DualDoppler_100m_Kig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717032"/>
            <a:ext cx="4204324" cy="2974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lockheedmartin.com/content/dam/lockheed/data/space/photo/windtracer/WindTracer_Australia.jpg"/>
          <p:cNvPicPr>
            <a:picLocks noChangeAspect="1" noChangeArrowheads="1"/>
          </p:cNvPicPr>
          <p:nvPr/>
        </p:nvPicPr>
        <p:blipFill>
          <a:blip r:embed="rId3" cstate="print"/>
          <a:srcRect l="20427" t="17571" r="23746" b="10005"/>
          <a:stretch>
            <a:fillRect/>
          </a:stretch>
        </p:blipFill>
        <p:spPr bwMode="auto">
          <a:xfrm>
            <a:off x="683568" y="4005064"/>
            <a:ext cx="1998222" cy="1944216"/>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2987824" y="4725144"/>
            <a:ext cx="1944216" cy="1828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l-fs-003\GIS_Storage\Projects\ONSHORE_WIND\ENG\osl\Outbox\OWA_WindSpeed_LMCT_DualDoppler_100m_Kig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789602"/>
            <a:ext cx="4204324" cy="2974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GB" dirty="0" smtClean="0"/>
              <a:t>Thank you</a:t>
            </a:r>
            <a:endParaRPr lang="en-GB" dirty="0"/>
          </a:p>
        </p:txBody>
      </p:sp>
      <p:sp>
        <p:nvSpPr>
          <p:cNvPr id="3" name="Content Placeholder 2"/>
          <p:cNvSpPr>
            <a:spLocks noGrp="1"/>
          </p:cNvSpPr>
          <p:nvPr>
            <p:ph idx="1"/>
          </p:nvPr>
        </p:nvSpPr>
        <p:spPr/>
        <p:txBody>
          <a:bodyPr/>
          <a:lstStyle/>
          <a:p>
            <a:pPr lvl="0"/>
            <a:r>
              <a:rPr lang="en-GB" dirty="0" smtClean="0"/>
              <a:t>Thank you to Commissioners of Irish Lights, Carbon Trust, </a:t>
            </a:r>
            <a:r>
              <a:rPr lang="en-GB" dirty="0"/>
              <a:t>the </a:t>
            </a:r>
            <a:r>
              <a:rPr lang="en-GB" dirty="0" smtClean="0"/>
              <a:t>Offshore Wind Accelerator, Leosphere, LMCT, and RES!</a:t>
            </a:r>
          </a:p>
          <a:p>
            <a:pPr lvl="0"/>
            <a:endParaRPr lang="en-GB" sz="1000" dirty="0"/>
          </a:p>
          <a:p>
            <a:pPr lvl="0"/>
            <a:r>
              <a:rPr lang="en-GB" dirty="0" smtClean="0"/>
              <a:t>Public paper with further details to follow – please contact Carbon Trust for more information</a:t>
            </a:r>
          </a:p>
          <a:p>
            <a:pPr lvl="0"/>
            <a:endParaRPr lang="en-GB" sz="1000" dirty="0" smtClean="0"/>
          </a:p>
          <a:p>
            <a:pPr lvl="0"/>
            <a:r>
              <a:rPr lang="en-GB" dirty="0" smtClean="0"/>
              <a:t>Dublin Bay is an active test site – please contact RES for more information</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25</a:t>
            </a:fld>
            <a:endParaRPr lang="en-GB"/>
          </a:p>
        </p:txBody>
      </p:sp>
      <p:pic>
        <p:nvPicPr>
          <p:cNvPr id="6" name="Picture 4" descr="http://www.lockheedmartin.com/content/dam/lockheed/data/space/photo/windtracer/WindTracer_Australia.jpg"/>
          <p:cNvPicPr>
            <a:picLocks noChangeAspect="1" noChangeArrowheads="1"/>
          </p:cNvPicPr>
          <p:nvPr/>
        </p:nvPicPr>
        <p:blipFill>
          <a:blip r:embed="rId3" cstate="print"/>
          <a:srcRect l="20427" t="17571" r="23746" b="10005"/>
          <a:stretch>
            <a:fillRect/>
          </a:stretch>
        </p:blipFill>
        <p:spPr bwMode="auto">
          <a:xfrm>
            <a:off x="683568" y="4077634"/>
            <a:ext cx="1998222" cy="1944216"/>
          </a:xfrm>
          <a:prstGeom prst="rect">
            <a:avLst/>
          </a:prstGeom>
          <a:noFill/>
        </p:spPr>
      </p:pic>
      <p:pic>
        <p:nvPicPr>
          <p:cNvPr id="7" name="Picture 5"/>
          <p:cNvPicPr>
            <a:picLocks noChangeAspect="1" noChangeArrowheads="1"/>
          </p:cNvPicPr>
          <p:nvPr/>
        </p:nvPicPr>
        <p:blipFill>
          <a:blip r:embed="rId4" cstate="print"/>
          <a:srcRect/>
          <a:stretch>
            <a:fillRect/>
          </a:stretch>
        </p:blipFill>
        <p:spPr bwMode="auto">
          <a:xfrm>
            <a:off x="2987824" y="4797714"/>
            <a:ext cx="1944216" cy="1828079"/>
          </a:xfrm>
          <a:prstGeom prst="rect">
            <a:avLst/>
          </a:prstGeom>
          <a:noFill/>
          <a:ln w="9525">
            <a:noFill/>
            <a:miter lim="800000"/>
            <a:headEnd/>
            <a:tailEnd/>
          </a:ln>
        </p:spPr>
      </p:pic>
      <p:pic>
        <p:nvPicPr>
          <p:cNvPr id="8" name="Picture 7" descr="C:\Users\sfeeney\Desktop\Handy Documents\RES_CMYK_STRAP_poweringChange.jpg"/>
          <p:cNvPicPr>
            <a:picLocks noChangeAspect="1" noChangeArrowheads="1"/>
          </p:cNvPicPr>
          <p:nvPr/>
        </p:nvPicPr>
        <p:blipFill>
          <a:blip r:embed="rId5" cstate="print"/>
          <a:srcRect/>
          <a:stretch>
            <a:fillRect/>
          </a:stretch>
        </p:blipFill>
        <p:spPr bwMode="auto">
          <a:xfrm>
            <a:off x="179512" y="116632"/>
            <a:ext cx="1673535" cy="1115690"/>
          </a:xfrm>
          <a:prstGeom prst="rect">
            <a:avLst/>
          </a:prstGeom>
          <a:noFill/>
        </p:spPr>
      </p:pic>
    </p:spTree>
    <p:extLst>
      <p:ext uri="{BB962C8B-B14F-4D97-AF65-F5344CB8AC3E}">
        <p14:creationId xmlns:p14="http://schemas.microsoft.com/office/powerpoint/2010/main" val="1323449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2067B5-BB61-425A-ADF9-C80F01E8B2C9}" type="slidenum">
              <a:rPr lang="en-GB" smtClean="0"/>
              <a:pPr/>
              <a:t>26</a:t>
            </a:fld>
            <a:endParaRPr lang="en-GB"/>
          </a:p>
        </p:txBody>
      </p:sp>
    </p:spTree>
    <p:extLst>
      <p:ext uri="{BB962C8B-B14F-4D97-AF65-F5344CB8AC3E}">
        <p14:creationId xmlns:p14="http://schemas.microsoft.com/office/powerpoint/2010/main" val="308892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OWA SL\Validation Results\Leosphere_East_Pier_Scanning_LiDAR vs Kish_Validation_V2\Plots\Plots Sensitivity\Scatter Plots\Real Numbers\All\Wind Direction scanning_150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443" y="2463904"/>
            <a:ext cx="3519467" cy="263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Validation Sensitivity Analysis</a:t>
            </a:r>
            <a:endParaRPr lang="en-GB" dirty="0"/>
          </a:p>
        </p:txBody>
      </p:sp>
      <p:sp>
        <p:nvSpPr>
          <p:cNvPr id="3" name="Content Placeholder 2"/>
          <p:cNvSpPr>
            <a:spLocks noGrp="1"/>
          </p:cNvSpPr>
          <p:nvPr>
            <p:ph idx="1"/>
          </p:nvPr>
        </p:nvSpPr>
        <p:spPr/>
        <p:txBody>
          <a:bodyPr/>
          <a:lstStyle/>
          <a:p>
            <a:r>
              <a:rPr lang="en-GB" dirty="0"/>
              <a:t>Single </a:t>
            </a:r>
            <a:r>
              <a:rPr lang="en-GB" dirty="0" smtClean="0"/>
              <a:t>LiDAR results</a:t>
            </a:r>
            <a:r>
              <a:rPr lang="en-GB" dirty="0"/>
              <a:t>: high errors apparent for wind directions orthogonal to </a:t>
            </a:r>
            <a:r>
              <a:rPr lang="en-GB" dirty="0" smtClean="0"/>
              <a:t>LOS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Dual </a:t>
            </a:r>
            <a:r>
              <a:rPr lang="en-GB" dirty="0"/>
              <a:t>LiDAR results</a:t>
            </a:r>
            <a:r>
              <a:rPr lang="en-GB" dirty="0" smtClean="0"/>
              <a:t>: reduction in sensitivity of accuracy to wind direction</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27</a:t>
            </a:fld>
            <a:endParaRPr lang="en-GB"/>
          </a:p>
        </p:txBody>
      </p:sp>
      <p:cxnSp>
        <p:nvCxnSpPr>
          <p:cNvPr id="17" name="Straight Connector 16"/>
          <p:cNvCxnSpPr/>
          <p:nvPr/>
        </p:nvCxnSpPr>
        <p:spPr>
          <a:xfrm flipV="1">
            <a:off x="2330552" y="2763438"/>
            <a:ext cx="0" cy="203169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864076" y="2759782"/>
            <a:ext cx="0" cy="205236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a:xfrm>
            <a:off x="1847952" y="2544025"/>
            <a:ext cx="1073048" cy="24622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1000" dirty="0" smtClean="0">
                <a:solidFill>
                  <a:srgbClr val="00B050"/>
                </a:solidFill>
              </a:rPr>
              <a:t>LOS East Pier</a:t>
            </a:r>
            <a:endParaRPr lang="en-GB" sz="1000" dirty="0">
              <a:solidFill>
                <a:srgbClr val="00B050"/>
              </a:solidFill>
            </a:endParaRPr>
          </a:p>
        </p:txBody>
      </p:sp>
      <p:sp>
        <p:nvSpPr>
          <p:cNvPr id="20" name="TextBox 41"/>
          <p:cNvSpPr txBox="1"/>
          <p:nvPr/>
        </p:nvSpPr>
        <p:spPr>
          <a:xfrm>
            <a:off x="3369661" y="2543895"/>
            <a:ext cx="1022249" cy="24622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1000" dirty="0" smtClean="0">
                <a:solidFill>
                  <a:srgbClr val="00B050"/>
                </a:solidFill>
              </a:rPr>
              <a:t>LOS East Pier</a:t>
            </a:r>
            <a:endParaRPr lang="en-GB" sz="1000" dirty="0">
              <a:solidFill>
                <a:srgbClr val="00B050"/>
              </a:solidFill>
            </a:endParaRPr>
          </a:p>
        </p:txBody>
      </p:sp>
      <p:sp>
        <p:nvSpPr>
          <p:cNvPr id="31" name="TextBox 30"/>
          <p:cNvSpPr txBox="1"/>
          <p:nvPr/>
        </p:nvSpPr>
        <p:spPr>
          <a:xfrm>
            <a:off x="1403648" y="5157192"/>
            <a:ext cx="2304256" cy="369332"/>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kumimoji="0" lang="en-GB" b="1" i="0" u="none" strike="noStrike" kern="0" cap="none" spc="0" normalizeH="0" baseline="0" noProof="0" dirty="0" smtClean="0">
                <a:ln>
                  <a:noFill/>
                </a:ln>
                <a:solidFill>
                  <a:srgbClr val="002A6C"/>
                </a:solidFill>
                <a:effectLst/>
                <a:uLnTx/>
                <a:uFillTx/>
                <a:latin typeface="+mn-lt"/>
                <a:ea typeface="+mn-ea"/>
                <a:cs typeface="+mn-cs"/>
              </a:rPr>
              <a:t>Single LiDAR</a:t>
            </a:r>
          </a:p>
        </p:txBody>
      </p:sp>
      <p:sp>
        <p:nvSpPr>
          <p:cNvPr id="32" name="TextBox 31"/>
          <p:cNvSpPr txBox="1"/>
          <p:nvPr/>
        </p:nvSpPr>
        <p:spPr>
          <a:xfrm>
            <a:off x="5220072" y="5168225"/>
            <a:ext cx="2527451" cy="369332"/>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kumimoji="0" lang="en-GB" b="1" i="0" u="none" strike="noStrike" kern="0" cap="none" spc="0" normalizeH="0" baseline="0" noProof="0" dirty="0" smtClean="0">
                <a:ln>
                  <a:noFill/>
                </a:ln>
                <a:solidFill>
                  <a:srgbClr val="002A6C"/>
                </a:solidFill>
                <a:effectLst/>
                <a:uLnTx/>
                <a:uFillTx/>
                <a:latin typeface="+mn-lt"/>
                <a:ea typeface="+mn-ea"/>
                <a:cs typeface="+mn-cs"/>
              </a:rPr>
              <a:t>Dual LiDAR</a:t>
            </a:r>
          </a:p>
        </p:txBody>
      </p:sp>
      <p:grpSp>
        <p:nvGrpSpPr>
          <p:cNvPr id="5" name="Group 4"/>
          <p:cNvGrpSpPr/>
          <p:nvPr/>
        </p:nvGrpSpPr>
        <p:grpSpPr>
          <a:xfrm>
            <a:off x="4788024" y="2463904"/>
            <a:ext cx="3492376" cy="2639601"/>
            <a:chOff x="4788024" y="2565223"/>
            <a:chExt cx="3384376" cy="2538282"/>
          </a:xfrm>
        </p:grpSpPr>
        <p:pic>
          <p:nvPicPr>
            <p:cNvPr id="3074" name="Picture 2" descr="C:\OWA SL\Validation Results\Leosphere_dual_Scanning_LiDAR vs Kish_Validation_V2\Plots\Plots Sensitivity\Scatter Plots\Real Numbers\All\Wind Direction scanning_150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565223"/>
              <a:ext cx="3384376" cy="253828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6201419" y="2804375"/>
              <a:ext cx="0" cy="1993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58768" y="2615736"/>
              <a:ext cx="358256" cy="246221"/>
            </a:xfrm>
            <a:prstGeom prst="rect">
              <a:avLst/>
            </a:prstGeom>
            <a:noFill/>
          </p:spPr>
          <p:txBody>
            <a:bodyPr wrap="square" rtlCol="0">
              <a:spAutoFit/>
            </a:bodyPr>
            <a:lstStyle/>
            <a:p>
              <a:r>
                <a:rPr lang="en-GB" sz="1000" dirty="0" smtClean="0">
                  <a:solidFill>
                    <a:srgbClr val="00B050"/>
                  </a:solidFill>
                </a:rPr>
                <a:t>EP</a:t>
              </a:r>
              <a:endParaRPr lang="en-GB" sz="1000" dirty="0">
                <a:solidFill>
                  <a:srgbClr val="00B050"/>
                </a:solidFill>
              </a:endParaRPr>
            </a:p>
          </p:txBody>
        </p:sp>
        <p:cxnSp>
          <p:nvCxnSpPr>
            <p:cNvPr id="37" name="Straight Connector 36"/>
            <p:cNvCxnSpPr/>
            <p:nvPr/>
          </p:nvCxnSpPr>
          <p:spPr>
            <a:xfrm flipV="1">
              <a:off x="5879640" y="2801452"/>
              <a:ext cx="0" cy="1993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63896" y="2607039"/>
              <a:ext cx="496471" cy="246221"/>
            </a:xfrm>
            <a:prstGeom prst="rect">
              <a:avLst/>
            </a:prstGeom>
            <a:noFill/>
          </p:spPr>
          <p:txBody>
            <a:bodyPr wrap="square" rtlCol="0">
              <a:spAutoFit/>
            </a:bodyPr>
            <a:lstStyle/>
            <a:p>
              <a:r>
                <a:rPr lang="en-GB" sz="1000" dirty="0" smtClean="0">
                  <a:solidFill>
                    <a:srgbClr val="00B050"/>
                  </a:solidFill>
                </a:rPr>
                <a:t>Baily</a:t>
              </a:r>
              <a:endParaRPr lang="en-GB" sz="1000" dirty="0">
                <a:solidFill>
                  <a:srgbClr val="00B050"/>
                </a:solidFill>
              </a:endParaRPr>
            </a:p>
          </p:txBody>
        </p:sp>
        <p:cxnSp>
          <p:nvCxnSpPr>
            <p:cNvPr id="41" name="Straight Connector 40"/>
            <p:cNvCxnSpPr/>
            <p:nvPr/>
          </p:nvCxnSpPr>
          <p:spPr>
            <a:xfrm flipV="1">
              <a:off x="7649219" y="2817075"/>
              <a:ext cx="0" cy="1993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06568" y="2628436"/>
              <a:ext cx="358256" cy="246221"/>
            </a:xfrm>
            <a:prstGeom prst="rect">
              <a:avLst/>
            </a:prstGeom>
            <a:noFill/>
          </p:spPr>
          <p:txBody>
            <a:bodyPr wrap="square" rtlCol="0">
              <a:spAutoFit/>
            </a:bodyPr>
            <a:lstStyle/>
            <a:p>
              <a:r>
                <a:rPr lang="en-GB" sz="1000" dirty="0" smtClean="0">
                  <a:solidFill>
                    <a:srgbClr val="00B050"/>
                  </a:solidFill>
                </a:rPr>
                <a:t>EP</a:t>
              </a:r>
              <a:endParaRPr lang="en-GB" sz="1000" dirty="0">
                <a:solidFill>
                  <a:srgbClr val="00B050"/>
                </a:solidFill>
              </a:endParaRPr>
            </a:p>
          </p:txBody>
        </p:sp>
        <p:cxnSp>
          <p:nvCxnSpPr>
            <p:cNvPr id="43" name="Straight Connector 42"/>
            <p:cNvCxnSpPr/>
            <p:nvPr/>
          </p:nvCxnSpPr>
          <p:spPr>
            <a:xfrm flipV="1">
              <a:off x="7327440" y="2814152"/>
              <a:ext cx="0" cy="1993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11696" y="2619739"/>
              <a:ext cx="496471" cy="246221"/>
            </a:xfrm>
            <a:prstGeom prst="rect">
              <a:avLst/>
            </a:prstGeom>
            <a:noFill/>
          </p:spPr>
          <p:txBody>
            <a:bodyPr wrap="square" rtlCol="0">
              <a:spAutoFit/>
            </a:bodyPr>
            <a:lstStyle/>
            <a:p>
              <a:r>
                <a:rPr lang="en-GB" sz="1000" dirty="0" smtClean="0">
                  <a:solidFill>
                    <a:srgbClr val="00B050"/>
                  </a:solidFill>
                </a:rPr>
                <a:t>Baily</a:t>
              </a:r>
              <a:endParaRPr lang="en-GB" sz="1000" dirty="0">
                <a:solidFill>
                  <a:srgbClr val="00B050"/>
                </a:solidFill>
              </a:endParaRPr>
            </a:p>
          </p:txBody>
        </p:sp>
      </p:grpSp>
    </p:spTree>
    <p:extLst>
      <p:ext uri="{BB962C8B-B14F-4D97-AF65-F5344CB8AC3E}">
        <p14:creationId xmlns:p14="http://schemas.microsoft.com/office/powerpoint/2010/main" val="301970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96575"/>
            <a:ext cx="8507288" cy="4902629"/>
          </a:xfrm>
        </p:spPr>
        <p:txBody>
          <a:bodyPr/>
          <a:lstStyle/>
          <a:p>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sz="1800" dirty="0"/>
              <a:t>The </a:t>
            </a:r>
            <a:r>
              <a:rPr lang="en-GB" sz="1800" dirty="0" smtClean="0"/>
              <a:t>benefits </a:t>
            </a:r>
            <a:r>
              <a:rPr lang="en-GB" sz="1800" dirty="0"/>
              <a:t>that could be derived from installing </a:t>
            </a:r>
            <a:r>
              <a:rPr lang="en-GB" sz="1800" dirty="0" smtClean="0"/>
              <a:t>Scanning LIDAR(s) include:</a:t>
            </a:r>
          </a:p>
          <a:p>
            <a:pPr lvl="2"/>
            <a:r>
              <a:rPr lang="en-GB" sz="1600" dirty="0" smtClean="0"/>
              <a:t>Better project decisions (layout design, resource assessment)</a:t>
            </a:r>
          </a:p>
          <a:p>
            <a:pPr lvl="2"/>
            <a:r>
              <a:rPr lang="en-GB" sz="1600" dirty="0"/>
              <a:t>R</a:t>
            </a:r>
            <a:r>
              <a:rPr lang="en-GB" sz="1600" dirty="0" smtClean="0"/>
              <a:t>eduction </a:t>
            </a:r>
            <a:r>
              <a:rPr lang="en-GB" sz="1600" dirty="0"/>
              <a:t>in </a:t>
            </a:r>
            <a:r>
              <a:rPr lang="en-GB" sz="1600" dirty="0" smtClean="0"/>
              <a:t>horizontal </a:t>
            </a:r>
            <a:r>
              <a:rPr lang="en-GB" sz="1600" dirty="0"/>
              <a:t>wind speed </a:t>
            </a:r>
            <a:r>
              <a:rPr lang="en-GB" sz="1600" dirty="0" smtClean="0"/>
              <a:t>extrapolation uncertainty</a:t>
            </a:r>
          </a:p>
          <a:p>
            <a:pPr lvl="1"/>
            <a:r>
              <a:rPr lang="en-GB" sz="1800" dirty="0" smtClean="0"/>
              <a:t>In this experiment primary wind speed measurement (e.g. as done by a mast or floating LiDAR) is a secondary objective. </a:t>
            </a:r>
            <a:r>
              <a:rPr lang="en-GB" sz="1800" b="1" dirty="0" smtClean="0"/>
              <a:t>Scanning patterns are optimised for spatial variation.</a:t>
            </a:r>
            <a:endParaRPr lang="en-GB" sz="1800" b="1" dirty="0"/>
          </a:p>
          <a:p>
            <a:pPr lvl="1"/>
            <a:endParaRPr lang="en-GB"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634"/>
          <a:stretch/>
        </p:blipFill>
        <p:spPr bwMode="auto">
          <a:xfrm>
            <a:off x="971600" y="1565101"/>
            <a:ext cx="6547001" cy="340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What are we trying to achieve?</a:t>
            </a:r>
            <a:endParaRPr lang="en-GB" dirty="0"/>
          </a:p>
        </p:txBody>
      </p:sp>
      <p:sp>
        <p:nvSpPr>
          <p:cNvPr id="4" name="Slide Number Placeholder 3"/>
          <p:cNvSpPr>
            <a:spLocks noGrp="1"/>
          </p:cNvSpPr>
          <p:nvPr>
            <p:ph type="sldNum" sz="quarter" idx="12"/>
          </p:nvPr>
        </p:nvSpPr>
        <p:spPr/>
        <p:txBody>
          <a:bodyPr/>
          <a:lstStyle/>
          <a:p>
            <a:fld id="{F02067B5-BB61-425A-ADF9-C80F01E8B2C9}" type="slidenum">
              <a:rPr lang="en-GB" smtClean="0"/>
              <a:pPr/>
              <a:t>3</a:t>
            </a:fld>
            <a:endParaRPr lang="en-GB"/>
          </a:p>
        </p:txBody>
      </p:sp>
      <p:cxnSp>
        <p:nvCxnSpPr>
          <p:cNvPr id="6" name="Straight Arrow Connector 5"/>
          <p:cNvCxnSpPr/>
          <p:nvPr/>
        </p:nvCxnSpPr>
        <p:spPr>
          <a:xfrm flipH="1">
            <a:off x="6308499" y="1721440"/>
            <a:ext cx="533400" cy="947043"/>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1497" y="2200521"/>
            <a:ext cx="1774208" cy="646331"/>
          </a:xfrm>
          <a:prstGeom prst="rect">
            <a:avLst/>
          </a:prstGeom>
          <a:solidFill>
            <a:schemeClr val="bg1">
              <a:lumMod val="95000"/>
            </a:schemeClr>
          </a:solidFill>
          <a:ln>
            <a:solidFill>
              <a:schemeClr val="tx1"/>
            </a:solidFill>
          </a:ln>
        </p:spPr>
        <p:txBody>
          <a:bodyPr wrap="square" rtlCol="0">
            <a:spAutoFit/>
          </a:bodyPr>
          <a:lstStyle/>
          <a:p>
            <a:pPr algn="ctr"/>
            <a:r>
              <a:rPr lang="en-GB" dirty="0" smtClean="0"/>
              <a:t>~1% change in wind speed</a:t>
            </a:r>
            <a:endParaRPr lang="en-GB" dirty="0"/>
          </a:p>
        </p:txBody>
      </p:sp>
      <p:grpSp>
        <p:nvGrpSpPr>
          <p:cNvPr id="8" name="Group 7"/>
          <p:cNvGrpSpPr/>
          <p:nvPr/>
        </p:nvGrpSpPr>
        <p:grpSpPr>
          <a:xfrm>
            <a:off x="7800141" y="4057777"/>
            <a:ext cx="883575" cy="460800"/>
            <a:chOff x="7282842" y="4177832"/>
            <a:chExt cx="883575" cy="460800"/>
          </a:xfrm>
        </p:grpSpPr>
        <p:cxnSp>
          <p:nvCxnSpPr>
            <p:cNvPr id="9" name="Straight Connector 8"/>
            <p:cNvCxnSpPr/>
            <p:nvPr/>
          </p:nvCxnSpPr>
          <p:spPr>
            <a:xfrm>
              <a:off x="7282842" y="4177832"/>
              <a:ext cx="0" cy="460800"/>
            </a:xfrm>
            <a:prstGeom prst="line">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82842" y="4209913"/>
              <a:ext cx="883575" cy="369332"/>
            </a:xfrm>
            <a:prstGeom prst="rect">
              <a:avLst/>
            </a:prstGeom>
          </p:spPr>
          <p:txBody>
            <a:bodyPr wrap="none">
              <a:spAutoFit/>
            </a:bodyPr>
            <a:lstStyle/>
            <a:p>
              <a:pPr algn="ctr"/>
              <a:r>
                <a:rPr lang="en-GB" dirty="0" smtClean="0"/>
                <a:t>~20km</a:t>
              </a:r>
              <a:endParaRPr lang="en-GB" dirty="0"/>
            </a:p>
          </p:txBody>
        </p:sp>
      </p:grpSp>
      <p:sp>
        <p:nvSpPr>
          <p:cNvPr id="11" name="TextBox 10"/>
          <p:cNvSpPr txBox="1"/>
          <p:nvPr/>
        </p:nvSpPr>
        <p:spPr>
          <a:xfrm>
            <a:off x="803049" y="1167193"/>
            <a:ext cx="7438879" cy="369332"/>
          </a:xfrm>
          <a:prstGeom prst="rect">
            <a:avLst/>
          </a:prstGeom>
          <a:noFill/>
        </p:spPr>
        <p:txBody>
          <a:bodyPr wrap="square" rtlCol="0">
            <a:spAutoFit/>
          </a:bodyPr>
          <a:lstStyle/>
          <a:p>
            <a:r>
              <a:rPr lang="en-GB" dirty="0" smtClean="0"/>
              <a:t>Predicted spatial variation of average wind speed (mesoscale model)</a:t>
            </a:r>
            <a:endParaRPr lang="en-GB" dirty="0"/>
          </a:p>
        </p:txBody>
      </p:sp>
      <p:cxnSp>
        <p:nvCxnSpPr>
          <p:cNvPr id="12" name="Straight Arrow Connector 11"/>
          <p:cNvCxnSpPr/>
          <p:nvPr/>
        </p:nvCxnSpPr>
        <p:spPr>
          <a:xfrm flipH="1">
            <a:off x="5744393" y="3187595"/>
            <a:ext cx="190250" cy="28735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76405" y="3253231"/>
            <a:ext cx="1774208" cy="646331"/>
          </a:xfrm>
          <a:prstGeom prst="rect">
            <a:avLst/>
          </a:prstGeom>
          <a:solidFill>
            <a:schemeClr val="bg1">
              <a:lumMod val="95000"/>
            </a:schemeClr>
          </a:solidFill>
          <a:ln>
            <a:solidFill>
              <a:schemeClr val="tx1"/>
            </a:solidFill>
          </a:ln>
        </p:spPr>
        <p:txBody>
          <a:bodyPr wrap="square" rtlCol="0">
            <a:spAutoFit/>
          </a:bodyPr>
          <a:lstStyle/>
          <a:p>
            <a:pPr algn="ctr"/>
            <a:r>
              <a:rPr lang="en-GB" dirty="0" smtClean="0"/>
              <a:t>~1% change in wind speed</a:t>
            </a:r>
            <a:endParaRPr lang="en-GB" dirty="0"/>
          </a:p>
        </p:txBody>
      </p:sp>
      <p:cxnSp>
        <p:nvCxnSpPr>
          <p:cNvPr id="14" name="Straight Arrow Connector 13"/>
          <p:cNvCxnSpPr/>
          <p:nvPr/>
        </p:nvCxnSpPr>
        <p:spPr>
          <a:xfrm flipH="1">
            <a:off x="4004907" y="3913009"/>
            <a:ext cx="199852" cy="144797"/>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35384" y="4136024"/>
            <a:ext cx="1774208" cy="646331"/>
          </a:xfrm>
          <a:prstGeom prst="rect">
            <a:avLst/>
          </a:prstGeom>
          <a:solidFill>
            <a:schemeClr val="bg1">
              <a:lumMod val="95000"/>
            </a:schemeClr>
          </a:solidFill>
          <a:ln>
            <a:solidFill>
              <a:schemeClr val="tx1"/>
            </a:solidFill>
          </a:ln>
        </p:spPr>
        <p:txBody>
          <a:bodyPr wrap="square" rtlCol="0">
            <a:spAutoFit/>
          </a:bodyPr>
          <a:lstStyle/>
          <a:p>
            <a:pPr algn="ctr"/>
            <a:r>
              <a:rPr lang="en-GB" dirty="0" smtClean="0"/>
              <a:t>~1% change in wind speed</a:t>
            </a:r>
            <a:endParaRPr lang="en-GB" dirty="0"/>
          </a:p>
        </p:txBody>
      </p:sp>
    </p:spTree>
    <p:extLst>
      <p:ext uri="{BB962C8B-B14F-4D97-AF65-F5344CB8AC3E}">
        <p14:creationId xmlns:p14="http://schemas.microsoft.com/office/powerpoint/2010/main" val="26150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9626"/>
            <a:ext cx="6955022" cy="323850"/>
          </a:xfrm>
        </p:spPr>
        <p:txBody>
          <a:bodyPr/>
          <a:lstStyle/>
          <a:p>
            <a:r>
              <a:rPr lang="en-GB" dirty="0" smtClean="0"/>
              <a:t>Definition of Radial and Orthogonal Measurement Data</a:t>
            </a:r>
            <a:endParaRPr lang="en-GB" dirty="0"/>
          </a:p>
        </p:txBody>
      </p:sp>
      <p:pic>
        <p:nvPicPr>
          <p:cNvPr id="6" name="Picture 2"/>
          <p:cNvPicPr>
            <a:picLocks noGrp="1" noChangeAspect="1" noChangeArrowheads="1"/>
          </p:cNvPicPr>
          <p:nvPr>
            <p:ph idx="1"/>
          </p:nvPr>
        </p:nvPicPr>
        <p:blipFill rotWithShape="1">
          <a:blip r:embed="rId3" cstate="print"/>
          <a:srcRect l="31438" t="44838"/>
          <a:stretch/>
        </p:blipFill>
        <p:spPr bwMode="auto">
          <a:xfrm>
            <a:off x="536799" y="1313425"/>
            <a:ext cx="7997601" cy="4586020"/>
          </a:xfrm>
          <a:prstGeom prst="rect">
            <a:avLst/>
          </a:prstGeom>
          <a:ln>
            <a:noFill/>
          </a:ln>
          <a:effectLst>
            <a:softEdge rad="112500"/>
          </a:effectLst>
        </p:spPr>
      </p:pic>
      <p:cxnSp>
        <p:nvCxnSpPr>
          <p:cNvPr id="10" name="Straight Arrow Connector 9"/>
          <p:cNvCxnSpPr>
            <a:endCxn id="8" idx="2"/>
          </p:cNvCxnSpPr>
          <p:nvPr/>
        </p:nvCxnSpPr>
        <p:spPr>
          <a:xfrm flipV="1">
            <a:off x="3209310" y="1846825"/>
            <a:ext cx="4582706" cy="2051613"/>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35301" y="3728051"/>
            <a:ext cx="348018" cy="3561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p:nvSpPr>
        <p:spPr>
          <a:xfrm>
            <a:off x="7792016" y="1669025"/>
            <a:ext cx="371192" cy="355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41" name="Straight Arrow Connector 40"/>
          <p:cNvCxnSpPr/>
          <p:nvPr/>
        </p:nvCxnSpPr>
        <p:spPr>
          <a:xfrm flipV="1">
            <a:off x="4020822" y="2705100"/>
            <a:ext cx="1871978" cy="8153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4819440" y="3389497"/>
            <a:ext cx="2421332" cy="338554"/>
          </a:xfrm>
          <a:prstGeom prst="rect">
            <a:avLst/>
          </a:prstGeom>
          <a:noFill/>
        </p:spPr>
        <p:txBody>
          <a:bodyPr wrap="square" rtlCol="0">
            <a:spAutoFit/>
          </a:bodyPr>
          <a:lstStyle/>
          <a:p>
            <a:r>
              <a:rPr lang="en-GB" sz="1600" b="1" dirty="0" smtClean="0">
                <a:solidFill>
                  <a:schemeClr val="accent6"/>
                </a:solidFill>
              </a:rPr>
              <a:t>Wind vector</a:t>
            </a:r>
            <a:endParaRPr lang="en-GB" sz="1600" b="1" dirty="0">
              <a:solidFill>
                <a:schemeClr val="accent6"/>
              </a:solidFill>
            </a:endParaRPr>
          </a:p>
        </p:txBody>
      </p:sp>
      <p:cxnSp>
        <p:nvCxnSpPr>
          <p:cNvPr id="49" name="Straight Arrow Connector 48"/>
          <p:cNvCxnSpPr/>
          <p:nvPr/>
        </p:nvCxnSpPr>
        <p:spPr>
          <a:xfrm flipV="1">
            <a:off x="3982722" y="2616200"/>
            <a:ext cx="1871978" cy="822590"/>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3693196" y="2120325"/>
            <a:ext cx="1720462" cy="584775"/>
          </a:xfrm>
          <a:prstGeom prst="rect">
            <a:avLst/>
          </a:prstGeom>
          <a:noFill/>
        </p:spPr>
        <p:txBody>
          <a:bodyPr wrap="square" rtlCol="0">
            <a:spAutoFit/>
          </a:bodyPr>
          <a:lstStyle/>
          <a:p>
            <a:r>
              <a:rPr lang="en-GB" sz="1600" b="1" dirty="0" smtClean="0">
                <a:solidFill>
                  <a:srgbClr val="002060"/>
                </a:solidFill>
              </a:rPr>
              <a:t>Measured radial wind speed</a:t>
            </a:r>
            <a:endParaRPr lang="en-GB" sz="1600" b="1" dirty="0">
              <a:solidFill>
                <a:srgbClr val="002060"/>
              </a:solidFill>
            </a:endParaRPr>
          </a:p>
        </p:txBody>
      </p:sp>
      <p:sp>
        <p:nvSpPr>
          <p:cNvPr id="78" name="TextBox 77"/>
          <p:cNvSpPr txBox="1"/>
          <p:nvPr/>
        </p:nvSpPr>
        <p:spPr>
          <a:xfrm>
            <a:off x="2988346" y="4088332"/>
            <a:ext cx="1409700" cy="369332"/>
          </a:xfrm>
          <a:prstGeom prst="rect">
            <a:avLst/>
          </a:prstGeom>
          <a:noFill/>
        </p:spPr>
        <p:txBody>
          <a:bodyPr wrap="square" rtlCol="0">
            <a:spAutoFit/>
          </a:bodyPr>
          <a:lstStyle/>
          <a:p>
            <a:r>
              <a:rPr lang="en-GB" dirty="0" smtClean="0">
                <a:solidFill>
                  <a:schemeClr val="bg1">
                    <a:lumMod val="50000"/>
                  </a:schemeClr>
                </a:solidFill>
              </a:rPr>
              <a:t>East Pier</a:t>
            </a:r>
            <a:endParaRPr lang="en-GB" dirty="0">
              <a:solidFill>
                <a:schemeClr val="bg1">
                  <a:lumMod val="50000"/>
                </a:schemeClr>
              </a:solidFill>
            </a:endParaRPr>
          </a:p>
        </p:txBody>
      </p:sp>
      <p:sp>
        <p:nvSpPr>
          <p:cNvPr id="79" name="TextBox 78"/>
          <p:cNvSpPr txBox="1"/>
          <p:nvPr/>
        </p:nvSpPr>
        <p:spPr>
          <a:xfrm>
            <a:off x="7734300" y="2045553"/>
            <a:ext cx="1409700" cy="646331"/>
          </a:xfrm>
          <a:prstGeom prst="rect">
            <a:avLst/>
          </a:prstGeom>
          <a:noFill/>
        </p:spPr>
        <p:txBody>
          <a:bodyPr wrap="square" rtlCol="0">
            <a:spAutoFit/>
          </a:bodyPr>
          <a:lstStyle/>
          <a:p>
            <a:r>
              <a:rPr lang="en-GB" dirty="0" smtClean="0">
                <a:solidFill>
                  <a:schemeClr val="bg1">
                    <a:lumMod val="50000"/>
                  </a:schemeClr>
                </a:solidFill>
              </a:rPr>
              <a:t>Kish Lighthouse</a:t>
            </a:r>
            <a:endParaRPr lang="en-GB" dirty="0">
              <a:solidFill>
                <a:schemeClr val="bg1">
                  <a:lumMod val="50000"/>
                </a:schemeClr>
              </a:solidFill>
            </a:endParaRPr>
          </a:p>
        </p:txBody>
      </p:sp>
      <p:sp>
        <p:nvSpPr>
          <p:cNvPr id="3" name="TextBox 2"/>
          <p:cNvSpPr txBox="1"/>
          <p:nvPr/>
        </p:nvSpPr>
        <p:spPr>
          <a:xfrm>
            <a:off x="5329678" y="2861149"/>
            <a:ext cx="1126244" cy="58477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1600" b="1" i="0" u="none" strike="noStrike" kern="0" cap="none" spc="0" normalizeH="0" baseline="0" noProof="0" dirty="0" smtClean="0">
                <a:ln>
                  <a:noFill/>
                </a:ln>
                <a:solidFill>
                  <a:schemeClr val="accent3">
                    <a:lumMod val="75000"/>
                  </a:schemeClr>
                </a:solidFill>
                <a:effectLst/>
                <a:uLnTx/>
                <a:uFillTx/>
                <a:latin typeface="+mn-lt"/>
                <a:ea typeface="+mn-ea"/>
                <a:cs typeface="+mn-cs"/>
              </a:rPr>
              <a:t>Line of Sight (LOS)</a:t>
            </a:r>
          </a:p>
        </p:txBody>
      </p:sp>
      <p:sp>
        <p:nvSpPr>
          <p:cNvPr id="11" name="TextBox 10"/>
          <p:cNvSpPr txBox="1"/>
          <p:nvPr/>
        </p:nvSpPr>
        <p:spPr>
          <a:xfrm>
            <a:off x="1832047" y="3478103"/>
            <a:ext cx="1536917" cy="646331"/>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lang="en-GB" kern="0" dirty="0" smtClean="0">
                <a:solidFill>
                  <a:srgbClr val="002A6C"/>
                </a:solidFill>
              </a:rPr>
              <a:t>Scanning LiDAR</a:t>
            </a:r>
            <a:endParaRPr kumimoji="0" lang="en-GB" b="0" i="0" u="none" strike="noStrike" kern="0" cap="none" spc="0" normalizeH="0" baseline="0" noProof="0" dirty="0" smtClean="0">
              <a:ln>
                <a:noFill/>
              </a:ln>
              <a:solidFill>
                <a:srgbClr val="002A6C"/>
              </a:solidFill>
              <a:effectLst/>
              <a:uLnTx/>
              <a:uFillTx/>
            </a:endParaRPr>
          </a:p>
        </p:txBody>
      </p:sp>
      <p:sp>
        <p:nvSpPr>
          <p:cNvPr id="17" name="TextBox 16"/>
          <p:cNvSpPr txBox="1"/>
          <p:nvPr/>
        </p:nvSpPr>
        <p:spPr>
          <a:xfrm>
            <a:off x="5994398" y="1321312"/>
            <a:ext cx="2099423" cy="684803"/>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lang="en-GB" kern="0" dirty="0" smtClean="0">
                <a:solidFill>
                  <a:schemeClr val="accent3">
                    <a:lumMod val="75000"/>
                  </a:schemeClr>
                </a:solidFill>
              </a:rPr>
              <a:t>Measurement</a:t>
            </a:r>
          </a:p>
          <a:p>
            <a:pPr marR="0" algn="ctr" defTabSz="914400" rtl="0" eaLnBrk="1" fontAlgn="base" latinLnBrk="0" hangingPunct="1">
              <a:lnSpc>
                <a:spcPct val="100000"/>
              </a:lnSpc>
              <a:spcBef>
                <a:spcPts val="300"/>
              </a:spcBef>
              <a:spcAft>
                <a:spcPct val="0"/>
              </a:spcAft>
              <a:buClr>
                <a:srgbClr val="80C437"/>
              </a:buClr>
              <a:buSzPct val="125000"/>
              <a:tabLst/>
            </a:pPr>
            <a:r>
              <a:rPr kumimoji="0" lang="en-GB" b="0" i="0" u="none" strike="noStrike" kern="0" cap="none" spc="0" normalizeH="0" baseline="0" noProof="0" dirty="0" smtClean="0">
                <a:ln>
                  <a:noFill/>
                </a:ln>
                <a:solidFill>
                  <a:schemeClr val="accent3">
                    <a:lumMod val="75000"/>
                  </a:schemeClr>
                </a:solidFill>
                <a:effectLst/>
                <a:uLnTx/>
                <a:uFillTx/>
              </a:rPr>
              <a:t>Location</a:t>
            </a:r>
          </a:p>
        </p:txBody>
      </p:sp>
    </p:spTree>
    <p:extLst>
      <p:ext uri="{BB962C8B-B14F-4D97-AF65-F5344CB8AC3E}">
        <p14:creationId xmlns:p14="http://schemas.microsoft.com/office/powerpoint/2010/main" val="231774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9626"/>
            <a:ext cx="6955022" cy="323850"/>
          </a:xfrm>
        </p:spPr>
        <p:txBody>
          <a:bodyPr/>
          <a:lstStyle/>
          <a:p>
            <a:r>
              <a:rPr lang="en-GB" dirty="0" smtClean="0"/>
              <a:t>Definition of Radial and Orthogonal Measurement Data</a:t>
            </a:r>
            <a:endParaRPr lang="en-GB" dirty="0"/>
          </a:p>
        </p:txBody>
      </p:sp>
      <p:pic>
        <p:nvPicPr>
          <p:cNvPr id="6" name="Picture 2"/>
          <p:cNvPicPr>
            <a:picLocks noGrp="1" noChangeAspect="1" noChangeArrowheads="1"/>
          </p:cNvPicPr>
          <p:nvPr>
            <p:ph idx="1"/>
          </p:nvPr>
        </p:nvPicPr>
        <p:blipFill rotWithShape="1">
          <a:blip r:embed="rId3" cstate="print"/>
          <a:srcRect l="31438" t="44838"/>
          <a:stretch/>
        </p:blipFill>
        <p:spPr bwMode="auto">
          <a:xfrm>
            <a:off x="536799" y="1313425"/>
            <a:ext cx="7997601" cy="4586020"/>
          </a:xfrm>
          <a:prstGeom prst="rect">
            <a:avLst/>
          </a:prstGeom>
          <a:ln>
            <a:noFill/>
          </a:ln>
          <a:effectLst>
            <a:softEdge rad="112500"/>
          </a:effectLst>
        </p:spPr>
      </p:pic>
      <p:cxnSp>
        <p:nvCxnSpPr>
          <p:cNvPr id="10" name="Straight Arrow Connector 9"/>
          <p:cNvCxnSpPr>
            <a:endCxn id="8" idx="2"/>
          </p:cNvCxnSpPr>
          <p:nvPr/>
        </p:nvCxnSpPr>
        <p:spPr>
          <a:xfrm flipV="1">
            <a:off x="3209310" y="1846825"/>
            <a:ext cx="4582706" cy="205930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35301" y="3728051"/>
            <a:ext cx="348018" cy="3561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p:nvSpPr>
        <p:spPr>
          <a:xfrm>
            <a:off x="7792016" y="1669025"/>
            <a:ext cx="371192" cy="355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41" name="Straight Arrow Connector 40"/>
          <p:cNvCxnSpPr/>
          <p:nvPr/>
        </p:nvCxnSpPr>
        <p:spPr>
          <a:xfrm flipV="1">
            <a:off x="5191363" y="2667002"/>
            <a:ext cx="676037" cy="20192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5662739" y="3676651"/>
            <a:ext cx="2421332" cy="338554"/>
          </a:xfrm>
          <a:prstGeom prst="rect">
            <a:avLst/>
          </a:prstGeom>
          <a:noFill/>
        </p:spPr>
        <p:txBody>
          <a:bodyPr wrap="square" rtlCol="0">
            <a:spAutoFit/>
          </a:bodyPr>
          <a:lstStyle/>
          <a:p>
            <a:r>
              <a:rPr lang="en-GB" sz="1600" b="1" dirty="0" smtClean="0">
                <a:solidFill>
                  <a:schemeClr val="accent6"/>
                </a:solidFill>
              </a:rPr>
              <a:t>Wind vector</a:t>
            </a:r>
            <a:endParaRPr lang="en-GB" sz="1600" b="1" dirty="0">
              <a:solidFill>
                <a:schemeClr val="accent6"/>
              </a:solidFill>
            </a:endParaRPr>
          </a:p>
        </p:txBody>
      </p:sp>
      <p:cxnSp>
        <p:nvCxnSpPr>
          <p:cNvPr id="49" name="Straight Arrow Connector 48"/>
          <p:cNvCxnSpPr/>
          <p:nvPr/>
        </p:nvCxnSpPr>
        <p:spPr>
          <a:xfrm flipV="1">
            <a:off x="4540727" y="2653784"/>
            <a:ext cx="1301273" cy="533916"/>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3693196" y="2278429"/>
            <a:ext cx="1720462" cy="584775"/>
          </a:xfrm>
          <a:prstGeom prst="rect">
            <a:avLst/>
          </a:prstGeom>
          <a:noFill/>
        </p:spPr>
        <p:txBody>
          <a:bodyPr wrap="square" rtlCol="0">
            <a:spAutoFit/>
          </a:bodyPr>
          <a:lstStyle/>
          <a:p>
            <a:r>
              <a:rPr lang="en-GB" sz="1600" b="1" dirty="0" smtClean="0">
                <a:solidFill>
                  <a:srgbClr val="002060"/>
                </a:solidFill>
              </a:rPr>
              <a:t>Measured radial wind speed</a:t>
            </a:r>
            <a:endParaRPr lang="en-GB" sz="1600" b="1" dirty="0">
              <a:solidFill>
                <a:srgbClr val="002060"/>
              </a:solidFill>
            </a:endParaRPr>
          </a:p>
        </p:txBody>
      </p:sp>
      <p:sp>
        <p:nvSpPr>
          <p:cNvPr id="78" name="TextBox 77"/>
          <p:cNvSpPr txBox="1"/>
          <p:nvPr/>
        </p:nvSpPr>
        <p:spPr>
          <a:xfrm>
            <a:off x="2988346" y="4088332"/>
            <a:ext cx="1409700" cy="369332"/>
          </a:xfrm>
          <a:prstGeom prst="rect">
            <a:avLst/>
          </a:prstGeom>
          <a:noFill/>
        </p:spPr>
        <p:txBody>
          <a:bodyPr wrap="square" rtlCol="0">
            <a:spAutoFit/>
          </a:bodyPr>
          <a:lstStyle/>
          <a:p>
            <a:r>
              <a:rPr lang="en-GB" dirty="0" smtClean="0">
                <a:solidFill>
                  <a:schemeClr val="bg1">
                    <a:lumMod val="50000"/>
                  </a:schemeClr>
                </a:solidFill>
              </a:rPr>
              <a:t>East Pier</a:t>
            </a:r>
            <a:endParaRPr lang="en-GB" dirty="0">
              <a:solidFill>
                <a:schemeClr val="bg1">
                  <a:lumMod val="50000"/>
                </a:schemeClr>
              </a:solidFill>
            </a:endParaRPr>
          </a:p>
        </p:txBody>
      </p:sp>
      <p:sp>
        <p:nvSpPr>
          <p:cNvPr id="79" name="TextBox 78"/>
          <p:cNvSpPr txBox="1"/>
          <p:nvPr/>
        </p:nvSpPr>
        <p:spPr>
          <a:xfrm>
            <a:off x="7734300" y="2045553"/>
            <a:ext cx="1409700" cy="646331"/>
          </a:xfrm>
          <a:prstGeom prst="rect">
            <a:avLst/>
          </a:prstGeom>
          <a:noFill/>
        </p:spPr>
        <p:txBody>
          <a:bodyPr wrap="square" rtlCol="0">
            <a:spAutoFit/>
          </a:bodyPr>
          <a:lstStyle/>
          <a:p>
            <a:r>
              <a:rPr lang="en-GB" dirty="0" smtClean="0">
                <a:solidFill>
                  <a:schemeClr val="bg1">
                    <a:lumMod val="50000"/>
                  </a:schemeClr>
                </a:solidFill>
              </a:rPr>
              <a:t>Kish Lighthouse</a:t>
            </a:r>
            <a:endParaRPr lang="en-GB" dirty="0">
              <a:solidFill>
                <a:schemeClr val="bg1">
                  <a:lumMod val="50000"/>
                </a:schemeClr>
              </a:solidFill>
            </a:endParaRPr>
          </a:p>
        </p:txBody>
      </p:sp>
      <p:cxnSp>
        <p:nvCxnSpPr>
          <p:cNvPr id="21" name="Straight Connector 20"/>
          <p:cNvCxnSpPr/>
          <p:nvPr/>
        </p:nvCxnSpPr>
        <p:spPr>
          <a:xfrm>
            <a:off x="4553427" y="3260278"/>
            <a:ext cx="637936" cy="1426022"/>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7108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9626"/>
            <a:ext cx="6955022" cy="323850"/>
          </a:xfrm>
        </p:spPr>
        <p:txBody>
          <a:bodyPr/>
          <a:lstStyle/>
          <a:p>
            <a:r>
              <a:rPr lang="en-GB" dirty="0" smtClean="0"/>
              <a:t>Definition of Radial and Orthogonal Measurement Data</a:t>
            </a:r>
            <a:endParaRPr lang="en-GB" dirty="0"/>
          </a:p>
        </p:txBody>
      </p:sp>
      <p:pic>
        <p:nvPicPr>
          <p:cNvPr id="6" name="Picture 2"/>
          <p:cNvPicPr>
            <a:picLocks noGrp="1" noChangeAspect="1" noChangeArrowheads="1"/>
          </p:cNvPicPr>
          <p:nvPr>
            <p:ph idx="1"/>
          </p:nvPr>
        </p:nvPicPr>
        <p:blipFill rotWithShape="1">
          <a:blip r:embed="rId3" cstate="print"/>
          <a:srcRect l="31438" t="44838"/>
          <a:stretch/>
        </p:blipFill>
        <p:spPr bwMode="auto">
          <a:xfrm>
            <a:off x="536799" y="1313425"/>
            <a:ext cx="7997601" cy="4586020"/>
          </a:xfrm>
          <a:prstGeom prst="rect">
            <a:avLst/>
          </a:prstGeom>
          <a:ln>
            <a:noFill/>
          </a:ln>
          <a:effectLst>
            <a:softEdge rad="112500"/>
          </a:effectLst>
        </p:spPr>
      </p:pic>
      <p:cxnSp>
        <p:nvCxnSpPr>
          <p:cNvPr id="10" name="Straight Arrow Connector 9"/>
          <p:cNvCxnSpPr>
            <a:endCxn id="8" idx="2"/>
          </p:cNvCxnSpPr>
          <p:nvPr/>
        </p:nvCxnSpPr>
        <p:spPr>
          <a:xfrm flipV="1">
            <a:off x="3209310" y="1846825"/>
            <a:ext cx="4582706" cy="205930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35301" y="3728051"/>
            <a:ext cx="348018" cy="3561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p:nvSpPr>
        <p:spPr>
          <a:xfrm>
            <a:off x="7792016" y="1669025"/>
            <a:ext cx="371192" cy="355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41" name="Straight Arrow Connector 40"/>
          <p:cNvCxnSpPr/>
          <p:nvPr/>
        </p:nvCxnSpPr>
        <p:spPr>
          <a:xfrm flipH="1" flipV="1">
            <a:off x="5867400" y="2667002"/>
            <a:ext cx="800100" cy="19049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523634" y="3507374"/>
            <a:ext cx="2421332" cy="338554"/>
          </a:xfrm>
          <a:prstGeom prst="rect">
            <a:avLst/>
          </a:prstGeom>
          <a:noFill/>
        </p:spPr>
        <p:txBody>
          <a:bodyPr wrap="square" rtlCol="0">
            <a:spAutoFit/>
          </a:bodyPr>
          <a:lstStyle/>
          <a:p>
            <a:r>
              <a:rPr lang="en-GB" sz="1600" b="1" dirty="0" smtClean="0">
                <a:solidFill>
                  <a:schemeClr val="accent6"/>
                </a:solidFill>
              </a:rPr>
              <a:t>Wind vector</a:t>
            </a:r>
            <a:endParaRPr lang="en-GB" sz="1600" b="1" dirty="0">
              <a:solidFill>
                <a:schemeClr val="accent6"/>
              </a:solidFill>
            </a:endParaRPr>
          </a:p>
        </p:txBody>
      </p:sp>
      <p:sp>
        <p:nvSpPr>
          <p:cNvPr id="57" name="TextBox 56"/>
          <p:cNvSpPr txBox="1"/>
          <p:nvPr/>
        </p:nvSpPr>
        <p:spPr>
          <a:xfrm>
            <a:off x="2743200" y="2278429"/>
            <a:ext cx="3524250" cy="338554"/>
          </a:xfrm>
          <a:prstGeom prst="rect">
            <a:avLst/>
          </a:prstGeom>
          <a:noFill/>
        </p:spPr>
        <p:txBody>
          <a:bodyPr wrap="square" rtlCol="0">
            <a:spAutoFit/>
          </a:bodyPr>
          <a:lstStyle/>
          <a:p>
            <a:r>
              <a:rPr lang="en-GB" sz="1600" b="1" dirty="0" smtClean="0">
                <a:solidFill>
                  <a:srgbClr val="002060"/>
                </a:solidFill>
              </a:rPr>
              <a:t>Measured radial wind speed = 0m/s</a:t>
            </a:r>
            <a:endParaRPr lang="en-GB" sz="1600" b="1" dirty="0">
              <a:solidFill>
                <a:srgbClr val="002060"/>
              </a:solidFill>
            </a:endParaRPr>
          </a:p>
        </p:txBody>
      </p:sp>
      <p:sp>
        <p:nvSpPr>
          <p:cNvPr id="78" name="TextBox 77"/>
          <p:cNvSpPr txBox="1"/>
          <p:nvPr/>
        </p:nvSpPr>
        <p:spPr>
          <a:xfrm>
            <a:off x="2988346" y="4088332"/>
            <a:ext cx="1409700" cy="369332"/>
          </a:xfrm>
          <a:prstGeom prst="rect">
            <a:avLst/>
          </a:prstGeom>
          <a:noFill/>
        </p:spPr>
        <p:txBody>
          <a:bodyPr wrap="square" rtlCol="0">
            <a:spAutoFit/>
          </a:bodyPr>
          <a:lstStyle/>
          <a:p>
            <a:r>
              <a:rPr lang="en-GB" dirty="0" smtClean="0">
                <a:solidFill>
                  <a:schemeClr val="bg1">
                    <a:lumMod val="50000"/>
                  </a:schemeClr>
                </a:solidFill>
              </a:rPr>
              <a:t>East Pier</a:t>
            </a:r>
            <a:endParaRPr lang="en-GB" dirty="0">
              <a:solidFill>
                <a:schemeClr val="bg1">
                  <a:lumMod val="50000"/>
                </a:schemeClr>
              </a:solidFill>
            </a:endParaRPr>
          </a:p>
        </p:txBody>
      </p:sp>
      <p:sp>
        <p:nvSpPr>
          <p:cNvPr id="79" name="TextBox 78"/>
          <p:cNvSpPr txBox="1"/>
          <p:nvPr/>
        </p:nvSpPr>
        <p:spPr>
          <a:xfrm>
            <a:off x="7734300" y="2045553"/>
            <a:ext cx="1409700" cy="646331"/>
          </a:xfrm>
          <a:prstGeom prst="rect">
            <a:avLst/>
          </a:prstGeom>
          <a:noFill/>
        </p:spPr>
        <p:txBody>
          <a:bodyPr wrap="square" rtlCol="0">
            <a:spAutoFit/>
          </a:bodyPr>
          <a:lstStyle/>
          <a:p>
            <a:r>
              <a:rPr lang="en-GB" dirty="0" smtClean="0">
                <a:solidFill>
                  <a:schemeClr val="bg1">
                    <a:lumMod val="50000"/>
                  </a:schemeClr>
                </a:solidFill>
              </a:rPr>
              <a:t>Kish Lighthouse</a:t>
            </a:r>
            <a:endParaRPr lang="en-GB" dirty="0">
              <a:solidFill>
                <a:schemeClr val="bg1">
                  <a:lumMod val="50000"/>
                </a:schemeClr>
              </a:solidFill>
            </a:endParaRPr>
          </a:p>
        </p:txBody>
      </p:sp>
      <p:sp>
        <p:nvSpPr>
          <p:cNvPr id="12" name="TextBox 11"/>
          <p:cNvSpPr txBox="1"/>
          <p:nvPr/>
        </p:nvSpPr>
        <p:spPr>
          <a:xfrm>
            <a:off x="2743200" y="2600106"/>
            <a:ext cx="2670458" cy="523220"/>
          </a:xfrm>
          <a:prstGeom prst="rect">
            <a:avLst/>
          </a:prstGeom>
          <a:noFill/>
        </p:spPr>
        <p:txBody>
          <a:bodyPr wrap="square" rtlCol="0">
            <a:spAutoFit/>
          </a:bodyPr>
          <a:lstStyle/>
          <a:p>
            <a:r>
              <a:rPr lang="en-GB" sz="1400" b="1" dirty="0" smtClean="0">
                <a:solidFill>
                  <a:srgbClr val="002060"/>
                </a:solidFill>
              </a:rPr>
              <a:t>… but wind direction can be measured very accurately</a:t>
            </a:r>
            <a:endParaRPr lang="en-GB" sz="1400" b="1" dirty="0">
              <a:solidFill>
                <a:srgbClr val="002060"/>
              </a:solidFill>
            </a:endParaRPr>
          </a:p>
        </p:txBody>
      </p:sp>
    </p:spTree>
    <p:extLst>
      <p:ext uri="{BB962C8B-B14F-4D97-AF65-F5344CB8AC3E}">
        <p14:creationId xmlns:p14="http://schemas.microsoft.com/office/powerpoint/2010/main" val="3391623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3" cstate="print"/>
          <a:srcRect l="31438" t="44838"/>
          <a:stretch/>
        </p:blipFill>
        <p:spPr bwMode="auto">
          <a:xfrm>
            <a:off x="536799" y="1313425"/>
            <a:ext cx="7997601" cy="4586020"/>
          </a:xfrm>
          <a:prstGeom prst="rect">
            <a:avLst/>
          </a:prstGeom>
          <a:ln>
            <a:noFill/>
          </a:ln>
          <a:effectLst>
            <a:softEdge rad="112500"/>
          </a:effectLst>
        </p:spPr>
      </p:pic>
      <p:cxnSp>
        <p:nvCxnSpPr>
          <p:cNvPr id="10" name="Straight Arrow Connector 9"/>
          <p:cNvCxnSpPr>
            <a:stCxn id="7" idx="2"/>
            <a:endCxn id="8" idx="2"/>
          </p:cNvCxnSpPr>
          <p:nvPr/>
        </p:nvCxnSpPr>
        <p:spPr>
          <a:xfrm flipV="1">
            <a:off x="3035301" y="1846825"/>
            <a:ext cx="4756715" cy="205930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3035301" y="3728051"/>
            <a:ext cx="348018" cy="3561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Oval 7"/>
          <p:cNvSpPr/>
          <p:nvPr/>
        </p:nvSpPr>
        <p:spPr>
          <a:xfrm>
            <a:off x="7792016" y="1669025"/>
            <a:ext cx="371192" cy="3555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8" name="TextBox 77"/>
          <p:cNvSpPr txBox="1"/>
          <p:nvPr/>
        </p:nvSpPr>
        <p:spPr>
          <a:xfrm>
            <a:off x="2988346" y="4088332"/>
            <a:ext cx="1409700" cy="369332"/>
          </a:xfrm>
          <a:prstGeom prst="rect">
            <a:avLst/>
          </a:prstGeom>
          <a:noFill/>
        </p:spPr>
        <p:txBody>
          <a:bodyPr wrap="square" rtlCol="0">
            <a:spAutoFit/>
          </a:bodyPr>
          <a:lstStyle/>
          <a:p>
            <a:r>
              <a:rPr lang="en-GB" dirty="0" smtClean="0">
                <a:solidFill>
                  <a:schemeClr val="bg1">
                    <a:lumMod val="50000"/>
                  </a:schemeClr>
                </a:solidFill>
              </a:rPr>
              <a:t>East Pier</a:t>
            </a:r>
            <a:endParaRPr lang="en-GB" dirty="0">
              <a:solidFill>
                <a:schemeClr val="bg1">
                  <a:lumMod val="50000"/>
                </a:schemeClr>
              </a:solidFill>
            </a:endParaRPr>
          </a:p>
        </p:txBody>
      </p:sp>
      <p:sp>
        <p:nvSpPr>
          <p:cNvPr id="79" name="TextBox 78"/>
          <p:cNvSpPr txBox="1"/>
          <p:nvPr/>
        </p:nvSpPr>
        <p:spPr>
          <a:xfrm>
            <a:off x="7734300" y="2045553"/>
            <a:ext cx="1409700" cy="646331"/>
          </a:xfrm>
          <a:prstGeom prst="rect">
            <a:avLst/>
          </a:prstGeom>
          <a:noFill/>
        </p:spPr>
        <p:txBody>
          <a:bodyPr wrap="square" rtlCol="0">
            <a:spAutoFit/>
          </a:bodyPr>
          <a:lstStyle/>
          <a:p>
            <a:r>
              <a:rPr lang="en-GB" dirty="0" smtClean="0">
                <a:solidFill>
                  <a:schemeClr val="bg1">
                    <a:lumMod val="50000"/>
                  </a:schemeClr>
                </a:solidFill>
              </a:rPr>
              <a:t>Kish Lighthouse</a:t>
            </a:r>
            <a:endParaRPr lang="en-GB" dirty="0">
              <a:solidFill>
                <a:schemeClr val="bg1">
                  <a:lumMod val="50000"/>
                </a:schemeClr>
              </a:solidFill>
            </a:endParaRPr>
          </a:p>
        </p:txBody>
      </p:sp>
      <p:sp>
        <p:nvSpPr>
          <p:cNvPr id="12" name="Flowchart: Collate 11"/>
          <p:cNvSpPr/>
          <p:nvPr/>
        </p:nvSpPr>
        <p:spPr>
          <a:xfrm rot="20444806">
            <a:off x="-5048836" y="-4433206"/>
            <a:ext cx="16516290" cy="16678676"/>
          </a:xfrm>
          <a:prstGeom prst="flowChartCollate">
            <a:avLst/>
          </a:prstGeom>
          <a:solidFill>
            <a:srgbClr val="FF0000">
              <a:alpha val="2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999509" y="1682880"/>
            <a:ext cx="2209800" cy="369332"/>
          </a:xfrm>
          <a:prstGeom prst="rect">
            <a:avLst/>
          </a:prstGeom>
          <a:solidFill>
            <a:schemeClr val="bg1"/>
          </a:solidFill>
          <a:ln>
            <a:solidFill>
              <a:srgbClr val="C00000"/>
            </a:solidFill>
          </a:ln>
        </p:spPr>
        <p:txBody>
          <a:bodyPr wrap="square" rtlCol="0">
            <a:spAutoFit/>
          </a:bodyPr>
          <a:lstStyle/>
          <a:p>
            <a:r>
              <a:rPr lang="en-GB" b="1" dirty="0" smtClean="0">
                <a:solidFill>
                  <a:srgbClr val="FF0000"/>
                </a:solidFill>
              </a:rPr>
              <a:t>Across LOS</a:t>
            </a:r>
            <a:endParaRPr lang="en-GB" b="1" dirty="0">
              <a:solidFill>
                <a:srgbClr val="FF0000"/>
              </a:solidFill>
            </a:endParaRPr>
          </a:p>
        </p:txBody>
      </p:sp>
      <p:sp>
        <p:nvSpPr>
          <p:cNvPr id="15" name="TextBox 14"/>
          <p:cNvSpPr txBox="1"/>
          <p:nvPr/>
        </p:nvSpPr>
        <p:spPr>
          <a:xfrm>
            <a:off x="241300" y="5341155"/>
            <a:ext cx="1866900" cy="400110"/>
          </a:xfrm>
          <a:prstGeom prst="rect">
            <a:avLst/>
          </a:prstGeom>
          <a:noFill/>
          <a:ln>
            <a:solidFill>
              <a:srgbClr val="160BEF"/>
            </a:solidFill>
          </a:ln>
        </p:spPr>
        <p:txBody>
          <a:bodyPr wrap="square" rtlCol="0">
            <a:spAutoFit/>
          </a:bodyPr>
          <a:lstStyle/>
          <a:p>
            <a:r>
              <a:rPr lang="en-GB" sz="2000" b="1" dirty="0" smtClean="0">
                <a:solidFill>
                  <a:srgbClr val="160BEF"/>
                </a:solidFill>
              </a:rPr>
              <a:t>Along LOS</a:t>
            </a:r>
            <a:endParaRPr lang="en-GB" sz="2000" b="1" dirty="0">
              <a:solidFill>
                <a:srgbClr val="160BEF"/>
              </a:solidFill>
            </a:endParaRPr>
          </a:p>
        </p:txBody>
      </p:sp>
      <p:sp>
        <p:nvSpPr>
          <p:cNvPr id="16" name="TextBox 15"/>
          <p:cNvSpPr txBox="1"/>
          <p:nvPr/>
        </p:nvSpPr>
        <p:spPr>
          <a:xfrm>
            <a:off x="4932040" y="1682880"/>
            <a:ext cx="1952908" cy="400110"/>
          </a:xfrm>
          <a:prstGeom prst="rect">
            <a:avLst/>
          </a:prstGeom>
          <a:noFill/>
          <a:ln>
            <a:solidFill>
              <a:srgbClr val="160BEF"/>
            </a:solidFill>
          </a:ln>
        </p:spPr>
        <p:txBody>
          <a:bodyPr wrap="square" rtlCol="0">
            <a:spAutoFit/>
          </a:bodyPr>
          <a:lstStyle/>
          <a:p>
            <a:r>
              <a:rPr lang="en-GB" sz="2000" b="1" dirty="0" smtClean="0">
                <a:solidFill>
                  <a:srgbClr val="160BEF"/>
                </a:solidFill>
              </a:rPr>
              <a:t>Along LOS</a:t>
            </a:r>
            <a:endParaRPr lang="en-GB" sz="2000" b="1" dirty="0">
              <a:solidFill>
                <a:srgbClr val="160BEF"/>
              </a:solidFill>
            </a:endParaRPr>
          </a:p>
        </p:txBody>
      </p:sp>
      <p:sp>
        <p:nvSpPr>
          <p:cNvPr id="17" name="Rectangle 16"/>
          <p:cNvSpPr/>
          <p:nvPr/>
        </p:nvSpPr>
        <p:spPr>
          <a:xfrm>
            <a:off x="4228286" y="6319055"/>
            <a:ext cx="2236014" cy="369332"/>
          </a:xfrm>
          <a:prstGeom prst="rect">
            <a:avLst/>
          </a:prstGeom>
          <a:solidFill>
            <a:schemeClr val="bg1"/>
          </a:solidFill>
          <a:ln>
            <a:solidFill>
              <a:srgbClr val="C00000"/>
            </a:solidFill>
          </a:ln>
        </p:spPr>
        <p:txBody>
          <a:bodyPr wrap="square">
            <a:spAutoFit/>
          </a:bodyPr>
          <a:lstStyle/>
          <a:p>
            <a:r>
              <a:rPr lang="en-GB" b="1" dirty="0" smtClean="0">
                <a:solidFill>
                  <a:srgbClr val="FF0000"/>
                </a:solidFill>
              </a:rPr>
              <a:t>Across LOS</a:t>
            </a:r>
            <a:endParaRPr lang="en-GB" b="1" dirty="0">
              <a:solidFill>
                <a:srgbClr val="FF0000"/>
              </a:solidFill>
            </a:endParaRPr>
          </a:p>
        </p:txBody>
      </p:sp>
      <p:sp>
        <p:nvSpPr>
          <p:cNvPr id="2" name="Title 1"/>
          <p:cNvSpPr>
            <a:spLocks noGrp="1"/>
          </p:cNvSpPr>
          <p:nvPr>
            <p:ph type="title"/>
          </p:nvPr>
        </p:nvSpPr>
        <p:spPr>
          <a:xfrm>
            <a:off x="285750" y="429626"/>
            <a:ext cx="6955022" cy="323850"/>
          </a:xfrm>
        </p:spPr>
        <p:txBody>
          <a:bodyPr/>
          <a:lstStyle/>
          <a:p>
            <a:r>
              <a:rPr lang="en-GB" dirty="0" smtClean="0"/>
              <a:t>Wind direction considerations</a:t>
            </a:r>
            <a:endParaRPr lang="en-GB" dirty="0"/>
          </a:p>
        </p:txBody>
      </p:sp>
      <p:sp>
        <p:nvSpPr>
          <p:cNvPr id="3" name="TextBox 2"/>
          <p:cNvSpPr txBox="1"/>
          <p:nvPr/>
        </p:nvSpPr>
        <p:spPr>
          <a:xfrm>
            <a:off x="4398046" y="3444466"/>
            <a:ext cx="2514228" cy="461665"/>
          </a:xfrm>
          <a:prstGeom prst="rect">
            <a:avLst/>
          </a:prstGeom>
          <a:noFill/>
        </p:spPr>
        <p:txBody>
          <a:bodyPr wrap="square" rtlCol="0">
            <a:spAutoFit/>
          </a:bodyPr>
          <a:lstStyle/>
          <a:p>
            <a:pPr marR="0" algn="l" defTabSz="914400" rtl="0" eaLnBrk="1" fontAlgn="base" latinLnBrk="0" hangingPunct="1">
              <a:lnSpc>
                <a:spcPct val="100000"/>
              </a:lnSpc>
              <a:spcBef>
                <a:spcPts val="300"/>
              </a:spcBef>
              <a:spcAft>
                <a:spcPct val="0"/>
              </a:spcAft>
              <a:buClr>
                <a:srgbClr val="80C437"/>
              </a:buClr>
              <a:buSzPct val="125000"/>
              <a:tabLst/>
            </a:pPr>
            <a:r>
              <a:rPr kumimoji="0" lang="en-GB" sz="2400" b="0" i="0" u="none" strike="noStrike" kern="0" cap="none" spc="0" normalizeH="0" baseline="0" noProof="0" dirty="0" smtClean="0">
                <a:ln>
                  <a:noFill/>
                </a:ln>
                <a:solidFill>
                  <a:srgbClr val="002060"/>
                </a:solidFill>
                <a:effectLst/>
                <a:uLnTx/>
                <a:uFillTx/>
                <a:latin typeface="+mn-lt"/>
                <a:ea typeface="+mn-ea"/>
                <a:cs typeface="+mn-cs"/>
              </a:rPr>
              <a:t>LOS = Line Of Sight</a:t>
            </a:r>
          </a:p>
        </p:txBody>
      </p:sp>
    </p:spTree>
    <p:extLst>
      <p:ext uri="{BB962C8B-B14F-4D97-AF65-F5344CB8AC3E}">
        <p14:creationId xmlns:p14="http://schemas.microsoft.com/office/powerpoint/2010/main" val="35764110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V="1">
            <a:off x="6280344" y="1534904"/>
            <a:ext cx="1327382" cy="130539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Scanning LiDAR</a:t>
            </a:r>
            <a:endParaRPr lang="en-GB" dirty="0"/>
          </a:p>
        </p:txBody>
      </p:sp>
      <p:sp>
        <p:nvSpPr>
          <p:cNvPr id="3" name="Content Placeholder 2"/>
          <p:cNvSpPr>
            <a:spLocks noGrp="1"/>
          </p:cNvSpPr>
          <p:nvPr>
            <p:ph idx="1"/>
          </p:nvPr>
        </p:nvSpPr>
        <p:spPr>
          <a:xfrm>
            <a:off x="285750" y="1134476"/>
            <a:ext cx="5734050" cy="4613275"/>
          </a:xfrm>
        </p:spPr>
        <p:txBody>
          <a:bodyPr/>
          <a:lstStyle/>
          <a:p>
            <a:pPr>
              <a:lnSpc>
                <a:spcPct val="150000"/>
              </a:lnSpc>
            </a:pPr>
            <a:r>
              <a:rPr lang="en-GB" sz="2000" u="sng" dirty="0" smtClean="0"/>
              <a:t>Single</a:t>
            </a:r>
            <a:r>
              <a:rPr lang="en-GB" sz="2000" dirty="0" smtClean="0"/>
              <a:t> LiDAR Measurement:</a:t>
            </a:r>
            <a:r>
              <a:rPr lang="en-GB" sz="2000" dirty="0"/>
              <a:t> </a:t>
            </a:r>
          </a:p>
          <a:p>
            <a:pPr lvl="1">
              <a:lnSpc>
                <a:spcPct val="150000"/>
              </a:lnSpc>
            </a:pPr>
            <a:r>
              <a:rPr lang="en-GB" dirty="0" smtClean="0"/>
              <a:t>Wind speed and direction calculation based on multiple measurements along an arc</a:t>
            </a:r>
          </a:p>
          <a:p>
            <a:pPr lvl="1">
              <a:lnSpc>
                <a:spcPct val="150000"/>
              </a:lnSpc>
            </a:pPr>
            <a:r>
              <a:rPr lang="en-GB" dirty="0" smtClean="0"/>
              <a:t>Homogenous flow is a key assumption</a:t>
            </a:r>
          </a:p>
          <a:p>
            <a:pPr lvl="1">
              <a:lnSpc>
                <a:spcPct val="150000"/>
              </a:lnSpc>
            </a:pPr>
            <a:endParaRPr lang="en-GB" dirty="0" smtClean="0"/>
          </a:p>
          <a:p>
            <a:pPr>
              <a:lnSpc>
                <a:spcPct val="150000"/>
              </a:lnSpc>
            </a:pPr>
            <a:r>
              <a:rPr lang="en-GB" sz="2000" u="sng" dirty="0" smtClean="0"/>
              <a:t>Dual</a:t>
            </a:r>
            <a:r>
              <a:rPr lang="en-GB" sz="2000" dirty="0" smtClean="0"/>
              <a:t> LiDAR Measurement</a:t>
            </a:r>
          </a:p>
          <a:p>
            <a:pPr lvl="1">
              <a:lnSpc>
                <a:spcPct val="150000"/>
              </a:lnSpc>
            </a:pPr>
            <a:r>
              <a:rPr lang="en-GB" dirty="0"/>
              <a:t>Wind speed and direction calculation </a:t>
            </a:r>
            <a:r>
              <a:rPr lang="en-GB" dirty="0" smtClean="0"/>
              <a:t>based on measurement of two devices</a:t>
            </a:r>
          </a:p>
          <a:p>
            <a:pPr lvl="1">
              <a:lnSpc>
                <a:spcPct val="150000"/>
              </a:lnSpc>
            </a:pPr>
            <a:r>
              <a:rPr lang="en-GB" dirty="0" smtClean="0"/>
              <a:t>Wind vector can be accurately determined without assuming homogenous flow</a:t>
            </a:r>
          </a:p>
          <a:p>
            <a:pPr lvl="1">
              <a:lnSpc>
                <a:spcPct val="150000"/>
              </a:lnSpc>
            </a:pPr>
            <a:r>
              <a:rPr lang="en-GB" dirty="0" smtClean="0"/>
              <a:t>BUT higher cost, higher risk of data loss, etc.</a:t>
            </a:r>
          </a:p>
        </p:txBody>
      </p:sp>
      <p:cxnSp>
        <p:nvCxnSpPr>
          <p:cNvPr id="6" name="Straight Arrow Connector 5"/>
          <p:cNvCxnSpPr>
            <a:stCxn id="7" idx="5"/>
          </p:cNvCxnSpPr>
          <p:nvPr/>
        </p:nvCxnSpPr>
        <p:spPr>
          <a:xfrm flipV="1">
            <a:off x="6263593" y="1244134"/>
            <a:ext cx="814534" cy="1584723"/>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flipV="1">
            <a:off x="6012160" y="2784708"/>
            <a:ext cx="294572" cy="3014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4" name="Straight Arrow Connector 13"/>
          <p:cNvCxnSpPr>
            <a:stCxn id="16" idx="5"/>
          </p:cNvCxnSpPr>
          <p:nvPr/>
        </p:nvCxnSpPr>
        <p:spPr>
          <a:xfrm flipV="1">
            <a:off x="6599536" y="4634689"/>
            <a:ext cx="1715552" cy="1224196"/>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9" idx="3"/>
          </p:cNvCxnSpPr>
          <p:nvPr/>
        </p:nvCxnSpPr>
        <p:spPr>
          <a:xfrm>
            <a:off x="6304758" y="4156335"/>
            <a:ext cx="2010330" cy="478354"/>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flipV="1">
            <a:off x="6348103" y="5814736"/>
            <a:ext cx="294572" cy="3014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Oval 18"/>
          <p:cNvSpPr/>
          <p:nvPr/>
        </p:nvSpPr>
        <p:spPr>
          <a:xfrm flipV="1">
            <a:off x="6261619" y="4112186"/>
            <a:ext cx="294572" cy="3014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TextBox 3"/>
          <p:cNvSpPr txBox="1"/>
          <p:nvPr/>
        </p:nvSpPr>
        <p:spPr>
          <a:xfrm>
            <a:off x="6055299" y="3144552"/>
            <a:ext cx="2830399" cy="307777"/>
          </a:xfrm>
          <a:prstGeom prst="rect">
            <a:avLst/>
          </a:prstGeom>
          <a:noFill/>
        </p:spPr>
        <p:txBody>
          <a:bodyPr wrap="square" rtlCol="0">
            <a:spAutoFit/>
          </a:bodyPr>
          <a:lstStyle/>
          <a:p>
            <a:r>
              <a:rPr lang="en-GB" sz="1400" dirty="0" smtClean="0">
                <a:solidFill>
                  <a:schemeClr val="accent4"/>
                </a:solidFill>
              </a:rPr>
              <a:t>Scanning LiDAR</a:t>
            </a:r>
            <a:endParaRPr lang="en-GB" sz="1400" dirty="0">
              <a:solidFill>
                <a:schemeClr val="accent4"/>
              </a:solidFill>
            </a:endParaRPr>
          </a:p>
        </p:txBody>
      </p:sp>
      <p:sp>
        <p:nvSpPr>
          <p:cNvPr id="23" name="TextBox 22"/>
          <p:cNvSpPr txBox="1"/>
          <p:nvPr/>
        </p:nvSpPr>
        <p:spPr>
          <a:xfrm>
            <a:off x="6019800" y="4367044"/>
            <a:ext cx="2830399" cy="307777"/>
          </a:xfrm>
          <a:prstGeom prst="rect">
            <a:avLst/>
          </a:prstGeom>
          <a:noFill/>
        </p:spPr>
        <p:txBody>
          <a:bodyPr wrap="square" rtlCol="0">
            <a:spAutoFit/>
          </a:bodyPr>
          <a:lstStyle/>
          <a:p>
            <a:r>
              <a:rPr lang="en-GB" sz="1400" dirty="0" smtClean="0">
                <a:solidFill>
                  <a:schemeClr val="accent4"/>
                </a:solidFill>
              </a:rPr>
              <a:t>Scanning LiDAR</a:t>
            </a:r>
            <a:endParaRPr lang="en-GB" sz="1400" dirty="0">
              <a:solidFill>
                <a:schemeClr val="accent4"/>
              </a:solidFill>
            </a:endParaRPr>
          </a:p>
        </p:txBody>
      </p:sp>
      <p:sp>
        <p:nvSpPr>
          <p:cNvPr id="24" name="TextBox 23"/>
          <p:cNvSpPr txBox="1"/>
          <p:nvPr/>
        </p:nvSpPr>
        <p:spPr>
          <a:xfrm>
            <a:off x="6424975" y="6116202"/>
            <a:ext cx="2830399" cy="307777"/>
          </a:xfrm>
          <a:prstGeom prst="rect">
            <a:avLst/>
          </a:prstGeom>
          <a:noFill/>
        </p:spPr>
        <p:txBody>
          <a:bodyPr wrap="square" rtlCol="0">
            <a:spAutoFit/>
          </a:bodyPr>
          <a:lstStyle/>
          <a:p>
            <a:r>
              <a:rPr lang="en-GB" sz="1400" dirty="0" smtClean="0">
                <a:solidFill>
                  <a:schemeClr val="accent4"/>
                </a:solidFill>
              </a:rPr>
              <a:t>Scanning LiDAR</a:t>
            </a:r>
            <a:endParaRPr lang="en-GB" sz="1400" dirty="0">
              <a:solidFill>
                <a:schemeClr val="accent4"/>
              </a:solidFill>
            </a:endParaRPr>
          </a:p>
        </p:txBody>
      </p:sp>
      <p:sp>
        <p:nvSpPr>
          <p:cNvPr id="26" name="TextBox 25"/>
          <p:cNvSpPr txBox="1"/>
          <p:nvPr/>
        </p:nvSpPr>
        <p:spPr>
          <a:xfrm>
            <a:off x="7839522" y="3933056"/>
            <a:ext cx="1540276" cy="523220"/>
          </a:xfrm>
          <a:prstGeom prst="rect">
            <a:avLst/>
          </a:prstGeom>
          <a:noFill/>
        </p:spPr>
        <p:txBody>
          <a:bodyPr wrap="square" rtlCol="0">
            <a:spAutoFit/>
          </a:bodyPr>
          <a:lstStyle/>
          <a:p>
            <a:r>
              <a:rPr lang="en-GB" sz="1400" dirty="0" smtClean="0">
                <a:solidFill>
                  <a:schemeClr val="accent3"/>
                </a:solidFill>
              </a:rPr>
              <a:t>Measurement Location</a:t>
            </a:r>
            <a:endParaRPr lang="en-GB" sz="1400" dirty="0">
              <a:solidFill>
                <a:schemeClr val="accent3"/>
              </a:solidFill>
            </a:endParaRPr>
          </a:p>
        </p:txBody>
      </p:sp>
      <p:sp>
        <p:nvSpPr>
          <p:cNvPr id="27" name="TextBox 26"/>
          <p:cNvSpPr txBox="1"/>
          <p:nvPr/>
        </p:nvSpPr>
        <p:spPr>
          <a:xfrm>
            <a:off x="7712802" y="1124744"/>
            <a:ext cx="1540276" cy="523220"/>
          </a:xfrm>
          <a:prstGeom prst="rect">
            <a:avLst/>
          </a:prstGeom>
          <a:noFill/>
        </p:spPr>
        <p:txBody>
          <a:bodyPr wrap="square" rtlCol="0">
            <a:spAutoFit/>
          </a:bodyPr>
          <a:lstStyle/>
          <a:p>
            <a:r>
              <a:rPr lang="en-GB" sz="1400" dirty="0" smtClean="0">
                <a:solidFill>
                  <a:schemeClr val="accent3"/>
                </a:solidFill>
              </a:rPr>
              <a:t>Measurement Location</a:t>
            </a:r>
            <a:endParaRPr lang="en-GB" sz="1400" dirty="0">
              <a:solidFill>
                <a:schemeClr val="accent3"/>
              </a:solidFill>
            </a:endParaRPr>
          </a:p>
        </p:txBody>
      </p:sp>
      <p:sp>
        <p:nvSpPr>
          <p:cNvPr id="5" name="Arc 4"/>
          <p:cNvSpPr/>
          <p:nvPr/>
        </p:nvSpPr>
        <p:spPr>
          <a:xfrm>
            <a:off x="5294807" y="1231152"/>
            <a:ext cx="3021609" cy="3421984"/>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21" name="Straight Arrow Connector 20"/>
          <p:cNvCxnSpPr/>
          <p:nvPr/>
        </p:nvCxnSpPr>
        <p:spPr>
          <a:xfrm flipV="1">
            <a:off x="6288440" y="2532577"/>
            <a:ext cx="1942138" cy="30771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288440" y="2110418"/>
            <a:ext cx="1794852" cy="72987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Cross 27"/>
          <p:cNvSpPr/>
          <p:nvPr/>
        </p:nvSpPr>
        <p:spPr>
          <a:xfrm rot="1266269">
            <a:off x="7736376" y="1628795"/>
            <a:ext cx="443909" cy="438860"/>
          </a:xfrm>
          <a:prstGeom prst="plus">
            <a:avLst>
              <a:gd name="adj" fmla="val 4566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Cross 28"/>
          <p:cNvSpPr/>
          <p:nvPr/>
        </p:nvSpPr>
        <p:spPr>
          <a:xfrm rot="1266269">
            <a:off x="8101629" y="4411176"/>
            <a:ext cx="443909" cy="438860"/>
          </a:xfrm>
          <a:prstGeom prst="plus">
            <a:avLst>
              <a:gd name="adj" fmla="val 4566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42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Overview </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00724" y="1490663"/>
            <a:ext cx="6472752" cy="4613275"/>
          </a:xfrm>
          <a:prstGeom prst="rect">
            <a:avLst/>
          </a:prstGeom>
          <a:ln>
            <a:noFill/>
          </a:ln>
          <a:effectLst>
            <a:softEdge rad="112500"/>
          </a:effectLst>
        </p:spPr>
      </p:pic>
      <p:sp>
        <p:nvSpPr>
          <p:cNvPr id="5" name="Oval 4"/>
          <p:cNvSpPr/>
          <p:nvPr/>
        </p:nvSpPr>
        <p:spPr>
          <a:xfrm>
            <a:off x="6270625" y="29337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Oval 6"/>
          <p:cNvSpPr/>
          <p:nvPr/>
        </p:nvSpPr>
        <p:spPr>
          <a:xfrm>
            <a:off x="4660900" y="476885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TextBox 11"/>
          <p:cNvSpPr txBox="1"/>
          <p:nvPr/>
        </p:nvSpPr>
        <p:spPr>
          <a:xfrm>
            <a:off x="4860925" y="4959350"/>
            <a:ext cx="1409700" cy="369332"/>
          </a:xfrm>
          <a:prstGeom prst="rect">
            <a:avLst/>
          </a:prstGeom>
          <a:noFill/>
        </p:spPr>
        <p:txBody>
          <a:bodyPr wrap="square" rtlCol="0">
            <a:spAutoFit/>
          </a:bodyPr>
          <a:lstStyle/>
          <a:p>
            <a:r>
              <a:rPr lang="en-GB" dirty="0" smtClean="0"/>
              <a:t>East Pier</a:t>
            </a:r>
            <a:endParaRPr lang="en-GB" dirty="0"/>
          </a:p>
        </p:txBody>
      </p:sp>
      <p:pic>
        <p:nvPicPr>
          <p:cNvPr id="2053" name="Picture 5"/>
          <p:cNvPicPr>
            <a:picLocks noChangeAspect="1" noChangeArrowheads="1"/>
          </p:cNvPicPr>
          <p:nvPr/>
        </p:nvPicPr>
        <p:blipFill>
          <a:blip r:embed="rId4" cstate="print"/>
          <a:srcRect/>
          <a:stretch>
            <a:fillRect/>
          </a:stretch>
        </p:blipFill>
        <p:spPr bwMode="auto">
          <a:xfrm>
            <a:off x="285750" y="4998482"/>
            <a:ext cx="2693811" cy="1665604"/>
          </a:xfrm>
          <a:prstGeom prst="rect">
            <a:avLst/>
          </a:prstGeom>
          <a:noFill/>
          <a:ln w="9525">
            <a:noFill/>
            <a:miter lim="800000"/>
            <a:headEnd/>
            <a:tailEnd/>
          </a:ln>
        </p:spPr>
      </p:pic>
      <p:sp>
        <p:nvSpPr>
          <p:cNvPr id="18" name="Oval 17"/>
          <p:cNvSpPr/>
          <p:nvPr/>
        </p:nvSpPr>
        <p:spPr>
          <a:xfrm>
            <a:off x="3195845" y="6286500"/>
            <a:ext cx="177800" cy="190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TextBox 19"/>
          <p:cNvSpPr txBox="1"/>
          <p:nvPr/>
        </p:nvSpPr>
        <p:spPr>
          <a:xfrm>
            <a:off x="3451225" y="6103938"/>
            <a:ext cx="1409700" cy="646331"/>
          </a:xfrm>
          <a:prstGeom prst="rect">
            <a:avLst/>
          </a:prstGeom>
          <a:solidFill>
            <a:schemeClr val="bg1"/>
          </a:solidFill>
        </p:spPr>
        <p:txBody>
          <a:bodyPr wrap="square" rtlCol="0">
            <a:spAutoFit/>
          </a:bodyPr>
          <a:lstStyle/>
          <a:p>
            <a:r>
              <a:rPr lang="en-GB" b="1" dirty="0" smtClean="0">
                <a:solidFill>
                  <a:schemeClr val="tx1">
                    <a:lumMod val="75000"/>
                  </a:schemeClr>
                </a:solidFill>
              </a:rPr>
              <a:t>Scanning LiDAR</a:t>
            </a:r>
            <a:endParaRPr lang="en-GB" b="1" dirty="0">
              <a:solidFill>
                <a:schemeClr val="tx1">
                  <a:lumMod val="75000"/>
                </a:schemeClr>
              </a:solidFill>
            </a:endParaRPr>
          </a:p>
        </p:txBody>
      </p:sp>
      <p:sp>
        <p:nvSpPr>
          <p:cNvPr id="16" name="TextBox 15"/>
          <p:cNvSpPr txBox="1"/>
          <p:nvPr/>
        </p:nvSpPr>
        <p:spPr>
          <a:xfrm>
            <a:off x="5156200" y="2306419"/>
            <a:ext cx="1409700" cy="646331"/>
          </a:xfrm>
          <a:prstGeom prst="rect">
            <a:avLst/>
          </a:prstGeom>
          <a:noFill/>
        </p:spPr>
        <p:txBody>
          <a:bodyPr wrap="square" rtlCol="0">
            <a:spAutoFit/>
          </a:bodyPr>
          <a:lstStyle/>
          <a:p>
            <a:r>
              <a:rPr lang="en-GB" dirty="0" smtClean="0"/>
              <a:t>Baily Lighthouse</a:t>
            </a:r>
            <a:endParaRPr lang="en-GB" dirty="0"/>
          </a:p>
        </p:txBody>
      </p:sp>
      <p:pic>
        <p:nvPicPr>
          <p:cNvPr id="17" name="Picture 16" descr="Bailey.jpg"/>
          <p:cNvPicPr>
            <a:picLocks noChangeAspect="1"/>
          </p:cNvPicPr>
          <p:nvPr/>
        </p:nvPicPr>
        <p:blipFill>
          <a:blip r:embed="rId5" cstate="print"/>
          <a:stretch>
            <a:fillRect/>
          </a:stretch>
        </p:blipFill>
        <p:spPr>
          <a:xfrm>
            <a:off x="6385965" y="842123"/>
            <a:ext cx="2705100" cy="1685925"/>
          </a:xfrm>
          <a:prstGeom prst="rect">
            <a:avLst/>
          </a:prstGeom>
        </p:spPr>
      </p:pic>
      <p:sp>
        <p:nvSpPr>
          <p:cNvPr id="28" name="TextBox 27"/>
          <p:cNvSpPr txBox="1"/>
          <p:nvPr/>
        </p:nvSpPr>
        <p:spPr>
          <a:xfrm>
            <a:off x="6319609" y="3689353"/>
            <a:ext cx="806905" cy="369332"/>
          </a:xfrm>
          <a:prstGeom prst="rect">
            <a:avLst/>
          </a:prstGeom>
          <a:noFill/>
        </p:spPr>
        <p:txBody>
          <a:bodyPr wrap="square" rtlCol="0">
            <a:spAutoFit/>
          </a:bodyPr>
          <a:lstStyle/>
          <a:p>
            <a:r>
              <a:rPr lang="en-GB" dirty="0" smtClean="0">
                <a:solidFill>
                  <a:srgbClr val="FF0000"/>
                </a:solidFill>
              </a:rPr>
              <a:t>400s</a:t>
            </a:r>
            <a:endParaRPr lang="en-GB" dirty="0">
              <a:solidFill>
                <a:srgbClr val="FF0000"/>
              </a:solidFill>
            </a:endParaRPr>
          </a:p>
        </p:txBody>
      </p:sp>
      <p:sp>
        <p:nvSpPr>
          <p:cNvPr id="29" name="TextBox 28"/>
          <p:cNvSpPr txBox="1"/>
          <p:nvPr/>
        </p:nvSpPr>
        <p:spPr>
          <a:xfrm>
            <a:off x="5209270" y="4204608"/>
            <a:ext cx="1235074" cy="369332"/>
          </a:xfrm>
          <a:prstGeom prst="rect">
            <a:avLst/>
          </a:prstGeom>
          <a:noFill/>
        </p:spPr>
        <p:txBody>
          <a:bodyPr wrap="square" rtlCol="0">
            <a:spAutoFit/>
          </a:bodyPr>
          <a:lstStyle/>
          <a:p>
            <a:r>
              <a:rPr lang="en-GB" dirty="0" smtClean="0">
                <a:solidFill>
                  <a:srgbClr val="FF0000"/>
                </a:solidFill>
              </a:rPr>
              <a:t>Prototype</a:t>
            </a:r>
            <a:endParaRPr lang="en-GB" dirty="0">
              <a:solidFill>
                <a:srgbClr val="FF0000"/>
              </a:solidFill>
            </a:endParaRPr>
          </a:p>
        </p:txBody>
      </p:sp>
      <p:cxnSp>
        <p:nvCxnSpPr>
          <p:cNvPr id="31" name="Straight Arrow Connector 30"/>
          <p:cNvCxnSpPr>
            <a:stCxn id="28" idx="0"/>
          </p:cNvCxnSpPr>
          <p:nvPr/>
        </p:nvCxnSpPr>
        <p:spPr bwMode="auto">
          <a:xfrm flipH="1" flipV="1">
            <a:off x="6531428" y="3033489"/>
            <a:ext cx="191634" cy="655864"/>
          </a:xfrm>
          <a:prstGeom prst="straightConnector1">
            <a:avLst/>
          </a:prstGeom>
          <a:solidFill>
            <a:schemeClr val="accent1"/>
          </a:solidFill>
          <a:ln>
            <a:solidFill>
              <a:srgbClr val="FF0000"/>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H="1">
            <a:off x="4920343" y="4601029"/>
            <a:ext cx="609600" cy="232229"/>
          </a:xfrm>
          <a:prstGeom prst="straightConnector1">
            <a:avLst/>
          </a:prstGeom>
          <a:solidFill>
            <a:schemeClr val="accent1"/>
          </a:solidFill>
          <a:ln>
            <a:solidFill>
              <a:srgbClr val="FF0000"/>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Picture 34" descr="IMG_6047.JPG"/>
          <p:cNvPicPr>
            <a:picLocks noChangeAspect="1"/>
          </p:cNvPicPr>
          <p:nvPr/>
        </p:nvPicPr>
        <p:blipFill>
          <a:blip r:embed="rId6" cstate="print"/>
          <a:srcRect r="12208"/>
          <a:stretch>
            <a:fillRect/>
          </a:stretch>
        </p:blipFill>
        <p:spPr>
          <a:xfrm>
            <a:off x="6290528" y="4072011"/>
            <a:ext cx="2853472" cy="2437690"/>
          </a:xfrm>
          <a:prstGeom prst="rect">
            <a:avLst/>
          </a:prstGeom>
        </p:spPr>
      </p:pic>
      <p:pic>
        <p:nvPicPr>
          <p:cNvPr id="25" name="Picture 2"/>
          <p:cNvPicPr>
            <a:picLocks noChangeAspect="1" noChangeArrowheads="1"/>
          </p:cNvPicPr>
          <p:nvPr/>
        </p:nvPicPr>
        <p:blipFill>
          <a:blip r:embed="rId7" cstate="print"/>
          <a:srcRect/>
          <a:stretch>
            <a:fillRect/>
          </a:stretch>
        </p:blipFill>
        <p:spPr bwMode="auto">
          <a:xfrm>
            <a:off x="5419467" y="5764555"/>
            <a:ext cx="1312864" cy="1041956"/>
          </a:xfrm>
          <a:prstGeom prst="rect">
            <a:avLst/>
          </a:prstGeom>
          <a:noFill/>
          <a:ln w="9525">
            <a:solidFill>
              <a:srgbClr val="002060"/>
            </a:solidFill>
            <a:miter lim="800000"/>
            <a:headEnd/>
            <a:tailEnd/>
          </a:ln>
        </p:spPr>
      </p:pic>
      <p:pic>
        <p:nvPicPr>
          <p:cNvPr id="36" name="Picture 35" descr="IMG_6113.JPG"/>
          <p:cNvPicPr>
            <a:picLocks noChangeAspect="1"/>
          </p:cNvPicPr>
          <p:nvPr/>
        </p:nvPicPr>
        <p:blipFill>
          <a:blip r:embed="rId8" cstate="print"/>
          <a:srcRect r="10991"/>
          <a:stretch>
            <a:fillRect/>
          </a:stretch>
        </p:blipFill>
        <p:spPr>
          <a:xfrm>
            <a:off x="29027" y="1123823"/>
            <a:ext cx="3004457" cy="2531589"/>
          </a:xfrm>
          <a:prstGeom prst="rect">
            <a:avLst/>
          </a:prstGeom>
        </p:spPr>
      </p:pic>
      <p:pic>
        <p:nvPicPr>
          <p:cNvPr id="23" name="Picture 2"/>
          <p:cNvPicPr>
            <a:picLocks noChangeAspect="1" noChangeArrowheads="1"/>
          </p:cNvPicPr>
          <p:nvPr/>
        </p:nvPicPr>
        <p:blipFill>
          <a:blip r:embed="rId9" cstate="print"/>
          <a:srcRect/>
          <a:stretch>
            <a:fillRect/>
          </a:stretch>
        </p:blipFill>
        <p:spPr bwMode="auto">
          <a:xfrm>
            <a:off x="2633465" y="1387626"/>
            <a:ext cx="1676398" cy="774432"/>
          </a:xfrm>
          <a:prstGeom prst="rect">
            <a:avLst/>
          </a:prstGeom>
          <a:noFill/>
          <a:ln w="9525">
            <a:solidFill>
              <a:srgbClr val="00206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p:bldP spid="18" grpId="0" animBg="1"/>
      <p:bldP spid="20" grpId="0" animBg="1"/>
      <p:bldP spid="16" grpId="0"/>
      <p:bldP spid="28" grpId="0"/>
      <p:bldP spid="29" grpId="0"/>
    </p:bldLst>
  </p:timing>
</p:sld>
</file>

<file path=ppt/theme/theme1.xml><?xml version="1.0" encoding="utf-8"?>
<a:theme xmlns:a="http://schemas.openxmlformats.org/drawingml/2006/main" name="Carbon Trust theme template so1807">
  <a:themeElements>
    <a:clrScheme name="Carbon Trust">
      <a:dk1>
        <a:srgbClr val="003478"/>
      </a:dk1>
      <a:lt1>
        <a:srgbClr val="FFFFFF"/>
      </a:lt1>
      <a:dk2>
        <a:srgbClr val="0096D7"/>
      </a:dk2>
      <a:lt2>
        <a:srgbClr val="8EBAE5"/>
      </a:lt2>
      <a:accent1>
        <a:srgbClr val="003478"/>
      </a:accent1>
      <a:accent2>
        <a:srgbClr val="0096D7"/>
      </a:accent2>
      <a:accent3>
        <a:srgbClr val="7F7F7F"/>
      </a:accent3>
      <a:accent4>
        <a:srgbClr val="8EBAE5"/>
      </a:accent4>
      <a:accent5>
        <a:srgbClr val="032F52"/>
      </a:accent5>
      <a:accent6>
        <a:srgbClr val="80C437"/>
      </a:accent6>
      <a:hlink>
        <a:srgbClr val="032F52"/>
      </a:hlink>
      <a:folHlink>
        <a:srgbClr val="003478"/>
      </a:folHlink>
    </a:clrScheme>
    <a:fontScheme name="Carbon Trus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effectLst/>
        <a:ex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err="1"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0" tIns="36000" rIns="36000" bIns="36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66700" marR="0" indent="-266700" algn="l" defTabSz="914400" rtl="0" eaLnBrk="1" fontAlgn="base" latinLnBrk="0" hangingPunct="1">
          <a:lnSpc>
            <a:spcPct val="100000"/>
          </a:lnSpc>
          <a:spcBef>
            <a:spcPts val="300"/>
          </a:spcBef>
          <a:spcAft>
            <a:spcPct val="0"/>
          </a:spcAft>
          <a:buClr>
            <a:srgbClr val="80C437"/>
          </a:buClr>
          <a:buSzPct val="125000"/>
          <a:buFont typeface="Calisto MT" pitchFamily="18" charset="0"/>
          <a:buChar char="›"/>
          <a:tabLst/>
          <a:defRPr kumimoji="0" sz="2400" b="0" i="0" u="none" strike="noStrike" kern="0" cap="none" spc="0" normalizeH="0" baseline="0" noProof="0" dirty="0" smtClean="0">
            <a:ln>
              <a:noFill/>
            </a:ln>
            <a:solidFill>
              <a:srgbClr val="002A6C"/>
            </a:solidFill>
            <a:effectLst/>
            <a:uLnTx/>
            <a:uFillTx/>
            <a:latin typeface="+mn-lt"/>
            <a:ea typeface="+mn-ea"/>
            <a:cs typeface="+mn-cs"/>
          </a:defRPr>
        </a:defPPr>
      </a:lstStyle>
    </a:txDef>
  </a:objectDefaults>
  <a:extraClrSchemeLst>
    <a:extraClrScheme>
      <a:clrScheme name="ENGLISH One to One template 1">
        <a:dk1>
          <a:srgbClr val="002A6C"/>
        </a:dk1>
        <a:lt1>
          <a:srgbClr val="FFFFFF"/>
        </a:lt1>
        <a:dk2>
          <a:srgbClr val="002A6C"/>
        </a:dk2>
        <a:lt2>
          <a:srgbClr val="74B9E8"/>
        </a:lt2>
        <a:accent1>
          <a:srgbClr val="003478"/>
        </a:accent1>
        <a:accent2>
          <a:srgbClr val="009ADA"/>
        </a:accent2>
        <a:accent3>
          <a:srgbClr val="FFFFFF"/>
        </a:accent3>
        <a:accent4>
          <a:srgbClr val="00225B"/>
        </a:accent4>
        <a:accent5>
          <a:srgbClr val="AAAEBE"/>
        </a:accent5>
        <a:accent6>
          <a:srgbClr val="008BC5"/>
        </a:accent6>
        <a:hlink>
          <a:srgbClr val="8EBAE5"/>
        </a:hlink>
        <a:folHlink>
          <a:srgbClr val="B538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arbon Trust Template.potx" id="{ADAFFD2F-8FB6-4153-953E-C95E78D3C2CA}" vid="{3F4B4F82-82C5-4C15-B43D-A2939023B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335</TotalTime>
  <Words>1281</Words>
  <Application>Microsoft Office PowerPoint</Application>
  <PresentationFormat>On-screen Show (4:3)</PresentationFormat>
  <Paragraphs>318</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Carbon Trust theme template so1807</vt:lpstr>
      <vt:lpstr>Scanning LiDAR in Offshore Wind</vt:lpstr>
      <vt:lpstr>Presentation Contents</vt:lpstr>
      <vt:lpstr>What are we trying to achieve?</vt:lpstr>
      <vt:lpstr>Definition of Radial and Orthogonal Measurement Data</vt:lpstr>
      <vt:lpstr>Definition of Radial and Orthogonal Measurement Data</vt:lpstr>
      <vt:lpstr>Definition of Radial and Orthogonal Measurement Data</vt:lpstr>
      <vt:lpstr>Wind direction considerations</vt:lpstr>
      <vt:lpstr>Scanning LiDAR</vt:lpstr>
      <vt:lpstr>Campaign Overview </vt:lpstr>
      <vt:lpstr>Measurement Location Overview </vt:lpstr>
      <vt:lpstr>Demonstration Points</vt:lpstr>
      <vt:lpstr>Demonstration Points</vt:lpstr>
      <vt:lpstr>The Validation set up</vt:lpstr>
      <vt:lpstr>Campaign Details</vt:lpstr>
      <vt:lpstr>Campaign Details</vt:lpstr>
      <vt:lpstr>Campaign Details</vt:lpstr>
      <vt:lpstr>Achieved measurement ranges</vt:lpstr>
      <vt:lpstr>Achieved measurement ranges</vt:lpstr>
      <vt:lpstr>WindTracer results</vt:lpstr>
      <vt:lpstr>Leosphere results</vt:lpstr>
      <vt:lpstr>Leosphere results</vt:lpstr>
      <vt:lpstr>Validation Summary</vt:lpstr>
      <vt:lpstr>Impact on Yield Prediction Uncertainty</vt:lpstr>
      <vt:lpstr>Conclusions</vt:lpstr>
      <vt:lpstr>Thank you</vt:lpstr>
      <vt:lpstr>PowerPoint Presentation</vt:lpstr>
      <vt:lpstr>Validation Sensitivity Analysis</vt:lpstr>
    </vt:vector>
  </TitlesOfParts>
  <Company>Carbon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Scanning LiDAR in Offshore Wind</dc:title>
  <dc:creator>Michael Stephenson</dc:creator>
  <cp:lastModifiedBy>Alex Clerc</cp:lastModifiedBy>
  <cp:revision>64</cp:revision>
  <cp:lastPrinted>2012-07-19T13:27:52Z</cp:lastPrinted>
  <dcterms:created xsi:type="dcterms:W3CDTF">2016-08-17T09:22:50Z</dcterms:created>
  <dcterms:modified xsi:type="dcterms:W3CDTF">2016-09-27T11:39:01Z</dcterms:modified>
</cp:coreProperties>
</file>