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648" r:id="rId1"/>
  </p:sldMasterIdLst>
  <p:notesMasterIdLst>
    <p:notesMasterId r:id="rId13"/>
  </p:notesMasterIdLst>
  <p:sldIdLst>
    <p:sldId id="256" r:id="rId2"/>
    <p:sldId id="304" r:id="rId3"/>
    <p:sldId id="293" r:id="rId4"/>
    <p:sldId id="278" r:id="rId5"/>
    <p:sldId id="289" r:id="rId6"/>
    <p:sldId id="294" r:id="rId7"/>
    <p:sldId id="299" r:id="rId8"/>
    <p:sldId id="296" r:id="rId9"/>
    <p:sldId id="302" r:id="rId10"/>
    <p:sldId id="303" r:id="rId11"/>
    <p:sldId id="292" r:id="rId12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Interstate-Regular" pitchFamily="2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798">
          <p15:clr>
            <a:srgbClr val="A4A3A4"/>
          </p15:clr>
        </p15:guide>
        <p15:guide id="2" orient="horz" pos="4164">
          <p15:clr>
            <a:srgbClr val="A4A3A4"/>
          </p15:clr>
        </p15:guide>
        <p15:guide id="3" orient="horz" pos="924">
          <p15:clr>
            <a:srgbClr val="A4A3A4"/>
          </p15:clr>
        </p15:guide>
        <p15:guide id="4" pos="264">
          <p15:clr>
            <a:srgbClr val="A4A3A4"/>
          </p15:clr>
        </p15:guide>
        <p15:guide id="5" pos="5346">
          <p15:clr>
            <a:srgbClr val="A4A3A4"/>
          </p15:clr>
        </p15:guide>
        <p15:guide id="6" pos="5274">
          <p15:clr>
            <a:srgbClr val="A4A3A4"/>
          </p15:clr>
        </p15:guide>
        <p15:guide id="7" pos="501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h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35F"/>
    <a:srgbClr val="FF6801"/>
    <a:srgbClr val="1B2C83"/>
    <a:srgbClr val="D25500"/>
    <a:srgbClr val="C85100"/>
    <a:srgbClr val="007E39"/>
    <a:srgbClr val="1E42A6"/>
    <a:srgbClr val="2856D8"/>
    <a:srgbClr val="3651D6"/>
    <a:srgbClr val="001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660" autoAdjust="0"/>
  </p:normalViewPr>
  <p:slideViewPr>
    <p:cSldViewPr snapToGrid="0" snapToObjects="1">
      <p:cViewPr varScale="1">
        <p:scale>
          <a:sx n="96" d="100"/>
          <a:sy n="96" d="100"/>
        </p:scale>
        <p:origin x="1176" y="67"/>
      </p:cViewPr>
      <p:guideLst>
        <p:guide orient="horz" pos="798"/>
        <p:guide orient="horz" pos="4164"/>
        <p:guide orient="horz" pos="924"/>
        <p:guide pos="264"/>
        <p:guide pos="5346"/>
        <p:guide pos="5274"/>
        <p:guide pos="50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0DAB6-B1A4-4520-86CA-ED41FF6FF0FB}" type="doc">
      <dgm:prSet loTypeId="urn:microsoft.com/office/officeart/2005/8/layout/hierarchy6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CB73774D-12AD-434A-8B0D-D98E428B165E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Ministry of Energy</a:t>
          </a:r>
          <a:endParaRPr lang="en-US" sz="2000" dirty="0">
            <a:solidFill>
              <a:schemeClr val="bg1"/>
            </a:solidFill>
          </a:endParaRPr>
        </a:p>
      </dgm:t>
    </dgm:pt>
    <dgm:pt modelId="{2B10B4DC-574C-4E4D-9E73-732ED3EF41CE}" type="parTrans" cxnId="{B6456F1C-859A-4DCF-AE3D-EBD960992A5F}">
      <dgm:prSet/>
      <dgm:spPr/>
      <dgm:t>
        <a:bodyPr/>
        <a:lstStyle/>
        <a:p>
          <a:endParaRPr lang="en-US" sz="2000"/>
        </a:p>
      </dgm:t>
    </dgm:pt>
    <dgm:pt modelId="{A3C06DA4-6C77-4867-8D2A-73B2FE5B7199}" type="sibTrans" cxnId="{B6456F1C-859A-4DCF-AE3D-EBD960992A5F}">
      <dgm:prSet/>
      <dgm:spPr/>
      <dgm:t>
        <a:bodyPr/>
        <a:lstStyle/>
        <a:p>
          <a:endParaRPr lang="en-US" sz="2000"/>
        </a:p>
      </dgm:t>
    </dgm:pt>
    <dgm:pt modelId="{C85AB7C3-9B2A-49CC-ACF5-B1D4BAA7AA48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000" b="1" dirty="0" err="1">
              <a:solidFill>
                <a:schemeClr val="bg1"/>
              </a:solidFill>
            </a:rPr>
            <a:t>Tavanir</a:t>
          </a:r>
          <a:r>
            <a:rPr lang="en-US" sz="2000" b="1" dirty="0">
              <a:solidFill>
                <a:schemeClr val="bg1"/>
              </a:solidFill>
            </a:rPr>
            <a:t> Holding Company</a:t>
          </a:r>
        </a:p>
      </dgm:t>
    </dgm:pt>
    <dgm:pt modelId="{F73FAB33-A43A-4627-8764-A743A61C433F}" type="parTrans" cxnId="{7C30BDD4-95EA-4C9F-8C36-F064DA2DE5B7}">
      <dgm:prSet/>
      <dgm:spPr/>
      <dgm:t>
        <a:bodyPr/>
        <a:lstStyle/>
        <a:p>
          <a:endParaRPr lang="en-US" sz="2000"/>
        </a:p>
      </dgm:t>
    </dgm:pt>
    <dgm:pt modelId="{39DFD4E0-24F6-414D-B2A8-5B8F28B0C2B5}" type="sibTrans" cxnId="{7C30BDD4-95EA-4C9F-8C36-F064DA2DE5B7}">
      <dgm:prSet/>
      <dgm:spPr/>
      <dgm:t>
        <a:bodyPr/>
        <a:lstStyle/>
        <a:p>
          <a:endParaRPr lang="en-US" sz="2000"/>
        </a:p>
      </dgm:t>
    </dgm:pt>
    <dgm:pt modelId="{8E666AD1-0241-48B0-BA4F-7849B7EB4DF1}">
      <dgm:prSet phldrT="[Text]" custT="1"/>
      <dgm:spPr/>
      <dgm:t>
        <a:bodyPr/>
        <a:lstStyle/>
        <a:p>
          <a:r>
            <a:rPr lang="en-US" sz="2000" dirty="0"/>
            <a:t>Deputies</a:t>
          </a:r>
        </a:p>
      </dgm:t>
    </dgm:pt>
    <dgm:pt modelId="{4966F00B-2393-4983-94D0-F3889C1E71C1}" type="parTrans" cxnId="{75DDF75B-B43A-4DB2-9B30-FF5F8CEFFBAE}">
      <dgm:prSet/>
      <dgm:spPr/>
      <dgm:t>
        <a:bodyPr/>
        <a:lstStyle/>
        <a:p>
          <a:endParaRPr lang="en-US" sz="2000"/>
        </a:p>
      </dgm:t>
    </dgm:pt>
    <dgm:pt modelId="{A6061938-5DA2-4103-9E76-3C96A102D00F}" type="sibTrans" cxnId="{75DDF75B-B43A-4DB2-9B30-FF5F8CEFFBAE}">
      <dgm:prSet/>
      <dgm:spPr/>
      <dgm:t>
        <a:bodyPr/>
        <a:lstStyle/>
        <a:p>
          <a:endParaRPr lang="en-US" sz="2000"/>
        </a:p>
      </dgm:t>
    </dgm:pt>
    <dgm:pt modelId="{8ECFFD67-9F98-45A7-B633-0E0FE2327C60}">
      <dgm:prSet custT="1"/>
      <dgm:spPr>
        <a:solidFill>
          <a:srgbClr val="00B050"/>
        </a:solidFill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SUNA</a:t>
          </a:r>
        </a:p>
      </dgm:t>
    </dgm:pt>
    <dgm:pt modelId="{8EAC8513-6701-4DA4-922D-09B29FC6AA34}" type="parTrans" cxnId="{45C71852-F913-4A04-99C1-F1A70C73D406}">
      <dgm:prSet/>
      <dgm:spPr/>
      <dgm:t>
        <a:bodyPr/>
        <a:lstStyle/>
        <a:p>
          <a:endParaRPr lang="en-US" sz="2000"/>
        </a:p>
      </dgm:t>
    </dgm:pt>
    <dgm:pt modelId="{B5D3C44A-00E9-4920-8EB7-CF946D182D93}" type="sibTrans" cxnId="{45C71852-F913-4A04-99C1-F1A70C73D406}">
      <dgm:prSet/>
      <dgm:spPr/>
      <dgm:t>
        <a:bodyPr/>
        <a:lstStyle/>
        <a:p>
          <a:endParaRPr lang="en-US" sz="2000"/>
        </a:p>
      </dgm:t>
    </dgm:pt>
    <dgm:pt modelId="{ECD8B1B2-61A2-4844-9C47-2C603397437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0" dirty="0">
              <a:solidFill>
                <a:schemeClr val="bg1"/>
              </a:solidFill>
            </a:rPr>
            <a:t>Distribution Companies</a:t>
          </a:r>
        </a:p>
      </dgm:t>
    </dgm:pt>
    <dgm:pt modelId="{D48287D7-AC35-4040-962E-FA4F4F3C06C4}" type="parTrans" cxnId="{BBC2FEE5-6375-49FD-AA33-3E5AB66AC577}">
      <dgm:prSet/>
      <dgm:spPr/>
      <dgm:t>
        <a:bodyPr/>
        <a:lstStyle/>
        <a:p>
          <a:endParaRPr lang="en-US" sz="2000"/>
        </a:p>
      </dgm:t>
    </dgm:pt>
    <dgm:pt modelId="{5591728C-48D3-4CC4-9CEA-2A13AB68048D}" type="sibTrans" cxnId="{BBC2FEE5-6375-49FD-AA33-3E5AB66AC577}">
      <dgm:prSet/>
      <dgm:spPr/>
      <dgm:t>
        <a:bodyPr/>
        <a:lstStyle/>
        <a:p>
          <a:endParaRPr lang="en-US" sz="2000"/>
        </a:p>
      </dgm:t>
    </dgm:pt>
    <dgm:pt modelId="{D60A1AB2-967D-49D2-A809-A75C30AAD2A6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bg1"/>
              </a:solidFill>
            </a:rPr>
            <a:t>Office of Private Sector Contribution</a:t>
          </a:r>
        </a:p>
      </dgm:t>
    </dgm:pt>
    <dgm:pt modelId="{FA0BCFD1-E7C3-4D7D-84F0-76F3951B6C7E}" type="parTrans" cxnId="{154F1BCF-D90F-42AF-9832-3D46BD6705CB}">
      <dgm:prSet/>
      <dgm:spPr/>
      <dgm:t>
        <a:bodyPr/>
        <a:lstStyle/>
        <a:p>
          <a:endParaRPr lang="en-US" sz="2000"/>
        </a:p>
      </dgm:t>
    </dgm:pt>
    <dgm:pt modelId="{7EB26D7A-AB01-443C-AA44-3D95E9985AB2}" type="sibTrans" cxnId="{154F1BCF-D90F-42AF-9832-3D46BD6705CB}">
      <dgm:prSet/>
      <dgm:spPr/>
      <dgm:t>
        <a:bodyPr/>
        <a:lstStyle/>
        <a:p>
          <a:endParaRPr lang="en-US" sz="2000"/>
        </a:p>
      </dgm:t>
    </dgm:pt>
    <dgm:pt modelId="{E2A7BFB4-EE43-4E42-B058-3D04602E0BD3}">
      <dgm:prSet custT="1"/>
      <dgm:spPr/>
      <dgm:t>
        <a:bodyPr/>
        <a:lstStyle/>
        <a:p>
          <a:pPr>
            <a:lnSpc>
              <a:spcPts val="1300"/>
            </a:lnSpc>
            <a:spcAft>
              <a:spcPts val="0"/>
            </a:spcAft>
          </a:pPr>
          <a:r>
            <a:rPr lang="en-US" sz="1400" b="1" dirty="0">
              <a:solidFill>
                <a:schemeClr val="tx1"/>
              </a:solidFill>
            </a:rPr>
            <a:t>Technical &amp; Administrative Deputy</a:t>
          </a:r>
        </a:p>
      </dgm:t>
    </dgm:pt>
    <dgm:pt modelId="{6B988BA7-2D1B-457C-960A-2BF7EF955E38}" type="parTrans" cxnId="{F873591E-4F0E-474F-BA98-84406AEB1DBC}">
      <dgm:prSet/>
      <dgm:spPr/>
      <dgm:t>
        <a:bodyPr/>
        <a:lstStyle/>
        <a:p>
          <a:endParaRPr lang="en-US" sz="2000"/>
        </a:p>
      </dgm:t>
    </dgm:pt>
    <dgm:pt modelId="{E0FDC795-213F-4498-ADEF-97E72C301AD6}" type="sibTrans" cxnId="{F873591E-4F0E-474F-BA98-84406AEB1DBC}">
      <dgm:prSet/>
      <dgm:spPr/>
      <dgm:t>
        <a:bodyPr/>
        <a:lstStyle/>
        <a:p>
          <a:endParaRPr lang="en-US" sz="2000"/>
        </a:p>
      </dgm:t>
    </dgm:pt>
    <dgm:pt modelId="{B43A7380-455A-4B0B-8B39-AFC2A18FABED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400" b="1" dirty="0">
              <a:solidFill>
                <a:schemeClr val="bg1"/>
              </a:solidFill>
            </a:rPr>
            <a:t>Solar Energy Dept.</a:t>
          </a:r>
        </a:p>
      </dgm:t>
    </dgm:pt>
    <dgm:pt modelId="{2A6E31F8-8E52-43A7-85E9-39A44D354EE1}" type="parTrans" cxnId="{E1CD5AA7-1701-4E0D-A6B6-A1BF64FFCE0E}">
      <dgm:prSet/>
      <dgm:spPr/>
      <dgm:t>
        <a:bodyPr/>
        <a:lstStyle/>
        <a:p>
          <a:endParaRPr lang="en-US" sz="2000"/>
        </a:p>
      </dgm:t>
    </dgm:pt>
    <dgm:pt modelId="{F9436FD1-4CE6-4042-A76F-02519ACCCD82}" type="sibTrans" cxnId="{E1CD5AA7-1701-4E0D-A6B6-A1BF64FFCE0E}">
      <dgm:prSet/>
      <dgm:spPr/>
      <dgm:t>
        <a:bodyPr/>
        <a:lstStyle/>
        <a:p>
          <a:endParaRPr lang="en-US" sz="2000"/>
        </a:p>
      </dgm:t>
    </dgm:pt>
    <dgm:pt modelId="{5C698A2B-8A48-4E24-AB05-0F6EAC8FF28F}" type="pres">
      <dgm:prSet presAssocID="{C3C0DAB6-B1A4-4520-86CA-ED41FF6FF0F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8C1E215-A766-4C4B-902A-696FAA39C371}" type="pres">
      <dgm:prSet presAssocID="{C3C0DAB6-B1A4-4520-86CA-ED41FF6FF0FB}" presName="hierFlow" presStyleCnt="0"/>
      <dgm:spPr/>
    </dgm:pt>
    <dgm:pt modelId="{CB90D30A-42FB-425E-ADCA-5224CBC2513B}" type="pres">
      <dgm:prSet presAssocID="{C3C0DAB6-B1A4-4520-86CA-ED41FF6FF0F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1C0C415-57DD-44A8-B098-CAB07A4128DD}" type="pres">
      <dgm:prSet presAssocID="{CB73774D-12AD-434A-8B0D-D98E428B165E}" presName="Name14" presStyleCnt="0"/>
      <dgm:spPr/>
    </dgm:pt>
    <dgm:pt modelId="{8F9F06D2-7C36-493A-89BA-51AEFAC5AB01}" type="pres">
      <dgm:prSet presAssocID="{CB73774D-12AD-434A-8B0D-D98E428B165E}" presName="level1Shape" presStyleLbl="node0" presStyleIdx="0" presStyleCnt="1" custScaleX="370730" custScaleY="174481" custLinFactY="-100000" custLinFactNeighborX="13" custLinFactNeighborY="-10018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ECC5B8E-DD4D-42E2-898E-23A09D338B6E}" type="pres">
      <dgm:prSet presAssocID="{CB73774D-12AD-434A-8B0D-D98E428B165E}" presName="hierChild2" presStyleCnt="0"/>
      <dgm:spPr/>
    </dgm:pt>
    <dgm:pt modelId="{38B1F4B1-25DB-4C2B-A1AE-06B90B0038CE}" type="pres">
      <dgm:prSet presAssocID="{F73FAB33-A43A-4627-8764-A743A61C433F}" presName="Name19" presStyleLbl="parChTrans1D2" presStyleIdx="0" presStyleCnt="2"/>
      <dgm:spPr/>
      <dgm:t>
        <a:bodyPr/>
        <a:lstStyle/>
        <a:p>
          <a:endParaRPr lang="en-GB"/>
        </a:p>
      </dgm:t>
    </dgm:pt>
    <dgm:pt modelId="{499F0ACD-85E7-4E1B-A1BA-433DDD07B12A}" type="pres">
      <dgm:prSet presAssocID="{C85AB7C3-9B2A-49CC-ACF5-B1D4BAA7AA48}" presName="Name21" presStyleCnt="0"/>
      <dgm:spPr/>
    </dgm:pt>
    <dgm:pt modelId="{802A18B6-D239-4325-B684-AAD93597E387}" type="pres">
      <dgm:prSet presAssocID="{C85AB7C3-9B2A-49CC-ACF5-B1D4BAA7AA48}" presName="level2Shape" presStyleLbl="node2" presStyleIdx="0" presStyleCnt="2" custScaleX="468409" custScaleY="188816" custLinFactX="-100274" custLinFactNeighborX="-200000" custLinFactNeighborY="-35346"/>
      <dgm:spPr/>
      <dgm:t>
        <a:bodyPr/>
        <a:lstStyle/>
        <a:p>
          <a:endParaRPr lang="en-GB"/>
        </a:p>
      </dgm:t>
    </dgm:pt>
    <dgm:pt modelId="{DC9AF576-ED27-4D96-BFAA-66C1F353D549}" type="pres">
      <dgm:prSet presAssocID="{C85AB7C3-9B2A-49CC-ACF5-B1D4BAA7AA48}" presName="hierChild3" presStyleCnt="0"/>
      <dgm:spPr/>
    </dgm:pt>
    <dgm:pt modelId="{C9126918-4DD5-4955-BC1B-421482E544BD}" type="pres">
      <dgm:prSet presAssocID="{8EAC8513-6701-4DA4-922D-09B29FC6AA34}" presName="Name19" presStyleLbl="parChTrans1D3" presStyleIdx="0" presStyleCnt="2"/>
      <dgm:spPr/>
      <dgm:t>
        <a:bodyPr/>
        <a:lstStyle/>
        <a:p>
          <a:endParaRPr lang="en-GB"/>
        </a:p>
      </dgm:t>
    </dgm:pt>
    <dgm:pt modelId="{02D7776C-AE7F-4CA6-8413-874C8CB63E51}" type="pres">
      <dgm:prSet presAssocID="{8ECFFD67-9F98-45A7-B633-0E0FE2327C60}" presName="Name21" presStyleCnt="0"/>
      <dgm:spPr/>
    </dgm:pt>
    <dgm:pt modelId="{E1EDD25C-17E7-4A7C-884F-8FB392670FFE}" type="pres">
      <dgm:prSet presAssocID="{8ECFFD67-9F98-45A7-B633-0E0FE2327C60}" presName="level2Shape" presStyleLbl="node3" presStyleIdx="0" presStyleCnt="2" custScaleX="171636" custScaleY="129118" custLinFactX="-64048" custLinFactNeighborX="-100000" custLinFactNeighborY="25592"/>
      <dgm:spPr/>
      <dgm:t>
        <a:bodyPr/>
        <a:lstStyle/>
        <a:p>
          <a:endParaRPr lang="en-GB"/>
        </a:p>
      </dgm:t>
    </dgm:pt>
    <dgm:pt modelId="{BD465B10-4963-4467-BA2C-D07CB53FFCA9}" type="pres">
      <dgm:prSet presAssocID="{8ECFFD67-9F98-45A7-B633-0E0FE2327C60}" presName="hierChild3" presStyleCnt="0"/>
      <dgm:spPr/>
    </dgm:pt>
    <dgm:pt modelId="{4F7D6646-4A6B-4EB4-AB0D-7DF93A96585F}" type="pres">
      <dgm:prSet presAssocID="{FA0BCFD1-E7C3-4D7D-84F0-76F3951B6C7E}" presName="Name19" presStyleLbl="parChTrans1D4" presStyleIdx="0" presStyleCnt="3"/>
      <dgm:spPr/>
      <dgm:t>
        <a:bodyPr/>
        <a:lstStyle/>
        <a:p>
          <a:endParaRPr lang="en-GB"/>
        </a:p>
      </dgm:t>
    </dgm:pt>
    <dgm:pt modelId="{B1394496-FA40-4626-9E0A-59D991E2BBC4}" type="pres">
      <dgm:prSet presAssocID="{D60A1AB2-967D-49D2-A809-A75C30AAD2A6}" presName="Name21" presStyleCnt="0"/>
      <dgm:spPr/>
    </dgm:pt>
    <dgm:pt modelId="{A7F38AFA-91CF-4ED4-963A-BE72A54FF1DB}" type="pres">
      <dgm:prSet presAssocID="{D60A1AB2-967D-49D2-A809-A75C30AAD2A6}" presName="level2Shape" presStyleLbl="node4" presStyleIdx="0" presStyleCnt="3" custScaleX="252639" custScaleY="190605" custLinFactNeighborX="-699" custLinFactNeighborY="86658"/>
      <dgm:spPr/>
      <dgm:t>
        <a:bodyPr/>
        <a:lstStyle/>
        <a:p>
          <a:endParaRPr lang="en-GB"/>
        </a:p>
      </dgm:t>
    </dgm:pt>
    <dgm:pt modelId="{674E0A3B-B61D-4F31-A80A-D59763B7A482}" type="pres">
      <dgm:prSet presAssocID="{D60A1AB2-967D-49D2-A809-A75C30AAD2A6}" presName="hierChild3" presStyleCnt="0"/>
      <dgm:spPr/>
    </dgm:pt>
    <dgm:pt modelId="{04EEF5EB-36B4-41AC-8A8C-C039BC86E8CC}" type="pres">
      <dgm:prSet presAssocID="{6B988BA7-2D1B-457C-960A-2BF7EF955E38}" presName="Name19" presStyleLbl="parChTrans1D4" presStyleIdx="1" presStyleCnt="3"/>
      <dgm:spPr/>
      <dgm:t>
        <a:bodyPr/>
        <a:lstStyle/>
        <a:p>
          <a:endParaRPr lang="en-GB"/>
        </a:p>
      </dgm:t>
    </dgm:pt>
    <dgm:pt modelId="{4EEAD825-AFD9-4F45-8DCD-1D2F9FBFB4B3}" type="pres">
      <dgm:prSet presAssocID="{E2A7BFB4-EE43-4E42-B058-3D04602E0BD3}" presName="Name21" presStyleCnt="0"/>
      <dgm:spPr/>
    </dgm:pt>
    <dgm:pt modelId="{77EC6845-C4AD-49C6-9103-F4D40E64F4C3}" type="pres">
      <dgm:prSet presAssocID="{E2A7BFB4-EE43-4E42-B058-3D04602E0BD3}" presName="level2Shape" presStyleLbl="node4" presStyleIdx="1" presStyleCnt="3" custScaleX="419555" custScaleY="143608" custLinFactNeighborX="-5118" custLinFactNeighborY="88731"/>
      <dgm:spPr/>
      <dgm:t>
        <a:bodyPr/>
        <a:lstStyle/>
        <a:p>
          <a:endParaRPr lang="en-GB"/>
        </a:p>
      </dgm:t>
    </dgm:pt>
    <dgm:pt modelId="{51392DA4-B490-4DE9-834A-5F20578AADB6}" type="pres">
      <dgm:prSet presAssocID="{E2A7BFB4-EE43-4E42-B058-3D04602E0BD3}" presName="hierChild3" presStyleCnt="0"/>
      <dgm:spPr/>
    </dgm:pt>
    <dgm:pt modelId="{3042E1B2-5DF2-40A9-8A64-92AF532E61C1}" type="pres">
      <dgm:prSet presAssocID="{2A6E31F8-8E52-43A7-85E9-39A44D354EE1}" presName="Name19" presStyleLbl="parChTrans1D4" presStyleIdx="2" presStyleCnt="3"/>
      <dgm:spPr/>
      <dgm:t>
        <a:bodyPr/>
        <a:lstStyle/>
        <a:p>
          <a:endParaRPr lang="en-GB"/>
        </a:p>
      </dgm:t>
    </dgm:pt>
    <dgm:pt modelId="{57D12B8E-7795-4B52-A23A-E58B894F0EAB}" type="pres">
      <dgm:prSet presAssocID="{B43A7380-455A-4B0B-8B39-AFC2A18FABED}" presName="Name21" presStyleCnt="0"/>
      <dgm:spPr/>
    </dgm:pt>
    <dgm:pt modelId="{E1013F46-A76B-4377-993C-F54EDB5EA15B}" type="pres">
      <dgm:prSet presAssocID="{B43A7380-455A-4B0B-8B39-AFC2A18FABED}" presName="level2Shape" presStyleLbl="node4" presStyleIdx="2" presStyleCnt="3" custScaleX="302356" custScaleY="151501" custLinFactY="44766" custLinFactNeighborX="-5118" custLinFactNeighborY="100000"/>
      <dgm:spPr/>
      <dgm:t>
        <a:bodyPr/>
        <a:lstStyle/>
        <a:p>
          <a:endParaRPr lang="en-GB"/>
        </a:p>
      </dgm:t>
    </dgm:pt>
    <dgm:pt modelId="{50FF07E8-C82E-4EA1-8A8F-7FDB12ECD7A4}" type="pres">
      <dgm:prSet presAssocID="{B43A7380-455A-4B0B-8B39-AFC2A18FABED}" presName="hierChild3" presStyleCnt="0"/>
      <dgm:spPr/>
    </dgm:pt>
    <dgm:pt modelId="{E8893BAF-1C2A-4885-A387-E4440A89F90F}" type="pres">
      <dgm:prSet presAssocID="{D48287D7-AC35-4040-962E-FA4F4F3C06C4}" presName="Name19" presStyleLbl="parChTrans1D3" presStyleIdx="1" presStyleCnt="2"/>
      <dgm:spPr/>
      <dgm:t>
        <a:bodyPr/>
        <a:lstStyle/>
        <a:p>
          <a:endParaRPr lang="en-GB"/>
        </a:p>
      </dgm:t>
    </dgm:pt>
    <dgm:pt modelId="{DD0FBFA5-BCD2-4BA2-BEB9-A5D77A1E47B4}" type="pres">
      <dgm:prSet presAssocID="{ECD8B1B2-61A2-4844-9C47-2C6033974378}" presName="Name21" presStyleCnt="0"/>
      <dgm:spPr/>
    </dgm:pt>
    <dgm:pt modelId="{BD130FF6-F0F6-4A51-A255-D0C5D8785DD8}" type="pres">
      <dgm:prSet presAssocID="{ECD8B1B2-61A2-4844-9C47-2C6033974378}" presName="level2Shape" presStyleLbl="node3" presStyleIdx="1" presStyleCnt="2" custScaleX="372006" custScaleY="125154" custLinFactNeighborX="-88485" custLinFactNeighborY="25592"/>
      <dgm:spPr/>
      <dgm:t>
        <a:bodyPr/>
        <a:lstStyle/>
        <a:p>
          <a:endParaRPr lang="en-GB"/>
        </a:p>
      </dgm:t>
    </dgm:pt>
    <dgm:pt modelId="{A303A4B8-CCFE-4806-A97A-365642B818C6}" type="pres">
      <dgm:prSet presAssocID="{ECD8B1B2-61A2-4844-9C47-2C6033974378}" presName="hierChild3" presStyleCnt="0"/>
      <dgm:spPr/>
    </dgm:pt>
    <dgm:pt modelId="{FFC07D88-E91E-4D57-989A-260DE223300B}" type="pres">
      <dgm:prSet presAssocID="{4966F00B-2393-4983-94D0-F3889C1E71C1}" presName="Name19" presStyleLbl="parChTrans1D2" presStyleIdx="1" presStyleCnt="2"/>
      <dgm:spPr/>
      <dgm:t>
        <a:bodyPr/>
        <a:lstStyle/>
        <a:p>
          <a:endParaRPr lang="en-GB"/>
        </a:p>
      </dgm:t>
    </dgm:pt>
    <dgm:pt modelId="{0EA89EE7-E691-484B-89FF-28488399BE72}" type="pres">
      <dgm:prSet presAssocID="{8E666AD1-0241-48B0-BA4F-7849B7EB4DF1}" presName="Name21" presStyleCnt="0"/>
      <dgm:spPr/>
    </dgm:pt>
    <dgm:pt modelId="{B9AA01B5-F2C0-4D79-B04D-A1E6746C0FA1}" type="pres">
      <dgm:prSet presAssocID="{8E666AD1-0241-48B0-BA4F-7849B7EB4DF1}" presName="level2Shape" presStyleLbl="node2" presStyleIdx="1" presStyleCnt="2" custScaleX="452375" custScaleY="200530" custLinFactNeighborX="1966" custLinFactNeighborY="-34547"/>
      <dgm:spPr/>
      <dgm:t>
        <a:bodyPr/>
        <a:lstStyle/>
        <a:p>
          <a:endParaRPr lang="en-GB"/>
        </a:p>
      </dgm:t>
    </dgm:pt>
    <dgm:pt modelId="{8B0E3411-2B45-48DC-ACF6-D9FC64C858D6}" type="pres">
      <dgm:prSet presAssocID="{8E666AD1-0241-48B0-BA4F-7849B7EB4DF1}" presName="hierChild3" presStyleCnt="0"/>
      <dgm:spPr/>
    </dgm:pt>
    <dgm:pt modelId="{441BA2AD-A3FF-410A-8074-0B009540FAA4}" type="pres">
      <dgm:prSet presAssocID="{C3C0DAB6-B1A4-4520-86CA-ED41FF6FF0FB}" presName="bgShapesFlow" presStyleCnt="0"/>
      <dgm:spPr/>
    </dgm:pt>
  </dgm:ptLst>
  <dgm:cxnLst>
    <dgm:cxn modelId="{0550DB88-142F-4D6E-9C6D-4BC0A3270E3F}" type="presOf" srcId="{D48287D7-AC35-4040-962E-FA4F4F3C06C4}" destId="{E8893BAF-1C2A-4885-A387-E4440A89F90F}" srcOrd="0" destOrd="0" presId="urn:microsoft.com/office/officeart/2005/8/layout/hierarchy6"/>
    <dgm:cxn modelId="{BBC2FEE5-6375-49FD-AA33-3E5AB66AC577}" srcId="{C85AB7C3-9B2A-49CC-ACF5-B1D4BAA7AA48}" destId="{ECD8B1B2-61A2-4844-9C47-2C6033974378}" srcOrd="1" destOrd="0" parTransId="{D48287D7-AC35-4040-962E-FA4F4F3C06C4}" sibTransId="{5591728C-48D3-4CC4-9CEA-2A13AB68048D}"/>
    <dgm:cxn modelId="{F4AE8584-1C9D-40EC-95F2-580552A82A1F}" type="presOf" srcId="{2A6E31F8-8E52-43A7-85E9-39A44D354EE1}" destId="{3042E1B2-5DF2-40A9-8A64-92AF532E61C1}" srcOrd="0" destOrd="0" presId="urn:microsoft.com/office/officeart/2005/8/layout/hierarchy6"/>
    <dgm:cxn modelId="{52798142-4E2C-4D04-AF3C-E0B9FCFB1898}" type="presOf" srcId="{CB73774D-12AD-434A-8B0D-D98E428B165E}" destId="{8F9F06D2-7C36-493A-89BA-51AEFAC5AB01}" srcOrd="0" destOrd="0" presId="urn:microsoft.com/office/officeart/2005/8/layout/hierarchy6"/>
    <dgm:cxn modelId="{423E5EC0-8312-4BD2-A277-B798A5F90CB1}" type="presOf" srcId="{6B988BA7-2D1B-457C-960A-2BF7EF955E38}" destId="{04EEF5EB-36B4-41AC-8A8C-C039BC86E8CC}" srcOrd="0" destOrd="0" presId="urn:microsoft.com/office/officeart/2005/8/layout/hierarchy6"/>
    <dgm:cxn modelId="{730F1E65-BE1A-4762-B0F8-85215B5ADF68}" type="presOf" srcId="{C85AB7C3-9B2A-49CC-ACF5-B1D4BAA7AA48}" destId="{802A18B6-D239-4325-B684-AAD93597E387}" srcOrd="0" destOrd="0" presId="urn:microsoft.com/office/officeart/2005/8/layout/hierarchy6"/>
    <dgm:cxn modelId="{B6456F1C-859A-4DCF-AE3D-EBD960992A5F}" srcId="{C3C0DAB6-B1A4-4520-86CA-ED41FF6FF0FB}" destId="{CB73774D-12AD-434A-8B0D-D98E428B165E}" srcOrd="0" destOrd="0" parTransId="{2B10B4DC-574C-4E4D-9E73-732ED3EF41CE}" sibTransId="{A3C06DA4-6C77-4867-8D2A-73B2FE5B7199}"/>
    <dgm:cxn modelId="{BDF30E4C-5E5D-42D5-8742-E393713AA15A}" type="presOf" srcId="{C3C0DAB6-B1A4-4520-86CA-ED41FF6FF0FB}" destId="{5C698A2B-8A48-4E24-AB05-0F6EAC8FF28F}" srcOrd="0" destOrd="0" presId="urn:microsoft.com/office/officeart/2005/8/layout/hierarchy6"/>
    <dgm:cxn modelId="{0BB8A8C7-0E48-4942-8AC1-1E954C4619F0}" type="presOf" srcId="{E2A7BFB4-EE43-4E42-B058-3D04602E0BD3}" destId="{77EC6845-C4AD-49C6-9103-F4D40E64F4C3}" srcOrd="0" destOrd="0" presId="urn:microsoft.com/office/officeart/2005/8/layout/hierarchy6"/>
    <dgm:cxn modelId="{E1CD5AA7-1701-4E0D-A6B6-A1BF64FFCE0E}" srcId="{E2A7BFB4-EE43-4E42-B058-3D04602E0BD3}" destId="{B43A7380-455A-4B0B-8B39-AFC2A18FABED}" srcOrd="0" destOrd="0" parTransId="{2A6E31F8-8E52-43A7-85E9-39A44D354EE1}" sibTransId="{F9436FD1-4CE6-4042-A76F-02519ACCCD82}"/>
    <dgm:cxn modelId="{D4F62D29-30DE-49DE-8527-529AFA8CA4E8}" type="presOf" srcId="{B43A7380-455A-4B0B-8B39-AFC2A18FABED}" destId="{E1013F46-A76B-4377-993C-F54EDB5EA15B}" srcOrd="0" destOrd="0" presId="urn:microsoft.com/office/officeart/2005/8/layout/hierarchy6"/>
    <dgm:cxn modelId="{45C71852-F913-4A04-99C1-F1A70C73D406}" srcId="{C85AB7C3-9B2A-49CC-ACF5-B1D4BAA7AA48}" destId="{8ECFFD67-9F98-45A7-B633-0E0FE2327C60}" srcOrd="0" destOrd="0" parTransId="{8EAC8513-6701-4DA4-922D-09B29FC6AA34}" sibTransId="{B5D3C44A-00E9-4920-8EB7-CF946D182D93}"/>
    <dgm:cxn modelId="{9950B9E5-ECC1-452F-A7C8-FFB8D3887B5B}" type="presOf" srcId="{FA0BCFD1-E7C3-4D7D-84F0-76F3951B6C7E}" destId="{4F7D6646-4A6B-4EB4-AB0D-7DF93A96585F}" srcOrd="0" destOrd="0" presId="urn:microsoft.com/office/officeart/2005/8/layout/hierarchy6"/>
    <dgm:cxn modelId="{804A3803-E616-4283-B8A5-600117E88D6C}" type="presOf" srcId="{F73FAB33-A43A-4627-8764-A743A61C433F}" destId="{38B1F4B1-25DB-4C2B-A1AE-06B90B0038CE}" srcOrd="0" destOrd="0" presId="urn:microsoft.com/office/officeart/2005/8/layout/hierarchy6"/>
    <dgm:cxn modelId="{659BED4D-052E-43A5-9297-8B74A7AE4ECC}" type="presOf" srcId="{ECD8B1B2-61A2-4844-9C47-2C6033974378}" destId="{BD130FF6-F0F6-4A51-A255-D0C5D8785DD8}" srcOrd="0" destOrd="0" presId="urn:microsoft.com/office/officeart/2005/8/layout/hierarchy6"/>
    <dgm:cxn modelId="{D5A2B24D-FDB0-4945-A27F-C1E61017C703}" type="presOf" srcId="{8ECFFD67-9F98-45A7-B633-0E0FE2327C60}" destId="{E1EDD25C-17E7-4A7C-884F-8FB392670FFE}" srcOrd="0" destOrd="0" presId="urn:microsoft.com/office/officeart/2005/8/layout/hierarchy6"/>
    <dgm:cxn modelId="{154F1BCF-D90F-42AF-9832-3D46BD6705CB}" srcId="{8ECFFD67-9F98-45A7-B633-0E0FE2327C60}" destId="{D60A1AB2-967D-49D2-A809-A75C30AAD2A6}" srcOrd="0" destOrd="0" parTransId="{FA0BCFD1-E7C3-4D7D-84F0-76F3951B6C7E}" sibTransId="{7EB26D7A-AB01-443C-AA44-3D95E9985AB2}"/>
    <dgm:cxn modelId="{F873591E-4F0E-474F-BA98-84406AEB1DBC}" srcId="{8ECFFD67-9F98-45A7-B633-0E0FE2327C60}" destId="{E2A7BFB4-EE43-4E42-B058-3D04602E0BD3}" srcOrd="1" destOrd="0" parTransId="{6B988BA7-2D1B-457C-960A-2BF7EF955E38}" sibTransId="{E0FDC795-213F-4498-ADEF-97E72C301AD6}"/>
    <dgm:cxn modelId="{7C30BDD4-95EA-4C9F-8C36-F064DA2DE5B7}" srcId="{CB73774D-12AD-434A-8B0D-D98E428B165E}" destId="{C85AB7C3-9B2A-49CC-ACF5-B1D4BAA7AA48}" srcOrd="0" destOrd="0" parTransId="{F73FAB33-A43A-4627-8764-A743A61C433F}" sibTransId="{39DFD4E0-24F6-414D-B2A8-5B8F28B0C2B5}"/>
    <dgm:cxn modelId="{75DDF75B-B43A-4DB2-9B30-FF5F8CEFFBAE}" srcId="{CB73774D-12AD-434A-8B0D-D98E428B165E}" destId="{8E666AD1-0241-48B0-BA4F-7849B7EB4DF1}" srcOrd="1" destOrd="0" parTransId="{4966F00B-2393-4983-94D0-F3889C1E71C1}" sibTransId="{A6061938-5DA2-4103-9E76-3C96A102D00F}"/>
    <dgm:cxn modelId="{CF90D954-A797-4F52-8DD2-9309EF83CEB2}" type="presOf" srcId="{D60A1AB2-967D-49D2-A809-A75C30AAD2A6}" destId="{A7F38AFA-91CF-4ED4-963A-BE72A54FF1DB}" srcOrd="0" destOrd="0" presId="urn:microsoft.com/office/officeart/2005/8/layout/hierarchy6"/>
    <dgm:cxn modelId="{624E9706-CD3F-499C-BA97-599B98C46748}" type="presOf" srcId="{8EAC8513-6701-4DA4-922D-09B29FC6AA34}" destId="{C9126918-4DD5-4955-BC1B-421482E544BD}" srcOrd="0" destOrd="0" presId="urn:microsoft.com/office/officeart/2005/8/layout/hierarchy6"/>
    <dgm:cxn modelId="{18A2BB0E-1C77-4A01-8CB0-6329787F7DCA}" type="presOf" srcId="{8E666AD1-0241-48B0-BA4F-7849B7EB4DF1}" destId="{B9AA01B5-F2C0-4D79-B04D-A1E6746C0FA1}" srcOrd="0" destOrd="0" presId="urn:microsoft.com/office/officeart/2005/8/layout/hierarchy6"/>
    <dgm:cxn modelId="{03D89361-B50B-497A-8AAF-65A20320596E}" type="presOf" srcId="{4966F00B-2393-4983-94D0-F3889C1E71C1}" destId="{FFC07D88-E91E-4D57-989A-260DE223300B}" srcOrd="0" destOrd="0" presId="urn:microsoft.com/office/officeart/2005/8/layout/hierarchy6"/>
    <dgm:cxn modelId="{535610A7-422C-4986-A111-A6AE2D645703}" type="presParOf" srcId="{5C698A2B-8A48-4E24-AB05-0F6EAC8FF28F}" destId="{78C1E215-A766-4C4B-902A-696FAA39C371}" srcOrd="0" destOrd="0" presId="urn:microsoft.com/office/officeart/2005/8/layout/hierarchy6"/>
    <dgm:cxn modelId="{5D1D07C0-7CA5-4963-8346-7105683CFD0B}" type="presParOf" srcId="{78C1E215-A766-4C4B-902A-696FAA39C371}" destId="{CB90D30A-42FB-425E-ADCA-5224CBC2513B}" srcOrd="0" destOrd="0" presId="urn:microsoft.com/office/officeart/2005/8/layout/hierarchy6"/>
    <dgm:cxn modelId="{30A4D425-3CFA-43B9-9BB7-77622A166423}" type="presParOf" srcId="{CB90D30A-42FB-425E-ADCA-5224CBC2513B}" destId="{B1C0C415-57DD-44A8-B098-CAB07A4128DD}" srcOrd="0" destOrd="0" presId="urn:microsoft.com/office/officeart/2005/8/layout/hierarchy6"/>
    <dgm:cxn modelId="{FA156A3F-9B95-47B9-95E9-2ECB5AAC3F36}" type="presParOf" srcId="{B1C0C415-57DD-44A8-B098-CAB07A4128DD}" destId="{8F9F06D2-7C36-493A-89BA-51AEFAC5AB01}" srcOrd="0" destOrd="0" presId="urn:microsoft.com/office/officeart/2005/8/layout/hierarchy6"/>
    <dgm:cxn modelId="{9C298A04-DA83-471D-9DC6-C91044CCB8A0}" type="presParOf" srcId="{B1C0C415-57DD-44A8-B098-CAB07A4128DD}" destId="{9ECC5B8E-DD4D-42E2-898E-23A09D338B6E}" srcOrd="1" destOrd="0" presId="urn:microsoft.com/office/officeart/2005/8/layout/hierarchy6"/>
    <dgm:cxn modelId="{50070E07-E582-4FD5-A5D4-E9CF887C2962}" type="presParOf" srcId="{9ECC5B8E-DD4D-42E2-898E-23A09D338B6E}" destId="{38B1F4B1-25DB-4C2B-A1AE-06B90B0038CE}" srcOrd="0" destOrd="0" presId="urn:microsoft.com/office/officeart/2005/8/layout/hierarchy6"/>
    <dgm:cxn modelId="{A35B6968-7B59-49E8-8E73-32BA3433BBDD}" type="presParOf" srcId="{9ECC5B8E-DD4D-42E2-898E-23A09D338B6E}" destId="{499F0ACD-85E7-4E1B-A1BA-433DDD07B12A}" srcOrd="1" destOrd="0" presId="urn:microsoft.com/office/officeart/2005/8/layout/hierarchy6"/>
    <dgm:cxn modelId="{6BF26AD3-7984-4A28-9673-D223EF058912}" type="presParOf" srcId="{499F0ACD-85E7-4E1B-A1BA-433DDD07B12A}" destId="{802A18B6-D239-4325-B684-AAD93597E387}" srcOrd="0" destOrd="0" presId="urn:microsoft.com/office/officeart/2005/8/layout/hierarchy6"/>
    <dgm:cxn modelId="{21C812C1-DC1F-4F0E-8450-7FC429A7C9B1}" type="presParOf" srcId="{499F0ACD-85E7-4E1B-A1BA-433DDD07B12A}" destId="{DC9AF576-ED27-4D96-BFAA-66C1F353D549}" srcOrd="1" destOrd="0" presId="urn:microsoft.com/office/officeart/2005/8/layout/hierarchy6"/>
    <dgm:cxn modelId="{3BA2DE1C-3F81-4816-A62D-C6C0F71A2B6F}" type="presParOf" srcId="{DC9AF576-ED27-4D96-BFAA-66C1F353D549}" destId="{C9126918-4DD5-4955-BC1B-421482E544BD}" srcOrd="0" destOrd="0" presId="urn:microsoft.com/office/officeart/2005/8/layout/hierarchy6"/>
    <dgm:cxn modelId="{6902ACFB-EC60-455C-B521-91146BB5DF78}" type="presParOf" srcId="{DC9AF576-ED27-4D96-BFAA-66C1F353D549}" destId="{02D7776C-AE7F-4CA6-8413-874C8CB63E51}" srcOrd="1" destOrd="0" presId="urn:microsoft.com/office/officeart/2005/8/layout/hierarchy6"/>
    <dgm:cxn modelId="{7064FA6F-592F-47AC-83FC-A720310D97C5}" type="presParOf" srcId="{02D7776C-AE7F-4CA6-8413-874C8CB63E51}" destId="{E1EDD25C-17E7-4A7C-884F-8FB392670FFE}" srcOrd="0" destOrd="0" presId="urn:microsoft.com/office/officeart/2005/8/layout/hierarchy6"/>
    <dgm:cxn modelId="{CC1407F1-B467-4A81-9025-FAD3E8041397}" type="presParOf" srcId="{02D7776C-AE7F-4CA6-8413-874C8CB63E51}" destId="{BD465B10-4963-4467-BA2C-D07CB53FFCA9}" srcOrd="1" destOrd="0" presId="urn:microsoft.com/office/officeart/2005/8/layout/hierarchy6"/>
    <dgm:cxn modelId="{73EA6BEC-C255-4D75-976E-E67D77027BB8}" type="presParOf" srcId="{BD465B10-4963-4467-BA2C-D07CB53FFCA9}" destId="{4F7D6646-4A6B-4EB4-AB0D-7DF93A96585F}" srcOrd="0" destOrd="0" presId="urn:microsoft.com/office/officeart/2005/8/layout/hierarchy6"/>
    <dgm:cxn modelId="{61AB5474-6600-4687-85D1-0ADE7D4BDAD1}" type="presParOf" srcId="{BD465B10-4963-4467-BA2C-D07CB53FFCA9}" destId="{B1394496-FA40-4626-9E0A-59D991E2BBC4}" srcOrd="1" destOrd="0" presId="urn:microsoft.com/office/officeart/2005/8/layout/hierarchy6"/>
    <dgm:cxn modelId="{A58912B0-9FF8-4D46-AF66-47BEBC7C52E4}" type="presParOf" srcId="{B1394496-FA40-4626-9E0A-59D991E2BBC4}" destId="{A7F38AFA-91CF-4ED4-963A-BE72A54FF1DB}" srcOrd="0" destOrd="0" presId="urn:microsoft.com/office/officeart/2005/8/layout/hierarchy6"/>
    <dgm:cxn modelId="{083A7059-BD2A-448C-A547-32CBE851B178}" type="presParOf" srcId="{B1394496-FA40-4626-9E0A-59D991E2BBC4}" destId="{674E0A3B-B61D-4F31-A80A-D59763B7A482}" srcOrd="1" destOrd="0" presId="urn:microsoft.com/office/officeart/2005/8/layout/hierarchy6"/>
    <dgm:cxn modelId="{06C25208-6E06-45F6-B132-5DB48824CB3B}" type="presParOf" srcId="{BD465B10-4963-4467-BA2C-D07CB53FFCA9}" destId="{04EEF5EB-36B4-41AC-8A8C-C039BC86E8CC}" srcOrd="2" destOrd="0" presId="urn:microsoft.com/office/officeart/2005/8/layout/hierarchy6"/>
    <dgm:cxn modelId="{660CAC6E-9136-4DE2-B9FC-8F9513915032}" type="presParOf" srcId="{BD465B10-4963-4467-BA2C-D07CB53FFCA9}" destId="{4EEAD825-AFD9-4F45-8DCD-1D2F9FBFB4B3}" srcOrd="3" destOrd="0" presId="urn:microsoft.com/office/officeart/2005/8/layout/hierarchy6"/>
    <dgm:cxn modelId="{D96EE947-C889-476E-AC13-98CF3D5DC18F}" type="presParOf" srcId="{4EEAD825-AFD9-4F45-8DCD-1D2F9FBFB4B3}" destId="{77EC6845-C4AD-49C6-9103-F4D40E64F4C3}" srcOrd="0" destOrd="0" presId="urn:microsoft.com/office/officeart/2005/8/layout/hierarchy6"/>
    <dgm:cxn modelId="{DC8375C7-5807-4B8C-9709-FC9AF852816C}" type="presParOf" srcId="{4EEAD825-AFD9-4F45-8DCD-1D2F9FBFB4B3}" destId="{51392DA4-B490-4DE9-834A-5F20578AADB6}" srcOrd="1" destOrd="0" presId="urn:microsoft.com/office/officeart/2005/8/layout/hierarchy6"/>
    <dgm:cxn modelId="{408EED0C-F8DB-437D-AEDE-050EC6A5A319}" type="presParOf" srcId="{51392DA4-B490-4DE9-834A-5F20578AADB6}" destId="{3042E1B2-5DF2-40A9-8A64-92AF532E61C1}" srcOrd="0" destOrd="0" presId="urn:microsoft.com/office/officeart/2005/8/layout/hierarchy6"/>
    <dgm:cxn modelId="{AC85753E-CC2E-4DD1-B359-1E4E4D559CF3}" type="presParOf" srcId="{51392DA4-B490-4DE9-834A-5F20578AADB6}" destId="{57D12B8E-7795-4B52-A23A-E58B894F0EAB}" srcOrd="1" destOrd="0" presId="urn:microsoft.com/office/officeart/2005/8/layout/hierarchy6"/>
    <dgm:cxn modelId="{287AD61D-5FAA-4A93-8342-92F2943CC1F3}" type="presParOf" srcId="{57D12B8E-7795-4B52-A23A-E58B894F0EAB}" destId="{E1013F46-A76B-4377-993C-F54EDB5EA15B}" srcOrd="0" destOrd="0" presId="urn:microsoft.com/office/officeart/2005/8/layout/hierarchy6"/>
    <dgm:cxn modelId="{CB2C41B4-41E4-4CB6-948F-4F68D3335799}" type="presParOf" srcId="{57D12B8E-7795-4B52-A23A-E58B894F0EAB}" destId="{50FF07E8-C82E-4EA1-8A8F-7FDB12ECD7A4}" srcOrd="1" destOrd="0" presId="urn:microsoft.com/office/officeart/2005/8/layout/hierarchy6"/>
    <dgm:cxn modelId="{91CB5724-A4DC-40B5-8E51-3E479D4CDA57}" type="presParOf" srcId="{DC9AF576-ED27-4D96-BFAA-66C1F353D549}" destId="{E8893BAF-1C2A-4885-A387-E4440A89F90F}" srcOrd="2" destOrd="0" presId="urn:microsoft.com/office/officeart/2005/8/layout/hierarchy6"/>
    <dgm:cxn modelId="{9F916A69-9564-46FA-AA25-7116403E049A}" type="presParOf" srcId="{DC9AF576-ED27-4D96-BFAA-66C1F353D549}" destId="{DD0FBFA5-BCD2-4BA2-BEB9-A5D77A1E47B4}" srcOrd="3" destOrd="0" presId="urn:microsoft.com/office/officeart/2005/8/layout/hierarchy6"/>
    <dgm:cxn modelId="{00058C7A-22DE-42A8-97D7-ED77F7AF330D}" type="presParOf" srcId="{DD0FBFA5-BCD2-4BA2-BEB9-A5D77A1E47B4}" destId="{BD130FF6-F0F6-4A51-A255-D0C5D8785DD8}" srcOrd="0" destOrd="0" presId="urn:microsoft.com/office/officeart/2005/8/layout/hierarchy6"/>
    <dgm:cxn modelId="{0FDD27F3-E53D-418A-A3C2-EB4464491BC9}" type="presParOf" srcId="{DD0FBFA5-BCD2-4BA2-BEB9-A5D77A1E47B4}" destId="{A303A4B8-CCFE-4806-A97A-365642B818C6}" srcOrd="1" destOrd="0" presId="urn:microsoft.com/office/officeart/2005/8/layout/hierarchy6"/>
    <dgm:cxn modelId="{5368EF63-190F-4C05-9289-336E017E5D4F}" type="presParOf" srcId="{9ECC5B8E-DD4D-42E2-898E-23A09D338B6E}" destId="{FFC07D88-E91E-4D57-989A-260DE223300B}" srcOrd="2" destOrd="0" presId="urn:microsoft.com/office/officeart/2005/8/layout/hierarchy6"/>
    <dgm:cxn modelId="{EE6D4585-6299-4315-AF92-09189D689644}" type="presParOf" srcId="{9ECC5B8E-DD4D-42E2-898E-23A09D338B6E}" destId="{0EA89EE7-E691-484B-89FF-28488399BE72}" srcOrd="3" destOrd="0" presId="urn:microsoft.com/office/officeart/2005/8/layout/hierarchy6"/>
    <dgm:cxn modelId="{27B980DB-EA52-4F36-9F5C-21B8455BDAA9}" type="presParOf" srcId="{0EA89EE7-E691-484B-89FF-28488399BE72}" destId="{B9AA01B5-F2C0-4D79-B04D-A1E6746C0FA1}" srcOrd="0" destOrd="0" presId="urn:microsoft.com/office/officeart/2005/8/layout/hierarchy6"/>
    <dgm:cxn modelId="{0B020CC3-CC10-4E3B-8A38-B8230DDD9B7F}" type="presParOf" srcId="{0EA89EE7-E691-484B-89FF-28488399BE72}" destId="{8B0E3411-2B45-48DC-ACF6-D9FC64C858D6}" srcOrd="1" destOrd="0" presId="urn:microsoft.com/office/officeart/2005/8/layout/hierarchy6"/>
    <dgm:cxn modelId="{CA3EAEE4-37F1-4819-8671-8A3712AC4D19}" type="presParOf" srcId="{5C698A2B-8A48-4E24-AB05-0F6EAC8FF28F}" destId="{441BA2AD-A3FF-410A-8074-0B009540FAA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F06D2-7C36-493A-89BA-51AEFAC5AB01}">
      <dsp:nvSpPr>
        <dsp:cNvPr id="0" name=""/>
        <dsp:cNvSpPr/>
      </dsp:nvSpPr>
      <dsp:spPr>
        <a:xfrm>
          <a:off x="3660175" y="11332"/>
          <a:ext cx="2229477" cy="699523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</a:rPr>
            <a:t>Ministry of Energy</a:t>
          </a:r>
          <a:endParaRPr lang="en-US" sz="2000" kern="1200" dirty="0">
            <a:solidFill>
              <a:schemeClr val="bg1"/>
            </a:solidFill>
          </a:endParaRPr>
        </a:p>
      </dsp:txBody>
      <dsp:txXfrm>
        <a:off x="3680663" y="31820"/>
        <a:ext cx="2188501" cy="658547"/>
      </dsp:txXfrm>
    </dsp:sp>
    <dsp:sp modelId="{38B1F4B1-25DB-4C2B-A1AE-06B90B0038CE}">
      <dsp:nvSpPr>
        <dsp:cNvPr id="0" name=""/>
        <dsp:cNvSpPr/>
      </dsp:nvSpPr>
      <dsp:spPr>
        <a:xfrm>
          <a:off x="1518622" y="710855"/>
          <a:ext cx="3256291" cy="821233"/>
        </a:xfrm>
        <a:custGeom>
          <a:avLst/>
          <a:gdLst/>
          <a:ahLst/>
          <a:cxnLst/>
          <a:rect l="0" t="0" r="0" b="0"/>
          <a:pathLst>
            <a:path>
              <a:moveTo>
                <a:pt x="3256291" y="0"/>
              </a:moveTo>
              <a:lnTo>
                <a:pt x="3256291" y="410616"/>
              </a:lnTo>
              <a:lnTo>
                <a:pt x="0" y="410616"/>
              </a:lnTo>
              <a:lnTo>
                <a:pt x="0" y="821233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A18B6-D239-4325-B684-AAD93597E387}">
      <dsp:nvSpPr>
        <dsp:cNvPr id="0" name=""/>
        <dsp:cNvSpPr/>
      </dsp:nvSpPr>
      <dsp:spPr>
        <a:xfrm>
          <a:off x="110174" y="1532089"/>
          <a:ext cx="2816894" cy="756994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>
              <a:solidFill>
                <a:schemeClr val="bg1"/>
              </a:solidFill>
            </a:rPr>
            <a:t>Tavanir</a:t>
          </a:r>
          <a:r>
            <a:rPr lang="en-US" sz="2000" b="1" kern="1200" dirty="0">
              <a:solidFill>
                <a:schemeClr val="bg1"/>
              </a:solidFill>
            </a:rPr>
            <a:t> Holding Company</a:t>
          </a:r>
        </a:p>
      </dsp:txBody>
      <dsp:txXfrm>
        <a:off x="132346" y="1554261"/>
        <a:ext cx="2772550" cy="712650"/>
      </dsp:txXfrm>
    </dsp:sp>
    <dsp:sp modelId="{C9126918-4DD5-4955-BC1B-421482E544BD}">
      <dsp:nvSpPr>
        <dsp:cNvPr id="0" name=""/>
        <dsp:cNvSpPr/>
      </dsp:nvSpPr>
      <dsp:spPr>
        <a:xfrm>
          <a:off x="1129069" y="2289084"/>
          <a:ext cx="389552" cy="404677"/>
        </a:xfrm>
        <a:custGeom>
          <a:avLst/>
          <a:gdLst/>
          <a:ahLst/>
          <a:cxnLst/>
          <a:rect l="0" t="0" r="0" b="0"/>
          <a:pathLst>
            <a:path>
              <a:moveTo>
                <a:pt x="389552" y="0"/>
              </a:moveTo>
              <a:lnTo>
                <a:pt x="389552" y="202338"/>
              </a:lnTo>
              <a:lnTo>
                <a:pt x="0" y="202338"/>
              </a:lnTo>
              <a:lnTo>
                <a:pt x="0" y="40467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EDD25C-17E7-4A7C-884F-8FB392670FFE}">
      <dsp:nvSpPr>
        <dsp:cNvPr id="0" name=""/>
        <dsp:cNvSpPr/>
      </dsp:nvSpPr>
      <dsp:spPr>
        <a:xfrm>
          <a:off x="612981" y="2693761"/>
          <a:ext cx="1032175" cy="517655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</a:rPr>
            <a:t>SUNA</a:t>
          </a:r>
        </a:p>
      </dsp:txBody>
      <dsp:txXfrm>
        <a:off x="628143" y="2708923"/>
        <a:ext cx="1001851" cy="487331"/>
      </dsp:txXfrm>
    </dsp:sp>
    <dsp:sp modelId="{4F7D6646-4A6B-4EB4-AB0D-7DF93A96585F}">
      <dsp:nvSpPr>
        <dsp:cNvPr id="0" name=""/>
        <dsp:cNvSpPr/>
      </dsp:nvSpPr>
      <dsp:spPr>
        <a:xfrm>
          <a:off x="759653" y="3211416"/>
          <a:ext cx="369415" cy="405190"/>
        </a:xfrm>
        <a:custGeom>
          <a:avLst/>
          <a:gdLst/>
          <a:ahLst/>
          <a:cxnLst/>
          <a:rect l="0" t="0" r="0" b="0"/>
          <a:pathLst>
            <a:path>
              <a:moveTo>
                <a:pt x="369415" y="0"/>
              </a:moveTo>
              <a:lnTo>
                <a:pt x="369415" y="202595"/>
              </a:lnTo>
              <a:lnTo>
                <a:pt x="0" y="202595"/>
              </a:lnTo>
              <a:lnTo>
                <a:pt x="0" y="405190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38AFA-91CF-4ED4-963A-BE72A54FF1DB}">
      <dsp:nvSpPr>
        <dsp:cNvPr id="0" name=""/>
        <dsp:cNvSpPr/>
      </dsp:nvSpPr>
      <dsp:spPr>
        <a:xfrm>
          <a:off x="0" y="3616607"/>
          <a:ext cx="1519307" cy="764167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bg1"/>
              </a:solidFill>
            </a:rPr>
            <a:t>Office of Private Sector Contribution</a:t>
          </a:r>
        </a:p>
      </dsp:txBody>
      <dsp:txXfrm>
        <a:off x="22382" y="3638989"/>
        <a:ext cx="1474543" cy="719403"/>
      </dsp:txXfrm>
    </dsp:sp>
    <dsp:sp modelId="{04EEF5EB-36B4-41AC-8A8C-C039BC86E8CC}">
      <dsp:nvSpPr>
        <dsp:cNvPr id="0" name=""/>
        <dsp:cNvSpPr/>
      </dsp:nvSpPr>
      <dsp:spPr>
        <a:xfrm>
          <a:off x="1129069" y="3211416"/>
          <a:ext cx="1805625" cy="4135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750"/>
              </a:lnTo>
              <a:lnTo>
                <a:pt x="1805625" y="206750"/>
              </a:lnTo>
              <a:lnTo>
                <a:pt x="1805625" y="413501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C6845-C4AD-49C6-9103-F4D40E64F4C3}">
      <dsp:nvSpPr>
        <dsp:cNvPr id="0" name=""/>
        <dsp:cNvSpPr/>
      </dsp:nvSpPr>
      <dsp:spPr>
        <a:xfrm>
          <a:off x="1673145" y="3624918"/>
          <a:ext cx="2523098" cy="5757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ts val="1300"/>
            </a:lnSpc>
            <a:spcBef>
              <a:spcPct val="0"/>
            </a:spcBef>
            <a:spcAft>
              <a:spcPts val="0"/>
            </a:spcAft>
          </a:pPr>
          <a:r>
            <a:rPr lang="en-US" sz="1400" b="1" kern="1200" dirty="0">
              <a:solidFill>
                <a:schemeClr val="tx1"/>
              </a:solidFill>
            </a:rPr>
            <a:t>Technical &amp; Administrative Deputy</a:t>
          </a:r>
        </a:p>
      </dsp:txBody>
      <dsp:txXfrm>
        <a:off x="1690008" y="3641781"/>
        <a:ext cx="2489372" cy="542022"/>
      </dsp:txXfrm>
    </dsp:sp>
    <dsp:sp modelId="{3042E1B2-5DF2-40A9-8A64-92AF532E61C1}">
      <dsp:nvSpPr>
        <dsp:cNvPr id="0" name=""/>
        <dsp:cNvSpPr/>
      </dsp:nvSpPr>
      <dsp:spPr>
        <a:xfrm>
          <a:off x="2888974" y="4200666"/>
          <a:ext cx="91440" cy="3850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5020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13F46-A76B-4377-993C-F54EDB5EA15B}">
      <dsp:nvSpPr>
        <dsp:cNvPr id="0" name=""/>
        <dsp:cNvSpPr/>
      </dsp:nvSpPr>
      <dsp:spPr>
        <a:xfrm>
          <a:off x="2025548" y="4585686"/>
          <a:ext cx="1818293" cy="607392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bg1"/>
              </a:solidFill>
            </a:rPr>
            <a:t>Solar Energy Dept.</a:t>
          </a:r>
        </a:p>
      </dsp:txBody>
      <dsp:txXfrm>
        <a:off x="2043338" y="4603476"/>
        <a:ext cx="1782713" cy="571812"/>
      </dsp:txXfrm>
    </dsp:sp>
    <dsp:sp modelId="{E8893BAF-1C2A-4885-A387-E4440A89F90F}">
      <dsp:nvSpPr>
        <dsp:cNvPr id="0" name=""/>
        <dsp:cNvSpPr/>
      </dsp:nvSpPr>
      <dsp:spPr>
        <a:xfrm>
          <a:off x="1518622" y="2289084"/>
          <a:ext cx="1879940" cy="404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38"/>
              </a:lnTo>
              <a:lnTo>
                <a:pt x="1879940" y="202338"/>
              </a:lnTo>
              <a:lnTo>
                <a:pt x="1879940" y="404677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30FF6-F0F6-4A51-A255-D0C5D8785DD8}">
      <dsp:nvSpPr>
        <dsp:cNvPr id="0" name=""/>
        <dsp:cNvSpPr/>
      </dsp:nvSpPr>
      <dsp:spPr>
        <a:xfrm>
          <a:off x="2279986" y="2693761"/>
          <a:ext cx="2237150" cy="50176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>
              <a:solidFill>
                <a:schemeClr val="bg1"/>
              </a:solidFill>
            </a:rPr>
            <a:t>Distribution Companies</a:t>
          </a:r>
        </a:p>
      </dsp:txBody>
      <dsp:txXfrm>
        <a:off x="2294682" y="2708457"/>
        <a:ext cx="2207758" cy="472371"/>
      </dsp:txXfrm>
    </dsp:sp>
    <dsp:sp modelId="{FFC07D88-E91E-4D57-989A-260DE223300B}">
      <dsp:nvSpPr>
        <dsp:cNvPr id="0" name=""/>
        <dsp:cNvSpPr/>
      </dsp:nvSpPr>
      <dsp:spPr>
        <a:xfrm>
          <a:off x="4774914" y="710855"/>
          <a:ext cx="1502778" cy="8244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2218"/>
              </a:lnTo>
              <a:lnTo>
                <a:pt x="1502778" y="412218"/>
              </a:lnTo>
              <a:lnTo>
                <a:pt x="1502778" y="824436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A01B5-F2C0-4D79-B04D-A1E6746C0FA1}">
      <dsp:nvSpPr>
        <dsp:cNvPr id="0" name=""/>
        <dsp:cNvSpPr/>
      </dsp:nvSpPr>
      <dsp:spPr>
        <a:xfrm>
          <a:off x="4917458" y="1535292"/>
          <a:ext cx="2720469" cy="80395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Deputies</a:t>
          </a:r>
        </a:p>
      </dsp:txBody>
      <dsp:txXfrm>
        <a:off x="4941005" y="1558839"/>
        <a:ext cx="2673375" cy="756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CE7E26E2-F63F-4395-8782-6A72E4FB1F78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0855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208317-DC09-41B7-8703-2CD6190CFD52}" type="slidenum">
              <a:rPr lang="de-DE"/>
              <a:pPr/>
              <a:t>1</a:t>
            </a:fld>
            <a:endParaRPr lang="de-DE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57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100" y="0"/>
            <a:ext cx="8067675" cy="2409825"/>
          </a:xfrm>
        </p:spPr>
        <p:txBody>
          <a:bodyPr/>
          <a:lstStyle>
            <a:lvl1pPr>
              <a:defRPr kern="1200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>
          <a:xfrm>
            <a:off x="419100" y="1033463"/>
            <a:ext cx="7534275" cy="5148262"/>
          </a:xfrm>
        </p:spPr>
        <p:txBody>
          <a:bodyPr/>
          <a:lstStyle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100" y="12700"/>
            <a:ext cx="7277100" cy="11334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9100" y="1477963"/>
            <a:ext cx="7534275" cy="5148262"/>
          </a:xfrm>
        </p:spPr>
        <p:txBody>
          <a:bodyPr/>
          <a:lstStyle>
            <a:lvl2pPr>
              <a:defRPr>
                <a:latin typeface="Arial" pitchFamily="34" charset="0"/>
                <a:cs typeface="Arial" pitchFamily="34" charset="0"/>
              </a:defRPr>
            </a:lvl2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Rectangle 27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124825" y="508000"/>
            <a:ext cx="252413" cy="63817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026D8-8F50-4F0F-B145-E51BD89955F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2325" y="6158761"/>
            <a:ext cx="1905000" cy="5905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5" name="Rectangle 27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13DDC-C37F-49BB-A6DE-58942037DF9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19100" y="1465263"/>
            <a:ext cx="3690938" cy="5148262"/>
          </a:xfrm>
        </p:spPr>
        <p:txBody>
          <a:bodyPr/>
          <a:lstStyle>
            <a:lvl1pPr>
              <a:defRPr sz="1800"/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62438" y="1465263"/>
            <a:ext cx="3690937" cy="5148262"/>
          </a:xfrm>
        </p:spPr>
        <p:txBody>
          <a:bodyPr/>
          <a:lstStyle>
            <a:lvl1pPr>
              <a:defRPr sz="1800"/>
            </a:lvl1pPr>
            <a:lvl2pPr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Rectangle 27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A186A-D5A7-48C1-9F50-9304A7EA5AC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el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100" y="0"/>
            <a:ext cx="7277100" cy="11334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iagrammplatzhalter 2"/>
          <p:cNvSpPr>
            <a:spLocks noGrp="1"/>
          </p:cNvSpPr>
          <p:nvPr>
            <p:ph type="chart" idx="1"/>
          </p:nvPr>
        </p:nvSpPr>
        <p:spPr>
          <a:xfrm>
            <a:off x="419100" y="1465263"/>
            <a:ext cx="7534275" cy="5148262"/>
          </a:xfr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5" name="Rectangle 27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EDD98-569F-4375-AAA0-3AD7091DECD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9100" y="0"/>
            <a:ext cx="7277100" cy="113347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19100" y="1465263"/>
            <a:ext cx="3690938" cy="5148262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4262438" y="1465263"/>
            <a:ext cx="3690937" cy="5148262"/>
          </a:xfrm>
        </p:spPr>
        <p:txBody>
          <a:bodyPr/>
          <a:lstStyle/>
          <a:p>
            <a:pPr lvl="0"/>
            <a:endParaRPr lang="de-DE" noProof="0" dirty="0"/>
          </a:p>
        </p:txBody>
      </p:sp>
      <p:sp>
        <p:nvSpPr>
          <p:cNvPr id="6" name="Rectangle 27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6AE4A-4BFC-4B96-8EE0-06F317E9199A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7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9100" y="1465263"/>
            <a:ext cx="7534275" cy="514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0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Ebene1</a:t>
            </a: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9100" y="0"/>
            <a:ext cx="72771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/>
              <a:t>Zugriffszahlen</a:t>
            </a:r>
            <a:r>
              <a:rPr lang="en-US" noProof="0" dirty="0"/>
              <a:t> </a:t>
            </a:r>
            <a:r>
              <a:rPr lang="en-US" noProof="0" dirty="0" err="1"/>
              <a:t>aktuell</a:t>
            </a:r>
            <a:endParaRPr lang="en-US" noProof="0" dirty="0"/>
          </a:p>
        </p:txBody>
      </p:sp>
      <p:sp>
        <p:nvSpPr>
          <p:cNvPr id="1041" name="Rectangle 17"/>
          <p:cNvSpPr>
            <a:spLocks noChangeArrowheads="1"/>
          </p:cNvSpPr>
          <p:nvPr userDrawn="1"/>
        </p:nvSpPr>
        <p:spPr bwMode="auto">
          <a:xfrm>
            <a:off x="-295275" y="357663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endParaRPr lang="de-DE" dirty="0">
              <a:latin typeface="Arial" pitchFamily="34" charset="0"/>
            </a:endParaRPr>
          </a:p>
        </p:txBody>
      </p:sp>
      <p:sp>
        <p:nvSpPr>
          <p:cNvPr id="1296" name="Rectangle 272"/>
          <p:cNvSpPr>
            <a:spLocks noChangeArrowheads="1"/>
          </p:cNvSpPr>
          <p:nvPr userDrawn="1"/>
        </p:nvSpPr>
        <p:spPr bwMode="auto">
          <a:xfrm>
            <a:off x="8124825" y="1323192"/>
            <a:ext cx="252413" cy="5591175"/>
          </a:xfrm>
          <a:prstGeom prst="rect">
            <a:avLst/>
          </a:prstGeom>
          <a:solidFill>
            <a:srgbClr val="26235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latin typeface="Arial" pitchFamily="34" charset="0"/>
            </a:endParaRPr>
          </a:p>
        </p:txBody>
      </p:sp>
      <p:sp>
        <p:nvSpPr>
          <p:cNvPr id="1297" name="Rectangle 273"/>
          <p:cNvSpPr>
            <a:spLocks noChangeArrowheads="1"/>
          </p:cNvSpPr>
          <p:nvPr userDrawn="1"/>
        </p:nvSpPr>
        <p:spPr bwMode="auto">
          <a:xfrm>
            <a:off x="8124825" y="0"/>
            <a:ext cx="252413" cy="1266825"/>
          </a:xfrm>
          <a:prstGeom prst="rect">
            <a:avLst/>
          </a:prstGeom>
          <a:solidFill>
            <a:srgbClr val="26235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>
              <a:latin typeface="Arial" pitchFamily="34" charset="0"/>
            </a:endParaRPr>
          </a:p>
        </p:txBody>
      </p:sp>
      <p:sp>
        <p:nvSpPr>
          <p:cNvPr id="1298" name="Line 274"/>
          <p:cNvSpPr>
            <a:spLocks noChangeShapeType="1"/>
          </p:cNvSpPr>
          <p:nvPr userDrawn="1"/>
        </p:nvSpPr>
        <p:spPr bwMode="auto">
          <a:xfrm>
            <a:off x="0" y="1266825"/>
            <a:ext cx="8377238" cy="0"/>
          </a:xfrm>
          <a:prstGeom prst="line">
            <a:avLst/>
          </a:prstGeom>
          <a:noFill/>
          <a:ln w="12700">
            <a:solidFill>
              <a:srgbClr val="26235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>
              <a:latin typeface="Arial" pitchFamily="34" charset="0"/>
            </a:endParaRPr>
          </a:p>
        </p:txBody>
      </p:sp>
      <p:sp>
        <p:nvSpPr>
          <p:cNvPr id="1301" name="Rectangle 27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486775" y="5638800"/>
            <a:ext cx="65722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800" dirty="0">
                <a:solidFill>
                  <a:srgbClr val="26235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 dirty="0"/>
              <a:t>© BSW-Solar</a:t>
            </a:r>
          </a:p>
        </p:txBody>
      </p:sp>
      <p:sp>
        <p:nvSpPr>
          <p:cNvPr id="1302" name="Rectangle 27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24825" y="495300"/>
            <a:ext cx="252413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86548CB-D7DC-46BE-A5EB-C7C512B74C15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16" name="Picture 2" descr="C:\Users\mh\Desktop\BSW- Presentation\Iran-WInd Logo- small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1461" y="1050344"/>
            <a:ext cx="700789" cy="30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4" r="2774"/>
          <a:stretch/>
        </p:blipFill>
        <p:spPr>
          <a:xfrm>
            <a:off x="8394701" y="1445829"/>
            <a:ext cx="740833" cy="30279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9" r:id="rId2"/>
    <p:sldLayoutId id="2147483690" r:id="rId3"/>
    <p:sldLayoutId id="2147483691" r:id="rId4"/>
    <p:sldLayoutId id="2147483694" r:id="rId5"/>
    <p:sldLayoutId id="2147483695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26235F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Arial" charset="0"/>
          <a:ea typeface="Arial Unicode MS" pitchFamily="34" charset="-128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Arial" charset="0"/>
          <a:ea typeface="Arial Unicode MS" pitchFamily="34" charset="-128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Arial" charset="0"/>
          <a:ea typeface="Arial Unicode MS" pitchFamily="34" charset="-128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Arial" charset="0"/>
          <a:ea typeface="Arial Unicode MS" pitchFamily="34" charset="-128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Interstate-Regular" pitchFamily="34" charset="0"/>
          <a:ea typeface="Arial Unicode MS" pitchFamily="34" charset="-128"/>
          <a:cs typeface="Arial Unicode MS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Interstate-Regular" pitchFamily="34" charset="0"/>
          <a:ea typeface="Arial Unicode MS" pitchFamily="34" charset="-128"/>
          <a:cs typeface="Arial Unicode MS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Interstate-Regular" pitchFamily="34" charset="0"/>
          <a:ea typeface="Arial Unicode MS" pitchFamily="34" charset="-128"/>
          <a:cs typeface="Arial Unicode MS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26235F"/>
          </a:solidFill>
          <a:latin typeface="Interstate-Regular" pitchFamily="34" charset="0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26235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26235F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26235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26235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rgbClr val="26235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26235F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26235F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26235F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26235F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ghafouri@iran-wind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a.org/policiesandmeasures/pams/iran/name-44408-en.php?s=dHlwZT1yZSZzdGF0dXM9T2s,&amp;return=PGRpdiBjbGFzcz0ic3ViTWVudSI-PGRpdiBjbGFzcz0iYnJlYWRjcnVtYnMiPjxhIGhyZWY9Ii8iPkludGVybmF0aW9uYWwgRW5lcmd5IEFnZW5jeSZ6d25qOzwvYT4mbmJzcDsmZ3Q7Jm5ic3A7PGEgaHJlZj0iL3BvbGljaWVzYW5kbWVhc3VyZXMvIj5Qb2xpY2llcyBhbmQgTWVhc3VyZXM8L2E-Jm5ic3A7Jmd0OzxhIGhyZWY9Ii9wb2xpY2llc2FuZG1lYXN1cmVzL3JlbmV3YWJsZWVuZXJneS9pbmRleC5waHAiPiZuYnNwO1JlbmV3YWJsZSBFbmVyZ3k8L2E-Jm5ic3A7Jmd0OyZuYnNwO1NlYXJjaCBSZXN1bHQ8L2Rpdj4,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19100" y="423896"/>
            <a:ext cx="8067675" cy="24098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/>
              <a:t>Wind Energy in Iran, </a:t>
            </a:r>
            <a:br>
              <a:rPr lang="en-US" sz="2800" dirty="0"/>
            </a:br>
            <a:r>
              <a:rPr lang="en-US" sz="2800" dirty="0"/>
              <a:t>Opportunities and challenges in the current </a:t>
            </a:r>
            <a:br>
              <a:rPr lang="en-US" sz="2800" dirty="0"/>
            </a:br>
            <a:r>
              <a:rPr lang="en-US" sz="2800" dirty="0"/>
              <a:t>legal framework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endParaRPr lang="de-DE" dirty="0"/>
          </a:p>
        </p:txBody>
      </p:sp>
      <p:sp>
        <p:nvSpPr>
          <p:cNvPr id="4" name="Textfeld 3"/>
          <p:cNvSpPr txBox="1">
            <a:spLocks noChangeArrowheads="1"/>
          </p:cNvSpPr>
          <p:nvPr/>
        </p:nvSpPr>
        <p:spPr bwMode="auto">
          <a:xfrm>
            <a:off x="4115740" y="2217135"/>
            <a:ext cx="3470822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de-DE" altLang="de-DE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Mohammad H. Ghafouri</a:t>
            </a:r>
          </a:p>
          <a:p>
            <a:r>
              <a:rPr lang="de-DE" altLang="de-DE" sz="2000" dirty="0">
                <a:solidFill>
                  <a:srgbClr val="1E42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Iran Wind Group</a:t>
            </a:r>
          </a:p>
          <a:p>
            <a:r>
              <a:rPr lang="de-DE" altLang="de-DE" sz="2000" dirty="0">
                <a:solidFill>
                  <a:srgbClr val="007E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Aysa Ltd.</a:t>
            </a:r>
          </a:p>
          <a:p>
            <a:endParaRPr lang="de-DE" altLang="de-DE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altLang="de-DE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 29th, 2016</a:t>
            </a:r>
          </a:p>
        </p:txBody>
      </p:sp>
      <p:pic>
        <p:nvPicPr>
          <p:cNvPr id="5" name="Picture 2" descr="C:\Users\mh\Desktop\BSW- Presentation\Iran-WInd Logo- 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296" y="5175739"/>
            <a:ext cx="165775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561" y="5960225"/>
            <a:ext cx="1613596" cy="6202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0"/>
          <a:stretch/>
        </p:blipFill>
        <p:spPr>
          <a:xfrm>
            <a:off x="211282" y="5217275"/>
            <a:ext cx="4476750" cy="1485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1" y="1305452"/>
            <a:ext cx="75664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More than 10.000 MW issued licenses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775" y="3825943"/>
            <a:ext cx="7820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Expiring the license (Construction Permits) after 6 months, if not much progressed in the development.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company/ person can obtain only two licenses (Construction Permits)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(Not-announced) CAP of 20MW for PV, and 50MW for wind for the first time applications.</a:t>
            </a:r>
          </a:p>
        </p:txBody>
      </p:sp>
      <p:sp>
        <p:nvSpPr>
          <p:cNvPr id="9" name="Rectangle 8"/>
          <p:cNvSpPr/>
          <p:nvPr/>
        </p:nvSpPr>
        <p:spPr>
          <a:xfrm>
            <a:off x="2453640" y="3295807"/>
            <a:ext cx="3398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D25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Limitations:</a:t>
            </a:r>
          </a:p>
        </p:txBody>
      </p:sp>
      <p:sp>
        <p:nvSpPr>
          <p:cNvPr id="10" name="Down Arrow 9"/>
          <p:cNvSpPr/>
          <p:nvPr/>
        </p:nvSpPr>
        <p:spPr bwMode="auto">
          <a:xfrm>
            <a:off x="3794760" y="2633619"/>
            <a:ext cx="1122044" cy="5936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Interstate-Regular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1220" y="5452924"/>
            <a:ext cx="41681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1600" b="1" u="sng" dirty="0"/>
              <a:t>It is kind of filtering system.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19100" y="12700"/>
            <a:ext cx="7277100" cy="1133475"/>
          </a:xfrm>
        </p:spPr>
        <p:txBody>
          <a:bodyPr/>
          <a:lstStyle/>
          <a:p>
            <a:r>
              <a:rPr lang="en-US" dirty="0"/>
              <a:t>New Challenges and Opportunities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4610" y="6159891"/>
            <a:ext cx="763664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200" b="1" u="sng" dirty="0">
                <a:solidFill>
                  <a:srgbClr val="FF6801"/>
                </a:solidFill>
              </a:rPr>
              <a:t>What could be the better solution?</a:t>
            </a:r>
            <a:endParaRPr lang="en-US" sz="2200" dirty="0">
              <a:solidFill>
                <a:srgbClr val="FF68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48841" y="2025808"/>
            <a:ext cx="56083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C85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Everybody could apply for permits and obtain it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C851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easily and free.</a:t>
            </a:r>
          </a:p>
        </p:txBody>
      </p:sp>
      <p:sp>
        <p:nvSpPr>
          <p:cNvPr id="2" name="Rectangle 1"/>
          <p:cNvSpPr/>
          <p:nvPr/>
        </p:nvSpPr>
        <p:spPr>
          <a:xfrm>
            <a:off x="480060" y="1620350"/>
            <a:ext cx="72161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The lack of progress in project development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4787" y="2139731"/>
            <a:ext cx="1929273" cy="461665"/>
          </a:xfrm>
          <a:prstGeom prst="rect">
            <a:avLst/>
          </a:prstGeom>
          <a:solidFill>
            <a:srgbClr val="FF680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reason? 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0027" y="3153191"/>
            <a:ext cx="2447433" cy="461665"/>
          </a:xfrm>
          <a:prstGeom prst="rect">
            <a:avLst/>
          </a:prstGeom>
          <a:solidFill>
            <a:srgbClr val="FF680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SUNA Solution? 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28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3" grpId="0"/>
      <p:bldP spid="14" grpId="0"/>
      <p:bldP spid="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9100" y="1477963"/>
            <a:ext cx="7534275" cy="3923770"/>
          </a:xfrm>
        </p:spPr>
        <p:txBody>
          <a:bodyPr/>
          <a:lstStyle/>
          <a:p>
            <a:pPr marL="0" indent="0">
              <a:buNone/>
            </a:pPr>
            <a:endParaRPr lang="de-DE" sz="2800" dirty="0"/>
          </a:p>
          <a:p>
            <a:pPr marL="0" indent="0" algn="ctr">
              <a:buNone/>
            </a:pPr>
            <a:r>
              <a:rPr lang="de-DE" sz="2800" dirty="0"/>
              <a:t>Thank you for your Attention!</a:t>
            </a:r>
          </a:p>
          <a:p>
            <a:pPr marL="0" indent="0" algn="ctr">
              <a:buNone/>
            </a:pPr>
            <a:endParaRPr lang="de-DE" sz="2800" dirty="0"/>
          </a:p>
          <a:p>
            <a:pPr marL="0" indent="0" algn="ctr">
              <a:buNone/>
            </a:pPr>
            <a:r>
              <a:rPr lang="de-DE" sz="1600" b="1" dirty="0"/>
              <a:t>Mohammad Hassan Ghafouri</a:t>
            </a:r>
          </a:p>
          <a:p>
            <a:pPr marL="0" indent="0" algn="ctr">
              <a:buNone/>
            </a:pPr>
            <a:r>
              <a:rPr lang="de-DE" sz="1600" dirty="0"/>
              <a:t>Founder of Iran-Wind Group</a:t>
            </a:r>
          </a:p>
          <a:p>
            <a:pPr marL="0" indent="0" algn="ctr">
              <a:buNone/>
            </a:pPr>
            <a:r>
              <a:rPr lang="de-DE" sz="1600" dirty="0"/>
              <a:t>Managing Director of AYSA Ltd.</a:t>
            </a:r>
          </a:p>
          <a:p>
            <a:pPr marL="0" indent="0" algn="ctr">
              <a:buNone/>
            </a:pPr>
            <a:endParaRPr lang="de-DE" sz="1600" dirty="0"/>
          </a:p>
          <a:p>
            <a:pPr marL="0" indent="0" algn="ctr">
              <a:buNone/>
            </a:pPr>
            <a:r>
              <a:rPr lang="de-DE" sz="1600" dirty="0">
                <a:hlinkClick r:id="rId2"/>
              </a:rPr>
              <a:t>Ghafouri@iran-wind.com</a:t>
            </a:r>
            <a:r>
              <a:rPr lang="de-DE" sz="1600" dirty="0"/>
              <a:t> </a:t>
            </a:r>
          </a:p>
          <a:p>
            <a:pPr marL="0" indent="0" algn="ctr">
              <a:buNone/>
            </a:pPr>
            <a:r>
              <a:rPr lang="de-DE" sz="1600" dirty="0"/>
              <a:t>Ghafouri.mh@gmail.com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2" name="Rectangle 1"/>
          <p:cNvSpPr/>
          <p:nvPr/>
        </p:nvSpPr>
        <p:spPr>
          <a:xfrm>
            <a:off x="1583522" y="6352342"/>
            <a:ext cx="40933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de-DE" sz="1600" b="1" kern="0" dirty="0">
                <a:solidFill>
                  <a:srgbClr val="1B2C83"/>
                </a:solidFill>
                <a:latin typeface="Arial" pitchFamily="34" charset="0"/>
                <a:ea typeface="+mn-ea"/>
                <a:cs typeface="Arial" pitchFamily="34" charset="0"/>
              </a:rPr>
              <a:t>Everything is possible if you realy want!</a:t>
            </a:r>
          </a:p>
        </p:txBody>
      </p:sp>
      <p:pic>
        <p:nvPicPr>
          <p:cNvPr id="7" name="Picture 2" descr="C:\Users\mh\Desktop\BSW- Presentation\Iran-WInd Logo- smal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228" y="6067515"/>
            <a:ext cx="165775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228" y="5447286"/>
            <a:ext cx="1613596" cy="62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19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Iran-Wind Group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pic>
        <p:nvPicPr>
          <p:cNvPr id="6" name="Picture 2" descr="C:\Users\mh\Desktop\BSW- Presentation\Iran-WInd Logo- smal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9277" y="3164059"/>
            <a:ext cx="165775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2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Content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9100" y="1759903"/>
            <a:ext cx="7534275" cy="5148262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b="1" dirty="0"/>
              <a:t>Relevant institutions for Renewable Energy development in Iran</a:t>
            </a:r>
          </a:p>
          <a:p>
            <a:pPr>
              <a:buFont typeface="+mj-lt"/>
              <a:buAutoNum type="arabicPeriod"/>
            </a:pP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Relevant policies and support mechanisms</a:t>
            </a:r>
          </a:p>
          <a:p>
            <a:pPr>
              <a:buFont typeface="+mj-lt"/>
              <a:buAutoNum type="arabicPeriod"/>
            </a:pP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New Feed in Tariffs</a:t>
            </a:r>
          </a:p>
          <a:p>
            <a:pPr>
              <a:buFont typeface="+mj-lt"/>
              <a:buAutoNum type="arabicPeriod"/>
            </a:pPr>
            <a:endParaRPr lang="en-US" b="1" dirty="0"/>
          </a:p>
          <a:p>
            <a:pPr>
              <a:buFont typeface="+mj-lt"/>
              <a:buAutoNum type="arabicPeriod"/>
            </a:pPr>
            <a:r>
              <a:rPr lang="en-US" b="1" dirty="0"/>
              <a:t>New Challenges and Opportunities</a:t>
            </a:r>
          </a:p>
          <a:p>
            <a:endParaRPr lang="en-US" b="1" dirty="0"/>
          </a:p>
          <a:p>
            <a:endParaRPr lang="en-US" b="1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23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institutions for wind energy development in Iran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44787506"/>
              </p:ext>
            </p:extLst>
          </p:nvPr>
        </p:nvGraphicFramePr>
        <p:xfrm>
          <a:off x="289113" y="1411941"/>
          <a:ext cx="7637928" cy="5426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 flipV="1">
            <a:off x="1937800" y="3749721"/>
            <a:ext cx="1472555" cy="475896"/>
          </a:xfrm>
          <a:prstGeom prst="straightConnector1">
            <a:avLst/>
          </a:prstGeom>
          <a:solidFill>
            <a:schemeClr val="accent1"/>
          </a:solidFill>
          <a:ln w="476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8" name="Group 7"/>
          <p:cNvGrpSpPr/>
          <p:nvPr/>
        </p:nvGrpSpPr>
        <p:grpSpPr>
          <a:xfrm>
            <a:off x="3410355" y="2884039"/>
            <a:ext cx="1622249" cy="891802"/>
            <a:chOff x="3295758" y="1867441"/>
            <a:chExt cx="1622249" cy="891802"/>
          </a:xfrm>
        </p:grpSpPr>
        <p:sp>
          <p:nvSpPr>
            <p:cNvPr id="9" name="Rectangle: Rounded Corners 8"/>
            <p:cNvSpPr/>
            <p:nvPr/>
          </p:nvSpPr>
          <p:spPr>
            <a:xfrm>
              <a:off x="3295758" y="1867441"/>
              <a:ext cx="1622249" cy="891802"/>
            </a:xfrm>
            <a:prstGeom prst="roundRect">
              <a:avLst>
                <a:gd name="adj" fmla="val 10000"/>
              </a:avLst>
            </a:prstGeom>
            <a:solidFill>
              <a:srgbClr val="00B050"/>
            </a:solidFill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ctangle: Rounded Corners 4"/>
            <p:cNvSpPr txBox="1"/>
            <p:nvPr/>
          </p:nvSpPr>
          <p:spPr>
            <a:xfrm>
              <a:off x="3321878" y="1893561"/>
              <a:ext cx="1570009" cy="8395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000" b="1" kern="1200" dirty="0">
                  <a:solidFill>
                    <a:schemeClr val="bg1"/>
                  </a:solidFill>
                </a:rPr>
                <a:t>SATBA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5636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534874"/>
              </p:ext>
            </p:extLst>
          </p:nvPr>
        </p:nvGraphicFramePr>
        <p:xfrm>
          <a:off x="185355" y="1667045"/>
          <a:ext cx="7698258" cy="4533919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844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090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61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990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83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POLICY TARGET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0494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Law on Energy Consumption Reform (Article 61)</a:t>
                      </a:r>
                    </a:p>
                    <a:p>
                      <a:pPr marL="0" marR="0" algn="l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Determining the Feed in Tariffs every year</a:t>
                      </a:r>
                    </a:p>
                  </a:txBody>
                  <a:tcPr marL="38245" marR="38245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384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Electricity Sector Supporting Law (Article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5)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2015</a:t>
                      </a: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Financial Resource for RE Electricity payment and rural electrification</a:t>
                      </a:r>
                    </a:p>
                  </a:txBody>
                  <a:tcPr marL="38245" marR="38245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9899"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Supporting the Domestic Production Law (Article 12)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  <a:hlinkClick r:id="rId2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Financial Resource for RE Electricity payment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equal to saved fuel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4655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National Development Fund </a:t>
                      </a: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2010</a:t>
                      </a:r>
                    </a:p>
                  </a:txBody>
                  <a:tcPr marL="38245" marR="38245" marT="0" marB="0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 Private Infrastructure Projects</a:t>
                      </a:r>
                    </a:p>
                  </a:txBody>
                  <a:tcPr marL="38245" marR="38245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4752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ts val="13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8245" marR="38245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6</a:t>
                      </a:r>
                      <a:r>
                        <a:rPr lang="en-US" sz="1600" kern="1200" baseline="300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National</a:t>
                      </a:r>
                      <a:r>
                        <a:rPr lang="en-US" sz="1600" kern="1200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Development Plan (not passed yet)</a:t>
                      </a:r>
                      <a:endParaRPr lang="en-US" sz="160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245" marR="38245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2017</a:t>
                      </a:r>
                    </a:p>
                  </a:txBody>
                  <a:tcPr marL="38245" marR="38245" marT="0" marB="0" anchor="ctr"/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 Target, new Financial Resources,</a:t>
                      </a:r>
                      <a:r>
                        <a:rPr lang="en-US" sz="1600" kern="1200" baseline="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…</a:t>
                      </a:r>
                      <a:endParaRPr lang="en-US" sz="160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8245" marR="38245" marT="0" marB="0" anchor="ctr"/>
                </a:tc>
                <a:extLst>
                  <a:ext uri="{0D108BD9-81ED-4DB2-BD59-A6C34878D82A}">
                    <a16:rowId xmlns:a16="http://schemas.microsoft.com/office/drawing/2014/main" xmlns="" val="4074264995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419100" y="12700"/>
            <a:ext cx="72771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2623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Arial" charset="0"/>
                <a:ea typeface="Arial Unicode MS" pitchFamily="34" charset="-128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Arial" charset="0"/>
                <a:ea typeface="Arial Unicode MS" pitchFamily="34" charset="-128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Arial" charset="0"/>
                <a:ea typeface="Arial Unicode MS" pitchFamily="34" charset="-128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Arial" charset="0"/>
                <a:ea typeface="Arial Unicode MS" pitchFamily="34" charset="-128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Interstate-Regular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Interstate-Regular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Interstate-Regular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26235F"/>
                </a:solidFill>
                <a:latin typeface="Interstate-Regular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r>
              <a:rPr lang="en-US" kern="0" dirty="0"/>
              <a:t>Current policies and support mechanisms for PV</a:t>
            </a:r>
          </a:p>
        </p:txBody>
      </p:sp>
    </p:spTree>
    <p:extLst>
      <p:ext uri="{BB962C8B-B14F-4D97-AF65-F5344CB8AC3E}">
        <p14:creationId xmlns:p14="http://schemas.microsoft.com/office/powerpoint/2010/main" val="3123047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3830816"/>
              </p:ext>
            </p:extLst>
          </p:nvPr>
        </p:nvGraphicFramePr>
        <p:xfrm>
          <a:off x="548640" y="1415087"/>
          <a:ext cx="7258396" cy="4362157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4210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909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7205">
                  <a:extLst>
                    <a:ext uri="{9D8B030D-6E8A-4147-A177-3AD203B41FA5}">
                      <a16:colId xmlns:a16="http://schemas.microsoft.com/office/drawing/2014/main" xmlns="" val="450040456"/>
                    </a:ext>
                  </a:extLst>
                </a:gridCol>
              </a:tblGrid>
              <a:tr h="87784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Size of Wind Farm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Guaranteed </a:t>
                      </a:r>
                      <a:r>
                        <a:rPr lang="de-DE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Feed</a:t>
                      </a:r>
                      <a:r>
                        <a:rPr lang="de-DE" sz="18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 Tariff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71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Rials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 kWh)</a:t>
                      </a: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*(€-</a:t>
                      </a:r>
                      <a:r>
                        <a:rPr lang="en-US" sz="1600" b="1" kern="1200" dirty="0" err="1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ct</a:t>
                      </a:r>
                      <a:r>
                        <a:rPr lang="en-US" sz="16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/ kWh)</a:t>
                      </a: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88164423"/>
                  </a:ext>
                </a:extLst>
              </a:tr>
              <a:tr h="7776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 Farm &gt; 50 MW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3400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98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 Farm &lt;= 50 MW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4200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569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Wind Farm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&lt;= 1 MW</a:t>
                      </a: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5700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2766"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0910" marR="60910" marT="13588" marB="1358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 in Tariffs for Wind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7043" y="6355727"/>
            <a:ext cx="32583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300" dirty="0"/>
              <a:t>Exchange rate: 1Euro = 35.100 </a:t>
            </a:r>
            <a:r>
              <a:rPr lang="en-US" sz="1300" dirty="0" err="1"/>
              <a:t>Rials</a:t>
            </a:r>
            <a:endParaRPr lang="en-US" sz="1300" dirty="0"/>
          </a:p>
        </p:txBody>
      </p:sp>
      <p:sp>
        <p:nvSpPr>
          <p:cNvPr id="8" name="TextBox 7"/>
          <p:cNvSpPr txBox="1"/>
          <p:nvPr/>
        </p:nvSpPr>
        <p:spPr>
          <a:xfrm>
            <a:off x="493693" y="6585400"/>
            <a:ext cx="29750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http://www.cbi.ir/ExRates/rates_en.aspx</a:t>
            </a:r>
          </a:p>
        </p:txBody>
      </p:sp>
    </p:spTree>
    <p:extLst>
      <p:ext uri="{BB962C8B-B14F-4D97-AF65-F5344CB8AC3E}">
        <p14:creationId xmlns:p14="http://schemas.microsoft.com/office/powerpoint/2010/main" val="3979017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 in Tariffs for Wind Farms</a:t>
            </a:r>
            <a:r>
              <a:rPr lang="en-US" sz="1800" dirty="0"/>
              <a:t> (valid until 21 March 2017)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32" y="1146175"/>
            <a:ext cx="7887836" cy="5618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43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Feed in Tariffs for Wind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432218" y="1640125"/>
            <a:ext cx="1905256" cy="41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1. 20 years PPA</a:t>
            </a: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732988" y="2232479"/>
            <a:ext cx="2436932" cy="345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/>
              <a:t>2. Feed in Tariffs in </a:t>
            </a:r>
            <a:r>
              <a:rPr lang="en-US" sz="1600" dirty="0" err="1"/>
              <a:t>Rials</a:t>
            </a:r>
            <a:endParaRPr lang="en-US" sz="1600" dirty="0"/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719326" y="2718697"/>
            <a:ext cx="6976873" cy="36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indent="0">
              <a:spcBef>
                <a:spcPct val="20000"/>
              </a:spcBef>
              <a:buNone/>
              <a:defRPr sz="1800" b="1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0" dirty="0"/>
              <a:t>3. Tariffs multiplied by a decreasing factor in the second 10 years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349994" y="5278917"/>
            <a:ext cx="7540491" cy="36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indent="0">
              <a:spcBef>
                <a:spcPct val="20000"/>
              </a:spcBef>
              <a:buNone/>
              <a:defRPr sz="1600" b="1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7.    15 months deadline to commission the power plant after signing the PPA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2819138" y="1679989"/>
            <a:ext cx="4877062" cy="338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kern="0" dirty="0"/>
              <a:t>First come first served basis</a:t>
            </a:r>
          </a:p>
        </p:txBody>
      </p:sp>
      <p:sp>
        <p:nvSpPr>
          <p:cNvPr id="12" name="Inhaltsplatzhalter 2"/>
          <p:cNvSpPr txBox="1">
            <a:spLocks/>
          </p:cNvSpPr>
          <p:nvPr/>
        </p:nvSpPr>
        <p:spPr bwMode="auto">
          <a:xfrm>
            <a:off x="3626381" y="2194586"/>
            <a:ext cx="4750857" cy="481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ea typeface="Times New Roman" panose="02020603050405020304" pitchFamily="18" charset="0"/>
              </a:rPr>
              <a:t>adjusted every year (according to inflation and exchange rate change)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732988" y="3182155"/>
            <a:ext cx="2436932" cy="31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indent="0">
              <a:spcBef>
                <a:spcPct val="20000"/>
              </a:spcBef>
              <a:buNone/>
              <a:defRPr sz="1600" b="1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4. Extra 148 </a:t>
            </a:r>
            <a:r>
              <a:rPr lang="en-US" b="0" dirty="0" err="1"/>
              <a:t>Rials</a:t>
            </a:r>
            <a:r>
              <a:rPr lang="en-US" b="0" dirty="0"/>
              <a:t>/ </a:t>
            </a:r>
            <a:r>
              <a:rPr lang="en-US" b="0" dirty="0" err="1"/>
              <a:t>KWh</a:t>
            </a:r>
            <a:endParaRPr lang="en-US" b="0" dirty="0"/>
          </a:p>
        </p:txBody>
      </p:sp>
      <p:sp>
        <p:nvSpPr>
          <p:cNvPr id="15" name="Rectangle 14"/>
          <p:cNvSpPr/>
          <p:nvPr/>
        </p:nvSpPr>
        <p:spPr>
          <a:xfrm>
            <a:off x="732987" y="3628359"/>
            <a:ext cx="2690697" cy="366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600" dirty="0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5. Up to 30% increase in FIT</a:t>
            </a:r>
          </a:p>
        </p:txBody>
      </p:sp>
      <p:sp>
        <p:nvSpPr>
          <p:cNvPr id="16" name="Rectangle 15"/>
          <p:cNvSpPr/>
          <p:nvPr/>
        </p:nvSpPr>
        <p:spPr>
          <a:xfrm rot="16200000">
            <a:off x="-758461" y="3171375"/>
            <a:ext cx="2247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US" sz="2000" b="1" dirty="0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Feed in Tariffs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2188" y="4090185"/>
            <a:ext cx="34180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600" dirty="0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6. Two Power plants are considered as one power plant with the corresponding </a:t>
            </a:r>
            <a:r>
              <a:rPr lang="en-US" sz="1600" dirty="0" err="1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FiT</a:t>
            </a:r>
            <a:endParaRPr lang="en-US" sz="1600" dirty="0">
              <a:solidFill>
                <a:srgbClr val="26235F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80102" y="4147340"/>
            <a:ext cx="2407376" cy="218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If they are next to each other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80101" y="4366043"/>
            <a:ext cx="3040744" cy="2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or connected to the same substation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80723" y="4581922"/>
            <a:ext cx="2639061" cy="26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and have any same shareholder</a:t>
            </a:r>
          </a:p>
        </p:txBody>
      </p:sp>
      <p:cxnSp>
        <p:nvCxnSpPr>
          <p:cNvPr id="24" name="Straight Connector 23"/>
          <p:cNvCxnSpPr/>
          <p:nvPr/>
        </p:nvCxnSpPr>
        <p:spPr bwMode="auto">
          <a:xfrm flipH="1">
            <a:off x="587326" y="2232479"/>
            <a:ext cx="10322" cy="25555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>
          <a:xfrm>
            <a:off x="349994" y="5712560"/>
            <a:ext cx="7577628" cy="594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600" dirty="0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8. The policy of </a:t>
            </a:r>
            <a:r>
              <a:rPr lang="en-US" sz="1600" dirty="0" err="1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MoE</a:t>
            </a:r>
            <a:r>
              <a:rPr lang="en-US" sz="1600" dirty="0"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rPr>
              <a:t> is to reduce the FIT in proportion with the increase of the installed capacity in the country.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477615" y="3199738"/>
            <a:ext cx="434057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if the wind farm connected to the distribution grid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477615" y="3657492"/>
            <a:ext cx="445000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20000"/>
              </a:spcBef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if using Iranian manufactured equipment (local content)</a:t>
            </a:r>
          </a:p>
        </p:txBody>
      </p:sp>
    </p:spTree>
    <p:extLst>
      <p:ext uri="{BB962C8B-B14F-4D97-AF65-F5344CB8AC3E}">
        <p14:creationId xmlns:p14="http://schemas.microsoft.com/office/powerpoint/2010/main" val="368760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8" grpId="0"/>
      <p:bldP spid="20" grpId="0"/>
      <p:bldP spid="21" grpId="0"/>
      <p:bldP spid="22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Challenges and Opportunities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29026D8-8F50-4F0F-B145-E51BD89955FB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133079" y="1414027"/>
            <a:ext cx="3543300" cy="622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3000" b="1" kern="0" dirty="0"/>
              <a:t>Challenges</a:t>
            </a:r>
          </a:p>
        </p:txBody>
      </p:sp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4102098" y="1418647"/>
            <a:ext cx="3543300" cy="622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de-DE" sz="3000" b="1" kern="0" dirty="0"/>
              <a:t>Opportunities/ Solutions</a:t>
            </a:r>
          </a:p>
        </p:txBody>
      </p:sp>
      <p:sp>
        <p:nvSpPr>
          <p:cNvPr id="10" name="Inhaltsplatzhalter 2"/>
          <p:cNvSpPr txBox="1">
            <a:spLocks/>
          </p:cNvSpPr>
          <p:nvPr/>
        </p:nvSpPr>
        <p:spPr bwMode="auto">
          <a:xfrm>
            <a:off x="432218" y="2411285"/>
            <a:ext cx="3543300" cy="61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1. SUNA is not high positioned in the hierarchy of the Ministry</a:t>
            </a:r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auto">
          <a:xfrm>
            <a:off x="4545831" y="2466535"/>
            <a:ext cx="3543300" cy="46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SATBA</a:t>
            </a:r>
            <a:endParaRPr lang="fa-IR" sz="1800" b="1" kern="0" dirty="0"/>
          </a:p>
        </p:txBody>
      </p:sp>
      <p:sp>
        <p:nvSpPr>
          <p:cNvPr id="12" name="Inhaltsplatzhalter 2"/>
          <p:cNvSpPr txBox="1">
            <a:spLocks/>
          </p:cNvSpPr>
          <p:nvPr/>
        </p:nvSpPr>
        <p:spPr bwMode="auto">
          <a:xfrm>
            <a:off x="438158" y="3173285"/>
            <a:ext cx="3543300" cy="61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2. Drastic changes in feed in tariffs</a:t>
            </a:r>
          </a:p>
        </p:txBody>
      </p:sp>
      <p:sp>
        <p:nvSpPr>
          <p:cNvPr id="13" name="Inhaltsplatzhalter 2"/>
          <p:cNvSpPr txBox="1">
            <a:spLocks/>
          </p:cNvSpPr>
          <p:nvPr/>
        </p:nvSpPr>
        <p:spPr bwMode="auto">
          <a:xfrm>
            <a:off x="4545831" y="3005645"/>
            <a:ext cx="3543300" cy="51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RE Association (in the Chamber of Commerce) to </a:t>
            </a:r>
            <a:r>
              <a:rPr lang="en-US" sz="1800" b="1" kern="0" dirty="0" err="1"/>
              <a:t>stablize</a:t>
            </a:r>
            <a:r>
              <a:rPr lang="en-US" sz="1800" b="1" kern="0" dirty="0"/>
              <a:t> the Tariffs, and other laws.</a:t>
            </a:r>
          </a:p>
        </p:txBody>
      </p:sp>
      <p:sp>
        <p:nvSpPr>
          <p:cNvPr id="14" name="Inhaltsplatzhalter 2"/>
          <p:cNvSpPr txBox="1">
            <a:spLocks/>
          </p:cNvSpPr>
          <p:nvPr/>
        </p:nvSpPr>
        <p:spPr bwMode="auto">
          <a:xfrm>
            <a:off x="436173" y="4085709"/>
            <a:ext cx="3543300" cy="61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3. Enough budget to buy RE electricity?</a:t>
            </a:r>
          </a:p>
        </p:txBody>
      </p:sp>
      <p:sp>
        <p:nvSpPr>
          <p:cNvPr id="15" name="Inhaltsplatzhalter 2"/>
          <p:cNvSpPr txBox="1">
            <a:spLocks/>
          </p:cNvSpPr>
          <p:nvPr/>
        </p:nvSpPr>
        <p:spPr bwMode="auto">
          <a:xfrm>
            <a:off x="4545831" y="4085709"/>
            <a:ext cx="3543300" cy="51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The 6</a:t>
            </a:r>
            <a:r>
              <a:rPr lang="en-US" sz="1800" b="1" kern="0" baseline="30000" dirty="0"/>
              <a:t>th</a:t>
            </a:r>
            <a:r>
              <a:rPr lang="en-US" sz="1800" b="1" kern="0" dirty="0"/>
              <a:t> five-year Development Plan with new Financial resources</a:t>
            </a:r>
          </a:p>
        </p:txBody>
      </p:sp>
      <p:sp>
        <p:nvSpPr>
          <p:cNvPr id="16" name="Inhaltsplatzhalter 2"/>
          <p:cNvSpPr txBox="1">
            <a:spLocks/>
          </p:cNvSpPr>
          <p:nvPr/>
        </p:nvSpPr>
        <p:spPr bwMode="auto">
          <a:xfrm>
            <a:off x="438157" y="6143215"/>
            <a:ext cx="3543300" cy="61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5. &gt;10 GW issued licenses without much progress</a:t>
            </a:r>
          </a:p>
        </p:txBody>
      </p:sp>
      <p:sp>
        <p:nvSpPr>
          <p:cNvPr id="17" name="Inhaltsplatzhalter 2"/>
          <p:cNvSpPr txBox="1">
            <a:spLocks/>
          </p:cNvSpPr>
          <p:nvPr/>
        </p:nvSpPr>
        <p:spPr bwMode="auto">
          <a:xfrm>
            <a:off x="4545831" y="6143215"/>
            <a:ext cx="3543300" cy="513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??</a:t>
            </a:r>
          </a:p>
        </p:txBody>
      </p:sp>
      <p:sp>
        <p:nvSpPr>
          <p:cNvPr id="18" name="Inhaltsplatzhalter 2"/>
          <p:cNvSpPr txBox="1">
            <a:spLocks/>
          </p:cNvSpPr>
          <p:nvPr/>
        </p:nvSpPr>
        <p:spPr bwMode="auto">
          <a:xfrm>
            <a:off x="438158" y="5211480"/>
            <a:ext cx="3543300" cy="617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dirty="0"/>
              <a:t>4. Beginning tendering system?</a:t>
            </a:r>
          </a:p>
        </p:txBody>
      </p:sp>
      <p:sp>
        <p:nvSpPr>
          <p:cNvPr id="19" name="Inhaltsplatzhalter 2"/>
          <p:cNvSpPr txBox="1">
            <a:spLocks/>
          </p:cNvSpPr>
          <p:nvPr/>
        </p:nvSpPr>
        <p:spPr bwMode="auto">
          <a:xfrm>
            <a:off x="4547816" y="5010602"/>
            <a:ext cx="3543300" cy="102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rgbClr val="26235F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b="1" kern="0" dirty="0"/>
              <a:t>It would be in parallel with </a:t>
            </a:r>
            <a:r>
              <a:rPr lang="en-US" sz="1800" b="1" kern="0" dirty="0" err="1"/>
              <a:t>FiT</a:t>
            </a:r>
            <a:r>
              <a:rPr lang="en-US" sz="1800" b="1" kern="0" dirty="0"/>
              <a:t> system</a:t>
            </a:r>
          </a:p>
          <a:p>
            <a:pPr marL="0" indent="0">
              <a:buNone/>
            </a:pPr>
            <a:r>
              <a:rPr lang="en-US" sz="1800" b="1" kern="0" dirty="0"/>
              <a:t>Only for very big projects</a:t>
            </a:r>
          </a:p>
        </p:txBody>
      </p:sp>
    </p:spTree>
    <p:extLst>
      <p:ext uri="{BB962C8B-B14F-4D97-AF65-F5344CB8AC3E}">
        <p14:creationId xmlns:p14="http://schemas.microsoft.com/office/powerpoint/2010/main" val="3038563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26235F"/>
      </a:accent1>
      <a:accent2>
        <a:srgbClr val="F1981F"/>
      </a:accent2>
      <a:accent3>
        <a:srgbClr val="FFFFFF"/>
      </a:accent3>
      <a:accent4>
        <a:srgbClr val="000000"/>
      </a:accent4>
      <a:accent5>
        <a:srgbClr val="ACACB6"/>
      </a:accent5>
      <a:accent6>
        <a:srgbClr val="DA891B"/>
      </a:accent6>
      <a:hlink>
        <a:srgbClr val="26235F"/>
      </a:hlink>
      <a:folHlink>
        <a:srgbClr val="F18E1F"/>
      </a:folHlink>
    </a:clrScheme>
    <a:fontScheme name="Leere Präsentation">
      <a:majorFont>
        <a:latin typeface="Interstate-Regular"/>
        <a:ea typeface="Arial Unicode MS"/>
        <a:cs typeface="Arial Unicode MS"/>
      </a:majorFont>
      <a:minorFont>
        <a:latin typeface="Interstate-Regular"/>
        <a:ea typeface="Arial Unicode MS"/>
        <a:cs typeface="Arial Unicode MS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nterstate-Regular" pitchFamily="34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Interstate-Regular" pitchFamily="34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635</Words>
  <Application>Microsoft Office PowerPoint</Application>
  <PresentationFormat>On-screen Show (4:3)</PresentationFormat>
  <Paragraphs>153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Unicode MS</vt:lpstr>
      <vt:lpstr>Arial</vt:lpstr>
      <vt:lpstr>Interstate-Regular</vt:lpstr>
      <vt:lpstr>Times New Roman</vt:lpstr>
      <vt:lpstr>Leere Präsentation</vt:lpstr>
      <vt:lpstr>Wind Energy in Iran,  Opportunities and challenges in the current  legal framework  </vt:lpstr>
      <vt:lpstr>Introducing Iran-Wind Group</vt:lpstr>
      <vt:lpstr>Content</vt:lpstr>
      <vt:lpstr>Relevant institutions for wind energy development in Iran</vt:lpstr>
      <vt:lpstr>PowerPoint Presentation</vt:lpstr>
      <vt:lpstr>Feed in Tariffs for Wind</vt:lpstr>
      <vt:lpstr>Feed in Tariffs for Wind Farms (valid until 21 March 2017)</vt:lpstr>
      <vt:lpstr>Feed in Tariffs for Wind</vt:lpstr>
      <vt:lpstr>New Challenges and Opportunities</vt:lpstr>
      <vt:lpstr>New Challenges and Opportunities</vt:lpstr>
      <vt:lpstr>PowerPoint Presentation</vt:lpstr>
    </vt:vector>
  </TitlesOfParts>
  <Company>Ronald Upmann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Ronald Upmann</dc:creator>
  <cp:lastModifiedBy>Erika Krkosova</cp:lastModifiedBy>
  <cp:revision>226</cp:revision>
  <cp:lastPrinted>2006-11-13T13:55:57Z</cp:lastPrinted>
  <dcterms:created xsi:type="dcterms:W3CDTF">2006-10-24T11:18:56Z</dcterms:created>
  <dcterms:modified xsi:type="dcterms:W3CDTF">2016-09-22T06:51:34Z</dcterms:modified>
</cp:coreProperties>
</file>