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80" d="100"/>
          <a:sy n="80" d="100"/>
        </p:scale>
        <p:origin x="7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11E2D-70D8-4142-931E-8B0506B58A3D}" type="datetimeFigureOut">
              <a:rPr lang="de-DE" smtClean="0"/>
              <a:t>28.09.2016</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09450-5345-40A0-ADF7-634054A28B38}" type="slidenum">
              <a:rPr lang="de-DE" smtClean="0"/>
              <a:t>‹#›</a:t>
            </a:fld>
            <a:endParaRPr lang="de-DE"/>
          </a:p>
        </p:txBody>
      </p:sp>
    </p:spTree>
    <p:extLst>
      <p:ext uri="{BB962C8B-B14F-4D97-AF65-F5344CB8AC3E}">
        <p14:creationId xmlns:p14="http://schemas.microsoft.com/office/powerpoint/2010/main" val="172765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I would like to show you the platform that EERA has developed to showcase the results of its </a:t>
            </a:r>
            <a:r>
              <a:rPr lang="en-US" baseline="0" dirty="0" smtClean="0"/>
              <a:t>research programs.</a:t>
            </a:r>
          </a:p>
          <a:p>
            <a:r>
              <a:rPr lang="en-US" baseline="0" dirty="0" smtClean="0"/>
              <a:t>If you visit their website, www.eera-set.eu you will see this. If you click on IP Showcase, it will take you to this platform</a:t>
            </a:r>
            <a:endParaRPr lang="en-US" dirty="0"/>
          </a:p>
        </p:txBody>
      </p:sp>
      <p:sp>
        <p:nvSpPr>
          <p:cNvPr id="4" name="Slide Number Placeholder 3"/>
          <p:cNvSpPr>
            <a:spLocks noGrp="1"/>
          </p:cNvSpPr>
          <p:nvPr>
            <p:ph type="sldNum" sz="quarter" idx="10"/>
          </p:nvPr>
        </p:nvSpPr>
        <p:spPr/>
        <p:txBody>
          <a:bodyPr/>
          <a:lstStyle/>
          <a:p>
            <a:fld id="{2482EF50-25C6-4DA5-B267-F279D6A5769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7618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to support the Online IP platform with</a:t>
            </a:r>
            <a:r>
              <a:rPr lang="en-US" baseline="0" dirty="0" smtClean="0"/>
              <a:t> offline and interactive match making sessions.</a:t>
            </a:r>
          </a:p>
          <a:p>
            <a:r>
              <a:rPr lang="en-US" baseline="0" dirty="0" smtClean="0"/>
              <a:t>We will start with this in a few minutes, </a:t>
            </a:r>
            <a:r>
              <a:rPr lang="en-US" b="1" baseline="0" dirty="0" smtClean="0"/>
              <a:t>but before we do that I would like to manage some expectations</a:t>
            </a:r>
            <a:endParaRPr lang="en-US" b="1" dirty="0"/>
          </a:p>
        </p:txBody>
      </p:sp>
      <p:sp>
        <p:nvSpPr>
          <p:cNvPr id="4" name="Slide Number Placeholder 3"/>
          <p:cNvSpPr>
            <a:spLocks noGrp="1"/>
          </p:cNvSpPr>
          <p:nvPr>
            <p:ph type="sldNum" sz="quarter" idx="10"/>
          </p:nvPr>
        </p:nvSpPr>
        <p:spPr/>
        <p:txBody>
          <a:bodyPr/>
          <a:lstStyle/>
          <a:p>
            <a:fld id="{2482EF50-25C6-4DA5-B267-F279D6A5769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90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But</a:t>
            </a:r>
            <a:r>
              <a:rPr lang="en-US" baseline="0" dirty="0" smtClean="0"/>
              <a:t> before we start I would like to start by managing your expectations! Most technologies resulting from EERA R&amp;D project and the technologies that will be presented to you today, will not be ‘ready’.</a:t>
            </a:r>
          </a:p>
          <a:p>
            <a:pPr marL="171450" indent="-171450">
              <a:buFont typeface="Arial" panose="020B0604020202020204" pitchFamily="34" charset="0"/>
              <a:buChar char="•"/>
            </a:pPr>
            <a:r>
              <a:rPr lang="en-US" baseline="0" dirty="0" smtClean="0"/>
              <a:t>What does that mean?</a:t>
            </a:r>
            <a:endParaRPr lang="en-US" dirty="0" smtClean="0"/>
          </a:p>
          <a:p>
            <a:pPr marL="171450" indent="-171450">
              <a:buFont typeface="Arial" panose="020B0604020202020204" pitchFamily="34" charset="0"/>
              <a:buChar char="•"/>
            </a:pPr>
            <a:r>
              <a:rPr lang="en-US" baseline="0" dirty="0" smtClean="0"/>
              <a:t>Most technologies will be at a relatively low technology readiness level (typically TRL 5 or 6);</a:t>
            </a:r>
          </a:p>
          <a:p>
            <a:pPr marL="171450" indent="-171450">
              <a:buFont typeface="Arial" panose="020B0604020202020204" pitchFamily="34" charset="0"/>
              <a:buChar char="•"/>
            </a:pPr>
            <a:r>
              <a:rPr lang="en-US" baseline="0" dirty="0" smtClean="0"/>
              <a:t>Besides TRL level, the commercial readiness is on a different axis. The activities presented on this axis, are crucial to bring a technology to the market successfully. However, most R&amp;D institutes do not consider these as their core activities and search for a licensee or spin-of entrepreneur to:</a:t>
            </a:r>
          </a:p>
          <a:p>
            <a:pPr marL="628650" lvl="1" indent="-171450">
              <a:buFont typeface="Arial" panose="020B0604020202020204" pitchFamily="34" charset="0"/>
              <a:buChar char="•"/>
            </a:pPr>
            <a:r>
              <a:rPr lang="en-US" baseline="0" dirty="0" smtClean="0"/>
              <a:t>develop a business plan</a:t>
            </a:r>
          </a:p>
          <a:p>
            <a:pPr marL="628650" lvl="1" indent="-171450">
              <a:buFont typeface="Arial" panose="020B0604020202020204" pitchFamily="34" charset="0"/>
              <a:buChar char="•"/>
            </a:pPr>
            <a:r>
              <a:rPr lang="en-US" baseline="0" dirty="0" smtClean="0"/>
              <a:t>validate the business case</a:t>
            </a:r>
          </a:p>
          <a:p>
            <a:pPr marL="628650" lvl="1" indent="-171450">
              <a:buFont typeface="Arial" panose="020B0604020202020204" pitchFamily="34" charset="0"/>
              <a:buChar char="•"/>
            </a:pPr>
            <a:r>
              <a:rPr lang="en-US" baseline="0" dirty="0" smtClean="0"/>
              <a:t>define a minimum viable product</a:t>
            </a:r>
          </a:p>
          <a:p>
            <a:pPr marL="628650" lvl="1" indent="-171450">
              <a:buFont typeface="Arial" panose="020B0604020202020204" pitchFamily="34" charset="0"/>
              <a:buChar char="•"/>
            </a:pPr>
            <a:r>
              <a:rPr lang="en-US" baseline="0" dirty="0" smtClean="0"/>
              <a:t>find launching customers</a:t>
            </a:r>
          </a:p>
          <a:p>
            <a:pPr marL="171450" indent="-171450">
              <a:buFont typeface="Arial" panose="020B0604020202020204" pitchFamily="34" charset="0"/>
              <a:buChar char="•"/>
            </a:pPr>
            <a:r>
              <a:rPr lang="en-US" baseline="0" dirty="0" smtClean="0"/>
              <a:t>Because of the low TRL and commercial readiness, the perceived risk profile and the required capital funding will almost always be quite high.</a:t>
            </a:r>
          </a:p>
          <a:p>
            <a:pPr marL="171450" indent="-171450">
              <a:buFont typeface="Arial" panose="020B0604020202020204" pitchFamily="34" charset="0"/>
              <a:buChar char="•"/>
            </a:pPr>
            <a:r>
              <a:rPr lang="en-US" baseline="0" dirty="0" smtClean="0"/>
              <a:t>It is my strong believe that the only way to reduce these risks is to start the collaboration with the potential licensee for the technology as soon as possible. And we hope to achieve that by organizing these match making sessions.</a:t>
            </a:r>
            <a:endParaRPr lang="en-US" dirty="0"/>
          </a:p>
        </p:txBody>
      </p:sp>
      <p:sp>
        <p:nvSpPr>
          <p:cNvPr id="4" name="Slide Number Placeholder 3"/>
          <p:cNvSpPr>
            <a:spLocks noGrp="1"/>
          </p:cNvSpPr>
          <p:nvPr>
            <p:ph type="sldNum" sz="quarter" idx="10"/>
          </p:nvPr>
        </p:nvSpPr>
        <p:spPr/>
        <p:txBody>
          <a:bodyPr/>
          <a:lstStyle/>
          <a:p>
            <a:fld id="{2482EF50-25C6-4DA5-B267-F279D6A5769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8768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IP Showcase</a:t>
            </a:r>
          </a:p>
          <a:p>
            <a:r>
              <a:rPr lang="en-US" dirty="0" smtClean="0"/>
              <a:t>- This is the first time</a:t>
            </a:r>
            <a:r>
              <a:rPr lang="en-US" baseline="0" dirty="0" smtClean="0"/>
              <a:t> that we present this platform. It is not finished yet, i</a:t>
            </a:r>
            <a:r>
              <a:rPr lang="en-US" dirty="0" smtClean="0"/>
              <a:t>n</a:t>
            </a:r>
            <a:r>
              <a:rPr lang="en-US" baseline="0" dirty="0" smtClean="0"/>
              <a:t> the software industry it would be called a “Public Beta”</a:t>
            </a:r>
          </a:p>
          <a:p>
            <a:pPr marL="171450" indent="-171450">
              <a:buFontTx/>
              <a:buChar char="-"/>
            </a:pPr>
            <a:r>
              <a:rPr lang="en-US" dirty="0" smtClean="0"/>
              <a:t>Does</a:t>
            </a:r>
            <a:r>
              <a:rPr lang="en-US" baseline="0" dirty="0" smtClean="0"/>
              <a:t> it </a:t>
            </a:r>
            <a:r>
              <a:rPr lang="en-US" baseline="0" dirty="0" err="1" smtClean="0"/>
              <a:t>fullfill</a:t>
            </a:r>
            <a:r>
              <a:rPr lang="en-US" baseline="0" dirty="0" smtClean="0"/>
              <a:t> a need for your company? Do you think it will help to bring new technologies closer to the market? What can we improve?</a:t>
            </a:r>
          </a:p>
          <a:p>
            <a:pPr marL="0" indent="0">
              <a:buFontTx/>
              <a:buNone/>
            </a:pPr>
            <a:endParaRPr lang="en-US" dirty="0" smtClean="0"/>
          </a:p>
          <a:p>
            <a:pPr marL="0" indent="0">
              <a:buFontTx/>
              <a:buNone/>
            </a:pPr>
            <a:r>
              <a:rPr lang="en-US" b="1" dirty="0" smtClean="0"/>
              <a:t>Individual Technologies</a:t>
            </a:r>
          </a:p>
          <a:p>
            <a:pPr marL="171450" indent="-171450">
              <a:buFontTx/>
              <a:buChar char="-"/>
            </a:pPr>
            <a:r>
              <a:rPr lang="en-US" b="0" baseline="0" dirty="0" smtClean="0"/>
              <a:t>Are these interesting to your company?</a:t>
            </a:r>
          </a:p>
          <a:p>
            <a:pPr marL="171450" indent="-171450">
              <a:buFontTx/>
              <a:buChar char="-"/>
            </a:pPr>
            <a:r>
              <a:rPr lang="en-US" b="0" baseline="0" dirty="0" smtClean="0"/>
              <a:t>If so, would you consider to start a collaboration with the R&amp;D institute?</a:t>
            </a:r>
          </a:p>
          <a:p>
            <a:pPr marL="171450" indent="-171450">
              <a:buFontTx/>
              <a:buChar char="-"/>
            </a:pPr>
            <a:r>
              <a:rPr lang="en-US" b="0" baseline="0" dirty="0" smtClean="0"/>
              <a:t>If not, has it the potential to become interesting to your company in the future and what needs to be done to get there?</a:t>
            </a:r>
            <a:endParaRPr lang="en-US" b="1" dirty="0"/>
          </a:p>
        </p:txBody>
      </p:sp>
      <p:sp>
        <p:nvSpPr>
          <p:cNvPr id="4" name="Slide Number Placeholder 3"/>
          <p:cNvSpPr>
            <a:spLocks noGrp="1"/>
          </p:cNvSpPr>
          <p:nvPr>
            <p:ph type="sldNum" sz="quarter" idx="10"/>
          </p:nvPr>
        </p:nvSpPr>
        <p:spPr/>
        <p:txBody>
          <a:bodyPr/>
          <a:lstStyle/>
          <a:p>
            <a:fld id="{2482EF50-25C6-4DA5-B267-F279D6A5769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523243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 name="Rectangle 29"/>
          <p:cNvSpPr/>
          <p:nvPr userDrawn="1"/>
        </p:nvSpPr>
        <p:spPr>
          <a:xfrm>
            <a:off x="6516216" y="4613181"/>
            <a:ext cx="576064" cy="402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3275856" y="5641230"/>
            <a:ext cx="576064"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7270013" y="6088934"/>
            <a:ext cx="360040" cy="500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38315" b="9082"/>
          <a:stretch/>
        </p:blipFill>
        <p:spPr bwMode="auto">
          <a:xfrm>
            <a:off x="1980631" y="4816834"/>
            <a:ext cx="2157739" cy="90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EERA bloc_bleu-gradient"/>
          <p:cNvPicPr/>
          <p:nvPr userDrawn="1"/>
        </p:nvPicPr>
        <p:blipFill>
          <a:blip r:embed="rId3">
            <a:extLst>
              <a:ext uri="{28A0092B-C50C-407E-A947-70E740481C1C}">
                <a14:useLocalDpi xmlns:a14="http://schemas.microsoft.com/office/drawing/2010/main"/>
              </a:ext>
            </a:extLst>
          </a:blip>
          <a:srcRect/>
          <a:stretch>
            <a:fillRect/>
          </a:stretch>
        </p:blipFill>
        <p:spPr bwMode="auto">
          <a:xfrm>
            <a:off x="0" y="-35029"/>
            <a:ext cx="9148639" cy="4760173"/>
          </a:xfrm>
          <a:prstGeom prst="rect">
            <a:avLst/>
          </a:prstGeom>
          <a:noFill/>
        </p:spPr>
      </p:pic>
      <p:sp>
        <p:nvSpPr>
          <p:cNvPr id="2" name="Title 1"/>
          <p:cNvSpPr>
            <a:spLocks noGrp="1"/>
          </p:cNvSpPr>
          <p:nvPr>
            <p:ph type="ctrTitle"/>
          </p:nvPr>
        </p:nvSpPr>
        <p:spPr>
          <a:xfrm>
            <a:off x="685800" y="1052736"/>
            <a:ext cx="7772400" cy="1800200"/>
          </a:xfrm>
        </p:spPr>
        <p:txBody>
          <a:bodyPr anchor="b"/>
          <a:lstStyle>
            <a:lvl1pPr>
              <a:defRPr b="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852936"/>
            <a:ext cx="6400800" cy="18722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592267"/>
            <a:ext cx="2133600" cy="365125"/>
          </a:xfrm>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592267"/>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592267"/>
            <a:ext cx="2133600" cy="365125"/>
          </a:xfrm>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sers\tborras\AppData\Local\Microsoft\Windows\Temporary Internet Files\Content.Word\EERA-logo_pour-A4.png"/>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7314" y="45085"/>
            <a:ext cx="2795905" cy="1080770"/>
          </a:xfrm>
          <a:prstGeom prst="rect">
            <a:avLst/>
          </a:prstGeom>
          <a:noFill/>
          <a:ln>
            <a:noFill/>
          </a:ln>
        </p:spPr>
      </p:pic>
      <p:grpSp>
        <p:nvGrpSpPr>
          <p:cNvPr id="10" name="Group 9"/>
          <p:cNvGrpSpPr/>
          <p:nvPr userDrawn="1"/>
        </p:nvGrpSpPr>
        <p:grpSpPr>
          <a:xfrm>
            <a:off x="-7484" y="4816370"/>
            <a:ext cx="2093912" cy="582247"/>
            <a:chOff x="573619" y="1484784"/>
            <a:chExt cx="2093912" cy="582247"/>
          </a:xfrm>
        </p:grpSpPr>
        <p:pic>
          <p:nvPicPr>
            <p:cNvPr id="11" name="Picture 2" descr="EERA bulle vid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3619" y="1484784"/>
              <a:ext cx="2093912" cy="5746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p:nvPr/>
          </p:nvSpPr>
          <p:spPr>
            <a:xfrm>
              <a:off x="602682" y="1520296"/>
              <a:ext cx="2018030" cy="5467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pPr>
              <a:r>
                <a:rPr lang="es-ES" sz="2000">
                  <a:solidFill>
                    <a:srgbClr val="FFFFFF"/>
                  </a:solidFill>
                  <a:ea typeface="Calibri"/>
                  <a:cs typeface="Times New Roman"/>
                </a:rPr>
                <a:t>www.eera-set.eu</a:t>
              </a:r>
              <a:endParaRPr lang="en-US" sz="1100">
                <a:solidFill>
                  <a:prstClr val="black"/>
                </a:solidFill>
                <a:ea typeface="Calibri"/>
                <a:cs typeface="Times New Roman"/>
              </a:endParaRPr>
            </a:p>
          </p:txBody>
        </p:sp>
      </p:grpSp>
      <p:pic>
        <p:nvPicPr>
          <p:cNvPr id="13" name="Picture 12" descr="C:\Users\tborras\AppData\Local\Microsoft\Windows\Temporary Internet Files\Content.Word\EERA-rectangle_vert.png"/>
          <p:cNvPicPr/>
          <p:nvPr userDrawn="1"/>
        </p:nvPicPr>
        <p:blipFill rotWithShape="1">
          <a:blip r:embed="rId6" cstate="email">
            <a:extLst>
              <a:ext uri="{28A0092B-C50C-407E-A947-70E740481C1C}">
                <a14:useLocalDpi xmlns:a14="http://schemas.microsoft.com/office/drawing/2010/main"/>
              </a:ext>
            </a:extLst>
          </a:blip>
          <a:srcRect l="38356"/>
          <a:stretch/>
        </p:blipFill>
        <p:spPr bwMode="auto">
          <a:xfrm>
            <a:off x="-5893184" y="880813"/>
            <a:ext cx="438785" cy="116840"/>
          </a:xfrm>
          <a:prstGeom prst="rect">
            <a:avLst/>
          </a:prstGeom>
          <a:noFill/>
          <a:ln>
            <a:noFill/>
          </a:ln>
          <a:extLst>
            <a:ext uri="{53640926-AAD7-44D8-BBD7-CCE9431645EC}">
              <a14:shadowObscured xmlns:a14="http://schemas.microsoft.com/office/drawing/2010/main"/>
            </a:ext>
          </a:extLst>
        </p:spPr>
      </p:pic>
      <p:pic>
        <p:nvPicPr>
          <p:cNvPr id="14" name="Picture 13" descr="C:\Users\tborras\AppData\Local\Microsoft\Windows\Temporary Internet Files\Content.Word\EERA-rectangle_vert.png"/>
          <p:cNvPicPr/>
          <p:nvPr userDrawn="1"/>
        </p:nvPicPr>
        <p:blipFill rotWithShape="1">
          <a:blip r:embed="rId6" cstate="email">
            <a:extLst>
              <a:ext uri="{28A0092B-C50C-407E-A947-70E740481C1C}">
                <a14:useLocalDpi xmlns:a14="http://schemas.microsoft.com/office/drawing/2010/main"/>
              </a:ext>
            </a:extLst>
          </a:blip>
          <a:srcRect l="38356"/>
          <a:stretch/>
        </p:blipFill>
        <p:spPr bwMode="auto">
          <a:xfrm>
            <a:off x="-5891914" y="1531053"/>
            <a:ext cx="438785" cy="116840"/>
          </a:xfrm>
          <a:prstGeom prst="rect">
            <a:avLst/>
          </a:prstGeom>
          <a:noFill/>
          <a:ln>
            <a:noFill/>
          </a:ln>
          <a:extLst>
            <a:ext uri="{53640926-AAD7-44D8-BBD7-CCE9431645EC}">
              <a14:shadowObscured xmlns:a14="http://schemas.microsoft.com/office/drawing/2010/main"/>
            </a:ext>
          </a:extLst>
        </p:spPr>
      </p:pic>
      <p:pic>
        <p:nvPicPr>
          <p:cNvPr id="2051" name="Picture 3"/>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t="45327"/>
          <a:stretch/>
        </p:blipFill>
        <p:spPr bwMode="auto">
          <a:xfrm>
            <a:off x="1225" y="5528733"/>
            <a:ext cx="1863499" cy="106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t="53845"/>
          <a:stretch/>
        </p:blipFill>
        <p:spPr bwMode="auto">
          <a:xfrm>
            <a:off x="1988179" y="5822949"/>
            <a:ext cx="2159333" cy="7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l="5227" t="26854" r="11054" b="4542"/>
          <a:stretch/>
        </p:blipFill>
        <p:spPr bwMode="auto">
          <a:xfrm>
            <a:off x="4238625" y="4814453"/>
            <a:ext cx="3162299" cy="177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l="6379" t="30742" r="-6379" b="19258"/>
          <a:stretch/>
        </p:blipFill>
        <p:spPr bwMode="auto">
          <a:xfrm>
            <a:off x="7507183" y="4814453"/>
            <a:ext cx="1665709" cy="80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userDrawn="1"/>
        </p:nvSpPr>
        <p:spPr>
          <a:xfrm>
            <a:off x="7507183" y="5744516"/>
            <a:ext cx="2681441" cy="849555"/>
          </a:xfrm>
          <a:prstGeom prst="rect">
            <a:avLst/>
          </a:prstGeom>
          <a:gradFill flip="none" rotWithShape="1">
            <a:gsLst>
              <a:gs pos="0">
                <a:schemeClr val="tx2"/>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20" name="Rectangle 19"/>
          <p:cNvSpPr/>
          <p:nvPr userDrawn="1"/>
        </p:nvSpPr>
        <p:spPr>
          <a:xfrm>
            <a:off x="7519346" y="5734991"/>
            <a:ext cx="1600718" cy="707886"/>
          </a:xfrm>
          <a:prstGeom prst="rect">
            <a:avLst/>
          </a:prstGeom>
        </p:spPr>
        <p:txBody>
          <a:bodyPr wrap="square">
            <a:spAutoFit/>
          </a:bodyPr>
          <a:lstStyle/>
          <a:p>
            <a:r>
              <a:rPr lang="en-US" sz="1000">
                <a:solidFill>
                  <a:prstClr val="white"/>
                </a:solidFill>
              </a:rPr>
              <a:t>EERA is an official part of the EU SET-Plan.</a:t>
            </a:r>
          </a:p>
          <a:p>
            <a:endParaRPr lang="en-US" sz="1000">
              <a:solidFill>
                <a:prstClr val="white"/>
              </a:solidFill>
            </a:endParaRPr>
          </a:p>
          <a:p>
            <a:r>
              <a:rPr lang="en-US" sz="1000">
                <a:solidFill>
                  <a:prstClr val="white"/>
                </a:solidFill>
              </a:rPr>
              <a:t>http://setis.ec.europa.eu/</a:t>
            </a:r>
            <a:endParaRPr lang="en-US" sz="1000">
              <a:solidFill>
                <a:prstClr val="white"/>
              </a:solidFill>
            </a:endParaRPr>
          </a:p>
        </p:txBody>
      </p:sp>
    </p:spTree>
    <p:extLst>
      <p:ext uri="{BB962C8B-B14F-4D97-AF65-F5344CB8AC3E}">
        <p14:creationId xmlns:p14="http://schemas.microsoft.com/office/powerpoint/2010/main" val="311930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9"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4032452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12"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2123728" y="47188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endParaRPr lang="en-US">
              <a:solidFill>
                <a:prstClr val="black"/>
              </a:solidFill>
            </a:endParaRPr>
          </a:p>
        </p:txBody>
      </p:sp>
      <p:sp>
        <p:nvSpPr>
          <p:cNvPr id="13"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37586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1" name="Rectangle 20"/>
          <p:cNvSpPr/>
          <p:nvPr userDrawn="1"/>
        </p:nvSpPr>
        <p:spPr>
          <a:xfrm>
            <a:off x="5436096" y="4293652"/>
            <a:ext cx="720080"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608004" y="5013176"/>
            <a:ext cx="360040" cy="684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539552" y="4141252"/>
            <a:ext cx="720080"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724274" y="1700808"/>
            <a:ext cx="5419725" cy="2664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995936" y="1724660"/>
            <a:ext cx="5154096" cy="2640444"/>
          </a:xfrm>
        </p:spPr>
        <p:txBody>
          <a:bodyPr anchor="t"/>
          <a:lstStyle>
            <a:lvl1pPr algn="l">
              <a:defRPr sz="4000" b="0" cap="none">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8" name="Picture 2" descr="EERA bulle v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00808"/>
            <a:ext cx="3931412"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366961" y="1823926"/>
            <a:ext cx="3345631" cy="545852"/>
          </a:xfrm>
        </p:spPr>
        <p:txBody>
          <a:bodyPr anchor="ctr"/>
          <a:lstStyle>
            <a:lvl1pPr marL="0" indent="0" algn="r">
              <a:buNone/>
              <a:defRPr sz="4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Part I</a:t>
            </a:r>
          </a:p>
        </p:txBody>
      </p:sp>
      <p:pic>
        <p:nvPicPr>
          <p:cNvPr id="3074"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8144" y="404664"/>
            <a:ext cx="3117231" cy="1156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t="2178"/>
          <a:stretch/>
        </p:blipFill>
        <p:spPr bwMode="auto">
          <a:xfrm>
            <a:off x="7308303" y="4499585"/>
            <a:ext cx="1863499" cy="19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628" y="4496606"/>
            <a:ext cx="1961728" cy="19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t="39199" b="1"/>
          <a:stretch/>
        </p:blipFill>
        <p:spPr bwMode="auto">
          <a:xfrm>
            <a:off x="-36512" y="2647950"/>
            <a:ext cx="3616882" cy="171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l="12948" t="-34" r="21803" b="29032"/>
          <a:stretch/>
        </p:blipFill>
        <p:spPr bwMode="auto">
          <a:xfrm>
            <a:off x="2092325" y="4497566"/>
            <a:ext cx="2548256" cy="189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4788024" y="4492880"/>
            <a:ext cx="2391376" cy="190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5328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hasCustomPrompt="1"/>
          </p:nvPr>
        </p:nvSpPr>
        <p:spPr/>
        <p:txBody>
          <a:bodyPr/>
          <a:lstStyle>
            <a:lvl1pPr>
              <a:defRPr>
                <a:solidFill>
                  <a:schemeClr val="tx1"/>
                </a:solidFill>
              </a:defRPr>
            </a:lvl1pPr>
          </a:lstStyle>
          <a:p>
            <a:r>
              <a:rPr lang="en-US" smtClean="0"/>
              <a:t>Click to edit Master title styles</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10"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23376576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12"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6236866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8"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297264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Date Placeholder 1"/>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9"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875543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sp>
        <p:nvSpPr>
          <p:cNvPr id="9"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30544539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a:xfrm>
            <a:off x="1792288" y="4800600"/>
            <a:ext cx="5486400" cy="566738"/>
          </a:xfrm>
          <a:solidFill>
            <a:schemeClr val="accent1"/>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pic>
        <p:nvPicPr>
          <p:cNvPr id="11"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921417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9226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E5305-54C4-402E-BFA3-7B9EF9EDE7CA}"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59226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9226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551C0-7D7B-4509-902C-C9D91CD2B7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424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40000"/>
        <a:buFontTx/>
        <a:buBlip>
          <a:blip r:embed="rId12"/>
        </a:buBlip>
        <a:defRPr sz="2800" kern="1200">
          <a:solidFill>
            <a:schemeClr val="tx1"/>
          </a:solidFill>
          <a:latin typeface="+mn-lt"/>
          <a:ea typeface="+mn-ea"/>
          <a:cs typeface="+mn-cs"/>
        </a:defRPr>
      </a:lvl1pPr>
      <a:lvl2pPr marL="742950" indent="-285750" algn="l" defTabSz="914400" rtl="0" eaLnBrk="1" latinLnBrk="0" hangingPunct="1">
        <a:spcBef>
          <a:spcPct val="20000"/>
        </a:spcBef>
        <a:buSzPct val="40000"/>
        <a:buFontTx/>
        <a:buBlip>
          <a:blip r:embed="rId13"/>
        </a:buBlip>
        <a:defRPr sz="2400" kern="1200">
          <a:solidFill>
            <a:schemeClr val="tx1"/>
          </a:solidFill>
          <a:latin typeface="+mn-lt"/>
          <a:ea typeface="+mn-ea"/>
          <a:cs typeface="+mn-cs"/>
        </a:defRPr>
      </a:lvl2pPr>
      <a:lvl3pPr marL="1143000" indent="-228600" algn="l" defTabSz="914400" rtl="0" eaLnBrk="1" latinLnBrk="0" hangingPunct="1">
        <a:spcBef>
          <a:spcPct val="20000"/>
        </a:spcBef>
        <a:buSzPct val="40000"/>
        <a:buFontTx/>
        <a:buBlip>
          <a:blip r:embed="rId14"/>
        </a:buBlip>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1724660"/>
            <a:ext cx="5616624" cy="2640444"/>
          </a:xfrm>
        </p:spPr>
        <p:txBody>
          <a:bodyPr>
            <a:normAutofit/>
          </a:bodyPr>
          <a:lstStyle/>
          <a:p>
            <a:r>
              <a:rPr lang="en-US" dirty="0"/>
              <a:t>Industry meets </a:t>
            </a:r>
            <a:r>
              <a:rPr lang="en-US" dirty="0" smtClean="0"/>
              <a:t>research: </a:t>
            </a:r>
            <a:br>
              <a:rPr lang="en-US" dirty="0" smtClean="0"/>
            </a:br>
            <a:r>
              <a:rPr lang="en-US" dirty="0" smtClean="0"/>
              <a:t>making </a:t>
            </a:r>
            <a:r>
              <a:rPr lang="en-US" dirty="0"/>
              <a:t>the </a:t>
            </a:r>
            <a:r>
              <a:rPr lang="en-US" dirty="0" smtClean="0"/>
              <a:t>match</a:t>
            </a:r>
            <a:br>
              <a:rPr lang="en-US" dirty="0" smtClean="0"/>
            </a:br>
            <a:r>
              <a:rPr lang="en-US" sz="3200" dirty="0" smtClean="0">
                <a:solidFill>
                  <a:schemeClr val="bg1">
                    <a:lumMod val="75000"/>
                  </a:schemeClr>
                </a:solidFill>
              </a:rPr>
              <a:t>Sjoerd </a:t>
            </a:r>
            <a:r>
              <a:rPr lang="en-US" sz="3200" dirty="0">
                <a:solidFill>
                  <a:schemeClr val="bg1">
                    <a:lumMod val="75000"/>
                  </a:schemeClr>
                </a:solidFill>
              </a:rPr>
              <a:t>Wittkampf, ECN</a:t>
            </a:r>
          </a:p>
        </p:txBody>
      </p:sp>
      <p:sp>
        <p:nvSpPr>
          <p:cNvPr id="3" name="Text Placeholder 2"/>
          <p:cNvSpPr>
            <a:spLocks noGrp="1"/>
          </p:cNvSpPr>
          <p:nvPr>
            <p:ph type="body" idx="1"/>
          </p:nvPr>
        </p:nvSpPr>
        <p:spPr/>
        <p:txBody>
          <a:bodyPr>
            <a:normAutofit fontScale="85000" lnSpcReduction="20000"/>
          </a:bodyPr>
          <a:lstStyle/>
          <a:p>
            <a:r>
              <a:rPr lang="en-US" dirty="0" smtClean="0"/>
              <a:t>Part III</a:t>
            </a:r>
            <a:endParaRPr lang="en-US" dirty="0"/>
          </a:p>
        </p:txBody>
      </p:sp>
    </p:spTree>
    <p:extLst>
      <p:ext uri="{BB962C8B-B14F-4D97-AF65-F5344CB8AC3E}">
        <p14:creationId xmlns:p14="http://schemas.microsoft.com/office/powerpoint/2010/main" val="66035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making session</a:t>
            </a:r>
            <a:endParaRPr lang="en-US" dirty="0"/>
          </a:p>
        </p:txBody>
      </p:sp>
      <p:sp>
        <p:nvSpPr>
          <p:cNvPr id="3" name="Text Placeholder 2"/>
          <p:cNvSpPr>
            <a:spLocks noGrp="1"/>
          </p:cNvSpPr>
          <p:nvPr>
            <p:ph type="body" idx="13"/>
          </p:nvPr>
        </p:nvSpPr>
        <p:spPr/>
        <p:txBody>
          <a:bodyPr/>
          <a:lstStyle/>
          <a:p>
            <a:endParaRPr lang="en-US"/>
          </a:p>
        </p:txBody>
      </p:sp>
      <p:graphicFrame>
        <p:nvGraphicFramePr>
          <p:cNvPr id="4" name="Table 3"/>
          <p:cNvGraphicFramePr>
            <a:graphicFrameLocks noGrp="1"/>
          </p:cNvGraphicFramePr>
          <p:nvPr>
            <p:extLst/>
          </p:nvPr>
        </p:nvGraphicFramePr>
        <p:xfrm>
          <a:off x="539552" y="1484784"/>
          <a:ext cx="7704856" cy="4248471"/>
        </p:xfrm>
        <a:graphic>
          <a:graphicData uri="http://schemas.openxmlformats.org/drawingml/2006/table">
            <a:tbl>
              <a:tblPr firstRow="1" bandRow="1">
                <a:tableStyleId>{5C22544A-7EE6-4342-B048-85BDC9FD1C3A}</a:tableStyleId>
              </a:tblPr>
              <a:tblGrid>
                <a:gridCol w="1152128"/>
                <a:gridCol w="1638182"/>
                <a:gridCol w="1638182"/>
                <a:gridCol w="1638182"/>
                <a:gridCol w="1638182"/>
              </a:tblGrid>
              <a:tr h="401870">
                <a:tc>
                  <a:txBody>
                    <a:bodyPr/>
                    <a:lstStyle/>
                    <a:p>
                      <a:endParaRPr lang="en-US" sz="1200" dirty="0"/>
                    </a:p>
                  </a:txBody>
                  <a:tcPr/>
                </a:tc>
                <a:tc>
                  <a:txBody>
                    <a:bodyPr/>
                    <a:lstStyle/>
                    <a:p>
                      <a:r>
                        <a:rPr lang="en-US" sz="1200" dirty="0" smtClean="0"/>
                        <a:t>Table 1:</a:t>
                      </a:r>
                      <a:endParaRPr lang="en-US" sz="1200" dirty="0"/>
                    </a:p>
                  </a:txBody>
                  <a:tcPr/>
                </a:tc>
                <a:tc>
                  <a:txBody>
                    <a:bodyPr/>
                    <a:lstStyle/>
                    <a:p>
                      <a:r>
                        <a:rPr lang="en-US" sz="1200" dirty="0" smtClean="0"/>
                        <a:t>Table 2:</a:t>
                      </a:r>
                      <a:endParaRPr lang="en-US" sz="1200" dirty="0"/>
                    </a:p>
                  </a:txBody>
                  <a:tcPr/>
                </a:tc>
                <a:tc>
                  <a:txBody>
                    <a:bodyPr/>
                    <a:lstStyle/>
                    <a:p>
                      <a:r>
                        <a:rPr lang="en-US" sz="1200" dirty="0" smtClean="0"/>
                        <a:t>Table 3:</a:t>
                      </a:r>
                      <a:endParaRPr lang="en-US" sz="1200" dirty="0"/>
                    </a:p>
                  </a:txBody>
                  <a:tcPr/>
                </a:tc>
                <a:tc>
                  <a:txBody>
                    <a:bodyPr/>
                    <a:lstStyle/>
                    <a:p>
                      <a:r>
                        <a:rPr lang="en-US" sz="1200" dirty="0" smtClean="0"/>
                        <a:t>Table 4:</a:t>
                      </a:r>
                      <a:endParaRPr lang="en-US" sz="1200" dirty="0"/>
                    </a:p>
                  </a:txBody>
                  <a:tcPr/>
                </a:tc>
              </a:tr>
              <a:tr h="401870">
                <a:tc>
                  <a:txBody>
                    <a:bodyPr/>
                    <a:lstStyle/>
                    <a:p>
                      <a:r>
                        <a:rPr lang="en-US" sz="1400" dirty="0" smtClean="0"/>
                        <a:t>Institute</a:t>
                      </a:r>
                      <a:endParaRPr lang="en-US" sz="1400" dirty="0"/>
                    </a:p>
                  </a:txBody>
                  <a:tcPr/>
                </a:tc>
                <a:tc>
                  <a:txBody>
                    <a:bodyPr/>
                    <a:lstStyle/>
                    <a:p>
                      <a:r>
                        <a:rPr lang="en-US" sz="1400" dirty="0" smtClean="0"/>
                        <a:t>DTU</a:t>
                      </a:r>
                      <a:endParaRPr lang="en-US" sz="1400" dirty="0"/>
                    </a:p>
                  </a:txBody>
                  <a:tcPr/>
                </a:tc>
                <a:tc>
                  <a:txBody>
                    <a:bodyPr/>
                    <a:lstStyle/>
                    <a:p>
                      <a:r>
                        <a:rPr lang="en-US" sz="1400" dirty="0" smtClean="0"/>
                        <a:t>ECN</a:t>
                      </a:r>
                      <a:endParaRPr lang="en-US" sz="1400" dirty="0"/>
                    </a:p>
                  </a:txBody>
                  <a:tcPr/>
                </a:tc>
                <a:tc>
                  <a:txBody>
                    <a:bodyPr/>
                    <a:lstStyle/>
                    <a:p>
                      <a:r>
                        <a:rPr lang="en-US" sz="1400" dirty="0" smtClean="0"/>
                        <a:t>IWES</a:t>
                      </a:r>
                      <a:endParaRPr lang="en-US" sz="1400" dirty="0"/>
                    </a:p>
                  </a:txBody>
                  <a:tcPr/>
                </a:tc>
                <a:tc>
                  <a:txBody>
                    <a:bodyPr/>
                    <a:lstStyle/>
                    <a:p>
                      <a:r>
                        <a:rPr lang="en-US" sz="1400" dirty="0" err="1" smtClean="0"/>
                        <a:t>Tecnalia</a:t>
                      </a:r>
                      <a:endParaRPr lang="en-US" sz="1400" dirty="0"/>
                    </a:p>
                  </a:txBody>
                  <a:tcPr/>
                </a:tc>
              </a:tr>
              <a:tr h="1585461">
                <a:tc>
                  <a:txBody>
                    <a:bodyPr/>
                    <a:lstStyle/>
                    <a:p>
                      <a:r>
                        <a:rPr lang="en-US" sz="1400" dirty="0" smtClean="0"/>
                        <a:t>Pillar</a:t>
                      </a:r>
                      <a:endParaRPr lang="en-US" sz="1400" dirty="0"/>
                    </a:p>
                  </a:txBody>
                  <a:tcPr/>
                </a:tc>
                <a:tc>
                  <a:txBody>
                    <a:bodyPr/>
                    <a:lstStyle/>
                    <a:p>
                      <a:pPr marL="182880" indent="-182880">
                        <a:buFont typeface="Arial" panose="020B0604020202020204" pitchFamily="34" charset="0"/>
                        <a:buChar char="•"/>
                      </a:pPr>
                      <a:r>
                        <a:rPr lang="en-US" sz="1400" dirty="0" smtClean="0"/>
                        <a:t>Next</a:t>
                      </a:r>
                      <a:r>
                        <a:rPr lang="en-US" sz="1400" baseline="0" dirty="0" smtClean="0"/>
                        <a:t> generation technology</a:t>
                      </a:r>
                      <a:endParaRPr lang="en-US" sz="1400" dirty="0"/>
                    </a:p>
                  </a:txBody>
                  <a:tcPr/>
                </a:tc>
                <a:tc>
                  <a:txBody>
                    <a:bodyPr/>
                    <a:lstStyle/>
                    <a:p>
                      <a:pPr marL="182880" indent="-182880">
                        <a:buFont typeface="Arial" panose="020B0604020202020204" pitchFamily="34" charset="0"/>
                        <a:buChar char="•"/>
                      </a:pPr>
                      <a:r>
                        <a:rPr lang="en-US" sz="1400" dirty="0" smtClean="0"/>
                        <a:t>Next</a:t>
                      </a:r>
                      <a:r>
                        <a:rPr lang="en-US" sz="1400" baseline="0" dirty="0" smtClean="0"/>
                        <a:t> generation technology</a:t>
                      </a:r>
                      <a:endParaRPr lang="en-US" sz="1400" dirty="0"/>
                    </a:p>
                  </a:txBody>
                  <a:tcPr/>
                </a:tc>
                <a:tc>
                  <a:txBody>
                    <a:bodyPr/>
                    <a:lstStyle/>
                    <a:p>
                      <a:pPr marL="182880" indent="-182880">
                        <a:buFont typeface="Arial" panose="020B0604020202020204" pitchFamily="34" charset="0"/>
                        <a:buChar char="•"/>
                      </a:pPr>
                      <a:r>
                        <a:rPr lang="en-US" sz="1400" dirty="0" smtClean="0"/>
                        <a:t>O&amp;M</a:t>
                      </a:r>
                    </a:p>
                    <a:p>
                      <a:pPr marL="182880" indent="-182880">
                        <a:buFont typeface="Arial" panose="020B0604020202020204" pitchFamily="34" charset="0"/>
                        <a:buChar char="•"/>
                      </a:pPr>
                      <a:r>
                        <a:rPr lang="en-US" sz="1400" dirty="0" smtClean="0"/>
                        <a:t>Grid</a:t>
                      </a:r>
                      <a:endParaRPr lang="en-US" sz="1400" dirty="0"/>
                    </a:p>
                  </a:txBody>
                  <a:tcPr/>
                </a:tc>
                <a:tc>
                  <a:txBody>
                    <a:bodyPr/>
                    <a:lstStyle/>
                    <a:p>
                      <a:pPr marL="182880" indent="-182880">
                        <a:buFont typeface="Arial" panose="020B0604020202020204" pitchFamily="34" charset="0"/>
                        <a:buChar char="•"/>
                      </a:pPr>
                      <a:r>
                        <a:rPr lang="en-US" sz="1400" dirty="0" smtClean="0"/>
                        <a:t>Next</a:t>
                      </a:r>
                      <a:r>
                        <a:rPr lang="en-US" sz="1400" baseline="0" dirty="0" smtClean="0"/>
                        <a:t> generation technology</a:t>
                      </a:r>
                    </a:p>
                    <a:p>
                      <a:pPr marL="182880" indent="-182880">
                        <a:buFont typeface="Arial" panose="020B0604020202020204" pitchFamily="34" charset="0"/>
                        <a:buChar char="•"/>
                      </a:pPr>
                      <a:endParaRPr lang="en-US" sz="1400" dirty="0"/>
                    </a:p>
                  </a:txBody>
                  <a:tcPr/>
                </a:tc>
              </a:tr>
              <a:tr h="1859270">
                <a:tc>
                  <a:txBody>
                    <a:bodyPr/>
                    <a:lstStyle/>
                    <a:p>
                      <a:r>
                        <a:rPr lang="en-US" sz="1400" dirty="0" smtClean="0"/>
                        <a:t>Technologies</a:t>
                      </a:r>
                      <a:endParaRPr lang="en-US" sz="1400" dirty="0"/>
                    </a:p>
                  </a:txBody>
                  <a:tcPr/>
                </a:tc>
                <a:tc>
                  <a:txBody>
                    <a:bodyPr/>
                    <a:lstStyle/>
                    <a:p>
                      <a:pPr marL="182880" indent="-182880">
                        <a:buFont typeface="Arial" panose="020B0604020202020204" pitchFamily="34" charset="0"/>
                        <a:buChar char="•"/>
                      </a:pPr>
                      <a:r>
                        <a:rPr lang="en-GB" sz="1400" kern="1200" dirty="0" err="1" smtClean="0">
                          <a:solidFill>
                            <a:schemeClr val="dk1"/>
                          </a:solidFill>
                          <a:effectLst/>
                          <a:latin typeface="+mn-lt"/>
                          <a:ea typeface="+mn-ea"/>
                          <a:cs typeface="+mn-cs"/>
                        </a:rPr>
                        <a:t>Osterild</a:t>
                      </a:r>
                      <a:endParaRPr lang="en-GB" sz="1400" kern="1200" dirty="0" smtClean="0">
                        <a:solidFill>
                          <a:schemeClr val="dk1"/>
                        </a:solidFill>
                        <a:effectLst/>
                        <a:latin typeface="+mn-lt"/>
                        <a:ea typeface="+mn-ea"/>
                        <a:cs typeface="+mn-cs"/>
                      </a:endParaRPr>
                    </a:p>
                    <a:p>
                      <a:pPr marL="182880" indent="-182880">
                        <a:buFont typeface="Arial" panose="020B0604020202020204" pitchFamily="34" charset="0"/>
                        <a:buChar char="•"/>
                      </a:pPr>
                      <a:r>
                        <a:rPr lang="en-GB" sz="1400" kern="1200" dirty="0" err="1" smtClean="0">
                          <a:solidFill>
                            <a:schemeClr val="dk1"/>
                          </a:solidFill>
                          <a:effectLst/>
                          <a:latin typeface="+mn-lt"/>
                          <a:ea typeface="+mn-ea"/>
                          <a:cs typeface="+mn-cs"/>
                        </a:rPr>
                        <a:t>WAsP</a:t>
                      </a:r>
                      <a:endParaRPr lang="en-US" sz="1400" dirty="0"/>
                    </a:p>
                  </a:txBody>
                  <a:tcPr/>
                </a:tc>
                <a:tc>
                  <a:txBody>
                    <a:bodyPr/>
                    <a:lstStyle/>
                    <a:p>
                      <a:pPr marL="182880" indent="-182880">
                        <a:buFont typeface="Arial" panose="020B0604020202020204" pitchFamily="34" charset="0"/>
                        <a:buChar char="•"/>
                      </a:pPr>
                      <a:r>
                        <a:rPr lang="en-US" sz="1400" dirty="0" smtClean="0"/>
                        <a:t>Blade improvements</a:t>
                      </a:r>
                    </a:p>
                    <a:p>
                      <a:pPr marL="182880" indent="-182880">
                        <a:buFont typeface="Arial" panose="020B0604020202020204" pitchFamily="34" charset="0"/>
                        <a:buChar char="•"/>
                      </a:pPr>
                      <a:r>
                        <a:rPr lang="en-US" sz="1400" dirty="0" smtClean="0"/>
                        <a:t>Load</a:t>
                      </a:r>
                      <a:r>
                        <a:rPr lang="en-US" sz="1400" baseline="0" dirty="0" smtClean="0"/>
                        <a:t> measurement system</a:t>
                      </a:r>
                      <a:endParaRPr lang="en-US" sz="1400" dirty="0"/>
                    </a:p>
                  </a:txBody>
                  <a:tcPr/>
                </a:tc>
                <a:tc>
                  <a:txBody>
                    <a:bodyPr/>
                    <a:lstStyle/>
                    <a:p>
                      <a:pPr marL="182880" indent="-182880">
                        <a:buFont typeface="Arial" panose="020B0604020202020204" pitchFamily="34" charset="0"/>
                        <a:buChar char="•"/>
                      </a:pPr>
                      <a:r>
                        <a:rPr lang="en-US" sz="1400" dirty="0" smtClean="0"/>
                        <a:t>Enhanced offshore operations via simulation</a:t>
                      </a:r>
                    </a:p>
                    <a:p>
                      <a:pPr marL="182880" indent="-182880">
                        <a:buFont typeface="Arial" panose="020B0604020202020204" pitchFamily="34" charset="0"/>
                        <a:buChar char="•"/>
                      </a:pPr>
                      <a:r>
                        <a:rPr lang="en-US" sz="1400" dirty="0" smtClean="0"/>
                        <a:t>Wind farm cluster management </a:t>
                      </a:r>
                      <a:endParaRPr lang="en-US" sz="1400" dirty="0"/>
                    </a:p>
                  </a:txBody>
                  <a:tcPr/>
                </a:tc>
                <a:tc>
                  <a:txBody>
                    <a:bodyPr/>
                    <a:lstStyle/>
                    <a:p>
                      <a:pPr marL="182880" indent="-182880">
                        <a:buFont typeface="Arial" panose="020B0604020202020204" pitchFamily="34" charset="0"/>
                        <a:buChar char="•"/>
                      </a:pPr>
                      <a:r>
                        <a:rPr lang="en-US" sz="1400" dirty="0" smtClean="0"/>
                        <a:t>Floating Wind</a:t>
                      </a:r>
                      <a:endParaRPr lang="en-US" sz="1400" dirty="0"/>
                    </a:p>
                  </a:txBody>
                  <a:tcPr/>
                </a:tc>
              </a:tr>
            </a:tbl>
          </a:graphicData>
        </a:graphic>
      </p:graphicFrame>
    </p:spTree>
    <p:extLst>
      <p:ext uri="{BB962C8B-B14F-4D97-AF65-F5344CB8AC3E}">
        <p14:creationId xmlns:p14="http://schemas.microsoft.com/office/powerpoint/2010/main" val="162951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Introduction – Who am I?</a:t>
            </a:r>
            <a:endParaRPr lang="en-US" dirty="0"/>
          </a:p>
        </p:txBody>
      </p:sp>
      <p:sp>
        <p:nvSpPr>
          <p:cNvPr id="10" name="Content Placeholder 9"/>
          <p:cNvSpPr>
            <a:spLocks noGrp="1"/>
          </p:cNvSpPr>
          <p:nvPr>
            <p:ph idx="1"/>
          </p:nvPr>
        </p:nvSpPr>
        <p:spPr/>
        <p:txBody>
          <a:bodyPr>
            <a:normAutofit fontScale="85000" lnSpcReduction="10000"/>
          </a:bodyPr>
          <a:lstStyle/>
          <a:p>
            <a:r>
              <a:rPr lang="en-US" dirty="0" smtClean="0"/>
              <a:t>Sjoerd Wittkampf (37), Technology Transfer Manager @ECN</a:t>
            </a:r>
          </a:p>
          <a:p>
            <a:r>
              <a:rPr lang="en-US" dirty="0" smtClean="0"/>
              <a:t>Licensing &amp; creation of new ventures (spin-outs) </a:t>
            </a:r>
          </a:p>
          <a:p>
            <a:r>
              <a:rPr lang="en-US" dirty="0" smtClean="0"/>
              <a:t>Energy research Centre of the Netherlands (‘ECN’):</a:t>
            </a:r>
          </a:p>
          <a:p>
            <a:pPr lvl="1"/>
            <a:r>
              <a:rPr lang="en-US" dirty="0" smtClean="0"/>
              <a:t>400 Employees;</a:t>
            </a:r>
          </a:p>
          <a:p>
            <a:pPr lvl="1"/>
            <a:r>
              <a:rPr lang="en-US" dirty="0" smtClean="0"/>
              <a:t>~100 patent families, ~30 invention disclosures/</a:t>
            </a:r>
            <a:r>
              <a:rPr lang="en-US" dirty="0" err="1" smtClean="0"/>
              <a:t>yr</a:t>
            </a:r>
            <a:endParaRPr lang="en-US" dirty="0" smtClean="0"/>
          </a:p>
          <a:p>
            <a:r>
              <a:rPr lang="en-US" dirty="0" smtClean="0"/>
              <a:t>Overseeing ECN’s technology portfolio in:</a:t>
            </a:r>
          </a:p>
          <a:p>
            <a:pPr lvl="1"/>
            <a:r>
              <a:rPr lang="en-US" dirty="0"/>
              <a:t> </a:t>
            </a:r>
            <a:r>
              <a:rPr lang="en-US" dirty="0" smtClean="0"/>
              <a:t>Solar PV;</a:t>
            </a:r>
          </a:p>
          <a:p>
            <a:pPr lvl="1"/>
            <a:r>
              <a:rPr lang="en-US" dirty="0" smtClean="0"/>
              <a:t> Biomass;</a:t>
            </a:r>
          </a:p>
          <a:p>
            <a:pPr lvl="1"/>
            <a:r>
              <a:rPr lang="en-US" dirty="0" smtClean="0"/>
              <a:t> Energy Efficiency;</a:t>
            </a:r>
          </a:p>
          <a:p>
            <a:pPr lvl="1"/>
            <a:r>
              <a:rPr lang="en-US" dirty="0" smtClean="0"/>
              <a:t> </a:t>
            </a:r>
            <a:r>
              <a:rPr lang="en-US" b="1" dirty="0" smtClean="0"/>
              <a:t>(Offshore) Wind Energy</a:t>
            </a:r>
            <a:r>
              <a:rPr lang="en-US" dirty="0" smtClean="0"/>
              <a:t>;</a:t>
            </a:r>
          </a:p>
          <a:p>
            <a:pPr lvl="1"/>
            <a:r>
              <a:rPr lang="en-US" dirty="0" smtClean="0"/>
              <a:t> Environmental technologies;</a:t>
            </a:r>
          </a:p>
          <a:p>
            <a:pPr lvl="1"/>
            <a:r>
              <a:rPr lang="en-US" dirty="0" smtClean="0"/>
              <a:t> Applied material sciences (e.g. additive manufacturing).</a:t>
            </a:r>
          </a:p>
          <a:p>
            <a:pPr lvl="1"/>
            <a:endParaRPr lang="en-US" dirty="0"/>
          </a:p>
        </p:txBody>
      </p:sp>
      <p:sp>
        <p:nvSpPr>
          <p:cNvPr id="11" name="Text Placeholder 10"/>
          <p:cNvSpPr>
            <a:spLocks noGrp="1"/>
          </p:cNvSpPr>
          <p:nvPr>
            <p:ph type="body" idx="13"/>
          </p:nvPr>
        </p:nvSpPr>
        <p:spPr/>
        <p:txBody>
          <a:bodyPr/>
          <a:lstStyle/>
          <a:p>
            <a:endParaRPr lang="en-US"/>
          </a:p>
        </p:txBody>
      </p:sp>
    </p:spTree>
    <p:extLst>
      <p:ext uri="{BB962C8B-B14F-4D97-AF65-F5344CB8AC3E}">
        <p14:creationId xmlns:p14="http://schemas.microsoft.com/office/powerpoint/2010/main" val="171100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EERA’s platform to showcase IP (1)</a:t>
            </a:r>
            <a:endParaRPr lang="en-US" dirty="0"/>
          </a:p>
        </p:txBody>
      </p:sp>
      <p:sp>
        <p:nvSpPr>
          <p:cNvPr id="4" name="Text Placeholder 3"/>
          <p:cNvSpPr>
            <a:spLocks noGrp="1"/>
          </p:cNvSpPr>
          <p:nvPr>
            <p:ph type="body" idx="13"/>
          </p:nvPr>
        </p:nvSpPr>
        <p:spPr/>
        <p:txBody>
          <a:bodyPr/>
          <a:lstStyle/>
          <a:p>
            <a:r>
              <a:rPr lang="en-US" b="1" dirty="0" smtClean="0"/>
              <a:t>www.eera-set.eu</a:t>
            </a:r>
            <a:endParaRPr lang="en-US"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 y="1196752"/>
            <a:ext cx="6675120" cy="498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63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EERA’s platform to showcase IP (2)</a:t>
            </a:r>
            <a:endParaRPr lang="en-US" dirty="0"/>
          </a:p>
        </p:txBody>
      </p:sp>
      <p:sp>
        <p:nvSpPr>
          <p:cNvPr id="4" name="Text Placeholder 3"/>
          <p:cNvSpPr>
            <a:spLocks noGrp="1"/>
          </p:cNvSpPr>
          <p:nvPr>
            <p:ph type="body" idx="13"/>
          </p:nvPr>
        </p:nvSpPr>
        <p:spPr/>
        <p:txBody>
          <a:bodyPr/>
          <a:lstStyle/>
          <a:p>
            <a:r>
              <a:rPr lang="en-US" b="1" dirty="0" smtClean="0"/>
              <a:t>www.eera-set.eu</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59" y="1196752"/>
            <a:ext cx="6675120" cy="510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3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EERA’s platform to showcase IP </a:t>
            </a:r>
            <a:r>
              <a:rPr lang="en-US" dirty="0" smtClean="0"/>
              <a:t>(3)</a:t>
            </a:r>
            <a:endParaRPr lang="en-US" dirty="0"/>
          </a:p>
        </p:txBody>
      </p:sp>
      <p:sp>
        <p:nvSpPr>
          <p:cNvPr id="16" name="Text Placeholder 15"/>
          <p:cNvSpPr>
            <a:spLocks noGrp="1"/>
          </p:cNvSpPr>
          <p:nvPr>
            <p:ph type="body" idx="13"/>
          </p:nvPr>
        </p:nvSpPr>
        <p:spPr/>
        <p:txBody>
          <a:bodyPr/>
          <a:lstStyle/>
          <a:p>
            <a:r>
              <a:rPr lang="en-US" b="1" dirty="0"/>
              <a:t>www.eera-set.eu</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196752"/>
            <a:ext cx="6675120" cy="48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01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196752"/>
            <a:ext cx="6675120" cy="511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40400" y="4077072"/>
            <a:ext cx="2571760" cy="209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14"/>
          <p:cNvSpPr>
            <a:spLocks noGrp="1"/>
          </p:cNvSpPr>
          <p:nvPr>
            <p:ph type="title"/>
          </p:nvPr>
        </p:nvSpPr>
        <p:spPr/>
        <p:txBody>
          <a:bodyPr/>
          <a:lstStyle/>
          <a:p>
            <a:r>
              <a:rPr lang="en-US" dirty="0"/>
              <a:t>EERA’s platform to showcase IP </a:t>
            </a:r>
            <a:r>
              <a:rPr lang="en-US" dirty="0" smtClean="0"/>
              <a:t>(4)</a:t>
            </a:r>
            <a:endParaRPr lang="en-US" dirty="0"/>
          </a:p>
        </p:txBody>
      </p:sp>
      <p:sp>
        <p:nvSpPr>
          <p:cNvPr id="16" name="Text Placeholder 15"/>
          <p:cNvSpPr>
            <a:spLocks noGrp="1"/>
          </p:cNvSpPr>
          <p:nvPr>
            <p:ph type="body" idx="13"/>
          </p:nvPr>
        </p:nvSpPr>
        <p:spPr/>
        <p:txBody>
          <a:bodyPr/>
          <a:lstStyle/>
          <a:p>
            <a:r>
              <a:rPr lang="en-US" b="1" dirty="0"/>
              <a:t>www.eera-set.eu</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090" y="4725144"/>
            <a:ext cx="2278380" cy="73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710" y="4664330"/>
            <a:ext cx="2202180" cy="101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220" y="4393820"/>
            <a:ext cx="242316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002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053"/>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2900"/>
                                  </p:stCondLst>
                                  <p:childTnLst>
                                    <p:set>
                                      <p:cBhvr>
                                        <p:cTn id="12" dur="1" fill="hold">
                                          <p:stCondLst>
                                            <p:cond delay="0"/>
                                          </p:stCondLst>
                                        </p:cTn>
                                        <p:tgtEl>
                                          <p:spTgt spid="205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3700"/>
                                  </p:stCondLst>
                                  <p:childTnLst>
                                    <p:set>
                                      <p:cBhvr>
                                        <p:cTn id="15"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making</a:t>
            </a:r>
            <a:endParaRPr lang="en-US" dirty="0"/>
          </a:p>
        </p:txBody>
      </p:sp>
      <p:sp>
        <p:nvSpPr>
          <p:cNvPr id="4" name="Content Placeholder 3"/>
          <p:cNvSpPr>
            <a:spLocks noGrp="1"/>
          </p:cNvSpPr>
          <p:nvPr>
            <p:ph idx="1"/>
          </p:nvPr>
        </p:nvSpPr>
        <p:spPr/>
        <p:txBody>
          <a:bodyPr/>
          <a:lstStyle/>
          <a:p>
            <a:r>
              <a:rPr lang="en-US" dirty="0" smtClean="0"/>
              <a:t>Online IP platform supported by offline match making sessions</a:t>
            </a:r>
          </a:p>
        </p:txBody>
      </p:sp>
      <p:sp>
        <p:nvSpPr>
          <p:cNvPr id="5" name="Text Placeholder 4"/>
          <p:cNvSpPr>
            <a:spLocks noGrp="1"/>
          </p:cNvSpPr>
          <p:nvPr>
            <p:ph type="body" idx="13"/>
          </p:nvPr>
        </p:nvSpPr>
        <p:spPr/>
        <p:txBody>
          <a:bodyPr/>
          <a:lstStyle/>
          <a:p>
            <a:endParaRPr lang="en-US"/>
          </a:p>
        </p:txBody>
      </p:sp>
    </p:spTree>
    <p:extLst>
      <p:ext uri="{BB962C8B-B14F-4D97-AF65-F5344CB8AC3E}">
        <p14:creationId xmlns:p14="http://schemas.microsoft.com/office/powerpoint/2010/main" val="417184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 s-curve &amp; venture lifecycle</a:t>
            </a:r>
            <a:endParaRPr lang="en-US" dirty="0"/>
          </a:p>
        </p:txBody>
      </p:sp>
      <p:sp>
        <p:nvSpPr>
          <p:cNvPr id="5" name="Text Placeholder 4"/>
          <p:cNvSpPr>
            <a:spLocks noGrp="1"/>
          </p:cNvSpPr>
          <p:nvPr>
            <p:ph type="body" idx="13"/>
          </p:nvPr>
        </p:nvSpPr>
        <p:spPr/>
        <p:txBody>
          <a:bodyPr/>
          <a:lstStyle/>
          <a:p>
            <a:endParaRPr lang="en-US"/>
          </a:p>
        </p:txBody>
      </p:sp>
      <p:cxnSp>
        <p:nvCxnSpPr>
          <p:cNvPr id="6" name="Straight Connector 5"/>
          <p:cNvCxnSpPr/>
          <p:nvPr/>
        </p:nvCxnSpPr>
        <p:spPr>
          <a:xfrm flipV="1">
            <a:off x="2231740" y="4496011"/>
            <a:ext cx="252028" cy="128494"/>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Rectangle 7"/>
          <p:cNvSpPr>
            <a:spLocks noChangeArrowheads="1"/>
          </p:cNvSpPr>
          <p:nvPr/>
        </p:nvSpPr>
        <p:spPr bwMode="auto">
          <a:xfrm>
            <a:off x="8715231" y="4403327"/>
            <a:ext cx="285336" cy="138499"/>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dirty="0">
                <a:solidFill>
                  <a:srgbClr val="185C89"/>
                </a:solidFill>
                <a:latin typeface="Helvetica Light"/>
                <a:cs typeface="Helvetica Light"/>
              </a:rPr>
              <a:t>Time</a:t>
            </a:r>
            <a:endParaRPr lang="en-GB" altLang="ja-JP" sz="1000" dirty="0">
              <a:solidFill>
                <a:srgbClr val="185C89"/>
              </a:solidFill>
              <a:latin typeface="Helvetica Light"/>
              <a:cs typeface="Helvetica Light"/>
            </a:endParaRPr>
          </a:p>
        </p:txBody>
      </p:sp>
      <p:sp>
        <p:nvSpPr>
          <p:cNvPr id="8" name="Line 24"/>
          <p:cNvSpPr>
            <a:spLocks noChangeShapeType="1"/>
          </p:cNvSpPr>
          <p:nvPr/>
        </p:nvSpPr>
        <p:spPr bwMode="auto">
          <a:xfrm flipV="1">
            <a:off x="1083419" y="4475606"/>
            <a:ext cx="7598524" cy="20875"/>
          </a:xfrm>
          <a:prstGeom prst="line">
            <a:avLst/>
          </a:prstGeom>
          <a:noFill/>
          <a:ln w="28575" cmpd="sng">
            <a:solidFill>
              <a:srgbClr val="999999"/>
            </a:solidFill>
            <a:round/>
            <a:headEnd/>
            <a:tailEnd/>
          </a:ln>
        </p:spPr>
        <p:txBody>
          <a:bodyPr/>
          <a:lstStyle/>
          <a:p>
            <a:endParaRPr lang="en-US" sz="1000">
              <a:solidFill>
                <a:prstClr val="black"/>
              </a:solidFill>
              <a:latin typeface="Arial" panose="020B0604020202020204" pitchFamily="34" charset="0"/>
              <a:cs typeface="Arial" panose="020B0604020202020204" pitchFamily="34" charset="0"/>
            </a:endParaRPr>
          </a:p>
        </p:txBody>
      </p:sp>
      <p:sp>
        <p:nvSpPr>
          <p:cNvPr id="9" name="Arc 3"/>
          <p:cNvSpPr>
            <a:spLocks noChangeAspect="1"/>
          </p:cNvSpPr>
          <p:nvPr/>
        </p:nvSpPr>
        <p:spPr bwMode="auto">
          <a:xfrm rot="21276562">
            <a:off x="3367147" y="3638598"/>
            <a:ext cx="1929374" cy="1557586"/>
          </a:xfrm>
          <a:custGeom>
            <a:avLst/>
            <a:gdLst>
              <a:gd name="T0" fmla="*/ 2147483647 w 20582"/>
              <a:gd name="T1" fmla="*/ 2147483647 h 21600"/>
              <a:gd name="T2" fmla="*/ 0 w 20582"/>
              <a:gd name="T3" fmla="*/ 2147483647 h 21600"/>
              <a:gd name="T4" fmla="*/ 2147483647 w 20582"/>
              <a:gd name="T5" fmla="*/ 0 h 21600"/>
              <a:gd name="T6" fmla="*/ 0 60000 65536"/>
              <a:gd name="T7" fmla="*/ 0 60000 65536"/>
              <a:gd name="T8" fmla="*/ 0 60000 65536"/>
              <a:gd name="T9" fmla="*/ 0 w 20582"/>
              <a:gd name="T10" fmla="*/ 0 h 21600"/>
              <a:gd name="T11" fmla="*/ 20582 w 20582"/>
              <a:gd name="T12" fmla="*/ 21600 h 21600"/>
            </a:gdLst>
            <a:ahLst/>
            <a:cxnLst>
              <a:cxn ang="T6">
                <a:pos x="T0" y="T1"/>
              </a:cxn>
              <a:cxn ang="T7">
                <a:pos x="T2" y="T3"/>
              </a:cxn>
              <a:cxn ang="T8">
                <a:pos x="T4" y="T5"/>
              </a:cxn>
            </a:cxnLst>
            <a:rect l="T9" t="T10" r="T11" b="T12"/>
            <a:pathLst>
              <a:path w="20582" h="21600" fill="none" extrusionOk="0">
                <a:moveTo>
                  <a:pt x="20582" y="6714"/>
                </a:moveTo>
                <a:cubicBezTo>
                  <a:pt x="17678" y="15593"/>
                  <a:pt x="9394" y="21599"/>
                  <a:pt x="52" y="21600"/>
                </a:cubicBezTo>
                <a:cubicBezTo>
                  <a:pt x="34" y="21600"/>
                  <a:pt x="17" y="21599"/>
                  <a:pt x="0" y="21599"/>
                </a:cubicBezTo>
              </a:path>
              <a:path w="20582" h="21600" stroke="0" extrusionOk="0">
                <a:moveTo>
                  <a:pt x="20582" y="6714"/>
                </a:moveTo>
                <a:cubicBezTo>
                  <a:pt x="17678" y="15593"/>
                  <a:pt x="9394" y="21599"/>
                  <a:pt x="52" y="21600"/>
                </a:cubicBezTo>
                <a:cubicBezTo>
                  <a:pt x="34" y="21600"/>
                  <a:pt x="17" y="21599"/>
                  <a:pt x="0" y="21599"/>
                </a:cubicBezTo>
                <a:lnTo>
                  <a:pt x="52" y="0"/>
                </a:lnTo>
                <a:close/>
              </a:path>
            </a:pathLst>
          </a:custGeom>
          <a:noFill/>
          <a:ln w="38100" cap="rnd">
            <a:solidFill>
              <a:schemeClr val="accent2"/>
            </a:solidFill>
            <a:round/>
            <a:headEnd type="none" w="sm" len="sm"/>
            <a:tailEnd type="none" w="sm" len="sm"/>
          </a:ln>
        </p:spPr>
        <p:txBody>
          <a:bodyPr wrap="none" anchor="ctr"/>
          <a:lstStyle/>
          <a:p>
            <a:pPr algn="ctr"/>
            <a:endParaRPr lang="en-GB" sz="1000">
              <a:solidFill>
                <a:srgbClr val="185C89"/>
              </a:solidFill>
              <a:latin typeface="Arial" panose="020B0604020202020204" pitchFamily="34" charset="0"/>
              <a:cs typeface="Arial" panose="020B0604020202020204" pitchFamily="34" charset="0"/>
            </a:endParaRPr>
          </a:p>
        </p:txBody>
      </p:sp>
      <p:sp>
        <p:nvSpPr>
          <p:cNvPr id="10" name="Arc 4"/>
          <p:cNvSpPr>
            <a:spLocks noChangeAspect="1"/>
          </p:cNvSpPr>
          <p:nvPr/>
        </p:nvSpPr>
        <p:spPr bwMode="auto">
          <a:xfrm>
            <a:off x="5257800" y="2348880"/>
            <a:ext cx="1580018" cy="2234188"/>
          </a:xfrm>
          <a:custGeom>
            <a:avLst/>
            <a:gdLst>
              <a:gd name="T0" fmla="*/ 0 w 20940"/>
              <a:gd name="T1" fmla="*/ 2147483647 h 21600"/>
              <a:gd name="T2" fmla="*/ 2147483647 w 20940"/>
              <a:gd name="T3" fmla="*/ 0 h 21600"/>
              <a:gd name="T4" fmla="*/ 2147483647 w 20940"/>
              <a:gd name="T5" fmla="*/ 2147483647 h 21600"/>
              <a:gd name="T6" fmla="*/ 0 60000 65536"/>
              <a:gd name="T7" fmla="*/ 0 60000 65536"/>
              <a:gd name="T8" fmla="*/ 0 60000 65536"/>
              <a:gd name="T9" fmla="*/ 0 w 20940"/>
              <a:gd name="T10" fmla="*/ 0 h 21600"/>
              <a:gd name="T11" fmla="*/ 20940 w 20940"/>
              <a:gd name="T12" fmla="*/ 21600 h 21600"/>
            </a:gdLst>
            <a:ahLst/>
            <a:cxnLst>
              <a:cxn ang="T6">
                <a:pos x="T0" y="T1"/>
              </a:cxn>
              <a:cxn ang="T7">
                <a:pos x="T2" y="T3"/>
              </a:cxn>
              <a:cxn ang="T8">
                <a:pos x="T4" y="T5"/>
              </a:cxn>
            </a:cxnLst>
            <a:rect l="T9" t="T10" r="T11" b="T12"/>
            <a:pathLst>
              <a:path w="20940" h="21600" fill="none" extrusionOk="0">
                <a:moveTo>
                  <a:pt x="0" y="16300"/>
                </a:moveTo>
                <a:cubicBezTo>
                  <a:pt x="2425" y="6718"/>
                  <a:pt x="11045" y="5"/>
                  <a:pt x="20929" y="0"/>
                </a:cubicBezTo>
              </a:path>
              <a:path w="20940" h="21600" stroke="0" extrusionOk="0">
                <a:moveTo>
                  <a:pt x="0" y="16300"/>
                </a:moveTo>
                <a:cubicBezTo>
                  <a:pt x="2425" y="6718"/>
                  <a:pt x="11045" y="5"/>
                  <a:pt x="20929" y="0"/>
                </a:cubicBezTo>
                <a:lnTo>
                  <a:pt x="20940" y="21600"/>
                </a:lnTo>
                <a:close/>
              </a:path>
            </a:pathLst>
          </a:custGeom>
          <a:noFill/>
          <a:ln w="38100" cap="rnd">
            <a:solidFill>
              <a:schemeClr val="accent2"/>
            </a:solidFill>
            <a:round/>
            <a:headEnd type="none" w="sm" len="sm"/>
            <a:tailEnd type="none" w="sm" len="sm"/>
          </a:ln>
        </p:spPr>
        <p:txBody>
          <a:bodyPr wrap="none" anchor="ctr"/>
          <a:lstStyle/>
          <a:p>
            <a:pPr algn="ctr"/>
            <a:endParaRPr lang="en-GB" sz="1000" dirty="0">
              <a:solidFill>
                <a:srgbClr val="185C89"/>
              </a:solidFill>
              <a:latin typeface="Arial" panose="020B0604020202020204" pitchFamily="34" charset="0"/>
              <a:cs typeface="Arial" panose="020B0604020202020204" pitchFamily="34" charset="0"/>
            </a:endParaRPr>
          </a:p>
        </p:txBody>
      </p:sp>
      <p:sp>
        <p:nvSpPr>
          <p:cNvPr id="11" name="Arc 3"/>
          <p:cNvSpPr>
            <a:spLocks/>
          </p:cNvSpPr>
          <p:nvPr/>
        </p:nvSpPr>
        <p:spPr bwMode="auto">
          <a:xfrm rot="15400643">
            <a:off x="1209471" y="3861072"/>
            <a:ext cx="655819" cy="1931890"/>
          </a:xfrm>
          <a:custGeom>
            <a:avLst/>
            <a:gdLst>
              <a:gd name="T0" fmla="*/ 2147483647 w 20582"/>
              <a:gd name="T1" fmla="*/ 2147483647 h 21600"/>
              <a:gd name="T2" fmla="*/ 0 w 20582"/>
              <a:gd name="T3" fmla="*/ 2147483647 h 21600"/>
              <a:gd name="T4" fmla="*/ 2147483647 w 20582"/>
              <a:gd name="T5" fmla="*/ 0 h 21600"/>
              <a:gd name="T6" fmla="*/ 0 60000 65536"/>
              <a:gd name="T7" fmla="*/ 0 60000 65536"/>
              <a:gd name="T8" fmla="*/ 0 60000 65536"/>
              <a:gd name="T9" fmla="*/ 0 w 20582"/>
              <a:gd name="T10" fmla="*/ 0 h 21600"/>
              <a:gd name="T11" fmla="*/ 20582 w 20582"/>
              <a:gd name="T12" fmla="*/ 21600 h 21600"/>
            </a:gdLst>
            <a:ahLst/>
            <a:cxnLst>
              <a:cxn ang="T6">
                <a:pos x="T0" y="T1"/>
              </a:cxn>
              <a:cxn ang="T7">
                <a:pos x="T2" y="T3"/>
              </a:cxn>
              <a:cxn ang="T8">
                <a:pos x="T4" y="T5"/>
              </a:cxn>
            </a:cxnLst>
            <a:rect l="T9" t="T10" r="T11" b="T12"/>
            <a:pathLst>
              <a:path w="20582" h="21600" fill="none" extrusionOk="0">
                <a:moveTo>
                  <a:pt x="20582" y="6714"/>
                </a:moveTo>
                <a:cubicBezTo>
                  <a:pt x="17678" y="15593"/>
                  <a:pt x="9394" y="21599"/>
                  <a:pt x="52" y="21600"/>
                </a:cubicBezTo>
                <a:cubicBezTo>
                  <a:pt x="34" y="21600"/>
                  <a:pt x="17" y="21599"/>
                  <a:pt x="0" y="21599"/>
                </a:cubicBezTo>
              </a:path>
              <a:path w="20582" h="21600" stroke="0" extrusionOk="0">
                <a:moveTo>
                  <a:pt x="20582" y="6714"/>
                </a:moveTo>
                <a:cubicBezTo>
                  <a:pt x="17678" y="15593"/>
                  <a:pt x="9394" y="21599"/>
                  <a:pt x="52" y="21600"/>
                </a:cubicBezTo>
                <a:cubicBezTo>
                  <a:pt x="34" y="21600"/>
                  <a:pt x="17" y="21599"/>
                  <a:pt x="0" y="21599"/>
                </a:cubicBezTo>
                <a:lnTo>
                  <a:pt x="52" y="0"/>
                </a:lnTo>
                <a:close/>
              </a:path>
            </a:pathLst>
          </a:custGeom>
          <a:noFill/>
          <a:ln w="38100" cap="rnd">
            <a:solidFill>
              <a:schemeClr val="accent2"/>
            </a:solidFill>
            <a:round/>
            <a:headEnd type="none" w="sm" len="sm"/>
            <a:tailEnd type="none" w="sm" len="sm"/>
          </a:ln>
        </p:spPr>
        <p:txBody>
          <a:bodyPr wrap="none" anchor="ctr"/>
          <a:lstStyle/>
          <a:p>
            <a:pPr algn="ctr"/>
            <a:endParaRPr lang="en-GB" sz="1000">
              <a:solidFill>
                <a:srgbClr val="185C89"/>
              </a:solidFill>
              <a:latin typeface="Arial" panose="020B0604020202020204" pitchFamily="34" charset="0"/>
              <a:cs typeface="Arial" panose="020B0604020202020204" pitchFamily="34" charset="0"/>
            </a:endParaRPr>
          </a:p>
        </p:txBody>
      </p:sp>
      <p:sp>
        <p:nvSpPr>
          <p:cNvPr id="12" name="Arc 3"/>
          <p:cNvSpPr>
            <a:spLocks/>
          </p:cNvSpPr>
          <p:nvPr/>
        </p:nvSpPr>
        <p:spPr bwMode="auto">
          <a:xfrm rot="4064246">
            <a:off x="2805490" y="4562257"/>
            <a:ext cx="661753" cy="968285"/>
          </a:xfrm>
          <a:custGeom>
            <a:avLst/>
            <a:gdLst>
              <a:gd name="T0" fmla="*/ 2147483647 w 20582"/>
              <a:gd name="T1" fmla="*/ 2147483647 h 21600"/>
              <a:gd name="T2" fmla="*/ 0 w 20582"/>
              <a:gd name="T3" fmla="*/ 2147483647 h 21600"/>
              <a:gd name="T4" fmla="*/ 2147483647 w 20582"/>
              <a:gd name="T5" fmla="*/ 0 h 21600"/>
              <a:gd name="T6" fmla="*/ 0 60000 65536"/>
              <a:gd name="T7" fmla="*/ 0 60000 65536"/>
              <a:gd name="T8" fmla="*/ 0 60000 65536"/>
              <a:gd name="T9" fmla="*/ 0 w 20582"/>
              <a:gd name="T10" fmla="*/ 0 h 21600"/>
              <a:gd name="T11" fmla="*/ 20582 w 20582"/>
              <a:gd name="T12" fmla="*/ 21600 h 21600"/>
            </a:gdLst>
            <a:ahLst/>
            <a:cxnLst>
              <a:cxn ang="T6">
                <a:pos x="T0" y="T1"/>
              </a:cxn>
              <a:cxn ang="T7">
                <a:pos x="T2" y="T3"/>
              </a:cxn>
              <a:cxn ang="T8">
                <a:pos x="T4" y="T5"/>
              </a:cxn>
            </a:cxnLst>
            <a:rect l="T9" t="T10" r="T11" b="T12"/>
            <a:pathLst>
              <a:path w="20582" h="21600" fill="none" extrusionOk="0">
                <a:moveTo>
                  <a:pt x="20582" y="6714"/>
                </a:moveTo>
                <a:cubicBezTo>
                  <a:pt x="17678" y="15593"/>
                  <a:pt x="9394" y="21599"/>
                  <a:pt x="52" y="21600"/>
                </a:cubicBezTo>
                <a:cubicBezTo>
                  <a:pt x="34" y="21600"/>
                  <a:pt x="17" y="21599"/>
                  <a:pt x="0" y="21599"/>
                </a:cubicBezTo>
              </a:path>
              <a:path w="20582" h="21600" stroke="0" extrusionOk="0">
                <a:moveTo>
                  <a:pt x="20582" y="6714"/>
                </a:moveTo>
                <a:cubicBezTo>
                  <a:pt x="17678" y="15593"/>
                  <a:pt x="9394" y="21599"/>
                  <a:pt x="52" y="21600"/>
                </a:cubicBezTo>
                <a:cubicBezTo>
                  <a:pt x="34" y="21600"/>
                  <a:pt x="17" y="21599"/>
                  <a:pt x="0" y="21599"/>
                </a:cubicBezTo>
                <a:lnTo>
                  <a:pt x="52" y="0"/>
                </a:lnTo>
                <a:close/>
              </a:path>
            </a:pathLst>
          </a:custGeom>
          <a:noFill/>
          <a:ln w="38100" cap="rnd">
            <a:solidFill>
              <a:schemeClr val="accent2"/>
            </a:solidFill>
            <a:round/>
            <a:headEnd type="none" w="sm" len="sm"/>
            <a:tailEnd type="none" w="sm" len="sm"/>
          </a:ln>
        </p:spPr>
        <p:txBody>
          <a:bodyPr wrap="none" anchor="ctr"/>
          <a:lstStyle/>
          <a:p>
            <a:pPr algn="ctr"/>
            <a:endParaRPr lang="en-GB" sz="1000">
              <a:solidFill>
                <a:srgbClr val="185C89"/>
              </a:solidFill>
              <a:latin typeface="Arial" panose="020B0604020202020204" pitchFamily="34" charset="0"/>
              <a:cs typeface="Arial" panose="020B0604020202020204" pitchFamily="34" charset="0"/>
            </a:endParaRPr>
          </a:p>
        </p:txBody>
      </p:sp>
      <p:sp>
        <p:nvSpPr>
          <p:cNvPr id="13" name="Rectangle 5"/>
          <p:cNvSpPr>
            <a:spLocks noChangeArrowheads="1"/>
          </p:cNvSpPr>
          <p:nvPr/>
        </p:nvSpPr>
        <p:spPr bwMode="auto">
          <a:xfrm>
            <a:off x="1424021" y="1896908"/>
            <a:ext cx="679674" cy="249299"/>
          </a:xfrm>
          <a:prstGeom prst="rect">
            <a:avLst/>
          </a:prstGeom>
          <a:noFill/>
          <a:ln w="9525">
            <a:noFill/>
            <a:miter lim="800000"/>
            <a:headEnd/>
            <a:tailEnd/>
          </a:ln>
        </p:spPr>
        <p:txBody>
          <a:bodyPr wrap="none" lIns="0" tIns="0" rIns="0" bIns="0">
            <a:spAutoFit/>
          </a:bodyPr>
          <a:lstStyle/>
          <a:p>
            <a:pPr algn="ctr">
              <a:lnSpc>
                <a:spcPct val="90000"/>
              </a:lnSpc>
            </a:pPr>
            <a:r>
              <a:rPr lang="en-GB" altLang="ja-JP" sz="900" b="1" dirty="0">
                <a:solidFill>
                  <a:srgbClr val="002060"/>
                </a:solidFill>
                <a:latin typeface="Helvetica Light"/>
                <a:cs typeface="Helvetica Light"/>
              </a:rPr>
              <a:t>Technology </a:t>
            </a:r>
            <a:br>
              <a:rPr lang="en-GB" altLang="ja-JP" sz="900" b="1" dirty="0">
                <a:solidFill>
                  <a:srgbClr val="002060"/>
                </a:solidFill>
                <a:latin typeface="Helvetica Light"/>
                <a:cs typeface="Helvetica Light"/>
              </a:rPr>
            </a:br>
            <a:r>
              <a:rPr lang="en-GB" altLang="ja-JP" sz="900" b="1" dirty="0">
                <a:solidFill>
                  <a:srgbClr val="002060"/>
                </a:solidFill>
                <a:latin typeface="Helvetica Light"/>
                <a:cs typeface="Helvetica Light"/>
              </a:rPr>
              <a:t>Creation</a:t>
            </a:r>
            <a:endParaRPr lang="en-GB" altLang="ja-JP" sz="900" b="1" dirty="0">
              <a:solidFill>
                <a:srgbClr val="002060"/>
              </a:solidFill>
              <a:latin typeface="Helvetica Light"/>
              <a:cs typeface="Helvetica Light"/>
            </a:endParaRPr>
          </a:p>
        </p:txBody>
      </p:sp>
      <p:cxnSp>
        <p:nvCxnSpPr>
          <p:cNvPr id="14" name="Straight Arrow Connector 13"/>
          <p:cNvCxnSpPr/>
          <p:nvPr/>
        </p:nvCxnSpPr>
        <p:spPr>
          <a:xfrm>
            <a:off x="1111189" y="2173517"/>
            <a:ext cx="1243714" cy="0"/>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5"/>
          <p:cNvSpPr>
            <a:spLocks noChangeArrowheads="1"/>
          </p:cNvSpPr>
          <p:nvPr/>
        </p:nvSpPr>
        <p:spPr bwMode="auto">
          <a:xfrm>
            <a:off x="2543735" y="1786108"/>
            <a:ext cx="1122103" cy="373949"/>
          </a:xfrm>
          <a:prstGeom prst="rect">
            <a:avLst/>
          </a:prstGeom>
          <a:noFill/>
          <a:ln w="9525">
            <a:noFill/>
            <a:miter lim="800000"/>
            <a:headEnd/>
            <a:tailEnd/>
          </a:ln>
        </p:spPr>
        <p:txBody>
          <a:bodyPr wrap="none" lIns="0" tIns="0" rIns="0" bIns="0">
            <a:spAutoFit/>
          </a:bodyPr>
          <a:lstStyle/>
          <a:p>
            <a:pPr algn="ctr">
              <a:lnSpc>
                <a:spcPct val="90000"/>
              </a:lnSpc>
            </a:pPr>
            <a:r>
              <a:rPr lang="en-GB" altLang="ja-JP" sz="900" b="1" dirty="0">
                <a:solidFill>
                  <a:srgbClr val="002060"/>
                </a:solidFill>
                <a:latin typeface="Helvetica Light"/>
                <a:cs typeface="Helvetica Light"/>
              </a:rPr>
              <a:t>Market focused</a:t>
            </a:r>
          </a:p>
          <a:p>
            <a:pPr algn="ctr">
              <a:lnSpc>
                <a:spcPct val="90000"/>
              </a:lnSpc>
            </a:pPr>
            <a:r>
              <a:rPr lang="en-GB" altLang="ja-JP" sz="900" b="1" dirty="0">
                <a:solidFill>
                  <a:srgbClr val="002060"/>
                </a:solidFill>
                <a:latin typeface="Helvetica Light"/>
                <a:cs typeface="Helvetica Light"/>
              </a:rPr>
              <a:t>Product- &amp; business</a:t>
            </a:r>
          </a:p>
          <a:p>
            <a:pPr algn="ctr">
              <a:lnSpc>
                <a:spcPct val="90000"/>
              </a:lnSpc>
            </a:pPr>
            <a:r>
              <a:rPr lang="en-GB" altLang="ja-JP" sz="900" b="1" dirty="0">
                <a:solidFill>
                  <a:srgbClr val="002060"/>
                </a:solidFill>
                <a:latin typeface="Helvetica Light"/>
                <a:cs typeface="Helvetica Light"/>
              </a:rPr>
              <a:t> development</a:t>
            </a:r>
            <a:endParaRPr lang="en-GB" altLang="ja-JP" sz="900" b="1" dirty="0">
              <a:solidFill>
                <a:srgbClr val="002060"/>
              </a:solidFill>
              <a:latin typeface="Helvetica Light"/>
              <a:cs typeface="Helvetica Light"/>
            </a:endParaRPr>
          </a:p>
        </p:txBody>
      </p:sp>
      <p:cxnSp>
        <p:nvCxnSpPr>
          <p:cNvPr id="16" name="Straight Arrow Connector 15"/>
          <p:cNvCxnSpPr/>
          <p:nvPr/>
        </p:nvCxnSpPr>
        <p:spPr>
          <a:xfrm>
            <a:off x="2452105" y="2171161"/>
            <a:ext cx="1243714" cy="0"/>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ctangle 7"/>
          <p:cNvSpPr>
            <a:spLocks noChangeArrowheads="1"/>
          </p:cNvSpPr>
          <p:nvPr/>
        </p:nvSpPr>
        <p:spPr bwMode="auto">
          <a:xfrm rot="20864538">
            <a:off x="6162827" y="2678350"/>
            <a:ext cx="577081" cy="141064"/>
          </a:xfrm>
          <a:prstGeom prst="rect">
            <a:avLst/>
          </a:prstGeom>
          <a:noFill/>
          <a:ln w="9525">
            <a:noFill/>
            <a:miter lim="800000"/>
            <a:headEnd/>
            <a:tailEnd/>
          </a:ln>
        </p:spPr>
        <p:txBody>
          <a:bodyPr wrap="none" lIns="0" tIns="0" rIns="0" bIns="0">
            <a:spAutoFit/>
          </a:bodyPr>
          <a:lstStyle/>
          <a:p>
            <a:pPr algn="ctr">
              <a:lnSpc>
                <a:spcPct val="90000"/>
              </a:lnSpc>
            </a:pPr>
            <a:r>
              <a:rPr lang="nl-NL" altLang="ja-JP" sz="1000" b="1" dirty="0">
                <a:solidFill>
                  <a:srgbClr val="E31349"/>
                </a:solidFill>
                <a:latin typeface="Helvetica"/>
                <a:cs typeface="Helvetica"/>
              </a:rPr>
              <a:t>Cashflow</a:t>
            </a:r>
            <a:endParaRPr lang="nl-NL" altLang="ja-JP" sz="1000" b="1" dirty="0">
              <a:solidFill>
                <a:srgbClr val="E31349"/>
              </a:solidFill>
              <a:latin typeface="Helvetica"/>
              <a:cs typeface="Helvetica"/>
            </a:endParaRPr>
          </a:p>
        </p:txBody>
      </p:sp>
      <p:sp>
        <p:nvSpPr>
          <p:cNvPr id="18" name="Rectangle 5"/>
          <p:cNvSpPr>
            <a:spLocks noChangeArrowheads="1"/>
          </p:cNvSpPr>
          <p:nvPr/>
        </p:nvSpPr>
        <p:spPr bwMode="auto">
          <a:xfrm>
            <a:off x="3932744" y="1786108"/>
            <a:ext cx="1025922" cy="373949"/>
          </a:xfrm>
          <a:prstGeom prst="rect">
            <a:avLst/>
          </a:prstGeom>
          <a:noFill/>
          <a:ln w="9525">
            <a:noFill/>
            <a:miter lim="800000"/>
            <a:headEnd/>
            <a:tailEnd/>
          </a:ln>
        </p:spPr>
        <p:txBody>
          <a:bodyPr wrap="none" lIns="0" tIns="0" rIns="0" bIns="0">
            <a:spAutoFit/>
          </a:bodyPr>
          <a:lstStyle/>
          <a:p>
            <a:pPr algn="ctr">
              <a:lnSpc>
                <a:spcPct val="90000"/>
              </a:lnSpc>
            </a:pPr>
            <a:r>
              <a:rPr lang="en-GB" altLang="ja-JP" sz="900" b="1" dirty="0">
                <a:solidFill>
                  <a:srgbClr val="002060"/>
                </a:solidFill>
                <a:latin typeface="Helvetica Light"/>
                <a:cs typeface="Helvetica Light"/>
              </a:rPr>
              <a:t>Venturing phase</a:t>
            </a:r>
          </a:p>
          <a:p>
            <a:pPr algn="ctr">
              <a:lnSpc>
                <a:spcPct val="90000"/>
              </a:lnSpc>
            </a:pPr>
            <a:r>
              <a:rPr lang="en-GB" altLang="ja-JP" sz="900" b="1" dirty="0">
                <a:solidFill>
                  <a:srgbClr val="002060"/>
                </a:solidFill>
                <a:latin typeface="Helvetica Light"/>
                <a:cs typeface="Helvetica Light"/>
              </a:rPr>
              <a:t>Early </a:t>
            </a:r>
          </a:p>
          <a:p>
            <a:pPr algn="ctr">
              <a:lnSpc>
                <a:spcPct val="90000"/>
              </a:lnSpc>
            </a:pPr>
            <a:r>
              <a:rPr lang="en-GB" altLang="ja-JP" sz="900" b="1" dirty="0">
                <a:solidFill>
                  <a:srgbClr val="002060"/>
                </a:solidFill>
                <a:latin typeface="Helvetica Light"/>
                <a:cs typeface="Helvetica Light"/>
              </a:rPr>
              <a:t>Commercialization</a:t>
            </a:r>
          </a:p>
        </p:txBody>
      </p:sp>
      <p:cxnSp>
        <p:nvCxnSpPr>
          <p:cNvPr id="19" name="Straight Arrow Connector 18"/>
          <p:cNvCxnSpPr/>
          <p:nvPr/>
        </p:nvCxnSpPr>
        <p:spPr>
          <a:xfrm>
            <a:off x="3793021" y="2171161"/>
            <a:ext cx="1243714" cy="0"/>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24333" y="2266321"/>
            <a:ext cx="0" cy="3384786"/>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6711" y="2263860"/>
            <a:ext cx="0" cy="3384786"/>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96897" y="2263860"/>
            <a:ext cx="0" cy="3384786"/>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60291" y="2263860"/>
            <a:ext cx="0" cy="3384786"/>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4" name="Rectangle 5"/>
          <p:cNvSpPr>
            <a:spLocks noChangeArrowheads="1"/>
          </p:cNvSpPr>
          <p:nvPr/>
        </p:nvSpPr>
        <p:spPr bwMode="auto">
          <a:xfrm>
            <a:off x="5774667" y="2007708"/>
            <a:ext cx="403958" cy="124650"/>
          </a:xfrm>
          <a:prstGeom prst="rect">
            <a:avLst/>
          </a:prstGeom>
          <a:noFill/>
          <a:ln w="9525">
            <a:noFill/>
            <a:miter lim="800000"/>
            <a:headEnd/>
            <a:tailEnd/>
          </a:ln>
        </p:spPr>
        <p:txBody>
          <a:bodyPr wrap="none" lIns="0" tIns="0" rIns="0" bIns="0">
            <a:spAutoFit/>
          </a:bodyPr>
          <a:lstStyle/>
          <a:p>
            <a:pPr algn="ctr">
              <a:lnSpc>
                <a:spcPct val="90000"/>
              </a:lnSpc>
            </a:pPr>
            <a:r>
              <a:rPr lang="en-GB" altLang="ja-JP" sz="900" b="1" dirty="0">
                <a:solidFill>
                  <a:srgbClr val="002060"/>
                </a:solidFill>
                <a:latin typeface="Helvetica Light"/>
                <a:cs typeface="Helvetica Light"/>
              </a:rPr>
              <a:t>Growth</a:t>
            </a:r>
            <a:endParaRPr lang="en-GB" altLang="ja-JP" sz="900" b="1" dirty="0">
              <a:solidFill>
                <a:srgbClr val="002060"/>
              </a:solidFill>
              <a:latin typeface="Helvetica Light"/>
              <a:cs typeface="Helvetica Light"/>
            </a:endParaRPr>
          </a:p>
        </p:txBody>
      </p:sp>
      <p:cxnSp>
        <p:nvCxnSpPr>
          <p:cNvPr id="25" name="Straight Arrow Connector 24"/>
          <p:cNvCxnSpPr/>
          <p:nvPr/>
        </p:nvCxnSpPr>
        <p:spPr>
          <a:xfrm>
            <a:off x="5133937" y="2171161"/>
            <a:ext cx="1670724" cy="0"/>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Arc 4"/>
          <p:cNvSpPr>
            <a:spLocks noChangeAspect="1"/>
          </p:cNvSpPr>
          <p:nvPr/>
        </p:nvSpPr>
        <p:spPr bwMode="auto">
          <a:xfrm rot="4917598">
            <a:off x="6678413" y="2139696"/>
            <a:ext cx="1476212" cy="1755407"/>
          </a:xfrm>
          <a:custGeom>
            <a:avLst/>
            <a:gdLst>
              <a:gd name="T0" fmla="*/ 0 w 20940"/>
              <a:gd name="T1" fmla="*/ 2147483647 h 21600"/>
              <a:gd name="T2" fmla="*/ 2147483647 w 20940"/>
              <a:gd name="T3" fmla="*/ 0 h 21600"/>
              <a:gd name="T4" fmla="*/ 2147483647 w 20940"/>
              <a:gd name="T5" fmla="*/ 2147483647 h 21600"/>
              <a:gd name="T6" fmla="*/ 0 60000 65536"/>
              <a:gd name="T7" fmla="*/ 0 60000 65536"/>
              <a:gd name="T8" fmla="*/ 0 60000 65536"/>
              <a:gd name="T9" fmla="*/ 0 w 20940"/>
              <a:gd name="T10" fmla="*/ 0 h 21600"/>
              <a:gd name="T11" fmla="*/ 20940 w 20940"/>
              <a:gd name="T12" fmla="*/ 21600 h 21600"/>
            </a:gdLst>
            <a:ahLst/>
            <a:cxnLst>
              <a:cxn ang="T6">
                <a:pos x="T0" y="T1"/>
              </a:cxn>
              <a:cxn ang="T7">
                <a:pos x="T2" y="T3"/>
              </a:cxn>
              <a:cxn ang="T8">
                <a:pos x="T4" y="T5"/>
              </a:cxn>
            </a:cxnLst>
            <a:rect l="T9" t="T10" r="T11" b="T12"/>
            <a:pathLst>
              <a:path w="20940" h="21600" fill="none" extrusionOk="0">
                <a:moveTo>
                  <a:pt x="0" y="16300"/>
                </a:moveTo>
                <a:cubicBezTo>
                  <a:pt x="2425" y="6718"/>
                  <a:pt x="11045" y="5"/>
                  <a:pt x="20929" y="0"/>
                </a:cubicBezTo>
              </a:path>
              <a:path w="20940" h="21600" stroke="0" extrusionOk="0">
                <a:moveTo>
                  <a:pt x="0" y="16300"/>
                </a:moveTo>
                <a:cubicBezTo>
                  <a:pt x="2425" y="6718"/>
                  <a:pt x="11045" y="5"/>
                  <a:pt x="20929" y="0"/>
                </a:cubicBezTo>
                <a:lnTo>
                  <a:pt x="20940" y="21600"/>
                </a:lnTo>
                <a:close/>
              </a:path>
            </a:pathLst>
          </a:custGeom>
          <a:noFill/>
          <a:ln w="38100" cap="rnd">
            <a:solidFill>
              <a:schemeClr val="accent2"/>
            </a:solidFill>
            <a:round/>
            <a:headEnd type="none" w="sm" len="sm"/>
            <a:tailEnd type="none" w="sm" len="sm"/>
          </a:ln>
        </p:spPr>
        <p:txBody>
          <a:bodyPr wrap="none" anchor="ctr"/>
          <a:lstStyle/>
          <a:p>
            <a:pPr algn="ctr"/>
            <a:endParaRPr lang="en-GB" sz="1000" dirty="0">
              <a:solidFill>
                <a:srgbClr val="185C89"/>
              </a:solidFill>
              <a:latin typeface="Arial" panose="020B0604020202020204" pitchFamily="34" charset="0"/>
              <a:cs typeface="Arial" panose="020B0604020202020204" pitchFamily="34" charset="0"/>
            </a:endParaRPr>
          </a:p>
        </p:txBody>
      </p:sp>
      <p:sp>
        <p:nvSpPr>
          <p:cNvPr id="27" name="Arc 4"/>
          <p:cNvSpPr>
            <a:spLocks noChangeAspect="1"/>
          </p:cNvSpPr>
          <p:nvPr/>
        </p:nvSpPr>
        <p:spPr bwMode="auto">
          <a:xfrm rot="16385501">
            <a:off x="4214964" y="-344110"/>
            <a:ext cx="1537231" cy="7251770"/>
          </a:xfrm>
          <a:custGeom>
            <a:avLst/>
            <a:gdLst>
              <a:gd name="T0" fmla="*/ 0 w 20940"/>
              <a:gd name="T1" fmla="*/ 2147483647 h 21600"/>
              <a:gd name="T2" fmla="*/ 2147483647 w 20940"/>
              <a:gd name="T3" fmla="*/ 0 h 21600"/>
              <a:gd name="T4" fmla="*/ 2147483647 w 20940"/>
              <a:gd name="T5" fmla="*/ 2147483647 h 21600"/>
              <a:gd name="T6" fmla="*/ 0 60000 65536"/>
              <a:gd name="T7" fmla="*/ 0 60000 65536"/>
              <a:gd name="T8" fmla="*/ 0 60000 65536"/>
              <a:gd name="T9" fmla="*/ 0 w 20940"/>
              <a:gd name="T10" fmla="*/ 0 h 21600"/>
              <a:gd name="T11" fmla="*/ 20940 w 20940"/>
              <a:gd name="T12" fmla="*/ 21600 h 21600"/>
            </a:gdLst>
            <a:ahLst/>
            <a:cxnLst>
              <a:cxn ang="T6">
                <a:pos x="T0" y="T1"/>
              </a:cxn>
              <a:cxn ang="T7">
                <a:pos x="T2" y="T3"/>
              </a:cxn>
              <a:cxn ang="T8">
                <a:pos x="T4" y="T5"/>
              </a:cxn>
            </a:cxnLst>
            <a:rect l="T9" t="T10" r="T11" b="T12"/>
            <a:pathLst>
              <a:path w="20940" h="21600" fill="none" extrusionOk="0">
                <a:moveTo>
                  <a:pt x="0" y="16300"/>
                </a:moveTo>
                <a:cubicBezTo>
                  <a:pt x="2425" y="6718"/>
                  <a:pt x="11045" y="5"/>
                  <a:pt x="20929" y="0"/>
                </a:cubicBezTo>
              </a:path>
              <a:path w="20940" h="21600" stroke="0" extrusionOk="0">
                <a:moveTo>
                  <a:pt x="0" y="16300"/>
                </a:moveTo>
                <a:cubicBezTo>
                  <a:pt x="2425" y="6718"/>
                  <a:pt x="11045" y="5"/>
                  <a:pt x="20929" y="0"/>
                </a:cubicBezTo>
                <a:lnTo>
                  <a:pt x="20940" y="21600"/>
                </a:lnTo>
                <a:close/>
              </a:path>
            </a:pathLst>
          </a:custGeom>
          <a:noFill/>
          <a:ln w="22225" cap="rnd">
            <a:solidFill>
              <a:srgbClr val="002060"/>
            </a:solidFill>
            <a:prstDash val="solid"/>
            <a:round/>
            <a:headEnd type="none" w="sm" len="sm"/>
            <a:tailEnd type="none" w="sm" len="sm"/>
          </a:ln>
        </p:spPr>
        <p:txBody>
          <a:bodyPr wrap="none" anchor="ctr"/>
          <a:lstStyle/>
          <a:p>
            <a:pPr algn="ctr"/>
            <a:endParaRPr lang="en-GB" sz="1000" dirty="0">
              <a:solidFill>
                <a:srgbClr val="185C89"/>
              </a:solidFill>
              <a:latin typeface="Arial" panose="020B0604020202020204" pitchFamily="34" charset="0"/>
              <a:cs typeface="Arial" panose="020B0604020202020204" pitchFamily="34" charset="0"/>
            </a:endParaRPr>
          </a:p>
        </p:txBody>
      </p:sp>
      <p:sp>
        <p:nvSpPr>
          <p:cNvPr id="28" name="Rectangle 5"/>
          <p:cNvSpPr>
            <a:spLocks noChangeArrowheads="1"/>
          </p:cNvSpPr>
          <p:nvPr/>
        </p:nvSpPr>
        <p:spPr bwMode="auto">
          <a:xfrm>
            <a:off x="7489603" y="2007708"/>
            <a:ext cx="410369" cy="124650"/>
          </a:xfrm>
          <a:prstGeom prst="rect">
            <a:avLst/>
          </a:prstGeom>
          <a:noFill/>
          <a:ln w="9525">
            <a:noFill/>
            <a:miter lim="800000"/>
            <a:headEnd/>
            <a:tailEnd/>
          </a:ln>
        </p:spPr>
        <p:txBody>
          <a:bodyPr wrap="none" lIns="0" tIns="0" rIns="0" bIns="0">
            <a:spAutoFit/>
          </a:bodyPr>
          <a:lstStyle/>
          <a:p>
            <a:pPr algn="ctr">
              <a:lnSpc>
                <a:spcPct val="90000"/>
              </a:lnSpc>
            </a:pPr>
            <a:r>
              <a:rPr lang="en-GB" altLang="ja-JP" sz="900" b="1" dirty="0">
                <a:solidFill>
                  <a:srgbClr val="002060"/>
                </a:solidFill>
                <a:latin typeface="Helvetica Light"/>
                <a:cs typeface="Helvetica Light"/>
              </a:rPr>
              <a:t>Decline</a:t>
            </a:r>
            <a:endParaRPr lang="en-GB" altLang="ja-JP" sz="900" b="1" dirty="0">
              <a:solidFill>
                <a:srgbClr val="002060"/>
              </a:solidFill>
              <a:latin typeface="Helvetica Light"/>
              <a:cs typeface="Helvetica Light"/>
            </a:endParaRPr>
          </a:p>
        </p:txBody>
      </p:sp>
      <p:cxnSp>
        <p:nvCxnSpPr>
          <p:cNvPr id="29" name="Straight Arrow Connector 28"/>
          <p:cNvCxnSpPr/>
          <p:nvPr/>
        </p:nvCxnSpPr>
        <p:spPr>
          <a:xfrm>
            <a:off x="6870618" y="2171161"/>
            <a:ext cx="1670724" cy="0"/>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rot="720000">
            <a:off x="3127655" y="3403239"/>
            <a:ext cx="1700786" cy="138499"/>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b="1" dirty="0">
                <a:solidFill>
                  <a:srgbClr val="002060"/>
                </a:solidFill>
                <a:latin typeface="Arial" panose="020B0604020202020204" pitchFamily="34" charset="0"/>
                <a:cs typeface="Arial" panose="020B0604020202020204" pitchFamily="34" charset="0"/>
              </a:rPr>
              <a:t>Risk (discount rate / WACC)</a:t>
            </a:r>
            <a:endParaRPr lang="en-GB" altLang="ja-JP" sz="1000" b="1" dirty="0">
              <a:solidFill>
                <a:srgbClr val="002060"/>
              </a:solidFill>
              <a:latin typeface="Arial" panose="020B0604020202020204" pitchFamily="34" charset="0"/>
              <a:cs typeface="Arial" panose="020B0604020202020204" pitchFamily="34" charset="0"/>
            </a:endParaRPr>
          </a:p>
        </p:txBody>
      </p:sp>
      <p:sp>
        <p:nvSpPr>
          <p:cNvPr id="31" name="Rectangle 30"/>
          <p:cNvSpPr/>
          <p:nvPr/>
        </p:nvSpPr>
        <p:spPr>
          <a:xfrm>
            <a:off x="1111189" y="5766720"/>
            <a:ext cx="854701" cy="250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dirty="0">
                <a:solidFill>
                  <a:prstClr val="white"/>
                </a:solidFill>
                <a:latin typeface="Helvetica Light"/>
                <a:cs typeface="Helvetica Light"/>
              </a:rPr>
              <a:t>EAWE</a:t>
            </a:r>
            <a:endParaRPr lang="nl-NL" sz="1000" dirty="0">
              <a:solidFill>
                <a:prstClr val="white"/>
              </a:solidFill>
              <a:latin typeface="Helvetica Light"/>
              <a:cs typeface="Helvetica Light"/>
            </a:endParaRPr>
          </a:p>
        </p:txBody>
      </p:sp>
      <p:sp>
        <p:nvSpPr>
          <p:cNvPr id="32" name="Arc 4"/>
          <p:cNvSpPr>
            <a:spLocks noChangeAspect="1"/>
          </p:cNvSpPr>
          <p:nvPr/>
        </p:nvSpPr>
        <p:spPr bwMode="auto">
          <a:xfrm>
            <a:off x="1083418" y="3839963"/>
            <a:ext cx="3488215" cy="1992598"/>
          </a:xfrm>
          <a:custGeom>
            <a:avLst/>
            <a:gdLst>
              <a:gd name="T0" fmla="*/ 0 w 20940"/>
              <a:gd name="T1" fmla="*/ 2147483647 h 21600"/>
              <a:gd name="T2" fmla="*/ 2147483647 w 20940"/>
              <a:gd name="T3" fmla="*/ 0 h 21600"/>
              <a:gd name="T4" fmla="*/ 2147483647 w 20940"/>
              <a:gd name="T5" fmla="*/ 2147483647 h 21600"/>
              <a:gd name="T6" fmla="*/ 0 60000 65536"/>
              <a:gd name="T7" fmla="*/ 0 60000 65536"/>
              <a:gd name="T8" fmla="*/ 0 60000 65536"/>
              <a:gd name="T9" fmla="*/ 0 w 20940"/>
              <a:gd name="T10" fmla="*/ 0 h 21600"/>
              <a:gd name="T11" fmla="*/ 20940 w 20940"/>
              <a:gd name="T12" fmla="*/ 21600 h 21600"/>
            </a:gdLst>
            <a:ahLst/>
            <a:cxnLst>
              <a:cxn ang="T6">
                <a:pos x="T0" y="T1"/>
              </a:cxn>
              <a:cxn ang="T7">
                <a:pos x="T2" y="T3"/>
              </a:cxn>
              <a:cxn ang="T8">
                <a:pos x="T4" y="T5"/>
              </a:cxn>
            </a:cxnLst>
            <a:rect l="T9" t="T10" r="T11" b="T12"/>
            <a:pathLst>
              <a:path w="20940" h="21600" fill="none" extrusionOk="0">
                <a:moveTo>
                  <a:pt x="0" y="16300"/>
                </a:moveTo>
                <a:cubicBezTo>
                  <a:pt x="2425" y="6718"/>
                  <a:pt x="11045" y="5"/>
                  <a:pt x="20929" y="0"/>
                </a:cubicBezTo>
              </a:path>
              <a:path w="20940" h="21600" stroke="0" extrusionOk="0">
                <a:moveTo>
                  <a:pt x="0" y="16300"/>
                </a:moveTo>
                <a:cubicBezTo>
                  <a:pt x="2425" y="6718"/>
                  <a:pt x="11045" y="5"/>
                  <a:pt x="20929" y="0"/>
                </a:cubicBezTo>
                <a:lnTo>
                  <a:pt x="20940" y="21600"/>
                </a:lnTo>
                <a:close/>
              </a:path>
            </a:pathLst>
          </a:custGeom>
          <a:noFill/>
          <a:ln w="22225" cap="rnd">
            <a:solidFill>
              <a:schemeClr val="accent4"/>
            </a:solidFill>
            <a:prstDash val="solid"/>
            <a:round/>
            <a:headEnd type="none" w="sm" len="sm"/>
            <a:tailEnd type="none" w="sm" len="sm"/>
          </a:ln>
        </p:spPr>
        <p:txBody>
          <a:bodyPr wrap="none" anchor="ctr"/>
          <a:lstStyle/>
          <a:p>
            <a:pPr algn="ctr"/>
            <a:endParaRPr lang="en-GB" sz="1000" dirty="0">
              <a:solidFill>
                <a:srgbClr val="185C89"/>
              </a:solidFill>
              <a:latin typeface="Arial" panose="020B0604020202020204" pitchFamily="34" charset="0"/>
              <a:cs typeface="Arial" panose="020B0604020202020204" pitchFamily="34" charset="0"/>
            </a:endParaRPr>
          </a:p>
        </p:txBody>
      </p:sp>
      <p:sp>
        <p:nvSpPr>
          <p:cNvPr id="33" name="Rectangle 6"/>
          <p:cNvSpPr>
            <a:spLocks noChangeArrowheads="1"/>
          </p:cNvSpPr>
          <p:nvPr/>
        </p:nvSpPr>
        <p:spPr bwMode="auto">
          <a:xfrm rot="20720172">
            <a:off x="2708326" y="3886706"/>
            <a:ext cx="567464" cy="138499"/>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b="1" dirty="0">
                <a:solidFill>
                  <a:srgbClr val="8064A2"/>
                </a:solidFill>
                <a:latin typeface="Arial" panose="020B0604020202020204" pitchFamily="34" charset="0"/>
                <a:cs typeface="Arial" panose="020B0604020202020204" pitchFamily="34" charset="0"/>
              </a:rPr>
              <a:t>TRL level</a:t>
            </a:r>
            <a:endParaRPr lang="en-GB" altLang="ja-JP" sz="1000" b="1" dirty="0">
              <a:solidFill>
                <a:srgbClr val="8064A2"/>
              </a:solidFill>
              <a:latin typeface="Arial" panose="020B0604020202020204" pitchFamily="34" charset="0"/>
              <a:cs typeface="Arial" panose="020B0604020202020204" pitchFamily="34" charset="0"/>
            </a:endParaRPr>
          </a:p>
        </p:txBody>
      </p:sp>
      <p:sp>
        <p:nvSpPr>
          <p:cNvPr id="34" name="Rectangle 6"/>
          <p:cNvSpPr>
            <a:spLocks noChangeArrowheads="1"/>
          </p:cNvSpPr>
          <p:nvPr/>
        </p:nvSpPr>
        <p:spPr bwMode="auto">
          <a:xfrm>
            <a:off x="4509733" y="3855910"/>
            <a:ext cx="71321" cy="141064"/>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b="1" dirty="0">
                <a:solidFill>
                  <a:srgbClr val="7030A0"/>
                </a:solidFill>
                <a:latin typeface="Helvetica"/>
                <a:cs typeface="Helvetica"/>
              </a:rPr>
              <a:t>9</a:t>
            </a:r>
            <a:endParaRPr lang="en-GB" altLang="ja-JP" sz="1000" b="1" dirty="0">
              <a:solidFill>
                <a:srgbClr val="7030A0"/>
              </a:solidFill>
              <a:latin typeface="Helvetica"/>
              <a:cs typeface="Helvetica"/>
            </a:endParaRPr>
          </a:p>
        </p:txBody>
      </p:sp>
      <p:sp>
        <p:nvSpPr>
          <p:cNvPr id="35" name="Rectangle 6"/>
          <p:cNvSpPr>
            <a:spLocks noChangeArrowheads="1"/>
          </p:cNvSpPr>
          <p:nvPr/>
        </p:nvSpPr>
        <p:spPr bwMode="auto">
          <a:xfrm>
            <a:off x="1097542" y="5335045"/>
            <a:ext cx="71302" cy="141064"/>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b="1" dirty="0">
                <a:solidFill>
                  <a:srgbClr val="7030A0"/>
                </a:solidFill>
                <a:latin typeface="Helvetica"/>
                <a:cs typeface="Helvetica"/>
              </a:rPr>
              <a:t>1</a:t>
            </a:r>
            <a:endParaRPr lang="en-GB" altLang="ja-JP" sz="1000" b="1" dirty="0">
              <a:solidFill>
                <a:srgbClr val="7030A0"/>
              </a:solidFill>
              <a:latin typeface="Helvetica"/>
              <a:cs typeface="Helvetica"/>
            </a:endParaRPr>
          </a:p>
        </p:txBody>
      </p:sp>
      <p:sp>
        <p:nvSpPr>
          <p:cNvPr id="36" name="Rectangle 6"/>
          <p:cNvSpPr>
            <a:spLocks noChangeArrowheads="1"/>
          </p:cNvSpPr>
          <p:nvPr/>
        </p:nvSpPr>
        <p:spPr bwMode="auto">
          <a:xfrm>
            <a:off x="2460620" y="4239978"/>
            <a:ext cx="70532" cy="138499"/>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b="1" dirty="0">
                <a:solidFill>
                  <a:srgbClr val="7030A0"/>
                </a:solidFill>
                <a:latin typeface="Helvetica"/>
                <a:cs typeface="Helvetica"/>
              </a:rPr>
              <a:t>5</a:t>
            </a:r>
            <a:endParaRPr lang="en-GB" altLang="ja-JP" sz="1000" b="1" dirty="0">
              <a:solidFill>
                <a:srgbClr val="7030A0"/>
              </a:solidFill>
              <a:latin typeface="Helvetica"/>
              <a:cs typeface="Helvetica"/>
            </a:endParaRPr>
          </a:p>
        </p:txBody>
      </p:sp>
      <p:sp>
        <p:nvSpPr>
          <p:cNvPr id="37" name="Rectangle 36"/>
          <p:cNvSpPr/>
          <p:nvPr/>
        </p:nvSpPr>
        <p:spPr>
          <a:xfrm>
            <a:off x="2015951" y="5766720"/>
            <a:ext cx="1005290" cy="2545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prstClr val="white"/>
                </a:solidFill>
                <a:latin typeface="Helvetica Light"/>
                <a:cs typeface="Helvetica Light"/>
              </a:rPr>
              <a:t>EERA</a:t>
            </a:r>
            <a:endParaRPr lang="nl-NL" sz="1000" dirty="0">
              <a:solidFill>
                <a:prstClr val="white"/>
              </a:solidFill>
              <a:latin typeface="Helvetica Light"/>
              <a:cs typeface="Helvetica Light"/>
            </a:endParaRPr>
          </a:p>
        </p:txBody>
      </p:sp>
      <p:sp>
        <p:nvSpPr>
          <p:cNvPr id="38" name="Line 23"/>
          <p:cNvSpPr>
            <a:spLocks noChangeShapeType="1"/>
          </p:cNvSpPr>
          <p:nvPr/>
        </p:nvSpPr>
        <p:spPr bwMode="auto">
          <a:xfrm>
            <a:off x="1083419" y="2196193"/>
            <a:ext cx="0" cy="3454400"/>
          </a:xfrm>
          <a:prstGeom prst="line">
            <a:avLst/>
          </a:prstGeom>
          <a:noFill/>
          <a:ln w="28575" cmpd="sng">
            <a:solidFill>
              <a:srgbClr val="999999"/>
            </a:solidFill>
            <a:round/>
            <a:headEnd/>
            <a:tailEnd/>
          </a:ln>
        </p:spPr>
        <p:txBody>
          <a:bodyPr/>
          <a:lstStyle/>
          <a:p>
            <a:endParaRPr lang="en-US" sz="1000">
              <a:solidFill>
                <a:prstClr val="black"/>
              </a:solidFill>
              <a:latin typeface="Arial" panose="020B0604020202020204" pitchFamily="34" charset="0"/>
              <a:cs typeface="Arial" panose="020B0604020202020204" pitchFamily="34" charset="0"/>
            </a:endParaRPr>
          </a:p>
        </p:txBody>
      </p:sp>
      <p:sp>
        <p:nvSpPr>
          <p:cNvPr id="39" name="Rectangle 7"/>
          <p:cNvSpPr>
            <a:spLocks noChangeArrowheads="1"/>
          </p:cNvSpPr>
          <p:nvPr/>
        </p:nvSpPr>
        <p:spPr bwMode="auto">
          <a:xfrm>
            <a:off x="516756" y="3190621"/>
            <a:ext cx="447238" cy="276999"/>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dirty="0">
                <a:solidFill>
                  <a:srgbClr val="185C89"/>
                </a:solidFill>
                <a:latin typeface="Helvetica Light"/>
                <a:cs typeface="Helvetica Light"/>
              </a:rPr>
              <a:t>€ </a:t>
            </a:r>
          </a:p>
          <a:p>
            <a:pPr algn="ctr">
              <a:lnSpc>
                <a:spcPct val="90000"/>
              </a:lnSpc>
            </a:pPr>
            <a:r>
              <a:rPr lang="en-GB" altLang="ja-JP" sz="1000" dirty="0">
                <a:solidFill>
                  <a:srgbClr val="185C89"/>
                </a:solidFill>
                <a:latin typeface="Helvetica Light"/>
                <a:cs typeface="Helvetica Light"/>
              </a:rPr>
              <a:t>Positive</a:t>
            </a:r>
            <a:endParaRPr lang="en-GB" altLang="ja-JP" sz="1000" dirty="0">
              <a:solidFill>
                <a:srgbClr val="185C89"/>
              </a:solidFill>
              <a:latin typeface="Helvetica Light"/>
              <a:cs typeface="Helvetica Light"/>
            </a:endParaRPr>
          </a:p>
        </p:txBody>
      </p:sp>
      <p:sp>
        <p:nvSpPr>
          <p:cNvPr id="40" name="Rectangle 7"/>
          <p:cNvSpPr>
            <a:spLocks noChangeArrowheads="1"/>
          </p:cNvSpPr>
          <p:nvPr/>
        </p:nvSpPr>
        <p:spPr bwMode="auto">
          <a:xfrm>
            <a:off x="451704" y="4928514"/>
            <a:ext cx="503344" cy="276999"/>
          </a:xfrm>
          <a:prstGeom prst="rect">
            <a:avLst/>
          </a:prstGeom>
          <a:noFill/>
          <a:ln w="9525">
            <a:noFill/>
            <a:miter lim="800000"/>
            <a:headEnd/>
            <a:tailEnd/>
          </a:ln>
        </p:spPr>
        <p:txBody>
          <a:bodyPr wrap="none" lIns="0" tIns="0" rIns="0" bIns="0">
            <a:spAutoFit/>
          </a:bodyPr>
          <a:lstStyle/>
          <a:p>
            <a:pPr algn="ctr">
              <a:lnSpc>
                <a:spcPct val="90000"/>
              </a:lnSpc>
            </a:pPr>
            <a:r>
              <a:rPr lang="en-GB" altLang="ja-JP" sz="1000" dirty="0">
                <a:solidFill>
                  <a:srgbClr val="185C89"/>
                </a:solidFill>
                <a:latin typeface="Helvetica Light"/>
                <a:cs typeface="Helvetica Light"/>
              </a:rPr>
              <a:t>€ </a:t>
            </a:r>
          </a:p>
          <a:p>
            <a:pPr algn="ctr">
              <a:lnSpc>
                <a:spcPct val="90000"/>
              </a:lnSpc>
            </a:pPr>
            <a:r>
              <a:rPr lang="en-GB" altLang="ja-JP" sz="1000" dirty="0">
                <a:solidFill>
                  <a:srgbClr val="185C89"/>
                </a:solidFill>
                <a:latin typeface="Helvetica Light"/>
                <a:cs typeface="Helvetica Light"/>
              </a:rPr>
              <a:t>Negative</a:t>
            </a:r>
            <a:endParaRPr lang="en-GB" altLang="ja-JP" sz="1000" dirty="0">
              <a:solidFill>
                <a:srgbClr val="185C89"/>
              </a:solidFill>
              <a:latin typeface="Helvetica Light"/>
              <a:cs typeface="Helvetica Light"/>
            </a:endParaRPr>
          </a:p>
        </p:txBody>
      </p:sp>
      <p:sp>
        <p:nvSpPr>
          <p:cNvPr id="41" name="Rectangle 40"/>
          <p:cNvSpPr/>
          <p:nvPr/>
        </p:nvSpPr>
        <p:spPr>
          <a:xfrm>
            <a:off x="3071302" y="5765801"/>
            <a:ext cx="1459690" cy="251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nl-NL" sz="1000" dirty="0">
                <a:solidFill>
                  <a:prstClr val="white"/>
                </a:solidFill>
                <a:latin typeface="Helvetica Light"/>
                <a:cs typeface="Helvetica Light"/>
              </a:rPr>
              <a:t>ETIP (R&amp;D)</a:t>
            </a:r>
            <a:endParaRPr lang="nl-NL" sz="1000" dirty="0">
              <a:solidFill>
                <a:prstClr val="white"/>
              </a:solidFill>
              <a:latin typeface="Helvetica Light"/>
              <a:cs typeface="Helvetica Light"/>
            </a:endParaRPr>
          </a:p>
        </p:txBody>
      </p:sp>
      <p:cxnSp>
        <p:nvCxnSpPr>
          <p:cNvPr id="43" name="Straight Connector 42"/>
          <p:cNvCxnSpPr/>
          <p:nvPr/>
        </p:nvCxnSpPr>
        <p:spPr>
          <a:xfrm flipV="1">
            <a:off x="2026902" y="4504929"/>
            <a:ext cx="144016" cy="76199"/>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339752" y="4496011"/>
            <a:ext cx="355339" cy="167218"/>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435883" y="4496011"/>
            <a:ext cx="456542" cy="21484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495550" y="4496012"/>
            <a:ext cx="574675" cy="270434"/>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536825" y="4496012"/>
            <a:ext cx="723900" cy="340657"/>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574925" y="4496013"/>
            <a:ext cx="901700" cy="424326"/>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625188" y="4496014"/>
            <a:ext cx="1070512" cy="503765"/>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675192" y="4496015"/>
            <a:ext cx="1245933" cy="586314"/>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758137" y="4496015"/>
            <a:ext cx="1401113" cy="659339"/>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2860132" y="4496016"/>
            <a:ext cx="1556293" cy="73236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025775" y="4496017"/>
            <a:ext cx="1635125" cy="769459"/>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3254375" y="4496481"/>
            <a:ext cx="1628306" cy="785432"/>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508375" y="4589023"/>
            <a:ext cx="1450291" cy="69289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4581054" y="5765800"/>
            <a:ext cx="3820068" cy="255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nl-NL" sz="1000" dirty="0" err="1">
                <a:solidFill>
                  <a:prstClr val="white"/>
                </a:solidFill>
                <a:latin typeface="Helvetica Light"/>
                <a:cs typeface="Helvetica Light"/>
              </a:rPr>
              <a:t>Industry</a:t>
            </a:r>
            <a:endParaRPr lang="nl-NL" sz="1000" dirty="0">
              <a:solidFill>
                <a:prstClr val="white"/>
              </a:solidFill>
              <a:latin typeface="Helvetica Light"/>
              <a:cs typeface="Helvetica Light"/>
            </a:endParaRPr>
          </a:p>
        </p:txBody>
      </p:sp>
      <p:cxnSp>
        <p:nvCxnSpPr>
          <p:cNvPr id="64" name="Straight Connector 63"/>
          <p:cNvCxnSpPr/>
          <p:nvPr/>
        </p:nvCxnSpPr>
        <p:spPr>
          <a:xfrm flipV="1">
            <a:off x="1907704" y="4509120"/>
            <a:ext cx="119198" cy="5609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691680" y="4509120"/>
            <a:ext cx="119198" cy="5609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1259632" y="4509120"/>
            <a:ext cx="119198" cy="5609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1547664" y="4509120"/>
            <a:ext cx="119198" cy="5609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1403648" y="4509120"/>
            <a:ext cx="119198" cy="5609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1115616" y="4509120"/>
            <a:ext cx="119198" cy="56093"/>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123728" y="4504930"/>
            <a:ext cx="216024" cy="98502"/>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402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match making session</a:t>
            </a:r>
            <a:endParaRPr lang="en-US" dirty="0"/>
          </a:p>
        </p:txBody>
      </p:sp>
      <p:sp>
        <p:nvSpPr>
          <p:cNvPr id="3" name="Content Placeholder 2"/>
          <p:cNvSpPr>
            <a:spLocks noGrp="1"/>
          </p:cNvSpPr>
          <p:nvPr>
            <p:ph idx="1"/>
          </p:nvPr>
        </p:nvSpPr>
        <p:spPr/>
        <p:txBody>
          <a:bodyPr/>
          <a:lstStyle/>
          <a:p>
            <a:r>
              <a:rPr lang="en-US" dirty="0" smtClean="0"/>
              <a:t>We would appreciate to hear your feedback on:</a:t>
            </a:r>
          </a:p>
          <a:p>
            <a:pPr lvl="1"/>
            <a:r>
              <a:rPr lang="en-US" dirty="0" smtClean="0"/>
              <a:t>The EERA IP Showcase platform</a:t>
            </a:r>
            <a:endParaRPr lang="en-US" dirty="0"/>
          </a:p>
          <a:p>
            <a:pPr lvl="1"/>
            <a:r>
              <a:rPr lang="en-US" dirty="0" smtClean="0"/>
              <a:t>The individual technologies that will be presented at each table</a:t>
            </a:r>
          </a:p>
          <a:p>
            <a:r>
              <a:rPr lang="en-US" dirty="0" smtClean="0"/>
              <a:t>Hopefully: new business opportunities</a:t>
            </a:r>
          </a:p>
        </p:txBody>
      </p:sp>
      <p:sp>
        <p:nvSpPr>
          <p:cNvPr id="4" name="Text Placeholder 3"/>
          <p:cNvSpPr>
            <a:spLocks noGrp="1"/>
          </p:cNvSpPr>
          <p:nvPr>
            <p:ph type="body" idx="13"/>
          </p:nvPr>
        </p:nvSpPr>
        <p:spPr/>
        <p:txBody>
          <a:bodyPr/>
          <a:lstStyle/>
          <a:p>
            <a:endParaRPr lang="en-US"/>
          </a:p>
        </p:txBody>
      </p:sp>
    </p:spTree>
    <p:extLst>
      <p:ext uri="{BB962C8B-B14F-4D97-AF65-F5344CB8AC3E}">
        <p14:creationId xmlns:p14="http://schemas.microsoft.com/office/powerpoint/2010/main" val="1331073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ERA Theme">
      <a:dk1>
        <a:sysClr val="windowText" lastClr="000000"/>
      </a:dk1>
      <a:lt1>
        <a:sysClr val="window" lastClr="FFFFFF"/>
      </a:lt1>
      <a:dk2>
        <a:srgbClr val="185C89"/>
      </a:dk2>
      <a:lt2>
        <a:srgbClr val="DDDDDD"/>
      </a:lt2>
      <a:accent1>
        <a:srgbClr val="185C89"/>
      </a:accent1>
      <a:accent2>
        <a:srgbClr val="E31349"/>
      </a:accent2>
      <a:accent3>
        <a:srgbClr val="90C85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672</Words>
  <Application>Microsoft Office PowerPoint</Application>
  <PresentationFormat>On-screen Show (4:3)</PresentationFormat>
  <Paragraphs>105</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Helvetica</vt:lpstr>
      <vt:lpstr>Helvetica Light</vt:lpstr>
      <vt:lpstr>Times New Roman</vt:lpstr>
      <vt:lpstr>1_Office Theme</vt:lpstr>
      <vt:lpstr>Industry meets research:  making the match Sjoerd Wittkampf, ECN</vt:lpstr>
      <vt:lpstr>Introduction – Who am I?</vt:lpstr>
      <vt:lpstr>EERA’s platform to showcase IP (1)</vt:lpstr>
      <vt:lpstr>EERA’s platform to showcase IP (2)</vt:lpstr>
      <vt:lpstr>EERA’s platform to showcase IP (3)</vt:lpstr>
      <vt:lpstr>EERA’s platform to showcase IP (4)</vt:lpstr>
      <vt:lpstr>Match making</vt:lpstr>
      <vt:lpstr>The technology s-curve &amp; venture lifecycle</vt:lpstr>
      <vt:lpstr>Goals of the match making session</vt:lpstr>
      <vt:lpstr>Match making session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meets research:  making the match Sjoerd Wittkampf, ECN</dc:title>
  <dc:creator>Media</dc:creator>
  <cp:lastModifiedBy>Media</cp:lastModifiedBy>
  <cp:revision>1</cp:revision>
  <dcterms:created xsi:type="dcterms:W3CDTF">2016-09-28T06:24:12Z</dcterms:created>
  <dcterms:modified xsi:type="dcterms:W3CDTF">2016-09-28T06:24:39Z</dcterms:modified>
</cp:coreProperties>
</file>