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968" r:id="rId2"/>
    <p:sldMasterId id="2147483990" r:id="rId3"/>
    <p:sldMasterId id="2147484012" r:id="rId4"/>
    <p:sldMasterId id="2147484034" r:id="rId5"/>
    <p:sldMasterId id="2147484047" r:id="rId6"/>
  </p:sldMasterIdLst>
  <p:notesMasterIdLst>
    <p:notesMasterId r:id="rId18"/>
  </p:notesMasterIdLst>
  <p:handoutMasterIdLst>
    <p:handoutMasterId r:id="rId19"/>
  </p:handoutMasterIdLst>
  <p:sldIdLst>
    <p:sldId id="1189" r:id="rId7"/>
    <p:sldId id="1191" r:id="rId8"/>
    <p:sldId id="1169" r:id="rId9"/>
    <p:sldId id="1171" r:id="rId10"/>
    <p:sldId id="1172" r:id="rId11"/>
    <p:sldId id="1184" r:id="rId12"/>
    <p:sldId id="1185" r:id="rId13"/>
    <p:sldId id="1186" r:id="rId14"/>
    <p:sldId id="1188" r:id="rId15"/>
    <p:sldId id="1156" r:id="rId16"/>
    <p:sldId id="258" r:id="rId17"/>
  </p:sldIdLst>
  <p:sldSz cx="9144000" cy="6858000" type="screen4x3"/>
  <p:notesSz cx="7315200" cy="9601200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2" orient="horz" pos="232" userDrawn="1">
          <p15:clr>
            <a:srgbClr val="A4A3A4"/>
          </p15:clr>
        </p15:guide>
        <p15:guide id="3" orient="horz" pos="1003" userDrawn="1">
          <p15:clr>
            <a:srgbClr val="A4A3A4"/>
          </p15:clr>
        </p15:guide>
        <p15:guide id="4" orient="horz" pos="2409" userDrawn="1">
          <p15:clr>
            <a:srgbClr val="A4A3A4"/>
          </p15:clr>
        </p15:guide>
        <p15:guide id="5" orient="horz" pos="2500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  <p15:guide id="7" pos="136" userDrawn="1">
          <p15:clr>
            <a:srgbClr val="A4A3A4"/>
          </p15:clr>
        </p15:guide>
        <p15:guide id="8" pos="839" userDrawn="1">
          <p15:clr>
            <a:srgbClr val="A4A3A4"/>
          </p15:clr>
        </p15:guide>
        <p15:guide id="9" pos="930" userDrawn="1">
          <p15:clr>
            <a:srgbClr val="A4A3A4"/>
          </p15:clr>
        </p15:guide>
        <p15:guide id="10" pos="2835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4830" userDrawn="1">
          <p15:clr>
            <a:srgbClr val="A4A3A4"/>
          </p15:clr>
        </p15:guide>
        <p15:guide id="13" pos="5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orient="horz" pos="166" userDrawn="1">
          <p15:clr>
            <a:srgbClr val="A4A3A4"/>
          </p15:clr>
        </p15:guide>
        <p15:guide id="3" orient="horz" pos="5882" userDrawn="1">
          <p15:clr>
            <a:srgbClr val="A4A3A4"/>
          </p15:clr>
        </p15:guide>
        <p15:guide id="4" orient="horz" pos="333" userDrawn="1">
          <p15:clr>
            <a:srgbClr val="A4A3A4"/>
          </p15:clr>
        </p15:guide>
        <p15:guide id="5" orient="horz" pos="3214" userDrawn="1">
          <p15:clr>
            <a:srgbClr val="A4A3A4"/>
          </p15:clr>
        </p15:guide>
        <p15:guide id="6" orient="horz" pos="5763" userDrawn="1">
          <p15:clr>
            <a:srgbClr val="A4A3A4"/>
          </p15:clr>
        </p15:guide>
        <p15:guide id="7" pos="2304" userDrawn="1">
          <p15:clr>
            <a:srgbClr val="A4A3A4"/>
          </p15:clr>
        </p15:guide>
        <p15:guide id="8" pos="514" userDrawn="1">
          <p15:clr>
            <a:srgbClr val="A4A3A4"/>
          </p15:clr>
        </p15:guide>
        <p15:guide id="9" pos="43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e Oudalov" initials="AO" lastIdx="67" clrIdx="0">
    <p:extLst>
      <p:ext uri="{19B8F6BF-5375-455C-9EA6-DF929625EA0E}">
        <p15:presenceInfo xmlns:p15="http://schemas.microsoft.com/office/powerpoint/2012/main" userId="S-1-5-21-1832937852-2116575123-337272265-33165" providerId="AD"/>
      </p:ext>
    </p:extLst>
  </p:cmAuthor>
  <p:cmAuthor id="2" name="Yaman C. Evrenosoglu" initials="YCE" lastIdx="29" clrIdx="1">
    <p:extLst>
      <p:ext uri="{19B8F6BF-5375-455C-9EA6-DF929625EA0E}">
        <p15:presenceInfo xmlns:p15="http://schemas.microsoft.com/office/powerpoint/2012/main" userId="S-1-5-21-1832937852-2116575123-337272265-7949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3FF"/>
    <a:srgbClr val="663300"/>
    <a:srgbClr val="ADDB7B"/>
    <a:srgbClr val="007033"/>
    <a:srgbClr val="0031BC"/>
    <a:srgbClr val="00FF00"/>
    <a:srgbClr val="E27100"/>
    <a:srgbClr val="B86E00"/>
    <a:srgbClr val="005ADE"/>
    <a:srgbClr val="004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8" autoAdjust="0"/>
    <p:restoredTop sz="89408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464" y="60"/>
      </p:cViewPr>
      <p:guideLst>
        <p:guide orient="horz" pos="142"/>
        <p:guide orient="horz" pos="232"/>
        <p:guide orient="horz" pos="1003"/>
        <p:guide orient="horz" pos="2409"/>
        <p:guide orient="horz" pos="2500"/>
        <p:guide orient="horz" pos="3906"/>
        <p:guide pos="136"/>
        <p:guide pos="839"/>
        <p:guide pos="930"/>
        <p:guide pos="2835"/>
        <p:guide pos="2925"/>
        <p:guide pos="4830"/>
        <p:guide pos="5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2923" y="72"/>
      </p:cViewPr>
      <p:guideLst>
        <p:guide orient="horz" pos="3024"/>
        <p:guide orient="horz" pos="166"/>
        <p:guide orient="horz" pos="5882"/>
        <p:guide orient="horz" pos="333"/>
        <p:guide orient="horz" pos="3214"/>
        <p:guide orient="horz" pos="5763"/>
        <p:guide pos="2304"/>
        <p:guide pos="514"/>
        <p:guide pos="43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LOUD\Documents\Power%20Grids%20of%20the%20Future\_Presentations\2016-09-05%20Gerhard%20Japan\JP%20Max%20hourly%20VRES%20vision%20-%20Banded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56397763667639"/>
          <c:y val="0.10498043218571149"/>
          <c:w val="0.74035251871004204"/>
          <c:h val="0.6133112396812096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Sheet1!$B$10</c:f>
              <c:strCache>
                <c:ptCount val="1"/>
                <c:pt idx="0">
                  <c:v>Germany, Energiewende</c:v>
                </c:pt>
              </c:strCache>
            </c:strRef>
          </c:tx>
          <c:spPr>
            <a:ln w="19050" cap="rnd">
              <a:solidFill>
                <a:srgbClr val="005AD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5ADE"/>
              </a:solidFill>
              <a:ln w="9525">
                <a:solidFill>
                  <a:srgbClr val="005ADE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6764689428783973E-2"/>
                  <c:y val="1.5084823577656141E-2"/>
                </c:manualLayout>
              </c:layout>
              <c:tx>
                <c:rich>
                  <a:bodyPr/>
                  <a:lstStyle/>
                  <a:p>
                    <a:fld id="{6381B541-8C2A-4E4F-B60E-C39CC41C76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8.100004761586331E-2"/>
                  <c:y val="-4.3421381068696849E-2"/>
                </c:manualLayout>
              </c:layout>
              <c:tx>
                <c:rich>
                  <a:bodyPr/>
                  <a:lstStyle/>
                  <a:p>
                    <a:fld id="{C6775D9A-82F9-4BD9-A564-AF90BE34FE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8.4304536490794141E-2"/>
                  <c:y val="-3.3997405815964485E-2"/>
                </c:manualLayout>
              </c:layout>
              <c:tx>
                <c:rich>
                  <a:bodyPr/>
                  <a:lstStyle/>
                  <a:p>
                    <a:fld id="{2F426028-369A-4E00-854C-70463B7357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Sheet1!$B$13:$D$13</c:f>
              <c:numCache>
                <c:formatCode>General</c:formatCode>
                <c:ptCount val="3"/>
                <c:pt idx="0">
                  <c:v>18</c:v>
                </c:pt>
                <c:pt idx="1">
                  <c:v>26</c:v>
                </c:pt>
                <c:pt idx="2">
                  <c:v>36</c:v>
                </c:pt>
              </c:numCache>
            </c:numRef>
          </c:xVal>
          <c:yVal>
            <c:numRef>
              <c:f>Sheet1!$B$12:$D$12</c:f>
              <c:numCache>
                <c:formatCode>General</c:formatCode>
                <c:ptCount val="3"/>
                <c:pt idx="0">
                  <c:v>32.5</c:v>
                </c:pt>
                <c:pt idx="1">
                  <c:v>41</c:v>
                </c:pt>
                <c:pt idx="2">
                  <c:v>63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Sheet1!$B$11:$D$11</c15:f>
                <c15:dlblRangeCache>
                  <c:ptCount val="3"/>
                  <c:pt idx="0">
                    <c:v>2015</c:v>
                  </c:pt>
                  <c:pt idx="1">
                    <c:v>2020</c:v>
                  </c:pt>
                  <c:pt idx="2">
                    <c:v>2030</c:v>
                  </c:pt>
                </c15:dlblRangeCache>
              </c15:datalabelsRange>
            </c:ext>
          </c:extLst>
        </c:ser>
        <c:ser>
          <c:idx val="2"/>
          <c:order val="1"/>
          <c:tx>
            <c:strRef>
              <c:f>Sheet1!$B$17</c:f>
              <c:strCache>
                <c:ptCount val="1"/>
                <c:pt idx="0">
                  <c:v>India, 5-years dev't plan</c:v>
                </c:pt>
              </c:strCache>
            </c:strRef>
          </c:tx>
          <c:spPr>
            <a:ln w="19050" cap="rnd">
              <a:solidFill>
                <a:srgbClr val="002897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897">
                  <a:lumMod val="75000"/>
                </a:srgbClr>
              </a:solidFill>
              <a:ln w="9525">
                <a:solidFill>
                  <a:srgbClr val="002897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8257632480885841E-2"/>
                  <c:y val="1.8912529550827423E-2"/>
                </c:manualLayout>
              </c:layout>
              <c:tx>
                <c:rich>
                  <a:bodyPr/>
                  <a:lstStyle/>
                  <a:p>
                    <a:fld id="{4B379F52-68EB-4CB0-81C1-F4D764E339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1.5270641541796481E-2"/>
                  <c:y val="8.4912724873856694E-3"/>
                </c:manualLayout>
              </c:layout>
              <c:tx>
                <c:rich>
                  <a:bodyPr/>
                  <a:lstStyle/>
                  <a:p>
                    <a:fld id="{0EE20F3B-E1C5-4743-9A25-D2BADD69AD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5.9040590405904078E-2"/>
                  <c:y val="-2.3640661938534278E-2"/>
                </c:manualLayout>
              </c:layout>
              <c:tx>
                <c:rich>
                  <a:bodyPr/>
                  <a:lstStyle/>
                  <a:p>
                    <a:fld id="{078E239D-AD6E-4BE5-A8DF-BF929EC472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Sheet1!$B$20:$D$20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10</c:v>
                </c:pt>
              </c:numCache>
            </c:numRef>
          </c:xVal>
          <c:yVal>
            <c:numRef>
              <c:f>Sheet1!$B$19:$D$19</c:f>
              <c:numCache>
                <c:formatCode>General</c:formatCode>
                <c:ptCount val="3"/>
                <c:pt idx="0">
                  <c:v>17</c:v>
                </c:pt>
                <c:pt idx="1">
                  <c:v>24</c:v>
                </c:pt>
                <c:pt idx="2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Sheet1!$B$18:$D$18</c15:f>
                <c15:dlblRangeCache>
                  <c:ptCount val="3"/>
                  <c:pt idx="0">
                    <c:v>2015</c:v>
                  </c:pt>
                  <c:pt idx="1">
                    <c:v>2020</c:v>
                  </c:pt>
                  <c:pt idx="2">
                    <c:v>2030</c:v>
                  </c:pt>
                </c15:dlblRangeCache>
              </c15:datalabelsRange>
            </c:ext>
          </c:extLst>
        </c:ser>
        <c:ser>
          <c:idx val="4"/>
          <c:order val="2"/>
          <c:tx>
            <c:strRef>
              <c:f>Sheet1!$B$31</c:f>
              <c:strCache>
                <c:ptCount val="1"/>
                <c:pt idx="0">
                  <c:v>China, Government plan</c:v>
                </c:pt>
              </c:strCache>
            </c:strRef>
          </c:tx>
          <c:spPr>
            <a:ln w="19050" cap="rnd">
              <a:solidFill>
                <a:srgbClr val="5BD8FF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BD8FF">
                  <a:lumMod val="75000"/>
                </a:srgbClr>
              </a:solidFill>
              <a:ln w="9525">
                <a:solidFill>
                  <a:srgbClr val="5BD8FF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125547060374376E-2"/>
                  <c:y val="5.08451071275665E-2"/>
                </c:manualLayout>
              </c:layout>
              <c:tx>
                <c:rich>
                  <a:bodyPr/>
                  <a:lstStyle/>
                  <a:p>
                    <a:fld id="{B7682365-D108-4684-8D31-617BE082AC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6.0590350645926709E-2"/>
                  <c:y val="-6.7358202565104899E-2"/>
                </c:manualLayout>
              </c:layout>
              <c:tx>
                <c:rich>
                  <a:bodyPr/>
                  <a:lstStyle/>
                  <a:p>
                    <a:fld id="{791AC9E0-E4C7-41E6-921B-F36254ECF0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7.0179804903770099E-3"/>
                  <c:y val="-2.0076878688036336E-2"/>
                </c:manualLayout>
              </c:layout>
              <c:tx>
                <c:rich>
                  <a:bodyPr/>
                  <a:lstStyle/>
                  <a:p>
                    <a:fld id="{937AA1AC-C68F-40A7-9F75-E02C00D820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Sheet1!$B$34:$D$34</c:f>
              <c:numCache>
                <c:formatCode>General</c:formatCode>
                <c:ptCount val="3"/>
                <c:pt idx="0">
                  <c:v>3</c:v>
                </c:pt>
                <c:pt idx="1">
                  <c:v>6.2</c:v>
                </c:pt>
                <c:pt idx="2">
                  <c:v>10</c:v>
                </c:pt>
              </c:numCache>
            </c:numRef>
          </c:xVal>
          <c:yVal>
            <c:numRef>
              <c:f>Sheet1!$B$33:$D$33</c:f>
              <c:numCache>
                <c:formatCode>General</c:formatCode>
                <c:ptCount val="3"/>
                <c:pt idx="0">
                  <c:v>17.8</c:v>
                </c:pt>
                <c:pt idx="1">
                  <c:v>26.8</c:v>
                </c:pt>
                <c:pt idx="2">
                  <c:v>38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Sheet1!$B$32:$D$32</c15:f>
                <c15:dlblRangeCache>
                  <c:ptCount val="3"/>
                  <c:pt idx="0">
                    <c:v>2015</c:v>
                  </c:pt>
                  <c:pt idx="1">
                    <c:v>2020</c:v>
                  </c:pt>
                  <c:pt idx="2">
                    <c:v>2030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9384192"/>
        <c:axId val="729383800"/>
      </c:scatterChart>
      <c:valAx>
        <c:axId val="72938419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000" b="0" i="0" u="none" strike="noStrike" kern="1200" baseline="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noProof="0" dirty="0" smtClean="0">
                    <a:solidFill>
                      <a:schemeClr val="tx1"/>
                    </a:solidFill>
                  </a:rPr>
                  <a:t>Distributed generation (DG)*</a:t>
                </a:r>
                <a:r>
                  <a:rPr lang="en-US" sz="1000" b="0" baseline="0" noProof="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CH" sz="1000" b="0" i="0" baseline="0" dirty="0" err="1" smtClean="0">
                    <a:solidFill>
                      <a:schemeClr val="tx1"/>
                    </a:solidFill>
                    <a:effectLst/>
                  </a:rPr>
                  <a:t>contribution</a:t>
                </a:r>
                <a:r>
                  <a:rPr lang="de-CH" sz="1000" b="0" i="0" baseline="0" dirty="0" smtClean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de-CH" sz="1000" b="0" i="0" baseline="0" dirty="0" err="1" smtClean="0">
                    <a:solidFill>
                      <a:schemeClr val="tx1"/>
                    </a:solidFill>
                    <a:effectLst/>
                  </a:rPr>
                  <a:t>to</a:t>
                </a:r>
                <a:r>
                  <a:rPr lang="de-CH" sz="1000" b="0" i="0" baseline="0" dirty="0" smtClean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de-CH" sz="1000" b="0" i="0" baseline="0" dirty="0" err="1" smtClean="0">
                    <a:solidFill>
                      <a:schemeClr val="tx1"/>
                    </a:solidFill>
                    <a:effectLst/>
                  </a:rPr>
                  <a:t>annual</a:t>
                </a:r>
                <a:r>
                  <a:rPr lang="de-CH" sz="1000" b="0" i="0" baseline="0" dirty="0" smtClean="0">
                    <a:solidFill>
                      <a:schemeClr val="tx1"/>
                    </a:solidFill>
                    <a:effectLst/>
                  </a:rPr>
                  <a:t> total </a:t>
                </a:r>
                <a:r>
                  <a:rPr lang="de-CH" sz="1000" b="0" i="0" baseline="0" dirty="0" err="1" smtClean="0">
                    <a:solidFill>
                      <a:schemeClr val="tx1"/>
                    </a:solidFill>
                    <a:effectLst/>
                  </a:rPr>
                  <a:t>demand</a:t>
                </a:r>
                <a:r>
                  <a:rPr lang="de-CH" sz="1000" b="0" i="0" baseline="0" dirty="0" smtClean="0">
                    <a:solidFill>
                      <a:schemeClr val="tx1"/>
                    </a:solidFill>
                    <a:effectLst/>
                  </a:rPr>
                  <a:t> [%]</a:t>
                </a:r>
                <a:endParaRPr lang="en-US" sz="1000" b="0" noProof="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000" b="0" i="0" u="none" strike="noStrike" kern="1200" baseline="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383800"/>
        <c:crosses val="autoZero"/>
        <c:crossBetween val="midCat"/>
        <c:majorUnit val="10"/>
      </c:valAx>
      <c:valAx>
        <c:axId val="7293838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b="0" dirty="0" smtClean="0">
                    <a:solidFill>
                      <a:schemeClr val="tx1"/>
                    </a:solidFill>
                  </a:rPr>
                  <a:t>RES </a:t>
                </a:r>
                <a:r>
                  <a:rPr lang="de-CH" b="0" dirty="0" err="1" smtClean="0">
                    <a:solidFill>
                      <a:schemeClr val="tx1"/>
                    </a:solidFill>
                  </a:rPr>
                  <a:t>contribution</a:t>
                </a:r>
                <a:r>
                  <a:rPr lang="de-CH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CH" b="0" dirty="0" err="1" smtClean="0">
                    <a:solidFill>
                      <a:schemeClr val="tx1"/>
                    </a:solidFill>
                  </a:rPr>
                  <a:t>to</a:t>
                </a:r>
                <a:r>
                  <a:rPr lang="de-CH" b="0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CH" b="0" baseline="0" dirty="0" err="1" smtClean="0">
                    <a:solidFill>
                      <a:schemeClr val="tx1"/>
                    </a:solidFill>
                  </a:rPr>
                  <a:t>annual</a:t>
                </a:r>
                <a:r>
                  <a:rPr lang="de-CH" b="0" baseline="0" dirty="0" smtClean="0">
                    <a:solidFill>
                      <a:schemeClr val="tx1"/>
                    </a:solidFill>
                  </a:rPr>
                  <a:t> total </a:t>
                </a:r>
                <a:r>
                  <a:rPr lang="de-CH" b="0" baseline="0" dirty="0" err="1" smtClean="0">
                    <a:solidFill>
                      <a:schemeClr val="tx1"/>
                    </a:solidFill>
                  </a:rPr>
                  <a:t>demand</a:t>
                </a:r>
                <a:r>
                  <a:rPr lang="de-CH" b="0" baseline="0" dirty="0" smtClean="0">
                    <a:solidFill>
                      <a:schemeClr val="tx1"/>
                    </a:solidFill>
                  </a:rPr>
                  <a:t> [%]</a:t>
                </a:r>
                <a:endParaRPr lang="de-CH" b="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38419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80150924072992"/>
          <c:y val="0.57508156970420954"/>
          <c:w val="0.43540205612062893"/>
          <c:h val="0.11640219658744452"/>
        </c:manualLayout>
      </c:layout>
      <c:overlay val="0"/>
      <c:spPr>
        <a:solidFill>
          <a:srgbClr val="FFFFFF"/>
        </a:solidFill>
        <a:ln>
          <a:solidFill>
            <a:srgbClr val="FFFFFF">
              <a:lumMod val="50000"/>
            </a:srgb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45448722512724"/>
          <c:y val="0.10115301005279982"/>
          <c:w val="0.77048867642024543"/>
          <c:h val="0.80022255378480556"/>
        </c:manualLayout>
      </c:layout>
      <c:areaChart>
        <c:grouping val="stacked"/>
        <c:varyColors val="0"/>
        <c:ser>
          <c:idx val="0"/>
          <c:order val="0"/>
          <c:tx>
            <c:strRef>
              <c:f>'Old version'!$B$4</c:f>
              <c:strCache>
                <c:ptCount val="1"/>
                <c:pt idx="0">
                  <c:v>y_IN</c:v>
                </c:pt>
              </c:strCache>
            </c:strRef>
          </c:tx>
          <c:spPr>
            <a:noFill/>
          </c:spPr>
          <c:cat>
            <c:numRef>
              <c:f>'Old version'!$A$5:$A$12</c:f>
              <c:numCache>
                <c:formatCode>dd\.mm\.yyyy;@</c:formatCode>
                <c:ptCount val="8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44196</c:v>
                </c:pt>
                <c:pt idx="6">
                  <c:v>47848</c:v>
                </c:pt>
                <c:pt idx="7">
                  <c:v>51501</c:v>
                </c:pt>
              </c:numCache>
            </c:numRef>
          </c:cat>
          <c:val>
            <c:numRef>
              <c:f>'Old version'!$B$5:$B$12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20</c:v>
                </c:pt>
                <c:pt idx="6">
                  <c:v>70</c:v>
                </c:pt>
                <c:pt idx="7">
                  <c:v>78</c:v>
                </c:pt>
              </c:numCache>
            </c:numRef>
          </c:val>
        </c:ser>
        <c:ser>
          <c:idx val="1"/>
          <c:order val="1"/>
          <c:tx>
            <c:strRef>
              <c:f>'Old version'!$C$4</c:f>
              <c:strCache>
                <c:ptCount val="1"/>
                <c:pt idx="0">
                  <c:v>IN</c:v>
                </c:pt>
              </c:strCache>
            </c:strRef>
          </c:tx>
          <c:spPr>
            <a:solidFill>
              <a:srgbClr val="3333CC"/>
            </a:solidFill>
          </c:spPr>
          <c:cat>
            <c:numRef>
              <c:f>'Old version'!$A$5:$A$12</c:f>
              <c:numCache>
                <c:formatCode>dd\.mm\.yyyy;@</c:formatCode>
                <c:ptCount val="8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44196</c:v>
                </c:pt>
                <c:pt idx="6">
                  <c:v>47848</c:v>
                </c:pt>
                <c:pt idx="7">
                  <c:v>51501</c:v>
                </c:pt>
              </c:numCache>
            </c:numRef>
          </c:cat>
          <c:val>
            <c:numRef>
              <c:f>'Old version'!$C$5:$C$12</c:f>
              <c:numCache>
                <c:formatCode>General</c:formatCode>
                <c:ptCount val="8"/>
                <c:pt idx="0">
                  <c:v>-0.5</c:v>
                </c:pt>
                <c:pt idx="1">
                  <c:v>-0.5</c:v>
                </c:pt>
                <c:pt idx="2">
                  <c:v>-0.5</c:v>
                </c:pt>
                <c:pt idx="3">
                  <c:v>-0.5</c:v>
                </c:pt>
                <c:pt idx="4">
                  <c:v>-0.8</c:v>
                </c:pt>
                <c:pt idx="5">
                  <c:v>-4</c:v>
                </c:pt>
                <c:pt idx="6">
                  <c:v>-21</c:v>
                </c:pt>
                <c:pt idx="7">
                  <c:v>-27.299999999999997</c:v>
                </c:pt>
              </c:numCache>
            </c:numRef>
          </c:val>
        </c:ser>
        <c:ser>
          <c:idx val="2"/>
          <c:order val="2"/>
          <c:tx>
            <c:strRef>
              <c:f>'Old version'!$D$4</c:f>
              <c:strCache>
                <c:ptCount val="1"/>
                <c:pt idx="0">
                  <c:v>y_DE</c:v>
                </c:pt>
              </c:strCache>
            </c:strRef>
          </c:tx>
          <c:spPr>
            <a:noFill/>
          </c:spPr>
          <c:cat>
            <c:numRef>
              <c:f>'Old version'!$A$5:$A$12</c:f>
              <c:numCache>
                <c:formatCode>dd\.mm\.yyyy;@</c:formatCode>
                <c:ptCount val="8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44196</c:v>
                </c:pt>
                <c:pt idx="6">
                  <c:v>47848</c:v>
                </c:pt>
                <c:pt idx="7">
                  <c:v>51501</c:v>
                </c:pt>
              </c:numCache>
            </c:numRef>
          </c:cat>
          <c:val>
            <c:numRef>
              <c:f>'Old version'!$D$5:$D$12</c:f>
              <c:numCache>
                <c:formatCode>General</c:formatCode>
                <c:ptCount val="8"/>
                <c:pt idx="0">
                  <c:v>42</c:v>
                </c:pt>
                <c:pt idx="1">
                  <c:v>54</c:v>
                </c:pt>
                <c:pt idx="2">
                  <c:v>58</c:v>
                </c:pt>
                <c:pt idx="3">
                  <c:v>63</c:v>
                </c:pt>
                <c:pt idx="4">
                  <c:v>69</c:v>
                </c:pt>
                <c:pt idx="5">
                  <c:v>84</c:v>
                </c:pt>
                <c:pt idx="6">
                  <c:v>115</c:v>
                </c:pt>
                <c:pt idx="7">
                  <c:v>209</c:v>
                </c:pt>
              </c:numCache>
            </c:numRef>
          </c:val>
        </c:ser>
        <c:ser>
          <c:idx val="3"/>
          <c:order val="3"/>
          <c:tx>
            <c:strRef>
              <c:f>'Old version'!$E$4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'Old version'!$A$5:$A$12</c:f>
              <c:numCache>
                <c:formatCode>dd\.mm\.yyyy;@</c:formatCode>
                <c:ptCount val="8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44196</c:v>
                </c:pt>
                <c:pt idx="6">
                  <c:v>47848</c:v>
                </c:pt>
                <c:pt idx="7">
                  <c:v>51501</c:v>
                </c:pt>
              </c:numCache>
            </c:numRef>
          </c:cat>
          <c:val>
            <c:numRef>
              <c:f>'Old version'!$E$5:$E$12</c:f>
              <c:numCache>
                <c:formatCode>General</c:formatCode>
                <c:ptCount val="8"/>
                <c:pt idx="0">
                  <c:v>-0.9</c:v>
                </c:pt>
                <c:pt idx="1">
                  <c:v>-0.6</c:v>
                </c:pt>
                <c:pt idx="2">
                  <c:v>-0.5</c:v>
                </c:pt>
                <c:pt idx="3">
                  <c:v>-0.6</c:v>
                </c:pt>
                <c:pt idx="4">
                  <c:v>-0.6</c:v>
                </c:pt>
                <c:pt idx="5">
                  <c:v>-4.2</c:v>
                </c:pt>
                <c:pt idx="6">
                  <c:v>-11.5</c:v>
                </c:pt>
                <c:pt idx="7">
                  <c:v>-41.800000000000004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287328"/>
        <c:axId val="486286544"/>
      </c:areaChart>
      <c:areaChart>
        <c:grouping val="stacked"/>
        <c:varyColors val="0"/>
        <c:ser>
          <c:idx val="4"/>
          <c:order val="4"/>
          <c:tx>
            <c:strRef>
              <c:f>'Old version'!$F$4</c:f>
              <c:strCache>
                <c:ptCount val="1"/>
                <c:pt idx="0">
                  <c:v>y_CN</c:v>
                </c:pt>
              </c:strCache>
            </c:strRef>
          </c:tx>
          <c:spPr>
            <a:noFill/>
            <a:ln w="25400">
              <a:noFill/>
            </a:ln>
          </c:spPr>
          <c:cat>
            <c:numRef>
              <c:f>'Old version'!$A$5:$A$12</c:f>
              <c:numCache>
                <c:formatCode>dd\.mm\.yyyy;@</c:formatCode>
                <c:ptCount val="8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44196</c:v>
                </c:pt>
                <c:pt idx="6">
                  <c:v>47848</c:v>
                </c:pt>
                <c:pt idx="7">
                  <c:v>51501</c:v>
                </c:pt>
              </c:numCache>
            </c:numRef>
          </c:cat>
          <c:val>
            <c:numRef>
              <c:f>'Old version'!$F$5:$F$12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11</c:v>
                </c:pt>
                <c:pt idx="5">
                  <c:v>20</c:v>
                </c:pt>
                <c:pt idx="6">
                  <c:v>48</c:v>
                </c:pt>
                <c:pt idx="7">
                  <c:v>104</c:v>
                </c:pt>
              </c:numCache>
            </c:numRef>
          </c:val>
        </c:ser>
        <c:ser>
          <c:idx val="5"/>
          <c:order val="5"/>
          <c:tx>
            <c:strRef>
              <c:f>'Old version'!$G$4</c:f>
              <c:strCache>
                <c:ptCount val="1"/>
                <c:pt idx="0">
                  <c:v>CN</c:v>
                </c:pt>
              </c:strCache>
            </c:strRef>
          </c:tx>
          <c:spPr>
            <a:solidFill>
              <a:srgbClr val="000099">
                <a:alpha val="49804"/>
              </a:srgbClr>
            </a:solidFill>
            <a:ln w="25400">
              <a:noFill/>
            </a:ln>
          </c:spPr>
          <c:cat>
            <c:numRef>
              <c:f>'Old version'!$A$5:$A$12</c:f>
              <c:numCache>
                <c:formatCode>dd\.mm\.yyyy;@</c:formatCode>
                <c:ptCount val="8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44196</c:v>
                </c:pt>
                <c:pt idx="6">
                  <c:v>47848</c:v>
                </c:pt>
                <c:pt idx="7">
                  <c:v>51501</c:v>
                </c:pt>
              </c:numCache>
            </c:numRef>
          </c:cat>
          <c:val>
            <c:numRef>
              <c:f>'Old version'!$G$5:$G$12</c:f>
              <c:numCache>
                <c:formatCode>General</c:formatCode>
                <c:ptCount val="8"/>
                <c:pt idx="0">
                  <c:v>-0.5</c:v>
                </c:pt>
                <c:pt idx="1">
                  <c:v>-0.5</c:v>
                </c:pt>
                <c:pt idx="2">
                  <c:v>-0.7</c:v>
                </c:pt>
                <c:pt idx="3">
                  <c:v>-0.7</c:v>
                </c:pt>
                <c:pt idx="4">
                  <c:v>-0.55000000000000004</c:v>
                </c:pt>
                <c:pt idx="5">
                  <c:v>-3</c:v>
                </c:pt>
                <c:pt idx="6">
                  <c:v>-9.6000000000000014</c:v>
                </c:pt>
                <c:pt idx="7">
                  <c:v>-26</c:v>
                </c:pt>
              </c:numCache>
            </c:numRef>
          </c:val>
        </c:ser>
        <c:ser>
          <c:idx val="6"/>
          <c:order val="6"/>
          <c:tx>
            <c:strRef>
              <c:f>'Old version'!$H$4</c:f>
              <c:strCache>
                <c:ptCount val="1"/>
                <c:pt idx="0">
                  <c:v>y_US</c:v>
                </c:pt>
              </c:strCache>
            </c:strRef>
          </c:tx>
          <c:spPr>
            <a:noFill/>
            <a:ln w="25400">
              <a:noFill/>
            </a:ln>
          </c:spPr>
          <c:cat>
            <c:numRef>
              <c:f>'Old version'!$A$5:$A$12</c:f>
              <c:numCache>
                <c:formatCode>dd\.mm\.yyyy;@</c:formatCode>
                <c:ptCount val="8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44196</c:v>
                </c:pt>
                <c:pt idx="6">
                  <c:v>47848</c:v>
                </c:pt>
                <c:pt idx="7">
                  <c:v>51501</c:v>
                </c:pt>
              </c:numCache>
            </c:numRef>
          </c:cat>
          <c:val>
            <c:numRef>
              <c:f>'Old version'!$H$5:$H$12</c:f>
              <c:numCache>
                <c:formatCode>General</c:formatCode>
                <c:ptCount val="8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-2.4500000000000002</c:v>
                </c:pt>
                <c:pt idx="5">
                  <c:v>-5.5</c:v>
                </c:pt>
                <c:pt idx="6">
                  <c:v>-7</c:v>
                </c:pt>
                <c:pt idx="7">
                  <c:v>-7</c:v>
                </c:pt>
              </c:numCache>
            </c:numRef>
          </c:val>
        </c:ser>
        <c:ser>
          <c:idx val="7"/>
          <c:order val="7"/>
          <c:tx>
            <c:strRef>
              <c:f>'Old version'!$I$4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B0F0">
                <a:alpha val="70000"/>
              </a:srgbClr>
            </a:solidFill>
            <a:ln w="25400">
              <a:noFill/>
            </a:ln>
          </c:spPr>
          <c:cat>
            <c:numRef>
              <c:f>'Old version'!$A$5:$A$12</c:f>
              <c:numCache>
                <c:formatCode>dd\.mm\.yyyy;@</c:formatCode>
                <c:ptCount val="8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44196</c:v>
                </c:pt>
                <c:pt idx="6">
                  <c:v>47848</c:v>
                </c:pt>
                <c:pt idx="7">
                  <c:v>51501</c:v>
                </c:pt>
              </c:numCache>
            </c:numRef>
          </c:cat>
          <c:val>
            <c:numRef>
              <c:f>'Old version'!$I$5:$I$12</c:f>
              <c:numCache>
                <c:formatCode>General</c:formatCode>
                <c:ptCount val="8"/>
                <c:pt idx="0">
                  <c:v>-0.5</c:v>
                </c:pt>
                <c:pt idx="1">
                  <c:v>-0.5</c:v>
                </c:pt>
                <c:pt idx="2">
                  <c:v>-0.5</c:v>
                </c:pt>
                <c:pt idx="3">
                  <c:v>-0.5</c:v>
                </c:pt>
                <c:pt idx="4">
                  <c:v>-0.5</c:v>
                </c:pt>
                <c:pt idx="5">
                  <c:v>-2</c:v>
                </c:pt>
                <c:pt idx="6">
                  <c:v>-8</c:v>
                </c:pt>
                <c:pt idx="7">
                  <c:v>-20</c:v>
                </c:pt>
              </c:numCache>
            </c:numRef>
          </c:val>
        </c:ser>
        <c:ser>
          <c:idx val="8"/>
          <c:order val="8"/>
          <c:tx>
            <c:strRef>
              <c:f>'Old version'!$J$4</c:f>
              <c:strCache>
                <c:ptCount val="1"/>
                <c:pt idx="0">
                  <c:v>y_JP</c:v>
                </c:pt>
              </c:strCache>
            </c:strRef>
          </c:tx>
          <c:spPr>
            <a:noFill/>
            <a:ln w="25400">
              <a:noFill/>
            </a:ln>
          </c:spPr>
          <c:cat>
            <c:numRef>
              <c:f>'Old version'!$A$5:$A$12</c:f>
              <c:numCache>
                <c:formatCode>dd\.mm\.yyyy;@</c:formatCode>
                <c:ptCount val="8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44196</c:v>
                </c:pt>
                <c:pt idx="6">
                  <c:v>47848</c:v>
                </c:pt>
                <c:pt idx="7">
                  <c:v>51501</c:v>
                </c:pt>
              </c:numCache>
            </c:numRef>
          </c:cat>
          <c:val>
            <c:numRef>
              <c:f>'Old version'!$J$5:$J$12</c:f>
              <c:numCache>
                <c:formatCode>General</c:formatCode>
                <c:ptCount val="8"/>
                <c:pt idx="0">
                  <c:v>-2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9</c:v>
                </c:pt>
                <c:pt idx="5">
                  <c:v>23</c:v>
                </c:pt>
                <c:pt idx="6">
                  <c:v>27</c:v>
                </c:pt>
                <c:pt idx="7">
                  <c:v>23</c:v>
                </c:pt>
              </c:numCache>
            </c:numRef>
          </c:val>
        </c:ser>
        <c:ser>
          <c:idx val="9"/>
          <c:order val="9"/>
          <c:tx>
            <c:strRef>
              <c:f>'Old version'!$K$4</c:f>
              <c:strCache>
                <c:ptCount val="1"/>
                <c:pt idx="0">
                  <c:v>JP</c:v>
                </c:pt>
              </c:strCache>
            </c:strRef>
          </c:tx>
          <c:spPr>
            <a:solidFill>
              <a:srgbClr val="7030A0">
                <a:alpha val="50000"/>
              </a:srgbClr>
            </a:solidFill>
            <a:ln w="25400">
              <a:noFill/>
            </a:ln>
          </c:spPr>
          <c:cat>
            <c:numRef>
              <c:f>'Old version'!$A$5:$A$12</c:f>
              <c:numCache>
                <c:formatCode>dd\.mm\.yyyy;@</c:formatCode>
                <c:ptCount val="8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44196</c:v>
                </c:pt>
                <c:pt idx="6">
                  <c:v>47848</c:v>
                </c:pt>
                <c:pt idx="7">
                  <c:v>51501</c:v>
                </c:pt>
              </c:numCache>
            </c:numRef>
          </c:cat>
          <c:val>
            <c:numRef>
              <c:f>'Old version'!$K$5:$K$12</c:f>
              <c:numCache>
                <c:formatCode>General</c:formatCode>
                <c:ptCount val="8"/>
                <c:pt idx="0">
                  <c:v>-0.5</c:v>
                </c:pt>
                <c:pt idx="1">
                  <c:v>-0.5</c:v>
                </c:pt>
                <c:pt idx="2">
                  <c:v>-0.5</c:v>
                </c:pt>
                <c:pt idx="3">
                  <c:v>-0.5</c:v>
                </c:pt>
                <c:pt idx="4">
                  <c:v>-0.5</c:v>
                </c:pt>
                <c:pt idx="5">
                  <c:v>-3</c:v>
                </c:pt>
                <c:pt idx="6">
                  <c:v>-10</c:v>
                </c:pt>
                <c:pt idx="7">
                  <c:v>-15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455392"/>
        <c:axId val="486288112"/>
      </c:areaChart>
      <c:dateAx>
        <c:axId val="486287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CH"/>
                  <a:t>Year</a:t>
                </a:r>
              </a:p>
            </c:rich>
          </c:tx>
          <c:layout>
            <c:manualLayout>
              <c:xMode val="edge"/>
              <c:yMode val="edge"/>
              <c:x val="0.43916378829512748"/>
              <c:y val="0.93912389380737893"/>
            </c:manualLayout>
          </c:layout>
          <c:overlay val="0"/>
        </c:title>
        <c:numFmt formatCode="yyyy;@" sourceLinked="0"/>
        <c:majorTickMark val="out"/>
        <c:minorTickMark val="none"/>
        <c:tickLblPos val="nextTo"/>
        <c:crossAx val="486286544"/>
        <c:crosses val="autoZero"/>
        <c:auto val="0"/>
        <c:lblOffset val="100"/>
        <c:baseTimeUnit val="years"/>
        <c:majorUnit val="28"/>
        <c:majorTimeUnit val="years"/>
      </c:dateAx>
      <c:valAx>
        <c:axId val="486286544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b="1" i="0" baseline="0" dirty="0">
                    <a:effectLst/>
                  </a:rPr>
                  <a:t>Maximum </a:t>
                </a:r>
                <a:r>
                  <a:rPr lang="en-US" sz="1000" b="1" i="0" baseline="0" dirty="0" smtClean="0">
                    <a:effectLst/>
                  </a:rPr>
                  <a:t>instantaneous variable </a:t>
                </a:r>
                <a:r>
                  <a:rPr lang="en-US" sz="1000" b="1" i="0" baseline="0" dirty="0">
                    <a:effectLst/>
                  </a:rPr>
                  <a:t>renewable generation as a  percentage of </a:t>
                </a:r>
                <a:r>
                  <a:rPr lang="en-US" sz="1000" b="1" i="0" baseline="0" dirty="0" smtClean="0">
                    <a:effectLst/>
                  </a:rPr>
                  <a:t>i</a:t>
                </a:r>
                <a:r>
                  <a:rPr lang="en-US" sz="1000" b="1" i="0" u="none" strike="noStrike" baseline="0" dirty="0" smtClean="0">
                    <a:effectLst/>
                  </a:rPr>
                  <a:t>nstantaneous </a:t>
                </a:r>
                <a:r>
                  <a:rPr lang="en-US" sz="1000" b="1" i="0" baseline="0" dirty="0" smtClean="0">
                    <a:effectLst/>
                  </a:rPr>
                  <a:t>demand</a:t>
                </a:r>
                <a:endParaRPr lang="de-CH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1097306508484133E-3"/>
              <c:y val="0.118320030587841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noFill/>
              </a:defRPr>
            </a:pPr>
            <a:endParaRPr lang="en-US"/>
          </a:p>
        </c:txPr>
        <c:crossAx val="486287328"/>
        <c:crossesAt val="42583"/>
        <c:crossBetween val="midCat"/>
        <c:majorUnit val="10"/>
      </c:valAx>
      <c:valAx>
        <c:axId val="486288112"/>
        <c:scaling>
          <c:orientation val="minMax"/>
          <c:max val="100"/>
        </c:scaling>
        <c:delete val="0"/>
        <c:axPos val="r"/>
        <c:numFmt formatCode="General" sourceLinked="1"/>
        <c:majorTickMark val="out"/>
        <c:minorTickMark val="none"/>
        <c:tickLblPos val="nextTo"/>
        <c:crossAx val="730455392"/>
        <c:crosses val="max"/>
        <c:crossBetween val="midCat"/>
        <c:majorUnit val="100"/>
      </c:valAx>
      <c:dateAx>
        <c:axId val="730455392"/>
        <c:scaling>
          <c:orientation val="minMax"/>
        </c:scaling>
        <c:delete val="1"/>
        <c:axPos val="b"/>
        <c:numFmt formatCode="dd\.mm\.yyyy;@" sourceLinked="1"/>
        <c:majorTickMark val="out"/>
        <c:minorTickMark val="none"/>
        <c:tickLblPos val="nextTo"/>
        <c:crossAx val="486288112"/>
        <c:crosses val="autoZero"/>
        <c:auto val="0"/>
        <c:lblOffset val="100"/>
        <c:baseTimeUnit val="years"/>
      </c:dateAx>
    </c:plotArea>
    <c:legend>
      <c:legendPos val="t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8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169920" cy="480060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92" y="3"/>
            <a:ext cx="3169920" cy="480060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r">
              <a:defRPr sz="1200"/>
            </a:lvl1pPr>
          </a:lstStyle>
          <a:p>
            <a:fld id="{8D03B4F8-66DA-4759-BBCF-21143B03512C}" type="datetimeFigureOut">
              <a:rPr lang="de-DE" smtClean="0"/>
              <a:pPr/>
              <a:t>27.09.2016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119477"/>
            <a:ext cx="3169920" cy="480060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92" y="9119477"/>
            <a:ext cx="3169920" cy="480060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/>
            </a:lvl1pPr>
          </a:lstStyle>
          <a:p>
            <a:fld id="{A1DF87EB-03CB-4160-AE11-2ACD444D585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167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16191" y="263369"/>
            <a:ext cx="3308780" cy="243306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24971" y="263369"/>
            <a:ext cx="2758433" cy="243306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01B32B9-094B-402B-98EB-989925ADEEAB}" type="datetimeFigureOut">
              <a:rPr lang="de-DE" smtClean="0"/>
              <a:pPr/>
              <a:t>27.09.2016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506413"/>
            <a:ext cx="5973763" cy="4479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5" tIns="47372" rIns="94745" bIns="4737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16190" y="5107309"/>
            <a:ext cx="6067214" cy="4025559"/>
          </a:xfrm>
          <a:prstGeom prst="rect">
            <a:avLst/>
          </a:prstGeom>
        </p:spPr>
        <p:txBody>
          <a:bodyPr vert="horz" lIns="94745" tIns="47372" rIns="94745" bIns="47372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16185" y="9119474"/>
            <a:ext cx="2841414" cy="218360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657602" y="9119474"/>
            <a:ext cx="3225800" cy="218360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0CE3404-78B9-4819-95A6-F9D07B45CD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01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E4F33-AA54-46A5-87AC-6E6446DEB0E3}" type="slidenum">
              <a:rPr lang="de-CH" altLang="en-US">
                <a:solidFill>
                  <a:srgbClr val="000000"/>
                </a:solidFill>
              </a:rPr>
              <a:pPr/>
              <a:t>1</a:t>
            </a:fld>
            <a:endParaRPr lang="de-CH" altLang="en-US">
              <a:solidFill>
                <a:srgbClr val="000000"/>
              </a:solidFill>
            </a:endParaRPr>
          </a:p>
        </p:txBody>
      </p:sp>
      <p:sp>
        <p:nvSpPr>
          <p:cNvPr id="212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01384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3600" y="506413"/>
            <a:ext cx="5973763" cy="4479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78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506413"/>
            <a:ext cx="5973763" cy="447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47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We develop a quantitative evaluation framework and examine possible scenarios of electric power sector transition.</a:t>
            </a:r>
          </a:p>
          <a:p>
            <a:pPr defTabSz="9476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03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506413"/>
            <a:ext cx="5973763" cy="447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34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506413"/>
            <a:ext cx="5973763" cy="447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69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506413"/>
            <a:ext cx="5973763" cy="447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6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029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29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212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506413"/>
            <a:ext cx="5973763" cy="447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buClr>
                <a:schemeClr val="tx2"/>
              </a:buClr>
              <a:buSzPct val="100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>
                <a:solidFill>
                  <a:srgbClr val="000000"/>
                </a:solidFill>
              </a:rPr>
              <a:pPr/>
              <a:t>9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70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1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1" y="4171533"/>
            <a:ext cx="8712200" cy="1697943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1" y="4740541"/>
            <a:ext cx="8712200" cy="1155439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1" y="3907579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6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225425"/>
            <a:ext cx="8712200" cy="360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1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196B8C-E300-40F3-8D54-BE4BFA77A5E7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5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2505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6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9" y="1592265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6832DB-49C2-4C6F-9A35-237BD2B10951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393058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6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9" y="1592265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1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3761D4-3C25-40BB-A0C2-D8A98CCE1DBF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121833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FA29A16-C922-4EE8-81A9-9E9743B1E86F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6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71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A9EEF3-1D25-43F3-BDEA-C84B220B9EEF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5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5" y="396433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50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8428A4-B213-42D5-B440-C3235B982FBB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6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5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57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5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0A310A5A-DA79-4EA3-93BE-93B756FCD1D6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2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960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3" y="1592265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5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392A30-3873-45E2-84A7-A1368DE86556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2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58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4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5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4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837B13-8D25-4700-B235-904CD6D1C76A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2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111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5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2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7" y="1592265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7" y="3968752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9DB8A22-22B4-4E7D-9932-5F3A463FDEA5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215918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09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5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5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5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5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E6082B-75DF-4900-9F0E-F744E985E6FE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5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5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9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FFBE7D-BCF2-4BFA-8234-C5A6FFD2BD87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0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34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804637-0721-4590-8669-EEB7179C0AE4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411527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 sz="1800">
                <a:solidFill>
                  <a:srgbClr val="000000"/>
                </a:solidFill>
              </a:endParaRPr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25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1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1" y="4181487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1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1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40" y="225427"/>
            <a:ext cx="8712000" cy="3564867"/>
          </a:xfrm>
          <a:prstGeom prst="rect">
            <a:avLst/>
          </a:prstGeom>
        </p:spPr>
      </p:pic>
      <p:pic>
        <p:nvPicPr>
          <p:cNvPr id="12" name="Picture 3" descr="ABB2logo 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6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7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1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1" y="4181487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1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1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6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42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1" y="225425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1" y="5254652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6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803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1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1" y="4181487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1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393E6DA-15C7-4498-84B7-865CD5741C15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6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1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1" y="225426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86CC-9348-444E-A786-5D34C142B0B7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F1B093-425C-40DC-A2A7-78EA1352137A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06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1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196B8C-E300-40F3-8D54-BE4BFA77A5E7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5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0077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6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9" y="1592265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6832DB-49C2-4C6F-9A35-237BD2B10951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144212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6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9" y="1592265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1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3761D4-3C25-40BB-A0C2-D8A98CCE1DBF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48884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FA29A16-C922-4EE8-81A9-9E9743B1E86F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6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46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A9EEF3-1D25-43F3-BDEA-C84B220B9EEF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5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5" y="396433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8428A4-B213-42D5-B440-C3235B982FBB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6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5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554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5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0A310A5A-DA79-4EA3-93BE-93B756FCD1D6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2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452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3" y="1592265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5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392A30-3873-45E2-84A7-A1368DE86556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2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286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4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5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4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837B13-8D25-4700-B235-904CD6D1C76A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2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183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1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1" y="4181487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1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1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40" y="225427"/>
            <a:ext cx="8712000" cy="3564867"/>
          </a:xfrm>
          <a:prstGeom prst="rect">
            <a:avLst/>
          </a:prstGeom>
        </p:spPr>
      </p:pic>
      <p:pic>
        <p:nvPicPr>
          <p:cNvPr id="12" name="Picture 3" descr="ABB2logo 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6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526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5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2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7" y="1592265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7" y="3968752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9DB8A22-22B4-4E7D-9932-5F3A463FDEA5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1621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5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5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5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5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E6082B-75DF-4900-9F0E-F744E985E6FE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5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5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34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FFBE7D-BCF2-4BFA-8234-C5A6FFD2BD87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5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04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804637-0721-4590-8669-EEB7179C0AE4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399482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 sz="1800">
                <a:solidFill>
                  <a:srgbClr val="000000"/>
                </a:solidFill>
              </a:endParaRPr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467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502831"/>
            <a:ext cx="8712200" cy="1697943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5045335"/>
            <a:ext cx="8712200" cy="1155439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4302244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900" y="101182"/>
            <a:ext cx="8712200" cy="42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1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9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3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023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393E6DA-15C7-4498-84B7-865CD5741C15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3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1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1" y="4181487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1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1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6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5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86CC-9348-444E-A786-5D34C142B0B7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7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F1B093-425C-40DC-A2A7-78EA1352137A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70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196B8C-E300-40F3-8D54-BE4BFA77A5E7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4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633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6832DB-49C2-4C6F-9A35-237BD2B10951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33177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3761D4-3C25-40BB-A0C2-D8A98CCE1DBF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16976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FA29A16-C922-4EE8-81A9-9E9743B1E86F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42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A9EEF3-1D25-43F3-BDEA-C84B220B9EEF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4" y="159226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964331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32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8428A4-B213-42D5-B440-C3235B982FBB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1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0A310A5A-DA79-4EA3-93BE-93B756FCD1D6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15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3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392A30-3873-45E2-84A7-A1368DE86556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001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1" y="225425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1" y="5254652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6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86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837B13-8D25-4700-B235-904CD6D1C76A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160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9DB8A22-22B4-4E7D-9932-5F3A463FDEA5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129888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E6082B-75DF-4900-9F0E-F744E985E6FE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86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FFBE7D-BCF2-4BFA-8234-C5A6FFD2BD87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58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02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804637-0721-4590-8669-EEB7179C0AE4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400271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593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anose="05000000000000000000" pitchFamily="2" charset="2"/>
              <a:buChar char="§"/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4300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4301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206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642938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963613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2858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7430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2002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6574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1146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GB" altLang="en-US" sz="17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2" name="Line 20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3" name="Line 20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4" name="Line 20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5" name="Line 20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6" name="Line 21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7" name="Line 21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8" name="Line 21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09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10" name="Line 21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11" name="Line 21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12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13" name="Line 21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14" name="Line 21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4315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4316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anose="05000000000000000000" pitchFamily="2" charset="2"/>
                  <a:buChar char="§"/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17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anose="05000000000000000000" pitchFamily="2" charset="2"/>
                  <a:buChar char="§"/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18" name="Line 22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4319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432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anose="05000000000000000000" pitchFamily="2" charset="2"/>
                  <a:buChar char="§"/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anose="05000000000000000000" pitchFamily="2" charset="2"/>
                  <a:buChar char="§"/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22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23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24" name="Line 22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25" name="Line 22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4326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4327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anose="05000000000000000000" pitchFamily="2" charset="2"/>
                  <a:buChar char="§"/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8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anose="05000000000000000000" pitchFamily="2" charset="2"/>
                  <a:buChar char="§"/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4364" name="Picture 268" descr="ABB2logo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5" name="shpContentSlideFooter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eaLnBrk="1" hangingPunct="1">
              <a:lnSpc>
                <a:spcPct val="100000"/>
              </a:lnSpc>
              <a:defRPr/>
            </a:lvl1pPr>
          </a:lstStyle>
          <a:p>
            <a:pPr eaLnBrk="0" hangingPunct="0">
              <a:lnSpc>
                <a:spcPct val="85000"/>
              </a:lnSpc>
            </a:pPr>
            <a:endParaRPr lang="en-US" altLang="en-US"/>
          </a:p>
          <a:p>
            <a:pPr eaLnBrk="0" hangingPunct="0">
              <a:lnSpc>
                <a:spcPct val="85000"/>
              </a:lnSpc>
            </a:pPr>
            <a:r>
              <a:rPr lang="en-US" altLang="en-US"/>
              <a:t>© ABB</a:t>
            </a:r>
          </a:p>
          <a:p>
            <a:r>
              <a:rPr lang="en-GB" altLang="en-US"/>
              <a:t>Month DD, YYYY </a:t>
            </a:r>
            <a:r>
              <a:rPr lang="en-US" altLang="en-US"/>
              <a:t>| Slide </a:t>
            </a:r>
            <a:fld id="{E0104688-2AD2-4437-97B2-39B080106B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368" name="Rectangle 272"/>
          <p:cNvSpPr>
            <a:spLocks noGrp="1" noChangeArrowheads="1"/>
          </p:cNvSpPr>
          <p:nvPr>
            <p:ph type="ctrTitle" sz="quarter"/>
          </p:nvPr>
        </p:nvSpPr>
        <p:spPr>
          <a:xfrm>
            <a:off x="215900" y="4184650"/>
            <a:ext cx="8712200" cy="14700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4369" name="Rectangle 27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09550"/>
          </a:xfrm>
        </p:spPr>
        <p:txBody>
          <a:bodyPr lIns="169200"/>
          <a:lstStyle>
            <a:lvl1pPr marL="0" indent="0">
              <a:buFont typeface="Wingdings" panose="05000000000000000000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07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lnSpc>
                <a:spcPct val="100000"/>
              </a:lnSpc>
              <a:defRPr/>
            </a:lvl1pPr>
          </a:lstStyle>
          <a:p>
            <a:pPr eaLnBrk="0" hangingPunct="0">
              <a:lnSpc>
                <a:spcPct val="85000"/>
              </a:lnSpc>
            </a:pPr>
            <a:endParaRPr lang="en-US" altLang="en-US"/>
          </a:p>
          <a:p>
            <a:pPr eaLnBrk="0" hangingPunct="0">
              <a:lnSpc>
                <a:spcPct val="85000"/>
              </a:lnSpc>
            </a:pPr>
            <a:r>
              <a:rPr lang="en-US" altLang="en-US"/>
              <a:t>© ABB</a:t>
            </a:r>
          </a:p>
          <a:p>
            <a:r>
              <a:rPr lang="en-GB" altLang="en-US"/>
              <a:t>Month DD, YYYY </a:t>
            </a:r>
            <a:r>
              <a:rPr lang="en-US" altLang="en-US"/>
              <a:t>| Slide </a:t>
            </a:r>
            <a:fld id="{FAE31847-D1F0-439A-A01A-D3BDD438B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761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lnSpc>
                <a:spcPct val="100000"/>
              </a:lnSpc>
              <a:defRPr/>
            </a:lvl1pPr>
          </a:lstStyle>
          <a:p>
            <a:pPr eaLnBrk="0" hangingPunct="0">
              <a:lnSpc>
                <a:spcPct val="85000"/>
              </a:lnSpc>
            </a:pPr>
            <a:endParaRPr lang="en-US" altLang="en-US"/>
          </a:p>
          <a:p>
            <a:pPr eaLnBrk="0" hangingPunct="0">
              <a:lnSpc>
                <a:spcPct val="85000"/>
              </a:lnSpc>
            </a:pPr>
            <a:r>
              <a:rPr lang="en-US" altLang="en-US"/>
              <a:t>© ABB</a:t>
            </a:r>
          </a:p>
          <a:p>
            <a:r>
              <a:rPr lang="en-GB" altLang="en-US"/>
              <a:t>Month DD, YYYY </a:t>
            </a:r>
            <a:r>
              <a:rPr lang="en-US" altLang="en-US"/>
              <a:t>| Slide </a:t>
            </a:r>
            <a:fld id="{63305E54-797E-45D0-9F1D-D3539FA6F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6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1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1" y="4181487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1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393E6DA-15C7-4498-84B7-865CD5741C15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lnSpc>
                <a:spcPct val="100000"/>
              </a:lnSpc>
              <a:defRPr/>
            </a:lvl1pPr>
          </a:lstStyle>
          <a:p>
            <a:pPr eaLnBrk="0" hangingPunct="0">
              <a:lnSpc>
                <a:spcPct val="85000"/>
              </a:lnSpc>
            </a:pPr>
            <a:endParaRPr lang="en-US" altLang="en-US"/>
          </a:p>
          <a:p>
            <a:pPr eaLnBrk="0" hangingPunct="0">
              <a:lnSpc>
                <a:spcPct val="85000"/>
              </a:lnSpc>
            </a:pPr>
            <a:r>
              <a:rPr lang="en-US" altLang="en-US"/>
              <a:t>© ABB</a:t>
            </a:r>
          </a:p>
          <a:p>
            <a:r>
              <a:rPr lang="en-GB" altLang="en-US"/>
              <a:t>Month DD, YYYY </a:t>
            </a:r>
            <a:r>
              <a:rPr lang="en-US" altLang="en-US"/>
              <a:t>| Slide </a:t>
            </a:r>
            <a:fld id="{855AA4EF-8B83-4F5C-88AF-7C4398C87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6600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lnSpc>
                <a:spcPct val="100000"/>
              </a:lnSpc>
              <a:defRPr/>
            </a:lvl1pPr>
          </a:lstStyle>
          <a:p>
            <a:pPr eaLnBrk="0" hangingPunct="0">
              <a:lnSpc>
                <a:spcPct val="85000"/>
              </a:lnSpc>
            </a:pPr>
            <a:endParaRPr lang="en-US" altLang="en-US"/>
          </a:p>
          <a:p>
            <a:pPr eaLnBrk="0" hangingPunct="0">
              <a:lnSpc>
                <a:spcPct val="85000"/>
              </a:lnSpc>
            </a:pPr>
            <a:r>
              <a:rPr lang="en-US" altLang="en-US"/>
              <a:t>© ABB</a:t>
            </a:r>
          </a:p>
          <a:p>
            <a:r>
              <a:rPr lang="en-GB" altLang="en-US"/>
              <a:t>Month DD, YYYY </a:t>
            </a:r>
            <a:r>
              <a:rPr lang="en-US" altLang="en-US"/>
              <a:t>| Slide </a:t>
            </a:r>
            <a:fld id="{AD3B16A8-A60F-4602-B9F4-724509D3A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390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lnSpc>
                <a:spcPct val="100000"/>
              </a:lnSpc>
              <a:defRPr/>
            </a:lvl1pPr>
          </a:lstStyle>
          <a:p>
            <a:pPr eaLnBrk="0" hangingPunct="0">
              <a:lnSpc>
                <a:spcPct val="85000"/>
              </a:lnSpc>
            </a:pPr>
            <a:endParaRPr lang="en-US" altLang="en-US"/>
          </a:p>
          <a:p>
            <a:pPr eaLnBrk="0" hangingPunct="0">
              <a:lnSpc>
                <a:spcPct val="85000"/>
              </a:lnSpc>
            </a:pPr>
            <a:r>
              <a:rPr lang="en-US" altLang="en-US"/>
              <a:t>© ABB</a:t>
            </a:r>
          </a:p>
          <a:p>
            <a:r>
              <a:rPr lang="en-GB" altLang="en-US"/>
              <a:t>Month DD, YYYY </a:t>
            </a:r>
            <a:r>
              <a:rPr lang="en-US" altLang="en-US"/>
              <a:t>| Slide </a:t>
            </a:r>
            <a:fld id="{576DD63E-86B4-44F7-8A42-5085DF426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101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lnSpc>
                <a:spcPct val="100000"/>
              </a:lnSpc>
              <a:defRPr/>
            </a:lvl1pPr>
          </a:lstStyle>
          <a:p>
            <a:pPr eaLnBrk="0" hangingPunct="0">
              <a:lnSpc>
                <a:spcPct val="85000"/>
              </a:lnSpc>
            </a:pPr>
            <a:endParaRPr lang="en-US" altLang="en-US"/>
          </a:p>
          <a:p>
            <a:pPr eaLnBrk="0" hangingPunct="0">
              <a:lnSpc>
                <a:spcPct val="85000"/>
              </a:lnSpc>
            </a:pPr>
            <a:r>
              <a:rPr lang="en-US" altLang="en-US"/>
              <a:t>© ABB</a:t>
            </a:r>
          </a:p>
          <a:p>
            <a:r>
              <a:rPr lang="en-GB" altLang="en-US"/>
              <a:t>Month DD, YYYY </a:t>
            </a:r>
            <a:r>
              <a:rPr lang="en-US" altLang="en-US"/>
              <a:t>| Slide </a:t>
            </a:r>
            <a:fld id="{EEB8E224-DB57-4DBC-BE75-F631925BC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637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lnSpc>
                <a:spcPct val="100000"/>
              </a:lnSpc>
              <a:defRPr/>
            </a:lvl1pPr>
          </a:lstStyle>
          <a:p>
            <a:pPr eaLnBrk="0" hangingPunct="0">
              <a:lnSpc>
                <a:spcPct val="85000"/>
              </a:lnSpc>
            </a:pPr>
            <a:endParaRPr lang="en-US" altLang="en-US"/>
          </a:p>
          <a:p>
            <a:pPr eaLnBrk="0" hangingPunct="0">
              <a:lnSpc>
                <a:spcPct val="85000"/>
              </a:lnSpc>
            </a:pPr>
            <a:r>
              <a:rPr lang="en-US" altLang="en-US"/>
              <a:t>© ABB</a:t>
            </a:r>
          </a:p>
          <a:p>
            <a:r>
              <a:rPr lang="en-GB" altLang="en-US"/>
              <a:t>Month DD, YYYY </a:t>
            </a:r>
            <a:r>
              <a:rPr lang="en-US" altLang="en-US"/>
              <a:t>| Slide </a:t>
            </a:r>
            <a:fld id="{B2E380D3-CD19-4277-BD32-9106C4846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0598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lnSpc>
                <a:spcPct val="100000"/>
              </a:lnSpc>
              <a:defRPr/>
            </a:lvl1pPr>
          </a:lstStyle>
          <a:p>
            <a:pPr eaLnBrk="0" hangingPunct="0">
              <a:lnSpc>
                <a:spcPct val="85000"/>
              </a:lnSpc>
            </a:pPr>
            <a:endParaRPr lang="en-US" altLang="en-US"/>
          </a:p>
          <a:p>
            <a:pPr eaLnBrk="0" hangingPunct="0">
              <a:lnSpc>
                <a:spcPct val="85000"/>
              </a:lnSpc>
            </a:pPr>
            <a:r>
              <a:rPr lang="en-US" altLang="en-US"/>
              <a:t>© ABB</a:t>
            </a:r>
          </a:p>
          <a:p>
            <a:r>
              <a:rPr lang="en-GB" altLang="en-US"/>
              <a:t>Month DD, YYYY </a:t>
            </a:r>
            <a:r>
              <a:rPr lang="en-US" altLang="en-US"/>
              <a:t>| Slide </a:t>
            </a:r>
            <a:fld id="{067B4DFA-3B54-4E45-922E-E98662D0A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941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lnSpc>
                <a:spcPct val="100000"/>
              </a:lnSpc>
              <a:defRPr/>
            </a:lvl1pPr>
          </a:lstStyle>
          <a:p>
            <a:pPr eaLnBrk="0" hangingPunct="0">
              <a:lnSpc>
                <a:spcPct val="85000"/>
              </a:lnSpc>
            </a:pPr>
            <a:endParaRPr lang="en-US" altLang="en-US"/>
          </a:p>
          <a:p>
            <a:pPr eaLnBrk="0" hangingPunct="0">
              <a:lnSpc>
                <a:spcPct val="85000"/>
              </a:lnSpc>
            </a:pPr>
            <a:r>
              <a:rPr lang="en-US" altLang="en-US"/>
              <a:t>© ABB</a:t>
            </a:r>
          </a:p>
          <a:p>
            <a:r>
              <a:rPr lang="en-GB" altLang="en-US"/>
              <a:t>Month DD, YYYY </a:t>
            </a:r>
            <a:r>
              <a:rPr lang="en-US" altLang="en-US"/>
              <a:t>| Slide </a:t>
            </a:r>
            <a:fld id="{26736CB5-6D8E-4469-A28F-008895B4A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5319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lnSpc>
                <a:spcPct val="100000"/>
              </a:lnSpc>
              <a:defRPr/>
            </a:lvl1pPr>
          </a:lstStyle>
          <a:p>
            <a:pPr eaLnBrk="0" hangingPunct="0">
              <a:lnSpc>
                <a:spcPct val="85000"/>
              </a:lnSpc>
            </a:pPr>
            <a:endParaRPr lang="en-US" altLang="en-US"/>
          </a:p>
          <a:p>
            <a:pPr eaLnBrk="0" hangingPunct="0">
              <a:lnSpc>
                <a:spcPct val="85000"/>
              </a:lnSpc>
            </a:pPr>
            <a:r>
              <a:rPr lang="en-US" altLang="en-US"/>
              <a:t>© ABB</a:t>
            </a:r>
          </a:p>
          <a:p>
            <a:r>
              <a:rPr lang="en-GB" altLang="en-US"/>
              <a:t>Month DD, YYYY </a:t>
            </a:r>
            <a:r>
              <a:rPr lang="en-US" altLang="en-US"/>
              <a:t>| Slide </a:t>
            </a:r>
            <a:fld id="{5C08EDAE-B44A-4D64-9A05-570727515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6023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502831"/>
            <a:ext cx="8712200" cy="1697943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5045335"/>
            <a:ext cx="8712200" cy="1155439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4302244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900" y="101182"/>
            <a:ext cx="8712200" cy="42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05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952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1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1" y="225426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86CC-9348-444E-A786-5D34C142B0B7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6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3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45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393E6DA-15C7-4498-84B7-865CD5741C15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1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86CC-9348-444E-A786-5D34C142B0B7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2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F1B093-425C-40DC-A2A7-78EA1352137A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13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196B8C-E300-40F3-8D54-BE4BFA77A5E7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4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0418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6832DB-49C2-4C6F-9A35-237BD2B10951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94170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3761D4-3C25-40BB-A0C2-D8A98CCE1DBF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60397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FA29A16-C922-4EE8-81A9-9E9743B1E86F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64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A9EEF3-1D25-43F3-BDEA-C84B220B9EEF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4" y="159226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964331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8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8428A4-B213-42D5-B440-C3235B982FBB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67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F1B093-425C-40DC-A2A7-78EA1352137A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0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0A310A5A-DA79-4EA3-93BE-93B756FCD1D6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340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3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392A30-3873-45E2-84A7-A1368DE86556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926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837B13-8D25-4700-B235-904CD6D1C76A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895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9DB8A22-22B4-4E7D-9932-5F3A463FDEA5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280792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E6082B-75DF-4900-9F0E-F744E985E6FE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629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FFBE7D-BCF2-4BFA-8234-C5A6FFD2BD87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34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4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804637-0721-4590-8669-EEB7179C0AE4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>
                <a:solidFill>
                  <a:srgbClr val="666666"/>
                </a:solidFill>
              </a:rPr>
              <a:pPr/>
              <a:t>‹#›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</p:spTree>
    <p:extLst>
      <p:ext uri="{BB962C8B-B14F-4D97-AF65-F5344CB8AC3E}">
        <p14:creationId xmlns:p14="http://schemas.microsoft.com/office/powerpoint/2010/main" val="68272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77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5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5212" y="6645277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9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9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959" r:id="rId2"/>
    <p:sldLayoutId id="214748385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5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6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1" y="6569120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9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72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  <p:sldLayoutId id="2147483986" r:id="rId18"/>
    <p:sldLayoutId id="2147483987" r:id="rId19"/>
    <p:sldLayoutId id="2147483988" r:id="rId20"/>
    <p:sldLayoutId id="2147483989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5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6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1" y="6569120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9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70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  <p:sldLayoutId id="2147484009" r:id="rId19"/>
    <p:sldLayoutId id="2147484010" r:id="rId20"/>
    <p:sldLayoutId id="2147484011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394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  <p:sldLayoutId id="2147484033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8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125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206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642938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963613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2858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7430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2002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6574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1146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GB" altLang="en-US" sz="17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0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1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2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3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4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5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6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7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8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9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0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1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2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273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127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anose="05000000000000000000" pitchFamily="2" charset="2"/>
                  <a:buChar char="§"/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anose="05000000000000000000" pitchFamily="2" charset="2"/>
                  <a:buChar char="§"/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76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277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1278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anose="05000000000000000000" pitchFamily="2" charset="2"/>
                  <a:buChar char="§"/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9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anose="05000000000000000000" pitchFamily="2" charset="2"/>
                  <a:buChar char="§"/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80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1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2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3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anose="05000000000000000000" pitchFamily="2" charset="2"/>
                <a:buChar char="§"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284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1285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anose="05000000000000000000" pitchFamily="2" charset="2"/>
                  <a:buChar char="§"/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6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2897"/>
                  </a:buClr>
                  <a:buSzPct val="70000"/>
                  <a:buFont typeface="Wingdings" panose="05000000000000000000" pitchFamily="2" charset="2"/>
                  <a:buChar char="§"/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10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" y="6200775"/>
            <a:ext cx="28082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 sz="600">
                <a:solidFill>
                  <a:srgbClr val="666666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 altLang="en-US" smtClean="0"/>
          </a:p>
          <a:p>
            <a:pPr fontAlgn="base">
              <a:spcAft>
                <a:spcPct val="0"/>
              </a:spcAft>
            </a:pPr>
            <a:r>
              <a:rPr lang="en-US" altLang="en-US" smtClean="0"/>
              <a:t>© ABB</a:t>
            </a:r>
          </a:p>
          <a:p>
            <a:pPr eaLnBrk="1" fontAlgn="base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 smtClean="0"/>
              <a:t>Month DD, YYYY </a:t>
            </a:r>
            <a:r>
              <a:rPr lang="en-US" altLang="en-US" smtClean="0"/>
              <a:t>| Slide </a:t>
            </a:r>
            <a:fld id="{33372405-8CEC-4ED4-BB7F-77B8D55A0C48}" type="slidenum">
              <a:rPr lang="en-US" altLang="en-US" smtClean="0"/>
              <a:pPr eaLnBrk="1" fontAlgn="base" hangingPunct="1">
                <a:lnSpc>
                  <a:spcPct val="100000"/>
                </a:lnSpc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pic>
        <p:nvPicPr>
          <p:cNvPr id="1313" name="Picture 289" descr="ABB2logo 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6" name="Rectangle 2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92263"/>
            <a:ext cx="61912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318" name="Rectangle 29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183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§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77800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§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896938" indent="-177800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254125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6113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>
                <a:solidFill>
                  <a:srgbClr val="666666"/>
                </a:solidFill>
              </a:rPr>
              <a:pPr/>
              <a:t>September 27, 2016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666666"/>
                </a:solidFill>
              </a:rPr>
              <a:t>| Slide </a:t>
            </a:r>
            <a:fld id="{CF363E95-653D-48D7-8EB0-A81FED805B5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798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  <p:sldLayoutId id="2147484065" r:id="rId18"/>
    <p:sldLayoutId id="2147484066" r:id="rId19"/>
    <p:sldLayoutId id="2147484067" r:id="rId20"/>
    <p:sldLayoutId id="2147484068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2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/>
          <a:lstStyle/>
          <a:p>
            <a:r>
              <a:rPr lang="en-US" dirty="0" smtClean="0"/>
              <a:t>Challenges of </a:t>
            </a:r>
            <a:r>
              <a:rPr lang="en-US" dirty="0"/>
              <a:t>integrating Variable Renewable Energy Sources (V-RES</a:t>
            </a:r>
            <a:r>
              <a:rPr lang="en-US" dirty="0" smtClean="0"/>
              <a:t>)</a:t>
            </a:r>
            <a:endParaRPr lang="en-GB" altLang="en-US" dirty="0"/>
          </a:p>
        </p:txBody>
      </p:sp>
      <p:sp>
        <p:nvSpPr>
          <p:cNvPr id="2127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900" y="3968750"/>
            <a:ext cx="8712200" cy="215900"/>
          </a:xfrm>
        </p:spPr>
        <p:txBody>
          <a:bodyPr/>
          <a:lstStyle/>
          <a:p>
            <a:r>
              <a:rPr lang="en-US" b="0" dirty="0" smtClean="0"/>
              <a:t>2016-09-27, </a:t>
            </a:r>
            <a:r>
              <a:rPr lang="en-US" b="0" dirty="0" err="1" smtClean="0"/>
              <a:t>WindEurope</a:t>
            </a:r>
            <a:r>
              <a:rPr lang="en-US" b="0" dirty="0" smtClean="0"/>
              <a:t> Summit 2016, A. Oudalov, C.Y. Evrenosoglu, A. Marinakis, A. Timbus</a:t>
            </a:r>
            <a:endParaRPr lang="en-US" dirty="0"/>
          </a:p>
        </p:txBody>
      </p:sp>
      <p:pic>
        <p:nvPicPr>
          <p:cNvPr id="2127877" name="Picture 5" descr="windmills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4313"/>
            <a:ext cx="87122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08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r>
              <a:rPr lang="en-US" dirty="0"/>
              <a:t>of integrating V-RES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take-away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F363E95-653D-48D7-8EB0-A81FED805B5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Rectangle 23"/>
          <p:cNvSpPr/>
          <p:nvPr/>
        </p:nvSpPr>
        <p:spPr bwMode="gray">
          <a:xfrm>
            <a:off x="215902" y="1592264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21" tIns="71921" rIns="71921" bIns="71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09472" y="1708854"/>
            <a:ext cx="8507323" cy="442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216000" rIns="180000" bIns="21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>
              <a:buClr>
                <a:srgbClr val="002897"/>
              </a:buClr>
              <a:buSzPct val="70000"/>
              <a:defRPr sz="1400">
                <a:solidFill>
                  <a:srgbClr val="FFFFFF">
                    <a:lumMod val="50000"/>
                  </a:srgbClr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44500" indent="-444500">
              <a:spcBef>
                <a:spcPts val="1200"/>
              </a:spcBef>
              <a:buClr>
                <a:srgbClr val="002897">
                  <a:lumMod val="75000"/>
                </a:srgbClr>
              </a:buClr>
              <a:buSzPct val="100000"/>
              <a:buFont typeface="Wingdings" panose="05000000000000000000" pitchFamily="2" charset="2"/>
              <a:buChar char=""/>
            </a:pPr>
            <a:r>
              <a:rPr lang="en-US" sz="2000" dirty="0" smtClean="0">
                <a:solidFill>
                  <a:schemeClr val="tx1"/>
                </a:solidFill>
              </a:rPr>
              <a:t>Technical challenges may hamper </a:t>
            </a: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chemeClr val="tx1"/>
                </a:solidFill>
              </a:rPr>
              <a:t>large scale proliferation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variable renewables </a:t>
            </a:r>
            <a:r>
              <a:rPr lang="en-US" sz="2000" dirty="0">
                <a:solidFill>
                  <a:schemeClr val="tx1"/>
                </a:solidFill>
              </a:rPr>
              <a:t>unless existing </a:t>
            </a:r>
            <a:r>
              <a:rPr lang="en-US" sz="2000" dirty="0" smtClean="0">
                <a:solidFill>
                  <a:schemeClr val="tx1"/>
                </a:solidFill>
              </a:rPr>
              <a:t>power grid product </a:t>
            </a:r>
            <a:r>
              <a:rPr lang="en-US" sz="2000" smtClean="0">
                <a:solidFill>
                  <a:schemeClr val="tx1"/>
                </a:solidFill>
              </a:rPr>
              <a:t>and system </a:t>
            </a:r>
            <a:r>
              <a:rPr lang="en-US" sz="2000" dirty="0">
                <a:solidFill>
                  <a:schemeClr val="tx1"/>
                </a:solidFill>
              </a:rPr>
              <a:t>requirements and the rules of grid operation are revisited.</a:t>
            </a:r>
          </a:p>
          <a:p>
            <a:pPr marL="444500" indent="-444500">
              <a:spcBef>
                <a:spcPts val="1200"/>
              </a:spcBef>
              <a:buClr>
                <a:srgbClr val="002897">
                  <a:lumMod val="75000"/>
                </a:srgbClr>
              </a:buClr>
              <a:buSzPct val="100000"/>
              <a:buFont typeface="Wingdings" panose="05000000000000000000" pitchFamily="2" charset="2"/>
              <a:buChar char=""/>
            </a:pPr>
            <a:r>
              <a:rPr lang="en-US" sz="2000" dirty="0" smtClean="0">
                <a:solidFill>
                  <a:schemeClr val="tx1"/>
                </a:solidFill>
              </a:rPr>
              <a:t>Transmission and distribution grids will </a:t>
            </a:r>
            <a:r>
              <a:rPr lang="en-US" sz="2000" dirty="0">
                <a:solidFill>
                  <a:schemeClr val="tx1"/>
                </a:solidFill>
              </a:rPr>
              <a:t>need to be increasingly more accommodating to dynamically changing generation profiles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44500" indent="-444500">
              <a:spcBef>
                <a:spcPts val="1200"/>
              </a:spcBef>
              <a:buClr>
                <a:srgbClr val="002897">
                  <a:lumMod val="75000"/>
                </a:srgbClr>
              </a:buClr>
              <a:buSzPct val="100000"/>
              <a:buFont typeface="Wingdings" panose="05000000000000000000" pitchFamily="2" charset="2"/>
              <a:buChar char=""/>
            </a:pPr>
            <a:r>
              <a:rPr lang="en-US" sz="2000" dirty="0" smtClean="0">
                <a:solidFill>
                  <a:schemeClr val="tx1"/>
                </a:solidFill>
              </a:rPr>
              <a:t>Emerging </a:t>
            </a:r>
            <a:r>
              <a:rPr lang="en-US" sz="2000" dirty="0">
                <a:solidFill>
                  <a:schemeClr val="tx1"/>
                </a:solidFill>
              </a:rPr>
              <a:t>business models based on extensive use of ICT infrastructure facilitate market participation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dirty="0">
                <a:solidFill>
                  <a:schemeClr val="tx1"/>
                </a:solidFill>
              </a:rPr>
              <a:t>DER.</a:t>
            </a:r>
          </a:p>
        </p:txBody>
      </p:sp>
    </p:spTree>
    <p:extLst>
      <p:ext uri="{BB962C8B-B14F-4D97-AF65-F5344CB8AC3E}">
        <p14:creationId xmlns:p14="http://schemas.microsoft.com/office/powerpoint/2010/main" val="27754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3"/>
          <p:cNvSpPr/>
          <p:nvPr/>
        </p:nvSpPr>
        <p:spPr bwMode="gray">
          <a:xfrm>
            <a:off x="215902" y="1592264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21" tIns="71921" rIns="71921" bIns="71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48"/>
            <a:ext cx="9144000" cy="1161899"/>
          </a:xfrm>
        </p:spPr>
        <p:txBody>
          <a:bodyPr/>
          <a:lstStyle/>
          <a:p>
            <a:r>
              <a:rPr lang="en-US" dirty="0" smtClean="0"/>
              <a:t>Challenges of integrating V-RES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it is about?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F363E95-653D-48D7-8EB0-A81FED805B5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21392" y="1687286"/>
            <a:ext cx="8495904" cy="442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285750" indent="-285750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Based on results of the internal study titled Power Grids of the Future.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Analysis framework is capable to address phenomena from </a:t>
            </a:r>
            <a:r>
              <a:rPr lang="en-US" sz="1600" dirty="0" err="1" smtClean="0"/>
              <a:t>ms</a:t>
            </a:r>
            <a:r>
              <a:rPr lang="en-US" sz="1600" dirty="0" smtClean="0"/>
              <a:t> to years.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29" y="2460813"/>
            <a:ext cx="7035696" cy="35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3"/>
          <p:cNvSpPr/>
          <p:nvPr/>
        </p:nvSpPr>
        <p:spPr bwMode="gray">
          <a:xfrm>
            <a:off x="215902" y="1592264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21" tIns="71921" rIns="71921" bIns="71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48"/>
            <a:ext cx="9144000" cy="1161899"/>
          </a:xfrm>
        </p:spPr>
        <p:txBody>
          <a:bodyPr/>
          <a:lstStyle/>
          <a:p>
            <a:r>
              <a:rPr lang="en-US" dirty="0" smtClean="0"/>
              <a:t>Challenges of integrating V-RES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F363E95-653D-48D7-8EB0-A81FED805B5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605296" y="1676139"/>
            <a:ext cx="4212000" cy="442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285750" indent="-285750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marL="174625" indent="-174625">
              <a:spcBef>
                <a:spcPts val="1800"/>
              </a:spcBef>
            </a:pPr>
            <a:r>
              <a:rPr lang="en-US" sz="2000" dirty="0" smtClean="0"/>
              <a:t>Global trends towards renewable power grids.</a:t>
            </a:r>
          </a:p>
          <a:p>
            <a:pPr marL="174625" indent="-174625">
              <a:spcBef>
                <a:spcPts val="1800"/>
              </a:spcBef>
            </a:pPr>
            <a:r>
              <a:rPr lang="en-US" sz="2000" dirty="0" smtClean="0"/>
              <a:t>Technical challenges of integrating large amount of variable renewables (V-RES).</a:t>
            </a:r>
          </a:p>
          <a:p>
            <a:pPr marL="174625" indent="-174625">
              <a:spcBef>
                <a:spcPts val="1800"/>
              </a:spcBef>
            </a:pPr>
            <a:r>
              <a:rPr lang="en-US" sz="2000" dirty="0" smtClean="0"/>
              <a:t>Technology options to expand grid flexibility</a:t>
            </a:r>
            <a:r>
              <a:rPr lang="en-US" sz="2000" dirty="0"/>
              <a:t>.</a:t>
            </a:r>
            <a:endParaRPr lang="en-US" sz="2000" dirty="0" smtClean="0"/>
          </a:p>
          <a:p>
            <a:pPr marL="180975" indent="-180975">
              <a:spcBef>
                <a:spcPts val="1800"/>
              </a:spcBef>
            </a:pPr>
            <a:r>
              <a:rPr lang="en-US" sz="2000" dirty="0" smtClean="0"/>
              <a:t>Key take-away points.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21392" y="1687286"/>
            <a:ext cx="4212000" cy="442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285750" indent="-285750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marL="0" indent="0" algn="ctr">
              <a:spcBef>
                <a:spcPts val="400"/>
              </a:spcBef>
              <a:buNone/>
            </a:pP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8" y="1794152"/>
            <a:ext cx="3996000" cy="29730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3198" y="4855974"/>
            <a:ext cx="3996000" cy="115112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buSzPct val="100000"/>
            </a:pPr>
            <a:r>
              <a:rPr lang="en-US" dirty="0" smtClean="0">
                <a:solidFill>
                  <a:schemeClr val="bg1"/>
                </a:solidFill>
              </a:rPr>
              <a:t>Utilities </a:t>
            </a:r>
            <a:r>
              <a:rPr lang="en-US" dirty="0">
                <a:solidFill>
                  <a:schemeClr val="bg1"/>
                </a:solidFill>
              </a:rPr>
              <a:t>and grid operators need to </a:t>
            </a:r>
            <a:r>
              <a:rPr lang="en-US" dirty="0" smtClean="0">
                <a:solidFill>
                  <a:schemeClr val="bg1"/>
                </a:solidFill>
              </a:rPr>
              <a:t>become more flexible to accommodate more variable renewables.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3"/>
          <p:cNvSpPr/>
          <p:nvPr/>
        </p:nvSpPr>
        <p:spPr bwMode="gray">
          <a:xfrm>
            <a:off x="215902" y="1592264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21" tIns="71921" rIns="71921" bIns="71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" name="Content Placeholder 6"/>
          <p:cNvSpPr txBox="1">
            <a:spLocks/>
          </p:cNvSpPr>
          <p:nvPr/>
        </p:nvSpPr>
        <p:spPr>
          <a:xfrm>
            <a:off x="4605296" y="1687286"/>
            <a:ext cx="4212000" cy="442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>
              <a:buClr>
                <a:srgbClr val="002897"/>
              </a:buClr>
              <a:buSzPct val="70000"/>
              <a:defRPr sz="1400">
                <a:solidFill>
                  <a:srgbClr val="FFFFFF">
                    <a:lumMod val="50000"/>
                  </a:srgbClr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4625" indent="-174625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Power balance tipping irreversibly towards renewables, driven by policy &amp; disruptive technology cost reduction.</a:t>
            </a:r>
          </a:p>
          <a:p>
            <a:pPr marL="174625" indent="-174625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The main growth is foreseen in variable renewables </a:t>
            </a:r>
            <a:r>
              <a:rPr lang="en-US" sz="1600" dirty="0" smtClean="0">
                <a:solidFill>
                  <a:srgbClr val="000000"/>
                </a:solidFill>
              </a:rPr>
              <a:t>- </a:t>
            </a:r>
            <a:r>
              <a:rPr lang="en-US" sz="1600" dirty="0">
                <a:solidFill>
                  <a:srgbClr val="000000"/>
                </a:solidFill>
              </a:rPr>
              <a:t>wind and solar.</a:t>
            </a:r>
          </a:p>
          <a:p>
            <a:pPr marL="174625" indent="-174625">
              <a:spcBef>
                <a:spcPts val="12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We </a:t>
            </a:r>
            <a:r>
              <a:rPr lang="en-US" sz="1600" dirty="0">
                <a:solidFill>
                  <a:schemeClr val="tx1"/>
                </a:solidFill>
              </a:rPr>
              <a:t>identify two </a:t>
            </a:r>
            <a:r>
              <a:rPr lang="en-US" sz="1600" dirty="0" smtClean="0">
                <a:solidFill>
                  <a:schemeClr val="tx1"/>
                </a:solidFill>
              </a:rPr>
              <a:t>paths: </a:t>
            </a:r>
          </a:p>
          <a:p>
            <a:pPr marL="631825" lvl="1" indent="-174625">
              <a:spcBef>
                <a:spcPts val="12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centralized renewables (C-RES),</a:t>
            </a:r>
          </a:p>
          <a:p>
            <a:pPr marL="631825" lvl="1" indent="-174625">
              <a:spcBef>
                <a:spcPts val="12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distributed</a:t>
            </a:r>
            <a:r>
              <a:rPr lang="en-US" sz="1600" dirty="0">
                <a:solidFill>
                  <a:schemeClr val="tx1"/>
                </a:solidFill>
              </a:rPr>
              <a:t>* </a:t>
            </a:r>
            <a:r>
              <a:rPr lang="en-US" sz="1600" dirty="0" smtClean="0">
                <a:solidFill>
                  <a:schemeClr val="tx1"/>
                </a:solidFill>
              </a:rPr>
              <a:t>renewables (D-RES).</a:t>
            </a:r>
            <a:endParaRPr lang="en-US" sz="1600" dirty="0">
              <a:solidFill>
                <a:schemeClr val="tx1"/>
              </a:solidFill>
            </a:endParaRPr>
          </a:p>
          <a:p>
            <a:pPr marL="174625" indent="-174625">
              <a:spcBef>
                <a:spcPts val="12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Some </a:t>
            </a:r>
            <a:r>
              <a:rPr lang="en-US" sz="1600" dirty="0">
                <a:solidFill>
                  <a:schemeClr val="tx1"/>
                </a:solidFill>
              </a:rPr>
              <a:t>industrialized regions incline towards the distributed renewables path.</a:t>
            </a:r>
          </a:p>
          <a:p>
            <a:pPr marL="174625" indent="-174625">
              <a:spcBef>
                <a:spcPts val="12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Fast-developing regions mainly follow the centralized renewables path.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48"/>
            <a:ext cx="9144000" cy="1161899"/>
          </a:xfrm>
        </p:spPr>
        <p:txBody>
          <a:bodyPr/>
          <a:lstStyle/>
          <a:p>
            <a:r>
              <a:rPr lang="en-US" dirty="0"/>
              <a:t>Changing power </a:t>
            </a:r>
            <a:r>
              <a:rPr lang="en-US" dirty="0" smtClean="0"/>
              <a:t>sector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dirty="0"/>
              <a:t>balance tipping irreversibly towards renewables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F363E95-653D-48D7-8EB0-A81FED805B5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2" name="Content Placeholder 6"/>
          <p:cNvSpPr txBox="1">
            <a:spLocks/>
          </p:cNvSpPr>
          <p:nvPr/>
        </p:nvSpPr>
        <p:spPr>
          <a:xfrm>
            <a:off x="321392" y="1687286"/>
            <a:ext cx="4212000" cy="442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285750" indent="-285750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endParaRPr lang="en-US" sz="1200" dirty="0"/>
          </a:p>
        </p:txBody>
      </p:sp>
      <p:sp>
        <p:nvSpPr>
          <p:cNvPr id="36" name="Parallelogram 35"/>
          <p:cNvSpPr/>
          <p:nvPr/>
        </p:nvSpPr>
        <p:spPr>
          <a:xfrm>
            <a:off x="1127775" y="2232866"/>
            <a:ext cx="773360" cy="2351677"/>
          </a:xfrm>
          <a:prstGeom prst="parallelogram">
            <a:avLst>
              <a:gd name="adj" fmla="val 68177"/>
            </a:avLst>
          </a:prstGeom>
          <a:gradFill flip="none" rotWithShape="1">
            <a:gsLst>
              <a:gs pos="0">
                <a:srgbClr val="F1F6FF">
                  <a:alpha val="0"/>
                </a:srgbClr>
              </a:gs>
              <a:gs pos="27000">
                <a:schemeClr val="bg1">
                  <a:lumMod val="65000"/>
                  <a:alpha val="36000"/>
                </a:schemeClr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Parallelogram 38"/>
          <p:cNvSpPr/>
          <p:nvPr/>
        </p:nvSpPr>
        <p:spPr>
          <a:xfrm>
            <a:off x="1443431" y="2248339"/>
            <a:ext cx="1633360" cy="2136357"/>
          </a:xfrm>
          <a:prstGeom prst="parallelogram">
            <a:avLst>
              <a:gd name="adj" fmla="val 82311"/>
            </a:avLst>
          </a:prstGeom>
          <a:gradFill flip="none" rotWithShape="1">
            <a:gsLst>
              <a:gs pos="0">
                <a:srgbClr val="F1F6FF">
                  <a:alpha val="0"/>
                </a:srgbClr>
              </a:gs>
              <a:gs pos="33000">
                <a:schemeClr val="bg1">
                  <a:lumMod val="65000"/>
                  <a:alpha val="36000"/>
                </a:schemeClr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7775" y="5714113"/>
            <a:ext cx="3566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*units &lt;50 MW connected to MV and LV distribution grids.</a:t>
            </a:r>
          </a:p>
        </p:txBody>
      </p: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981248"/>
              </p:ext>
            </p:extLst>
          </p:nvPr>
        </p:nvGraphicFramePr>
        <p:xfrm>
          <a:off x="443493" y="1745059"/>
          <a:ext cx="3843257" cy="448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520050" y="2496952"/>
            <a:ext cx="460086" cy="18466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D-RES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31721" y="2496505"/>
            <a:ext cx="535921" cy="16073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C-RES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127777" y="2232866"/>
            <a:ext cx="2819879" cy="273834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1124068" y="2232866"/>
            <a:ext cx="1" cy="272667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85236" y="1931512"/>
            <a:ext cx="914445" cy="2958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n-US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100% central </a:t>
            </a:r>
          </a:p>
          <a:p>
            <a:pPr algn="ctr">
              <a:buClr>
                <a:schemeClr val="tx2"/>
              </a:buClr>
              <a:buSzPct val="70000"/>
            </a:pPr>
            <a:r>
              <a:rPr lang="en-US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2847" y="1956702"/>
            <a:ext cx="906569" cy="2589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n-US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100% distributed </a:t>
            </a:r>
          </a:p>
          <a:p>
            <a:pPr algn="ctr">
              <a:buClr>
                <a:schemeClr val="tx2"/>
              </a:buClr>
              <a:buSzPct val="70000"/>
            </a:pPr>
            <a:r>
              <a:rPr lang="en-US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4593" y="5875012"/>
            <a:ext cx="40751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2897">
                  <a:lumMod val="75000"/>
                </a:srgbClr>
              </a:buClr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err="1">
                <a:solidFill>
                  <a:srgbClr val="000000"/>
                </a:solidFill>
              </a:rPr>
              <a:t>Energiewende</a:t>
            </a:r>
            <a:r>
              <a:rPr lang="en-US" sz="1000" dirty="0">
                <a:solidFill>
                  <a:srgbClr val="000000"/>
                </a:solidFill>
              </a:rPr>
              <a:t>, China and India official plans, </a:t>
            </a:r>
            <a:r>
              <a:rPr lang="en-US" sz="1000" dirty="0" smtClean="0">
                <a:solidFill>
                  <a:srgbClr val="000000"/>
                </a:solidFill>
              </a:rPr>
              <a:t>ABB </a:t>
            </a:r>
            <a:r>
              <a:rPr lang="en-US" sz="1000" dirty="0">
                <a:solidFill>
                  <a:srgbClr val="000000"/>
                </a:solidFill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8647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3"/>
          <p:cNvSpPr/>
          <p:nvPr/>
        </p:nvSpPr>
        <p:spPr bwMode="gray">
          <a:xfrm>
            <a:off x="215902" y="1592264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21" tIns="71921" rIns="71921" bIns="71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48"/>
            <a:ext cx="9144000" cy="1161899"/>
          </a:xfrm>
        </p:spPr>
        <p:txBody>
          <a:bodyPr/>
          <a:lstStyle/>
          <a:p>
            <a:r>
              <a:rPr lang="en-US" sz="2600" dirty="0" smtClean="0"/>
              <a:t>What can happen when large amount of V-RES is online?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600" dirty="0" smtClean="0"/>
              <a:t>Technical </a:t>
            </a:r>
            <a:r>
              <a:rPr lang="en-US" sz="2600" dirty="0"/>
              <a:t>challenges may limit the proliferation</a:t>
            </a:r>
          </a:p>
        </p:txBody>
      </p:sp>
      <p:sp>
        <p:nvSpPr>
          <p:cNvPr id="68" name="Content Placeholder 6"/>
          <p:cNvSpPr txBox="1">
            <a:spLocks/>
          </p:cNvSpPr>
          <p:nvPr/>
        </p:nvSpPr>
        <p:spPr>
          <a:xfrm>
            <a:off x="4605297" y="1687286"/>
            <a:ext cx="4212000" cy="442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>
              <a:buClr>
                <a:srgbClr val="002897"/>
              </a:buClr>
              <a:buSzPct val="70000"/>
              <a:defRPr sz="1400">
                <a:solidFill>
                  <a:srgbClr val="FFFFFF">
                    <a:lumMod val="50000"/>
                  </a:srgbClr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</a:pPr>
            <a:endParaRPr lang="en-US" sz="1500" dirty="0" smtClean="0">
              <a:solidFill>
                <a:srgbClr val="000000"/>
              </a:solidFill>
            </a:endParaRPr>
          </a:p>
          <a:p>
            <a:pPr marL="171450" indent="-171450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000000"/>
              </a:solidFill>
            </a:endParaRPr>
          </a:p>
          <a:p>
            <a:pPr marL="360363" indent="-177800" defTabSz="1077913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  <a:tabLst>
                <a:tab pos="1166813" algn="l"/>
              </a:tabLst>
            </a:pPr>
            <a:endParaRPr lang="en-US" sz="1500" dirty="0">
              <a:solidFill>
                <a:srgbClr val="000000"/>
              </a:solidFill>
            </a:endParaRPr>
          </a:p>
          <a:p>
            <a:pPr marL="360363" indent="-177800" defTabSz="1077913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  <a:tabLst>
                <a:tab pos="1166813" algn="l"/>
              </a:tabLst>
            </a:pPr>
            <a:endParaRPr lang="en-US" sz="1500" dirty="0">
              <a:solidFill>
                <a:srgbClr val="000000"/>
              </a:solidFill>
            </a:endParaRPr>
          </a:p>
          <a:p>
            <a:pPr marL="360363" indent="-177800" defTabSz="1077913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  <a:tabLst>
                <a:tab pos="1166813" algn="l"/>
              </a:tabLst>
            </a:pPr>
            <a:endParaRPr lang="en-US" sz="1500" dirty="0">
              <a:solidFill>
                <a:srgbClr val="000000"/>
              </a:solidFill>
            </a:endParaRPr>
          </a:p>
          <a:p>
            <a:pPr marL="360363" indent="-177800" defTabSz="1077913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  <a:tabLst>
                <a:tab pos="1166813" algn="l"/>
              </a:tabLst>
            </a:pPr>
            <a:endParaRPr lang="en-US" sz="1500" dirty="0">
              <a:solidFill>
                <a:srgbClr val="000000"/>
              </a:solidFill>
            </a:endParaRPr>
          </a:p>
          <a:p>
            <a:pPr marL="360363" indent="-177800" defTabSz="1077913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  <a:tabLst>
                <a:tab pos="1166813" algn="l"/>
              </a:tabLst>
            </a:pPr>
            <a:endParaRPr lang="en-US" sz="1500" dirty="0">
              <a:solidFill>
                <a:srgbClr val="000000"/>
              </a:solidFill>
            </a:endParaRPr>
          </a:p>
          <a:p>
            <a:pPr marL="174625" indent="-174625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</a:rPr>
              <a:t>Germany </a:t>
            </a:r>
            <a:r>
              <a:rPr lang="en-US" sz="1500" dirty="0" smtClean="0">
                <a:solidFill>
                  <a:srgbClr val="000000"/>
                </a:solidFill>
              </a:rPr>
              <a:t>may </a:t>
            </a:r>
            <a:r>
              <a:rPr lang="en-US" sz="1500" dirty="0">
                <a:solidFill>
                  <a:srgbClr val="000000"/>
                </a:solidFill>
              </a:rPr>
              <a:t>operate in the critical zone due to </a:t>
            </a:r>
            <a:r>
              <a:rPr lang="en-US" sz="1500" dirty="0">
                <a:solidFill>
                  <a:schemeClr val="tx1"/>
                </a:solidFill>
              </a:rPr>
              <a:t>strong connections to the ENTSO-E grid.</a:t>
            </a:r>
          </a:p>
          <a:p>
            <a:pPr marL="174625" indent="-174625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</a:rPr>
              <a:t>Ireland limits an instantaneous percentage of </a:t>
            </a:r>
            <a:r>
              <a:rPr lang="en-US" sz="1500" dirty="0" smtClean="0">
                <a:solidFill>
                  <a:srgbClr val="000000"/>
                </a:solidFill>
              </a:rPr>
              <a:t>non-synchronous resources by </a:t>
            </a:r>
            <a:r>
              <a:rPr lang="en-US" sz="1500" dirty="0">
                <a:solidFill>
                  <a:srgbClr val="000000"/>
                </a:solidFill>
              </a:rPr>
              <a:t>50%.</a:t>
            </a:r>
          </a:p>
        </p:txBody>
      </p:sp>
      <p:sp>
        <p:nvSpPr>
          <p:cNvPr id="70" name="Content Placeholder 6"/>
          <p:cNvSpPr txBox="1">
            <a:spLocks/>
          </p:cNvSpPr>
          <p:nvPr/>
        </p:nvSpPr>
        <p:spPr>
          <a:xfrm>
            <a:off x="321387" y="1687286"/>
            <a:ext cx="4212000" cy="442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285750" indent="-285750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buClr>
                <a:srgbClr val="002897">
                  <a:lumMod val="75000"/>
                </a:srgbClr>
              </a:buClr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7990" y="5809097"/>
            <a:ext cx="41784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100000"/>
            </a:pPr>
            <a:r>
              <a:rPr lang="en-US" sz="1200" dirty="0">
                <a:solidFill>
                  <a:srgbClr val="000000"/>
                </a:solidFill>
              </a:rPr>
              <a:t>* Percentages are dependent upon system characteristics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F363E95-653D-48D7-8EB0-A81FED805B5F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418225"/>
              </p:ext>
            </p:extLst>
          </p:nvPr>
        </p:nvGraphicFramePr>
        <p:xfrm>
          <a:off x="397009" y="1736725"/>
          <a:ext cx="4042936" cy="427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61849" y="5655172"/>
            <a:ext cx="388362" cy="151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Today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535" y="4746968"/>
            <a:ext cx="3155241" cy="819742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535" y="3872437"/>
            <a:ext cx="3155241" cy="874059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8535" y="3038720"/>
            <a:ext cx="3155241" cy="833717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8536" y="2177103"/>
            <a:ext cx="3155241" cy="864000"/>
          </a:xfrm>
          <a:prstGeom prst="rect">
            <a:avLst/>
          </a:prstGeom>
          <a:solidFill>
            <a:schemeClr val="tx2">
              <a:lumMod val="60000"/>
              <a:lumOff val="40000"/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11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9474" y="5323118"/>
            <a:ext cx="544706" cy="2878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400" b="1" dirty="0">
                <a:solidFill>
                  <a:schemeClr val="tx2"/>
                </a:solidFill>
                <a:cs typeface="Arial" pitchFamily="34" charset="0"/>
              </a:rPr>
              <a:t>Normal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08674" y="3902720"/>
            <a:ext cx="544706" cy="2878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400" b="1" dirty="0">
                <a:solidFill>
                  <a:schemeClr val="tx2"/>
                </a:solidFill>
                <a:cs typeface="Arial" pitchFamily="34" charset="0"/>
              </a:rPr>
              <a:t>Fair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59474" y="2264172"/>
            <a:ext cx="544706" cy="2878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400" b="1" dirty="0">
                <a:solidFill>
                  <a:schemeClr val="tx2"/>
                </a:solidFill>
                <a:cs typeface="Arial" pitchFamily="34" charset="0"/>
              </a:rPr>
              <a:t>Critical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46774" y="3153731"/>
            <a:ext cx="544706" cy="2878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400" b="1" dirty="0">
                <a:solidFill>
                  <a:schemeClr val="tx2"/>
                </a:solidFill>
                <a:cs typeface="Arial" pitchFamily="34" charset="0"/>
              </a:rPr>
              <a:t>Serious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23" y="2959570"/>
            <a:ext cx="216000" cy="144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008" y="2231942"/>
            <a:ext cx="216000" cy="135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627" y="4899556"/>
            <a:ext cx="216000" cy="1441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543" y="2316372"/>
            <a:ext cx="216000" cy="1439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184" y="4308145"/>
            <a:ext cx="216084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 bwMode="gray">
          <a:xfrm>
            <a:off x="995458" y="3872437"/>
            <a:ext cx="420550" cy="0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/>
        </p:nvCxnSpPr>
        <p:spPr bwMode="gray">
          <a:xfrm flipV="1">
            <a:off x="1825143" y="3036092"/>
            <a:ext cx="308048" cy="4427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dash"/>
          </a:ln>
          <a:effectLst/>
        </p:spPr>
      </p:cxnSp>
      <p:cxnSp>
        <p:nvCxnSpPr>
          <p:cNvPr id="40" name="Straight Connector 39"/>
          <p:cNvCxnSpPr/>
          <p:nvPr/>
        </p:nvCxnSpPr>
        <p:spPr bwMode="gray">
          <a:xfrm flipV="1">
            <a:off x="1416008" y="3038248"/>
            <a:ext cx="420550" cy="834189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dash"/>
          </a:ln>
          <a:effectLst/>
        </p:spPr>
      </p:cxnSp>
      <p:pic>
        <p:nvPicPr>
          <p:cNvPr id="41" name="Picture 40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7" y="3941029"/>
            <a:ext cx="216000" cy="144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43493" y="5875012"/>
            <a:ext cx="40751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2897">
                  <a:lumMod val="75000"/>
                </a:srgbClr>
              </a:buClr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ABB </a:t>
            </a:r>
            <a:r>
              <a:rPr lang="en-US" sz="1000" dirty="0">
                <a:solidFill>
                  <a:srgbClr val="000000"/>
                </a:solidFill>
              </a:rPr>
              <a:t>analysis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30122"/>
              </p:ext>
            </p:extLst>
          </p:nvPr>
        </p:nvGraphicFramePr>
        <p:xfrm>
          <a:off x="4804012" y="1870149"/>
          <a:ext cx="3862316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55594"/>
                <a:gridCol w="2606722"/>
              </a:tblGrid>
              <a:tr h="17764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 hourly V-RES [%]*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Technical</a:t>
                      </a:r>
                      <a:r>
                        <a:rPr lang="en-US" sz="1400" b="1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challenges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764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&gt;100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 panose="05050102010706020507" pitchFamily="18" charset="2"/>
                        </a:rPr>
                        <a:t></a:t>
                      </a:r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+ significant variable RES curtailment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</a:tr>
              <a:tr h="1776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75-100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 panose="05050102010706020507" pitchFamily="18" charset="2"/>
                        </a:rPr>
                        <a:t></a:t>
                      </a:r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+ short circuit power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</a:tr>
              <a:tr h="17764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50-75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 panose="05050102010706020507" pitchFamily="18" charset="2"/>
                        </a:rPr>
                        <a:t></a:t>
                      </a:r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+ system inertia &amp; grid voltage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17764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25-50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grid capacity &amp; reserve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</a:tr>
              <a:tr h="17764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0-25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normal operation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0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challenges may limit </a:t>
            </a:r>
            <a:r>
              <a:rPr lang="en-US" dirty="0" smtClean="0"/>
              <a:t>V-RES </a:t>
            </a:r>
            <a:r>
              <a:rPr lang="en-US" dirty="0"/>
              <a:t>proliferation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Impacts of system inertia evolution on system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F363E95-653D-48D7-8EB0-A81FED805B5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Rectangle 23"/>
          <p:cNvSpPr/>
          <p:nvPr/>
        </p:nvSpPr>
        <p:spPr bwMode="gray">
          <a:xfrm>
            <a:off x="215900" y="1592262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21" tIns="71921" rIns="71921" bIns="71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315685" y="1687286"/>
            <a:ext cx="4212000" cy="442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>
              <a:buClr>
                <a:srgbClr val="002897"/>
              </a:buClr>
              <a:buSzPct val="70000"/>
              <a:defRPr sz="1400">
                <a:solidFill>
                  <a:srgbClr val="FFFFFF">
                    <a:lumMod val="50000"/>
                  </a:srgbClr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>
              <a:spcBef>
                <a:spcPts val="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Increasing </a:t>
            </a:r>
            <a:r>
              <a:rPr lang="en-US" dirty="0">
                <a:solidFill>
                  <a:schemeClr val="tx1"/>
                </a:solidFill>
              </a:rPr>
              <a:t>penetration of V-RES </a:t>
            </a:r>
            <a:r>
              <a:rPr lang="en-US" dirty="0" smtClean="0">
                <a:solidFill>
                  <a:schemeClr val="tx1"/>
                </a:solidFill>
              </a:rPr>
              <a:t>is leading to </a:t>
            </a:r>
            <a:r>
              <a:rPr lang="en-US" dirty="0">
                <a:solidFill>
                  <a:schemeClr val="tx1"/>
                </a:solidFill>
              </a:rPr>
              <a:t>changes in ROCOF and frequency nadir following a </a:t>
            </a:r>
            <a:r>
              <a:rPr lang="en-US" dirty="0" smtClean="0">
                <a:solidFill>
                  <a:schemeClr val="tx1"/>
                </a:solidFill>
              </a:rPr>
              <a:t>disturbance.</a:t>
            </a:r>
          </a:p>
          <a:p>
            <a:pPr marL="171450" indent="-171450"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dirty="0" smtClean="0">
                <a:solidFill>
                  <a:schemeClr val="tx1"/>
                </a:solidFill>
              </a:rPr>
              <a:t>frequency </a:t>
            </a:r>
            <a:r>
              <a:rPr lang="en-US" dirty="0">
                <a:solidFill>
                  <a:schemeClr val="tx1"/>
                </a:solidFill>
              </a:rPr>
              <a:t>response </a:t>
            </a:r>
            <a:r>
              <a:rPr lang="en-US" dirty="0" smtClean="0">
                <a:solidFill>
                  <a:schemeClr val="tx1"/>
                </a:solidFill>
              </a:rPr>
              <a:t>of the Nordic system to </a:t>
            </a:r>
            <a:r>
              <a:rPr lang="en-US" dirty="0">
                <a:solidFill>
                  <a:schemeClr val="tx1"/>
                </a:solidFill>
              </a:rPr>
              <a:t>tripping of </a:t>
            </a:r>
            <a:r>
              <a:rPr lang="en-US" dirty="0" smtClean="0">
                <a:solidFill>
                  <a:schemeClr val="tx1"/>
                </a:solidFill>
              </a:rPr>
              <a:t>a 750 MW generator.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spcBef>
                <a:spcPts val="200"/>
              </a:spcBef>
              <a:buSzPct val="10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6"/>
              <p:cNvSpPr txBox="1">
                <a:spLocks/>
              </p:cNvSpPr>
              <p:nvPr/>
            </p:nvSpPr>
            <p:spPr>
              <a:xfrm>
                <a:off x="4611007" y="1687286"/>
                <a:ext cx="4212000" cy="442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>
                  <a:buClr>
                    <a:srgbClr val="002897"/>
                  </a:buClr>
                  <a:buSzPct val="70000"/>
                  <a:defRPr sz="1400">
                    <a:solidFill>
                      <a:srgbClr val="FFFFFF">
                        <a:lumMod val="50000"/>
                      </a:srgbClr>
                    </a:solidFill>
                    <a:cs typeface="Arial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:r>
                  <a:rPr lang="en-US" dirty="0">
                    <a:solidFill>
                      <a:schemeClr val="tx1"/>
                    </a:solidFill>
                  </a:rPr>
                  <a:t>aggregated inertia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de-CH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𝒂𝒈𝒈</m:t>
                        </m:r>
                      </m:sub>
                    </m:sSub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 critical clearing time (CCT)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:r>
                  <a:rPr lang="en-US" b="1" dirty="0">
                    <a:solidFill>
                      <a:schemeClr val="tx1"/>
                    </a:solidFill>
                  </a:rPr>
                  <a:t>228 ms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spcBef>
                    <a:spcPts val="600"/>
                  </a:spcBef>
                  <a:buSzPct val="100000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b="1" dirty="0">
                  <a:solidFill>
                    <a:schemeClr val="tx1"/>
                  </a:solidFill>
                </a:endParaRPr>
              </a:p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07" y="1687286"/>
                <a:ext cx="4212000" cy="4428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35" y="2917849"/>
            <a:ext cx="3035797" cy="2832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304" r="8479"/>
          <a:stretch/>
        </p:blipFill>
        <p:spPr>
          <a:xfrm>
            <a:off x="4901392" y="2930549"/>
            <a:ext cx="3637491" cy="316736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6598375" y="3802561"/>
            <a:ext cx="0" cy="663223"/>
          </a:xfrm>
          <a:prstGeom prst="straightConnector1">
            <a:avLst/>
          </a:prstGeom>
          <a:ln w="127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20936" y="4465783"/>
                <a:ext cx="1532965" cy="347845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>
                  <a:spcBef>
                    <a:spcPts val="1100"/>
                  </a:spcBef>
                  <a:buClr>
                    <a:schemeClr val="tx2"/>
                  </a:buClr>
                  <a:buSzPct val="7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de-CH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f</m:t>
                      </m:r>
                      <m:r>
                        <a:rPr lang="de-CH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=2.5 </m:t>
                      </m:r>
                      <m:r>
                        <m:rPr>
                          <m:sty m:val="p"/>
                        </m:rPr>
                        <a:rPr lang="de-CH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Hz</m:t>
                      </m:r>
                    </m:oMath>
                  </m:oMathPara>
                </a14:m>
                <a:endPara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936" y="4465783"/>
                <a:ext cx="1532965" cy="3478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53971" y="5752104"/>
            <a:ext cx="3373529" cy="33855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800" dirty="0">
                <a:latin typeface="TimesNewRoman"/>
              </a:rPr>
              <a:t>Source: H.R. Chamorro, </a:t>
            </a:r>
            <a:r>
              <a:rPr lang="en-US" sz="800" dirty="0" smtClean="0">
                <a:latin typeface="TimesNewRoman"/>
              </a:rPr>
              <a:t>M</a:t>
            </a:r>
            <a:r>
              <a:rPr lang="en-US" sz="800" dirty="0">
                <a:latin typeface="TimesNewRoman"/>
              </a:rPr>
              <a:t>. </a:t>
            </a:r>
            <a:r>
              <a:rPr lang="en-US" sz="800" dirty="0" err="1">
                <a:latin typeface="TimesNewRoman"/>
              </a:rPr>
              <a:t>Ghandhari</a:t>
            </a:r>
            <a:r>
              <a:rPr lang="en-US" sz="800" dirty="0">
                <a:latin typeface="TimesNewRoman"/>
              </a:rPr>
              <a:t>, </a:t>
            </a:r>
            <a:r>
              <a:rPr lang="en-US" sz="800" dirty="0" smtClean="0">
                <a:latin typeface="TimesNewRoman"/>
              </a:rPr>
              <a:t>R</a:t>
            </a:r>
            <a:r>
              <a:rPr lang="en-US" sz="800" dirty="0">
                <a:latin typeface="TimesNewRoman"/>
              </a:rPr>
              <a:t>. Eriksson, </a:t>
            </a:r>
            <a:r>
              <a:rPr lang="en-US" sz="800" dirty="0" smtClean="0">
                <a:latin typeface="TimesNewRoman"/>
              </a:rPr>
              <a:t>Wind </a:t>
            </a:r>
            <a:r>
              <a:rPr lang="en-US" sz="800" dirty="0">
                <a:latin typeface="TimesNewRoman"/>
              </a:rPr>
              <a:t>Power Impact on Power System </a:t>
            </a:r>
            <a:r>
              <a:rPr lang="en-US" sz="800" dirty="0" smtClean="0">
                <a:latin typeface="TimesNewRoman"/>
              </a:rPr>
              <a:t>Frequency Response. 2013</a:t>
            </a:r>
            <a:endParaRPr lang="en-US" sz="800" dirty="0">
              <a:latin typeface="TimesNew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384" y="1764408"/>
            <a:ext cx="3310868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challenges may limit the proliferation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Impacts of system inertia evolution on system 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F363E95-653D-48D7-8EB0-A81FED805B5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Rectangle 23"/>
          <p:cNvSpPr/>
          <p:nvPr/>
        </p:nvSpPr>
        <p:spPr bwMode="gray">
          <a:xfrm>
            <a:off x="215900" y="1592262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21" tIns="71921" rIns="71921" bIns="71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6"/>
              <p:cNvSpPr txBox="1">
                <a:spLocks/>
              </p:cNvSpPr>
              <p:nvPr/>
            </p:nvSpPr>
            <p:spPr>
              <a:xfrm>
                <a:off x="4611007" y="1687286"/>
                <a:ext cx="4212000" cy="442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>
                  <a:buClr>
                    <a:srgbClr val="002897"/>
                  </a:buClr>
                  <a:buSzPct val="70000"/>
                  <a:defRPr sz="1400">
                    <a:solidFill>
                      <a:srgbClr val="FFFFFF">
                        <a:lumMod val="50000"/>
                      </a:srgbClr>
                    </a:solidFill>
                    <a:cs typeface="Arial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de-C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𝒂𝒈𝒈</m:t>
                        </m:r>
                      </m:sub>
                    </m:sSub>
                    <m:r>
                      <a:rPr lang="de-CH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CH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de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if a disturbance </a:t>
                </a:r>
                <a:r>
                  <a:rPr lang="en-US" dirty="0">
                    <a:solidFill>
                      <a:schemeClr val="tx1"/>
                    </a:solidFill>
                  </a:rPr>
                  <a:t>is cleared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after </a:t>
                </a:r>
                <a:r>
                  <a:rPr lang="en-US" dirty="0">
                    <a:solidFill>
                      <a:schemeClr val="tx1"/>
                    </a:solidFill>
                  </a:rPr>
                  <a:t>228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the </a:t>
                </a:r>
                <a:r>
                  <a:rPr lang="en-US" dirty="0">
                    <a:solidFill>
                      <a:schemeClr val="tx1"/>
                    </a:solidFill>
                  </a:rPr>
                  <a:t>system is unstable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The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fault has </a:t>
                </a:r>
                <a:r>
                  <a:rPr lang="en-US" dirty="0">
                    <a:solidFill>
                      <a:schemeClr val="tx1"/>
                    </a:solidFill>
                  </a:rPr>
                  <a:t>to be cleared much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faster to maintain a stable operation.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b="1" dirty="0">
                  <a:solidFill>
                    <a:schemeClr val="tx1"/>
                  </a:solidFill>
                </a:endParaRPr>
              </a:p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07" y="1687286"/>
                <a:ext cx="4212000" cy="4428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068" r="7538" b="1470"/>
          <a:stretch/>
        </p:blipFill>
        <p:spPr>
          <a:xfrm>
            <a:off x="4901392" y="2970890"/>
            <a:ext cx="3689575" cy="3122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/>
              <p:cNvSpPr txBox="1">
                <a:spLocks/>
              </p:cNvSpPr>
              <p:nvPr/>
            </p:nvSpPr>
            <p:spPr>
              <a:xfrm>
                <a:off x="315685" y="1687286"/>
                <a:ext cx="4212000" cy="442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>
                  <a:buClr>
                    <a:srgbClr val="002897"/>
                  </a:buClr>
                  <a:buSzPct val="70000"/>
                  <a:defRPr sz="1400">
                    <a:solidFill>
                      <a:srgbClr val="FFFFFF">
                        <a:lumMod val="50000"/>
                      </a:srgbClr>
                    </a:solidFill>
                    <a:cs typeface="Arial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:r>
                  <a:rPr lang="en-US" dirty="0">
                    <a:solidFill>
                      <a:schemeClr val="tx1"/>
                    </a:solidFill>
                  </a:rPr>
                  <a:t>aggregated inertia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de-CH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𝒂𝒈𝒈</m:t>
                        </m:r>
                      </m:sub>
                    </m:sSub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(scenario without </a:t>
                </a:r>
                <a:r>
                  <a:rPr lang="en-US" dirty="0">
                    <a:solidFill>
                      <a:schemeClr val="tx1"/>
                    </a:solidFill>
                  </a:rPr>
                  <a:t>V-RES)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 CCT </a:t>
                </a:r>
                <a:r>
                  <a:rPr lang="en-US" dirty="0">
                    <a:solidFill>
                      <a:schemeClr val="tx1"/>
                    </a:solidFill>
                  </a:rPr>
                  <a:t>is 228 </a:t>
                </a:r>
                <a:r>
                  <a:rPr lang="en-US" dirty="0" err="1">
                    <a:solidFill>
                      <a:schemeClr val="tx1"/>
                    </a:solidFill>
                  </a:rPr>
                  <a:t>ms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.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de-CH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𝒂𝒈𝒈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de-CH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due to a large amount of V-RES on-line (</a:t>
                </a:r>
                <a:r>
                  <a:rPr 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</a:t>
                </a:r>
                <a:r>
                  <a:rPr lang="en-US" dirty="0">
                    <a:solidFill>
                      <a:schemeClr val="tx1"/>
                    </a:solidFill>
                  </a:rPr>
                  <a:t>55% in that specific case).</a:t>
                </a:r>
              </a:p>
            </p:txBody>
          </p:sp>
        </mc:Choice>
        <mc:Fallback xmlns="">
          <p:sp>
            <p:nvSpPr>
              <p:cNvPr id="13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5" y="1687286"/>
                <a:ext cx="4212000" cy="4428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304" r="8479"/>
          <a:stretch/>
        </p:blipFill>
        <p:spPr>
          <a:xfrm>
            <a:off x="532592" y="2930549"/>
            <a:ext cx="3637491" cy="316736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229575" y="3802561"/>
            <a:ext cx="0" cy="663223"/>
          </a:xfrm>
          <a:prstGeom prst="straightConnector1">
            <a:avLst/>
          </a:prstGeom>
          <a:ln w="127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52136" y="4465783"/>
                <a:ext cx="1532965" cy="347845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>
                  <a:spcBef>
                    <a:spcPts val="1100"/>
                  </a:spcBef>
                  <a:buClr>
                    <a:schemeClr val="tx2"/>
                  </a:buClr>
                  <a:buSzPct val="7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de-CH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f</m:t>
                      </m:r>
                      <m:r>
                        <a:rPr lang="de-CH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=2.5 </m:t>
                      </m:r>
                      <m:r>
                        <m:rPr>
                          <m:sty m:val="p"/>
                        </m:rPr>
                        <a:rPr lang="de-CH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Hz</m:t>
                      </m:r>
                    </m:oMath>
                  </m:oMathPara>
                </a14:m>
                <a:endPara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136" y="4465783"/>
                <a:ext cx="1532965" cy="3478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4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challenges may limit the proliferation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Impacts of system inertia evolution on system 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F363E95-653D-48D7-8EB0-A81FED805B5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Rectangle 23"/>
          <p:cNvSpPr/>
          <p:nvPr/>
        </p:nvSpPr>
        <p:spPr bwMode="gray">
          <a:xfrm>
            <a:off x="215900" y="1592262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21" tIns="71921" rIns="71921" bIns="71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6"/>
              <p:cNvSpPr txBox="1">
                <a:spLocks/>
              </p:cNvSpPr>
              <p:nvPr/>
            </p:nvSpPr>
            <p:spPr>
              <a:xfrm>
                <a:off x="4611007" y="1687286"/>
                <a:ext cx="4212000" cy="442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>
                  <a:buClr>
                    <a:srgbClr val="002897"/>
                  </a:buClr>
                  <a:buSzPct val="70000"/>
                  <a:defRPr sz="1400">
                    <a:solidFill>
                      <a:srgbClr val="FFFFFF">
                        <a:lumMod val="50000"/>
                      </a:srgbClr>
                    </a:solidFill>
                    <a:cs typeface="Arial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de-C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𝒂𝒈𝒈</m:t>
                        </m:r>
                      </m:sub>
                    </m:sSub>
                    <m:r>
                      <a:rPr lang="de-CH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CH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 CCT must stay below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130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(40% faster).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1"/>
                    </a:solidFill>
                  </a:rPr>
                  <a:t>In order to keep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de-CH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r>
                      <a:rPr lang="de-CH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CH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CH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de-CH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𝐇𝐳</m:t>
                    </m:r>
                    <m:r>
                      <a:rPr lang="de-CH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the fault must be cleared even faster, at most in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73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ms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b="1" dirty="0">
                  <a:solidFill>
                    <a:schemeClr val="tx1"/>
                  </a:solidFill>
                </a:endParaRPr>
              </a:p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07" y="1687286"/>
                <a:ext cx="4212000" cy="4428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421" r="7891" b="1784"/>
          <a:stretch/>
        </p:blipFill>
        <p:spPr>
          <a:xfrm>
            <a:off x="4910809" y="2930549"/>
            <a:ext cx="3637491" cy="310909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533876" y="3442446"/>
            <a:ext cx="0" cy="1026161"/>
          </a:xfrm>
          <a:prstGeom prst="straightConnector1">
            <a:avLst/>
          </a:prstGeom>
          <a:ln w="127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45773" y="4494596"/>
                <a:ext cx="1532965" cy="293988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0" tIns="0" rIns="0" bIns="0" rtlCol="0">
                <a:noAutofit/>
              </a:bodyPr>
              <a:lstStyle/>
              <a:p>
                <a:pPr>
                  <a:spcBef>
                    <a:spcPts val="1100"/>
                  </a:spcBef>
                  <a:buClr>
                    <a:schemeClr val="tx2"/>
                  </a:buClr>
                  <a:buSzPct val="7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de-CH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f</m:t>
                      </m:r>
                      <m:r>
                        <a:rPr lang="de-CH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de-CH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Hz</m:t>
                      </m:r>
                    </m:oMath>
                  </m:oMathPara>
                </a14:m>
                <a:endPara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773" y="4494596"/>
                <a:ext cx="1532965" cy="293988"/>
              </a:xfrm>
              <a:prstGeom prst="rect">
                <a:avLst/>
              </a:prstGeom>
              <a:blipFill rotWithShape="0">
                <a:blip r:embed="rId4"/>
                <a:stretch>
                  <a:fillRect b="-20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6"/>
              <p:cNvSpPr txBox="1">
                <a:spLocks/>
              </p:cNvSpPr>
              <p:nvPr/>
            </p:nvSpPr>
            <p:spPr>
              <a:xfrm>
                <a:off x="315685" y="1687286"/>
                <a:ext cx="4212000" cy="442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>
                  <a:buClr>
                    <a:srgbClr val="002897"/>
                  </a:buClr>
                  <a:buSzPct val="70000"/>
                  <a:defRPr sz="1400">
                    <a:solidFill>
                      <a:srgbClr val="FFFFFF">
                        <a:lumMod val="50000"/>
                      </a:srgbClr>
                    </a:solidFill>
                    <a:cs typeface="Arial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For aggregated inertia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de-CH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𝒂𝒈𝒈</m:t>
                        </m:r>
                      </m:sub>
                    </m:sSub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(scenario without V-RES)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 CCT </a:t>
                </a:r>
                <a:r>
                  <a:rPr lang="en-US" dirty="0">
                    <a:solidFill>
                      <a:schemeClr val="tx1"/>
                    </a:solidFill>
                  </a:rPr>
                  <a:t>is 228 </a:t>
                </a:r>
                <a:r>
                  <a:rPr lang="en-US" dirty="0" err="1">
                    <a:solidFill>
                      <a:schemeClr val="tx1"/>
                    </a:solidFill>
                  </a:rPr>
                  <a:t>ms.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171450" indent="-171450">
                  <a:spcBef>
                    <a:spcPts val="6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de-CH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𝒂𝒈𝒈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de-CH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due to a large amount of V-RES on-line (</a:t>
                </a:r>
                <a:r>
                  <a:rPr 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</a:t>
                </a:r>
                <a:r>
                  <a:rPr lang="en-US" dirty="0">
                    <a:solidFill>
                      <a:schemeClr val="tx1"/>
                    </a:solidFill>
                  </a:rPr>
                  <a:t>55% in that specific case).</a:t>
                </a:r>
              </a:p>
            </p:txBody>
          </p:sp>
        </mc:Choice>
        <mc:Fallback xmlns="">
          <p:sp>
            <p:nvSpPr>
              <p:cNvPr id="12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5" y="1687286"/>
                <a:ext cx="4212000" cy="4428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5304" r="8479"/>
          <a:stretch/>
        </p:blipFill>
        <p:spPr>
          <a:xfrm>
            <a:off x="532592" y="2930549"/>
            <a:ext cx="3637491" cy="316736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2229575" y="3802561"/>
            <a:ext cx="0" cy="663223"/>
          </a:xfrm>
          <a:prstGeom prst="straightConnector1">
            <a:avLst/>
          </a:prstGeom>
          <a:ln w="127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52136" y="4465783"/>
                <a:ext cx="1532965" cy="34784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0" tIns="0" rIns="0" bIns="0" rtlCol="0">
                <a:noAutofit/>
              </a:bodyPr>
              <a:lstStyle/>
              <a:p>
                <a:pPr>
                  <a:spcBef>
                    <a:spcPts val="1100"/>
                  </a:spcBef>
                  <a:buClr>
                    <a:schemeClr val="tx2"/>
                  </a:buClr>
                  <a:buSzPct val="7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de-CH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f</m:t>
                      </m:r>
                      <m:r>
                        <a:rPr lang="de-CH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=2.5 </m:t>
                      </m:r>
                      <m:r>
                        <m:rPr>
                          <m:sty m:val="p"/>
                        </m:rPr>
                        <a:rPr lang="de-CH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Hz</m:t>
                      </m:r>
                    </m:oMath>
                  </m:oMathPara>
                </a14:m>
                <a:endPara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136" y="4465783"/>
                <a:ext cx="1532965" cy="3478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4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3"/>
          <p:cNvSpPr/>
          <p:nvPr/>
        </p:nvSpPr>
        <p:spPr bwMode="gray">
          <a:xfrm>
            <a:off x="215902" y="1592264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21" tIns="71921" rIns="71921" bIns="71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 err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309472" y="1708854"/>
            <a:ext cx="8507323" cy="442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80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>
              <a:buClr>
                <a:srgbClr val="002897"/>
              </a:buClr>
              <a:buSzPct val="70000"/>
              <a:defRPr sz="1400">
                <a:solidFill>
                  <a:srgbClr val="FFFFFF">
                    <a:lumMod val="50000"/>
                  </a:srgbClr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300"/>
              </a:spcBef>
              <a:buSzPct val="100000"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48"/>
            <a:ext cx="9144000" cy="1161899"/>
          </a:xfrm>
        </p:spPr>
        <p:txBody>
          <a:bodyPr/>
          <a:lstStyle/>
          <a:p>
            <a:r>
              <a:rPr lang="en-US" dirty="0" smtClean="0"/>
              <a:t>A need for more flexible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Technology options at different system levels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212" y="6688821"/>
            <a:ext cx="448519" cy="108871"/>
          </a:xfrm>
        </p:spPr>
        <p:txBody>
          <a:bodyPr/>
          <a:lstStyle/>
          <a:p>
            <a:fld id="{CF363E95-653D-48D7-8EB0-A81FED805B5F}" type="slidenum">
              <a:rPr>
                <a:solidFill>
                  <a:srgbClr val="666666"/>
                </a:solidFill>
              </a:rPr>
              <a:pPr/>
              <a:t>9</a:t>
            </a:fld>
            <a:endParaRPr dirty="0">
              <a:solidFill>
                <a:srgbClr val="666666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436139" y="1813156"/>
          <a:ext cx="8261549" cy="32967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0775"/>
                <a:gridCol w="1534886"/>
                <a:gridCol w="1431472"/>
                <a:gridCol w="1217599"/>
                <a:gridCol w="1842247"/>
                <a:gridCol w="1234570"/>
              </a:tblGrid>
              <a:tr h="31011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Max. hourly </a:t>
                      </a:r>
                    </a:p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variable</a:t>
                      </a: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 %*</a:t>
                      </a:r>
                      <a:endParaRPr lang="en-US" sz="1200" b="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Technical challenges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Technology options at different power system levels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780">
                <a:tc vMerge="1">
                  <a:txBody>
                    <a:bodyPr/>
                    <a:lstStyle/>
                    <a:p>
                      <a:pPr algn="ctr"/>
                      <a:endParaRPr lang="en-US" sz="1200" b="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Prosumer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Distribution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Transmission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64023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&gt;100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 panose="05050102010706020507" pitchFamily="18" charset="2"/>
                        </a:rPr>
                        <a:t>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+ significant variable RES curtailment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</a:tr>
              <a:tr h="524435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75-100 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 panose="05050102010706020507" pitchFamily="18" charset="2"/>
                        </a:rPr>
                        <a:t>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+ short circuit power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</a:tr>
              <a:tr h="49754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50-75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 panose="05050102010706020507" pitchFamily="18" charset="2"/>
                        </a:rPr>
                        <a:t>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+ system inertia &amp; grid voltage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70647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25-50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grid capacity &amp; reserve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4" name="Straight Connector 103"/>
          <p:cNvCxnSpPr/>
          <p:nvPr/>
        </p:nvCxnSpPr>
        <p:spPr>
          <a:xfrm>
            <a:off x="320609" y="6949043"/>
            <a:ext cx="37649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26728" y="2503807"/>
            <a:ext cx="252000" cy="208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Converter control</a:t>
            </a:r>
            <a:endParaRPr lang="en-US" sz="1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44622" y="2503807"/>
            <a:ext cx="252000" cy="104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002897">
                    <a:lumMod val="75000"/>
                  </a:srgbClr>
                </a:solidFill>
                <a:cs typeface="Arial" pitchFamily="34" charset="0"/>
              </a:rPr>
              <a:t>Small battery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652597" y="2503807"/>
            <a:ext cx="252000" cy="104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>
                <a:solidFill>
                  <a:srgbClr val="FFFFFF"/>
                </a:solidFill>
                <a:cs typeface="Arial" pitchFamily="34" charset="0"/>
              </a:rPr>
              <a:t>Sector coupling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69791" y="2503807"/>
            <a:ext cx="252000" cy="255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DSM</a:t>
            </a:r>
          </a:p>
        </p:txBody>
      </p:sp>
      <p:sp>
        <p:nvSpPr>
          <p:cNvPr id="48" name="Rectangle 47"/>
          <p:cNvSpPr/>
          <p:nvPr/>
        </p:nvSpPr>
        <p:spPr>
          <a:xfrm rot="5400000">
            <a:off x="3548779" y="4627335"/>
            <a:ext cx="252000" cy="136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Wholesale, retail, 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0296" y="5215963"/>
            <a:ext cx="1851962" cy="25225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200" b="1" dirty="0" smtClean="0">
                <a:solidFill>
                  <a:srgbClr val="002897"/>
                </a:solidFill>
                <a:cs typeface="Arial" pitchFamily="34" charset="0"/>
              </a:rPr>
              <a:t>Market based options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40296" y="5525487"/>
            <a:ext cx="1851962" cy="25225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200" b="1" dirty="0" smtClean="0">
                <a:solidFill>
                  <a:srgbClr val="002897"/>
                </a:solidFill>
                <a:cs typeface="Arial" pitchFamily="34" charset="0"/>
              </a:rPr>
              <a:t>Platform based options</a:t>
            </a:r>
          </a:p>
        </p:txBody>
      </p:sp>
      <p:sp>
        <p:nvSpPr>
          <p:cNvPr id="51" name="Rectangle 50"/>
          <p:cNvSpPr/>
          <p:nvPr/>
        </p:nvSpPr>
        <p:spPr>
          <a:xfrm rot="5400000">
            <a:off x="7953290" y="4681335"/>
            <a:ext cx="252000" cy="1260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Wholesale, AS, cap.</a:t>
            </a:r>
          </a:p>
        </p:txBody>
      </p:sp>
      <p:sp>
        <p:nvSpPr>
          <p:cNvPr id="52" name="Rectangle 51"/>
          <p:cNvSpPr/>
          <p:nvPr/>
        </p:nvSpPr>
        <p:spPr>
          <a:xfrm rot="5400000">
            <a:off x="4161870" y="4312538"/>
            <a:ext cx="294112" cy="2636297"/>
          </a:xfrm>
          <a:prstGeom prst="rect">
            <a:avLst/>
          </a:prstGeom>
          <a:solidFill>
            <a:schemeClr val="tx2">
              <a:alpha val="87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144000" rtlCol="0" anchor="ctr"/>
          <a:lstStyle/>
          <a:p>
            <a:pPr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Microgrids, VPP</a:t>
            </a:r>
          </a:p>
        </p:txBody>
      </p:sp>
      <p:sp>
        <p:nvSpPr>
          <p:cNvPr id="53" name="Rectangle 52"/>
          <p:cNvSpPr/>
          <p:nvPr/>
        </p:nvSpPr>
        <p:spPr>
          <a:xfrm rot="5400000">
            <a:off x="5810866" y="4054087"/>
            <a:ext cx="252000" cy="302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Next generation SCADA/EMS, WAx, DMS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79861" y="2503807"/>
            <a:ext cx="252000" cy="255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002897">
                    <a:lumMod val="75000"/>
                  </a:srgbClr>
                </a:solidFill>
                <a:cs typeface="Arial" pitchFamily="34" charset="0"/>
              </a:rPr>
              <a:t>Hydro storage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383046" y="2503807"/>
            <a:ext cx="252000" cy="25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002897"/>
                </a:solidFill>
                <a:cs typeface="Arial" pitchFamily="34" charset="0"/>
              </a:rPr>
              <a:t>Flexible units (coal, natural gas, nuclear)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779581" y="2503807"/>
            <a:ext cx="252000" cy="208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Converter control</a:t>
            </a:r>
            <a:endParaRPr lang="en-US" sz="1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5132" y="2503807"/>
            <a:ext cx="252000" cy="208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Synchronous condenser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58399" y="2503807"/>
            <a:ext cx="252000" cy="2556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Interconnectors (HVDC)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851495" y="2503807"/>
            <a:ext cx="252000" cy="2412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FACTS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240056" y="2503807"/>
            <a:ext cx="252000" cy="255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002897">
                    <a:lumMod val="75000"/>
                  </a:srgbClr>
                </a:solidFill>
                <a:cs typeface="Arial" pitchFamily="34" charset="0"/>
              </a:rPr>
              <a:t>Utility battery (&gt;50 MW)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406698" y="2503807"/>
            <a:ext cx="252000" cy="255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002897">
                    <a:lumMod val="75000"/>
                  </a:srgbClr>
                </a:solidFill>
                <a:cs typeface="Arial" pitchFamily="34" charset="0"/>
              </a:rPr>
              <a:t>Medium battery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700750" y="2503807"/>
            <a:ext cx="252000" cy="20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002897">
                    <a:lumMod val="75000"/>
                  </a:srgbClr>
                </a:solidFill>
                <a:cs typeface="Arial" pitchFamily="34" charset="0"/>
              </a:rPr>
              <a:t>Supercap, flywheel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08139" y="2503807"/>
            <a:ext cx="252000" cy="226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LVR, D-STATCOM</a:t>
            </a:r>
            <a:endParaRPr lang="en-US" sz="1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39659" y="2503807"/>
            <a:ext cx="252000" cy="104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002897">
                    <a:lumMod val="75000"/>
                  </a:srgbClr>
                </a:solidFill>
                <a:cs typeface="Arial" pitchFamily="34" charset="0"/>
              </a:rPr>
              <a:t>Power to fuel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391831" y="2503807"/>
            <a:ext cx="252000" cy="208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                   Faster protection</a:t>
            </a:r>
            <a:endParaRPr lang="en-US" sz="1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627076" y="2503807"/>
            <a:ext cx="252000" cy="1584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r>
              <a:rPr lang="en-US" sz="1000" b="1" dirty="0" smtClean="0">
                <a:solidFill>
                  <a:srgbClr val="FFFFFF"/>
                </a:solidFill>
                <a:cs typeface="Arial" pitchFamily="34" charset="0"/>
              </a:rPr>
              <a:t>Adaptive protection</a:t>
            </a:r>
            <a:endParaRPr lang="en-US" sz="1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27956" y="6183951"/>
            <a:ext cx="39262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100000"/>
            </a:pPr>
            <a:r>
              <a:rPr lang="en-US" sz="1000" dirty="0">
                <a:solidFill>
                  <a:srgbClr val="000000"/>
                </a:solidFill>
              </a:rPr>
              <a:t>* Percentages are dependent upon system characteristics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541148" y="5909270"/>
            <a:ext cx="119407" cy="11244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49251" y="5879235"/>
            <a:ext cx="1955221" cy="17251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buClr>
                <a:srgbClr val="002897"/>
              </a:buClr>
              <a:buSzPct val="70000"/>
            </a:pP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Enabling technologies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127895" y="5909270"/>
            <a:ext cx="119407" cy="1124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000" b="1" dirty="0">
              <a:solidFill>
                <a:srgbClr val="002897"/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35998" y="5887472"/>
            <a:ext cx="1955221" cy="15603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buClr>
                <a:srgbClr val="002897"/>
              </a:buClr>
              <a:buSzPct val="70000"/>
            </a:pP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Flexible generation sources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956698" y="5909270"/>
            <a:ext cx="119407" cy="11244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000" b="1" dirty="0">
              <a:solidFill>
                <a:srgbClr val="002897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164801" y="5885758"/>
            <a:ext cx="1245473" cy="15946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buClr>
                <a:srgbClr val="002897"/>
              </a:buClr>
              <a:buSzPct val="70000"/>
            </a:pP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Energy storage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114240" y="5909270"/>
            <a:ext cx="119407" cy="11244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322343" y="5887093"/>
            <a:ext cx="1245473" cy="1567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buClr>
                <a:srgbClr val="002897"/>
              </a:buClr>
              <a:buSzPct val="70000"/>
            </a:pP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Flexible demand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3814333" y="6183951"/>
            <a:ext cx="44349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100000"/>
            </a:pPr>
            <a:r>
              <a:rPr lang="en-US" sz="1000" dirty="0" smtClean="0">
                <a:solidFill>
                  <a:srgbClr val="000000"/>
                </a:solidFill>
              </a:rPr>
              <a:t>DSM – demand side management, LVR – line voltage regulator, D-STATCOM – distributed static compensator, AS – ancillary services, VPP – virtual power plant, WAx – wide area monitoring, control, protection, 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IMAGE" val="SPREhorizontal"/>
  <p:tag name="VARSLIDECATEGORYID" val="SPREtitle"/>
  <p:tag name="VARSLIDEID" val="SPREtitle_slide_horizontal_pictur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79d97dc-a850-472f-9400-9feee2b4c3c7"/>
</p:tagLst>
</file>

<file path=ppt/theme/theme1.xml><?xml version="1.0" encoding="utf-8"?>
<a:theme xmlns:a="http://schemas.openxmlformats.org/drawingml/2006/main" name="Default Theme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.potx" id="{3FBC3819-0549-4FC2-A735-FCC867236B69}" vid="{28DF1BEB-8AE0-466D-83B5-C2A025DC7559}"/>
    </a:ext>
  </a:extLst>
</a:theme>
</file>

<file path=ppt/theme/theme2.xml><?xml version="1.0" encoding="utf-8"?>
<a:theme xmlns:a="http://schemas.openxmlformats.org/drawingml/2006/main" name="1_Default Theme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Default Theme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Default Theme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.potx" id="{3FBC3819-0549-4FC2-A735-FCC867236B69}" vid="{28DF1BEB-8AE0-466D-83B5-C2A025DC7559}"/>
    </a:ext>
  </a:extLst>
</a:theme>
</file>

<file path=ppt/theme/theme5.xml><?xml version="1.0" encoding="utf-8"?>
<a:theme xmlns:a="http://schemas.openxmlformats.org/drawingml/2006/main" name="ABB_PowerPoint_template_2003">
  <a:themeElements>
    <a:clrScheme name="ABB_PowerPoint_template_2003 1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FFFFFF"/>
      </a:accent3>
      <a:accent4>
        <a:srgbClr val="000000"/>
      </a:accent4>
      <a:accent5>
        <a:srgbClr val="AAB5EC"/>
      </a:accent5>
      <a:accent6>
        <a:srgbClr val="0087D4"/>
      </a:accent6>
      <a:hlink>
        <a:srgbClr val="5BD8FF"/>
      </a:hlink>
      <a:folHlink>
        <a:srgbClr val="999999"/>
      </a:folHlink>
    </a:clrScheme>
    <a:fontScheme name="ABB_PowerPoint_template_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anose="05000000000000000000" pitchFamily="2" charset="2"/>
          <a:buChar char="§"/>
          <a:tabLst/>
          <a:defRPr kumimoji="0" lang="de-CH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anose="05000000000000000000" pitchFamily="2" charset="2"/>
          <a:buChar char="§"/>
          <a:tabLst/>
          <a:defRPr kumimoji="0" lang="de-CH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BB_PowerPoint_template_2003 1">
        <a:dk1>
          <a:srgbClr val="000000"/>
        </a:dk1>
        <a:lt1>
          <a:srgbClr val="FFFFFF"/>
        </a:lt1>
        <a:dk2>
          <a:srgbClr val="002897"/>
        </a:dk2>
        <a:lt2>
          <a:srgbClr val="666666"/>
        </a:lt2>
        <a:accent1>
          <a:srgbClr val="005ADE"/>
        </a:accent1>
        <a:accent2>
          <a:srgbClr val="0096EA"/>
        </a:accent2>
        <a:accent3>
          <a:srgbClr val="FFFFFF"/>
        </a:accent3>
        <a:accent4>
          <a:srgbClr val="000000"/>
        </a:accent4>
        <a:accent5>
          <a:srgbClr val="AAB5EC"/>
        </a:accent5>
        <a:accent6>
          <a:srgbClr val="0087D4"/>
        </a:accent6>
        <a:hlink>
          <a:srgbClr val="5BD8FF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_PowerPoint_template_2003 2">
        <a:dk1>
          <a:srgbClr val="000000"/>
        </a:dk1>
        <a:lt1>
          <a:srgbClr val="FFFFFF"/>
        </a:lt1>
        <a:dk2>
          <a:srgbClr val="084C07"/>
        </a:dk2>
        <a:lt2>
          <a:srgbClr val="666666"/>
        </a:lt2>
        <a:accent1>
          <a:srgbClr val="028208"/>
        </a:accent1>
        <a:accent2>
          <a:srgbClr val="3AB200"/>
        </a:accent2>
        <a:accent3>
          <a:srgbClr val="FFFFFF"/>
        </a:accent3>
        <a:accent4>
          <a:srgbClr val="000000"/>
        </a:accent4>
        <a:accent5>
          <a:srgbClr val="AAC1AA"/>
        </a:accent5>
        <a:accent6>
          <a:srgbClr val="34A100"/>
        </a:accent6>
        <a:hlink>
          <a:srgbClr val="98DB3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_PowerPoint_template_2003 3">
        <a:dk1>
          <a:srgbClr val="000000"/>
        </a:dk1>
        <a:lt1>
          <a:srgbClr val="FFFFFF"/>
        </a:lt1>
        <a:dk2>
          <a:srgbClr val="601F69"/>
        </a:dk2>
        <a:lt2>
          <a:srgbClr val="666666"/>
        </a:lt2>
        <a:accent1>
          <a:srgbClr val="904AB0"/>
        </a:accent1>
        <a:accent2>
          <a:srgbClr val="9868EF"/>
        </a:accent2>
        <a:accent3>
          <a:srgbClr val="FFFFFF"/>
        </a:accent3>
        <a:accent4>
          <a:srgbClr val="000000"/>
        </a:accent4>
        <a:accent5>
          <a:srgbClr val="C6B1D4"/>
        </a:accent5>
        <a:accent6>
          <a:srgbClr val="895ED9"/>
        </a:accent6>
        <a:hlink>
          <a:srgbClr val="B4A0E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_PowerPoint_template_2003 4">
        <a:dk1>
          <a:srgbClr val="000000"/>
        </a:dk1>
        <a:lt1>
          <a:srgbClr val="FFFFFF"/>
        </a:lt1>
        <a:dk2>
          <a:srgbClr val="9A2801"/>
        </a:dk2>
        <a:lt2>
          <a:srgbClr val="666666"/>
        </a:lt2>
        <a:accent1>
          <a:srgbClr val="BF4500"/>
        </a:accent1>
        <a:accent2>
          <a:srgbClr val="FF6C00"/>
        </a:accent2>
        <a:accent3>
          <a:srgbClr val="FFFFFF"/>
        </a:accent3>
        <a:accent4>
          <a:srgbClr val="000000"/>
        </a:accent4>
        <a:accent5>
          <a:srgbClr val="DCB0AA"/>
        </a:accent5>
        <a:accent6>
          <a:srgbClr val="E76100"/>
        </a:accent6>
        <a:hlink>
          <a:srgbClr val="FDAC25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Theme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.potx" id="{3FBC3819-0549-4FC2-A735-FCC867236B69}" vid="{28DF1BEB-8AE0-466D-83B5-C2A025DC7559}"/>
    </a:ext>
  </a:extLst>
</a:theme>
</file>

<file path=ppt/theme/theme7.xml><?xml version="1.0" encoding="utf-8"?>
<a:theme xmlns:a="http://schemas.openxmlformats.org/drawingml/2006/main" name="Larissa-Design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776</Words>
  <Application>Microsoft Office PowerPoint</Application>
  <PresentationFormat>On-screen Show (4:3)</PresentationFormat>
  <Paragraphs>173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Cambria Math</vt:lpstr>
      <vt:lpstr>Symbol</vt:lpstr>
      <vt:lpstr>TimesNewRoman</vt:lpstr>
      <vt:lpstr>Wingdings</vt:lpstr>
      <vt:lpstr>Default Theme</vt:lpstr>
      <vt:lpstr>1_Default Theme</vt:lpstr>
      <vt:lpstr>2_Default Theme</vt:lpstr>
      <vt:lpstr>3_Default Theme</vt:lpstr>
      <vt:lpstr>ABB_PowerPoint_template_2003</vt:lpstr>
      <vt:lpstr>4_Default Theme</vt:lpstr>
      <vt:lpstr>Challenges of integrating Variable Renewable Energy Sources (V-RES)</vt:lpstr>
      <vt:lpstr>Challenges of integrating V-RES</vt:lpstr>
      <vt:lpstr>Challenges of integrating V-RES</vt:lpstr>
      <vt:lpstr>Changing power sector</vt:lpstr>
      <vt:lpstr>What can happen when large amount of V-RES is online?</vt:lpstr>
      <vt:lpstr>Technical challenges may limit V-RES proliferation</vt:lpstr>
      <vt:lpstr>Technical challenges may limit the proliferation</vt:lpstr>
      <vt:lpstr>Technical challenges may limit the proliferation</vt:lpstr>
      <vt:lpstr>A need for more flexible system</vt:lpstr>
      <vt:lpstr>Challenges of integrating V-RES</vt:lpstr>
      <vt:lpstr>PowerPoint Presentation</vt:lpstr>
    </vt:vector>
  </TitlesOfParts>
  <Company>ABB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Utility of the Future</dc:title>
  <dc:subject>Vorlage</dc:subject>
  <dc:creator>Alexandre Oudalov</dc:creator>
  <cp:lastModifiedBy>Alexandre Oudalov</cp:lastModifiedBy>
  <cp:revision>3480</cp:revision>
  <cp:lastPrinted>2016-09-20T10:21:16Z</cp:lastPrinted>
  <dcterms:created xsi:type="dcterms:W3CDTF">2015-03-25T08:35:25Z</dcterms:created>
  <dcterms:modified xsi:type="dcterms:W3CDTF">2016-09-27T11:26:04Z</dcterms:modified>
  <cp:category>2010</cp:category>
</cp:coreProperties>
</file>