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5"/>
  </p:notesMasterIdLst>
  <p:sldIdLst>
    <p:sldId id="256" r:id="rId3"/>
    <p:sldId id="355" r:id="rId4"/>
    <p:sldId id="357" r:id="rId5"/>
    <p:sldId id="358" r:id="rId6"/>
    <p:sldId id="359" r:id="rId7"/>
    <p:sldId id="360" r:id="rId8"/>
    <p:sldId id="364" r:id="rId9"/>
    <p:sldId id="349" r:id="rId10"/>
    <p:sldId id="280" r:id="rId11"/>
    <p:sldId id="295" r:id="rId12"/>
    <p:sldId id="296" r:id="rId13"/>
    <p:sldId id="354" r:id="rId14"/>
    <p:sldId id="351" r:id="rId15"/>
    <p:sldId id="361" r:id="rId16"/>
    <p:sldId id="329" r:id="rId17"/>
    <p:sldId id="302" r:id="rId18"/>
    <p:sldId id="322" r:id="rId19"/>
    <p:sldId id="303" r:id="rId20"/>
    <p:sldId id="330" r:id="rId21"/>
    <p:sldId id="312" r:id="rId22"/>
    <p:sldId id="365" r:id="rId23"/>
    <p:sldId id="366" r:id="rId24"/>
    <p:sldId id="367" r:id="rId25"/>
    <p:sldId id="368" r:id="rId26"/>
    <p:sldId id="369" r:id="rId27"/>
    <p:sldId id="370" r:id="rId28"/>
    <p:sldId id="371" r:id="rId29"/>
    <p:sldId id="375" r:id="rId30"/>
    <p:sldId id="362" r:id="rId31"/>
    <p:sldId id="363" r:id="rId32"/>
    <p:sldId id="372" r:id="rId33"/>
    <p:sldId id="373" r:id="rId34"/>
  </p:sldIdLst>
  <p:sldSz cx="9144000" cy="6858000" type="screen4x3"/>
  <p:notesSz cx="6797675" cy="985678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4">
          <p15:clr>
            <a:srgbClr val="A4A3A4"/>
          </p15:clr>
        </p15:guide>
        <p15:guide id="2" orient="horz" pos="4162">
          <p15:clr>
            <a:srgbClr val="A4A3A4"/>
          </p15:clr>
        </p15:guide>
        <p15:guide id="3" orient="horz" pos="731">
          <p15:clr>
            <a:srgbClr val="A4A3A4"/>
          </p15:clr>
        </p15:guide>
        <p15:guide id="4" orient="horz" pos="799">
          <p15:clr>
            <a:srgbClr val="A4A3A4"/>
          </p15:clr>
        </p15:guide>
        <p15:guide id="5" orient="horz" pos="3775">
          <p15:clr>
            <a:srgbClr val="A4A3A4"/>
          </p15:clr>
        </p15:guide>
        <p15:guide id="6" pos="1446">
          <p15:clr>
            <a:srgbClr val="A4A3A4"/>
          </p15:clr>
        </p15:guide>
        <p15:guide id="7" pos="158">
          <p15:clr>
            <a:srgbClr val="A4A3A4"/>
          </p15:clr>
        </p15:guide>
        <p15:guide id="8" pos="5602">
          <p15:clr>
            <a:srgbClr val="A4A3A4"/>
          </p15:clr>
        </p15:guide>
        <p15:guide id="9" pos="4314">
          <p15:clr>
            <a:srgbClr val="A4A3A4"/>
          </p15:clr>
        </p15:guide>
        <p15:guide id="10" pos="4218">
          <p15:clr>
            <a:srgbClr val="A4A3A4"/>
          </p15:clr>
        </p15:guide>
        <p15:guide id="11" pos="2929">
          <p15:clr>
            <a:srgbClr val="A4A3A4"/>
          </p15:clr>
        </p15:guide>
        <p15:guide id="12" pos="2831">
          <p15:clr>
            <a:srgbClr val="A4A3A4"/>
          </p15:clr>
        </p15:guide>
        <p15:guide id="13" pos="15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51" autoAdjust="0"/>
  </p:normalViewPr>
  <p:slideViewPr>
    <p:cSldViewPr snapToObjects="1" showGuides="1">
      <p:cViewPr varScale="1">
        <p:scale>
          <a:sx n="63" d="100"/>
          <a:sy n="63" d="100"/>
        </p:scale>
        <p:origin x="-315" y="-76"/>
      </p:cViewPr>
      <p:guideLst>
        <p:guide orient="horz" pos="164"/>
        <p:guide orient="horz" pos="4162"/>
        <p:guide orient="horz" pos="731"/>
        <p:guide orient="horz" pos="799"/>
        <p:guide orient="horz" pos="3775"/>
        <p:guide pos="1446"/>
        <p:guide pos="158"/>
        <p:guide pos="5602"/>
        <p:guide pos="4314"/>
        <p:guide pos="4218"/>
        <p:guide pos="2929"/>
        <p:guide pos="2831"/>
        <p:guide pos="15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tscha\Desktop\Certificates_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tscha\Desktop\Certificates_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tscha\Desktop\Certificates_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VerIT_migrate\Vortr&#228;ge\EWEA_EWEC\EWEA%202016%20(WindEurope),%20Hamburg\Basis%20for%20Analysis%20of%20RC%20Certificates%202016-04-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Component Certificates</a:t>
            </a:r>
          </a:p>
        </c:rich>
      </c:tx>
      <c:layout/>
      <c:overlay val="0"/>
    </c:title>
    <c:autoTitleDeleted val="0"/>
    <c:plotArea>
      <c:layout/>
      <c:barChart>
        <c:barDir val="col"/>
        <c:grouping val="clustered"/>
        <c:varyColors val="0"/>
        <c:ser>
          <c:idx val="1"/>
          <c:order val="0"/>
          <c:tx>
            <c:strRef>
              <c:f>CC!$L$31</c:f>
              <c:strCache>
                <c:ptCount val="1"/>
                <c:pt idx="0">
                  <c:v>no. of component certificates</c:v>
                </c:pt>
              </c:strCache>
            </c:strRef>
          </c:tx>
          <c:spPr>
            <a:solidFill>
              <a:srgbClr val="99D6F0"/>
            </a:solidFill>
          </c:spPr>
          <c:invertIfNegative val="0"/>
          <c:dLbls>
            <c:dLblPos val="outEnd"/>
            <c:showLegendKey val="0"/>
            <c:showVal val="1"/>
            <c:showCatName val="0"/>
            <c:showSerName val="0"/>
            <c:showPercent val="0"/>
            <c:showBubbleSize val="0"/>
            <c:showLeaderLines val="0"/>
          </c:dLbls>
          <c:cat>
            <c:numRef>
              <c:f>CC!$K$32:$K$48</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CC!$L$32:$L$48</c:f>
              <c:numCache>
                <c:formatCode>General</c:formatCode>
                <c:ptCount val="17"/>
                <c:pt idx="0">
                  <c:v>11</c:v>
                </c:pt>
                <c:pt idx="1">
                  <c:v>56</c:v>
                </c:pt>
                <c:pt idx="2">
                  <c:v>24</c:v>
                </c:pt>
                <c:pt idx="3">
                  <c:v>42</c:v>
                </c:pt>
                <c:pt idx="4">
                  <c:v>63</c:v>
                </c:pt>
                <c:pt idx="5">
                  <c:v>65</c:v>
                </c:pt>
                <c:pt idx="6">
                  <c:v>36</c:v>
                </c:pt>
                <c:pt idx="7">
                  <c:v>17</c:v>
                </c:pt>
                <c:pt idx="8">
                  <c:v>10</c:v>
                </c:pt>
                <c:pt idx="9">
                  <c:v>16</c:v>
                </c:pt>
                <c:pt idx="10">
                  <c:v>9</c:v>
                </c:pt>
                <c:pt idx="11">
                  <c:v>8</c:v>
                </c:pt>
                <c:pt idx="12">
                  <c:v>13</c:v>
                </c:pt>
                <c:pt idx="13">
                  <c:v>7</c:v>
                </c:pt>
                <c:pt idx="14">
                  <c:v>8</c:v>
                </c:pt>
                <c:pt idx="15">
                  <c:v>6</c:v>
                </c:pt>
                <c:pt idx="16">
                  <c:v>8</c:v>
                </c:pt>
              </c:numCache>
            </c:numRef>
          </c:val>
        </c:ser>
        <c:dLbls>
          <c:showLegendKey val="0"/>
          <c:showVal val="0"/>
          <c:showCatName val="0"/>
          <c:showSerName val="0"/>
          <c:showPercent val="0"/>
          <c:showBubbleSize val="0"/>
        </c:dLbls>
        <c:gapWidth val="150"/>
        <c:axId val="48365568"/>
        <c:axId val="48367104"/>
      </c:barChart>
      <c:catAx>
        <c:axId val="48365568"/>
        <c:scaling>
          <c:orientation val="minMax"/>
        </c:scaling>
        <c:delete val="0"/>
        <c:axPos val="b"/>
        <c:numFmt formatCode="General" sourceLinked="1"/>
        <c:majorTickMark val="out"/>
        <c:minorTickMark val="none"/>
        <c:tickLblPos val="nextTo"/>
        <c:crossAx val="48367104"/>
        <c:crosses val="autoZero"/>
        <c:auto val="1"/>
        <c:lblAlgn val="ctr"/>
        <c:lblOffset val="100"/>
        <c:noMultiLvlLbl val="0"/>
      </c:catAx>
      <c:valAx>
        <c:axId val="48367104"/>
        <c:scaling>
          <c:orientation val="minMax"/>
        </c:scaling>
        <c:delete val="0"/>
        <c:axPos val="l"/>
        <c:majorGridlines/>
        <c:numFmt formatCode="General" sourceLinked="1"/>
        <c:majorTickMark val="out"/>
        <c:minorTickMark val="none"/>
        <c:tickLblPos val="nextTo"/>
        <c:crossAx val="4836556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CC!$AA$68</c:f>
              <c:strCache>
                <c:ptCount val="1"/>
                <c:pt idx="0">
                  <c:v>DNVGL-SE-0074</c:v>
                </c:pt>
              </c:strCache>
            </c:strRef>
          </c:tx>
          <c:spPr>
            <a:solidFill>
              <a:srgbClr val="C4262E"/>
            </a:solidFill>
          </c:spPr>
          <c:invertIfNegative val="0"/>
          <c:dLbls>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CC!$AA$69:$AA$85</c:f>
              <c:numCache>
                <c:formatCode>0%</c:formatCode>
                <c:ptCount val="17"/>
                <c:pt idx="0">
                  <c:v>0.3</c:v>
                </c:pt>
                <c:pt idx="1">
                  <c:v>8.9285714285714288E-2</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1"/>
          <c:order val="1"/>
          <c:tx>
            <c:strRef>
              <c:f>CC!$AB$68</c:f>
              <c:strCache>
                <c:ptCount val="1"/>
                <c:pt idx="0">
                  <c:v>DNV DSS-904</c:v>
                </c:pt>
              </c:strCache>
            </c:strRef>
          </c:tx>
          <c:invertIfNegative val="0"/>
          <c:dLbls>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CC!$AB$69:$AB$85</c:f>
              <c:numCache>
                <c:formatCode>0%</c:formatCode>
                <c:ptCount val="17"/>
                <c:pt idx="0">
                  <c:v>0.1</c:v>
                </c:pt>
                <c:pt idx="1">
                  <c:v>0.26785714285714285</c:v>
                </c:pt>
                <c:pt idx="2">
                  <c:v>0.20833333333333334</c:v>
                </c:pt>
                <c:pt idx="3">
                  <c:v>0.19047619047619047</c:v>
                </c:pt>
                <c:pt idx="4">
                  <c:v>1.5873015873015872E-2</c:v>
                </c:pt>
                <c:pt idx="5">
                  <c:v>1.5384615384615385E-2</c:v>
                </c:pt>
                <c:pt idx="6">
                  <c:v>0</c:v>
                </c:pt>
                <c:pt idx="7">
                  <c:v>0</c:v>
                </c:pt>
                <c:pt idx="8">
                  <c:v>0</c:v>
                </c:pt>
                <c:pt idx="9">
                  <c:v>0</c:v>
                </c:pt>
                <c:pt idx="10">
                  <c:v>0</c:v>
                </c:pt>
                <c:pt idx="11">
                  <c:v>0</c:v>
                </c:pt>
                <c:pt idx="12">
                  <c:v>0</c:v>
                </c:pt>
                <c:pt idx="13">
                  <c:v>0</c:v>
                </c:pt>
                <c:pt idx="14">
                  <c:v>0</c:v>
                </c:pt>
                <c:pt idx="15">
                  <c:v>0</c:v>
                </c:pt>
                <c:pt idx="16">
                  <c:v>0</c:v>
                </c:pt>
              </c:numCache>
            </c:numRef>
          </c:val>
        </c:ser>
        <c:ser>
          <c:idx val="2"/>
          <c:order val="2"/>
          <c:tx>
            <c:strRef>
              <c:f>CC!$AC$68</c:f>
              <c:strCache>
                <c:ptCount val="1"/>
                <c:pt idx="0">
                  <c:v>GL 1999</c:v>
                </c:pt>
              </c:strCache>
            </c:strRef>
          </c:tx>
          <c:spPr>
            <a:solidFill>
              <a:schemeClr val="bg1">
                <a:lumMod val="75000"/>
              </a:schemeClr>
            </a:solidFill>
          </c:spPr>
          <c:invertIfNegative val="0"/>
          <c:dLbls>
            <c:dLbl>
              <c:idx val="9"/>
              <c:layout/>
              <c:showLegendKey val="0"/>
              <c:showVal val="1"/>
              <c:showCatName val="0"/>
              <c:showSerName val="0"/>
              <c:showPercent val="0"/>
              <c:showBubbleSize val="0"/>
            </c:dLbl>
            <c:dLbl>
              <c:idx val="11"/>
              <c:layout/>
              <c:showLegendKey val="0"/>
              <c:showVal val="1"/>
              <c:showCatName val="0"/>
              <c:showSerName val="0"/>
              <c:showPercent val="0"/>
              <c:showBubbleSize val="0"/>
            </c:dLbl>
            <c:dLbl>
              <c:idx val="12"/>
              <c:layout/>
              <c:showLegendKey val="0"/>
              <c:showVal val="1"/>
              <c:showCatName val="0"/>
              <c:showSerName val="0"/>
              <c:showPercent val="0"/>
              <c:showBubbleSize val="0"/>
            </c:dLbl>
            <c:dLbl>
              <c:idx val="13"/>
              <c:layout/>
              <c:showLegendKey val="0"/>
              <c:showVal val="1"/>
              <c:showCatName val="0"/>
              <c:showSerName val="0"/>
              <c:showPercent val="0"/>
              <c:showBubbleSize val="0"/>
            </c:dLbl>
            <c:dLbl>
              <c:idx val="14"/>
              <c:layout/>
              <c:showLegendKey val="0"/>
              <c:showVal val="1"/>
              <c:showCatName val="0"/>
              <c:showSerName val="0"/>
              <c:showPercent val="0"/>
              <c:showBubbleSize val="0"/>
            </c:dLbl>
            <c:dLbl>
              <c:idx val="15"/>
              <c:layout/>
              <c:showLegendKey val="0"/>
              <c:showVal val="1"/>
              <c:showCatName val="0"/>
              <c:showSerName val="0"/>
              <c:showPercent val="0"/>
              <c:showBubbleSize val="0"/>
            </c:dLbl>
            <c:dLbl>
              <c:idx val="16"/>
              <c:layout/>
              <c:showLegendKey val="0"/>
              <c:showVal val="1"/>
              <c:showCatName val="0"/>
              <c:showSerName val="0"/>
              <c:showPercent val="0"/>
              <c:showBubbleSize val="0"/>
            </c:dLbl>
            <c:txPr>
              <a:bodyPr rot="0" vert="horz"/>
              <a:lstStyle/>
              <a:p>
                <a:pPr>
                  <a:defRPr/>
                </a:pPr>
                <a:endParaRPr lang="de-DE"/>
              </a:p>
            </c:txPr>
            <c:showLegendKey val="0"/>
            <c:showVal val="0"/>
            <c:showCatName val="0"/>
            <c:showSerName val="0"/>
            <c:showPercent val="0"/>
            <c:showBubbleSize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CC!$AC$69:$AC$85</c:f>
              <c:numCache>
                <c:formatCode>0%</c:formatCode>
                <c:ptCount val="17"/>
                <c:pt idx="0">
                  <c:v>0</c:v>
                </c:pt>
                <c:pt idx="1">
                  <c:v>0</c:v>
                </c:pt>
                <c:pt idx="2">
                  <c:v>0</c:v>
                </c:pt>
                <c:pt idx="3">
                  <c:v>0</c:v>
                </c:pt>
                <c:pt idx="4">
                  <c:v>0</c:v>
                </c:pt>
                <c:pt idx="5">
                  <c:v>3.0769230769230771E-2</c:v>
                </c:pt>
                <c:pt idx="6">
                  <c:v>0</c:v>
                </c:pt>
                <c:pt idx="7">
                  <c:v>0</c:v>
                </c:pt>
                <c:pt idx="8">
                  <c:v>0</c:v>
                </c:pt>
                <c:pt idx="9">
                  <c:v>0.1875</c:v>
                </c:pt>
                <c:pt idx="10">
                  <c:v>0</c:v>
                </c:pt>
                <c:pt idx="11">
                  <c:v>0.5</c:v>
                </c:pt>
                <c:pt idx="12">
                  <c:v>0.38461538461538464</c:v>
                </c:pt>
                <c:pt idx="13">
                  <c:v>0.7142857142857143</c:v>
                </c:pt>
                <c:pt idx="14">
                  <c:v>0.625</c:v>
                </c:pt>
                <c:pt idx="15">
                  <c:v>1</c:v>
                </c:pt>
                <c:pt idx="16">
                  <c:v>0.875</c:v>
                </c:pt>
              </c:numCache>
            </c:numRef>
          </c:val>
        </c:ser>
        <c:ser>
          <c:idx val="3"/>
          <c:order val="3"/>
          <c:tx>
            <c:strRef>
              <c:f>CC!$AD$68</c:f>
              <c:strCache>
                <c:ptCount val="1"/>
                <c:pt idx="0">
                  <c:v>GL 2003/4</c:v>
                </c:pt>
              </c:strCache>
            </c:strRef>
          </c:tx>
          <c:invertIfNegative val="0"/>
          <c:dLbls>
            <c:dLbl>
              <c:idx val="0"/>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CC!$AD$69:$AD$85</c:f>
              <c:numCache>
                <c:formatCode>0%</c:formatCode>
                <c:ptCount val="17"/>
                <c:pt idx="0">
                  <c:v>0</c:v>
                </c:pt>
                <c:pt idx="1">
                  <c:v>3.5714285714285712E-2</c:v>
                </c:pt>
                <c:pt idx="2">
                  <c:v>0.125</c:v>
                </c:pt>
                <c:pt idx="3">
                  <c:v>2.3809523809523808E-2</c:v>
                </c:pt>
                <c:pt idx="4">
                  <c:v>0.12698412698412698</c:v>
                </c:pt>
                <c:pt idx="5">
                  <c:v>0.56923076923076921</c:v>
                </c:pt>
                <c:pt idx="6">
                  <c:v>0.61111111111111116</c:v>
                </c:pt>
                <c:pt idx="7">
                  <c:v>0.52941176470588236</c:v>
                </c:pt>
                <c:pt idx="8">
                  <c:v>0.4</c:v>
                </c:pt>
                <c:pt idx="9">
                  <c:v>0.75</c:v>
                </c:pt>
                <c:pt idx="10">
                  <c:v>0.88888888888888884</c:v>
                </c:pt>
                <c:pt idx="11">
                  <c:v>0.25</c:v>
                </c:pt>
                <c:pt idx="12">
                  <c:v>0.38461538461538464</c:v>
                </c:pt>
                <c:pt idx="13">
                  <c:v>0</c:v>
                </c:pt>
                <c:pt idx="14">
                  <c:v>0</c:v>
                </c:pt>
                <c:pt idx="15">
                  <c:v>0</c:v>
                </c:pt>
                <c:pt idx="16">
                  <c:v>0</c:v>
                </c:pt>
              </c:numCache>
            </c:numRef>
          </c:val>
        </c:ser>
        <c:ser>
          <c:idx val="4"/>
          <c:order val="4"/>
          <c:tx>
            <c:strRef>
              <c:f>CC!$AE$68</c:f>
              <c:strCache>
                <c:ptCount val="1"/>
                <c:pt idx="0">
                  <c:v>GL 2005</c:v>
                </c:pt>
              </c:strCache>
            </c:strRef>
          </c:tx>
          <c:invertIfNegative val="0"/>
          <c:dLbls>
            <c:dLbl>
              <c:idx val="0"/>
              <c:delete val="1"/>
            </c:dLbl>
            <c:dLbl>
              <c:idx val="3"/>
              <c:delete val="1"/>
            </c:dLbl>
            <c:dLbl>
              <c:idx val="4"/>
              <c:delete val="1"/>
            </c:dLbl>
            <c:dLbl>
              <c:idx val="7"/>
              <c:delete val="1"/>
            </c:dLbl>
            <c:dLbl>
              <c:idx val="8"/>
              <c:delete val="1"/>
            </c:dLbl>
            <c:dLbl>
              <c:idx val="9"/>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CC!$AE$69:$AE$85</c:f>
              <c:numCache>
                <c:formatCode>0%</c:formatCode>
                <c:ptCount val="17"/>
                <c:pt idx="0">
                  <c:v>0</c:v>
                </c:pt>
                <c:pt idx="1">
                  <c:v>1.7857142857142856E-2</c:v>
                </c:pt>
                <c:pt idx="2">
                  <c:v>8.3333333333333329E-2</c:v>
                </c:pt>
                <c:pt idx="3">
                  <c:v>0</c:v>
                </c:pt>
                <c:pt idx="4">
                  <c:v>0</c:v>
                </c:pt>
                <c:pt idx="5">
                  <c:v>1.5384615384615385E-2</c:v>
                </c:pt>
                <c:pt idx="6">
                  <c:v>2.7777777777777776E-2</c:v>
                </c:pt>
                <c:pt idx="7">
                  <c:v>0</c:v>
                </c:pt>
                <c:pt idx="8">
                  <c:v>0</c:v>
                </c:pt>
                <c:pt idx="9">
                  <c:v>0</c:v>
                </c:pt>
                <c:pt idx="10">
                  <c:v>0.1111111111111111</c:v>
                </c:pt>
                <c:pt idx="11">
                  <c:v>0</c:v>
                </c:pt>
                <c:pt idx="12">
                  <c:v>0</c:v>
                </c:pt>
                <c:pt idx="13">
                  <c:v>0</c:v>
                </c:pt>
                <c:pt idx="14">
                  <c:v>0</c:v>
                </c:pt>
                <c:pt idx="15">
                  <c:v>0</c:v>
                </c:pt>
                <c:pt idx="16">
                  <c:v>0</c:v>
                </c:pt>
              </c:numCache>
            </c:numRef>
          </c:val>
        </c:ser>
        <c:ser>
          <c:idx val="5"/>
          <c:order val="5"/>
          <c:tx>
            <c:strRef>
              <c:f>CC!$AF$68</c:f>
              <c:strCache>
                <c:ptCount val="1"/>
                <c:pt idx="0">
                  <c:v>GL 2010</c:v>
                </c:pt>
              </c:strCache>
            </c:strRef>
          </c:tx>
          <c:invertIfNegative val="0"/>
          <c:dLbls>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CC!$AF$69:$AF$85</c:f>
              <c:numCache>
                <c:formatCode>0%</c:formatCode>
                <c:ptCount val="17"/>
                <c:pt idx="0">
                  <c:v>0.4</c:v>
                </c:pt>
                <c:pt idx="1">
                  <c:v>0.39285714285714285</c:v>
                </c:pt>
                <c:pt idx="2">
                  <c:v>0.45833333333333331</c:v>
                </c:pt>
                <c:pt idx="3">
                  <c:v>0.6428571428571429</c:v>
                </c:pt>
                <c:pt idx="4">
                  <c:v>0.73015873015873012</c:v>
                </c:pt>
                <c:pt idx="5">
                  <c:v>0.30769230769230771</c:v>
                </c:pt>
                <c:pt idx="6">
                  <c:v>0.22222222222222221</c:v>
                </c:pt>
                <c:pt idx="7">
                  <c:v>0.11764705882352941</c:v>
                </c:pt>
                <c:pt idx="8">
                  <c:v>0</c:v>
                </c:pt>
                <c:pt idx="9">
                  <c:v>0</c:v>
                </c:pt>
                <c:pt idx="10">
                  <c:v>0</c:v>
                </c:pt>
                <c:pt idx="11">
                  <c:v>0</c:v>
                </c:pt>
                <c:pt idx="12">
                  <c:v>0</c:v>
                </c:pt>
                <c:pt idx="13">
                  <c:v>0</c:v>
                </c:pt>
                <c:pt idx="14">
                  <c:v>0</c:v>
                </c:pt>
                <c:pt idx="15">
                  <c:v>0</c:v>
                </c:pt>
                <c:pt idx="16">
                  <c:v>0</c:v>
                </c:pt>
              </c:numCache>
            </c:numRef>
          </c:val>
        </c:ser>
        <c:ser>
          <c:idx val="6"/>
          <c:order val="6"/>
          <c:tx>
            <c:strRef>
              <c:f>CC!$AG$68</c:f>
              <c:strCache>
                <c:ptCount val="1"/>
                <c:pt idx="0">
                  <c:v>GL 2012</c:v>
                </c:pt>
              </c:strCache>
            </c:strRef>
          </c:tx>
          <c:invertIfNegative val="0"/>
          <c:dLbls>
            <c:dLbl>
              <c:idx val="0"/>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CC!$AG$69:$AG$85</c:f>
              <c:numCache>
                <c:formatCode>0%</c:formatCode>
                <c:ptCount val="17"/>
                <c:pt idx="0">
                  <c:v>0</c:v>
                </c:pt>
                <c:pt idx="1">
                  <c:v>3.5714285714285712E-2</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7"/>
          <c:order val="7"/>
          <c:tx>
            <c:strRef>
              <c:f>CC!$AH$68</c:f>
              <c:strCache>
                <c:ptCount val="1"/>
                <c:pt idx="0">
                  <c:v>IEC 61400-22</c:v>
                </c:pt>
              </c:strCache>
            </c:strRef>
          </c:tx>
          <c:invertIfNegative val="0"/>
          <c:dLbls>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CC!$AH$69:$AH$85</c:f>
              <c:numCache>
                <c:formatCode>0%</c:formatCode>
                <c:ptCount val="17"/>
                <c:pt idx="0">
                  <c:v>0.2</c:v>
                </c:pt>
                <c:pt idx="1">
                  <c:v>0.10714285714285714</c:v>
                </c:pt>
                <c:pt idx="2">
                  <c:v>8.3333333333333329E-2</c:v>
                </c:pt>
                <c:pt idx="3">
                  <c:v>4.7619047619047616E-2</c:v>
                </c:pt>
                <c:pt idx="4">
                  <c:v>0.12698412698412698</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8"/>
          <c:order val="8"/>
          <c:tx>
            <c:strRef>
              <c:f>CC!$AI$68</c:f>
              <c:strCache>
                <c:ptCount val="1"/>
                <c:pt idx="0">
                  <c:v>IEC WT01</c:v>
                </c:pt>
              </c:strCache>
            </c:strRef>
          </c:tx>
          <c:invertIfNegative val="0"/>
          <c:dLbls>
            <c:dLbl>
              <c:idx val="0"/>
              <c:delete val="1"/>
            </c:dLbl>
            <c:dLbl>
              <c:idx val="1"/>
              <c:delete val="1"/>
            </c:dLbl>
            <c:dLbl>
              <c:idx val="2"/>
              <c:delete val="1"/>
            </c:dLbl>
            <c:dLbl>
              <c:idx val="4"/>
              <c:delete val="1"/>
            </c:dLbl>
            <c:dLbl>
              <c:idx val="9"/>
              <c:delete val="1"/>
            </c:dLbl>
            <c:dLbl>
              <c:idx val="10"/>
              <c:delete val="1"/>
            </c:dLbl>
            <c:dLbl>
              <c:idx val="15"/>
              <c:delete val="1"/>
            </c:dLbl>
            <c:dLbl>
              <c:idx val="16"/>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CC!$AI$69:$AI$85</c:f>
              <c:numCache>
                <c:formatCode>0%</c:formatCode>
                <c:ptCount val="17"/>
                <c:pt idx="0">
                  <c:v>0</c:v>
                </c:pt>
                <c:pt idx="1">
                  <c:v>0</c:v>
                </c:pt>
                <c:pt idx="2">
                  <c:v>0</c:v>
                </c:pt>
                <c:pt idx="3">
                  <c:v>9.5238095238095233E-2</c:v>
                </c:pt>
                <c:pt idx="4">
                  <c:v>0</c:v>
                </c:pt>
                <c:pt idx="5">
                  <c:v>6.1538461538461542E-2</c:v>
                </c:pt>
                <c:pt idx="6">
                  <c:v>0.1388888888888889</c:v>
                </c:pt>
                <c:pt idx="7">
                  <c:v>0.29411764705882354</c:v>
                </c:pt>
                <c:pt idx="8">
                  <c:v>0.6</c:v>
                </c:pt>
                <c:pt idx="9">
                  <c:v>0</c:v>
                </c:pt>
                <c:pt idx="10">
                  <c:v>0</c:v>
                </c:pt>
                <c:pt idx="11">
                  <c:v>0.25</c:v>
                </c:pt>
                <c:pt idx="12">
                  <c:v>0.23076923076923078</c:v>
                </c:pt>
                <c:pt idx="13">
                  <c:v>0.2857142857142857</c:v>
                </c:pt>
                <c:pt idx="14">
                  <c:v>0.25</c:v>
                </c:pt>
                <c:pt idx="15">
                  <c:v>0</c:v>
                </c:pt>
                <c:pt idx="16">
                  <c:v>0</c:v>
                </c:pt>
              </c:numCache>
            </c:numRef>
          </c:val>
        </c:ser>
        <c:ser>
          <c:idx val="9"/>
          <c:order val="9"/>
          <c:tx>
            <c:strRef>
              <c:f>CC!$AJ$68</c:f>
              <c:strCache>
                <c:ptCount val="1"/>
                <c:pt idx="0">
                  <c:v>Others</c:v>
                </c:pt>
              </c:strCache>
            </c:strRef>
          </c:tx>
          <c:spPr>
            <a:solidFill>
              <a:srgbClr val="FFFF00"/>
            </a:solidFill>
          </c:spPr>
          <c:invertIfNegative val="0"/>
          <c:dLbls>
            <c:dLbl>
              <c:idx val="0"/>
              <c:delete val="1"/>
            </c:dLbl>
            <c:dLbl>
              <c:idx val="3"/>
              <c:delete val="1"/>
            </c:dLbl>
            <c:dLbl>
              <c:idx val="4"/>
              <c:delete val="1"/>
            </c:dLbl>
            <c:dLbl>
              <c:idx val="5"/>
              <c:delete val="1"/>
            </c:dLbl>
            <c:dLbl>
              <c:idx val="6"/>
              <c:delete val="1"/>
            </c:dLbl>
            <c:dLbl>
              <c:idx val="8"/>
              <c:delete val="1"/>
            </c:dLbl>
            <c:dLbl>
              <c:idx val="10"/>
              <c:delete val="1"/>
            </c:dLbl>
            <c:dLbl>
              <c:idx val="11"/>
              <c:delete val="1"/>
            </c:dLbl>
            <c:dLbl>
              <c:idx val="12"/>
              <c:delete val="1"/>
            </c:dLbl>
            <c:dLbl>
              <c:idx val="13"/>
              <c:delete val="1"/>
            </c:dLbl>
            <c:dLbl>
              <c:idx val="15"/>
              <c:delete val="1"/>
            </c:dLbl>
            <c:txPr>
              <a:bodyPr rot="0" vert="horz"/>
              <a:lstStyle/>
              <a:p>
                <a:pPr>
                  <a:defRPr/>
                </a:pPr>
                <a:endParaRPr lang="de-DE"/>
              </a:p>
            </c:txPr>
            <c:showLegendKey val="0"/>
            <c:showVal val="1"/>
            <c:showCatName val="0"/>
            <c:showSerName val="0"/>
            <c:showPercent val="0"/>
            <c:showBubbleSize val="0"/>
            <c:showLeaderLines val="0"/>
          </c:dLbls>
          <c:cat>
            <c:numRef>
              <c:f>CC!$Z$69:$Z$85</c:f>
              <c:numCache>
                <c:formatCode>General</c:formatCode>
                <c:ptCount val="17"/>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numCache>
            </c:numRef>
          </c:cat>
          <c:val>
            <c:numRef>
              <c:f>CC!$AJ$69:$AJ$85</c:f>
              <c:numCache>
                <c:formatCode>0%</c:formatCode>
                <c:ptCount val="17"/>
                <c:pt idx="0">
                  <c:v>0</c:v>
                </c:pt>
                <c:pt idx="1">
                  <c:v>5.3571428571428568E-2</c:v>
                </c:pt>
                <c:pt idx="2">
                  <c:v>4.1666666666666664E-2</c:v>
                </c:pt>
                <c:pt idx="3">
                  <c:v>0</c:v>
                </c:pt>
                <c:pt idx="4">
                  <c:v>0</c:v>
                </c:pt>
                <c:pt idx="5">
                  <c:v>0</c:v>
                </c:pt>
                <c:pt idx="6">
                  <c:v>0</c:v>
                </c:pt>
                <c:pt idx="7">
                  <c:v>5.8823529411764705E-2</c:v>
                </c:pt>
                <c:pt idx="8">
                  <c:v>0</c:v>
                </c:pt>
                <c:pt idx="9">
                  <c:v>6.25E-2</c:v>
                </c:pt>
                <c:pt idx="10">
                  <c:v>0</c:v>
                </c:pt>
                <c:pt idx="11">
                  <c:v>0</c:v>
                </c:pt>
                <c:pt idx="12">
                  <c:v>0</c:v>
                </c:pt>
                <c:pt idx="13">
                  <c:v>0</c:v>
                </c:pt>
                <c:pt idx="14">
                  <c:v>0.125</c:v>
                </c:pt>
                <c:pt idx="15">
                  <c:v>0</c:v>
                </c:pt>
                <c:pt idx="16">
                  <c:v>0.125</c:v>
                </c:pt>
              </c:numCache>
            </c:numRef>
          </c:val>
        </c:ser>
        <c:dLbls>
          <c:showLegendKey val="0"/>
          <c:showVal val="0"/>
          <c:showCatName val="0"/>
          <c:showSerName val="0"/>
          <c:showPercent val="0"/>
          <c:showBubbleSize val="0"/>
        </c:dLbls>
        <c:gapWidth val="150"/>
        <c:shape val="box"/>
        <c:axId val="220751744"/>
        <c:axId val="220753280"/>
        <c:axId val="0"/>
      </c:bar3DChart>
      <c:catAx>
        <c:axId val="220751744"/>
        <c:scaling>
          <c:orientation val="minMax"/>
        </c:scaling>
        <c:delete val="0"/>
        <c:axPos val="b"/>
        <c:numFmt formatCode="General" sourceLinked="1"/>
        <c:majorTickMark val="out"/>
        <c:minorTickMark val="none"/>
        <c:tickLblPos val="nextTo"/>
        <c:txPr>
          <a:bodyPr rot="-3060000"/>
          <a:lstStyle/>
          <a:p>
            <a:pPr>
              <a:defRPr/>
            </a:pPr>
            <a:endParaRPr lang="de-DE"/>
          </a:p>
        </c:txPr>
        <c:crossAx val="220753280"/>
        <c:crosses val="autoZero"/>
        <c:auto val="1"/>
        <c:lblAlgn val="ctr"/>
        <c:lblOffset val="100"/>
        <c:noMultiLvlLbl val="0"/>
      </c:catAx>
      <c:valAx>
        <c:axId val="220753280"/>
        <c:scaling>
          <c:orientation val="minMax"/>
        </c:scaling>
        <c:delete val="0"/>
        <c:axPos val="l"/>
        <c:majorGridlines/>
        <c:numFmt formatCode="0%" sourceLinked="1"/>
        <c:majorTickMark val="out"/>
        <c:minorTickMark val="none"/>
        <c:tickLblPos val="nextTo"/>
        <c:crossAx val="22075174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CC!$AA$43</c:f>
              <c:strCache>
                <c:ptCount val="1"/>
                <c:pt idx="0">
                  <c:v>DNVGL-SE-0074</c:v>
                </c:pt>
              </c:strCache>
            </c:strRef>
          </c:tx>
          <c:spPr>
            <a:solidFill>
              <a:srgbClr val="C4262E"/>
            </a:solidFill>
          </c:spPr>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CC!$AA$44:$AA$64</c:f>
              <c:numCache>
                <c:formatCode>General</c:formatCode>
                <c:ptCount val="21"/>
                <c:pt idx="0">
                  <c:v>3</c:v>
                </c:pt>
                <c:pt idx="1">
                  <c:v>5</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er>
        <c:ser>
          <c:idx val="1"/>
          <c:order val="1"/>
          <c:tx>
            <c:strRef>
              <c:f>CC!$AB$43</c:f>
              <c:strCache>
                <c:ptCount val="1"/>
                <c:pt idx="0">
                  <c:v>DNV DSS-904</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CC!$AB$44:$AB$64</c:f>
              <c:numCache>
                <c:formatCode>General</c:formatCode>
                <c:ptCount val="21"/>
                <c:pt idx="0">
                  <c:v>1</c:v>
                </c:pt>
                <c:pt idx="1">
                  <c:v>15</c:v>
                </c:pt>
                <c:pt idx="2">
                  <c:v>5</c:v>
                </c:pt>
                <c:pt idx="3">
                  <c:v>8</c:v>
                </c:pt>
                <c:pt idx="4">
                  <c:v>1</c:v>
                </c:pt>
                <c:pt idx="5">
                  <c:v>1</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er>
        <c:ser>
          <c:idx val="2"/>
          <c:order val="2"/>
          <c:tx>
            <c:strRef>
              <c:f>CC!$AC$43</c:f>
              <c:strCache>
                <c:ptCount val="1"/>
                <c:pt idx="0">
                  <c:v>GL 1999</c:v>
                </c:pt>
              </c:strCache>
            </c:strRef>
          </c:tx>
          <c:spPr>
            <a:solidFill>
              <a:schemeClr val="bg1">
                <a:lumMod val="75000"/>
              </a:schemeClr>
            </a:solidFill>
          </c:spPr>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CC!$AC$44:$AC$64</c:f>
              <c:numCache>
                <c:formatCode>General</c:formatCode>
                <c:ptCount val="21"/>
                <c:pt idx="0">
                  <c:v>0</c:v>
                </c:pt>
                <c:pt idx="1">
                  <c:v>0</c:v>
                </c:pt>
                <c:pt idx="2">
                  <c:v>0</c:v>
                </c:pt>
                <c:pt idx="3">
                  <c:v>0</c:v>
                </c:pt>
                <c:pt idx="4">
                  <c:v>0</c:v>
                </c:pt>
                <c:pt idx="5">
                  <c:v>2</c:v>
                </c:pt>
                <c:pt idx="6">
                  <c:v>0</c:v>
                </c:pt>
                <c:pt idx="7">
                  <c:v>0</c:v>
                </c:pt>
                <c:pt idx="8">
                  <c:v>0</c:v>
                </c:pt>
                <c:pt idx="9">
                  <c:v>3</c:v>
                </c:pt>
                <c:pt idx="10">
                  <c:v>0</c:v>
                </c:pt>
                <c:pt idx="11">
                  <c:v>4</c:v>
                </c:pt>
                <c:pt idx="12">
                  <c:v>5</c:v>
                </c:pt>
                <c:pt idx="13">
                  <c:v>5</c:v>
                </c:pt>
                <c:pt idx="14">
                  <c:v>5</c:v>
                </c:pt>
                <c:pt idx="15">
                  <c:v>6</c:v>
                </c:pt>
                <c:pt idx="16">
                  <c:v>7</c:v>
                </c:pt>
                <c:pt idx="17">
                  <c:v>6</c:v>
                </c:pt>
                <c:pt idx="18">
                  <c:v>0</c:v>
                </c:pt>
                <c:pt idx="19">
                  <c:v>2</c:v>
                </c:pt>
                <c:pt idx="20">
                  <c:v>0</c:v>
                </c:pt>
              </c:numCache>
            </c:numRef>
          </c:val>
        </c:ser>
        <c:ser>
          <c:idx val="3"/>
          <c:order val="3"/>
          <c:tx>
            <c:strRef>
              <c:f>CC!$AD$43</c:f>
              <c:strCache>
                <c:ptCount val="1"/>
                <c:pt idx="0">
                  <c:v>GL 2003/4</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CC!$AD$44:$AD$64</c:f>
              <c:numCache>
                <c:formatCode>General</c:formatCode>
                <c:ptCount val="21"/>
                <c:pt idx="0">
                  <c:v>0</c:v>
                </c:pt>
                <c:pt idx="1">
                  <c:v>2</c:v>
                </c:pt>
                <c:pt idx="2">
                  <c:v>3</c:v>
                </c:pt>
                <c:pt idx="3">
                  <c:v>1</c:v>
                </c:pt>
                <c:pt idx="4">
                  <c:v>8</c:v>
                </c:pt>
                <c:pt idx="5">
                  <c:v>37</c:v>
                </c:pt>
                <c:pt idx="6">
                  <c:v>22</c:v>
                </c:pt>
                <c:pt idx="7">
                  <c:v>9</c:v>
                </c:pt>
                <c:pt idx="8">
                  <c:v>4</c:v>
                </c:pt>
                <c:pt idx="9">
                  <c:v>12</c:v>
                </c:pt>
                <c:pt idx="10">
                  <c:v>8</c:v>
                </c:pt>
                <c:pt idx="11">
                  <c:v>2</c:v>
                </c:pt>
                <c:pt idx="12">
                  <c:v>5</c:v>
                </c:pt>
                <c:pt idx="13">
                  <c:v>0</c:v>
                </c:pt>
                <c:pt idx="14">
                  <c:v>0</c:v>
                </c:pt>
                <c:pt idx="15">
                  <c:v>0</c:v>
                </c:pt>
                <c:pt idx="16">
                  <c:v>0</c:v>
                </c:pt>
                <c:pt idx="17">
                  <c:v>0</c:v>
                </c:pt>
                <c:pt idx="18">
                  <c:v>0</c:v>
                </c:pt>
                <c:pt idx="19">
                  <c:v>0</c:v>
                </c:pt>
                <c:pt idx="20">
                  <c:v>0</c:v>
                </c:pt>
              </c:numCache>
            </c:numRef>
          </c:val>
        </c:ser>
        <c:ser>
          <c:idx val="4"/>
          <c:order val="4"/>
          <c:tx>
            <c:strRef>
              <c:f>CC!$AE$43</c:f>
              <c:strCache>
                <c:ptCount val="1"/>
                <c:pt idx="0">
                  <c:v>GL 2005</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CC!$AE$44:$AE$64</c:f>
              <c:numCache>
                <c:formatCode>General</c:formatCode>
                <c:ptCount val="21"/>
                <c:pt idx="0">
                  <c:v>0</c:v>
                </c:pt>
                <c:pt idx="1">
                  <c:v>1</c:v>
                </c:pt>
                <c:pt idx="2">
                  <c:v>2</c:v>
                </c:pt>
                <c:pt idx="3">
                  <c:v>0</c:v>
                </c:pt>
                <c:pt idx="4">
                  <c:v>0</c:v>
                </c:pt>
                <c:pt idx="5">
                  <c:v>1</c:v>
                </c:pt>
                <c:pt idx="6">
                  <c:v>1</c:v>
                </c:pt>
                <c:pt idx="7">
                  <c:v>0</c:v>
                </c:pt>
                <c:pt idx="8">
                  <c:v>0</c:v>
                </c:pt>
                <c:pt idx="9">
                  <c:v>0</c:v>
                </c:pt>
                <c:pt idx="10">
                  <c:v>1</c:v>
                </c:pt>
                <c:pt idx="11">
                  <c:v>0</c:v>
                </c:pt>
                <c:pt idx="12">
                  <c:v>0</c:v>
                </c:pt>
                <c:pt idx="13">
                  <c:v>0</c:v>
                </c:pt>
                <c:pt idx="14">
                  <c:v>0</c:v>
                </c:pt>
                <c:pt idx="15">
                  <c:v>0</c:v>
                </c:pt>
                <c:pt idx="16">
                  <c:v>0</c:v>
                </c:pt>
                <c:pt idx="17">
                  <c:v>0</c:v>
                </c:pt>
                <c:pt idx="18">
                  <c:v>0</c:v>
                </c:pt>
                <c:pt idx="19">
                  <c:v>0</c:v>
                </c:pt>
                <c:pt idx="20">
                  <c:v>0</c:v>
                </c:pt>
              </c:numCache>
            </c:numRef>
          </c:val>
        </c:ser>
        <c:ser>
          <c:idx val="5"/>
          <c:order val="5"/>
          <c:tx>
            <c:strRef>
              <c:f>CC!$AF$43</c:f>
              <c:strCache>
                <c:ptCount val="1"/>
                <c:pt idx="0">
                  <c:v>GL 2010</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CC!$AF$44:$AF$64</c:f>
              <c:numCache>
                <c:formatCode>General</c:formatCode>
                <c:ptCount val="21"/>
                <c:pt idx="0">
                  <c:v>4</c:v>
                </c:pt>
                <c:pt idx="1">
                  <c:v>22</c:v>
                </c:pt>
                <c:pt idx="2">
                  <c:v>11</c:v>
                </c:pt>
                <c:pt idx="3">
                  <c:v>27</c:v>
                </c:pt>
                <c:pt idx="4">
                  <c:v>46</c:v>
                </c:pt>
                <c:pt idx="5">
                  <c:v>20</c:v>
                </c:pt>
                <c:pt idx="6">
                  <c:v>8</c:v>
                </c:pt>
                <c:pt idx="7">
                  <c:v>2</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er>
        <c:ser>
          <c:idx val="6"/>
          <c:order val="6"/>
          <c:tx>
            <c:strRef>
              <c:f>CC!$AG$43</c:f>
              <c:strCache>
                <c:ptCount val="1"/>
                <c:pt idx="0">
                  <c:v>GL 2012</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CC!$AG$44:$AG$64</c:f>
              <c:numCache>
                <c:formatCode>General</c:formatCode>
                <c:ptCount val="21"/>
                <c:pt idx="0">
                  <c:v>0</c:v>
                </c:pt>
                <c:pt idx="1">
                  <c:v>2</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er>
        <c:ser>
          <c:idx val="7"/>
          <c:order val="7"/>
          <c:tx>
            <c:strRef>
              <c:f>CC!$AH$43</c:f>
              <c:strCache>
                <c:ptCount val="1"/>
                <c:pt idx="0">
                  <c:v>IEC 61400-22</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CC!$AH$44:$AH$64</c:f>
              <c:numCache>
                <c:formatCode>General</c:formatCode>
                <c:ptCount val="21"/>
                <c:pt idx="0">
                  <c:v>2</c:v>
                </c:pt>
                <c:pt idx="1">
                  <c:v>6</c:v>
                </c:pt>
                <c:pt idx="2">
                  <c:v>2</c:v>
                </c:pt>
                <c:pt idx="3">
                  <c:v>2</c:v>
                </c:pt>
                <c:pt idx="4">
                  <c:v>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ser>
        <c:ser>
          <c:idx val="8"/>
          <c:order val="8"/>
          <c:tx>
            <c:strRef>
              <c:f>CC!$AI$43</c:f>
              <c:strCache>
                <c:ptCount val="1"/>
                <c:pt idx="0">
                  <c:v>IEC WT01</c:v>
                </c:pt>
              </c:strCache>
            </c:strRef>
          </c:tx>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CC!$AI$44:$AI$64</c:f>
              <c:numCache>
                <c:formatCode>General</c:formatCode>
                <c:ptCount val="21"/>
                <c:pt idx="0">
                  <c:v>0</c:v>
                </c:pt>
                <c:pt idx="1">
                  <c:v>0</c:v>
                </c:pt>
                <c:pt idx="2">
                  <c:v>0</c:v>
                </c:pt>
                <c:pt idx="3">
                  <c:v>4</c:v>
                </c:pt>
                <c:pt idx="4">
                  <c:v>0</c:v>
                </c:pt>
                <c:pt idx="5">
                  <c:v>4</c:v>
                </c:pt>
                <c:pt idx="6">
                  <c:v>5</c:v>
                </c:pt>
                <c:pt idx="7">
                  <c:v>5</c:v>
                </c:pt>
                <c:pt idx="8">
                  <c:v>6</c:v>
                </c:pt>
                <c:pt idx="9">
                  <c:v>0</c:v>
                </c:pt>
                <c:pt idx="10">
                  <c:v>0</c:v>
                </c:pt>
                <c:pt idx="11">
                  <c:v>2</c:v>
                </c:pt>
                <c:pt idx="12">
                  <c:v>3</c:v>
                </c:pt>
                <c:pt idx="13">
                  <c:v>2</c:v>
                </c:pt>
                <c:pt idx="14">
                  <c:v>2</c:v>
                </c:pt>
                <c:pt idx="15">
                  <c:v>0</c:v>
                </c:pt>
                <c:pt idx="16">
                  <c:v>0</c:v>
                </c:pt>
                <c:pt idx="17">
                  <c:v>0</c:v>
                </c:pt>
                <c:pt idx="18">
                  <c:v>0</c:v>
                </c:pt>
                <c:pt idx="19">
                  <c:v>0</c:v>
                </c:pt>
                <c:pt idx="20">
                  <c:v>0</c:v>
                </c:pt>
              </c:numCache>
            </c:numRef>
          </c:val>
        </c:ser>
        <c:ser>
          <c:idx val="9"/>
          <c:order val="9"/>
          <c:tx>
            <c:strRef>
              <c:f>CC!$AJ$43</c:f>
              <c:strCache>
                <c:ptCount val="1"/>
                <c:pt idx="0">
                  <c:v>Others</c:v>
                </c:pt>
              </c:strCache>
            </c:strRef>
          </c:tx>
          <c:spPr>
            <a:solidFill>
              <a:srgbClr val="FFFF00"/>
            </a:solidFill>
          </c:spPr>
          <c:invertIfNegative val="0"/>
          <c:dLbls>
            <c:numFmt formatCode="#;#;" sourceLinked="0"/>
            <c:showLegendKey val="0"/>
            <c:showVal val="1"/>
            <c:showCatName val="0"/>
            <c:showSerName val="0"/>
            <c:showPercent val="0"/>
            <c:showBubbleSize val="0"/>
            <c:showLeaderLines val="0"/>
          </c:dLbls>
          <c:cat>
            <c:numRef>
              <c:f>CC!$Z$44:$Z$64</c:f>
              <c:numCache>
                <c:formatCode>General</c:formatCode>
                <c:ptCount val="21"/>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2004</c:v>
                </c:pt>
                <c:pt idx="13">
                  <c:v>2003</c:v>
                </c:pt>
                <c:pt idx="14">
                  <c:v>2002</c:v>
                </c:pt>
                <c:pt idx="15">
                  <c:v>2001</c:v>
                </c:pt>
                <c:pt idx="16">
                  <c:v>2000</c:v>
                </c:pt>
                <c:pt idx="17">
                  <c:v>1999</c:v>
                </c:pt>
                <c:pt idx="18">
                  <c:v>1998</c:v>
                </c:pt>
                <c:pt idx="19">
                  <c:v>1997</c:v>
                </c:pt>
                <c:pt idx="20">
                  <c:v>1996</c:v>
                </c:pt>
              </c:numCache>
            </c:numRef>
          </c:cat>
          <c:val>
            <c:numRef>
              <c:f>CC!$AJ$44:$AJ$64</c:f>
              <c:numCache>
                <c:formatCode>General</c:formatCode>
                <c:ptCount val="21"/>
                <c:pt idx="0">
                  <c:v>0</c:v>
                </c:pt>
                <c:pt idx="1">
                  <c:v>3</c:v>
                </c:pt>
                <c:pt idx="2">
                  <c:v>1</c:v>
                </c:pt>
                <c:pt idx="3">
                  <c:v>0</c:v>
                </c:pt>
                <c:pt idx="4">
                  <c:v>0</c:v>
                </c:pt>
                <c:pt idx="5">
                  <c:v>0</c:v>
                </c:pt>
                <c:pt idx="6">
                  <c:v>0</c:v>
                </c:pt>
                <c:pt idx="7">
                  <c:v>1</c:v>
                </c:pt>
                <c:pt idx="8">
                  <c:v>0</c:v>
                </c:pt>
                <c:pt idx="9">
                  <c:v>1</c:v>
                </c:pt>
                <c:pt idx="10">
                  <c:v>0</c:v>
                </c:pt>
                <c:pt idx="11">
                  <c:v>0</c:v>
                </c:pt>
                <c:pt idx="12">
                  <c:v>0</c:v>
                </c:pt>
                <c:pt idx="13">
                  <c:v>0</c:v>
                </c:pt>
                <c:pt idx="14">
                  <c:v>1</c:v>
                </c:pt>
                <c:pt idx="15">
                  <c:v>0</c:v>
                </c:pt>
                <c:pt idx="16">
                  <c:v>1</c:v>
                </c:pt>
                <c:pt idx="17">
                  <c:v>1</c:v>
                </c:pt>
                <c:pt idx="18">
                  <c:v>0</c:v>
                </c:pt>
                <c:pt idx="19">
                  <c:v>0</c:v>
                </c:pt>
                <c:pt idx="20">
                  <c:v>1</c:v>
                </c:pt>
              </c:numCache>
            </c:numRef>
          </c:val>
        </c:ser>
        <c:dLbls>
          <c:showLegendKey val="0"/>
          <c:showVal val="0"/>
          <c:showCatName val="0"/>
          <c:showSerName val="0"/>
          <c:showPercent val="0"/>
          <c:showBubbleSize val="0"/>
        </c:dLbls>
        <c:gapWidth val="150"/>
        <c:overlap val="100"/>
        <c:axId val="221655808"/>
        <c:axId val="221657344"/>
      </c:barChart>
      <c:catAx>
        <c:axId val="221655808"/>
        <c:scaling>
          <c:orientation val="minMax"/>
        </c:scaling>
        <c:delete val="0"/>
        <c:axPos val="b"/>
        <c:numFmt formatCode="General" sourceLinked="1"/>
        <c:majorTickMark val="out"/>
        <c:minorTickMark val="none"/>
        <c:tickLblPos val="nextTo"/>
        <c:txPr>
          <a:bodyPr rot="-3000000"/>
          <a:lstStyle/>
          <a:p>
            <a:pPr>
              <a:defRPr/>
            </a:pPr>
            <a:endParaRPr lang="de-DE"/>
          </a:p>
        </c:txPr>
        <c:crossAx val="221657344"/>
        <c:crosses val="autoZero"/>
        <c:auto val="1"/>
        <c:lblAlgn val="ctr"/>
        <c:lblOffset val="100"/>
        <c:noMultiLvlLbl val="0"/>
      </c:catAx>
      <c:valAx>
        <c:axId val="221657344"/>
        <c:scaling>
          <c:orientation val="minMax"/>
        </c:scaling>
        <c:delete val="0"/>
        <c:axPos val="l"/>
        <c:majorGridlines/>
        <c:numFmt formatCode="General" sourceLinked="1"/>
        <c:majorTickMark val="out"/>
        <c:minorTickMark val="none"/>
        <c:tickLblPos val="nextTo"/>
        <c:crossAx val="2216558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CC!$AA$43</c:f>
              <c:strCache>
                <c:ptCount val="1"/>
                <c:pt idx="0">
                  <c:v>DNVGL-SE-0074</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CC!$AA$45:$AA$60</c:f>
              <c:numCache>
                <c:formatCode>General</c:formatCode>
                <c:ptCount val="16"/>
                <c:pt idx="0">
                  <c:v>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ser>
        <c:ser>
          <c:idx val="1"/>
          <c:order val="1"/>
          <c:tx>
            <c:strRef>
              <c:f>CC!$AB$43</c:f>
              <c:strCache>
                <c:ptCount val="1"/>
                <c:pt idx="0">
                  <c:v>DNV DSS-904</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CC!$AB$45:$AB$60</c:f>
              <c:numCache>
                <c:formatCode>General</c:formatCode>
                <c:ptCount val="16"/>
                <c:pt idx="0">
                  <c:v>15</c:v>
                </c:pt>
                <c:pt idx="1">
                  <c:v>5</c:v>
                </c:pt>
                <c:pt idx="2">
                  <c:v>8</c:v>
                </c:pt>
                <c:pt idx="3">
                  <c:v>1</c:v>
                </c:pt>
                <c:pt idx="4">
                  <c:v>1</c:v>
                </c:pt>
                <c:pt idx="5">
                  <c:v>0</c:v>
                </c:pt>
                <c:pt idx="6">
                  <c:v>0</c:v>
                </c:pt>
                <c:pt idx="7">
                  <c:v>0</c:v>
                </c:pt>
                <c:pt idx="8">
                  <c:v>0</c:v>
                </c:pt>
                <c:pt idx="9">
                  <c:v>0</c:v>
                </c:pt>
                <c:pt idx="10">
                  <c:v>0</c:v>
                </c:pt>
                <c:pt idx="11">
                  <c:v>0</c:v>
                </c:pt>
                <c:pt idx="12">
                  <c:v>0</c:v>
                </c:pt>
                <c:pt idx="13">
                  <c:v>0</c:v>
                </c:pt>
                <c:pt idx="14">
                  <c:v>0</c:v>
                </c:pt>
                <c:pt idx="15">
                  <c:v>0</c:v>
                </c:pt>
              </c:numCache>
            </c:numRef>
          </c:val>
        </c:ser>
        <c:ser>
          <c:idx val="2"/>
          <c:order val="2"/>
          <c:tx>
            <c:strRef>
              <c:f>CC!$AC$43</c:f>
              <c:strCache>
                <c:ptCount val="1"/>
                <c:pt idx="0">
                  <c:v>GL 1999</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CC!$AC$45:$AC$60</c:f>
              <c:numCache>
                <c:formatCode>General</c:formatCode>
                <c:ptCount val="16"/>
                <c:pt idx="0">
                  <c:v>0</c:v>
                </c:pt>
                <c:pt idx="1">
                  <c:v>0</c:v>
                </c:pt>
                <c:pt idx="2">
                  <c:v>0</c:v>
                </c:pt>
                <c:pt idx="3">
                  <c:v>0</c:v>
                </c:pt>
                <c:pt idx="4">
                  <c:v>2</c:v>
                </c:pt>
                <c:pt idx="5">
                  <c:v>0</c:v>
                </c:pt>
                <c:pt idx="6">
                  <c:v>0</c:v>
                </c:pt>
                <c:pt idx="7">
                  <c:v>0</c:v>
                </c:pt>
                <c:pt idx="8">
                  <c:v>3</c:v>
                </c:pt>
                <c:pt idx="9">
                  <c:v>0</c:v>
                </c:pt>
                <c:pt idx="10">
                  <c:v>4</c:v>
                </c:pt>
                <c:pt idx="11">
                  <c:v>5</c:v>
                </c:pt>
                <c:pt idx="12">
                  <c:v>5</c:v>
                </c:pt>
                <c:pt idx="13">
                  <c:v>5</c:v>
                </c:pt>
                <c:pt idx="14">
                  <c:v>6</c:v>
                </c:pt>
                <c:pt idx="15">
                  <c:v>7</c:v>
                </c:pt>
              </c:numCache>
            </c:numRef>
          </c:val>
        </c:ser>
        <c:ser>
          <c:idx val="3"/>
          <c:order val="3"/>
          <c:tx>
            <c:strRef>
              <c:f>CC!$AD$43</c:f>
              <c:strCache>
                <c:ptCount val="1"/>
                <c:pt idx="0">
                  <c:v>GL 2003/4</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CC!$AD$45:$AD$60</c:f>
              <c:numCache>
                <c:formatCode>General</c:formatCode>
                <c:ptCount val="16"/>
                <c:pt idx="0">
                  <c:v>2</c:v>
                </c:pt>
                <c:pt idx="1">
                  <c:v>3</c:v>
                </c:pt>
                <c:pt idx="2">
                  <c:v>1</c:v>
                </c:pt>
                <c:pt idx="3">
                  <c:v>8</c:v>
                </c:pt>
                <c:pt idx="4">
                  <c:v>37</c:v>
                </c:pt>
                <c:pt idx="5">
                  <c:v>22</c:v>
                </c:pt>
                <c:pt idx="6">
                  <c:v>9</c:v>
                </c:pt>
                <c:pt idx="7">
                  <c:v>4</c:v>
                </c:pt>
                <c:pt idx="8">
                  <c:v>12</c:v>
                </c:pt>
                <c:pt idx="9">
                  <c:v>8</c:v>
                </c:pt>
                <c:pt idx="10">
                  <c:v>2</c:v>
                </c:pt>
                <c:pt idx="11">
                  <c:v>5</c:v>
                </c:pt>
                <c:pt idx="12">
                  <c:v>0</c:v>
                </c:pt>
                <c:pt idx="13">
                  <c:v>0</c:v>
                </c:pt>
                <c:pt idx="14">
                  <c:v>0</c:v>
                </c:pt>
                <c:pt idx="15">
                  <c:v>0</c:v>
                </c:pt>
              </c:numCache>
            </c:numRef>
          </c:val>
        </c:ser>
        <c:ser>
          <c:idx val="4"/>
          <c:order val="4"/>
          <c:tx>
            <c:strRef>
              <c:f>CC!$AE$43</c:f>
              <c:strCache>
                <c:ptCount val="1"/>
                <c:pt idx="0">
                  <c:v>GL 2005</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CC!$AE$45:$AE$60</c:f>
              <c:numCache>
                <c:formatCode>General</c:formatCode>
                <c:ptCount val="16"/>
                <c:pt idx="0">
                  <c:v>1</c:v>
                </c:pt>
                <c:pt idx="1">
                  <c:v>2</c:v>
                </c:pt>
                <c:pt idx="2">
                  <c:v>0</c:v>
                </c:pt>
                <c:pt idx="3">
                  <c:v>0</c:v>
                </c:pt>
                <c:pt idx="4">
                  <c:v>1</c:v>
                </c:pt>
                <c:pt idx="5">
                  <c:v>1</c:v>
                </c:pt>
                <c:pt idx="6">
                  <c:v>0</c:v>
                </c:pt>
                <c:pt idx="7">
                  <c:v>0</c:v>
                </c:pt>
                <c:pt idx="8">
                  <c:v>0</c:v>
                </c:pt>
                <c:pt idx="9">
                  <c:v>1</c:v>
                </c:pt>
                <c:pt idx="10">
                  <c:v>0</c:v>
                </c:pt>
                <c:pt idx="11">
                  <c:v>0</c:v>
                </c:pt>
                <c:pt idx="12">
                  <c:v>0</c:v>
                </c:pt>
                <c:pt idx="13">
                  <c:v>0</c:v>
                </c:pt>
                <c:pt idx="14">
                  <c:v>0</c:v>
                </c:pt>
                <c:pt idx="15">
                  <c:v>0</c:v>
                </c:pt>
              </c:numCache>
            </c:numRef>
          </c:val>
        </c:ser>
        <c:ser>
          <c:idx val="5"/>
          <c:order val="5"/>
          <c:tx>
            <c:strRef>
              <c:f>CC!$AF$43</c:f>
              <c:strCache>
                <c:ptCount val="1"/>
                <c:pt idx="0">
                  <c:v>GL 2010</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CC!$AF$45:$AF$60</c:f>
              <c:numCache>
                <c:formatCode>General</c:formatCode>
                <c:ptCount val="16"/>
                <c:pt idx="0">
                  <c:v>22</c:v>
                </c:pt>
                <c:pt idx="1">
                  <c:v>11</c:v>
                </c:pt>
                <c:pt idx="2">
                  <c:v>27</c:v>
                </c:pt>
                <c:pt idx="3">
                  <c:v>46</c:v>
                </c:pt>
                <c:pt idx="4">
                  <c:v>20</c:v>
                </c:pt>
                <c:pt idx="5">
                  <c:v>8</c:v>
                </c:pt>
                <c:pt idx="6">
                  <c:v>2</c:v>
                </c:pt>
                <c:pt idx="7">
                  <c:v>0</c:v>
                </c:pt>
                <c:pt idx="8">
                  <c:v>0</c:v>
                </c:pt>
                <c:pt idx="9">
                  <c:v>0</c:v>
                </c:pt>
                <c:pt idx="10">
                  <c:v>0</c:v>
                </c:pt>
                <c:pt idx="11">
                  <c:v>0</c:v>
                </c:pt>
                <c:pt idx="12">
                  <c:v>0</c:v>
                </c:pt>
                <c:pt idx="13">
                  <c:v>0</c:v>
                </c:pt>
                <c:pt idx="14">
                  <c:v>0</c:v>
                </c:pt>
                <c:pt idx="15">
                  <c:v>0</c:v>
                </c:pt>
              </c:numCache>
            </c:numRef>
          </c:val>
        </c:ser>
        <c:ser>
          <c:idx val="6"/>
          <c:order val="6"/>
          <c:tx>
            <c:strRef>
              <c:f>CC!$AG$43</c:f>
              <c:strCache>
                <c:ptCount val="1"/>
                <c:pt idx="0">
                  <c:v>GL 2012</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CC!$AG$45:$AG$60</c:f>
              <c:numCache>
                <c:formatCode>General</c:formatCode>
                <c:ptCount val="16"/>
                <c:pt idx="0">
                  <c:v>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ser>
        <c:ser>
          <c:idx val="7"/>
          <c:order val="7"/>
          <c:tx>
            <c:strRef>
              <c:f>CC!$AH$43</c:f>
              <c:strCache>
                <c:ptCount val="1"/>
                <c:pt idx="0">
                  <c:v>IEC 61400-22</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CC!$AH$45:$AH$60</c:f>
              <c:numCache>
                <c:formatCode>General</c:formatCode>
                <c:ptCount val="16"/>
                <c:pt idx="0">
                  <c:v>6</c:v>
                </c:pt>
                <c:pt idx="1">
                  <c:v>2</c:v>
                </c:pt>
                <c:pt idx="2">
                  <c:v>2</c:v>
                </c:pt>
                <c:pt idx="3">
                  <c:v>8</c:v>
                </c:pt>
                <c:pt idx="4">
                  <c:v>0</c:v>
                </c:pt>
                <c:pt idx="5">
                  <c:v>0</c:v>
                </c:pt>
                <c:pt idx="6">
                  <c:v>0</c:v>
                </c:pt>
                <c:pt idx="7">
                  <c:v>0</c:v>
                </c:pt>
                <c:pt idx="8">
                  <c:v>0</c:v>
                </c:pt>
                <c:pt idx="9">
                  <c:v>0</c:v>
                </c:pt>
                <c:pt idx="10">
                  <c:v>0</c:v>
                </c:pt>
                <c:pt idx="11">
                  <c:v>0</c:v>
                </c:pt>
                <c:pt idx="12">
                  <c:v>0</c:v>
                </c:pt>
                <c:pt idx="13">
                  <c:v>0</c:v>
                </c:pt>
                <c:pt idx="14">
                  <c:v>0</c:v>
                </c:pt>
                <c:pt idx="15">
                  <c:v>0</c:v>
                </c:pt>
              </c:numCache>
            </c:numRef>
          </c:val>
        </c:ser>
        <c:ser>
          <c:idx val="8"/>
          <c:order val="8"/>
          <c:tx>
            <c:strRef>
              <c:f>CC!$AI$43</c:f>
              <c:strCache>
                <c:ptCount val="1"/>
                <c:pt idx="0">
                  <c:v>IEC WT01</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CC!$AI$45:$AI$60</c:f>
              <c:numCache>
                <c:formatCode>General</c:formatCode>
                <c:ptCount val="16"/>
                <c:pt idx="0">
                  <c:v>0</c:v>
                </c:pt>
                <c:pt idx="1">
                  <c:v>0</c:v>
                </c:pt>
                <c:pt idx="2">
                  <c:v>4</c:v>
                </c:pt>
                <c:pt idx="3">
                  <c:v>0</c:v>
                </c:pt>
                <c:pt idx="4">
                  <c:v>4</c:v>
                </c:pt>
                <c:pt idx="5">
                  <c:v>5</c:v>
                </c:pt>
                <c:pt idx="6">
                  <c:v>5</c:v>
                </c:pt>
                <c:pt idx="7">
                  <c:v>6</c:v>
                </c:pt>
                <c:pt idx="8">
                  <c:v>0</c:v>
                </c:pt>
                <c:pt idx="9">
                  <c:v>0</c:v>
                </c:pt>
                <c:pt idx="10">
                  <c:v>2</c:v>
                </c:pt>
                <c:pt idx="11">
                  <c:v>3</c:v>
                </c:pt>
                <c:pt idx="12">
                  <c:v>2</c:v>
                </c:pt>
                <c:pt idx="13">
                  <c:v>2</c:v>
                </c:pt>
                <c:pt idx="14">
                  <c:v>0</c:v>
                </c:pt>
                <c:pt idx="15">
                  <c:v>0</c:v>
                </c:pt>
              </c:numCache>
            </c:numRef>
          </c:val>
        </c:ser>
        <c:ser>
          <c:idx val="9"/>
          <c:order val="9"/>
          <c:tx>
            <c:strRef>
              <c:f>CC!$AJ$43</c:f>
              <c:strCache>
                <c:ptCount val="1"/>
                <c:pt idx="0">
                  <c:v>Others</c:v>
                </c:pt>
              </c:strCache>
            </c:strRef>
          </c:tx>
          <c:invertIfNegative val="0"/>
          <c:cat>
            <c:numRef>
              <c:f>CC!$Z$45:$Z$60</c:f>
              <c:numCache>
                <c:formatCode>General</c:formatCode>
                <c:ptCount val="16"/>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numCache>
            </c:numRef>
          </c:cat>
          <c:val>
            <c:numRef>
              <c:f>CC!$AJ$45:$AJ$60</c:f>
              <c:numCache>
                <c:formatCode>General</c:formatCode>
                <c:ptCount val="16"/>
                <c:pt idx="0">
                  <c:v>3</c:v>
                </c:pt>
                <c:pt idx="1">
                  <c:v>1</c:v>
                </c:pt>
                <c:pt idx="2">
                  <c:v>0</c:v>
                </c:pt>
                <c:pt idx="3">
                  <c:v>0</c:v>
                </c:pt>
                <c:pt idx="4">
                  <c:v>0</c:v>
                </c:pt>
                <c:pt idx="5">
                  <c:v>0</c:v>
                </c:pt>
                <c:pt idx="6">
                  <c:v>1</c:v>
                </c:pt>
                <c:pt idx="7">
                  <c:v>0</c:v>
                </c:pt>
                <c:pt idx="8">
                  <c:v>1</c:v>
                </c:pt>
                <c:pt idx="9">
                  <c:v>0</c:v>
                </c:pt>
                <c:pt idx="10">
                  <c:v>0</c:v>
                </c:pt>
                <c:pt idx="11">
                  <c:v>0</c:v>
                </c:pt>
                <c:pt idx="12">
                  <c:v>0</c:v>
                </c:pt>
                <c:pt idx="13">
                  <c:v>1</c:v>
                </c:pt>
                <c:pt idx="14">
                  <c:v>0</c:v>
                </c:pt>
                <c:pt idx="15">
                  <c:v>1</c:v>
                </c:pt>
              </c:numCache>
            </c:numRef>
          </c:val>
        </c:ser>
        <c:dLbls>
          <c:showLegendKey val="0"/>
          <c:showVal val="0"/>
          <c:showCatName val="0"/>
          <c:showSerName val="0"/>
          <c:showPercent val="0"/>
          <c:showBubbleSize val="0"/>
        </c:dLbls>
        <c:gapWidth val="150"/>
        <c:overlap val="100"/>
        <c:axId val="221715840"/>
        <c:axId val="221729920"/>
      </c:barChart>
      <c:catAx>
        <c:axId val="221715840"/>
        <c:scaling>
          <c:orientation val="minMax"/>
        </c:scaling>
        <c:delete val="0"/>
        <c:axPos val="b"/>
        <c:numFmt formatCode="General" sourceLinked="1"/>
        <c:majorTickMark val="out"/>
        <c:minorTickMark val="none"/>
        <c:tickLblPos val="nextTo"/>
        <c:crossAx val="221729920"/>
        <c:crosses val="autoZero"/>
        <c:auto val="1"/>
        <c:lblAlgn val="ctr"/>
        <c:lblOffset val="100"/>
        <c:noMultiLvlLbl val="0"/>
      </c:catAx>
      <c:valAx>
        <c:axId val="221729920"/>
        <c:scaling>
          <c:orientation val="minMax"/>
        </c:scaling>
        <c:delete val="0"/>
        <c:axPos val="l"/>
        <c:majorGridlines/>
        <c:numFmt formatCode="General" sourceLinked="1"/>
        <c:majorTickMark val="out"/>
        <c:minorTickMark val="none"/>
        <c:tickLblPos val="nextTo"/>
        <c:crossAx val="221715840"/>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dgm:spPr>
      <dgm:t>
        <a:bodyPr/>
        <a:lstStyle/>
        <a:p>
          <a:pPr rtl="0"/>
          <a:r>
            <a:rPr lang="en-GB" sz="1050" b="1" smtClean="0">
              <a:latin typeface="Verdana"/>
              <a:ea typeface="+mn-ea"/>
              <a:cs typeface="+mn-cs"/>
            </a:rPr>
            <a:t>Development</a:t>
          </a:r>
          <a:endParaRPr lang="en-GB" sz="1050" b="1" dirty="0">
            <a:latin typeface="Verdana"/>
            <a:ea typeface="+mn-ea"/>
            <a:cs typeface="+mn-cs"/>
          </a:endParaRPr>
        </a:p>
      </dgm:t>
    </dgm:pt>
    <dgm:pt modelId="{C459173E-AA0F-495B-9F4B-574C28F670F5}" type="parTrans" cxnId="{3AFAC156-9AF5-44BA-9983-DBCF54E53DE0}">
      <dgm:prSet/>
      <dgm:spPr/>
      <dgm:t>
        <a:bodyPr/>
        <a:lstStyle/>
        <a:p>
          <a:endParaRPr lang="en-GB" sz="1050" b="1"/>
        </a:p>
      </dgm:t>
    </dgm:pt>
    <dgm:pt modelId="{385023A7-4FDC-4D97-A16F-A99FEE643A26}" type="sibTrans" cxnId="{3AFAC156-9AF5-44BA-9983-DBCF54E53DE0}">
      <dgm:prSet/>
      <dgm:spPr/>
      <dgm:t>
        <a:bodyPr/>
        <a:lstStyle/>
        <a:p>
          <a:endParaRPr lang="en-GB" sz="1050" b="1"/>
        </a:p>
      </dgm:t>
    </dgm:pt>
    <dgm:pt modelId="{911C0E1A-EED2-4121-B397-BFCC9E0E7E0C}">
      <dgm:prSet custT="1"/>
      <dgm:spPr>
        <a:xfrm>
          <a:off x="1453203" y="2982"/>
          <a:ext cx="1667645" cy="667058"/>
        </a:xfrm>
      </dgm:spPr>
      <dgm:t>
        <a:bodyPr/>
        <a:lstStyle/>
        <a:p>
          <a:pPr rtl="0"/>
          <a:r>
            <a:rPr lang="en-GB" sz="1050" b="1" smtClean="0">
              <a:latin typeface="Verdana"/>
              <a:ea typeface="+mn-ea"/>
              <a:cs typeface="+mn-cs"/>
            </a:rPr>
            <a:t>Construction</a:t>
          </a:r>
          <a:endParaRPr lang="en-GB" sz="1050" b="1" dirty="0">
            <a:latin typeface="Verdana"/>
            <a:ea typeface="+mn-ea"/>
            <a:cs typeface="+mn-cs"/>
          </a:endParaRPr>
        </a:p>
      </dgm:t>
    </dgm:pt>
    <dgm:pt modelId="{B44446EF-4C56-46B1-AB80-BA827D861816}" type="parTrans" cxnId="{9C5E2269-29ED-4B5E-8E43-0D4B64C0A6D2}">
      <dgm:prSet/>
      <dgm:spPr/>
      <dgm:t>
        <a:bodyPr/>
        <a:lstStyle/>
        <a:p>
          <a:endParaRPr lang="en-GB" sz="1050" b="1"/>
        </a:p>
      </dgm:t>
    </dgm:pt>
    <dgm:pt modelId="{ABE5EC5D-A5F7-46B0-87C3-48496EC51D46}" type="sibTrans" cxnId="{9C5E2269-29ED-4B5E-8E43-0D4B64C0A6D2}">
      <dgm:prSet/>
      <dgm:spPr/>
      <dgm:t>
        <a:bodyPr/>
        <a:lstStyle/>
        <a:p>
          <a:endParaRPr lang="en-GB" sz="1050" b="1"/>
        </a:p>
      </dgm:t>
    </dgm:pt>
    <dgm:pt modelId="{76C37DDD-1AD1-4488-BE21-F610CFCB795A}">
      <dgm:prSet custT="1"/>
      <dgm:spPr>
        <a:xfrm>
          <a:off x="2904849" y="2982"/>
          <a:ext cx="1667645" cy="667058"/>
        </a:xfrm>
      </dgm:spPr>
      <dgm:t>
        <a:bodyPr/>
        <a:lstStyle/>
        <a:p>
          <a:pPr rtl="0"/>
          <a:r>
            <a:rPr lang="en-GB" sz="1050" b="1" dirty="0" smtClean="0">
              <a:latin typeface="Verdana"/>
              <a:ea typeface="+mn-ea"/>
              <a:cs typeface="+mn-cs"/>
            </a:rPr>
            <a:t>Operation and Maintenance</a:t>
          </a:r>
          <a:endParaRPr lang="en-GB" sz="1050" b="1" dirty="0">
            <a:latin typeface="Verdana"/>
            <a:ea typeface="+mn-ea"/>
            <a:cs typeface="+mn-cs"/>
          </a:endParaRPr>
        </a:p>
      </dgm:t>
    </dgm:pt>
    <dgm:pt modelId="{7FDADD08-D7FA-450A-ABBB-1A7DA5AC38A5}" type="parTrans" cxnId="{98598DF1-B84F-446C-B799-B45A83624F34}">
      <dgm:prSet/>
      <dgm:spPr/>
      <dgm:t>
        <a:bodyPr/>
        <a:lstStyle/>
        <a:p>
          <a:endParaRPr lang="en-GB" sz="1050" b="1"/>
        </a:p>
      </dgm:t>
    </dgm:pt>
    <dgm:pt modelId="{6B1397B9-47AA-4374-B9E2-45E557913887}" type="sibTrans" cxnId="{98598DF1-B84F-446C-B799-B45A83624F34}">
      <dgm:prSet/>
      <dgm:spPr/>
      <dgm:t>
        <a:bodyPr/>
        <a:lstStyle/>
        <a:p>
          <a:endParaRPr lang="en-GB" sz="1050" b="1"/>
        </a:p>
      </dgm:t>
    </dgm:pt>
    <dgm:pt modelId="{7F1A0550-9C50-48AA-9B0E-B389CBA34A68}">
      <dgm:prSet custT="1"/>
      <dgm:spPr>
        <a:xfrm>
          <a:off x="5808140" y="2982"/>
          <a:ext cx="1667645" cy="667058"/>
        </a:xfrm>
      </dgm:spPr>
      <dgm:t>
        <a:bodyPr/>
        <a:lstStyle/>
        <a:p>
          <a:pPr rtl="0"/>
          <a:r>
            <a:rPr lang="en-GB" sz="1050" b="1" dirty="0" smtClean="0">
              <a:latin typeface="Verdana"/>
              <a:ea typeface="+mn-ea"/>
              <a:cs typeface="+mn-cs"/>
            </a:rPr>
            <a:t>Decommissioning</a:t>
          </a:r>
          <a:endParaRPr lang="en-GB" sz="1050" b="1" dirty="0">
            <a:latin typeface="Verdana"/>
            <a:ea typeface="+mn-ea"/>
            <a:cs typeface="+mn-cs"/>
          </a:endParaRPr>
        </a:p>
      </dgm:t>
    </dgm:pt>
    <dgm:pt modelId="{875A8ABB-604C-4403-8B3F-723E799A195F}" type="parTrans" cxnId="{F8525F65-0AD2-4666-B9C2-47AE53AB9BBE}">
      <dgm:prSet/>
      <dgm:spPr/>
      <dgm:t>
        <a:bodyPr/>
        <a:lstStyle/>
        <a:p>
          <a:endParaRPr lang="en-GB" sz="1050" b="1"/>
        </a:p>
      </dgm:t>
    </dgm:pt>
    <dgm:pt modelId="{F2C40F4F-2466-4177-8ACF-CE0F07294F96}" type="sibTrans" cxnId="{F8525F65-0AD2-4666-B9C2-47AE53AB9BBE}">
      <dgm:prSet/>
      <dgm:spPr/>
      <dgm:t>
        <a:bodyPr/>
        <a:lstStyle/>
        <a:p>
          <a:endParaRPr lang="en-GB" sz="1050" b="1"/>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F33C1DAE-E4B5-405C-ACE9-C270CC34B212}" type="pres">
      <dgm:prSet presAssocID="{D0F6E756-36FF-46DD-9AF3-B8EA79517AF1}" presName="parTxOnly" presStyleLbl="node1" presStyleIdx="0" presStyleCnt="4">
        <dgm:presLayoutVars>
          <dgm:chMax val="0"/>
          <dgm:chPref val="0"/>
          <dgm:bulletEnabled val="1"/>
        </dgm:presLayoutVars>
      </dgm:prSet>
      <dgm:spPr/>
      <dgm:t>
        <a:bodyPr/>
        <a:lstStyle/>
        <a:p>
          <a:endParaRPr lang="en-GB"/>
        </a:p>
      </dgm:t>
    </dgm:pt>
    <dgm:pt modelId="{6465B21F-0EBA-4AAD-BFEE-296EF6A8763D}" type="pres">
      <dgm:prSet presAssocID="{385023A7-4FDC-4D97-A16F-A99FEE643A26}" presName="parTxOnlySpace" presStyleCnt="0"/>
      <dgm:spPr/>
      <dgm:t>
        <a:bodyPr/>
        <a:lstStyle/>
        <a:p>
          <a:endParaRPr lang="en-GB"/>
        </a:p>
      </dgm:t>
    </dgm:pt>
    <dgm:pt modelId="{D579A76D-BE71-4DE7-B7EF-CDB205824879}" type="pres">
      <dgm:prSet presAssocID="{911C0E1A-EED2-4121-B397-BFCC9E0E7E0C}" presName="parTxOnly" presStyleLbl="node1" presStyleIdx="1" presStyleCnt="4">
        <dgm:presLayoutVars>
          <dgm:chMax val="0"/>
          <dgm:chPref val="0"/>
          <dgm:bulletEnabled val="1"/>
        </dgm:presLayoutVars>
      </dgm:prSet>
      <dgm:spPr/>
      <dgm:t>
        <a:bodyPr/>
        <a:lstStyle/>
        <a:p>
          <a:endParaRPr lang="en-GB"/>
        </a:p>
      </dgm:t>
    </dgm:pt>
    <dgm:pt modelId="{849A92C1-E32D-47F2-91ED-C57EEB2D0024}" type="pres">
      <dgm:prSet presAssocID="{ABE5EC5D-A5F7-46B0-87C3-48496EC51D46}" presName="parTxOnlySpace" presStyleCnt="0"/>
      <dgm:spPr/>
      <dgm:t>
        <a:bodyPr/>
        <a:lstStyle/>
        <a:p>
          <a:endParaRPr lang="en-GB"/>
        </a:p>
      </dgm:t>
    </dgm:pt>
    <dgm:pt modelId="{72ACFD64-9BBA-43A0-9356-DC53A9D8EA92}" type="pres">
      <dgm:prSet presAssocID="{76C37DDD-1AD1-4488-BE21-F610CFCB795A}" presName="parTxOnly" presStyleLbl="node1" presStyleIdx="2" presStyleCnt="4">
        <dgm:presLayoutVars>
          <dgm:chMax val="0"/>
          <dgm:chPref val="0"/>
          <dgm:bulletEnabled val="1"/>
        </dgm:presLayoutVars>
      </dgm:prSet>
      <dgm:spPr/>
      <dgm:t>
        <a:bodyPr/>
        <a:lstStyle/>
        <a:p>
          <a:endParaRPr lang="en-GB"/>
        </a:p>
      </dgm:t>
    </dgm:pt>
    <dgm:pt modelId="{5461F7F8-8590-4345-9C71-173D28B1E9A6}" type="pres">
      <dgm:prSet presAssocID="{6B1397B9-47AA-4374-B9E2-45E557913887}" presName="parTxOnlySpace" presStyleCnt="0"/>
      <dgm:spPr/>
      <dgm:t>
        <a:bodyPr/>
        <a:lstStyle/>
        <a:p>
          <a:endParaRPr lang="en-GB"/>
        </a:p>
      </dgm:t>
    </dgm:pt>
    <dgm:pt modelId="{60A4DB83-457D-4851-9DA4-1E69E9EC53F8}" type="pres">
      <dgm:prSet presAssocID="{7F1A0550-9C50-48AA-9B0E-B389CBA34A68}" presName="parTxOnly" presStyleLbl="node1" presStyleIdx="3" presStyleCnt="4">
        <dgm:presLayoutVars>
          <dgm:chMax val="0"/>
          <dgm:chPref val="0"/>
          <dgm:bulletEnabled val="1"/>
        </dgm:presLayoutVars>
      </dgm:prSet>
      <dgm:spPr/>
      <dgm:t>
        <a:bodyPr/>
        <a:lstStyle/>
        <a:p>
          <a:endParaRPr lang="en-GB"/>
        </a:p>
      </dgm:t>
    </dgm:pt>
  </dgm:ptLst>
  <dgm:cxnLst>
    <dgm:cxn modelId="{0B7307F5-582E-4A45-9A1A-81762F4F0D21}" type="presOf" srcId="{76C37DDD-1AD1-4488-BE21-F610CFCB795A}" destId="{72ACFD64-9BBA-43A0-9356-DC53A9D8EA92}" srcOrd="0" destOrd="0" presId="urn:microsoft.com/office/officeart/2005/8/layout/chevron1"/>
    <dgm:cxn modelId="{98598DF1-B84F-446C-B799-B45A83624F34}" srcId="{FA20A8E8-C449-4173-9942-658454D2120D}" destId="{76C37DDD-1AD1-4488-BE21-F610CFCB795A}" srcOrd="2" destOrd="0" parTransId="{7FDADD08-D7FA-450A-ABBB-1A7DA5AC38A5}" sibTransId="{6B1397B9-47AA-4374-B9E2-45E557913887}"/>
    <dgm:cxn modelId="{6C1E1D7C-31CB-4850-BED8-B2F89478BDEA}" type="presOf" srcId="{FA20A8E8-C449-4173-9942-658454D2120D}" destId="{0389B9B3-F967-404F-AC3B-69C96689C93E}" srcOrd="0" destOrd="0" presId="urn:microsoft.com/office/officeart/2005/8/layout/chevron1"/>
    <dgm:cxn modelId="{F8525F65-0AD2-4666-B9C2-47AE53AB9BBE}" srcId="{FA20A8E8-C449-4173-9942-658454D2120D}" destId="{7F1A0550-9C50-48AA-9B0E-B389CBA34A68}" srcOrd="3" destOrd="0" parTransId="{875A8ABB-604C-4403-8B3F-723E799A195F}" sibTransId="{F2C40F4F-2466-4177-8ACF-CE0F07294F96}"/>
    <dgm:cxn modelId="{3AFAC156-9AF5-44BA-9983-DBCF54E53DE0}" srcId="{FA20A8E8-C449-4173-9942-658454D2120D}" destId="{D0F6E756-36FF-46DD-9AF3-B8EA79517AF1}" srcOrd="0" destOrd="0" parTransId="{C459173E-AA0F-495B-9F4B-574C28F670F5}" sibTransId="{385023A7-4FDC-4D97-A16F-A99FEE643A26}"/>
    <dgm:cxn modelId="{61AF1637-1655-48BF-A5D7-F2551E04ABC9}" type="presOf" srcId="{7F1A0550-9C50-48AA-9B0E-B389CBA34A68}" destId="{60A4DB83-457D-4851-9DA4-1E69E9EC53F8}" srcOrd="0" destOrd="0" presId="urn:microsoft.com/office/officeart/2005/8/layout/chevron1"/>
    <dgm:cxn modelId="{9C5E2269-29ED-4B5E-8E43-0D4B64C0A6D2}" srcId="{FA20A8E8-C449-4173-9942-658454D2120D}" destId="{911C0E1A-EED2-4121-B397-BFCC9E0E7E0C}" srcOrd="1" destOrd="0" parTransId="{B44446EF-4C56-46B1-AB80-BA827D861816}" sibTransId="{ABE5EC5D-A5F7-46B0-87C3-48496EC51D46}"/>
    <dgm:cxn modelId="{B4CF5E34-9219-4399-8EFA-B60E0CCE2909}" type="presOf" srcId="{911C0E1A-EED2-4121-B397-BFCC9E0E7E0C}" destId="{D579A76D-BE71-4DE7-B7EF-CDB205824879}" srcOrd="0" destOrd="0" presId="urn:microsoft.com/office/officeart/2005/8/layout/chevron1"/>
    <dgm:cxn modelId="{EA4CF09B-4791-46B2-8F40-7E6136C4548F}" type="presOf" srcId="{D0F6E756-36FF-46DD-9AF3-B8EA79517AF1}" destId="{F33C1DAE-E4B5-405C-ACE9-C270CC34B212}" srcOrd="0" destOrd="0" presId="urn:microsoft.com/office/officeart/2005/8/layout/chevron1"/>
    <dgm:cxn modelId="{7E80F447-1E7E-4E36-98A0-94B93AA9D71E}" type="presParOf" srcId="{0389B9B3-F967-404F-AC3B-69C96689C93E}" destId="{F33C1DAE-E4B5-405C-ACE9-C270CC34B212}" srcOrd="0" destOrd="0" presId="urn:microsoft.com/office/officeart/2005/8/layout/chevron1"/>
    <dgm:cxn modelId="{AC7FD3E1-E43F-4986-9033-D3DE1A95C1EE}" type="presParOf" srcId="{0389B9B3-F967-404F-AC3B-69C96689C93E}" destId="{6465B21F-0EBA-4AAD-BFEE-296EF6A8763D}" srcOrd="1" destOrd="0" presId="urn:microsoft.com/office/officeart/2005/8/layout/chevron1"/>
    <dgm:cxn modelId="{6F9C7219-A878-4948-82AE-BCDE4ABABB21}" type="presParOf" srcId="{0389B9B3-F967-404F-AC3B-69C96689C93E}" destId="{D579A76D-BE71-4DE7-B7EF-CDB205824879}" srcOrd="2" destOrd="0" presId="urn:microsoft.com/office/officeart/2005/8/layout/chevron1"/>
    <dgm:cxn modelId="{13F2B38B-8B9B-49AA-AB5B-4FEF0579CFD8}" type="presParOf" srcId="{0389B9B3-F967-404F-AC3B-69C96689C93E}" destId="{849A92C1-E32D-47F2-91ED-C57EEB2D0024}" srcOrd="3" destOrd="0" presId="urn:microsoft.com/office/officeart/2005/8/layout/chevron1"/>
    <dgm:cxn modelId="{A0A4C2E5-D980-478C-93FB-9E30E58AF9E2}" type="presParOf" srcId="{0389B9B3-F967-404F-AC3B-69C96689C93E}" destId="{72ACFD64-9BBA-43A0-9356-DC53A9D8EA92}" srcOrd="4" destOrd="0" presId="urn:microsoft.com/office/officeart/2005/8/layout/chevron1"/>
    <dgm:cxn modelId="{DF9FB42E-7AC1-4FFD-9236-15E73AB97506}" type="presParOf" srcId="{0389B9B3-F967-404F-AC3B-69C96689C93E}" destId="{5461F7F8-8590-4345-9C71-173D28B1E9A6}" srcOrd="5" destOrd="0" presId="urn:microsoft.com/office/officeart/2005/8/layout/chevron1"/>
    <dgm:cxn modelId="{6D77935B-A17C-4510-9A2D-C1FFD51E8CF6}" type="presParOf" srcId="{0389B9B3-F967-404F-AC3B-69C96689C93E}" destId="{60A4DB83-457D-4851-9DA4-1E69E9EC53F8}" srcOrd="6" destOrd="0" presId="urn:microsoft.com/office/officeart/2005/8/layout/chevron1"/>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a:solidFill>
          <a:schemeClr val="accent4"/>
        </a:solidFill>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Design basis</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459173E-AA0F-495B-9F4B-574C28F670F5}" type="par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85023A7-4FDC-4D97-A16F-A99FEE643A26}" type="sib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5F119191-76DF-4C65-8197-67F9DCB6FE3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2FCF59D-FC52-4F9E-BD38-24CA87E2FEF8}" type="sib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43207D20-4712-44AE-BF03-C212679543A3}" type="par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638FE398-E308-4D38-80BC-0B073432DD4C}">
      <dgm:prSet custT="1"/>
      <dgm:spPr>
        <a:xfrm>
          <a:off x="4356494" y="2982"/>
          <a:ext cx="1667645" cy="667058"/>
        </a:xfrm>
        <a:solidFill>
          <a:schemeClr val="accent4"/>
        </a:solidFill>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57BD0DF7-08D9-4241-8D3B-AF3BEF3C2FEF}" type="sib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F13F8E9C-02C1-498D-B771-64DC6ED618DB}" type="par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76C37DDD-1AD1-4488-BE21-F610CFCB795A}">
      <dgm:prSet custT="1"/>
      <dgm:spPr>
        <a:xfrm>
          <a:off x="2904849"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Manu-</a:t>
          </a:r>
          <a:r>
            <a:rPr lang="en-GB" sz="500" b="1"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6B1397B9-47AA-4374-B9E2-45E557913887}" type="sib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7FDADD08-D7FA-450A-ABBB-1A7DA5AC38A5}" type="par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911C0E1A-EED2-4121-B397-BFCC9E0E7E0C}">
      <dgm:prSet custT="1"/>
      <dgm:spPr>
        <a:xfrm>
          <a:off x="1453203" y="2982"/>
          <a:ext cx="1667645" cy="667058"/>
        </a:xfrm>
        <a:solidFill>
          <a:schemeClr val="accent2"/>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ABE5EC5D-A5F7-46B0-87C3-48496EC51D46}" type="sib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B44446EF-4C56-46B1-AB80-BA827D861816}" type="par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740E79C-2C2D-4C80-BC7B-34F17F6DBB73}">
      <dgm:prSet custT="1"/>
      <dgm:spPr>
        <a:xfrm>
          <a:off x="1557"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Concept</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CA6EF6D-2ED6-4892-B8DC-15B2EAEF517B}" type="par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AB92568-078F-4A40-8E15-E132F3C63CBA}" type="sib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9531259-3EA9-4C4F-8850-512F46E1C003}">
      <dgm:prSet custT="1"/>
      <dgm:spPr>
        <a:xfrm>
          <a:off x="7259786" y="2982"/>
          <a:ext cx="1667645" cy="667058"/>
        </a:xfrm>
        <a:solidFill>
          <a:schemeClr val="accent4"/>
        </a:solidFill>
      </dgm:spPr>
      <dgm:t>
        <a:bodyPr/>
        <a:lstStyle/>
        <a:p>
          <a:pPr rtl="0"/>
          <a:r>
            <a:rPr lang="en-GB" sz="300" b="1"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dirty="0" smtClean="0">
              <a:latin typeface="Verdana" panose="020B0604030504040204" pitchFamily="34" charset="0"/>
              <a:ea typeface="Verdana" panose="020B0604030504040204" pitchFamily="34" charset="0"/>
              <a:cs typeface="Verdana" panose="020B0604030504040204" pitchFamily="34" charset="0"/>
            </a:rPr>
          </a:br>
          <a:r>
            <a:rPr lang="en-GB" sz="300" b="1"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dirty="0">
            <a:latin typeface="Verdana" panose="020B0604030504040204" pitchFamily="34" charset="0"/>
            <a:ea typeface="Verdana" panose="020B0604030504040204" pitchFamily="34" charset="0"/>
            <a:cs typeface="Verdana" panose="020B0604030504040204" pitchFamily="34" charset="0"/>
          </a:endParaRPr>
        </a:p>
      </dgm:t>
    </dgm:pt>
    <dgm:pt modelId="{0E4F1BED-A51B-4457-BCB3-31AB1DED82E8}" type="par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2465ADA-B371-44A6-A324-E65A419BF050}" type="sib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914D41C7-B074-41D6-9CFE-2D7FB254EF8B}">
      <dgm:prSet custT="1"/>
      <dgm:spPr>
        <a:xfrm>
          <a:off x="7259786"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In-service</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345ACCB2-8B51-4CD1-86E5-73C89DFD9370}" type="par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C00C1DF-82BF-43DD-AAAB-BEED51801A5A}" type="sib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D71DDBF-83DB-4B17-9F87-0CECBFAB9C7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E42FBCB-7538-4ADB-858A-BE5405741B56}" type="par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5810EEE-EF0E-4089-9A80-0E46E9295C86}" type="sib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87D04BCB-4F1C-46FF-8E45-64331E7BC99D}">
      <dgm:prSet custT="1"/>
      <dgm:spPr>
        <a:xfrm>
          <a:off x="7259786" y="2982"/>
          <a:ext cx="1667645" cy="667058"/>
        </a:xfrm>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E1CF38AE-55FF-473D-9BB0-B21A5A152033}" type="par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CF66C21-B0B5-40C1-BD6F-168A3E29D565}" type="sib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E7B63F23-8138-4F0A-AA57-6CF119FB724E}" type="pres">
      <dgm:prSet presAssocID="{3740E79C-2C2D-4C80-BC7B-34F17F6DBB73}" presName="parTxOnly" presStyleLbl="node1" presStyleIdx="0" presStyleCnt="10">
        <dgm:presLayoutVars>
          <dgm:chMax val="0"/>
          <dgm:chPref val="0"/>
          <dgm:bulletEnabled val="1"/>
        </dgm:presLayoutVars>
      </dgm:prSet>
      <dgm:spPr/>
      <dgm:t>
        <a:bodyPr/>
        <a:lstStyle/>
        <a:p>
          <a:endParaRPr lang="en-GB"/>
        </a:p>
      </dgm:t>
    </dgm:pt>
    <dgm:pt modelId="{B291A67F-7255-44BF-9525-69EA4B66CC0A}" type="pres">
      <dgm:prSet presAssocID="{1AB92568-078F-4A40-8E15-E132F3C63CBA}" presName="parTxOnlySpace" presStyleCnt="0"/>
      <dgm:spPr/>
      <dgm:t>
        <a:bodyPr/>
        <a:lstStyle/>
        <a:p>
          <a:endParaRPr lang="en-GB"/>
        </a:p>
      </dgm:t>
    </dgm:pt>
    <dgm:pt modelId="{B6EB9BF8-20FE-4B3D-A0AA-803A91A75C60}" type="pres">
      <dgm:prSet presAssocID="{D0F6E756-36FF-46DD-9AF3-B8EA79517AF1}" presName="parTxOnly" presStyleLbl="node1" presStyleIdx="1" presStyleCnt="10">
        <dgm:presLayoutVars>
          <dgm:chMax val="0"/>
          <dgm:chPref val="0"/>
          <dgm:bulletEnabled val="1"/>
        </dgm:presLayoutVars>
      </dgm:prSet>
      <dgm:spPr/>
      <dgm:t>
        <a:bodyPr/>
        <a:lstStyle/>
        <a:p>
          <a:endParaRPr lang="en-GB"/>
        </a:p>
      </dgm:t>
    </dgm:pt>
    <dgm:pt modelId="{E4DBB26A-0B7E-4DAF-A461-B4824EB4494F}" type="pres">
      <dgm:prSet presAssocID="{385023A7-4FDC-4D97-A16F-A99FEE643A26}" presName="parTxOnlySpace" presStyleCnt="0"/>
      <dgm:spPr/>
      <dgm:t>
        <a:bodyPr/>
        <a:lstStyle/>
        <a:p>
          <a:endParaRPr lang="en-GB"/>
        </a:p>
      </dgm:t>
    </dgm:pt>
    <dgm:pt modelId="{B38EA24D-C0A6-4CEE-9355-5582120FDF1C}" type="pres">
      <dgm:prSet presAssocID="{911C0E1A-EED2-4121-B397-BFCC9E0E7E0C}" presName="parTxOnly" presStyleLbl="node1" presStyleIdx="2" presStyleCnt="10">
        <dgm:presLayoutVars>
          <dgm:chMax val="0"/>
          <dgm:chPref val="0"/>
          <dgm:bulletEnabled val="1"/>
        </dgm:presLayoutVars>
      </dgm:prSet>
      <dgm:spPr/>
      <dgm:t>
        <a:bodyPr/>
        <a:lstStyle/>
        <a:p>
          <a:endParaRPr lang="en-GB"/>
        </a:p>
      </dgm:t>
    </dgm:pt>
    <dgm:pt modelId="{94A5DAAE-8CA3-44BA-BF47-92BEFC008F0E}" type="pres">
      <dgm:prSet presAssocID="{ABE5EC5D-A5F7-46B0-87C3-48496EC51D46}" presName="parTxOnlySpace" presStyleCnt="0"/>
      <dgm:spPr/>
      <dgm:t>
        <a:bodyPr/>
        <a:lstStyle/>
        <a:p>
          <a:endParaRPr lang="en-GB"/>
        </a:p>
      </dgm:t>
    </dgm:pt>
    <dgm:pt modelId="{E69588CE-C228-4DD6-91B7-E46946A1BC99}" type="pres">
      <dgm:prSet presAssocID="{76C37DDD-1AD1-4488-BE21-F610CFCB795A}" presName="parTxOnly" presStyleLbl="node1" presStyleIdx="3" presStyleCnt="10">
        <dgm:presLayoutVars>
          <dgm:chMax val="0"/>
          <dgm:chPref val="0"/>
          <dgm:bulletEnabled val="1"/>
        </dgm:presLayoutVars>
      </dgm:prSet>
      <dgm:spPr/>
      <dgm:t>
        <a:bodyPr/>
        <a:lstStyle/>
        <a:p>
          <a:endParaRPr lang="en-GB"/>
        </a:p>
      </dgm:t>
    </dgm:pt>
    <dgm:pt modelId="{974729C5-67AB-466A-AC62-C32F6C66BDB0}" type="pres">
      <dgm:prSet presAssocID="{6B1397B9-47AA-4374-B9E2-45E557913887}" presName="parTxOnlySpace" presStyleCnt="0"/>
      <dgm:spPr/>
      <dgm:t>
        <a:bodyPr/>
        <a:lstStyle/>
        <a:p>
          <a:endParaRPr lang="en-GB"/>
        </a:p>
      </dgm:t>
    </dgm:pt>
    <dgm:pt modelId="{8B0D7F91-7F91-478A-9BFE-23D299757408}" type="pres">
      <dgm:prSet presAssocID="{638FE398-E308-4D38-80BC-0B073432DD4C}" presName="parTxOnly" presStyleLbl="node1" presStyleIdx="4" presStyleCnt="10">
        <dgm:presLayoutVars>
          <dgm:chMax val="0"/>
          <dgm:chPref val="0"/>
          <dgm:bulletEnabled val="1"/>
        </dgm:presLayoutVars>
      </dgm:prSet>
      <dgm:spPr/>
      <dgm:t>
        <a:bodyPr/>
        <a:lstStyle/>
        <a:p>
          <a:endParaRPr lang="en-GB"/>
        </a:p>
      </dgm:t>
    </dgm:pt>
    <dgm:pt modelId="{EDB3DC4D-3768-43A0-A1C1-15CBBA3707F5}" type="pres">
      <dgm:prSet presAssocID="{57BD0DF7-08D9-4241-8D3B-AF3BEF3C2FEF}" presName="parTxOnlySpace" presStyleCnt="0"/>
      <dgm:spPr/>
      <dgm:t>
        <a:bodyPr/>
        <a:lstStyle/>
        <a:p>
          <a:endParaRPr lang="en-GB"/>
        </a:p>
      </dgm:t>
    </dgm:pt>
    <dgm:pt modelId="{CB768750-012F-44FA-934F-95B49EF0491B}" type="pres">
      <dgm:prSet presAssocID="{E9531259-3EA9-4C4F-8850-512F46E1C003}" presName="parTxOnly" presStyleLbl="node1" presStyleIdx="5" presStyleCnt="10">
        <dgm:presLayoutVars>
          <dgm:chMax val="0"/>
          <dgm:chPref val="0"/>
          <dgm:bulletEnabled val="1"/>
        </dgm:presLayoutVars>
      </dgm:prSet>
      <dgm:spPr/>
      <dgm:t>
        <a:bodyPr/>
        <a:lstStyle/>
        <a:p>
          <a:endParaRPr lang="en-GB"/>
        </a:p>
      </dgm:t>
    </dgm:pt>
    <dgm:pt modelId="{6F8F178D-D2BE-4532-8794-4AF9A02C17FF}" type="pres">
      <dgm:prSet presAssocID="{42465ADA-B371-44A6-A324-E65A419BF050}" presName="parTxOnlySpace" presStyleCnt="0"/>
      <dgm:spPr/>
      <dgm:t>
        <a:bodyPr/>
        <a:lstStyle/>
        <a:p>
          <a:endParaRPr lang="en-GB"/>
        </a:p>
      </dgm:t>
    </dgm:pt>
    <dgm:pt modelId="{C35359A0-C412-4711-93F5-73D23C6E5FBE}" type="pres">
      <dgm:prSet presAssocID="{914D41C7-B074-41D6-9CFE-2D7FB254EF8B}" presName="parTxOnly" presStyleLbl="node1" presStyleIdx="6" presStyleCnt="10">
        <dgm:presLayoutVars>
          <dgm:chMax val="0"/>
          <dgm:chPref val="0"/>
          <dgm:bulletEnabled val="1"/>
        </dgm:presLayoutVars>
      </dgm:prSet>
      <dgm:spPr/>
      <dgm:t>
        <a:bodyPr/>
        <a:lstStyle/>
        <a:p>
          <a:endParaRPr lang="en-GB"/>
        </a:p>
      </dgm:t>
    </dgm:pt>
    <dgm:pt modelId="{A185A0EF-4C9F-4900-8692-7DE99206EE8D}" type="pres">
      <dgm:prSet presAssocID="{EC00C1DF-82BF-43DD-AAAB-BEED51801A5A}" presName="parTxOnlySpace" presStyleCnt="0"/>
      <dgm:spPr/>
      <dgm:t>
        <a:bodyPr/>
        <a:lstStyle/>
        <a:p>
          <a:endParaRPr lang="en-GB"/>
        </a:p>
      </dgm:t>
    </dgm:pt>
    <dgm:pt modelId="{2659E420-1116-4228-B5C4-90BFFB2C5BB7}" type="pres">
      <dgm:prSet presAssocID="{1D71DDBF-83DB-4B17-9F87-0CECBFAB9C73}" presName="parTxOnly" presStyleLbl="node1" presStyleIdx="7" presStyleCnt="10">
        <dgm:presLayoutVars>
          <dgm:chMax val="0"/>
          <dgm:chPref val="0"/>
          <dgm:bulletEnabled val="1"/>
        </dgm:presLayoutVars>
      </dgm:prSet>
      <dgm:spPr/>
      <dgm:t>
        <a:bodyPr/>
        <a:lstStyle/>
        <a:p>
          <a:endParaRPr lang="en-GB"/>
        </a:p>
      </dgm:t>
    </dgm:pt>
    <dgm:pt modelId="{FFBB30A0-E33C-42AE-A1B5-723527D508F6}" type="pres">
      <dgm:prSet presAssocID="{15810EEE-EF0E-4089-9A80-0E46E9295C86}" presName="parTxOnlySpace" presStyleCnt="0"/>
      <dgm:spPr/>
      <dgm:t>
        <a:bodyPr/>
        <a:lstStyle/>
        <a:p>
          <a:endParaRPr lang="en-GB"/>
        </a:p>
      </dgm:t>
    </dgm:pt>
    <dgm:pt modelId="{164A4EA0-9E7E-4575-B9A9-AAFFF4DEA271}" type="pres">
      <dgm:prSet presAssocID="{87D04BCB-4F1C-46FF-8E45-64331E7BC99D}" presName="parTxOnly" presStyleLbl="node1" presStyleIdx="8" presStyleCnt="10">
        <dgm:presLayoutVars>
          <dgm:chMax val="0"/>
          <dgm:chPref val="0"/>
          <dgm:bulletEnabled val="1"/>
        </dgm:presLayoutVars>
      </dgm:prSet>
      <dgm:spPr/>
      <dgm:t>
        <a:bodyPr/>
        <a:lstStyle/>
        <a:p>
          <a:endParaRPr lang="en-GB"/>
        </a:p>
      </dgm:t>
    </dgm:pt>
    <dgm:pt modelId="{BF29EC45-DBDC-4EB2-B197-66A552983597}" type="pres">
      <dgm:prSet presAssocID="{4CF66C21-B0B5-40C1-BD6F-168A3E29D565}" presName="parTxOnlySpace" presStyleCnt="0"/>
      <dgm:spPr/>
      <dgm:t>
        <a:bodyPr/>
        <a:lstStyle/>
        <a:p>
          <a:endParaRPr lang="en-GB"/>
        </a:p>
      </dgm:t>
    </dgm:pt>
    <dgm:pt modelId="{03420C22-864F-4560-B28F-4B61E1730A10}" type="pres">
      <dgm:prSet presAssocID="{5F119191-76DF-4C65-8197-67F9DCB6FE33}" presName="parTxOnly" presStyleLbl="node1" presStyleIdx="9" presStyleCnt="10">
        <dgm:presLayoutVars>
          <dgm:chMax val="0"/>
          <dgm:chPref val="0"/>
          <dgm:bulletEnabled val="1"/>
        </dgm:presLayoutVars>
      </dgm:prSet>
      <dgm:spPr/>
      <dgm:t>
        <a:bodyPr/>
        <a:lstStyle/>
        <a:p>
          <a:endParaRPr lang="en-GB"/>
        </a:p>
      </dgm:t>
    </dgm:pt>
  </dgm:ptLst>
  <dgm:cxnLst>
    <dgm:cxn modelId="{C86A4DA3-57D4-45FF-ADC9-5CD31BC1AEDB}" srcId="{FA20A8E8-C449-4173-9942-658454D2120D}" destId="{638FE398-E308-4D38-80BC-0B073432DD4C}" srcOrd="4" destOrd="0" parTransId="{F13F8E9C-02C1-498D-B771-64DC6ED618DB}" sibTransId="{57BD0DF7-08D9-4241-8D3B-AF3BEF3C2FEF}"/>
    <dgm:cxn modelId="{8868FAE1-4E95-424E-9BA0-3B73AF484969}" type="presOf" srcId="{76C37DDD-1AD1-4488-BE21-F610CFCB795A}" destId="{E69588CE-C228-4DD6-91B7-E46946A1BC99}" srcOrd="0" destOrd="0" presId="urn:microsoft.com/office/officeart/2005/8/layout/chevron1"/>
    <dgm:cxn modelId="{692C897F-F8A0-4245-80BF-C1883E34BA83}" type="presOf" srcId="{911C0E1A-EED2-4121-B397-BFCC9E0E7E0C}" destId="{B38EA24D-C0A6-4CEE-9355-5582120FDF1C}" srcOrd="0" destOrd="0" presId="urn:microsoft.com/office/officeart/2005/8/layout/chevron1"/>
    <dgm:cxn modelId="{9C5E2269-29ED-4B5E-8E43-0D4B64C0A6D2}" srcId="{FA20A8E8-C449-4173-9942-658454D2120D}" destId="{911C0E1A-EED2-4121-B397-BFCC9E0E7E0C}" srcOrd="2" destOrd="0" parTransId="{B44446EF-4C56-46B1-AB80-BA827D861816}" sibTransId="{ABE5EC5D-A5F7-46B0-87C3-48496EC51D46}"/>
    <dgm:cxn modelId="{3AFAC156-9AF5-44BA-9983-DBCF54E53DE0}" srcId="{FA20A8E8-C449-4173-9942-658454D2120D}" destId="{D0F6E756-36FF-46DD-9AF3-B8EA79517AF1}" srcOrd="1" destOrd="0" parTransId="{C459173E-AA0F-495B-9F4B-574C28F670F5}" sibTransId="{385023A7-4FDC-4D97-A16F-A99FEE643A26}"/>
    <dgm:cxn modelId="{393FF5BB-ADA8-4716-A254-3DC4245D8C2A}" type="presOf" srcId="{D0F6E756-36FF-46DD-9AF3-B8EA79517AF1}" destId="{B6EB9BF8-20FE-4B3D-A0AA-803A91A75C60}" srcOrd="0" destOrd="0" presId="urn:microsoft.com/office/officeart/2005/8/layout/chevron1"/>
    <dgm:cxn modelId="{C2F8FBE0-E894-452A-A19A-9391D6FC8134}" type="presOf" srcId="{638FE398-E308-4D38-80BC-0B073432DD4C}" destId="{8B0D7F91-7F91-478A-9BFE-23D299757408}" srcOrd="0" destOrd="0" presId="urn:microsoft.com/office/officeart/2005/8/layout/chevron1"/>
    <dgm:cxn modelId="{A1257820-BD5D-4A23-83C1-D8264BDA4784}" type="presOf" srcId="{5F119191-76DF-4C65-8197-67F9DCB6FE33}" destId="{03420C22-864F-4560-B28F-4B61E1730A10}" srcOrd="0" destOrd="0" presId="urn:microsoft.com/office/officeart/2005/8/layout/chevron1"/>
    <dgm:cxn modelId="{B64A4DF4-2F71-4B55-9BB0-6AD10B907D6B}" srcId="{FA20A8E8-C449-4173-9942-658454D2120D}" destId="{914D41C7-B074-41D6-9CFE-2D7FB254EF8B}" srcOrd="6" destOrd="0" parTransId="{345ACCB2-8B51-4CD1-86E5-73C89DFD9370}" sibTransId="{EC00C1DF-82BF-43DD-AAAB-BEED51801A5A}"/>
    <dgm:cxn modelId="{2C9DDA5A-675D-4DCB-8FE1-8C642E06176F}" srcId="{FA20A8E8-C449-4173-9942-658454D2120D}" destId="{1D71DDBF-83DB-4B17-9F87-0CECBFAB9C73}" srcOrd="7" destOrd="0" parTransId="{2E42FBCB-7538-4ADB-858A-BE5405741B56}" sibTransId="{15810EEE-EF0E-4089-9A80-0E46E9295C86}"/>
    <dgm:cxn modelId="{F65BE3BD-9655-478F-807B-BD86AAB6D1CB}" srcId="{FA20A8E8-C449-4173-9942-658454D2120D}" destId="{87D04BCB-4F1C-46FF-8E45-64331E7BC99D}" srcOrd="8" destOrd="0" parTransId="{E1CF38AE-55FF-473D-9BB0-B21A5A152033}" sibTransId="{4CF66C21-B0B5-40C1-BD6F-168A3E29D565}"/>
    <dgm:cxn modelId="{BDDD9B5B-D3CA-447D-8EFD-1DCE6FC71F3A}" srcId="{FA20A8E8-C449-4173-9942-658454D2120D}" destId="{5F119191-76DF-4C65-8197-67F9DCB6FE33}" srcOrd="9" destOrd="0" parTransId="{43207D20-4712-44AE-BF03-C212679543A3}" sibTransId="{22FCF59D-FC52-4F9E-BD38-24CA87E2FEF8}"/>
    <dgm:cxn modelId="{E407B525-9749-41F7-9835-CA5BA001ED4D}" type="presOf" srcId="{FA20A8E8-C449-4173-9942-658454D2120D}" destId="{0389B9B3-F967-404F-AC3B-69C96689C93E}" srcOrd="0" destOrd="0" presId="urn:microsoft.com/office/officeart/2005/8/layout/chevron1"/>
    <dgm:cxn modelId="{A823EF1C-CEF1-4CED-847C-8F339D5E6091}" type="presOf" srcId="{1D71DDBF-83DB-4B17-9F87-0CECBFAB9C73}" destId="{2659E420-1116-4228-B5C4-90BFFB2C5BB7}" srcOrd="0" destOrd="0" presId="urn:microsoft.com/office/officeart/2005/8/layout/chevron1"/>
    <dgm:cxn modelId="{3615170E-39FB-46F8-BC22-3BB8F72F2782}" srcId="{FA20A8E8-C449-4173-9942-658454D2120D}" destId="{E9531259-3EA9-4C4F-8850-512F46E1C003}" srcOrd="5" destOrd="0" parTransId="{0E4F1BED-A51B-4457-BCB3-31AB1DED82E8}" sibTransId="{42465ADA-B371-44A6-A324-E65A419BF050}"/>
    <dgm:cxn modelId="{C753EB9D-D195-4462-AB1D-7B6BB88EDE2B}" type="presOf" srcId="{914D41C7-B074-41D6-9CFE-2D7FB254EF8B}" destId="{C35359A0-C412-4711-93F5-73D23C6E5FBE}" srcOrd="0" destOrd="0" presId="urn:microsoft.com/office/officeart/2005/8/layout/chevron1"/>
    <dgm:cxn modelId="{BFF9375D-A7BE-4D95-A805-650B7AC94F12}" type="presOf" srcId="{E9531259-3EA9-4C4F-8850-512F46E1C003}" destId="{CB768750-012F-44FA-934F-95B49EF0491B}" srcOrd="0" destOrd="0" presId="urn:microsoft.com/office/officeart/2005/8/layout/chevron1"/>
    <dgm:cxn modelId="{D316A0C1-128E-4BE7-8755-5A0802764756}" srcId="{FA20A8E8-C449-4173-9942-658454D2120D}" destId="{3740E79C-2C2D-4C80-BC7B-34F17F6DBB73}" srcOrd="0" destOrd="0" parTransId="{CCA6EF6D-2ED6-4892-B8DC-15B2EAEF517B}" sibTransId="{1AB92568-078F-4A40-8E15-E132F3C63CBA}"/>
    <dgm:cxn modelId="{22B5617E-AE39-4D2C-BC3C-7C6444D6CE3A}" type="presOf" srcId="{87D04BCB-4F1C-46FF-8E45-64331E7BC99D}" destId="{164A4EA0-9E7E-4575-B9A9-AAFFF4DEA271}" srcOrd="0" destOrd="0" presId="urn:microsoft.com/office/officeart/2005/8/layout/chevron1"/>
    <dgm:cxn modelId="{1246A29E-273B-4494-B60A-5B61F283F389}" type="presOf" srcId="{3740E79C-2C2D-4C80-BC7B-34F17F6DBB73}" destId="{E7B63F23-8138-4F0A-AA57-6CF119FB724E}" srcOrd="0" destOrd="0" presId="urn:microsoft.com/office/officeart/2005/8/layout/chevron1"/>
    <dgm:cxn modelId="{98598DF1-B84F-446C-B799-B45A83624F34}" srcId="{FA20A8E8-C449-4173-9942-658454D2120D}" destId="{76C37DDD-1AD1-4488-BE21-F610CFCB795A}" srcOrd="3" destOrd="0" parTransId="{7FDADD08-D7FA-450A-ABBB-1A7DA5AC38A5}" sibTransId="{6B1397B9-47AA-4374-B9E2-45E557913887}"/>
    <dgm:cxn modelId="{60386E4A-78D1-4BE0-90CD-5BFD467FD2DD}" type="presParOf" srcId="{0389B9B3-F967-404F-AC3B-69C96689C93E}" destId="{E7B63F23-8138-4F0A-AA57-6CF119FB724E}" srcOrd="0" destOrd="0" presId="urn:microsoft.com/office/officeart/2005/8/layout/chevron1"/>
    <dgm:cxn modelId="{2EDF1291-35D1-46CE-8606-6CB528B771CF}" type="presParOf" srcId="{0389B9B3-F967-404F-AC3B-69C96689C93E}" destId="{B291A67F-7255-44BF-9525-69EA4B66CC0A}" srcOrd="1" destOrd="0" presId="urn:microsoft.com/office/officeart/2005/8/layout/chevron1"/>
    <dgm:cxn modelId="{81F7E77D-A37F-4E14-98FE-3A963A54FC49}" type="presParOf" srcId="{0389B9B3-F967-404F-AC3B-69C96689C93E}" destId="{B6EB9BF8-20FE-4B3D-A0AA-803A91A75C60}" srcOrd="2" destOrd="0" presId="urn:microsoft.com/office/officeart/2005/8/layout/chevron1"/>
    <dgm:cxn modelId="{B2115DD7-D93D-46B7-B8B8-AF2D69117135}" type="presParOf" srcId="{0389B9B3-F967-404F-AC3B-69C96689C93E}" destId="{E4DBB26A-0B7E-4DAF-A461-B4824EB4494F}" srcOrd="3" destOrd="0" presId="urn:microsoft.com/office/officeart/2005/8/layout/chevron1"/>
    <dgm:cxn modelId="{AEDDEBC5-17F1-4CA4-AE8B-05939CD9ECCE}" type="presParOf" srcId="{0389B9B3-F967-404F-AC3B-69C96689C93E}" destId="{B38EA24D-C0A6-4CEE-9355-5582120FDF1C}" srcOrd="4" destOrd="0" presId="urn:microsoft.com/office/officeart/2005/8/layout/chevron1"/>
    <dgm:cxn modelId="{589FE4F8-8BF9-44EE-8784-6976C6DE929A}" type="presParOf" srcId="{0389B9B3-F967-404F-AC3B-69C96689C93E}" destId="{94A5DAAE-8CA3-44BA-BF47-92BEFC008F0E}" srcOrd="5" destOrd="0" presId="urn:microsoft.com/office/officeart/2005/8/layout/chevron1"/>
    <dgm:cxn modelId="{723F21E6-0B0E-466E-BCF5-E9804E6F880B}" type="presParOf" srcId="{0389B9B3-F967-404F-AC3B-69C96689C93E}" destId="{E69588CE-C228-4DD6-91B7-E46946A1BC99}" srcOrd="6" destOrd="0" presId="urn:microsoft.com/office/officeart/2005/8/layout/chevron1"/>
    <dgm:cxn modelId="{6A64F62C-3C85-4691-9201-43E8E461241C}" type="presParOf" srcId="{0389B9B3-F967-404F-AC3B-69C96689C93E}" destId="{974729C5-67AB-466A-AC62-C32F6C66BDB0}" srcOrd="7" destOrd="0" presId="urn:microsoft.com/office/officeart/2005/8/layout/chevron1"/>
    <dgm:cxn modelId="{E50373BF-D19E-4329-9BA4-519D0ECEAE92}" type="presParOf" srcId="{0389B9B3-F967-404F-AC3B-69C96689C93E}" destId="{8B0D7F91-7F91-478A-9BFE-23D299757408}" srcOrd="8" destOrd="0" presId="urn:microsoft.com/office/officeart/2005/8/layout/chevron1"/>
    <dgm:cxn modelId="{0633B5D8-774F-4ED5-894D-ED8AC2E93662}" type="presParOf" srcId="{0389B9B3-F967-404F-AC3B-69C96689C93E}" destId="{EDB3DC4D-3768-43A0-A1C1-15CBBA3707F5}" srcOrd="9" destOrd="0" presId="urn:microsoft.com/office/officeart/2005/8/layout/chevron1"/>
    <dgm:cxn modelId="{9F65DCA8-DBDF-439B-96BE-CE1987F2A122}" type="presParOf" srcId="{0389B9B3-F967-404F-AC3B-69C96689C93E}" destId="{CB768750-012F-44FA-934F-95B49EF0491B}" srcOrd="10" destOrd="0" presId="urn:microsoft.com/office/officeart/2005/8/layout/chevron1"/>
    <dgm:cxn modelId="{4FE9C86C-DCF3-448C-97B1-F8AB5499E5A7}" type="presParOf" srcId="{0389B9B3-F967-404F-AC3B-69C96689C93E}" destId="{6F8F178D-D2BE-4532-8794-4AF9A02C17FF}" srcOrd="11" destOrd="0" presId="urn:microsoft.com/office/officeart/2005/8/layout/chevron1"/>
    <dgm:cxn modelId="{79892F17-3C89-4C7C-8795-D0A088B94179}" type="presParOf" srcId="{0389B9B3-F967-404F-AC3B-69C96689C93E}" destId="{C35359A0-C412-4711-93F5-73D23C6E5FBE}" srcOrd="12" destOrd="0" presId="urn:microsoft.com/office/officeart/2005/8/layout/chevron1"/>
    <dgm:cxn modelId="{4E564EE8-0356-4DF1-AAEF-4DA719EEC300}" type="presParOf" srcId="{0389B9B3-F967-404F-AC3B-69C96689C93E}" destId="{A185A0EF-4C9F-4900-8692-7DE99206EE8D}" srcOrd="13" destOrd="0" presId="urn:microsoft.com/office/officeart/2005/8/layout/chevron1"/>
    <dgm:cxn modelId="{FCD97243-542D-4DBA-8D5F-E92F6C0D41AA}" type="presParOf" srcId="{0389B9B3-F967-404F-AC3B-69C96689C93E}" destId="{2659E420-1116-4228-B5C4-90BFFB2C5BB7}" srcOrd="14" destOrd="0" presId="urn:microsoft.com/office/officeart/2005/8/layout/chevron1"/>
    <dgm:cxn modelId="{B4CF16D0-8B64-4F0A-B78B-EB84484D0E72}" type="presParOf" srcId="{0389B9B3-F967-404F-AC3B-69C96689C93E}" destId="{FFBB30A0-E33C-42AE-A1B5-723527D508F6}" srcOrd="15" destOrd="0" presId="urn:microsoft.com/office/officeart/2005/8/layout/chevron1"/>
    <dgm:cxn modelId="{11644DDF-D890-41D5-9A92-47C2B472057C}" type="presParOf" srcId="{0389B9B3-F967-404F-AC3B-69C96689C93E}" destId="{164A4EA0-9E7E-4575-B9A9-AAFFF4DEA271}" srcOrd="16" destOrd="0" presId="urn:microsoft.com/office/officeart/2005/8/layout/chevron1"/>
    <dgm:cxn modelId="{DF2218E8-1129-461F-9789-1F08287409E3}" type="presParOf" srcId="{0389B9B3-F967-404F-AC3B-69C96689C93E}" destId="{BF29EC45-DBDC-4EB2-B197-66A552983597}" srcOrd="17" destOrd="0" presId="urn:microsoft.com/office/officeart/2005/8/layout/chevron1"/>
    <dgm:cxn modelId="{F9A9FC60-F699-4C19-A415-65D827AB3B54}" type="presParOf" srcId="{0389B9B3-F967-404F-AC3B-69C96689C93E}" destId="{03420C22-864F-4560-B28F-4B61E1730A10}" srcOrd="1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a:solidFill>
          <a:schemeClr val="accent2"/>
        </a:solidFill>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Design basis</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459173E-AA0F-495B-9F4B-574C28F670F5}" type="par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85023A7-4FDC-4D97-A16F-A99FEE643A26}" type="sib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5F119191-76DF-4C65-8197-67F9DCB6FE3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2FCF59D-FC52-4F9E-BD38-24CA87E2FEF8}" type="sib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43207D20-4712-44AE-BF03-C212679543A3}" type="par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638FE398-E308-4D38-80BC-0B073432DD4C}">
      <dgm:prSet custT="1"/>
      <dgm:spPr>
        <a:xfrm>
          <a:off x="4356494" y="2982"/>
          <a:ext cx="1667645" cy="667058"/>
        </a:xfrm>
        <a:solidFill>
          <a:schemeClr val="accent4"/>
        </a:solidFill>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57BD0DF7-08D9-4241-8D3B-AF3BEF3C2FEF}" type="sib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F13F8E9C-02C1-498D-B771-64DC6ED618DB}" type="par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76C37DDD-1AD1-4488-BE21-F610CFCB795A}">
      <dgm:prSet custT="1"/>
      <dgm:spPr>
        <a:xfrm>
          <a:off x="2904849"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Manu-</a:t>
          </a:r>
          <a:r>
            <a:rPr lang="en-GB" sz="500" b="1"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6B1397B9-47AA-4374-B9E2-45E557913887}" type="sib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7FDADD08-D7FA-450A-ABBB-1A7DA5AC38A5}" type="par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911C0E1A-EED2-4121-B397-BFCC9E0E7E0C}">
      <dgm:prSet custT="1"/>
      <dgm:spPr>
        <a:xfrm>
          <a:off x="1453203"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ABE5EC5D-A5F7-46B0-87C3-48496EC51D46}" type="sib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B44446EF-4C56-46B1-AB80-BA827D861816}" type="par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740E79C-2C2D-4C80-BC7B-34F17F6DBB73}">
      <dgm:prSet custT="1"/>
      <dgm:spPr>
        <a:xfrm>
          <a:off x="1557"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Concept</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CA6EF6D-2ED6-4892-B8DC-15B2EAEF517B}" type="par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AB92568-078F-4A40-8E15-E132F3C63CBA}" type="sib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9531259-3EA9-4C4F-8850-512F46E1C003}">
      <dgm:prSet custT="1"/>
      <dgm:spPr>
        <a:xfrm>
          <a:off x="7259786" y="2982"/>
          <a:ext cx="1667645" cy="667058"/>
        </a:xfrm>
        <a:solidFill>
          <a:schemeClr val="accent4"/>
        </a:solidFill>
      </dgm:spPr>
      <dgm:t>
        <a:bodyPr/>
        <a:lstStyle/>
        <a:p>
          <a:pPr rtl="0"/>
          <a:r>
            <a:rPr lang="en-GB" sz="300" b="1"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dirty="0" smtClean="0">
              <a:latin typeface="Verdana" panose="020B0604030504040204" pitchFamily="34" charset="0"/>
              <a:ea typeface="Verdana" panose="020B0604030504040204" pitchFamily="34" charset="0"/>
              <a:cs typeface="Verdana" panose="020B0604030504040204" pitchFamily="34" charset="0"/>
            </a:rPr>
          </a:br>
          <a:r>
            <a:rPr lang="en-GB" sz="300" b="1"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dirty="0">
            <a:latin typeface="Verdana" panose="020B0604030504040204" pitchFamily="34" charset="0"/>
            <a:ea typeface="Verdana" panose="020B0604030504040204" pitchFamily="34" charset="0"/>
            <a:cs typeface="Verdana" panose="020B0604030504040204" pitchFamily="34" charset="0"/>
          </a:endParaRPr>
        </a:p>
      </dgm:t>
    </dgm:pt>
    <dgm:pt modelId="{0E4F1BED-A51B-4457-BCB3-31AB1DED82E8}" type="par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2465ADA-B371-44A6-A324-E65A419BF050}" type="sib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914D41C7-B074-41D6-9CFE-2D7FB254EF8B}">
      <dgm:prSet custT="1"/>
      <dgm:spPr>
        <a:xfrm>
          <a:off x="7259786"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In-service</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345ACCB2-8B51-4CD1-86E5-73C89DFD9370}" type="par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C00C1DF-82BF-43DD-AAAB-BEED51801A5A}" type="sib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D71DDBF-83DB-4B17-9F87-0CECBFAB9C7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E42FBCB-7538-4ADB-858A-BE5405741B56}" type="par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5810EEE-EF0E-4089-9A80-0E46E9295C86}" type="sib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87D04BCB-4F1C-46FF-8E45-64331E7BC99D}">
      <dgm:prSet custT="1"/>
      <dgm:spPr>
        <a:xfrm>
          <a:off x="7259786" y="2982"/>
          <a:ext cx="1667645" cy="667058"/>
        </a:xfrm>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E1CF38AE-55FF-473D-9BB0-B21A5A152033}" type="par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CF66C21-B0B5-40C1-BD6F-168A3E29D565}" type="sib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E7B63F23-8138-4F0A-AA57-6CF119FB724E}" type="pres">
      <dgm:prSet presAssocID="{3740E79C-2C2D-4C80-BC7B-34F17F6DBB73}" presName="parTxOnly" presStyleLbl="node1" presStyleIdx="0" presStyleCnt="10">
        <dgm:presLayoutVars>
          <dgm:chMax val="0"/>
          <dgm:chPref val="0"/>
          <dgm:bulletEnabled val="1"/>
        </dgm:presLayoutVars>
      </dgm:prSet>
      <dgm:spPr/>
      <dgm:t>
        <a:bodyPr/>
        <a:lstStyle/>
        <a:p>
          <a:endParaRPr lang="en-GB"/>
        </a:p>
      </dgm:t>
    </dgm:pt>
    <dgm:pt modelId="{B291A67F-7255-44BF-9525-69EA4B66CC0A}" type="pres">
      <dgm:prSet presAssocID="{1AB92568-078F-4A40-8E15-E132F3C63CBA}" presName="parTxOnlySpace" presStyleCnt="0"/>
      <dgm:spPr/>
      <dgm:t>
        <a:bodyPr/>
        <a:lstStyle/>
        <a:p>
          <a:endParaRPr lang="en-GB"/>
        </a:p>
      </dgm:t>
    </dgm:pt>
    <dgm:pt modelId="{B6EB9BF8-20FE-4B3D-A0AA-803A91A75C60}" type="pres">
      <dgm:prSet presAssocID="{D0F6E756-36FF-46DD-9AF3-B8EA79517AF1}" presName="parTxOnly" presStyleLbl="node1" presStyleIdx="1" presStyleCnt="10">
        <dgm:presLayoutVars>
          <dgm:chMax val="0"/>
          <dgm:chPref val="0"/>
          <dgm:bulletEnabled val="1"/>
        </dgm:presLayoutVars>
      </dgm:prSet>
      <dgm:spPr/>
      <dgm:t>
        <a:bodyPr/>
        <a:lstStyle/>
        <a:p>
          <a:endParaRPr lang="en-GB"/>
        </a:p>
      </dgm:t>
    </dgm:pt>
    <dgm:pt modelId="{E4DBB26A-0B7E-4DAF-A461-B4824EB4494F}" type="pres">
      <dgm:prSet presAssocID="{385023A7-4FDC-4D97-A16F-A99FEE643A26}" presName="parTxOnlySpace" presStyleCnt="0"/>
      <dgm:spPr/>
      <dgm:t>
        <a:bodyPr/>
        <a:lstStyle/>
        <a:p>
          <a:endParaRPr lang="en-GB"/>
        </a:p>
      </dgm:t>
    </dgm:pt>
    <dgm:pt modelId="{B38EA24D-C0A6-4CEE-9355-5582120FDF1C}" type="pres">
      <dgm:prSet presAssocID="{911C0E1A-EED2-4121-B397-BFCC9E0E7E0C}" presName="parTxOnly" presStyleLbl="node1" presStyleIdx="2" presStyleCnt="10">
        <dgm:presLayoutVars>
          <dgm:chMax val="0"/>
          <dgm:chPref val="0"/>
          <dgm:bulletEnabled val="1"/>
        </dgm:presLayoutVars>
      </dgm:prSet>
      <dgm:spPr/>
      <dgm:t>
        <a:bodyPr/>
        <a:lstStyle/>
        <a:p>
          <a:endParaRPr lang="en-GB"/>
        </a:p>
      </dgm:t>
    </dgm:pt>
    <dgm:pt modelId="{94A5DAAE-8CA3-44BA-BF47-92BEFC008F0E}" type="pres">
      <dgm:prSet presAssocID="{ABE5EC5D-A5F7-46B0-87C3-48496EC51D46}" presName="parTxOnlySpace" presStyleCnt="0"/>
      <dgm:spPr/>
      <dgm:t>
        <a:bodyPr/>
        <a:lstStyle/>
        <a:p>
          <a:endParaRPr lang="en-GB"/>
        </a:p>
      </dgm:t>
    </dgm:pt>
    <dgm:pt modelId="{E69588CE-C228-4DD6-91B7-E46946A1BC99}" type="pres">
      <dgm:prSet presAssocID="{76C37DDD-1AD1-4488-BE21-F610CFCB795A}" presName="parTxOnly" presStyleLbl="node1" presStyleIdx="3" presStyleCnt="10">
        <dgm:presLayoutVars>
          <dgm:chMax val="0"/>
          <dgm:chPref val="0"/>
          <dgm:bulletEnabled val="1"/>
        </dgm:presLayoutVars>
      </dgm:prSet>
      <dgm:spPr/>
      <dgm:t>
        <a:bodyPr/>
        <a:lstStyle/>
        <a:p>
          <a:endParaRPr lang="en-GB"/>
        </a:p>
      </dgm:t>
    </dgm:pt>
    <dgm:pt modelId="{974729C5-67AB-466A-AC62-C32F6C66BDB0}" type="pres">
      <dgm:prSet presAssocID="{6B1397B9-47AA-4374-B9E2-45E557913887}" presName="parTxOnlySpace" presStyleCnt="0"/>
      <dgm:spPr/>
      <dgm:t>
        <a:bodyPr/>
        <a:lstStyle/>
        <a:p>
          <a:endParaRPr lang="en-GB"/>
        </a:p>
      </dgm:t>
    </dgm:pt>
    <dgm:pt modelId="{8B0D7F91-7F91-478A-9BFE-23D299757408}" type="pres">
      <dgm:prSet presAssocID="{638FE398-E308-4D38-80BC-0B073432DD4C}" presName="parTxOnly" presStyleLbl="node1" presStyleIdx="4" presStyleCnt="10">
        <dgm:presLayoutVars>
          <dgm:chMax val="0"/>
          <dgm:chPref val="0"/>
          <dgm:bulletEnabled val="1"/>
        </dgm:presLayoutVars>
      </dgm:prSet>
      <dgm:spPr/>
      <dgm:t>
        <a:bodyPr/>
        <a:lstStyle/>
        <a:p>
          <a:endParaRPr lang="en-GB"/>
        </a:p>
      </dgm:t>
    </dgm:pt>
    <dgm:pt modelId="{EDB3DC4D-3768-43A0-A1C1-15CBBA3707F5}" type="pres">
      <dgm:prSet presAssocID="{57BD0DF7-08D9-4241-8D3B-AF3BEF3C2FEF}" presName="parTxOnlySpace" presStyleCnt="0"/>
      <dgm:spPr/>
      <dgm:t>
        <a:bodyPr/>
        <a:lstStyle/>
        <a:p>
          <a:endParaRPr lang="en-GB"/>
        </a:p>
      </dgm:t>
    </dgm:pt>
    <dgm:pt modelId="{CB768750-012F-44FA-934F-95B49EF0491B}" type="pres">
      <dgm:prSet presAssocID="{E9531259-3EA9-4C4F-8850-512F46E1C003}" presName="parTxOnly" presStyleLbl="node1" presStyleIdx="5" presStyleCnt="10">
        <dgm:presLayoutVars>
          <dgm:chMax val="0"/>
          <dgm:chPref val="0"/>
          <dgm:bulletEnabled val="1"/>
        </dgm:presLayoutVars>
      </dgm:prSet>
      <dgm:spPr/>
      <dgm:t>
        <a:bodyPr/>
        <a:lstStyle/>
        <a:p>
          <a:endParaRPr lang="en-GB"/>
        </a:p>
      </dgm:t>
    </dgm:pt>
    <dgm:pt modelId="{6F8F178D-D2BE-4532-8794-4AF9A02C17FF}" type="pres">
      <dgm:prSet presAssocID="{42465ADA-B371-44A6-A324-E65A419BF050}" presName="parTxOnlySpace" presStyleCnt="0"/>
      <dgm:spPr/>
      <dgm:t>
        <a:bodyPr/>
        <a:lstStyle/>
        <a:p>
          <a:endParaRPr lang="en-GB"/>
        </a:p>
      </dgm:t>
    </dgm:pt>
    <dgm:pt modelId="{C35359A0-C412-4711-93F5-73D23C6E5FBE}" type="pres">
      <dgm:prSet presAssocID="{914D41C7-B074-41D6-9CFE-2D7FB254EF8B}" presName="parTxOnly" presStyleLbl="node1" presStyleIdx="6" presStyleCnt="10">
        <dgm:presLayoutVars>
          <dgm:chMax val="0"/>
          <dgm:chPref val="0"/>
          <dgm:bulletEnabled val="1"/>
        </dgm:presLayoutVars>
      </dgm:prSet>
      <dgm:spPr/>
      <dgm:t>
        <a:bodyPr/>
        <a:lstStyle/>
        <a:p>
          <a:endParaRPr lang="en-GB"/>
        </a:p>
      </dgm:t>
    </dgm:pt>
    <dgm:pt modelId="{A185A0EF-4C9F-4900-8692-7DE99206EE8D}" type="pres">
      <dgm:prSet presAssocID="{EC00C1DF-82BF-43DD-AAAB-BEED51801A5A}" presName="parTxOnlySpace" presStyleCnt="0"/>
      <dgm:spPr/>
      <dgm:t>
        <a:bodyPr/>
        <a:lstStyle/>
        <a:p>
          <a:endParaRPr lang="en-GB"/>
        </a:p>
      </dgm:t>
    </dgm:pt>
    <dgm:pt modelId="{2659E420-1116-4228-B5C4-90BFFB2C5BB7}" type="pres">
      <dgm:prSet presAssocID="{1D71DDBF-83DB-4B17-9F87-0CECBFAB9C73}" presName="parTxOnly" presStyleLbl="node1" presStyleIdx="7" presStyleCnt="10">
        <dgm:presLayoutVars>
          <dgm:chMax val="0"/>
          <dgm:chPref val="0"/>
          <dgm:bulletEnabled val="1"/>
        </dgm:presLayoutVars>
      </dgm:prSet>
      <dgm:spPr/>
      <dgm:t>
        <a:bodyPr/>
        <a:lstStyle/>
        <a:p>
          <a:endParaRPr lang="en-GB"/>
        </a:p>
      </dgm:t>
    </dgm:pt>
    <dgm:pt modelId="{FFBB30A0-E33C-42AE-A1B5-723527D508F6}" type="pres">
      <dgm:prSet presAssocID="{15810EEE-EF0E-4089-9A80-0E46E9295C86}" presName="parTxOnlySpace" presStyleCnt="0"/>
      <dgm:spPr/>
      <dgm:t>
        <a:bodyPr/>
        <a:lstStyle/>
        <a:p>
          <a:endParaRPr lang="en-GB"/>
        </a:p>
      </dgm:t>
    </dgm:pt>
    <dgm:pt modelId="{164A4EA0-9E7E-4575-B9A9-AAFFF4DEA271}" type="pres">
      <dgm:prSet presAssocID="{87D04BCB-4F1C-46FF-8E45-64331E7BC99D}" presName="parTxOnly" presStyleLbl="node1" presStyleIdx="8" presStyleCnt="10">
        <dgm:presLayoutVars>
          <dgm:chMax val="0"/>
          <dgm:chPref val="0"/>
          <dgm:bulletEnabled val="1"/>
        </dgm:presLayoutVars>
      </dgm:prSet>
      <dgm:spPr/>
      <dgm:t>
        <a:bodyPr/>
        <a:lstStyle/>
        <a:p>
          <a:endParaRPr lang="en-GB"/>
        </a:p>
      </dgm:t>
    </dgm:pt>
    <dgm:pt modelId="{BF29EC45-DBDC-4EB2-B197-66A552983597}" type="pres">
      <dgm:prSet presAssocID="{4CF66C21-B0B5-40C1-BD6F-168A3E29D565}" presName="parTxOnlySpace" presStyleCnt="0"/>
      <dgm:spPr/>
      <dgm:t>
        <a:bodyPr/>
        <a:lstStyle/>
        <a:p>
          <a:endParaRPr lang="en-GB"/>
        </a:p>
      </dgm:t>
    </dgm:pt>
    <dgm:pt modelId="{03420C22-864F-4560-B28F-4B61E1730A10}" type="pres">
      <dgm:prSet presAssocID="{5F119191-76DF-4C65-8197-67F9DCB6FE33}" presName="parTxOnly" presStyleLbl="node1" presStyleIdx="9" presStyleCnt="10">
        <dgm:presLayoutVars>
          <dgm:chMax val="0"/>
          <dgm:chPref val="0"/>
          <dgm:bulletEnabled val="1"/>
        </dgm:presLayoutVars>
      </dgm:prSet>
      <dgm:spPr/>
      <dgm:t>
        <a:bodyPr/>
        <a:lstStyle/>
        <a:p>
          <a:endParaRPr lang="en-GB"/>
        </a:p>
      </dgm:t>
    </dgm:pt>
  </dgm:ptLst>
  <dgm:cxnLst>
    <dgm:cxn modelId="{FA8B6B08-2562-41A6-8C7F-2FFE4E048CFA}" type="presOf" srcId="{638FE398-E308-4D38-80BC-0B073432DD4C}" destId="{8B0D7F91-7F91-478A-9BFE-23D299757408}" srcOrd="0" destOrd="0" presId="urn:microsoft.com/office/officeart/2005/8/layout/chevron1"/>
    <dgm:cxn modelId="{3AFAC156-9AF5-44BA-9983-DBCF54E53DE0}" srcId="{FA20A8E8-C449-4173-9942-658454D2120D}" destId="{D0F6E756-36FF-46DD-9AF3-B8EA79517AF1}" srcOrd="1" destOrd="0" parTransId="{C459173E-AA0F-495B-9F4B-574C28F670F5}" sibTransId="{385023A7-4FDC-4D97-A16F-A99FEE643A26}"/>
    <dgm:cxn modelId="{3615170E-39FB-46F8-BC22-3BB8F72F2782}" srcId="{FA20A8E8-C449-4173-9942-658454D2120D}" destId="{E9531259-3EA9-4C4F-8850-512F46E1C003}" srcOrd="5" destOrd="0" parTransId="{0E4F1BED-A51B-4457-BCB3-31AB1DED82E8}" sibTransId="{42465ADA-B371-44A6-A324-E65A419BF050}"/>
    <dgm:cxn modelId="{B9BC28CE-10DE-441B-B1C8-3896813FDAF2}" type="presOf" srcId="{5F119191-76DF-4C65-8197-67F9DCB6FE33}" destId="{03420C22-864F-4560-B28F-4B61E1730A10}" srcOrd="0" destOrd="0" presId="urn:microsoft.com/office/officeart/2005/8/layout/chevron1"/>
    <dgm:cxn modelId="{C3B63AE3-CC78-4323-A2F2-1142AF96A688}" type="presOf" srcId="{1D71DDBF-83DB-4B17-9F87-0CECBFAB9C73}" destId="{2659E420-1116-4228-B5C4-90BFFB2C5BB7}" srcOrd="0" destOrd="0" presId="urn:microsoft.com/office/officeart/2005/8/layout/chevron1"/>
    <dgm:cxn modelId="{C37D0B53-7C30-42D9-84A4-88D9812109DC}" type="presOf" srcId="{FA20A8E8-C449-4173-9942-658454D2120D}" destId="{0389B9B3-F967-404F-AC3B-69C96689C93E}" srcOrd="0" destOrd="0" presId="urn:microsoft.com/office/officeart/2005/8/layout/chevron1"/>
    <dgm:cxn modelId="{02A485EC-99D1-4927-AF4E-C75A0B1EAB2E}" type="presOf" srcId="{914D41C7-B074-41D6-9CFE-2D7FB254EF8B}" destId="{C35359A0-C412-4711-93F5-73D23C6E5FBE}" srcOrd="0" destOrd="0" presId="urn:microsoft.com/office/officeart/2005/8/layout/chevron1"/>
    <dgm:cxn modelId="{9C5E2269-29ED-4B5E-8E43-0D4B64C0A6D2}" srcId="{FA20A8E8-C449-4173-9942-658454D2120D}" destId="{911C0E1A-EED2-4121-B397-BFCC9E0E7E0C}" srcOrd="2" destOrd="0" parTransId="{B44446EF-4C56-46B1-AB80-BA827D861816}" sibTransId="{ABE5EC5D-A5F7-46B0-87C3-48496EC51D46}"/>
    <dgm:cxn modelId="{7CB62242-271D-415A-A6BB-3594D0B28E04}" type="presOf" srcId="{E9531259-3EA9-4C4F-8850-512F46E1C003}" destId="{CB768750-012F-44FA-934F-95B49EF0491B}" srcOrd="0" destOrd="0" presId="urn:microsoft.com/office/officeart/2005/8/layout/chevron1"/>
    <dgm:cxn modelId="{E2D01FAA-01D3-41B4-B8EE-183A3CBD98B2}" type="presOf" srcId="{D0F6E756-36FF-46DD-9AF3-B8EA79517AF1}" destId="{B6EB9BF8-20FE-4B3D-A0AA-803A91A75C60}" srcOrd="0" destOrd="0" presId="urn:microsoft.com/office/officeart/2005/8/layout/chevron1"/>
    <dgm:cxn modelId="{98598DF1-B84F-446C-B799-B45A83624F34}" srcId="{FA20A8E8-C449-4173-9942-658454D2120D}" destId="{76C37DDD-1AD1-4488-BE21-F610CFCB795A}" srcOrd="3" destOrd="0" parTransId="{7FDADD08-D7FA-450A-ABBB-1A7DA5AC38A5}" sibTransId="{6B1397B9-47AA-4374-B9E2-45E557913887}"/>
    <dgm:cxn modelId="{2059AC32-7CBD-444B-A7B9-ECC9DB8E99CA}" type="presOf" srcId="{911C0E1A-EED2-4121-B397-BFCC9E0E7E0C}" destId="{B38EA24D-C0A6-4CEE-9355-5582120FDF1C}" srcOrd="0" destOrd="0" presId="urn:microsoft.com/office/officeart/2005/8/layout/chevron1"/>
    <dgm:cxn modelId="{C86A4DA3-57D4-45FF-ADC9-5CD31BC1AEDB}" srcId="{FA20A8E8-C449-4173-9942-658454D2120D}" destId="{638FE398-E308-4D38-80BC-0B073432DD4C}" srcOrd="4" destOrd="0" parTransId="{F13F8E9C-02C1-498D-B771-64DC6ED618DB}" sibTransId="{57BD0DF7-08D9-4241-8D3B-AF3BEF3C2FEF}"/>
    <dgm:cxn modelId="{55DEB447-7E4F-415E-A68C-87158C552450}" type="presOf" srcId="{87D04BCB-4F1C-46FF-8E45-64331E7BC99D}" destId="{164A4EA0-9E7E-4575-B9A9-AAFFF4DEA271}" srcOrd="0" destOrd="0" presId="urn:microsoft.com/office/officeart/2005/8/layout/chevron1"/>
    <dgm:cxn modelId="{B64A4DF4-2F71-4B55-9BB0-6AD10B907D6B}" srcId="{FA20A8E8-C449-4173-9942-658454D2120D}" destId="{914D41C7-B074-41D6-9CFE-2D7FB254EF8B}" srcOrd="6" destOrd="0" parTransId="{345ACCB2-8B51-4CD1-86E5-73C89DFD9370}" sibTransId="{EC00C1DF-82BF-43DD-AAAB-BEED51801A5A}"/>
    <dgm:cxn modelId="{2C9DDA5A-675D-4DCB-8FE1-8C642E06176F}" srcId="{FA20A8E8-C449-4173-9942-658454D2120D}" destId="{1D71DDBF-83DB-4B17-9F87-0CECBFAB9C73}" srcOrd="7" destOrd="0" parTransId="{2E42FBCB-7538-4ADB-858A-BE5405741B56}" sibTransId="{15810EEE-EF0E-4089-9A80-0E46E9295C86}"/>
    <dgm:cxn modelId="{BDDD9B5B-D3CA-447D-8EFD-1DCE6FC71F3A}" srcId="{FA20A8E8-C449-4173-9942-658454D2120D}" destId="{5F119191-76DF-4C65-8197-67F9DCB6FE33}" srcOrd="9" destOrd="0" parTransId="{43207D20-4712-44AE-BF03-C212679543A3}" sibTransId="{22FCF59D-FC52-4F9E-BD38-24CA87E2FEF8}"/>
    <dgm:cxn modelId="{D316A0C1-128E-4BE7-8755-5A0802764756}" srcId="{FA20A8E8-C449-4173-9942-658454D2120D}" destId="{3740E79C-2C2D-4C80-BC7B-34F17F6DBB73}" srcOrd="0" destOrd="0" parTransId="{CCA6EF6D-2ED6-4892-B8DC-15B2EAEF517B}" sibTransId="{1AB92568-078F-4A40-8E15-E132F3C63CBA}"/>
    <dgm:cxn modelId="{5F82C688-BBD3-4FF3-BAFB-000CAE4E1746}" type="presOf" srcId="{3740E79C-2C2D-4C80-BC7B-34F17F6DBB73}" destId="{E7B63F23-8138-4F0A-AA57-6CF119FB724E}" srcOrd="0" destOrd="0" presId="urn:microsoft.com/office/officeart/2005/8/layout/chevron1"/>
    <dgm:cxn modelId="{44B4D919-30A2-4047-8EDB-AB1E7F6C616F}" type="presOf" srcId="{76C37DDD-1AD1-4488-BE21-F610CFCB795A}" destId="{E69588CE-C228-4DD6-91B7-E46946A1BC99}" srcOrd="0" destOrd="0" presId="urn:microsoft.com/office/officeart/2005/8/layout/chevron1"/>
    <dgm:cxn modelId="{F65BE3BD-9655-478F-807B-BD86AAB6D1CB}" srcId="{FA20A8E8-C449-4173-9942-658454D2120D}" destId="{87D04BCB-4F1C-46FF-8E45-64331E7BC99D}" srcOrd="8" destOrd="0" parTransId="{E1CF38AE-55FF-473D-9BB0-B21A5A152033}" sibTransId="{4CF66C21-B0B5-40C1-BD6F-168A3E29D565}"/>
    <dgm:cxn modelId="{10DA8855-2061-4185-ACE1-965AC27B2877}" type="presParOf" srcId="{0389B9B3-F967-404F-AC3B-69C96689C93E}" destId="{E7B63F23-8138-4F0A-AA57-6CF119FB724E}" srcOrd="0" destOrd="0" presId="urn:microsoft.com/office/officeart/2005/8/layout/chevron1"/>
    <dgm:cxn modelId="{C03E2481-D25B-4DCF-8CA0-CD835745FEC1}" type="presParOf" srcId="{0389B9B3-F967-404F-AC3B-69C96689C93E}" destId="{B291A67F-7255-44BF-9525-69EA4B66CC0A}" srcOrd="1" destOrd="0" presId="urn:microsoft.com/office/officeart/2005/8/layout/chevron1"/>
    <dgm:cxn modelId="{DB35369C-6A5E-48D6-A70B-D60008D603C8}" type="presParOf" srcId="{0389B9B3-F967-404F-AC3B-69C96689C93E}" destId="{B6EB9BF8-20FE-4B3D-A0AA-803A91A75C60}" srcOrd="2" destOrd="0" presId="urn:microsoft.com/office/officeart/2005/8/layout/chevron1"/>
    <dgm:cxn modelId="{B2CCC87B-C4F5-428D-A9CF-F216A55EE660}" type="presParOf" srcId="{0389B9B3-F967-404F-AC3B-69C96689C93E}" destId="{E4DBB26A-0B7E-4DAF-A461-B4824EB4494F}" srcOrd="3" destOrd="0" presId="urn:microsoft.com/office/officeart/2005/8/layout/chevron1"/>
    <dgm:cxn modelId="{902A8EAF-F1A5-471B-AB30-18C584587D64}" type="presParOf" srcId="{0389B9B3-F967-404F-AC3B-69C96689C93E}" destId="{B38EA24D-C0A6-4CEE-9355-5582120FDF1C}" srcOrd="4" destOrd="0" presId="urn:microsoft.com/office/officeart/2005/8/layout/chevron1"/>
    <dgm:cxn modelId="{3D6F360A-B678-4B6B-ADC6-F7A529C1847F}" type="presParOf" srcId="{0389B9B3-F967-404F-AC3B-69C96689C93E}" destId="{94A5DAAE-8CA3-44BA-BF47-92BEFC008F0E}" srcOrd="5" destOrd="0" presId="urn:microsoft.com/office/officeart/2005/8/layout/chevron1"/>
    <dgm:cxn modelId="{3C33DD71-A1EF-418E-BACF-F6F5DD924439}" type="presParOf" srcId="{0389B9B3-F967-404F-AC3B-69C96689C93E}" destId="{E69588CE-C228-4DD6-91B7-E46946A1BC99}" srcOrd="6" destOrd="0" presId="urn:microsoft.com/office/officeart/2005/8/layout/chevron1"/>
    <dgm:cxn modelId="{BFD7DB9B-F9E4-452D-9DD2-C680DF40DE7C}" type="presParOf" srcId="{0389B9B3-F967-404F-AC3B-69C96689C93E}" destId="{974729C5-67AB-466A-AC62-C32F6C66BDB0}" srcOrd="7" destOrd="0" presId="urn:microsoft.com/office/officeart/2005/8/layout/chevron1"/>
    <dgm:cxn modelId="{B2D91598-E60C-4D30-9F64-53F397613032}" type="presParOf" srcId="{0389B9B3-F967-404F-AC3B-69C96689C93E}" destId="{8B0D7F91-7F91-478A-9BFE-23D299757408}" srcOrd="8" destOrd="0" presId="urn:microsoft.com/office/officeart/2005/8/layout/chevron1"/>
    <dgm:cxn modelId="{52A97A06-2898-4268-8AF2-D74165CE35B7}" type="presParOf" srcId="{0389B9B3-F967-404F-AC3B-69C96689C93E}" destId="{EDB3DC4D-3768-43A0-A1C1-15CBBA3707F5}" srcOrd="9" destOrd="0" presId="urn:microsoft.com/office/officeart/2005/8/layout/chevron1"/>
    <dgm:cxn modelId="{B120E388-DF31-4ECA-AC22-ED7AAC5B0E9E}" type="presParOf" srcId="{0389B9B3-F967-404F-AC3B-69C96689C93E}" destId="{CB768750-012F-44FA-934F-95B49EF0491B}" srcOrd="10" destOrd="0" presId="urn:microsoft.com/office/officeart/2005/8/layout/chevron1"/>
    <dgm:cxn modelId="{B6C5C483-7AC0-47BB-A2E3-38A141C62A81}" type="presParOf" srcId="{0389B9B3-F967-404F-AC3B-69C96689C93E}" destId="{6F8F178D-D2BE-4532-8794-4AF9A02C17FF}" srcOrd="11" destOrd="0" presId="urn:microsoft.com/office/officeart/2005/8/layout/chevron1"/>
    <dgm:cxn modelId="{7C69EEC9-FF29-40F4-8815-6642CBBBA340}" type="presParOf" srcId="{0389B9B3-F967-404F-AC3B-69C96689C93E}" destId="{C35359A0-C412-4711-93F5-73D23C6E5FBE}" srcOrd="12" destOrd="0" presId="urn:microsoft.com/office/officeart/2005/8/layout/chevron1"/>
    <dgm:cxn modelId="{D10BBEEF-666F-422E-85AD-71D5403D772D}" type="presParOf" srcId="{0389B9B3-F967-404F-AC3B-69C96689C93E}" destId="{A185A0EF-4C9F-4900-8692-7DE99206EE8D}" srcOrd="13" destOrd="0" presId="urn:microsoft.com/office/officeart/2005/8/layout/chevron1"/>
    <dgm:cxn modelId="{99CA9BF5-D31A-40D3-8E71-187B97861859}" type="presParOf" srcId="{0389B9B3-F967-404F-AC3B-69C96689C93E}" destId="{2659E420-1116-4228-B5C4-90BFFB2C5BB7}" srcOrd="14" destOrd="0" presId="urn:microsoft.com/office/officeart/2005/8/layout/chevron1"/>
    <dgm:cxn modelId="{FE984D1E-CC37-4B57-8905-7058F2C80819}" type="presParOf" srcId="{0389B9B3-F967-404F-AC3B-69C96689C93E}" destId="{FFBB30A0-E33C-42AE-A1B5-723527D508F6}" srcOrd="15" destOrd="0" presId="urn:microsoft.com/office/officeart/2005/8/layout/chevron1"/>
    <dgm:cxn modelId="{0F68F055-859E-4948-88C9-80D3B989FEA8}" type="presParOf" srcId="{0389B9B3-F967-404F-AC3B-69C96689C93E}" destId="{164A4EA0-9E7E-4575-B9A9-AAFFF4DEA271}" srcOrd="16" destOrd="0" presId="urn:microsoft.com/office/officeart/2005/8/layout/chevron1"/>
    <dgm:cxn modelId="{9DAC9136-6303-482B-8781-AEB65253FA0A}" type="presParOf" srcId="{0389B9B3-F967-404F-AC3B-69C96689C93E}" destId="{BF29EC45-DBDC-4EB2-B197-66A552983597}" srcOrd="17" destOrd="0" presId="urn:microsoft.com/office/officeart/2005/8/layout/chevron1"/>
    <dgm:cxn modelId="{0B3889AF-9266-4F62-81EE-8A863249A8F9}" type="presParOf" srcId="{0389B9B3-F967-404F-AC3B-69C96689C93E}" destId="{03420C22-864F-4560-B28F-4B61E1730A10}" srcOrd="1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a:solidFill>
          <a:schemeClr val="accent4"/>
        </a:solidFill>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Design basis</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459173E-AA0F-495B-9F4B-574C28F670F5}" type="par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85023A7-4FDC-4D97-A16F-A99FEE643A26}" type="sib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5F119191-76DF-4C65-8197-67F9DCB6FE3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2FCF59D-FC52-4F9E-BD38-24CA87E2FEF8}" type="sib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43207D20-4712-44AE-BF03-C212679543A3}" type="par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638FE398-E308-4D38-80BC-0B073432DD4C}">
      <dgm:prSet custT="1"/>
      <dgm:spPr>
        <a:xfrm>
          <a:off x="4356494" y="2982"/>
          <a:ext cx="1667645" cy="667058"/>
        </a:xfrm>
        <a:solidFill>
          <a:schemeClr val="accent4"/>
        </a:solidFill>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57BD0DF7-08D9-4241-8D3B-AF3BEF3C2FEF}" type="sib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F13F8E9C-02C1-498D-B771-64DC6ED618DB}" type="par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76C37DDD-1AD1-4488-BE21-F610CFCB795A}">
      <dgm:prSet custT="1"/>
      <dgm:spPr>
        <a:xfrm>
          <a:off x="2904849"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Manu-</a:t>
          </a:r>
          <a:r>
            <a:rPr lang="en-GB" sz="500" b="1"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6B1397B9-47AA-4374-B9E2-45E557913887}" type="sib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7FDADD08-D7FA-450A-ABBB-1A7DA5AC38A5}" type="par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911C0E1A-EED2-4121-B397-BFCC9E0E7E0C}">
      <dgm:prSet custT="1"/>
      <dgm:spPr>
        <a:xfrm>
          <a:off x="1453203" y="2982"/>
          <a:ext cx="1667645" cy="667058"/>
        </a:xfrm>
        <a:solidFill>
          <a:schemeClr val="accent2"/>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ABE5EC5D-A5F7-46B0-87C3-48496EC51D46}" type="sib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B44446EF-4C56-46B1-AB80-BA827D861816}" type="par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740E79C-2C2D-4C80-BC7B-34F17F6DBB73}">
      <dgm:prSet custT="1"/>
      <dgm:spPr>
        <a:xfrm>
          <a:off x="1557"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Concept</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CA6EF6D-2ED6-4892-B8DC-15B2EAEF517B}" type="par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AB92568-078F-4A40-8E15-E132F3C63CBA}" type="sib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9531259-3EA9-4C4F-8850-512F46E1C003}">
      <dgm:prSet custT="1"/>
      <dgm:spPr>
        <a:xfrm>
          <a:off x="7259786" y="2982"/>
          <a:ext cx="1667645" cy="667058"/>
        </a:xfrm>
        <a:solidFill>
          <a:schemeClr val="accent4"/>
        </a:solidFill>
      </dgm:spPr>
      <dgm:t>
        <a:bodyPr/>
        <a:lstStyle/>
        <a:p>
          <a:pPr rtl="0"/>
          <a:r>
            <a:rPr lang="en-GB" sz="300" b="1"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dirty="0" smtClean="0">
              <a:latin typeface="Verdana" panose="020B0604030504040204" pitchFamily="34" charset="0"/>
              <a:ea typeface="Verdana" panose="020B0604030504040204" pitchFamily="34" charset="0"/>
              <a:cs typeface="Verdana" panose="020B0604030504040204" pitchFamily="34" charset="0"/>
            </a:rPr>
          </a:br>
          <a:r>
            <a:rPr lang="en-GB" sz="300" b="1"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dirty="0">
            <a:latin typeface="Verdana" panose="020B0604030504040204" pitchFamily="34" charset="0"/>
            <a:ea typeface="Verdana" panose="020B0604030504040204" pitchFamily="34" charset="0"/>
            <a:cs typeface="Verdana" panose="020B0604030504040204" pitchFamily="34" charset="0"/>
          </a:endParaRPr>
        </a:p>
      </dgm:t>
    </dgm:pt>
    <dgm:pt modelId="{0E4F1BED-A51B-4457-BCB3-31AB1DED82E8}" type="par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2465ADA-B371-44A6-A324-E65A419BF050}" type="sib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914D41C7-B074-41D6-9CFE-2D7FB254EF8B}">
      <dgm:prSet custT="1"/>
      <dgm:spPr>
        <a:xfrm>
          <a:off x="7259786"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In-service</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345ACCB2-8B51-4CD1-86E5-73C89DFD9370}" type="par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C00C1DF-82BF-43DD-AAAB-BEED51801A5A}" type="sib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D71DDBF-83DB-4B17-9F87-0CECBFAB9C7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E42FBCB-7538-4ADB-858A-BE5405741B56}" type="par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5810EEE-EF0E-4089-9A80-0E46E9295C86}" type="sib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87D04BCB-4F1C-46FF-8E45-64331E7BC99D}">
      <dgm:prSet custT="1"/>
      <dgm:spPr>
        <a:xfrm>
          <a:off x="7259786" y="2982"/>
          <a:ext cx="1667645" cy="667058"/>
        </a:xfrm>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E1CF38AE-55FF-473D-9BB0-B21A5A152033}" type="par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CF66C21-B0B5-40C1-BD6F-168A3E29D565}" type="sib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E7B63F23-8138-4F0A-AA57-6CF119FB724E}" type="pres">
      <dgm:prSet presAssocID="{3740E79C-2C2D-4C80-BC7B-34F17F6DBB73}" presName="parTxOnly" presStyleLbl="node1" presStyleIdx="0" presStyleCnt="10">
        <dgm:presLayoutVars>
          <dgm:chMax val="0"/>
          <dgm:chPref val="0"/>
          <dgm:bulletEnabled val="1"/>
        </dgm:presLayoutVars>
      </dgm:prSet>
      <dgm:spPr/>
      <dgm:t>
        <a:bodyPr/>
        <a:lstStyle/>
        <a:p>
          <a:endParaRPr lang="en-GB"/>
        </a:p>
      </dgm:t>
    </dgm:pt>
    <dgm:pt modelId="{B291A67F-7255-44BF-9525-69EA4B66CC0A}" type="pres">
      <dgm:prSet presAssocID="{1AB92568-078F-4A40-8E15-E132F3C63CBA}" presName="parTxOnlySpace" presStyleCnt="0"/>
      <dgm:spPr/>
      <dgm:t>
        <a:bodyPr/>
        <a:lstStyle/>
        <a:p>
          <a:endParaRPr lang="en-GB"/>
        </a:p>
      </dgm:t>
    </dgm:pt>
    <dgm:pt modelId="{B6EB9BF8-20FE-4B3D-A0AA-803A91A75C60}" type="pres">
      <dgm:prSet presAssocID="{D0F6E756-36FF-46DD-9AF3-B8EA79517AF1}" presName="parTxOnly" presStyleLbl="node1" presStyleIdx="1" presStyleCnt="10">
        <dgm:presLayoutVars>
          <dgm:chMax val="0"/>
          <dgm:chPref val="0"/>
          <dgm:bulletEnabled val="1"/>
        </dgm:presLayoutVars>
      </dgm:prSet>
      <dgm:spPr/>
      <dgm:t>
        <a:bodyPr/>
        <a:lstStyle/>
        <a:p>
          <a:endParaRPr lang="en-GB"/>
        </a:p>
      </dgm:t>
    </dgm:pt>
    <dgm:pt modelId="{E4DBB26A-0B7E-4DAF-A461-B4824EB4494F}" type="pres">
      <dgm:prSet presAssocID="{385023A7-4FDC-4D97-A16F-A99FEE643A26}" presName="parTxOnlySpace" presStyleCnt="0"/>
      <dgm:spPr/>
      <dgm:t>
        <a:bodyPr/>
        <a:lstStyle/>
        <a:p>
          <a:endParaRPr lang="en-GB"/>
        </a:p>
      </dgm:t>
    </dgm:pt>
    <dgm:pt modelId="{B38EA24D-C0A6-4CEE-9355-5582120FDF1C}" type="pres">
      <dgm:prSet presAssocID="{911C0E1A-EED2-4121-B397-BFCC9E0E7E0C}" presName="parTxOnly" presStyleLbl="node1" presStyleIdx="2" presStyleCnt="10">
        <dgm:presLayoutVars>
          <dgm:chMax val="0"/>
          <dgm:chPref val="0"/>
          <dgm:bulletEnabled val="1"/>
        </dgm:presLayoutVars>
      </dgm:prSet>
      <dgm:spPr/>
      <dgm:t>
        <a:bodyPr/>
        <a:lstStyle/>
        <a:p>
          <a:endParaRPr lang="en-GB"/>
        </a:p>
      </dgm:t>
    </dgm:pt>
    <dgm:pt modelId="{94A5DAAE-8CA3-44BA-BF47-92BEFC008F0E}" type="pres">
      <dgm:prSet presAssocID="{ABE5EC5D-A5F7-46B0-87C3-48496EC51D46}" presName="parTxOnlySpace" presStyleCnt="0"/>
      <dgm:spPr/>
      <dgm:t>
        <a:bodyPr/>
        <a:lstStyle/>
        <a:p>
          <a:endParaRPr lang="en-GB"/>
        </a:p>
      </dgm:t>
    </dgm:pt>
    <dgm:pt modelId="{E69588CE-C228-4DD6-91B7-E46946A1BC99}" type="pres">
      <dgm:prSet presAssocID="{76C37DDD-1AD1-4488-BE21-F610CFCB795A}" presName="parTxOnly" presStyleLbl="node1" presStyleIdx="3" presStyleCnt="10">
        <dgm:presLayoutVars>
          <dgm:chMax val="0"/>
          <dgm:chPref val="0"/>
          <dgm:bulletEnabled val="1"/>
        </dgm:presLayoutVars>
      </dgm:prSet>
      <dgm:spPr/>
      <dgm:t>
        <a:bodyPr/>
        <a:lstStyle/>
        <a:p>
          <a:endParaRPr lang="en-GB"/>
        </a:p>
      </dgm:t>
    </dgm:pt>
    <dgm:pt modelId="{974729C5-67AB-466A-AC62-C32F6C66BDB0}" type="pres">
      <dgm:prSet presAssocID="{6B1397B9-47AA-4374-B9E2-45E557913887}" presName="parTxOnlySpace" presStyleCnt="0"/>
      <dgm:spPr/>
      <dgm:t>
        <a:bodyPr/>
        <a:lstStyle/>
        <a:p>
          <a:endParaRPr lang="en-GB"/>
        </a:p>
      </dgm:t>
    </dgm:pt>
    <dgm:pt modelId="{8B0D7F91-7F91-478A-9BFE-23D299757408}" type="pres">
      <dgm:prSet presAssocID="{638FE398-E308-4D38-80BC-0B073432DD4C}" presName="parTxOnly" presStyleLbl="node1" presStyleIdx="4" presStyleCnt="10">
        <dgm:presLayoutVars>
          <dgm:chMax val="0"/>
          <dgm:chPref val="0"/>
          <dgm:bulletEnabled val="1"/>
        </dgm:presLayoutVars>
      </dgm:prSet>
      <dgm:spPr/>
      <dgm:t>
        <a:bodyPr/>
        <a:lstStyle/>
        <a:p>
          <a:endParaRPr lang="en-GB"/>
        </a:p>
      </dgm:t>
    </dgm:pt>
    <dgm:pt modelId="{EDB3DC4D-3768-43A0-A1C1-15CBBA3707F5}" type="pres">
      <dgm:prSet presAssocID="{57BD0DF7-08D9-4241-8D3B-AF3BEF3C2FEF}" presName="parTxOnlySpace" presStyleCnt="0"/>
      <dgm:spPr/>
      <dgm:t>
        <a:bodyPr/>
        <a:lstStyle/>
        <a:p>
          <a:endParaRPr lang="en-GB"/>
        </a:p>
      </dgm:t>
    </dgm:pt>
    <dgm:pt modelId="{CB768750-012F-44FA-934F-95B49EF0491B}" type="pres">
      <dgm:prSet presAssocID="{E9531259-3EA9-4C4F-8850-512F46E1C003}" presName="parTxOnly" presStyleLbl="node1" presStyleIdx="5" presStyleCnt="10">
        <dgm:presLayoutVars>
          <dgm:chMax val="0"/>
          <dgm:chPref val="0"/>
          <dgm:bulletEnabled val="1"/>
        </dgm:presLayoutVars>
      </dgm:prSet>
      <dgm:spPr/>
      <dgm:t>
        <a:bodyPr/>
        <a:lstStyle/>
        <a:p>
          <a:endParaRPr lang="en-GB"/>
        </a:p>
      </dgm:t>
    </dgm:pt>
    <dgm:pt modelId="{6F8F178D-D2BE-4532-8794-4AF9A02C17FF}" type="pres">
      <dgm:prSet presAssocID="{42465ADA-B371-44A6-A324-E65A419BF050}" presName="parTxOnlySpace" presStyleCnt="0"/>
      <dgm:spPr/>
      <dgm:t>
        <a:bodyPr/>
        <a:lstStyle/>
        <a:p>
          <a:endParaRPr lang="en-GB"/>
        </a:p>
      </dgm:t>
    </dgm:pt>
    <dgm:pt modelId="{C35359A0-C412-4711-93F5-73D23C6E5FBE}" type="pres">
      <dgm:prSet presAssocID="{914D41C7-B074-41D6-9CFE-2D7FB254EF8B}" presName="parTxOnly" presStyleLbl="node1" presStyleIdx="6" presStyleCnt="10">
        <dgm:presLayoutVars>
          <dgm:chMax val="0"/>
          <dgm:chPref val="0"/>
          <dgm:bulletEnabled val="1"/>
        </dgm:presLayoutVars>
      </dgm:prSet>
      <dgm:spPr/>
      <dgm:t>
        <a:bodyPr/>
        <a:lstStyle/>
        <a:p>
          <a:endParaRPr lang="en-GB"/>
        </a:p>
      </dgm:t>
    </dgm:pt>
    <dgm:pt modelId="{A185A0EF-4C9F-4900-8692-7DE99206EE8D}" type="pres">
      <dgm:prSet presAssocID="{EC00C1DF-82BF-43DD-AAAB-BEED51801A5A}" presName="parTxOnlySpace" presStyleCnt="0"/>
      <dgm:spPr/>
      <dgm:t>
        <a:bodyPr/>
        <a:lstStyle/>
        <a:p>
          <a:endParaRPr lang="en-GB"/>
        </a:p>
      </dgm:t>
    </dgm:pt>
    <dgm:pt modelId="{2659E420-1116-4228-B5C4-90BFFB2C5BB7}" type="pres">
      <dgm:prSet presAssocID="{1D71DDBF-83DB-4B17-9F87-0CECBFAB9C73}" presName="parTxOnly" presStyleLbl="node1" presStyleIdx="7" presStyleCnt="10">
        <dgm:presLayoutVars>
          <dgm:chMax val="0"/>
          <dgm:chPref val="0"/>
          <dgm:bulletEnabled val="1"/>
        </dgm:presLayoutVars>
      </dgm:prSet>
      <dgm:spPr/>
      <dgm:t>
        <a:bodyPr/>
        <a:lstStyle/>
        <a:p>
          <a:endParaRPr lang="en-GB"/>
        </a:p>
      </dgm:t>
    </dgm:pt>
    <dgm:pt modelId="{FFBB30A0-E33C-42AE-A1B5-723527D508F6}" type="pres">
      <dgm:prSet presAssocID="{15810EEE-EF0E-4089-9A80-0E46E9295C86}" presName="parTxOnlySpace" presStyleCnt="0"/>
      <dgm:spPr/>
      <dgm:t>
        <a:bodyPr/>
        <a:lstStyle/>
        <a:p>
          <a:endParaRPr lang="en-GB"/>
        </a:p>
      </dgm:t>
    </dgm:pt>
    <dgm:pt modelId="{164A4EA0-9E7E-4575-B9A9-AAFFF4DEA271}" type="pres">
      <dgm:prSet presAssocID="{87D04BCB-4F1C-46FF-8E45-64331E7BC99D}" presName="parTxOnly" presStyleLbl="node1" presStyleIdx="8" presStyleCnt="10">
        <dgm:presLayoutVars>
          <dgm:chMax val="0"/>
          <dgm:chPref val="0"/>
          <dgm:bulletEnabled val="1"/>
        </dgm:presLayoutVars>
      </dgm:prSet>
      <dgm:spPr/>
      <dgm:t>
        <a:bodyPr/>
        <a:lstStyle/>
        <a:p>
          <a:endParaRPr lang="en-GB"/>
        </a:p>
      </dgm:t>
    </dgm:pt>
    <dgm:pt modelId="{BF29EC45-DBDC-4EB2-B197-66A552983597}" type="pres">
      <dgm:prSet presAssocID="{4CF66C21-B0B5-40C1-BD6F-168A3E29D565}" presName="parTxOnlySpace" presStyleCnt="0"/>
      <dgm:spPr/>
      <dgm:t>
        <a:bodyPr/>
        <a:lstStyle/>
        <a:p>
          <a:endParaRPr lang="en-GB"/>
        </a:p>
      </dgm:t>
    </dgm:pt>
    <dgm:pt modelId="{03420C22-864F-4560-B28F-4B61E1730A10}" type="pres">
      <dgm:prSet presAssocID="{5F119191-76DF-4C65-8197-67F9DCB6FE33}" presName="parTxOnly" presStyleLbl="node1" presStyleIdx="9" presStyleCnt="10">
        <dgm:presLayoutVars>
          <dgm:chMax val="0"/>
          <dgm:chPref val="0"/>
          <dgm:bulletEnabled val="1"/>
        </dgm:presLayoutVars>
      </dgm:prSet>
      <dgm:spPr/>
      <dgm:t>
        <a:bodyPr/>
        <a:lstStyle/>
        <a:p>
          <a:endParaRPr lang="en-GB"/>
        </a:p>
      </dgm:t>
    </dgm:pt>
  </dgm:ptLst>
  <dgm:cxnLst>
    <dgm:cxn modelId="{98598DF1-B84F-446C-B799-B45A83624F34}" srcId="{FA20A8E8-C449-4173-9942-658454D2120D}" destId="{76C37DDD-1AD1-4488-BE21-F610CFCB795A}" srcOrd="3" destOrd="0" parTransId="{7FDADD08-D7FA-450A-ABBB-1A7DA5AC38A5}" sibTransId="{6B1397B9-47AA-4374-B9E2-45E557913887}"/>
    <dgm:cxn modelId="{75C53784-D271-41E9-800B-ED42DA98F360}" type="presOf" srcId="{D0F6E756-36FF-46DD-9AF3-B8EA79517AF1}" destId="{B6EB9BF8-20FE-4B3D-A0AA-803A91A75C60}" srcOrd="0" destOrd="0" presId="urn:microsoft.com/office/officeart/2005/8/layout/chevron1"/>
    <dgm:cxn modelId="{A1BDC9A4-45CE-4D78-88D4-35EB8F4FF33B}" type="presOf" srcId="{638FE398-E308-4D38-80BC-0B073432DD4C}" destId="{8B0D7F91-7F91-478A-9BFE-23D299757408}" srcOrd="0" destOrd="0" presId="urn:microsoft.com/office/officeart/2005/8/layout/chevron1"/>
    <dgm:cxn modelId="{679F451E-117E-49D0-9EC6-59FF02D415D3}" type="presOf" srcId="{FA20A8E8-C449-4173-9942-658454D2120D}" destId="{0389B9B3-F967-404F-AC3B-69C96689C93E}" srcOrd="0" destOrd="0" presId="urn:microsoft.com/office/officeart/2005/8/layout/chevron1"/>
    <dgm:cxn modelId="{B64A4DF4-2F71-4B55-9BB0-6AD10B907D6B}" srcId="{FA20A8E8-C449-4173-9942-658454D2120D}" destId="{914D41C7-B074-41D6-9CFE-2D7FB254EF8B}" srcOrd="6" destOrd="0" parTransId="{345ACCB2-8B51-4CD1-86E5-73C89DFD9370}" sibTransId="{EC00C1DF-82BF-43DD-AAAB-BEED51801A5A}"/>
    <dgm:cxn modelId="{3615170E-39FB-46F8-BC22-3BB8F72F2782}" srcId="{FA20A8E8-C449-4173-9942-658454D2120D}" destId="{E9531259-3EA9-4C4F-8850-512F46E1C003}" srcOrd="5" destOrd="0" parTransId="{0E4F1BED-A51B-4457-BCB3-31AB1DED82E8}" sibTransId="{42465ADA-B371-44A6-A324-E65A419BF050}"/>
    <dgm:cxn modelId="{D39D1626-E7DC-4757-90BF-DA94CF91A6B8}" type="presOf" srcId="{3740E79C-2C2D-4C80-BC7B-34F17F6DBB73}" destId="{E7B63F23-8138-4F0A-AA57-6CF119FB724E}" srcOrd="0" destOrd="0" presId="urn:microsoft.com/office/officeart/2005/8/layout/chevron1"/>
    <dgm:cxn modelId="{584B785F-F4FF-4110-B371-2ECC91F160D7}" type="presOf" srcId="{76C37DDD-1AD1-4488-BE21-F610CFCB795A}" destId="{E69588CE-C228-4DD6-91B7-E46946A1BC99}" srcOrd="0" destOrd="0" presId="urn:microsoft.com/office/officeart/2005/8/layout/chevron1"/>
    <dgm:cxn modelId="{BDDD9B5B-D3CA-447D-8EFD-1DCE6FC71F3A}" srcId="{FA20A8E8-C449-4173-9942-658454D2120D}" destId="{5F119191-76DF-4C65-8197-67F9DCB6FE33}" srcOrd="9" destOrd="0" parTransId="{43207D20-4712-44AE-BF03-C212679543A3}" sibTransId="{22FCF59D-FC52-4F9E-BD38-24CA87E2FEF8}"/>
    <dgm:cxn modelId="{3B81DE1A-7E65-4A07-9D91-281CBF21427F}" type="presOf" srcId="{87D04BCB-4F1C-46FF-8E45-64331E7BC99D}" destId="{164A4EA0-9E7E-4575-B9A9-AAFFF4DEA271}" srcOrd="0" destOrd="0" presId="urn:microsoft.com/office/officeart/2005/8/layout/chevron1"/>
    <dgm:cxn modelId="{2C9DDA5A-675D-4DCB-8FE1-8C642E06176F}" srcId="{FA20A8E8-C449-4173-9942-658454D2120D}" destId="{1D71DDBF-83DB-4B17-9F87-0CECBFAB9C73}" srcOrd="7" destOrd="0" parTransId="{2E42FBCB-7538-4ADB-858A-BE5405741B56}" sibTransId="{15810EEE-EF0E-4089-9A80-0E46E9295C86}"/>
    <dgm:cxn modelId="{3AFAC156-9AF5-44BA-9983-DBCF54E53DE0}" srcId="{FA20A8E8-C449-4173-9942-658454D2120D}" destId="{D0F6E756-36FF-46DD-9AF3-B8EA79517AF1}" srcOrd="1" destOrd="0" parTransId="{C459173E-AA0F-495B-9F4B-574C28F670F5}" sibTransId="{385023A7-4FDC-4D97-A16F-A99FEE643A26}"/>
    <dgm:cxn modelId="{3714D981-8E12-4C3F-B81E-1E63FA366520}" type="presOf" srcId="{E9531259-3EA9-4C4F-8850-512F46E1C003}" destId="{CB768750-012F-44FA-934F-95B49EF0491B}" srcOrd="0" destOrd="0" presId="urn:microsoft.com/office/officeart/2005/8/layout/chevron1"/>
    <dgm:cxn modelId="{F65BE3BD-9655-478F-807B-BD86AAB6D1CB}" srcId="{FA20A8E8-C449-4173-9942-658454D2120D}" destId="{87D04BCB-4F1C-46FF-8E45-64331E7BC99D}" srcOrd="8" destOrd="0" parTransId="{E1CF38AE-55FF-473D-9BB0-B21A5A152033}" sibTransId="{4CF66C21-B0B5-40C1-BD6F-168A3E29D565}"/>
    <dgm:cxn modelId="{9C5E2269-29ED-4B5E-8E43-0D4B64C0A6D2}" srcId="{FA20A8E8-C449-4173-9942-658454D2120D}" destId="{911C0E1A-EED2-4121-B397-BFCC9E0E7E0C}" srcOrd="2" destOrd="0" parTransId="{B44446EF-4C56-46B1-AB80-BA827D861816}" sibTransId="{ABE5EC5D-A5F7-46B0-87C3-48496EC51D46}"/>
    <dgm:cxn modelId="{DB935069-7C78-4B94-B955-237DE82E1E1E}" type="presOf" srcId="{5F119191-76DF-4C65-8197-67F9DCB6FE33}" destId="{03420C22-864F-4560-B28F-4B61E1730A10}" srcOrd="0" destOrd="0" presId="urn:microsoft.com/office/officeart/2005/8/layout/chevron1"/>
    <dgm:cxn modelId="{FFCEC964-09C9-423A-839D-9272A192432C}" type="presOf" srcId="{1D71DDBF-83DB-4B17-9F87-0CECBFAB9C73}" destId="{2659E420-1116-4228-B5C4-90BFFB2C5BB7}" srcOrd="0" destOrd="0" presId="urn:microsoft.com/office/officeart/2005/8/layout/chevron1"/>
    <dgm:cxn modelId="{88864E88-1B3E-49A9-8212-D86A4DE505E2}" type="presOf" srcId="{911C0E1A-EED2-4121-B397-BFCC9E0E7E0C}" destId="{B38EA24D-C0A6-4CEE-9355-5582120FDF1C}" srcOrd="0" destOrd="0" presId="urn:microsoft.com/office/officeart/2005/8/layout/chevron1"/>
    <dgm:cxn modelId="{D316A0C1-128E-4BE7-8755-5A0802764756}" srcId="{FA20A8E8-C449-4173-9942-658454D2120D}" destId="{3740E79C-2C2D-4C80-BC7B-34F17F6DBB73}" srcOrd="0" destOrd="0" parTransId="{CCA6EF6D-2ED6-4892-B8DC-15B2EAEF517B}" sibTransId="{1AB92568-078F-4A40-8E15-E132F3C63CBA}"/>
    <dgm:cxn modelId="{C86A4DA3-57D4-45FF-ADC9-5CD31BC1AEDB}" srcId="{FA20A8E8-C449-4173-9942-658454D2120D}" destId="{638FE398-E308-4D38-80BC-0B073432DD4C}" srcOrd="4" destOrd="0" parTransId="{F13F8E9C-02C1-498D-B771-64DC6ED618DB}" sibTransId="{57BD0DF7-08D9-4241-8D3B-AF3BEF3C2FEF}"/>
    <dgm:cxn modelId="{FE3B17CE-7152-4DCF-9930-95D2F8914C0D}" type="presOf" srcId="{914D41C7-B074-41D6-9CFE-2D7FB254EF8B}" destId="{C35359A0-C412-4711-93F5-73D23C6E5FBE}" srcOrd="0" destOrd="0" presId="urn:microsoft.com/office/officeart/2005/8/layout/chevron1"/>
    <dgm:cxn modelId="{4B12072B-AB44-4020-ACD3-E4A2BB4F7062}" type="presParOf" srcId="{0389B9B3-F967-404F-AC3B-69C96689C93E}" destId="{E7B63F23-8138-4F0A-AA57-6CF119FB724E}" srcOrd="0" destOrd="0" presId="urn:microsoft.com/office/officeart/2005/8/layout/chevron1"/>
    <dgm:cxn modelId="{A77D4AF8-D1C8-48C1-A567-974D0FDC0B62}" type="presParOf" srcId="{0389B9B3-F967-404F-AC3B-69C96689C93E}" destId="{B291A67F-7255-44BF-9525-69EA4B66CC0A}" srcOrd="1" destOrd="0" presId="urn:microsoft.com/office/officeart/2005/8/layout/chevron1"/>
    <dgm:cxn modelId="{759FEB4D-3372-4706-ABA4-651C9CC0AB13}" type="presParOf" srcId="{0389B9B3-F967-404F-AC3B-69C96689C93E}" destId="{B6EB9BF8-20FE-4B3D-A0AA-803A91A75C60}" srcOrd="2" destOrd="0" presId="urn:microsoft.com/office/officeart/2005/8/layout/chevron1"/>
    <dgm:cxn modelId="{2F431D62-630E-48CD-AD2D-ECEC0DABE0B6}" type="presParOf" srcId="{0389B9B3-F967-404F-AC3B-69C96689C93E}" destId="{E4DBB26A-0B7E-4DAF-A461-B4824EB4494F}" srcOrd="3" destOrd="0" presId="urn:microsoft.com/office/officeart/2005/8/layout/chevron1"/>
    <dgm:cxn modelId="{2B7B2290-D820-41DE-B183-A731D2F4CC57}" type="presParOf" srcId="{0389B9B3-F967-404F-AC3B-69C96689C93E}" destId="{B38EA24D-C0A6-4CEE-9355-5582120FDF1C}" srcOrd="4" destOrd="0" presId="urn:microsoft.com/office/officeart/2005/8/layout/chevron1"/>
    <dgm:cxn modelId="{3B084AA1-C511-4523-BCF7-C7D7475A21F8}" type="presParOf" srcId="{0389B9B3-F967-404F-AC3B-69C96689C93E}" destId="{94A5DAAE-8CA3-44BA-BF47-92BEFC008F0E}" srcOrd="5" destOrd="0" presId="urn:microsoft.com/office/officeart/2005/8/layout/chevron1"/>
    <dgm:cxn modelId="{73A39805-5902-461B-83F1-B7F99C364E76}" type="presParOf" srcId="{0389B9B3-F967-404F-AC3B-69C96689C93E}" destId="{E69588CE-C228-4DD6-91B7-E46946A1BC99}" srcOrd="6" destOrd="0" presId="urn:microsoft.com/office/officeart/2005/8/layout/chevron1"/>
    <dgm:cxn modelId="{00458133-B0A3-445A-A48B-2B1A91354701}" type="presParOf" srcId="{0389B9B3-F967-404F-AC3B-69C96689C93E}" destId="{974729C5-67AB-466A-AC62-C32F6C66BDB0}" srcOrd="7" destOrd="0" presId="urn:microsoft.com/office/officeart/2005/8/layout/chevron1"/>
    <dgm:cxn modelId="{A1A7741E-5A63-4FE1-B4BB-49137E8D3C8D}" type="presParOf" srcId="{0389B9B3-F967-404F-AC3B-69C96689C93E}" destId="{8B0D7F91-7F91-478A-9BFE-23D299757408}" srcOrd="8" destOrd="0" presId="urn:microsoft.com/office/officeart/2005/8/layout/chevron1"/>
    <dgm:cxn modelId="{FB2B221B-C8C5-4A2F-954C-0E2BF535753A}" type="presParOf" srcId="{0389B9B3-F967-404F-AC3B-69C96689C93E}" destId="{EDB3DC4D-3768-43A0-A1C1-15CBBA3707F5}" srcOrd="9" destOrd="0" presId="urn:microsoft.com/office/officeart/2005/8/layout/chevron1"/>
    <dgm:cxn modelId="{41AAC05F-CB04-4B1C-9C4F-488CDF4E6A46}" type="presParOf" srcId="{0389B9B3-F967-404F-AC3B-69C96689C93E}" destId="{CB768750-012F-44FA-934F-95B49EF0491B}" srcOrd="10" destOrd="0" presId="urn:microsoft.com/office/officeart/2005/8/layout/chevron1"/>
    <dgm:cxn modelId="{64A311B3-2313-4BAF-A5DC-A918EF325B5E}" type="presParOf" srcId="{0389B9B3-F967-404F-AC3B-69C96689C93E}" destId="{6F8F178D-D2BE-4532-8794-4AF9A02C17FF}" srcOrd="11" destOrd="0" presId="urn:microsoft.com/office/officeart/2005/8/layout/chevron1"/>
    <dgm:cxn modelId="{9E3787EE-4149-49B8-A7FE-F3B9AE4A3CBA}" type="presParOf" srcId="{0389B9B3-F967-404F-AC3B-69C96689C93E}" destId="{C35359A0-C412-4711-93F5-73D23C6E5FBE}" srcOrd="12" destOrd="0" presId="urn:microsoft.com/office/officeart/2005/8/layout/chevron1"/>
    <dgm:cxn modelId="{7EBB865D-846A-4548-B575-28B6C0728850}" type="presParOf" srcId="{0389B9B3-F967-404F-AC3B-69C96689C93E}" destId="{A185A0EF-4C9F-4900-8692-7DE99206EE8D}" srcOrd="13" destOrd="0" presId="urn:microsoft.com/office/officeart/2005/8/layout/chevron1"/>
    <dgm:cxn modelId="{59390196-1F4B-4864-B92A-03F478E7CA24}" type="presParOf" srcId="{0389B9B3-F967-404F-AC3B-69C96689C93E}" destId="{2659E420-1116-4228-B5C4-90BFFB2C5BB7}" srcOrd="14" destOrd="0" presId="urn:microsoft.com/office/officeart/2005/8/layout/chevron1"/>
    <dgm:cxn modelId="{9FE91691-684C-46D3-A4CC-FAA21317F8E2}" type="presParOf" srcId="{0389B9B3-F967-404F-AC3B-69C96689C93E}" destId="{FFBB30A0-E33C-42AE-A1B5-723527D508F6}" srcOrd="15" destOrd="0" presId="urn:microsoft.com/office/officeart/2005/8/layout/chevron1"/>
    <dgm:cxn modelId="{18D5ADBC-A3F7-4ABC-9F47-F14A1FB9B429}" type="presParOf" srcId="{0389B9B3-F967-404F-AC3B-69C96689C93E}" destId="{164A4EA0-9E7E-4575-B9A9-AAFFF4DEA271}" srcOrd="16" destOrd="0" presId="urn:microsoft.com/office/officeart/2005/8/layout/chevron1"/>
    <dgm:cxn modelId="{664CBB85-229E-4409-91EC-29917B91D584}" type="presParOf" srcId="{0389B9B3-F967-404F-AC3B-69C96689C93E}" destId="{BF29EC45-DBDC-4EB2-B197-66A552983597}" srcOrd="17" destOrd="0" presId="urn:microsoft.com/office/officeart/2005/8/layout/chevron1"/>
    <dgm:cxn modelId="{62027287-7D5F-4097-AF83-5282B7BB97C4}" type="presParOf" srcId="{0389B9B3-F967-404F-AC3B-69C96689C93E}" destId="{03420C22-864F-4560-B28F-4B61E1730A10}" srcOrd="1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a:solidFill>
          <a:schemeClr val="accent4"/>
        </a:solidFill>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Design basis</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459173E-AA0F-495B-9F4B-574C28F670F5}" type="par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85023A7-4FDC-4D97-A16F-A99FEE643A26}" type="sib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5F119191-76DF-4C65-8197-67F9DCB6FE3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2FCF59D-FC52-4F9E-BD38-24CA87E2FEF8}" type="sib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43207D20-4712-44AE-BF03-C212679543A3}" type="par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638FE398-E308-4D38-80BC-0B073432DD4C}">
      <dgm:prSet custT="1"/>
      <dgm:spPr>
        <a:xfrm>
          <a:off x="4356494" y="2982"/>
          <a:ext cx="1667645" cy="667058"/>
        </a:xfrm>
        <a:solidFill>
          <a:schemeClr val="accent4"/>
        </a:solidFill>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57BD0DF7-08D9-4241-8D3B-AF3BEF3C2FEF}" type="sib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F13F8E9C-02C1-498D-B771-64DC6ED618DB}" type="par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76C37DDD-1AD1-4488-BE21-F610CFCB795A}">
      <dgm:prSet custT="1"/>
      <dgm:spPr>
        <a:xfrm>
          <a:off x="2904849" y="2982"/>
          <a:ext cx="1667645" cy="667058"/>
        </a:xfrm>
        <a:solidFill>
          <a:schemeClr val="accent2"/>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Manu-</a:t>
          </a:r>
          <a:r>
            <a:rPr lang="en-GB" sz="500" b="1"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6B1397B9-47AA-4374-B9E2-45E557913887}" type="sib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7FDADD08-D7FA-450A-ABBB-1A7DA5AC38A5}" type="par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911C0E1A-EED2-4121-B397-BFCC9E0E7E0C}">
      <dgm:prSet custT="1"/>
      <dgm:spPr>
        <a:xfrm>
          <a:off x="1453203"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ABE5EC5D-A5F7-46B0-87C3-48496EC51D46}" type="sib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B44446EF-4C56-46B1-AB80-BA827D861816}" type="par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740E79C-2C2D-4C80-BC7B-34F17F6DBB73}">
      <dgm:prSet custT="1"/>
      <dgm:spPr>
        <a:xfrm>
          <a:off x="1557"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Concept</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CA6EF6D-2ED6-4892-B8DC-15B2EAEF517B}" type="par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AB92568-078F-4A40-8E15-E132F3C63CBA}" type="sib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9531259-3EA9-4C4F-8850-512F46E1C003}">
      <dgm:prSet custT="1"/>
      <dgm:spPr>
        <a:xfrm>
          <a:off x="7259786" y="2982"/>
          <a:ext cx="1667645" cy="667058"/>
        </a:xfrm>
        <a:solidFill>
          <a:schemeClr val="accent4"/>
        </a:solidFill>
      </dgm:spPr>
      <dgm:t>
        <a:bodyPr/>
        <a:lstStyle/>
        <a:p>
          <a:pPr rtl="0"/>
          <a:r>
            <a:rPr lang="en-GB" sz="300" b="1"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dirty="0" smtClean="0">
              <a:latin typeface="Verdana" panose="020B0604030504040204" pitchFamily="34" charset="0"/>
              <a:ea typeface="Verdana" panose="020B0604030504040204" pitchFamily="34" charset="0"/>
              <a:cs typeface="Verdana" panose="020B0604030504040204" pitchFamily="34" charset="0"/>
            </a:rPr>
          </a:br>
          <a:r>
            <a:rPr lang="en-GB" sz="300" b="1"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dirty="0">
            <a:latin typeface="Verdana" panose="020B0604030504040204" pitchFamily="34" charset="0"/>
            <a:ea typeface="Verdana" panose="020B0604030504040204" pitchFamily="34" charset="0"/>
            <a:cs typeface="Verdana" panose="020B0604030504040204" pitchFamily="34" charset="0"/>
          </a:endParaRPr>
        </a:p>
      </dgm:t>
    </dgm:pt>
    <dgm:pt modelId="{0E4F1BED-A51B-4457-BCB3-31AB1DED82E8}" type="par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2465ADA-B371-44A6-A324-E65A419BF050}" type="sib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914D41C7-B074-41D6-9CFE-2D7FB254EF8B}">
      <dgm:prSet custT="1"/>
      <dgm:spPr>
        <a:xfrm>
          <a:off x="7259786"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In-service</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345ACCB2-8B51-4CD1-86E5-73C89DFD9370}" type="par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C00C1DF-82BF-43DD-AAAB-BEED51801A5A}" type="sib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D71DDBF-83DB-4B17-9F87-0CECBFAB9C7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E42FBCB-7538-4ADB-858A-BE5405741B56}" type="par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5810EEE-EF0E-4089-9A80-0E46E9295C86}" type="sib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87D04BCB-4F1C-46FF-8E45-64331E7BC99D}">
      <dgm:prSet custT="1"/>
      <dgm:spPr>
        <a:xfrm>
          <a:off x="7259786" y="2982"/>
          <a:ext cx="1667645" cy="667058"/>
        </a:xfrm>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E1CF38AE-55FF-473D-9BB0-B21A5A152033}" type="par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CF66C21-B0B5-40C1-BD6F-168A3E29D565}" type="sib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E7B63F23-8138-4F0A-AA57-6CF119FB724E}" type="pres">
      <dgm:prSet presAssocID="{3740E79C-2C2D-4C80-BC7B-34F17F6DBB73}" presName="parTxOnly" presStyleLbl="node1" presStyleIdx="0" presStyleCnt="10">
        <dgm:presLayoutVars>
          <dgm:chMax val="0"/>
          <dgm:chPref val="0"/>
          <dgm:bulletEnabled val="1"/>
        </dgm:presLayoutVars>
      </dgm:prSet>
      <dgm:spPr/>
      <dgm:t>
        <a:bodyPr/>
        <a:lstStyle/>
        <a:p>
          <a:endParaRPr lang="en-GB"/>
        </a:p>
      </dgm:t>
    </dgm:pt>
    <dgm:pt modelId="{B291A67F-7255-44BF-9525-69EA4B66CC0A}" type="pres">
      <dgm:prSet presAssocID="{1AB92568-078F-4A40-8E15-E132F3C63CBA}" presName="parTxOnlySpace" presStyleCnt="0"/>
      <dgm:spPr/>
      <dgm:t>
        <a:bodyPr/>
        <a:lstStyle/>
        <a:p>
          <a:endParaRPr lang="en-GB"/>
        </a:p>
      </dgm:t>
    </dgm:pt>
    <dgm:pt modelId="{B6EB9BF8-20FE-4B3D-A0AA-803A91A75C60}" type="pres">
      <dgm:prSet presAssocID="{D0F6E756-36FF-46DD-9AF3-B8EA79517AF1}" presName="parTxOnly" presStyleLbl="node1" presStyleIdx="1" presStyleCnt="10">
        <dgm:presLayoutVars>
          <dgm:chMax val="0"/>
          <dgm:chPref val="0"/>
          <dgm:bulletEnabled val="1"/>
        </dgm:presLayoutVars>
      </dgm:prSet>
      <dgm:spPr/>
      <dgm:t>
        <a:bodyPr/>
        <a:lstStyle/>
        <a:p>
          <a:endParaRPr lang="en-GB"/>
        </a:p>
      </dgm:t>
    </dgm:pt>
    <dgm:pt modelId="{E4DBB26A-0B7E-4DAF-A461-B4824EB4494F}" type="pres">
      <dgm:prSet presAssocID="{385023A7-4FDC-4D97-A16F-A99FEE643A26}" presName="parTxOnlySpace" presStyleCnt="0"/>
      <dgm:spPr/>
      <dgm:t>
        <a:bodyPr/>
        <a:lstStyle/>
        <a:p>
          <a:endParaRPr lang="en-GB"/>
        </a:p>
      </dgm:t>
    </dgm:pt>
    <dgm:pt modelId="{B38EA24D-C0A6-4CEE-9355-5582120FDF1C}" type="pres">
      <dgm:prSet presAssocID="{911C0E1A-EED2-4121-B397-BFCC9E0E7E0C}" presName="parTxOnly" presStyleLbl="node1" presStyleIdx="2" presStyleCnt="10">
        <dgm:presLayoutVars>
          <dgm:chMax val="0"/>
          <dgm:chPref val="0"/>
          <dgm:bulletEnabled val="1"/>
        </dgm:presLayoutVars>
      </dgm:prSet>
      <dgm:spPr/>
      <dgm:t>
        <a:bodyPr/>
        <a:lstStyle/>
        <a:p>
          <a:endParaRPr lang="en-GB"/>
        </a:p>
      </dgm:t>
    </dgm:pt>
    <dgm:pt modelId="{94A5DAAE-8CA3-44BA-BF47-92BEFC008F0E}" type="pres">
      <dgm:prSet presAssocID="{ABE5EC5D-A5F7-46B0-87C3-48496EC51D46}" presName="parTxOnlySpace" presStyleCnt="0"/>
      <dgm:spPr/>
      <dgm:t>
        <a:bodyPr/>
        <a:lstStyle/>
        <a:p>
          <a:endParaRPr lang="en-GB"/>
        </a:p>
      </dgm:t>
    </dgm:pt>
    <dgm:pt modelId="{E69588CE-C228-4DD6-91B7-E46946A1BC99}" type="pres">
      <dgm:prSet presAssocID="{76C37DDD-1AD1-4488-BE21-F610CFCB795A}" presName="parTxOnly" presStyleLbl="node1" presStyleIdx="3" presStyleCnt="10">
        <dgm:presLayoutVars>
          <dgm:chMax val="0"/>
          <dgm:chPref val="0"/>
          <dgm:bulletEnabled val="1"/>
        </dgm:presLayoutVars>
      </dgm:prSet>
      <dgm:spPr/>
      <dgm:t>
        <a:bodyPr/>
        <a:lstStyle/>
        <a:p>
          <a:endParaRPr lang="en-GB"/>
        </a:p>
      </dgm:t>
    </dgm:pt>
    <dgm:pt modelId="{974729C5-67AB-466A-AC62-C32F6C66BDB0}" type="pres">
      <dgm:prSet presAssocID="{6B1397B9-47AA-4374-B9E2-45E557913887}" presName="parTxOnlySpace" presStyleCnt="0"/>
      <dgm:spPr/>
      <dgm:t>
        <a:bodyPr/>
        <a:lstStyle/>
        <a:p>
          <a:endParaRPr lang="en-GB"/>
        </a:p>
      </dgm:t>
    </dgm:pt>
    <dgm:pt modelId="{8B0D7F91-7F91-478A-9BFE-23D299757408}" type="pres">
      <dgm:prSet presAssocID="{638FE398-E308-4D38-80BC-0B073432DD4C}" presName="parTxOnly" presStyleLbl="node1" presStyleIdx="4" presStyleCnt="10">
        <dgm:presLayoutVars>
          <dgm:chMax val="0"/>
          <dgm:chPref val="0"/>
          <dgm:bulletEnabled val="1"/>
        </dgm:presLayoutVars>
      </dgm:prSet>
      <dgm:spPr/>
      <dgm:t>
        <a:bodyPr/>
        <a:lstStyle/>
        <a:p>
          <a:endParaRPr lang="en-GB"/>
        </a:p>
      </dgm:t>
    </dgm:pt>
    <dgm:pt modelId="{EDB3DC4D-3768-43A0-A1C1-15CBBA3707F5}" type="pres">
      <dgm:prSet presAssocID="{57BD0DF7-08D9-4241-8D3B-AF3BEF3C2FEF}" presName="parTxOnlySpace" presStyleCnt="0"/>
      <dgm:spPr/>
      <dgm:t>
        <a:bodyPr/>
        <a:lstStyle/>
        <a:p>
          <a:endParaRPr lang="en-GB"/>
        </a:p>
      </dgm:t>
    </dgm:pt>
    <dgm:pt modelId="{CB768750-012F-44FA-934F-95B49EF0491B}" type="pres">
      <dgm:prSet presAssocID="{E9531259-3EA9-4C4F-8850-512F46E1C003}" presName="parTxOnly" presStyleLbl="node1" presStyleIdx="5" presStyleCnt="10">
        <dgm:presLayoutVars>
          <dgm:chMax val="0"/>
          <dgm:chPref val="0"/>
          <dgm:bulletEnabled val="1"/>
        </dgm:presLayoutVars>
      </dgm:prSet>
      <dgm:spPr/>
      <dgm:t>
        <a:bodyPr/>
        <a:lstStyle/>
        <a:p>
          <a:endParaRPr lang="en-GB"/>
        </a:p>
      </dgm:t>
    </dgm:pt>
    <dgm:pt modelId="{6F8F178D-D2BE-4532-8794-4AF9A02C17FF}" type="pres">
      <dgm:prSet presAssocID="{42465ADA-B371-44A6-A324-E65A419BF050}" presName="parTxOnlySpace" presStyleCnt="0"/>
      <dgm:spPr/>
      <dgm:t>
        <a:bodyPr/>
        <a:lstStyle/>
        <a:p>
          <a:endParaRPr lang="en-GB"/>
        </a:p>
      </dgm:t>
    </dgm:pt>
    <dgm:pt modelId="{C35359A0-C412-4711-93F5-73D23C6E5FBE}" type="pres">
      <dgm:prSet presAssocID="{914D41C7-B074-41D6-9CFE-2D7FB254EF8B}" presName="parTxOnly" presStyleLbl="node1" presStyleIdx="6" presStyleCnt="10">
        <dgm:presLayoutVars>
          <dgm:chMax val="0"/>
          <dgm:chPref val="0"/>
          <dgm:bulletEnabled val="1"/>
        </dgm:presLayoutVars>
      </dgm:prSet>
      <dgm:spPr/>
      <dgm:t>
        <a:bodyPr/>
        <a:lstStyle/>
        <a:p>
          <a:endParaRPr lang="en-GB"/>
        </a:p>
      </dgm:t>
    </dgm:pt>
    <dgm:pt modelId="{A185A0EF-4C9F-4900-8692-7DE99206EE8D}" type="pres">
      <dgm:prSet presAssocID="{EC00C1DF-82BF-43DD-AAAB-BEED51801A5A}" presName="parTxOnlySpace" presStyleCnt="0"/>
      <dgm:spPr/>
      <dgm:t>
        <a:bodyPr/>
        <a:lstStyle/>
        <a:p>
          <a:endParaRPr lang="en-GB"/>
        </a:p>
      </dgm:t>
    </dgm:pt>
    <dgm:pt modelId="{2659E420-1116-4228-B5C4-90BFFB2C5BB7}" type="pres">
      <dgm:prSet presAssocID="{1D71DDBF-83DB-4B17-9F87-0CECBFAB9C73}" presName="parTxOnly" presStyleLbl="node1" presStyleIdx="7" presStyleCnt="10">
        <dgm:presLayoutVars>
          <dgm:chMax val="0"/>
          <dgm:chPref val="0"/>
          <dgm:bulletEnabled val="1"/>
        </dgm:presLayoutVars>
      </dgm:prSet>
      <dgm:spPr/>
      <dgm:t>
        <a:bodyPr/>
        <a:lstStyle/>
        <a:p>
          <a:endParaRPr lang="en-GB"/>
        </a:p>
      </dgm:t>
    </dgm:pt>
    <dgm:pt modelId="{FFBB30A0-E33C-42AE-A1B5-723527D508F6}" type="pres">
      <dgm:prSet presAssocID="{15810EEE-EF0E-4089-9A80-0E46E9295C86}" presName="parTxOnlySpace" presStyleCnt="0"/>
      <dgm:spPr/>
      <dgm:t>
        <a:bodyPr/>
        <a:lstStyle/>
        <a:p>
          <a:endParaRPr lang="en-GB"/>
        </a:p>
      </dgm:t>
    </dgm:pt>
    <dgm:pt modelId="{164A4EA0-9E7E-4575-B9A9-AAFFF4DEA271}" type="pres">
      <dgm:prSet presAssocID="{87D04BCB-4F1C-46FF-8E45-64331E7BC99D}" presName="parTxOnly" presStyleLbl="node1" presStyleIdx="8" presStyleCnt="10">
        <dgm:presLayoutVars>
          <dgm:chMax val="0"/>
          <dgm:chPref val="0"/>
          <dgm:bulletEnabled val="1"/>
        </dgm:presLayoutVars>
      </dgm:prSet>
      <dgm:spPr/>
      <dgm:t>
        <a:bodyPr/>
        <a:lstStyle/>
        <a:p>
          <a:endParaRPr lang="en-GB"/>
        </a:p>
      </dgm:t>
    </dgm:pt>
    <dgm:pt modelId="{BF29EC45-DBDC-4EB2-B197-66A552983597}" type="pres">
      <dgm:prSet presAssocID="{4CF66C21-B0B5-40C1-BD6F-168A3E29D565}" presName="parTxOnlySpace" presStyleCnt="0"/>
      <dgm:spPr/>
      <dgm:t>
        <a:bodyPr/>
        <a:lstStyle/>
        <a:p>
          <a:endParaRPr lang="en-GB"/>
        </a:p>
      </dgm:t>
    </dgm:pt>
    <dgm:pt modelId="{03420C22-864F-4560-B28F-4B61E1730A10}" type="pres">
      <dgm:prSet presAssocID="{5F119191-76DF-4C65-8197-67F9DCB6FE33}" presName="parTxOnly" presStyleLbl="node1" presStyleIdx="9" presStyleCnt="10">
        <dgm:presLayoutVars>
          <dgm:chMax val="0"/>
          <dgm:chPref val="0"/>
          <dgm:bulletEnabled val="1"/>
        </dgm:presLayoutVars>
      </dgm:prSet>
      <dgm:spPr/>
      <dgm:t>
        <a:bodyPr/>
        <a:lstStyle/>
        <a:p>
          <a:endParaRPr lang="en-GB"/>
        </a:p>
      </dgm:t>
    </dgm:pt>
  </dgm:ptLst>
  <dgm:cxnLst>
    <dgm:cxn modelId="{3AFAC156-9AF5-44BA-9983-DBCF54E53DE0}" srcId="{FA20A8E8-C449-4173-9942-658454D2120D}" destId="{D0F6E756-36FF-46DD-9AF3-B8EA79517AF1}" srcOrd="1" destOrd="0" parTransId="{C459173E-AA0F-495B-9F4B-574C28F670F5}" sibTransId="{385023A7-4FDC-4D97-A16F-A99FEE643A26}"/>
    <dgm:cxn modelId="{3615170E-39FB-46F8-BC22-3BB8F72F2782}" srcId="{FA20A8E8-C449-4173-9942-658454D2120D}" destId="{E9531259-3EA9-4C4F-8850-512F46E1C003}" srcOrd="5" destOrd="0" parTransId="{0E4F1BED-A51B-4457-BCB3-31AB1DED82E8}" sibTransId="{42465ADA-B371-44A6-A324-E65A419BF050}"/>
    <dgm:cxn modelId="{621C61E1-91DB-4B2B-A6AB-9DC014371F36}" type="presOf" srcId="{FA20A8E8-C449-4173-9942-658454D2120D}" destId="{0389B9B3-F967-404F-AC3B-69C96689C93E}" srcOrd="0" destOrd="0" presId="urn:microsoft.com/office/officeart/2005/8/layout/chevron1"/>
    <dgm:cxn modelId="{50417793-7B84-45E2-8589-86B474558229}" type="presOf" srcId="{914D41C7-B074-41D6-9CFE-2D7FB254EF8B}" destId="{C35359A0-C412-4711-93F5-73D23C6E5FBE}" srcOrd="0" destOrd="0" presId="urn:microsoft.com/office/officeart/2005/8/layout/chevron1"/>
    <dgm:cxn modelId="{0B026A02-146A-4C87-8ED9-71531AFC8D93}" type="presOf" srcId="{87D04BCB-4F1C-46FF-8E45-64331E7BC99D}" destId="{164A4EA0-9E7E-4575-B9A9-AAFFF4DEA271}" srcOrd="0" destOrd="0" presId="urn:microsoft.com/office/officeart/2005/8/layout/chevron1"/>
    <dgm:cxn modelId="{3F0110DC-4233-4B3C-886D-B92CD3428B6F}" type="presOf" srcId="{D0F6E756-36FF-46DD-9AF3-B8EA79517AF1}" destId="{B6EB9BF8-20FE-4B3D-A0AA-803A91A75C60}" srcOrd="0" destOrd="0" presId="urn:microsoft.com/office/officeart/2005/8/layout/chevron1"/>
    <dgm:cxn modelId="{22148E3D-83C0-4E00-81BF-0F208BCE5F7A}" type="presOf" srcId="{76C37DDD-1AD1-4488-BE21-F610CFCB795A}" destId="{E69588CE-C228-4DD6-91B7-E46946A1BC99}" srcOrd="0" destOrd="0" presId="urn:microsoft.com/office/officeart/2005/8/layout/chevron1"/>
    <dgm:cxn modelId="{9C5E2269-29ED-4B5E-8E43-0D4B64C0A6D2}" srcId="{FA20A8E8-C449-4173-9942-658454D2120D}" destId="{911C0E1A-EED2-4121-B397-BFCC9E0E7E0C}" srcOrd="2" destOrd="0" parTransId="{B44446EF-4C56-46B1-AB80-BA827D861816}" sibTransId="{ABE5EC5D-A5F7-46B0-87C3-48496EC51D46}"/>
    <dgm:cxn modelId="{6EFB04B9-81C0-4884-9DD6-8E0F478AEBEC}" type="presOf" srcId="{3740E79C-2C2D-4C80-BC7B-34F17F6DBB73}" destId="{E7B63F23-8138-4F0A-AA57-6CF119FB724E}" srcOrd="0" destOrd="0" presId="urn:microsoft.com/office/officeart/2005/8/layout/chevron1"/>
    <dgm:cxn modelId="{800655E5-04A5-4063-B2F6-F1EF7F35F414}" type="presOf" srcId="{1D71DDBF-83DB-4B17-9F87-0CECBFAB9C73}" destId="{2659E420-1116-4228-B5C4-90BFFB2C5BB7}" srcOrd="0" destOrd="0" presId="urn:microsoft.com/office/officeart/2005/8/layout/chevron1"/>
    <dgm:cxn modelId="{497C6E95-585D-4468-8706-B80E491B5CD4}" type="presOf" srcId="{5F119191-76DF-4C65-8197-67F9DCB6FE33}" destId="{03420C22-864F-4560-B28F-4B61E1730A10}" srcOrd="0" destOrd="0" presId="urn:microsoft.com/office/officeart/2005/8/layout/chevron1"/>
    <dgm:cxn modelId="{4A2E77E2-C433-41C8-92B1-03970D9BCDAD}" type="presOf" srcId="{E9531259-3EA9-4C4F-8850-512F46E1C003}" destId="{CB768750-012F-44FA-934F-95B49EF0491B}" srcOrd="0" destOrd="0" presId="urn:microsoft.com/office/officeart/2005/8/layout/chevron1"/>
    <dgm:cxn modelId="{9508BCC5-91C4-494D-A781-872364CEA3CC}" type="presOf" srcId="{911C0E1A-EED2-4121-B397-BFCC9E0E7E0C}" destId="{B38EA24D-C0A6-4CEE-9355-5582120FDF1C}" srcOrd="0" destOrd="0" presId="urn:microsoft.com/office/officeart/2005/8/layout/chevron1"/>
    <dgm:cxn modelId="{98598DF1-B84F-446C-B799-B45A83624F34}" srcId="{FA20A8E8-C449-4173-9942-658454D2120D}" destId="{76C37DDD-1AD1-4488-BE21-F610CFCB795A}" srcOrd="3" destOrd="0" parTransId="{7FDADD08-D7FA-450A-ABBB-1A7DA5AC38A5}" sibTransId="{6B1397B9-47AA-4374-B9E2-45E557913887}"/>
    <dgm:cxn modelId="{C86A4DA3-57D4-45FF-ADC9-5CD31BC1AEDB}" srcId="{FA20A8E8-C449-4173-9942-658454D2120D}" destId="{638FE398-E308-4D38-80BC-0B073432DD4C}" srcOrd="4" destOrd="0" parTransId="{F13F8E9C-02C1-498D-B771-64DC6ED618DB}" sibTransId="{57BD0DF7-08D9-4241-8D3B-AF3BEF3C2FEF}"/>
    <dgm:cxn modelId="{B64A4DF4-2F71-4B55-9BB0-6AD10B907D6B}" srcId="{FA20A8E8-C449-4173-9942-658454D2120D}" destId="{914D41C7-B074-41D6-9CFE-2D7FB254EF8B}" srcOrd="6" destOrd="0" parTransId="{345ACCB2-8B51-4CD1-86E5-73C89DFD9370}" sibTransId="{EC00C1DF-82BF-43DD-AAAB-BEED51801A5A}"/>
    <dgm:cxn modelId="{2C9DDA5A-675D-4DCB-8FE1-8C642E06176F}" srcId="{FA20A8E8-C449-4173-9942-658454D2120D}" destId="{1D71DDBF-83DB-4B17-9F87-0CECBFAB9C73}" srcOrd="7" destOrd="0" parTransId="{2E42FBCB-7538-4ADB-858A-BE5405741B56}" sibTransId="{15810EEE-EF0E-4089-9A80-0E46E9295C86}"/>
    <dgm:cxn modelId="{BDDD9B5B-D3CA-447D-8EFD-1DCE6FC71F3A}" srcId="{FA20A8E8-C449-4173-9942-658454D2120D}" destId="{5F119191-76DF-4C65-8197-67F9DCB6FE33}" srcOrd="9" destOrd="0" parTransId="{43207D20-4712-44AE-BF03-C212679543A3}" sibTransId="{22FCF59D-FC52-4F9E-BD38-24CA87E2FEF8}"/>
    <dgm:cxn modelId="{D316A0C1-128E-4BE7-8755-5A0802764756}" srcId="{FA20A8E8-C449-4173-9942-658454D2120D}" destId="{3740E79C-2C2D-4C80-BC7B-34F17F6DBB73}" srcOrd="0" destOrd="0" parTransId="{CCA6EF6D-2ED6-4892-B8DC-15B2EAEF517B}" sibTransId="{1AB92568-078F-4A40-8E15-E132F3C63CBA}"/>
    <dgm:cxn modelId="{CF1C2484-3C91-4E85-9DDE-75E6A5516887}" type="presOf" srcId="{638FE398-E308-4D38-80BC-0B073432DD4C}" destId="{8B0D7F91-7F91-478A-9BFE-23D299757408}" srcOrd="0" destOrd="0" presId="urn:microsoft.com/office/officeart/2005/8/layout/chevron1"/>
    <dgm:cxn modelId="{F65BE3BD-9655-478F-807B-BD86AAB6D1CB}" srcId="{FA20A8E8-C449-4173-9942-658454D2120D}" destId="{87D04BCB-4F1C-46FF-8E45-64331E7BC99D}" srcOrd="8" destOrd="0" parTransId="{E1CF38AE-55FF-473D-9BB0-B21A5A152033}" sibTransId="{4CF66C21-B0B5-40C1-BD6F-168A3E29D565}"/>
    <dgm:cxn modelId="{E8BF9AAC-E8C6-4A85-86D2-CA8F530B11C8}" type="presParOf" srcId="{0389B9B3-F967-404F-AC3B-69C96689C93E}" destId="{E7B63F23-8138-4F0A-AA57-6CF119FB724E}" srcOrd="0" destOrd="0" presId="urn:microsoft.com/office/officeart/2005/8/layout/chevron1"/>
    <dgm:cxn modelId="{F7B9D1AE-6F4D-4439-8425-A9912C1AE5EC}" type="presParOf" srcId="{0389B9B3-F967-404F-AC3B-69C96689C93E}" destId="{B291A67F-7255-44BF-9525-69EA4B66CC0A}" srcOrd="1" destOrd="0" presId="urn:microsoft.com/office/officeart/2005/8/layout/chevron1"/>
    <dgm:cxn modelId="{B66EF9F4-7918-4C54-8454-F80F4B1093CA}" type="presParOf" srcId="{0389B9B3-F967-404F-AC3B-69C96689C93E}" destId="{B6EB9BF8-20FE-4B3D-A0AA-803A91A75C60}" srcOrd="2" destOrd="0" presId="urn:microsoft.com/office/officeart/2005/8/layout/chevron1"/>
    <dgm:cxn modelId="{9760AAB4-4603-4B76-888B-432481E90F68}" type="presParOf" srcId="{0389B9B3-F967-404F-AC3B-69C96689C93E}" destId="{E4DBB26A-0B7E-4DAF-A461-B4824EB4494F}" srcOrd="3" destOrd="0" presId="urn:microsoft.com/office/officeart/2005/8/layout/chevron1"/>
    <dgm:cxn modelId="{693540C6-528F-46C1-9FA7-66F8129AB177}" type="presParOf" srcId="{0389B9B3-F967-404F-AC3B-69C96689C93E}" destId="{B38EA24D-C0A6-4CEE-9355-5582120FDF1C}" srcOrd="4" destOrd="0" presId="urn:microsoft.com/office/officeart/2005/8/layout/chevron1"/>
    <dgm:cxn modelId="{10C2CF57-05C2-452A-A163-34ABC86E8EB8}" type="presParOf" srcId="{0389B9B3-F967-404F-AC3B-69C96689C93E}" destId="{94A5DAAE-8CA3-44BA-BF47-92BEFC008F0E}" srcOrd="5" destOrd="0" presId="urn:microsoft.com/office/officeart/2005/8/layout/chevron1"/>
    <dgm:cxn modelId="{AA99D6EC-78A9-40E8-BAA4-708E6C7989C5}" type="presParOf" srcId="{0389B9B3-F967-404F-AC3B-69C96689C93E}" destId="{E69588CE-C228-4DD6-91B7-E46946A1BC99}" srcOrd="6" destOrd="0" presId="urn:microsoft.com/office/officeart/2005/8/layout/chevron1"/>
    <dgm:cxn modelId="{4C90E89E-5A62-4B0F-B3A4-3E39CCE17785}" type="presParOf" srcId="{0389B9B3-F967-404F-AC3B-69C96689C93E}" destId="{974729C5-67AB-466A-AC62-C32F6C66BDB0}" srcOrd="7" destOrd="0" presId="urn:microsoft.com/office/officeart/2005/8/layout/chevron1"/>
    <dgm:cxn modelId="{6B623771-C0C7-4EBB-A832-013E161EFC9D}" type="presParOf" srcId="{0389B9B3-F967-404F-AC3B-69C96689C93E}" destId="{8B0D7F91-7F91-478A-9BFE-23D299757408}" srcOrd="8" destOrd="0" presId="urn:microsoft.com/office/officeart/2005/8/layout/chevron1"/>
    <dgm:cxn modelId="{30E39C86-9279-42DA-BF1A-B28A3EAAFFFA}" type="presParOf" srcId="{0389B9B3-F967-404F-AC3B-69C96689C93E}" destId="{EDB3DC4D-3768-43A0-A1C1-15CBBA3707F5}" srcOrd="9" destOrd="0" presId="urn:microsoft.com/office/officeart/2005/8/layout/chevron1"/>
    <dgm:cxn modelId="{103E1660-EB4A-4B37-BB8D-6D8B2BDC8112}" type="presParOf" srcId="{0389B9B3-F967-404F-AC3B-69C96689C93E}" destId="{CB768750-012F-44FA-934F-95B49EF0491B}" srcOrd="10" destOrd="0" presId="urn:microsoft.com/office/officeart/2005/8/layout/chevron1"/>
    <dgm:cxn modelId="{206E6E81-FCFE-4F6C-BFD0-9EA3C7285AA9}" type="presParOf" srcId="{0389B9B3-F967-404F-AC3B-69C96689C93E}" destId="{6F8F178D-D2BE-4532-8794-4AF9A02C17FF}" srcOrd="11" destOrd="0" presId="urn:microsoft.com/office/officeart/2005/8/layout/chevron1"/>
    <dgm:cxn modelId="{96050EE9-06A5-414C-B509-634F42635D2C}" type="presParOf" srcId="{0389B9B3-F967-404F-AC3B-69C96689C93E}" destId="{C35359A0-C412-4711-93F5-73D23C6E5FBE}" srcOrd="12" destOrd="0" presId="urn:microsoft.com/office/officeart/2005/8/layout/chevron1"/>
    <dgm:cxn modelId="{E054434B-264B-4059-965D-4BEBAF3106AD}" type="presParOf" srcId="{0389B9B3-F967-404F-AC3B-69C96689C93E}" destId="{A185A0EF-4C9F-4900-8692-7DE99206EE8D}" srcOrd="13" destOrd="0" presId="urn:microsoft.com/office/officeart/2005/8/layout/chevron1"/>
    <dgm:cxn modelId="{66380C3F-24B6-470C-B286-D3E9C684BFD3}" type="presParOf" srcId="{0389B9B3-F967-404F-AC3B-69C96689C93E}" destId="{2659E420-1116-4228-B5C4-90BFFB2C5BB7}" srcOrd="14" destOrd="0" presId="urn:microsoft.com/office/officeart/2005/8/layout/chevron1"/>
    <dgm:cxn modelId="{21F84F2E-00FB-4CA9-B59C-A4D7C0352DD2}" type="presParOf" srcId="{0389B9B3-F967-404F-AC3B-69C96689C93E}" destId="{FFBB30A0-E33C-42AE-A1B5-723527D508F6}" srcOrd="15" destOrd="0" presId="urn:microsoft.com/office/officeart/2005/8/layout/chevron1"/>
    <dgm:cxn modelId="{0D49FB68-20BA-43B8-874C-F145B787FCBE}" type="presParOf" srcId="{0389B9B3-F967-404F-AC3B-69C96689C93E}" destId="{164A4EA0-9E7E-4575-B9A9-AAFFF4DEA271}" srcOrd="16" destOrd="0" presId="urn:microsoft.com/office/officeart/2005/8/layout/chevron1"/>
    <dgm:cxn modelId="{D9995D32-0FF9-45B9-8A80-D95E118C9835}" type="presParOf" srcId="{0389B9B3-F967-404F-AC3B-69C96689C93E}" destId="{BF29EC45-DBDC-4EB2-B197-66A552983597}" srcOrd="17" destOrd="0" presId="urn:microsoft.com/office/officeart/2005/8/layout/chevron1"/>
    <dgm:cxn modelId="{FAA66E17-AF38-4CE3-A5B5-C4E507EF5CC4}" type="presParOf" srcId="{0389B9B3-F967-404F-AC3B-69C96689C93E}" destId="{03420C22-864F-4560-B28F-4B61E1730A10}" srcOrd="1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20A8E8-C449-4173-9942-658454D2120D}"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GB"/>
        </a:p>
      </dgm:t>
    </dgm:pt>
    <dgm:pt modelId="{D0F6E756-36FF-46DD-9AF3-B8EA79517AF1}">
      <dgm:prSet custT="1"/>
      <dgm:spPr>
        <a:xfrm>
          <a:off x="1557" y="2982"/>
          <a:ext cx="1667645" cy="667058"/>
        </a:xfrm>
        <a:solidFill>
          <a:schemeClr val="accent4"/>
        </a:solidFill>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Design basis</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459173E-AA0F-495B-9F4B-574C28F670F5}" type="par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85023A7-4FDC-4D97-A16F-A99FEE643A26}" type="sibTrans" cxnId="{3AFAC156-9AF5-44BA-9983-DBCF54E53DE0}">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5F119191-76DF-4C65-8197-67F9DCB6FE3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2FCF59D-FC52-4F9E-BD38-24CA87E2FEF8}" type="sib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43207D20-4712-44AE-BF03-C212679543A3}" type="parTrans" cxnId="{BDDD9B5B-D3CA-447D-8EFD-1DCE6FC71F3A}">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638FE398-E308-4D38-80BC-0B073432DD4C}">
      <dgm:prSet custT="1"/>
      <dgm:spPr>
        <a:xfrm>
          <a:off x="4356494" y="2982"/>
          <a:ext cx="1667645" cy="667058"/>
        </a:xfrm>
        <a:solidFill>
          <a:schemeClr val="accent4"/>
        </a:solidFill>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57BD0DF7-08D9-4241-8D3B-AF3BEF3C2FEF}" type="sib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F13F8E9C-02C1-498D-B771-64DC6ED618DB}" type="parTrans" cxnId="{C86A4DA3-57D4-45FF-ADC9-5CD31BC1AED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76C37DDD-1AD1-4488-BE21-F610CFCB795A}">
      <dgm:prSet custT="1"/>
      <dgm:spPr>
        <a:xfrm>
          <a:off x="2904849" y="2982"/>
          <a:ext cx="1667645" cy="667058"/>
        </a:xfrm>
        <a:solidFill>
          <a:schemeClr val="accent2"/>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Manu-</a:t>
          </a:r>
          <a:r>
            <a:rPr lang="en-GB" sz="500" b="1"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6B1397B9-47AA-4374-B9E2-45E557913887}" type="sib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7FDADD08-D7FA-450A-ABBB-1A7DA5AC38A5}" type="parTrans" cxnId="{98598DF1-B84F-446C-B799-B45A83624F34}">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911C0E1A-EED2-4121-B397-BFCC9E0E7E0C}">
      <dgm:prSet custT="1"/>
      <dgm:spPr>
        <a:xfrm>
          <a:off x="1453203" y="2982"/>
          <a:ext cx="1667645" cy="667058"/>
        </a:xfrm>
        <a:solidFill>
          <a:schemeClr val="accent4"/>
        </a:solidFill>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ABE5EC5D-A5F7-46B0-87C3-48496EC51D46}" type="sib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B44446EF-4C56-46B1-AB80-BA827D861816}" type="parTrans" cxnId="{9C5E2269-29ED-4B5E-8E43-0D4B64C0A6D2}">
      <dgm:prSet/>
      <dgm:spPr/>
      <dgm:t>
        <a:bodyPr/>
        <a:lstStyle/>
        <a:p>
          <a:endParaRPr lang="en-GB" sz="100" b="1">
            <a:latin typeface="Verdana" panose="020B0604030504040204" pitchFamily="34" charset="0"/>
            <a:ea typeface="Verdana" panose="020B0604030504040204" pitchFamily="34" charset="0"/>
            <a:cs typeface="Verdana" panose="020B0604030504040204" pitchFamily="34" charset="0"/>
          </a:endParaRPr>
        </a:p>
      </dgm:t>
    </dgm:pt>
    <dgm:pt modelId="{3740E79C-2C2D-4C80-BC7B-34F17F6DBB73}">
      <dgm:prSet custT="1"/>
      <dgm:spPr>
        <a:xfrm>
          <a:off x="1557"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Concept</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CCA6EF6D-2ED6-4892-B8DC-15B2EAEF517B}" type="par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AB92568-078F-4A40-8E15-E132F3C63CBA}" type="sibTrans" cxnId="{D316A0C1-128E-4BE7-8755-5A0802764756}">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9531259-3EA9-4C4F-8850-512F46E1C003}">
      <dgm:prSet custT="1"/>
      <dgm:spPr>
        <a:xfrm>
          <a:off x="7259786" y="2982"/>
          <a:ext cx="1667645" cy="667058"/>
        </a:xfrm>
        <a:solidFill>
          <a:schemeClr val="accent4"/>
        </a:solidFill>
      </dgm:spPr>
      <dgm:t>
        <a:bodyPr/>
        <a:lstStyle/>
        <a:p>
          <a:pPr rtl="0"/>
          <a:r>
            <a:rPr lang="en-GB" sz="300" b="1"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dirty="0" smtClean="0">
              <a:latin typeface="Verdana" panose="020B0604030504040204" pitchFamily="34" charset="0"/>
              <a:ea typeface="Verdana" panose="020B0604030504040204" pitchFamily="34" charset="0"/>
              <a:cs typeface="Verdana" panose="020B0604030504040204" pitchFamily="34" charset="0"/>
            </a:rPr>
          </a:br>
          <a:r>
            <a:rPr lang="en-GB" sz="300" b="1"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dirty="0">
            <a:latin typeface="Verdana" panose="020B0604030504040204" pitchFamily="34" charset="0"/>
            <a:ea typeface="Verdana" panose="020B0604030504040204" pitchFamily="34" charset="0"/>
            <a:cs typeface="Verdana" panose="020B0604030504040204" pitchFamily="34" charset="0"/>
          </a:endParaRPr>
        </a:p>
      </dgm:t>
    </dgm:pt>
    <dgm:pt modelId="{0E4F1BED-A51B-4457-BCB3-31AB1DED82E8}" type="par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2465ADA-B371-44A6-A324-E65A419BF050}" type="sibTrans" cxnId="{3615170E-39FB-46F8-BC22-3BB8F72F2782}">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914D41C7-B074-41D6-9CFE-2D7FB254EF8B}">
      <dgm:prSet custT="1"/>
      <dgm:spPr>
        <a:xfrm>
          <a:off x="7259786" y="2982"/>
          <a:ext cx="1667645" cy="667058"/>
        </a:xfrm>
      </dgm:spPr>
      <dgm:t>
        <a:bodyPr/>
        <a:lstStyle/>
        <a:p>
          <a:pPr rtl="0"/>
          <a:r>
            <a:rPr lang="en-GB" sz="500" b="1" smtClean="0">
              <a:latin typeface="Verdana" panose="020B0604030504040204" pitchFamily="34" charset="0"/>
              <a:ea typeface="Verdana" panose="020B0604030504040204" pitchFamily="34" charset="0"/>
              <a:cs typeface="Verdana" panose="020B0604030504040204" pitchFamily="34" charset="0"/>
            </a:rPr>
            <a:t>In-service</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345ACCB2-8B51-4CD1-86E5-73C89DFD9370}" type="par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EC00C1DF-82BF-43DD-AAAB-BEED51801A5A}" type="sibTrans" cxnId="{B64A4DF4-2F71-4B55-9BB0-6AD10B907D6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D71DDBF-83DB-4B17-9F87-0CECBFAB9C73}">
      <dgm:prSet custT="1"/>
      <dgm:spPr>
        <a:xfrm>
          <a:off x="7259786" y="2982"/>
          <a:ext cx="1667645" cy="667058"/>
        </a:xfrm>
      </dgm:spPr>
      <dgm:t>
        <a:bodyPr/>
        <a:lstStyle/>
        <a:p>
          <a:pPr rtl="0"/>
          <a:r>
            <a:rPr lang="en-GB" sz="400" b="1"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dirty="0">
            <a:latin typeface="Verdana" panose="020B0604030504040204" pitchFamily="34" charset="0"/>
            <a:ea typeface="Verdana" panose="020B0604030504040204" pitchFamily="34" charset="0"/>
            <a:cs typeface="Verdana" panose="020B0604030504040204" pitchFamily="34" charset="0"/>
          </a:endParaRPr>
        </a:p>
      </dgm:t>
    </dgm:pt>
    <dgm:pt modelId="{2E42FBCB-7538-4ADB-858A-BE5405741B56}" type="par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15810EEE-EF0E-4089-9A80-0E46E9295C86}" type="sibTrans" cxnId="{2C9DDA5A-675D-4DCB-8FE1-8C642E06176F}">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87D04BCB-4F1C-46FF-8E45-64331E7BC99D}">
      <dgm:prSet custT="1"/>
      <dgm:spPr>
        <a:xfrm>
          <a:off x="7259786" y="2982"/>
          <a:ext cx="1667645" cy="667058"/>
        </a:xfrm>
      </dgm:spPr>
      <dgm:t>
        <a:bodyPr/>
        <a:lstStyle/>
        <a:p>
          <a:pPr rtl="0"/>
          <a:r>
            <a:rPr lang="en-GB" sz="500" b="1"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dirty="0">
            <a:latin typeface="Verdana" panose="020B0604030504040204" pitchFamily="34" charset="0"/>
            <a:ea typeface="Verdana" panose="020B0604030504040204" pitchFamily="34" charset="0"/>
            <a:cs typeface="Verdana" panose="020B0604030504040204" pitchFamily="34" charset="0"/>
          </a:endParaRPr>
        </a:p>
      </dgm:t>
    </dgm:pt>
    <dgm:pt modelId="{E1CF38AE-55FF-473D-9BB0-B21A5A152033}" type="par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4CF66C21-B0B5-40C1-BD6F-168A3E29D565}" type="sibTrans" cxnId="{F65BE3BD-9655-478F-807B-BD86AAB6D1CB}">
      <dgm:prSet/>
      <dgm:spPr/>
      <dgm:t>
        <a:bodyPr/>
        <a:lstStyle/>
        <a:p>
          <a:endParaRPr lang="en-GB" sz="100">
            <a:latin typeface="Verdana" panose="020B0604030504040204" pitchFamily="34" charset="0"/>
            <a:ea typeface="Verdana" panose="020B0604030504040204" pitchFamily="34" charset="0"/>
            <a:cs typeface="Verdana" panose="020B0604030504040204" pitchFamily="34" charset="0"/>
          </a:endParaRPr>
        </a:p>
      </dgm:t>
    </dgm:pt>
    <dgm:pt modelId="{0389B9B3-F967-404F-AC3B-69C96689C93E}" type="pres">
      <dgm:prSet presAssocID="{FA20A8E8-C449-4173-9942-658454D2120D}" presName="Name0" presStyleCnt="0">
        <dgm:presLayoutVars>
          <dgm:dir/>
          <dgm:animLvl val="lvl"/>
          <dgm:resizeHandles val="exact"/>
        </dgm:presLayoutVars>
      </dgm:prSet>
      <dgm:spPr/>
      <dgm:t>
        <a:bodyPr/>
        <a:lstStyle/>
        <a:p>
          <a:endParaRPr lang="en-GB"/>
        </a:p>
      </dgm:t>
    </dgm:pt>
    <dgm:pt modelId="{E7B63F23-8138-4F0A-AA57-6CF119FB724E}" type="pres">
      <dgm:prSet presAssocID="{3740E79C-2C2D-4C80-BC7B-34F17F6DBB73}" presName="parTxOnly" presStyleLbl="node1" presStyleIdx="0" presStyleCnt="10">
        <dgm:presLayoutVars>
          <dgm:chMax val="0"/>
          <dgm:chPref val="0"/>
          <dgm:bulletEnabled val="1"/>
        </dgm:presLayoutVars>
      </dgm:prSet>
      <dgm:spPr/>
      <dgm:t>
        <a:bodyPr/>
        <a:lstStyle/>
        <a:p>
          <a:endParaRPr lang="en-GB"/>
        </a:p>
      </dgm:t>
    </dgm:pt>
    <dgm:pt modelId="{B291A67F-7255-44BF-9525-69EA4B66CC0A}" type="pres">
      <dgm:prSet presAssocID="{1AB92568-078F-4A40-8E15-E132F3C63CBA}" presName="parTxOnlySpace" presStyleCnt="0"/>
      <dgm:spPr/>
      <dgm:t>
        <a:bodyPr/>
        <a:lstStyle/>
        <a:p>
          <a:endParaRPr lang="en-GB"/>
        </a:p>
      </dgm:t>
    </dgm:pt>
    <dgm:pt modelId="{B6EB9BF8-20FE-4B3D-A0AA-803A91A75C60}" type="pres">
      <dgm:prSet presAssocID="{D0F6E756-36FF-46DD-9AF3-B8EA79517AF1}" presName="parTxOnly" presStyleLbl="node1" presStyleIdx="1" presStyleCnt="10">
        <dgm:presLayoutVars>
          <dgm:chMax val="0"/>
          <dgm:chPref val="0"/>
          <dgm:bulletEnabled val="1"/>
        </dgm:presLayoutVars>
      </dgm:prSet>
      <dgm:spPr/>
      <dgm:t>
        <a:bodyPr/>
        <a:lstStyle/>
        <a:p>
          <a:endParaRPr lang="en-GB"/>
        </a:p>
      </dgm:t>
    </dgm:pt>
    <dgm:pt modelId="{E4DBB26A-0B7E-4DAF-A461-B4824EB4494F}" type="pres">
      <dgm:prSet presAssocID="{385023A7-4FDC-4D97-A16F-A99FEE643A26}" presName="parTxOnlySpace" presStyleCnt="0"/>
      <dgm:spPr/>
      <dgm:t>
        <a:bodyPr/>
        <a:lstStyle/>
        <a:p>
          <a:endParaRPr lang="en-GB"/>
        </a:p>
      </dgm:t>
    </dgm:pt>
    <dgm:pt modelId="{B38EA24D-C0A6-4CEE-9355-5582120FDF1C}" type="pres">
      <dgm:prSet presAssocID="{911C0E1A-EED2-4121-B397-BFCC9E0E7E0C}" presName="parTxOnly" presStyleLbl="node1" presStyleIdx="2" presStyleCnt="10">
        <dgm:presLayoutVars>
          <dgm:chMax val="0"/>
          <dgm:chPref val="0"/>
          <dgm:bulletEnabled val="1"/>
        </dgm:presLayoutVars>
      </dgm:prSet>
      <dgm:spPr/>
      <dgm:t>
        <a:bodyPr/>
        <a:lstStyle/>
        <a:p>
          <a:endParaRPr lang="en-GB"/>
        </a:p>
      </dgm:t>
    </dgm:pt>
    <dgm:pt modelId="{94A5DAAE-8CA3-44BA-BF47-92BEFC008F0E}" type="pres">
      <dgm:prSet presAssocID="{ABE5EC5D-A5F7-46B0-87C3-48496EC51D46}" presName="parTxOnlySpace" presStyleCnt="0"/>
      <dgm:spPr/>
      <dgm:t>
        <a:bodyPr/>
        <a:lstStyle/>
        <a:p>
          <a:endParaRPr lang="en-GB"/>
        </a:p>
      </dgm:t>
    </dgm:pt>
    <dgm:pt modelId="{E69588CE-C228-4DD6-91B7-E46946A1BC99}" type="pres">
      <dgm:prSet presAssocID="{76C37DDD-1AD1-4488-BE21-F610CFCB795A}" presName="parTxOnly" presStyleLbl="node1" presStyleIdx="3" presStyleCnt="10">
        <dgm:presLayoutVars>
          <dgm:chMax val="0"/>
          <dgm:chPref val="0"/>
          <dgm:bulletEnabled val="1"/>
        </dgm:presLayoutVars>
      </dgm:prSet>
      <dgm:spPr/>
      <dgm:t>
        <a:bodyPr/>
        <a:lstStyle/>
        <a:p>
          <a:endParaRPr lang="en-GB"/>
        </a:p>
      </dgm:t>
    </dgm:pt>
    <dgm:pt modelId="{974729C5-67AB-466A-AC62-C32F6C66BDB0}" type="pres">
      <dgm:prSet presAssocID="{6B1397B9-47AA-4374-B9E2-45E557913887}" presName="parTxOnlySpace" presStyleCnt="0"/>
      <dgm:spPr/>
      <dgm:t>
        <a:bodyPr/>
        <a:lstStyle/>
        <a:p>
          <a:endParaRPr lang="en-GB"/>
        </a:p>
      </dgm:t>
    </dgm:pt>
    <dgm:pt modelId="{8B0D7F91-7F91-478A-9BFE-23D299757408}" type="pres">
      <dgm:prSet presAssocID="{638FE398-E308-4D38-80BC-0B073432DD4C}" presName="parTxOnly" presStyleLbl="node1" presStyleIdx="4" presStyleCnt="10">
        <dgm:presLayoutVars>
          <dgm:chMax val="0"/>
          <dgm:chPref val="0"/>
          <dgm:bulletEnabled val="1"/>
        </dgm:presLayoutVars>
      </dgm:prSet>
      <dgm:spPr/>
      <dgm:t>
        <a:bodyPr/>
        <a:lstStyle/>
        <a:p>
          <a:endParaRPr lang="en-GB"/>
        </a:p>
      </dgm:t>
    </dgm:pt>
    <dgm:pt modelId="{EDB3DC4D-3768-43A0-A1C1-15CBBA3707F5}" type="pres">
      <dgm:prSet presAssocID="{57BD0DF7-08D9-4241-8D3B-AF3BEF3C2FEF}" presName="parTxOnlySpace" presStyleCnt="0"/>
      <dgm:spPr/>
      <dgm:t>
        <a:bodyPr/>
        <a:lstStyle/>
        <a:p>
          <a:endParaRPr lang="en-GB"/>
        </a:p>
      </dgm:t>
    </dgm:pt>
    <dgm:pt modelId="{CB768750-012F-44FA-934F-95B49EF0491B}" type="pres">
      <dgm:prSet presAssocID="{E9531259-3EA9-4C4F-8850-512F46E1C003}" presName="parTxOnly" presStyleLbl="node1" presStyleIdx="5" presStyleCnt="10">
        <dgm:presLayoutVars>
          <dgm:chMax val="0"/>
          <dgm:chPref val="0"/>
          <dgm:bulletEnabled val="1"/>
        </dgm:presLayoutVars>
      </dgm:prSet>
      <dgm:spPr/>
      <dgm:t>
        <a:bodyPr/>
        <a:lstStyle/>
        <a:p>
          <a:endParaRPr lang="en-GB"/>
        </a:p>
      </dgm:t>
    </dgm:pt>
    <dgm:pt modelId="{6F8F178D-D2BE-4532-8794-4AF9A02C17FF}" type="pres">
      <dgm:prSet presAssocID="{42465ADA-B371-44A6-A324-E65A419BF050}" presName="parTxOnlySpace" presStyleCnt="0"/>
      <dgm:spPr/>
      <dgm:t>
        <a:bodyPr/>
        <a:lstStyle/>
        <a:p>
          <a:endParaRPr lang="en-GB"/>
        </a:p>
      </dgm:t>
    </dgm:pt>
    <dgm:pt modelId="{C35359A0-C412-4711-93F5-73D23C6E5FBE}" type="pres">
      <dgm:prSet presAssocID="{914D41C7-B074-41D6-9CFE-2D7FB254EF8B}" presName="parTxOnly" presStyleLbl="node1" presStyleIdx="6" presStyleCnt="10">
        <dgm:presLayoutVars>
          <dgm:chMax val="0"/>
          <dgm:chPref val="0"/>
          <dgm:bulletEnabled val="1"/>
        </dgm:presLayoutVars>
      </dgm:prSet>
      <dgm:spPr/>
      <dgm:t>
        <a:bodyPr/>
        <a:lstStyle/>
        <a:p>
          <a:endParaRPr lang="en-GB"/>
        </a:p>
      </dgm:t>
    </dgm:pt>
    <dgm:pt modelId="{A185A0EF-4C9F-4900-8692-7DE99206EE8D}" type="pres">
      <dgm:prSet presAssocID="{EC00C1DF-82BF-43DD-AAAB-BEED51801A5A}" presName="parTxOnlySpace" presStyleCnt="0"/>
      <dgm:spPr/>
      <dgm:t>
        <a:bodyPr/>
        <a:lstStyle/>
        <a:p>
          <a:endParaRPr lang="en-GB"/>
        </a:p>
      </dgm:t>
    </dgm:pt>
    <dgm:pt modelId="{2659E420-1116-4228-B5C4-90BFFB2C5BB7}" type="pres">
      <dgm:prSet presAssocID="{1D71DDBF-83DB-4B17-9F87-0CECBFAB9C73}" presName="parTxOnly" presStyleLbl="node1" presStyleIdx="7" presStyleCnt="10">
        <dgm:presLayoutVars>
          <dgm:chMax val="0"/>
          <dgm:chPref val="0"/>
          <dgm:bulletEnabled val="1"/>
        </dgm:presLayoutVars>
      </dgm:prSet>
      <dgm:spPr/>
      <dgm:t>
        <a:bodyPr/>
        <a:lstStyle/>
        <a:p>
          <a:endParaRPr lang="en-GB"/>
        </a:p>
      </dgm:t>
    </dgm:pt>
    <dgm:pt modelId="{FFBB30A0-E33C-42AE-A1B5-723527D508F6}" type="pres">
      <dgm:prSet presAssocID="{15810EEE-EF0E-4089-9A80-0E46E9295C86}" presName="parTxOnlySpace" presStyleCnt="0"/>
      <dgm:spPr/>
      <dgm:t>
        <a:bodyPr/>
        <a:lstStyle/>
        <a:p>
          <a:endParaRPr lang="en-GB"/>
        </a:p>
      </dgm:t>
    </dgm:pt>
    <dgm:pt modelId="{164A4EA0-9E7E-4575-B9A9-AAFFF4DEA271}" type="pres">
      <dgm:prSet presAssocID="{87D04BCB-4F1C-46FF-8E45-64331E7BC99D}" presName="parTxOnly" presStyleLbl="node1" presStyleIdx="8" presStyleCnt="10">
        <dgm:presLayoutVars>
          <dgm:chMax val="0"/>
          <dgm:chPref val="0"/>
          <dgm:bulletEnabled val="1"/>
        </dgm:presLayoutVars>
      </dgm:prSet>
      <dgm:spPr/>
      <dgm:t>
        <a:bodyPr/>
        <a:lstStyle/>
        <a:p>
          <a:endParaRPr lang="en-GB"/>
        </a:p>
      </dgm:t>
    </dgm:pt>
    <dgm:pt modelId="{BF29EC45-DBDC-4EB2-B197-66A552983597}" type="pres">
      <dgm:prSet presAssocID="{4CF66C21-B0B5-40C1-BD6F-168A3E29D565}" presName="parTxOnlySpace" presStyleCnt="0"/>
      <dgm:spPr/>
      <dgm:t>
        <a:bodyPr/>
        <a:lstStyle/>
        <a:p>
          <a:endParaRPr lang="en-GB"/>
        </a:p>
      </dgm:t>
    </dgm:pt>
    <dgm:pt modelId="{03420C22-864F-4560-B28F-4B61E1730A10}" type="pres">
      <dgm:prSet presAssocID="{5F119191-76DF-4C65-8197-67F9DCB6FE33}" presName="parTxOnly" presStyleLbl="node1" presStyleIdx="9" presStyleCnt="10">
        <dgm:presLayoutVars>
          <dgm:chMax val="0"/>
          <dgm:chPref val="0"/>
          <dgm:bulletEnabled val="1"/>
        </dgm:presLayoutVars>
      </dgm:prSet>
      <dgm:spPr/>
      <dgm:t>
        <a:bodyPr/>
        <a:lstStyle/>
        <a:p>
          <a:endParaRPr lang="en-GB"/>
        </a:p>
      </dgm:t>
    </dgm:pt>
  </dgm:ptLst>
  <dgm:cxnLst>
    <dgm:cxn modelId="{98598DF1-B84F-446C-B799-B45A83624F34}" srcId="{FA20A8E8-C449-4173-9942-658454D2120D}" destId="{76C37DDD-1AD1-4488-BE21-F610CFCB795A}" srcOrd="3" destOrd="0" parTransId="{7FDADD08-D7FA-450A-ABBB-1A7DA5AC38A5}" sibTransId="{6B1397B9-47AA-4374-B9E2-45E557913887}"/>
    <dgm:cxn modelId="{B64A4DF4-2F71-4B55-9BB0-6AD10B907D6B}" srcId="{FA20A8E8-C449-4173-9942-658454D2120D}" destId="{914D41C7-B074-41D6-9CFE-2D7FB254EF8B}" srcOrd="6" destOrd="0" parTransId="{345ACCB2-8B51-4CD1-86E5-73C89DFD9370}" sibTransId="{EC00C1DF-82BF-43DD-AAAB-BEED51801A5A}"/>
    <dgm:cxn modelId="{3615170E-39FB-46F8-BC22-3BB8F72F2782}" srcId="{FA20A8E8-C449-4173-9942-658454D2120D}" destId="{E9531259-3EA9-4C4F-8850-512F46E1C003}" srcOrd="5" destOrd="0" parTransId="{0E4F1BED-A51B-4457-BCB3-31AB1DED82E8}" sibTransId="{42465ADA-B371-44A6-A324-E65A419BF050}"/>
    <dgm:cxn modelId="{BDDD9B5B-D3CA-447D-8EFD-1DCE6FC71F3A}" srcId="{FA20A8E8-C449-4173-9942-658454D2120D}" destId="{5F119191-76DF-4C65-8197-67F9DCB6FE33}" srcOrd="9" destOrd="0" parTransId="{43207D20-4712-44AE-BF03-C212679543A3}" sibTransId="{22FCF59D-FC52-4F9E-BD38-24CA87E2FEF8}"/>
    <dgm:cxn modelId="{D76C87C4-828A-4B03-992E-FF6E81780835}" type="presOf" srcId="{5F119191-76DF-4C65-8197-67F9DCB6FE33}" destId="{03420C22-864F-4560-B28F-4B61E1730A10}" srcOrd="0" destOrd="0" presId="urn:microsoft.com/office/officeart/2005/8/layout/chevron1"/>
    <dgm:cxn modelId="{2C9DDA5A-675D-4DCB-8FE1-8C642E06176F}" srcId="{FA20A8E8-C449-4173-9942-658454D2120D}" destId="{1D71DDBF-83DB-4B17-9F87-0CECBFAB9C73}" srcOrd="7" destOrd="0" parTransId="{2E42FBCB-7538-4ADB-858A-BE5405741B56}" sibTransId="{15810EEE-EF0E-4089-9A80-0E46E9295C86}"/>
    <dgm:cxn modelId="{2E3B3B0C-8834-4C52-BCB2-9D920E790543}" type="presOf" srcId="{911C0E1A-EED2-4121-B397-BFCC9E0E7E0C}" destId="{B38EA24D-C0A6-4CEE-9355-5582120FDF1C}" srcOrd="0" destOrd="0" presId="urn:microsoft.com/office/officeart/2005/8/layout/chevron1"/>
    <dgm:cxn modelId="{492C320D-93F4-44B1-B3BE-62E5A2082062}" type="presOf" srcId="{FA20A8E8-C449-4173-9942-658454D2120D}" destId="{0389B9B3-F967-404F-AC3B-69C96689C93E}" srcOrd="0" destOrd="0" presId="urn:microsoft.com/office/officeart/2005/8/layout/chevron1"/>
    <dgm:cxn modelId="{3AFAC156-9AF5-44BA-9983-DBCF54E53DE0}" srcId="{FA20A8E8-C449-4173-9942-658454D2120D}" destId="{D0F6E756-36FF-46DD-9AF3-B8EA79517AF1}" srcOrd="1" destOrd="0" parTransId="{C459173E-AA0F-495B-9F4B-574C28F670F5}" sibTransId="{385023A7-4FDC-4D97-A16F-A99FEE643A26}"/>
    <dgm:cxn modelId="{F65BE3BD-9655-478F-807B-BD86AAB6D1CB}" srcId="{FA20A8E8-C449-4173-9942-658454D2120D}" destId="{87D04BCB-4F1C-46FF-8E45-64331E7BC99D}" srcOrd="8" destOrd="0" parTransId="{E1CF38AE-55FF-473D-9BB0-B21A5A152033}" sibTransId="{4CF66C21-B0B5-40C1-BD6F-168A3E29D565}"/>
    <dgm:cxn modelId="{CAB1FB66-9968-4DA9-BCD3-290D9CF8E712}" type="presOf" srcId="{87D04BCB-4F1C-46FF-8E45-64331E7BC99D}" destId="{164A4EA0-9E7E-4575-B9A9-AAFFF4DEA271}" srcOrd="0" destOrd="0" presId="urn:microsoft.com/office/officeart/2005/8/layout/chevron1"/>
    <dgm:cxn modelId="{9C5E2269-29ED-4B5E-8E43-0D4B64C0A6D2}" srcId="{FA20A8E8-C449-4173-9942-658454D2120D}" destId="{911C0E1A-EED2-4121-B397-BFCC9E0E7E0C}" srcOrd="2" destOrd="0" parTransId="{B44446EF-4C56-46B1-AB80-BA827D861816}" sibTransId="{ABE5EC5D-A5F7-46B0-87C3-48496EC51D46}"/>
    <dgm:cxn modelId="{991C7807-7952-4CB7-8F32-ED27F4F7BDE3}" type="presOf" srcId="{D0F6E756-36FF-46DD-9AF3-B8EA79517AF1}" destId="{B6EB9BF8-20FE-4B3D-A0AA-803A91A75C60}" srcOrd="0" destOrd="0" presId="urn:microsoft.com/office/officeart/2005/8/layout/chevron1"/>
    <dgm:cxn modelId="{80C267E4-326C-4EA8-9E36-06ED49DEA98A}" type="presOf" srcId="{914D41C7-B074-41D6-9CFE-2D7FB254EF8B}" destId="{C35359A0-C412-4711-93F5-73D23C6E5FBE}" srcOrd="0" destOrd="0" presId="urn:microsoft.com/office/officeart/2005/8/layout/chevron1"/>
    <dgm:cxn modelId="{D316A0C1-128E-4BE7-8755-5A0802764756}" srcId="{FA20A8E8-C449-4173-9942-658454D2120D}" destId="{3740E79C-2C2D-4C80-BC7B-34F17F6DBB73}" srcOrd="0" destOrd="0" parTransId="{CCA6EF6D-2ED6-4892-B8DC-15B2EAEF517B}" sibTransId="{1AB92568-078F-4A40-8E15-E132F3C63CBA}"/>
    <dgm:cxn modelId="{C86A4DA3-57D4-45FF-ADC9-5CD31BC1AEDB}" srcId="{FA20A8E8-C449-4173-9942-658454D2120D}" destId="{638FE398-E308-4D38-80BC-0B073432DD4C}" srcOrd="4" destOrd="0" parTransId="{F13F8E9C-02C1-498D-B771-64DC6ED618DB}" sibTransId="{57BD0DF7-08D9-4241-8D3B-AF3BEF3C2FEF}"/>
    <dgm:cxn modelId="{1EE7E066-5498-43DB-A427-5054C753BE2E}" type="presOf" srcId="{76C37DDD-1AD1-4488-BE21-F610CFCB795A}" destId="{E69588CE-C228-4DD6-91B7-E46946A1BC99}" srcOrd="0" destOrd="0" presId="urn:microsoft.com/office/officeart/2005/8/layout/chevron1"/>
    <dgm:cxn modelId="{FF111C03-BB2C-4DDB-87EF-0156AD6DE62F}" type="presOf" srcId="{1D71DDBF-83DB-4B17-9F87-0CECBFAB9C73}" destId="{2659E420-1116-4228-B5C4-90BFFB2C5BB7}" srcOrd="0" destOrd="0" presId="urn:microsoft.com/office/officeart/2005/8/layout/chevron1"/>
    <dgm:cxn modelId="{69FD7B46-3211-48F9-AB57-8A3F00F3A386}" type="presOf" srcId="{3740E79C-2C2D-4C80-BC7B-34F17F6DBB73}" destId="{E7B63F23-8138-4F0A-AA57-6CF119FB724E}" srcOrd="0" destOrd="0" presId="urn:microsoft.com/office/officeart/2005/8/layout/chevron1"/>
    <dgm:cxn modelId="{72A456D1-E05A-48D7-928A-AAC902B31FB3}" type="presOf" srcId="{E9531259-3EA9-4C4F-8850-512F46E1C003}" destId="{CB768750-012F-44FA-934F-95B49EF0491B}" srcOrd="0" destOrd="0" presId="urn:microsoft.com/office/officeart/2005/8/layout/chevron1"/>
    <dgm:cxn modelId="{3E376079-301B-4D38-9565-4797DD4F78F6}" type="presOf" srcId="{638FE398-E308-4D38-80BC-0B073432DD4C}" destId="{8B0D7F91-7F91-478A-9BFE-23D299757408}" srcOrd="0" destOrd="0" presId="urn:microsoft.com/office/officeart/2005/8/layout/chevron1"/>
    <dgm:cxn modelId="{A74A0C8A-AB54-4F63-9AA1-D4BFE4A57115}" type="presParOf" srcId="{0389B9B3-F967-404F-AC3B-69C96689C93E}" destId="{E7B63F23-8138-4F0A-AA57-6CF119FB724E}" srcOrd="0" destOrd="0" presId="urn:microsoft.com/office/officeart/2005/8/layout/chevron1"/>
    <dgm:cxn modelId="{568A997D-2229-476E-B147-9C7C46586685}" type="presParOf" srcId="{0389B9B3-F967-404F-AC3B-69C96689C93E}" destId="{B291A67F-7255-44BF-9525-69EA4B66CC0A}" srcOrd="1" destOrd="0" presId="urn:microsoft.com/office/officeart/2005/8/layout/chevron1"/>
    <dgm:cxn modelId="{FBEE13B2-E425-45B5-987C-0DB7C6287A81}" type="presParOf" srcId="{0389B9B3-F967-404F-AC3B-69C96689C93E}" destId="{B6EB9BF8-20FE-4B3D-A0AA-803A91A75C60}" srcOrd="2" destOrd="0" presId="urn:microsoft.com/office/officeart/2005/8/layout/chevron1"/>
    <dgm:cxn modelId="{11972578-BEED-4F1C-AC5F-8AA828A27987}" type="presParOf" srcId="{0389B9B3-F967-404F-AC3B-69C96689C93E}" destId="{E4DBB26A-0B7E-4DAF-A461-B4824EB4494F}" srcOrd="3" destOrd="0" presId="urn:microsoft.com/office/officeart/2005/8/layout/chevron1"/>
    <dgm:cxn modelId="{7BF394C5-1BF4-4350-B1A9-2E06EB5144EE}" type="presParOf" srcId="{0389B9B3-F967-404F-AC3B-69C96689C93E}" destId="{B38EA24D-C0A6-4CEE-9355-5582120FDF1C}" srcOrd="4" destOrd="0" presId="urn:microsoft.com/office/officeart/2005/8/layout/chevron1"/>
    <dgm:cxn modelId="{C8229F9E-7073-4406-8362-1DC71EE94A78}" type="presParOf" srcId="{0389B9B3-F967-404F-AC3B-69C96689C93E}" destId="{94A5DAAE-8CA3-44BA-BF47-92BEFC008F0E}" srcOrd="5" destOrd="0" presId="urn:microsoft.com/office/officeart/2005/8/layout/chevron1"/>
    <dgm:cxn modelId="{EE4F3D2E-F2A4-45E9-8E10-5F3047BBFF2F}" type="presParOf" srcId="{0389B9B3-F967-404F-AC3B-69C96689C93E}" destId="{E69588CE-C228-4DD6-91B7-E46946A1BC99}" srcOrd="6" destOrd="0" presId="urn:microsoft.com/office/officeart/2005/8/layout/chevron1"/>
    <dgm:cxn modelId="{BD02910D-50FD-469A-BF43-C9BEAA0481B9}" type="presParOf" srcId="{0389B9B3-F967-404F-AC3B-69C96689C93E}" destId="{974729C5-67AB-466A-AC62-C32F6C66BDB0}" srcOrd="7" destOrd="0" presId="urn:microsoft.com/office/officeart/2005/8/layout/chevron1"/>
    <dgm:cxn modelId="{95EF9C85-88D5-4C09-B051-B1DDF5EB7805}" type="presParOf" srcId="{0389B9B3-F967-404F-AC3B-69C96689C93E}" destId="{8B0D7F91-7F91-478A-9BFE-23D299757408}" srcOrd="8" destOrd="0" presId="urn:microsoft.com/office/officeart/2005/8/layout/chevron1"/>
    <dgm:cxn modelId="{3D370790-CD7B-4704-8BC4-3D73B63905FC}" type="presParOf" srcId="{0389B9B3-F967-404F-AC3B-69C96689C93E}" destId="{EDB3DC4D-3768-43A0-A1C1-15CBBA3707F5}" srcOrd="9" destOrd="0" presId="urn:microsoft.com/office/officeart/2005/8/layout/chevron1"/>
    <dgm:cxn modelId="{836BCBAE-5993-4394-A3C3-00D896093A0E}" type="presParOf" srcId="{0389B9B3-F967-404F-AC3B-69C96689C93E}" destId="{CB768750-012F-44FA-934F-95B49EF0491B}" srcOrd="10" destOrd="0" presId="urn:microsoft.com/office/officeart/2005/8/layout/chevron1"/>
    <dgm:cxn modelId="{6D3B01CE-299D-488B-A693-B0DFBB23BEAA}" type="presParOf" srcId="{0389B9B3-F967-404F-AC3B-69C96689C93E}" destId="{6F8F178D-D2BE-4532-8794-4AF9A02C17FF}" srcOrd="11" destOrd="0" presId="urn:microsoft.com/office/officeart/2005/8/layout/chevron1"/>
    <dgm:cxn modelId="{45AF34AB-4958-4390-9CAA-73EBC538F459}" type="presParOf" srcId="{0389B9B3-F967-404F-AC3B-69C96689C93E}" destId="{C35359A0-C412-4711-93F5-73D23C6E5FBE}" srcOrd="12" destOrd="0" presId="urn:microsoft.com/office/officeart/2005/8/layout/chevron1"/>
    <dgm:cxn modelId="{87F79FB5-AE13-4D63-B463-ABA476B42975}" type="presParOf" srcId="{0389B9B3-F967-404F-AC3B-69C96689C93E}" destId="{A185A0EF-4C9F-4900-8692-7DE99206EE8D}" srcOrd="13" destOrd="0" presId="urn:microsoft.com/office/officeart/2005/8/layout/chevron1"/>
    <dgm:cxn modelId="{BFD0343F-05AC-4C11-92F4-5DB62C8C28B1}" type="presParOf" srcId="{0389B9B3-F967-404F-AC3B-69C96689C93E}" destId="{2659E420-1116-4228-B5C4-90BFFB2C5BB7}" srcOrd="14" destOrd="0" presId="urn:microsoft.com/office/officeart/2005/8/layout/chevron1"/>
    <dgm:cxn modelId="{52CF0CDA-811E-4EF3-80CA-BCFD2B8EE566}" type="presParOf" srcId="{0389B9B3-F967-404F-AC3B-69C96689C93E}" destId="{FFBB30A0-E33C-42AE-A1B5-723527D508F6}" srcOrd="15" destOrd="0" presId="urn:microsoft.com/office/officeart/2005/8/layout/chevron1"/>
    <dgm:cxn modelId="{7A5DDEEA-6BE4-4521-8402-A82731F19DD0}" type="presParOf" srcId="{0389B9B3-F967-404F-AC3B-69C96689C93E}" destId="{164A4EA0-9E7E-4575-B9A9-AAFFF4DEA271}" srcOrd="16" destOrd="0" presId="urn:microsoft.com/office/officeart/2005/8/layout/chevron1"/>
    <dgm:cxn modelId="{42491444-89A6-4503-A3A4-D3D0E5701B13}" type="presParOf" srcId="{0389B9B3-F967-404F-AC3B-69C96689C93E}" destId="{BF29EC45-DBDC-4EB2-B197-66A552983597}" srcOrd="17" destOrd="0" presId="urn:microsoft.com/office/officeart/2005/8/layout/chevron1"/>
    <dgm:cxn modelId="{9615B816-5348-44C7-8659-8B6CEFE0CA81}" type="presParOf" srcId="{0389B9B3-F967-404F-AC3B-69C96689C93E}" destId="{03420C22-864F-4560-B28F-4B61E1730A10}" srcOrd="1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C1DAE-E4B5-405C-ACE9-C270CC34B212}">
      <dsp:nvSpPr>
        <dsp:cNvPr id="0" name=""/>
        <dsp:cNvSpPr/>
      </dsp:nvSpPr>
      <dsp:spPr>
        <a:xfrm>
          <a:off x="4008" y="145347"/>
          <a:ext cx="2333603" cy="933441"/>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rtl="0">
            <a:lnSpc>
              <a:spcPct val="90000"/>
            </a:lnSpc>
            <a:spcBef>
              <a:spcPct val="0"/>
            </a:spcBef>
            <a:spcAft>
              <a:spcPct val="35000"/>
            </a:spcAft>
          </a:pPr>
          <a:r>
            <a:rPr lang="en-GB" sz="1050" b="1" kern="1200" smtClean="0">
              <a:latin typeface="Verdana"/>
              <a:ea typeface="+mn-ea"/>
              <a:cs typeface="+mn-cs"/>
            </a:rPr>
            <a:t>Development</a:t>
          </a:r>
          <a:endParaRPr lang="en-GB" sz="1050" b="1" kern="1200" dirty="0">
            <a:latin typeface="Verdana"/>
            <a:ea typeface="+mn-ea"/>
            <a:cs typeface="+mn-cs"/>
          </a:endParaRPr>
        </a:p>
      </dsp:txBody>
      <dsp:txXfrm>
        <a:off x="470729" y="145347"/>
        <a:ext cx="1400162" cy="933441"/>
      </dsp:txXfrm>
    </dsp:sp>
    <dsp:sp modelId="{D579A76D-BE71-4DE7-B7EF-CDB205824879}">
      <dsp:nvSpPr>
        <dsp:cNvPr id="0" name=""/>
        <dsp:cNvSpPr/>
      </dsp:nvSpPr>
      <dsp:spPr>
        <a:xfrm>
          <a:off x="2104251" y="145347"/>
          <a:ext cx="2333603" cy="933441"/>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rtl="0">
            <a:lnSpc>
              <a:spcPct val="90000"/>
            </a:lnSpc>
            <a:spcBef>
              <a:spcPct val="0"/>
            </a:spcBef>
            <a:spcAft>
              <a:spcPct val="35000"/>
            </a:spcAft>
          </a:pPr>
          <a:r>
            <a:rPr lang="en-GB" sz="1050" b="1" kern="1200" smtClean="0">
              <a:latin typeface="Verdana"/>
              <a:ea typeface="+mn-ea"/>
              <a:cs typeface="+mn-cs"/>
            </a:rPr>
            <a:t>Construction</a:t>
          </a:r>
          <a:endParaRPr lang="en-GB" sz="1050" b="1" kern="1200" dirty="0">
            <a:latin typeface="Verdana"/>
            <a:ea typeface="+mn-ea"/>
            <a:cs typeface="+mn-cs"/>
          </a:endParaRPr>
        </a:p>
      </dsp:txBody>
      <dsp:txXfrm>
        <a:off x="2570972" y="145347"/>
        <a:ext cx="1400162" cy="933441"/>
      </dsp:txXfrm>
    </dsp:sp>
    <dsp:sp modelId="{72ACFD64-9BBA-43A0-9356-DC53A9D8EA92}">
      <dsp:nvSpPr>
        <dsp:cNvPr id="0" name=""/>
        <dsp:cNvSpPr/>
      </dsp:nvSpPr>
      <dsp:spPr>
        <a:xfrm>
          <a:off x="4204494" y="145347"/>
          <a:ext cx="2333603" cy="933441"/>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rtl="0">
            <a:lnSpc>
              <a:spcPct val="90000"/>
            </a:lnSpc>
            <a:spcBef>
              <a:spcPct val="0"/>
            </a:spcBef>
            <a:spcAft>
              <a:spcPct val="35000"/>
            </a:spcAft>
          </a:pPr>
          <a:r>
            <a:rPr lang="en-GB" sz="1050" b="1" kern="1200" dirty="0" smtClean="0">
              <a:latin typeface="Verdana"/>
              <a:ea typeface="+mn-ea"/>
              <a:cs typeface="+mn-cs"/>
            </a:rPr>
            <a:t>Operation and Maintenance</a:t>
          </a:r>
          <a:endParaRPr lang="en-GB" sz="1050" b="1" kern="1200" dirty="0">
            <a:latin typeface="Verdana"/>
            <a:ea typeface="+mn-ea"/>
            <a:cs typeface="+mn-cs"/>
          </a:endParaRPr>
        </a:p>
      </dsp:txBody>
      <dsp:txXfrm>
        <a:off x="4671215" y="145347"/>
        <a:ext cx="1400162" cy="933441"/>
      </dsp:txXfrm>
    </dsp:sp>
    <dsp:sp modelId="{60A4DB83-457D-4851-9DA4-1E69E9EC53F8}">
      <dsp:nvSpPr>
        <dsp:cNvPr id="0" name=""/>
        <dsp:cNvSpPr/>
      </dsp:nvSpPr>
      <dsp:spPr>
        <a:xfrm>
          <a:off x="6304737" y="145347"/>
          <a:ext cx="2333603" cy="933441"/>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rtl="0">
            <a:lnSpc>
              <a:spcPct val="90000"/>
            </a:lnSpc>
            <a:spcBef>
              <a:spcPct val="0"/>
            </a:spcBef>
            <a:spcAft>
              <a:spcPct val="35000"/>
            </a:spcAft>
          </a:pPr>
          <a:r>
            <a:rPr lang="en-GB" sz="1050" b="1" kern="1200" dirty="0" smtClean="0">
              <a:latin typeface="Verdana"/>
              <a:ea typeface="+mn-ea"/>
              <a:cs typeface="+mn-cs"/>
            </a:rPr>
            <a:t>Decommissioning</a:t>
          </a:r>
          <a:endParaRPr lang="en-GB" sz="1050" b="1" kern="1200" dirty="0">
            <a:latin typeface="Verdana"/>
            <a:ea typeface="+mn-ea"/>
            <a:cs typeface="+mn-cs"/>
          </a:endParaRPr>
        </a:p>
      </dsp:txBody>
      <dsp:txXfrm>
        <a:off x="6771458" y="145347"/>
        <a:ext cx="1400162" cy="933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63F23-8138-4F0A-AA57-6CF119FB724E}">
      <dsp:nvSpPr>
        <dsp:cNvPr id="0" name=""/>
        <dsp:cNvSpPr/>
      </dsp:nvSpPr>
      <dsp:spPr>
        <a:xfrm>
          <a:off x="676"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Concept</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2506" y="37629"/>
        <a:ext cx="365490" cy="243659"/>
      </dsp:txXfrm>
    </dsp:sp>
    <dsp:sp modelId="{B6EB9BF8-20FE-4B3D-A0AA-803A91A75C60}">
      <dsp:nvSpPr>
        <dsp:cNvPr id="0" name=""/>
        <dsp:cNvSpPr/>
      </dsp:nvSpPr>
      <dsp:spPr>
        <a:xfrm>
          <a:off x="54891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Design basis</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670741" y="37629"/>
        <a:ext cx="365490" cy="243659"/>
      </dsp:txXfrm>
    </dsp:sp>
    <dsp:sp modelId="{B38EA24D-C0A6-4CEE-9355-5582120FDF1C}">
      <dsp:nvSpPr>
        <dsp:cNvPr id="0" name=""/>
        <dsp:cNvSpPr/>
      </dsp:nvSpPr>
      <dsp:spPr>
        <a:xfrm>
          <a:off x="1097146" y="37629"/>
          <a:ext cx="609149" cy="24365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18976" y="37629"/>
        <a:ext cx="365490" cy="243659"/>
      </dsp:txXfrm>
    </dsp:sp>
    <dsp:sp modelId="{E69588CE-C228-4DD6-91B7-E46946A1BC99}">
      <dsp:nvSpPr>
        <dsp:cNvPr id="0" name=""/>
        <dsp:cNvSpPr/>
      </dsp:nvSpPr>
      <dsp:spPr>
        <a:xfrm>
          <a:off x="164538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Manu-</a:t>
          </a:r>
          <a:r>
            <a:rPr lang="en-GB" sz="500" b="1" kern="1200"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767211" y="37629"/>
        <a:ext cx="365490" cy="243659"/>
      </dsp:txXfrm>
    </dsp:sp>
    <dsp:sp modelId="{8B0D7F91-7F91-478A-9BFE-23D299757408}">
      <dsp:nvSpPr>
        <dsp:cNvPr id="0" name=""/>
        <dsp:cNvSpPr/>
      </dsp:nvSpPr>
      <dsp:spPr>
        <a:xfrm>
          <a:off x="2193615"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2315445" y="37629"/>
        <a:ext cx="365490" cy="243659"/>
      </dsp:txXfrm>
    </dsp:sp>
    <dsp:sp modelId="{CB768750-012F-44FA-934F-95B49EF0491B}">
      <dsp:nvSpPr>
        <dsp:cNvPr id="0" name=""/>
        <dsp:cNvSpPr/>
      </dsp:nvSpPr>
      <dsp:spPr>
        <a:xfrm>
          <a:off x="2741850"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02" tIns="4001" rIns="4001" bIns="4001" numCol="1" spcCol="1270" anchor="ctr" anchorCtr="0">
          <a:noAutofit/>
        </a:bodyPr>
        <a:lstStyle/>
        <a:p>
          <a:pPr lvl="0" algn="ctr" defTabSz="133350" rtl="0">
            <a:lnSpc>
              <a:spcPct val="90000"/>
            </a:lnSpc>
            <a:spcBef>
              <a:spcPct val="0"/>
            </a:spcBef>
            <a:spcAft>
              <a:spcPct val="35000"/>
            </a:spcAft>
          </a:pPr>
          <a:r>
            <a:rPr lang="en-GB" sz="300" b="1" kern="1200"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kern="1200" dirty="0" smtClean="0">
              <a:latin typeface="Verdana" panose="020B0604030504040204" pitchFamily="34" charset="0"/>
              <a:ea typeface="Verdana" panose="020B0604030504040204" pitchFamily="34" charset="0"/>
              <a:cs typeface="Verdana" panose="020B0604030504040204" pitchFamily="34" charset="0"/>
            </a:rPr>
          </a:br>
          <a:r>
            <a:rPr lang="en-GB" sz="300" b="1" kern="1200"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kern="1200" dirty="0">
            <a:latin typeface="Verdana" panose="020B0604030504040204" pitchFamily="34" charset="0"/>
            <a:ea typeface="Verdana" panose="020B0604030504040204" pitchFamily="34" charset="0"/>
            <a:cs typeface="Verdana" panose="020B0604030504040204" pitchFamily="34" charset="0"/>
          </a:endParaRPr>
        </a:p>
      </dsp:txBody>
      <dsp:txXfrm>
        <a:off x="2863680" y="37629"/>
        <a:ext cx="365490" cy="243659"/>
      </dsp:txXfrm>
    </dsp:sp>
    <dsp:sp modelId="{C35359A0-C412-4711-93F5-73D23C6E5FBE}">
      <dsp:nvSpPr>
        <dsp:cNvPr id="0" name=""/>
        <dsp:cNvSpPr/>
      </dsp:nvSpPr>
      <dsp:spPr>
        <a:xfrm>
          <a:off x="3290085"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In-service</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3411915" y="37629"/>
        <a:ext cx="365490" cy="243659"/>
      </dsp:txXfrm>
    </dsp:sp>
    <dsp:sp modelId="{2659E420-1116-4228-B5C4-90BFFB2C5BB7}">
      <dsp:nvSpPr>
        <dsp:cNvPr id="0" name=""/>
        <dsp:cNvSpPr/>
      </dsp:nvSpPr>
      <dsp:spPr>
        <a:xfrm>
          <a:off x="383831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3960149" y="37629"/>
        <a:ext cx="365490" cy="243659"/>
      </dsp:txXfrm>
    </dsp:sp>
    <dsp:sp modelId="{164A4EA0-9E7E-4575-B9A9-AAFFF4DEA271}">
      <dsp:nvSpPr>
        <dsp:cNvPr id="0" name=""/>
        <dsp:cNvSpPr/>
      </dsp:nvSpPr>
      <dsp:spPr>
        <a:xfrm>
          <a:off x="4386554"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4508384" y="37629"/>
        <a:ext cx="365490" cy="243659"/>
      </dsp:txXfrm>
    </dsp:sp>
    <dsp:sp modelId="{03420C22-864F-4560-B28F-4B61E1730A10}">
      <dsp:nvSpPr>
        <dsp:cNvPr id="0" name=""/>
        <dsp:cNvSpPr/>
      </dsp:nvSpPr>
      <dsp:spPr>
        <a:xfrm>
          <a:off x="493478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5056619" y="37629"/>
        <a:ext cx="365490" cy="243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63F23-8138-4F0A-AA57-6CF119FB724E}">
      <dsp:nvSpPr>
        <dsp:cNvPr id="0" name=""/>
        <dsp:cNvSpPr/>
      </dsp:nvSpPr>
      <dsp:spPr>
        <a:xfrm>
          <a:off x="676"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Concept</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2506" y="37629"/>
        <a:ext cx="365490" cy="243659"/>
      </dsp:txXfrm>
    </dsp:sp>
    <dsp:sp modelId="{B6EB9BF8-20FE-4B3D-A0AA-803A91A75C60}">
      <dsp:nvSpPr>
        <dsp:cNvPr id="0" name=""/>
        <dsp:cNvSpPr/>
      </dsp:nvSpPr>
      <dsp:spPr>
        <a:xfrm>
          <a:off x="548911" y="37629"/>
          <a:ext cx="609149" cy="24365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Design basis</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670741" y="37629"/>
        <a:ext cx="365490" cy="243659"/>
      </dsp:txXfrm>
    </dsp:sp>
    <dsp:sp modelId="{B38EA24D-C0A6-4CEE-9355-5582120FDF1C}">
      <dsp:nvSpPr>
        <dsp:cNvPr id="0" name=""/>
        <dsp:cNvSpPr/>
      </dsp:nvSpPr>
      <dsp:spPr>
        <a:xfrm>
          <a:off x="1097146"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18976" y="37629"/>
        <a:ext cx="365490" cy="243659"/>
      </dsp:txXfrm>
    </dsp:sp>
    <dsp:sp modelId="{E69588CE-C228-4DD6-91B7-E46946A1BC99}">
      <dsp:nvSpPr>
        <dsp:cNvPr id="0" name=""/>
        <dsp:cNvSpPr/>
      </dsp:nvSpPr>
      <dsp:spPr>
        <a:xfrm>
          <a:off x="164538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Manu-</a:t>
          </a:r>
          <a:r>
            <a:rPr lang="en-GB" sz="500" b="1" kern="1200"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767211" y="37629"/>
        <a:ext cx="365490" cy="243659"/>
      </dsp:txXfrm>
    </dsp:sp>
    <dsp:sp modelId="{8B0D7F91-7F91-478A-9BFE-23D299757408}">
      <dsp:nvSpPr>
        <dsp:cNvPr id="0" name=""/>
        <dsp:cNvSpPr/>
      </dsp:nvSpPr>
      <dsp:spPr>
        <a:xfrm>
          <a:off x="2193615"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2315445" y="37629"/>
        <a:ext cx="365490" cy="243659"/>
      </dsp:txXfrm>
    </dsp:sp>
    <dsp:sp modelId="{CB768750-012F-44FA-934F-95B49EF0491B}">
      <dsp:nvSpPr>
        <dsp:cNvPr id="0" name=""/>
        <dsp:cNvSpPr/>
      </dsp:nvSpPr>
      <dsp:spPr>
        <a:xfrm>
          <a:off x="2741850"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02" tIns="4001" rIns="4001" bIns="4001" numCol="1" spcCol="1270" anchor="ctr" anchorCtr="0">
          <a:noAutofit/>
        </a:bodyPr>
        <a:lstStyle/>
        <a:p>
          <a:pPr lvl="0" algn="ctr" defTabSz="133350" rtl="0">
            <a:lnSpc>
              <a:spcPct val="90000"/>
            </a:lnSpc>
            <a:spcBef>
              <a:spcPct val="0"/>
            </a:spcBef>
            <a:spcAft>
              <a:spcPct val="35000"/>
            </a:spcAft>
          </a:pPr>
          <a:r>
            <a:rPr lang="en-GB" sz="300" b="1" kern="1200"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kern="1200" dirty="0" smtClean="0">
              <a:latin typeface="Verdana" panose="020B0604030504040204" pitchFamily="34" charset="0"/>
              <a:ea typeface="Verdana" panose="020B0604030504040204" pitchFamily="34" charset="0"/>
              <a:cs typeface="Verdana" panose="020B0604030504040204" pitchFamily="34" charset="0"/>
            </a:rPr>
          </a:br>
          <a:r>
            <a:rPr lang="en-GB" sz="300" b="1" kern="1200"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kern="1200" dirty="0">
            <a:latin typeface="Verdana" panose="020B0604030504040204" pitchFamily="34" charset="0"/>
            <a:ea typeface="Verdana" panose="020B0604030504040204" pitchFamily="34" charset="0"/>
            <a:cs typeface="Verdana" panose="020B0604030504040204" pitchFamily="34" charset="0"/>
          </a:endParaRPr>
        </a:p>
      </dsp:txBody>
      <dsp:txXfrm>
        <a:off x="2863680" y="37629"/>
        <a:ext cx="365490" cy="243659"/>
      </dsp:txXfrm>
    </dsp:sp>
    <dsp:sp modelId="{C35359A0-C412-4711-93F5-73D23C6E5FBE}">
      <dsp:nvSpPr>
        <dsp:cNvPr id="0" name=""/>
        <dsp:cNvSpPr/>
      </dsp:nvSpPr>
      <dsp:spPr>
        <a:xfrm>
          <a:off x="3290085"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In-service</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3411915" y="37629"/>
        <a:ext cx="365490" cy="243659"/>
      </dsp:txXfrm>
    </dsp:sp>
    <dsp:sp modelId="{2659E420-1116-4228-B5C4-90BFFB2C5BB7}">
      <dsp:nvSpPr>
        <dsp:cNvPr id="0" name=""/>
        <dsp:cNvSpPr/>
      </dsp:nvSpPr>
      <dsp:spPr>
        <a:xfrm>
          <a:off x="383831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3960149" y="37629"/>
        <a:ext cx="365490" cy="243659"/>
      </dsp:txXfrm>
    </dsp:sp>
    <dsp:sp modelId="{164A4EA0-9E7E-4575-B9A9-AAFFF4DEA271}">
      <dsp:nvSpPr>
        <dsp:cNvPr id="0" name=""/>
        <dsp:cNvSpPr/>
      </dsp:nvSpPr>
      <dsp:spPr>
        <a:xfrm>
          <a:off x="4386554"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4508384" y="37629"/>
        <a:ext cx="365490" cy="243659"/>
      </dsp:txXfrm>
    </dsp:sp>
    <dsp:sp modelId="{03420C22-864F-4560-B28F-4B61E1730A10}">
      <dsp:nvSpPr>
        <dsp:cNvPr id="0" name=""/>
        <dsp:cNvSpPr/>
      </dsp:nvSpPr>
      <dsp:spPr>
        <a:xfrm>
          <a:off x="493478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5056619" y="37629"/>
        <a:ext cx="365490" cy="243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63F23-8138-4F0A-AA57-6CF119FB724E}">
      <dsp:nvSpPr>
        <dsp:cNvPr id="0" name=""/>
        <dsp:cNvSpPr/>
      </dsp:nvSpPr>
      <dsp:spPr>
        <a:xfrm>
          <a:off x="676"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Concept</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2506" y="37629"/>
        <a:ext cx="365490" cy="243659"/>
      </dsp:txXfrm>
    </dsp:sp>
    <dsp:sp modelId="{B6EB9BF8-20FE-4B3D-A0AA-803A91A75C60}">
      <dsp:nvSpPr>
        <dsp:cNvPr id="0" name=""/>
        <dsp:cNvSpPr/>
      </dsp:nvSpPr>
      <dsp:spPr>
        <a:xfrm>
          <a:off x="54891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Design basis</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670741" y="37629"/>
        <a:ext cx="365490" cy="243659"/>
      </dsp:txXfrm>
    </dsp:sp>
    <dsp:sp modelId="{B38EA24D-C0A6-4CEE-9355-5582120FDF1C}">
      <dsp:nvSpPr>
        <dsp:cNvPr id="0" name=""/>
        <dsp:cNvSpPr/>
      </dsp:nvSpPr>
      <dsp:spPr>
        <a:xfrm>
          <a:off x="1097146" y="37629"/>
          <a:ext cx="609149" cy="24365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18976" y="37629"/>
        <a:ext cx="365490" cy="243659"/>
      </dsp:txXfrm>
    </dsp:sp>
    <dsp:sp modelId="{E69588CE-C228-4DD6-91B7-E46946A1BC99}">
      <dsp:nvSpPr>
        <dsp:cNvPr id="0" name=""/>
        <dsp:cNvSpPr/>
      </dsp:nvSpPr>
      <dsp:spPr>
        <a:xfrm>
          <a:off x="164538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Manu-</a:t>
          </a:r>
          <a:r>
            <a:rPr lang="en-GB" sz="500" b="1" kern="1200"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767211" y="37629"/>
        <a:ext cx="365490" cy="243659"/>
      </dsp:txXfrm>
    </dsp:sp>
    <dsp:sp modelId="{8B0D7F91-7F91-478A-9BFE-23D299757408}">
      <dsp:nvSpPr>
        <dsp:cNvPr id="0" name=""/>
        <dsp:cNvSpPr/>
      </dsp:nvSpPr>
      <dsp:spPr>
        <a:xfrm>
          <a:off x="2193615"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2315445" y="37629"/>
        <a:ext cx="365490" cy="243659"/>
      </dsp:txXfrm>
    </dsp:sp>
    <dsp:sp modelId="{CB768750-012F-44FA-934F-95B49EF0491B}">
      <dsp:nvSpPr>
        <dsp:cNvPr id="0" name=""/>
        <dsp:cNvSpPr/>
      </dsp:nvSpPr>
      <dsp:spPr>
        <a:xfrm>
          <a:off x="2741850"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02" tIns="4001" rIns="4001" bIns="4001" numCol="1" spcCol="1270" anchor="ctr" anchorCtr="0">
          <a:noAutofit/>
        </a:bodyPr>
        <a:lstStyle/>
        <a:p>
          <a:pPr lvl="0" algn="ctr" defTabSz="133350" rtl="0">
            <a:lnSpc>
              <a:spcPct val="90000"/>
            </a:lnSpc>
            <a:spcBef>
              <a:spcPct val="0"/>
            </a:spcBef>
            <a:spcAft>
              <a:spcPct val="35000"/>
            </a:spcAft>
          </a:pPr>
          <a:r>
            <a:rPr lang="en-GB" sz="300" b="1" kern="1200"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kern="1200" dirty="0" smtClean="0">
              <a:latin typeface="Verdana" panose="020B0604030504040204" pitchFamily="34" charset="0"/>
              <a:ea typeface="Verdana" panose="020B0604030504040204" pitchFamily="34" charset="0"/>
              <a:cs typeface="Verdana" panose="020B0604030504040204" pitchFamily="34" charset="0"/>
            </a:rPr>
          </a:br>
          <a:r>
            <a:rPr lang="en-GB" sz="300" b="1" kern="1200"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kern="1200" dirty="0">
            <a:latin typeface="Verdana" panose="020B0604030504040204" pitchFamily="34" charset="0"/>
            <a:ea typeface="Verdana" panose="020B0604030504040204" pitchFamily="34" charset="0"/>
            <a:cs typeface="Verdana" panose="020B0604030504040204" pitchFamily="34" charset="0"/>
          </a:endParaRPr>
        </a:p>
      </dsp:txBody>
      <dsp:txXfrm>
        <a:off x="2863680" y="37629"/>
        <a:ext cx="365490" cy="243659"/>
      </dsp:txXfrm>
    </dsp:sp>
    <dsp:sp modelId="{C35359A0-C412-4711-93F5-73D23C6E5FBE}">
      <dsp:nvSpPr>
        <dsp:cNvPr id="0" name=""/>
        <dsp:cNvSpPr/>
      </dsp:nvSpPr>
      <dsp:spPr>
        <a:xfrm>
          <a:off x="3290085"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In-service</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3411915" y="37629"/>
        <a:ext cx="365490" cy="243659"/>
      </dsp:txXfrm>
    </dsp:sp>
    <dsp:sp modelId="{2659E420-1116-4228-B5C4-90BFFB2C5BB7}">
      <dsp:nvSpPr>
        <dsp:cNvPr id="0" name=""/>
        <dsp:cNvSpPr/>
      </dsp:nvSpPr>
      <dsp:spPr>
        <a:xfrm>
          <a:off x="383831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3960149" y="37629"/>
        <a:ext cx="365490" cy="243659"/>
      </dsp:txXfrm>
    </dsp:sp>
    <dsp:sp modelId="{164A4EA0-9E7E-4575-B9A9-AAFFF4DEA271}">
      <dsp:nvSpPr>
        <dsp:cNvPr id="0" name=""/>
        <dsp:cNvSpPr/>
      </dsp:nvSpPr>
      <dsp:spPr>
        <a:xfrm>
          <a:off x="4386554"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4508384" y="37629"/>
        <a:ext cx="365490" cy="243659"/>
      </dsp:txXfrm>
    </dsp:sp>
    <dsp:sp modelId="{03420C22-864F-4560-B28F-4B61E1730A10}">
      <dsp:nvSpPr>
        <dsp:cNvPr id="0" name=""/>
        <dsp:cNvSpPr/>
      </dsp:nvSpPr>
      <dsp:spPr>
        <a:xfrm>
          <a:off x="493478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5056619" y="37629"/>
        <a:ext cx="365490" cy="243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63F23-8138-4F0A-AA57-6CF119FB724E}">
      <dsp:nvSpPr>
        <dsp:cNvPr id="0" name=""/>
        <dsp:cNvSpPr/>
      </dsp:nvSpPr>
      <dsp:spPr>
        <a:xfrm>
          <a:off x="676"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Concept</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2506" y="37629"/>
        <a:ext cx="365490" cy="243659"/>
      </dsp:txXfrm>
    </dsp:sp>
    <dsp:sp modelId="{B6EB9BF8-20FE-4B3D-A0AA-803A91A75C60}">
      <dsp:nvSpPr>
        <dsp:cNvPr id="0" name=""/>
        <dsp:cNvSpPr/>
      </dsp:nvSpPr>
      <dsp:spPr>
        <a:xfrm>
          <a:off x="54891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Design basis</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670741" y="37629"/>
        <a:ext cx="365490" cy="243659"/>
      </dsp:txXfrm>
    </dsp:sp>
    <dsp:sp modelId="{B38EA24D-C0A6-4CEE-9355-5582120FDF1C}">
      <dsp:nvSpPr>
        <dsp:cNvPr id="0" name=""/>
        <dsp:cNvSpPr/>
      </dsp:nvSpPr>
      <dsp:spPr>
        <a:xfrm>
          <a:off x="1097146"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18976" y="37629"/>
        <a:ext cx="365490" cy="243659"/>
      </dsp:txXfrm>
    </dsp:sp>
    <dsp:sp modelId="{E69588CE-C228-4DD6-91B7-E46946A1BC99}">
      <dsp:nvSpPr>
        <dsp:cNvPr id="0" name=""/>
        <dsp:cNvSpPr/>
      </dsp:nvSpPr>
      <dsp:spPr>
        <a:xfrm>
          <a:off x="1645381" y="37629"/>
          <a:ext cx="609149" cy="24365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Manu-</a:t>
          </a:r>
          <a:r>
            <a:rPr lang="en-GB" sz="500" b="1" kern="1200"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767211" y="37629"/>
        <a:ext cx="365490" cy="243659"/>
      </dsp:txXfrm>
    </dsp:sp>
    <dsp:sp modelId="{8B0D7F91-7F91-478A-9BFE-23D299757408}">
      <dsp:nvSpPr>
        <dsp:cNvPr id="0" name=""/>
        <dsp:cNvSpPr/>
      </dsp:nvSpPr>
      <dsp:spPr>
        <a:xfrm>
          <a:off x="2193615"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2315445" y="37629"/>
        <a:ext cx="365490" cy="243659"/>
      </dsp:txXfrm>
    </dsp:sp>
    <dsp:sp modelId="{CB768750-012F-44FA-934F-95B49EF0491B}">
      <dsp:nvSpPr>
        <dsp:cNvPr id="0" name=""/>
        <dsp:cNvSpPr/>
      </dsp:nvSpPr>
      <dsp:spPr>
        <a:xfrm>
          <a:off x="2741850"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02" tIns="4001" rIns="4001" bIns="4001" numCol="1" spcCol="1270" anchor="ctr" anchorCtr="0">
          <a:noAutofit/>
        </a:bodyPr>
        <a:lstStyle/>
        <a:p>
          <a:pPr lvl="0" algn="ctr" defTabSz="133350" rtl="0">
            <a:lnSpc>
              <a:spcPct val="90000"/>
            </a:lnSpc>
            <a:spcBef>
              <a:spcPct val="0"/>
            </a:spcBef>
            <a:spcAft>
              <a:spcPct val="35000"/>
            </a:spcAft>
          </a:pPr>
          <a:r>
            <a:rPr lang="en-GB" sz="300" b="1" kern="1200"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kern="1200" dirty="0" smtClean="0">
              <a:latin typeface="Verdana" panose="020B0604030504040204" pitchFamily="34" charset="0"/>
              <a:ea typeface="Verdana" panose="020B0604030504040204" pitchFamily="34" charset="0"/>
              <a:cs typeface="Verdana" panose="020B0604030504040204" pitchFamily="34" charset="0"/>
            </a:rPr>
          </a:br>
          <a:r>
            <a:rPr lang="en-GB" sz="300" b="1" kern="1200"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kern="1200" dirty="0">
            <a:latin typeface="Verdana" panose="020B0604030504040204" pitchFamily="34" charset="0"/>
            <a:ea typeface="Verdana" panose="020B0604030504040204" pitchFamily="34" charset="0"/>
            <a:cs typeface="Verdana" panose="020B0604030504040204" pitchFamily="34" charset="0"/>
          </a:endParaRPr>
        </a:p>
      </dsp:txBody>
      <dsp:txXfrm>
        <a:off x="2863680" y="37629"/>
        <a:ext cx="365490" cy="243659"/>
      </dsp:txXfrm>
    </dsp:sp>
    <dsp:sp modelId="{C35359A0-C412-4711-93F5-73D23C6E5FBE}">
      <dsp:nvSpPr>
        <dsp:cNvPr id="0" name=""/>
        <dsp:cNvSpPr/>
      </dsp:nvSpPr>
      <dsp:spPr>
        <a:xfrm>
          <a:off x="3290085"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In-service</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3411915" y="37629"/>
        <a:ext cx="365490" cy="243659"/>
      </dsp:txXfrm>
    </dsp:sp>
    <dsp:sp modelId="{2659E420-1116-4228-B5C4-90BFFB2C5BB7}">
      <dsp:nvSpPr>
        <dsp:cNvPr id="0" name=""/>
        <dsp:cNvSpPr/>
      </dsp:nvSpPr>
      <dsp:spPr>
        <a:xfrm>
          <a:off x="383831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3960149" y="37629"/>
        <a:ext cx="365490" cy="243659"/>
      </dsp:txXfrm>
    </dsp:sp>
    <dsp:sp modelId="{164A4EA0-9E7E-4575-B9A9-AAFFF4DEA271}">
      <dsp:nvSpPr>
        <dsp:cNvPr id="0" name=""/>
        <dsp:cNvSpPr/>
      </dsp:nvSpPr>
      <dsp:spPr>
        <a:xfrm>
          <a:off x="4386554"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4508384" y="37629"/>
        <a:ext cx="365490" cy="243659"/>
      </dsp:txXfrm>
    </dsp:sp>
    <dsp:sp modelId="{03420C22-864F-4560-B28F-4B61E1730A10}">
      <dsp:nvSpPr>
        <dsp:cNvPr id="0" name=""/>
        <dsp:cNvSpPr/>
      </dsp:nvSpPr>
      <dsp:spPr>
        <a:xfrm>
          <a:off x="493478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5056619" y="37629"/>
        <a:ext cx="365490" cy="243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63F23-8138-4F0A-AA57-6CF119FB724E}">
      <dsp:nvSpPr>
        <dsp:cNvPr id="0" name=""/>
        <dsp:cNvSpPr/>
      </dsp:nvSpPr>
      <dsp:spPr>
        <a:xfrm>
          <a:off x="676"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Concept</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2506" y="37629"/>
        <a:ext cx="365490" cy="243659"/>
      </dsp:txXfrm>
    </dsp:sp>
    <dsp:sp modelId="{B6EB9BF8-20FE-4B3D-A0AA-803A91A75C60}">
      <dsp:nvSpPr>
        <dsp:cNvPr id="0" name=""/>
        <dsp:cNvSpPr/>
      </dsp:nvSpPr>
      <dsp:spPr>
        <a:xfrm>
          <a:off x="548911"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Design basis</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670741" y="37629"/>
        <a:ext cx="365490" cy="243659"/>
      </dsp:txXfrm>
    </dsp:sp>
    <dsp:sp modelId="{B38EA24D-C0A6-4CEE-9355-5582120FDF1C}">
      <dsp:nvSpPr>
        <dsp:cNvPr id="0" name=""/>
        <dsp:cNvSpPr/>
      </dsp:nvSpPr>
      <dsp:spPr>
        <a:xfrm>
          <a:off x="1097146"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Design</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218976" y="37629"/>
        <a:ext cx="365490" cy="243659"/>
      </dsp:txXfrm>
    </dsp:sp>
    <dsp:sp modelId="{E69588CE-C228-4DD6-91B7-E46946A1BC99}">
      <dsp:nvSpPr>
        <dsp:cNvPr id="0" name=""/>
        <dsp:cNvSpPr/>
      </dsp:nvSpPr>
      <dsp:spPr>
        <a:xfrm>
          <a:off x="1645381" y="37629"/>
          <a:ext cx="609149" cy="24365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Manu-</a:t>
          </a:r>
          <a:r>
            <a:rPr lang="en-GB" sz="500" b="1" kern="1200" dirty="0" err="1" smtClean="0">
              <a:latin typeface="Verdana" panose="020B0604030504040204" pitchFamily="34" charset="0"/>
              <a:ea typeface="Verdana" panose="020B0604030504040204" pitchFamily="34" charset="0"/>
              <a:cs typeface="Verdana" panose="020B0604030504040204" pitchFamily="34" charset="0"/>
            </a:rPr>
            <a:t>facturing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1767211" y="37629"/>
        <a:ext cx="365490" cy="243659"/>
      </dsp:txXfrm>
    </dsp:sp>
    <dsp:sp modelId="{8B0D7F91-7F91-478A-9BFE-23D299757408}">
      <dsp:nvSpPr>
        <dsp:cNvPr id="0" name=""/>
        <dsp:cNvSpPr/>
      </dsp:nvSpPr>
      <dsp:spPr>
        <a:xfrm>
          <a:off x="2193615"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Transport and installation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2315445" y="37629"/>
        <a:ext cx="365490" cy="243659"/>
      </dsp:txXfrm>
    </dsp:sp>
    <dsp:sp modelId="{CB768750-012F-44FA-934F-95B49EF0491B}">
      <dsp:nvSpPr>
        <dsp:cNvPr id="0" name=""/>
        <dsp:cNvSpPr/>
      </dsp:nvSpPr>
      <dsp:spPr>
        <a:xfrm>
          <a:off x="2741850" y="37629"/>
          <a:ext cx="609149" cy="24365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02" tIns="4001" rIns="4001" bIns="4001" numCol="1" spcCol="1270" anchor="ctr" anchorCtr="0">
          <a:noAutofit/>
        </a:bodyPr>
        <a:lstStyle/>
        <a:p>
          <a:pPr lvl="0" algn="ctr" defTabSz="133350" rtl="0">
            <a:lnSpc>
              <a:spcPct val="90000"/>
            </a:lnSpc>
            <a:spcBef>
              <a:spcPct val="0"/>
            </a:spcBef>
            <a:spcAft>
              <a:spcPct val="35000"/>
            </a:spcAft>
          </a:pPr>
          <a:r>
            <a:rPr lang="en-GB" sz="300" b="1" kern="1200" dirty="0" smtClean="0">
              <a:latin typeface="Verdana" panose="020B0604030504040204" pitchFamily="34" charset="0"/>
              <a:ea typeface="Verdana" panose="020B0604030504040204" pitchFamily="34" charset="0"/>
              <a:cs typeface="Verdana" panose="020B0604030504040204" pitchFamily="34" charset="0"/>
            </a:rPr>
            <a:t>Commissioning</a:t>
          </a:r>
          <a:br>
            <a:rPr lang="en-GB" sz="300" b="1" kern="1200" dirty="0" smtClean="0">
              <a:latin typeface="Verdana" panose="020B0604030504040204" pitchFamily="34" charset="0"/>
              <a:ea typeface="Verdana" panose="020B0604030504040204" pitchFamily="34" charset="0"/>
              <a:cs typeface="Verdana" panose="020B0604030504040204" pitchFamily="34" charset="0"/>
            </a:rPr>
          </a:br>
          <a:r>
            <a:rPr lang="en-GB" sz="300" b="1" kern="1200" dirty="0" smtClean="0">
              <a:latin typeface="Verdana" panose="020B0604030504040204" pitchFamily="34" charset="0"/>
              <a:ea typeface="Verdana" panose="020B0604030504040204" pitchFamily="34" charset="0"/>
              <a:cs typeface="Verdana" panose="020B0604030504040204" pitchFamily="34" charset="0"/>
            </a:rPr>
            <a:t>Operation and Maintenance</a:t>
          </a:r>
          <a:endParaRPr lang="en-GB" sz="300" b="1" kern="1200" dirty="0">
            <a:latin typeface="Verdana" panose="020B0604030504040204" pitchFamily="34" charset="0"/>
            <a:ea typeface="Verdana" panose="020B0604030504040204" pitchFamily="34" charset="0"/>
            <a:cs typeface="Verdana" panose="020B0604030504040204" pitchFamily="34" charset="0"/>
          </a:endParaRPr>
        </a:p>
      </dsp:txBody>
      <dsp:txXfrm>
        <a:off x="2863680" y="37629"/>
        <a:ext cx="365490" cy="243659"/>
      </dsp:txXfrm>
    </dsp:sp>
    <dsp:sp modelId="{C35359A0-C412-4711-93F5-73D23C6E5FBE}">
      <dsp:nvSpPr>
        <dsp:cNvPr id="0" name=""/>
        <dsp:cNvSpPr/>
      </dsp:nvSpPr>
      <dsp:spPr>
        <a:xfrm>
          <a:off x="3290085"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smtClean="0">
              <a:latin typeface="Verdana" panose="020B0604030504040204" pitchFamily="34" charset="0"/>
              <a:ea typeface="Verdana" panose="020B0604030504040204" pitchFamily="34" charset="0"/>
              <a:cs typeface="Verdana" panose="020B0604030504040204" pitchFamily="34" charset="0"/>
            </a:rPr>
            <a:t>In-service</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3411915" y="37629"/>
        <a:ext cx="365490" cy="243659"/>
      </dsp:txXfrm>
    </dsp:sp>
    <dsp:sp modelId="{2659E420-1116-4228-B5C4-90BFFB2C5BB7}">
      <dsp:nvSpPr>
        <dsp:cNvPr id="0" name=""/>
        <dsp:cNvSpPr/>
      </dsp:nvSpPr>
      <dsp:spPr>
        <a:xfrm>
          <a:off x="383831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Lifetime extension</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3960149" y="37629"/>
        <a:ext cx="365490" cy="243659"/>
      </dsp:txXfrm>
    </dsp:sp>
    <dsp:sp modelId="{164A4EA0-9E7E-4575-B9A9-AAFFF4DEA271}">
      <dsp:nvSpPr>
        <dsp:cNvPr id="0" name=""/>
        <dsp:cNvSpPr/>
      </dsp:nvSpPr>
      <dsp:spPr>
        <a:xfrm>
          <a:off x="4386554"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003" tIns="6668" rIns="6668" bIns="6668" numCol="1" spcCol="1270" anchor="ctr" anchorCtr="0">
          <a:noAutofit/>
        </a:bodyPr>
        <a:lstStyle/>
        <a:p>
          <a:pPr lvl="0" algn="ctr" defTabSz="222250" rtl="0">
            <a:lnSpc>
              <a:spcPct val="90000"/>
            </a:lnSpc>
            <a:spcBef>
              <a:spcPct val="0"/>
            </a:spcBef>
            <a:spcAft>
              <a:spcPct val="35000"/>
            </a:spcAft>
          </a:pPr>
          <a:r>
            <a:rPr lang="en-GB" sz="500" b="1" kern="1200" dirty="0" smtClean="0">
              <a:latin typeface="Verdana" panose="020B0604030504040204" pitchFamily="34" charset="0"/>
              <a:ea typeface="Verdana" panose="020B0604030504040204" pitchFamily="34" charset="0"/>
              <a:cs typeface="Verdana" panose="020B0604030504040204" pitchFamily="34" charset="0"/>
            </a:rPr>
            <a:t>Decommissioning</a:t>
          </a:r>
          <a:endParaRPr lang="en-GB" sz="500" b="1" kern="1200" dirty="0">
            <a:latin typeface="Verdana" panose="020B0604030504040204" pitchFamily="34" charset="0"/>
            <a:ea typeface="Verdana" panose="020B0604030504040204" pitchFamily="34" charset="0"/>
            <a:cs typeface="Verdana" panose="020B0604030504040204" pitchFamily="34" charset="0"/>
          </a:endParaRPr>
        </a:p>
      </dsp:txBody>
      <dsp:txXfrm>
        <a:off x="4508384" y="37629"/>
        <a:ext cx="365490" cy="243659"/>
      </dsp:txXfrm>
    </dsp:sp>
    <dsp:sp modelId="{03420C22-864F-4560-B28F-4B61E1730A10}">
      <dsp:nvSpPr>
        <dsp:cNvPr id="0" name=""/>
        <dsp:cNvSpPr/>
      </dsp:nvSpPr>
      <dsp:spPr>
        <a:xfrm>
          <a:off x="4934789" y="37629"/>
          <a:ext cx="609149" cy="243659"/>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 tIns="5334" rIns="5334" bIns="5334" numCol="1" spcCol="1270" anchor="ctr" anchorCtr="0">
          <a:noAutofit/>
        </a:bodyPr>
        <a:lstStyle/>
        <a:p>
          <a:pPr lvl="0" algn="ctr" defTabSz="177800" rtl="0">
            <a:lnSpc>
              <a:spcPct val="90000"/>
            </a:lnSpc>
            <a:spcBef>
              <a:spcPct val="0"/>
            </a:spcBef>
            <a:spcAft>
              <a:spcPct val="35000"/>
            </a:spcAft>
          </a:pPr>
          <a:r>
            <a:rPr lang="en-GB" sz="400" b="1" kern="1200" dirty="0" smtClean="0">
              <a:latin typeface="Verdana" panose="020B0604030504040204" pitchFamily="34" charset="0"/>
              <a:ea typeface="Verdana" panose="020B0604030504040204" pitchFamily="34" charset="0"/>
              <a:cs typeface="Verdana" panose="020B0604030504040204" pitchFamily="34" charset="0"/>
            </a:rPr>
            <a:t>Repowering</a:t>
          </a:r>
          <a:endParaRPr lang="en-GB" sz="400" b="1" kern="1200" dirty="0">
            <a:latin typeface="Verdana" panose="020B0604030504040204" pitchFamily="34" charset="0"/>
            <a:ea typeface="Verdana" panose="020B0604030504040204" pitchFamily="34" charset="0"/>
            <a:cs typeface="Verdana" panose="020B0604030504040204" pitchFamily="34" charset="0"/>
          </a:endParaRPr>
        </a:p>
      </dsp:txBody>
      <dsp:txXfrm>
        <a:off x="5056619" y="37629"/>
        <a:ext cx="365490" cy="2436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C00C5E0D-B76F-47A8-91B1-C71AD6BE59C3}" type="datetimeFigureOut">
              <a:rPr lang="en-GB" smtClean="0"/>
              <a:t>22/09/2016</a:t>
            </a:fld>
            <a:endParaRPr lang="en-GB" dirty="0"/>
          </a:p>
        </p:txBody>
      </p:sp>
      <p:sp>
        <p:nvSpPr>
          <p:cNvPr id="4" name="Slide Image Placeholder 3"/>
          <p:cNvSpPr>
            <a:spLocks noGrp="1" noRot="1" noChangeAspect="1"/>
          </p:cNvSpPr>
          <p:nvPr>
            <p:ph type="sldImg" idx="2"/>
          </p:nvPr>
        </p:nvSpPr>
        <p:spPr>
          <a:xfrm>
            <a:off x="935038" y="739775"/>
            <a:ext cx="4927600"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1974"/>
            <a:ext cx="5438140" cy="4435555"/>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AD2EC2AB-FD5C-4EF7-AF8D-FB95907AF3A4}" type="slidenum">
              <a:rPr lang="en-GB" smtClean="0"/>
              <a:t>‹#›</a:t>
            </a:fld>
            <a:endParaRPr lang="en-GB" dirty="0"/>
          </a:p>
        </p:txBody>
      </p:sp>
    </p:spTree>
    <p:extLst>
      <p:ext uri="{BB962C8B-B14F-4D97-AF65-F5344CB8AC3E}">
        <p14:creationId xmlns:p14="http://schemas.microsoft.com/office/powerpoint/2010/main" val="33048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a:t>
            </a:fld>
            <a:endParaRPr lang="en-GB" dirty="0"/>
          </a:p>
        </p:txBody>
      </p:sp>
    </p:spTree>
    <p:extLst>
      <p:ext uri="{BB962C8B-B14F-4D97-AF65-F5344CB8AC3E}">
        <p14:creationId xmlns:p14="http://schemas.microsoft.com/office/powerpoint/2010/main" val="201019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rPr>
              <a:t>The wind turbines of a wind power plant can be typically distinguished by the components shown.</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10</a:t>
            </a:fld>
            <a:endParaRPr lang="en-GB" dirty="0"/>
          </a:p>
        </p:txBody>
      </p:sp>
    </p:spTree>
    <p:extLst>
      <p:ext uri="{BB962C8B-B14F-4D97-AF65-F5344CB8AC3E}">
        <p14:creationId xmlns:p14="http://schemas.microsoft.com/office/powerpoint/2010/main" val="78266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substation(s) of a wind power plant can be typically distinguished by the components shown</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11</a:t>
            </a:fld>
            <a:endParaRPr lang="en-GB" dirty="0"/>
          </a:p>
        </p:txBody>
      </p:sp>
    </p:spTree>
    <p:extLst>
      <p:ext uri="{BB962C8B-B14F-4D97-AF65-F5344CB8AC3E}">
        <p14:creationId xmlns:p14="http://schemas.microsoft.com/office/powerpoint/2010/main" val="380674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3ABDD00D-4D27-4DC2-9804-67039D539E5C}" type="slidenum">
              <a:rPr lang="en-GB" sz="900"/>
              <a:pPr>
                <a:defRPr/>
              </a:pPr>
              <a:t>12</a:t>
            </a:fld>
            <a:endParaRPr lang="en-GB" sz="900" dirty="0"/>
          </a:p>
        </p:txBody>
      </p:sp>
    </p:spTree>
    <p:extLst>
      <p:ext uri="{BB962C8B-B14F-4D97-AF65-F5344CB8AC3E}">
        <p14:creationId xmlns:p14="http://schemas.microsoft.com/office/powerpoint/2010/main" val="369005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3ABDD00D-4D27-4DC2-9804-67039D539E5C}" type="slidenum">
              <a:rPr lang="en-GB" sz="900"/>
              <a:pPr>
                <a:defRPr/>
              </a:pPr>
              <a:t>13</a:t>
            </a:fld>
            <a:endParaRPr lang="en-GB" sz="900" dirty="0"/>
          </a:p>
        </p:txBody>
      </p:sp>
    </p:spTree>
    <p:extLst>
      <p:ext uri="{BB962C8B-B14F-4D97-AF65-F5344CB8AC3E}">
        <p14:creationId xmlns:p14="http://schemas.microsoft.com/office/powerpoint/2010/main" val="369005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Certification means in short</a:t>
            </a:r>
          </a:p>
          <a:p>
            <a:pPr lvl="1"/>
            <a:r>
              <a:rPr lang="en-GB" b="1" dirty="0" smtClean="0"/>
              <a:t>Confirmation for compliance of a product (e.g. wind turbine) or service</a:t>
            </a:r>
            <a:br>
              <a:rPr lang="en-GB" b="1" dirty="0" smtClean="0"/>
            </a:br>
            <a:r>
              <a:rPr lang="en-GB" b="1" dirty="0" smtClean="0"/>
              <a:t>with defined requirements (e.g. standard) by a third party</a:t>
            </a:r>
          </a:p>
          <a:p>
            <a:pPr lvl="1"/>
            <a:endParaRPr lang="en-GB" b="1" dirty="0" smtClean="0"/>
          </a:p>
          <a:p>
            <a:pPr marL="0" indent="0">
              <a:buNone/>
            </a:pPr>
            <a:r>
              <a:rPr lang="en-GB" dirty="0" smtClean="0"/>
              <a:t>Definition of Certification (ISO / IEC 17000)</a:t>
            </a:r>
          </a:p>
          <a:p>
            <a:r>
              <a:rPr lang="en-GB" dirty="0" smtClean="0"/>
              <a:t>Certification</a:t>
            </a:r>
          </a:p>
          <a:p>
            <a:pPr lvl="1"/>
            <a:r>
              <a:rPr lang="en-GB" dirty="0" smtClean="0"/>
              <a:t>Third-party attestation related to products, processes, systems or persons</a:t>
            </a:r>
          </a:p>
          <a:p>
            <a:r>
              <a:rPr lang="en-GB" dirty="0" smtClean="0"/>
              <a:t>Attestation</a:t>
            </a:r>
          </a:p>
          <a:p>
            <a:pPr lvl="1"/>
            <a:r>
              <a:rPr lang="en-GB" dirty="0" smtClean="0"/>
              <a:t>Issue of a statement, based on a decision following the review, that fulfilment of specified requirements has been demonstrated</a:t>
            </a:r>
          </a:p>
          <a:p>
            <a:r>
              <a:rPr lang="en-GB" dirty="0" smtClean="0"/>
              <a:t>Review</a:t>
            </a:r>
          </a:p>
          <a:p>
            <a:pPr lvl="1"/>
            <a:r>
              <a:rPr lang="en-GB" dirty="0" smtClean="0"/>
              <a:t>Verification of the suitability, adequacy and effectiveness…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14</a:t>
            </a:fld>
            <a:endParaRPr lang="en-GB" dirty="0"/>
          </a:p>
        </p:txBody>
      </p:sp>
    </p:spTree>
    <p:extLst>
      <p:ext uri="{BB962C8B-B14F-4D97-AF65-F5344CB8AC3E}">
        <p14:creationId xmlns:p14="http://schemas.microsoft.com/office/powerpoint/2010/main" val="124112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rPr>
              <a:t>Design covers the steps necessary to achieve final design approval. This includes a site-specific design approval of the wind power plant.	</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Demonstrating that the design is compliant with the state of the art defined in the design basis.	</a:t>
            </a:r>
          </a:p>
          <a:p>
            <a:endParaRPr lang="en-GB" dirty="0"/>
          </a:p>
        </p:txBody>
      </p:sp>
      <p:sp>
        <p:nvSpPr>
          <p:cNvPr id="4" name="Slide Number Placeholder 3"/>
          <p:cNvSpPr>
            <a:spLocks noGrp="1"/>
          </p:cNvSpPr>
          <p:nvPr>
            <p:ph type="sldNum" sz="quarter" idx="10"/>
          </p:nvPr>
        </p:nvSpPr>
        <p:spPr/>
        <p:txBody>
          <a:bodyPr/>
          <a:lstStyle/>
          <a:p>
            <a:pPr>
              <a:defRPr/>
            </a:pPr>
            <a:fld id="{3ABDD00D-4D27-4DC2-9804-67039D539E5C}" type="slidenum">
              <a:rPr lang="en-GB" smtClean="0"/>
              <a:pPr>
                <a:defRPr/>
              </a:pPr>
              <a:t>15</a:t>
            </a:fld>
            <a:endParaRPr lang="en-GB" dirty="0"/>
          </a:p>
        </p:txBody>
      </p:sp>
    </p:spTree>
    <p:extLst>
      <p:ext uri="{BB962C8B-B14F-4D97-AF65-F5344CB8AC3E}">
        <p14:creationId xmlns:p14="http://schemas.microsoft.com/office/powerpoint/2010/main" val="2761482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rPr>
              <a:t>The design basis shall include all parameters relevant for the wind power plant design, stating the methods to be used. </a:t>
            </a:r>
          </a:p>
          <a:p>
            <a:endParaRPr lang="en-GB" sz="1200" b="0" i="0" u="none" strike="noStrike" kern="1200" baseline="0" dirty="0" smtClean="0">
              <a:solidFill>
                <a:schemeClr val="tx1"/>
              </a:solidFill>
            </a:endParaRPr>
          </a:p>
          <a:p>
            <a:r>
              <a:rPr lang="en-GB" sz="1200" dirty="0" smtClean="0">
                <a:latin typeface="Verdana" panose="020B0604030504040204" pitchFamily="34" charset="0"/>
                <a:ea typeface="Verdana" panose="020B0604030504040204" pitchFamily="34" charset="0"/>
                <a:cs typeface="Verdana" panose="020B0604030504040204" pitchFamily="34" charset="0"/>
              </a:rPr>
              <a:t>Design basis covers the </a:t>
            </a:r>
            <a:r>
              <a:rPr lang="en-GB" sz="1200" b="0" i="0" u="none" strike="noStrike" kern="1200" baseline="0" dirty="0" smtClean="0">
                <a:solidFill>
                  <a:schemeClr val="tx1"/>
                </a:solidFill>
              </a:rPr>
              <a:t>site design conditions </a:t>
            </a:r>
            <a:r>
              <a:rPr lang="en-GB" sz="1200" dirty="0" smtClean="0">
                <a:latin typeface="Verdana" panose="020B0604030504040204" pitchFamily="34" charset="0"/>
                <a:ea typeface="Verdana" panose="020B0604030504040204" pitchFamily="34" charset="0"/>
                <a:cs typeface="Verdana" panose="020B0604030504040204" pitchFamily="34" charset="0"/>
              </a:rPr>
              <a:t>assessment and the basis for design</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Developing the design basis is a combined effort by several parties (contributors) including reports on specialized topics supplied by expert consultants. The coordination of the interfaces between the contributor’s documents is facilitated if this responsibility is clearly anchored in the customer’s project organization. </a:t>
            </a:r>
          </a:p>
          <a:p>
            <a:endParaRPr lang="en-GB" sz="1200" b="0" i="0" u="none" strike="noStrike" kern="1200" baseline="0" dirty="0" smtClean="0">
              <a:solidFill>
                <a:schemeClr val="tx1"/>
              </a:solidFill>
            </a:endParaRPr>
          </a:p>
          <a:p>
            <a:endParaRPr lang="en-GB" sz="1200" b="0" i="0" u="none" strike="noStrike" kern="1200" baseline="0" dirty="0" smtClean="0">
              <a:solidFill>
                <a:schemeClr val="tx1"/>
              </a:solidFill>
            </a:endParaRPr>
          </a:p>
          <a:p>
            <a:endParaRPr lang="en-GB" sz="1200" b="0" i="0" u="none" strike="noStrike" kern="1200" baseline="0" dirty="0" smtClean="0">
              <a:solidFill>
                <a:schemeClr val="tx1"/>
              </a:solidFill>
            </a:endParaRP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following site design conditions shall be documented:</a:t>
            </a:r>
          </a:p>
          <a:p>
            <a:r>
              <a:rPr lang="en-GB" sz="1200" b="0" i="0" u="none" strike="noStrike" kern="1200" baseline="0" dirty="0" smtClean="0">
                <a:solidFill>
                  <a:schemeClr val="tx1"/>
                </a:solidFill>
              </a:rPr>
              <a:t>—site and wind power plant configuration incl. cable route </a:t>
            </a:r>
          </a:p>
          <a:p>
            <a:r>
              <a:rPr lang="en-GB" sz="1200" b="0" i="0" u="none" strike="noStrike" kern="1200" baseline="0" dirty="0" smtClean="0">
                <a:solidFill>
                  <a:schemeClr val="tx1"/>
                </a:solidFill>
              </a:rPr>
              <a:t>—wind conditions</a:t>
            </a:r>
          </a:p>
          <a:p>
            <a:r>
              <a:rPr lang="en-GB" sz="1200" b="0" i="0" u="none" strike="noStrike" kern="1200" baseline="0" dirty="0" smtClean="0">
                <a:solidFill>
                  <a:schemeClr val="tx1"/>
                </a:solidFill>
              </a:rPr>
              <a:t>—marine conditions (bathymetry, waves, tides, correlation of wind, waves and current, coastal zone dynamics (for the cable landfall), sea ice, scour, marine growth etc.)</a:t>
            </a:r>
          </a:p>
          <a:p>
            <a:r>
              <a:rPr lang="en-GB" sz="1200" b="0" i="0" u="none" strike="noStrike" kern="1200" baseline="0" dirty="0" smtClean="0">
                <a:solidFill>
                  <a:schemeClr val="tx1"/>
                </a:solidFill>
              </a:rPr>
              <a:t>—soil and geotechnical conditions</a:t>
            </a:r>
          </a:p>
          <a:p>
            <a:r>
              <a:rPr lang="en-GB" sz="1200" b="0" i="0" u="none" strike="noStrike" kern="1200" baseline="0" dirty="0" smtClean="0">
                <a:solidFill>
                  <a:schemeClr val="tx1"/>
                </a:solidFill>
              </a:rPr>
              <a:t>—other environmental conditions, such as: salt content of the air, temperature, ice and snow, humidity, lightning strike, solar radiation etc.</a:t>
            </a:r>
          </a:p>
          <a:p>
            <a:r>
              <a:rPr lang="en-GB" sz="1200" b="0" i="0" u="none" strike="noStrike" kern="1200" baseline="0" dirty="0" smtClean="0">
                <a:solidFill>
                  <a:schemeClr val="tx1"/>
                </a:solidFill>
              </a:rPr>
              <a:t>—electrical grid conditions</a:t>
            </a:r>
          </a:p>
          <a:p>
            <a:r>
              <a:rPr lang="en-GB" sz="1200" b="0" i="0" u="none" strike="noStrike" kern="1200" baseline="0" dirty="0" smtClean="0">
                <a:solidFill>
                  <a:schemeClr val="tx1"/>
                </a:solidFill>
              </a:rPr>
              <a:t>—influence of nearby wind power plants</a:t>
            </a:r>
          </a:p>
          <a:p>
            <a:r>
              <a:rPr lang="en-GB" sz="1200" b="0" i="0" u="none" strike="noStrike" kern="1200" baseline="0" dirty="0" smtClean="0">
                <a:solidFill>
                  <a:schemeClr val="tx1"/>
                </a:solidFill>
              </a:rPr>
              <a:t>—terrain roughness and terrain complexity</a:t>
            </a:r>
          </a:p>
          <a:p>
            <a:r>
              <a:rPr lang="en-GB" sz="1200" b="0" i="0" u="none" strike="noStrike" kern="1200" baseline="0" dirty="0" smtClean="0">
                <a:solidFill>
                  <a:schemeClr val="tx1"/>
                </a:solidFill>
              </a:rPr>
              <a:t>—seismic influence, if present</a:t>
            </a:r>
          </a:p>
          <a:p>
            <a:r>
              <a:rPr lang="en-GB" sz="1200" b="0" i="0" u="none" strike="noStrike" kern="1200" baseline="0" dirty="0" smtClean="0">
                <a:solidFill>
                  <a:schemeClr val="tx1"/>
                </a:solidFill>
              </a:rPr>
              <a:t>—other site conditions, such as traffic, disposed matters, pipelines and existing cables.</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The objective of the design basis is to compile the information required for design, manufacturing, transport, installation and operation of the support structure and the site-specific approval of the wind turbine. </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16</a:t>
            </a:fld>
            <a:endParaRPr lang="en-GB" dirty="0"/>
          </a:p>
        </p:txBody>
      </p:sp>
    </p:spTree>
    <p:extLst>
      <p:ext uri="{BB962C8B-B14F-4D97-AF65-F5344CB8AC3E}">
        <p14:creationId xmlns:p14="http://schemas.microsoft.com/office/powerpoint/2010/main" val="372406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rPr>
              <a:t>A site-specific load analysis based on the design basis shall be performed using an integrated simulation model, which includes aero-elastic and hydrodynamic effects. </a:t>
            </a:r>
          </a:p>
          <a:p>
            <a:endParaRPr lang="en-GB" sz="1200" b="0" i="0" u="none" strike="noStrike" kern="1200" baseline="0" dirty="0" smtClean="0">
              <a:solidFill>
                <a:schemeClr val="tx1"/>
              </a:solidFill>
            </a:endParaRPr>
          </a:p>
          <a:p>
            <a:r>
              <a:rPr lang="en-GB" sz="1200" b="0" i="0" u="none" strike="noStrike" kern="1200" baseline="0" dirty="0" smtClean="0">
                <a:solidFill>
                  <a:schemeClr val="tx1"/>
                </a:solidFill>
              </a:rPr>
              <a:t>DNV GL shall evaluate the final design for compliance with design criteria and design basis </a:t>
            </a:r>
            <a:endParaRPr lang="en-GB" dirty="0" smtClean="0"/>
          </a:p>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17</a:t>
            </a:fld>
            <a:endParaRPr lang="en-GB" dirty="0"/>
          </a:p>
        </p:txBody>
      </p:sp>
    </p:spTree>
    <p:extLst>
      <p:ext uri="{BB962C8B-B14F-4D97-AF65-F5344CB8AC3E}">
        <p14:creationId xmlns:p14="http://schemas.microsoft.com/office/powerpoint/2010/main" val="372406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DNV GL shall conduct manufacturing surveillance in order to evaluate compliance between the approved design and the product in the workshop. The surveillance shall be conducted at the manufacturer’s premises for production of main components and structures as well as in the rotor-nacelle assembly shop and manufacturing of offshore substations.</a:t>
            </a:r>
          </a:p>
          <a:p>
            <a:endParaRPr lang="en-GB" dirty="0" smtClean="0"/>
          </a:p>
          <a:p>
            <a:r>
              <a:rPr lang="en-GB" sz="1200" b="0" i="0" u="none" strike="noStrike" kern="1200" baseline="0" dirty="0" smtClean="0">
                <a:solidFill>
                  <a:schemeClr val="tx1"/>
                </a:solidFill>
              </a:rPr>
              <a:t>Manufacturing surveillance consists of (initial) audits and inspections of project related components. The surveillance activities comprise both on-site inspections and document review. This means that the manufacturing surveillance consists of three main activities, document review, initial audit and inspection.</a:t>
            </a:r>
          </a:p>
          <a:p>
            <a:endParaRPr lang="en-GB" sz="1200" b="0" i="0" u="none" strike="noStrike" kern="1200" baseline="0" dirty="0" smtClean="0">
              <a:solidFill>
                <a:schemeClr val="tx1"/>
              </a:solidFill>
            </a:endParaRPr>
          </a:p>
          <a:p>
            <a:r>
              <a:rPr lang="en-GB" dirty="0" smtClean="0"/>
              <a:t>The risk based approach defines three different verification levels, which depend on the estimated risk for failure, the willingness to take a risk and the involved consequences. The risk level is higher for a component or an assembly the failure of which will lead to severe consequences. On the other hand a higher verification level will help to reduce the risk level.</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18</a:t>
            </a:fld>
            <a:endParaRPr lang="en-GB" dirty="0"/>
          </a:p>
        </p:txBody>
      </p:sp>
    </p:spTree>
    <p:extLst>
      <p:ext uri="{BB962C8B-B14F-4D97-AF65-F5344CB8AC3E}">
        <p14:creationId xmlns:p14="http://schemas.microsoft.com/office/powerpoint/2010/main" val="2682168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DNV GL shall conduct manufacturing surveillance in order to evaluate compliance between the approved design and the product in the workshop. The surveillance shall be conducted at the manufacturer’s premises for production of main components and structures as well as in the rotor-nacelle assembly shop and manufacturing of offshore substations.</a:t>
            </a:r>
          </a:p>
          <a:p>
            <a:endParaRPr lang="en-GB" dirty="0" smtClean="0"/>
          </a:p>
          <a:p>
            <a:r>
              <a:rPr lang="en-GB" sz="1200" b="0" i="0" u="none" strike="noStrike" kern="1200" baseline="0" dirty="0" smtClean="0">
                <a:solidFill>
                  <a:schemeClr val="tx1"/>
                </a:solidFill>
              </a:rPr>
              <a:t>Manufacturing surveillance consists of (initial) audits and inspections of project related components. The surveillance activities comprise both on-site inspections and document review. This means that the manufacturing surveillance consists of three main activities, document review, initial audit and inspection.</a:t>
            </a:r>
          </a:p>
          <a:p>
            <a:endParaRPr lang="en-GB" sz="1200" b="0" i="0" u="none" strike="noStrike" kern="1200" baseline="0" dirty="0" smtClean="0">
              <a:solidFill>
                <a:schemeClr val="tx1"/>
              </a:solidFill>
            </a:endParaRPr>
          </a:p>
          <a:p>
            <a:r>
              <a:rPr lang="en-GB" dirty="0" smtClean="0"/>
              <a:t>The risk based approach defines three different verification levels, which depend on the estimated risk for failure, the willingness to take a risk and the involved consequences. The risk level is higher for a component or an assembly the failure of which will lead to severe consequences. On the other hand a higher verification level will help to reduce the risk level.</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19</a:t>
            </a:fld>
            <a:endParaRPr lang="en-GB" dirty="0"/>
          </a:p>
        </p:txBody>
      </p:sp>
    </p:spTree>
    <p:extLst>
      <p:ext uri="{BB962C8B-B14F-4D97-AF65-F5344CB8AC3E}">
        <p14:creationId xmlns:p14="http://schemas.microsoft.com/office/powerpoint/2010/main" val="268216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e-DE" sz="1100" dirty="0">
                <a:latin typeface="Verdana" panose="020B0604030504040204" pitchFamily="34" charset="0"/>
                <a:ea typeface="Verdana" panose="020B0604030504040204" pitchFamily="34" charset="0"/>
                <a:cs typeface="Verdana" panose="020B0604030504040204" pitchFamily="34" charset="0"/>
              </a:rPr>
              <a:t>Providing lifecycle support to all stakeholders</a:t>
            </a:r>
            <a:endParaRPr lang="en-GB"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3ABDD00D-4D27-4DC2-9804-67039D539E5C}" type="slidenum">
              <a:rPr lang="en-GB" sz="1100"/>
              <a:pPr>
                <a:defRPr/>
              </a:pPr>
              <a:t>2</a:t>
            </a:fld>
            <a:endParaRPr lang="en-GB" sz="1100" dirty="0"/>
          </a:p>
        </p:txBody>
      </p:sp>
      <p:sp>
        <p:nvSpPr>
          <p:cNvPr id="6" name="Header Placeholder 5"/>
          <p:cNvSpPr>
            <a:spLocks noGrp="1"/>
          </p:cNvSpPr>
          <p:nvPr>
            <p:ph type="hdr" sz="quarter" idx="12"/>
          </p:nvPr>
        </p:nvSpPr>
        <p:spPr/>
        <p:txBody>
          <a:bodyPr/>
          <a:lstStyle/>
          <a:p>
            <a:endParaRPr lang="en-GB" dirty="0"/>
          </a:p>
        </p:txBody>
      </p:sp>
    </p:spTree>
    <p:extLst>
      <p:ext uri="{BB962C8B-B14F-4D97-AF65-F5344CB8AC3E}">
        <p14:creationId xmlns:p14="http://schemas.microsoft.com/office/powerpoint/2010/main" val="279578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20</a:t>
            </a:fld>
            <a:endParaRPr lang="en-GB" dirty="0"/>
          </a:p>
        </p:txBody>
      </p:sp>
    </p:spTree>
    <p:extLst>
      <p:ext uri="{BB962C8B-B14F-4D97-AF65-F5344CB8AC3E}">
        <p14:creationId xmlns:p14="http://schemas.microsoft.com/office/powerpoint/2010/main" val="1039277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21</a:t>
            </a:fld>
            <a:endParaRPr lang="en-GB" dirty="0"/>
          </a:p>
        </p:txBody>
      </p:sp>
    </p:spTree>
    <p:extLst>
      <p:ext uri="{BB962C8B-B14F-4D97-AF65-F5344CB8AC3E}">
        <p14:creationId xmlns:p14="http://schemas.microsoft.com/office/powerpoint/2010/main" val="333811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22</a:t>
            </a:fld>
            <a:endParaRPr lang="en-GB" dirty="0"/>
          </a:p>
        </p:txBody>
      </p:sp>
    </p:spTree>
    <p:extLst>
      <p:ext uri="{BB962C8B-B14F-4D97-AF65-F5344CB8AC3E}">
        <p14:creationId xmlns:p14="http://schemas.microsoft.com/office/powerpoint/2010/main" val="3338118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23</a:t>
            </a:fld>
            <a:endParaRPr lang="en-GB" dirty="0"/>
          </a:p>
        </p:txBody>
      </p:sp>
    </p:spTree>
    <p:extLst>
      <p:ext uri="{BB962C8B-B14F-4D97-AF65-F5344CB8AC3E}">
        <p14:creationId xmlns:p14="http://schemas.microsoft.com/office/powerpoint/2010/main" val="333811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ABDD00D-4D27-4DC2-9804-67039D539E5C}" type="slidenum">
              <a:rPr lang="en-GB" smtClean="0"/>
              <a:pPr>
                <a:defRPr/>
              </a:pPr>
              <a:t>24</a:t>
            </a:fld>
            <a:endParaRPr lang="en-GB" dirty="0"/>
          </a:p>
        </p:txBody>
      </p:sp>
    </p:spTree>
    <p:extLst>
      <p:ext uri="{BB962C8B-B14F-4D97-AF65-F5344CB8AC3E}">
        <p14:creationId xmlns:p14="http://schemas.microsoft.com/office/powerpoint/2010/main" val="3451658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25</a:t>
            </a:fld>
            <a:endParaRPr lang="en-GB" dirty="0"/>
          </a:p>
        </p:txBody>
      </p:sp>
    </p:spTree>
    <p:extLst>
      <p:ext uri="{BB962C8B-B14F-4D97-AF65-F5344CB8AC3E}">
        <p14:creationId xmlns:p14="http://schemas.microsoft.com/office/powerpoint/2010/main" val="157321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26</a:t>
            </a:fld>
            <a:endParaRPr lang="en-GB" dirty="0"/>
          </a:p>
        </p:txBody>
      </p:sp>
    </p:spTree>
    <p:extLst>
      <p:ext uri="{BB962C8B-B14F-4D97-AF65-F5344CB8AC3E}">
        <p14:creationId xmlns:p14="http://schemas.microsoft.com/office/powerpoint/2010/main" val="2056717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27</a:t>
            </a:fld>
            <a:endParaRPr lang="en-GB" dirty="0"/>
          </a:p>
        </p:txBody>
      </p:sp>
    </p:spTree>
    <p:extLst>
      <p:ext uri="{BB962C8B-B14F-4D97-AF65-F5344CB8AC3E}">
        <p14:creationId xmlns:p14="http://schemas.microsoft.com/office/powerpoint/2010/main" val="869926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28</a:t>
            </a:fld>
            <a:endParaRPr lang="en-GB" dirty="0"/>
          </a:p>
        </p:txBody>
      </p:sp>
    </p:spTree>
    <p:extLst>
      <p:ext uri="{BB962C8B-B14F-4D97-AF65-F5344CB8AC3E}">
        <p14:creationId xmlns:p14="http://schemas.microsoft.com/office/powerpoint/2010/main" val="869926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ABDD00D-4D27-4DC2-9804-67039D539E5C}" type="slidenum">
              <a:rPr lang="en-GB" smtClean="0"/>
              <a:pPr>
                <a:defRPr/>
              </a:pPr>
              <a:t>29</a:t>
            </a:fld>
            <a:endParaRPr lang="en-GB" dirty="0"/>
          </a:p>
        </p:txBody>
      </p:sp>
    </p:spTree>
    <p:extLst>
      <p:ext uri="{BB962C8B-B14F-4D97-AF65-F5344CB8AC3E}">
        <p14:creationId xmlns:p14="http://schemas.microsoft.com/office/powerpoint/2010/main" val="130291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3</a:t>
            </a:fld>
            <a:endParaRPr lang="en-GB" dirty="0"/>
          </a:p>
        </p:txBody>
      </p:sp>
    </p:spTree>
    <p:extLst>
      <p:ext uri="{BB962C8B-B14F-4D97-AF65-F5344CB8AC3E}">
        <p14:creationId xmlns:p14="http://schemas.microsoft.com/office/powerpoint/2010/main" val="578942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See SharePoint HoCB for </a:t>
            </a:r>
            <a:r>
              <a:rPr lang="en-GB" sz="1600" dirty="0" err="1" smtClean="0">
                <a:solidFill>
                  <a:srgbClr val="FF0000"/>
                </a:solidFill>
              </a:rPr>
              <a:t>furhter</a:t>
            </a:r>
            <a:r>
              <a:rPr lang="en-GB" sz="1600" dirty="0" smtClean="0">
                <a:solidFill>
                  <a:srgbClr val="FF0000"/>
                </a:solidFill>
              </a:rPr>
              <a:t> acknowledgements (</a:t>
            </a:r>
            <a:r>
              <a:rPr lang="en-GB" sz="1600" dirty="0" err="1" smtClean="0">
                <a:solidFill>
                  <a:srgbClr val="FF0000"/>
                </a:solidFill>
              </a:rPr>
              <a:t>weblinks</a:t>
            </a:r>
            <a:r>
              <a:rPr lang="en-GB" sz="1600" dirty="0" smtClean="0">
                <a:solidFill>
                  <a:srgbClr val="FF0000"/>
                </a:solidFill>
              </a:rPr>
              <a:t> and pdf)</a:t>
            </a:r>
          </a:p>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30</a:t>
            </a:fld>
            <a:endParaRPr lang="en-GB" dirty="0"/>
          </a:p>
        </p:txBody>
      </p:sp>
    </p:spTree>
    <p:extLst>
      <p:ext uri="{BB962C8B-B14F-4D97-AF65-F5344CB8AC3E}">
        <p14:creationId xmlns:p14="http://schemas.microsoft.com/office/powerpoint/2010/main" val="84058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5038" y="739775"/>
            <a:ext cx="4929187" cy="36957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9F8B513B-99A4-8F4E-ADC5-B4D45418B227}" type="slidenum">
              <a:rPr lang="en-GB" altLang="en-US" smtClean="0"/>
              <a:pPr/>
              <a:t>31</a:t>
            </a:fld>
            <a:endParaRPr lang="en-GB" altLang="en-US" dirty="0"/>
          </a:p>
        </p:txBody>
      </p:sp>
    </p:spTree>
    <p:extLst>
      <p:ext uri="{BB962C8B-B14F-4D97-AF65-F5344CB8AC3E}">
        <p14:creationId xmlns:p14="http://schemas.microsoft.com/office/powerpoint/2010/main" val="290535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71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9F02D1-D825-4191-8D19-1286CD402BCB}" type="slidenum">
              <a:rPr lang="en-GB" smtClean="0">
                <a:cs typeface="Arial" charset="0"/>
              </a:rPr>
              <a:pPr fontAlgn="base">
                <a:spcBef>
                  <a:spcPct val="0"/>
                </a:spcBef>
                <a:spcAft>
                  <a:spcPct val="0"/>
                </a:spcAft>
              </a:pPr>
              <a:t>32</a:t>
            </a:fld>
            <a:endParaRPr lang="en-GB" dirty="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4</a:t>
            </a:fld>
            <a:endParaRPr lang="en-GB" dirty="0"/>
          </a:p>
        </p:txBody>
      </p:sp>
    </p:spTree>
    <p:extLst>
      <p:ext uri="{BB962C8B-B14F-4D97-AF65-F5344CB8AC3E}">
        <p14:creationId xmlns:p14="http://schemas.microsoft.com/office/powerpoint/2010/main" val="68235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5</a:t>
            </a:fld>
            <a:endParaRPr lang="en-GB" dirty="0"/>
          </a:p>
        </p:txBody>
      </p:sp>
    </p:spTree>
    <p:extLst>
      <p:ext uri="{BB962C8B-B14F-4D97-AF65-F5344CB8AC3E}">
        <p14:creationId xmlns:p14="http://schemas.microsoft.com/office/powerpoint/2010/main" val="76487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5038" y="739775"/>
            <a:ext cx="4929187" cy="36957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9F8B513B-99A4-8F4E-ADC5-B4D45418B227}" type="slidenum">
              <a:rPr lang="en-GB" altLang="en-US" smtClean="0"/>
              <a:pPr/>
              <a:t>6</a:t>
            </a:fld>
            <a:endParaRPr lang="en-GB" altLang="en-US" dirty="0"/>
          </a:p>
        </p:txBody>
      </p:sp>
    </p:spTree>
    <p:extLst>
      <p:ext uri="{BB962C8B-B14F-4D97-AF65-F5344CB8AC3E}">
        <p14:creationId xmlns:p14="http://schemas.microsoft.com/office/powerpoint/2010/main" val="411905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ABDD00D-4D27-4DC2-9804-67039D539E5C}" type="slidenum">
              <a:rPr lang="en-GB" smtClean="0"/>
              <a:pPr>
                <a:defRPr/>
              </a:pPr>
              <a:t>7</a:t>
            </a:fld>
            <a:endParaRPr lang="en-GB" dirty="0"/>
          </a:p>
        </p:txBody>
      </p:sp>
    </p:spTree>
    <p:extLst>
      <p:ext uri="{BB962C8B-B14F-4D97-AF65-F5344CB8AC3E}">
        <p14:creationId xmlns:p14="http://schemas.microsoft.com/office/powerpoint/2010/main" val="400943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—Concept: covers the concept development at the beginning of the wind power project.</a:t>
            </a:r>
          </a:p>
          <a:p>
            <a:r>
              <a:rPr lang="en-GB" dirty="0"/>
              <a:t>—Design basis: covers the site conditions and the basis for design. </a:t>
            </a:r>
          </a:p>
          <a:p>
            <a:r>
              <a:rPr lang="en-GB" dirty="0"/>
              <a:t>—Design: covers the steps necessary to achieve final design approval. This includes the site-specific design approval of the integrated structural system of the project related assets.</a:t>
            </a:r>
          </a:p>
          <a:p>
            <a:r>
              <a:rPr lang="en-GB" dirty="0"/>
              <a:t>—Manufacturing: covers the surveillance during manufacturing of the project related assets.</a:t>
            </a:r>
          </a:p>
          <a:p>
            <a:r>
              <a:rPr lang="en-GB" dirty="0"/>
              <a:t>—Transport and installation: covers the surveillance during transport and installation of the project related assets.</a:t>
            </a:r>
          </a:p>
          <a:p>
            <a:r>
              <a:rPr lang="en-GB" dirty="0"/>
              <a:t>—Commissioning: involves all follow-up evaluation and on-site inspections during the implementation and start of operation of the power plant.</a:t>
            </a:r>
          </a:p>
          <a:p>
            <a:r>
              <a:rPr lang="en-GB" dirty="0"/>
              <a:t>—In-service: involves follow-up evaluation and periodic on-site inspections after start of operation and during the subsequent in-service period.</a:t>
            </a:r>
          </a:p>
          <a:p>
            <a:r>
              <a:rPr lang="en-GB" dirty="0"/>
              <a:t>—Lifetime extension: covers the subject to continue to operate a wind power plant over its initial design lifetime.</a:t>
            </a:r>
          </a:p>
          <a:p>
            <a:r>
              <a:rPr lang="en-GB" dirty="0"/>
              <a:t>—Decommissioning: contains the planning and execution of a wind power plant decommissioning and removal.</a:t>
            </a:r>
          </a:p>
          <a:p>
            <a:r>
              <a:rPr lang="en-GB" dirty="0"/>
              <a:t>—Repowering: covers the renewal and reinstallation (typically upgrading) of a wind power plant at a former power plant site.</a:t>
            </a: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AD2EC2AB-FD5C-4EF7-AF8D-FB95907AF3A4}" type="slidenum">
              <a:rPr lang="en-GB" sz="900"/>
              <a:t>8</a:t>
            </a:fld>
            <a:endParaRPr lang="en-GB" sz="900" dirty="0"/>
          </a:p>
        </p:txBody>
      </p:sp>
    </p:spTree>
    <p:extLst>
      <p:ext uri="{BB962C8B-B14F-4D97-AF65-F5344CB8AC3E}">
        <p14:creationId xmlns:p14="http://schemas.microsoft.com/office/powerpoint/2010/main" val="244665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07">
              <a:defRPr/>
            </a:pPr>
            <a:r>
              <a:rPr lang="en-GB" sz="1000" dirty="0" smtClean="0">
                <a:latin typeface="Verdana" panose="020B0604030504040204" pitchFamily="34" charset="0"/>
                <a:ea typeface="Verdana" panose="020B0604030504040204" pitchFamily="34" charset="0"/>
                <a:cs typeface="Verdana" panose="020B0604030504040204" pitchFamily="34" charset="0"/>
              </a:rPr>
              <a:t>Defining </a:t>
            </a:r>
            <a:r>
              <a:rPr lang="en-GB" sz="1000" dirty="0">
                <a:latin typeface="Verdana" panose="020B0604030504040204" pitchFamily="34" charset="0"/>
                <a:ea typeface="Verdana" panose="020B0604030504040204" pitchFamily="34" charset="0"/>
                <a:cs typeface="Verdana" panose="020B0604030504040204" pitchFamily="34" charset="0"/>
              </a:rPr>
              <a:t>a wind </a:t>
            </a:r>
            <a:r>
              <a:rPr lang="en-GB" sz="1000" dirty="0" smtClean="0">
                <a:latin typeface="Verdana" panose="020B0604030504040204" pitchFamily="34" charset="0"/>
                <a:ea typeface="Verdana" panose="020B0604030504040204" pitchFamily="34" charset="0"/>
                <a:cs typeface="Verdana" panose="020B0604030504040204" pitchFamily="34" charset="0"/>
              </a:rPr>
              <a:t>power plant with </a:t>
            </a:r>
            <a:r>
              <a:rPr lang="en-GB" sz="1000" dirty="0">
                <a:latin typeface="Verdana" panose="020B0604030504040204" pitchFamily="34" charset="0"/>
                <a:ea typeface="Verdana" panose="020B0604030504040204" pitchFamily="34" charset="0"/>
                <a:cs typeface="Verdana" panose="020B0604030504040204" pitchFamily="34" charset="0"/>
              </a:rPr>
              <a:t>the assets</a:t>
            </a:r>
            <a:r>
              <a:rPr lang="en-GB" sz="1000" dirty="0" smtClean="0">
                <a:latin typeface="Verdana" panose="020B0604030504040204" pitchFamily="34" charset="0"/>
                <a:ea typeface="Verdana" panose="020B0604030504040204" pitchFamily="34" charset="0"/>
                <a:cs typeface="Verdana" panose="020B0604030504040204" pitchFamily="34" charset="0"/>
              </a:rPr>
              <a:t>:</a:t>
            </a:r>
          </a:p>
          <a:p>
            <a:r>
              <a:rPr lang="en-GB" sz="1200" b="0" i="0" u="none" strike="noStrike" kern="1200" baseline="0" dirty="0" smtClean="0">
                <a:solidFill>
                  <a:schemeClr val="tx1"/>
                </a:solidFill>
              </a:rPr>
              <a:t>—wind turbines and their support structures</a:t>
            </a:r>
          </a:p>
          <a:p>
            <a:r>
              <a:rPr lang="en-GB" sz="1200" b="0" i="0" u="none" strike="noStrike" kern="1200" baseline="0" dirty="0" smtClean="0">
                <a:solidFill>
                  <a:schemeClr val="tx1"/>
                </a:solidFill>
              </a:rPr>
              <a:t>—substation(s) including topside(s) and support structure(s)</a:t>
            </a:r>
          </a:p>
          <a:p>
            <a:r>
              <a:rPr lang="en-GB" sz="1200" b="0" i="0" u="none" strike="noStrike" kern="1200" baseline="0" dirty="0" smtClean="0">
                <a:solidFill>
                  <a:schemeClr val="tx1"/>
                </a:solidFill>
              </a:rPr>
              <a:t>—power cables</a:t>
            </a:r>
          </a:p>
          <a:p>
            <a:r>
              <a:rPr lang="en-GB" sz="1200" b="0" i="0" u="none" strike="noStrike" kern="1200" baseline="0" dirty="0" smtClean="0">
                <a:solidFill>
                  <a:schemeClr val="tx1"/>
                </a:solidFill>
              </a:rPr>
              <a:t>—control station.</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z="1000"/>
              <a:t>9</a:t>
            </a:fld>
            <a:endParaRPr lang="en-GB" sz="1000" dirty="0"/>
          </a:p>
        </p:txBody>
      </p:sp>
    </p:spTree>
    <p:extLst>
      <p:ext uri="{BB962C8B-B14F-4D97-AF65-F5344CB8AC3E}">
        <p14:creationId xmlns:p14="http://schemas.microsoft.com/office/powerpoint/2010/main" val="2446656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1" y="1160464"/>
            <a:ext cx="8893174" cy="3117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4" y="1641864"/>
            <a:ext cx="6445251" cy="666452"/>
          </a:xfrm>
        </p:spPr>
        <p:txBody>
          <a:bodyPr>
            <a:noAutofit/>
          </a:bodyPr>
          <a:lstStyle>
            <a:lvl1pPr>
              <a:lnSpc>
                <a:spcPct val="91000"/>
              </a:lnSpc>
              <a:defRPr sz="2200">
                <a:solidFill>
                  <a:schemeClr val="bg1"/>
                </a:solidFill>
              </a:defRPr>
            </a:lvl1pPr>
          </a:lstStyle>
          <a:p>
            <a:r>
              <a:rPr lang="en-GB" dirty="0"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04580"/>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23" name="TextBox 22"/>
          <p:cNvSpPr txBox="1"/>
          <p:nvPr userDrawn="1"/>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2016</a:t>
            </a:r>
            <a:endParaRPr lang="en-GB" sz="700" noProof="0" dirty="0">
              <a:solidFill>
                <a:schemeClr val="tx1"/>
              </a:solidFill>
            </a:endParaRPr>
          </a:p>
        </p:txBody>
      </p:sp>
      <p:sp>
        <p:nvSpPr>
          <p:cNvPr id="27" name="SD_FLD_DocumentDate"/>
          <p:cNvSpPr/>
          <p:nvPr userDrawn="1"/>
        </p:nvSpPr>
        <p:spPr>
          <a:xfrm>
            <a:off x="249520" y="3862800"/>
            <a:ext cx="6446555" cy="33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lvl="0" indent="0" algn="l" defTabSz="914400" rtl="0" eaLnBrk="1" latinLnBrk="0" hangingPunct="1">
              <a:lnSpc>
                <a:spcPct val="114000"/>
              </a:lnSpc>
              <a:spcBef>
                <a:spcPts val="600"/>
              </a:spcBef>
              <a:buClr>
                <a:srgbClr val="3F9C35"/>
              </a:buClr>
              <a:buFont typeface="Wingdings 2" pitchFamily="18" charset="2"/>
              <a:buNone/>
            </a:pPr>
            <a:r>
              <a:rPr lang="en-GB" sz="1600" b="0" kern="1200" dirty="0" smtClean="0">
                <a:solidFill>
                  <a:schemeClr val="tx2"/>
                </a:solidFill>
                <a:latin typeface="+mn-lt"/>
                <a:ea typeface="+mn-ea"/>
                <a:cs typeface="+mn-cs"/>
              </a:rPr>
              <a:t>27 September 2016</a:t>
            </a:r>
          </a:p>
        </p:txBody>
      </p:sp>
      <p:sp>
        <p:nvSpPr>
          <p:cNvPr id="28" name="SD_FLD_Author"/>
          <p:cNvSpPr txBox="1">
            <a:spLocks noChangeArrowheads="1"/>
          </p:cNvSpPr>
          <p:nvPr userDrawn="1"/>
        </p:nvSpPr>
        <p:spPr bwMode="auto">
          <a:xfrm>
            <a:off x="250823" y="3574800"/>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marL="0" indent="0" algn="l" defTabSz="914400" rtl="0" eaLnBrk="1" latinLnBrk="0" hangingPunct="1">
              <a:lnSpc>
                <a:spcPct val="114000"/>
              </a:lnSpc>
              <a:spcBef>
                <a:spcPts val="600"/>
              </a:spcBef>
              <a:buClr>
                <a:srgbClr val="3F9C35"/>
              </a:buClr>
              <a:buFont typeface="Wingdings 2" pitchFamily="18" charset="2"/>
              <a:buNone/>
            </a:pPr>
            <a:r>
              <a:rPr lang="en-GB" altLang="ja-JP" sz="1600" b="1" kern="1200" baseline="0" dirty="0" smtClean="0">
                <a:solidFill>
                  <a:schemeClr val="tx2"/>
                </a:solidFill>
                <a:latin typeface="+mn-lt"/>
                <a:ea typeface="+mn-ea"/>
                <a:cs typeface="+mn-cs"/>
              </a:rPr>
              <a:t>Mike Woebbeking</a:t>
            </a:r>
            <a:endParaRPr lang="en-GB" altLang="ja-JP" sz="1600" b="1" kern="1200" baseline="0" dirty="0">
              <a:solidFill>
                <a:schemeClr val="tx2"/>
              </a:solidFill>
              <a:latin typeface="+mn-lt"/>
              <a:ea typeface="+mn-ea"/>
              <a:cs typeface="+mn-cs"/>
            </a:endParaRPr>
          </a:p>
        </p:txBody>
      </p:sp>
      <p:sp>
        <p:nvSpPr>
          <p:cNvPr id="22" name="SD_FLD_BusinessAreaName"/>
          <p:cNvSpPr/>
          <p:nvPr userDrawn="1"/>
        </p:nvSpPr>
        <p:spPr>
          <a:xfrm>
            <a:off x="250823" y="1396800"/>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smtClean="0">
                <a:solidFill>
                  <a:schemeClr val="bg1"/>
                </a:solidFill>
                <a:latin typeface="+mn-lt"/>
                <a:ea typeface="+mn-ea"/>
                <a:cs typeface="+mn-cs"/>
              </a:rPr>
              <a:t>Energy</a:t>
            </a:r>
            <a:endParaRPr lang="en-GB" sz="1200" b="1" kern="1200" cap="all" baseline="0" dirty="0" smtClean="0">
              <a:solidFill>
                <a:schemeClr val="bg1"/>
              </a:solidFill>
              <a:latin typeface="+mn-lt"/>
              <a:ea typeface="+mn-ea"/>
              <a:cs typeface="+mn-cs"/>
            </a:endParaRPr>
          </a:p>
        </p:txBody>
      </p:sp>
      <p:sp>
        <p:nvSpPr>
          <p:cNvPr id="26" name="Subtitle 2"/>
          <p:cNvSpPr>
            <a:spLocks noGrp="1"/>
          </p:cNvSpPr>
          <p:nvPr>
            <p:ph type="subTitle" idx="1"/>
          </p:nvPr>
        </p:nvSpPr>
        <p:spPr>
          <a:xfrm>
            <a:off x="250825" y="2420888"/>
            <a:ext cx="6445250" cy="648072"/>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sp>
        <p:nvSpPr>
          <p:cNvPr id="29"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34453930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250824" y="1270800"/>
            <a:ext cx="4244976" cy="4722013"/>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dirty="0"/>
          </a:p>
        </p:txBody>
      </p:sp>
      <p:sp>
        <p:nvSpPr>
          <p:cNvPr id="10" name="Picture Placeholder 9"/>
          <p:cNvSpPr>
            <a:spLocks noGrp="1"/>
          </p:cNvSpPr>
          <p:nvPr>
            <p:ph type="pic" sz="quarter" idx="13"/>
          </p:nvPr>
        </p:nvSpPr>
        <p:spPr>
          <a:xfrm>
            <a:off x="4649788" y="1268413"/>
            <a:ext cx="4242692" cy="4724400"/>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Tree>
    <p:extLst>
      <p:ext uri="{BB962C8B-B14F-4D97-AF65-F5344CB8AC3E}">
        <p14:creationId xmlns:p14="http://schemas.microsoft.com/office/powerpoint/2010/main" val="41184956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sp>
        <p:nvSpPr>
          <p:cNvPr id="10" name="Text Placeholder 9"/>
          <p:cNvSpPr>
            <a:spLocks noGrp="1"/>
          </p:cNvSpPr>
          <p:nvPr>
            <p:ph type="body" sz="quarter" idx="14"/>
          </p:nvPr>
        </p:nvSpPr>
        <p:spPr>
          <a:xfrm>
            <a:off x="247948" y="5678682"/>
            <a:ext cx="8644531" cy="337924"/>
          </a:xfrm>
        </p:spPr>
        <p:txBody>
          <a:bodyPr>
            <a:noAutofit/>
          </a:bodyPr>
          <a:lstStyle>
            <a:lvl1pPr marL="0" indent="0">
              <a:lnSpc>
                <a:spcPct val="100000"/>
              </a:lnSpc>
              <a:spcBef>
                <a:spcPts val="0"/>
              </a:spcBef>
              <a:buNone/>
              <a:defRPr sz="1100" b="1"/>
            </a:lvl1pPr>
          </a:lstStyle>
          <a:p>
            <a:pPr lvl="0"/>
            <a:r>
              <a:rPr lang="en-GB" dirty="0" smtClean="0"/>
              <a:t>Click to edit Master text styles</a:t>
            </a:r>
          </a:p>
        </p:txBody>
      </p:sp>
      <p:sp>
        <p:nvSpPr>
          <p:cNvPr id="12" name="Picture Placeholder 8"/>
          <p:cNvSpPr>
            <a:spLocks noGrp="1"/>
          </p:cNvSpPr>
          <p:nvPr>
            <p:ph type="pic" sz="quarter" idx="13"/>
          </p:nvPr>
        </p:nvSpPr>
        <p:spPr>
          <a:xfrm>
            <a:off x="0" y="943199"/>
            <a:ext cx="8892000" cy="4679931"/>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13" name="Table Placeholder 11"/>
          <p:cNvSpPr>
            <a:spLocks noGrp="1"/>
          </p:cNvSpPr>
          <p:nvPr>
            <p:ph type="tbl" sz="quarter" idx="15"/>
          </p:nvPr>
        </p:nvSpPr>
        <p:spPr>
          <a:xfrm>
            <a:off x="0" y="5537488"/>
            <a:ext cx="8892000" cy="21590"/>
          </a:xfrm>
          <a:solidFill>
            <a:schemeClr val="bg1"/>
          </a:solidFill>
        </p:spPr>
        <p:txBody>
          <a:bodyPr>
            <a:normAutofit/>
          </a:bodyPr>
          <a:lstStyle>
            <a:lvl1pPr>
              <a:defRPr sz="100">
                <a:solidFill>
                  <a:schemeClr val="bg1"/>
                </a:solidFill>
              </a:defRPr>
            </a:lvl1pPr>
          </a:lstStyle>
          <a:p>
            <a:r>
              <a:rPr lang="en-US" smtClean="0"/>
              <a:t>Click icon to add table</a:t>
            </a:r>
            <a:endParaRPr lang="en-US" dirty="0"/>
          </a:p>
        </p:txBody>
      </p:sp>
    </p:spTree>
    <p:extLst>
      <p:ext uri="{BB962C8B-B14F-4D97-AF65-F5344CB8AC3E}">
        <p14:creationId xmlns:p14="http://schemas.microsoft.com/office/powerpoint/2010/main" val="33093425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1845715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p:cNvSpPr>
            <a:spLocks noGrp="1"/>
          </p:cNvSpPr>
          <p:nvPr>
            <p:ph type="dt" sz="half" idx="10"/>
          </p:nvPr>
        </p:nvSpPr>
        <p:spPr/>
        <p:txBody>
          <a:bodyPr/>
          <a:lstStyle>
            <a:lvl1pPr>
              <a:defRPr>
                <a:solidFill>
                  <a:schemeClr val="bg1"/>
                </a:solidFill>
              </a:defRPr>
            </a:lvl1pPr>
          </a:lstStyle>
          <a:p>
            <a:endParaRPr lang="en-GB" dirty="0"/>
          </a:p>
        </p:txBody>
      </p:sp>
      <p:sp>
        <p:nvSpPr>
          <p:cNvPr id="3" name="Footer Placeholder 2"/>
          <p:cNvSpPr>
            <a:spLocks noGrp="1"/>
          </p:cNvSpPr>
          <p:nvPr>
            <p:ph type="ftr" sz="quarter" idx="11"/>
          </p:nvPr>
        </p:nvSpPr>
        <p:spPr>
          <a:xfrm>
            <a:off x="4497388" y="6537522"/>
            <a:ext cx="4246563" cy="160319"/>
          </a:xfrm>
        </p:spPr>
        <p:txBody>
          <a:bodyPr/>
          <a:lstStyle>
            <a:lvl1pPr>
              <a:defRPr>
                <a:solidFill>
                  <a:schemeClr val="bg1"/>
                </a:solidFill>
              </a:defRPr>
            </a:lvl1pPr>
          </a:lstStyle>
          <a:p>
            <a:endParaRPr lang="en-GB" dirty="0"/>
          </a:p>
        </p:txBody>
      </p:sp>
      <p:sp>
        <p:nvSpPr>
          <p:cNvPr id="4" name="Slide Number Placeholder 3"/>
          <p:cNvSpPr>
            <a:spLocks noGrp="1"/>
          </p:cNvSpPr>
          <p:nvPr>
            <p:ph type="sldNum" sz="quarter" idx="12"/>
          </p:nvPr>
        </p:nvSpPr>
        <p:spPr/>
        <p:txBody>
          <a:bodyPr/>
          <a:lstStyle/>
          <a:p>
            <a:fld id="{5BA07366-CB75-4AA8-9E5B-928B849F427C}" type="slidenum">
              <a:rPr lang="en-GB" smtClean="0"/>
              <a:t>‹#›</a:t>
            </a:fld>
            <a:endParaRPr lang="en-GB" dirty="0"/>
          </a:p>
        </p:txBody>
      </p:sp>
      <p:sp>
        <p:nvSpPr>
          <p:cNvPr id="6" name="SD_FLD_Document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smtClean="0">
                <a:solidFill>
                  <a:schemeClr val="tx1"/>
                </a:solidFill>
                <a:ea typeface="ＭＳ Ｐゴシック" charset="-128"/>
                <a:cs typeface="Arial" charset="0"/>
              </a:rPr>
              <a:t>23 August 2016</a:t>
            </a:r>
            <a:endParaRPr lang="en-GB" altLang="ja-JP" sz="700" dirty="0">
              <a:solidFill>
                <a:schemeClr val="tx1"/>
              </a:solidFill>
              <a:ea typeface="ＭＳ Ｐゴシック" charset="-128"/>
              <a:cs typeface="Arial" charset="0"/>
            </a:endParaRPr>
          </a:p>
        </p:txBody>
      </p:sp>
      <p:sp>
        <p:nvSpPr>
          <p:cNvPr id="9"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30699145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a:xfrm>
            <a:off x="1" y="260350"/>
            <a:ext cx="8893174" cy="316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5" y="1262572"/>
            <a:ext cx="8425631" cy="1304415"/>
          </a:xfrm>
        </p:spPr>
        <p:txBody>
          <a:bodyPr anchor="t" anchorCtr="0">
            <a:noAutofit/>
          </a:bodyPr>
          <a:lstStyle>
            <a:lvl1pPr>
              <a:defRPr sz="2400">
                <a:solidFill>
                  <a:schemeClr val="bg1"/>
                </a:solidFill>
              </a:defRPr>
            </a:lvl1p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3"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en-GB" dirty="0" smtClean="0"/>
              <a:t>Click to edit Master text styles</a:t>
            </a:r>
          </a:p>
        </p:txBody>
      </p:sp>
      <p:sp>
        <p:nvSpPr>
          <p:cNvPr id="11" name="Text Placeholder 9"/>
          <p:cNvSpPr>
            <a:spLocks noGrp="1"/>
          </p:cNvSpPr>
          <p:nvPr>
            <p:ph type="body" sz="quarter" idx="14" hasCustomPrompt="1"/>
          </p:nvPr>
        </p:nvSpPr>
        <p:spPr>
          <a:xfrm>
            <a:off x="250823" y="3752838"/>
            <a:ext cx="4246563" cy="204873"/>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Email address</a:t>
            </a:r>
          </a:p>
        </p:txBody>
      </p:sp>
      <p:sp>
        <p:nvSpPr>
          <p:cNvPr id="12" name="Text Placeholder 9"/>
          <p:cNvSpPr>
            <a:spLocks noGrp="1"/>
          </p:cNvSpPr>
          <p:nvPr>
            <p:ph type="body" sz="quarter" idx="15" hasCustomPrompt="1"/>
          </p:nvPr>
        </p:nvSpPr>
        <p:spPr>
          <a:xfrm>
            <a:off x="250823" y="3957711"/>
            <a:ext cx="4246563" cy="320602"/>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Telephone number</a:t>
            </a:r>
          </a:p>
        </p:txBody>
      </p:sp>
      <p:sp>
        <p:nvSpPr>
          <p:cNvPr id="13" name="TextBox 12"/>
          <p:cNvSpPr txBox="1"/>
          <p:nvPr userDrawn="1"/>
        </p:nvSpPr>
        <p:spPr>
          <a:xfrm>
            <a:off x="250825" y="5769260"/>
            <a:ext cx="2045659" cy="138499"/>
          </a:xfrm>
          <a:prstGeom prst="rect">
            <a:avLst/>
          </a:prstGeom>
          <a:noFill/>
        </p:spPr>
        <p:txBody>
          <a:bodyPr wrap="square" lIns="0" tIns="0" rIns="0" bIns="0" rtlCol="0">
            <a:spAutoFit/>
          </a:bodyPr>
          <a:lstStyle/>
          <a:p>
            <a:pPr algn="l"/>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14" name="TextBox 13"/>
          <p:cNvSpPr txBox="1"/>
          <p:nvPr userDrawn="1"/>
        </p:nvSpPr>
        <p:spPr>
          <a:xfrm>
            <a:off x="249663" y="4967444"/>
            <a:ext cx="2045659" cy="184666"/>
          </a:xfrm>
          <a:prstGeom prst="rect">
            <a:avLst/>
          </a:prstGeom>
          <a:noFill/>
        </p:spPr>
        <p:txBody>
          <a:bodyPr wrap="square" lIns="0" tIns="0" rIns="0" bIns="0" rtlCol="0">
            <a:spAutoFit/>
          </a:bodyPr>
          <a:lstStyle/>
          <a:p>
            <a:pPr algn="l"/>
            <a:r>
              <a:rPr lang="en-GB" sz="1200" b="1" cap="none" baseline="0" noProof="1" smtClean="0">
                <a:solidFill>
                  <a:schemeClr val="tx1"/>
                </a:solidFill>
              </a:rPr>
              <a:t>www.dnvgl.com</a:t>
            </a:r>
            <a:endParaRPr lang="en-GB" sz="1200" b="1" cap="none" baseline="0" noProof="1">
              <a:solidFill>
                <a:schemeClr val="tx1"/>
              </a:solidFill>
            </a:endParaRPr>
          </a:p>
        </p:txBody>
      </p:sp>
    </p:spTree>
    <p:extLst>
      <p:ext uri="{BB962C8B-B14F-4D97-AF65-F5344CB8AC3E}">
        <p14:creationId xmlns:p14="http://schemas.microsoft.com/office/powerpoint/2010/main" val="38148798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Please insert service document reference number and title</a:t>
            </a:r>
            <a:endParaRPr lang="en-GB" dirty="0"/>
          </a:p>
        </p:txBody>
      </p:sp>
      <p:sp>
        <p:nvSpPr>
          <p:cNvPr id="3" name="Slide Number Placeholder 2"/>
          <p:cNvSpPr>
            <a:spLocks noGrp="1"/>
          </p:cNvSpPr>
          <p:nvPr>
            <p:ph type="sldNum" sz="quarter" idx="10"/>
          </p:nvPr>
        </p:nvSpPr>
        <p:spPr/>
        <p:txBody>
          <a:bodyPr/>
          <a:lstStyle>
            <a:lvl1pPr>
              <a:defRPr/>
            </a:lvl1pPr>
          </a:lstStyle>
          <a:p>
            <a:fld id="{96D4924F-66DD-40F9-8C86-295D259E1448}" type="slidenum">
              <a:rPr lang="en-GB" altLang="ja-JP"/>
              <a:pPr/>
              <a:t>‹#›</a:t>
            </a:fld>
            <a:endParaRPr lang="en-GB" altLang="ja-JP" dirty="0"/>
          </a:p>
        </p:txBody>
      </p:sp>
      <p:sp>
        <p:nvSpPr>
          <p:cNvPr id="5" name="Picture Placeholder 4"/>
          <p:cNvSpPr>
            <a:spLocks noGrp="1"/>
          </p:cNvSpPr>
          <p:nvPr>
            <p:ph type="pic" sz="quarter" idx="11" hasCustomPrompt="1"/>
          </p:nvPr>
        </p:nvSpPr>
        <p:spPr>
          <a:xfrm>
            <a:off x="5540776" y="1412775"/>
            <a:ext cx="3384550" cy="2448273"/>
          </a:xfrm>
          <a:prstGeom prst="rect">
            <a:avLst/>
          </a:prstGeom>
        </p:spPr>
        <p:txBody>
          <a:bodyPr/>
          <a:lstStyle>
            <a:lvl1pPr>
              <a:defRPr/>
            </a:lvl1pPr>
          </a:lstStyle>
          <a:p>
            <a:r>
              <a:rPr lang="en-GB" dirty="0" smtClean="0"/>
              <a:t>Please insert picture</a:t>
            </a:r>
            <a:endParaRPr lang="en-GB" dirty="0"/>
          </a:p>
        </p:txBody>
      </p:sp>
      <p:graphicFrame>
        <p:nvGraphicFramePr>
          <p:cNvPr id="8" name="Table 7"/>
          <p:cNvGraphicFramePr>
            <a:graphicFrameLocks noGrp="1"/>
          </p:cNvGraphicFramePr>
          <p:nvPr userDrawn="1">
            <p:extLst>
              <p:ext uri="{D42A27DB-BD31-4B8C-83A1-F6EECF244321}">
                <p14:modId xmlns:p14="http://schemas.microsoft.com/office/powerpoint/2010/main" val="1037426610"/>
              </p:ext>
            </p:extLst>
          </p:nvPr>
        </p:nvGraphicFramePr>
        <p:xfrm>
          <a:off x="179512" y="1052736"/>
          <a:ext cx="5328592" cy="5046291"/>
        </p:xfrm>
        <a:graphic>
          <a:graphicData uri="http://schemas.openxmlformats.org/drawingml/2006/table">
            <a:tbl>
              <a:tblPr firstRow="1" bandRow="1">
                <a:tableStyleId>{5C22544A-7EE6-4342-B048-85BDC9FD1C3A}</a:tableStyleId>
              </a:tblPr>
              <a:tblGrid>
                <a:gridCol w="5328592"/>
              </a:tblGrid>
              <a:tr h="368418">
                <a:tc>
                  <a:txBody>
                    <a:bodyPr/>
                    <a:lstStyle/>
                    <a:p>
                      <a:r>
                        <a:rPr lang="en-GB" sz="1600" dirty="0" smtClean="0">
                          <a:solidFill>
                            <a:schemeClr val="tx2"/>
                          </a:solidFill>
                        </a:rPr>
                        <a:t>Opportunity and incentive (Why)</a:t>
                      </a: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0027">
                <a:tc>
                  <a:txBody>
                    <a:bodyPr/>
                    <a:lstStyle/>
                    <a:p>
                      <a:r>
                        <a:rPr lang="en-GB" sz="1600" b="1" dirty="0" smtClean="0">
                          <a:solidFill>
                            <a:schemeClr val="tx2"/>
                          </a:solidFill>
                        </a:rPr>
                        <a:t>Scope of work (What)</a:t>
                      </a:r>
                      <a:endParaRPr lang="en-GB"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4030">
                <a:tc>
                  <a:txBody>
                    <a:bodyPr/>
                    <a:lstStyle/>
                    <a:p>
                      <a:r>
                        <a:rPr lang="en-GB" sz="1600" b="1" dirty="0" smtClean="0">
                          <a:solidFill>
                            <a:schemeClr val="tx2"/>
                          </a:solidFill>
                        </a:rPr>
                        <a:t>Value delivered/customer</a:t>
                      </a:r>
                      <a:r>
                        <a:rPr lang="en-GB" sz="1600" b="1" baseline="0" dirty="0" smtClean="0">
                          <a:solidFill>
                            <a:schemeClr val="tx2"/>
                          </a:solidFill>
                        </a:rPr>
                        <a:t> benefit (Impact)</a:t>
                      </a:r>
                      <a:endParaRPr lang="en-GB"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 Placeholder 9"/>
          <p:cNvSpPr>
            <a:spLocks noGrp="1"/>
          </p:cNvSpPr>
          <p:nvPr>
            <p:ph type="body" sz="quarter" idx="12" hasCustomPrompt="1"/>
          </p:nvPr>
        </p:nvSpPr>
        <p:spPr>
          <a:xfrm>
            <a:off x="179388" y="1412875"/>
            <a:ext cx="5329237" cy="1296045"/>
          </a:xfrm>
          <a:prstGeom prst="rect">
            <a:avLst/>
          </a:prstGeom>
        </p:spPr>
        <p:txBody>
          <a:bodyPr/>
          <a:lstStyle>
            <a:lvl1pPr rtl="0">
              <a:defRPr sz="1400" baseline="0"/>
            </a:lvl1pPr>
          </a:lstStyle>
          <a:p>
            <a:pPr lvl="0"/>
            <a:r>
              <a:rPr lang="en-GB" dirty="0" smtClean="0"/>
              <a:t>Please insert text</a:t>
            </a:r>
            <a:endParaRPr lang="en-GB" dirty="0"/>
          </a:p>
        </p:txBody>
      </p:sp>
      <p:sp>
        <p:nvSpPr>
          <p:cNvPr id="13" name="Text Placeholder 12"/>
          <p:cNvSpPr>
            <a:spLocks noGrp="1"/>
          </p:cNvSpPr>
          <p:nvPr>
            <p:ph type="body" sz="quarter" idx="13" hasCustomPrompt="1"/>
          </p:nvPr>
        </p:nvSpPr>
        <p:spPr>
          <a:xfrm>
            <a:off x="179512" y="3068960"/>
            <a:ext cx="5329237" cy="1368152"/>
          </a:xfrm>
          <a:prstGeom prst="rect">
            <a:avLst/>
          </a:prstGeom>
        </p:spPr>
        <p:txBody>
          <a:bodyPr/>
          <a:lstStyle>
            <a:lvl1pPr>
              <a:defRPr sz="1400"/>
            </a:lvl1pPr>
          </a:lstStyle>
          <a:p>
            <a:pPr lvl="0"/>
            <a:r>
              <a:rPr lang="en-GB" dirty="0" smtClean="0"/>
              <a:t>Please insert text</a:t>
            </a:r>
            <a:endParaRPr lang="en-GB" dirty="0"/>
          </a:p>
        </p:txBody>
      </p:sp>
      <p:sp>
        <p:nvSpPr>
          <p:cNvPr id="15" name="Text Placeholder 14"/>
          <p:cNvSpPr>
            <a:spLocks noGrp="1"/>
          </p:cNvSpPr>
          <p:nvPr>
            <p:ph type="body" sz="quarter" idx="14" hasCustomPrompt="1"/>
          </p:nvPr>
        </p:nvSpPr>
        <p:spPr>
          <a:xfrm>
            <a:off x="179512" y="4797152"/>
            <a:ext cx="5329113" cy="1368152"/>
          </a:xfrm>
          <a:prstGeom prst="rect">
            <a:avLst/>
          </a:prstGeom>
        </p:spPr>
        <p:txBody>
          <a:bodyPr/>
          <a:lstStyle>
            <a:lvl1pPr>
              <a:defRPr sz="1400"/>
            </a:lvl1pPr>
          </a:lstStyle>
          <a:p>
            <a:pPr lvl="0"/>
            <a:r>
              <a:rPr lang="en-GB" dirty="0" smtClean="0"/>
              <a:t>Please insert text</a:t>
            </a:r>
            <a:endParaRPr lang="en-GB" dirty="0"/>
          </a:p>
        </p:txBody>
      </p:sp>
      <p:sp>
        <p:nvSpPr>
          <p:cNvPr id="11" name="TextBox 10"/>
          <p:cNvSpPr txBox="1"/>
          <p:nvPr userDrawn="1"/>
        </p:nvSpPr>
        <p:spPr>
          <a:xfrm>
            <a:off x="5552114" y="3894264"/>
            <a:ext cx="1118924" cy="246221"/>
          </a:xfrm>
          <a:prstGeom prst="rect">
            <a:avLst/>
          </a:prstGeom>
          <a:noFill/>
        </p:spPr>
        <p:txBody>
          <a:bodyPr wrap="square" rtlCol="0">
            <a:spAutoFit/>
          </a:bodyPr>
          <a:lstStyle/>
          <a:p>
            <a:r>
              <a:rPr lang="en-GB" sz="1000" b="0" dirty="0" smtClean="0">
                <a:solidFill>
                  <a:schemeClr val="tx2"/>
                </a:solidFill>
              </a:rPr>
              <a:t>Proposal No.</a:t>
            </a:r>
            <a:endParaRPr lang="en-GB" sz="1000" b="0" dirty="0">
              <a:solidFill>
                <a:schemeClr val="tx2"/>
              </a:solidFill>
            </a:endParaRPr>
          </a:p>
        </p:txBody>
      </p:sp>
      <p:sp>
        <p:nvSpPr>
          <p:cNvPr id="14" name="TextBox 13"/>
          <p:cNvSpPr txBox="1"/>
          <p:nvPr userDrawn="1"/>
        </p:nvSpPr>
        <p:spPr>
          <a:xfrm>
            <a:off x="5537444" y="4328640"/>
            <a:ext cx="1133594" cy="246221"/>
          </a:xfrm>
          <a:prstGeom prst="rect">
            <a:avLst/>
          </a:prstGeom>
          <a:noFill/>
        </p:spPr>
        <p:txBody>
          <a:bodyPr wrap="square" rtlCol="0">
            <a:spAutoFit/>
          </a:bodyPr>
          <a:lstStyle/>
          <a:p>
            <a:r>
              <a:rPr lang="en-GB" sz="1000" b="0" dirty="0" smtClean="0">
                <a:solidFill>
                  <a:schemeClr val="tx2"/>
                </a:solidFill>
              </a:rPr>
              <a:t>Service Line</a:t>
            </a:r>
            <a:endParaRPr lang="en-GB" sz="1000" b="0" dirty="0">
              <a:solidFill>
                <a:schemeClr val="tx2"/>
              </a:solidFill>
            </a:endParaRPr>
          </a:p>
        </p:txBody>
      </p:sp>
      <p:sp>
        <p:nvSpPr>
          <p:cNvPr id="16" name="Text Placeholder 15"/>
          <p:cNvSpPr>
            <a:spLocks noGrp="1"/>
          </p:cNvSpPr>
          <p:nvPr>
            <p:ph type="body" sz="quarter" idx="16" hasCustomPrompt="1"/>
          </p:nvPr>
        </p:nvSpPr>
        <p:spPr>
          <a:xfrm>
            <a:off x="6697256" y="4797152"/>
            <a:ext cx="2263899" cy="44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a:lvl1pPr>
          </a:lstStyle>
          <a:p>
            <a:pPr marL="0" lvl="0" indent="0">
              <a:buNone/>
            </a:pPr>
            <a:r>
              <a:rPr lang="en-GB" dirty="0" smtClean="0"/>
              <a:t>Author, Management role name</a:t>
            </a:r>
            <a:endParaRPr lang="en-GB" dirty="0"/>
          </a:p>
        </p:txBody>
      </p:sp>
      <p:sp>
        <p:nvSpPr>
          <p:cNvPr id="18" name="TextBox 17"/>
          <p:cNvSpPr txBox="1"/>
          <p:nvPr userDrawn="1"/>
        </p:nvSpPr>
        <p:spPr>
          <a:xfrm>
            <a:off x="5559148" y="4762426"/>
            <a:ext cx="828092" cy="246221"/>
          </a:xfrm>
          <a:prstGeom prst="rect">
            <a:avLst/>
          </a:prstGeom>
          <a:noFill/>
        </p:spPr>
        <p:txBody>
          <a:bodyPr wrap="square" rtlCol="0">
            <a:spAutoFit/>
          </a:bodyPr>
          <a:lstStyle/>
          <a:p>
            <a:r>
              <a:rPr lang="en-GB" sz="1000" b="0" dirty="0" smtClean="0">
                <a:solidFill>
                  <a:schemeClr val="tx2"/>
                </a:solidFill>
              </a:rPr>
              <a:t>Contacts</a:t>
            </a:r>
          </a:p>
        </p:txBody>
      </p:sp>
      <p:sp>
        <p:nvSpPr>
          <p:cNvPr id="23" name="TextBox 22"/>
          <p:cNvSpPr txBox="1"/>
          <p:nvPr userDrawn="1"/>
        </p:nvSpPr>
        <p:spPr>
          <a:xfrm>
            <a:off x="5554218" y="5201207"/>
            <a:ext cx="1180126" cy="400110"/>
          </a:xfrm>
          <a:prstGeom prst="rect">
            <a:avLst/>
          </a:prstGeom>
          <a:noFill/>
        </p:spPr>
        <p:txBody>
          <a:bodyPr wrap="square" rtlCol="0">
            <a:spAutoFit/>
          </a:bodyPr>
          <a:lstStyle/>
          <a:p>
            <a:r>
              <a:rPr lang="en-GB" sz="1000" b="0" dirty="0" smtClean="0">
                <a:solidFill>
                  <a:schemeClr val="tx2"/>
                </a:solidFill>
              </a:rPr>
              <a:t>Publication date</a:t>
            </a:r>
          </a:p>
        </p:txBody>
      </p:sp>
      <p:sp>
        <p:nvSpPr>
          <p:cNvPr id="27" name="Text Placeholder 15"/>
          <p:cNvSpPr>
            <a:spLocks noGrp="1"/>
          </p:cNvSpPr>
          <p:nvPr>
            <p:ph type="body" sz="quarter" idx="18"/>
          </p:nvPr>
        </p:nvSpPr>
        <p:spPr>
          <a:xfrm>
            <a:off x="6697258" y="5696968"/>
            <a:ext cx="2263899" cy="44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a:lvl1pPr>
          </a:lstStyle>
          <a:p>
            <a:pPr marL="0" lvl="0" indent="0">
              <a:buFont typeface="Arial" pitchFamily="34" charset="0"/>
              <a:buNone/>
            </a:pPr>
            <a:endParaRPr lang="en-GB" dirty="0"/>
          </a:p>
        </p:txBody>
      </p:sp>
      <p:sp>
        <p:nvSpPr>
          <p:cNvPr id="19" name="TextBox 18"/>
          <p:cNvSpPr txBox="1"/>
          <p:nvPr userDrawn="1"/>
        </p:nvSpPr>
        <p:spPr>
          <a:xfrm>
            <a:off x="5554218" y="5618320"/>
            <a:ext cx="1180126" cy="246221"/>
          </a:xfrm>
          <a:prstGeom prst="rect">
            <a:avLst/>
          </a:prstGeom>
          <a:noFill/>
        </p:spPr>
        <p:txBody>
          <a:bodyPr wrap="square" rtlCol="0">
            <a:spAutoFit/>
          </a:bodyPr>
          <a:lstStyle/>
          <a:p>
            <a:r>
              <a:rPr lang="en-GB" sz="1000" b="0" dirty="0" smtClean="0">
                <a:solidFill>
                  <a:schemeClr val="tx2"/>
                </a:solidFill>
              </a:rPr>
              <a:t>Entry into force</a:t>
            </a:r>
          </a:p>
        </p:txBody>
      </p:sp>
      <p:sp>
        <p:nvSpPr>
          <p:cNvPr id="20" name="Text Placeholder 8"/>
          <p:cNvSpPr>
            <a:spLocks noGrp="1"/>
          </p:cNvSpPr>
          <p:nvPr>
            <p:ph type="body" sz="quarter" idx="20"/>
          </p:nvPr>
        </p:nvSpPr>
        <p:spPr>
          <a:xfrm>
            <a:off x="6692140" y="3930754"/>
            <a:ext cx="2270563" cy="419461"/>
          </a:xfrm>
          <a:prstGeom prst="rect">
            <a:avLst/>
          </a:prstGeom>
        </p:spPr>
        <p:txBody>
          <a:bodyPr/>
          <a:lstStyle>
            <a:lvl1pPr marL="0" indent="0">
              <a:buFont typeface="Arial" pitchFamily="34" charset="0"/>
              <a:buNone/>
              <a:defRPr sz="1000" baseline="0"/>
            </a:lvl1pPr>
          </a:lstStyle>
          <a:p>
            <a:pPr lvl="0"/>
            <a:endParaRPr lang="en-GB" dirty="0" smtClean="0"/>
          </a:p>
        </p:txBody>
      </p:sp>
      <p:sp>
        <p:nvSpPr>
          <p:cNvPr id="21" name="Text Placeholder 8"/>
          <p:cNvSpPr>
            <a:spLocks noGrp="1"/>
          </p:cNvSpPr>
          <p:nvPr>
            <p:ph type="body" sz="quarter" idx="21"/>
          </p:nvPr>
        </p:nvSpPr>
        <p:spPr>
          <a:xfrm>
            <a:off x="6692140" y="4365130"/>
            <a:ext cx="2270563" cy="4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smtClean="0"/>
            </a:lvl1pPr>
          </a:lstStyle>
          <a:p>
            <a:pPr marL="0" lvl="0" indent="0">
              <a:buFont typeface="Arial" pitchFamily="34" charset="0"/>
              <a:buNone/>
            </a:pPr>
            <a:endParaRPr lang="en-GB" dirty="0" smtClean="0"/>
          </a:p>
        </p:txBody>
      </p:sp>
      <p:sp>
        <p:nvSpPr>
          <p:cNvPr id="24" name="Text Placeholder 8"/>
          <p:cNvSpPr>
            <a:spLocks noGrp="1"/>
          </p:cNvSpPr>
          <p:nvPr>
            <p:ph type="body" sz="quarter" idx="22"/>
          </p:nvPr>
        </p:nvSpPr>
        <p:spPr>
          <a:xfrm>
            <a:off x="6699174" y="5258799"/>
            <a:ext cx="2270563" cy="4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smtClean="0"/>
            </a:lvl1pPr>
          </a:lstStyle>
          <a:p>
            <a:pPr marL="0" lvl="0" indent="0">
              <a:buFont typeface="Arial" pitchFamily="34" charset="0"/>
              <a:buNone/>
            </a:pPr>
            <a:endParaRPr lang="en-GB" dirty="0" smtClean="0"/>
          </a:p>
        </p:txBody>
      </p:sp>
    </p:spTree>
    <p:extLst>
      <p:ext uri="{BB962C8B-B14F-4D97-AF65-F5344CB8AC3E}">
        <p14:creationId xmlns:p14="http://schemas.microsoft.com/office/powerpoint/2010/main" val="27060717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6" name="Rectangle 5"/>
          <p:cNvSpPr/>
          <p:nvPr userDrawn="1"/>
        </p:nvSpPr>
        <p:spPr>
          <a:xfrm>
            <a:off x="1" y="260350"/>
            <a:ext cx="8893174" cy="316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5" y="1262572"/>
            <a:ext cx="8425631" cy="1304415"/>
          </a:xfrm>
        </p:spPr>
        <p:txBody>
          <a:bodyPr anchor="t" anchorCtr="0">
            <a:noAutofit/>
          </a:bodyPr>
          <a:lstStyle>
            <a:lvl1pPr>
              <a:defRPr sz="2400">
                <a:solidFill>
                  <a:schemeClr val="bg1"/>
                </a:solidFill>
              </a:defRPr>
            </a:lvl1p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3"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en-GB" dirty="0" smtClean="0"/>
              <a:t>Click to edit Master text styles</a:t>
            </a:r>
          </a:p>
        </p:txBody>
      </p:sp>
      <p:sp>
        <p:nvSpPr>
          <p:cNvPr id="11" name="Text Placeholder 9"/>
          <p:cNvSpPr>
            <a:spLocks noGrp="1"/>
          </p:cNvSpPr>
          <p:nvPr>
            <p:ph type="body" sz="quarter" idx="14" hasCustomPrompt="1"/>
          </p:nvPr>
        </p:nvSpPr>
        <p:spPr>
          <a:xfrm>
            <a:off x="250823" y="3752838"/>
            <a:ext cx="4246563" cy="204873"/>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Email address</a:t>
            </a:r>
          </a:p>
        </p:txBody>
      </p:sp>
      <p:sp>
        <p:nvSpPr>
          <p:cNvPr id="12" name="Text Placeholder 9"/>
          <p:cNvSpPr>
            <a:spLocks noGrp="1"/>
          </p:cNvSpPr>
          <p:nvPr>
            <p:ph type="body" sz="quarter" idx="15" hasCustomPrompt="1"/>
          </p:nvPr>
        </p:nvSpPr>
        <p:spPr>
          <a:xfrm>
            <a:off x="250823" y="3957711"/>
            <a:ext cx="4246563" cy="320602"/>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Telephone number</a:t>
            </a:r>
          </a:p>
        </p:txBody>
      </p:sp>
      <p:sp>
        <p:nvSpPr>
          <p:cNvPr id="13" name="TextBox 12"/>
          <p:cNvSpPr txBox="1"/>
          <p:nvPr userDrawn="1"/>
        </p:nvSpPr>
        <p:spPr>
          <a:xfrm>
            <a:off x="250825" y="5769260"/>
            <a:ext cx="2045659" cy="138499"/>
          </a:xfrm>
          <a:prstGeom prst="rect">
            <a:avLst/>
          </a:prstGeom>
          <a:noFill/>
        </p:spPr>
        <p:txBody>
          <a:bodyPr wrap="square" lIns="0" tIns="0" rIns="0" bIns="0" rtlCol="0">
            <a:spAutoFit/>
          </a:bodyPr>
          <a:lstStyle/>
          <a:p>
            <a:pPr algn="l"/>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14" name="TextBox 13"/>
          <p:cNvSpPr txBox="1"/>
          <p:nvPr userDrawn="1"/>
        </p:nvSpPr>
        <p:spPr>
          <a:xfrm>
            <a:off x="249663" y="4967444"/>
            <a:ext cx="2045659" cy="184666"/>
          </a:xfrm>
          <a:prstGeom prst="rect">
            <a:avLst/>
          </a:prstGeom>
          <a:noFill/>
        </p:spPr>
        <p:txBody>
          <a:bodyPr wrap="square" lIns="0" tIns="0" rIns="0" bIns="0" rtlCol="0">
            <a:spAutoFit/>
          </a:bodyPr>
          <a:lstStyle/>
          <a:p>
            <a:pPr algn="l"/>
            <a:r>
              <a:rPr lang="en-GB" sz="1200" b="1" cap="none" baseline="0" noProof="1" smtClean="0">
                <a:solidFill>
                  <a:schemeClr val="tx1"/>
                </a:solidFill>
              </a:rPr>
              <a:t>www.dnvgl.com</a:t>
            </a:r>
            <a:endParaRPr lang="en-GB" sz="1200" b="1" cap="none" baseline="0" noProof="1">
              <a:solidFill>
                <a:schemeClr val="tx1"/>
              </a:solidFill>
            </a:endParaRPr>
          </a:p>
        </p:txBody>
      </p:sp>
    </p:spTree>
    <p:extLst>
      <p:ext uri="{BB962C8B-B14F-4D97-AF65-F5344CB8AC3E}">
        <p14:creationId xmlns:p14="http://schemas.microsoft.com/office/powerpoint/2010/main" val="38148798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sp>
        <p:nvSpPr>
          <p:cNvPr id="7" name="Text Placeholder 6"/>
          <p:cNvSpPr>
            <a:spLocks noGrp="1"/>
          </p:cNvSpPr>
          <p:nvPr>
            <p:ph type="body" sz="quarter" idx="13"/>
          </p:nvPr>
        </p:nvSpPr>
        <p:spPr>
          <a:xfrm>
            <a:off x="250823" y="1268413"/>
            <a:ext cx="8641657" cy="4724400"/>
          </a:xfrm>
        </p:spPr>
        <p:txBody>
          <a:bodyPr/>
          <a:lstStyle>
            <a:lvl1pPr marL="342900" indent="-342900">
              <a:lnSpc>
                <a:spcPct val="100000"/>
              </a:lnSpc>
              <a:spcBef>
                <a:spcPts val="1200"/>
              </a:spcBef>
              <a:buClr>
                <a:srgbClr val="333333"/>
              </a:buClr>
              <a:buFont typeface="+mj-lt"/>
              <a:buAutoNum type="arabicPeriod"/>
              <a:defRPr b="1"/>
            </a:lvl1pPr>
            <a:lvl2pPr marL="522000" indent="-180000">
              <a:buFont typeface="Wingdings" panose="05000000000000000000" pitchFamily="2" charset="2"/>
              <a:buChar char="§"/>
              <a:defRPr/>
            </a:lvl2pPr>
            <a:lvl3pPr marL="738000">
              <a:defRPr/>
            </a:lvl3p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40912837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1" y="1160464"/>
            <a:ext cx="8893174" cy="3117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4" y="1641864"/>
            <a:ext cx="6445251" cy="666452"/>
          </a:xfrm>
        </p:spPr>
        <p:txBody>
          <a:bodyPr>
            <a:noAutofit/>
          </a:bodyPr>
          <a:lstStyle>
            <a:lvl1pPr>
              <a:lnSpc>
                <a:spcPct val="91000"/>
              </a:lnSpc>
              <a:defRPr sz="2200">
                <a:solidFill>
                  <a:schemeClr val="bg1"/>
                </a:solidFill>
              </a:defRPr>
            </a:lvl1pPr>
          </a:lstStyle>
          <a:p>
            <a:r>
              <a:rPr lang="en-GB" dirty="0"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04580"/>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8" name="Date Placeholder 7"/>
          <p:cNvSpPr>
            <a:spLocks noGrp="1"/>
          </p:cNvSpPr>
          <p:nvPr>
            <p:ph type="dt" sz="half" idx="15"/>
          </p:nvPr>
        </p:nvSpPr>
        <p:spPr/>
        <p:txBody>
          <a:bodyPr/>
          <a:lstStyle>
            <a:lvl1pPr>
              <a:defRPr>
                <a:solidFill>
                  <a:schemeClr val="bg1"/>
                </a:solidFill>
              </a:defRPr>
            </a:lvl1pPr>
          </a:lstStyle>
          <a:p>
            <a:endParaRPr lang="en-GB" dirty="0"/>
          </a:p>
        </p:txBody>
      </p:sp>
      <p:sp>
        <p:nvSpPr>
          <p:cNvPr id="10" name="Footer Placeholder 9"/>
          <p:cNvSpPr>
            <a:spLocks noGrp="1"/>
          </p:cNvSpPr>
          <p:nvPr>
            <p:ph type="ftr" sz="quarter" idx="16"/>
          </p:nvPr>
        </p:nvSpPr>
        <p:spPr/>
        <p:txBody>
          <a:bodyPr/>
          <a:lstStyle/>
          <a:p>
            <a:endParaRPr lang="en-GB" dirty="0"/>
          </a:p>
        </p:txBody>
      </p:sp>
      <p:sp>
        <p:nvSpPr>
          <p:cNvPr id="11" name="Slide Number Placeholder 10"/>
          <p:cNvSpPr>
            <a:spLocks noGrp="1"/>
          </p:cNvSpPr>
          <p:nvPr>
            <p:ph type="sldNum" sz="quarter" idx="17"/>
          </p:nvPr>
        </p:nvSpPr>
        <p:spPr/>
        <p:txBody>
          <a:bodyPr/>
          <a:lstStyle/>
          <a:p>
            <a:fld id="{5BA07366-CB75-4AA8-9E5B-928B849F427C}" type="slidenum">
              <a:rPr lang="en-GB" smtClean="0"/>
              <a:pPr/>
              <a:t>‹#›</a:t>
            </a:fld>
            <a:endParaRPr lang="en-GB" dirty="0"/>
          </a:p>
        </p:txBody>
      </p:sp>
      <p:sp>
        <p:nvSpPr>
          <p:cNvPr id="23" name="TextBox 22"/>
          <p:cNvSpPr txBox="1"/>
          <p:nvPr userDrawn="1"/>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sp>
        <p:nvSpPr>
          <p:cNvPr id="21" name="SD_FLD_DocumentNumber"/>
          <p:cNvSpPr txBox="1">
            <a:spLocks noChangeArrowheads="1"/>
          </p:cNvSpPr>
          <p:nvPr userDrawn="1"/>
        </p:nvSpPr>
        <p:spPr bwMode="auto">
          <a:xfrm>
            <a:off x="1691680" y="6517697"/>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r>
              <a:rPr lang="en-GB" altLang="ja-JP" sz="700" smtClean="0">
                <a:solidFill>
                  <a:srgbClr val="000000"/>
                </a:solidFill>
                <a:ea typeface="ＭＳ Ｐゴシック" charset="-128"/>
                <a:cs typeface="Arial" charset="0"/>
              </a:rPr>
              <a:t>DNVGL-SE-0190</a:t>
            </a:r>
            <a:endParaRPr lang="en-GB" altLang="ja-JP" sz="700" dirty="0">
              <a:solidFill>
                <a:srgbClr val="000000"/>
              </a:solidFill>
              <a:ea typeface="ＭＳ Ｐゴシック" charset="-128"/>
              <a:cs typeface="Arial" charset="0"/>
            </a:endParaRPr>
          </a:p>
        </p:txBody>
      </p:sp>
      <p:sp>
        <p:nvSpPr>
          <p:cNvPr id="27" name="SD_FLD_DocumentDate"/>
          <p:cNvSpPr/>
          <p:nvPr userDrawn="1"/>
        </p:nvSpPr>
        <p:spPr>
          <a:xfrm>
            <a:off x="249520" y="3862800"/>
            <a:ext cx="6446555" cy="33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lvl="0" indent="0" algn="l" defTabSz="914400" rtl="0" eaLnBrk="1" latinLnBrk="0" hangingPunct="1">
              <a:lnSpc>
                <a:spcPct val="114000"/>
              </a:lnSpc>
              <a:spcBef>
                <a:spcPts val="600"/>
              </a:spcBef>
              <a:buClr>
                <a:srgbClr val="3F9C35"/>
              </a:buClr>
              <a:buFont typeface="Wingdings 2" pitchFamily="18" charset="2"/>
              <a:buNone/>
            </a:pPr>
            <a:r>
              <a:rPr lang="en-GB" sz="1600" b="0" kern="1200" smtClean="0">
                <a:solidFill>
                  <a:schemeClr val="tx2"/>
                </a:solidFill>
                <a:latin typeface="+mn-lt"/>
                <a:ea typeface="+mn-ea"/>
                <a:cs typeface="+mn-cs"/>
              </a:rPr>
              <a:t>23 August 2016</a:t>
            </a:r>
            <a:endParaRPr lang="en-GB" sz="1600" b="0" kern="1200" dirty="0" smtClean="0">
              <a:solidFill>
                <a:schemeClr val="tx2"/>
              </a:solidFill>
              <a:latin typeface="+mn-lt"/>
              <a:ea typeface="+mn-ea"/>
              <a:cs typeface="+mn-cs"/>
            </a:endParaRPr>
          </a:p>
        </p:txBody>
      </p:sp>
      <p:sp>
        <p:nvSpPr>
          <p:cNvPr id="28" name="SD_FLD_Author"/>
          <p:cNvSpPr txBox="1">
            <a:spLocks noChangeArrowheads="1"/>
          </p:cNvSpPr>
          <p:nvPr userDrawn="1"/>
        </p:nvSpPr>
        <p:spPr bwMode="auto">
          <a:xfrm>
            <a:off x="250823" y="3574800"/>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marL="0" indent="0" algn="l" defTabSz="914400" rtl="0" eaLnBrk="1" latinLnBrk="0" hangingPunct="1">
              <a:lnSpc>
                <a:spcPct val="114000"/>
              </a:lnSpc>
              <a:spcBef>
                <a:spcPts val="600"/>
              </a:spcBef>
              <a:buClr>
                <a:srgbClr val="3F9C35"/>
              </a:buClr>
              <a:buFont typeface="Wingdings 2" pitchFamily="18" charset="2"/>
              <a:buNone/>
            </a:pPr>
            <a:r>
              <a:rPr lang="en-GB" altLang="ja-JP" sz="1600" b="1" kern="1200" baseline="0" smtClean="0">
                <a:solidFill>
                  <a:schemeClr val="tx2"/>
                </a:solidFill>
                <a:latin typeface="+mn-lt"/>
                <a:ea typeface="+mn-ea"/>
                <a:cs typeface="+mn-cs"/>
              </a:rPr>
              <a:t>Fabio Pollicino</a:t>
            </a:r>
            <a:endParaRPr lang="en-GB" altLang="ja-JP" sz="1600" b="1" kern="1200" baseline="0" dirty="0">
              <a:solidFill>
                <a:schemeClr val="tx2"/>
              </a:solidFill>
              <a:latin typeface="+mn-lt"/>
              <a:ea typeface="+mn-ea"/>
              <a:cs typeface="+mn-cs"/>
            </a:endParaRPr>
          </a:p>
        </p:txBody>
      </p:sp>
      <p:sp>
        <p:nvSpPr>
          <p:cNvPr id="22" name="SD_FLD_BusinessAreaName"/>
          <p:cNvSpPr/>
          <p:nvPr userDrawn="1"/>
        </p:nvSpPr>
        <p:spPr>
          <a:xfrm>
            <a:off x="250823" y="1396800"/>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smtClean="0">
                <a:solidFill>
                  <a:schemeClr val="bg1"/>
                </a:solidFill>
                <a:latin typeface="+mn-lt"/>
                <a:ea typeface="+mn-ea"/>
                <a:cs typeface="+mn-cs"/>
              </a:rPr>
              <a:t>Energy</a:t>
            </a:r>
            <a:endParaRPr lang="en-GB" sz="1200" b="1" kern="1200" cap="all" baseline="0" dirty="0" smtClean="0">
              <a:solidFill>
                <a:schemeClr val="bg1"/>
              </a:solidFill>
              <a:latin typeface="+mn-lt"/>
              <a:ea typeface="+mn-ea"/>
              <a:cs typeface="+mn-cs"/>
            </a:endParaRPr>
          </a:p>
        </p:txBody>
      </p:sp>
      <p:sp>
        <p:nvSpPr>
          <p:cNvPr id="26" name="Subtitle 2"/>
          <p:cNvSpPr>
            <a:spLocks noGrp="1"/>
          </p:cNvSpPr>
          <p:nvPr>
            <p:ph type="subTitle" idx="1"/>
          </p:nvPr>
        </p:nvSpPr>
        <p:spPr>
          <a:xfrm>
            <a:off x="250825" y="2420888"/>
            <a:ext cx="6445250" cy="648072"/>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sp>
        <p:nvSpPr>
          <p:cNvPr id="29"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34453930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14147950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4147950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Please insert service document reference number and title</a:t>
            </a:r>
            <a:endParaRPr lang="en-GB" dirty="0"/>
          </a:p>
        </p:txBody>
      </p:sp>
      <p:sp>
        <p:nvSpPr>
          <p:cNvPr id="3" name="Slide Number Placeholder 2"/>
          <p:cNvSpPr>
            <a:spLocks noGrp="1"/>
          </p:cNvSpPr>
          <p:nvPr>
            <p:ph type="sldNum" sz="quarter" idx="10"/>
          </p:nvPr>
        </p:nvSpPr>
        <p:spPr/>
        <p:txBody>
          <a:bodyPr/>
          <a:lstStyle>
            <a:lvl1pPr>
              <a:defRPr/>
            </a:lvl1pPr>
          </a:lstStyle>
          <a:p>
            <a:fld id="{96D4924F-66DD-40F9-8C86-295D259E1448}" type="slidenum">
              <a:rPr lang="en-GB" altLang="ja-JP"/>
              <a:pPr/>
              <a:t>‹#›</a:t>
            </a:fld>
            <a:endParaRPr lang="en-GB" altLang="ja-JP" dirty="0"/>
          </a:p>
        </p:txBody>
      </p:sp>
      <p:sp>
        <p:nvSpPr>
          <p:cNvPr id="5" name="Picture Placeholder 4"/>
          <p:cNvSpPr>
            <a:spLocks noGrp="1"/>
          </p:cNvSpPr>
          <p:nvPr>
            <p:ph type="pic" sz="quarter" idx="11" hasCustomPrompt="1"/>
          </p:nvPr>
        </p:nvSpPr>
        <p:spPr>
          <a:xfrm>
            <a:off x="5540776" y="1412775"/>
            <a:ext cx="3384550" cy="2448273"/>
          </a:xfrm>
          <a:prstGeom prst="rect">
            <a:avLst/>
          </a:prstGeom>
        </p:spPr>
        <p:txBody>
          <a:bodyPr/>
          <a:lstStyle>
            <a:lvl1pPr>
              <a:defRPr/>
            </a:lvl1pPr>
          </a:lstStyle>
          <a:p>
            <a:r>
              <a:rPr lang="en-GB" dirty="0" smtClean="0"/>
              <a:t>Please insert picture</a:t>
            </a:r>
            <a:endParaRPr lang="en-GB" dirty="0"/>
          </a:p>
        </p:txBody>
      </p:sp>
      <p:graphicFrame>
        <p:nvGraphicFramePr>
          <p:cNvPr id="8" name="Table 7"/>
          <p:cNvGraphicFramePr>
            <a:graphicFrameLocks noGrp="1"/>
          </p:cNvGraphicFramePr>
          <p:nvPr userDrawn="1">
            <p:extLst>
              <p:ext uri="{D42A27DB-BD31-4B8C-83A1-F6EECF244321}">
                <p14:modId xmlns:p14="http://schemas.microsoft.com/office/powerpoint/2010/main" val="1037426610"/>
              </p:ext>
            </p:extLst>
          </p:nvPr>
        </p:nvGraphicFramePr>
        <p:xfrm>
          <a:off x="179512" y="1052736"/>
          <a:ext cx="5328592" cy="5046291"/>
        </p:xfrm>
        <a:graphic>
          <a:graphicData uri="http://schemas.openxmlformats.org/drawingml/2006/table">
            <a:tbl>
              <a:tblPr firstRow="1" bandRow="1">
                <a:tableStyleId>{5C22544A-7EE6-4342-B048-85BDC9FD1C3A}</a:tableStyleId>
              </a:tblPr>
              <a:tblGrid>
                <a:gridCol w="5328592"/>
              </a:tblGrid>
              <a:tr h="368418">
                <a:tc>
                  <a:txBody>
                    <a:bodyPr/>
                    <a:lstStyle/>
                    <a:p>
                      <a:r>
                        <a:rPr lang="en-GB" sz="1600" dirty="0" smtClean="0">
                          <a:solidFill>
                            <a:schemeClr val="tx2"/>
                          </a:solidFill>
                        </a:rPr>
                        <a:t>Opportunity and incentive (Why)</a:t>
                      </a: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0027">
                <a:tc>
                  <a:txBody>
                    <a:bodyPr/>
                    <a:lstStyle/>
                    <a:p>
                      <a:r>
                        <a:rPr lang="en-GB" sz="1600" b="1" dirty="0" smtClean="0">
                          <a:solidFill>
                            <a:schemeClr val="tx2"/>
                          </a:solidFill>
                        </a:rPr>
                        <a:t>Scope of work (What)</a:t>
                      </a:r>
                      <a:endParaRPr lang="en-GB"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4030">
                <a:tc>
                  <a:txBody>
                    <a:bodyPr/>
                    <a:lstStyle/>
                    <a:p>
                      <a:r>
                        <a:rPr lang="en-GB" sz="1600" b="1" dirty="0" smtClean="0">
                          <a:solidFill>
                            <a:schemeClr val="tx2"/>
                          </a:solidFill>
                        </a:rPr>
                        <a:t>Value delivered/customer</a:t>
                      </a:r>
                      <a:r>
                        <a:rPr lang="en-GB" sz="1600" b="1" baseline="0" dirty="0" smtClean="0">
                          <a:solidFill>
                            <a:schemeClr val="tx2"/>
                          </a:solidFill>
                        </a:rPr>
                        <a:t> benefit (Impact)</a:t>
                      </a:r>
                      <a:endParaRPr lang="en-GB"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35771">
                <a:tc>
                  <a:txBody>
                    <a:bodyPr/>
                    <a:lstStyle/>
                    <a:p>
                      <a:endParaRPr lang="en-GB" sz="14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 Placeholder 9"/>
          <p:cNvSpPr>
            <a:spLocks noGrp="1"/>
          </p:cNvSpPr>
          <p:nvPr>
            <p:ph type="body" sz="quarter" idx="12" hasCustomPrompt="1"/>
          </p:nvPr>
        </p:nvSpPr>
        <p:spPr>
          <a:xfrm>
            <a:off x="179388" y="1412875"/>
            <a:ext cx="5329237" cy="1296045"/>
          </a:xfrm>
          <a:prstGeom prst="rect">
            <a:avLst/>
          </a:prstGeom>
        </p:spPr>
        <p:txBody>
          <a:bodyPr/>
          <a:lstStyle>
            <a:lvl1pPr rtl="0">
              <a:defRPr sz="1400" baseline="0"/>
            </a:lvl1pPr>
          </a:lstStyle>
          <a:p>
            <a:pPr lvl="0"/>
            <a:r>
              <a:rPr lang="en-GB" dirty="0" smtClean="0"/>
              <a:t>Please insert text</a:t>
            </a:r>
            <a:endParaRPr lang="en-GB" dirty="0"/>
          </a:p>
        </p:txBody>
      </p:sp>
      <p:sp>
        <p:nvSpPr>
          <p:cNvPr id="13" name="Text Placeholder 12"/>
          <p:cNvSpPr>
            <a:spLocks noGrp="1"/>
          </p:cNvSpPr>
          <p:nvPr>
            <p:ph type="body" sz="quarter" idx="13" hasCustomPrompt="1"/>
          </p:nvPr>
        </p:nvSpPr>
        <p:spPr>
          <a:xfrm>
            <a:off x="179512" y="3068960"/>
            <a:ext cx="5329237" cy="1368152"/>
          </a:xfrm>
          <a:prstGeom prst="rect">
            <a:avLst/>
          </a:prstGeom>
        </p:spPr>
        <p:txBody>
          <a:bodyPr/>
          <a:lstStyle>
            <a:lvl1pPr>
              <a:defRPr sz="1400"/>
            </a:lvl1pPr>
          </a:lstStyle>
          <a:p>
            <a:pPr lvl="0"/>
            <a:r>
              <a:rPr lang="en-GB" dirty="0" smtClean="0"/>
              <a:t>Please insert text</a:t>
            </a:r>
            <a:endParaRPr lang="en-GB" dirty="0"/>
          </a:p>
        </p:txBody>
      </p:sp>
      <p:sp>
        <p:nvSpPr>
          <p:cNvPr id="15" name="Text Placeholder 14"/>
          <p:cNvSpPr>
            <a:spLocks noGrp="1"/>
          </p:cNvSpPr>
          <p:nvPr>
            <p:ph type="body" sz="quarter" idx="14" hasCustomPrompt="1"/>
          </p:nvPr>
        </p:nvSpPr>
        <p:spPr>
          <a:xfrm>
            <a:off x="179512" y="4797152"/>
            <a:ext cx="5329113" cy="1368152"/>
          </a:xfrm>
          <a:prstGeom prst="rect">
            <a:avLst/>
          </a:prstGeom>
        </p:spPr>
        <p:txBody>
          <a:bodyPr/>
          <a:lstStyle>
            <a:lvl1pPr>
              <a:defRPr sz="1400"/>
            </a:lvl1pPr>
          </a:lstStyle>
          <a:p>
            <a:pPr lvl="0"/>
            <a:r>
              <a:rPr lang="en-GB" dirty="0" smtClean="0"/>
              <a:t>Please insert text</a:t>
            </a:r>
            <a:endParaRPr lang="en-GB" dirty="0"/>
          </a:p>
        </p:txBody>
      </p:sp>
      <p:sp>
        <p:nvSpPr>
          <p:cNvPr id="11" name="TextBox 10"/>
          <p:cNvSpPr txBox="1"/>
          <p:nvPr userDrawn="1"/>
        </p:nvSpPr>
        <p:spPr>
          <a:xfrm>
            <a:off x="5552114" y="3894264"/>
            <a:ext cx="1118924" cy="246221"/>
          </a:xfrm>
          <a:prstGeom prst="rect">
            <a:avLst/>
          </a:prstGeom>
          <a:noFill/>
        </p:spPr>
        <p:txBody>
          <a:bodyPr wrap="square" rtlCol="0">
            <a:spAutoFit/>
          </a:bodyPr>
          <a:lstStyle/>
          <a:p>
            <a:r>
              <a:rPr lang="en-GB" sz="1000" b="0" dirty="0" smtClean="0">
                <a:solidFill>
                  <a:schemeClr val="tx2"/>
                </a:solidFill>
              </a:rPr>
              <a:t>Proposal No.</a:t>
            </a:r>
            <a:endParaRPr lang="en-GB" sz="1000" b="0" dirty="0">
              <a:solidFill>
                <a:schemeClr val="tx2"/>
              </a:solidFill>
            </a:endParaRPr>
          </a:p>
        </p:txBody>
      </p:sp>
      <p:sp>
        <p:nvSpPr>
          <p:cNvPr id="14" name="TextBox 13"/>
          <p:cNvSpPr txBox="1"/>
          <p:nvPr userDrawn="1"/>
        </p:nvSpPr>
        <p:spPr>
          <a:xfrm>
            <a:off x="5537444" y="4328640"/>
            <a:ext cx="1133594" cy="246221"/>
          </a:xfrm>
          <a:prstGeom prst="rect">
            <a:avLst/>
          </a:prstGeom>
          <a:noFill/>
        </p:spPr>
        <p:txBody>
          <a:bodyPr wrap="square" rtlCol="0">
            <a:spAutoFit/>
          </a:bodyPr>
          <a:lstStyle/>
          <a:p>
            <a:r>
              <a:rPr lang="en-GB" sz="1000" b="0" dirty="0" smtClean="0">
                <a:solidFill>
                  <a:schemeClr val="tx2"/>
                </a:solidFill>
              </a:rPr>
              <a:t>Service Line</a:t>
            </a:r>
            <a:endParaRPr lang="en-GB" sz="1000" b="0" dirty="0">
              <a:solidFill>
                <a:schemeClr val="tx2"/>
              </a:solidFill>
            </a:endParaRPr>
          </a:p>
        </p:txBody>
      </p:sp>
      <p:sp>
        <p:nvSpPr>
          <p:cNvPr id="16" name="Text Placeholder 15"/>
          <p:cNvSpPr>
            <a:spLocks noGrp="1"/>
          </p:cNvSpPr>
          <p:nvPr>
            <p:ph type="body" sz="quarter" idx="16" hasCustomPrompt="1"/>
          </p:nvPr>
        </p:nvSpPr>
        <p:spPr>
          <a:xfrm>
            <a:off x="6697256" y="4797152"/>
            <a:ext cx="2263899" cy="44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a:lvl1pPr>
          </a:lstStyle>
          <a:p>
            <a:pPr marL="0" lvl="0" indent="0">
              <a:buNone/>
            </a:pPr>
            <a:r>
              <a:rPr lang="en-GB" dirty="0" smtClean="0"/>
              <a:t>Author, Management role name</a:t>
            </a:r>
            <a:endParaRPr lang="en-GB" dirty="0"/>
          </a:p>
        </p:txBody>
      </p:sp>
      <p:sp>
        <p:nvSpPr>
          <p:cNvPr id="18" name="TextBox 17"/>
          <p:cNvSpPr txBox="1"/>
          <p:nvPr userDrawn="1"/>
        </p:nvSpPr>
        <p:spPr>
          <a:xfrm>
            <a:off x="5559148" y="4762426"/>
            <a:ext cx="828092" cy="246221"/>
          </a:xfrm>
          <a:prstGeom prst="rect">
            <a:avLst/>
          </a:prstGeom>
          <a:noFill/>
        </p:spPr>
        <p:txBody>
          <a:bodyPr wrap="square" rtlCol="0">
            <a:spAutoFit/>
          </a:bodyPr>
          <a:lstStyle/>
          <a:p>
            <a:r>
              <a:rPr lang="en-GB" sz="1000" b="0" dirty="0" smtClean="0">
                <a:solidFill>
                  <a:schemeClr val="tx2"/>
                </a:solidFill>
              </a:rPr>
              <a:t>Contacts</a:t>
            </a:r>
          </a:p>
        </p:txBody>
      </p:sp>
      <p:sp>
        <p:nvSpPr>
          <p:cNvPr id="23" name="TextBox 22"/>
          <p:cNvSpPr txBox="1"/>
          <p:nvPr userDrawn="1"/>
        </p:nvSpPr>
        <p:spPr>
          <a:xfrm>
            <a:off x="5554218" y="5201207"/>
            <a:ext cx="1180126" cy="400110"/>
          </a:xfrm>
          <a:prstGeom prst="rect">
            <a:avLst/>
          </a:prstGeom>
          <a:noFill/>
        </p:spPr>
        <p:txBody>
          <a:bodyPr wrap="square" rtlCol="0">
            <a:spAutoFit/>
          </a:bodyPr>
          <a:lstStyle/>
          <a:p>
            <a:r>
              <a:rPr lang="en-GB" sz="1000" b="0" dirty="0" smtClean="0">
                <a:solidFill>
                  <a:schemeClr val="tx2"/>
                </a:solidFill>
              </a:rPr>
              <a:t>Publication date</a:t>
            </a:r>
          </a:p>
        </p:txBody>
      </p:sp>
      <p:sp>
        <p:nvSpPr>
          <p:cNvPr id="27" name="Text Placeholder 15"/>
          <p:cNvSpPr>
            <a:spLocks noGrp="1"/>
          </p:cNvSpPr>
          <p:nvPr>
            <p:ph type="body" sz="quarter" idx="18"/>
          </p:nvPr>
        </p:nvSpPr>
        <p:spPr>
          <a:xfrm>
            <a:off x="6697258" y="5696968"/>
            <a:ext cx="2263899" cy="44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a:lvl1pPr>
          </a:lstStyle>
          <a:p>
            <a:pPr marL="0" lvl="0" indent="0">
              <a:buFont typeface="Arial" pitchFamily="34" charset="0"/>
              <a:buNone/>
            </a:pPr>
            <a:endParaRPr lang="en-GB" dirty="0"/>
          </a:p>
        </p:txBody>
      </p:sp>
      <p:sp>
        <p:nvSpPr>
          <p:cNvPr id="19" name="TextBox 18"/>
          <p:cNvSpPr txBox="1"/>
          <p:nvPr userDrawn="1"/>
        </p:nvSpPr>
        <p:spPr>
          <a:xfrm>
            <a:off x="5554218" y="5618320"/>
            <a:ext cx="1180126" cy="246221"/>
          </a:xfrm>
          <a:prstGeom prst="rect">
            <a:avLst/>
          </a:prstGeom>
          <a:noFill/>
        </p:spPr>
        <p:txBody>
          <a:bodyPr wrap="square" rtlCol="0">
            <a:spAutoFit/>
          </a:bodyPr>
          <a:lstStyle/>
          <a:p>
            <a:r>
              <a:rPr lang="en-GB" sz="1000" b="0" dirty="0" smtClean="0">
                <a:solidFill>
                  <a:schemeClr val="tx2"/>
                </a:solidFill>
              </a:rPr>
              <a:t>Entry into force</a:t>
            </a:r>
          </a:p>
        </p:txBody>
      </p:sp>
      <p:sp>
        <p:nvSpPr>
          <p:cNvPr id="20" name="Text Placeholder 8"/>
          <p:cNvSpPr>
            <a:spLocks noGrp="1"/>
          </p:cNvSpPr>
          <p:nvPr>
            <p:ph type="body" sz="quarter" idx="20"/>
          </p:nvPr>
        </p:nvSpPr>
        <p:spPr>
          <a:xfrm>
            <a:off x="6692140" y="3930754"/>
            <a:ext cx="2270563" cy="419461"/>
          </a:xfrm>
          <a:prstGeom prst="rect">
            <a:avLst/>
          </a:prstGeom>
        </p:spPr>
        <p:txBody>
          <a:bodyPr/>
          <a:lstStyle>
            <a:lvl1pPr marL="0" indent="0">
              <a:buFont typeface="Arial" pitchFamily="34" charset="0"/>
              <a:buNone/>
              <a:defRPr sz="1000" baseline="0"/>
            </a:lvl1pPr>
          </a:lstStyle>
          <a:p>
            <a:pPr lvl="0"/>
            <a:endParaRPr lang="en-GB" dirty="0" smtClean="0"/>
          </a:p>
        </p:txBody>
      </p:sp>
      <p:sp>
        <p:nvSpPr>
          <p:cNvPr id="21" name="Text Placeholder 8"/>
          <p:cNvSpPr>
            <a:spLocks noGrp="1"/>
          </p:cNvSpPr>
          <p:nvPr>
            <p:ph type="body" sz="quarter" idx="21"/>
          </p:nvPr>
        </p:nvSpPr>
        <p:spPr>
          <a:xfrm>
            <a:off x="6692140" y="4365130"/>
            <a:ext cx="2270563" cy="4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smtClean="0"/>
            </a:lvl1pPr>
          </a:lstStyle>
          <a:p>
            <a:pPr marL="0" lvl="0" indent="0">
              <a:buFont typeface="Arial" pitchFamily="34" charset="0"/>
              <a:buNone/>
            </a:pPr>
            <a:endParaRPr lang="en-GB" dirty="0" smtClean="0"/>
          </a:p>
        </p:txBody>
      </p:sp>
      <p:sp>
        <p:nvSpPr>
          <p:cNvPr id="24" name="Text Placeholder 8"/>
          <p:cNvSpPr>
            <a:spLocks noGrp="1"/>
          </p:cNvSpPr>
          <p:nvPr>
            <p:ph type="body" sz="quarter" idx="22"/>
          </p:nvPr>
        </p:nvSpPr>
        <p:spPr>
          <a:xfrm>
            <a:off x="6699174" y="5258799"/>
            <a:ext cx="2270563" cy="4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200" tIns="0" rIns="61200" bIns="0" numCol="1" anchor="t" anchorCtr="0" compatLnSpc="1">
            <a:prstTxWarp prst="textNoShape">
              <a:avLst/>
            </a:prstTxWarp>
          </a:bodyPr>
          <a:lstStyle>
            <a:lvl1pPr>
              <a:defRPr lang="en-GB" sz="1000" baseline="0" dirty="0" smtClean="0"/>
            </a:lvl1pPr>
          </a:lstStyle>
          <a:p>
            <a:pPr marL="0" lvl="0" indent="0">
              <a:buFont typeface="Arial" pitchFamily="34" charset="0"/>
              <a:buNone/>
            </a:pPr>
            <a:endParaRPr lang="en-GB" dirty="0" smtClean="0"/>
          </a:p>
        </p:txBody>
      </p:sp>
    </p:spTree>
    <p:extLst>
      <p:ext uri="{BB962C8B-B14F-4D97-AF65-F5344CB8AC3E}">
        <p14:creationId xmlns:p14="http://schemas.microsoft.com/office/powerpoint/2010/main" val="27060717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250824" y="1268414"/>
            <a:ext cx="4243389"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9787" y="1268414"/>
            <a:ext cx="4243387"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423807569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6" name="Rectangle 5"/>
          <p:cNvSpPr/>
          <p:nvPr userDrawn="1"/>
        </p:nvSpPr>
        <p:spPr>
          <a:xfrm>
            <a:off x="1" y="260350"/>
            <a:ext cx="8893174" cy="316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5" y="1262572"/>
            <a:ext cx="8425631" cy="1304415"/>
          </a:xfrm>
        </p:spPr>
        <p:txBody>
          <a:bodyPr anchor="t" anchorCtr="0">
            <a:noAutofit/>
          </a:bodyPr>
          <a:lstStyle>
            <a:lvl1pPr>
              <a:defRPr sz="2400">
                <a:solidFill>
                  <a:schemeClr val="bg1"/>
                </a:solidFill>
              </a:defRPr>
            </a:lvl1pPr>
          </a:lstStyle>
          <a:p>
            <a:r>
              <a:rPr lang="en-GB" dirty="0" smtClean="0"/>
              <a:t>Click to edit Master title style</a:t>
            </a:r>
            <a:endParaRPr lang="en-GB"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3"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en-GB" dirty="0" smtClean="0"/>
              <a:t>Click to edit Master text styles</a:t>
            </a:r>
          </a:p>
        </p:txBody>
      </p:sp>
      <p:sp>
        <p:nvSpPr>
          <p:cNvPr id="11" name="Text Placeholder 9"/>
          <p:cNvSpPr>
            <a:spLocks noGrp="1"/>
          </p:cNvSpPr>
          <p:nvPr>
            <p:ph type="body" sz="quarter" idx="14" hasCustomPrompt="1"/>
          </p:nvPr>
        </p:nvSpPr>
        <p:spPr>
          <a:xfrm>
            <a:off x="250823" y="3752838"/>
            <a:ext cx="4246563" cy="204873"/>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Email address</a:t>
            </a:r>
          </a:p>
        </p:txBody>
      </p:sp>
      <p:sp>
        <p:nvSpPr>
          <p:cNvPr id="12" name="Text Placeholder 9"/>
          <p:cNvSpPr>
            <a:spLocks noGrp="1"/>
          </p:cNvSpPr>
          <p:nvPr>
            <p:ph type="body" sz="quarter" idx="15" hasCustomPrompt="1"/>
          </p:nvPr>
        </p:nvSpPr>
        <p:spPr>
          <a:xfrm>
            <a:off x="250823" y="3957711"/>
            <a:ext cx="4246563" cy="320602"/>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Telephone number</a:t>
            </a:r>
          </a:p>
        </p:txBody>
      </p:sp>
      <p:sp>
        <p:nvSpPr>
          <p:cNvPr id="13" name="TextBox 12"/>
          <p:cNvSpPr txBox="1"/>
          <p:nvPr userDrawn="1"/>
        </p:nvSpPr>
        <p:spPr>
          <a:xfrm>
            <a:off x="250825" y="5769260"/>
            <a:ext cx="2045659" cy="138499"/>
          </a:xfrm>
          <a:prstGeom prst="rect">
            <a:avLst/>
          </a:prstGeom>
          <a:noFill/>
        </p:spPr>
        <p:txBody>
          <a:bodyPr wrap="square" lIns="0" tIns="0" rIns="0" bIns="0" rtlCol="0">
            <a:spAutoFit/>
          </a:bodyPr>
          <a:lstStyle/>
          <a:p>
            <a:pPr algn="l"/>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14" name="TextBox 13"/>
          <p:cNvSpPr txBox="1"/>
          <p:nvPr userDrawn="1"/>
        </p:nvSpPr>
        <p:spPr>
          <a:xfrm>
            <a:off x="249663" y="4967444"/>
            <a:ext cx="2045659" cy="184666"/>
          </a:xfrm>
          <a:prstGeom prst="rect">
            <a:avLst/>
          </a:prstGeom>
          <a:noFill/>
        </p:spPr>
        <p:txBody>
          <a:bodyPr wrap="square" lIns="0" tIns="0" rIns="0" bIns="0" rtlCol="0">
            <a:spAutoFit/>
          </a:bodyPr>
          <a:lstStyle/>
          <a:p>
            <a:pPr algn="l"/>
            <a:r>
              <a:rPr lang="en-GB" sz="1200" b="1" cap="none" baseline="0" noProof="1" smtClean="0">
                <a:solidFill>
                  <a:schemeClr val="tx1"/>
                </a:solidFill>
              </a:rPr>
              <a:t>www.dnvgl.com</a:t>
            </a:r>
            <a:endParaRPr lang="en-GB" sz="1200" b="1" cap="none" baseline="0" noProof="1">
              <a:solidFill>
                <a:schemeClr val="tx1"/>
              </a:solidFill>
            </a:endParaRPr>
          </a:p>
        </p:txBody>
      </p:sp>
    </p:spTree>
    <p:extLst>
      <p:ext uri="{BB962C8B-B14F-4D97-AF65-F5344CB8AC3E}">
        <p14:creationId xmlns:p14="http://schemas.microsoft.com/office/powerpoint/2010/main" val="3814879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0" y="1160747"/>
            <a:ext cx="8893175" cy="3442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4" y="1765372"/>
            <a:ext cx="8317620" cy="1909957"/>
          </a:xfrm>
        </p:spPr>
        <p:txBody>
          <a:bodyPr anchor="t" anchorCtr="0">
            <a:noAutofit/>
          </a:bodyPr>
          <a:lstStyle>
            <a:lvl1pPr>
              <a:lnSpc>
                <a:spcPct val="91000"/>
              </a:lnSpc>
              <a:defRPr sz="3600">
                <a:solidFill>
                  <a:schemeClr val="bg1"/>
                </a:solidFill>
              </a:defRPr>
            </a:lvl1pPr>
          </a:lstStyle>
          <a:p>
            <a:r>
              <a:rPr lang="en-GB" dirty="0"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528482"/>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18" name="TextBox 17"/>
          <p:cNvSpPr txBox="1"/>
          <p:nvPr userDrawn="1"/>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sp>
        <p:nvSpPr>
          <p:cNvPr id="22" name="SD_FLD_Document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dirty="0" smtClean="0">
                <a:solidFill>
                  <a:schemeClr val="tx1"/>
                </a:solidFill>
                <a:ea typeface="ＭＳ Ｐゴシック" charset="-128"/>
                <a:cs typeface="Arial" charset="0"/>
              </a:rPr>
              <a:t>23 August 2016</a:t>
            </a:r>
            <a:endParaRPr lang="en-GB" altLang="ja-JP" sz="700" dirty="0">
              <a:solidFill>
                <a:schemeClr val="tx1"/>
              </a:solidFill>
              <a:ea typeface="ＭＳ Ｐゴシック" charset="-128"/>
              <a:cs typeface="Arial" charset="0"/>
            </a:endParaRPr>
          </a:p>
        </p:txBody>
      </p:sp>
      <p:sp>
        <p:nvSpPr>
          <p:cNvPr id="23" name="SD_FLD_BusinessAreaName"/>
          <p:cNvSpPr/>
          <p:nvPr userDrawn="1"/>
        </p:nvSpPr>
        <p:spPr>
          <a:xfrm>
            <a:off x="250823" y="1396800"/>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smtClean="0">
                <a:solidFill>
                  <a:schemeClr val="bg1"/>
                </a:solidFill>
                <a:latin typeface="+mn-lt"/>
                <a:ea typeface="+mn-ea"/>
                <a:cs typeface="+mn-cs"/>
              </a:rPr>
              <a:t>Energy</a:t>
            </a:r>
            <a:endParaRPr lang="en-GB" sz="1200" b="1" kern="1200" cap="all" baseline="0" dirty="0" smtClean="0">
              <a:solidFill>
                <a:schemeClr val="bg1"/>
              </a:solidFill>
              <a:latin typeface="+mn-lt"/>
              <a:ea typeface="+mn-ea"/>
              <a:cs typeface="+mn-cs"/>
            </a:endParaRPr>
          </a:p>
        </p:txBody>
      </p:sp>
      <p:sp>
        <p:nvSpPr>
          <p:cNvPr id="25"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16774833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slide with imag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p:cNvSpPr>
            <a:spLocks noGrp="1"/>
          </p:cNvSpPr>
          <p:nvPr>
            <p:ph type="pic" sz="quarter" idx="15"/>
          </p:nvPr>
        </p:nvSpPr>
        <p:spPr>
          <a:xfrm>
            <a:off x="0" y="1160463"/>
            <a:ext cx="8893174" cy="3096000"/>
          </a:xfrm>
          <a:solidFill>
            <a:schemeClr val="bg2">
              <a:lumMod val="40000"/>
              <a:lumOff val="60000"/>
            </a:schemeClr>
          </a:solidFill>
        </p:spPr>
        <p:txBody>
          <a:bodyPr/>
          <a:lstStyle>
            <a:lvl1pPr marL="0" indent="0" algn="ctr">
              <a:buFontTx/>
              <a:buNone/>
              <a:defRPr b="0"/>
            </a:lvl1pPr>
          </a:lstStyle>
          <a:p>
            <a:r>
              <a:rPr lang="en-US" smtClean="0"/>
              <a:t>Click icon to add picture</a:t>
            </a:r>
            <a:endParaRPr lang="en-US" dirty="0"/>
          </a:p>
        </p:txBody>
      </p:sp>
      <p:sp>
        <p:nvSpPr>
          <p:cNvPr id="15" name="Rectangle 14"/>
          <p:cNvSpPr/>
          <p:nvPr userDrawn="1"/>
        </p:nvSpPr>
        <p:spPr>
          <a:xfrm>
            <a:off x="0" y="4271529"/>
            <a:ext cx="8893175" cy="17212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4" y="4876154"/>
            <a:ext cx="8317620" cy="1909957"/>
          </a:xfrm>
        </p:spPr>
        <p:txBody>
          <a:bodyPr anchor="t" anchorCtr="0">
            <a:noAutofit/>
          </a:bodyPr>
          <a:lstStyle>
            <a:lvl1pPr>
              <a:lnSpc>
                <a:spcPct val="91000"/>
              </a:lnSpc>
              <a:defRPr sz="3600">
                <a:solidFill>
                  <a:schemeClr val="bg1"/>
                </a:solidFill>
              </a:defRPr>
            </a:lvl1pPr>
          </a:lstStyle>
          <a:p>
            <a:r>
              <a:rPr lang="en-GB" dirty="0"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64788"/>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16" name="TextBox 15"/>
          <p:cNvSpPr txBox="1"/>
          <p:nvPr userDrawn="1"/>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sp>
        <p:nvSpPr>
          <p:cNvPr id="22" name="SD_FLD_Document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dirty="0" smtClean="0">
                <a:solidFill>
                  <a:schemeClr val="tx1"/>
                </a:solidFill>
                <a:ea typeface="ＭＳ Ｐゴシック" charset="-128"/>
                <a:cs typeface="Arial" charset="0"/>
              </a:rPr>
              <a:t>23 August 2016</a:t>
            </a:r>
            <a:endParaRPr lang="en-GB" altLang="ja-JP" sz="700" dirty="0">
              <a:solidFill>
                <a:schemeClr val="tx1"/>
              </a:solidFill>
              <a:ea typeface="ＭＳ Ｐゴシック" charset="-128"/>
              <a:cs typeface="Arial" charset="0"/>
            </a:endParaRPr>
          </a:p>
        </p:txBody>
      </p:sp>
      <p:sp>
        <p:nvSpPr>
          <p:cNvPr id="24" name="SD_FLD_BusinessAreaName"/>
          <p:cNvSpPr/>
          <p:nvPr userDrawn="1"/>
        </p:nvSpPr>
        <p:spPr>
          <a:xfrm>
            <a:off x="250825" y="4501596"/>
            <a:ext cx="6445252" cy="216149"/>
          </a:xfrm>
          <a:prstGeom prst="rect">
            <a:avLst/>
          </a:prstGeom>
        </p:spPr>
        <p:txBody>
          <a:bodyPr vert="horz" lIns="0" tIns="0" rIns="0" bIns="0" rtlCol="0" anchor="b" anchorCtr="0">
            <a:noAutofit/>
          </a:bodyPr>
          <a:lstStyle/>
          <a:p>
            <a:pPr lvl="0" indent="0">
              <a:lnSpc>
                <a:spcPct val="114000"/>
              </a:lnSpc>
              <a:spcBef>
                <a:spcPts val="600"/>
              </a:spcBef>
              <a:buClr>
                <a:srgbClr val="3F9C35"/>
              </a:buClr>
              <a:buFont typeface="Wingdings 2" pitchFamily="18" charset="2"/>
              <a:buNone/>
            </a:pPr>
            <a:r>
              <a:rPr lang="en-GB" sz="1400" b="1" cap="all" baseline="0" smtClean="0">
                <a:solidFill>
                  <a:schemeClr val="bg1"/>
                </a:solidFill>
              </a:rPr>
              <a:t>Energy</a:t>
            </a:r>
            <a:endParaRPr lang="en-GB" sz="1400" b="1" cap="all" baseline="0" dirty="0" smtClean="0">
              <a:solidFill>
                <a:schemeClr val="bg1"/>
              </a:solidFill>
            </a:endParaRPr>
          </a:p>
        </p:txBody>
      </p:sp>
      <p:sp>
        <p:nvSpPr>
          <p:cNvPr id="23"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33934004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1" y="3933056"/>
            <a:ext cx="8893174" cy="2059757"/>
          </a:xfrm>
          <a:prstGeom prst="rect">
            <a:avLst/>
          </a:prstGeom>
          <a:solidFill>
            <a:srgbClr val="00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Picture Placeholder 7"/>
          <p:cNvSpPr>
            <a:spLocks noGrp="1"/>
          </p:cNvSpPr>
          <p:nvPr>
            <p:ph type="pic" sz="quarter" idx="15"/>
          </p:nvPr>
        </p:nvSpPr>
        <p:spPr>
          <a:xfrm>
            <a:off x="0" y="1160462"/>
            <a:ext cx="8893174" cy="2756849"/>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2" name="Title 1"/>
          <p:cNvSpPr>
            <a:spLocks noGrp="1"/>
          </p:cNvSpPr>
          <p:nvPr>
            <p:ph type="ctrTitle"/>
          </p:nvPr>
        </p:nvSpPr>
        <p:spPr>
          <a:xfrm>
            <a:off x="250825" y="4312347"/>
            <a:ext cx="6445251" cy="666452"/>
          </a:xfrm>
        </p:spPr>
        <p:txBody>
          <a:bodyPr>
            <a:noAutofit/>
          </a:bodyPr>
          <a:lstStyle>
            <a:lvl1pPr>
              <a:lnSpc>
                <a:spcPct val="91000"/>
              </a:lnSpc>
              <a:defRPr sz="2200">
                <a:solidFill>
                  <a:schemeClr val="bg1"/>
                </a:solidFill>
              </a:defRPr>
            </a:lvl1pPr>
          </a:lstStyle>
          <a:p>
            <a:r>
              <a:rPr lang="en-GB" dirty="0"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3924941"/>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GB" sz="900" b="1" cap="all" baseline="0" noProof="1" smtClean="0">
                <a:solidFill>
                  <a:schemeClr val="accent2"/>
                </a:solidFill>
              </a:rPr>
              <a:t>Safer, smarter, greener</a:t>
            </a:r>
            <a:endParaRPr lang="en-GB" sz="900" b="1" cap="all" baseline="0" noProof="1">
              <a:solidFill>
                <a:schemeClr val="accent2"/>
              </a:solidFill>
            </a:endParaRPr>
          </a:p>
        </p:txBody>
      </p:sp>
      <p:sp>
        <p:nvSpPr>
          <p:cNvPr id="21" name="TextBox 20"/>
          <p:cNvSpPr txBox="1"/>
          <p:nvPr userDrawn="1"/>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sp>
        <p:nvSpPr>
          <p:cNvPr id="22" name="SD_FLD_Author"/>
          <p:cNvSpPr txBox="1">
            <a:spLocks noChangeArrowheads="1"/>
          </p:cNvSpPr>
          <p:nvPr userDrawn="1"/>
        </p:nvSpPr>
        <p:spPr bwMode="auto">
          <a:xfrm>
            <a:off x="250823" y="5363202"/>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0"/>
          <a:lstStyle/>
          <a:p>
            <a:pPr marL="0" indent="0" algn="l" defTabSz="914400" rtl="0" eaLnBrk="1" latinLnBrk="0" hangingPunct="1">
              <a:lnSpc>
                <a:spcPct val="114000"/>
              </a:lnSpc>
              <a:spcBef>
                <a:spcPts val="600"/>
              </a:spcBef>
              <a:buClr>
                <a:srgbClr val="3F9C35"/>
              </a:buClr>
              <a:buFont typeface="Wingdings 2" pitchFamily="18" charset="2"/>
              <a:buNone/>
            </a:pPr>
            <a:r>
              <a:rPr lang="en-GB" altLang="ja-JP" sz="1200" b="1" kern="1200" baseline="0" smtClean="0">
                <a:solidFill>
                  <a:schemeClr val="tx2"/>
                </a:solidFill>
                <a:latin typeface="+mn-lt"/>
                <a:ea typeface="+mn-ea"/>
                <a:cs typeface="+mn-cs"/>
              </a:rPr>
              <a:t>Fabio Pollicino</a:t>
            </a:r>
            <a:endParaRPr lang="en-GB" altLang="ja-JP" sz="1200" b="1" kern="1200" baseline="0" dirty="0">
              <a:solidFill>
                <a:schemeClr val="tx2"/>
              </a:solidFill>
              <a:latin typeface="+mn-lt"/>
              <a:ea typeface="+mn-ea"/>
              <a:cs typeface="+mn-cs"/>
            </a:endParaRPr>
          </a:p>
        </p:txBody>
      </p:sp>
      <p:sp>
        <p:nvSpPr>
          <p:cNvPr id="23" name="SD_FLD_DocumentDate"/>
          <p:cNvSpPr/>
          <p:nvPr userDrawn="1"/>
        </p:nvSpPr>
        <p:spPr>
          <a:xfrm>
            <a:off x="249520" y="5685609"/>
            <a:ext cx="6446555" cy="3072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lvl="0" indent="0" algn="l" defTabSz="914400" rtl="0" eaLnBrk="1" latinLnBrk="0" hangingPunct="1">
              <a:lnSpc>
                <a:spcPct val="114000"/>
              </a:lnSpc>
              <a:spcBef>
                <a:spcPts val="600"/>
              </a:spcBef>
              <a:buClr>
                <a:srgbClr val="3F9C35"/>
              </a:buClr>
              <a:buFont typeface="Wingdings 2" pitchFamily="18" charset="2"/>
              <a:buNone/>
            </a:pPr>
            <a:r>
              <a:rPr lang="en-GB" sz="1200" b="0" kern="1200" smtClean="0">
                <a:solidFill>
                  <a:schemeClr val="tx2"/>
                </a:solidFill>
                <a:latin typeface="+mn-lt"/>
                <a:ea typeface="+mn-ea"/>
                <a:cs typeface="+mn-cs"/>
              </a:rPr>
              <a:t>23 August 2016</a:t>
            </a:r>
            <a:endParaRPr lang="en-GB" sz="1200" b="0" kern="1200" dirty="0" smtClean="0">
              <a:solidFill>
                <a:schemeClr val="tx2"/>
              </a:solidFill>
              <a:latin typeface="+mn-lt"/>
              <a:ea typeface="+mn-ea"/>
              <a:cs typeface="+mn-cs"/>
            </a:endParaRPr>
          </a:p>
        </p:txBody>
      </p:sp>
      <p:sp>
        <p:nvSpPr>
          <p:cNvPr id="26" name="SD_FLD_DocumentNumber"/>
          <p:cNvSpPr txBox="1">
            <a:spLocks noChangeArrowheads="1"/>
          </p:cNvSpPr>
          <p:nvPr userDrawn="1"/>
        </p:nvSpPr>
        <p:spPr bwMode="auto">
          <a:xfrm>
            <a:off x="1691680" y="6517697"/>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r>
              <a:rPr lang="en-GB" altLang="ja-JP" sz="700" smtClean="0">
                <a:solidFill>
                  <a:srgbClr val="000000"/>
                </a:solidFill>
                <a:ea typeface="ＭＳ Ｐゴシック" charset="-128"/>
                <a:cs typeface="Arial" charset="0"/>
              </a:rPr>
              <a:t>DNVGL-SE-0190</a:t>
            </a:r>
            <a:endParaRPr lang="en-GB" altLang="ja-JP" sz="700" dirty="0">
              <a:solidFill>
                <a:srgbClr val="000000"/>
              </a:solidFill>
              <a:ea typeface="ＭＳ Ｐゴシック" charset="-128"/>
              <a:cs typeface="Arial" charset="0"/>
            </a:endParaRPr>
          </a:p>
        </p:txBody>
      </p:sp>
      <p:sp>
        <p:nvSpPr>
          <p:cNvPr id="28" name="SD_FLD_BusinessAreaName"/>
          <p:cNvSpPr/>
          <p:nvPr userDrawn="1"/>
        </p:nvSpPr>
        <p:spPr>
          <a:xfrm>
            <a:off x="246122" y="4056885"/>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smtClean="0">
                <a:solidFill>
                  <a:schemeClr val="bg1"/>
                </a:solidFill>
                <a:latin typeface="+mn-lt"/>
                <a:ea typeface="+mn-ea"/>
                <a:cs typeface="+mn-cs"/>
              </a:rPr>
              <a:t>Energy</a:t>
            </a:r>
            <a:endParaRPr lang="en-GB" sz="1200" b="1" kern="1200" cap="all" baseline="0" dirty="0" smtClean="0">
              <a:solidFill>
                <a:schemeClr val="bg1"/>
              </a:solidFill>
              <a:latin typeface="+mn-lt"/>
              <a:ea typeface="+mn-ea"/>
              <a:cs typeface="+mn-cs"/>
            </a:endParaRPr>
          </a:p>
        </p:txBody>
      </p:sp>
      <p:sp>
        <p:nvSpPr>
          <p:cNvPr id="30" name="Subtitle 2"/>
          <p:cNvSpPr>
            <a:spLocks noGrp="1"/>
          </p:cNvSpPr>
          <p:nvPr>
            <p:ph type="subTitle" idx="1"/>
          </p:nvPr>
        </p:nvSpPr>
        <p:spPr>
          <a:xfrm>
            <a:off x="250825" y="5039166"/>
            <a:ext cx="6445250" cy="324036"/>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sp>
        <p:nvSpPr>
          <p:cNvPr id="27" name="SD_FLD_Draft" hidden="1"/>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12506914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1" y="260351"/>
            <a:ext cx="8893174" cy="57324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5" y="1268761"/>
            <a:ext cx="6445250" cy="1298228"/>
          </a:xfrm>
        </p:spPr>
        <p:txBody>
          <a:bodyPr anchor="t">
            <a:noAutofit/>
          </a:bodyPr>
          <a:lstStyle>
            <a:lvl1pPr algn="l">
              <a:defRPr sz="2400" b="1" cap="none" baseline="0">
                <a:solidFill>
                  <a:schemeClr val="bg1"/>
                </a:solidFill>
              </a:defRPr>
            </a:lvl1pPr>
          </a:lstStyle>
          <a:p>
            <a:r>
              <a:rPr lang="en-GB" dirty="0" smtClean="0"/>
              <a:t>Click to edit Master title style</a:t>
            </a:r>
            <a:endParaRPr lang="en-GB" dirty="0"/>
          </a:p>
        </p:txBody>
      </p:sp>
      <p:sp>
        <p:nvSpPr>
          <p:cNvPr id="11" name="Rectangle 10"/>
          <p:cNvSpPr/>
          <p:nvPr userDrawn="1"/>
        </p:nvSpPr>
        <p:spPr>
          <a:xfrm>
            <a:off x="0" y="5907600"/>
            <a:ext cx="8892000" cy="2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29000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with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60351"/>
            <a:ext cx="8892000" cy="5732462"/>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2" name="Title 1"/>
          <p:cNvSpPr>
            <a:spLocks noGrp="1"/>
          </p:cNvSpPr>
          <p:nvPr>
            <p:ph type="title"/>
          </p:nvPr>
        </p:nvSpPr>
        <p:spPr>
          <a:xfrm>
            <a:off x="250825" y="1268761"/>
            <a:ext cx="6445250" cy="1298228"/>
          </a:xfrm>
        </p:spPr>
        <p:txBody>
          <a:bodyPr anchor="t">
            <a:noAutofit/>
          </a:bodyPr>
          <a:lstStyle>
            <a:lvl1pPr algn="l">
              <a:defRPr sz="2400" b="1" cap="none" baseline="0">
                <a:solidFill>
                  <a:schemeClr val="bg1"/>
                </a:solidFill>
              </a:defRPr>
            </a:lvl1pPr>
          </a:lstStyle>
          <a:p>
            <a:r>
              <a:rPr lang="en-GB" dirty="0" smtClean="0"/>
              <a:t>Click to edit Master title style</a:t>
            </a:r>
            <a:endParaRPr lang="en-GB" dirty="0"/>
          </a:p>
        </p:txBody>
      </p:sp>
      <p:sp>
        <p:nvSpPr>
          <p:cNvPr id="12" name="Table Placeholder 11"/>
          <p:cNvSpPr>
            <a:spLocks noGrp="1"/>
          </p:cNvSpPr>
          <p:nvPr>
            <p:ph type="tbl" sz="quarter" idx="14"/>
          </p:nvPr>
        </p:nvSpPr>
        <p:spPr>
          <a:xfrm>
            <a:off x="0" y="5907170"/>
            <a:ext cx="8892000" cy="21590"/>
          </a:xfrm>
          <a:solidFill>
            <a:schemeClr val="bg1"/>
          </a:solidFill>
        </p:spPr>
        <p:txBody>
          <a:bodyPr>
            <a:normAutofit/>
          </a:bodyPr>
          <a:lstStyle>
            <a:lvl1pPr>
              <a:defRPr sz="100">
                <a:solidFill>
                  <a:schemeClr val="bg1"/>
                </a:solidFill>
              </a:defRPr>
            </a:lvl1pPr>
          </a:lstStyle>
          <a:p>
            <a:r>
              <a:rPr lang="en-US" smtClean="0"/>
              <a:t>Click icon to add table</a:t>
            </a:r>
            <a:endParaRPr lang="en-US" dirty="0"/>
          </a:p>
        </p:txBody>
      </p:sp>
    </p:spTree>
    <p:extLst>
      <p:ext uri="{BB962C8B-B14F-4D97-AF65-F5344CB8AC3E}">
        <p14:creationId xmlns:p14="http://schemas.microsoft.com/office/powerpoint/2010/main" val="24439818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250824" y="1268414"/>
            <a:ext cx="4243389"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9787" y="1268414"/>
            <a:ext cx="4243387"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2380756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ntent with 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250824" y="972000"/>
            <a:ext cx="4243389" cy="57240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250826" y="1620000"/>
            <a:ext cx="4243387" cy="4372813"/>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4649788" y="970248"/>
            <a:ext cx="4242692" cy="57231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649787" y="1618861"/>
            <a:ext cx="4242693" cy="4373952"/>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28011361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U:\DNV\New upgrading projects received September 2013\PPT project assigned September 2013-\work\A4 PPT logos.em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125"/>
          <a:stretch/>
        </p:blipFill>
        <p:spPr bwMode="auto">
          <a:xfrm>
            <a:off x="0" y="6277564"/>
            <a:ext cx="8895105" cy="32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50825" y="241082"/>
            <a:ext cx="8641656" cy="670086"/>
          </a:xfrm>
          <a:prstGeom prst="rect">
            <a:avLst/>
          </a:prstGeom>
        </p:spPr>
        <p:txBody>
          <a:bodyPr vert="horz" lIns="0" tIns="0" rIns="0" bIns="0" rtlCol="0" anchor="b" anchorCtr="0">
            <a:noAutofit/>
          </a:body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250825" y="1268414"/>
            <a:ext cx="8641656" cy="47244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2"/>
          </p:nvPr>
        </p:nvSpPr>
        <p:spPr>
          <a:xfrm>
            <a:off x="3239852" y="6697681"/>
            <a:ext cx="1257536" cy="154800"/>
          </a:xfrm>
          <a:prstGeom prst="rect">
            <a:avLst/>
          </a:prstGeom>
        </p:spPr>
        <p:txBody>
          <a:bodyPr vert="horz" lIns="0" tIns="0" rIns="0" bIns="0" rtlCol="0" anchor="t" anchorCtr="0"/>
          <a:lstStyle>
            <a:lvl1pPr algn="r">
              <a:defRPr sz="700">
                <a:solidFill>
                  <a:schemeClr val="tx1"/>
                </a:solidFill>
              </a:defRPr>
            </a:lvl1pPr>
          </a:lstStyle>
          <a:p>
            <a:endParaRPr lang="en-GB" dirty="0"/>
          </a:p>
        </p:txBody>
      </p:sp>
      <p:sp>
        <p:nvSpPr>
          <p:cNvPr id="5" name="Footer Placeholder 4"/>
          <p:cNvSpPr>
            <a:spLocks noGrp="1"/>
          </p:cNvSpPr>
          <p:nvPr>
            <p:ph type="ftr" sz="quarter" idx="3"/>
          </p:nvPr>
        </p:nvSpPr>
        <p:spPr>
          <a:xfrm>
            <a:off x="250825" y="6697681"/>
            <a:ext cx="2989028" cy="154800"/>
          </a:xfrm>
          <a:prstGeom prst="rect">
            <a:avLst/>
          </a:prstGeom>
        </p:spPr>
        <p:txBody>
          <a:bodyPr vert="horz" lIns="0" tIns="0" rIns="0" bIns="0" rtlCol="0" anchor="t" anchorCtr="0"/>
          <a:lstStyle>
            <a:lvl1pPr algn="l">
              <a:defRPr sz="750" b="1">
                <a:solidFill>
                  <a:schemeClr val="tx1"/>
                </a:solidFill>
              </a:defRPr>
            </a:lvl1pPr>
          </a:lstStyle>
          <a:p>
            <a:endParaRPr lang="en-GB" dirty="0"/>
          </a:p>
        </p:txBody>
      </p:sp>
      <p:sp>
        <p:nvSpPr>
          <p:cNvPr id="6" name="Slide Number Placeholder 5"/>
          <p:cNvSpPr>
            <a:spLocks noGrp="1"/>
          </p:cNvSpPr>
          <p:nvPr>
            <p:ph type="sldNum" sz="quarter" idx="4"/>
          </p:nvPr>
        </p:nvSpPr>
        <p:spPr>
          <a:xfrm>
            <a:off x="250823" y="6517926"/>
            <a:ext cx="240231" cy="179755"/>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GB" smtClean="0"/>
              <a:pPr/>
              <a:t>‹#›</a:t>
            </a:fld>
            <a:endParaRPr lang="en-GB" dirty="0"/>
          </a:p>
        </p:txBody>
      </p:sp>
      <p:sp>
        <p:nvSpPr>
          <p:cNvPr id="11" name="TextBox 10"/>
          <p:cNvSpPr txBox="1"/>
          <p:nvPr/>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cxnSp>
        <p:nvCxnSpPr>
          <p:cNvPr id="15" name="Straight Connector 14"/>
          <p:cNvCxnSpPr/>
          <p:nvPr/>
        </p:nvCxnSpPr>
        <p:spPr>
          <a:xfrm>
            <a:off x="0" y="943200"/>
            <a:ext cx="889248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D_FLD_Draft" hidden="1"/>
          <p:cNvSpPr txBox="1">
            <a:spLocks noChangeArrowheads="1"/>
          </p:cNvSpPr>
          <p:nvPr/>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
        <p:nvSpPr>
          <p:cNvPr id="14" name="SD_FLD_DocumentDate"/>
          <p:cNvSpPr txBox="1">
            <a:spLocks noChangeArrowheads="1"/>
          </p:cNvSpPr>
          <p:nvPr/>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smtClean="0">
                <a:solidFill>
                  <a:schemeClr val="tx1"/>
                </a:solidFill>
                <a:ea typeface="ＭＳ Ｐゴシック" charset="-128"/>
                <a:cs typeface="Arial" charset="0"/>
              </a:rPr>
              <a:t>23 August 2016</a:t>
            </a:r>
            <a:endParaRPr lang="en-GB" altLang="ja-JP" sz="700" dirty="0">
              <a:solidFill>
                <a:schemeClr val="tx1"/>
              </a:solidFill>
              <a:ea typeface="ＭＳ Ｐゴシック" charset="-128"/>
              <a:cs typeface="Arial" charset="0"/>
            </a:endParaRP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65" r:id="rId7"/>
    <p:sldLayoutId id="2147483652" r:id="rId8"/>
    <p:sldLayoutId id="2147483653" r:id="rId9"/>
    <p:sldLayoutId id="2147483664" r:id="rId10"/>
    <p:sldLayoutId id="2147483666" r:id="rId11"/>
    <p:sldLayoutId id="2147483654" r:id="rId12"/>
    <p:sldLayoutId id="2147483655" r:id="rId13"/>
    <p:sldLayoutId id="2147483667" r:id="rId14"/>
    <p:sldLayoutId id="2147483693" r:id="rId15"/>
    <p:sldLayoutId id="2147483694" r:id="rId16"/>
  </p:sldLayoutIdLst>
  <p:timing>
    <p:tnLst>
      <p:par>
        <p:cTn id="1" dur="indefinite" restart="never" nodeType="tmRoot"/>
      </p:par>
    </p:tnLst>
  </p:timing>
  <p:hf hdr="0" ftr="0" dt="0"/>
  <p:txStyles>
    <p:titleStyle>
      <a:lvl1pPr algn="l" defTabSz="914400" rtl="0" eaLnBrk="1" latinLnBrk="0" hangingPunct="1">
        <a:spcBef>
          <a:spcPct val="0"/>
        </a:spcBef>
        <a:buNone/>
        <a:defRPr sz="1800" b="1" kern="1200">
          <a:solidFill>
            <a:schemeClr val="accent4"/>
          </a:solidFill>
          <a:latin typeface="+mj-lt"/>
          <a:ea typeface="+mj-ea"/>
          <a:cs typeface="+mj-cs"/>
        </a:defRPr>
      </a:lvl1pPr>
    </p:titleStyle>
    <p:body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U:\DNV\New upgrading projects received September 2013\PPT project assigned September 2013-\work\A4 PPT logos.em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25"/>
          <a:stretch/>
        </p:blipFill>
        <p:spPr bwMode="auto">
          <a:xfrm>
            <a:off x="0" y="6277564"/>
            <a:ext cx="8895105" cy="32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50825" y="241082"/>
            <a:ext cx="8641656" cy="670086"/>
          </a:xfrm>
          <a:prstGeom prst="rect">
            <a:avLst/>
          </a:prstGeom>
        </p:spPr>
        <p:txBody>
          <a:bodyPr vert="horz" lIns="0" tIns="0" rIns="0" bIns="0" rtlCol="0" anchor="b" anchorCtr="0">
            <a:noAutofit/>
          </a:body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250825" y="1268414"/>
            <a:ext cx="8641656" cy="4724400"/>
          </a:xfrm>
          <a:prstGeom prst="rect">
            <a:avLst/>
          </a:prstGeom>
        </p:spPr>
        <p:txBody>
          <a:bodyPr vert="horz" lIns="0" tIns="0" rIns="0" bIns="0" rtlCol="0">
            <a:noAutofit/>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2"/>
          </p:nvPr>
        </p:nvSpPr>
        <p:spPr>
          <a:xfrm>
            <a:off x="3239852" y="6697681"/>
            <a:ext cx="1257536" cy="154800"/>
          </a:xfrm>
          <a:prstGeom prst="rect">
            <a:avLst/>
          </a:prstGeom>
        </p:spPr>
        <p:txBody>
          <a:bodyPr vert="horz" lIns="0" tIns="0" rIns="0" bIns="0" rtlCol="0" anchor="t" anchorCtr="0"/>
          <a:lstStyle>
            <a:lvl1pPr algn="r">
              <a:defRPr sz="700">
                <a:solidFill>
                  <a:schemeClr val="tx1"/>
                </a:solidFill>
              </a:defRPr>
            </a:lvl1pPr>
          </a:lstStyle>
          <a:p>
            <a:endParaRPr lang="en-GB" dirty="0"/>
          </a:p>
        </p:txBody>
      </p:sp>
      <p:sp>
        <p:nvSpPr>
          <p:cNvPr id="5" name="Footer Placeholder 4"/>
          <p:cNvSpPr>
            <a:spLocks noGrp="1"/>
          </p:cNvSpPr>
          <p:nvPr>
            <p:ph type="ftr" sz="quarter" idx="3"/>
          </p:nvPr>
        </p:nvSpPr>
        <p:spPr>
          <a:xfrm>
            <a:off x="250825" y="6697681"/>
            <a:ext cx="2989028" cy="154800"/>
          </a:xfrm>
          <a:prstGeom prst="rect">
            <a:avLst/>
          </a:prstGeom>
        </p:spPr>
        <p:txBody>
          <a:bodyPr vert="horz" lIns="0" tIns="0" rIns="0" bIns="0" rtlCol="0" anchor="t" anchorCtr="0"/>
          <a:lstStyle>
            <a:lvl1pPr algn="l">
              <a:defRPr sz="750" b="1">
                <a:solidFill>
                  <a:schemeClr val="tx1"/>
                </a:solidFill>
              </a:defRPr>
            </a:lvl1pPr>
          </a:lstStyle>
          <a:p>
            <a:endParaRPr lang="en-GB" dirty="0"/>
          </a:p>
        </p:txBody>
      </p:sp>
      <p:sp>
        <p:nvSpPr>
          <p:cNvPr id="6" name="Slide Number Placeholder 5"/>
          <p:cNvSpPr>
            <a:spLocks noGrp="1"/>
          </p:cNvSpPr>
          <p:nvPr>
            <p:ph type="sldNum" sz="quarter" idx="4"/>
          </p:nvPr>
        </p:nvSpPr>
        <p:spPr>
          <a:xfrm>
            <a:off x="250823" y="6517926"/>
            <a:ext cx="240231" cy="179755"/>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GB" smtClean="0"/>
              <a:pPr/>
              <a:t>‹#›</a:t>
            </a:fld>
            <a:endParaRPr lang="en-GB" dirty="0"/>
          </a:p>
        </p:txBody>
      </p:sp>
      <p:sp>
        <p:nvSpPr>
          <p:cNvPr id="11" name="TextBox 10"/>
          <p:cNvSpPr txBox="1"/>
          <p:nvPr/>
        </p:nvSpPr>
        <p:spPr>
          <a:xfrm>
            <a:off x="491055" y="6517926"/>
            <a:ext cx="732573" cy="107722"/>
          </a:xfrm>
          <a:prstGeom prst="rect">
            <a:avLst/>
          </a:prstGeom>
          <a:noFill/>
        </p:spPr>
        <p:txBody>
          <a:bodyPr wrap="none" lIns="0" tIns="0" rIns="0" bIns="0" rtlCol="0">
            <a:spAutoFit/>
          </a:bodyPr>
          <a:lstStyle/>
          <a:p>
            <a:r>
              <a:rPr lang="en-GB" sz="700" noProof="0" dirty="0" smtClean="0">
                <a:solidFill>
                  <a:schemeClr val="tx1"/>
                </a:solidFill>
              </a:rPr>
              <a:t>DNV GL © 2014</a:t>
            </a:r>
            <a:endParaRPr lang="en-GB" sz="700" noProof="0" dirty="0">
              <a:solidFill>
                <a:schemeClr val="tx1"/>
              </a:solidFill>
            </a:endParaRPr>
          </a:p>
        </p:txBody>
      </p:sp>
      <p:cxnSp>
        <p:nvCxnSpPr>
          <p:cNvPr id="15" name="Straight Connector 14"/>
          <p:cNvCxnSpPr/>
          <p:nvPr/>
        </p:nvCxnSpPr>
        <p:spPr>
          <a:xfrm>
            <a:off x="0" y="943200"/>
            <a:ext cx="889248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SD_FLD_DocumentDate"/>
          <p:cNvSpPr txBox="1">
            <a:spLocks noChangeArrowheads="1"/>
          </p:cNvSpPr>
          <p:nvPr/>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smtClean="0">
                <a:solidFill>
                  <a:schemeClr val="tx1"/>
                </a:solidFill>
                <a:ea typeface="ＭＳ Ｐゴシック" charset="-128"/>
                <a:cs typeface="Arial" charset="0"/>
              </a:rPr>
              <a:t>23 August 2016</a:t>
            </a:r>
            <a:endParaRPr lang="en-GB" altLang="ja-JP" sz="700" dirty="0">
              <a:solidFill>
                <a:schemeClr val="tx1"/>
              </a:solidFill>
              <a:ea typeface="ＭＳ Ｐゴシック" charset="-128"/>
              <a:cs typeface="Arial" charset="0"/>
            </a:endParaRPr>
          </a:p>
        </p:txBody>
      </p:sp>
      <p:sp>
        <p:nvSpPr>
          <p:cNvPr id="13" name="SD_FLD_Draft" hidden="1"/>
          <p:cNvSpPr txBox="1">
            <a:spLocks noChangeArrowheads="1"/>
          </p:cNvSpPr>
          <p:nvPr/>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smtClean="0">
                <a:solidFill>
                  <a:srgbClr val="C4262E"/>
                </a:solidFill>
                <a:ea typeface="ＭＳ Ｐゴシック" charset="-128"/>
                <a:cs typeface="Arial" charset="0"/>
              </a:rPr>
              <a:t>Draft</a:t>
            </a:r>
            <a:endParaRPr lang="en-GB" altLang="ja-JP" sz="1600" b="0" cap="all" baseline="0" dirty="0">
              <a:solidFill>
                <a:srgbClr val="C4262E"/>
              </a:solidFill>
              <a:ea typeface="ＭＳ Ｐゴシック" charset="-128"/>
              <a:cs typeface="Arial" charset="0"/>
            </a:endParaRPr>
          </a:p>
        </p:txBody>
      </p:sp>
    </p:spTree>
    <p:extLst>
      <p:ext uri="{BB962C8B-B14F-4D97-AF65-F5344CB8AC3E}">
        <p14:creationId xmlns:p14="http://schemas.microsoft.com/office/powerpoint/2010/main" val="3968027171"/>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Lst>
  <p:timing>
    <p:tnLst>
      <p:par>
        <p:cTn id="1" dur="indefinite" restart="never" nodeType="tmRoot"/>
      </p:par>
    </p:tnLst>
  </p:timing>
  <p:hf hdr="0" ftr="0" dt="0"/>
  <p:txStyles>
    <p:titleStyle>
      <a:lvl1pPr algn="l" defTabSz="914400" rtl="0" eaLnBrk="1" latinLnBrk="0" hangingPunct="1">
        <a:spcBef>
          <a:spcPct val="0"/>
        </a:spcBef>
        <a:buNone/>
        <a:defRPr sz="1800" b="1" kern="1200">
          <a:solidFill>
            <a:schemeClr val="accent4"/>
          </a:solidFill>
          <a:latin typeface="+mj-lt"/>
          <a:ea typeface="+mj-ea"/>
          <a:cs typeface="+mj-cs"/>
        </a:defRPr>
      </a:lvl1pPr>
    </p:titleStyle>
    <p:body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oleObject" Target="../embeddings/oleObject2.bin"/><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15.xml"/><Relationship Id="rId7" Type="http://schemas.openxmlformats.org/officeDocument/2006/relationships/diagramData" Target="../diagrams/data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8.jpeg"/><Relationship Id="rId11" Type="http://schemas.microsoft.com/office/2007/relationships/diagramDrawing" Target="../diagrams/drawing2.xml"/><Relationship Id="rId5" Type="http://schemas.openxmlformats.org/officeDocument/2006/relationships/image" Target="../media/image37.png"/><Relationship Id="rId10" Type="http://schemas.openxmlformats.org/officeDocument/2006/relationships/diagramColors" Target="../diagrams/colors2.xml"/><Relationship Id="rId4" Type="http://schemas.openxmlformats.org/officeDocument/2006/relationships/oleObject" Target="../embeddings/oleObject3.bin"/><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35.png"/><Relationship Id="rId5" Type="http://schemas.openxmlformats.org/officeDocument/2006/relationships/diagramQuickStyle" Target="../diagrams/quickStyle3.xml"/><Relationship Id="rId10" Type="http://schemas.openxmlformats.org/officeDocument/2006/relationships/image" Target="../media/image41.png"/><Relationship Id="rId4" Type="http://schemas.openxmlformats.org/officeDocument/2006/relationships/diagramLayout" Target="../diagrams/layout3.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4.pn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31.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www.dakks.de/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eg"/><Relationship Id="rId12" Type="http://schemas.microsoft.com/office/2007/relationships/diagramDrawing" Target="../diagrams/drawing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3.emf"/><Relationship Id="rId11" Type="http://schemas.openxmlformats.org/officeDocument/2006/relationships/diagramColors" Target="../diagrams/colors1.xml"/><Relationship Id="rId5" Type="http://schemas.openxmlformats.org/officeDocument/2006/relationships/oleObject" Target="../embeddings/oleObject1.bin"/><Relationship Id="rId10" Type="http://schemas.openxmlformats.org/officeDocument/2006/relationships/diagramQuickStyle" Target="../diagrams/quickStyle1.xml"/><Relationship Id="rId4" Type="http://schemas.openxmlformats.org/officeDocument/2006/relationships/notesSlide" Target="../notesSlides/notesSlide8.xml"/><Relationship Id="rId9"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indeurope.org/summit2016/wp-content/uploads/files/media-and-press/downloads/WindEurope-Summit2016-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437112"/>
            <a:ext cx="5616624" cy="1746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0824" y="1641864"/>
            <a:ext cx="7489528" cy="666452"/>
          </a:xfrm>
        </p:spPr>
        <p:txBody>
          <a:bodyPr>
            <a:normAutofit/>
          </a:bodyPr>
          <a:lstStyle/>
          <a:p>
            <a:r>
              <a:rPr lang="en-US" dirty="0"/>
              <a:t>Procurement </a:t>
            </a:r>
            <a:r>
              <a:rPr lang="en-US" dirty="0" smtClean="0"/>
              <a:t>problems? </a:t>
            </a:r>
            <a:br>
              <a:rPr lang="en-US" dirty="0" smtClean="0"/>
            </a:br>
            <a:r>
              <a:rPr lang="en-US" dirty="0" smtClean="0"/>
              <a:t>Not </a:t>
            </a:r>
            <a:r>
              <a:rPr lang="en-US" dirty="0"/>
              <a:t>this way - solutions for </a:t>
            </a:r>
            <a:r>
              <a:rPr lang="en-US" dirty="0" smtClean="0"/>
              <a:t>professionals</a:t>
            </a:r>
            <a:endParaRPr lang="en-GB" dirty="0"/>
          </a:p>
        </p:txBody>
      </p:sp>
      <p:sp>
        <p:nvSpPr>
          <p:cNvPr id="10" name="Slide Number Placeholder 9"/>
          <p:cNvSpPr>
            <a:spLocks noGrp="1"/>
          </p:cNvSpPr>
          <p:nvPr>
            <p:ph type="sldNum" sz="quarter" idx="4294967295"/>
          </p:nvPr>
        </p:nvSpPr>
        <p:spPr>
          <a:xfrm>
            <a:off x="250823" y="6517926"/>
            <a:ext cx="240231" cy="179755"/>
          </a:xfrm>
        </p:spPr>
        <p:txBody>
          <a:bodyPr/>
          <a:lstStyle/>
          <a:p>
            <a:fld id="{5BA07366-CB75-4AA8-9E5B-928B849F427C}" type="slidenum">
              <a:rPr lang="en-GB" smtClean="0"/>
              <a:pPr/>
              <a:t>1</a:t>
            </a:fld>
            <a:endParaRPr lang="en-GB" dirty="0"/>
          </a:p>
        </p:txBody>
      </p:sp>
      <p:sp>
        <p:nvSpPr>
          <p:cNvPr id="3" name="Subtitle 2"/>
          <p:cNvSpPr>
            <a:spLocks noGrp="1"/>
          </p:cNvSpPr>
          <p:nvPr>
            <p:ph type="subTitle" idx="1"/>
          </p:nvPr>
        </p:nvSpPr>
        <p:spPr/>
        <p:txBody>
          <a:bodyPr/>
          <a:lstStyle/>
          <a:p>
            <a:r>
              <a:rPr lang="en-US" dirty="0"/>
              <a:t>The supply chain - thinking ahead! </a:t>
            </a:r>
            <a:endParaRPr lang="en-GB" dirty="0"/>
          </a:p>
        </p:txBody>
      </p:sp>
    </p:spTree>
    <p:extLst>
      <p:ext uri="{BB962C8B-B14F-4D97-AF65-F5344CB8AC3E}">
        <p14:creationId xmlns:p14="http://schemas.microsoft.com/office/powerpoint/2010/main" val="261391154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b="0" dirty="0"/>
              <a:t/>
            </a:r>
            <a:br>
              <a:rPr lang="en-GB" b="0" dirty="0"/>
            </a:br>
            <a:r>
              <a:rPr lang="en-GB" dirty="0"/>
              <a:t>Definition of offshore and onshore wind turbine components</a:t>
            </a:r>
          </a:p>
        </p:txBody>
      </p:sp>
      <p:sp>
        <p:nvSpPr>
          <p:cNvPr id="5" name="Slide Number Placeholder 4"/>
          <p:cNvSpPr>
            <a:spLocks noGrp="1"/>
          </p:cNvSpPr>
          <p:nvPr>
            <p:ph type="sldNum" sz="quarter" idx="12"/>
          </p:nvPr>
        </p:nvSpPr>
        <p:spPr/>
        <p:txBody>
          <a:bodyPr/>
          <a:lstStyle/>
          <a:p>
            <a:fld id="{5BA07366-CB75-4AA8-9E5B-928B849F427C}" type="slidenum">
              <a:rPr lang="en-GB" smtClean="0"/>
              <a:t>10</a:t>
            </a:fld>
            <a:endParaRPr lang="en-GB" dirty="0"/>
          </a:p>
        </p:txBody>
      </p:sp>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4138" y="1412875"/>
            <a:ext cx="9228138" cy="4891088"/>
          </a:xfrm>
        </p:spPr>
      </p:pic>
    </p:spTree>
    <p:extLst>
      <p:ext uri="{BB962C8B-B14F-4D97-AF65-F5344CB8AC3E}">
        <p14:creationId xmlns:p14="http://schemas.microsoft.com/office/powerpoint/2010/main" val="33689482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b="0" dirty="0"/>
              <a:t/>
            </a:r>
            <a:br>
              <a:rPr lang="en-GB" b="0" dirty="0"/>
            </a:br>
            <a:r>
              <a:rPr lang="en-GB" dirty="0"/>
              <a:t>Definition of offshore and onshore substation components</a:t>
            </a:r>
          </a:p>
        </p:txBody>
      </p:sp>
      <p:sp>
        <p:nvSpPr>
          <p:cNvPr id="5" name="Slide Number Placeholder 4"/>
          <p:cNvSpPr>
            <a:spLocks noGrp="1"/>
          </p:cNvSpPr>
          <p:nvPr>
            <p:ph type="sldNum" sz="quarter" idx="12"/>
          </p:nvPr>
        </p:nvSpPr>
        <p:spPr/>
        <p:txBody>
          <a:bodyPr/>
          <a:lstStyle/>
          <a:p>
            <a:fld id="{5BA07366-CB75-4AA8-9E5B-928B849F427C}" type="slidenum">
              <a:rPr lang="en-GB" smtClean="0"/>
              <a:t>11</a:t>
            </a:fld>
            <a:endParaRPr lang="en-GB" dirty="0"/>
          </a:p>
        </p:txBody>
      </p:sp>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74650" y="1182688"/>
            <a:ext cx="8769350" cy="5086350"/>
          </a:xfrm>
        </p:spPr>
      </p:pic>
    </p:spTree>
    <p:extLst>
      <p:ext uri="{BB962C8B-B14F-4D97-AF65-F5344CB8AC3E}">
        <p14:creationId xmlns:p14="http://schemas.microsoft.com/office/powerpoint/2010/main" val="24174877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455"/>
            <a:ext cx="9144000" cy="5458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1"/>
          <p:cNvSpPr>
            <a:spLocks noGrp="1"/>
          </p:cNvSpPr>
          <p:nvPr>
            <p:ph type="title"/>
          </p:nvPr>
        </p:nvSpPr>
        <p:spPr>
          <a:xfrm>
            <a:off x="107504" y="241082"/>
            <a:ext cx="8784977" cy="670086"/>
          </a:xfrm>
        </p:spPr>
        <p:txBody>
          <a:bodyPr/>
          <a:lstStyle/>
          <a:p>
            <a:r>
              <a:rPr lang="en-GB" sz="1700" dirty="0" smtClean="0"/>
              <a:t/>
            </a:r>
            <a:br>
              <a:rPr lang="en-GB" sz="1700" dirty="0" smtClean="0"/>
            </a:br>
            <a:r>
              <a:rPr lang="en-GB" sz="1700" dirty="0"/>
              <a:t/>
            </a:r>
            <a:br>
              <a:rPr lang="en-GB" sz="1700" dirty="0"/>
            </a:br>
            <a:r>
              <a:rPr lang="en-GB" sz="1700" dirty="0" smtClean="0"/>
              <a:t/>
            </a:r>
            <a:br>
              <a:rPr lang="en-GB" sz="1700" dirty="0" smtClean="0"/>
            </a:br>
            <a:r>
              <a:rPr lang="en-GB" sz="1700" dirty="0" smtClean="0"/>
              <a:t>Value 	</a:t>
            </a:r>
            <a:r>
              <a:rPr lang="en-GB" sz="1700" dirty="0"/>
              <a:t> </a:t>
            </a:r>
            <a:r>
              <a:rPr lang="en-GB" sz="1700" dirty="0" smtClean="0"/>
              <a:t>added</a:t>
            </a:r>
            <a:endParaRPr lang="en-GB" sz="1700" dirty="0"/>
          </a:p>
        </p:txBody>
      </p:sp>
      <p:sp>
        <p:nvSpPr>
          <p:cNvPr id="8" name="Slide Number Placeholder 7"/>
          <p:cNvSpPr>
            <a:spLocks noGrp="1"/>
          </p:cNvSpPr>
          <p:nvPr>
            <p:ph type="sldNum" sz="quarter" idx="4294967295"/>
          </p:nvPr>
        </p:nvSpPr>
        <p:spPr>
          <a:xfrm>
            <a:off x="250823" y="6517926"/>
            <a:ext cx="240231" cy="179755"/>
          </a:xfrm>
        </p:spPr>
        <p:txBody>
          <a:bodyPr/>
          <a:lstStyle/>
          <a:p>
            <a:pPr>
              <a:defRPr/>
            </a:pPr>
            <a:fld id="{085CDCC6-A9B1-4519-8ABA-8DFFC6A125E5}" type="slidenum">
              <a:rPr lang="en-GB" smtClean="0"/>
              <a:pPr>
                <a:defRPr/>
              </a:pPr>
              <a:t>12</a:t>
            </a:fld>
            <a:endParaRPr lang="en-GB" dirty="0"/>
          </a:p>
        </p:txBody>
      </p:sp>
      <p:sp>
        <p:nvSpPr>
          <p:cNvPr id="19" name="Rounded Rectangular Callout 18"/>
          <p:cNvSpPr/>
          <p:nvPr/>
        </p:nvSpPr>
        <p:spPr>
          <a:xfrm>
            <a:off x="1475656" y="2653680"/>
            <a:ext cx="2439144" cy="504056"/>
          </a:xfrm>
          <a:prstGeom prst="wedgeRoundRectCallout">
            <a:avLst>
              <a:gd name="adj1" fmla="val -75437"/>
              <a:gd name="adj2" fmla="val 16325"/>
              <a:gd name="adj3" fmla="val 16667"/>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smtClean="0">
                <a:solidFill>
                  <a:srgbClr val="CC3300"/>
                </a:solidFill>
              </a:rPr>
              <a:t>Heart of the power plant, vital for operation</a:t>
            </a:r>
          </a:p>
        </p:txBody>
      </p:sp>
      <p:sp>
        <p:nvSpPr>
          <p:cNvPr id="21" name="Rounded Rectangular Callout 20"/>
          <p:cNvSpPr/>
          <p:nvPr/>
        </p:nvSpPr>
        <p:spPr>
          <a:xfrm>
            <a:off x="1259632" y="35554"/>
            <a:ext cx="1584176" cy="576763"/>
          </a:xfrm>
          <a:prstGeom prst="wedgeRoundRectCallout">
            <a:avLst>
              <a:gd name="adj1" fmla="val 741"/>
              <a:gd name="adj2" fmla="val 219741"/>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00" b="1" dirty="0">
                <a:solidFill>
                  <a:srgbClr val="CC3300"/>
                </a:solidFill>
              </a:rPr>
              <a:t>Confidence </a:t>
            </a:r>
            <a:r>
              <a:rPr lang="en-GB" sz="1000" b="1" dirty="0" smtClean="0">
                <a:solidFill>
                  <a:srgbClr val="CC3300"/>
                </a:solidFill>
              </a:rPr>
              <a:t>on site </a:t>
            </a:r>
            <a:r>
              <a:rPr lang="en-GB" sz="1000" b="1" dirty="0">
                <a:solidFill>
                  <a:srgbClr val="CC3300"/>
                </a:solidFill>
              </a:rPr>
              <a:t>conditions </a:t>
            </a:r>
            <a:r>
              <a:rPr lang="en-GB" sz="1000" b="1" dirty="0" smtClean="0">
                <a:solidFill>
                  <a:srgbClr val="CC3300"/>
                </a:solidFill>
              </a:rPr>
              <a:t>and methodologies</a:t>
            </a:r>
          </a:p>
        </p:txBody>
      </p:sp>
      <p:sp>
        <p:nvSpPr>
          <p:cNvPr id="23" name="Rounded Rectangular Callout 22"/>
          <p:cNvSpPr/>
          <p:nvPr/>
        </p:nvSpPr>
        <p:spPr>
          <a:xfrm>
            <a:off x="0" y="35554"/>
            <a:ext cx="1187624" cy="585134"/>
          </a:xfrm>
          <a:prstGeom prst="wedgeRoundRectCallout">
            <a:avLst>
              <a:gd name="adj1" fmla="val 67722"/>
              <a:gd name="adj2" fmla="val 21614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00" b="1" dirty="0" smtClean="0">
                <a:solidFill>
                  <a:srgbClr val="CC3300"/>
                </a:solidFill>
              </a:rPr>
              <a:t>Feasibility proven for stakeholders</a:t>
            </a:r>
          </a:p>
        </p:txBody>
      </p:sp>
      <p:sp>
        <p:nvSpPr>
          <p:cNvPr id="24" name="Rounded Rectangular Callout 23"/>
          <p:cNvSpPr/>
          <p:nvPr/>
        </p:nvSpPr>
        <p:spPr>
          <a:xfrm>
            <a:off x="1475656" y="4454324"/>
            <a:ext cx="2059409" cy="360040"/>
          </a:xfrm>
          <a:prstGeom prst="wedgeRoundRectCallout">
            <a:avLst>
              <a:gd name="adj1" fmla="val -80882"/>
              <a:gd name="adj2" fmla="val -33580"/>
              <a:gd name="adj3" fmla="val 16667"/>
            </a:avLst>
          </a:prstGeom>
          <a:solidFill>
            <a:schemeClr val="bg1"/>
          </a:solidFill>
          <a:ln w="28575">
            <a:solidFill>
              <a:srgbClr val="003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300" b="1" dirty="0" smtClean="0">
                <a:solidFill>
                  <a:srgbClr val="003591"/>
                </a:solidFill>
              </a:rPr>
              <a:t>Easier orientation</a:t>
            </a:r>
          </a:p>
        </p:txBody>
      </p:sp>
      <p:sp>
        <p:nvSpPr>
          <p:cNvPr id="25" name="Rounded Rectangular Callout 24"/>
          <p:cNvSpPr/>
          <p:nvPr/>
        </p:nvSpPr>
        <p:spPr>
          <a:xfrm>
            <a:off x="1475656" y="5658729"/>
            <a:ext cx="2059409" cy="362559"/>
          </a:xfrm>
          <a:prstGeom prst="wedgeRoundRectCallout">
            <a:avLst>
              <a:gd name="adj1" fmla="val -77684"/>
              <a:gd name="adj2" fmla="val 66245"/>
              <a:gd name="adj3" fmla="val 16667"/>
            </a:avLst>
          </a:prstGeom>
          <a:solidFill>
            <a:schemeClr val="bg1"/>
          </a:solidFill>
          <a:ln w="28575">
            <a:solidFill>
              <a:srgbClr val="003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smtClean="0">
                <a:solidFill>
                  <a:srgbClr val="003591"/>
                </a:solidFill>
              </a:rPr>
              <a:t>Interface integrity</a:t>
            </a:r>
          </a:p>
        </p:txBody>
      </p:sp>
      <p:sp>
        <p:nvSpPr>
          <p:cNvPr id="26" name="Rounded Rectangular Callout 25"/>
          <p:cNvSpPr/>
          <p:nvPr/>
        </p:nvSpPr>
        <p:spPr>
          <a:xfrm>
            <a:off x="1475656" y="5085184"/>
            <a:ext cx="3078088" cy="313330"/>
          </a:xfrm>
          <a:prstGeom prst="wedgeRoundRectCallout">
            <a:avLst>
              <a:gd name="adj1" fmla="val -68926"/>
              <a:gd name="adj2" fmla="val 43266"/>
              <a:gd name="adj3" fmla="val 16667"/>
            </a:avLst>
          </a:prstGeom>
          <a:solidFill>
            <a:schemeClr val="bg1"/>
          </a:solidFill>
          <a:ln w="28575">
            <a:solidFill>
              <a:srgbClr val="6E5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300" b="1" dirty="0" smtClean="0">
                <a:solidFill>
                  <a:srgbClr val="6E5091"/>
                </a:solidFill>
              </a:rPr>
              <a:t>Milestones to prove progress</a:t>
            </a:r>
          </a:p>
        </p:txBody>
      </p:sp>
      <p:sp>
        <p:nvSpPr>
          <p:cNvPr id="27" name="Rounded Rectangular Callout 26"/>
          <p:cNvSpPr/>
          <p:nvPr/>
        </p:nvSpPr>
        <p:spPr>
          <a:xfrm>
            <a:off x="2915816" y="55353"/>
            <a:ext cx="1494819" cy="576763"/>
          </a:xfrm>
          <a:prstGeom prst="wedgeRoundRectCallout">
            <a:avLst>
              <a:gd name="adj1" fmla="val -67652"/>
              <a:gd name="adj2" fmla="val 21971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C3300"/>
                </a:solidFill>
              </a:rPr>
              <a:t>State </a:t>
            </a:r>
            <a:r>
              <a:rPr lang="en-GB" sz="1100" b="1" dirty="0">
                <a:solidFill>
                  <a:srgbClr val="CC3300"/>
                </a:solidFill>
              </a:rPr>
              <a:t>of the </a:t>
            </a:r>
            <a:r>
              <a:rPr lang="en-GB" sz="1100" b="1" dirty="0" smtClean="0">
                <a:solidFill>
                  <a:srgbClr val="CC3300"/>
                </a:solidFill>
              </a:rPr>
              <a:t>art in design</a:t>
            </a:r>
          </a:p>
        </p:txBody>
      </p:sp>
      <p:sp>
        <p:nvSpPr>
          <p:cNvPr id="28" name="Rounded Rectangular Callout 27"/>
          <p:cNvSpPr/>
          <p:nvPr/>
        </p:nvSpPr>
        <p:spPr>
          <a:xfrm>
            <a:off x="4499992" y="36014"/>
            <a:ext cx="1440161" cy="780825"/>
          </a:xfrm>
          <a:prstGeom prst="wedgeRoundRectCallout">
            <a:avLst>
              <a:gd name="adj1" fmla="val -131205"/>
              <a:gd name="adj2" fmla="val 156612"/>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C3300"/>
                </a:solidFill>
              </a:rPr>
              <a:t>Manufacturing according expectations</a:t>
            </a:r>
          </a:p>
        </p:txBody>
      </p:sp>
      <p:sp>
        <p:nvSpPr>
          <p:cNvPr id="29" name="Rounded Rectangular Callout 28"/>
          <p:cNvSpPr/>
          <p:nvPr/>
        </p:nvSpPr>
        <p:spPr>
          <a:xfrm>
            <a:off x="6012160" y="55353"/>
            <a:ext cx="1780388" cy="883985"/>
          </a:xfrm>
          <a:prstGeom prst="wedgeRoundRectCallout">
            <a:avLst>
              <a:gd name="adj1" fmla="val -160644"/>
              <a:gd name="adj2" fmla="val 127539"/>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C3300"/>
                </a:solidFill>
              </a:rPr>
              <a:t>Safety for your assets during transport </a:t>
            </a:r>
            <a:r>
              <a:rPr lang="en-GB" sz="1100" b="1" dirty="0">
                <a:solidFill>
                  <a:srgbClr val="CC3300"/>
                </a:solidFill>
              </a:rPr>
              <a:t>and </a:t>
            </a:r>
            <a:r>
              <a:rPr lang="en-GB" sz="1100" b="1" dirty="0" smtClean="0">
                <a:solidFill>
                  <a:srgbClr val="CC3300"/>
                </a:solidFill>
              </a:rPr>
              <a:t>installation</a:t>
            </a:r>
          </a:p>
        </p:txBody>
      </p:sp>
      <p:sp>
        <p:nvSpPr>
          <p:cNvPr id="30" name="Rounded Rectangular Callout 29"/>
          <p:cNvSpPr/>
          <p:nvPr/>
        </p:nvSpPr>
        <p:spPr>
          <a:xfrm>
            <a:off x="4175955" y="2132856"/>
            <a:ext cx="1587795" cy="520824"/>
          </a:xfrm>
          <a:prstGeom prst="wedgeRoundRectCallout">
            <a:avLst>
              <a:gd name="adj1" fmla="val -2567"/>
              <a:gd name="adj2" fmla="val -14599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C3300"/>
                </a:solidFill>
              </a:rPr>
              <a:t>Risk mitigation for operation</a:t>
            </a:r>
            <a:endParaRPr lang="en-GB" sz="1100" b="1" dirty="0">
              <a:solidFill>
                <a:srgbClr val="CC3300"/>
              </a:solidFill>
            </a:endParaRPr>
          </a:p>
        </p:txBody>
      </p:sp>
      <p:sp>
        <p:nvSpPr>
          <p:cNvPr id="31" name="Rounded Rectangular Callout 30"/>
          <p:cNvSpPr/>
          <p:nvPr/>
        </p:nvSpPr>
        <p:spPr>
          <a:xfrm>
            <a:off x="4644008" y="2852937"/>
            <a:ext cx="2019844" cy="783840"/>
          </a:xfrm>
          <a:prstGeom prst="wedgeRoundRectCallout">
            <a:avLst>
              <a:gd name="adj1" fmla="val 42066"/>
              <a:gd name="adj2" fmla="val -20547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Operation with reduced down time, </a:t>
            </a:r>
            <a:br>
              <a:rPr lang="en-GB" sz="1100" b="1" dirty="0" smtClean="0">
                <a:solidFill>
                  <a:srgbClr val="FFC000"/>
                </a:solidFill>
              </a:rPr>
            </a:br>
            <a:r>
              <a:rPr lang="en-GB" sz="1100" b="1" dirty="0" smtClean="0">
                <a:solidFill>
                  <a:srgbClr val="FFC000"/>
                </a:solidFill>
              </a:rPr>
              <a:t>asset value assurance</a:t>
            </a:r>
          </a:p>
        </p:txBody>
      </p:sp>
      <p:sp>
        <p:nvSpPr>
          <p:cNvPr id="32" name="Rounded Rectangular Callout 31"/>
          <p:cNvSpPr/>
          <p:nvPr/>
        </p:nvSpPr>
        <p:spPr>
          <a:xfrm>
            <a:off x="5763750" y="3952567"/>
            <a:ext cx="1616561" cy="412538"/>
          </a:xfrm>
          <a:prstGeom prst="wedgeRoundRectCallout">
            <a:avLst>
              <a:gd name="adj1" fmla="val 32568"/>
              <a:gd name="adj2" fmla="val -61061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Extended operation time</a:t>
            </a:r>
          </a:p>
        </p:txBody>
      </p:sp>
      <p:sp>
        <p:nvSpPr>
          <p:cNvPr id="33" name="Rounded Rectangular Callout 32"/>
          <p:cNvSpPr/>
          <p:nvPr/>
        </p:nvSpPr>
        <p:spPr>
          <a:xfrm>
            <a:off x="6663851" y="4502708"/>
            <a:ext cx="1328530" cy="497122"/>
          </a:xfrm>
          <a:prstGeom prst="wedgeRoundRectCallout">
            <a:avLst>
              <a:gd name="adj1" fmla="val 27959"/>
              <a:gd name="adj2" fmla="val -627879"/>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00000"/>
                </a:solidFill>
              </a:rPr>
              <a:t>Risk reduced dismantling</a:t>
            </a:r>
          </a:p>
        </p:txBody>
      </p:sp>
      <p:sp>
        <p:nvSpPr>
          <p:cNvPr id="34" name="Rounded Rectangular Callout 33"/>
          <p:cNvSpPr/>
          <p:nvPr/>
        </p:nvSpPr>
        <p:spPr>
          <a:xfrm>
            <a:off x="7254298" y="5546916"/>
            <a:ext cx="1546702" cy="618387"/>
          </a:xfrm>
          <a:prstGeom prst="wedgeRoundRectCallout">
            <a:avLst>
              <a:gd name="adj1" fmla="val 16433"/>
              <a:gd name="adj2" fmla="val -68787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Increase </a:t>
            </a:r>
            <a:r>
              <a:rPr lang="en-GB" sz="1100" b="1" dirty="0">
                <a:solidFill>
                  <a:srgbClr val="FFC000"/>
                </a:solidFill>
              </a:rPr>
              <a:t>energy </a:t>
            </a:r>
            <a:r>
              <a:rPr lang="en-GB" sz="1100" b="1" dirty="0" smtClean="0">
                <a:solidFill>
                  <a:srgbClr val="FFC000"/>
                </a:solidFill>
              </a:rPr>
              <a:t>yield of the site </a:t>
            </a:r>
          </a:p>
        </p:txBody>
      </p:sp>
      <p:sp>
        <p:nvSpPr>
          <p:cNvPr id="35" name="Rounded Rectangular Callout 34"/>
          <p:cNvSpPr/>
          <p:nvPr/>
        </p:nvSpPr>
        <p:spPr>
          <a:xfrm>
            <a:off x="1475657" y="3320987"/>
            <a:ext cx="1944216" cy="540062"/>
          </a:xfrm>
          <a:prstGeom prst="wedgeRoundRectCallout">
            <a:avLst>
              <a:gd name="adj1" fmla="val -79348"/>
              <a:gd name="adj2" fmla="val -6297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CC3300"/>
                </a:solidFill>
              </a:rPr>
              <a:t>Tools to reduce uncertainties</a:t>
            </a:r>
          </a:p>
        </p:txBody>
      </p:sp>
    </p:spTree>
    <p:extLst>
      <p:ext uri="{BB962C8B-B14F-4D97-AF65-F5344CB8AC3E}">
        <p14:creationId xmlns:p14="http://schemas.microsoft.com/office/powerpoint/2010/main" val="15553763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7" presetClass="entr" presetSubtype="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7" presetClass="entr" presetSubtype="0"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000"/>
                                        <p:tgtEl>
                                          <p:spTgt spid="33"/>
                                        </p:tgtEl>
                                      </p:cBhvr>
                                    </p:animEffect>
                                    <p:anim calcmode="lin" valueType="num">
                                      <p:cBhvr>
                                        <p:cTn id="80" dur="1000" fill="hold"/>
                                        <p:tgtEl>
                                          <p:spTgt spid="33"/>
                                        </p:tgtEl>
                                        <p:attrNameLst>
                                          <p:attrName>ppt_x</p:attrName>
                                        </p:attrNameLst>
                                      </p:cBhvr>
                                      <p:tavLst>
                                        <p:tav tm="0">
                                          <p:val>
                                            <p:strVal val="#ppt_x"/>
                                          </p:val>
                                        </p:tav>
                                        <p:tav tm="100000">
                                          <p:val>
                                            <p:strVal val="#ppt_x"/>
                                          </p:val>
                                        </p:tav>
                                      </p:tavLst>
                                    </p:anim>
                                    <p:anim calcmode="lin" valueType="num">
                                      <p:cBhvr>
                                        <p:cTn id="81" dur="1000" fill="hold"/>
                                        <p:tgtEl>
                                          <p:spTgt spid="33"/>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7" presetClass="entr" presetSubtype="0" fill="hold" grpId="0"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7"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455"/>
            <a:ext cx="9144000" cy="5458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1"/>
          <p:cNvSpPr>
            <a:spLocks noGrp="1"/>
          </p:cNvSpPr>
          <p:nvPr>
            <p:ph type="title"/>
          </p:nvPr>
        </p:nvSpPr>
        <p:spPr>
          <a:xfrm>
            <a:off x="107504" y="241082"/>
            <a:ext cx="8784977" cy="670086"/>
          </a:xfrm>
        </p:spPr>
        <p:txBody>
          <a:bodyPr/>
          <a:lstStyle/>
          <a:p>
            <a:r>
              <a:rPr lang="en-GB" sz="1700" dirty="0" smtClean="0"/>
              <a:t/>
            </a:r>
            <a:br>
              <a:rPr lang="en-GB" sz="1700" dirty="0" smtClean="0"/>
            </a:br>
            <a:r>
              <a:rPr lang="en-GB" sz="1700" dirty="0"/>
              <a:t/>
            </a:r>
            <a:br>
              <a:rPr lang="en-GB" sz="1700" dirty="0"/>
            </a:br>
            <a:r>
              <a:rPr lang="en-GB" sz="1700" dirty="0" smtClean="0"/>
              <a:t/>
            </a:r>
            <a:br>
              <a:rPr lang="en-GB" sz="1700" dirty="0" smtClean="0"/>
            </a:br>
            <a:r>
              <a:rPr lang="en-GB" sz="1700" dirty="0" smtClean="0"/>
              <a:t>Values</a:t>
            </a:r>
            <a:endParaRPr lang="en-GB" sz="1700" dirty="0"/>
          </a:p>
        </p:txBody>
      </p:sp>
      <p:sp>
        <p:nvSpPr>
          <p:cNvPr id="8" name="Slide Number Placeholder 7"/>
          <p:cNvSpPr>
            <a:spLocks noGrp="1"/>
          </p:cNvSpPr>
          <p:nvPr>
            <p:ph type="sldNum" sz="quarter" idx="4294967295"/>
          </p:nvPr>
        </p:nvSpPr>
        <p:spPr>
          <a:xfrm>
            <a:off x="250823" y="6517926"/>
            <a:ext cx="240231" cy="179755"/>
          </a:xfrm>
        </p:spPr>
        <p:txBody>
          <a:bodyPr/>
          <a:lstStyle/>
          <a:p>
            <a:pPr>
              <a:defRPr/>
            </a:pPr>
            <a:fld id="{085CDCC6-A9B1-4519-8ABA-8DFFC6A125E5}" type="slidenum">
              <a:rPr lang="en-GB" smtClean="0"/>
              <a:pPr>
                <a:defRPr/>
              </a:pPr>
              <a:t>13</a:t>
            </a:fld>
            <a:endParaRPr lang="en-GB" dirty="0"/>
          </a:p>
        </p:txBody>
      </p:sp>
      <p:sp>
        <p:nvSpPr>
          <p:cNvPr id="19" name="Rounded Rectangular Callout 18"/>
          <p:cNvSpPr/>
          <p:nvPr/>
        </p:nvSpPr>
        <p:spPr>
          <a:xfrm>
            <a:off x="1116123" y="2653680"/>
            <a:ext cx="2303747" cy="504056"/>
          </a:xfrm>
          <a:prstGeom prst="wedgeRoundRectCallout">
            <a:avLst>
              <a:gd name="adj1" fmla="val -67765"/>
              <a:gd name="adj2" fmla="val 33094"/>
              <a:gd name="adj3" fmla="val 16667"/>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400" b="1" dirty="0" smtClean="0">
                <a:solidFill>
                  <a:srgbClr val="92D050"/>
                </a:solidFill>
              </a:rPr>
              <a:t>Heart of the power plant covered </a:t>
            </a:r>
          </a:p>
        </p:txBody>
      </p:sp>
      <p:sp>
        <p:nvSpPr>
          <p:cNvPr id="21" name="Rounded Rectangular Callout 20"/>
          <p:cNvSpPr/>
          <p:nvPr/>
        </p:nvSpPr>
        <p:spPr>
          <a:xfrm>
            <a:off x="1187624" y="43925"/>
            <a:ext cx="1956188" cy="875614"/>
          </a:xfrm>
          <a:prstGeom prst="wedgeRoundRectCallout">
            <a:avLst>
              <a:gd name="adj1" fmla="val -10793"/>
              <a:gd name="adj2" fmla="val 13181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00" b="1" dirty="0">
                <a:solidFill>
                  <a:srgbClr val="FFC000"/>
                </a:solidFill>
              </a:rPr>
              <a:t>Confidence about site conditions catalogue of applicable standards and </a:t>
            </a:r>
            <a:r>
              <a:rPr lang="en-GB" sz="1000" b="1" dirty="0" smtClean="0">
                <a:solidFill>
                  <a:srgbClr val="FFC000"/>
                </a:solidFill>
              </a:rPr>
              <a:t>methods </a:t>
            </a:r>
          </a:p>
        </p:txBody>
      </p:sp>
      <p:sp>
        <p:nvSpPr>
          <p:cNvPr id="23" name="Rounded Rectangular Callout 22"/>
          <p:cNvSpPr/>
          <p:nvPr/>
        </p:nvSpPr>
        <p:spPr>
          <a:xfrm>
            <a:off x="107504" y="35554"/>
            <a:ext cx="1008620" cy="648072"/>
          </a:xfrm>
          <a:prstGeom prst="wedgeRoundRectCallout">
            <a:avLst>
              <a:gd name="adj1" fmla="val 75486"/>
              <a:gd name="adj2" fmla="val 196062"/>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Support financing</a:t>
            </a:r>
          </a:p>
        </p:txBody>
      </p:sp>
      <p:sp>
        <p:nvSpPr>
          <p:cNvPr id="24" name="Rounded Rectangular Callout 23"/>
          <p:cNvSpPr/>
          <p:nvPr/>
        </p:nvSpPr>
        <p:spPr>
          <a:xfrm>
            <a:off x="1340768" y="4365104"/>
            <a:ext cx="3078088" cy="504056"/>
          </a:xfrm>
          <a:prstGeom prst="wedgeRoundRectCallout">
            <a:avLst>
              <a:gd name="adj1" fmla="val -71703"/>
              <a:gd name="adj2" fmla="val -16506"/>
              <a:gd name="adj3" fmla="val 16667"/>
            </a:avLst>
          </a:prstGeom>
          <a:solidFill>
            <a:schemeClr val="bg1"/>
          </a:solidFill>
          <a:ln w="28575">
            <a:solidFill>
              <a:srgbClr val="003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300" b="1" dirty="0" smtClean="0">
                <a:solidFill>
                  <a:srgbClr val="003591"/>
                </a:solidFill>
              </a:rPr>
              <a:t>Simplification of introduction and application</a:t>
            </a:r>
          </a:p>
        </p:txBody>
      </p:sp>
      <p:sp>
        <p:nvSpPr>
          <p:cNvPr id="25" name="Rounded Rectangular Callout 24"/>
          <p:cNvSpPr/>
          <p:nvPr/>
        </p:nvSpPr>
        <p:spPr>
          <a:xfrm>
            <a:off x="1360462" y="5662476"/>
            <a:ext cx="2059409" cy="504056"/>
          </a:xfrm>
          <a:prstGeom prst="wedgeRoundRectCallout">
            <a:avLst>
              <a:gd name="adj1" fmla="val -74699"/>
              <a:gd name="adj2" fmla="val 57767"/>
              <a:gd name="adj3" fmla="val 16667"/>
            </a:avLst>
          </a:prstGeom>
          <a:solidFill>
            <a:schemeClr val="bg1"/>
          </a:solidFill>
          <a:ln w="28575">
            <a:solidFill>
              <a:srgbClr val="003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400" b="1" dirty="0" smtClean="0">
                <a:solidFill>
                  <a:srgbClr val="003591"/>
                </a:solidFill>
              </a:rPr>
              <a:t>Integrity between phases and assets</a:t>
            </a:r>
          </a:p>
        </p:txBody>
      </p:sp>
      <p:sp>
        <p:nvSpPr>
          <p:cNvPr id="26" name="Rounded Rectangular Callout 25"/>
          <p:cNvSpPr/>
          <p:nvPr/>
        </p:nvSpPr>
        <p:spPr>
          <a:xfrm>
            <a:off x="1340768" y="5039607"/>
            <a:ext cx="3078088" cy="457346"/>
          </a:xfrm>
          <a:prstGeom prst="wedgeRoundRectCallout">
            <a:avLst>
              <a:gd name="adj1" fmla="val -67927"/>
              <a:gd name="adj2" fmla="val 66788"/>
              <a:gd name="adj3" fmla="val 16667"/>
            </a:avLst>
          </a:prstGeom>
          <a:solidFill>
            <a:schemeClr val="bg1"/>
          </a:solidFill>
          <a:ln w="28575">
            <a:solidFill>
              <a:srgbClr val="6E5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300" b="1" dirty="0" smtClean="0">
                <a:solidFill>
                  <a:srgbClr val="6E5091"/>
                </a:solidFill>
              </a:rPr>
              <a:t>Milestones with deliverables to prove stepwise progress</a:t>
            </a:r>
          </a:p>
        </p:txBody>
      </p:sp>
      <p:sp>
        <p:nvSpPr>
          <p:cNvPr id="27" name="Rounded Rectangular Callout 26"/>
          <p:cNvSpPr/>
          <p:nvPr/>
        </p:nvSpPr>
        <p:spPr>
          <a:xfrm>
            <a:off x="3203848" y="59478"/>
            <a:ext cx="1579984" cy="851690"/>
          </a:xfrm>
          <a:prstGeom prst="wedgeRoundRectCallout">
            <a:avLst>
              <a:gd name="adj1" fmla="val -90269"/>
              <a:gd name="adj2" fmla="val 12512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Design </a:t>
            </a:r>
            <a:r>
              <a:rPr lang="en-GB" sz="1100" b="1" dirty="0">
                <a:solidFill>
                  <a:srgbClr val="FFC000"/>
                </a:solidFill>
              </a:rPr>
              <a:t>is compliant with the state of the art</a:t>
            </a:r>
            <a:endParaRPr lang="en-GB" sz="1100" b="1" dirty="0" smtClean="0">
              <a:solidFill>
                <a:srgbClr val="FFC000"/>
              </a:solidFill>
            </a:endParaRPr>
          </a:p>
        </p:txBody>
      </p:sp>
      <p:sp>
        <p:nvSpPr>
          <p:cNvPr id="28" name="Rounded Rectangular Callout 27"/>
          <p:cNvSpPr/>
          <p:nvPr/>
        </p:nvSpPr>
        <p:spPr>
          <a:xfrm>
            <a:off x="4827647" y="55887"/>
            <a:ext cx="1872208" cy="780825"/>
          </a:xfrm>
          <a:prstGeom prst="wedgeRoundRectCallout">
            <a:avLst>
              <a:gd name="adj1" fmla="val -132272"/>
              <a:gd name="adj2" fmla="val 141852"/>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Production of </a:t>
            </a:r>
            <a:r>
              <a:rPr lang="en-GB" sz="1100" b="1" dirty="0">
                <a:solidFill>
                  <a:srgbClr val="FFC000"/>
                </a:solidFill>
              </a:rPr>
              <a:t>key components is in compliance with the approved design</a:t>
            </a:r>
            <a:endParaRPr lang="en-GB" sz="1100" b="1" dirty="0" smtClean="0">
              <a:solidFill>
                <a:srgbClr val="FFC000"/>
              </a:solidFill>
            </a:endParaRPr>
          </a:p>
        </p:txBody>
      </p:sp>
      <p:sp>
        <p:nvSpPr>
          <p:cNvPr id="29" name="Rounded Rectangular Callout 28"/>
          <p:cNvSpPr/>
          <p:nvPr/>
        </p:nvSpPr>
        <p:spPr>
          <a:xfrm>
            <a:off x="7164288" y="35553"/>
            <a:ext cx="1944216" cy="883985"/>
          </a:xfrm>
          <a:prstGeom prst="wedgeRoundRectCallout">
            <a:avLst>
              <a:gd name="adj1" fmla="val -209414"/>
              <a:gd name="adj2" fmla="val 12580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50" b="1" dirty="0" smtClean="0">
                <a:solidFill>
                  <a:srgbClr val="FFC000"/>
                </a:solidFill>
              </a:rPr>
              <a:t>Transport </a:t>
            </a:r>
            <a:r>
              <a:rPr lang="en-GB" sz="1050" b="1" dirty="0">
                <a:solidFill>
                  <a:srgbClr val="FFC000"/>
                </a:solidFill>
              </a:rPr>
              <a:t>and installation </a:t>
            </a:r>
            <a:r>
              <a:rPr lang="en-GB" sz="1050" b="1" dirty="0" smtClean="0">
                <a:solidFill>
                  <a:srgbClr val="FFC000"/>
                </a:solidFill>
              </a:rPr>
              <a:t>to with no interference with </a:t>
            </a:r>
            <a:r>
              <a:rPr lang="en-GB" sz="1050" b="1" dirty="0">
                <a:solidFill>
                  <a:srgbClr val="FFC000"/>
                </a:solidFill>
              </a:rPr>
              <a:t>safety and </a:t>
            </a:r>
            <a:r>
              <a:rPr lang="en-GB" sz="1050" b="1" dirty="0" smtClean="0">
                <a:solidFill>
                  <a:srgbClr val="FFC000"/>
                </a:solidFill>
              </a:rPr>
              <a:t>integrity</a:t>
            </a:r>
          </a:p>
        </p:txBody>
      </p:sp>
      <p:sp>
        <p:nvSpPr>
          <p:cNvPr id="30" name="Rounded Rectangular Callout 29"/>
          <p:cNvSpPr/>
          <p:nvPr/>
        </p:nvSpPr>
        <p:spPr>
          <a:xfrm>
            <a:off x="3779912" y="2132856"/>
            <a:ext cx="1983839" cy="648072"/>
          </a:xfrm>
          <a:prstGeom prst="wedgeRoundRectCallout">
            <a:avLst>
              <a:gd name="adj1" fmla="val 1560"/>
              <a:gd name="adj2" fmla="val -13456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Assets </a:t>
            </a:r>
            <a:r>
              <a:rPr lang="en-GB" sz="1100" b="1" dirty="0">
                <a:solidFill>
                  <a:srgbClr val="FFC000"/>
                </a:solidFill>
              </a:rPr>
              <a:t>are ready for a safe and reliable operation</a:t>
            </a:r>
          </a:p>
        </p:txBody>
      </p:sp>
      <p:sp>
        <p:nvSpPr>
          <p:cNvPr id="31" name="Rounded Rectangular Callout 30"/>
          <p:cNvSpPr/>
          <p:nvPr/>
        </p:nvSpPr>
        <p:spPr>
          <a:xfrm>
            <a:off x="4283968" y="2852936"/>
            <a:ext cx="2379883" cy="936103"/>
          </a:xfrm>
          <a:prstGeom prst="wedgeRoundRectCallout">
            <a:avLst>
              <a:gd name="adj1" fmla="val 39225"/>
              <a:gd name="adj2" fmla="val -17604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50" b="1" dirty="0" smtClean="0">
                <a:solidFill>
                  <a:srgbClr val="FFC000"/>
                </a:solidFill>
              </a:rPr>
              <a:t>Reliable </a:t>
            </a:r>
            <a:r>
              <a:rPr lang="en-GB" sz="1050" b="1" dirty="0">
                <a:solidFill>
                  <a:srgbClr val="FFC000"/>
                </a:solidFill>
              </a:rPr>
              <a:t>operation </a:t>
            </a:r>
            <a:r>
              <a:rPr lang="en-GB" sz="1050" b="1" dirty="0" smtClean="0">
                <a:solidFill>
                  <a:srgbClr val="FFC000"/>
                </a:solidFill>
              </a:rPr>
              <a:t>by </a:t>
            </a:r>
            <a:r>
              <a:rPr lang="en-GB" sz="1050" b="1" dirty="0">
                <a:solidFill>
                  <a:srgbClr val="FFC000"/>
                </a:solidFill>
              </a:rPr>
              <a:t>independent survey and evaluation </a:t>
            </a:r>
            <a:r>
              <a:rPr lang="en-GB" sz="1050" b="1" dirty="0" smtClean="0">
                <a:solidFill>
                  <a:srgbClr val="FFC000"/>
                </a:solidFill>
              </a:rPr>
              <a:t>on </a:t>
            </a:r>
            <a:r>
              <a:rPr lang="en-GB" sz="1050" b="1" dirty="0">
                <a:solidFill>
                  <a:srgbClr val="FFC000"/>
                </a:solidFill>
              </a:rPr>
              <a:t>a regular </a:t>
            </a:r>
            <a:r>
              <a:rPr lang="en-GB" sz="1050" b="1" dirty="0" smtClean="0">
                <a:solidFill>
                  <a:srgbClr val="FFC000"/>
                </a:solidFill>
              </a:rPr>
              <a:t>basis to keep up asset values</a:t>
            </a:r>
          </a:p>
        </p:txBody>
      </p:sp>
      <p:sp>
        <p:nvSpPr>
          <p:cNvPr id="32" name="Rounded Rectangular Callout 31"/>
          <p:cNvSpPr/>
          <p:nvPr/>
        </p:nvSpPr>
        <p:spPr>
          <a:xfrm>
            <a:off x="5076056" y="3861048"/>
            <a:ext cx="2304256" cy="569651"/>
          </a:xfrm>
          <a:prstGeom prst="wedgeRoundRectCallout">
            <a:avLst>
              <a:gd name="adj1" fmla="val 37321"/>
              <a:gd name="adj2" fmla="val -435527"/>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00" b="1" dirty="0" smtClean="0">
                <a:solidFill>
                  <a:srgbClr val="FFC000"/>
                </a:solidFill>
              </a:rPr>
              <a:t>Safe </a:t>
            </a:r>
            <a:r>
              <a:rPr lang="en-GB" sz="1000" b="1" dirty="0">
                <a:solidFill>
                  <a:srgbClr val="FFC000"/>
                </a:solidFill>
              </a:rPr>
              <a:t>and reliable extension of </a:t>
            </a:r>
            <a:r>
              <a:rPr lang="en-GB" sz="1000" b="1" dirty="0" smtClean="0">
                <a:solidFill>
                  <a:srgbClr val="FFC000"/>
                </a:solidFill>
              </a:rPr>
              <a:t>operation </a:t>
            </a:r>
            <a:r>
              <a:rPr lang="en-GB" sz="1000" b="1" dirty="0">
                <a:solidFill>
                  <a:srgbClr val="FFC000"/>
                </a:solidFill>
              </a:rPr>
              <a:t>beyond initial design lifetime</a:t>
            </a:r>
            <a:endParaRPr lang="en-GB" sz="1000" b="1" dirty="0" smtClean="0">
              <a:solidFill>
                <a:srgbClr val="FFC000"/>
              </a:solidFill>
            </a:endParaRPr>
          </a:p>
        </p:txBody>
      </p:sp>
      <p:sp>
        <p:nvSpPr>
          <p:cNvPr id="33" name="Rounded Rectangular Callout 32"/>
          <p:cNvSpPr/>
          <p:nvPr/>
        </p:nvSpPr>
        <p:spPr>
          <a:xfrm>
            <a:off x="6156176" y="4502707"/>
            <a:ext cx="1836205" cy="994245"/>
          </a:xfrm>
          <a:prstGeom prst="wedgeRoundRectCallout">
            <a:avLst>
              <a:gd name="adj1" fmla="val 33511"/>
              <a:gd name="adj2" fmla="val -33728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50" b="1" dirty="0">
                <a:solidFill>
                  <a:srgbClr val="FFC000"/>
                </a:solidFill>
              </a:rPr>
              <a:t>Performing a safe and environmentally adequate decommissioning and dismantling</a:t>
            </a:r>
            <a:endParaRPr lang="en-GB" sz="1050" b="1" dirty="0" smtClean="0">
              <a:solidFill>
                <a:srgbClr val="FFC000"/>
              </a:solidFill>
            </a:endParaRPr>
          </a:p>
        </p:txBody>
      </p:sp>
      <p:sp>
        <p:nvSpPr>
          <p:cNvPr id="34" name="Rounded Rectangular Callout 33"/>
          <p:cNvSpPr/>
          <p:nvPr/>
        </p:nvSpPr>
        <p:spPr>
          <a:xfrm>
            <a:off x="6516216" y="5546916"/>
            <a:ext cx="2284784" cy="834411"/>
          </a:xfrm>
          <a:prstGeom prst="wedgeRoundRectCallout">
            <a:avLst>
              <a:gd name="adj1" fmla="val 26927"/>
              <a:gd name="adj2" fmla="val -518312"/>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050" b="1" dirty="0">
                <a:solidFill>
                  <a:srgbClr val="FFC000"/>
                </a:solidFill>
              </a:rPr>
              <a:t>Utilising the existing site to increase energy yield according to latest state of the art.</a:t>
            </a:r>
            <a:endParaRPr lang="en-GB" sz="1050" b="1" dirty="0" smtClean="0">
              <a:solidFill>
                <a:srgbClr val="FFC000"/>
              </a:solidFill>
            </a:endParaRPr>
          </a:p>
        </p:txBody>
      </p:sp>
      <p:sp>
        <p:nvSpPr>
          <p:cNvPr id="20" name="Rounded Rectangular Callout 19"/>
          <p:cNvSpPr/>
          <p:nvPr/>
        </p:nvSpPr>
        <p:spPr>
          <a:xfrm rot="16200000">
            <a:off x="7939271" y="4203980"/>
            <a:ext cx="1872208" cy="466264"/>
          </a:xfrm>
          <a:prstGeom prst="wedgeRoundRectCallout">
            <a:avLst>
              <a:gd name="adj1" fmla="val 69328"/>
              <a:gd name="adj2" fmla="val -47150"/>
              <a:gd name="adj3" fmla="val 16667"/>
            </a:avLst>
          </a:prstGeom>
          <a:solidFill>
            <a:schemeClr val="bg1"/>
          </a:solidFill>
          <a:ln w="28575">
            <a:solidFill>
              <a:srgbClr val="6E5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smtClean="0">
                <a:solidFill>
                  <a:srgbClr val="6E5091"/>
                </a:solidFill>
              </a:rPr>
              <a:t>Project certificates per asset</a:t>
            </a:r>
          </a:p>
        </p:txBody>
      </p:sp>
      <p:sp>
        <p:nvSpPr>
          <p:cNvPr id="35" name="Rounded Rectangular Callout 34"/>
          <p:cNvSpPr/>
          <p:nvPr/>
        </p:nvSpPr>
        <p:spPr>
          <a:xfrm>
            <a:off x="1838992" y="3320987"/>
            <a:ext cx="2336963" cy="631579"/>
          </a:xfrm>
          <a:prstGeom prst="wedgeRoundRectCallout">
            <a:avLst>
              <a:gd name="adj1" fmla="val -90521"/>
              <a:gd name="adj2" fmla="val -6297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smtClean="0">
                <a:solidFill>
                  <a:srgbClr val="FFC000"/>
                </a:solidFill>
              </a:rPr>
              <a:t>Optional, additional certification services relevant for power plants</a:t>
            </a:r>
          </a:p>
        </p:txBody>
      </p:sp>
      <p:sp>
        <p:nvSpPr>
          <p:cNvPr id="36" name="Rounded Rectangular Callout 35"/>
          <p:cNvSpPr/>
          <p:nvPr/>
        </p:nvSpPr>
        <p:spPr>
          <a:xfrm>
            <a:off x="4572000" y="4617132"/>
            <a:ext cx="1498022" cy="984757"/>
          </a:xfrm>
          <a:prstGeom prst="wedgeRoundRectCallout">
            <a:avLst>
              <a:gd name="adj1" fmla="val 23874"/>
              <a:gd name="adj2" fmla="val 69664"/>
              <a:gd name="adj3" fmla="val 16667"/>
            </a:avLst>
          </a:prstGeom>
          <a:solidFill>
            <a:schemeClr val="bg1"/>
          </a:solidFill>
          <a:ln w="28575">
            <a:solidFill>
              <a:srgbClr val="6E5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300" b="1" dirty="0" smtClean="0">
                <a:solidFill>
                  <a:srgbClr val="6E5091"/>
                </a:solidFill>
              </a:rPr>
              <a:t>Project certificate for wind power plant</a:t>
            </a:r>
          </a:p>
        </p:txBody>
      </p:sp>
    </p:spTree>
    <p:extLst>
      <p:ext uri="{BB962C8B-B14F-4D97-AF65-F5344CB8AC3E}">
        <p14:creationId xmlns:p14="http://schemas.microsoft.com/office/powerpoint/2010/main" val="997065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anim calcmode="lin" valueType="num">
                                      <p:cBhvr>
                                        <p:cTn id="88" dur="1000" fill="hold"/>
                                        <p:tgtEl>
                                          <p:spTgt spid="31"/>
                                        </p:tgtEl>
                                        <p:attrNameLst>
                                          <p:attrName>ppt_x</p:attrName>
                                        </p:attrNameLst>
                                      </p:cBhvr>
                                      <p:tavLst>
                                        <p:tav tm="0">
                                          <p:val>
                                            <p:strVal val="#ppt_x"/>
                                          </p:val>
                                        </p:tav>
                                        <p:tav tm="100000">
                                          <p:val>
                                            <p:strVal val="#ppt_x"/>
                                          </p:val>
                                        </p:tav>
                                      </p:tavLst>
                                    </p:anim>
                                    <p:anim calcmode="lin" valueType="num">
                                      <p:cBhvr>
                                        <p:cTn id="8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1000"/>
                                        <p:tgtEl>
                                          <p:spTgt spid="33"/>
                                        </p:tgtEl>
                                      </p:cBhvr>
                                    </p:animEffect>
                                    <p:anim calcmode="lin" valueType="num">
                                      <p:cBhvr>
                                        <p:cTn id="102" dur="1000" fill="hold"/>
                                        <p:tgtEl>
                                          <p:spTgt spid="33"/>
                                        </p:tgtEl>
                                        <p:attrNameLst>
                                          <p:attrName>ppt_x</p:attrName>
                                        </p:attrNameLst>
                                      </p:cBhvr>
                                      <p:tavLst>
                                        <p:tav tm="0">
                                          <p:val>
                                            <p:strVal val="#ppt_x"/>
                                          </p:val>
                                        </p:tav>
                                        <p:tav tm="100000">
                                          <p:val>
                                            <p:strVal val="#ppt_x"/>
                                          </p:val>
                                        </p:tav>
                                      </p:tavLst>
                                    </p:anim>
                                    <p:anim calcmode="lin" valueType="num">
                                      <p:cBhvr>
                                        <p:cTn id="10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1000"/>
                                        <p:tgtEl>
                                          <p:spTgt spid="35"/>
                                        </p:tgtEl>
                                      </p:cBhvr>
                                    </p:animEffect>
                                    <p:anim calcmode="lin" valueType="num">
                                      <p:cBhvr>
                                        <p:cTn id="116" dur="1000" fill="hold"/>
                                        <p:tgtEl>
                                          <p:spTgt spid="35"/>
                                        </p:tgtEl>
                                        <p:attrNameLst>
                                          <p:attrName>ppt_x</p:attrName>
                                        </p:attrNameLst>
                                      </p:cBhvr>
                                      <p:tavLst>
                                        <p:tav tm="0">
                                          <p:val>
                                            <p:strVal val="#ppt_x"/>
                                          </p:val>
                                        </p:tav>
                                        <p:tav tm="100000">
                                          <p:val>
                                            <p:strVal val="#ppt_x"/>
                                          </p:val>
                                        </p:tav>
                                      </p:tavLst>
                                    </p:anim>
                                    <p:anim calcmode="lin" valueType="num">
                                      <p:cBhvr>
                                        <p:cTn id="1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20"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a typeface="宋体" pitchFamily="2" charset="-122"/>
              </a:rPr>
              <a:t>What is Certification?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14</a:t>
            </a:fld>
            <a:endParaRPr lang="en-GB" dirty="0"/>
          </a:p>
        </p:txBody>
      </p:sp>
      <p:pic>
        <p:nvPicPr>
          <p:cNvPr id="5" name="Picture 2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62787" y="1052996"/>
            <a:ext cx="2081213" cy="2952750"/>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graphicFrame>
        <p:nvGraphicFramePr>
          <p:cNvPr id="6" name="Object 2"/>
          <p:cNvGraphicFramePr>
            <a:graphicFrameLocks noChangeAspect="1"/>
          </p:cNvGraphicFramePr>
          <p:nvPr>
            <p:extLst>
              <p:ext uri="{D42A27DB-BD31-4B8C-83A1-F6EECF244321}">
                <p14:modId xmlns:p14="http://schemas.microsoft.com/office/powerpoint/2010/main" val="2879912098"/>
              </p:ext>
            </p:extLst>
          </p:nvPr>
        </p:nvGraphicFramePr>
        <p:xfrm>
          <a:off x="107504" y="1751139"/>
          <a:ext cx="3449844" cy="3709472"/>
        </p:xfrm>
        <a:graphic>
          <a:graphicData uri="http://schemas.openxmlformats.org/presentationml/2006/ole">
            <mc:AlternateContent xmlns:mc="http://schemas.openxmlformats.org/markup-compatibility/2006">
              <mc:Choice xmlns:v="urn:schemas-microsoft-com:vml" Requires="v">
                <p:oleObj spid="_x0000_s8204" name="Photo Editor-Foto" r:id="rId5" imgW="12847619" imgH="15352381" progId="MSPhotoEd.3">
                  <p:embed/>
                </p:oleObj>
              </mc:Choice>
              <mc:Fallback>
                <p:oleObj name="Photo Editor-Foto" r:id="rId5" imgW="12847619" imgH="15352381"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6566"/>
                      <a:stretch>
                        <a:fillRect/>
                      </a:stretch>
                    </p:blipFill>
                    <p:spPr bwMode="auto">
                      <a:xfrm>
                        <a:off x="107504" y="1751139"/>
                        <a:ext cx="3449844" cy="3709472"/>
                      </a:xfrm>
                      <a:prstGeom prst="rect">
                        <a:avLst/>
                      </a:prstGeom>
                      <a:noFill/>
                      <a:ln>
                        <a:noFill/>
                      </a:ln>
                      <a:effectLst/>
                      <a:extLst/>
                    </p:spPr>
                  </p:pic>
                </p:oleObj>
              </mc:Fallback>
            </mc:AlternateContent>
          </a:graphicData>
        </a:graphic>
      </p:graphicFrame>
      <p:grpSp>
        <p:nvGrpSpPr>
          <p:cNvPr id="7" name="Group 5"/>
          <p:cNvGrpSpPr>
            <a:grpSpLocks/>
          </p:cNvGrpSpPr>
          <p:nvPr/>
        </p:nvGrpSpPr>
        <p:grpSpPr bwMode="auto">
          <a:xfrm>
            <a:off x="3957636" y="2280760"/>
            <a:ext cx="827088" cy="955675"/>
            <a:chOff x="2551" y="2659"/>
            <a:chExt cx="521" cy="602"/>
          </a:xfrm>
        </p:grpSpPr>
        <p:sp>
          <p:nvSpPr>
            <p:cNvPr id="8" name="Rectangle 6"/>
            <p:cNvSpPr>
              <a:spLocks noChangeArrowheads="1"/>
            </p:cNvSpPr>
            <p:nvPr/>
          </p:nvSpPr>
          <p:spPr bwMode="auto">
            <a:xfrm>
              <a:off x="2793" y="3098"/>
              <a:ext cx="33"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9" name="Freeform 7"/>
            <p:cNvSpPr>
              <a:spLocks/>
            </p:cNvSpPr>
            <p:nvPr/>
          </p:nvSpPr>
          <p:spPr bwMode="auto">
            <a:xfrm>
              <a:off x="2747" y="3159"/>
              <a:ext cx="125" cy="102"/>
            </a:xfrm>
            <a:custGeom>
              <a:avLst/>
              <a:gdLst>
                <a:gd name="T0" fmla="*/ 92 w 250"/>
                <a:gd name="T1" fmla="*/ 66 h 204"/>
                <a:gd name="T2" fmla="*/ 0 w 250"/>
                <a:gd name="T3" fmla="*/ 66 h 204"/>
                <a:gd name="T4" fmla="*/ 125 w 250"/>
                <a:gd name="T5" fmla="*/ 204 h 204"/>
                <a:gd name="T6" fmla="*/ 250 w 250"/>
                <a:gd name="T7" fmla="*/ 66 h 204"/>
                <a:gd name="T8" fmla="*/ 159 w 250"/>
                <a:gd name="T9" fmla="*/ 66 h 204"/>
                <a:gd name="T10" fmla="*/ 159 w 250"/>
                <a:gd name="T11" fmla="*/ 0 h 204"/>
                <a:gd name="T12" fmla="*/ 92 w 250"/>
                <a:gd name="T13" fmla="*/ 0 h 204"/>
                <a:gd name="T14" fmla="*/ 92 w 250"/>
                <a:gd name="T15" fmla="*/ 66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04">
                  <a:moveTo>
                    <a:pt x="92" y="66"/>
                  </a:moveTo>
                  <a:lnTo>
                    <a:pt x="0" y="66"/>
                  </a:lnTo>
                  <a:lnTo>
                    <a:pt x="125" y="204"/>
                  </a:lnTo>
                  <a:lnTo>
                    <a:pt x="250" y="66"/>
                  </a:lnTo>
                  <a:lnTo>
                    <a:pt x="159" y="66"/>
                  </a:lnTo>
                  <a:lnTo>
                    <a:pt x="159" y="0"/>
                  </a:lnTo>
                  <a:lnTo>
                    <a:pt x="92" y="0"/>
                  </a:lnTo>
                  <a:lnTo>
                    <a:pt x="9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 name="Freeform 8"/>
            <p:cNvSpPr>
              <a:spLocks/>
            </p:cNvSpPr>
            <p:nvPr/>
          </p:nvSpPr>
          <p:spPr bwMode="auto">
            <a:xfrm>
              <a:off x="2617" y="2838"/>
              <a:ext cx="160" cy="58"/>
            </a:xfrm>
            <a:custGeom>
              <a:avLst/>
              <a:gdLst>
                <a:gd name="T0" fmla="*/ 312 w 321"/>
                <a:gd name="T1" fmla="*/ 78 h 115"/>
                <a:gd name="T2" fmla="*/ 312 w 321"/>
                <a:gd name="T3" fmla="*/ 78 h 115"/>
                <a:gd name="T4" fmla="*/ 297 w 321"/>
                <a:gd name="T5" fmla="*/ 69 h 115"/>
                <a:gd name="T6" fmla="*/ 282 w 321"/>
                <a:gd name="T7" fmla="*/ 60 h 115"/>
                <a:gd name="T8" fmla="*/ 265 w 321"/>
                <a:gd name="T9" fmla="*/ 52 h 115"/>
                <a:gd name="T10" fmla="*/ 249 w 321"/>
                <a:gd name="T11" fmla="*/ 45 h 115"/>
                <a:gd name="T12" fmla="*/ 232 w 321"/>
                <a:gd name="T13" fmla="*/ 38 h 115"/>
                <a:gd name="T14" fmla="*/ 215 w 321"/>
                <a:gd name="T15" fmla="*/ 31 h 115"/>
                <a:gd name="T16" fmla="*/ 196 w 321"/>
                <a:gd name="T17" fmla="*/ 25 h 115"/>
                <a:gd name="T18" fmla="*/ 179 w 321"/>
                <a:gd name="T19" fmla="*/ 20 h 115"/>
                <a:gd name="T20" fmla="*/ 159 w 321"/>
                <a:gd name="T21" fmla="*/ 15 h 115"/>
                <a:gd name="T22" fmla="*/ 141 w 321"/>
                <a:gd name="T23" fmla="*/ 11 h 115"/>
                <a:gd name="T24" fmla="*/ 121 w 321"/>
                <a:gd name="T25" fmla="*/ 8 h 115"/>
                <a:gd name="T26" fmla="*/ 102 w 321"/>
                <a:gd name="T27" fmla="*/ 5 h 115"/>
                <a:gd name="T28" fmla="*/ 82 w 321"/>
                <a:gd name="T29" fmla="*/ 3 h 115"/>
                <a:gd name="T30" fmla="*/ 62 w 321"/>
                <a:gd name="T31" fmla="*/ 1 h 115"/>
                <a:gd name="T32" fmla="*/ 42 w 321"/>
                <a:gd name="T33" fmla="*/ 0 h 115"/>
                <a:gd name="T34" fmla="*/ 21 w 321"/>
                <a:gd name="T35" fmla="*/ 0 h 115"/>
                <a:gd name="T36" fmla="*/ 13 w 321"/>
                <a:gd name="T37" fmla="*/ 1 h 115"/>
                <a:gd name="T38" fmla="*/ 6 w 321"/>
                <a:gd name="T39" fmla="*/ 6 h 115"/>
                <a:gd name="T40" fmla="*/ 2 w 321"/>
                <a:gd name="T41" fmla="*/ 13 h 115"/>
                <a:gd name="T42" fmla="*/ 0 w 321"/>
                <a:gd name="T43" fmla="*/ 21 h 115"/>
                <a:gd name="T44" fmla="*/ 2 w 321"/>
                <a:gd name="T45" fmla="*/ 29 h 115"/>
                <a:gd name="T46" fmla="*/ 6 w 321"/>
                <a:gd name="T47" fmla="*/ 36 h 115"/>
                <a:gd name="T48" fmla="*/ 13 w 321"/>
                <a:gd name="T49" fmla="*/ 40 h 115"/>
                <a:gd name="T50" fmla="*/ 21 w 321"/>
                <a:gd name="T51" fmla="*/ 41 h 115"/>
                <a:gd name="T52" fmla="*/ 40 w 321"/>
                <a:gd name="T53" fmla="*/ 41 h 115"/>
                <a:gd name="T54" fmla="*/ 58 w 321"/>
                <a:gd name="T55" fmla="*/ 43 h 115"/>
                <a:gd name="T56" fmla="*/ 78 w 321"/>
                <a:gd name="T57" fmla="*/ 44 h 115"/>
                <a:gd name="T58" fmla="*/ 96 w 321"/>
                <a:gd name="T59" fmla="*/ 46 h 115"/>
                <a:gd name="T60" fmla="*/ 113 w 321"/>
                <a:gd name="T61" fmla="*/ 49 h 115"/>
                <a:gd name="T62" fmla="*/ 132 w 321"/>
                <a:gd name="T63" fmla="*/ 52 h 115"/>
                <a:gd name="T64" fmla="*/ 149 w 321"/>
                <a:gd name="T65" fmla="*/ 56 h 115"/>
                <a:gd name="T66" fmla="*/ 166 w 321"/>
                <a:gd name="T67" fmla="*/ 60 h 115"/>
                <a:gd name="T68" fmla="*/ 184 w 321"/>
                <a:gd name="T69" fmla="*/ 66 h 115"/>
                <a:gd name="T70" fmla="*/ 200 w 321"/>
                <a:gd name="T71" fmla="*/ 70 h 115"/>
                <a:gd name="T72" fmla="*/ 216 w 321"/>
                <a:gd name="T73" fmla="*/ 76 h 115"/>
                <a:gd name="T74" fmla="*/ 232 w 321"/>
                <a:gd name="T75" fmla="*/ 83 h 115"/>
                <a:gd name="T76" fmla="*/ 247 w 321"/>
                <a:gd name="T77" fmla="*/ 90 h 115"/>
                <a:gd name="T78" fmla="*/ 262 w 321"/>
                <a:gd name="T79" fmla="*/ 97 h 115"/>
                <a:gd name="T80" fmla="*/ 276 w 321"/>
                <a:gd name="T81" fmla="*/ 105 h 115"/>
                <a:gd name="T82" fmla="*/ 290 w 321"/>
                <a:gd name="T83" fmla="*/ 113 h 115"/>
                <a:gd name="T84" fmla="*/ 297 w 321"/>
                <a:gd name="T85" fmla="*/ 115 h 115"/>
                <a:gd name="T86" fmla="*/ 305 w 321"/>
                <a:gd name="T87" fmla="*/ 115 h 115"/>
                <a:gd name="T88" fmla="*/ 312 w 321"/>
                <a:gd name="T89" fmla="*/ 113 h 115"/>
                <a:gd name="T90" fmla="*/ 317 w 321"/>
                <a:gd name="T91" fmla="*/ 107 h 115"/>
                <a:gd name="T92" fmla="*/ 321 w 321"/>
                <a:gd name="T93" fmla="*/ 99 h 115"/>
                <a:gd name="T94" fmla="*/ 321 w 321"/>
                <a:gd name="T95" fmla="*/ 91 h 115"/>
                <a:gd name="T96" fmla="*/ 317 w 321"/>
                <a:gd name="T97" fmla="*/ 84 h 115"/>
                <a:gd name="T98" fmla="*/ 312 w 321"/>
                <a:gd name="T99" fmla="*/ 7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115">
                  <a:moveTo>
                    <a:pt x="312" y="78"/>
                  </a:moveTo>
                  <a:lnTo>
                    <a:pt x="312" y="78"/>
                  </a:lnTo>
                  <a:lnTo>
                    <a:pt x="297" y="69"/>
                  </a:lnTo>
                  <a:lnTo>
                    <a:pt x="282" y="60"/>
                  </a:lnTo>
                  <a:lnTo>
                    <a:pt x="265" y="52"/>
                  </a:lnTo>
                  <a:lnTo>
                    <a:pt x="249" y="45"/>
                  </a:lnTo>
                  <a:lnTo>
                    <a:pt x="232" y="38"/>
                  </a:lnTo>
                  <a:lnTo>
                    <a:pt x="215" y="31"/>
                  </a:lnTo>
                  <a:lnTo>
                    <a:pt x="196" y="25"/>
                  </a:lnTo>
                  <a:lnTo>
                    <a:pt x="179" y="20"/>
                  </a:lnTo>
                  <a:lnTo>
                    <a:pt x="159" y="15"/>
                  </a:lnTo>
                  <a:lnTo>
                    <a:pt x="141" y="11"/>
                  </a:lnTo>
                  <a:lnTo>
                    <a:pt x="121" y="8"/>
                  </a:lnTo>
                  <a:lnTo>
                    <a:pt x="102" y="5"/>
                  </a:lnTo>
                  <a:lnTo>
                    <a:pt x="82" y="3"/>
                  </a:lnTo>
                  <a:lnTo>
                    <a:pt x="62" y="1"/>
                  </a:lnTo>
                  <a:lnTo>
                    <a:pt x="42" y="0"/>
                  </a:lnTo>
                  <a:lnTo>
                    <a:pt x="21" y="0"/>
                  </a:lnTo>
                  <a:lnTo>
                    <a:pt x="13" y="1"/>
                  </a:lnTo>
                  <a:lnTo>
                    <a:pt x="6" y="6"/>
                  </a:lnTo>
                  <a:lnTo>
                    <a:pt x="2" y="13"/>
                  </a:lnTo>
                  <a:lnTo>
                    <a:pt x="0" y="21"/>
                  </a:lnTo>
                  <a:lnTo>
                    <a:pt x="2" y="29"/>
                  </a:lnTo>
                  <a:lnTo>
                    <a:pt x="6" y="36"/>
                  </a:lnTo>
                  <a:lnTo>
                    <a:pt x="13" y="40"/>
                  </a:lnTo>
                  <a:lnTo>
                    <a:pt x="21" y="41"/>
                  </a:lnTo>
                  <a:lnTo>
                    <a:pt x="40" y="41"/>
                  </a:lnTo>
                  <a:lnTo>
                    <a:pt x="58" y="43"/>
                  </a:lnTo>
                  <a:lnTo>
                    <a:pt x="78" y="44"/>
                  </a:lnTo>
                  <a:lnTo>
                    <a:pt x="96" y="46"/>
                  </a:lnTo>
                  <a:lnTo>
                    <a:pt x="113" y="49"/>
                  </a:lnTo>
                  <a:lnTo>
                    <a:pt x="132" y="52"/>
                  </a:lnTo>
                  <a:lnTo>
                    <a:pt x="149" y="56"/>
                  </a:lnTo>
                  <a:lnTo>
                    <a:pt x="166" y="60"/>
                  </a:lnTo>
                  <a:lnTo>
                    <a:pt x="184" y="66"/>
                  </a:lnTo>
                  <a:lnTo>
                    <a:pt x="200" y="70"/>
                  </a:lnTo>
                  <a:lnTo>
                    <a:pt x="216" y="76"/>
                  </a:lnTo>
                  <a:lnTo>
                    <a:pt x="232" y="83"/>
                  </a:lnTo>
                  <a:lnTo>
                    <a:pt x="247" y="90"/>
                  </a:lnTo>
                  <a:lnTo>
                    <a:pt x="262" y="97"/>
                  </a:lnTo>
                  <a:lnTo>
                    <a:pt x="276" y="105"/>
                  </a:lnTo>
                  <a:lnTo>
                    <a:pt x="290" y="113"/>
                  </a:lnTo>
                  <a:lnTo>
                    <a:pt x="297" y="115"/>
                  </a:lnTo>
                  <a:lnTo>
                    <a:pt x="305" y="115"/>
                  </a:lnTo>
                  <a:lnTo>
                    <a:pt x="312" y="113"/>
                  </a:lnTo>
                  <a:lnTo>
                    <a:pt x="317" y="107"/>
                  </a:lnTo>
                  <a:lnTo>
                    <a:pt x="321" y="99"/>
                  </a:lnTo>
                  <a:lnTo>
                    <a:pt x="321" y="91"/>
                  </a:lnTo>
                  <a:lnTo>
                    <a:pt x="317" y="84"/>
                  </a:lnTo>
                  <a:lnTo>
                    <a:pt x="312"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1" name="Freeform 9"/>
            <p:cNvSpPr>
              <a:spLocks/>
            </p:cNvSpPr>
            <p:nvPr/>
          </p:nvSpPr>
          <p:spPr bwMode="auto">
            <a:xfrm>
              <a:off x="2837" y="2765"/>
              <a:ext cx="163" cy="59"/>
            </a:xfrm>
            <a:custGeom>
              <a:avLst/>
              <a:gdLst>
                <a:gd name="T0" fmla="*/ 32 w 326"/>
                <a:gd name="T1" fmla="*/ 115 h 118"/>
                <a:gd name="T2" fmla="*/ 32 w 326"/>
                <a:gd name="T3" fmla="*/ 115 h 118"/>
                <a:gd name="T4" fmla="*/ 46 w 326"/>
                <a:gd name="T5" fmla="*/ 107 h 118"/>
                <a:gd name="T6" fmla="*/ 59 w 326"/>
                <a:gd name="T7" fmla="*/ 98 h 118"/>
                <a:gd name="T8" fmla="*/ 73 w 326"/>
                <a:gd name="T9" fmla="*/ 91 h 118"/>
                <a:gd name="T10" fmla="*/ 89 w 326"/>
                <a:gd name="T11" fmla="*/ 84 h 118"/>
                <a:gd name="T12" fmla="*/ 104 w 326"/>
                <a:gd name="T13" fmla="*/ 77 h 118"/>
                <a:gd name="T14" fmla="*/ 122 w 326"/>
                <a:gd name="T15" fmla="*/ 71 h 118"/>
                <a:gd name="T16" fmla="*/ 138 w 326"/>
                <a:gd name="T17" fmla="*/ 65 h 118"/>
                <a:gd name="T18" fmla="*/ 155 w 326"/>
                <a:gd name="T19" fmla="*/ 61 h 118"/>
                <a:gd name="T20" fmla="*/ 174 w 326"/>
                <a:gd name="T21" fmla="*/ 56 h 118"/>
                <a:gd name="T22" fmla="*/ 191 w 326"/>
                <a:gd name="T23" fmla="*/ 52 h 118"/>
                <a:gd name="T24" fmla="*/ 209 w 326"/>
                <a:gd name="T25" fmla="*/ 49 h 118"/>
                <a:gd name="T26" fmla="*/ 228 w 326"/>
                <a:gd name="T27" fmla="*/ 46 h 118"/>
                <a:gd name="T28" fmla="*/ 247 w 326"/>
                <a:gd name="T29" fmla="*/ 44 h 118"/>
                <a:gd name="T30" fmla="*/ 266 w 326"/>
                <a:gd name="T31" fmla="*/ 42 h 118"/>
                <a:gd name="T32" fmla="*/ 285 w 326"/>
                <a:gd name="T33" fmla="*/ 41 h 118"/>
                <a:gd name="T34" fmla="*/ 305 w 326"/>
                <a:gd name="T35" fmla="*/ 41 h 118"/>
                <a:gd name="T36" fmla="*/ 313 w 326"/>
                <a:gd name="T37" fmla="*/ 40 h 118"/>
                <a:gd name="T38" fmla="*/ 320 w 326"/>
                <a:gd name="T39" fmla="*/ 35 h 118"/>
                <a:gd name="T40" fmla="*/ 324 w 326"/>
                <a:gd name="T41" fmla="*/ 29 h 118"/>
                <a:gd name="T42" fmla="*/ 326 w 326"/>
                <a:gd name="T43" fmla="*/ 20 h 118"/>
                <a:gd name="T44" fmla="*/ 324 w 326"/>
                <a:gd name="T45" fmla="*/ 12 h 118"/>
                <a:gd name="T46" fmla="*/ 320 w 326"/>
                <a:gd name="T47" fmla="*/ 6 h 118"/>
                <a:gd name="T48" fmla="*/ 313 w 326"/>
                <a:gd name="T49" fmla="*/ 1 h 118"/>
                <a:gd name="T50" fmla="*/ 305 w 326"/>
                <a:gd name="T51" fmla="*/ 0 h 118"/>
                <a:gd name="T52" fmla="*/ 284 w 326"/>
                <a:gd name="T53" fmla="*/ 0 h 118"/>
                <a:gd name="T54" fmla="*/ 263 w 326"/>
                <a:gd name="T55" fmla="*/ 1 h 118"/>
                <a:gd name="T56" fmla="*/ 243 w 326"/>
                <a:gd name="T57" fmla="*/ 3 h 118"/>
                <a:gd name="T58" fmla="*/ 222 w 326"/>
                <a:gd name="T59" fmla="*/ 6 h 118"/>
                <a:gd name="T60" fmla="*/ 202 w 326"/>
                <a:gd name="T61" fmla="*/ 8 h 118"/>
                <a:gd name="T62" fmla="*/ 182 w 326"/>
                <a:gd name="T63" fmla="*/ 12 h 118"/>
                <a:gd name="T64" fmla="*/ 162 w 326"/>
                <a:gd name="T65" fmla="*/ 16 h 118"/>
                <a:gd name="T66" fmla="*/ 144 w 326"/>
                <a:gd name="T67" fmla="*/ 22 h 118"/>
                <a:gd name="T68" fmla="*/ 124 w 326"/>
                <a:gd name="T69" fmla="*/ 26 h 118"/>
                <a:gd name="T70" fmla="*/ 107 w 326"/>
                <a:gd name="T71" fmla="*/ 33 h 118"/>
                <a:gd name="T72" fmla="*/ 88 w 326"/>
                <a:gd name="T73" fmla="*/ 40 h 118"/>
                <a:gd name="T74" fmla="*/ 71 w 326"/>
                <a:gd name="T75" fmla="*/ 47 h 118"/>
                <a:gd name="T76" fmla="*/ 54 w 326"/>
                <a:gd name="T77" fmla="*/ 55 h 118"/>
                <a:gd name="T78" fmla="*/ 38 w 326"/>
                <a:gd name="T79" fmla="*/ 63 h 118"/>
                <a:gd name="T80" fmla="*/ 23 w 326"/>
                <a:gd name="T81" fmla="*/ 72 h 118"/>
                <a:gd name="T82" fmla="*/ 8 w 326"/>
                <a:gd name="T83" fmla="*/ 81 h 118"/>
                <a:gd name="T84" fmla="*/ 2 w 326"/>
                <a:gd name="T85" fmla="*/ 87 h 118"/>
                <a:gd name="T86" fmla="*/ 0 w 326"/>
                <a:gd name="T87" fmla="*/ 94 h 118"/>
                <a:gd name="T88" fmla="*/ 0 w 326"/>
                <a:gd name="T89" fmla="*/ 102 h 118"/>
                <a:gd name="T90" fmla="*/ 3 w 326"/>
                <a:gd name="T91" fmla="*/ 110 h 118"/>
                <a:gd name="T92" fmla="*/ 9 w 326"/>
                <a:gd name="T93" fmla="*/ 116 h 118"/>
                <a:gd name="T94" fmla="*/ 16 w 326"/>
                <a:gd name="T95" fmla="*/ 118 h 118"/>
                <a:gd name="T96" fmla="*/ 24 w 326"/>
                <a:gd name="T97" fmla="*/ 118 h 118"/>
                <a:gd name="T98" fmla="*/ 32 w 326"/>
                <a:gd name="T99" fmla="*/ 1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6" h="118">
                  <a:moveTo>
                    <a:pt x="32" y="115"/>
                  </a:moveTo>
                  <a:lnTo>
                    <a:pt x="32" y="115"/>
                  </a:lnTo>
                  <a:lnTo>
                    <a:pt x="46" y="107"/>
                  </a:lnTo>
                  <a:lnTo>
                    <a:pt x="59" y="98"/>
                  </a:lnTo>
                  <a:lnTo>
                    <a:pt x="73" y="91"/>
                  </a:lnTo>
                  <a:lnTo>
                    <a:pt x="89" y="84"/>
                  </a:lnTo>
                  <a:lnTo>
                    <a:pt x="104" y="77"/>
                  </a:lnTo>
                  <a:lnTo>
                    <a:pt x="122" y="71"/>
                  </a:lnTo>
                  <a:lnTo>
                    <a:pt x="138" y="65"/>
                  </a:lnTo>
                  <a:lnTo>
                    <a:pt x="155" y="61"/>
                  </a:lnTo>
                  <a:lnTo>
                    <a:pt x="174" y="56"/>
                  </a:lnTo>
                  <a:lnTo>
                    <a:pt x="191" y="52"/>
                  </a:lnTo>
                  <a:lnTo>
                    <a:pt x="209" y="49"/>
                  </a:lnTo>
                  <a:lnTo>
                    <a:pt x="228" y="46"/>
                  </a:lnTo>
                  <a:lnTo>
                    <a:pt x="247" y="44"/>
                  </a:lnTo>
                  <a:lnTo>
                    <a:pt x="266" y="42"/>
                  </a:lnTo>
                  <a:lnTo>
                    <a:pt x="285" y="41"/>
                  </a:lnTo>
                  <a:lnTo>
                    <a:pt x="305" y="41"/>
                  </a:lnTo>
                  <a:lnTo>
                    <a:pt x="313" y="40"/>
                  </a:lnTo>
                  <a:lnTo>
                    <a:pt x="320" y="35"/>
                  </a:lnTo>
                  <a:lnTo>
                    <a:pt x="324" y="29"/>
                  </a:lnTo>
                  <a:lnTo>
                    <a:pt x="326" y="20"/>
                  </a:lnTo>
                  <a:lnTo>
                    <a:pt x="324" y="12"/>
                  </a:lnTo>
                  <a:lnTo>
                    <a:pt x="320" y="6"/>
                  </a:lnTo>
                  <a:lnTo>
                    <a:pt x="313" y="1"/>
                  </a:lnTo>
                  <a:lnTo>
                    <a:pt x="305" y="0"/>
                  </a:lnTo>
                  <a:lnTo>
                    <a:pt x="284" y="0"/>
                  </a:lnTo>
                  <a:lnTo>
                    <a:pt x="263" y="1"/>
                  </a:lnTo>
                  <a:lnTo>
                    <a:pt x="243" y="3"/>
                  </a:lnTo>
                  <a:lnTo>
                    <a:pt x="222" y="6"/>
                  </a:lnTo>
                  <a:lnTo>
                    <a:pt x="202" y="8"/>
                  </a:lnTo>
                  <a:lnTo>
                    <a:pt x="182" y="12"/>
                  </a:lnTo>
                  <a:lnTo>
                    <a:pt x="162" y="16"/>
                  </a:lnTo>
                  <a:lnTo>
                    <a:pt x="144" y="22"/>
                  </a:lnTo>
                  <a:lnTo>
                    <a:pt x="124" y="26"/>
                  </a:lnTo>
                  <a:lnTo>
                    <a:pt x="107" y="33"/>
                  </a:lnTo>
                  <a:lnTo>
                    <a:pt x="88" y="40"/>
                  </a:lnTo>
                  <a:lnTo>
                    <a:pt x="71" y="47"/>
                  </a:lnTo>
                  <a:lnTo>
                    <a:pt x="54" y="55"/>
                  </a:lnTo>
                  <a:lnTo>
                    <a:pt x="38" y="63"/>
                  </a:lnTo>
                  <a:lnTo>
                    <a:pt x="23" y="72"/>
                  </a:lnTo>
                  <a:lnTo>
                    <a:pt x="8" y="81"/>
                  </a:lnTo>
                  <a:lnTo>
                    <a:pt x="2" y="87"/>
                  </a:lnTo>
                  <a:lnTo>
                    <a:pt x="0" y="94"/>
                  </a:lnTo>
                  <a:lnTo>
                    <a:pt x="0" y="102"/>
                  </a:lnTo>
                  <a:lnTo>
                    <a:pt x="3" y="110"/>
                  </a:lnTo>
                  <a:lnTo>
                    <a:pt x="9" y="116"/>
                  </a:lnTo>
                  <a:lnTo>
                    <a:pt x="16" y="118"/>
                  </a:lnTo>
                  <a:lnTo>
                    <a:pt x="24" y="118"/>
                  </a:lnTo>
                  <a:lnTo>
                    <a:pt x="32"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2" name="Freeform 10"/>
            <p:cNvSpPr>
              <a:spLocks/>
            </p:cNvSpPr>
            <p:nvPr/>
          </p:nvSpPr>
          <p:spPr bwMode="auto">
            <a:xfrm>
              <a:off x="2840" y="2838"/>
              <a:ext cx="160" cy="58"/>
            </a:xfrm>
            <a:custGeom>
              <a:avLst/>
              <a:gdLst>
                <a:gd name="T0" fmla="*/ 300 w 321"/>
                <a:gd name="T1" fmla="*/ 0 h 115"/>
                <a:gd name="T2" fmla="*/ 279 w 321"/>
                <a:gd name="T3" fmla="*/ 0 h 115"/>
                <a:gd name="T4" fmla="*/ 258 w 321"/>
                <a:gd name="T5" fmla="*/ 1 h 115"/>
                <a:gd name="T6" fmla="*/ 239 w 321"/>
                <a:gd name="T7" fmla="*/ 3 h 115"/>
                <a:gd name="T8" fmla="*/ 219 w 321"/>
                <a:gd name="T9" fmla="*/ 5 h 115"/>
                <a:gd name="T10" fmla="*/ 200 w 321"/>
                <a:gd name="T11" fmla="*/ 8 h 115"/>
                <a:gd name="T12" fmla="*/ 180 w 321"/>
                <a:gd name="T13" fmla="*/ 11 h 115"/>
                <a:gd name="T14" fmla="*/ 160 w 321"/>
                <a:gd name="T15" fmla="*/ 15 h 115"/>
                <a:gd name="T16" fmla="*/ 142 w 321"/>
                <a:gd name="T17" fmla="*/ 20 h 115"/>
                <a:gd name="T18" fmla="*/ 124 w 321"/>
                <a:gd name="T19" fmla="*/ 25 h 115"/>
                <a:gd name="T20" fmla="*/ 106 w 321"/>
                <a:gd name="T21" fmla="*/ 31 h 115"/>
                <a:gd name="T22" fmla="*/ 89 w 321"/>
                <a:gd name="T23" fmla="*/ 38 h 115"/>
                <a:gd name="T24" fmla="*/ 72 w 321"/>
                <a:gd name="T25" fmla="*/ 45 h 115"/>
                <a:gd name="T26" fmla="*/ 56 w 321"/>
                <a:gd name="T27" fmla="*/ 52 h 115"/>
                <a:gd name="T28" fmla="*/ 40 w 321"/>
                <a:gd name="T29" fmla="*/ 60 h 115"/>
                <a:gd name="T30" fmla="*/ 25 w 321"/>
                <a:gd name="T31" fmla="*/ 69 h 115"/>
                <a:gd name="T32" fmla="*/ 10 w 321"/>
                <a:gd name="T33" fmla="*/ 78 h 115"/>
                <a:gd name="T34" fmla="*/ 10 w 321"/>
                <a:gd name="T35" fmla="*/ 78 h 115"/>
                <a:gd name="T36" fmla="*/ 4 w 321"/>
                <a:gd name="T37" fmla="*/ 84 h 115"/>
                <a:gd name="T38" fmla="*/ 0 w 321"/>
                <a:gd name="T39" fmla="*/ 91 h 115"/>
                <a:gd name="T40" fmla="*/ 0 w 321"/>
                <a:gd name="T41" fmla="*/ 99 h 115"/>
                <a:gd name="T42" fmla="*/ 3 w 321"/>
                <a:gd name="T43" fmla="*/ 107 h 115"/>
                <a:gd name="T44" fmla="*/ 8 w 321"/>
                <a:gd name="T45" fmla="*/ 113 h 115"/>
                <a:gd name="T46" fmla="*/ 16 w 321"/>
                <a:gd name="T47" fmla="*/ 115 h 115"/>
                <a:gd name="T48" fmla="*/ 25 w 321"/>
                <a:gd name="T49" fmla="*/ 115 h 115"/>
                <a:gd name="T50" fmla="*/ 31 w 321"/>
                <a:gd name="T51" fmla="*/ 113 h 115"/>
                <a:gd name="T52" fmla="*/ 45 w 321"/>
                <a:gd name="T53" fmla="*/ 105 h 115"/>
                <a:gd name="T54" fmla="*/ 59 w 321"/>
                <a:gd name="T55" fmla="*/ 97 h 115"/>
                <a:gd name="T56" fmla="*/ 74 w 321"/>
                <a:gd name="T57" fmla="*/ 90 h 115"/>
                <a:gd name="T58" fmla="*/ 89 w 321"/>
                <a:gd name="T59" fmla="*/ 83 h 115"/>
                <a:gd name="T60" fmla="*/ 105 w 321"/>
                <a:gd name="T61" fmla="*/ 76 h 115"/>
                <a:gd name="T62" fmla="*/ 121 w 321"/>
                <a:gd name="T63" fmla="*/ 70 h 115"/>
                <a:gd name="T64" fmla="*/ 137 w 321"/>
                <a:gd name="T65" fmla="*/ 66 h 115"/>
                <a:gd name="T66" fmla="*/ 155 w 321"/>
                <a:gd name="T67" fmla="*/ 60 h 115"/>
                <a:gd name="T68" fmla="*/ 172 w 321"/>
                <a:gd name="T69" fmla="*/ 56 h 115"/>
                <a:gd name="T70" fmla="*/ 189 w 321"/>
                <a:gd name="T71" fmla="*/ 52 h 115"/>
                <a:gd name="T72" fmla="*/ 208 w 321"/>
                <a:gd name="T73" fmla="*/ 49 h 115"/>
                <a:gd name="T74" fmla="*/ 225 w 321"/>
                <a:gd name="T75" fmla="*/ 46 h 115"/>
                <a:gd name="T76" fmla="*/ 243 w 321"/>
                <a:gd name="T77" fmla="*/ 44 h 115"/>
                <a:gd name="T78" fmla="*/ 263 w 321"/>
                <a:gd name="T79" fmla="*/ 43 h 115"/>
                <a:gd name="T80" fmla="*/ 281 w 321"/>
                <a:gd name="T81" fmla="*/ 41 h 115"/>
                <a:gd name="T82" fmla="*/ 300 w 321"/>
                <a:gd name="T83" fmla="*/ 41 h 115"/>
                <a:gd name="T84" fmla="*/ 308 w 321"/>
                <a:gd name="T85" fmla="*/ 40 h 115"/>
                <a:gd name="T86" fmla="*/ 315 w 321"/>
                <a:gd name="T87" fmla="*/ 36 h 115"/>
                <a:gd name="T88" fmla="*/ 319 w 321"/>
                <a:gd name="T89" fmla="*/ 29 h 115"/>
                <a:gd name="T90" fmla="*/ 321 w 321"/>
                <a:gd name="T91" fmla="*/ 21 h 115"/>
                <a:gd name="T92" fmla="*/ 319 w 321"/>
                <a:gd name="T93" fmla="*/ 13 h 115"/>
                <a:gd name="T94" fmla="*/ 315 w 321"/>
                <a:gd name="T95" fmla="*/ 6 h 115"/>
                <a:gd name="T96" fmla="*/ 308 w 321"/>
                <a:gd name="T97" fmla="*/ 1 h 115"/>
                <a:gd name="T98" fmla="*/ 300 w 321"/>
                <a:gd name="T9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115">
                  <a:moveTo>
                    <a:pt x="300" y="0"/>
                  </a:moveTo>
                  <a:lnTo>
                    <a:pt x="279" y="0"/>
                  </a:lnTo>
                  <a:lnTo>
                    <a:pt x="258" y="1"/>
                  </a:lnTo>
                  <a:lnTo>
                    <a:pt x="239" y="3"/>
                  </a:lnTo>
                  <a:lnTo>
                    <a:pt x="219" y="5"/>
                  </a:lnTo>
                  <a:lnTo>
                    <a:pt x="200" y="8"/>
                  </a:lnTo>
                  <a:lnTo>
                    <a:pt x="180" y="11"/>
                  </a:lnTo>
                  <a:lnTo>
                    <a:pt x="160" y="15"/>
                  </a:lnTo>
                  <a:lnTo>
                    <a:pt x="142" y="20"/>
                  </a:lnTo>
                  <a:lnTo>
                    <a:pt x="124" y="25"/>
                  </a:lnTo>
                  <a:lnTo>
                    <a:pt x="106" y="31"/>
                  </a:lnTo>
                  <a:lnTo>
                    <a:pt x="89" y="38"/>
                  </a:lnTo>
                  <a:lnTo>
                    <a:pt x="72" y="45"/>
                  </a:lnTo>
                  <a:lnTo>
                    <a:pt x="56" y="52"/>
                  </a:lnTo>
                  <a:lnTo>
                    <a:pt x="40" y="60"/>
                  </a:lnTo>
                  <a:lnTo>
                    <a:pt x="25" y="69"/>
                  </a:lnTo>
                  <a:lnTo>
                    <a:pt x="10" y="78"/>
                  </a:lnTo>
                  <a:lnTo>
                    <a:pt x="10" y="78"/>
                  </a:lnTo>
                  <a:lnTo>
                    <a:pt x="4" y="84"/>
                  </a:lnTo>
                  <a:lnTo>
                    <a:pt x="0" y="91"/>
                  </a:lnTo>
                  <a:lnTo>
                    <a:pt x="0" y="99"/>
                  </a:lnTo>
                  <a:lnTo>
                    <a:pt x="3" y="107"/>
                  </a:lnTo>
                  <a:lnTo>
                    <a:pt x="8" y="113"/>
                  </a:lnTo>
                  <a:lnTo>
                    <a:pt x="16" y="115"/>
                  </a:lnTo>
                  <a:lnTo>
                    <a:pt x="25" y="115"/>
                  </a:lnTo>
                  <a:lnTo>
                    <a:pt x="31" y="113"/>
                  </a:lnTo>
                  <a:lnTo>
                    <a:pt x="45" y="105"/>
                  </a:lnTo>
                  <a:lnTo>
                    <a:pt x="59" y="97"/>
                  </a:lnTo>
                  <a:lnTo>
                    <a:pt x="74" y="90"/>
                  </a:lnTo>
                  <a:lnTo>
                    <a:pt x="89" y="83"/>
                  </a:lnTo>
                  <a:lnTo>
                    <a:pt x="105" y="76"/>
                  </a:lnTo>
                  <a:lnTo>
                    <a:pt x="121" y="70"/>
                  </a:lnTo>
                  <a:lnTo>
                    <a:pt x="137" y="66"/>
                  </a:lnTo>
                  <a:lnTo>
                    <a:pt x="155" y="60"/>
                  </a:lnTo>
                  <a:lnTo>
                    <a:pt x="172" y="56"/>
                  </a:lnTo>
                  <a:lnTo>
                    <a:pt x="189" y="52"/>
                  </a:lnTo>
                  <a:lnTo>
                    <a:pt x="208" y="49"/>
                  </a:lnTo>
                  <a:lnTo>
                    <a:pt x="225" y="46"/>
                  </a:lnTo>
                  <a:lnTo>
                    <a:pt x="243" y="44"/>
                  </a:lnTo>
                  <a:lnTo>
                    <a:pt x="263" y="43"/>
                  </a:lnTo>
                  <a:lnTo>
                    <a:pt x="281" y="41"/>
                  </a:lnTo>
                  <a:lnTo>
                    <a:pt x="300" y="41"/>
                  </a:lnTo>
                  <a:lnTo>
                    <a:pt x="308" y="40"/>
                  </a:lnTo>
                  <a:lnTo>
                    <a:pt x="315" y="36"/>
                  </a:lnTo>
                  <a:lnTo>
                    <a:pt x="319" y="29"/>
                  </a:lnTo>
                  <a:lnTo>
                    <a:pt x="321" y="21"/>
                  </a:lnTo>
                  <a:lnTo>
                    <a:pt x="319" y="13"/>
                  </a:lnTo>
                  <a:lnTo>
                    <a:pt x="315" y="6"/>
                  </a:lnTo>
                  <a:lnTo>
                    <a:pt x="308" y="1"/>
                  </a:lnTo>
                  <a:lnTo>
                    <a:pt x="3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3" name="Freeform 11"/>
            <p:cNvSpPr>
              <a:spLocks/>
            </p:cNvSpPr>
            <p:nvPr/>
          </p:nvSpPr>
          <p:spPr bwMode="auto">
            <a:xfrm>
              <a:off x="2617" y="2765"/>
              <a:ext cx="163" cy="59"/>
            </a:xfrm>
            <a:custGeom>
              <a:avLst/>
              <a:gdLst>
                <a:gd name="T0" fmla="*/ 21 w 327"/>
                <a:gd name="T1" fmla="*/ 41 h 118"/>
                <a:gd name="T2" fmla="*/ 41 w 327"/>
                <a:gd name="T3" fmla="*/ 41 h 118"/>
                <a:gd name="T4" fmla="*/ 60 w 327"/>
                <a:gd name="T5" fmla="*/ 42 h 118"/>
                <a:gd name="T6" fmla="*/ 79 w 327"/>
                <a:gd name="T7" fmla="*/ 44 h 118"/>
                <a:gd name="T8" fmla="*/ 97 w 327"/>
                <a:gd name="T9" fmla="*/ 46 h 118"/>
                <a:gd name="T10" fmla="*/ 117 w 327"/>
                <a:gd name="T11" fmla="*/ 49 h 118"/>
                <a:gd name="T12" fmla="*/ 134 w 327"/>
                <a:gd name="T13" fmla="*/ 52 h 118"/>
                <a:gd name="T14" fmla="*/ 153 w 327"/>
                <a:gd name="T15" fmla="*/ 56 h 118"/>
                <a:gd name="T16" fmla="*/ 170 w 327"/>
                <a:gd name="T17" fmla="*/ 61 h 118"/>
                <a:gd name="T18" fmla="*/ 187 w 327"/>
                <a:gd name="T19" fmla="*/ 65 h 118"/>
                <a:gd name="T20" fmla="*/ 204 w 327"/>
                <a:gd name="T21" fmla="*/ 71 h 118"/>
                <a:gd name="T22" fmla="*/ 221 w 327"/>
                <a:gd name="T23" fmla="*/ 77 h 118"/>
                <a:gd name="T24" fmla="*/ 237 w 327"/>
                <a:gd name="T25" fmla="*/ 84 h 118"/>
                <a:gd name="T26" fmla="*/ 252 w 327"/>
                <a:gd name="T27" fmla="*/ 91 h 118"/>
                <a:gd name="T28" fmla="*/ 267 w 327"/>
                <a:gd name="T29" fmla="*/ 98 h 118"/>
                <a:gd name="T30" fmla="*/ 280 w 327"/>
                <a:gd name="T31" fmla="*/ 107 h 118"/>
                <a:gd name="T32" fmla="*/ 294 w 327"/>
                <a:gd name="T33" fmla="*/ 115 h 118"/>
                <a:gd name="T34" fmla="*/ 302 w 327"/>
                <a:gd name="T35" fmla="*/ 118 h 118"/>
                <a:gd name="T36" fmla="*/ 310 w 327"/>
                <a:gd name="T37" fmla="*/ 118 h 118"/>
                <a:gd name="T38" fmla="*/ 317 w 327"/>
                <a:gd name="T39" fmla="*/ 116 h 118"/>
                <a:gd name="T40" fmla="*/ 323 w 327"/>
                <a:gd name="T41" fmla="*/ 110 h 118"/>
                <a:gd name="T42" fmla="*/ 327 w 327"/>
                <a:gd name="T43" fmla="*/ 102 h 118"/>
                <a:gd name="T44" fmla="*/ 327 w 327"/>
                <a:gd name="T45" fmla="*/ 94 h 118"/>
                <a:gd name="T46" fmla="*/ 323 w 327"/>
                <a:gd name="T47" fmla="*/ 87 h 118"/>
                <a:gd name="T48" fmla="*/ 317 w 327"/>
                <a:gd name="T49" fmla="*/ 81 h 118"/>
                <a:gd name="T50" fmla="*/ 302 w 327"/>
                <a:gd name="T51" fmla="*/ 72 h 118"/>
                <a:gd name="T52" fmla="*/ 287 w 327"/>
                <a:gd name="T53" fmla="*/ 63 h 118"/>
                <a:gd name="T54" fmla="*/ 271 w 327"/>
                <a:gd name="T55" fmla="*/ 55 h 118"/>
                <a:gd name="T56" fmla="*/ 255 w 327"/>
                <a:gd name="T57" fmla="*/ 47 h 118"/>
                <a:gd name="T58" fmla="*/ 238 w 327"/>
                <a:gd name="T59" fmla="*/ 40 h 118"/>
                <a:gd name="T60" fmla="*/ 219 w 327"/>
                <a:gd name="T61" fmla="*/ 33 h 118"/>
                <a:gd name="T62" fmla="*/ 201 w 327"/>
                <a:gd name="T63" fmla="*/ 26 h 118"/>
                <a:gd name="T64" fmla="*/ 183 w 327"/>
                <a:gd name="T65" fmla="*/ 22 h 118"/>
                <a:gd name="T66" fmla="*/ 163 w 327"/>
                <a:gd name="T67" fmla="*/ 16 h 118"/>
                <a:gd name="T68" fmla="*/ 144 w 327"/>
                <a:gd name="T69" fmla="*/ 12 h 118"/>
                <a:gd name="T70" fmla="*/ 124 w 327"/>
                <a:gd name="T71" fmla="*/ 8 h 118"/>
                <a:gd name="T72" fmla="*/ 104 w 327"/>
                <a:gd name="T73" fmla="*/ 6 h 118"/>
                <a:gd name="T74" fmla="*/ 83 w 327"/>
                <a:gd name="T75" fmla="*/ 3 h 118"/>
                <a:gd name="T76" fmla="*/ 63 w 327"/>
                <a:gd name="T77" fmla="*/ 1 h 118"/>
                <a:gd name="T78" fmla="*/ 42 w 327"/>
                <a:gd name="T79" fmla="*/ 0 h 118"/>
                <a:gd name="T80" fmla="*/ 21 w 327"/>
                <a:gd name="T81" fmla="*/ 0 h 118"/>
                <a:gd name="T82" fmla="*/ 13 w 327"/>
                <a:gd name="T83" fmla="*/ 1 h 118"/>
                <a:gd name="T84" fmla="*/ 6 w 327"/>
                <a:gd name="T85" fmla="*/ 6 h 118"/>
                <a:gd name="T86" fmla="*/ 2 w 327"/>
                <a:gd name="T87" fmla="*/ 12 h 118"/>
                <a:gd name="T88" fmla="*/ 0 w 327"/>
                <a:gd name="T89" fmla="*/ 20 h 118"/>
                <a:gd name="T90" fmla="*/ 2 w 327"/>
                <a:gd name="T91" fmla="*/ 29 h 118"/>
                <a:gd name="T92" fmla="*/ 6 w 327"/>
                <a:gd name="T93" fmla="*/ 35 h 118"/>
                <a:gd name="T94" fmla="*/ 13 w 327"/>
                <a:gd name="T95" fmla="*/ 40 h 118"/>
                <a:gd name="T96" fmla="*/ 21 w 327"/>
                <a:gd name="T97" fmla="*/ 4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18">
                  <a:moveTo>
                    <a:pt x="21" y="41"/>
                  </a:moveTo>
                  <a:lnTo>
                    <a:pt x="41" y="41"/>
                  </a:lnTo>
                  <a:lnTo>
                    <a:pt x="60" y="42"/>
                  </a:lnTo>
                  <a:lnTo>
                    <a:pt x="79" y="44"/>
                  </a:lnTo>
                  <a:lnTo>
                    <a:pt x="97" y="46"/>
                  </a:lnTo>
                  <a:lnTo>
                    <a:pt x="117" y="49"/>
                  </a:lnTo>
                  <a:lnTo>
                    <a:pt x="134" y="52"/>
                  </a:lnTo>
                  <a:lnTo>
                    <a:pt x="153" y="56"/>
                  </a:lnTo>
                  <a:lnTo>
                    <a:pt x="170" y="61"/>
                  </a:lnTo>
                  <a:lnTo>
                    <a:pt x="187" y="65"/>
                  </a:lnTo>
                  <a:lnTo>
                    <a:pt x="204" y="71"/>
                  </a:lnTo>
                  <a:lnTo>
                    <a:pt x="221" y="77"/>
                  </a:lnTo>
                  <a:lnTo>
                    <a:pt x="237" y="84"/>
                  </a:lnTo>
                  <a:lnTo>
                    <a:pt x="252" y="91"/>
                  </a:lnTo>
                  <a:lnTo>
                    <a:pt x="267" y="98"/>
                  </a:lnTo>
                  <a:lnTo>
                    <a:pt x="280" y="107"/>
                  </a:lnTo>
                  <a:lnTo>
                    <a:pt x="294" y="115"/>
                  </a:lnTo>
                  <a:lnTo>
                    <a:pt x="302" y="118"/>
                  </a:lnTo>
                  <a:lnTo>
                    <a:pt x="310" y="118"/>
                  </a:lnTo>
                  <a:lnTo>
                    <a:pt x="317" y="116"/>
                  </a:lnTo>
                  <a:lnTo>
                    <a:pt x="323" y="110"/>
                  </a:lnTo>
                  <a:lnTo>
                    <a:pt x="327" y="102"/>
                  </a:lnTo>
                  <a:lnTo>
                    <a:pt x="327" y="94"/>
                  </a:lnTo>
                  <a:lnTo>
                    <a:pt x="323" y="87"/>
                  </a:lnTo>
                  <a:lnTo>
                    <a:pt x="317" y="81"/>
                  </a:lnTo>
                  <a:lnTo>
                    <a:pt x="302" y="72"/>
                  </a:lnTo>
                  <a:lnTo>
                    <a:pt x="287" y="63"/>
                  </a:lnTo>
                  <a:lnTo>
                    <a:pt x="271" y="55"/>
                  </a:lnTo>
                  <a:lnTo>
                    <a:pt x="255" y="47"/>
                  </a:lnTo>
                  <a:lnTo>
                    <a:pt x="238" y="40"/>
                  </a:lnTo>
                  <a:lnTo>
                    <a:pt x="219" y="33"/>
                  </a:lnTo>
                  <a:lnTo>
                    <a:pt x="201" y="26"/>
                  </a:lnTo>
                  <a:lnTo>
                    <a:pt x="183" y="22"/>
                  </a:lnTo>
                  <a:lnTo>
                    <a:pt x="163" y="16"/>
                  </a:lnTo>
                  <a:lnTo>
                    <a:pt x="144" y="12"/>
                  </a:lnTo>
                  <a:lnTo>
                    <a:pt x="124" y="8"/>
                  </a:lnTo>
                  <a:lnTo>
                    <a:pt x="104" y="6"/>
                  </a:lnTo>
                  <a:lnTo>
                    <a:pt x="83" y="3"/>
                  </a:lnTo>
                  <a:lnTo>
                    <a:pt x="63" y="1"/>
                  </a:lnTo>
                  <a:lnTo>
                    <a:pt x="42" y="0"/>
                  </a:lnTo>
                  <a:lnTo>
                    <a:pt x="21" y="0"/>
                  </a:lnTo>
                  <a:lnTo>
                    <a:pt x="13" y="1"/>
                  </a:lnTo>
                  <a:lnTo>
                    <a:pt x="6" y="6"/>
                  </a:lnTo>
                  <a:lnTo>
                    <a:pt x="2" y="12"/>
                  </a:lnTo>
                  <a:lnTo>
                    <a:pt x="0" y="20"/>
                  </a:lnTo>
                  <a:lnTo>
                    <a:pt x="2" y="29"/>
                  </a:lnTo>
                  <a:lnTo>
                    <a:pt x="6" y="35"/>
                  </a:lnTo>
                  <a:lnTo>
                    <a:pt x="13" y="40"/>
                  </a:lnTo>
                  <a:lnTo>
                    <a:pt x="2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4" name="Freeform 12"/>
            <p:cNvSpPr>
              <a:spLocks/>
            </p:cNvSpPr>
            <p:nvPr/>
          </p:nvSpPr>
          <p:spPr bwMode="auto">
            <a:xfrm>
              <a:off x="2936" y="2923"/>
              <a:ext cx="31" cy="41"/>
            </a:xfrm>
            <a:custGeom>
              <a:avLst/>
              <a:gdLst>
                <a:gd name="T0" fmla="*/ 24 w 62"/>
                <a:gd name="T1" fmla="*/ 83 h 83"/>
                <a:gd name="T2" fmla="*/ 28 w 62"/>
                <a:gd name="T3" fmla="*/ 82 h 83"/>
                <a:gd name="T4" fmla="*/ 33 w 62"/>
                <a:gd name="T5" fmla="*/ 82 h 83"/>
                <a:gd name="T6" fmla="*/ 38 w 62"/>
                <a:gd name="T7" fmla="*/ 81 h 83"/>
                <a:gd name="T8" fmla="*/ 43 w 62"/>
                <a:gd name="T9" fmla="*/ 80 h 83"/>
                <a:gd name="T10" fmla="*/ 48 w 62"/>
                <a:gd name="T11" fmla="*/ 78 h 83"/>
                <a:gd name="T12" fmla="*/ 53 w 62"/>
                <a:gd name="T13" fmla="*/ 78 h 83"/>
                <a:gd name="T14" fmla="*/ 57 w 62"/>
                <a:gd name="T15" fmla="*/ 77 h 83"/>
                <a:gd name="T16" fmla="*/ 62 w 62"/>
                <a:gd name="T17" fmla="*/ 77 h 83"/>
                <a:gd name="T18" fmla="*/ 55 w 62"/>
                <a:gd name="T19" fmla="*/ 67 h 83"/>
                <a:gd name="T20" fmla="*/ 49 w 62"/>
                <a:gd name="T21" fmla="*/ 57 h 83"/>
                <a:gd name="T22" fmla="*/ 43 w 62"/>
                <a:gd name="T23" fmla="*/ 46 h 83"/>
                <a:gd name="T24" fmla="*/ 38 w 62"/>
                <a:gd name="T25" fmla="*/ 36 h 83"/>
                <a:gd name="T26" fmla="*/ 32 w 62"/>
                <a:gd name="T27" fmla="*/ 27 h 83"/>
                <a:gd name="T28" fmla="*/ 26 w 62"/>
                <a:gd name="T29" fmla="*/ 17 h 83"/>
                <a:gd name="T30" fmla="*/ 21 w 62"/>
                <a:gd name="T31" fmla="*/ 8 h 83"/>
                <a:gd name="T32" fmla="*/ 16 w 62"/>
                <a:gd name="T33" fmla="*/ 0 h 83"/>
                <a:gd name="T34" fmla="*/ 12 w 62"/>
                <a:gd name="T35" fmla="*/ 1 h 83"/>
                <a:gd name="T36" fmla="*/ 8 w 62"/>
                <a:gd name="T37" fmla="*/ 1 h 83"/>
                <a:gd name="T38" fmla="*/ 4 w 62"/>
                <a:gd name="T39" fmla="*/ 1 h 83"/>
                <a:gd name="T40" fmla="*/ 0 w 62"/>
                <a:gd name="T41" fmla="*/ 2 h 83"/>
                <a:gd name="T42" fmla="*/ 24 w 62"/>
                <a:gd name="T4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83">
                  <a:moveTo>
                    <a:pt x="24" y="83"/>
                  </a:moveTo>
                  <a:lnTo>
                    <a:pt x="28" y="82"/>
                  </a:lnTo>
                  <a:lnTo>
                    <a:pt x="33" y="82"/>
                  </a:lnTo>
                  <a:lnTo>
                    <a:pt x="38" y="81"/>
                  </a:lnTo>
                  <a:lnTo>
                    <a:pt x="43" y="80"/>
                  </a:lnTo>
                  <a:lnTo>
                    <a:pt x="48" y="78"/>
                  </a:lnTo>
                  <a:lnTo>
                    <a:pt x="53" y="78"/>
                  </a:lnTo>
                  <a:lnTo>
                    <a:pt x="57" y="77"/>
                  </a:lnTo>
                  <a:lnTo>
                    <a:pt x="62" y="77"/>
                  </a:lnTo>
                  <a:lnTo>
                    <a:pt x="55" y="67"/>
                  </a:lnTo>
                  <a:lnTo>
                    <a:pt x="49" y="57"/>
                  </a:lnTo>
                  <a:lnTo>
                    <a:pt x="43" y="46"/>
                  </a:lnTo>
                  <a:lnTo>
                    <a:pt x="38" y="36"/>
                  </a:lnTo>
                  <a:lnTo>
                    <a:pt x="32" y="27"/>
                  </a:lnTo>
                  <a:lnTo>
                    <a:pt x="26" y="17"/>
                  </a:lnTo>
                  <a:lnTo>
                    <a:pt x="21" y="8"/>
                  </a:lnTo>
                  <a:lnTo>
                    <a:pt x="16" y="0"/>
                  </a:lnTo>
                  <a:lnTo>
                    <a:pt x="12" y="1"/>
                  </a:lnTo>
                  <a:lnTo>
                    <a:pt x="8" y="1"/>
                  </a:lnTo>
                  <a:lnTo>
                    <a:pt x="4" y="1"/>
                  </a:lnTo>
                  <a:lnTo>
                    <a:pt x="0" y="2"/>
                  </a:lnTo>
                  <a:lnTo>
                    <a:pt x="24"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5" name="Freeform 13"/>
            <p:cNvSpPr>
              <a:spLocks/>
            </p:cNvSpPr>
            <p:nvPr/>
          </p:nvSpPr>
          <p:spPr bwMode="auto">
            <a:xfrm>
              <a:off x="2627" y="2919"/>
              <a:ext cx="30" cy="42"/>
            </a:xfrm>
            <a:custGeom>
              <a:avLst/>
              <a:gdLst>
                <a:gd name="T0" fmla="*/ 60 w 60"/>
                <a:gd name="T1" fmla="*/ 84 h 84"/>
                <a:gd name="T2" fmla="*/ 54 w 60"/>
                <a:gd name="T3" fmla="*/ 1 h 84"/>
                <a:gd name="T4" fmla="*/ 48 w 60"/>
                <a:gd name="T5" fmla="*/ 0 h 84"/>
                <a:gd name="T6" fmla="*/ 44 w 60"/>
                <a:gd name="T7" fmla="*/ 0 h 84"/>
                <a:gd name="T8" fmla="*/ 38 w 60"/>
                <a:gd name="T9" fmla="*/ 0 h 84"/>
                <a:gd name="T10" fmla="*/ 32 w 60"/>
                <a:gd name="T11" fmla="*/ 0 h 84"/>
                <a:gd name="T12" fmla="*/ 0 w 60"/>
                <a:gd name="T13" fmla="*/ 82 h 84"/>
                <a:gd name="T14" fmla="*/ 0 w 60"/>
                <a:gd name="T15" fmla="*/ 82 h 84"/>
                <a:gd name="T16" fmla="*/ 1 w 60"/>
                <a:gd name="T17" fmla="*/ 82 h 84"/>
                <a:gd name="T18" fmla="*/ 1 w 60"/>
                <a:gd name="T19" fmla="*/ 82 h 84"/>
                <a:gd name="T20" fmla="*/ 1 w 60"/>
                <a:gd name="T21" fmla="*/ 82 h 84"/>
                <a:gd name="T22" fmla="*/ 8 w 60"/>
                <a:gd name="T23" fmla="*/ 82 h 84"/>
                <a:gd name="T24" fmla="*/ 16 w 60"/>
                <a:gd name="T25" fmla="*/ 82 h 84"/>
                <a:gd name="T26" fmla="*/ 23 w 60"/>
                <a:gd name="T27" fmla="*/ 82 h 84"/>
                <a:gd name="T28" fmla="*/ 31 w 60"/>
                <a:gd name="T29" fmla="*/ 83 h 84"/>
                <a:gd name="T30" fmla="*/ 38 w 60"/>
                <a:gd name="T31" fmla="*/ 83 h 84"/>
                <a:gd name="T32" fmla="*/ 45 w 60"/>
                <a:gd name="T33" fmla="*/ 83 h 84"/>
                <a:gd name="T34" fmla="*/ 53 w 60"/>
                <a:gd name="T35" fmla="*/ 84 h 84"/>
                <a:gd name="T36" fmla="*/ 60 w 60"/>
                <a:gd name="T3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84">
                  <a:moveTo>
                    <a:pt x="60" y="84"/>
                  </a:moveTo>
                  <a:lnTo>
                    <a:pt x="54" y="1"/>
                  </a:lnTo>
                  <a:lnTo>
                    <a:pt x="48" y="0"/>
                  </a:lnTo>
                  <a:lnTo>
                    <a:pt x="44" y="0"/>
                  </a:lnTo>
                  <a:lnTo>
                    <a:pt x="38" y="0"/>
                  </a:lnTo>
                  <a:lnTo>
                    <a:pt x="32" y="0"/>
                  </a:lnTo>
                  <a:lnTo>
                    <a:pt x="0" y="82"/>
                  </a:lnTo>
                  <a:lnTo>
                    <a:pt x="0" y="82"/>
                  </a:lnTo>
                  <a:lnTo>
                    <a:pt x="1" y="82"/>
                  </a:lnTo>
                  <a:lnTo>
                    <a:pt x="1" y="82"/>
                  </a:lnTo>
                  <a:lnTo>
                    <a:pt x="1" y="82"/>
                  </a:lnTo>
                  <a:lnTo>
                    <a:pt x="8" y="82"/>
                  </a:lnTo>
                  <a:lnTo>
                    <a:pt x="16" y="82"/>
                  </a:lnTo>
                  <a:lnTo>
                    <a:pt x="23" y="82"/>
                  </a:lnTo>
                  <a:lnTo>
                    <a:pt x="31" y="83"/>
                  </a:lnTo>
                  <a:lnTo>
                    <a:pt x="38" y="83"/>
                  </a:lnTo>
                  <a:lnTo>
                    <a:pt x="45" y="83"/>
                  </a:lnTo>
                  <a:lnTo>
                    <a:pt x="53" y="84"/>
                  </a:lnTo>
                  <a:lnTo>
                    <a:pt x="60"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6" name="Freeform 14"/>
            <p:cNvSpPr>
              <a:spLocks/>
            </p:cNvSpPr>
            <p:nvPr/>
          </p:nvSpPr>
          <p:spPr bwMode="auto">
            <a:xfrm>
              <a:off x="2551" y="2659"/>
              <a:ext cx="521" cy="370"/>
            </a:xfrm>
            <a:custGeom>
              <a:avLst/>
              <a:gdLst>
                <a:gd name="T0" fmla="*/ 963 w 1041"/>
                <a:gd name="T1" fmla="*/ 5 h 740"/>
                <a:gd name="T2" fmla="*/ 901 w 1041"/>
                <a:gd name="T3" fmla="*/ 0 h 740"/>
                <a:gd name="T4" fmla="*/ 803 w 1041"/>
                <a:gd name="T5" fmla="*/ 6 h 740"/>
                <a:gd name="T6" fmla="*/ 699 w 1041"/>
                <a:gd name="T7" fmla="*/ 29 h 740"/>
                <a:gd name="T8" fmla="*/ 608 w 1041"/>
                <a:gd name="T9" fmla="*/ 68 h 740"/>
                <a:gd name="T10" fmla="*/ 535 w 1041"/>
                <a:gd name="T11" fmla="*/ 121 h 740"/>
                <a:gd name="T12" fmla="*/ 470 w 1041"/>
                <a:gd name="T13" fmla="*/ 92 h 740"/>
                <a:gd name="T14" fmla="*/ 388 w 1041"/>
                <a:gd name="T15" fmla="*/ 46 h 740"/>
                <a:gd name="T16" fmla="*/ 290 w 1041"/>
                <a:gd name="T17" fmla="*/ 15 h 740"/>
                <a:gd name="T18" fmla="*/ 182 w 1041"/>
                <a:gd name="T19" fmla="*/ 1 h 740"/>
                <a:gd name="T20" fmla="*/ 107 w 1041"/>
                <a:gd name="T21" fmla="*/ 1 h 740"/>
                <a:gd name="T22" fmla="*/ 48 w 1041"/>
                <a:gd name="T23" fmla="*/ 9 h 740"/>
                <a:gd name="T24" fmla="*/ 0 w 1041"/>
                <a:gd name="T25" fmla="*/ 563 h 740"/>
                <a:gd name="T26" fmla="*/ 63 w 1041"/>
                <a:gd name="T27" fmla="*/ 727 h 740"/>
                <a:gd name="T28" fmla="*/ 91 w 1041"/>
                <a:gd name="T29" fmla="*/ 724 h 740"/>
                <a:gd name="T30" fmla="*/ 131 w 1041"/>
                <a:gd name="T31" fmla="*/ 638 h 740"/>
                <a:gd name="T32" fmla="*/ 103 w 1041"/>
                <a:gd name="T33" fmla="*/ 640 h 740"/>
                <a:gd name="T34" fmla="*/ 83 w 1041"/>
                <a:gd name="T35" fmla="*/ 607 h 740"/>
                <a:gd name="T36" fmla="*/ 116 w 1041"/>
                <a:gd name="T37" fmla="*/ 603 h 740"/>
                <a:gd name="T38" fmla="*/ 152 w 1041"/>
                <a:gd name="T39" fmla="*/ 602 h 740"/>
                <a:gd name="T40" fmla="*/ 145 w 1041"/>
                <a:gd name="T41" fmla="*/ 519 h 740"/>
                <a:gd name="T42" fmla="*/ 96 w 1041"/>
                <a:gd name="T43" fmla="*/ 523 h 740"/>
                <a:gd name="T44" fmla="*/ 100 w 1041"/>
                <a:gd name="T45" fmla="*/ 85 h 740"/>
                <a:gd name="T46" fmla="*/ 135 w 1041"/>
                <a:gd name="T47" fmla="*/ 83 h 740"/>
                <a:gd name="T48" fmla="*/ 209 w 1041"/>
                <a:gd name="T49" fmla="*/ 85 h 740"/>
                <a:gd name="T50" fmla="*/ 311 w 1041"/>
                <a:gd name="T51" fmla="*/ 106 h 740"/>
                <a:gd name="T52" fmla="*/ 399 w 1041"/>
                <a:gd name="T53" fmla="*/ 143 h 740"/>
                <a:gd name="T54" fmla="*/ 462 w 1041"/>
                <a:gd name="T55" fmla="*/ 195 h 740"/>
                <a:gd name="T56" fmla="*/ 556 w 1041"/>
                <a:gd name="T57" fmla="*/ 224 h 740"/>
                <a:gd name="T58" fmla="*/ 607 w 1041"/>
                <a:gd name="T59" fmla="*/ 167 h 740"/>
                <a:gd name="T60" fmla="*/ 683 w 1041"/>
                <a:gd name="T61" fmla="*/ 122 h 740"/>
                <a:gd name="T62" fmla="*/ 779 w 1041"/>
                <a:gd name="T63" fmla="*/ 93 h 740"/>
                <a:gd name="T64" fmla="*/ 886 w 1041"/>
                <a:gd name="T65" fmla="*/ 83 h 740"/>
                <a:gd name="T66" fmla="*/ 923 w 1041"/>
                <a:gd name="T67" fmla="*/ 84 h 740"/>
                <a:gd name="T68" fmla="*/ 959 w 1041"/>
                <a:gd name="T69" fmla="*/ 87 h 740"/>
                <a:gd name="T70" fmla="*/ 932 w 1041"/>
                <a:gd name="T71" fmla="*/ 520 h 740"/>
                <a:gd name="T72" fmla="*/ 895 w 1041"/>
                <a:gd name="T73" fmla="*/ 519 h 740"/>
                <a:gd name="T74" fmla="*/ 848 w 1041"/>
                <a:gd name="T75" fmla="*/ 520 h 740"/>
                <a:gd name="T76" fmla="*/ 798 w 1041"/>
                <a:gd name="T77" fmla="*/ 525 h 740"/>
                <a:gd name="T78" fmla="*/ 802 w 1041"/>
                <a:gd name="T79" fmla="*/ 554 h 740"/>
                <a:gd name="T80" fmla="*/ 825 w 1041"/>
                <a:gd name="T81" fmla="*/ 594 h 740"/>
                <a:gd name="T82" fmla="*/ 879 w 1041"/>
                <a:gd name="T83" fmla="*/ 602 h 740"/>
                <a:gd name="T84" fmla="*/ 942 w 1041"/>
                <a:gd name="T85" fmla="*/ 604 h 740"/>
                <a:gd name="T86" fmla="*/ 941 w 1041"/>
                <a:gd name="T87" fmla="*/ 640 h 740"/>
                <a:gd name="T88" fmla="*/ 904 w 1041"/>
                <a:gd name="T89" fmla="*/ 638 h 740"/>
                <a:gd name="T90" fmla="*/ 870 w 1041"/>
                <a:gd name="T91" fmla="*/ 638 h 740"/>
                <a:gd name="T92" fmla="*/ 865 w 1041"/>
                <a:gd name="T93" fmla="*/ 660 h 740"/>
                <a:gd name="T94" fmla="*/ 889 w 1041"/>
                <a:gd name="T95" fmla="*/ 701 h 740"/>
                <a:gd name="T96" fmla="*/ 924 w 1041"/>
                <a:gd name="T97" fmla="*/ 722 h 740"/>
                <a:gd name="T98" fmla="*/ 970 w 1041"/>
                <a:gd name="T99" fmla="*/ 726 h 740"/>
                <a:gd name="T100" fmla="*/ 1041 w 1041"/>
                <a:gd name="T101" fmla="*/ 1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1" h="740">
                  <a:moveTo>
                    <a:pt x="1008" y="12"/>
                  </a:moveTo>
                  <a:lnTo>
                    <a:pt x="993" y="9"/>
                  </a:lnTo>
                  <a:lnTo>
                    <a:pt x="978" y="6"/>
                  </a:lnTo>
                  <a:lnTo>
                    <a:pt x="963" y="5"/>
                  </a:lnTo>
                  <a:lnTo>
                    <a:pt x="948" y="2"/>
                  </a:lnTo>
                  <a:lnTo>
                    <a:pt x="932" y="1"/>
                  </a:lnTo>
                  <a:lnTo>
                    <a:pt x="917" y="1"/>
                  </a:lnTo>
                  <a:lnTo>
                    <a:pt x="901" y="0"/>
                  </a:lnTo>
                  <a:lnTo>
                    <a:pt x="886" y="0"/>
                  </a:lnTo>
                  <a:lnTo>
                    <a:pt x="858" y="1"/>
                  </a:lnTo>
                  <a:lnTo>
                    <a:pt x="830" y="2"/>
                  </a:lnTo>
                  <a:lnTo>
                    <a:pt x="803" y="6"/>
                  </a:lnTo>
                  <a:lnTo>
                    <a:pt x="775" y="9"/>
                  </a:lnTo>
                  <a:lnTo>
                    <a:pt x="750" y="15"/>
                  </a:lnTo>
                  <a:lnTo>
                    <a:pt x="724" y="21"/>
                  </a:lnTo>
                  <a:lnTo>
                    <a:pt x="699" y="29"/>
                  </a:lnTo>
                  <a:lnTo>
                    <a:pt x="675" y="37"/>
                  </a:lnTo>
                  <a:lnTo>
                    <a:pt x="652" y="46"/>
                  </a:lnTo>
                  <a:lnTo>
                    <a:pt x="630" y="56"/>
                  </a:lnTo>
                  <a:lnTo>
                    <a:pt x="608" y="68"/>
                  </a:lnTo>
                  <a:lnTo>
                    <a:pt x="589" y="79"/>
                  </a:lnTo>
                  <a:lnTo>
                    <a:pt x="569" y="92"/>
                  </a:lnTo>
                  <a:lnTo>
                    <a:pt x="552" y="106"/>
                  </a:lnTo>
                  <a:lnTo>
                    <a:pt x="535" y="121"/>
                  </a:lnTo>
                  <a:lnTo>
                    <a:pt x="520" y="136"/>
                  </a:lnTo>
                  <a:lnTo>
                    <a:pt x="505" y="121"/>
                  </a:lnTo>
                  <a:lnTo>
                    <a:pt x="488" y="106"/>
                  </a:lnTo>
                  <a:lnTo>
                    <a:pt x="470" y="92"/>
                  </a:lnTo>
                  <a:lnTo>
                    <a:pt x="452" y="79"/>
                  </a:lnTo>
                  <a:lnTo>
                    <a:pt x="432" y="68"/>
                  </a:lnTo>
                  <a:lnTo>
                    <a:pt x="410" y="56"/>
                  </a:lnTo>
                  <a:lnTo>
                    <a:pt x="388" y="46"/>
                  </a:lnTo>
                  <a:lnTo>
                    <a:pt x="365" y="37"/>
                  </a:lnTo>
                  <a:lnTo>
                    <a:pt x="341" y="29"/>
                  </a:lnTo>
                  <a:lnTo>
                    <a:pt x="316" y="21"/>
                  </a:lnTo>
                  <a:lnTo>
                    <a:pt x="290" y="15"/>
                  </a:lnTo>
                  <a:lnTo>
                    <a:pt x="264" y="9"/>
                  </a:lnTo>
                  <a:lnTo>
                    <a:pt x="237" y="6"/>
                  </a:lnTo>
                  <a:lnTo>
                    <a:pt x="210" y="2"/>
                  </a:lnTo>
                  <a:lnTo>
                    <a:pt x="182" y="1"/>
                  </a:lnTo>
                  <a:lnTo>
                    <a:pt x="153" y="0"/>
                  </a:lnTo>
                  <a:lnTo>
                    <a:pt x="138" y="0"/>
                  </a:lnTo>
                  <a:lnTo>
                    <a:pt x="122" y="1"/>
                  </a:lnTo>
                  <a:lnTo>
                    <a:pt x="107" y="1"/>
                  </a:lnTo>
                  <a:lnTo>
                    <a:pt x="92" y="2"/>
                  </a:lnTo>
                  <a:lnTo>
                    <a:pt x="77" y="5"/>
                  </a:lnTo>
                  <a:lnTo>
                    <a:pt x="63" y="6"/>
                  </a:lnTo>
                  <a:lnTo>
                    <a:pt x="48" y="9"/>
                  </a:lnTo>
                  <a:lnTo>
                    <a:pt x="33" y="12"/>
                  </a:lnTo>
                  <a:lnTo>
                    <a:pt x="0" y="18"/>
                  </a:lnTo>
                  <a:lnTo>
                    <a:pt x="0" y="563"/>
                  </a:lnTo>
                  <a:lnTo>
                    <a:pt x="0" y="563"/>
                  </a:lnTo>
                  <a:lnTo>
                    <a:pt x="0" y="740"/>
                  </a:lnTo>
                  <a:lnTo>
                    <a:pt x="50" y="730"/>
                  </a:lnTo>
                  <a:lnTo>
                    <a:pt x="56" y="729"/>
                  </a:lnTo>
                  <a:lnTo>
                    <a:pt x="63" y="727"/>
                  </a:lnTo>
                  <a:lnTo>
                    <a:pt x="70" y="726"/>
                  </a:lnTo>
                  <a:lnTo>
                    <a:pt x="77" y="725"/>
                  </a:lnTo>
                  <a:lnTo>
                    <a:pt x="84" y="725"/>
                  </a:lnTo>
                  <a:lnTo>
                    <a:pt x="91" y="724"/>
                  </a:lnTo>
                  <a:lnTo>
                    <a:pt x="98" y="723"/>
                  </a:lnTo>
                  <a:lnTo>
                    <a:pt x="105" y="723"/>
                  </a:lnTo>
                  <a:lnTo>
                    <a:pt x="138" y="638"/>
                  </a:lnTo>
                  <a:lnTo>
                    <a:pt x="131" y="638"/>
                  </a:lnTo>
                  <a:lnTo>
                    <a:pt x="123" y="639"/>
                  </a:lnTo>
                  <a:lnTo>
                    <a:pt x="116" y="639"/>
                  </a:lnTo>
                  <a:lnTo>
                    <a:pt x="109" y="639"/>
                  </a:lnTo>
                  <a:lnTo>
                    <a:pt x="103" y="640"/>
                  </a:lnTo>
                  <a:lnTo>
                    <a:pt x="96" y="640"/>
                  </a:lnTo>
                  <a:lnTo>
                    <a:pt x="90" y="641"/>
                  </a:lnTo>
                  <a:lnTo>
                    <a:pt x="83" y="641"/>
                  </a:lnTo>
                  <a:lnTo>
                    <a:pt x="83" y="607"/>
                  </a:lnTo>
                  <a:lnTo>
                    <a:pt x="91" y="605"/>
                  </a:lnTo>
                  <a:lnTo>
                    <a:pt x="99" y="604"/>
                  </a:lnTo>
                  <a:lnTo>
                    <a:pt x="108" y="603"/>
                  </a:lnTo>
                  <a:lnTo>
                    <a:pt x="116" y="603"/>
                  </a:lnTo>
                  <a:lnTo>
                    <a:pt x="126" y="602"/>
                  </a:lnTo>
                  <a:lnTo>
                    <a:pt x="134" y="602"/>
                  </a:lnTo>
                  <a:lnTo>
                    <a:pt x="143" y="602"/>
                  </a:lnTo>
                  <a:lnTo>
                    <a:pt x="152" y="602"/>
                  </a:lnTo>
                  <a:lnTo>
                    <a:pt x="184" y="520"/>
                  </a:lnTo>
                  <a:lnTo>
                    <a:pt x="172" y="519"/>
                  </a:lnTo>
                  <a:lnTo>
                    <a:pt x="159" y="519"/>
                  </a:lnTo>
                  <a:lnTo>
                    <a:pt x="145" y="519"/>
                  </a:lnTo>
                  <a:lnTo>
                    <a:pt x="132" y="519"/>
                  </a:lnTo>
                  <a:lnTo>
                    <a:pt x="120" y="520"/>
                  </a:lnTo>
                  <a:lnTo>
                    <a:pt x="107" y="521"/>
                  </a:lnTo>
                  <a:lnTo>
                    <a:pt x="96" y="523"/>
                  </a:lnTo>
                  <a:lnTo>
                    <a:pt x="83" y="524"/>
                  </a:lnTo>
                  <a:lnTo>
                    <a:pt x="83" y="87"/>
                  </a:lnTo>
                  <a:lnTo>
                    <a:pt x="91" y="86"/>
                  </a:lnTo>
                  <a:lnTo>
                    <a:pt x="100" y="85"/>
                  </a:lnTo>
                  <a:lnTo>
                    <a:pt x="108" y="84"/>
                  </a:lnTo>
                  <a:lnTo>
                    <a:pt x="117" y="84"/>
                  </a:lnTo>
                  <a:lnTo>
                    <a:pt x="126" y="83"/>
                  </a:lnTo>
                  <a:lnTo>
                    <a:pt x="135" y="83"/>
                  </a:lnTo>
                  <a:lnTo>
                    <a:pt x="144" y="83"/>
                  </a:lnTo>
                  <a:lnTo>
                    <a:pt x="153" y="83"/>
                  </a:lnTo>
                  <a:lnTo>
                    <a:pt x="181" y="84"/>
                  </a:lnTo>
                  <a:lnTo>
                    <a:pt x="209" y="85"/>
                  </a:lnTo>
                  <a:lnTo>
                    <a:pt x="235" y="89"/>
                  </a:lnTo>
                  <a:lnTo>
                    <a:pt x="262" y="93"/>
                  </a:lnTo>
                  <a:lnTo>
                    <a:pt x="287" y="99"/>
                  </a:lnTo>
                  <a:lnTo>
                    <a:pt x="311" y="106"/>
                  </a:lnTo>
                  <a:lnTo>
                    <a:pt x="334" y="113"/>
                  </a:lnTo>
                  <a:lnTo>
                    <a:pt x="357" y="122"/>
                  </a:lnTo>
                  <a:lnTo>
                    <a:pt x="378" y="132"/>
                  </a:lnTo>
                  <a:lnTo>
                    <a:pt x="399" y="143"/>
                  </a:lnTo>
                  <a:lnTo>
                    <a:pt x="417" y="154"/>
                  </a:lnTo>
                  <a:lnTo>
                    <a:pt x="433" y="167"/>
                  </a:lnTo>
                  <a:lnTo>
                    <a:pt x="449" y="181"/>
                  </a:lnTo>
                  <a:lnTo>
                    <a:pt x="462" y="195"/>
                  </a:lnTo>
                  <a:lnTo>
                    <a:pt x="475" y="209"/>
                  </a:lnTo>
                  <a:lnTo>
                    <a:pt x="484" y="224"/>
                  </a:lnTo>
                  <a:lnTo>
                    <a:pt x="520" y="290"/>
                  </a:lnTo>
                  <a:lnTo>
                    <a:pt x="556" y="224"/>
                  </a:lnTo>
                  <a:lnTo>
                    <a:pt x="566" y="209"/>
                  </a:lnTo>
                  <a:lnTo>
                    <a:pt x="578" y="195"/>
                  </a:lnTo>
                  <a:lnTo>
                    <a:pt x="591" y="181"/>
                  </a:lnTo>
                  <a:lnTo>
                    <a:pt x="607" y="167"/>
                  </a:lnTo>
                  <a:lnTo>
                    <a:pt x="623" y="154"/>
                  </a:lnTo>
                  <a:lnTo>
                    <a:pt x="642" y="143"/>
                  </a:lnTo>
                  <a:lnTo>
                    <a:pt x="662" y="132"/>
                  </a:lnTo>
                  <a:lnTo>
                    <a:pt x="683" y="122"/>
                  </a:lnTo>
                  <a:lnTo>
                    <a:pt x="705" y="113"/>
                  </a:lnTo>
                  <a:lnTo>
                    <a:pt x="729" y="106"/>
                  </a:lnTo>
                  <a:lnTo>
                    <a:pt x="753" y="99"/>
                  </a:lnTo>
                  <a:lnTo>
                    <a:pt x="779" y="93"/>
                  </a:lnTo>
                  <a:lnTo>
                    <a:pt x="805" y="89"/>
                  </a:lnTo>
                  <a:lnTo>
                    <a:pt x="832" y="85"/>
                  </a:lnTo>
                  <a:lnTo>
                    <a:pt x="858" y="84"/>
                  </a:lnTo>
                  <a:lnTo>
                    <a:pt x="886" y="83"/>
                  </a:lnTo>
                  <a:lnTo>
                    <a:pt x="895" y="83"/>
                  </a:lnTo>
                  <a:lnTo>
                    <a:pt x="904" y="83"/>
                  </a:lnTo>
                  <a:lnTo>
                    <a:pt x="914" y="83"/>
                  </a:lnTo>
                  <a:lnTo>
                    <a:pt x="923" y="84"/>
                  </a:lnTo>
                  <a:lnTo>
                    <a:pt x="932" y="84"/>
                  </a:lnTo>
                  <a:lnTo>
                    <a:pt x="941" y="85"/>
                  </a:lnTo>
                  <a:lnTo>
                    <a:pt x="949" y="86"/>
                  </a:lnTo>
                  <a:lnTo>
                    <a:pt x="959" y="87"/>
                  </a:lnTo>
                  <a:lnTo>
                    <a:pt x="959" y="524"/>
                  </a:lnTo>
                  <a:lnTo>
                    <a:pt x="949" y="523"/>
                  </a:lnTo>
                  <a:lnTo>
                    <a:pt x="941" y="521"/>
                  </a:lnTo>
                  <a:lnTo>
                    <a:pt x="932" y="520"/>
                  </a:lnTo>
                  <a:lnTo>
                    <a:pt x="923" y="520"/>
                  </a:lnTo>
                  <a:lnTo>
                    <a:pt x="914" y="519"/>
                  </a:lnTo>
                  <a:lnTo>
                    <a:pt x="904" y="519"/>
                  </a:lnTo>
                  <a:lnTo>
                    <a:pt x="895" y="519"/>
                  </a:lnTo>
                  <a:lnTo>
                    <a:pt x="886" y="519"/>
                  </a:lnTo>
                  <a:lnTo>
                    <a:pt x="873" y="519"/>
                  </a:lnTo>
                  <a:lnTo>
                    <a:pt x="861" y="519"/>
                  </a:lnTo>
                  <a:lnTo>
                    <a:pt x="848" y="520"/>
                  </a:lnTo>
                  <a:lnTo>
                    <a:pt x="835" y="521"/>
                  </a:lnTo>
                  <a:lnTo>
                    <a:pt x="823" y="523"/>
                  </a:lnTo>
                  <a:lnTo>
                    <a:pt x="810" y="524"/>
                  </a:lnTo>
                  <a:lnTo>
                    <a:pt x="798" y="525"/>
                  </a:lnTo>
                  <a:lnTo>
                    <a:pt x="786" y="527"/>
                  </a:lnTo>
                  <a:lnTo>
                    <a:pt x="791" y="535"/>
                  </a:lnTo>
                  <a:lnTo>
                    <a:pt x="796" y="544"/>
                  </a:lnTo>
                  <a:lnTo>
                    <a:pt x="802" y="554"/>
                  </a:lnTo>
                  <a:lnTo>
                    <a:pt x="808" y="563"/>
                  </a:lnTo>
                  <a:lnTo>
                    <a:pt x="813" y="573"/>
                  </a:lnTo>
                  <a:lnTo>
                    <a:pt x="819" y="584"/>
                  </a:lnTo>
                  <a:lnTo>
                    <a:pt x="825" y="594"/>
                  </a:lnTo>
                  <a:lnTo>
                    <a:pt x="832" y="604"/>
                  </a:lnTo>
                  <a:lnTo>
                    <a:pt x="848" y="603"/>
                  </a:lnTo>
                  <a:lnTo>
                    <a:pt x="863" y="602"/>
                  </a:lnTo>
                  <a:lnTo>
                    <a:pt x="879" y="602"/>
                  </a:lnTo>
                  <a:lnTo>
                    <a:pt x="895" y="602"/>
                  </a:lnTo>
                  <a:lnTo>
                    <a:pt x="911" y="602"/>
                  </a:lnTo>
                  <a:lnTo>
                    <a:pt x="927" y="603"/>
                  </a:lnTo>
                  <a:lnTo>
                    <a:pt x="942" y="604"/>
                  </a:lnTo>
                  <a:lnTo>
                    <a:pt x="959" y="607"/>
                  </a:lnTo>
                  <a:lnTo>
                    <a:pt x="959" y="641"/>
                  </a:lnTo>
                  <a:lnTo>
                    <a:pt x="949" y="640"/>
                  </a:lnTo>
                  <a:lnTo>
                    <a:pt x="941" y="640"/>
                  </a:lnTo>
                  <a:lnTo>
                    <a:pt x="932" y="639"/>
                  </a:lnTo>
                  <a:lnTo>
                    <a:pt x="923" y="639"/>
                  </a:lnTo>
                  <a:lnTo>
                    <a:pt x="914" y="638"/>
                  </a:lnTo>
                  <a:lnTo>
                    <a:pt x="904" y="638"/>
                  </a:lnTo>
                  <a:lnTo>
                    <a:pt x="895" y="638"/>
                  </a:lnTo>
                  <a:lnTo>
                    <a:pt x="886" y="638"/>
                  </a:lnTo>
                  <a:lnTo>
                    <a:pt x="878" y="638"/>
                  </a:lnTo>
                  <a:lnTo>
                    <a:pt x="870" y="638"/>
                  </a:lnTo>
                  <a:lnTo>
                    <a:pt x="861" y="638"/>
                  </a:lnTo>
                  <a:lnTo>
                    <a:pt x="853" y="639"/>
                  </a:lnTo>
                  <a:lnTo>
                    <a:pt x="858" y="649"/>
                  </a:lnTo>
                  <a:lnTo>
                    <a:pt x="865" y="660"/>
                  </a:lnTo>
                  <a:lnTo>
                    <a:pt x="871" y="670"/>
                  </a:lnTo>
                  <a:lnTo>
                    <a:pt x="877" y="680"/>
                  </a:lnTo>
                  <a:lnTo>
                    <a:pt x="882" y="691"/>
                  </a:lnTo>
                  <a:lnTo>
                    <a:pt x="889" y="701"/>
                  </a:lnTo>
                  <a:lnTo>
                    <a:pt x="895" y="710"/>
                  </a:lnTo>
                  <a:lnTo>
                    <a:pt x="901" y="721"/>
                  </a:lnTo>
                  <a:lnTo>
                    <a:pt x="912" y="721"/>
                  </a:lnTo>
                  <a:lnTo>
                    <a:pt x="924" y="722"/>
                  </a:lnTo>
                  <a:lnTo>
                    <a:pt x="935" y="723"/>
                  </a:lnTo>
                  <a:lnTo>
                    <a:pt x="947" y="723"/>
                  </a:lnTo>
                  <a:lnTo>
                    <a:pt x="959" y="725"/>
                  </a:lnTo>
                  <a:lnTo>
                    <a:pt x="970" y="726"/>
                  </a:lnTo>
                  <a:lnTo>
                    <a:pt x="982" y="727"/>
                  </a:lnTo>
                  <a:lnTo>
                    <a:pt x="992" y="730"/>
                  </a:lnTo>
                  <a:lnTo>
                    <a:pt x="1041" y="740"/>
                  </a:lnTo>
                  <a:lnTo>
                    <a:pt x="1041" y="18"/>
                  </a:lnTo>
                  <a:lnTo>
                    <a:pt x="100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7" name="Freeform 15"/>
            <p:cNvSpPr>
              <a:spLocks/>
            </p:cNvSpPr>
            <p:nvPr/>
          </p:nvSpPr>
          <p:spPr bwMode="auto">
            <a:xfrm>
              <a:off x="2603" y="2978"/>
              <a:ext cx="57" cy="43"/>
            </a:xfrm>
            <a:custGeom>
              <a:avLst/>
              <a:gdLst>
                <a:gd name="T0" fmla="*/ 33 w 114"/>
                <a:gd name="T1" fmla="*/ 0 h 86"/>
                <a:gd name="T2" fmla="*/ 0 w 114"/>
                <a:gd name="T3" fmla="*/ 85 h 86"/>
                <a:gd name="T4" fmla="*/ 14 w 114"/>
                <a:gd name="T5" fmla="*/ 84 h 86"/>
                <a:gd name="T6" fmla="*/ 29 w 114"/>
                <a:gd name="T7" fmla="*/ 83 h 86"/>
                <a:gd name="T8" fmla="*/ 42 w 114"/>
                <a:gd name="T9" fmla="*/ 83 h 86"/>
                <a:gd name="T10" fmla="*/ 57 w 114"/>
                <a:gd name="T11" fmla="*/ 83 h 86"/>
                <a:gd name="T12" fmla="*/ 71 w 114"/>
                <a:gd name="T13" fmla="*/ 83 h 86"/>
                <a:gd name="T14" fmla="*/ 86 w 114"/>
                <a:gd name="T15" fmla="*/ 84 h 86"/>
                <a:gd name="T16" fmla="*/ 100 w 114"/>
                <a:gd name="T17" fmla="*/ 85 h 86"/>
                <a:gd name="T18" fmla="*/ 114 w 114"/>
                <a:gd name="T19" fmla="*/ 86 h 86"/>
                <a:gd name="T20" fmla="*/ 108 w 114"/>
                <a:gd name="T21" fmla="*/ 3 h 86"/>
                <a:gd name="T22" fmla="*/ 99 w 114"/>
                <a:gd name="T23" fmla="*/ 2 h 86"/>
                <a:gd name="T24" fmla="*/ 90 w 114"/>
                <a:gd name="T25" fmla="*/ 2 h 86"/>
                <a:gd name="T26" fmla="*/ 80 w 114"/>
                <a:gd name="T27" fmla="*/ 1 h 86"/>
                <a:gd name="T28" fmla="*/ 71 w 114"/>
                <a:gd name="T29" fmla="*/ 1 h 86"/>
                <a:gd name="T30" fmla="*/ 62 w 114"/>
                <a:gd name="T31" fmla="*/ 0 h 86"/>
                <a:gd name="T32" fmla="*/ 52 w 114"/>
                <a:gd name="T33" fmla="*/ 0 h 86"/>
                <a:gd name="T34" fmla="*/ 42 w 114"/>
                <a:gd name="T35" fmla="*/ 0 h 86"/>
                <a:gd name="T36" fmla="*/ 33 w 11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86">
                  <a:moveTo>
                    <a:pt x="33" y="0"/>
                  </a:moveTo>
                  <a:lnTo>
                    <a:pt x="0" y="85"/>
                  </a:lnTo>
                  <a:lnTo>
                    <a:pt x="14" y="84"/>
                  </a:lnTo>
                  <a:lnTo>
                    <a:pt x="29" y="83"/>
                  </a:lnTo>
                  <a:lnTo>
                    <a:pt x="42" y="83"/>
                  </a:lnTo>
                  <a:lnTo>
                    <a:pt x="57" y="83"/>
                  </a:lnTo>
                  <a:lnTo>
                    <a:pt x="71" y="83"/>
                  </a:lnTo>
                  <a:lnTo>
                    <a:pt x="86" y="84"/>
                  </a:lnTo>
                  <a:lnTo>
                    <a:pt x="100" y="85"/>
                  </a:lnTo>
                  <a:lnTo>
                    <a:pt x="114" y="86"/>
                  </a:lnTo>
                  <a:lnTo>
                    <a:pt x="108" y="3"/>
                  </a:lnTo>
                  <a:lnTo>
                    <a:pt x="99" y="2"/>
                  </a:lnTo>
                  <a:lnTo>
                    <a:pt x="90" y="2"/>
                  </a:lnTo>
                  <a:lnTo>
                    <a:pt x="80" y="1"/>
                  </a:lnTo>
                  <a:lnTo>
                    <a:pt x="71" y="1"/>
                  </a:lnTo>
                  <a:lnTo>
                    <a:pt x="62" y="0"/>
                  </a:lnTo>
                  <a:lnTo>
                    <a:pt x="52" y="0"/>
                  </a:lnTo>
                  <a:lnTo>
                    <a:pt x="42"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8" name="Freeform 16"/>
            <p:cNvSpPr>
              <a:spLocks/>
            </p:cNvSpPr>
            <p:nvPr/>
          </p:nvSpPr>
          <p:spPr bwMode="auto">
            <a:xfrm>
              <a:off x="2953" y="2978"/>
              <a:ext cx="48" cy="42"/>
            </a:xfrm>
            <a:custGeom>
              <a:avLst/>
              <a:gdLst>
                <a:gd name="T0" fmla="*/ 0 w 97"/>
                <a:gd name="T1" fmla="*/ 4 h 84"/>
                <a:gd name="T2" fmla="*/ 24 w 97"/>
                <a:gd name="T3" fmla="*/ 84 h 84"/>
                <a:gd name="T4" fmla="*/ 34 w 97"/>
                <a:gd name="T5" fmla="*/ 83 h 84"/>
                <a:gd name="T6" fmla="*/ 43 w 97"/>
                <a:gd name="T7" fmla="*/ 83 h 84"/>
                <a:gd name="T8" fmla="*/ 52 w 97"/>
                <a:gd name="T9" fmla="*/ 82 h 84"/>
                <a:gd name="T10" fmla="*/ 61 w 97"/>
                <a:gd name="T11" fmla="*/ 82 h 84"/>
                <a:gd name="T12" fmla="*/ 69 w 97"/>
                <a:gd name="T13" fmla="*/ 82 h 84"/>
                <a:gd name="T14" fmla="*/ 78 w 97"/>
                <a:gd name="T15" fmla="*/ 82 h 84"/>
                <a:gd name="T16" fmla="*/ 88 w 97"/>
                <a:gd name="T17" fmla="*/ 82 h 84"/>
                <a:gd name="T18" fmla="*/ 97 w 97"/>
                <a:gd name="T19" fmla="*/ 82 h 84"/>
                <a:gd name="T20" fmla="*/ 91 w 97"/>
                <a:gd name="T21" fmla="*/ 71 h 84"/>
                <a:gd name="T22" fmla="*/ 85 w 97"/>
                <a:gd name="T23" fmla="*/ 62 h 84"/>
                <a:gd name="T24" fmla="*/ 78 w 97"/>
                <a:gd name="T25" fmla="*/ 52 h 84"/>
                <a:gd name="T26" fmla="*/ 73 w 97"/>
                <a:gd name="T27" fmla="*/ 41 h 84"/>
                <a:gd name="T28" fmla="*/ 67 w 97"/>
                <a:gd name="T29" fmla="*/ 31 h 84"/>
                <a:gd name="T30" fmla="*/ 61 w 97"/>
                <a:gd name="T31" fmla="*/ 21 h 84"/>
                <a:gd name="T32" fmla="*/ 54 w 97"/>
                <a:gd name="T33" fmla="*/ 10 h 84"/>
                <a:gd name="T34" fmla="*/ 49 w 97"/>
                <a:gd name="T35" fmla="*/ 0 h 84"/>
                <a:gd name="T36" fmla="*/ 43 w 97"/>
                <a:gd name="T37" fmla="*/ 0 h 84"/>
                <a:gd name="T38" fmla="*/ 37 w 97"/>
                <a:gd name="T39" fmla="*/ 1 h 84"/>
                <a:gd name="T40" fmla="*/ 30 w 97"/>
                <a:gd name="T41" fmla="*/ 1 h 84"/>
                <a:gd name="T42" fmla="*/ 24 w 97"/>
                <a:gd name="T43" fmla="*/ 2 h 84"/>
                <a:gd name="T44" fmla="*/ 19 w 97"/>
                <a:gd name="T45" fmla="*/ 2 h 84"/>
                <a:gd name="T46" fmla="*/ 13 w 97"/>
                <a:gd name="T47" fmla="*/ 3 h 84"/>
                <a:gd name="T48" fmla="*/ 6 w 97"/>
                <a:gd name="T49" fmla="*/ 3 h 84"/>
                <a:gd name="T50" fmla="*/ 0 w 97"/>
                <a:gd name="T51"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84">
                  <a:moveTo>
                    <a:pt x="0" y="4"/>
                  </a:moveTo>
                  <a:lnTo>
                    <a:pt x="24" y="84"/>
                  </a:lnTo>
                  <a:lnTo>
                    <a:pt x="34" y="83"/>
                  </a:lnTo>
                  <a:lnTo>
                    <a:pt x="43" y="83"/>
                  </a:lnTo>
                  <a:lnTo>
                    <a:pt x="52" y="82"/>
                  </a:lnTo>
                  <a:lnTo>
                    <a:pt x="61" y="82"/>
                  </a:lnTo>
                  <a:lnTo>
                    <a:pt x="69" y="82"/>
                  </a:lnTo>
                  <a:lnTo>
                    <a:pt x="78" y="82"/>
                  </a:lnTo>
                  <a:lnTo>
                    <a:pt x="88" y="82"/>
                  </a:lnTo>
                  <a:lnTo>
                    <a:pt x="97" y="82"/>
                  </a:lnTo>
                  <a:lnTo>
                    <a:pt x="91" y="71"/>
                  </a:lnTo>
                  <a:lnTo>
                    <a:pt x="85" y="62"/>
                  </a:lnTo>
                  <a:lnTo>
                    <a:pt x="78" y="52"/>
                  </a:lnTo>
                  <a:lnTo>
                    <a:pt x="73" y="41"/>
                  </a:lnTo>
                  <a:lnTo>
                    <a:pt x="67" y="31"/>
                  </a:lnTo>
                  <a:lnTo>
                    <a:pt x="61" y="21"/>
                  </a:lnTo>
                  <a:lnTo>
                    <a:pt x="54" y="10"/>
                  </a:lnTo>
                  <a:lnTo>
                    <a:pt x="49" y="0"/>
                  </a:lnTo>
                  <a:lnTo>
                    <a:pt x="43" y="0"/>
                  </a:lnTo>
                  <a:lnTo>
                    <a:pt x="37" y="1"/>
                  </a:lnTo>
                  <a:lnTo>
                    <a:pt x="30" y="1"/>
                  </a:lnTo>
                  <a:lnTo>
                    <a:pt x="24" y="2"/>
                  </a:lnTo>
                  <a:lnTo>
                    <a:pt x="19" y="2"/>
                  </a:lnTo>
                  <a:lnTo>
                    <a:pt x="13" y="3"/>
                  </a:lnTo>
                  <a:lnTo>
                    <a:pt x="6"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9" name="Freeform 17"/>
            <p:cNvSpPr>
              <a:spLocks/>
            </p:cNvSpPr>
            <p:nvPr/>
          </p:nvSpPr>
          <p:spPr bwMode="auto">
            <a:xfrm>
              <a:off x="2654" y="2920"/>
              <a:ext cx="311" cy="155"/>
            </a:xfrm>
            <a:custGeom>
              <a:avLst/>
              <a:gdLst>
                <a:gd name="T0" fmla="*/ 372 w 622"/>
                <a:gd name="T1" fmla="*/ 193 h 311"/>
                <a:gd name="T2" fmla="*/ 406 w 622"/>
                <a:gd name="T3" fmla="*/ 163 h 311"/>
                <a:gd name="T4" fmla="*/ 447 w 622"/>
                <a:gd name="T5" fmla="*/ 135 h 311"/>
                <a:gd name="T6" fmla="*/ 496 w 622"/>
                <a:gd name="T7" fmla="*/ 113 h 311"/>
                <a:gd name="T8" fmla="*/ 550 w 622"/>
                <a:gd name="T9" fmla="*/ 97 h 311"/>
                <a:gd name="T10" fmla="*/ 564 w 622"/>
                <a:gd name="T11" fmla="*/ 8 h 311"/>
                <a:gd name="T12" fmla="*/ 507 w 622"/>
                <a:gd name="T13" fmla="*/ 22 h 311"/>
                <a:gd name="T14" fmla="*/ 454 w 622"/>
                <a:gd name="T15" fmla="*/ 41 h 311"/>
                <a:gd name="T16" fmla="*/ 406 w 622"/>
                <a:gd name="T17" fmla="*/ 64 h 311"/>
                <a:gd name="T18" fmla="*/ 362 w 622"/>
                <a:gd name="T19" fmla="*/ 91 h 311"/>
                <a:gd name="T20" fmla="*/ 325 w 622"/>
                <a:gd name="T21" fmla="*/ 122 h 311"/>
                <a:gd name="T22" fmla="*/ 286 w 622"/>
                <a:gd name="T23" fmla="*/ 107 h 311"/>
                <a:gd name="T24" fmla="*/ 238 w 622"/>
                <a:gd name="T25" fmla="*/ 73 h 311"/>
                <a:gd name="T26" fmla="*/ 181 w 622"/>
                <a:gd name="T27" fmla="*/ 43 h 311"/>
                <a:gd name="T28" fmla="*/ 117 w 622"/>
                <a:gd name="T29" fmla="*/ 21 h 311"/>
                <a:gd name="T30" fmla="*/ 49 w 622"/>
                <a:gd name="T31" fmla="*/ 6 h 311"/>
                <a:gd name="T32" fmla="*/ 6 w 622"/>
                <a:gd name="T33" fmla="*/ 83 h 311"/>
                <a:gd name="T34" fmla="*/ 72 w 622"/>
                <a:gd name="T35" fmla="*/ 95 h 311"/>
                <a:gd name="T36" fmla="*/ 132 w 622"/>
                <a:gd name="T37" fmla="*/ 112 h 311"/>
                <a:gd name="T38" fmla="*/ 185 w 622"/>
                <a:gd name="T39" fmla="*/ 137 h 311"/>
                <a:gd name="T40" fmla="*/ 229 w 622"/>
                <a:gd name="T41" fmla="*/ 167 h 311"/>
                <a:gd name="T42" fmla="*/ 264 w 622"/>
                <a:gd name="T43" fmla="*/ 203 h 311"/>
                <a:gd name="T44" fmla="*/ 247 w 622"/>
                <a:gd name="T45" fmla="*/ 197 h 311"/>
                <a:gd name="T46" fmla="*/ 203 w 622"/>
                <a:gd name="T47" fmla="*/ 172 h 311"/>
                <a:gd name="T48" fmla="*/ 155 w 622"/>
                <a:gd name="T49" fmla="*/ 152 h 311"/>
                <a:gd name="T50" fmla="*/ 102 w 622"/>
                <a:gd name="T51" fmla="*/ 136 h 311"/>
                <a:gd name="T52" fmla="*/ 46 w 622"/>
                <a:gd name="T53" fmla="*/ 125 h 311"/>
                <a:gd name="T54" fmla="*/ 13 w 622"/>
                <a:gd name="T55" fmla="*/ 203 h 311"/>
                <a:gd name="T56" fmla="*/ 69 w 622"/>
                <a:gd name="T57" fmla="*/ 213 h 311"/>
                <a:gd name="T58" fmla="*/ 122 w 622"/>
                <a:gd name="T59" fmla="*/ 228 h 311"/>
                <a:gd name="T60" fmla="*/ 171 w 622"/>
                <a:gd name="T61" fmla="*/ 248 h 311"/>
                <a:gd name="T62" fmla="*/ 212 w 622"/>
                <a:gd name="T63" fmla="*/ 272 h 311"/>
                <a:gd name="T64" fmla="*/ 247 w 622"/>
                <a:gd name="T65" fmla="*/ 301 h 311"/>
                <a:gd name="T66" fmla="*/ 383 w 622"/>
                <a:gd name="T67" fmla="*/ 301 h 311"/>
                <a:gd name="T68" fmla="*/ 417 w 622"/>
                <a:gd name="T69" fmla="*/ 271 h 311"/>
                <a:gd name="T70" fmla="*/ 460 w 622"/>
                <a:gd name="T71" fmla="*/ 247 h 311"/>
                <a:gd name="T72" fmla="*/ 509 w 622"/>
                <a:gd name="T73" fmla="*/ 226 h 311"/>
                <a:gd name="T74" fmla="*/ 564 w 622"/>
                <a:gd name="T75" fmla="*/ 211 h 311"/>
                <a:gd name="T76" fmla="*/ 622 w 622"/>
                <a:gd name="T77" fmla="*/ 202 h 311"/>
                <a:gd name="T78" fmla="*/ 564 w 622"/>
                <a:gd name="T79" fmla="*/ 128 h 311"/>
                <a:gd name="T80" fmla="*/ 513 w 622"/>
                <a:gd name="T81" fmla="*/ 140 h 311"/>
                <a:gd name="T82" fmla="*/ 465 w 622"/>
                <a:gd name="T83" fmla="*/ 155 h 311"/>
                <a:gd name="T84" fmla="*/ 420 w 622"/>
                <a:gd name="T85" fmla="*/ 175 h 311"/>
                <a:gd name="T86" fmla="*/ 379 w 622"/>
                <a:gd name="T87" fmla="*/ 19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311">
                  <a:moveTo>
                    <a:pt x="355" y="216"/>
                  </a:moveTo>
                  <a:lnTo>
                    <a:pt x="363" y="204"/>
                  </a:lnTo>
                  <a:lnTo>
                    <a:pt x="372" y="193"/>
                  </a:lnTo>
                  <a:lnTo>
                    <a:pt x="382" y="182"/>
                  </a:lnTo>
                  <a:lnTo>
                    <a:pt x="393" y="172"/>
                  </a:lnTo>
                  <a:lnTo>
                    <a:pt x="406" y="163"/>
                  </a:lnTo>
                  <a:lnTo>
                    <a:pt x="418" y="152"/>
                  </a:lnTo>
                  <a:lnTo>
                    <a:pt x="432" y="144"/>
                  </a:lnTo>
                  <a:lnTo>
                    <a:pt x="447" y="135"/>
                  </a:lnTo>
                  <a:lnTo>
                    <a:pt x="462" y="128"/>
                  </a:lnTo>
                  <a:lnTo>
                    <a:pt x="478" y="120"/>
                  </a:lnTo>
                  <a:lnTo>
                    <a:pt x="496" y="113"/>
                  </a:lnTo>
                  <a:lnTo>
                    <a:pt x="513" y="107"/>
                  </a:lnTo>
                  <a:lnTo>
                    <a:pt x="530" y="102"/>
                  </a:lnTo>
                  <a:lnTo>
                    <a:pt x="550" y="97"/>
                  </a:lnTo>
                  <a:lnTo>
                    <a:pt x="568" y="92"/>
                  </a:lnTo>
                  <a:lnTo>
                    <a:pt x="588" y="89"/>
                  </a:lnTo>
                  <a:lnTo>
                    <a:pt x="564" y="8"/>
                  </a:lnTo>
                  <a:lnTo>
                    <a:pt x="544" y="12"/>
                  </a:lnTo>
                  <a:lnTo>
                    <a:pt x="526" y="16"/>
                  </a:lnTo>
                  <a:lnTo>
                    <a:pt x="507" y="22"/>
                  </a:lnTo>
                  <a:lnTo>
                    <a:pt x="489" y="28"/>
                  </a:lnTo>
                  <a:lnTo>
                    <a:pt x="471" y="34"/>
                  </a:lnTo>
                  <a:lnTo>
                    <a:pt x="454" y="41"/>
                  </a:lnTo>
                  <a:lnTo>
                    <a:pt x="437" y="48"/>
                  </a:lnTo>
                  <a:lnTo>
                    <a:pt x="421" y="56"/>
                  </a:lnTo>
                  <a:lnTo>
                    <a:pt x="406" y="64"/>
                  </a:lnTo>
                  <a:lnTo>
                    <a:pt x="390" y="73"/>
                  </a:lnTo>
                  <a:lnTo>
                    <a:pt x="376" y="82"/>
                  </a:lnTo>
                  <a:lnTo>
                    <a:pt x="362" y="91"/>
                  </a:lnTo>
                  <a:lnTo>
                    <a:pt x="349" y="102"/>
                  </a:lnTo>
                  <a:lnTo>
                    <a:pt x="337" y="112"/>
                  </a:lnTo>
                  <a:lnTo>
                    <a:pt x="325" y="122"/>
                  </a:lnTo>
                  <a:lnTo>
                    <a:pt x="314" y="134"/>
                  </a:lnTo>
                  <a:lnTo>
                    <a:pt x="301" y="120"/>
                  </a:lnTo>
                  <a:lnTo>
                    <a:pt x="286" y="107"/>
                  </a:lnTo>
                  <a:lnTo>
                    <a:pt x="271" y="95"/>
                  </a:lnTo>
                  <a:lnTo>
                    <a:pt x="255" y="83"/>
                  </a:lnTo>
                  <a:lnTo>
                    <a:pt x="238" y="73"/>
                  </a:lnTo>
                  <a:lnTo>
                    <a:pt x="219" y="63"/>
                  </a:lnTo>
                  <a:lnTo>
                    <a:pt x="201" y="52"/>
                  </a:lnTo>
                  <a:lnTo>
                    <a:pt x="181" y="43"/>
                  </a:lnTo>
                  <a:lnTo>
                    <a:pt x="160" y="35"/>
                  </a:lnTo>
                  <a:lnTo>
                    <a:pt x="138" y="28"/>
                  </a:lnTo>
                  <a:lnTo>
                    <a:pt x="117" y="21"/>
                  </a:lnTo>
                  <a:lnTo>
                    <a:pt x="95" y="15"/>
                  </a:lnTo>
                  <a:lnTo>
                    <a:pt x="72" y="11"/>
                  </a:lnTo>
                  <a:lnTo>
                    <a:pt x="49" y="6"/>
                  </a:lnTo>
                  <a:lnTo>
                    <a:pt x="24" y="3"/>
                  </a:lnTo>
                  <a:lnTo>
                    <a:pt x="0" y="0"/>
                  </a:lnTo>
                  <a:lnTo>
                    <a:pt x="6" y="83"/>
                  </a:lnTo>
                  <a:lnTo>
                    <a:pt x="28" y="86"/>
                  </a:lnTo>
                  <a:lnTo>
                    <a:pt x="50" y="90"/>
                  </a:lnTo>
                  <a:lnTo>
                    <a:pt x="72" y="95"/>
                  </a:lnTo>
                  <a:lnTo>
                    <a:pt x="92" y="99"/>
                  </a:lnTo>
                  <a:lnTo>
                    <a:pt x="112" y="105"/>
                  </a:lnTo>
                  <a:lnTo>
                    <a:pt x="132" y="112"/>
                  </a:lnTo>
                  <a:lnTo>
                    <a:pt x="150" y="120"/>
                  </a:lnTo>
                  <a:lnTo>
                    <a:pt x="168" y="128"/>
                  </a:lnTo>
                  <a:lnTo>
                    <a:pt x="185" y="137"/>
                  </a:lnTo>
                  <a:lnTo>
                    <a:pt x="201" y="147"/>
                  </a:lnTo>
                  <a:lnTo>
                    <a:pt x="216" y="157"/>
                  </a:lnTo>
                  <a:lnTo>
                    <a:pt x="229" y="167"/>
                  </a:lnTo>
                  <a:lnTo>
                    <a:pt x="242" y="179"/>
                  </a:lnTo>
                  <a:lnTo>
                    <a:pt x="254" y="190"/>
                  </a:lnTo>
                  <a:lnTo>
                    <a:pt x="264" y="203"/>
                  </a:lnTo>
                  <a:lnTo>
                    <a:pt x="273" y="216"/>
                  </a:lnTo>
                  <a:lnTo>
                    <a:pt x="261" y="206"/>
                  </a:lnTo>
                  <a:lnTo>
                    <a:pt x="247" y="197"/>
                  </a:lnTo>
                  <a:lnTo>
                    <a:pt x="233" y="188"/>
                  </a:lnTo>
                  <a:lnTo>
                    <a:pt x="218" y="180"/>
                  </a:lnTo>
                  <a:lnTo>
                    <a:pt x="203" y="172"/>
                  </a:lnTo>
                  <a:lnTo>
                    <a:pt x="187" y="165"/>
                  </a:lnTo>
                  <a:lnTo>
                    <a:pt x="171" y="158"/>
                  </a:lnTo>
                  <a:lnTo>
                    <a:pt x="155" y="152"/>
                  </a:lnTo>
                  <a:lnTo>
                    <a:pt x="137" y="147"/>
                  </a:lnTo>
                  <a:lnTo>
                    <a:pt x="120" y="141"/>
                  </a:lnTo>
                  <a:lnTo>
                    <a:pt x="102" y="136"/>
                  </a:lnTo>
                  <a:lnTo>
                    <a:pt x="83" y="132"/>
                  </a:lnTo>
                  <a:lnTo>
                    <a:pt x="65" y="128"/>
                  </a:lnTo>
                  <a:lnTo>
                    <a:pt x="46" y="125"/>
                  </a:lnTo>
                  <a:lnTo>
                    <a:pt x="27" y="122"/>
                  </a:lnTo>
                  <a:lnTo>
                    <a:pt x="7" y="120"/>
                  </a:lnTo>
                  <a:lnTo>
                    <a:pt x="13" y="203"/>
                  </a:lnTo>
                  <a:lnTo>
                    <a:pt x="32" y="205"/>
                  </a:lnTo>
                  <a:lnTo>
                    <a:pt x="51" y="209"/>
                  </a:lnTo>
                  <a:lnTo>
                    <a:pt x="69" y="213"/>
                  </a:lnTo>
                  <a:lnTo>
                    <a:pt x="88" y="217"/>
                  </a:lnTo>
                  <a:lnTo>
                    <a:pt x="105" y="223"/>
                  </a:lnTo>
                  <a:lnTo>
                    <a:pt x="122" y="228"/>
                  </a:lnTo>
                  <a:lnTo>
                    <a:pt x="140" y="234"/>
                  </a:lnTo>
                  <a:lnTo>
                    <a:pt x="156" y="241"/>
                  </a:lnTo>
                  <a:lnTo>
                    <a:pt x="171" y="248"/>
                  </a:lnTo>
                  <a:lnTo>
                    <a:pt x="186" y="256"/>
                  </a:lnTo>
                  <a:lnTo>
                    <a:pt x="200" y="264"/>
                  </a:lnTo>
                  <a:lnTo>
                    <a:pt x="212" y="272"/>
                  </a:lnTo>
                  <a:lnTo>
                    <a:pt x="225" y="281"/>
                  </a:lnTo>
                  <a:lnTo>
                    <a:pt x="236" y="290"/>
                  </a:lnTo>
                  <a:lnTo>
                    <a:pt x="247" y="301"/>
                  </a:lnTo>
                  <a:lnTo>
                    <a:pt x="256" y="311"/>
                  </a:lnTo>
                  <a:lnTo>
                    <a:pt x="372" y="311"/>
                  </a:lnTo>
                  <a:lnTo>
                    <a:pt x="383" y="301"/>
                  </a:lnTo>
                  <a:lnTo>
                    <a:pt x="393" y="290"/>
                  </a:lnTo>
                  <a:lnTo>
                    <a:pt x="405" y="281"/>
                  </a:lnTo>
                  <a:lnTo>
                    <a:pt x="417" y="271"/>
                  </a:lnTo>
                  <a:lnTo>
                    <a:pt x="431" y="263"/>
                  </a:lnTo>
                  <a:lnTo>
                    <a:pt x="445" y="255"/>
                  </a:lnTo>
                  <a:lnTo>
                    <a:pt x="460" y="247"/>
                  </a:lnTo>
                  <a:lnTo>
                    <a:pt x="476" y="239"/>
                  </a:lnTo>
                  <a:lnTo>
                    <a:pt x="492" y="233"/>
                  </a:lnTo>
                  <a:lnTo>
                    <a:pt x="509" y="226"/>
                  </a:lnTo>
                  <a:lnTo>
                    <a:pt x="528" y="220"/>
                  </a:lnTo>
                  <a:lnTo>
                    <a:pt x="545" y="216"/>
                  </a:lnTo>
                  <a:lnTo>
                    <a:pt x="564" y="211"/>
                  </a:lnTo>
                  <a:lnTo>
                    <a:pt x="583" y="208"/>
                  </a:lnTo>
                  <a:lnTo>
                    <a:pt x="603" y="204"/>
                  </a:lnTo>
                  <a:lnTo>
                    <a:pt x="622" y="202"/>
                  </a:lnTo>
                  <a:lnTo>
                    <a:pt x="598" y="122"/>
                  </a:lnTo>
                  <a:lnTo>
                    <a:pt x="581" y="125"/>
                  </a:lnTo>
                  <a:lnTo>
                    <a:pt x="564" y="128"/>
                  </a:lnTo>
                  <a:lnTo>
                    <a:pt x="546" y="132"/>
                  </a:lnTo>
                  <a:lnTo>
                    <a:pt x="529" y="135"/>
                  </a:lnTo>
                  <a:lnTo>
                    <a:pt x="513" y="140"/>
                  </a:lnTo>
                  <a:lnTo>
                    <a:pt x="496" y="144"/>
                  </a:lnTo>
                  <a:lnTo>
                    <a:pt x="481" y="150"/>
                  </a:lnTo>
                  <a:lnTo>
                    <a:pt x="465" y="155"/>
                  </a:lnTo>
                  <a:lnTo>
                    <a:pt x="450" y="162"/>
                  </a:lnTo>
                  <a:lnTo>
                    <a:pt x="435" y="168"/>
                  </a:lnTo>
                  <a:lnTo>
                    <a:pt x="420" y="175"/>
                  </a:lnTo>
                  <a:lnTo>
                    <a:pt x="406" y="182"/>
                  </a:lnTo>
                  <a:lnTo>
                    <a:pt x="392" y="190"/>
                  </a:lnTo>
                  <a:lnTo>
                    <a:pt x="379" y="198"/>
                  </a:lnTo>
                  <a:lnTo>
                    <a:pt x="367" y="206"/>
                  </a:lnTo>
                  <a:lnTo>
                    <a:pt x="355"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pic>
        <p:nvPicPr>
          <p:cNvPr id="21"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20018" y="991083"/>
            <a:ext cx="2139950" cy="3014663"/>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18"/>
          <p:cNvSpPr>
            <a:spLocks noChangeArrowheads="1"/>
          </p:cNvSpPr>
          <p:nvPr/>
        </p:nvSpPr>
        <p:spPr bwMode="auto">
          <a:xfrm>
            <a:off x="3294930" y="3300888"/>
            <a:ext cx="2070819" cy="1168445"/>
          </a:xfrm>
          <a:prstGeom prst="leftRightArrow">
            <a:avLst>
              <a:gd name="adj1" fmla="val 59370"/>
              <a:gd name="adj2" fmla="val 59425"/>
            </a:avLst>
          </a:prstGeom>
          <a:gradFill rotWithShape="1">
            <a:gsLst>
              <a:gs pos="0">
                <a:schemeClr val="accent1"/>
              </a:gs>
              <a:gs pos="50000">
                <a:schemeClr val="bg1"/>
              </a:gs>
              <a:gs pos="100000">
                <a:schemeClr val="accent1"/>
              </a:gs>
            </a:gsLst>
            <a:lin ang="0" scaled="1"/>
          </a:gradFill>
          <a:ln w="12700">
            <a:solidFill>
              <a:schemeClr val="bg2"/>
            </a:solidFill>
            <a:miter lim="800000"/>
            <a:headEnd type="none" w="sm" len="sm"/>
            <a:tailEnd type="none" w="sm" len="sm"/>
          </a:ln>
          <a:effectLst>
            <a:outerShdw dist="53882" dir="2700000" algn="ctr" rotWithShape="0">
              <a:schemeClr val="folHlink"/>
            </a:outerShdw>
          </a:effectLst>
        </p:spPr>
        <p:txBody>
          <a:bodyPr wrap="none" anchor="ctr"/>
          <a:lstStyle/>
          <a:p>
            <a:pPr algn="ctr"/>
            <a:r>
              <a:rPr lang="en-GB" b="1" dirty="0">
                <a:latin typeface="Arial Narrow" pitchFamily="34" charset="0"/>
                <a:ea typeface="Arial Unicode MS" pitchFamily="34" charset="-128"/>
                <a:cs typeface="Arial Unicode MS" pitchFamily="34" charset="-128"/>
              </a:rPr>
              <a:t>Do they match???</a:t>
            </a:r>
          </a:p>
        </p:txBody>
      </p:sp>
      <p:pic>
        <p:nvPicPr>
          <p:cNvPr id="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17" y="1541776"/>
            <a:ext cx="2056660" cy="292418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9532" y="1888000"/>
            <a:ext cx="2085223" cy="294982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4"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6135" y="3155471"/>
            <a:ext cx="2204142" cy="2952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19474" y="1189152"/>
            <a:ext cx="209550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4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9" name="Rectangle 20"/>
          <p:cNvSpPr txBox="1">
            <a:spLocks noChangeArrowheads="1"/>
          </p:cNvSpPr>
          <p:nvPr/>
        </p:nvSpPr>
        <p:spPr bwMode="auto">
          <a:xfrm>
            <a:off x="249238" y="317500"/>
            <a:ext cx="7970837" cy="633413"/>
          </a:xfrm>
          <a:prstGeom prst="rect">
            <a:avLst/>
          </a:prstGeom>
          <a:noFill/>
          <a:ln w="9525">
            <a:noFill/>
            <a:miter lim="800000"/>
            <a:headEnd/>
            <a:tailEnd/>
          </a:ln>
        </p:spPr>
        <p:txBody>
          <a:bodyPr lIns="0" tIns="0" rIns="0" bIns="0" anchor="b"/>
          <a:lstStyle/>
          <a:p>
            <a:r>
              <a:rPr lang="en-GB" altLang="de-DE" b="1" dirty="0" smtClean="0">
                <a:solidFill>
                  <a:srgbClr val="009FDA"/>
                </a:solidFill>
                <a:latin typeface="Verdana" pitchFamily="34" charset="0"/>
              </a:rPr>
              <a:t>Site-specific Design</a:t>
            </a:r>
            <a:endParaRPr lang="en-GB" altLang="de-DE" b="1" dirty="0">
              <a:solidFill>
                <a:srgbClr val="009FDA"/>
              </a:solidFill>
              <a:latin typeface="Verdana" pitchFamily="34" charset="0"/>
            </a:endParaRPr>
          </a:p>
        </p:txBody>
      </p:sp>
      <p:sp>
        <p:nvSpPr>
          <p:cNvPr id="9" name="AutoShape 5"/>
          <p:cNvSpPr>
            <a:spLocks noChangeArrowheads="1"/>
          </p:cNvSpPr>
          <p:nvPr/>
        </p:nvSpPr>
        <p:spPr bwMode="auto">
          <a:xfrm>
            <a:off x="2953402" y="3519389"/>
            <a:ext cx="2808287" cy="431800"/>
          </a:xfrm>
          <a:prstGeom prst="leftRightArrow">
            <a:avLst>
              <a:gd name="adj1" fmla="val 59370"/>
              <a:gd name="adj2" fmla="val 96562"/>
            </a:avLst>
          </a:prstGeom>
          <a:solidFill>
            <a:schemeClr val="accent1">
              <a:lumMod val="60000"/>
              <a:lumOff val="40000"/>
            </a:schemeClr>
          </a:solidFill>
          <a:ln w="12700">
            <a:solidFill>
              <a:schemeClr val="accent1"/>
            </a:solidFill>
            <a:miter lim="800000"/>
            <a:headEnd type="none" w="sm" len="sm"/>
            <a:tailEnd type="none" w="sm" len="sm"/>
          </a:ln>
          <a:effectLst>
            <a:outerShdw dist="53882" dir="2700000" algn="ctr" rotWithShape="0">
              <a:schemeClr val="folHlink"/>
            </a:outerShdw>
          </a:effectLst>
        </p:spPr>
        <p:txBody>
          <a:bodyPr wrap="none" anchor="ctr"/>
          <a:lstStyle/>
          <a:p>
            <a:pPr algn="ctr" fontAlgn="auto">
              <a:spcBef>
                <a:spcPts val="0"/>
              </a:spcBef>
              <a:spcAft>
                <a:spcPts val="0"/>
              </a:spcAft>
              <a:defRPr/>
            </a:pPr>
            <a:r>
              <a:rPr lang="en-GB" altLang="de-DE" sz="1600" b="1" dirty="0">
                <a:latin typeface="+mn-lt"/>
                <a:ea typeface="Arial Unicode MS" pitchFamily="34" charset="-128"/>
                <a:cs typeface="Arial Unicode MS" pitchFamily="34" charset="-128"/>
              </a:rPr>
              <a:t>Do they match???</a:t>
            </a:r>
          </a:p>
        </p:txBody>
      </p:sp>
      <p:sp>
        <p:nvSpPr>
          <p:cNvPr id="16442" name="Rectangle 6"/>
          <p:cNvSpPr>
            <a:spLocks noChangeArrowheads="1"/>
          </p:cNvSpPr>
          <p:nvPr/>
        </p:nvSpPr>
        <p:spPr bwMode="auto">
          <a:xfrm>
            <a:off x="5716608" y="1750219"/>
            <a:ext cx="2808288" cy="408125"/>
          </a:xfrm>
          <a:prstGeom prst="rect">
            <a:avLst/>
          </a:prstGeom>
          <a:noFill/>
          <a:ln w="9525">
            <a:noFill/>
            <a:miter lim="800000"/>
            <a:headEnd/>
            <a:tailEnd/>
          </a:ln>
        </p:spPr>
        <p:txBody>
          <a:bodyPr>
            <a:spAutoFit/>
          </a:bodyPr>
          <a:lstStyle/>
          <a:p>
            <a:pPr algn="ctr" eaLnBrk="0" hangingPunct="0">
              <a:lnSpc>
                <a:spcPct val="114000"/>
              </a:lnSpc>
              <a:spcBef>
                <a:spcPts val="600"/>
              </a:spcBef>
              <a:buClr>
                <a:srgbClr val="3F9C35"/>
              </a:buClr>
              <a:buSzPct val="118000"/>
            </a:pPr>
            <a:r>
              <a:rPr lang="en-GB" altLang="de-DE" b="1" dirty="0" smtClean="0">
                <a:latin typeface="Verdana" pitchFamily="34" charset="0"/>
              </a:rPr>
              <a:t>Wind Farm Site</a:t>
            </a:r>
            <a:endParaRPr lang="en-GB" altLang="de-DE" b="1" dirty="0">
              <a:latin typeface="Verdana" pitchFamily="34" charset="0"/>
            </a:endParaRPr>
          </a:p>
        </p:txBody>
      </p:sp>
      <p:sp>
        <p:nvSpPr>
          <p:cNvPr id="16443" name="Rectangle 7"/>
          <p:cNvSpPr>
            <a:spLocks noChangeArrowheads="1"/>
          </p:cNvSpPr>
          <p:nvPr/>
        </p:nvSpPr>
        <p:spPr bwMode="auto">
          <a:xfrm>
            <a:off x="411957" y="1627981"/>
            <a:ext cx="2520950" cy="583558"/>
          </a:xfrm>
          <a:prstGeom prst="rect">
            <a:avLst/>
          </a:prstGeom>
          <a:noFill/>
          <a:ln w="9525">
            <a:noFill/>
            <a:miter lim="800000"/>
            <a:headEnd/>
            <a:tailEnd/>
          </a:ln>
        </p:spPr>
        <p:txBody>
          <a:bodyPr>
            <a:spAutoFit/>
          </a:bodyPr>
          <a:lstStyle/>
          <a:p>
            <a:pPr algn="ctr" eaLnBrk="0" hangingPunct="0">
              <a:lnSpc>
                <a:spcPct val="114000"/>
              </a:lnSpc>
              <a:spcBef>
                <a:spcPts val="600"/>
              </a:spcBef>
              <a:buClr>
                <a:srgbClr val="3F9C35"/>
              </a:buClr>
              <a:buSzPct val="118000"/>
              <a:buFont typeface="Times" pitchFamily="18" charset="0"/>
              <a:buNone/>
            </a:pPr>
            <a:r>
              <a:rPr lang="en-GB" altLang="de-DE" sz="2800" b="1" dirty="0" smtClean="0">
                <a:latin typeface="Arial Narrow" pitchFamily="34" charset="0"/>
                <a:ea typeface="Arial Unicode MS" pitchFamily="34" charset="-128"/>
                <a:cs typeface="Arial Unicode MS" pitchFamily="34" charset="-128"/>
              </a:rPr>
              <a:t>     </a:t>
            </a:r>
            <a:r>
              <a:rPr lang="en-GB" altLang="de-DE" b="1" dirty="0" smtClean="0">
                <a:latin typeface="Verdana" pitchFamily="34" charset="0"/>
              </a:rPr>
              <a:t>Wind Turbine</a:t>
            </a:r>
            <a:endParaRPr lang="en-GB" altLang="de-DE" b="1" dirty="0">
              <a:latin typeface="Verdana" pitchFamily="34" charset="0"/>
            </a:endParaRPr>
          </a:p>
        </p:txBody>
      </p:sp>
      <p:graphicFrame>
        <p:nvGraphicFramePr>
          <p:cNvPr id="24" name="Object 53"/>
          <p:cNvGraphicFramePr>
            <a:graphicFrameLocks noChangeAspect="1"/>
          </p:cNvGraphicFramePr>
          <p:nvPr>
            <p:extLst>
              <p:ext uri="{D42A27DB-BD31-4B8C-83A1-F6EECF244321}">
                <p14:modId xmlns:p14="http://schemas.microsoft.com/office/powerpoint/2010/main" val="2789411073"/>
              </p:ext>
            </p:extLst>
          </p:nvPr>
        </p:nvGraphicFramePr>
        <p:xfrm>
          <a:off x="762000" y="2247900"/>
          <a:ext cx="2151063" cy="2952750"/>
        </p:xfrm>
        <a:graphic>
          <a:graphicData uri="http://schemas.openxmlformats.org/presentationml/2006/ole">
            <mc:AlternateContent xmlns:mc="http://schemas.openxmlformats.org/markup-compatibility/2006">
              <mc:Choice xmlns:v="urn:schemas-microsoft-com:vml" Requires="v">
                <p:oleObj spid="_x0000_s4205" name="Photo Editor-Foto" r:id="rId4" imgW="6935168" imgH="9523810" progId="">
                  <p:embed/>
                </p:oleObj>
              </mc:Choice>
              <mc:Fallback>
                <p:oleObj name="Photo Editor-Foto" r:id="rId4" imgW="6935168" imgH="952381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47900"/>
                        <a:ext cx="2151063" cy="2952750"/>
                      </a:xfrm>
                      <a:prstGeom prst="rect">
                        <a:avLst/>
                      </a:prstGeom>
                      <a:gradFill rotWithShape="1">
                        <a:gsLst>
                          <a:gs pos="0">
                            <a:schemeClr val="accent2"/>
                          </a:gs>
                          <a:gs pos="100000">
                            <a:srgbClr val="003399">
                              <a:alpha val="29999"/>
                            </a:srgbClr>
                          </a:gs>
                        </a:gsLst>
                        <a:lin ang="0" scaled="1"/>
                      </a:gradFill>
                      <a:ln>
                        <a:noFill/>
                      </a:ln>
                      <a:effectLst>
                        <a:outerShdw dist="56796" dir="1593903" algn="ctr" rotWithShape="0">
                          <a:srgbClr val="CCCCCC"/>
                        </a:outerShdw>
                      </a:effectLst>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16456" name="Rectangle 3"/>
          <p:cNvSpPr txBox="1">
            <a:spLocks noChangeArrowheads="1"/>
          </p:cNvSpPr>
          <p:nvPr/>
        </p:nvSpPr>
        <p:spPr bwMode="auto">
          <a:xfrm>
            <a:off x="5248859" y="5224655"/>
            <a:ext cx="3959225" cy="941388"/>
          </a:xfrm>
          <a:prstGeom prst="rect">
            <a:avLst/>
          </a:prstGeom>
          <a:noFill/>
          <a:ln w="9525">
            <a:noFill/>
            <a:miter lim="800000"/>
            <a:headEnd/>
            <a:tailEnd/>
          </a:ln>
        </p:spPr>
        <p:txBody>
          <a:bodyPr/>
          <a:lstStyle/>
          <a:p>
            <a:pPr marL="179388" indent="-179388" algn="ctr" eaLnBrk="0" hangingPunct="0">
              <a:lnSpc>
                <a:spcPct val="114000"/>
              </a:lnSpc>
              <a:spcBef>
                <a:spcPts val="600"/>
              </a:spcBef>
              <a:buClr>
                <a:srgbClr val="3F9C35"/>
              </a:buClr>
              <a:buSzPct val="118000"/>
            </a:pPr>
            <a:r>
              <a:rPr lang="en-GB" altLang="de-DE" dirty="0">
                <a:latin typeface="Verdana" pitchFamily="34" charset="0"/>
              </a:rPr>
              <a:t>Site Conditions</a:t>
            </a:r>
          </a:p>
        </p:txBody>
      </p:sp>
      <p:sp>
        <p:nvSpPr>
          <p:cNvPr id="16457" name="Rectangle 4"/>
          <p:cNvSpPr>
            <a:spLocks noChangeArrowheads="1"/>
          </p:cNvSpPr>
          <p:nvPr/>
        </p:nvSpPr>
        <p:spPr bwMode="auto">
          <a:xfrm>
            <a:off x="321453" y="5324475"/>
            <a:ext cx="2917825" cy="901700"/>
          </a:xfrm>
          <a:prstGeom prst="rect">
            <a:avLst/>
          </a:prstGeom>
          <a:noFill/>
          <a:ln w="9525">
            <a:noFill/>
            <a:miter lim="800000"/>
            <a:headEnd/>
            <a:tailEnd/>
          </a:ln>
        </p:spPr>
        <p:txBody>
          <a:bodyPr lIns="0" tIns="0" rIns="0" bIns="0"/>
          <a:lstStyle/>
          <a:p>
            <a:pPr algn="ctr">
              <a:lnSpc>
                <a:spcPct val="114000"/>
              </a:lnSpc>
              <a:spcBef>
                <a:spcPts val="600"/>
              </a:spcBef>
              <a:buClr>
                <a:srgbClr val="3F9C35"/>
              </a:buClr>
            </a:pPr>
            <a:r>
              <a:rPr lang="en-GB" altLang="de-DE" dirty="0">
                <a:solidFill>
                  <a:schemeClr val="bg2"/>
                </a:solidFill>
                <a:latin typeface="Arial Narrow" pitchFamily="34" charset="0"/>
              </a:rPr>
              <a:t>    </a:t>
            </a:r>
            <a:r>
              <a:rPr lang="en-GB" altLang="de-DE" dirty="0">
                <a:latin typeface="Verdana" pitchFamily="34" charset="0"/>
              </a:rPr>
              <a:t>Turbine Class</a:t>
            </a:r>
          </a:p>
        </p:txBody>
      </p:sp>
      <p:sp>
        <p:nvSpPr>
          <p:cNvPr id="2" name="Slide Number Placeholder 1"/>
          <p:cNvSpPr>
            <a:spLocks noGrp="1"/>
          </p:cNvSpPr>
          <p:nvPr>
            <p:ph type="sldNum" sz="quarter" idx="4294967295"/>
          </p:nvPr>
        </p:nvSpPr>
        <p:spPr>
          <a:xfrm>
            <a:off x="250823" y="6517926"/>
            <a:ext cx="240231" cy="179755"/>
          </a:xfrm>
        </p:spPr>
        <p:txBody>
          <a:bodyPr/>
          <a:lstStyle/>
          <a:p>
            <a:pPr>
              <a:defRPr/>
            </a:pPr>
            <a:fld id="{3091B097-DEF8-482F-A605-0022E7B9FDF4}" type="slidenum">
              <a:rPr lang="en-GB" smtClean="0"/>
              <a:pPr>
                <a:defRPr/>
              </a:pPr>
              <a:t>15</a:t>
            </a:fld>
            <a:endParaRPr lang="en-GB" dirty="0"/>
          </a:p>
        </p:txBody>
      </p:sp>
      <p:pic>
        <p:nvPicPr>
          <p:cNvPr id="16472" name="Picture 88" descr="http://www.aquabestproject.eu/media/9256/offshore_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17094" y="2590800"/>
            <a:ext cx="2857500" cy="21526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13" name="Diagram 12"/>
          <p:cNvGraphicFramePr/>
          <p:nvPr>
            <p:extLst>
              <p:ext uri="{D42A27DB-BD31-4B8C-83A1-F6EECF244321}">
                <p14:modId xmlns:p14="http://schemas.microsoft.com/office/powerpoint/2010/main" val="3156401795"/>
              </p:ext>
            </p:extLst>
          </p:nvPr>
        </p:nvGraphicFramePr>
        <p:xfrm>
          <a:off x="3584094" y="949496"/>
          <a:ext cx="5544616" cy="3189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825085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b="0" dirty="0"/>
              <a:t/>
            </a:r>
            <a:br>
              <a:rPr lang="en-GB" b="0" dirty="0"/>
            </a:br>
            <a:r>
              <a:rPr lang="en-GB" dirty="0" smtClean="0"/>
              <a:t>Design basis</a:t>
            </a:r>
            <a:endParaRPr lang="en-GB" dirty="0"/>
          </a:p>
        </p:txBody>
      </p:sp>
      <p:sp>
        <p:nvSpPr>
          <p:cNvPr id="3" name="Content Placeholder 2"/>
          <p:cNvSpPr>
            <a:spLocks noGrp="1"/>
          </p:cNvSpPr>
          <p:nvPr>
            <p:ph sz="half" idx="1"/>
          </p:nvPr>
        </p:nvSpPr>
        <p:spPr>
          <a:xfrm>
            <a:off x="250825" y="1268414"/>
            <a:ext cx="4465192" cy="4968898"/>
          </a:xfrm>
        </p:spPr>
        <p:txBody>
          <a:bodyPr/>
          <a:lstStyle/>
          <a:p>
            <a:endParaRPr lang="en-GB" sz="2000" dirty="0"/>
          </a:p>
          <a:p>
            <a:r>
              <a:rPr lang="en-GB" sz="2000" dirty="0"/>
              <a:t>Design basis covers the site conditions and the basis for design and subsequent phases.	</a:t>
            </a:r>
            <a:endParaRPr lang="en-GB" sz="2000" dirty="0" smtClean="0"/>
          </a:p>
          <a:p>
            <a:endParaRPr lang="en-GB" sz="2000" dirty="0"/>
          </a:p>
          <a:p>
            <a:endParaRPr lang="en-GB" sz="2000" dirty="0"/>
          </a:p>
          <a:p>
            <a:r>
              <a:rPr lang="en-GB" sz="2000" dirty="0"/>
              <a:t>Demonstrating that a feasible and compliant catalogue of applicable standards and methods is prepared and site conditions are clarified.	</a:t>
            </a:r>
          </a:p>
          <a:p>
            <a:endParaRPr lang="en-GB" sz="2000" dirty="0"/>
          </a:p>
        </p:txBody>
      </p:sp>
      <p:sp>
        <p:nvSpPr>
          <p:cNvPr id="5" name="Slide Number Placeholder 4"/>
          <p:cNvSpPr>
            <a:spLocks noGrp="1"/>
          </p:cNvSpPr>
          <p:nvPr>
            <p:ph type="sldNum" sz="quarter" idx="4294967295"/>
          </p:nvPr>
        </p:nvSpPr>
        <p:spPr>
          <a:xfrm>
            <a:off x="250823" y="6517926"/>
            <a:ext cx="240231" cy="179755"/>
          </a:xfrm>
        </p:spPr>
        <p:txBody>
          <a:bodyPr/>
          <a:lstStyle/>
          <a:p>
            <a:fld id="{5BA07366-CB75-4AA8-9E5B-928B849F427C}" type="slidenum">
              <a:rPr lang="en-GB" smtClean="0"/>
              <a:t>16</a:t>
            </a:fld>
            <a:endParaRPr lang="en-GB" dirty="0"/>
          </a:p>
        </p:txBody>
      </p:sp>
      <p:graphicFrame>
        <p:nvGraphicFramePr>
          <p:cNvPr id="7" name="Diagram 6"/>
          <p:cNvGraphicFramePr/>
          <p:nvPr>
            <p:extLst>
              <p:ext uri="{D42A27DB-BD31-4B8C-83A1-F6EECF244321}">
                <p14:modId xmlns:p14="http://schemas.microsoft.com/office/powerpoint/2010/main" val="1937931799"/>
              </p:ext>
            </p:extLst>
          </p:nvPr>
        </p:nvGraphicFramePr>
        <p:xfrm>
          <a:off x="3584094" y="949496"/>
          <a:ext cx="5544616" cy="318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4716017" y="1412776"/>
            <a:ext cx="4089309" cy="4813667"/>
            <a:chOff x="4746239" y="980728"/>
            <a:chExt cx="4059087" cy="5245715"/>
          </a:xfrm>
        </p:grpSpPr>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6239" y="980728"/>
              <a:ext cx="2056660" cy="292418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1268414"/>
              <a:ext cx="2085223" cy="294982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7337" y="2535220"/>
              <a:ext cx="2062465" cy="292951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5" name="Picture 3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0103" y="3286620"/>
              <a:ext cx="2085223" cy="293982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236029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
            </a:r>
            <a:br>
              <a:rPr lang="en-GB" dirty="0"/>
            </a:br>
            <a:r>
              <a:rPr lang="en-GB" dirty="0"/>
              <a:t/>
            </a:r>
            <a:br>
              <a:rPr lang="en-GB" dirty="0"/>
            </a:br>
            <a:r>
              <a:rPr lang="en-GB" dirty="0" smtClean="0"/>
              <a:t>Design</a:t>
            </a:r>
            <a:endParaRPr lang="en-GB" dirty="0"/>
          </a:p>
        </p:txBody>
      </p:sp>
      <p:sp>
        <p:nvSpPr>
          <p:cNvPr id="3" name="Content Placeholder 2"/>
          <p:cNvSpPr>
            <a:spLocks noGrp="1"/>
          </p:cNvSpPr>
          <p:nvPr>
            <p:ph sz="half" idx="1"/>
          </p:nvPr>
        </p:nvSpPr>
        <p:spPr>
          <a:xfrm>
            <a:off x="250824" y="1268414"/>
            <a:ext cx="4398963" cy="4724400"/>
          </a:xfrm>
        </p:spPr>
        <p:txBody>
          <a:bodyPr/>
          <a:lstStyle/>
          <a:p>
            <a:r>
              <a:rPr lang="en-GB" sz="2000" dirty="0"/>
              <a:t>Design covers the steps necessary to achieve final design approval. This includes a site-specific design approval of the wind power </a:t>
            </a:r>
            <a:r>
              <a:rPr lang="en-GB" sz="2000" dirty="0" smtClean="0"/>
              <a:t>plant</a:t>
            </a:r>
            <a:r>
              <a:rPr lang="en-GB" sz="2000" dirty="0"/>
              <a:t>	</a:t>
            </a:r>
          </a:p>
          <a:p>
            <a:endParaRPr lang="en-GB" sz="2000" dirty="0"/>
          </a:p>
          <a:p>
            <a:r>
              <a:rPr lang="en-GB" sz="2000" dirty="0"/>
              <a:t>Demonstrating that the design is compliant with the state of the art defined in the design </a:t>
            </a:r>
            <a:r>
              <a:rPr lang="en-GB" sz="2000" dirty="0" smtClean="0"/>
              <a:t>basis</a:t>
            </a:r>
            <a:endParaRPr lang="en-GB" sz="2000" dirty="0"/>
          </a:p>
          <a:p>
            <a:pPr marL="0" indent="0">
              <a:buNone/>
            </a:pPr>
            <a:endParaRPr lang="en-GB" sz="2000" dirty="0"/>
          </a:p>
        </p:txBody>
      </p:sp>
      <p:sp>
        <p:nvSpPr>
          <p:cNvPr id="5" name="Slide Number Placeholder 4"/>
          <p:cNvSpPr>
            <a:spLocks noGrp="1"/>
          </p:cNvSpPr>
          <p:nvPr>
            <p:ph type="sldNum" sz="quarter" idx="4294967295"/>
          </p:nvPr>
        </p:nvSpPr>
        <p:spPr>
          <a:xfrm>
            <a:off x="250823" y="6517926"/>
            <a:ext cx="240231" cy="179755"/>
          </a:xfrm>
        </p:spPr>
        <p:txBody>
          <a:bodyPr/>
          <a:lstStyle/>
          <a:p>
            <a:fld id="{5BA07366-CB75-4AA8-9E5B-928B849F427C}" type="slidenum">
              <a:rPr lang="en-GB" smtClean="0"/>
              <a:t>17</a:t>
            </a:fld>
            <a:endParaRPr lang="en-GB" dirty="0"/>
          </a:p>
        </p:txBody>
      </p:sp>
      <p:graphicFrame>
        <p:nvGraphicFramePr>
          <p:cNvPr id="7" name="Diagram 6"/>
          <p:cNvGraphicFramePr/>
          <p:nvPr>
            <p:extLst>
              <p:ext uri="{D42A27DB-BD31-4B8C-83A1-F6EECF244321}">
                <p14:modId xmlns:p14="http://schemas.microsoft.com/office/powerpoint/2010/main" val="2056793304"/>
              </p:ext>
            </p:extLst>
          </p:nvPr>
        </p:nvGraphicFramePr>
        <p:xfrm>
          <a:off x="3584094" y="949496"/>
          <a:ext cx="5544616" cy="318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5"/>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l="611" t="22219" r="74133" b="4569"/>
          <a:stretch/>
        </p:blipFill>
        <p:spPr>
          <a:xfrm>
            <a:off x="5364088" y="1484784"/>
            <a:ext cx="2988250" cy="4591260"/>
          </a:xfrm>
        </p:spPr>
      </p:pic>
    </p:spTree>
    <p:extLst>
      <p:ext uri="{BB962C8B-B14F-4D97-AF65-F5344CB8AC3E}">
        <p14:creationId xmlns:p14="http://schemas.microsoft.com/office/powerpoint/2010/main" val="1172346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b="0" dirty="0"/>
              <a:t/>
            </a:r>
            <a:br>
              <a:rPr lang="en-GB" b="0" dirty="0"/>
            </a:br>
            <a:r>
              <a:rPr lang="en-GB" dirty="0"/>
              <a:t>M</a:t>
            </a:r>
            <a:r>
              <a:rPr lang="en-GB" dirty="0" smtClean="0"/>
              <a:t>anufacturing </a:t>
            </a:r>
            <a:r>
              <a:rPr lang="en-GB" dirty="0"/>
              <a:t>surveillance</a:t>
            </a:r>
          </a:p>
        </p:txBody>
      </p:sp>
      <p:sp>
        <p:nvSpPr>
          <p:cNvPr id="3" name="Content Placeholder 2"/>
          <p:cNvSpPr>
            <a:spLocks noGrp="1"/>
          </p:cNvSpPr>
          <p:nvPr>
            <p:ph sz="half" idx="1"/>
          </p:nvPr>
        </p:nvSpPr>
        <p:spPr>
          <a:xfrm>
            <a:off x="250825" y="1196752"/>
            <a:ext cx="3745112" cy="4796062"/>
          </a:xfrm>
        </p:spPr>
        <p:txBody>
          <a:bodyPr/>
          <a:lstStyle/>
          <a:p>
            <a:endParaRPr lang="en-GB" sz="2000" dirty="0"/>
          </a:p>
          <a:p>
            <a:r>
              <a:rPr lang="en-GB" sz="2000" dirty="0"/>
              <a:t>Manufacturing covers the surveillance during manufacturing of the project related assets</a:t>
            </a:r>
            <a:r>
              <a:rPr lang="en-GB" sz="2000" dirty="0" smtClean="0"/>
              <a:t>.</a:t>
            </a:r>
          </a:p>
          <a:p>
            <a:endParaRPr lang="en-GB" sz="2000" dirty="0"/>
          </a:p>
          <a:p>
            <a:endParaRPr lang="en-GB" sz="2000" dirty="0"/>
          </a:p>
          <a:p>
            <a:r>
              <a:rPr lang="en-GB" sz="2000" dirty="0"/>
              <a:t>Demonstrating that the manufacturing of key components is in compliance with the approved design.	</a:t>
            </a:r>
          </a:p>
          <a:p>
            <a:pPr marL="0" indent="0">
              <a:buNone/>
            </a:pPr>
            <a:r>
              <a:rPr lang="en-GB" sz="2000" dirty="0"/>
              <a:t>	</a:t>
            </a:r>
          </a:p>
        </p:txBody>
      </p:sp>
      <p:sp>
        <p:nvSpPr>
          <p:cNvPr id="5" name="Slide Number Placeholder 4"/>
          <p:cNvSpPr>
            <a:spLocks noGrp="1"/>
          </p:cNvSpPr>
          <p:nvPr>
            <p:ph type="sldNum" sz="quarter" idx="4294967295"/>
          </p:nvPr>
        </p:nvSpPr>
        <p:spPr>
          <a:xfrm>
            <a:off x="250823" y="6517926"/>
            <a:ext cx="240231" cy="179755"/>
          </a:xfrm>
        </p:spPr>
        <p:txBody>
          <a:bodyPr/>
          <a:lstStyle/>
          <a:p>
            <a:fld id="{5BA07366-CB75-4AA8-9E5B-928B849F427C}" type="slidenum">
              <a:rPr lang="en-GB" smtClean="0"/>
              <a:t>18</a:t>
            </a:fld>
            <a:endParaRPr lang="en-GB" dirty="0"/>
          </a:p>
        </p:txBody>
      </p:sp>
      <p:graphicFrame>
        <p:nvGraphicFramePr>
          <p:cNvPr id="8" name="Diagram 7"/>
          <p:cNvGraphicFramePr/>
          <p:nvPr>
            <p:extLst>
              <p:ext uri="{D42A27DB-BD31-4B8C-83A1-F6EECF244321}">
                <p14:modId xmlns:p14="http://schemas.microsoft.com/office/powerpoint/2010/main" val="4006321620"/>
              </p:ext>
            </p:extLst>
          </p:nvPr>
        </p:nvGraphicFramePr>
        <p:xfrm>
          <a:off x="3584094" y="949496"/>
          <a:ext cx="5544616" cy="318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3" descr="Reini0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80112" y="1512980"/>
            <a:ext cx="3312369" cy="2310955"/>
          </a:xfrm>
          <a:prstGeom prst="rect">
            <a:avLst/>
          </a:prstGeom>
          <a:noFill/>
          <a:ln w="9525">
            <a:noFill/>
            <a:miter lim="800000"/>
            <a:headEnd/>
            <a:tailEnd/>
          </a:ln>
        </p:spPr>
      </p:pic>
      <p:pic>
        <p:nvPicPr>
          <p:cNvPr id="10" name="Picture 4" descr="Patel Alloy Giesserei_01"/>
          <p:cNvPicPr>
            <a:picLocks noChangeAspect="1" noChangeArrowheads="1"/>
          </p:cNvPicPr>
          <p:nvPr/>
        </p:nvPicPr>
        <p:blipFill>
          <a:blip r:embed="rId9"/>
          <a:srcRect/>
          <a:stretch>
            <a:fillRect/>
          </a:stretch>
        </p:blipFill>
        <p:spPr bwMode="auto">
          <a:xfrm>
            <a:off x="4427984" y="3886645"/>
            <a:ext cx="3190522" cy="2242950"/>
          </a:xfrm>
          <a:prstGeom prst="rect">
            <a:avLst/>
          </a:prstGeom>
          <a:noFill/>
          <a:ln w="9525">
            <a:noFill/>
            <a:miter lim="800000"/>
            <a:headEnd/>
            <a:tailEnd/>
          </a:ln>
        </p:spPr>
      </p:pic>
    </p:spTree>
    <p:extLst>
      <p:ext uri="{BB962C8B-B14F-4D97-AF65-F5344CB8AC3E}">
        <p14:creationId xmlns:p14="http://schemas.microsoft.com/office/powerpoint/2010/main" val="4218797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b="0" dirty="0"/>
              <a:t/>
            </a:r>
            <a:br>
              <a:rPr lang="en-GB" b="0" dirty="0"/>
            </a:br>
            <a:r>
              <a:rPr lang="en-GB" dirty="0"/>
              <a:t>M</a:t>
            </a:r>
            <a:r>
              <a:rPr lang="en-GB" dirty="0" smtClean="0"/>
              <a:t>anufacturing </a:t>
            </a:r>
            <a:r>
              <a:rPr lang="en-GB" dirty="0"/>
              <a:t>surveillance</a:t>
            </a:r>
          </a:p>
        </p:txBody>
      </p:sp>
      <p:sp>
        <p:nvSpPr>
          <p:cNvPr id="3" name="Content Placeholder 2"/>
          <p:cNvSpPr>
            <a:spLocks noGrp="1"/>
          </p:cNvSpPr>
          <p:nvPr>
            <p:ph sz="half" idx="1"/>
          </p:nvPr>
        </p:nvSpPr>
        <p:spPr>
          <a:xfrm>
            <a:off x="250825" y="1196752"/>
            <a:ext cx="3745112" cy="4980012"/>
          </a:xfrm>
        </p:spPr>
        <p:txBody>
          <a:bodyPr/>
          <a:lstStyle/>
          <a:p>
            <a:r>
              <a:rPr lang="en-GB" sz="1700" dirty="0" smtClean="0"/>
              <a:t>survey </a:t>
            </a:r>
            <a:r>
              <a:rPr lang="en-GB" sz="1700" dirty="0"/>
              <a:t>of manufacturing</a:t>
            </a:r>
          </a:p>
          <a:p>
            <a:r>
              <a:rPr lang="en-GB" sz="1700" dirty="0" smtClean="0"/>
              <a:t>evaluation </a:t>
            </a:r>
            <a:r>
              <a:rPr lang="en-GB" sz="1700" dirty="0"/>
              <a:t>of quality management system, if ISO 9001 certificate is not available</a:t>
            </a:r>
          </a:p>
          <a:p>
            <a:r>
              <a:rPr lang="en-GB" sz="1700" dirty="0" smtClean="0"/>
              <a:t>product </a:t>
            </a:r>
            <a:r>
              <a:rPr lang="en-GB" sz="1700" dirty="0"/>
              <a:t>related quality audits</a:t>
            </a:r>
          </a:p>
          <a:p>
            <a:r>
              <a:rPr lang="en-GB" sz="1700" dirty="0" smtClean="0"/>
              <a:t>survey </a:t>
            </a:r>
            <a:r>
              <a:rPr lang="en-GB" sz="1700" dirty="0"/>
              <a:t>of contractor’s quality management </a:t>
            </a:r>
            <a:r>
              <a:rPr lang="en-GB" sz="1700" dirty="0" smtClean="0"/>
              <a:t>activities.</a:t>
            </a:r>
          </a:p>
          <a:p>
            <a:endParaRPr lang="en-GB" sz="1700" dirty="0"/>
          </a:p>
          <a:p>
            <a:r>
              <a:rPr lang="en-GB" sz="1700" dirty="0"/>
              <a:t>The risk level is higher for a component </a:t>
            </a:r>
            <a:r>
              <a:rPr lang="en-GB" sz="1700" dirty="0" smtClean="0"/>
              <a:t>(or </a:t>
            </a:r>
            <a:r>
              <a:rPr lang="en-GB" sz="1700" dirty="0"/>
              <a:t>an </a:t>
            </a:r>
            <a:r>
              <a:rPr lang="en-GB" sz="1700" dirty="0" smtClean="0"/>
              <a:t>assembly) </a:t>
            </a:r>
            <a:r>
              <a:rPr lang="en-GB" sz="1700" dirty="0"/>
              <a:t>which </a:t>
            </a:r>
            <a:r>
              <a:rPr lang="en-GB" sz="1700" dirty="0" smtClean="0"/>
              <a:t>failure leads to </a:t>
            </a:r>
            <a:r>
              <a:rPr lang="en-GB" sz="1700" dirty="0"/>
              <a:t>severe consequences. </a:t>
            </a:r>
            <a:r>
              <a:rPr lang="en-GB" sz="1700" dirty="0" smtClean="0"/>
              <a:t/>
            </a:r>
            <a:br>
              <a:rPr lang="en-GB" sz="1700" dirty="0" smtClean="0"/>
            </a:br>
            <a:r>
              <a:rPr lang="en-GB" sz="1700" dirty="0" smtClean="0"/>
              <a:t>On </a:t>
            </a:r>
            <a:r>
              <a:rPr lang="en-GB" sz="1700" dirty="0"/>
              <a:t>the other hand a higher verification level will help to reduce the risk level.</a:t>
            </a:r>
          </a:p>
        </p:txBody>
      </p:sp>
      <p:sp>
        <p:nvSpPr>
          <p:cNvPr id="5" name="Slide Number Placeholder 4"/>
          <p:cNvSpPr>
            <a:spLocks noGrp="1"/>
          </p:cNvSpPr>
          <p:nvPr>
            <p:ph type="sldNum" sz="quarter" idx="4294967295"/>
          </p:nvPr>
        </p:nvSpPr>
        <p:spPr>
          <a:xfrm>
            <a:off x="250823" y="6517926"/>
            <a:ext cx="240231" cy="179755"/>
          </a:xfrm>
        </p:spPr>
        <p:txBody>
          <a:bodyPr/>
          <a:lstStyle/>
          <a:p>
            <a:fld id="{5BA07366-CB75-4AA8-9E5B-928B849F427C}" type="slidenum">
              <a:rPr lang="en-GB" smtClean="0"/>
              <a:t>19</a:t>
            </a:fld>
            <a:endParaRPr lang="en-GB" dirty="0"/>
          </a:p>
        </p:txBody>
      </p:sp>
      <p:pic>
        <p:nvPicPr>
          <p:cNvPr id="1024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32778" y="1371907"/>
            <a:ext cx="4243387" cy="139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3087569993"/>
              </p:ext>
            </p:extLst>
          </p:nvPr>
        </p:nvGraphicFramePr>
        <p:xfrm>
          <a:off x="3584094" y="949496"/>
          <a:ext cx="5544616" cy="318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Canvas 36"/>
          <p:cNvGrpSpPr/>
          <p:nvPr/>
        </p:nvGrpSpPr>
        <p:grpSpPr>
          <a:xfrm>
            <a:off x="3584094" y="2708920"/>
            <a:ext cx="5612927" cy="3601665"/>
            <a:chOff x="0" y="0"/>
            <a:chExt cx="5502275" cy="3484880"/>
          </a:xfrm>
        </p:grpSpPr>
        <p:sp>
          <p:nvSpPr>
            <p:cNvPr id="10" name="Rectangle 9"/>
            <p:cNvSpPr/>
            <p:nvPr/>
          </p:nvSpPr>
          <p:spPr>
            <a:xfrm>
              <a:off x="0" y="0"/>
              <a:ext cx="5502275" cy="3484880"/>
            </a:xfrm>
            <a:prstGeom prst="rect">
              <a:avLst/>
            </a:prstGeom>
          </p:spPr>
          <p:txBody>
            <a:bodyPr/>
            <a:lstStyle/>
            <a:p>
              <a:endParaRPr lang="en-GB" dirty="0"/>
            </a:p>
          </p:txBody>
        </p:sp>
        <p:cxnSp>
          <p:nvCxnSpPr>
            <p:cNvPr id="11" name="Straight Arrow Connector 10"/>
            <p:cNvCxnSpPr/>
            <p:nvPr/>
          </p:nvCxnSpPr>
          <p:spPr>
            <a:xfrm flipV="1">
              <a:off x="880557" y="74026"/>
              <a:ext cx="8466" cy="2624666"/>
            </a:xfrm>
            <a:prstGeom prst="straightConnector1">
              <a:avLst/>
            </a:prstGeom>
            <a:noFill/>
            <a:ln w="28575" cap="flat" cmpd="sng" algn="ctr">
              <a:solidFill>
                <a:srgbClr val="4F81BD">
                  <a:shade val="95000"/>
                  <a:satMod val="105000"/>
                </a:srgbClr>
              </a:solidFill>
              <a:prstDash val="solid"/>
              <a:tailEnd type="arrow"/>
            </a:ln>
            <a:effectLst/>
          </p:spPr>
        </p:cxnSp>
        <p:cxnSp>
          <p:nvCxnSpPr>
            <p:cNvPr id="12" name="Straight Arrow Connector 11"/>
            <p:cNvCxnSpPr/>
            <p:nvPr/>
          </p:nvCxnSpPr>
          <p:spPr>
            <a:xfrm>
              <a:off x="880556" y="2698692"/>
              <a:ext cx="4351867" cy="0"/>
            </a:xfrm>
            <a:prstGeom prst="straightConnector1">
              <a:avLst/>
            </a:prstGeom>
            <a:noFill/>
            <a:ln w="28575" cap="flat" cmpd="sng" algn="ctr">
              <a:solidFill>
                <a:srgbClr val="4F81BD">
                  <a:shade val="95000"/>
                  <a:satMod val="105000"/>
                </a:srgbClr>
              </a:solidFill>
              <a:prstDash val="solid"/>
              <a:tailEnd type="arrow"/>
            </a:ln>
            <a:effectLst/>
          </p:spPr>
        </p:cxnSp>
        <p:sp>
          <p:nvSpPr>
            <p:cNvPr id="13" name="Text Box 104"/>
            <p:cNvSpPr txBox="1"/>
            <p:nvPr/>
          </p:nvSpPr>
          <p:spPr>
            <a:xfrm>
              <a:off x="1573696" y="2763559"/>
              <a:ext cx="2992406" cy="299199"/>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GB" sz="900" dirty="0" smtClean="0">
                  <a:solidFill>
                    <a:srgbClr val="000000"/>
                  </a:solidFill>
                  <a:effectLst/>
                  <a:latin typeface="Verdana"/>
                  <a:ea typeface="Times New Roman"/>
                  <a:cs typeface="Times New Roman"/>
                </a:rPr>
                <a:t>Relevance of component for structural integrity</a:t>
              </a:r>
              <a:endParaRPr lang="en-GB" sz="900" dirty="0">
                <a:solidFill>
                  <a:srgbClr val="000000"/>
                </a:solidFill>
                <a:effectLst/>
                <a:latin typeface="Verdana"/>
                <a:ea typeface="Times New Roman"/>
                <a:cs typeface="Times New Roman"/>
              </a:endParaRPr>
            </a:p>
          </p:txBody>
        </p:sp>
        <p:sp>
          <p:nvSpPr>
            <p:cNvPr id="14" name="Text Box 105"/>
            <p:cNvSpPr txBox="1"/>
            <p:nvPr/>
          </p:nvSpPr>
          <p:spPr>
            <a:xfrm>
              <a:off x="4614353" y="2774252"/>
              <a:ext cx="618070" cy="28850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GB" sz="900" b="1" dirty="0">
                  <a:solidFill>
                    <a:srgbClr val="FF0000"/>
                  </a:solidFill>
                  <a:effectLst/>
                  <a:latin typeface="Verdana"/>
                  <a:ea typeface="Times New Roman"/>
                  <a:cs typeface="Times New Roman"/>
                </a:rPr>
                <a:t>HIGH</a:t>
              </a:r>
              <a:endParaRPr lang="en-GB" sz="900" dirty="0">
                <a:solidFill>
                  <a:srgbClr val="000000"/>
                </a:solidFill>
                <a:effectLst/>
                <a:latin typeface="Verdana"/>
                <a:ea typeface="Times New Roman"/>
                <a:cs typeface="Times New Roman"/>
              </a:endParaRPr>
            </a:p>
          </p:txBody>
        </p:sp>
        <p:sp>
          <p:nvSpPr>
            <p:cNvPr id="15" name="Text Box 5"/>
            <p:cNvSpPr txBox="1"/>
            <p:nvPr/>
          </p:nvSpPr>
          <p:spPr>
            <a:xfrm>
              <a:off x="831953" y="2751341"/>
              <a:ext cx="617855" cy="2882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GB" sz="900" b="1" dirty="0">
                  <a:solidFill>
                    <a:srgbClr val="00B050"/>
                  </a:solidFill>
                  <a:effectLst/>
                  <a:latin typeface="Verdana"/>
                  <a:ea typeface="Times New Roman"/>
                  <a:cs typeface="Times New Roman"/>
                </a:rPr>
                <a:t>LOW</a:t>
              </a:r>
              <a:endParaRPr lang="en-GB" sz="900" dirty="0">
                <a:solidFill>
                  <a:srgbClr val="000000"/>
                </a:solidFill>
                <a:effectLst/>
                <a:latin typeface="Verdana"/>
                <a:ea typeface="Times New Roman"/>
                <a:cs typeface="Times New Roman"/>
              </a:endParaRPr>
            </a:p>
          </p:txBody>
        </p:sp>
        <p:cxnSp>
          <p:nvCxnSpPr>
            <p:cNvPr id="16" name="Straight Arrow Connector 15"/>
            <p:cNvCxnSpPr/>
            <p:nvPr/>
          </p:nvCxnSpPr>
          <p:spPr>
            <a:xfrm>
              <a:off x="882746" y="3126854"/>
              <a:ext cx="4351655" cy="0"/>
            </a:xfrm>
            <a:prstGeom prst="straightConnector1">
              <a:avLst/>
            </a:prstGeom>
            <a:noFill/>
            <a:ln w="28575" cap="flat" cmpd="sng" algn="ctr">
              <a:solidFill>
                <a:srgbClr val="4F81BD">
                  <a:shade val="95000"/>
                  <a:satMod val="105000"/>
                </a:srgbClr>
              </a:solidFill>
              <a:prstDash val="solid"/>
              <a:tailEnd type="arrow"/>
            </a:ln>
            <a:effectLst/>
          </p:spPr>
        </p:cxnSp>
        <p:sp>
          <p:nvSpPr>
            <p:cNvPr id="17" name="Text Box 4"/>
            <p:cNvSpPr txBox="1"/>
            <p:nvPr/>
          </p:nvSpPr>
          <p:spPr>
            <a:xfrm>
              <a:off x="2178711" y="3152871"/>
              <a:ext cx="1720763" cy="29668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900" dirty="0" smtClean="0">
                  <a:solidFill>
                    <a:srgbClr val="000000"/>
                  </a:solidFill>
                  <a:effectLst/>
                  <a:latin typeface="Verdana"/>
                  <a:ea typeface="Times New Roman"/>
                  <a:cs typeface="Arial"/>
                </a:rPr>
                <a:t>Complexity of component</a:t>
              </a:r>
              <a:endParaRPr lang="en-GB" sz="1200" dirty="0">
                <a:solidFill>
                  <a:srgbClr val="000000"/>
                </a:solidFill>
                <a:effectLst/>
                <a:latin typeface="Verdana"/>
                <a:ea typeface="Times New Roman"/>
                <a:cs typeface="Times New Roman"/>
              </a:endParaRPr>
            </a:p>
          </p:txBody>
        </p:sp>
        <p:sp>
          <p:nvSpPr>
            <p:cNvPr id="18" name="Text Box 5"/>
            <p:cNvSpPr txBox="1"/>
            <p:nvPr/>
          </p:nvSpPr>
          <p:spPr>
            <a:xfrm>
              <a:off x="846688" y="3152873"/>
              <a:ext cx="617855" cy="28765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900" b="1" dirty="0" smtClean="0">
                  <a:solidFill>
                    <a:srgbClr val="00B050"/>
                  </a:solidFill>
                  <a:effectLst/>
                  <a:latin typeface="Verdana"/>
                  <a:ea typeface="Times New Roman"/>
                  <a:cs typeface="Arial"/>
                </a:rPr>
                <a:t>LOW</a:t>
              </a:r>
              <a:endParaRPr lang="en-GB" sz="1200" dirty="0">
                <a:solidFill>
                  <a:srgbClr val="000000"/>
                </a:solidFill>
                <a:effectLst/>
                <a:latin typeface="Verdana"/>
                <a:ea typeface="Times New Roman"/>
                <a:cs typeface="Times New Roman"/>
              </a:endParaRPr>
            </a:p>
          </p:txBody>
        </p:sp>
        <p:sp>
          <p:nvSpPr>
            <p:cNvPr id="19" name="Text Box 5"/>
            <p:cNvSpPr txBox="1"/>
            <p:nvPr/>
          </p:nvSpPr>
          <p:spPr>
            <a:xfrm>
              <a:off x="4625022" y="3152464"/>
              <a:ext cx="617855" cy="28829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900" b="1" dirty="0" smtClean="0">
                  <a:solidFill>
                    <a:srgbClr val="FF0000"/>
                  </a:solidFill>
                  <a:effectLst/>
                  <a:latin typeface="Verdana"/>
                  <a:ea typeface="Times New Roman"/>
                  <a:cs typeface="Arial"/>
                </a:rPr>
                <a:t>HIGH</a:t>
              </a:r>
              <a:endParaRPr lang="en-GB" sz="1200" dirty="0">
                <a:solidFill>
                  <a:srgbClr val="000000"/>
                </a:solidFill>
                <a:effectLst/>
                <a:latin typeface="Verdana"/>
                <a:ea typeface="Times New Roman"/>
                <a:cs typeface="Times New Roman"/>
              </a:endParaRPr>
            </a:p>
          </p:txBody>
        </p:sp>
        <p:sp>
          <p:nvSpPr>
            <p:cNvPr id="20" name="Text Box 137"/>
            <p:cNvSpPr txBox="1"/>
            <p:nvPr/>
          </p:nvSpPr>
          <p:spPr>
            <a:xfrm>
              <a:off x="325917" y="578114"/>
              <a:ext cx="338666" cy="1349060"/>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spcAft>
                  <a:spcPts val="600"/>
                </a:spcAft>
              </a:pPr>
              <a:r>
                <a:rPr lang="en-GB" sz="900" dirty="0" smtClean="0">
                  <a:solidFill>
                    <a:srgbClr val="000000"/>
                  </a:solidFill>
                  <a:effectLst/>
                  <a:latin typeface="Verdana"/>
                  <a:ea typeface="Times New Roman"/>
                  <a:cs typeface="Times New Roman"/>
                </a:rPr>
                <a:t>Supplier qualification</a:t>
              </a:r>
              <a:endParaRPr lang="en-GB" sz="900" dirty="0">
                <a:solidFill>
                  <a:srgbClr val="000000"/>
                </a:solidFill>
                <a:effectLst/>
                <a:latin typeface="Verdana"/>
                <a:ea typeface="Times New Roman"/>
                <a:cs typeface="Times New Roman"/>
              </a:endParaRPr>
            </a:p>
          </p:txBody>
        </p:sp>
        <p:sp>
          <p:nvSpPr>
            <p:cNvPr id="21" name="Text Box 5"/>
            <p:cNvSpPr txBox="1"/>
            <p:nvPr/>
          </p:nvSpPr>
          <p:spPr>
            <a:xfrm rot="5400000">
              <a:off x="325931" y="2219370"/>
              <a:ext cx="753932" cy="28765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900" b="1" dirty="0" smtClean="0">
                  <a:solidFill>
                    <a:srgbClr val="FF0000"/>
                  </a:solidFill>
                  <a:effectLst/>
                  <a:latin typeface="Verdana"/>
                  <a:ea typeface="Times New Roman"/>
                  <a:cs typeface="Arial"/>
                </a:rPr>
                <a:t>Low</a:t>
              </a:r>
              <a:endParaRPr lang="en-GB" sz="1200" dirty="0">
                <a:solidFill>
                  <a:srgbClr val="000000"/>
                </a:solidFill>
                <a:effectLst/>
                <a:latin typeface="Verdana"/>
                <a:ea typeface="Times New Roman"/>
                <a:cs typeface="Times New Roman"/>
              </a:endParaRPr>
            </a:p>
          </p:txBody>
        </p:sp>
        <p:sp>
          <p:nvSpPr>
            <p:cNvPr id="22" name="Text Box 5"/>
            <p:cNvSpPr txBox="1"/>
            <p:nvPr/>
          </p:nvSpPr>
          <p:spPr>
            <a:xfrm rot="5400000">
              <a:off x="344592" y="233389"/>
              <a:ext cx="753745" cy="2870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900" b="1" dirty="0" smtClean="0">
                  <a:solidFill>
                    <a:srgbClr val="00B050"/>
                  </a:solidFill>
                  <a:effectLst/>
                  <a:latin typeface="Verdana"/>
                  <a:ea typeface="Times New Roman"/>
                  <a:cs typeface="Arial"/>
                </a:rPr>
                <a:t>High</a:t>
              </a:r>
              <a:endParaRPr lang="en-GB" sz="1200" dirty="0">
                <a:solidFill>
                  <a:srgbClr val="000000"/>
                </a:solidFill>
                <a:effectLst/>
                <a:latin typeface="Verdana"/>
                <a:ea typeface="Times New Roman"/>
                <a:cs typeface="Times New Roman"/>
              </a:endParaRPr>
            </a:p>
          </p:txBody>
        </p:sp>
        <p:sp>
          <p:nvSpPr>
            <p:cNvPr id="23" name="Rectangle 22"/>
            <p:cNvSpPr/>
            <p:nvPr/>
          </p:nvSpPr>
          <p:spPr>
            <a:xfrm>
              <a:off x="2940539" y="271977"/>
              <a:ext cx="2043721" cy="1209675"/>
            </a:xfrm>
            <a:prstGeom prst="rect">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900" dirty="0" smtClean="0">
                  <a:solidFill>
                    <a:srgbClr val="000000"/>
                  </a:solidFill>
                  <a:effectLst/>
                  <a:latin typeface="Verdana"/>
                  <a:ea typeface="Times New Roman"/>
                  <a:cs typeface="Times New Roman"/>
                </a:rPr>
                <a:t> </a:t>
              </a:r>
            </a:p>
            <a:p>
              <a:pPr algn="ctr">
                <a:spcAft>
                  <a:spcPts val="600"/>
                </a:spcAft>
              </a:pPr>
              <a:r>
                <a:rPr lang="en-GB" sz="900" dirty="0" smtClean="0">
                  <a:solidFill>
                    <a:srgbClr val="000000"/>
                  </a:solidFill>
                  <a:effectLst/>
                  <a:latin typeface="Verdana"/>
                  <a:ea typeface="Times New Roman"/>
                  <a:cs typeface="Times New Roman"/>
                </a:rPr>
                <a:t>Reduced extent </a:t>
              </a:r>
              <a:br>
                <a:rPr lang="en-GB" sz="900" dirty="0" smtClean="0">
                  <a:solidFill>
                    <a:srgbClr val="000000"/>
                  </a:solidFill>
                  <a:effectLst/>
                  <a:latin typeface="Verdana"/>
                  <a:ea typeface="Times New Roman"/>
                  <a:cs typeface="Times New Roman"/>
                </a:rPr>
              </a:br>
              <a:r>
                <a:rPr lang="en-GB" sz="900" dirty="0" smtClean="0">
                  <a:solidFill>
                    <a:srgbClr val="000000"/>
                  </a:solidFill>
                  <a:effectLst/>
                  <a:latin typeface="Verdana"/>
                  <a:ea typeface="Times New Roman"/>
                  <a:cs typeface="Times New Roman"/>
                </a:rPr>
                <a:t>of surveillance</a:t>
              </a:r>
            </a:p>
            <a:p>
              <a:pPr algn="ctr">
                <a:spcAft>
                  <a:spcPts val="600"/>
                </a:spcAft>
              </a:pPr>
              <a:r>
                <a:rPr lang="en-GB" sz="900" dirty="0" smtClean="0">
                  <a:solidFill>
                    <a:srgbClr val="000000"/>
                  </a:solidFill>
                  <a:effectLst/>
                  <a:latin typeface="Verdana"/>
                  <a:ea typeface="Times New Roman"/>
                  <a:cs typeface="Times New Roman"/>
                </a:rPr>
                <a:t>(verification level: medium)</a:t>
              </a:r>
            </a:p>
            <a:p>
              <a:pPr algn="ctr">
                <a:spcAft>
                  <a:spcPts val="600"/>
                </a:spcAft>
              </a:pPr>
              <a:r>
                <a:rPr lang="en-GB" sz="900" dirty="0" smtClean="0">
                  <a:solidFill>
                    <a:srgbClr val="000000"/>
                  </a:solidFill>
                  <a:effectLst/>
                  <a:latin typeface="Verdana"/>
                  <a:ea typeface="Times New Roman"/>
                  <a:cs typeface="Times New Roman"/>
                </a:rPr>
                <a:t> </a:t>
              </a:r>
              <a:endParaRPr lang="en-GB" sz="900" dirty="0">
                <a:solidFill>
                  <a:srgbClr val="000000"/>
                </a:solidFill>
                <a:effectLst/>
                <a:latin typeface="Verdana"/>
                <a:ea typeface="Times New Roman"/>
                <a:cs typeface="Times New Roman"/>
              </a:endParaRPr>
            </a:p>
          </p:txBody>
        </p:sp>
        <p:sp>
          <p:nvSpPr>
            <p:cNvPr id="24" name="Rectangle 23"/>
            <p:cNvSpPr/>
            <p:nvPr/>
          </p:nvSpPr>
          <p:spPr>
            <a:xfrm>
              <a:off x="903897" y="1480100"/>
              <a:ext cx="2038059" cy="1209675"/>
            </a:xfrm>
            <a:prstGeom prst="rect">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900" dirty="0" smtClean="0">
                  <a:solidFill>
                    <a:srgbClr val="000000"/>
                  </a:solidFill>
                  <a:effectLst/>
                  <a:latin typeface="Verdana"/>
                  <a:ea typeface="Times New Roman"/>
                  <a:cs typeface="Times New Roman"/>
                </a:rPr>
                <a:t>Higher scope in the beginning, option to reduce if results are positive</a:t>
              </a:r>
            </a:p>
            <a:p>
              <a:pPr algn="ctr">
                <a:spcAft>
                  <a:spcPts val="600"/>
                </a:spcAft>
              </a:pPr>
              <a:r>
                <a:rPr lang="en-GB" sz="900" dirty="0" smtClean="0">
                  <a:solidFill>
                    <a:srgbClr val="000000"/>
                  </a:solidFill>
                  <a:effectLst/>
                  <a:latin typeface="Verdana"/>
                  <a:ea typeface="Times New Roman"/>
                  <a:cs typeface="Times New Roman"/>
                </a:rPr>
                <a:t>(verification level: medium)</a:t>
              </a:r>
              <a:endParaRPr lang="en-GB" sz="900" dirty="0">
                <a:solidFill>
                  <a:srgbClr val="000000"/>
                </a:solidFill>
                <a:effectLst/>
                <a:latin typeface="Verdana"/>
                <a:ea typeface="Times New Roman"/>
                <a:cs typeface="Times New Roman"/>
              </a:endParaRPr>
            </a:p>
          </p:txBody>
        </p:sp>
        <p:sp>
          <p:nvSpPr>
            <p:cNvPr id="25" name="Rectangle 24"/>
            <p:cNvSpPr/>
            <p:nvPr/>
          </p:nvSpPr>
          <p:spPr>
            <a:xfrm>
              <a:off x="2940539" y="1480610"/>
              <a:ext cx="2042648" cy="1209675"/>
            </a:xfrm>
            <a:prstGeom prst="rect">
              <a:avLst/>
            </a:prstGeom>
            <a:solidFill>
              <a:srgbClr val="FF0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900" dirty="0" smtClean="0">
                  <a:solidFill>
                    <a:srgbClr val="000000"/>
                  </a:solidFill>
                  <a:effectLst/>
                  <a:latin typeface="Verdana"/>
                  <a:ea typeface="Times New Roman"/>
                  <a:cs typeface="Times New Roman"/>
                </a:rPr>
                <a:t>Need for surveillance, particular high scope in the beginning</a:t>
              </a:r>
            </a:p>
            <a:p>
              <a:pPr algn="ctr">
                <a:spcAft>
                  <a:spcPts val="600"/>
                </a:spcAft>
              </a:pPr>
              <a:r>
                <a:rPr lang="en-GB" sz="900" dirty="0" smtClean="0">
                  <a:solidFill>
                    <a:srgbClr val="000000"/>
                  </a:solidFill>
                  <a:effectLst/>
                  <a:latin typeface="Verdana"/>
                  <a:ea typeface="Times New Roman"/>
                  <a:cs typeface="Times New Roman"/>
                </a:rPr>
                <a:t>(verification level: high)</a:t>
              </a:r>
              <a:endParaRPr lang="en-GB" sz="900" dirty="0">
                <a:solidFill>
                  <a:srgbClr val="000000"/>
                </a:solidFill>
                <a:effectLst/>
                <a:latin typeface="Verdana"/>
                <a:ea typeface="Times New Roman"/>
                <a:cs typeface="Times New Roman"/>
              </a:endParaRPr>
            </a:p>
          </p:txBody>
        </p:sp>
        <p:sp>
          <p:nvSpPr>
            <p:cNvPr id="26" name="Rectangle 25"/>
            <p:cNvSpPr/>
            <p:nvPr/>
          </p:nvSpPr>
          <p:spPr>
            <a:xfrm>
              <a:off x="903897" y="271794"/>
              <a:ext cx="2037715" cy="1209040"/>
            </a:xfrm>
            <a:prstGeom prst="rect">
              <a:avLst/>
            </a:prstGeom>
            <a:solidFill>
              <a:srgbClr val="92D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900" dirty="0" smtClean="0">
                  <a:solidFill>
                    <a:srgbClr val="000000"/>
                  </a:solidFill>
                  <a:effectLst/>
                  <a:latin typeface="Verdana"/>
                  <a:ea typeface="Times New Roman"/>
                  <a:cs typeface="Arial"/>
                </a:rPr>
                <a:t>No or reduced </a:t>
              </a:r>
              <a:br>
                <a:rPr lang="en-GB" sz="900" dirty="0" smtClean="0">
                  <a:solidFill>
                    <a:srgbClr val="000000"/>
                  </a:solidFill>
                  <a:effectLst/>
                  <a:latin typeface="Verdana"/>
                  <a:ea typeface="Times New Roman"/>
                  <a:cs typeface="Arial"/>
                </a:rPr>
              </a:br>
              <a:r>
                <a:rPr lang="en-GB" sz="900" dirty="0" smtClean="0">
                  <a:solidFill>
                    <a:srgbClr val="000000"/>
                  </a:solidFill>
                  <a:effectLst/>
                  <a:latin typeface="Verdana"/>
                  <a:ea typeface="Times New Roman"/>
                  <a:cs typeface="Arial"/>
                </a:rPr>
                <a:t>inspection scope</a:t>
              </a:r>
              <a:endParaRPr lang="en-GB" sz="1200" dirty="0" smtClean="0">
                <a:solidFill>
                  <a:srgbClr val="000000"/>
                </a:solidFill>
                <a:effectLst/>
                <a:latin typeface="Verdana"/>
                <a:ea typeface="Times New Roman"/>
                <a:cs typeface="Times New Roman"/>
              </a:endParaRPr>
            </a:p>
            <a:p>
              <a:pPr algn="ctr">
                <a:spcAft>
                  <a:spcPts val="600"/>
                </a:spcAft>
              </a:pPr>
              <a:r>
                <a:rPr lang="en-GB" sz="900" dirty="0" smtClean="0">
                  <a:solidFill>
                    <a:srgbClr val="000000"/>
                  </a:solidFill>
                  <a:effectLst/>
                  <a:latin typeface="Verdana"/>
                  <a:ea typeface="Times New Roman"/>
                  <a:cs typeface="Times New Roman"/>
                </a:rPr>
                <a:t>(verification level: low)</a:t>
              </a:r>
              <a:endParaRPr lang="en-GB" sz="900" dirty="0">
                <a:solidFill>
                  <a:srgbClr val="000000"/>
                </a:solidFill>
                <a:effectLst/>
                <a:latin typeface="Verdana"/>
                <a:ea typeface="Times New Roman"/>
                <a:cs typeface="Times New Roman"/>
              </a:endParaRPr>
            </a:p>
          </p:txBody>
        </p:sp>
      </p:grpSp>
    </p:spTree>
    <p:extLst>
      <p:ext uri="{BB962C8B-B14F-4D97-AF65-F5344CB8AC3E}">
        <p14:creationId xmlns:p14="http://schemas.microsoft.com/office/powerpoint/2010/main" val="1651458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228600" y="533399"/>
            <a:ext cx="8305800" cy="404019"/>
          </a:xfrm>
        </p:spPr>
        <p:txBody>
          <a:bodyPr/>
          <a:lstStyle/>
          <a:p>
            <a:r>
              <a:rPr lang="en-GB" altLang="de-DE" dirty="0" smtClean="0"/>
              <a:t>World’s </a:t>
            </a:r>
            <a:r>
              <a:rPr lang="en-GB" altLang="de-DE" dirty="0"/>
              <a:t>largest </a:t>
            </a:r>
            <a:r>
              <a:rPr lang="en-GB" altLang="de-DE" dirty="0" smtClean="0"/>
              <a:t>certification </a:t>
            </a:r>
            <a:r>
              <a:rPr lang="en-GB" altLang="de-DE" dirty="0"/>
              <a:t>body for renewable energy</a:t>
            </a:r>
          </a:p>
        </p:txBody>
      </p:sp>
      <p:sp>
        <p:nvSpPr>
          <p:cNvPr id="20" name="Foliennummernplatzhalter 2"/>
          <p:cNvSpPr>
            <a:spLocks noGrp="1"/>
          </p:cNvSpPr>
          <p:nvPr>
            <p:ph type="sldNum" sz="quarter" idx="4294967295"/>
          </p:nvPr>
        </p:nvSpPr>
        <p:spPr>
          <a:xfrm>
            <a:off x="250823" y="6517926"/>
            <a:ext cx="240231" cy="317500"/>
          </a:xfrm>
          <a:prstGeom prst="rect">
            <a:avLst/>
          </a:prstGeom>
        </p:spPr>
        <p:txBody>
          <a:bodyPr/>
          <a:lstStyle/>
          <a:p>
            <a:fld id="{D9F3104A-D99B-4E08-B5B2-9D4EA5E2E9AE}" type="slidenum">
              <a:rPr lang="en-GB" altLang="en-US" smtClean="0"/>
              <a:pPr/>
              <a:t>2</a:t>
            </a:fld>
            <a:endParaRPr lang="en-GB" altLang="en-US" dirty="0"/>
          </a:p>
        </p:txBody>
      </p:sp>
      <p:sp>
        <p:nvSpPr>
          <p:cNvPr id="33801" name="AutoShape 8"/>
          <p:cNvSpPr>
            <a:spLocks noChangeArrowheads="1"/>
          </p:cNvSpPr>
          <p:nvPr/>
        </p:nvSpPr>
        <p:spPr bwMode="auto">
          <a:xfrm>
            <a:off x="466923" y="1555750"/>
            <a:ext cx="2581077" cy="2736850"/>
          </a:xfrm>
          <a:prstGeom prst="rect">
            <a:avLst/>
          </a:prstGeom>
          <a:solidFill>
            <a:srgbClr val="009FDA"/>
          </a:solidFill>
          <a:ln w="9525">
            <a:solidFill>
              <a:srgbClr val="009FDA"/>
            </a:solidFill>
            <a:round/>
            <a:headEnd/>
            <a:tailEnd/>
          </a:ln>
          <a:effectLst/>
          <a:extLst/>
        </p:spPr>
        <p:txBody>
          <a:bodyPr wrap="none" anchor="ct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ClrTx/>
              <a:buFontTx/>
              <a:buNone/>
            </a:pPr>
            <a:endParaRPr lang="en-GB" altLang="de-DE" sz="1800" dirty="0">
              <a:solidFill>
                <a:schemeClr val="bg1"/>
              </a:solidFill>
              <a:latin typeface="Arial" pitchFamily="34" charset="0"/>
            </a:endParaRPr>
          </a:p>
        </p:txBody>
      </p:sp>
      <p:sp>
        <p:nvSpPr>
          <p:cNvPr id="33802" name="Text Box 9"/>
          <p:cNvSpPr txBox="1">
            <a:spLocks noChangeArrowheads="1"/>
          </p:cNvSpPr>
          <p:nvPr/>
        </p:nvSpPr>
        <p:spPr bwMode="auto">
          <a:xfrm>
            <a:off x="537368" y="1701805"/>
            <a:ext cx="2808288"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ClrTx/>
              <a:buFontTx/>
              <a:buNone/>
            </a:pPr>
            <a:r>
              <a:rPr lang="en-GB" altLang="de-DE" sz="1800" b="1" dirty="0">
                <a:solidFill>
                  <a:schemeClr val="bg1"/>
                </a:solidFill>
              </a:rPr>
              <a:t>Services: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Component Certification</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Type Certification</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Project Certification</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Training &amp; Seminars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a:t>
            </a:r>
            <a:r>
              <a:rPr lang="en-GB" altLang="de-DE" sz="1800" dirty="0" smtClean="0">
                <a:solidFill>
                  <a:schemeClr val="bg1"/>
                </a:solidFill>
              </a:rPr>
              <a:t>Standards &amp; Guidelines</a:t>
            </a:r>
            <a:endParaRPr lang="en-GB" altLang="de-DE" sz="1800" dirty="0">
              <a:solidFill>
                <a:schemeClr val="bg1"/>
              </a:solidFill>
            </a:endParaRPr>
          </a:p>
        </p:txBody>
      </p:sp>
      <p:sp>
        <p:nvSpPr>
          <p:cNvPr id="33803" name="AutoShape 10"/>
          <p:cNvSpPr>
            <a:spLocks noChangeArrowheads="1"/>
          </p:cNvSpPr>
          <p:nvPr/>
        </p:nvSpPr>
        <p:spPr bwMode="auto">
          <a:xfrm>
            <a:off x="3198416" y="1555750"/>
            <a:ext cx="2597944" cy="2751138"/>
          </a:xfrm>
          <a:prstGeom prst="rect">
            <a:avLst/>
          </a:prstGeom>
          <a:solidFill>
            <a:srgbClr val="009FDA"/>
          </a:solidFill>
          <a:ln w="9525">
            <a:solidFill>
              <a:srgbClr val="009FDA"/>
            </a:solidFill>
            <a:round/>
            <a:headEnd/>
            <a:tailEnd/>
          </a:ln>
          <a:effectLst/>
          <a:extLst/>
        </p:spPr>
        <p:txBody>
          <a:bodyPr wrap="none" anchor="ct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ClrTx/>
              <a:buFontTx/>
              <a:buNone/>
            </a:pPr>
            <a:endParaRPr lang="en-GB" altLang="de-DE" sz="1800" dirty="0">
              <a:solidFill>
                <a:schemeClr val="tx1"/>
              </a:solidFill>
              <a:latin typeface="Arial" pitchFamily="34" charset="0"/>
            </a:endParaRPr>
          </a:p>
        </p:txBody>
      </p:sp>
      <p:sp>
        <p:nvSpPr>
          <p:cNvPr id="33804" name="Text Box 11"/>
          <p:cNvSpPr txBox="1">
            <a:spLocks noChangeArrowheads="1"/>
          </p:cNvSpPr>
          <p:nvPr/>
        </p:nvSpPr>
        <p:spPr bwMode="auto">
          <a:xfrm>
            <a:off x="3419475" y="1677194"/>
            <a:ext cx="2808287"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ClrTx/>
              <a:buNone/>
            </a:pPr>
            <a:r>
              <a:rPr lang="en-GB" altLang="de-DE" sz="1800" b="1" dirty="0" smtClean="0">
                <a:solidFill>
                  <a:schemeClr val="bg1"/>
                </a:solidFill>
              </a:rPr>
              <a:t>Customers</a:t>
            </a:r>
            <a:r>
              <a:rPr lang="en-GB" altLang="de-DE" sz="1800" b="1" dirty="0">
                <a:solidFill>
                  <a:schemeClr val="bg1"/>
                </a:solidFill>
              </a:rPr>
              <a:t>:</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Manufacturers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Project Developers</a:t>
            </a:r>
          </a:p>
          <a:p>
            <a:pPr marL="285750" indent="-285750" eaLnBrk="1" hangingPunct="1">
              <a:spcBef>
                <a:spcPct val="50000"/>
              </a:spcBef>
              <a:buClr>
                <a:schemeClr val="bg1"/>
              </a:buClr>
              <a:buFont typeface="Wingdings" panose="05000000000000000000" pitchFamily="2" charset="2"/>
              <a:buChar char="§"/>
            </a:pPr>
            <a:r>
              <a:rPr lang="en-GB" altLang="de-DE" sz="1800" dirty="0">
                <a:solidFill>
                  <a:schemeClr val="bg2"/>
                </a:solidFill>
              </a:rPr>
              <a:t> </a:t>
            </a:r>
            <a:r>
              <a:rPr lang="en-GB" altLang="de-DE" sz="1800" dirty="0">
                <a:solidFill>
                  <a:schemeClr val="bg1"/>
                </a:solidFill>
              </a:rPr>
              <a:t>Owners / Operators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Investors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Government / NGOs</a:t>
            </a:r>
          </a:p>
        </p:txBody>
      </p:sp>
      <p:sp>
        <p:nvSpPr>
          <p:cNvPr id="33805" name="AutoShape 12"/>
          <p:cNvSpPr>
            <a:spLocks noChangeArrowheads="1"/>
          </p:cNvSpPr>
          <p:nvPr/>
        </p:nvSpPr>
        <p:spPr bwMode="auto">
          <a:xfrm>
            <a:off x="5970588" y="1541467"/>
            <a:ext cx="2563812" cy="2751138"/>
          </a:xfrm>
          <a:prstGeom prst="rect">
            <a:avLst/>
          </a:prstGeom>
          <a:solidFill>
            <a:srgbClr val="009FDA"/>
          </a:solidFill>
          <a:ln w="9525">
            <a:solidFill>
              <a:srgbClr val="009FDA"/>
            </a:solidFill>
            <a:round/>
            <a:headEnd/>
            <a:tailEnd/>
          </a:ln>
          <a:effectLst/>
        </p:spPr>
        <p:txBody>
          <a:bodyPr wrap="none" anchor="ct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ClrTx/>
              <a:buFontTx/>
              <a:buNone/>
            </a:pPr>
            <a:endParaRPr lang="en-GB" altLang="de-DE" sz="1800" dirty="0">
              <a:solidFill>
                <a:schemeClr val="tx1"/>
              </a:solidFill>
              <a:latin typeface="Arial" pitchFamily="34" charset="0"/>
            </a:endParaRPr>
          </a:p>
        </p:txBody>
      </p:sp>
      <p:sp>
        <p:nvSpPr>
          <p:cNvPr id="33806" name="Text Box 13"/>
          <p:cNvSpPr txBox="1">
            <a:spLocks noChangeArrowheads="1"/>
          </p:cNvSpPr>
          <p:nvPr/>
        </p:nvSpPr>
        <p:spPr bwMode="auto">
          <a:xfrm>
            <a:off x="6257925" y="1725620"/>
            <a:ext cx="280828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618C"/>
              </a:buClr>
              <a:buChar char="•"/>
              <a:defRPr sz="2000">
                <a:solidFill>
                  <a:srgbClr val="7F7F7F"/>
                </a:solidFill>
                <a:latin typeface="Arial Narrow" pitchFamily="34" charset="0"/>
                <a:cs typeface="Arial" pitchFamily="34" charset="0"/>
              </a:defRPr>
            </a:lvl1pPr>
            <a:lvl2pPr marL="742950" indent="-285750" eaLnBrk="0" hangingPunct="0">
              <a:spcBef>
                <a:spcPct val="20000"/>
              </a:spcBef>
              <a:buClr>
                <a:srgbClr val="00618C"/>
              </a:buClr>
              <a:buChar char="•"/>
              <a:defRPr sz="2000">
                <a:solidFill>
                  <a:srgbClr val="7F7F7F"/>
                </a:solidFill>
                <a:latin typeface="Arial Narrow" pitchFamily="34" charset="0"/>
                <a:cs typeface="Arial" pitchFamily="34" charset="0"/>
              </a:defRPr>
            </a:lvl2pPr>
            <a:lvl3pPr marL="1143000" indent="-228600" eaLnBrk="0" hangingPunct="0">
              <a:spcBef>
                <a:spcPct val="20000"/>
              </a:spcBef>
              <a:buClr>
                <a:srgbClr val="00618C"/>
              </a:buClr>
              <a:buChar char="•"/>
              <a:defRPr sz="2000">
                <a:solidFill>
                  <a:srgbClr val="7F7F7F"/>
                </a:solidFill>
                <a:latin typeface="Arial Narrow"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ClrTx/>
              <a:buNone/>
            </a:pPr>
            <a:r>
              <a:rPr lang="en-GB" altLang="de-DE" sz="1800" b="1" dirty="0">
                <a:solidFill>
                  <a:schemeClr val="bg1"/>
                </a:solidFill>
              </a:rPr>
              <a:t>Industries:</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Onshore Wind</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Offshore Wind</a:t>
            </a: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a:t>
            </a:r>
            <a:r>
              <a:rPr lang="en-GB" altLang="de-DE" sz="1800" dirty="0" smtClean="0">
                <a:solidFill>
                  <a:schemeClr val="bg1"/>
                </a:solidFill>
              </a:rPr>
              <a:t>Wave</a:t>
            </a:r>
          </a:p>
          <a:p>
            <a:pPr marL="285750" indent="-285750" eaLnBrk="1" hangingPunct="1">
              <a:spcBef>
                <a:spcPct val="50000"/>
              </a:spcBef>
              <a:buClrTx/>
              <a:buFont typeface="Wingdings" panose="05000000000000000000" pitchFamily="2" charset="2"/>
              <a:buChar char="§"/>
            </a:pPr>
            <a:r>
              <a:rPr lang="en-GB" altLang="de-DE" sz="1800" dirty="0" smtClean="0">
                <a:solidFill>
                  <a:schemeClr val="bg1"/>
                </a:solidFill>
              </a:rPr>
              <a:t> Tidal</a:t>
            </a:r>
            <a:endParaRPr lang="en-GB" altLang="de-DE" sz="1800" dirty="0">
              <a:solidFill>
                <a:schemeClr val="bg1"/>
              </a:solidFill>
            </a:endParaRPr>
          </a:p>
          <a:p>
            <a:pPr marL="285750" indent="-285750" eaLnBrk="1" hangingPunct="1">
              <a:spcBef>
                <a:spcPct val="50000"/>
              </a:spcBef>
              <a:buClrTx/>
              <a:buFont typeface="Wingdings" panose="05000000000000000000" pitchFamily="2" charset="2"/>
              <a:buChar char="§"/>
            </a:pPr>
            <a:r>
              <a:rPr lang="en-GB" altLang="de-DE" sz="1800" dirty="0">
                <a:solidFill>
                  <a:schemeClr val="bg1"/>
                </a:solidFill>
              </a:rPr>
              <a:t> Solar</a:t>
            </a:r>
            <a:r>
              <a:rPr lang="en-GB" altLang="de-DE" sz="1800" dirty="0">
                <a:solidFill>
                  <a:schemeClr val="bg2"/>
                </a:solidFill>
              </a:rPr>
              <a:t> </a:t>
            </a:r>
          </a:p>
        </p:txBody>
      </p:sp>
      <p:pic>
        <p:nvPicPr>
          <p:cNvPr id="16" name="Picture 5" descr="S:\DEP\RC\Internal\Marketing &amp; PR\90 Pictures\Onshore Wind\small file size (presentations)\iStock_000006380946_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t="13347" b="35339"/>
          <a:stretch/>
        </p:blipFill>
        <p:spPr bwMode="auto">
          <a:xfrm>
            <a:off x="466923" y="4958739"/>
            <a:ext cx="1916309" cy="6563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S:\DEP\RC\Internal\Marketing &amp; PR\90 Pictures\Offshore Wind\Offshore Wind_small file size (presentations)\iStock_000005725533_small.JPG"/>
          <p:cNvPicPr>
            <a:picLocks noChangeAspect="1" noChangeArrowheads="1"/>
          </p:cNvPicPr>
          <p:nvPr/>
        </p:nvPicPr>
        <p:blipFill rotWithShape="1">
          <a:blip r:embed="rId4">
            <a:extLst>
              <a:ext uri="{28A0092B-C50C-407E-A947-70E740481C1C}">
                <a14:useLocalDpi xmlns:a14="http://schemas.microsoft.com/office/drawing/2010/main" val="0"/>
              </a:ext>
            </a:extLst>
          </a:blip>
          <a:srcRect l="13596" t="32276" r="4140" b="27794"/>
          <a:stretch/>
        </p:blipFill>
        <p:spPr bwMode="auto">
          <a:xfrm>
            <a:off x="2468070" y="4950313"/>
            <a:ext cx="1940910" cy="6563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DEP\RC\Internal\Marketing &amp; PR\90 Pictures\Wave + Tidal\small file size (presentations)\1111 - Marine - Istock photography_small.JPG"/>
          <p:cNvPicPr>
            <a:picLocks noChangeAspect="1" noChangeArrowheads="1"/>
          </p:cNvPicPr>
          <p:nvPr/>
        </p:nvPicPr>
        <p:blipFill rotWithShape="1">
          <a:blip r:embed="rId5">
            <a:extLst>
              <a:ext uri="{28A0092B-C50C-407E-A947-70E740481C1C}">
                <a14:useLocalDpi xmlns:a14="http://schemas.microsoft.com/office/drawing/2010/main" val="0"/>
              </a:ext>
            </a:extLst>
          </a:blip>
          <a:srcRect t="23044" r="6059" b="28415"/>
          <a:stretch/>
        </p:blipFill>
        <p:spPr bwMode="auto">
          <a:xfrm>
            <a:off x="4497388" y="4950312"/>
            <a:ext cx="2035218" cy="6563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DEP\RC\Internal\Marketing &amp; PR\90 Pictures\Solar\1066 - Solar - Istock photograph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503" b="28786"/>
          <a:stretch/>
        </p:blipFill>
        <p:spPr bwMode="auto">
          <a:xfrm>
            <a:off x="6630597" y="4958739"/>
            <a:ext cx="2016515" cy="6395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713" y="-115094"/>
            <a:ext cx="1792287"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5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
            </a:r>
            <a:br>
              <a:rPr lang="en-GB" b="0" dirty="0"/>
            </a:br>
            <a:r>
              <a:rPr lang="en-GB" b="0" dirty="0"/>
              <a:t/>
            </a:r>
            <a:br>
              <a:rPr lang="en-GB" b="0" dirty="0"/>
            </a:br>
            <a:r>
              <a:rPr lang="en-GB" dirty="0"/>
              <a:t>Shop approval </a:t>
            </a:r>
          </a:p>
        </p:txBody>
      </p:sp>
      <p:sp>
        <p:nvSpPr>
          <p:cNvPr id="5" name="Slide Number Placeholder 4"/>
          <p:cNvSpPr>
            <a:spLocks noGrp="1"/>
          </p:cNvSpPr>
          <p:nvPr>
            <p:ph type="sldNum" sz="quarter" idx="4294967295"/>
          </p:nvPr>
        </p:nvSpPr>
        <p:spPr>
          <a:xfrm>
            <a:off x="250823" y="6517926"/>
            <a:ext cx="240231" cy="179755"/>
          </a:xfrm>
        </p:spPr>
        <p:txBody>
          <a:bodyPr/>
          <a:lstStyle/>
          <a:p>
            <a:fld id="{5BA07366-CB75-4AA8-9E5B-928B849F427C}" type="slidenum">
              <a:rPr lang="en-GB" smtClean="0"/>
              <a:t>20</a:t>
            </a:fld>
            <a:endParaRPr lang="en-GB" dirty="0"/>
          </a:p>
        </p:txBody>
      </p:sp>
      <p:pic>
        <p:nvPicPr>
          <p:cNvPr id="1331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7813" y="1124744"/>
            <a:ext cx="7824764" cy="494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724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scenario #1: Blade damage </a:t>
            </a:r>
            <a:r>
              <a:rPr lang="en-GB" dirty="0"/>
              <a:t>on 5 </a:t>
            </a:r>
            <a:r>
              <a:rPr lang="en-GB" dirty="0" smtClean="0"/>
              <a:t>turbines due to production error and missing inspection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21</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948119309"/>
              </p:ext>
            </p:extLst>
          </p:nvPr>
        </p:nvGraphicFramePr>
        <p:xfrm>
          <a:off x="323528" y="1124743"/>
          <a:ext cx="5040560" cy="3118684"/>
        </p:xfrm>
        <a:graphic>
          <a:graphicData uri="http://schemas.openxmlformats.org/drawingml/2006/table">
            <a:tbl>
              <a:tblPr firstRow="1" bandRow="1">
                <a:tableStyleId>{5C22544A-7EE6-4342-B048-85BDC9FD1C3A}</a:tableStyleId>
              </a:tblPr>
              <a:tblGrid>
                <a:gridCol w="3744416"/>
                <a:gridCol w="1296144"/>
              </a:tblGrid>
              <a:tr h="394742">
                <a:tc>
                  <a:txBody>
                    <a:bodyPr/>
                    <a:lstStyle/>
                    <a:p>
                      <a:r>
                        <a:rPr lang="en-GB" sz="1100" dirty="0" smtClean="0"/>
                        <a:t>Impact</a:t>
                      </a:r>
                      <a:r>
                        <a:rPr lang="en-GB" sz="1100" baseline="0" dirty="0" smtClean="0"/>
                        <a:t>s</a:t>
                      </a:r>
                      <a:endParaRPr lang="en-GB" sz="1100" dirty="0"/>
                    </a:p>
                  </a:txBody>
                  <a:tcPr/>
                </a:tc>
                <a:tc>
                  <a:txBody>
                    <a:bodyPr/>
                    <a:lstStyle/>
                    <a:p>
                      <a:endParaRPr lang="en-GB" sz="1100" dirty="0"/>
                    </a:p>
                  </a:txBody>
                  <a:tcPr/>
                </a:tc>
              </a:tr>
              <a:tr h="394742">
                <a:tc>
                  <a:txBody>
                    <a:bodyPr/>
                    <a:lstStyle/>
                    <a:p>
                      <a:r>
                        <a:rPr lang="en-GB" sz="1100" dirty="0" smtClean="0"/>
                        <a:t>Loss of energy production for 1 month</a:t>
                      </a:r>
                      <a:endParaRPr lang="en-GB"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t>      750,000</a:t>
                      </a:r>
                      <a:r>
                        <a:rPr lang="en-GB" sz="1100" baseline="0" dirty="0" smtClean="0"/>
                        <a:t> €</a:t>
                      </a:r>
                      <a:endParaRPr lang="en-GB" sz="1100" dirty="0" smtClean="0"/>
                    </a:p>
                  </a:txBody>
                  <a:tcPr/>
                </a:tc>
              </a:tr>
              <a:tr h="394742">
                <a:tc>
                  <a:txBody>
                    <a:bodyPr/>
                    <a:lstStyle/>
                    <a:p>
                      <a:r>
                        <a:rPr lang="en-GB" sz="1100" dirty="0" smtClean="0"/>
                        <a:t>Ship</a:t>
                      </a:r>
                      <a:r>
                        <a:rPr lang="en-GB" sz="1100" baseline="0" dirty="0" smtClean="0"/>
                        <a:t> rental for 30 days for repair works</a:t>
                      </a:r>
                      <a:endParaRPr lang="en-GB" sz="1100" dirty="0"/>
                    </a:p>
                  </a:txBody>
                  <a:tcPr/>
                </a:tc>
                <a:tc>
                  <a:txBody>
                    <a:bodyPr/>
                    <a:lstStyle/>
                    <a:p>
                      <a:r>
                        <a:rPr lang="en-GB" sz="1100" dirty="0" smtClean="0"/>
                        <a:t>   4,500,000 €</a:t>
                      </a:r>
                      <a:endParaRPr lang="en-GB" sz="1100" dirty="0"/>
                    </a:p>
                  </a:txBody>
                  <a:tcPr/>
                </a:tc>
              </a:tr>
              <a:tr h="421779">
                <a:tc>
                  <a:txBody>
                    <a:bodyPr/>
                    <a:lstStyle/>
                    <a:p>
                      <a:r>
                        <a:rPr lang="en-GB" sz="1100" dirty="0" smtClean="0"/>
                        <a:t>Personal offshore for 30 days</a:t>
                      </a:r>
                    </a:p>
                    <a:p>
                      <a:r>
                        <a:rPr lang="en-GB" sz="1100" dirty="0" smtClean="0"/>
                        <a:t>[Assuming</a:t>
                      </a:r>
                      <a:r>
                        <a:rPr lang="en-GB" sz="1100" baseline="0" dirty="0" smtClean="0"/>
                        <a:t> 3 worker for replacement/repair work]</a:t>
                      </a:r>
                      <a:endParaRPr lang="en-GB" sz="1100" dirty="0"/>
                    </a:p>
                  </a:txBody>
                  <a:tcPr/>
                </a:tc>
                <a:tc>
                  <a:txBody>
                    <a:bodyPr/>
                    <a:lstStyle/>
                    <a:p>
                      <a:r>
                        <a:rPr lang="en-GB" sz="1100" dirty="0" smtClean="0"/>
                        <a:t>      135,000 €</a:t>
                      </a:r>
                      <a:endParaRPr lang="en-GB" sz="1100" dirty="0"/>
                    </a:p>
                  </a:txBody>
                  <a:tcPr/>
                </a:tc>
              </a:tr>
              <a:tr h="421779">
                <a:tc>
                  <a:txBody>
                    <a:bodyPr/>
                    <a:lstStyle/>
                    <a:p>
                      <a:r>
                        <a:rPr lang="en-GB" sz="1100" kern="1200" dirty="0" smtClean="0">
                          <a:solidFill>
                            <a:schemeClr val="dk1"/>
                          </a:solidFill>
                          <a:latin typeface="+mn-lt"/>
                          <a:ea typeface="+mn-ea"/>
                          <a:cs typeface="+mn-cs"/>
                        </a:rPr>
                        <a:t>Component costs </a:t>
                      </a:r>
                    </a:p>
                    <a:p>
                      <a:r>
                        <a:rPr lang="en-GB" sz="1100" kern="1200" dirty="0" smtClean="0">
                          <a:solidFill>
                            <a:schemeClr val="dk1"/>
                          </a:solidFill>
                          <a:latin typeface="+mn-lt"/>
                          <a:ea typeface="+mn-ea"/>
                          <a:cs typeface="+mn-cs"/>
                        </a:rPr>
                        <a:t>[5 new blades]</a:t>
                      </a:r>
                    </a:p>
                  </a:txBody>
                  <a:tcPr/>
                </a:tc>
                <a:tc>
                  <a:txBody>
                    <a:bodyPr/>
                    <a:lstStyle/>
                    <a:p>
                      <a:pPr algn="ctr"/>
                      <a:r>
                        <a:rPr lang="en-GB" sz="1100" dirty="0" smtClean="0"/>
                        <a:t>  500,000 €</a:t>
                      </a:r>
                      <a:endParaRPr lang="en-GB" sz="1100" dirty="0"/>
                    </a:p>
                  </a:txBody>
                  <a:tcPr/>
                </a:tc>
              </a:tr>
              <a:tr h="421779">
                <a:tc>
                  <a:txBody>
                    <a:bodyPr/>
                    <a:lstStyle/>
                    <a:p>
                      <a:r>
                        <a:rPr lang="en-GB" sz="1100" kern="1200" dirty="0" smtClean="0">
                          <a:solidFill>
                            <a:schemeClr val="dk1"/>
                          </a:solidFill>
                          <a:latin typeface="+mn-lt"/>
                          <a:ea typeface="+mn-ea"/>
                          <a:cs typeface="+mn-cs"/>
                        </a:rPr>
                        <a:t>Surrounding damages</a:t>
                      </a:r>
                      <a:r>
                        <a:rPr lang="en-GB" sz="1100" kern="1200" baseline="0" dirty="0" smtClean="0">
                          <a:solidFill>
                            <a:schemeClr val="dk1"/>
                          </a:solidFill>
                          <a:latin typeface="+mn-lt"/>
                          <a:ea typeface="+mn-ea"/>
                          <a:cs typeface="+mn-cs"/>
                        </a:rPr>
                        <a:t> / loss</a:t>
                      </a:r>
                    </a:p>
                    <a:p>
                      <a:r>
                        <a:rPr lang="en-GB" sz="1100" kern="1200" baseline="0" dirty="0" smtClean="0">
                          <a:solidFill>
                            <a:schemeClr val="dk1"/>
                          </a:solidFill>
                          <a:latin typeface="+mn-lt"/>
                          <a:ea typeface="+mn-ea"/>
                          <a:cs typeface="+mn-cs"/>
                        </a:rPr>
                        <a:t>[Environment, people, etc.]</a:t>
                      </a:r>
                      <a:endParaRPr lang="en-GB" sz="1100" kern="1200" dirty="0" smtClean="0">
                        <a:solidFill>
                          <a:schemeClr val="dk1"/>
                        </a:solidFill>
                        <a:latin typeface="+mn-lt"/>
                        <a:ea typeface="+mn-ea"/>
                        <a:cs typeface="+mn-cs"/>
                      </a:endParaRPr>
                    </a:p>
                  </a:txBody>
                  <a:tcPr/>
                </a:tc>
                <a:tc>
                  <a:txBody>
                    <a:bodyPr/>
                    <a:lstStyle/>
                    <a:p>
                      <a:pPr algn="ctr"/>
                      <a:r>
                        <a:rPr lang="en-GB" sz="1100" dirty="0" smtClean="0"/>
                        <a:t>€€€</a:t>
                      </a:r>
                      <a:endParaRPr lang="en-GB" sz="1100" dirty="0"/>
                    </a:p>
                  </a:txBody>
                  <a:tcPr/>
                </a:tc>
              </a:tr>
              <a:tr h="259556">
                <a:tc>
                  <a:txBody>
                    <a:bodyPr/>
                    <a:lstStyle/>
                    <a:p>
                      <a:r>
                        <a:rPr lang="en-GB" sz="1100" kern="1200" dirty="0" smtClean="0">
                          <a:solidFill>
                            <a:schemeClr val="dk1"/>
                          </a:solidFill>
                          <a:latin typeface="+mn-lt"/>
                          <a:ea typeface="+mn-ea"/>
                          <a:cs typeface="+mn-cs"/>
                        </a:rPr>
                        <a:t>Image</a:t>
                      </a:r>
                    </a:p>
                  </a:txBody>
                  <a:tcPr/>
                </a:tc>
                <a:tc>
                  <a:txBody>
                    <a:bodyPr/>
                    <a:lstStyle/>
                    <a:p>
                      <a:pPr algn="ctr"/>
                      <a:r>
                        <a:rPr lang="en-GB" sz="1100" dirty="0" smtClean="0"/>
                        <a:t>€€€ </a:t>
                      </a:r>
                      <a:endParaRPr lang="en-GB" sz="1100" dirty="0"/>
                    </a:p>
                  </a:txBody>
                  <a:tcPr/>
                </a:tc>
              </a:tr>
              <a:tr h="394742">
                <a:tc>
                  <a:txBody>
                    <a:bodyPr/>
                    <a:lstStyle/>
                    <a:p>
                      <a:r>
                        <a:rPr lang="en-GB" sz="1100" b="1" dirty="0" smtClean="0"/>
                        <a:t>Total</a:t>
                      </a:r>
                      <a:r>
                        <a:rPr lang="en-GB" sz="1100" b="1" baseline="0" dirty="0" smtClean="0"/>
                        <a:t> costs</a:t>
                      </a:r>
                      <a:endParaRPr lang="en-GB" sz="1100" b="1" dirty="0"/>
                    </a:p>
                  </a:txBody>
                  <a:tcPr/>
                </a:tc>
                <a:tc>
                  <a:txBody>
                    <a:bodyPr/>
                    <a:lstStyle/>
                    <a:p>
                      <a:r>
                        <a:rPr lang="en-GB" sz="1100" b="1" dirty="0" smtClean="0"/>
                        <a:t>   5,885,000 €</a:t>
                      </a:r>
                      <a:endParaRPr lang="en-GB" sz="1100" b="1" dirty="0"/>
                    </a:p>
                  </a:txBody>
                  <a:tcPr/>
                </a:tc>
              </a:tr>
            </a:tbl>
          </a:graphicData>
        </a:graphic>
      </p:graphicFrame>
      <p:sp>
        <p:nvSpPr>
          <p:cNvPr id="13" name="Bent-Up Arrow 12"/>
          <p:cNvSpPr/>
          <p:nvPr/>
        </p:nvSpPr>
        <p:spPr>
          <a:xfrm rot="5400000">
            <a:off x="2846433" y="4435062"/>
            <a:ext cx="678825" cy="1404157"/>
          </a:xfrm>
          <a:prstGeom prst="bentUp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14" name="TextBox 13"/>
          <p:cNvSpPr txBox="1"/>
          <p:nvPr/>
        </p:nvSpPr>
        <p:spPr>
          <a:xfrm>
            <a:off x="755576" y="4395856"/>
            <a:ext cx="3600400" cy="175626"/>
          </a:xfrm>
          <a:prstGeom prst="rect">
            <a:avLst/>
          </a:prstGeom>
          <a:noFill/>
        </p:spPr>
        <p:txBody>
          <a:bodyPr wrap="square" lIns="0" tIns="0" rIns="0" bIns="0" rtlCol="0">
            <a:spAutoFit/>
          </a:bodyPr>
          <a:lstStyle/>
          <a:p>
            <a:pPr>
              <a:lnSpc>
                <a:spcPct val="113000"/>
              </a:lnSpc>
              <a:spcBef>
                <a:spcPts val="600"/>
              </a:spcBef>
            </a:pPr>
            <a:r>
              <a:rPr lang="en-GB" sz="1100" dirty="0" smtClean="0">
                <a:solidFill>
                  <a:srgbClr val="333333"/>
                </a:solidFill>
              </a:rPr>
              <a:t>Investment in project certification of </a:t>
            </a:r>
            <a:r>
              <a:rPr lang="en-GB" sz="1100" b="1" dirty="0" smtClean="0">
                <a:solidFill>
                  <a:srgbClr val="333333"/>
                </a:solidFill>
              </a:rPr>
              <a:t>1,000,000 €</a:t>
            </a:r>
            <a:r>
              <a:rPr lang="en-GB" sz="1100" dirty="0" smtClean="0">
                <a:solidFill>
                  <a:srgbClr val="333333"/>
                </a:solidFill>
              </a:rPr>
              <a:t> </a:t>
            </a:r>
          </a:p>
        </p:txBody>
      </p:sp>
      <p:sp>
        <p:nvSpPr>
          <p:cNvPr id="15" name="TextBox 14"/>
          <p:cNvSpPr txBox="1"/>
          <p:nvPr/>
        </p:nvSpPr>
        <p:spPr>
          <a:xfrm>
            <a:off x="3995936" y="5051876"/>
            <a:ext cx="1296144" cy="459485"/>
          </a:xfrm>
          <a:prstGeom prst="rect">
            <a:avLst/>
          </a:prstGeom>
          <a:noFill/>
        </p:spPr>
        <p:txBody>
          <a:bodyPr wrap="square" lIns="0" tIns="0" rIns="0" bIns="0" rtlCol="0">
            <a:spAutoFit/>
          </a:bodyPr>
          <a:lstStyle/>
          <a:p>
            <a:pPr algn="ctr">
              <a:lnSpc>
                <a:spcPct val="113000"/>
              </a:lnSpc>
              <a:spcBef>
                <a:spcPts val="600"/>
              </a:spcBef>
            </a:pPr>
            <a:r>
              <a:rPr lang="en-GB" sz="1100" dirty="0" smtClean="0">
                <a:solidFill>
                  <a:srgbClr val="333333"/>
                </a:solidFill>
              </a:rPr>
              <a:t>Savings </a:t>
            </a:r>
          </a:p>
          <a:p>
            <a:pPr algn="ctr">
              <a:lnSpc>
                <a:spcPct val="113000"/>
              </a:lnSpc>
              <a:spcBef>
                <a:spcPts val="600"/>
              </a:spcBef>
            </a:pPr>
            <a:r>
              <a:rPr lang="en-GB" sz="1100" b="1" dirty="0" smtClean="0">
                <a:solidFill>
                  <a:srgbClr val="333333"/>
                </a:solidFill>
              </a:rPr>
              <a:t>4,885,000 €</a:t>
            </a:r>
          </a:p>
        </p:txBody>
      </p:sp>
      <p:graphicFrame>
        <p:nvGraphicFramePr>
          <p:cNvPr id="16" name="Table 15"/>
          <p:cNvGraphicFramePr>
            <a:graphicFrameLocks noGrp="1"/>
          </p:cNvGraphicFramePr>
          <p:nvPr>
            <p:extLst>
              <p:ext uri="{D42A27DB-BD31-4B8C-83A1-F6EECF244321}">
                <p14:modId xmlns:p14="http://schemas.microsoft.com/office/powerpoint/2010/main" val="233585491"/>
              </p:ext>
            </p:extLst>
          </p:nvPr>
        </p:nvGraphicFramePr>
        <p:xfrm>
          <a:off x="5516311" y="4797726"/>
          <a:ext cx="3233908" cy="1016221"/>
        </p:xfrm>
        <a:graphic>
          <a:graphicData uri="http://schemas.openxmlformats.org/drawingml/2006/table">
            <a:tbl>
              <a:tblPr firstRow="1" bandRow="1">
                <a:tableStyleId>{5C22544A-7EE6-4342-B048-85BDC9FD1C3A}</a:tableStyleId>
              </a:tblPr>
              <a:tblGrid>
                <a:gridCol w="3233908"/>
              </a:tblGrid>
              <a:tr h="250397">
                <a:tc>
                  <a:txBody>
                    <a:bodyPr/>
                    <a:lstStyle/>
                    <a:p>
                      <a:r>
                        <a:rPr lang="en-GB" sz="1100" dirty="0" smtClean="0"/>
                        <a:t>Conclusion</a:t>
                      </a:r>
                      <a:endParaRPr lang="en-GB" sz="1100" dirty="0"/>
                    </a:p>
                  </a:txBody>
                  <a:tcPr/>
                </a:tc>
              </a:tr>
              <a:tr h="757141">
                <a:tc>
                  <a:txBody>
                    <a:bodyPr/>
                    <a:lstStyle/>
                    <a:p>
                      <a:r>
                        <a:rPr lang="en-GB" sz="1100" dirty="0" smtClean="0"/>
                        <a:t>With having inspection after production, </a:t>
                      </a:r>
                      <a:r>
                        <a:rPr lang="en-GB" sz="1100" baseline="0" dirty="0" smtClean="0"/>
                        <a:t>avoidance of that error would have a benefit of 4,885,000 €. </a:t>
                      </a:r>
                      <a:endParaRPr lang="en-GB" sz="1100" dirty="0"/>
                    </a:p>
                  </a:txBody>
                  <a:tcPr/>
                </a:tc>
              </a:tr>
            </a:tbl>
          </a:graphicData>
        </a:graphic>
      </p:graphicFrame>
      <p:pic>
        <p:nvPicPr>
          <p:cNvPr id="1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986"/>
          <a:stretch/>
        </p:blipFill>
        <p:spPr bwMode="auto">
          <a:xfrm>
            <a:off x="5516311" y="1374688"/>
            <a:ext cx="2179852" cy="143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987825" y="6541163"/>
            <a:ext cx="5112567" cy="389979"/>
          </a:xfrm>
          <a:prstGeom prst="rect">
            <a:avLst/>
          </a:prstGeom>
          <a:noFill/>
        </p:spPr>
        <p:txBody>
          <a:bodyPr wrap="square" lIns="0" tIns="0" rIns="0" bIns="0" rtlCol="0">
            <a:spAutoFit/>
          </a:bodyPr>
          <a:lstStyle/>
          <a:p>
            <a:pPr>
              <a:lnSpc>
                <a:spcPct val="113000"/>
              </a:lnSpc>
              <a:spcBef>
                <a:spcPts val="600"/>
              </a:spcBef>
            </a:pPr>
            <a:r>
              <a:rPr lang="en-GB" sz="900" dirty="0" err="1" smtClean="0">
                <a:solidFill>
                  <a:schemeClr val="bg1">
                    <a:lumMod val="65000"/>
                  </a:schemeClr>
                </a:solidFill>
              </a:rPr>
              <a:t>Source:eastcountmagazine.org</a:t>
            </a:r>
            <a:r>
              <a:rPr lang="en-GB" sz="900" dirty="0">
                <a:solidFill>
                  <a:schemeClr val="bg1">
                    <a:lumMod val="65000"/>
                  </a:schemeClr>
                </a:solidFill>
              </a:rPr>
              <a:t> / basinelectric.wordpress.com</a:t>
            </a:r>
          </a:p>
          <a:p>
            <a:pPr>
              <a:lnSpc>
                <a:spcPct val="113000"/>
              </a:lnSpc>
              <a:spcBef>
                <a:spcPts val="600"/>
              </a:spcBef>
            </a:pPr>
            <a:endParaRPr lang="en-GB" sz="900" dirty="0" smtClean="0">
              <a:solidFill>
                <a:schemeClr val="bg1">
                  <a:lumMod val="65000"/>
                </a:schemeClr>
              </a:solidFill>
            </a:endParaRPr>
          </a:p>
        </p:txBody>
      </p:sp>
      <p:pic>
        <p:nvPicPr>
          <p:cNvPr id="19" name="Picture 3" descr="C:\Users\jpf\Desktop\wilton-wind-blade-dama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630" y="2885716"/>
            <a:ext cx="2275986" cy="151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88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scenario #2: Corrosion of components due to insufficient protection and failure in production.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22</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583415260"/>
              </p:ext>
            </p:extLst>
          </p:nvPr>
        </p:nvGraphicFramePr>
        <p:xfrm>
          <a:off x="323528" y="1312684"/>
          <a:ext cx="5040560" cy="2819400"/>
        </p:xfrm>
        <a:graphic>
          <a:graphicData uri="http://schemas.openxmlformats.org/drawingml/2006/table">
            <a:tbl>
              <a:tblPr firstRow="1" bandRow="1">
                <a:tableStyleId>{5C22544A-7EE6-4342-B048-85BDC9FD1C3A}</a:tableStyleId>
              </a:tblPr>
              <a:tblGrid>
                <a:gridCol w="3744416"/>
                <a:gridCol w="1296144"/>
              </a:tblGrid>
              <a:tr h="370840">
                <a:tc>
                  <a:txBody>
                    <a:bodyPr/>
                    <a:lstStyle/>
                    <a:p>
                      <a:r>
                        <a:rPr lang="en-GB" sz="1100" dirty="0" smtClean="0"/>
                        <a:t>Impact</a:t>
                      </a:r>
                      <a:r>
                        <a:rPr lang="en-GB" sz="1100" baseline="0" dirty="0" smtClean="0"/>
                        <a:t>s</a:t>
                      </a:r>
                      <a:endParaRPr lang="en-GB" sz="1100" dirty="0"/>
                    </a:p>
                  </a:txBody>
                  <a:tcPr/>
                </a:tc>
                <a:tc>
                  <a:txBody>
                    <a:bodyPr/>
                    <a:lstStyle/>
                    <a:p>
                      <a:endParaRPr lang="en-GB" sz="1100" dirty="0"/>
                    </a:p>
                  </a:txBody>
                  <a:tcPr/>
                </a:tc>
              </a:tr>
              <a:tr h="370840">
                <a:tc>
                  <a:txBody>
                    <a:bodyPr/>
                    <a:lstStyle/>
                    <a:p>
                      <a:r>
                        <a:rPr lang="en-GB" sz="1100" dirty="0" smtClean="0"/>
                        <a:t>Ship</a:t>
                      </a:r>
                      <a:r>
                        <a:rPr lang="en-GB" sz="1100" baseline="0" dirty="0" smtClean="0"/>
                        <a:t> rental for 15 days for repair works</a:t>
                      </a:r>
                      <a:endParaRPr lang="en-GB" sz="1100" dirty="0"/>
                    </a:p>
                  </a:txBody>
                  <a:tcPr/>
                </a:tc>
                <a:tc>
                  <a:txBody>
                    <a:bodyPr/>
                    <a:lstStyle/>
                    <a:p>
                      <a:r>
                        <a:rPr lang="en-GB" sz="1100" dirty="0" smtClean="0"/>
                        <a:t>   2,250,000 €</a:t>
                      </a:r>
                      <a:endParaRPr lang="en-GB" sz="1100" dirty="0"/>
                    </a:p>
                  </a:txBody>
                  <a:tcPr/>
                </a:tc>
              </a:tr>
              <a:tr h="370840">
                <a:tc>
                  <a:txBody>
                    <a:bodyPr/>
                    <a:lstStyle/>
                    <a:p>
                      <a:r>
                        <a:rPr lang="en-GB" sz="1100" dirty="0" smtClean="0"/>
                        <a:t>Personal offshore for 15 days</a:t>
                      </a:r>
                    </a:p>
                    <a:p>
                      <a:r>
                        <a:rPr lang="en-GB" sz="1100" dirty="0" smtClean="0"/>
                        <a:t>[Assuming</a:t>
                      </a:r>
                      <a:r>
                        <a:rPr lang="en-GB" sz="1100" baseline="0" dirty="0" smtClean="0"/>
                        <a:t> 2 worker will do replacement/repair work]</a:t>
                      </a:r>
                      <a:endParaRPr lang="en-GB" sz="1100" dirty="0"/>
                    </a:p>
                  </a:txBody>
                  <a:tcPr/>
                </a:tc>
                <a:tc>
                  <a:txBody>
                    <a:bodyPr/>
                    <a:lstStyle/>
                    <a:p>
                      <a:r>
                        <a:rPr lang="en-GB" sz="1100" dirty="0" smtClean="0"/>
                        <a:t>       45,000 €</a:t>
                      </a:r>
                      <a:endParaRPr lang="en-GB" sz="1100" dirty="0"/>
                    </a:p>
                  </a:txBody>
                  <a:tcPr/>
                </a:tc>
              </a:tr>
              <a:tr h="175632">
                <a:tc>
                  <a:txBody>
                    <a:bodyPr/>
                    <a:lstStyle/>
                    <a:p>
                      <a:r>
                        <a:rPr lang="en-GB" sz="1100" kern="1200" dirty="0" smtClean="0">
                          <a:solidFill>
                            <a:schemeClr val="dk1"/>
                          </a:solidFill>
                          <a:latin typeface="+mn-lt"/>
                          <a:ea typeface="+mn-ea"/>
                          <a:cs typeface="+mn-cs"/>
                        </a:rPr>
                        <a:t>Component costs /</a:t>
                      </a:r>
                      <a:r>
                        <a:rPr lang="en-GB" sz="1100" kern="1200" baseline="0" dirty="0" smtClean="0">
                          <a:solidFill>
                            <a:schemeClr val="dk1"/>
                          </a:solidFill>
                          <a:latin typeface="+mn-lt"/>
                          <a:ea typeface="+mn-ea"/>
                          <a:cs typeface="+mn-cs"/>
                        </a:rPr>
                        <a:t> Repair costs</a:t>
                      </a:r>
                      <a:endParaRPr lang="en-GB" sz="1100" kern="1200" dirty="0" smtClean="0">
                        <a:solidFill>
                          <a:schemeClr val="dk1"/>
                        </a:solidFill>
                        <a:latin typeface="+mn-lt"/>
                        <a:ea typeface="+mn-ea"/>
                        <a:cs typeface="+mn-cs"/>
                      </a:endParaRPr>
                    </a:p>
                    <a:p>
                      <a:r>
                        <a:rPr lang="en-GB" sz="1100" kern="1200" dirty="0" smtClean="0">
                          <a:solidFill>
                            <a:schemeClr val="dk1"/>
                          </a:solidFill>
                          <a:latin typeface="+mn-lt"/>
                          <a:ea typeface="+mn-ea"/>
                          <a:cs typeface="+mn-cs"/>
                        </a:rPr>
                        <a:t>[surface treating</a:t>
                      </a:r>
                      <a:r>
                        <a:rPr lang="en-GB" sz="1100" kern="1200" baseline="0" dirty="0" smtClean="0">
                          <a:solidFill>
                            <a:schemeClr val="dk1"/>
                          </a:solidFill>
                          <a:latin typeface="+mn-lt"/>
                          <a:ea typeface="+mn-ea"/>
                          <a:cs typeface="+mn-cs"/>
                        </a:rPr>
                        <a:t> / protection</a:t>
                      </a:r>
                      <a:r>
                        <a:rPr lang="en-GB" sz="1100" kern="1200" dirty="0" smtClean="0">
                          <a:solidFill>
                            <a:schemeClr val="dk1"/>
                          </a:solidFill>
                          <a:latin typeface="+mn-lt"/>
                          <a:ea typeface="+mn-ea"/>
                          <a:cs typeface="+mn-cs"/>
                        </a:rPr>
                        <a:t>]</a:t>
                      </a:r>
                    </a:p>
                  </a:txBody>
                  <a:tcPr/>
                </a:tc>
                <a:tc>
                  <a:txBody>
                    <a:bodyPr/>
                    <a:lstStyle/>
                    <a:p>
                      <a:pPr algn="ctr"/>
                      <a:r>
                        <a:rPr lang="en-GB" sz="1100" dirty="0" smtClean="0"/>
                        <a:t>  50,000 €</a:t>
                      </a:r>
                      <a:endParaRPr lang="en-GB" sz="1100" dirty="0"/>
                    </a:p>
                  </a:txBody>
                  <a:tcPr/>
                </a:tc>
              </a:tr>
              <a:tr h="175632">
                <a:tc>
                  <a:txBody>
                    <a:bodyPr/>
                    <a:lstStyle/>
                    <a:p>
                      <a:r>
                        <a:rPr lang="en-GB" sz="1100" kern="1200" dirty="0" smtClean="0">
                          <a:solidFill>
                            <a:schemeClr val="dk1"/>
                          </a:solidFill>
                          <a:latin typeface="+mn-lt"/>
                          <a:ea typeface="+mn-ea"/>
                          <a:cs typeface="+mn-cs"/>
                        </a:rPr>
                        <a:t>Surrounding damages</a:t>
                      </a:r>
                      <a:r>
                        <a:rPr lang="en-GB" sz="1100" kern="1200" baseline="0" dirty="0" smtClean="0">
                          <a:solidFill>
                            <a:schemeClr val="dk1"/>
                          </a:solidFill>
                          <a:latin typeface="+mn-lt"/>
                          <a:ea typeface="+mn-ea"/>
                          <a:cs typeface="+mn-cs"/>
                        </a:rPr>
                        <a:t> / loss</a:t>
                      </a:r>
                    </a:p>
                    <a:p>
                      <a:r>
                        <a:rPr lang="en-GB" sz="1100" kern="1200" baseline="0" dirty="0" smtClean="0">
                          <a:solidFill>
                            <a:schemeClr val="dk1"/>
                          </a:solidFill>
                          <a:latin typeface="+mn-lt"/>
                          <a:ea typeface="+mn-ea"/>
                          <a:cs typeface="+mn-cs"/>
                        </a:rPr>
                        <a:t>[Environment, people, etc.]</a:t>
                      </a:r>
                      <a:endParaRPr lang="en-GB" sz="1100" kern="1200" dirty="0" smtClean="0">
                        <a:solidFill>
                          <a:schemeClr val="dk1"/>
                        </a:solidFill>
                        <a:latin typeface="+mn-lt"/>
                        <a:ea typeface="+mn-ea"/>
                        <a:cs typeface="+mn-cs"/>
                      </a:endParaRPr>
                    </a:p>
                  </a:txBody>
                  <a:tcPr/>
                </a:tc>
                <a:tc>
                  <a:txBody>
                    <a:bodyPr/>
                    <a:lstStyle/>
                    <a:p>
                      <a:pPr algn="ctr"/>
                      <a:r>
                        <a:rPr lang="en-GB" sz="1100" dirty="0" smtClean="0"/>
                        <a:t>€€€</a:t>
                      </a:r>
                      <a:endParaRPr lang="en-GB" sz="1100" dirty="0"/>
                    </a:p>
                  </a:txBody>
                  <a:tcPr/>
                </a:tc>
              </a:tr>
              <a:tr h="175632">
                <a:tc>
                  <a:txBody>
                    <a:bodyPr/>
                    <a:lstStyle/>
                    <a:p>
                      <a:r>
                        <a:rPr lang="en-GB" sz="1100" kern="1200" dirty="0" smtClean="0">
                          <a:solidFill>
                            <a:schemeClr val="dk1"/>
                          </a:solidFill>
                          <a:latin typeface="+mn-lt"/>
                          <a:ea typeface="+mn-ea"/>
                          <a:cs typeface="+mn-cs"/>
                        </a:rPr>
                        <a:t>Image</a:t>
                      </a:r>
                    </a:p>
                  </a:txBody>
                  <a:tcPr/>
                </a:tc>
                <a:tc>
                  <a:txBody>
                    <a:bodyPr/>
                    <a:lstStyle/>
                    <a:p>
                      <a:pPr algn="ctr"/>
                      <a:r>
                        <a:rPr lang="en-GB" sz="1100" dirty="0" smtClean="0"/>
                        <a:t>€€€</a:t>
                      </a:r>
                      <a:endParaRPr lang="en-GB" sz="1100" dirty="0"/>
                    </a:p>
                  </a:txBody>
                  <a:tcPr/>
                </a:tc>
              </a:tr>
              <a:tr h="370840">
                <a:tc>
                  <a:txBody>
                    <a:bodyPr/>
                    <a:lstStyle/>
                    <a:p>
                      <a:r>
                        <a:rPr lang="en-GB" sz="1100" b="1" dirty="0" smtClean="0"/>
                        <a:t>Total</a:t>
                      </a:r>
                      <a:r>
                        <a:rPr lang="en-GB" sz="1100" b="1" baseline="0" dirty="0" smtClean="0"/>
                        <a:t> costs</a:t>
                      </a:r>
                      <a:endParaRPr lang="en-GB" sz="1100" b="1" dirty="0"/>
                    </a:p>
                  </a:txBody>
                  <a:tcPr/>
                </a:tc>
                <a:tc>
                  <a:txBody>
                    <a:bodyPr/>
                    <a:lstStyle/>
                    <a:p>
                      <a:r>
                        <a:rPr lang="en-GB" sz="1100" b="1" dirty="0" smtClean="0"/>
                        <a:t>   2,345,000 €</a:t>
                      </a:r>
                      <a:endParaRPr lang="en-GB" sz="1100" b="1" dirty="0"/>
                    </a:p>
                  </a:txBody>
                  <a:tcPr/>
                </a:tc>
              </a:tr>
            </a:tbl>
          </a:graphicData>
        </a:graphic>
      </p:graphicFrame>
      <p:sp>
        <p:nvSpPr>
          <p:cNvPr id="13" name="Bent-Up Arrow 12"/>
          <p:cNvSpPr/>
          <p:nvPr/>
        </p:nvSpPr>
        <p:spPr>
          <a:xfrm rot="5400000">
            <a:off x="2846433" y="4435062"/>
            <a:ext cx="678825" cy="1404157"/>
          </a:xfrm>
          <a:prstGeom prst="bentUp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14" name="TextBox 13"/>
          <p:cNvSpPr txBox="1"/>
          <p:nvPr/>
        </p:nvSpPr>
        <p:spPr>
          <a:xfrm>
            <a:off x="755576" y="4395856"/>
            <a:ext cx="3600400" cy="175626"/>
          </a:xfrm>
          <a:prstGeom prst="rect">
            <a:avLst/>
          </a:prstGeom>
          <a:noFill/>
        </p:spPr>
        <p:txBody>
          <a:bodyPr wrap="square" lIns="0" tIns="0" rIns="0" bIns="0" rtlCol="0">
            <a:spAutoFit/>
          </a:bodyPr>
          <a:lstStyle/>
          <a:p>
            <a:pPr>
              <a:lnSpc>
                <a:spcPct val="113000"/>
              </a:lnSpc>
              <a:spcBef>
                <a:spcPts val="600"/>
              </a:spcBef>
            </a:pPr>
            <a:r>
              <a:rPr lang="en-GB" sz="1100" dirty="0" smtClean="0">
                <a:solidFill>
                  <a:srgbClr val="333333"/>
                </a:solidFill>
              </a:rPr>
              <a:t>Investment in project certification of </a:t>
            </a:r>
            <a:r>
              <a:rPr lang="en-GB" sz="1100" b="1" dirty="0" smtClean="0">
                <a:solidFill>
                  <a:srgbClr val="333333"/>
                </a:solidFill>
              </a:rPr>
              <a:t>1,000,000 €</a:t>
            </a:r>
            <a:r>
              <a:rPr lang="en-GB" sz="1100" dirty="0" smtClean="0">
                <a:solidFill>
                  <a:srgbClr val="333333"/>
                </a:solidFill>
              </a:rPr>
              <a:t> </a:t>
            </a:r>
          </a:p>
        </p:txBody>
      </p:sp>
      <p:sp>
        <p:nvSpPr>
          <p:cNvPr id="15" name="TextBox 14"/>
          <p:cNvSpPr txBox="1"/>
          <p:nvPr/>
        </p:nvSpPr>
        <p:spPr>
          <a:xfrm>
            <a:off x="3995936" y="5051876"/>
            <a:ext cx="1296144" cy="459485"/>
          </a:xfrm>
          <a:prstGeom prst="rect">
            <a:avLst/>
          </a:prstGeom>
          <a:noFill/>
        </p:spPr>
        <p:txBody>
          <a:bodyPr wrap="square" lIns="0" tIns="0" rIns="0" bIns="0" rtlCol="0">
            <a:spAutoFit/>
          </a:bodyPr>
          <a:lstStyle/>
          <a:p>
            <a:pPr algn="ctr">
              <a:lnSpc>
                <a:spcPct val="113000"/>
              </a:lnSpc>
              <a:spcBef>
                <a:spcPts val="600"/>
              </a:spcBef>
            </a:pPr>
            <a:r>
              <a:rPr lang="en-GB" sz="1100" dirty="0" smtClean="0">
                <a:solidFill>
                  <a:srgbClr val="333333"/>
                </a:solidFill>
              </a:rPr>
              <a:t>Savings </a:t>
            </a:r>
          </a:p>
          <a:p>
            <a:pPr algn="ctr">
              <a:lnSpc>
                <a:spcPct val="113000"/>
              </a:lnSpc>
              <a:spcBef>
                <a:spcPts val="600"/>
              </a:spcBef>
            </a:pPr>
            <a:r>
              <a:rPr lang="en-GB" sz="1100" b="1" dirty="0" smtClean="0">
                <a:solidFill>
                  <a:srgbClr val="333333"/>
                </a:solidFill>
              </a:rPr>
              <a:t>1,345,000 €</a:t>
            </a:r>
          </a:p>
        </p:txBody>
      </p:sp>
      <p:graphicFrame>
        <p:nvGraphicFramePr>
          <p:cNvPr id="16" name="Table 15"/>
          <p:cNvGraphicFramePr>
            <a:graphicFrameLocks noGrp="1"/>
          </p:cNvGraphicFramePr>
          <p:nvPr>
            <p:extLst>
              <p:ext uri="{D42A27DB-BD31-4B8C-83A1-F6EECF244321}">
                <p14:modId xmlns:p14="http://schemas.microsoft.com/office/powerpoint/2010/main" val="3581826021"/>
              </p:ext>
            </p:extLst>
          </p:nvPr>
        </p:nvGraphicFramePr>
        <p:xfrm>
          <a:off x="5516311" y="4797726"/>
          <a:ext cx="3233908" cy="1016221"/>
        </p:xfrm>
        <a:graphic>
          <a:graphicData uri="http://schemas.openxmlformats.org/drawingml/2006/table">
            <a:tbl>
              <a:tblPr firstRow="1" bandRow="1">
                <a:tableStyleId>{5C22544A-7EE6-4342-B048-85BDC9FD1C3A}</a:tableStyleId>
              </a:tblPr>
              <a:tblGrid>
                <a:gridCol w="3233908"/>
              </a:tblGrid>
              <a:tr h="250397">
                <a:tc>
                  <a:txBody>
                    <a:bodyPr/>
                    <a:lstStyle/>
                    <a:p>
                      <a:r>
                        <a:rPr lang="en-GB" sz="1100" dirty="0" smtClean="0"/>
                        <a:t>Conclusion</a:t>
                      </a:r>
                      <a:endParaRPr lang="en-GB" sz="1100" dirty="0"/>
                    </a:p>
                  </a:txBody>
                  <a:tcPr/>
                </a:tc>
              </a:tr>
              <a:tr h="757141">
                <a:tc>
                  <a:txBody>
                    <a:bodyPr/>
                    <a:lstStyle/>
                    <a:p>
                      <a:r>
                        <a:rPr lang="en-GB" sz="1100" dirty="0" smtClean="0"/>
                        <a:t>With having inspection after production, </a:t>
                      </a:r>
                      <a:r>
                        <a:rPr lang="en-GB" sz="1100" baseline="0" dirty="0" smtClean="0"/>
                        <a:t>avoidance of that error would have a benefit of 1,345,000 €. </a:t>
                      </a:r>
                      <a:endParaRPr lang="en-GB" sz="1100" dirty="0"/>
                    </a:p>
                  </a:txBody>
                  <a:tcPr/>
                </a:tc>
              </a:tr>
            </a:tbl>
          </a:graphicData>
        </a:graphic>
      </p:graphicFrame>
      <p:pic>
        <p:nvPicPr>
          <p:cNvPr id="12" name="Picture 2" descr="C:\Users\poll\Documents\Desktop-bar Poll\SLL_PC\Presentations\lessons learnt\DSC00919.JPG"/>
          <p:cNvPicPr>
            <a:picLocks noChangeAspect="1" noChangeArrowheads="1"/>
          </p:cNvPicPr>
          <p:nvPr/>
        </p:nvPicPr>
        <p:blipFill>
          <a:blip r:embed="rId3"/>
          <a:srcRect/>
          <a:stretch>
            <a:fillRect/>
          </a:stretch>
        </p:blipFill>
        <p:spPr bwMode="auto">
          <a:xfrm>
            <a:off x="5796136" y="2348880"/>
            <a:ext cx="1879702" cy="1409957"/>
          </a:xfrm>
          <a:prstGeom prst="rect">
            <a:avLst/>
          </a:prstGeom>
          <a:noFill/>
          <a:ln w="9525">
            <a:noFill/>
            <a:miter lim="800000"/>
            <a:headEnd/>
            <a:tailEnd/>
          </a:ln>
        </p:spPr>
      </p:pic>
      <p:pic>
        <p:nvPicPr>
          <p:cNvPr id="20" name="Picture 3" descr="C:\Users\poll\Documents\Desktop-bar Poll\SLL_PC\Presentations\lessons learnt\DSC00917.JPG"/>
          <p:cNvPicPr>
            <a:picLocks noChangeAspect="1" noChangeArrowheads="1"/>
          </p:cNvPicPr>
          <p:nvPr/>
        </p:nvPicPr>
        <p:blipFill>
          <a:blip r:embed="rId4"/>
          <a:srcRect/>
          <a:stretch>
            <a:fillRect/>
          </a:stretch>
        </p:blipFill>
        <p:spPr bwMode="auto">
          <a:xfrm>
            <a:off x="6902480" y="1124744"/>
            <a:ext cx="2006171" cy="1504628"/>
          </a:xfrm>
          <a:prstGeom prst="rect">
            <a:avLst/>
          </a:prstGeom>
          <a:noFill/>
          <a:ln w="9525">
            <a:noFill/>
            <a:miter lim="800000"/>
            <a:headEnd/>
            <a:tailEnd/>
          </a:ln>
        </p:spPr>
      </p:pic>
    </p:spTree>
    <p:extLst>
      <p:ext uri="{BB962C8B-B14F-4D97-AF65-F5344CB8AC3E}">
        <p14:creationId xmlns:p14="http://schemas.microsoft.com/office/powerpoint/2010/main" val="17051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scenario #3: Grouted connection in foundation is insufficient.</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23</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889425413"/>
              </p:ext>
            </p:extLst>
          </p:nvPr>
        </p:nvGraphicFramePr>
        <p:xfrm>
          <a:off x="323528" y="1312684"/>
          <a:ext cx="5040560" cy="2763520"/>
        </p:xfrm>
        <a:graphic>
          <a:graphicData uri="http://schemas.openxmlformats.org/drawingml/2006/table">
            <a:tbl>
              <a:tblPr firstRow="1" bandRow="1">
                <a:tableStyleId>{5C22544A-7EE6-4342-B048-85BDC9FD1C3A}</a:tableStyleId>
              </a:tblPr>
              <a:tblGrid>
                <a:gridCol w="3773939"/>
                <a:gridCol w="1266621"/>
              </a:tblGrid>
              <a:tr h="370840">
                <a:tc>
                  <a:txBody>
                    <a:bodyPr/>
                    <a:lstStyle/>
                    <a:p>
                      <a:r>
                        <a:rPr lang="en-GB" sz="1100" dirty="0" smtClean="0"/>
                        <a:t>Impact</a:t>
                      </a:r>
                      <a:r>
                        <a:rPr lang="en-GB" sz="1100" baseline="0" dirty="0" smtClean="0"/>
                        <a:t>s</a:t>
                      </a:r>
                      <a:endParaRPr lang="en-GB" sz="1100" dirty="0"/>
                    </a:p>
                  </a:txBody>
                  <a:tcPr/>
                </a:tc>
                <a:tc>
                  <a:txBody>
                    <a:bodyPr/>
                    <a:lstStyle/>
                    <a:p>
                      <a:endParaRPr lang="en-GB" sz="1100" dirty="0"/>
                    </a:p>
                  </a:txBody>
                  <a:tcPr/>
                </a:tc>
              </a:tr>
              <a:tr h="370840">
                <a:tc>
                  <a:txBody>
                    <a:bodyPr/>
                    <a:lstStyle/>
                    <a:p>
                      <a:r>
                        <a:rPr lang="en-GB" sz="1100" kern="1200" baseline="0" dirty="0" smtClean="0">
                          <a:solidFill>
                            <a:schemeClr val="dk1"/>
                          </a:solidFill>
                          <a:latin typeface="+mn-lt"/>
                          <a:ea typeface="+mn-ea"/>
                          <a:cs typeface="+mn-cs"/>
                        </a:rPr>
                        <a:t>Stop turbines 100 days</a:t>
                      </a:r>
                      <a:endParaRPr lang="en-GB" sz="1100"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baseline="0" dirty="0" smtClean="0">
                          <a:solidFill>
                            <a:schemeClr val="dk1"/>
                          </a:solidFill>
                          <a:latin typeface="+mn-lt"/>
                          <a:ea typeface="+mn-ea"/>
                          <a:cs typeface="+mn-cs"/>
                        </a:rPr>
                        <a:t> 50,000,000 €</a:t>
                      </a:r>
                    </a:p>
                  </a:txBody>
                  <a:tcPr/>
                </a:tc>
              </a:tr>
              <a:tr h="370840">
                <a:tc>
                  <a:txBody>
                    <a:bodyPr/>
                    <a:lstStyle/>
                    <a:p>
                      <a:r>
                        <a:rPr lang="en-GB" sz="1100" kern="1200" baseline="0" dirty="0" smtClean="0">
                          <a:solidFill>
                            <a:schemeClr val="dk1"/>
                          </a:solidFill>
                          <a:latin typeface="+mn-lt"/>
                          <a:ea typeface="+mn-ea"/>
                          <a:cs typeface="+mn-cs"/>
                        </a:rPr>
                        <a:t>Ship rental for 100 days</a:t>
                      </a:r>
                      <a:endParaRPr lang="en-GB" sz="1100" kern="1200" baseline="0" dirty="0">
                        <a:solidFill>
                          <a:schemeClr val="dk1"/>
                        </a:solidFill>
                        <a:latin typeface="+mn-lt"/>
                        <a:ea typeface="+mn-ea"/>
                        <a:cs typeface="+mn-cs"/>
                      </a:endParaRPr>
                    </a:p>
                  </a:txBody>
                  <a:tcPr/>
                </a:tc>
                <a:tc>
                  <a:txBody>
                    <a:bodyPr/>
                    <a:lstStyle/>
                    <a:p>
                      <a:r>
                        <a:rPr lang="en-GB" sz="1100" kern="1200" baseline="0" dirty="0" smtClean="0">
                          <a:solidFill>
                            <a:schemeClr val="dk1"/>
                          </a:solidFill>
                          <a:latin typeface="+mn-lt"/>
                          <a:ea typeface="+mn-ea"/>
                          <a:cs typeface="+mn-cs"/>
                        </a:rPr>
                        <a:t> 10,000,000 €</a:t>
                      </a:r>
                      <a:endParaRPr lang="en-GB" sz="1100" kern="1200" baseline="0" dirty="0">
                        <a:solidFill>
                          <a:schemeClr val="dk1"/>
                        </a:solidFill>
                        <a:latin typeface="+mn-lt"/>
                        <a:ea typeface="+mn-ea"/>
                        <a:cs typeface="+mn-cs"/>
                      </a:endParaRPr>
                    </a:p>
                  </a:txBody>
                  <a:tcPr/>
                </a:tc>
              </a:tr>
              <a:tr h="370840">
                <a:tc>
                  <a:txBody>
                    <a:bodyPr/>
                    <a:lstStyle/>
                    <a:p>
                      <a:r>
                        <a:rPr lang="en-GB" sz="1100" kern="1200" baseline="0" dirty="0" smtClean="0">
                          <a:solidFill>
                            <a:schemeClr val="dk1"/>
                          </a:solidFill>
                          <a:latin typeface="+mn-lt"/>
                          <a:ea typeface="+mn-ea"/>
                          <a:cs typeface="+mn-cs"/>
                        </a:rPr>
                        <a:t>Diving activities for 100 days</a:t>
                      </a:r>
                    </a:p>
                    <a:p>
                      <a:r>
                        <a:rPr lang="en-GB" sz="1100" kern="1200" baseline="0" dirty="0" smtClean="0">
                          <a:solidFill>
                            <a:schemeClr val="dk1"/>
                          </a:solidFill>
                          <a:latin typeface="+mn-lt"/>
                          <a:ea typeface="+mn-ea"/>
                          <a:cs typeface="+mn-cs"/>
                        </a:rPr>
                        <a:t>[Assuming one worker will do the repair work /  a turbine a day]</a:t>
                      </a:r>
                      <a:endParaRPr lang="en-GB" sz="1100" kern="1200" baseline="0" dirty="0">
                        <a:solidFill>
                          <a:schemeClr val="dk1"/>
                        </a:solidFill>
                        <a:latin typeface="+mn-lt"/>
                        <a:ea typeface="+mn-ea"/>
                        <a:cs typeface="+mn-cs"/>
                      </a:endParaRPr>
                    </a:p>
                  </a:txBody>
                  <a:tcPr/>
                </a:tc>
                <a:tc>
                  <a:txBody>
                    <a:bodyPr/>
                    <a:lstStyle/>
                    <a:p>
                      <a:r>
                        <a:rPr lang="en-GB" sz="1100" kern="1200" baseline="0" dirty="0" smtClean="0">
                          <a:solidFill>
                            <a:schemeClr val="dk1"/>
                          </a:solidFill>
                          <a:latin typeface="+mn-lt"/>
                          <a:ea typeface="+mn-ea"/>
                          <a:cs typeface="+mn-cs"/>
                        </a:rPr>
                        <a:t>   5,000,000 €</a:t>
                      </a:r>
                      <a:endParaRPr lang="en-GB" sz="1100" kern="1200" baseline="0" dirty="0">
                        <a:solidFill>
                          <a:schemeClr val="dk1"/>
                        </a:solidFill>
                        <a:latin typeface="+mn-lt"/>
                        <a:ea typeface="+mn-ea"/>
                        <a:cs typeface="+mn-cs"/>
                      </a:endParaRPr>
                    </a:p>
                  </a:txBody>
                  <a:tcPr/>
                </a:tc>
              </a:tr>
              <a:tr h="175632">
                <a:tc>
                  <a:txBody>
                    <a:bodyPr/>
                    <a:lstStyle/>
                    <a:p>
                      <a:r>
                        <a:rPr lang="en-GB" sz="1100" kern="1200" dirty="0" smtClean="0">
                          <a:solidFill>
                            <a:schemeClr val="dk1"/>
                          </a:solidFill>
                          <a:latin typeface="+mn-lt"/>
                          <a:ea typeface="+mn-ea"/>
                          <a:cs typeface="+mn-cs"/>
                        </a:rPr>
                        <a:t>Surrounding damages</a:t>
                      </a:r>
                      <a:r>
                        <a:rPr lang="en-GB" sz="1100" kern="1200" baseline="0" dirty="0" smtClean="0">
                          <a:solidFill>
                            <a:schemeClr val="dk1"/>
                          </a:solidFill>
                          <a:latin typeface="+mn-lt"/>
                          <a:ea typeface="+mn-ea"/>
                          <a:cs typeface="+mn-cs"/>
                        </a:rPr>
                        <a:t> / loss</a:t>
                      </a:r>
                    </a:p>
                    <a:p>
                      <a:r>
                        <a:rPr lang="en-GB" sz="1100" kern="1200" baseline="0" dirty="0" smtClean="0">
                          <a:solidFill>
                            <a:schemeClr val="dk1"/>
                          </a:solidFill>
                          <a:latin typeface="+mn-lt"/>
                          <a:ea typeface="+mn-ea"/>
                          <a:cs typeface="+mn-cs"/>
                        </a:rPr>
                        <a:t>[Environment, people, etc.]</a:t>
                      </a:r>
                      <a:endParaRPr lang="en-GB" sz="1100" kern="1200" dirty="0" smtClean="0">
                        <a:solidFill>
                          <a:schemeClr val="dk1"/>
                        </a:solidFill>
                        <a:latin typeface="+mn-lt"/>
                        <a:ea typeface="+mn-ea"/>
                        <a:cs typeface="+mn-cs"/>
                      </a:endParaRPr>
                    </a:p>
                  </a:txBody>
                  <a:tcPr/>
                </a:tc>
                <a:tc>
                  <a:txBody>
                    <a:bodyPr/>
                    <a:lstStyle/>
                    <a:p>
                      <a:pPr algn="ctr"/>
                      <a:r>
                        <a:rPr lang="en-GB" sz="1100" dirty="0" smtClean="0"/>
                        <a:t>€€€</a:t>
                      </a:r>
                      <a:endParaRPr lang="en-GB" sz="1100" dirty="0"/>
                    </a:p>
                  </a:txBody>
                  <a:tcPr/>
                </a:tc>
              </a:tr>
              <a:tr h="175632">
                <a:tc>
                  <a:txBody>
                    <a:bodyPr/>
                    <a:lstStyle/>
                    <a:p>
                      <a:r>
                        <a:rPr lang="en-GB" sz="1100" kern="1200" dirty="0" smtClean="0">
                          <a:solidFill>
                            <a:schemeClr val="dk1"/>
                          </a:solidFill>
                          <a:latin typeface="+mn-lt"/>
                          <a:ea typeface="+mn-ea"/>
                          <a:cs typeface="+mn-cs"/>
                        </a:rPr>
                        <a:t>Image</a:t>
                      </a:r>
                    </a:p>
                  </a:txBody>
                  <a:tcPr/>
                </a:tc>
                <a:tc>
                  <a:txBody>
                    <a:bodyPr/>
                    <a:lstStyle/>
                    <a:p>
                      <a:pPr algn="ctr"/>
                      <a:r>
                        <a:rPr lang="en-GB" sz="1100" dirty="0" smtClean="0"/>
                        <a:t>€€€</a:t>
                      </a:r>
                      <a:endParaRPr lang="en-GB" sz="1100" dirty="0"/>
                    </a:p>
                  </a:txBody>
                  <a:tcPr/>
                </a:tc>
              </a:tr>
              <a:tr h="370840">
                <a:tc>
                  <a:txBody>
                    <a:bodyPr/>
                    <a:lstStyle/>
                    <a:p>
                      <a:r>
                        <a:rPr lang="en-GB" sz="1100" b="1" dirty="0" smtClean="0"/>
                        <a:t>Total costs</a:t>
                      </a:r>
                      <a:endParaRPr lang="en-GB" sz="1100" b="1" dirty="0"/>
                    </a:p>
                  </a:txBody>
                  <a:tcPr/>
                </a:tc>
                <a:tc>
                  <a:txBody>
                    <a:bodyPr/>
                    <a:lstStyle/>
                    <a:p>
                      <a:r>
                        <a:rPr lang="en-GB" sz="1100" b="1" dirty="0" smtClean="0"/>
                        <a:t>65,000,000 €</a:t>
                      </a:r>
                      <a:endParaRPr lang="en-GB" sz="1100" b="1" dirty="0"/>
                    </a:p>
                  </a:txBody>
                  <a:tcPr/>
                </a:tc>
              </a:tr>
            </a:tbl>
          </a:graphicData>
        </a:graphic>
      </p:graphicFrame>
      <p:pic>
        <p:nvPicPr>
          <p:cNvPr id="2050" name="Picture 2" descr="New grouted conical shaped connection 482p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385" y="1340768"/>
            <a:ext cx="3188290" cy="204394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833976" y="911168"/>
            <a:ext cx="1754247" cy="825644"/>
          </a:xfrm>
          <a:prstGeom prst="ellipse">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dirty="0" smtClean="0"/>
              <a:t>Worst case scenario</a:t>
            </a:r>
          </a:p>
        </p:txBody>
      </p:sp>
      <p:sp>
        <p:nvSpPr>
          <p:cNvPr id="16" name="Bent-Up Arrow 15"/>
          <p:cNvSpPr/>
          <p:nvPr/>
        </p:nvSpPr>
        <p:spPr>
          <a:xfrm rot="5400000">
            <a:off x="2846433" y="4435062"/>
            <a:ext cx="678825" cy="1404157"/>
          </a:xfrm>
          <a:prstGeom prst="bentUp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17" name="TextBox 16"/>
          <p:cNvSpPr txBox="1"/>
          <p:nvPr/>
        </p:nvSpPr>
        <p:spPr>
          <a:xfrm>
            <a:off x="755576" y="4395856"/>
            <a:ext cx="3600400" cy="175626"/>
          </a:xfrm>
          <a:prstGeom prst="rect">
            <a:avLst/>
          </a:prstGeom>
          <a:noFill/>
        </p:spPr>
        <p:txBody>
          <a:bodyPr wrap="square" lIns="0" tIns="0" rIns="0" bIns="0" rtlCol="0">
            <a:spAutoFit/>
          </a:bodyPr>
          <a:lstStyle/>
          <a:p>
            <a:pPr>
              <a:lnSpc>
                <a:spcPct val="113000"/>
              </a:lnSpc>
              <a:spcBef>
                <a:spcPts val="600"/>
              </a:spcBef>
            </a:pPr>
            <a:r>
              <a:rPr lang="en-GB" sz="1100" dirty="0" smtClean="0">
                <a:solidFill>
                  <a:srgbClr val="333333"/>
                </a:solidFill>
              </a:rPr>
              <a:t>Investment in project certification of </a:t>
            </a:r>
            <a:r>
              <a:rPr lang="en-GB" sz="1100" b="1" dirty="0" smtClean="0">
                <a:solidFill>
                  <a:srgbClr val="333333"/>
                </a:solidFill>
              </a:rPr>
              <a:t>1,000,000 €</a:t>
            </a:r>
            <a:r>
              <a:rPr lang="en-GB" sz="1100" dirty="0" smtClean="0">
                <a:solidFill>
                  <a:srgbClr val="333333"/>
                </a:solidFill>
              </a:rPr>
              <a:t> </a:t>
            </a:r>
          </a:p>
        </p:txBody>
      </p:sp>
      <p:sp>
        <p:nvSpPr>
          <p:cNvPr id="19" name="TextBox 18"/>
          <p:cNvSpPr txBox="1"/>
          <p:nvPr/>
        </p:nvSpPr>
        <p:spPr>
          <a:xfrm>
            <a:off x="3995936" y="5051876"/>
            <a:ext cx="1296144" cy="459485"/>
          </a:xfrm>
          <a:prstGeom prst="rect">
            <a:avLst/>
          </a:prstGeom>
          <a:noFill/>
        </p:spPr>
        <p:txBody>
          <a:bodyPr wrap="square" lIns="0" tIns="0" rIns="0" bIns="0" rtlCol="0">
            <a:spAutoFit/>
          </a:bodyPr>
          <a:lstStyle/>
          <a:p>
            <a:pPr algn="ctr">
              <a:lnSpc>
                <a:spcPct val="113000"/>
              </a:lnSpc>
              <a:spcBef>
                <a:spcPts val="600"/>
              </a:spcBef>
            </a:pPr>
            <a:r>
              <a:rPr lang="en-GB" sz="1100" dirty="0" smtClean="0">
                <a:solidFill>
                  <a:srgbClr val="333333"/>
                </a:solidFill>
              </a:rPr>
              <a:t>Savings </a:t>
            </a:r>
          </a:p>
          <a:p>
            <a:pPr algn="ctr">
              <a:lnSpc>
                <a:spcPct val="113000"/>
              </a:lnSpc>
              <a:spcBef>
                <a:spcPts val="600"/>
              </a:spcBef>
            </a:pPr>
            <a:r>
              <a:rPr lang="en-GB" sz="1100" b="1" dirty="0" smtClean="0">
                <a:solidFill>
                  <a:srgbClr val="333333"/>
                </a:solidFill>
              </a:rPr>
              <a:t>64,000,000 €</a:t>
            </a:r>
          </a:p>
        </p:txBody>
      </p:sp>
      <p:graphicFrame>
        <p:nvGraphicFramePr>
          <p:cNvPr id="20" name="Table 19"/>
          <p:cNvGraphicFramePr>
            <a:graphicFrameLocks noGrp="1"/>
          </p:cNvGraphicFramePr>
          <p:nvPr>
            <p:extLst>
              <p:ext uri="{D42A27DB-BD31-4B8C-83A1-F6EECF244321}">
                <p14:modId xmlns:p14="http://schemas.microsoft.com/office/powerpoint/2010/main" val="4190816747"/>
              </p:ext>
            </p:extLst>
          </p:nvPr>
        </p:nvGraphicFramePr>
        <p:xfrm>
          <a:off x="5516311" y="4797726"/>
          <a:ext cx="3233908" cy="1016221"/>
        </p:xfrm>
        <a:graphic>
          <a:graphicData uri="http://schemas.openxmlformats.org/drawingml/2006/table">
            <a:tbl>
              <a:tblPr firstRow="1" bandRow="1">
                <a:tableStyleId>{5C22544A-7EE6-4342-B048-85BDC9FD1C3A}</a:tableStyleId>
              </a:tblPr>
              <a:tblGrid>
                <a:gridCol w="3233908"/>
              </a:tblGrid>
              <a:tr h="250397">
                <a:tc>
                  <a:txBody>
                    <a:bodyPr/>
                    <a:lstStyle/>
                    <a:p>
                      <a:r>
                        <a:rPr lang="en-GB" sz="1100" dirty="0" smtClean="0"/>
                        <a:t>Conclusion</a:t>
                      </a:r>
                      <a:endParaRPr lang="en-GB" sz="1100" dirty="0"/>
                    </a:p>
                  </a:txBody>
                  <a:tcPr/>
                </a:tc>
              </a:tr>
              <a:tr h="757141">
                <a:tc>
                  <a:txBody>
                    <a:bodyPr/>
                    <a:lstStyle/>
                    <a:p>
                      <a:r>
                        <a:rPr lang="en-GB" sz="1100" dirty="0" smtClean="0"/>
                        <a:t>With having inspection after production, </a:t>
                      </a:r>
                      <a:r>
                        <a:rPr lang="en-GB" sz="1100" baseline="0" dirty="0" smtClean="0"/>
                        <a:t>avoidance of that error would have a benefit of 64,000,000 €. </a:t>
                      </a:r>
                      <a:endParaRPr lang="en-GB" sz="1100" dirty="0"/>
                    </a:p>
                  </a:txBody>
                  <a:tcPr/>
                </a:tc>
              </a:tr>
            </a:tbl>
          </a:graphicData>
        </a:graphic>
      </p:graphicFrame>
    </p:spTree>
    <p:extLst>
      <p:ext uri="{BB962C8B-B14F-4D97-AF65-F5344CB8AC3E}">
        <p14:creationId xmlns:p14="http://schemas.microsoft.com/office/powerpoint/2010/main" val="83094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GB" dirty="0" smtClean="0"/>
              <a:t>Example: </a:t>
            </a:r>
            <a:r>
              <a:rPr lang="en-GB" dirty="0"/>
              <a:t>reduced insurance /policy rate</a:t>
            </a:r>
          </a:p>
        </p:txBody>
      </p:sp>
      <p:sp>
        <p:nvSpPr>
          <p:cNvPr id="3" name="Content Placeholder 2"/>
          <p:cNvSpPr>
            <a:spLocks noGrp="1"/>
          </p:cNvSpPr>
          <p:nvPr>
            <p:ph idx="1"/>
          </p:nvPr>
        </p:nvSpPr>
        <p:spPr>
          <a:xfrm>
            <a:off x="250825" y="1124744"/>
            <a:ext cx="6049367" cy="5112568"/>
          </a:xfrm>
        </p:spPr>
        <p:txBody>
          <a:bodyPr>
            <a:normAutofit/>
          </a:bodyPr>
          <a:lstStyle/>
          <a:p>
            <a:pPr lvl="0"/>
            <a:r>
              <a:rPr lang="en-US" dirty="0"/>
              <a:t>T</a:t>
            </a:r>
            <a:r>
              <a:rPr lang="en-US" dirty="0" smtClean="0"/>
              <a:t>otal </a:t>
            </a:r>
            <a:r>
              <a:rPr lang="en-US" dirty="0"/>
              <a:t>volume for </a:t>
            </a:r>
            <a:r>
              <a:rPr lang="en-US" dirty="0" smtClean="0"/>
              <a:t>park: </a:t>
            </a:r>
            <a:r>
              <a:rPr lang="en-US" dirty="0"/>
              <a:t>1.4bn €</a:t>
            </a:r>
            <a:endParaRPr lang="en-GB" dirty="0"/>
          </a:p>
          <a:p>
            <a:pPr lvl="1"/>
            <a:r>
              <a:rPr lang="en-US" dirty="0"/>
              <a:t>Installation phase: Insurance premium estimation: </a:t>
            </a:r>
            <a:r>
              <a:rPr lang="en-US" dirty="0" smtClean="0"/>
              <a:t/>
            </a:r>
            <a:br>
              <a:rPr lang="en-US" dirty="0" smtClean="0"/>
            </a:br>
            <a:r>
              <a:rPr lang="en-US" dirty="0" smtClean="0"/>
              <a:t>7m </a:t>
            </a:r>
            <a:r>
              <a:rPr lang="en-US" dirty="0"/>
              <a:t>to 8.4m €</a:t>
            </a:r>
            <a:endParaRPr lang="en-GB" dirty="0"/>
          </a:p>
          <a:p>
            <a:pPr lvl="1"/>
            <a:r>
              <a:rPr lang="en-US" dirty="0"/>
              <a:t>Operation phase: Insurance premium estimation: </a:t>
            </a:r>
            <a:r>
              <a:rPr lang="en-US" dirty="0" smtClean="0"/>
              <a:t/>
            </a:r>
            <a:br>
              <a:rPr lang="en-US" dirty="0" smtClean="0"/>
            </a:br>
            <a:r>
              <a:rPr lang="en-US" dirty="0" smtClean="0"/>
              <a:t>4.9m </a:t>
            </a:r>
            <a:r>
              <a:rPr lang="en-US" dirty="0"/>
              <a:t>to 6.3m €  </a:t>
            </a:r>
            <a:endParaRPr lang="en-GB" dirty="0"/>
          </a:p>
          <a:p>
            <a:endParaRPr lang="en-GB" dirty="0"/>
          </a:p>
          <a:p>
            <a:r>
              <a:rPr lang="en-US" dirty="0"/>
              <a:t>Estimation that with a project certificate, </a:t>
            </a:r>
            <a:r>
              <a:rPr lang="en-US" dirty="0" smtClean="0"/>
              <a:t/>
            </a:r>
            <a:br>
              <a:rPr lang="en-US" dirty="0" smtClean="0"/>
            </a:br>
            <a:r>
              <a:rPr lang="en-US" dirty="0" smtClean="0"/>
              <a:t>a </a:t>
            </a:r>
            <a:r>
              <a:rPr lang="en-US" dirty="0"/>
              <a:t>discount of 5-10% on the premium could be realistic.</a:t>
            </a:r>
            <a:endParaRPr lang="en-GB" dirty="0"/>
          </a:p>
          <a:p>
            <a:endParaRPr lang="en-GB" dirty="0"/>
          </a:p>
          <a:p>
            <a:r>
              <a:rPr lang="en-US" dirty="0" smtClean="0"/>
              <a:t>Certification </a:t>
            </a:r>
            <a:r>
              <a:rPr lang="en-US" dirty="0"/>
              <a:t>could help to realize savings in a range of: </a:t>
            </a:r>
            <a:endParaRPr lang="en-GB" dirty="0"/>
          </a:p>
          <a:p>
            <a:pPr lvl="1"/>
            <a:r>
              <a:rPr lang="en-US" dirty="0"/>
              <a:t>Installation phase: 350,000 to max. </a:t>
            </a:r>
            <a:r>
              <a:rPr lang="en-US" dirty="0" smtClean="0"/>
              <a:t>840,000 </a:t>
            </a:r>
            <a:r>
              <a:rPr lang="en-US" dirty="0"/>
              <a:t>€ </a:t>
            </a:r>
            <a:endParaRPr lang="en-GB" dirty="0"/>
          </a:p>
          <a:p>
            <a:pPr lvl="1"/>
            <a:r>
              <a:rPr lang="en-US" dirty="0"/>
              <a:t>Operation phase: 245,000 to max. 630,000 €</a:t>
            </a:r>
            <a:endParaRPr lang="en-GB" dirty="0"/>
          </a:p>
          <a:p>
            <a:endParaRPr lang="en-GB" dirty="0"/>
          </a:p>
          <a:p>
            <a:r>
              <a:rPr lang="en-US" dirty="0" smtClean="0"/>
              <a:t>Savings </a:t>
            </a:r>
            <a:r>
              <a:rPr lang="en-US" dirty="0"/>
              <a:t>help to pay range of certification costs</a:t>
            </a:r>
            <a:endParaRPr lang="en-GB" dirty="0"/>
          </a:p>
          <a:p>
            <a:endParaRPr lang="en-GB" dirty="0"/>
          </a:p>
        </p:txBody>
      </p:sp>
      <p:sp>
        <p:nvSpPr>
          <p:cNvPr id="5" name="Slide Number Placeholder 4"/>
          <p:cNvSpPr>
            <a:spLocks noGrp="1"/>
          </p:cNvSpPr>
          <p:nvPr>
            <p:ph type="sldNum" sz="quarter" idx="4294967295"/>
          </p:nvPr>
        </p:nvSpPr>
        <p:spPr>
          <a:xfrm>
            <a:off x="250823" y="6517926"/>
            <a:ext cx="240231" cy="179755"/>
          </a:xfrm>
          <a:prstGeom prst="rect">
            <a:avLst/>
          </a:prstGeom>
        </p:spPr>
        <p:txBody>
          <a:bodyPr/>
          <a:lstStyle/>
          <a:p>
            <a:pPr>
              <a:defRPr/>
            </a:pPr>
            <a:fld id="{3091B097-DEF8-482F-A605-0022E7B9FDF4}" type="slidenum">
              <a:rPr lang="en-GB" smtClean="0"/>
              <a:pPr>
                <a:defRPr/>
              </a:pPr>
              <a:t>24</a:t>
            </a:fld>
            <a:endParaRPr lang="en-GB"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3134" y="1196752"/>
            <a:ext cx="1998945" cy="283795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a:off x="6892508" y="4293096"/>
            <a:ext cx="1580196" cy="1553080"/>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49000" r="-4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549519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 about the number of issued Component Certificates</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25</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3129149565"/>
              </p:ext>
            </p:extLst>
          </p:nvPr>
        </p:nvGraphicFramePr>
        <p:xfrm>
          <a:off x="250823" y="1160463"/>
          <a:ext cx="8641658" cy="483235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a:spLocks noGrp="1"/>
          </p:cNvSpPr>
          <p:nvPr>
            <p:ph idx="1"/>
          </p:nvPr>
        </p:nvSpPr>
        <p:spPr>
          <a:xfrm>
            <a:off x="7092280" y="1160462"/>
            <a:ext cx="1800200" cy="3298996"/>
          </a:xfrm>
          <a:solidFill>
            <a:schemeClr val="accent1"/>
          </a:solidFill>
        </p:spPr>
        <p:txBody>
          <a:bodyPr/>
          <a:lstStyle/>
          <a:p>
            <a:pPr marL="0" indent="0">
              <a:buNone/>
            </a:pPr>
            <a:r>
              <a:rPr lang="en-GB" sz="1200" dirty="0" smtClean="0"/>
              <a:t>issued according to the following schemes:</a:t>
            </a:r>
          </a:p>
          <a:p>
            <a:pPr>
              <a:buFontTx/>
              <a:buChar char="-"/>
            </a:pPr>
            <a:r>
              <a:rPr lang="en-GB" sz="1200" dirty="0" smtClean="0"/>
              <a:t>DNVGL-SE-0074</a:t>
            </a:r>
          </a:p>
          <a:p>
            <a:pPr>
              <a:buFontTx/>
              <a:buChar char="-"/>
            </a:pPr>
            <a:r>
              <a:rPr lang="en-GB" sz="1200" dirty="0" smtClean="0"/>
              <a:t>DSS-904</a:t>
            </a:r>
          </a:p>
          <a:p>
            <a:pPr>
              <a:buFontTx/>
              <a:buChar char="-"/>
            </a:pPr>
            <a:r>
              <a:rPr lang="en-GB" sz="1200" dirty="0" smtClean="0"/>
              <a:t>GL 1999</a:t>
            </a:r>
          </a:p>
          <a:p>
            <a:pPr>
              <a:buFontTx/>
              <a:buChar char="-"/>
            </a:pPr>
            <a:r>
              <a:rPr lang="en-GB" sz="1200" dirty="0" smtClean="0"/>
              <a:t>GL 2003/2004</a:t>
            </a:r>
          </a:p>
          <a:p>
            <a:pPr>
              <a:buFontTx/>
              <a:buChar char="-"/>
            </a:pPr>
            <a:r>
              <a:rPr lang="en-GB" sz="1200" dirty="0" smtClean="0"/>
              <a:t>GL 2005</a:t>
            </a:r>
          </a:p>
          <a:p>
            <a:pPr>
              <a:buFontTx/>
              <a:buChar char="-"/>
            </a:pPr>
            <a:r>
              <a:rPr lang="en-GB" sz="1200" dirty="0" smtClean="0"/>
              <a:t>GL 2010</a:t>
            </a:r>
          </a:p>
          <a:p>
            <a:pPr>
              <a:buFontTx/>
              <a:buChar char="-"/>
            </a:pPr>
            <a:r>
              <a:rPr lang="en-GB" sz="1200" dirty="0" smtClean="0"/>
              <a:t>GL 2012</a:t>
            </a:r>
          </a:p>
          <a:p>
            <a:pPr>
              <a:buFontTx/>
              <a:buChar char="-"/>
            </a:pPr>
            <a:r>
              <a:rPr lang="en-GB" sz="1200" dirty="0" smtClean="0"/>
              <a:t>IEC 61400-22</a:t>
            </a:r>
          </a:p>
          <a:p>
            <a:pPr>
              <a:buFontTx/>
              <a:buChar char="-"/>
            </a:pPr>
            <a:r>
              <a:rPr lang="en-GB" sz="1200" dirty="0" smtClean="0"/>
              <a:t>IEC WT01</a:t>
            </a:r>
          </a:p>
          <a:p>
            <a:pPr>
              <a:buFontTx/>
              <a:buChar char="-"/>
            </a:pPr>
            <a:r>
              <a:rPr lang="en-GB" sz="1200" dirty="0" smtClean="0"/>
              <a:t>Others</a:t>
            </a:r>
          </a:p>
          <a:p>
            <a:pPr>
              <a:buFontTx/>
              <a:buChar char="-"/>
            </a:pPr>
            <a:endParaRPr lang="en-GB" sz="1200" dirty="0"/>
          </a:p>
        </p:txBody>
      </p:sp>
    </p:spTree>
    <p:extLst>
      <p:ext uri="{BB962C8B-B14F-4D97-AF65-F5344CB8AC3E}">
        <p14:creationId xmlns:p14="http://schemas.microsoft.com/office/powerpoint/2010/main" val="4059707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Percentage distribution per scheme and year</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26</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506851897"/>
              </p:ext>
            </p:extLst>
          </p:nvPr>
        </p:nvGraphicFramePr>
        <p:xfrm>
          <a:off x="250825" y="1160463"/>
          <a:ext cx="8642350" cy="4832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14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Absolute distribution per scheme per year (Component Certification)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27</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504878722"/>
              </p:ext>
            </p:extLst>
          </p:nvPr>
        </p:nvGraphicFramePr>
        <p:xfrm>
          <a:off x="250823" y="1160464"/>
          <a:ext cx="8632133" cy="4832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9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Absolute distribution per scheme per year (Component Certification)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28</a:t>
            </a:fld>
            <a:endParaRPr lang="en-GB" dirty="0"/>
          </a:p>
        </p:txBody>
      </p:sp>
      <p:graphicFrame>
        <p:nvGraphicFramePr>
          <p:cNvPr id="6" name="Chart 5"/>
          <p:cNvGraphicFramePr>
            <a:graphicFrameLocks/>
          </p:cNvGraphicFramePr>
          <p:nvPr>
            <p:extLst>
              <p:ext uri="{D42A27DB-BD31-4B8C-83A1-F6EECF244321}">
                <p14:modId xmlns:p14="http://schemas.microsoft.com/office/powerpoint/2010/main" val="1890531872"/>
              </p:ext>
            </p:extLst>
          </p:nvPr>
        </p:nvGraphicFramePr>
        <p:xfrm>
          <a:off x="250824" y="911168"/>
          <a:ext cx="8497639" cy="53261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006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7" descr="C:\Dokumente und Einstellungen\poll\Desktop\oss-901_2012-06.bmp"/>
          <p:cNvPicPr>
            <a:picLocks noChangeAspect="1" noChangeArrowheads="1"/>
          </p:cNvPicPr>
          <p:nvPr/>
        </p:nvPicPr>
        <p:blipFill>
          <a:blip r:embed="rId3"/>
          <a:srcRect/>
          <a:stretch>
            <a:fillRect/>
          </a:stretch>
        </p:blipFill>
        <p:spPr bwMode="auto">
          <a:xfrm>
            <a:off x="4788024" y="3356992"/>
            <a:ext cx="1752600" cy="2478088"/>
          </a:xfrm>
          <a:prstGeom prst="rect">
            <a:avLst/>
          </a:prstGeom>
          <a:noFill/>
          <a:effectLst>
            <a:outerShdw blurRad="50800" dist="38100" dir="2700000" algn="tl" rotWithShape="0">
              <a:prstClr val="black">
                <a:alpha val="40000"/>
              </a:prstClr>
            </a:outerShdw>
          </a:effectLst>
          <a:extLst/>
        </p:spPr>
      </p:pic>
      <p:sp>
        <p:nvSpPr>
          <p:cNvPr id="2" name="Title 1"/>
          <p:cNvSpPr>
            <a:spLocks noGrp="1"/>
          </p:cNvSpPr>
          <p:nvPr>
            <p:ph type="title"/>
          </p:nvPr>
        </p:nvSpPr>
        <p:spPr/>
        <p:txBody>
          <a:bodyPr/>
          <a:lstStyle/>
          <a:p>
            <a:r>
              <a:rPr lang="en-GB" dirty="0" smtClean="0"/>
              <a:t>Benefits of Certification</a:t>
            </a:r>
            <a:endParaRPr lang="en-GB" dirty="0"/>
          </a:p>
        </p:txBody>
      </p:sp>
      <p:sp>
        <p:nvSpPr>
          <p:cNvPr id="3" name="Content Placeholder 2"/>
          <p:cNvSpPr>
            <a:spLocks noGrp="1"/>
          </p:cNvSpPr>
          <p:nvPr>
            <p:ph idx="1"/>
          </p:nvPr>
        </p:nvSpPr>
        <p:spPr/>
        <p:txBody>
          <a:bodyPr/>
          <a:lstStyle/>
          <a:p>
            <a:pPr>
              <a:defRPr/>
            </a:pPr>
            <a:r>
              <a:rPr lang="en-GB" dirty="0" smtClean="0">
                <a:sym typeface="Wingdings" pitchFamily="2" charset="2"/>
              </a:rPr>
              <a:t>confirmation of requirements to authorities, financiers, insurers, etc.</a:t>
            </a:r>
          </a:p>
          <a:p>
            <a:pPr>
              <a:defRPr/>
            </a:pPr>
            <a:r>
              <a:rPr lang="en-GB" dirty="0" smtClean="0">
                <a:sym typeface="Wingdings" pitchFamily="2" charset="2"/>
              </a:rPr>
              <a:t>building of </a:t>
            </a:r>
            <a:r>
              <a:rPr lang="en-GB" dirty="0" smtClean="0"/>
              <a:t>trust in the design and construction (confidence in technical integrity)</a:t>
            </a:r>
          </a:p>
          <a:p>
            <a:pPr>
              <a:defRPr/>
            </a:pPr>
            <a:r>
              <a:rPr lang="en-GB" dirty="0" smtClean="0"/>
              <a:t>assisting in satisfying health &amp; safety requirements</a:t>
            </a:r>
          </a:p>
          <a:p>
            <a:pPr>
              <a:defRPr/>
            </a:pPr>
            <a:r>
              <a:rPr lang="en-GB" dirty="0" smtClean="0"/>
              <a:t>greater confidence of reliability and energy output</a:t>
            </a:r>
          </a:p>
          <a:p>
            <a:pPr>
              <a:defRPr/>
            </a:pPr>
            <a:r>
              <a:rPr lang="en-GB" dirty="0" smtClean="0"/>
              <a:t>aids securing investment </a:t>
            </a:r>
          </a:p>
          <a:p>
            <a:pPr>
              <a:defRPr/>
            </a:pPr>
            <a:r>
              <a:rPr lang="en-GB" dirty="0" smtClean="0"/>
              <a:t>independent expertise by a third party                                                                            (four-eyes-principle)</a:t>
            </a:r>
          </a:p>
          <a:p>
            <a:pPr>
              <a:defRPr/>
            </a:pPr>
            <a:r>
              <a:rPr lang="en-GB" dirty="0" smtClean="0"/>
              <a:t>support of internal quality management</a:t>
            </a:r>
          </a:p>
          <a:p>
            <a:pPr marL="180000" lvl="1" indent="-180000">
              <a:buFont typeface="Wingdings" panose="05000000000000000000" pitchFamily="2" charset="2"/>
              <a:buChar char="§"/>
              <a:defRPr/>
            </a:pPr>
            <a:r>
              <a:rPr lang="en-GB" dirty="0" smtClean="0"/>
              <a:t>largest experience in all types, concepts,                                                              sizes of turbines – worldwide                </a:t>
            </a:r>
          </a:p>
          <a:p>
            <a:endParaRPr lang="en-GB"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21931"/>
            <a:ext cx="1684337"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29</a:t>
            </a:fld>
            <a:endParaRPr lang="en-GB"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9717" y="2923356"/>
            <a:ext cx="1808301" cy="256729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402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0463"/>
            <a:ext cx="8892481" cy="4889128"/>
          </a:xfrm>
          <a:prstGeom prst="rect">
            <a:avLst/>
          </a:prstGeom>
        </p:spPr>
      </p:pic>
      <p:sp>
        <p:nvSpPr>
          <p:cNvPr id="2" name="Title 1"/>
          <p:cNvSpPr>
            <a:spLocks noGrp="1"/>
          </p:cNvSpPr>
          <p:nvPr>
            <p:ph type="title"/>
          </p:nvPr>
        </p:nvSpPr>
        <p:spPr/>
        <p:txBody>
          <a:bodyPr/>
          <a:lstStyle/>
          <a:p>
            <a:r>
              <a:rPr lang="en-GB" dirty="0" smtClean="0"/>
              <a:t>Component certification</a:t>
            </a:r>
            <a:endParaRPr lang="en-GB" dirty="0"/>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3</a:t>
            </a:fld>
            <a:endParaRPr lang="en-GB" dirty="0"/>
          </a:p>
        </p:txBody>
      </p:sp>
      <p:sp>
        <p:nvSpPr>
          <p:cNvPr id="14" name="Rectangle 7"/>
          <p:cNvSpPr>
            <a:spLocks noChangeArrowheads="1"/>
          </p:cNvSpPr>
          <p:nvPr/>
        </p:nvSpPr>
        <p:spPr bwMode="auto">
          <a:xfrm>
            <a:off x="238862" y="4236839"/>
            <a:ext cx="3225897" cy="1507613"/>
          </a:xfrm>
          <a:prstGeom prst="rect">
            <a:avLst/>
          </a:prstGeom>
          <a:solidFill>
            <a:schemeClr val="accent4">
              <a:alpha val="85000"/>
            </a:schemeClr>
          </a:solidFill>
          <a:ln>
            <a:noFill/>
          </a:ln>
          <a:effectLst/>
          <a:extLst/>
        </p:spPr>
        <p:txBody>
          <a:bodyPr lIns="72000" tIns="108000" rIns="72000" anchor="t" anchorCtr="0"/>
          <a:lstStyle/>
          <a:p>
            <a:pPr lvl="0" algn="ctr" fontAlgn="base">
              <a:spcBef>
                <a:spcPct val="0"/>
              </a:spcBef>
              <a:spcAft>
                <a:spcPct val="5000"/>
              </a:spcAft>
            </a:pPr>
            <a:endParaRPr lang="en-GB" sz="1200" dirty="0">
              <a:solidFill>
                <a:schemeClr val="bg1"/>
              </a:solidFill>
              <a:latin typeface="Verdana" pitchFamily="34" charset="0"/>
              <a:ea typeface="Verdana" pitchFamily="34" charset="0"/>
              <a:cs typeface="Verdana" pitchFamily="34" charset="0"/>
            </a:endParaRPr>
          </a:p>
        </p:txBody>
      </p:sp>
      <p:sp>
        <p:nvSpPr>
          <p:cNvPr id="15" name="Rectangle 14"/>
          <p:cNvSpPr/>
          <p:nvPr/>
        </p:nvSpPr>
        <p:spPr>
          <a:xfrm>
            <a:off x="238862" y="4236839"/>
            <a:ext cx="2542414" cy="1496417"/>
          </a:xfrm>
          <a:prstGeom prst="rect">
            <a:avLst/>
          </a:prstGeom>
        </p:spPr>
        <p:txBody>
          <a:bodyPr wrap="square" lIns="72000" tIns="72000" rIns="72000" bIns="72000">
            <a:spAutoFit/>
          </a:bodyPr>
          <a:lstStyle/>
          <a:p>
            <a:pPr marL="180975" indent="-180975">
              <a:lnSpc>
                <a:spcPct val="113000"/>
              </a:lnSpc>
              <a:spcBef>
                <a:spcPts val="600"/>
              </a:spcBef>
              <a:buFont typeface="Wingdings" panose="05000000000000000000" pitchFamily="2" charset="2"/>
              <a:buChar char="§"/>
            </a:pPr>
            <a:r>
              <a:rPr lang="en-GB" sz="1200" dirty="0" smtClean="0">
                <a:solidFill>
                  <a:srgbClr val="FFFFFF"/>
                </a:solidFill>
              </a:rPr>
              <a:t>Onshore wind</a:t>
            </a:r>
          </a:p>
          <a:p>
            <a:pPr marL="180975" indent="-180975">
              <a:lnSpc>
                <a:spcPct val="113000"/>
              </a:lnSpc>
              <a:spcBef>
                <a:spcPts val="600"/>
              </a:spcBef>
              <a:buFont typeface="Wingdings" panose="05000000000000000000" pitchFamily="2" charset="2"/>
              <a:buChar char="§"/>
            </a:pPr>
            <a:r>
              <a:rPr lang="en-GB" sz="1200" dirty="0" smtClean="0">
                <a:solidFill>
                  <a:srgbClr val="FFFFFF"/>
                </a:solidFill>
              </a:rPr>
              <a:t>Offshore wind</a:t>
            </a:r>
          </a:p>
          <a:p>
            <a:pPr marL="180975" indent="-180975">
              <a:lnSpc>
                <a:spcPct val="113000"/>
              </a:lnSpc>
              <a:spcBef>
                <a:spcPts val="600"/>
              </a:spcBef>
              <a:buFont typeface="Wingdings" panose="05000000000000000000" pitchFamily="2" charset="2"/>
              <a:buChar char="§"/>
            </a:pPr>
            <a:r>
              <a:rPr lang="en-GB" sz="1200" dirty="0" smtClean="0">
                <a:solidFill>
                  <a:srgbClr val="FFFFFF"/>
                </a:solidFill>
              </a:rPr>
              <a:t>Wave and tidal</a:t>
            </a:r>
          </a:p>
          <a:p>
            <a:pPr marL="180975" indent="-180975">
              <a:lnSpc>
                <a:spcPct val="113000"/>
              </a:lnSpc>
              <a:spcBef>
                <a:spcPts val="600"/>
              </a:spcBef>
              <a:buFont typeface="Wingdings" panose="05000000000000000000" pitchFamily="2" charset="2"/>
              <a:buChar char="§"/>
            </a:pPr>
            <a:r>
              <a:rPr lang="en-GB" sz="1200" dirty="0" smtClean="0">
                <a:solidFill>
                  <a:srgbClr val="FFFFFF"/>
                </a:solidFill>
              </a:rPr>
              <a:t>Solar/PV</a:t>
            </a:r>
          </a:p>
          <a:p>
            <a:pPr marL="180975" indent="-180975">
              <a:lnSpc>
                <a:spcPct val="113000"/>
              </a:lnSpc>
              <a:spcBef>
                <a:spcPts val="600"/>
              </a:spcBef>
              <a:buFont typeface="Wingdings" panose="05000000000000000000" pitchFamily="2" charset="2"/>
              <a:buChar char="§"/>
            </a:pPr>
            <a:endParaRPr lang="en-GB" sz="1200" dirty="0">
              <a:solidFill>
                <a:srgbClr val="FFFFFF"/>
              </a:solidFill>
            </a:endParaRPr>
          </a:p>
        </p:txBody>
      </p:sp>
      <p:sp>
        <p:nvSpPr>
          <p:cNvPr id="16" name="Rectangle 7"/>
          <p:cNvSpPr>
            <a:spLocks noChangeArrowheads="1"/>
          </p:cNvSpPr>
          <p:nvPr/>
        </p:nvSpPr>
        <p:spPr bwMode="auto">
          <a:xfrm>
            <a:off x="5373852" y="4236839"/>
            <a:ext cx="3225897" cy="1507613"/>
          </a:xfrm>
          <a:prstGeom prst="rect">
            <a:avLst/>
          </a:prstGeom>
          <a:solidFill>
            <a:schemeClr val="accent4">
              <a:alpha val="85000"/>
            </a:schemeClr>
          </a:solidFill>
          <a:ln>
            <a:noFill/>
          </a:ln>
          <a:effectLst/>
          <a:extLst/>
        </p:spPr>
        <p:txBody>
          <a:bodyPr lIns="72000" tIns="72000" rIns="72000" bIns="72000" anchor="t" anchorCtr="0"/>
          <a:lstStyle/>
          <a:p>
            <a:pPr lvl="0" algn="ctr" fontAlgn="base">
              <a:spcBef>
                <a:spcPct val="0"/>
              </a:spcBef>
              <a:spcAft>
                <a:spcPct val="5000"/>
              </a:spcAft>
            </a:pPr>
            <a:endParaRPr lang="en-GB" sz="1200" dirty="0">
              <a:solidFill>
                <a:schemeClr val="bg1"/>
              </a:solidFill>
              <a:latin typeface="Verdana" pitchFamily="34" charset="0"/>
              <a:ea typeface="Verdana" pitchFamily="34" charset="0"/>
              <a:cs typeface="Verdana" pitchFamily="34" charset="0"/>
            </a:endParaRPr>
          </a:p>
        </p:txBody>
      </p:sp>
      <p:sp>
        <p:nvSpPr>
          <p:cNvPr id="17" name="Rectangle 16"/>
          <p:cNvSpPr/>
          <p:nvPr/>
        </p:nvSpPr>
        <p:spPr>
          <a:xfrm>
            <a:off x="5378551" y="4236839"/>
            <a:ext cx="3225897" cy="1496417"/>
          </a:xfrm>
          <a:prstGeom prst="rect">
            <a:avLst/>
          </a:prstGeom>
        </p:spPr>
        <p:txBody>
          <a:bodyPr wrap="square" lIns="72000" tIns="72000" rIns="72000" bIns="72000">
            <a:spAutoFit/>
          </a:bodyPr>
          <a:lstStyle/>
          <a:p>
            <a:pPr>
              <a:lnSpc>
                <a:spcPct val="113000"/>
              </a:lnSpc>
              <a:spcBef>
                <a:spcPts val="600"/>
              </a:spcBef>
            </a:pPr>
            <a:r>
              <a:rPr lang="en-GB" sz="1200" dirty="0" smtClean="0">
                <a:solidFill>
                  <a:schemeClr val="bg1"/>
                </a:solidFill>
              </a:rPr>
              <a:t>Certification is based upon:</a:t>
            </a:r>
          </a:p>
          <a:p>
            <a:pPr marL="180975" indent="-180975">
              <a:lnSpc>
                <a:spcPct val="113000"/>
              </a:lnSpc>
              <a:spcBef>
                <a:spcPts val="600"/>
              </a:spcBef>
              <a:buFont typeface="Wingdings" panose="05000000000000000000" pitchFamily="2" charset="2"/>
              <a:buChar char="§"/>
            </a:pPr>
            <a:r>
              <a:rPr lang="en-GB" sz="1200" dirty="0" smtClean="0">
                <a:solidFill>
                  <a:schemeClr val="bg1"/>
                </a:solidFill>
              </a:rPr>
              <a:t>Internationally accepted standards</a:t>
            </a:r>
          </a:p>
          <a:p>
            <a:pPr marL="180975" indent="-180975">
              <a:lnSpc>
                <a:spcPct val="113000"/>
              </a:lnSpc>
              <a:spcBef>
                <a:spcPts val="600"/>
              </a:spcBef>
              <a:buFont typeface="Wingdings" panose="05000000000000000000" pitchFamily="2" charset="2"/>
              <a:buChar char="§"/>
            </a:pPr>
            <a:r>
              <a:rPr lang="en-GB" sz="1200" dirty="0" smtClean="0">
                <a:solidFill>
                  <a:schemeClr val="bg1"/>
                </a:solidFill>
              </a:rPr>
              <a:t>Various national certification systems</a:t>
            </a:r>
          </a:p>
          <a:p>
            <a:pPr marL="180975" indent="-180975">
              <a:lnSpc>
                <a:spcPct val="113000"/>
              </a:lnSpc>
              <a:spcBef>
                <a:spcPts val="600"/>
              </a:spcBef>
              <a:buFont typeface="Wingdings" panose="05000000000000000000" pitchFamily="2" charset="2"/>
              <a:buChar char="§"/>
            </a:pPr>
            <a:r>
              <a:rPr lang="en-GB" sz="1200" dirty="0" smtClean="0">
                <a:solidFill>
                  <a:schemeClr val="bg1"/>
                </a:solidFill>
              </a:rPr>
              <a:t>DNV standards and GL guidelines</a:t>
            </a:r>
          </a:p>
          <a:p>
            <a:pPr marL="180975" indent="-180975">
              <a:lnSpc>
                <a:spcPct val="113000"/>
              </a:lnSpc>
              <a:spcBef>
                <a:spcPts val="600"/>
              </a:spcBef>
              <a:buFont typeface="Wingdings" panose="05000000000000000000" pitchFamily="2" charset="2"/>
              <a:buChar char="§"/>
            </a:pPr>
            <a:r>
              <a:rPr lang="en-GB" sz="1200" dirty="0" smtClean="0">
                <a:solidFill>
                  <a:schemeClr val="bg1"/>
                </a:solidFill>
              </a:rPr>
              <a:t>DNV GL service documents</a:t>
            </a:r>
            <a:endParaRPr lang="en-GB" sz="1200" dirty="0">
              <a:solidFill>
                <a:schemeClr val="bg1"/>
              </a:solidFill>
            </a:endParaRPr>
          </a:p>
        </p:txBody>
      </p:sp>
      <p:pic>
        <p:nvPicPr>
          <p:cNvPr id="1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2" y="5906206"/>
            <a:ext cx="8894763" cy="2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24" y="1268413"/>
            <a:ext cx="8340725"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0823" y="1666133"/>
            <a:ext cx="4178563" cy="632334"/>
          </a:xfrm>
          <a:prstGeom prst="rect">
            <a:avLst/>
          </a:prstGeom>
          <a:noFill/>
        </p:spPr>
        <p:txBody>
          <a:bodyPr wrap="square" lIns="72000" tIns="72000" rIns="72000" bIns="72000" rtlCol="0" anchor="t">
            <a:spAutoFit/>
          </a:bodyPr>
          <a:lstStyle/>
          <a:p>
            <a:pPr>
              <a:lnSpc>
                <a:spcPct val="113000"/>
              </a:lnSpc>
              <a:spcBef>
                <a:spcPts val="600"/>
              </a:spcBef>
            </a:pPr>
            <a:r>
              <a:rPr lang="en-GB" sz="1400" dirty="0" smtClean="0"/>
              <a:t>Accredited certification of components, structures and systems in renewable energy</a:t>
            </a:r>
          </a:p>
        </p:txBody>
      </p:sp>
      <p:sp>
        <p:nvSpPr>
          <p:cNvPr id="13" name="TextBox 12"/>
          <p:cNvSpPr txBox="1"/>
          <p:nvPr/>
        </p:nvSpPr>
        <p:spPr>
          <a:xfrm>
            <a:off x="4652333" y="1556792"/>
            <a:ext cx="3947416" cy="925235"/>
          </a:xfrm>
          <a:prstGeom prst="rect">
            <a:avLst/>
          </a:prstGeom>
          <a:noFill/>
        </p:spPr>
        <p:txBody>
          <a:bodyPr wrap="square" lIns="72000" tIns="72000" rIns="72000" bIns="72000" rtlCol="0" anchor="t">
            <a:spAutoFit/>
          </a:bodyPr>
          <a:lstStyle/>
          <a:p>
            <a:pPr marL="285750" indent="-285750">
              <a:lnSpc>
                <a:spcPct val="113000"/>
              </a:lnSpc>
              <a:spcBef>
                <a:spcPts val="600"/>
              </a:spcBef>
              <a:buFont typeface="Wingdings" panose="05000000000000000000" pitchFamily="2" charset="2"/>
              <a:buChar char="§"/>
            </a:pPr>
            <a:r>
              <a:rPr lang="en-GB" sz="1200" dirty="0" smtClean="0"/>
              <a:t>Design verification/assessment/evaluation</a:t>
            </a:r>
          </a:p>
          <a:p>
            <a:pPr marL="285750" indent="-285750">
              <a:lnSpc>
                <a:spcPct val="113000"/>
              </a:lnSpc>
              <a:spcBef>
                <a:spcPts val="600"/>
              </a:spcBef>
              <a:buFont typeface="Wingdings" panose="05000000000000000000" pitchFamily="2" charset="2"/>
              <a:buChar char="§"/>
            </a:pPr>
            <a:r>
              <a:rPr lang="en-GB" sz="1200" dirty="0" smtClean="0"/>
              <a:t>IPE/manufacturing evaluation</a:t>
            </a:r>
          </a:p>
          <a:p>
            <a:pPr marL="285750" indent="-285750">
              <a:lnSpc>
                <a:spcPct val="113000"/>
              </a:lnSpc>
              <a:spcBef>
                <a:spcPts val="600"/>
              </a:spcBef>
              <a:buFont typeface="Wingdings" panose="05000000000000000000" pitchFamily="2" charset="2"/>
              <a:buChar char="§"/>
            </a:pPr>
            <a:r>
              <a:rPr lang="en-GB" sz="1200" dirty="0" smtClean="0"/>
              <a:t>Component certification</a:t>
            </a:r>
            <a:endParaRPr lang="en-GB" sz="1200" dirty="0"/>
          </a:p>
        </p:txBody>
      </p:sp>
    </p:spTree>
    <p:extLst>
      <p:ext uri="{BB962C8B-B14F-4D97-AF65-F5344CB8AC3E}">
        <p14:creationId xmlns:p14="http://schemas.microsoft.com/office/powerpoint/2010/main" val="3957645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vert="horz" lIns="0" tIns="0" rIns="0" bIns="0" rtlCol="0" anchor="b" anchorCtr="0">
            <a:noAutofit/>
          </a:bodyPr>
          <a:lstStyle/>
          <a:p>
            <a:r>
              <a:rPr lang="en-GB" dirty="0" smtClean="0"/>
              <a:t>Benefits in Renewables Certification</a:t>
            </a:r>
            <a:endParaRPr lang="en-GB" dirty="0"/>
          </a:p>
        </p:txBody>
      </p:sp>
      <p:sp>
        <p:nvSpPr>
          <p:cNvPr id="7171" name="Rectangle 3"/>
          <p:cNvSpPr>
            <a:spLocks noGrp="1"/>
          </p:cNvSpPr>
          <p:nvPr>
            <p:ph type="body" idx="1"/>
          </p:nvPr>
        </p:nvSpPr>
        <p:spPr/>
        <p:txBody>
          <a:bodyPr vert="horz" lIns="0" tIns="0" rIns="0" bIns="0" rtlCol="0">
            <a:noAutofit/>
          </a:bodyPr>
          <a:lstStyle/>
          <a:p>
            <a:r>
              <a:rPr lang="en-GB" sz="1800" dirty="0" smtClean="0"/>
              <a:t>DNV GL Renewables Certification</a:t>
            </a:r>
          </a:p>
          <a:p>
            <a:pPr lvl="1"/>
            <a:r>
              <a:rPr lang="en-GB" dirty="0" smtClean="0"/>
              <a:t>Accreditations by </a:t>
            </a:r>
            <a:r>
              <a:rPr lang="en-GB" dirty="0" err="1" smtClean="0"/>
              <a:t>DAkkS</a:t>
            </a:r>
            <a:r>
              <a:rPr lang="en-GB" dirty="0" smtClean="0"/>
              <a:t> incl. all locations</a:t>
            </a:r>
          </a:p>
          <a:p>
            <a:pPr lvl="1"/>
            <a:r>
              <a:rPr lang="en-GB" sz="1600" dirty="0" smtClean="0"/>
              <a:t>Nomination for the Type Approval of Wind Turbines according to German regulations by the City of Hamburg</a:t>
            </a:r>
          </a:p>
          <a:p>
            <a:pPr lvl="1"/>
            <a:r>
              <a:rPr lang="en-GB" sz="1600" dirty="0" smtClean="0"/>
              <a:t>Nomination for the Approval of Wind Turbines by </a:t>
            </a:r>
            <a:r>
              <a:rPr lang="en-GB" sz="1600" dirty="0" err="1" smtClean="0"/>
              <a:t>Energistyrelsen</a:t>
            </a:r>
            <a:r>
              <a:rPr lang="en-GB" sz="1600" dirty="0" smtClean="0"/>
              <a:t>, DK</a:t>
            </a:r>
          </a:p>
          <a:p>
            <a:pPr lvl="1"/>
            <a:r>
              <a:rPr lang="en-GB" sz="1600" dirty="0" smtClean="0"/>
              <a:t>Acknowledgements of accreditations by </a:t>
            </a:r>
            <a:br>
              <a:rPr lang="en-GB" sz="1600" dirty="0" smtClean="0"/>
            </a:br>
            <a:r>
              <a:rPr lang="en-GB" sz="1600" dirty="0" smtClean="0"/>
              <a:t>NOVEM (NL); SITAC (SE); C-WET (India); CRES (GR)</a:t>
            </a:r>
          </a:p>
          <a:p>
            <a:pPr lvl="1"/>
            <a:r>
              <a:rPr lang="en-GB" sz="1600" dirty="0" smtClean="0"/>
              <a:t>Acknowledgements of accreditations by                                                                MCS (SWT); BSH (Offshore Wind); FGW (GCC)</a:t>
            </a:r>
          </a:p>
          <a:p>
            <a:pPr lvl="1"/>
            <a:r>
              <a:rPr lang="en-GB" sz="1600" dirty="0" smtClean="0"/>
              <a:t>Applied for IEC RE as IEC RE Certification Body (RECB)</a:t>
            </a:r>
          </a:p>
          <a:p>
            <a:pPr lvl="1"/>
            <a:r>
              <a:rPr lang="en-GB" dirty="0" smtClean="0"/>
              <a:t>ISO 9001 certification</a:t>
            </a:r>
          </a:p>
          <a:p>
            <a:pPr lvl="1"/>
            <a:r>
              <a:rPr lang="en-GB" sz="1600" dirty="0" smtClean="0"/>
              <a:t>ISO 14001 certification</a:t>
            </a:r>
          </a:p>
          <a:p>
            <a:pPr lvl="1"/>
            <a:r>
              <a:rPr lang="en-GB" dirty="0" smtClean="0"/>
              <a:t>OHSAS 18001 certification</a:t>
            </a:r>
            <a:endParaRPr lang="en-GB" sz="1600" dirty="0" smtClean="0"/>
          </a:p>
          <a:p>
            <a:pPr lvl="1"/>
            <a:endParaRPr lang="en-GB" sz="1600" dirty="0" smtClean="0"/>
          </a:p>
          <a:p>
            <a:endParaRPr lang="en-GB" dirty="0"/>
          </a:p>
        </p:txBody>
      </p:sp>
      <p:sp>
        <p:nvSpPr>
          <p:cNvPr id="2" name="Slide Number Placeholder 1"/>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30</a:t>
            </a:fld>
            <a:endParaRPr lang="en-GB" dirty="0"/>
          </a:p>
        </p:txBody>
      </p:sp>
    </p:spTree>
    <p:extLst>
      <p:ext uri="{BB962C8B-B14F-4D97-AF65-F5344CB8AC3E}">
        <p14:creationId xmlns:p14="http://schemas.microsoft.com/office/powerpoint/2010/main" val="355017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6376" r="1223" b="22569"/>
          <a:stretch/>
        </p:blipFill>
        <p:spPr>
          <a:xfrm>
            <a:off x="0" y="224912"/>
            <a:ext cx="8892000" cy="4356215"/>
          </a:xfrm>
          <a:prstGeom prst="rect">
            <a:avLst/>
          </a:prstGeom>
        </p:spPr>
      </p:pic>
      <p:sp>
        <p:nvSpPr>
          <p:cNvPr id="46082" name="Slide Number Placeholder 5"/>
          <p:cNvSpPr>
            <a:spLocks noGrp="1"/>
          </p:cNvSpPr>
          <p:nvPr>
            <p:ph type="sldNum" sz="quarter" idx="4294967295"/>
          </p:nvPr>
        </p:nvSpPr>
        <p:spPr bwMode="auto">
          <a:xfrm>
            <a:off x="251223" y="6508750"/>
            <a:ext cx="207169" cy="317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fld id="{D8536F9B-78D5-F04D-BB65-03DDFF423E0A}" type="slidenum">
              <a:rPr lang="en-GB" altLang="en-US" sz="800" smtClean="0"/>
              <a:pPr eaLnBrk="1" hangingPunct="1"/>
              <a:t>31</a:t>
            </a:fld>
            <a:endParaRPr lang="en-GB" altLang="en-US" sz="800" dirty="0"/>
          </a:p>
        </p:txBody>
      </p:sp>
      <p:sp>
        <p:nvSpPr>
          <p:cNvPr id="2" name="Title 1"/>
          <p:cNvSpPr>
            <a:spLocks noGrp="1"/>
          </p:cNvSpPr>
          <p:nvPr>
            <p:ph type="title"/>
          </p:nvPr>
        </p:nvSpPr>
        <p:spPr>
          <a:xfrm>
            <a:off x="250825" y="1410692"/>
            <a:ext cx="6265391" cy="1298228"/>
          </a:xfrm>
        </p:spPr>
        <p:txBody>
          <a:bodyPr/>
          <a:lstStyle/>
          <a:p>
            <a:r>
              <a:rPr lang="en-GB" b="0" dirty="0" smtClean="0"/>
              <a:t>The goal should be</a:t>
            </a:r>
            <a:br>
              <a:rPr lang="en-GB" b="0" dirty="0" smtClean="0"/>
            </a:br>
            <a:r>
              <a:rPr lang="en-GB" dirty="0" smtClean="0"/>
              <a:t>certified for 24/7 performance</a:t>
            </a:r>
            <a:endParaRPr lang="en-GB" b="0" dirty="0">
              <a:solidFill>
                <a:srgbClr val="002060"/>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9092" y="4806406"/>
            <a:ext cx="973183" cy="35527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9683" y="5217290"/>
            <a:ext cx="1338262" cy="803175"/>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494" y="5015252"/>
            <a:ext cx="1355699" cy="45662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7599" y="5608329"/>
            <a:ext cx="823881" cy="244113"/>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55504" y="5348619"/>
            <a:ext cx="1493012" cy="240843"/>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81082" y="4801527"/>
            <a:ext cx="1459228" cy="290973"/>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75050" y="5666317"/>
            <a:ext cx="1360111" cy="44899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23592" y="4737356"/>
            <a:ext cx="478418" cy="478418"/>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78814" y="5838502"/>
            <a:ext cx="1221479" cy="34860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22748" y="5770935"/>
            <a:ext cx="1074533" cy="344374"/>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453454" y="5215774"/>
            <a:ext cx="811893" cy="51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208690" y="5509566"/>
            <a:ext cx="1021867" cy="333375"/>
          </a:xfrm>
          <a:prstGeom prst="rect">
            <a:avLst/>
          </a:prstGeom>
        </p:spPr>
      </p:pic>
      <p:pic>
        <p:nvPicPr>
          <p:cNvPr id="11" name="Picture 14"/>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497282" y="5337218"/>
            <a:ext cx="1023696" cy="588736"/>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249181" y="5060375"/>
            <a:ext cx="971003" cy="471879"/>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373350" y="5004479"/>
            <a:ext cx="1081072" cy="540536"/>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063960" y="4768841"/>
            <a:ext cx="1131202" cy="30296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5"/>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625409" y="5770935"/>
            <a:ext cx="1448331" cy="402132"/>
          </a:xfrm>
          <a:prstGeom prst="rect">
            <a:avLst/>
          </a:prstGeom>
          <a:noFill/>
          <a:ln>
            <a:noFill/>
          </a:ln>
          <a:extLst>
            <a:ext uri="{909E8E84-426E-40DD-AFC4-6F175D3DCCD1}">
              <a14:hiddenFill xmlns:a14="http://schemas.microsoft.com/office/drawing/2010/main">
                <a:gradFill rotWithShape="1">
                  <a:gsLst>
                    <a:gs pos="0">
                      <a:schemeClr val="bg1"/>
                    </a:gs>
                    <a:gs pos="100000">
                      <a:srgbClr val="7F7F7F"/>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04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7"/>
          <p:cNvSpPr>
            <a:spLocks noGrp="1"/>
          </p:cNvSpPr>
          <p:nvPr>
            <p:ph type="title"/>
          </p:nvPr>
        </p:nvSpPr>
        <p:spPr/>
        <p:txBody>
          <a:bodyPr/>
          <a:lstStyle/>
          <a:p>
            <a:r>
              <a:rPr lang="en-GB" altLang="de-DE" dirty="0" smtClean="0"/>
              <a:t>Thank you for your attention!</a:t>
            </a:r>
            <a:endParaRPr lang="en-GB" dirty="0" smtClean="0"/>
          </a:p>
        </p:txBody>
      </p:sp>
      <p:sp>
        <p:nvSpPr>
          <p:cNvPr id="8" name="Slide Number Placeholder 5"/>
          <p:cNvSpPr>
            <a:spLocks noGrp="1"/>
          </p:cNvSpPr>
          <p:nvPr>
            <p:ph type="sldNum" sz="quarter" idx="12"/>
          </p:nvPr>
        </p:nvSpPr>
        <p:spPr/>
        <p:txBody>
          <a:bodyPr/>
          <a:lstStyle/>
          <a:p>
            <a:fld id="{5BA07366-CB75-4AA8-9E5B-928B849F427C}" type="slidenum">
              <a:rPr lang="en-GB" smtClean="0"/>
              <a:pPr/>
              <a:t>32</a:t>
            </a:fld>
            <a:endParaRPr lang="en-GB" dirty="0"/>
          </a:p>
        </p:txBody>
      </p:sp>
      <p:sp>
        <p:nvSpPr>
          <p:cNvPr id="169987" name="Text Placeholder 8"/>
          <p:cNvSpPr>
            <a:spLocks noGrp="1"/>
          </p:cNvSpPr>
          <p:nvPr>
            <p:ph type="body" sz="quarter" idx="13"/>
          </p:nvPr>
        </p:nvSpPr>
        <p:spPr/>
        <p:txBody>
          <a:bodyPr/>
          <a:lstStyle/>
          <a:p>
            <a:r>
              <a:rPr lang="en-GB" dirty="0" smtClean="0"/>
              <a:t>Mike Woebbeking</a:t>
            </a:r>
          </a:p>
        </p:txBody>
      </p:sp>
      <p:sp>
        <p:nvSpPr>
          <p:cNvPr id="169988" name="Text Placeholder 9"/>
          <p:cNvSpPr>
            <a:spLocks noGrp="1"/>
          </p:cNvSpPr>
          <p:nvPr>
            <p:ph type="body" sz="quarter" idx="14"/>
          </p:nvPr>
        </p:nvSpPr>
        <p:spPr/>
        <p:txBody>
          <a:bodyPr/>
          <a:lstStyle/>
          <a:p>
            <a:r>
              <a:rPr lang="en-GB" dirty="0" smtClean="0"/>
              <a:t>E-Mail:  mike.woebbeking@dnvgl.com</a:t>
            </a:r>
          </a:p>
        </p:txBody>
      </p:sp>
      <p:sp>
        <p:nvSpPr>
          <p:cNvPr id="169989" name="Text Placeholder 10"/>
          <p:cNvSpPr>
            <a:spLocks noGrp="1"/>
          </p:cNvSpPr>
          <p:nvPr>
            <p:ph type="body" sz="quarter" idx="15"/>
          </p:nvPr>
        </p:nvSpPr>
        <p:spPr/>
        <p:txBody>
          <a:bodyPr/>
          <a:lstStyle/>
          <a:p>
            <a:r>
              <a:rPr lang="en-GB" dirty="0" smtClean="0"/>
              <a:t>Tel.:     +49 (0) 40 </a:t>
            </a:r>
            <a:r>
              <a:rPr lang="en-GB" dirty="0"/>
              <a:t>– </a:t>
            </a:r>
            <a:r>
              <a:rPr lang="en-GB" dirty="0" smtClean="0"/>
              <a:t>3 61 49 </a:t>
            </a:r>
            <a:r>
              <a:rPr lang="en-GB" dirty="0"/>
              <a:t>– </a:t>
            </a:r>
            <a:r>
              <a:rPr lang="en-GB" dirty="0" smtClean="0"/>
              <a:t>33 07</a:t>
            </a:r>
            <a:br>
              <a:rPr lang="en-GB" dirty="0" smtClean="0"/>
            </a:br>
            <a:r>
              <a:rPr lang="en-GB" dirty="0" smtClean="0"/>
              <a:t>Mobile: +49 (0) 160 – 898 58 49</a:t>
            </a:r>
          </a:p>
        </p:txBody>
      </p:sp>
    </p:spTree>
    <p:extLst>
      <p:ext uri="{BB962C8B-B14F-4D97-AF65-F5344CB8AC3E}">
        <p14:creationId xmlns:p14="http://schemas.microsoft.com/office/powerpoint/2010/main" val="1969100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1104"/>
            <a:ext cx="8891542" cy="1536917"/>
          </a:xfrm>
          <a:prstGeom prst="rect">
            <a:avLst/>
          </a:prstGeom>
        </p:spPr>
      </p:pic>
      <p:sp>
        <p:nvSpPr>
          <p:cNvPr id="2" name="Title 1"/>
          <p:cNvSpPr>
            <a:spLocks noGrp="1"/>
          </p:cNvSpPr>
          <p:nvPr>
            <p:ph type="title"/>
          </p:nvPr>
        </p:nvSpPr>
        <p:spPr/>
        <p:txBody>
          <a:bodyPr/>
          <a:lstStyle/>
          <a:p>
            <a:r>
              <a:rPr lang="en-GB" dirty="0" smtClean="0"/>
              <a:t>Type certification</a:t>
            </a:r>
            <a:endParaRPr lang="en-GB" dirty="0"/>
          </a:p>
        </p:txBody>
      </p:sp>
      <p:sp>
        <p:nvSpPr>
          <p:cNvPr id="3" name="Content Placeholder 2"/>
          <p:cNvSpPr>
            <a:spLocks noGrp="1"/>
          </p:cNvSpPr>
          <p:nvPr>
            <p:ph idx="1"/>
          </p:nvPr>
        </p:nvSpPr>
        <p:spPr>
          <a:xfrm>
            <a:off x="250826" y="3212976"/>
            <a:ext cx="8640716" cy="1080120"/>
          </a:xfrm>
        </p:spPr>
        <p:txBody>
          <a:bodyPr/>
          <a:lstStyle/>
          <a:p>
            <a:pPr marL="0" indent="0">
              <a:lnSpc>
                <a:spcPct val="100000"/>
              </a:lnSpc>
              <a:buNone/>
            </a:pPr>
            <a:r>
              <a:rPr lang="en-GB" sz="1300" dirty="0" smtClean="0">
                <a:solidFill>
                  <a:srgbClr val="333333"/>
                </a:solidFill>
              </a:rPr>
              <a:t>Main services:</a:t>
            </a:r>
          </a:p>
          <a:p>
            <a:pPr>
              <a:lnSpc>
                <a:spcPct val="100000"/>
              </a:lnSpc>
            </a:pPr>
            <a:r>
              <a:rPr lang="en-GB" sz="1300" dirty="0" smtClean="0">
                <a:solidFill>
                  <a:srgbClr val="333333"/>
                </a:solidFill>
              </a:rPr>
              <a:t>Type certification according to DNV GL service documents and GL guidelines</a:t>
            </a:r>
          </a:p>
          <a:p>
            <a:pPr>
              <a:lnSpc>
                <a:spcPct val="100000"/>
              </a:lnSpc>
            </a:pPr>
            <a:r>
              <a:rPr lang="en-GB" sz="1300" dirty="0" smtClean="0">
                <a:solidFill>
                  <a:srgbClr val="333333"/>
                </a:solidFill>
              </a:rPr>
              <a:t>IEC/DNV type certification</a:t>
            </a:r>
          </a:p>
          <a:p>
            <a:pPr>
              <a:lnSpc>
                <a:spcPct val="100000"/>
              </a:lnSpc>
            </a:pPr>
            <a:r>
              <a:rPr lang="en-GB" sz="1300" dirty="0" smtClean="0">
                <a:solidFill>
                  <a:srgbClr val="333333"/>
                </a:solidFill>
              </a:rPr>
              <a:t>IEC/GL type certification</a:t>
            </a:r>
            <a:endParaRPr lang="en-GB" sz="1300" dirty="0">
              <a:solidFill>
                <a:srgbClr val="333333"/>
              </a:solidFill>
            </a:endParaRPr>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4</a:t>
            </a:fld>
            <a:endParaRPr lang="en-GB" dirty="0"/>
          </a:p>
        </p:txBody>
      </p:sp>
      <p:sp>
        <p:nvSpPr>
          <p:cNvPr id="5" name="Text Placeholder 6"/>
          <p:cNvSpPr txBox="1">
            <a:spLocks/>
          </p:cNvSpPr>
          <p:nvPr/>
        </p:nvSpPr>
        <p:spPr>
          <a:xfrm>
            <a:off x="250827" y="2780929"/>
            <a:ext cx="8640716" cy="432048"/>
          </a:xfrm>
          <a:prstGeom prst="rect">
            <a:avLst/>
          </a:prstGeom>
        </p:spPr>
        <p:txBody>
          <a:bodyPr vert="horz" lIns="0" tIns="0" rIns="0" bIns="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00" dirty="0" smtClean="0">
                <a:solidFill>
                  <a:srgbClr val="333333"/>
                </a:solidFill>
              </a:rPr>
              <a:t>Accredited type certification of wind turbines is tailored to the stages of the wind turbine product development.</a:t>
            </a:r>
            <a:endParaRPr lang="en-GB" sz="1300" dirty="0">
              <a:solidFill>
                <a:srgbClr val="333333"/>
              </a:solidFill>
            </a:endParaRP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1" y="2633694"/>
            <a:ext cx="8894763" cy="2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7"/>
          <p:cNvSpPr>
            <a:spLocks noChangeArrowheads="1"/>
          </p:cNvSpPr>
          <p:nvPr/>
        </p:nvSpPr>
        <p:spPr bwMode="auto">
          <a:xfrm>
            <a:off x="247697" y="4357673"/>
            <a:ext cx="3604223" cy="1592277"/>
          </a:xfrm>
          <a:prstGeom prst="rect">
            <a:avLst/>
          </a:prstGeom>
          <a:solidFill>
            <a:schemeClr val="accent4"/>
          </a:solidFill>
          <a:ln>
            <a:noFill/>
          </a:ln>
          <a:effectLst/>
          <a:extLst/>
        </p:spPr>
        <p:txBody>
          <a:bodyPr lIns="72000" tIns="108000" rIns="72000" anchor="ctr" anchorCtr="0"/>
          <a:lstStyle/>
          <a:p>
            <a:pPr lvl="0" algn="ctr" fontAlgn="base">
              <a:spcBef>
                <a:spcPct val="0"/>
              </a:spcBef>
              <a:spcAft>
                <a:spcPct val="5000"/>
              </a:spcAft>
            </a:pPr>
            <a:endParaRPr lang="en-GB" sz="1200" dirty="0" smtClean="0">
              <a:solidFill>
                <a:schemeClr val="bg1"/>
              </a:solidFill>
              <a:latin typeface="Verdana" pitchFamily="34" charset="0"/>
              <a:ea typeface="Verdana" pitchFamily="34" charset="0"/>
              <a:cs typeface="Verdana" pitchFamily="34" charset="0"/>
            </a:endParaRPr>
          </a:p>
        </p:txBody>
      </p:sp>
      <p:sp>
        <p:nvSpPr>
          <p:cNvPr id="13" name="Rectangle 12"/>
          <p:cNvSpPr/>
          <p:nvPr/>
        </p:nvSpPr>
        <p:spPr>
          <a:xfrm>
            <a:off x="5277874" y="4357673"/>
            <a:ext cx="3613668" cy="1592277"/>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rgbClr val="333333"/>
              </a:solidFill>
              <a:latin typeface="Verdana" pitchFamily="34" charset="0"/>
              <a:ea typeface="Verdana" pitchFamily="34" charset="0"/>
              <a:cs typeface="Verdana" pitchFamily="34" charset="0"/>
            </a:endParaRPr>
          </a:p>
        </p:txBody>
      </p:sp>
      <p:sp>
        <p:nvSpPr>
          <p:cNvPr id="7" name="Content Placeholder 2"/>
          <p:cNvSpPr txBox="1">
            <a:spLocks/>
          </p:cNvSpPr>
          <p:nvPr/>
        </p:nvSpPr>
        <p:spPr>
          <a:xfrm>
            <a:off x="5277874" y="4357673"/>
            <a:ext cx="3613668" cy="1592277"/>
          </a:xfrm>
          <a:prstGeom prst="rect">
            <a:avLst/>
          </a:prstGeom>
          <a:noFill/>
        </p:spPr>
        <p:txBody>
          <a:bodyPr vert="horz" lIns="72000" tIns="72000" rIns="72000" bIns="7200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buNone/>
            </a:pPr>
            <a:r>
              <a:rPr lang="en-GB" sz="1100" dirty="0" smtClean="0">
                <a:solidFill>
                  <a:schemeClr val="bg1"/>
                </a:solidFill>
                <a:latin typeface="Verdana" pitchFamily="34" charset="0"/>
                <a:ea typeface="Verdana" pitchFamily="34" charset="0"/>
                <a:cs typeface="Verdana" pitchFamily="34" charset="0"/>
              </a:rPr>
              <a:t>Type </a:t>
            </a:r>
            <a:r>
              <a:rPr lang="en-GB" sz="1100" dirty="0">
                <a:solidFill>
                  <a:schemeClr val="bg1"/>
                </a:solidFill>
                <a:latin typeface="Verdana" pitchFamily="34" charset="0"/>
                <a:ea typeface="Verdana" pitchFamily="34" charset="0"/>
                <a:cs typeface="Verdana" pitchFamily="34" charset="0"/>
              </a:rPr>
              <a:t>certification is based on </a:t>
            </a:r>
            <a:r>
              <a:rPr lang="en-GB" sz="1100" dirty="0" smtClean="0">
                <a:solidFill>
                  <a:schemeClr val="bg1"/>
                </a:solidFill>
                <a:latin typeface="Verdana" pitchFamily="34" charset="0"/>
                <a:ea typeface="Verdana" pitchFamily="34" charset="0"/>
                <a:cs typeface="Verdana" pitchFamily="34" charset="0"/>
              </a:rPr>
              <a:t>IEC, DNV GL </a:t>
            </a:r>
            <a:r>
              <a:rPr lang="en-GB" sz="1100" dirty="0">
                <a:solidFill>
                  <a:schemeClr val="bg1"/>
                </a:solidFill>
                <a:latin typeface="Verdana" pitchFamily="34" charset="0"/>
                <a:ea typeface="Verdana" pitchFamily="34" charset="0"/>
                <a:cs typeface="Verdana" pitchFamily="34" charset="0"/>
              </a:rPr>
              <a:t>or </a:t>
            </a:r>
            <a:endParaRPr lang="en-GB" sz="1100" dirty="0" smtClean="0">
              <a:solidFill>
                <a:schemeClr val="bg1"/>
              </a:solidFill>
              <a:latin typeface="Verdana" pitchFamily="34" charset="0"/>
              <a:ea typeface="Verdana" pitchFamily="34" charset="0"/>
              <a:cs typeface="Verdana" pitchFamily="34" charset="0"/>
            </a:endParaRPr>
          </a:p>
          <a:p>
            <a:pPr fontAlgn="auto">
              <a:spcBef>
                <a:spcPts val="0"/>
              </a:spcBef>
              <a:spcAft>
                <a:spcPts val="0"/>
              </a:spcAft>
              <a:buNone/>
            </a:pPr>
            <a:r>
              <a:rPr lang="en-GB" sz="1100" dirty="0" smtClean="0">
                <a:solidFill>
                  <a:schemeClr val="bg1"/>
                </a:solidFill>
                <a:latin typeface="Verdana" pitchFamily="34" charset="0"/>
                <a:ea typeface="Verdana" pitchFamily="34" charset="0"/>
                <a:cs typeface="Verdana" pitchFamily="34" charset="0"/>
              </a:rPr>
              <a:t>GL </a:t>
            </a:r>
            <a:r>
              <a:rPr lang="en-GB" sz="1100" dirty="0">
                <a:solidFill>
                  <a:schemeClr val="bg1"/>
                </a:solidFill>
                <a:latin typeface="Verdana" pitchFamily="34" charset="0"/>
                <a:ea typeface="Verdana" pitchFamily="34" charset="0"/>
                <a:cs typeface="Verdana" pitchFamily="34" charset="0"/>
              </a:rPr>
              <a:t>certification scheme including</a:t>
            </a:r>
            <a:r>
              <a:rPr lang="en-GB" sz="1100" dirty="0" smtClean="0">
                <a:solidFill>
                  <a:schemeClr val="bg1"/>
                </a:solidFill>
                <a:latin typeface="Verdana" pitchFamily="34" charset="0"/>
                <a:ea typeface="Verdana" pitchFamily="34" charset="0"/>
                <a:cs typeface="Verdana" pitchFamily="34" charset="0"/>
              </a:rPr>
              <a:t>:</a:t>
            </a:r>
            <a:endParaRPr lang="en-GB" sz="1100" dirty="0">
              <a:solidFill>
                <a:schemeClr val="bg1"/>
              </a:solidFill>
              <a:latin typeface="Verdana" pitchFamily="34" charset="0"/>
              <a:ea typeface="Verdana" pitchFamily="34" charset="0"/>
              <a:cs typeface="Verdana" pitchFamily="34" charset="0"/>
            </a:endParaRP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Review of design documentation </a:t>
            </a: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Independent analyses</a:t>
            </a: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Full-scale </a:t>
            </a:r>
            <a:r>
              <a:rPr lang="en-GB" sz="1100" dirty="0">
                <a:solidFill>
                  <a:schemeClr val="bg1"/>
                </a:solidFill>
                <a:latin typeface="Verdana" pitchFamily="34" charset="0"/>
                <a:ea typeface="Verdana" pitchFamily="34" charset="0"/>
                <a:cs typeface="Verdana" pitchFamily="34" charset="0"/>
              </a:rPr>
              <a:t>component </a:t>
            </a:r>
            <a:r>
              <a:rPr lang="en-GB" sz="1100" dirty="0" smtClean="0">
                <a:solidFill>
                  <a:schemeClr val="bg1"/>
                </a:solidFill>
                <a:latin typeface="Verdana" pitchFamily="34" charset="0"/>
                <a:ea typeface="Verdana" pitchFamily="34" charset="0"/>
                <a:cs typeface="Verdana" pitchFamily="34" charset="0"/>
              </a:rPr>
              <a:t>testing</a:t>
            </a: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Prototype </a:t>
            </a:r>
            <a:r>
              <a:rPr lang="en-GB" sz="1100" dirty="0">
                <a:solidFill>
                  <a:schemeClr val="bg1"/>
                </a:solidFill>
                <a:latin typeface="Verdana" pitchFamily="34" charset="0"/>
                <a:ea typeface="Verdana" pitchFamily="34" charset="0"/>
                <a:cs typeface="Verdana" pitchFamily="34" charset="0"/>
              </a:rPr>
              <a:t>measurements and </a:t>
            </a:r>
            <a:r>
              <a:rPr lang="en-GB" sz="1100" dirty="0" smtClean="0">
                <a:solidFill>
                  <a:schemeClr val="bg1"/>
                </a:solidFill>
                <a:latin typeface="Verdana" pitchFamily="34" charset="0"/>
                <a:ea typeface="Verdana" pitchFamily="34" charset="0"/>
                <a:cs typeface="Verdana" pitchFamily="34" charset="0"/>
              </a:rPr>
              <a:t>testing</a:t>
            </a: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Manufacturing evaluation/IPE</a:t>
            </a:r>
          </a:p>
          <a:p>
            <a:pPr fontAlgn="auto">
              <a:spcBef>
                <a:spcPts val="0"/>
              </a:spcBef>
              <a:spcAft>
                <a:spcPts val="0"/>
              </a:spcAft>
              <a:buClrTx/>
            </a:pPr>
            <a:r>
              <a:rPr lang="en-GB" sz="1100" dirty="0" smtClean="0">
                <a:solidFill>
                  <a:schemeClr val="bg1"/>
                </a:solidFill>
                <a:latin typeface="Verdana" pitchFamily="34" charset="0"/>
                <a:ea typeface="Verdana" pitchFamily="34" charset="0"/>
                <a:cs typeface="Verdana" pitchFamily="34" charset="0"/>
              </a:rPr>
              <a:t>Maintenance of </a:t>
            </a:r>
            <a:r>
              <a:rPr lang="en-GB" sz="1100" dirty="0">
                <a:solidFill>
                  <a:schemeClr val="bg1"/>
                </a:solidFill>
                <a:latin typeface="Verdana" pitchFamily="34" charset="0"/>
                <a:ea typeface="Verdana" pitchFamily="34" charset="0"/>
                <a:cs typeface="Verdana" pitchFamily="34" charset="0"/>
              </a:rPr>
              <a:t>t</a:t>
            </a:r>
            <a:r>
              <a:rPr lang="en-GB" sz="1100" dirty="0" smtClean="0">
                <a:solidFill>
                  <a:schemeClr val="bg1"/>
                </a:solidFill>
                <a:latin typeface="Verdana" pitchFamily="34" charset="0"/>
                <a:ea typeface="Verdana" pitchFamily="34" charset="0"/>
                <a:cs typeface="Verdana" pitchFamily="34" charset="0"/>
              </a:rPr>
              <a:t>ype </a:t>
            </a:r>
            <a:r>
              <a:rPr lang="en-GB" sz="1100" dirty="0">
                <a:solidFill>
                  <a:schemeClr val="bg1"/>
                </a:solidFill>
                <a:latin typeface="Verdana" pitchFamily="34" charset="0"/>
                <a:ea typeface="Verdana" pitchFamily="34" charset="0"/>
                <a:cs typeface="Verdana" pitchFamily="34" charset="0"/>
              </a:rPr>
              <a:t>certificates</a:t>
            </a:r>
          </a:p>
        </p:txBody>
      </p:sp>
      <p:sp>
        <p:nvSpPr>
          <p:cNvPr id="6" name="Content Placeholder 2"/>
          <p:cNvSpPr txBox="1">
            <a:spLocks/>
          </p:cNvSpPr>
          <p:nvPr/>
        </p:nvSpPr>
        <p:spPr>
          <a:xfrm>
            <a:off x="247697" y="4354364"/>
            <a:ext cx="3604223" cy="1595586"/>
          </a:xfrm>
          <a:prstGeom prst="rect">
            <a:avLst/>
          </a:prstGeom>
          <a:noFill/>
        </p:spPr>
        <p:txBody>
          <a:bodyPr vert="horz" lIns="72000" tIns="72000" rIns="72000" bIns="7200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Tx/>
            </a:pPr>
            <a:r>
              <a:rPr lang="en-GB" sz="1200" dirty="0">
                <a:solidFill>
                  <a:schemeClr val="bg1"/>
                </a:solidFill>
                <a:latin typeface="Verdana" pitchFamily="34" charset="0"/>
                <a:ea typeface="Verdana" pitchFamily="34" charset="0"/>
                <a:cs typeface="Verdana" pitchFamily="34" charset="0"/>
              </a:rPr>
              <a:t>Concept </a:t>
            </a:r>
            <a:r>
              <a:rPr lang="en-GB" sz="1200" dirty="0" smtClean="0">
                <a:solidFill>
                  <a:schemeClr val="bg1"/>
                </a:solidFill>
                <a:latin typeface="Verdana" pitchFamily="34" charset="0"/>
                <a:ea typeface="Verdana" pitchFamily="34" charset="0"/>
                <a:cs typeface="Verdana" pitchFamily="34" charset="0"/>
              </a:rPr>
              <a:t>evaluation</a:t>
            </a:r>
          </a:p>
          <a:p>
            <a:pPr>
              <a:spcBef>
                <a:spcPts val="0"/>
              </a:spcBef>
              <a:buClrTx/>
            </a:pPr>
            <a:r>
              <a:rPr lang="en-GB" sz="1200" dirty="0" smtClean="0">
                <a:solidFill>
                  <a:schemeClr val="bg1"/>
                </a:solidFill>
                <a:latin typeface="Verdana" pitchFamily="34" charset="0"/>
                <a:ea typeface="Verdana" pitchFamily="34" charset="0"/>
                <a:cs typeface="Verdana" pitchFamily="34" charset="0"/>
              </a:rPr>
              <a:t>Design evaluation/assessment</a:t>
            </a:r>
          </a:p>
          <a:p>
            <a:pPr>
              <a:spcBef>
                <a:spcPts val="0"/>
              </a:spcBef>
              <a:buClrTx/>
            </a:pPr>
            <a:r>
              <a:rPr lang="en-GB" sz="1200" dirty="0">
                <a:solidFill>
                  <a:schemeClr val="bg1"/>
                </a:solidFill>
                <a:latin typeface="Verdana" pitchFamily="34" charset="0"/>
                <a:ea typeface="Verdana" pitchFamily="34" charset="0"/>
                <a:cs typeface="Verdana" pitchFamily="34" charset="0"/>
              </a:rPr>
              <a:t>Prototype </a:t>
            </a:r>
            <a:r>
              <a:rPr lang="en-GB" sz="1200" dirty="0" smtClean="0">
                <a:solidFill>
                  <a:schemeClr val="bg1"/>
                </a:solidFill>
                <a:latin typeface="Verdana" pitchFamily="34" charset="0"/>
                <a:ea typeface="Verdana" pitchFamily="34" charset="0"/>
                <a:cs typeface="Verdana" pitchFamily="34" charset="0"/>
              </a:rPr>
              <a:t>approval</a:t>
            </a:r>
          </a:p>
          <a:p>
            <a:pPr>
              <a:spcBef>
                <a:spcPts val="0"/>
              </a:spcBef>
              <a:buClrTx/>
            </a:pPr>
            <a:r>
              <a:rPr lang="en-GB" sz="1200" dirty="0">
                <a:solidFill>
                  <a:schemeClr val="bg1"/>
                </a:solidFill>
                <a:latin typeface="Verdana" pitchFamily="34" charset="0"/>
                <a:ea typeface="Verdana" pitchFamily="34" charset="0"/>
                <a:cs typeface="Verdana" pitchFamily="34" charset="0"/>
              </a:rPr>
              <a:t>Type certification for </a:t>
            </a:r>
            <a:r>
              <a:rPr lang="en-GB" sz="1200" dirty="0" smtClean="0">
                <a:solidFill>
                  <a:schemeClr val="bg1"/>
                </a:solidFill>
                <a:latin typeface="Verdana" pitchFamily="34" charset="0"/>
                <a:ea typeface="Verdana" pitchFamily="34" charset="0"/>
                <a:cs typeface="Verdana" pitchFamily="34" charset="0"/>
              </a:rPr>
              <a:t>0-series</a:t>
            </a:r>
          </a:p>
          <a:p>
            <a:pPr>
              <a:spcBef>
                <a:spcPts val="0"/>
              </a:spcBef>
              <a:buClrTx/>
            </a:pPr>
            <a:r>
              <a:rPr lang="en-GB" sz="1200" dirty="0">
                <a:solidFill>
                  <a:schemeClr val="bg1"/>
                </a:solidFill>
                <a:latin typeface="Verdana" pitchFamily="34" charset="0"/>
                <a:ea typeface="Verdana" pitchFamily="34" charset="0"/>
                <a:cs typeface="Verdana" pitchFamily="34" charset="0"/>
              </a:rPr>
              <a:t>Type certification for serial production</a:t>
            </a:r>
          </a:p>
        </p:txBody>
      </p:sp>
    </p:spTree>
    <p:extLst>
      <p:ext uri="{BB962C8B-B14F-4D97-AF65-F5344CB8AC3E}">
        <p14:creationId xmlns:p14="http://schemas.microsoft.com/office/powerpoint/2010/main" val="55536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certification</a:t>
            </a:r>
            <a:endParaRPr lang="en-GB" dirty="0"/>
          </a:p>
        </p:txBody>
      </p:sp>
      <p:sp>
        <p:nvSpPr>
          <p:cNvPr id="3" name="Content Placeholder 2"/>
          <p:cNvSpPr>
            <a:spLocks noGrp="1"/>
          </p:cNvSpPr>
          <p:nvPr>
            <p:ph idx="1"/>
          </p:nvPr>
        </p:nvSpPr>
        <p:spPr>
          <a:xfrm>
            <a:off x="4982973" y="1987168"/>
            <a:ext cx="3909507" cy="2567717"/>
          </a:xfrm>
        </p:spPr>
        <p:txBody>
          <a:bodyPr lIns="72000" tIns="72000" rIns="72000" bIns="72000"/>
          <a:lstStyle/>
          <a:p>
            <a:pPr marL="0" indent="0">
              <a:buClr>
                <a:srgbClr val="00B050"/>
              </a:buClr>
              <a:buNone/>
            </a:pPr>
            <a:r>
              <a:rPr lang="en-GB" sz="1400" dirty="0" smtClean="0">
                <a:solidFill>
                  <a:srgbClr val="333333"/>
                </a:solidFill>
              </a:rPr>
              <a:t>Main services:</a:t>
            </a:r>
          </a:p>
          <a:p>
            <a:pPr>
              <a:buClr>
                <a:srgbClr val="00B050"/>
              </a:buClr>
            </a:pPr>
            <a:r>
              <a:rPr lang="en-GB" sz="1400" dirty="0" smtClean="0">
                <a:solidFill>
                  <a:srgbClr val="333333"/>
                </a:solidFill>
              </a:rPr>
              <a:t>Site </a:t>
            </a:r>
            <a:r>
              <a:rPr lang="en-GB" sz="1400" dirty="0">
                <a:solidFill>
                  <a:srgbClr val="333333"/>
                </a:solidFill>
              </a:rPr>
              <a:t>specific design </a:t>
            </a:r>
            <a:r>
              <a:rPr lang="en-GB" sz="1400" dirty="0" smtClean="0">
                <a:solidFill>
                  <a:srgbClr val="333333"/>
                </a:solidFill>
              </a:rPr>
              <a:t>conditions</a:t>
            </a:r>
          </a:p>
          <a:p>
            <a:pPr>
              <a:buClr>
                <a:srgbClr val="00B050"/>
              </a:buClr>
            </a:pPr>
            <a:r>
              <a:rPr lang="en-GB" sz="1400" dirty="0" smtClean="0">
                <a:solidFill>
                  <a:srgbClr val="333333"/>
                </a:solidFill>
              </a:rPr>
              <a:t>Site </a:t>
            </a:r>
            <a:r>
              <a:rPr lang="en-GB" sz="1400" dirty="0">
                <a:solidFill>
                  <a:srgbClr val="333333"/>
                </a:solidFill>
              </a:rPr>
              <a:t>specific design </a:t>
            </a:r>
            <a:r>
              <a:rPr lang="en-GB" sz="1400" dirty="0" smtClean="0">
                <a:solidFill>
                  <a:srgbClr val="333333"/>
                </a:solidFill>
              </a:rPr>
              <a:t>assessment</a:t>
            </a:r>
          </a:p>
          <a:p>
            <a:pPr>
              <a:lnSpc>
                <a:spcPct val="100000"/>
              </a:lnSpc>
              <a:buClr>
                <a:srgbClr val="00B050"/>
              </a:buClr>
            </a:pPr>
            <a:r>
              <a:rPr lang="en-GB" sz="1400" dirty="0" smtClean="0">
                <a:solidFill>
                  <a:srgbClr val="333333"/>
                </a:solidFill>
              </a:rPr>
              <a:t>Surveillance </a:t>
            </a:r>
            <a:r>
              <a:rPr lang="en-GB" sz="1400" dirty="0">
                <a:solidFill>
                  <a:srgbClr val="333333"/>
                </a:solidFill>
              </a:rPr>
              <a:t>during </a:t>
            </a:r>
            <a:r>
              <a:rPr lang="en-GB" sz="1400" dirty="0" smtClean="0">
                <a:solidFill>
                  <a:srgbClr val="333333"/>
                </a:solidFill>
              </a:rPr>
              <a:t>production</a:t>
            </a:r>
          </a:p>
          <a:p>
            <a:pPr>
              <a:buClr>
                <a:srgbClr val="00B050"/>
              </a:buClr>
            </a:pPr>
            <a:r>
              <a:rPr lang="en-GB" sz="1400" dirty="0" smtClean="0">
                <a:solidFill>
                  <a:srgbClr val="333333"/>
                </a:solidFill>
              </a:rPr>
              <a:t>Surveillance </a:t>
            </a:r>
            <a:r>
              <a:rPr lang="en-GB" sz="1400" dirty="0">
                <a:solidFill>
                  <a:srgbClr val="333333"/>
                </a:solidFill>
              </a:rPr>
              <a:t>of transport and </a:t>
            </a:r>
            <a:r>
              <a:rPr lang="en-GB" sz="1400" dirty="0" smtClean="0">
                <a:solidFill>
                  <a:srgbClr val="333333"/>
                </a:solidFill>
              </a:rPr>
              <a:t>erection</a:t>
            </a:r>
          </a:p>
          <a:p>
            <a:pPr>
              <a:buClr>
                <a:srgbClr val="00B050"/>
              </a:buClr>
            </a:pPr>
            <a:r>
              <a:rPr lang="en-GB" sz="1400" dirty="0" smtClean="0">
                <a:solidFill>
                  <a:srgbClr val="333333"/>
                </a:solidFill>
              </a:rPr>
              <a:t>Surveillance </a:t>
            </a:r>
            <a:r>
              <a:rPr lang="en-GB" sz="1400" dirty="0">
                <a:solidFill>
                  <a:srgbClr val="333333"/>
                </a:solidFill>
              </a:rPr>
              <a:t>during </a:t>
            </a:r>
            <a:r>
              <a:rPr lang="en-GB" sz="1400" dirty="0" smtClean="0">
                <a:solidFill>
                  <a:srgbClr val="333333"/>
                </a:solidFill>
              </a:rPr>
              <a:t>commissioning</a:t>
            </a:r>
          </a:p>
          <a:p>
            <a:pPr>
              <a:buClr>
                <a:srgbClr val="00B050"/>
              </a:buClr>
            </a:pPr>
            <a:r>
              <a:rPr lang="en-GB" sz="1400" dirty="0" smtClean="0">
                <a:solidFill>
                  <a:srgbClr val="333333"/>
                </a:solidFill>
              </a:rPr>
              <a:t>Project certificate</a:t>
            </a:r>
          </a:p>
          <a:p>
            <a:pPr>
              <a:buClr>
                <a:srgbClr val="00B050"/>
              </a:buClr>
            </a:pPr>
            <a:r>
              <a:rPr lang="en-GB" sz="1400" dirty="0" smtClean="0">
                <a:solidFill>
                  <a:srgbClr val="333333"/>
                </a:solidFill>
              </a:rPr>
              <a:t>Periodic monitoring</a:t>
            </a:r>
            <a:endParaRPr lang="en-GB" sz="1400" dirty="0">
              <a:solidFill>
                <a:srgbClr val="333333"/>
              </a:solidFill>
            </a:endParaRPr>
          </a:p>
        </p:txBody>
      </p:sp>
      <p:sp>
        <p:nvSpPr>
          <p:cNvPr id="4" name="Slide Number Placeholder 3"/>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5</a:t>
            </a:fld>
            <a:endParaRPr lang="en-GB" dirty="0"/>
          </a:p>
        </p:txBody>
      </p:sp>
      <p:sp>
        <p:nvSpPr>
          <p:cNvPr id="5" name="Text Placeholder 6"/>
          <p:cNvSpPr txBox="1">
            <a:spLocks/>
          </p:cNvSpPr>
          <p:nvPr/>
        </p:nvSpPr>
        <p:spPr>
          <a:xfrm>
            <a:off x="4974913" y="1160463"/>
            <a:ext cx="3899497" cy="800905"/>
          </a:xfrm>
          <a:prstGeom prst="rect">
            <a:avLst/>
          </a:prstGeom>
        </p:spPr>
        <p:txBody>
          <a:bodyPr vert="horz" lIns="72000" tIns="72000" rIns="72000" bIns="7200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smtClean="0">
                <a:solidFill>
                  <a:srgbClr val="333333"/>
                </a:solidFill>
              </a:rPr>
              <a:t>Modular service provision for onshore and offshore wind projects based on client’s needs</a:t>
            </a:r>
            <a:r>
              <a:rPr lang="en-GB" sz="1400" dirty="0">
                <a:solidFill>
                  <a:srgbClr val="333333"/>
                </a:solidFill>
              </a:rPr>
              <a:t>.</a:t>
            </a:r>
          </a:p>
        </p:txBody>
      </p:sp>
      <p:pic>
        <p:nvPicPr>
          <p:cNvPr id="10" name="Picture 4" descr="Bil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3560" y="1156964"/>
            <a:ext cx="1158440" cy="16424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Dokumente und Einstellungen\poll\Desktop\oss-901_2012-0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628800"/>
            <a:ext cx="1158079" cy="1633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7"/>
          <p:cNvSpPr>
            <a:spLocks noChangeArrowheads="1"/>
          </p:cNvSpPr>
          <p:nvPr/>
        </p:nvSpPr>
        <p:spPr bwMode="auto">
          <a:xfrm>
            <a:off x="250823" y="4581128"/>
            <a:ext cx="3910039" cy="1541365"/>
          </a:xfrm>
          <a:prstGeom prst="rect">
            <a:avLst/>
          </a:prstGeom>
          <a:solidFill>
            <a:schemeClr val="accent4">
              <a:alpha val="85000"/>
            </a:schemeClr>
          </a:solidFill>
          <a:ln>
            <a:noFill/>
          </a:ln>
          <a:effectLst/>
          <a:extLst/>
        </p:spPr>
        <p:txBody>
          <a:bodyPr lIns="72000" tIns="108000" rIns="72000" anchor="ctr" anchorCtr="0"/>
          <a:lstStyle/>
          <a:p>
            <a:pPr lvl="0" algn="ctr" fontAlgn="base">
              <a:spcBef>
                <a:spcPct val="0"/>
              </a:spcBef>
              <a:spcAft>
                <a:spcPct val="5000"/>
              </a:spcAft>
            </a:pPr>
            <a:endParaRPr lang="en-GB" sz="1200" dirty="0" smtClean="0">
              <a:solidFill>
                <a:schemeClr val="bg1"/>
              </a:solidFill>
              <a:latin typeface="Verdana" pitchFamily="34" charset="0"/>
              <a:ea typeface="Verdana" pitchFamily="34" charset="0"/>
              <a:cs typeface="Verdana" pitchFamily="34" charset="0"/>
            </a:endParaRPr>
          </a:p>
        </p:txBody>
      </p:sp>
      <p:sp>
        <p:nvSpPr>
          <p:cNvPr id="6" name="Content Placeholder 2"/>
          <p:cNvSpPr txBox="1">
            <a:spLocks/>
          </p:cNvSpPr>
          <p:nvPr/>
        </p:nvSpPr>
        <p:spPr>
          <a:xfrm>
            <a:off x="251520" y="4581128"/>
            <a:ext cx="3910037" cy="1541365"/>
          </a:xfrm>
          <a:prstGeom prst="rect">
            <a:avLst/>
          </a:prstGeom>
          <a:noFill/>
        </p:spPr>
        <p:txBody>
          <a:bodyPr vert="horz" lIns="72000" tIns="72000" rIns="72000" bIns="7200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ClrTx/>
            </a:pPr>
            <a:r>
              <a:rPr lang="en-GB" altLang="de-DE" sz="1200" dirty="0">
                <a:solidFill>
                  <a:schemeClr val="bg1"/>
                </a:solidFill>
                <a:latin typeface="Verdana" pitchFamily="34" charset="0"/>
                <a:ea typeface="Verdana" pitchFamily="34" charset="0"/>
                <a:cs typeface="Verdana" pitchFamily="34" charset="0"/>
              </a:rPr>
              <a:t>Longest history in wind </a:t>
            </a:r>
            <a:r>
              <a:rPr lang="en-GB" altLang="de-DE" sz="1200" dirty="0" smtClean="0">
                <a:solidFill>
                  <a:schemeClr val="bg1"/>
                </a:solidFill>
                <a:latin typeface="Verdana" pitchFamily="34" charset="0"/>
                <a:ea typeface="Verdana" pitchFamily="34" charset="0"/>
                <a:cs typeface="Verdana" pitchFamily="34" charset="0"/>
              </a:rPr>
              <a:t>energy</a:t>
            </a:r>
          </a:p>
          <a:p>
            <a:pPr>
              <a:lnSpc>
                <a:spcPct val="100000"/>
              </a:lnSpc>
              <a:buClrTx/>
            </a:pPr>
            <a:r>
              <a:rPr lang="en-GB" altLang="de-DE" sz="1200" dirty="0">
                <a:solidFill>
                  <a:schemeClr val="bg1"/>
                </a:solidFill>
                <a:latin typeface="Verdana" pitchFamily="34" charset="0"/>
                <a:ea typeface="Verdana" pitchFamily="34" charset="0"/>
                <a:cs typeface="Verdana" pitchFamily="34" charset="0"/>
              </a:rPr>
              <a:t>Own </a:t>
            </a:r>
            <a:r>
              <a:rPr lang="en-GB" altLang="de-DE" sz="1200" dirty="0" smtClean="0">
                <a:solidFill>
                  <a:schemeClr val="bg1"/>
                </a:solidFill>
                <a:latin typeface="Verdana" pitchFamily="34" charset="0"/>
                <a:ea typeface="Verdana" pitchFamily="34" charset="0"/>
                <a:cs typeface="Verdana" pitchFamily="34" charset="0"/>
              </a:rPr>
              <a:t>standards/guidelines</a:t>
            </a:r>
          </a:p>
          <a:p>
            <a:pPr>
              <a:lnSpc>
                <a:spcPct val="100000"/>
              </a:lnSpc>
              <a:buClrTx/>
            </a:pPr>
            <a:r>
              <a:rPr lang="en-GB" sz="1200" dirty="0">
                <a:solidFill>
                  <a:schemeClr val="bg1"/>
                </a:solidFill>
                <a:latin typeface="Verdana" pitchFamily="34" charset="0"/>
                <a:ea typeface="Verdana" pitchFamily="34" charset="0"/>
                <a:cs typeface="Verdana" pitchFamily="34" charset="0"/>
              </a:rPr>
              <a:t>Biggest workforce and highly </a:t>
            </a:r>
            <a:r>
              <a:rPr lang="en-GB" sz="1200" dirty="0" smtClean="0">
                <a:solidFill>
                  <a:schemeClr val="bg1"/>
                </a:solidFill>
                <a:latin typeface="Verdana" pitchFamily="34" charset="0"/>
                <a:ea typeface="Verdana" pitchFamily="34" charset="0"/>
                <a:cs typeface="Verdana" pitchFamily="34" charset="0"/>
              </a:rPr>
              <a:t>qualified teams</a:t>
            </a:r>
          </a:p>
          <a:p>
            <a:pPr>
              <a:lnSpc>
                <a:spcPct val="100000"/>
              </a:lnSpc>
              <a:buClrTx/>
            </a:pPr>
            <a:r>
              <a:rPr lang="en-GB" sz="1200" dirty="0">
                <a:solidFill>
                  <a:schemeClr val="bg1"/>
                </a:solidFill>
                <a:latin typeface="Verdana" pitchFamily="34" charset="0"/>
                <a:ea typeface="Verdana" pitchFamily="34" charset="0"/>
                <a:cs typeface="Verdana" pitchFamily="34" charset="0"/>
              </a:rPr>
              <a:t>Avoiding damages/reducing </a:t>
            </a:r>
            <a:r>
              <a:rPr lang="en-GB" sz="1200" dirty="0" smtClean="0">
                <a:solidFill>
                  <a:schemeClr val="bg1"/>
                </a:solidFill>
                <a:latin typeface="Verdana" pitchFamily="34" charset="0"/>
                <a:ea typeface="Verdana" pitchFamily="34" charset="0"/>
                <a:cs typeface="Verdana" pitchFamily="34" charset="0"/>
              </a:rPr>
              <a:t>financial risks/securing investment</a:t>
            </a:r>
            <a:endParaRPr lang="en-GB" sz="1200" dirty="0">
              <a:solidFill>
                <a:schemeClr val="bg1"/>
              </a:solidFill>
              <a:latin typeface="Verdana" pitchFamily="34" charset="0"/>
              <a:ea typeface="Verdana" pitchFamily="34" charset="0"/>
              <a:cs typeface="Verdana" pitchFamily="34" charset="0"/>
            </a:endParaRPr>
          </a:p>
        </p:txBody>
      </p:sp>
      <p:sp>
        <p:nvSpPr>
          <p:cNvPr id="13" name="Rectangle 12"/>
          <p:cNvSpPr/>
          <p:nvPr/>
        </p:nvSpPr>
        <p:spPr>
          <a:xfrm>
            <a:off x="4974915" y="4581128"/>
            <a:ext cx="3918260" cy="1541365"/>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rgbClr val="333333"/>
              </a:solidFill>
              <a:latin typeface="Verdana" pitchFamily="34" charset="0"/>
              <a:ea typeface="Verdana" pitchFamily="34" charset="0"/>
              <a:cs typeface="Verdana" pitchFamily="34" charset="0"/>
            </a:endParaRPr>
          </a:p>
        </p:txBody>
      </p:sp>
      <p:sp>
        <p:nvSpPr>
          <p:cNvPr id="7" name="Content Placeholder 2"/>
          <p:cNvSpPr txBox="1">
            <a:spLocks/>
          </p:cNvSpPr>
          <p:nvPr/>
        </p:nvSpPr>
        <p:spPr>
          <a:xfrm>
            <a:off x="4982973" y="4581128"/>
            <a:ext cx="3909507" cy="1541365"/>
          </a:xfrm>
          <a:prstGeom prst="rect">
            <a:avLst/>
          </a:prstGeom>
          <a:noFill/>
        </p:spPr>
        <p:txBody>
          <a:bodyPr vert="horz" lIns="72000" tIns="72000" rIns="72000" bIns="72000" rtlCol="0">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00000"/>
              </a:lnSpc>
              <a:spcBef>
                <a:spcPts val="0"/>
              </a:spcBef>
              <a:spcAft>
                <a:spcPts val="0"/>
              </a:spcAft>
              <a:buNone/>
            </a:pPr>
            <a:r>
              <a:rPr lang="en-GB" sz="1200" dirty="0" smtClean="0">
                <a:solidFill>
                  <a:schemeClr val="bg1"/>
                </a:solidFill>
                <a:latin typeface="Verdana" pitchFamily="34" charset="0"/>
                <a:ea typeface="Verdana" pitchFamily="34" charset="0"/>
                <a:cs typeface="Verdana" pitchFamily="34" charset="0"/>
              </a:rPr>
              <a:t>Certification </a:t>
            </a:r>
            <a:r>
              <a:rPr lang="en-GB" sz="1200" dirty="0">
                <a:solidFill>
                  <a:schemeClr val="bg1"/>
                </a:solidFill>
                <a:latin typeface="Verdana" pitchFamily="34" charset="0"/>
                <a:ea typeface="Verdana" pitchFamily="34" charset="0"/>
                <a:cs typeface="Verdana" pitchFamily="34" charset="0"/>
              </a:rPr>
              <a:t>is based </a:t>
            </a:r>
            <a:r>
              <a:rPr lang="en-GB" sz="1200" dirty="0" smtClean="0">
                <a:solidFill>
                  <a:schemeClr val="bg1"/>
                </a:solidFill>
                <a:latin typeface="Verdana" pitchFamily="34" charset="0"/>
                <a:ea typeface="Verdana" pitchFamily="34" charset="0"/>
                <a:cs typeface="Verdana" pitchFamily="34" charset="0"/>
              </a:rPr>
              <a:t>upon:</a:t>
            </a:r>
            <a:endParaRPr lang="en-GB" sz="1200" dirty="0">
              <a:solidFill>
                <a:schemeClr val="bg1"/>
              </a:solidFill>
              <a:latin typeface="Verdana" pitchFamily="34" charset="0"/>
              <a:ea typeface="Verdana" pitchFamily="34" charset="0"/>
              <a:cs typeface="Verdana" pitchFamily="34" charset="0"/>
            </a:endParaRPr>
          </a:p>
          <a:p>
            <a:pPr>
              <a:lnSpc>
                <a:spcPct val="100000"/>
              </a:lnSpc>
              <a:buClrTx/>
            </a:pPr>
            <a:r>
              <a:rPr lang="en-GB" sz="1200" dirty="0">
                <a:solidFill>
                  <a:schemeClr val="bg1"/>
                </a:solidFill>
              </a:rPr>
              <a:t>International </a:t>
            </a:r>
            <a:r>
              <a:rPr lang="en-GB" sz="1200" dirty="0" smtClean="0">
                <a:solidFill>
                  <a:schemeClr val="bg1"/>
                </a:solidFill>
              </a:rPr>
              <a:t>standards</a:t>
            </a:r>
          </a:p>
          <a:p>
            <a:pPr>
              <a:lnSpc>
                <a:spcPct val="100000"/>
              </a:lnSpc>
              <a:buClrTx/>
            </a:pPr>
            <a:r>
              <a:rPr lang="en-GB" sz="1200" dirty="0">
                <a:solidFill>
                  <a:schemeClr val="bg1"/>
                </a:solidFill>
              </a:rPr>
              <a:t>Various national certification </a:t>
            </a:r>
            <a:r>
              <a:rPr lang="en-GB" sz="1200" dirty="0" smtClean="0">
                <a:solidFill>
                  <a:schemeClr val="bg1"/>
                </a:solidFill>
              </a:rPr>
              <a:t>systems</a:t>
            </a:r>
          </a:p>
          <a:p>
            <a:pPr>
              <a:lnSpc>
                <a:spcPct val="100000"/>
              </a:lnSpc>
              <a:buClrTx/>
            </a:pPr>
            <a:r>
              <a:rPr lang="en-GB" sz="1200" dirty="0" smtClean="0">
                <a:solidFill>
                  <a:schemeClr val="bg1"/>
                </a:solidFill>
              </a:rPr>
              <a:t>DNV GL service specifications, DNV </a:t>
            </a:r>
            <a:r>
              <a:rPr lang="en-GB" sz="1200" dirty="0">
                <a:solidFill>
                  <a:schemeClr val="bg1"/>
                </a:solidFill>
              </a:rPr>
              <a:t>standards and GL </a:t>
            </a:r>
            <a:r>
              <a:rPr lang="en-GB" sz="1200" dirty="0" smtClean="0">
                <a:solidFill>
                  <a:schemeClr val="bg1"/>
                </a:solidFill>
              </a:rPr>
              <a:t>guidelines</a:t>
            </a:r>
          </a:p>
          <a:p>
            <a:pPr>
              <a:lnSpc>
                <a:spcPct val="100000"/>
              </a:lnSpc>
              <a:buClrTx/>
            </a:pPr>
            <a:r>
              <a:rPr lang="en-GB" sz="1200" dirty="0" smtClean="0">
                <a:solidFill>
                  <a:schemeClr val="bg1"/>
                </a:solidFill>
              </a:rPr>
              <a:t>Customer’s specifications</a:t>
            </a:r>
            <a:endParaRPr lang="en-GB" sz="1200"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23" y="1156965"/>
            <a:ext cx="3171954" cy="3275652"/>
          </a:xfrm>
          <a:prstGeom prst="rect">
            <a:avLst/>
          </a:prstGeom>
        </p:spPr>
      </p:pic>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a:xfrm>
            <a:off x="3567831" y="2461365"/>
            <a:ext cx="1187451" cy="1712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722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4016828" y="1556792"/>
            <a:ext cx="4875950" cy="3723654"/>
          </a:xfrm>
          <a:prstGeom prst="rect">
            <a:avLst/>
          </a:prstGeom>
          <a:noFill/>
          <a:ln w="9525">
            <a:solidFill>
              <a:srgbClr val="20A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smtClean="0"/>
          </a:p>
        </p:txBody>
      </p:sp>
      <p:sp>
        <p:nvSpPr>
          <p:cNvPr id="11" name="Rectangle 10"/>
          <p:cNvSpPr/>
          <p:nvPr/>
        </p:nvSpPr>
        <p:spPr>
          <a:xfrm>
            <a:off x="4029075" y="1556793"/>
            <a:ext cx="4849586" cy="401955"/>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smtClean="0"/>
          </a:p>
        </p:txBody>
      </p:sp>
      <p:sp>
        <p:nvSpPr>
          <p:cNvPr id="12" name="TextBox 11"/>
          <p:cNvSpPr txBox="1"/>
          <p:nvPr/>
        </p:nvSpPr>
        <p:spPr>
          <a:xfrm>
            <a:off x="4142841" y="1680046"/>
            <a:ext cx="4389599" cy="173894"/>
          </a:xfrm>
          <a:prstGeom prst="rect">
            <a:avLst/>
          </a:prstGeom>
          <a:noFill/>
        </p:spPr>
        <p:txBody>
          <a:bodyPr wrap="square" lIns="0" tIns="0" rIns="0" bIns="0" rtlCol="0">
            <a:spAutoFit/>
          </a:bodyPr>
          <a:lstStyle/>
          <a:p>
            <a:pPr>
              <a:lnSpc>
                <a:spcPct val="113000"/>
              </a:lnSpc>
              <a:spcBef>
                <a:spcPts val="600"/>
              </a:spcBef>
            </a:pPr>
            <a:r>
              <a:rPr lang="en-GB" sz="1000" dirty="0" smtClean="0">
                <a:solidFill>
                  <a:schemeClr val="bg1"/>
                </a:solidFill>
              </a:rPr>
              <a:t>Component Certification consists of the following modules:</a:t>
            </a:r>
          </a:p>
        </p:txBody>
      </p:sp>
      <p:sp>
        <p:nvSpPr>
          <p:cNvPr id="2" name="Title 1"/>
          <p:cNvSpPr>
            <a:spLocks noGrp="1"/>
          </p:cNvSpPr>
          <p:nvPr>
            <p:ph type="title"/>
          </p:nvPr>
        </p:nvSpPr>
        <p:spPr/>
        <p:txBody>
          <a:bodyPr/>
          <a:lstStyle/>
          <a:p>
            <a:r>
              <a:rPr lang="en-GB" dirty="0" smtClean="0"/>
              <a:t>Component certification</a:t>
            </a:r>
            <a:endParaRPr lang="en-GB" dirty="0"/>
          </a:p>
        </p:txBody>
      </p:sp>
      <p:sp>
        <p:nvSpPr>
          <p:cNvPr id="3" name="Content Placeholder 2"/>
          <p:cNvSpPr>
            <a:spLocks noGrp="1"/>
          </p:cNvSpPr>
          <p:nvPr>
            <p:ph idx="1"/>
          </p:nvPr>
        </p:nvSpPr>
        <p:spPr>
          <a:xfrm>
            <a:off x="251223" y="1520279"/>
            <a:ext cx="3564694" cy="4645025"/>
          </a:xfrm>
        </p:spPr>
        <p:txBody>
          <a:bodyPr/>
          <a:lstStyle/>
          <a:p>
            <a:r>
              <a:rPr lang="en-GB" sz="1200" dirty="0" smtClean="0"/>
              <a:t>A DNV GL Component Certificate is the confirmation that a wind turbine component is designed, documented and manufactured in accordance to design assumptions, specific standards and technical requirements.</a:t>
            </a:r>
          </a:p>
          <a:p>
            <a:endParaRPr lang="en-GB" sz="1200" dirty="0" smtClean="0"/>
          </a:p>
          <a:p>
            <a:r>
              <a:rPr lang="en-GB" sz="1200" dirty="0" smtClean="0"/>
              <a:t>We provide tailored solutions for wind turbine manufacturers, as well as sub-suppliers of components. Following successful evaluation, our customer  receive a hallmark showing that their component meets international standards and customers’ needs.</a:t>
            </a:r>
          </a:p>
          <a:p>
            <a:endParaRPr lang="en-GB" sz="1200" dirty="0" smtClean="0"/>
          </a:p>
          <a:p>
            <a:r>
              <a:rPr lang="en-GB" sz="1200" dirty="0" smtClean="0"/>
              <a:t>Authorities in countries throughout the world recognize these systems. In addition, we are accredited by the accreditation body </a:t>
            </a:r>
            <a:r>
              <a:rPr lang="en-GB" sz="1200" u="sng" dirty="0" err="1" smtClean="0">
                <a:hlinkClick r:id="rId3"/>
              </a:rPr>
              <a:t>DAkkS</a:t>
            </a:r>
            <a:r>
              <a:rPr lang="en-GB" sz="1200" dirty="0" smtClean="0"/>
              <a:t>.</a:t>
            </a:r>
          </a:p>
        </p:txBody>
      </p:sp>
      <p:sp>
        <p:nvSpPr>
          <p:cNvPr id="6" name="Slide Number Placeholder 5"/>
          <p:cNvSpPr>
            <a:spLocks noGrp="1"/>
          </p:cNvSpPr>
          <p:nvPr>
            <p:ph type="sldNum" sz="quarter" idx="4294967295"/>
          </p:nvPr>
        </p:nvSpPr>
        <p:spPr>
          <a:xfrm>
            <a:off x="250823" y="6517926"/>
            <a:ext cx="240231" cy="179755"/>
          </a:xfrm>
          <a:prstGeom prst="rect">
            <a:avLst/>
          </a:prstGeom>
        </p:spPr>
        <p:txBody>
          <a:bodyPr/>
          <a:lstStyle/>
          <a:p>
            <a:fld id="{971D5B06-22A9-4944-95CC-DC692C8B8676}" type="slidenum">
              <a:rPr lang="en-GB" altLang="en-US" smtClean="0"/>
              <a:pPr/>
              <a:t>6</a:t>
            </a:fld>
            <a:endParaRPr lang="en-GB" altLang="en-US" dirty="0"/>
          </a:p>
        </p:txBody>
      </p:sp>
      <p:pic>
        <p:nvPicPr>
          <p:cNvPr id="7" name="Picture 6"/>
          <p:cNvPicPr>
            <a:picLocks noChangeAspect="1"/>
          </p:cNvPicPr>
          <p:nvPr/>
        </p:nvPicPr>
        <p:blipFill rotWithShape="1">
          <a:blip r:embed="rId4"/>
          <a:srcRect t="45678" r="1868"/>
          <a:stretch/>
        </p:blipFill>
        <p:spPr>
          <a:xfrm>
            <a:off x="4101167" y="2184102"/>
            <a:ext cx="4717459" cy="2880320"/>
          </a:xfrm>
          <a:prstGeom prst="rect">
            <a:avLst/>
          </a:prstGeom>
        </p:spPr>
      </p:pic>
    </p:spTree>
    <p:extLst>
      <p:ext uri="{BB962C8B-B14F-4D97-AF65-F5344CB8AC3E}">
        <p14:creationId xmlns:p14="http://schemas.microsoft.com/office/powerpoint/2010/main" val="90615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9" name="Inhaltsplatzhalter 2"/>
          <p:cNvSpPr>
            <a:spLocks noGrp="1"/>
          </p:cNvSpPr>
          <p:nvPr>
            <p:ph sz="quarter" idx="1"/>
          </p:nvPr>
        </p:nvSpPr>
        <p:spPr/>
        <p:txBody>
          <a:bodyPr/>
          <a:lstStyle/>
          <a:p>
            <a:pPr marL="0" indent="0">
              <a:buFontTx/>
              <a:buNone/>
            </a:pPr>
            <a:endParaRPr lang="en-GB" altLang="en-US" b="1" dirty="0" smtClean="0"/>
          </a:p>
          <a:p>
            <a:pPr marL="0" indent="0">
              <a:buFontTx/>
              <a:buNone/>
            </a:pPr>
            <a:endParaRPr lang="en-GB" altLang="en-US" b="1" dirty="0" smtClean="0"/>
          </a:p>
          <a:p>
            <a:pPr marL="0" indent="0">
              <a:buFontTx/>
              <a:buNone/>
            </a:pPr>
            <a:endParaRPr lang="en-GB" altLang="en-US" b="1" dirty="0" smtClean="0"/>
          </a:p>
          <a:p>
            <a:pPr marL="0" indent="0">
              <a:buFontTx/>
              <a:buNone/>
            </a:pPr>
            <a:endParaRPr lang="en-GB" altLang="en-US" b="1" dirty="0" smtClean="0"/>
          </a:p>
        </p:txBody>
      </p:sp>
      <p:sp>
        <p:nvSpPr>
          <p:cNvPr id="14340" name="Content Placeholder 4"/>
          <p:cNvSpPr txBox="1">
            <a:spLocks/>
          </p:cNvSpPr>
          <p:nvPr/>
        </p:nvSpPr>
        <p:spPr bwMode="auto">
          <a:xfrm>
            <a:off x="231775" y="1124744"/>
            <a:ext cx="8218488" cy="4669701"/>
          </a:xfrm>
          <a:prstGeom prst="rect">
            <a:avLst/>
          </a:prstGeom>
          <a:noFill/>
          <a:ln w="9525">
            <a:noFill/>
            <a:miter lim="800000"/>
            <a:headEnd/>
            <a:tailEnd/>
          </a:ln>
        </p:spPr>
        <p:txBody>
          <a:bodyPr/>
          <a:lstStyle/>
          <a:p>
            <a:pPr marL="285750" indent="-285750">
              <a:spcBef>
                <a:spcPts val="600"/>
              </a:spcBef>
              <a:buClr>
                <a:srgbClr val="3F9C35"/>
              </a:buClr>
              <a:buSzPct val="100000"/>
              <a:buFont typeface="Wingdings" panose="05000000000000000000" pitchFamily="2" charset="2"/>
              <a:buChar char="§"/>
            </a:pPr>
            <a:r>
              <a:rPr lang="en-GB" altLang="en-US" dirty="0" smtClean="0"/>
              <a:t>Certification is based upon:</a:t>
            </a:r>
          </a:p>
          <a:p>
            <a:pPr marL="742950" lvl="1" indent="-285750">
              <a:spcBef>
                <a:spcPts val="600"/>
              </a:spcBef>
              <a:buClr>
                <a:srgbClr val="3F9C35"/>
              </a:buClr>
              <a:buSzPct val="100000"/>
              <a:buFont typeface="Wingdings" panose="05000000000000000000" pitchFamily="2" charset="2"/>
              <a:buChar char="§"/>
            </a:pPr>
            <a:r>
              <a:rPr lang="en-GB" altLang="en-US" sz="1600" dirty="0" smtClean="0"/>
              <a:t>Internationally accepted standards </a:t>
            </a:r>
            <a:r>
              <a:rPr lang="en-GB" altLang="en-US" sz="1600" b="1" dirty="0" smtClean="0"/>
              <a:t>(IEC)</a:t>
            </a:r>
          </a:p>
          <a:p>
            <a:pPr marL="742950" lvl="1" indent="-285750">
              <a:spcBef>
                <a:spcPts val="600"/>
              </a:spcBef>
              <a:buClr>
                <a:srgbClr val="3F9C35"/>
              </a:buClr>
              <a:buSzPct val="100000"/>
              <a:buFont typeface="Wingdings" panose="05000000000000000000" pitchFamily="2" charset="2"/>
              <a:buChar char="§"/>
            </a:pPr>
            <a:r>
              <a:rPr lang="en-GB" altLang="en-US" sz="1600" b="1" dirty="0" smtClean="0"/>
              <a:t>DNV</a:t>
            </a:r>
            <a:r>
              <a:rPr lang="en-GB" altLang="en-US" sz="1600" dirty="0" smtClean="0"/>
              <a:t> standards and </a:t>
            </a:r>
            <a:r>
              <a:rPr lang="en-GB" altLang="en-US" sz="1600" b="1" dirty="0" smtClean="0"/>
              <a:t>GL</a:t>
            </a:r>
            <a:r>
              <a:rPr lang="en-GB" altLang="en-US" sz="1600" dirty="0" smtClean="0"/>
              <a:t> guidelines developed with the industry</a:t>
            </a:r>
          </a:p>
          <a:p>
            <a:pPr marL="742950" lvl="1" indent="-285750">
              <a:spcBef>
                <a:spcPts val="600"/>
              </a:spcBef>
              <a:buClr>
                <a:srgbClr val="3F9C35"/>
              </a:buClr>
              <a:buSzPct val="100000"/>
              <a:buFont typeface="Wingdings" panose="05000000000000000000" pitchFamily="2" charset="2"/>
              <a:buChar char="§"/>
            </a:pPr>
            <a:r>
              <a:rPr lang="en-GB" altLang="en-US" sz="1600" b="1" dirty="0" smtClean="0"/>
              <a:t>DNV GL </a:t>
            </a:r>
            <a:r>
              <a:rPr lang="en-GB" altLang="en-US" sz="1600" dirty="0" smtClean="0"/>
              <a:t>service documents</a:t>
            </a:r>
          </a:p>
          <a:p>
            <a:pPr marL="742950" lvl="1" indent="-285750">
              <a:spcBef>
                <a:spcPts val="600"/>
              </a:spcBef>
              <a:buClr>
                <a:srgbClr val="3F9C35"/>
              </a:buClr>
              <a:buSzPct val="100000"/>
              <a:buFont typeface="Wingdings" panose="05000000000000000000" pitchFamily="2" charset="2"/>
              <a:buChar char="§"/>
            </a:pPr>
            <a:r>
              <a:rPr lang="en-GB" altLang="en-US" sz="1600" dirty="0" smtClean="0"/>
              <a:t>Various national certification systems</a:t>
            </a:r>
            <a:br>
              <a:rPr lang="en-GB" altLang="en-US" sz="1600" dirty="0" smtClean="0"/>
            </a:br>
            <a:endParaRPr lang="en-GB" altLang="en-US" sz="1600" dirty="0" smtClean="0"/>
          </a:p>
          <a:p>
            <a:pPr marL="285750" indent="-285750">
              <a:spcBef>
                <a:spcPts val="600"/>
              </a:spcBef>
              <a:buClr>
                <a:srgbClr val="3F9C35"/>
              </a:buClr>
              <a:buSzPct val="100000"/>
              <a:buFont typeface="Wingdings" panose="05000000000000000000" pitchFamily="2" charset="2"/>
              <a:buChar char="§"/>
            </a:pPr>
            <a:r>
              <a:rPr lang="en-GB" altLang="en-US" dirty="0" smtClean="0"/>
              <a:t>Extensive work on </a:t>
            </a:r>
            <a:r>
              <a:rPr lang="en-GB" altLang="en-US" b="1" dirty="0" smtClean="0"/>
              <a:t>guideline harmonisation</a:t>
            </a:r>
          </a:p>
          <a:p>
            <a:pPr marL="285750" indent="-285750">
              <a:spcBef>
                <a:spcPts val="600"/>
              </a:spcBef>
              <a:buClr>
                <a:srgbClr val="3F9C35"/>
              </a:buClr>
              <a:buSzPct val="100000"/>
              <a:buFont typeface="Wingdings" panose="05000000000000000000" pitchFamily="2" charset="2"/>
              <a:buChar char="§"/>
            </a:pPr>
            <a:r>
              <a:rPr lang="en-GB" altLang="en-US" b="1" dirty="0"/>
              <a:t>First wind certification regulation published in 1986</a:t>
            </a:r>
          </a:p>
          <a:p>
            <a:pPr marL="285750" indent="-285750">
              <a:spcBef>
                <a:spcPts val="600"/>
              </a:spcBef>
              <a:buClr>
                <a:srgbClr val="3F9C35"/>
              </a:buClr>
              <a:buSzPct val="100000"/>
              <a:buFont typeface="Wingdings" panose="05000000000000000000" pitchFamily="2" charset="2"/>
              <a:buChar char="§"/>
            </a:pPr>
            <a:r>
              <a:rPr lang="en-GB" altLang="en-US" dirty="0"/>
              <a:t>First offshore wind guideline published in </a:t>
            </a:r>
            <a:r>
              <a:rPr lang="en-GB" altLang="en-US" dirty="0" smtClean="0"/>
              <a:t>1995</a:t>
            </a:r>
            <a:r>
              <a:rPr lang="en-GB" altLang="en-US" dirty="0"/>
              <a:t> </a:t>
            </a:r>
            <a:endParaRPr lang="en-GB" altLang="en-US" dirty="0" smtClean="0"/>
          </a:p>
          <a:p>
            <a:pPr marL="285750" indent="-285750">
              <a:spcBef>
                <a:spcPts val="600"/>
              </a:spcBef>
              <a:buClr>
                <a:srgbClr val="3F9C35"/>
              </a:buClr>
              <a:buSzPct val="100000"/>
              <a:buFont typeface="Wingdings" panose="05000000000000000000" pitchFamily="2" charset="2"/>
              <a:buChar char="§"/>
            </a:pPr>
            <a:r>
              <a:rPr lang="en-GB" altLang="en-US" dirty="0" smtClean="0"/>
              <a:t>More </a:t>
            </a:r>
            <a:r>
              <a:rPr lang="en-GB" altLang="en-US" dirty="0"/>
              <a:t>than 30 standards &amp; guidelines developed together with the industry</a:t>
            </a:r>
          </a:p>
          <a:p>
            <a:pPr marL="285750" indent="-285750">
              <a:spcBef>
                <a:spcPts val="600"/>
              </a:spcBef>
              <a:buClr>
                <a:srgbClr val="3F9C35"/>
              </a:buClr>
              <a:buSzPct val="100000"/>
              <a:buFont typeface="Wingdings" panose="05000000000000000000" pitchFamily="2" charset="2"/>
              <a:buChar char="§"/>
            </a:pPr>
            <a:endParaRPr lang="en-GB" altLang="en-US" b="1" dirty="0" smtClean="0"/>
          </a:p>
          <a:p>
            <a:pPr>
              <a:spcBef>
                <a:spcPts val="600"/>
              </a:spcBef>
              <a:buClr>
                <a:srgbClr val="7F7F7F"/>
              </a:buClr>
              <a:buSzPct val="120000"/>
            </a:pPr>
            <a:endParaRPr lang="en-GB" altLang="en-US" sz="2400" dirty="0" smtClean="0">
              <a:solidFill>
                <a:srgbClr val="262626"/>
              </a:solidFill>
              <a:latin typeface="Verdana" pitchFamily="34" charset="0"/>
            </a:endParaRPr>
          </a:p>
          <a:p>
            <a:pPr>
              <a:spcBef>
                <a:spcPts val="600"/>
              </a:spcBef>
              <a:buClr>
                <a:srgbClr val="7F7F7F"/>
              </a:buClr>
              <a:buSzPct val="120000"/>
            </a:pPr>
            <a:endParaRPr lang="en-GB" altLang="en-US" sz="2400" dirty="0" smtClean="0">
              <a:solidFill>
                <a:srgbClr val="262626"/>
              </a:solidFill>
              <a:latin typeface="Verdana" pitchFamily="34" charset="0"/>
            </a:endParaRPr>
          </a:p>
          <a:p>
            <a:pPr>
              <a:spcBef>
                <a:spcPts val="600"/>
              </a:spcBef>
              <a:buClr>
                <a:srgbClr val="7F7F7F"/>
              </a:buClr>
              <a:buSzPct val="120000"/>
            </a:pPr>
            <a:endParaRPr lang="en-GB" altLang="en-US" sz="2400" dirty="0">
              <a:solidFill>
                <a:srgbClr val="262626"/>
              </a:solidFill>
              <a:latin typeface="Verdana" pitchFamily="34" charset="0"/>
            </a:endParaRPr>
          </a:p>
        </p:txBody>
      </p:sp>
      <p:sp>
        <p:nvSpPr>
          <p:cNvPr id="14338" name="Titel 1"/>
          <p:cNvSpPr>
            <a:spLocks noGrp="1"/>
          </p:cNvSpPr>
          <p:nvPr>
            <p:ph type="title"/>
          </p:nvPr>
        </p:nvSpPr>
        <p:spPr>
          <a:xfrm>
            <a:off x="254797" y="304800"/>
            <a:ext cx="7970838" cy="633412"/>
          </a:xfrm>
        </p:spPr>
        <p:txBody>
          <a:bodyPr/>
          <a:lstStyle/>
          <a:p>
            <a:r>
              <a:rPr lang="en-GB" altLang="en-US" dirty="0" smtClean="0"/>
              <a:t>More than 100 standards &amp; guidelines</a:t>
            </a:r>
          </a:p>
        </p:txBody>
      </p:sp>
      <p:grpSp>
        <p:nvGrpSpPr>
          <p:cNvPr id="8" name="Group 7"/>
          <p:cNvGrpSpPr/>
          <p:nvPr/>
        </p:nvGrpSpPr>
        <p:grpSpPr>
          <a:xfrm>
            <a:off x="2069547" y="4503027"/>
            <a:ext cx="5273746" cy="1579944"/>
            <a:chOff x="5868144" y="26690"/>
            <a:chExt cx="2952327" cy="884478"/>
          </a:xfrm>
        </p:grpSpPr>
        <p:pic>
          <p:nvPicPr>
            <p:cNvPr id="9" name="Picture 8" descr="GL_Wind_Rili_2003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6690"/>
              <a:ext cx="608430" cy="884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6690"/>
              <a:ext cx="619239" cy="8844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1" name="Gruppieren 13"/>
            <p:cNvGrpSpPr>
              <a:grpSpLocks noChangeAspect="1"/>
            </p:cNvGrpSpPr>
            <p:nvPr/>
          </p:nvGrpSpPr>
          <p:grpSpPr>
            <a:xfrm>
              <a:off x="8182507" y="26690"/>
              <a:ext cx="637964" cy="884478"/>
              <a:chOff x="3555049" y="44624"/>
              <a:chExt cx="4905377" cy="6800850"/>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5049" y="44624"/>
                <a:ext cx="4905377" cy="6800850"/>
              </a:xfrm>
              <a:prstGeom prst="rect">
                <a:avLst/>
              </a:prstGeom>
              <a:noFill/>
              <a:ln w="9525">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8264" y="1475693"/>
                <a:ext cx="1543579" cy="35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977412" y="1828800"/>
                <a:ext cx="3166556" cy="769441"/>
              </a:xfrm>
              <a:prstGeom prst="rect">
                <a:avLst/>
              </a:prstGeom>
              <a:solidFill>
                <a:schemeClr val="bg1"/>
              </a:solidFill>
            </p:spPr>
            <p:txBody>
              <a:bodyPr wrap="square">
                <a:normAutofit fontScale="25000" lnSpcReduction="20000"/>
              </a:bodyPr>
              <a:lstStyle/>
              <a:p>
                <a:endParaRPr lang="en-GB" sz="1100" dirty="0" smtClean="0">
                  <a:solidFill>
                    <a:schemeClr val="tx1">
                      <a:lumMod val="75000"/>
                    </a:schemeClr>
                  </a:solidFill>
                </a:endParaRPr>
              </a:p>
              <a:p>
                <a:endParaRPr lang="en-GB" sz="1100" dirty="0" smtClean="0">
                  <a:solidFill>
                    <a:schemeClr val="tx1">
                      <a:lumMod val="75000"/>
                    </a:schemeClr>
                  </a:solidFill>
                </a:endParaRPr>
              </a:p>
              <a:p>
                <a:r>
                  <a:rPr lang="en-GB" sz="1000" dirty="0" smtClean="0">
                    <a:solidFill>
                      <a:schemeClr val="bg2">
                        <a:lumMod val="50000"/>
                      </a:schemeClr>
                    </a:solidFill>
                  </a:rPr>
                  <a:t>DNVGL-ST-0046:2015-03</a:t>
                </a:r>
                <a:r>
                  <a:rPr lang="en-GB" sz="1100" dirty="0" smtClean="0">
                    <a:solidFill>
                      <a:schemeClr val="bg2">
                        <a:lumMod val="50000"/>
                      </a:schemeClr>
                    </a:solidFill>
                  </a:rPr>
                  <a:t/>
                </a:r>
                <a:br>
                  <a:rPr lang="en-GB" sz="1100" dirty="0" smtClean="0">
                    <a:solidFill>
                      <a:schemeClr val="bg2">
                        <a:lumMod val="50000"/>
                      </a:schemeClr>
                    </a:solidFill>
                  </a:rPr>
                </a:br>
                <a:endParaRPr lang="en-GB" sz="1100" dirty="0">
                  <a:solidFill>
                    <a:schemeClr val="bg2">
                      <a:lumMod val="50000"/>
                    </a:schemeClr>
                  </a:solidFill>
                </a:endParaRPr>
              </a:p>
            </p:txBody>
          </p:sp>
          <p:sp>
            <p:nvSpPr>
              <p:cNvPr id="17" name="TextBox 4"/>
              <p:cNvSpPr txBox="1"/>
              <p:nvPr/>
            </p:nvSpPr>
            <p:spPr>
              <a:xfrm>
                <a:off x="4059109" y="2626666"/>
                <a:ext cx="4310376" cy="1971088"/>
              </a:xfrm>
              <a:prstGeom prst="rect">
                <a:avLst/>
              </a:prstGeom>
              <a:solidFill>
                <a:schemeClr val="bg1"/>
              </a:solidFill>
            </p:spPr>
            <p:txBody>
              <a:bodyPr wrap="square" lIns="0" tIns="0" rIns="0" bIns="0" rtlCol="0">
                <a:normAutofit/>
              </a:bodyPr>
              <a:lstStyle/>
              <a:p>
                <a:pPr>
                  <a:lnSpc>
                    <a:spcPct val="113000"/>
                  </a:lnSpc>
                  <a:spcBef>
                    <a:spcPts val="600"/>
                  </a:spcBef>
                </a:pPr>
                <a:r>
                  <a:rPr lang="en-GB" sz="200" b="1" dirty="0" smtClean="0">
                    <a:solidFill>
                      <a:schemeClr val="bg2">
                        <a:lumMod val="50000"/>
                      </a:schemeClr>
                    </a:solidFill>
                    <a:latin typeface="+mj-lt"/>
                  </a:rPr>
                  <a:t>Design and Manufacture of </a:t>
                </a:r>
                <a:br>
                  <a:rPr lang="en-GB" sz="200" b="1" dirty="0" smtClean="0">
                    <a:solidFill>
                      <a:schemeClr val="bg2">
                        <a:lumMod val="50000"/>
                      </a:schemeClr>
                    </a:solidFill>
                    <a:latin typeface="+mj-lt"/>
                  </a:rPr>
                </a:br>
                <a:r>
                  <a:rPr lang="en-GB" sz="200" b="1" dirty="0" smtClean="0">
                    <a:solidFill>
                      <a:schemeClr val="bg2">
                        <a:lumMod val="50000"/>
                      </a:schemeClr>
                    </a:solidFill>
                    <a:latin typeface="+mj-lt"/>
                  </a:rPr>
                  <a:t>Wind Turbine Blades</a:t>
                </a:r>
              </a:p>
              <a:p>
                <a:pPr>
                  <a:lnSpc>
                    <a:spcPct val="113000"/>
                  </a:lnSpc>
                  <a:spcBef>
                    <a:spcPts val="600"/>
                  </a:spcBef>
                </a:pPr>
                <a:endParaRPr lang="en-GB" sz="200" dirty="0" err="1" smtClean="0">
                  <a:solidFill>
                    <a:srgbClr val="333333"/>
                  </a:solidFill>
                </a:endParaRPr>
              </a:p>
            </p:txBody>
          </p:sp>
        </p:grpSp>
        <p:sp>
          <p:nvSpPr>
            <p:cNvPr id="12" name="Right Arrow 11"/>
            <p:cNvSpPr/>
            <p:nvPr/>
          </p:nvSpPr>
          <p:spPr>
            <a:xfrm>
              <a:off x="7697357" y="362495"/>
              <a:ext cx="403035" cy="245331"/>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smtClean="0"/>
            </a:p>
          </p:txBody>
        </p:sp>
        <p:sp>
          <p:nvSpPr>
            <p:cNvPr id="13" name="Plus 12"/>
            <p:cNvSpPr/>
            <p:nvPr/>
          </p:nvSpPr>
          <p:spPr>
            <a:xfrm>
              <a:off x="6588224" y="332656"/>
              <a:ext cx="288032" cy="286187"/>
            </a:xfrm>
            <a:prstGeom prst="mathPlus">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smtClean="0"/>
            </a:p>
          </p:txBody>
        </p:sp>
      </p:grpSp>
      <p:pic>
        <p:nvPicPr>
          <p:cNvPr id="18" name="Picture 2"/>
          <p:cNvPicPr>
            <a:picLocks noChangeAspect="1" noChangeArrowheads="1"/>
          </p:cNvPicPr>
          <p:nvPr/>
        </p:nvPicPr>
        <p:blipFill>
          <a:blip r:embed="rId7"/>
          <a:srcRect/>
          <a:stretch>
            <a:fillRect/>
          </a:stretch>
        </p:blipFill>
        <p:spPr bwMode="auto">
          <a:xfrm rot="244834">
            <a:off x="7493809" y="104297"/>
            <a:ext cx="1220957" cy="1798350"/>
          </a:xfrm>
          <a:prstGeom prst="rect">
            <a:avLst/>
          </a:prstGeom>
          <a:noFill/>
          <a:ln w="9525">
            <a:solidFill>
              <a:schemeClr val="tx1"/>
            </a:solidFill>
            <a:miter lim="800000"/>
            <a:headEnd/>
            <a:tailEnd/>
          </a:ln>
        </p:spPr>
      </p:pic>
      <p:pic>
        <p:nvPicPr>
          <p:cNvPr id="19" name="Picture 2" descr="CMS Guideline"/>
          <p:cNvPicPr>
            <a:picLocks noChangeAspect="1" noChangeArrowheads="1"/>
          </p:cNvPicPr>
          <p:nvPr/>
        </p:nvPicPr>
        <p:blipFill>
          <a:blip r:embed="rId8"/>
          <a:srcRect/>
          <a:stretch>
            <a:fillRect/>
          </a:stretch>
        </p:blipFill>
        <p:spPr bwMode="auto">
          <a:xfrm rot="579571">
            <a:off x="7821084" y="1153306"/>
            <a:ext cx="1173336" cy="1683377"/>
          </a:xfrm>
          <a:prstGeom prst="rect">
            <a:avLst/>
          </a:prstGeom>
          <a:noFill/>
          <a:ln w="9525">
            <a:solidFill>
              <a:schemeClr val="tx1">
                <a:lumMod val="50000"/>
              </a:schemeClr>
            </a:solidFill>
            <a:miter lim="800000"/>
            <a:headEnd/>
            <a:tailEnd/>
          </a:ln>
        </p:spPr>
      </p:pic>
      <p:sp>
        <p:nvSpPr>
          <p:cNvPr id="2" name="Slide Number Placeholder 1"/>
          <p:cNvSpPr>
            <a:spLocks noGrp="1"/>
          </p:cNvSpPr>
          <p:nvPr>
            <p:ph type="sldNum" sz="quarter" idx="4294967295"/>
          </p:nvPr>
        </p:nvSpPr>
        <p:spPr>
          <a:xfrm>
            <a:off x="250823" y="6517926"/>
            <a:ext cx="240231" cy="179755"/>
          </a:xfrm>
          <a:prstGeom prst="rect">
            <a:avLst/>
          </a:prstGeom>
        </p:spPr>
        <p:txBody>
          <a:bodyPr/>
          <a:lstStyle/>
          <a:p>
            <a:fld id="{5BA07366-CB75-4AA8-9E5B-928B849F427C}" type="slidenum">
              <a:rPr lang="en-GB" smtClean="0"/>
              <a:t>7</a:t>
            </a:fld>
            <a:endParaRPr lang="en-GB" dirty="0"/>
          </a:p>
        </p:txBody>
      </p:sp>
    </p:spTree>
    <p:extLst>
      <p:ext uri="{BB962C8B-B14F-4D97-AF65-F5344CB8AC3E}">
        <p14:creationId xmlns:p14="http://schemas.microsoft.com/office/powerpoint/2010/main" val="133062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4074087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9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GB" dirty="0"/>
              <a:t>Power plant project and </a:t>
            </a:r>
            <a:r>
              <a:rPr lang="en-GB" dirty="0" smtClean="0"/>
              <a:t>certification - PHASES</a:t>
            </a:r>
            <a:endParaRPr lang="en-GB" dirty="0"/>
          </a:p>
        </p:txBody>
      </p:sp>
      <p:sp>
        <p:nvSpPr>
          <p:cNvPr id="8" name="Content Placeholder 7"/>
          <p:cNvSpPr>
            <a:spLocks noGrp="1"/>
          </p:cNvSpPr>
          <p:nvPr>
            <p:ph idx="1"/>
          </p:nvPr>
        </p:nvSpPr>
        <p:spPr>
          <a:xfrm>
            <a:off x="250825" y="1196752"/>
            <a:ext cx="8641656" cy="4796062"/>
          </a:xfrm>
        </p:spPr>
        <p:txBody>
          <a:bodyPr/>
          <a:lstStyle/>
          <a:p>
            <a:r>
              <a:rPr lang="en-GB" b="1" dirty="0" smtClean="0"/>
              <a:t>Project phases</a:t>
            </a:r>
          </a:p>
          <a:p>
            <a:endParaRPr lang="en-GB" b="1" dirty="0"/>
          </a:p>
          <a:p>
            <a:endParaRPr lang="en-GB" b="1" dirty="0" smtClean="0"/>
          </a:p>
          <a:p>
            <a:endParaRPr lang="en-GB" b="1" dirty="0"/>
          </a:p>
          <a:p>
            <a:endParaRPr lang="en-GB" b="1" dirty="0" smtClean="0"/>
          </a:p>
          <a:p>
            <a:r>
              <a:rPr lang="en-GB" b="1" dirty="0" smtClean="0"/>
              <a:t>Simplified phases</a:t>
            </a:r>
          </a:p>
          <a:p>
            <a:endParaRPr lang="en-GB" b="1" dirty="0" smtClean="0"/>
          </a:p>
          <a:p>
            <a:endParaRPr lang="en-GB" b="1" dirty="0"/>
          </a:p>
          <a:p>
            <a:endParaRPr lang="en-GB" b="1" dirty="0" smtClean="0"/>
          </a:p>
          <a:p>
            <a:endParaRPr lang="en-GB" b="1" dirty="0"/>
          </a:p>
          <a:p>
            <a:r>
              <a:rPr lang="en-GB" b="1" dirty="0" smtClean="0"/>
              <a:t>Certification phases</a:t>
            </a:r>
          </a:p>
          <a:p>
            <a:endParaRPr lang="en-GB" b="1" dirty="0"/>
          </a:p>
        </p:txBody>
      </p:sp>
      <p:sp>
        <p:nvSpPr>
          <p:cNvPr id="4" name="Slide Number Placeholder 3"/>
          <p:cNvSpPr>
            <a:spLocks noGrp="1"/>
          </p:cNvSpPr>
          <p:nvPr>
            <p:ph type="sldNum" sz="quarter" idx="4294967295"/>
          </p:nvPr>
        </p:nvSpPr>
        <p:spPr>
          <a:xfrm>
            <a:off x="250823" y="6517926"/>
            <a:ext cx="240231" cy="179755"/>
          </a:xfrm>
        </p:spPr>
        <p:txBody>
          <a:bodyPr/>
          <a:lstStyle/>
          <a:p>
            <a:fld id="{5BA07366-CB75-4AA8-9E5B-928B849F427C}" type="slidenum">
              <a:rPr lang="en-GB" smtClean="0"/>
              <a:t>8</a:t>
            </a:fld>
            <a:endParaRPr lang="en-GB"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 y="1628800"/>
            <a:ext cx="9144000" cy="1160235"/>
          </a:xfrm>
          <a:prstGeom prst="rect">
            <a:avLst/>
          </a:prstGeom>
        </p:spPr>
      </p:pic>
      <p:graphicFrame>
        <p:nvGraphicFramePr>
          <p:cNvPr id="11" name="Content Placeholder 4"/>
          <p:cNvGraphicFramePr>
            <a:graphicFrameLocks/>
          </p:cNvGraphicFramePr>
          <p:nvPr>
            <p:extLst>
              <p:ext uri="{D42A27DB-BD31-4B8C-83A1-F6EECF244321}">
                <p14:modId xmlns:p14="http://schemas.microsoft.com/office/powerpoint/2010/main" val="3464689739"/>
              </p:ext>
            </p:extLst>
          </p:nvPr>
        </p:nvGraphicFramePr>
        <p:xfrm>
          <a:off x="188290" y="3356992"/>
          <a:ext cx="8642350" cy="1224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98"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504" y="5045769"/>
            <a:ext cx="8723136" cy="104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967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Effect transition="in" filter="fade">
                                      <p:cBhvr>
                                        <p:cTn id="25" dur="500"/>
                                        <p:tgtEl>
                                          <p:spTgt spid="8">
                                            <p:txEl>
                                              <p:pRg st="10" end="10"/>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098"/>
                                        </p:tgtEl>
                                        <p:attrNameLst>
                                          <p:attrName>style.visibility</p:attrName>
                                        </p:attrNameLst>
                                      </p:cBhvr>
                                      <p:to>
                                        <p:strVal val="visible"/>
                                      </p:to>
                                    </p:set>
                                    <p:animEffect transition="in" filter="wipe(left)">
                                      <p:cBhvr>
                                        <p:cTn id="29" dur="5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 power plant - ASSETS</a:t>
            </a:r>
            <a:endParaRPr lang="en-GB"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37987"/>
            <a:ext cx="9144000" cy="4346784"/>
          </a:xfrm>
        </p:spPr>
      </p:pic>
      <p:sp>
        <p:nvSpPr>
          <p:cNvPr id="4" name="Slide Number Placeholder 3"/>
          <p:cNvSpPr>
            <a:spLocks noGrp="1"/>
          </p:cNvSpPr>
          <p:nvPr>
            <p:ph type="sldNum" sz="quarter" idx="4294967295"/>
          </p:nvPr>
        </p:nvSpPr>
        <p:spPr>
          <a:xfrm>
            <a:off x="250823" y="6517926"/>
            <a:ext cx="240231" cy="179755"/>
          </a:xfrm>
        </p:spPr>
        <p:txBody>
          <a:bodyPr/>
          <a:lstStyle/>
          <a:p>
            <a:fld id="{5BA07366-CB75-4AA8-9E5B-928B849F427C}" type="slidenum">
              <a:rPr lang="en-GB" smtClean="0"/>
              <a:t>9</a:t>
            </a:fld>
            <a:endParaRPr lang="en-GB" dirty="0"/>
          </a:p>
        </p:txBody>
      </p:sp>
    </p:spTree>
    <p:extLst>
      <p:ext uri="{BB962C8B-B14F-4D97-AF65-F5344CB8AC3E}">
        <p14:creationId xmlns:p14="http://schemas.microsoft.com/office/powerpoint/2010/main" val="491769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custClrLst>
    <a:custClr name="Sky blue">
      <a:srgbClr val="99D6F0"/>
    </a:custClr>
    <a:custClr name="Land green">
      <a:srgbClr val="3F9C35"/>
    </a:custClr>
    <a:custClr name="Sea Blue">
      <a:srgbClr val="003591"/>
    </a:custClr>
    <a:custClr name="Dark blue">
      <a:srgbClr val="0F204B"/>
    </a:custClr>
    <a:custClr name="White">
      <a:srgbClr val="FFFFFF"/>
    </a:custClr>
    <a:custClr name="Cyan">
      <a:srgbClr val="009FDA"/>
    </a:custClr>
    <a:custClr name="80 % Cyan">
      <a:srgbClr val="33B2E1"/>
    </a:custClr>
    <a:custClr name="60 % Cyan">
      <a:srgbClr val="66C5E9"/>
    </a:custClr>
    <a:custClr name="40 % Cyan">
      <a:srgbClr val="99D6F0"/>
    </a:custClr>
    <a:custClr name="20 % Cyan">
      <a:srgbClr val="CCECF8"/>
    </a:custClr>
    <a:custClr name="10 % Cyan">
      <a:srgbClr val="E5F5FB"/>
    </a:custClr>
    <a:custClr name="Black">
      <a:srgbClr val="000000"/>
    </a:custClr>
    <a:custClr name="80 % Black (Text)">
      <a:srgbClr val="333333"/>
    </a:custClr>
    <a:custClr name="60 % Black">
      <a:srgbClr val="666666"/>
    </a:custClr>
    <a:custClr name="40 % Black">
      <a:srgbClr val="999999"/>
    </a:custClr>
    <a:custClr name="20 % Black">
      <a:srgbClr val="CCCCCC"/>
    </a:custClr>
    <a:custClr name="10 % Black">
      <a:srgbClr val="E5E5E5"/>
    </a:custClr>
    <a:custClr name="Yellow">
      <a:srgbClr val="FECB00"/>
    </a:custClr>
    <a:custClr name="Orange">
      <a:srgbClr val="E98300"/>
    </a:custClr>
    <a:custClr name="Purple">
      <a:srgbClr val="6E5091"/>
    </a:custClr>
    <a:custClr name="Red">
      <a:srgbClr val="C4262E"/>
    </a:custClr>
    <a:custClr name="Warm grey">
      <a:srgbClr val="988F86"/>
    </a:custClr>
  </a:custClrLst>
  <a:extLst>
    <a:ext uri="{05A4C25C-085E-4340-85A3-A5531E510DB2}">
      <thm15:themeFamily xmlns="" xmlns:thm15="http://schemas.microsoft.com/office/thememl/2012/main" name="Blank.potx" id="{B8AE6F96-1862-4C7A-9FAD-9339A7213C6E}" vid="{0A4DC0B5-110A-4547-821D-6920FD2D16B2}"/>
    </a:ext>
  </a:extLst>
</a:theme>
</file>

<file path=ppt/theme/theme2.xml><?xml version="1.0" encoding="utf-8"?>
<a:theme xmlns:a="http://schemas.openxmlformats.org/drawingml/2006/main" name="1_Blank - Copy">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custClrLst>
    <a:custClr name="Sky blue">
      <a:srgbClr val="99D6F0"/>
    </a:custClr>
    <a:custClr name="Land green">
      <a:srgbClr val="3F9C35"/>
    </a:custClr>
    <a:custClr name="Sea Blue">
      <a:srgbClr val="003591"/>
    </a:custClr>
    <a:custClr name="Dark blue">
      <a:srgbClr val="0F204B"/>
    </a:custClr>
    <a:custClr name="White">
      <a:srgbClr val="FFFFFF"/>
    </a:custClr>
    <a:custClr name="Cyan">
      <a:srgbClr val="009FDA"/>
    </a:custClr>
    <a:custClr name="80 % Cyan">
      <a:srgbClr val="33B2E1"/>
    </a:custClr>
    <a:custClr name="60 % Cyan">
      <a:srgbClr val="66C5E9"/>
    </a:custClr>
    <a:custClr name="40 % Cyan">
      <a:srgbClr val="99D9F0"/>
    </a:custClr>
    <a:custClr name="20 % Cyan">
      <a:srgbClr val="CCECF8"/>
    </a:custClr>
    <a:custClr name="10 % Cyan">
      <a:srgbClr val="E5F5FB"/>
    </a:custClr>
    <a:custClr name="Black">
      <a:srgbClr val="000000"/>
    </a:custClr>
    <a:custClr name="80 % Black (Text)">
      <a:srgbClr val="333333"/>
    </a:custClr>
    <a:custClr name="60 % Black">
      <a:srgbClr val="666666"/>
    </a:custClr>
    <a:custClr name="40 % Black">
      <a:srgbClr val="999999"/>
    </a:custClr>
    <a:custClr name="20 % Black">
      <a:srgbClr val="CCCCCC"/>
    </a:custClr>
    <a:custClr name="10 % Black">
      <a:srgbClr val="E5E5E5"/>
    </a:custClr>
    <a:custClr name="Black">
      <a:srgbClr val="000000"/>
    </a:custClr>
    <a:custClr name="Yellow">
      <a:srgbClr val="FECB00"/>
    </a:custClr>
    <a:custClr name="Orange">
      <a:srgbClr val="E98300"/>
    </a:custClr>
    <a:custClr name="Purple">
      <a:srgbClr val="6E5091"/>
    </a:custClr>
    <a:custClr name="Red">
      <a:srgbClr val="C4262E"/>
    </a:custClr>
    <a:custClr name="Warm grey">
      <a:srgbClr val="988F86"/>
    </a:custClr>
  </a:custClrLst>
  <a:extLst>
    <a:ext uri="{05A4C25C-085E-4340-85A3-A5531E510DB2}">
      <thm15:themeFamily xmlns="" xmlns:thm15="http://schemas.microsoft.com/office/thememl/2012/main" name="Blank.potx" id="{B8AE6F96-1862-4C7A-9FAD-9339A7213C6E}" vid="{6EE4A7EA-A24E-4E3C-B166-5EA30DFCCA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2487</Words>
  <Application>Microsoft Office PowerPoint</Application>
  <PresentationFormat>On-screen Show (4:3)</PresentationFormat>
  <Paragraphs>513</Paragraphs>
  <Slides>32</Slides>
  <Notes>32</Notes>
  <HiddenSlides>16</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32</vt:i4>
      </vt:variant>
    </vt:vector>
  </HeadingPairs>
  <TitlesOfParts>
    <vt:vector size="36" baseType="lpstr">
      <vt:lpstr>Blank</vt:lpstr>
      <vt:lpstr>1_Blank - Copy</vt:lpstr>
      <vt:lpstr>think-cell Slide</vt:lpstr>
      <vt:lpstr>Photo Editor-Foto</vt:lpstr>
      <vt:lpstr>Procurement problems?  Not this way - solutions for professionals</vt:lpstr>
      <vt:lpstr>World’s largest certification body for renewable energy</vt:lpstr>
      <vt:lpstr>Component certification</vt:lpstr>
      <vt:lpstr>Type certification</vt:lpstr>
      <vt:lpstr>Project certification</vt:lpstr>
      <vt:lpstr>Component certification</vt:lpstr>
      <vt:lpstr>More than 100 standards &amp; guidelines</vt:lpstr>
      <vt:lpstr>Power plant project and certification - PHASES</vt:lpstr>
      <vt:lpstr>Wind power plant - ASSETS</vt:lpstr>
      <vt:lpstr>   Definition of offshore and onshore wind turbine components</vt:lpstr>
      <vt:lpstr>   Definition of offshore and onshore substation components</vt:lpstr>
      <vt:lpstr>   Value   added</vt:lpstr>
      <vt:lpstr>   Values</vt:lpstr>
      <vt:lpstr>What is Certification?</vt:lpstr>
      <vt:lpstr>PowerPoint Presentation</vt:lpstr>
      <vt:lpstr>   Design basis</vt:lpstr>
      <vt:lpstr>   Design</vt:lpstr>
      <vt:lpstr>   Manufacturing surveillance</vt:lpstr>
      <vt:lpstr>   Manufacturing surveillance</vt:lpstr>
      <vt:lpstr>  Shop approval </vt:lpstr>
      <vt:lpstr>Example scenario #1: Blade damage on 5 turbines due to production error and missing inspection</vt:lpstr>
      <vt:lpstr>Example scenario #2: Corrosion of components due to insufficient protection and failure in production.</vt:lpstr>
      <vt:lpstr>Example scenario #3: Grouted connection in foundation is insufficient.</vt:lpstr>
      <vt:lpstr>Example: reduced insurance /policy rate</vt:lpstr>
      <vt:lpstr>Overview about the number of issued Component Certificates</vt:lpstr>
      <vt:lpstr>Percentage distribution per scheme and year</vt:lpstr>
      <vt:lpstr>Absolute distribution per scheme per year (Component Certification)</vt:lpstr>
      <vt:lpstr>Absolute distribution per scheme per year (Component Certification)</vt:lpstr>
      <vt:lpstr>Benefits of Certification</vt:lpstr>
      <vt:lpstr>Benefits in Renewables Certification</vt:lpstr>
      <vt:lpstr>The goal should be certified for 24/7 performance</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certification of wind power plants</dc:title>
  <dc:creator>Pollicino, Fabio</dc:creator>
  <cp:lastModifiedBy>Woebbeking, Mike</cp:lastModifiedBy>
  <cp:revision>259</cp:revision>
  <cp:lastPrinted>2016-03-04T09:13:44Z</cp:lastPrinted>
  <dcterms:created xsi:type="dcterms:W3CDTF">2015-11-16T15:10:24Z</dcterms:created>
  <dcterms:modified xsi:type="dcterms:W3CDTF">2016-09-22T11:57:38Z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SD_DocumentLanguageString">
    <vt:lpwstr>English (United Kingdom)</vt:lpwstr>
  </property>
  <property fmtid="{D5CDD505-2E9C-101B-9397-08002B2CF9AE}" pid="4" name="SD_CtlText_BusinessAreaName">
    <vt:lpwstr>Energy</vt:lpwstr>
  </property>
  <property fmtid="{D5CDD505-2E9C-101B-9397-08002B2CF9AE}" pid="5" name="SD_CtlText_DocumentNumber">
    <vt:lpwstr>DNVGL-SE-0190</vt:lpwstr>
  </property>
  <property fmtid="{D5CDD505-2E9C-101B-9397-08002B2CF9AE}" pid="6" name="SD_CtlText_AuthorName">
    <vt:lpwstr>Fabio Pollicino</vt:lpwstr>
  </property>
  <property fmtid="{D5CDD505-2E9C-101B-9397-08002B2CF9AE}" pid="7" name="SD_CtlText_Confidentiality">
    <vt:lpwstr>Ungraded</vt:lpwstr>
  </property>
  <property fmtid="{D5CDD505-2E9C-101B-9397-08002B2CF9AE}" pid="8" name="SD_UserprofileName">
    <vt:lpwstr/>
  </property>
  <property fmtid="{D5CDD505-2E9C-101B-9397-08002B2CF9AE}" pid="9" name="DocumentInfoFinished">
    <vt:lpwstr>True</vt:lpwstr>
  </property>
  <property fmtid="{D5CDD505-2E9C-101B-9397-08002B2CF9AE}" pid="10" name="SD_DocumentLanguage">
    <vt:lpwstr>en-GB</vt:lpwstr>
  </property>
  <property fmtid="{D5CDD505-2E9C-101B-9397-08002B2CF9AE}" pid="11" name="sdDocumentDate">
    <vt:lpwstr>42605</vt:lpwstr>
  </property>
  <property fmtid="{D5CDD505-2E9C-101B-9397-08002B2CF9AE}" pid="12" name="sdDocumentDateFormat">
    <vt:lpwstr>en-GB:dd MMMM yyyy</vt:lpwstr>
  </property>
</Properties>
</file>