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EA081-CA96-4018-A225-4B6FCEDAC2C3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5E08-95CF-4281-BEB9-8D414E92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0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73D6F-C75F-43CE-B5B3-8EC4C5AA20F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1.emf"/><Relationship Id="rId4" Type="http://schemas.openxmlformats.org/officeDocument/2006/relationships/tags" Target="../tags/tag20.xml"/><Relationship Id="rId9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3287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23825" y="123825"/>
            <a:ext cx="8886825" cy="5961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reeform 24"/>
          <p:cNvSpPr>
            <a:spLocks/>
          </p:cNvSpPr>
          <p:nvPr userDrawn="1">
            <p:custDataLst>
              <p:tags r:id="rId5"/>
            </p:custDataLst>
          </p:nvPr>
        </p:nvSpPr>
        <p:spPr bwMode="gray">
          <a:xfrm>
            <a:off x="631825" y="682625"/>
            <a:ext cx="3686175" cy="3657600"/>
          </a:xfrm>
          <a:custGeom>
            <a:avLst/>
            <a:gdLst/>
            <a:ahLst/>
            <a:cxnLst>
              <a:cxn ang="0">
                <a:pos x="0" y="2304"/>
              </a:cxn>
              <a:cxn ang="0">
                <a:pos x="2010" y="2304"/>
              </a:cxn>
              <a:cxn ang="0">
                <a:pos x="2322" y="1992"/>
              </a:cxn>
              <a:cxn ang="0">
                <a:pos x="2322" y="0"/>
              </a:cxn>
              <a:cxn ang="0">
                <a:pos x="0" y="0"/>
              </a:cxn>
              <a:cxn ang="0">
                <a:pos x="0" y="2304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Bild 8" descr="AZ_Logo_RGB.ai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 bwMode="gray">
          <a:xfrm>
            <a:off x="807565" y="1251508"/>
            <a:ext cx="3360575" cy="461665"/>
          </a:xfrm>
        </p:spPr>
        <p:txBody>
          <a:bodyPr wrap="square" lIns="0" tIns="0" rIns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Title</a:t>
            </a:r>
            <a:endParaRPr lang="en-US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 bwMode="gray">
          <a:xfrm>
            <a:off x="807564" y="2785691"/>
            <a:ext cx="3353096" cy="492443"/>
          </a:xfrm>
        </p:spPr>
        <p:txBody>
          <a:bodyPr wrap="square" lIns="0" rIns="0">
            <a:sp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Subtitle of the presentation (optional)</a:t>
            </a:r>
          </a:p>
          <a:p>
            <a:pPr lvl="0"/>
            <a:r>
              <a:rPr lang="en-US" smtClean="0"/>
              <a:t>Delete subtitle if not needed</a:t>
            </a:r>
            <a:endParaRPr lang="en-US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 bwMode="gray">
          <a:xfrm>
            <a:off x="811303" y="3691473"/>
            <a:ext cx="2925742" cy="503348"/>
          </a:xfrm>
        </p:spPr>
        <p:txBody>
          <a:bodyPr wrap="square" lIns="0" tIns="0" rIns="0" bIns="0" anchor="b" anchorCtr="0"/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Department / Author /</a:t>
            </a:r>
          </a:p>
          <a:p>
            <a:r>
              <a:rPr lang="en-US" smtClean="0"/>
              <a:t>Place / Date</a:t>
            </a:r>
            <a:endParaRPr lang="en-US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837113" y="726604"/>
            <a:ext cx="3838575" cy="2769989"/>
          </a:xfrm>
        </p:spPr>
        <p:txBody>
          <a:bodyPr wrap="square">
            <a:spAutoFit/>
          </a:bodyPr>
          <a:lstStyle>
            <a:lvl1pPr>
              <a:defRPr sz="6000" b="1">
                <a:solidFill>
                  <a:srgbClr val="D9D9D9"/>
                </a:solidFill>
              </a:defRPr>
            </a:lvl1pPr>
            <a:lvl2pPr>
              <a:defRPr sz="6000" b="1">
                <a:solidFill>
                  <a:srgbClr val="D9D9D9"/>
                </a:solidFill>
              </a:defRPr>
            </a:lvl2pPr>
            <a:lvl3pPr>
              <a:defRPr sz="6000" b="1">
                <a:solidFill>
                  <a:srgbClr val="D9D9D9"/>
                </a:solidFill>
              </a:defRPr>
            </a:lvl3pPr>
            <a:lvl4pPr>
              <a:defRPr sz="6000" b="1">
                <a:solidFill>
                  <a:srgbClr val="D9D9D9"/>
                </a:solidFill>
              </a:defRPr>
            </a:lvl4pPr>
            <a:lvl5pPr>
              <a:defRPr sz="6000" b="1">
                <a:solidFill>
                  <a:srgbClr val="D9D9D9"/>
                </a:solidFill>
              </a:defRPr>
            </a:lvl5pPr>
          </a:lstStyle>
          <a:p>
            <a:pPr lvl="0"/>
            <a:r>
              <a:rPr lang="en-US" smtClean="0"/>
              <a:t>Overall topic (optional)</a:t>
            </a:r>
            <a:endParaRPr lang="en-US" dirty="0"/>
          </a:p>
        </p:txBody>
      </p:sp>
      <p:sp>
        <p:nvSpPr>
          <p:cNvPr id="12" name="Rectangle 15"/>
          <p:cNvSpPr txBox="1">
            <a:spLocks noChangeArrowheads="1"/>
          </p:cNvSpPr>
          <p:nvPr userDrawn="1"/>
        </p:nvSpPr>
        <p:spPr bwMode="gray">
          <a:xfrm>
            <a:off x="807565" y="768350"/>
            <a:ext cx="3332387" cy="24622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FFFFFF"/>
                </a:solidFill>
              </a:rPr>
              <a:t>Allianz Risk Transfer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0841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34"/>
          <p:cNvSpPr>
            <a:spLocks/>
          </p:cNvSpPr>
          <p:nvPr userDrawn="1">
            <p:custDataLst>
              <p:tags r:id="rId3"/>
            </p:custDataLst>
          </p:nvPr>
        </p:nvSpPr>
        <p:spPr bwMode="gray">
          <a:xfrm>
            <a:off x="642938" y="682625"/>
            <a:ext cx="1838325" cy="1752600"/>
          </a:xfrm>
          <a:custGeom>
            <a:avLst/>
            <a:gdLst/>
            <a:ahLst/>
            <a:cxnLst>
              <a:cxn ang="0">
                <a:pos x="3" y="1104"/>
              </a:cxn>
              <a:cxn ang="0">
                <a:pos x="948" y="1104"/>
              </a:cxn>
              <a:cxn ang="0">
                <a:pos x="1158" y="894"/>
              </a:cxn>
              <a:cxn ang="0">
                <a:pos x="1158" y="0"/>
              </a:cxn>
              <a:cxn ang="0">
                <a:pos x="0" y="0"/>
              </a:cxn>
              <a:cxn ang="0">
                <a:pos x="3" y="1104"/>
              </a:cxn>
            </a:cxnLst>
            <a:rect l="0" t="0" r="r" b="b"/>
            <a:pathLst>
              <a:path w="1158" h="1104">
                <a:moveTo>
                  <a:pt x="3" y="1104"/>
                </a:moveTo>
                <a:lnTo>
                  <a:pt x="948" y="1104"/>
                </a:lnTo>
                <a:lnTo>
                  <a:pt x="1158" y="894"/>
                </a:lnTo>
                <a:lnTo>
                  <a:pt x="1158" y="0"/>
                </a:lnTo>
                <a:lnTo>
                  <a:pt x="0" y="0"/>
                </a:lnTo>
                <a:lnTo>
                  <a:pt x="3" y="1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gray">
          <a:xfrm>
            <a:off x="907416" y="923960"/>
            <a:ext cx="1739800" cy="430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de-DE" sz="2800" b="1" smtClean="0">
                <a:solidFill>
                  <a:schemeClr val="bg1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Aft>
                <a:spcPct val="0"/>
              </a:spcAft>
              <a:buClrTx/>
              <a:buFontTx/>
            </a:pPr>
            <a:r>
              <a:rPr lang="en-US" smtClean="0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F2969F10-B774-40EA-A2CD-755F42A0561E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9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7" name="Freeform 34"/>
          <p:cNvSpPr>
            <a:spLocks/>
          </p:cNvSpPr>
          <p:nvPr userDrawn="1"/>
        </p:nvSpPr>
        <p:spPr bwMode="gray">
          <a:xfrm>
            <a:off x="642938" y="682625"/>
            <a:ext cx="1838325" cy="1752600"/>
          </a:xfrm>
          <a:custGeom>
            <a:avLst/>
            <a:gdLst/>
            <a:ahLst/>
            <a:cxnLst>
              <a:cxn ang="0">
                <a:pos x="3" y="1104"/>
              </a:cxn>
              <a:cxn ang="0">
                <a:pos x="948" y="1104"/>
              </a:cxn>
              <a:cxn ang="0">
                <a:pos x="1158" y="894"/>
              </a:cxn>
              <a:cxn ang="0">
                <a:pos x="1158" y="0"/>
              </a:cxn>
              <a:cxn ang="0">
                <a:pos x="0" y="0"/>
              </a:cxn>
              <a:cxn ang="0">
                <a:pos x="3" y="1104"/>
              </a:cxn>
            </a:cxnLst>
            <a:rect l="0" t="0" r="r" b="b"/>
            <a:pathLst>
              <a:path w="1158" h="1104">
                <a:moveTo>
                  <a:pt x="3" y="1104"/>
                </a:moveTo>
                <a:lnTo>
                  <a:pt x="948" y="1104"/>
                </a:lnTo>
                <a:lnTo>
                  <a:pt x="1158" y="894"/>
                </a:lnTo>
                <a:lnTo>
                  <a:pt x="1158" y="0"/>
                </a:lnTo>
                <a:lnTo>
                  <a:pt x="0" y="0"/>
                </a:lnTo>
                <a:lnTo>
                  <a:pt x="3" y="11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0112" y="925513"/>
            <a:ext cx="1366837" cy="1107996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  <a:lvl2pPr>
              <a:defRPr sz="7200" b="1">
                <a:solidFill>
                  <a:schemeClr val="bg1"/>
                </a:solidFill>
              </a:defRPr>
            </a:lvl2pPr>
            <a:lvl3pPr>
              <a:defRPr sz="7200" b="1">
                <a:solidFill>
                  <a:schemeClr val="bg1"/>
                </a:solidFill>
              </a:defRPr>
            </a:lvl3pPr>
            <a:lvl4pPr>
              <a:defRPr sz="7200" b="1">
                <a:solidFill>
                  <a:schemeClr val="bg1"/>
                </a:solidFill>
              </a:defRPr>
            </a:lvl4pPr>
            <a:lvl5pPr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C4DDBAFF-CB43-436F-A75D-99694436F76F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0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46400" y="612000"/>
            <a:ext cx="6895788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400" y="1418400"/>
            <a:ext cx="8229600" cy="1415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6400" y="331788"/>
            <a:ext cx="6597338" cy="1538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lang="de-DE" sz="1000" dirty="0" smtClean="0">
                <a:solidFill>
                  <a:schemeClr val="tx1"/>
                </a:solidFill>
                <a:ea typeface="ＭＳ Ｐゴシック" pitchFamily="-110" charset="-128"/>
              </a:defRPr>
            </a:lvl1pPr>
          </a:lstStyle>
          <a:p>
            <a:pPr lvl="0" defTabSz="784225" eaLnBrk="0" hangingPunct="0">
              <a:spcAft>
                <a:spcPct val="0"/>
              </a:spcAft>
              <a:buClrTx/>
              <a:buFontTx/>
            </a:pPr>
            <a:r>
              <a:rPr lang="en-US" smtClean="0"/>
              <a:t>Section header</a:t>
            </a:r>
            <a:endParaRPr lang="en-US" dirty="0" smtClean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399" y="6128464"/>
            <a:ext cx="8264213" cy="123111"/>
          </a:xfrm>
        </p:spPr>
        <p:txBody>
          <a:bodyPr anchor="b" anchorCtr="0">
            <a:spAutoFit/>
          </a:bodyPr>
          <a:lstStyle>
            <a:lvl1pPr marL="0" indent="0">
              <a:defRPr sz="800" baseline="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1) Footnote</a:t>
            </a:r>
            <a:endParaRPr lang="en-US" dirty="0" smtClean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E8E1DA83-3F22-497F-8B84-D7FDC156F9BF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6400" y="331788"/>
            <a:ext cx="6597338" cy="1538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lang="de-DE" sz="1000" dirty="0" smtClean="0">
                <a:solidFill>
                  <a:schemeClr val="tx1"/>
                </a:solidFill>
                <a:ea typeface="ＭＳ Ｐゴシック" pitchFamily="-110" charset="-128"/>
              </a:defRPr>
            </a:lvl1pPr>
          </a:lstStyle>
          <a:p>
            <a:pPr lvl="0" defTabSz="784225" eaLnBrk="0" hangingPunct="0">
              <a:spcAft>
                <a:spcPct val="0"/>
              </a:spcAft>
              <a:buClrTx/>
              <a:buFontTx/>
            </a:pPr>
            <a:r>
              <a:rPr lang="en-US" smtClean="0"/>
              <a:t>Section header</a:t>
            </a:r>
            <a:endParaRPr lang="en-US" dirty="0" smtClean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0621BDD6-A92E-4182-8884-37AE732A6E4B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399" y="6128464"/>
            <a:ext cx="8264213" cy="123111"/>
          </a:xfrm>
        </p:spPr>
        <p:txBody>
          <a:bodyPr anchor="b" anchorCtr="0">
            <a:spAutoFit/>
          </a:bodyPr>
          <a:lstStyle>
            <a:lvl1pPr marL="0" indent="0">
              <a:defRPr sz="800" baseline="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1) Footnote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27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3"/>
          </p:nvPr>
        </p:nvSpPr>
        <p:spPr bwMode="gray">
          <a:xfrm>
            <a:off x="446399" y="1419163"/>
            <a:ext cx="3993715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08442" y="1419163"/>
            <a:ext cx="3993715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/>
          </p:nvPr>
        </p:nvSpPr>
        <p:spPr bwMode="gray">
          <a:xfrm>
            <a:off x="446399" y="1885155"/>
            <a:ext cx="3993715" cy="1415772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/>
          </p:nvPr>
        </p:nvSpPr>
        <p:spPr bwMode="gray">
          <a:xfrm>
            <a:off x="4708442" y="1885155"/>
            <a:ext cx="3993715" cy="1415772"/>
          </a:xfrm>
        </p:spPr>
        <p:txBody>
          <a:bodyPr wrap="square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6400" y="331788"/>
            <a:ext cx="6597338" cy="1538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lang="de-DE" sz="1000" dirty="0" smtClean="0">
                <a:solidFill>
                  <a:schemeClr val="tx1"/>
                </a:solidFill>
                <a:ea typeface="ＭＳ Ｐゴシック" pitchFamily="-110" charset="-128"/>
              </a:defRPr>
            </a:lvl1pPr>
          </a:lstStyle>
          <a:p>
            <a:pPr lvl="0" defTabSz="784225" eaLnBrk="0" hangingPunct="0">
              <a:spcAft>
                <a:spcPct val="0"/>
              </a:spcAft>
              <a:buClrTx/>
              <a:buFontTx/>
            </a:pPr>
            <a:r>
              <a:rPr lang="en-US" smtClean="0"/>
              <a:t>Section header</a:t>
            </a:r>
            <a:endParaRPr lang="en-US" dirty="0" smtClean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EFC74708-E4F8-4E8A-8A13-79967D8343E9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6399" y="6128464"/>
            <a:ext cx="8264213" cy="123111"/>
          </a:xfrm>
        </p:spPr>
        <p:txBody>
          <a:bodyPr anchor="b" anchorCtr="0">
            <a:spAutoFit/>
          </a:bodyPr>
          <a:lstStyle>
            <a:lvl1pPr marL="0" indent="0">
              <a:defRPr sz="800" baseline="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1) Footnote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79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p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46400" y="612000"/>
            <a:ext cx="6895788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400" y="1419163"/>
            <a:ext cx="5687700" cy="1415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6400" y="331788"/>
            <a:ext cx="6597338" cy="1538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lang="de-DE" sz="1000" dirty="0" smtClean="0">
                <a:solidFill>
                  <a:schemeClr val="tx1"/>
                </a:solidFill>
                <a:ea typeface="ＭＳ Ｐゴシック" pitchFamily="-110" charset="-128"/>
              </a:defRPr>
            </a:lvl1pPr>
          </a:lstStyle>
          <a:p>
            <a:pPr lvl="0" defTabSz="784225" eaLnBrk="0" hangingPunct="0">
              <a:spcAft>
                <a:spcPct val="0"/>
              </a:spcAft>
              <a:buClrTx/>
              <a:buFontTx/>
            </a:pPr>
            <a:r>
              <a:rPr lang="en-US" smtClean="0"/>
              <a:t>Section header</a:t>
            </a:r>
            <a:endParaRPr lang="en-US" dirty="0" smtClean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98C765C1-B4C9-413F-9B73-24DD5DCC3DD3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399" y="6128464"/>
            <a:ext cx="8264213" cy="123111"/>
          </a:xfrm>
        </p:spPr>
        <p:txBody>
          <a:bodyPr anchor="b" anchorCtr="0">
            <a:spAutoFit/>
          </a:bodyPr>
          <a:lstStyle>
            <a:lvl1pPr marL="0" indent="0">
              <a:defRPr sz="800" baseline="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1) Footnote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43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446400" y="6454356"/>
            <a:ext cx="5637768" cy="123111"/>
          </a:xfrm>
        </p:spPr>
        <p:txBody>
          <a:bodyPr/>
          <a:lstStyle/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6400" y="331788"/>
            <a:ext cx="6597338" cy="15388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lvl1pPr>
              <a:defRPr lang="de-DE" sz="1000" dirty="0" smtClean="0">
                <a:solidFill>
                  <a:schemeClr val="tx1"/>
                </a:solidFill>
                <a:ea typeface="ＭＳ Ｐゴシック" pitchFamily="-110" charset="-128"/>
              </a:defRPr>
            </a:lvl1pPr>
          </a:lstStyle>
          <a:p>
            <a:pPr lvl="0" defTabSz="784225" eaLnBrk="0" hangingPunct="0">
              <a:spcAft>
                <a:spcPct val="0"/>
              </a:spcAft>
              <a:buClrTx/>
              <a:buFontTx/>
            </a:pPr>
            <a:r>
              <a:rPr lang="en-US" smtClean="0"/>
              <a:t>Section header</a:t>
            </a:r>
            <a:endParaRPr lang="en-US" dirty="0" smtClean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/>
          <a:lstStyle/>
          <a:p>
            <a:fld id="{4E03253D-D5F1-4B94-97F8-237311B59BC0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6585530" y="6609631"/>
            <a:ext cx="2133600" cy="123111"/>
          </a:xfrm>
        </p:spPr>
        <p:txBody>
          <a:bodyPr/>
          <a:lstStyle/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6399" y="6128464"/>
            <a:ext cx="8264213" cy="123111"/>
          </a:xfrm>
        </p:spPr>
        <p:txBody>
          <a:bodyPr anchor="b" anchorCtr="0">
            <a:spAutoFit/>
          </a:bodyPr>
          <a:lstStyle>
            <a:lvl1pPr marL="0" indent="0">
              <a:defRPr sz="800" baseline="0">
                <a:solidFill>
                  <a:schemeClr val="tx1"/>
                </a:solidFill>
              </a:defRPr>
            </a:lvl1pPr>
            <a:lvl2pPr>
              <a:defRPr sz="8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1) Footnote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41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23" Type="http://schemas.openxmlformats.org/officeDocument/2006/relationships/oleObject" Target="../embeddings/oleObject2.bin"/><Relationship Id="rId10" Type="http://schemas.openxmlformats.org/officeDocument/2006/relationships/vmlDrawing" Target="../drawings/vmlDrawing1.v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615964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>
            <p:custDataLst>
              <p:tags r:id="rId12"/>
            </p:custDataLst>
          </p:nvPr>
        </p:nvSpPr>
        <p:spPr bwMode="gray">
          <a:xfrm>
            <a:off x="0" y="6318250"/>
            <a:ext cx="9144000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spcAft>
                <a:spcPct val="30000"/>
              </a:spcAft>
              <a:buClr>
                <a:srgbClr val="113388"/>
              </a:buClr>
              <a:buFont typeface="Wingdings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gray">
          <a:xfrm>
            <a:off x="446400" y="612000"/>
            <a:ext cx="6895788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gray">
          <a:xfrm>
            <a:off x="446400" y="1418400"/>
            <a:ext cx="8229600" cy="14157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 bwMode="gray">
          <a:xfrm>
            <a:off x="446400" y="6454356"/>
            <a:ext cx="5637768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113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 bwMode="gray">
          <a:xfrm>
            <a:off x="6585530" y="6609631"/>
            <a:ext cx="21336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FED8C0B-17F2-46FE-9E68-A0E08530A5B0}" type="slidenum">
              <a:rPr lang="en-US" smtClean="0">
                <a:solidFill>
                  <a:srgbClr val="113388"/>
                </a:solidFill>
              </a:rPr>
              <a:pPr/>
              <a:t>‹#›</a:t>
            </a:fld>
            <a:endParaRPr lang="en-US" dirty="0">
              <a:solidFill>
                <a:srgbClr val="113388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7140575" y="93663"/>
            <a:ext cx="1781175" cy="658812"/>
            <a:chOff x="4350" y="3617"/>
            <a:chExt cx="1122" cy="415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9" name="Picture 17" descr="Logo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feld 21"/>
          <p:cNvSpPr txBox="1">
            <a:spLocks noChangeArrowheads="1"/>
          </p:cNvSpPr>
          <p:nvPr/>
        </p:nvSpPr>
        <p:spPr bwMode="gray">
          <a:xfrm>
            <a:off x="446400" y="6609631"/>
            <a:ext cx="3770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1pPr>
            <a:lvl2pPr marL="742950" indent="-28575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2pPr>
            <a:lvl3pPr marL="1143000" indent="-22860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3pPr>
            <a:lvl4pPr marL="1600200" indent="-22860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4pPr>
            <a:lvl5pPr marL="2057400" indent="-22860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rgbClr val="113388"/>
              </a:buClr>
              <a:buFont typeface="Wingdings" pitchFamily="2" charset="2"/>
              <a:buNone/>
            </a:pPr>
            <a:r>
              <a:rPr lang="en-US" sz="800" b="0" dirty="0" smtClean="0"/>
              <a:t>© Copyright</a:t>
            </a:r>
            <a:r>
              <a:rPr lang="en-US" sz="800" dirty="0" smtClean="0"/>
              <a:t> </a:t>
            </a:r>
            <a:r>
              <a:rPr lang="en-US" sz="800" b="0" dirty="0" smtClean="0">
                <a:ea typeface="MS PGothic" pitchFamily="34" charset="-128"/>
              </a:rPr>
              <a:t>ART Group</a:t>
            </a:r>
            <a:endParaRPr lang="en-US" sz="800" b="0" dirty="0">
              <a:ea typeface="MS PGothic" pitchFamily="34" charset="-128"/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2"/>
          </p:nvPr>
        </p:nvSpPr>
        <p:spPr bwMode="gray">
          <a:xfrm>
            <a:off x="6585530" y="6454356"/>
            <a:ext cx="21336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BE706557-A7F1-43B7-8F7E-C370275A1F1A}" type="datetime1">
              <a:rPr lang="en-US" smtClean="0">
                <a:solidFill>
                  <a:srgbClr val="113388"/>
                </a:solidFill>
              </a:rPr>
              <a:pPr/>
              <a:t>9/20/2016</a:t>
            </a:fld>
            <a:endParaRPr lang="en-US" dirty="0">
              <a:solidFill>
                <a:srgbClr val="113388"/>
              </a:solidFill>
            </a:endParaRPr>
          </a:p>
        </p:txBody>
      </p:sp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14503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/>
          <p:cNvSpPr/>
          <p:nvPr/>
        </p:nvSpPr>
        <p:spPr bwMode="gray">
          <a:xfrm>
            <a:off x="0" y="6318250"/>
            <a:ext cx="9144000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spcAft>
                <a:spcPct val="30000"/>
              </a:spcAft>
              <a:buClr>
                <a:srgbClr val="113388"/>
              </a:buClr>
              <a:buFont typeface="Wingdings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gray">
          <a:xfrm>
            <a:off x="7140575" y="93663"/>
            <a:ext cx="1781175" cy="658812"/>
            <a:chOff x="4350" y="3617"/>
            <a:chExt cx="1122" cy="415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0" name="Picture 17" descr="Logo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feld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46400" y="6609631"/>
            <a:ext cx="3770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1pPr>
            <a:lvl2pPr marL="742950" indent="-28575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2pPr>
            <a:lvl3pPr marL="1143000" indent="-22860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3pPr>
            <a:lvl4pPr marL="1600200" indent="-22860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4pPr>
            <a:lvl5pPr marL="2057400" indent="-228600" eaLnBrk="0" hangingPunct="0">
              <a:defRPr sz="4400" b="1">
                <a:solidFill>
                  <a:srgbClr val="11338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13388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rgbClr val="113388"/>
              </a:buClr>
              <a:buFont typeface="Wingdings" pitchFamily="2" charset="2"/>
              <a:buNone/>
            </a:pPr>
            <a:r>
              <a:rPr lang="en-US" sz="800" b="0" dirty="0" smtClean="0"/>
              <a:t>© Copyright</a:t>
            </a:r>
            <a:r>
              <a:rPr lang="en-US" sz="800" dirty="0" smtClean="0"/>
              <a:t> </a:t>
            </a:r>
            <a:r>
              <a:rPr lang="en-US" sz="800" b="0" dirty="0" smtClean="0">
                <a:ea typeface="MS PGothic" pitchFamily="34" charset="-128"/>
              </a:rPr>
              <a:t>ART Group</a:t>
            </a:r>
            <a:endParaRPr lang="en-US" sz="800" b="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01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524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41300" algn="l" defTabSz="914400" rtl="0" eaLnBrk="1" latinLnBrk="0" hangingPunct="1">
        <a:spcBef>
          <a:spcPts val="0"/>
        </a:spcBef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.e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5.bin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3657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12" imgW="270" imgH="270" progId="">
                  <p:embed/>
                </p:oleObj>
              </mc:Choice>
              <mc:Fallback>
                <p:oleObj name="think-cell Slide" r:id="rId12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10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2952" name="Freeform 8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42938" y="457200"/>
            <a:ext cx="3686175" cy="2901950"/>
          </a:xfrm>
          <a:custGeom>
            <a:avLst/>
            <a:gdLst/>
            <a:ahLst/>
            <a:cxnLst>
              <a:cxn ang="0">
                <a:pos x="0" y="2304"/>
              </a:cxn>
              <a:cxn ang="0">
                <a:pos x="2010" y="2304"/>
              </a:cxn>
              <a:cxn ang="0">
                <a:pos x="2322" y="1992"/>
              </a:cxn>
              <a:cxn ang="0">
                <a:pos x="2322" y="0"/>
              </a:cxn>
              <a:cxn ang="0">
                <a:pos x="0" y="0"/>
              </a:cxn>
              <a:cxn ang="0">
                <a:pos x="0" y="2304"/>
              </a:cxn>
            </a:cxnLst>
            <a:rect l="0" t="0" r="r" b="b"/>
            <a:pathLst>
              <a:path w="2322" h="2304">
                <a:moveTo>
                  <a:pt x="0" y="2304"/>
                </a:moveTo>
                <a:lnTo>
                  <a:pt x="2010" y="2304"/>
                </a:lnTo>
                <a:lnTo>
                  <a:pt x="2322" y="1992"/>
                </a:lnTo>
                <a:lnTo>
                  <a:pt x="2322" y="0"/>
                </a:lnTo>
                <a:lnTo>
                  <a:pt x="0" y="0"/>
                </a:lnTo>
                <a:lnTo>
                  <a:pt x="0" y="230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22955" name="Bild 8" descr="AZ_Logo_RGB.ai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6754813" y="5721350"/>
            <a:ext cx="19208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 bwMode="gray">
          <a:xfrm>
            <a:off x="807565" y="1251508"/>
            <a:ext cx="3360575" cy="92333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0" charset="-128"/>
              </a:rPr>
              <a:t>Weather Risk Management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  <p:custDataLst>
              <p:tags r:id="rId7"/>
            </p:custDataLst>
          </p:nvPr>
        </p:nvSpPr>
        <p:spPr bwMode="gray">
          <a:xfrm>
            <a:off x="807564" y="2514600"/>
            <a:ext cx="3353096" cy="492443"/>
          </a:xfrm>
        </p:spPr>
        <p:txBody>
          <a:bodyPr/>
          <a:lstStyle/>
          <a:p>
            <a:r>
              <a:rPr lang="en-US" dirty="0" smtClean="0"/>
              <a:t>Weather Resource Protection for the renewable generation industry.</a:t>
            </a:r>
            <a:endParaRPr lang="en-US" dirty="0"/>
          </a:p>
        </p:txBody>
      </p:sp>
      <p:sp>
        <p:nvSpPr>
          <p:cNvPr id="16" name="Rectangle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07565" y="768350"/>
            <a:ext cx="3332387" cy="24622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FFFFFF"/>
                </a:solidFill>
              </a:rPr>
              <a:t>Allianz Risk Transfer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1"/>
          </p:nvPr>
        </p:nvSpPr>
        <p:spPr bwMode="gray">
          <a:xfrm>
            <a:off x="2286000" y="4038600"/>
            <a:ext cx="2071935" cy="861774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bg1"/>
                </a:solidFill>
              </a:rPr>
              <a:t>Low Wind?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Covered.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3" name="Textplatzhalter 3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4267200" y="5269832"/>
            <a:ext cx="4510087" cy="30480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1600" dirty="0">
                <a:solidFill>
                  <a:srgbClr val="FFFFFF"/>
                </a:solidFill>
              </a:rPr>
              <a:t>Cash Flow Management for the Energy Industry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XTDHf.Dkyh6clTN5XG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OkVBDoq0iZyVTrOFb4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aUP1DfP0mY.99EGfB6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GoutvGlkCdwKnTIlI9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DNXPtA_ESKZImFeH0S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XXpt9LOE2_p0u1WRsG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I1ggIBh02hyahlRKpQ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b1gvz06kirOlywYlln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f8f2T9PU.HDKRdzrZTk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L0k2JyGUeQs3Vg6LCc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JkApsMVESInKJ._iMC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yRIsE700SE708vgnTTJ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ajlWXZUqDVfSDjk5H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ZKvgcvmEWjNGjF9WuK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M2qhbd20mAcNEPIIbV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rgiel5vUy8UlFs29oM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MPb6XgM0G24Qau2eZw8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Cajvxql0.KLS6FvrEj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4zLQ3Pn0G8wi761Jwf.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GtuEhCcUWuNbdZFMRP2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AhHPf1U0KwifrluGP8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M9wjvJA0CInwFZ4P.2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czEU.AgEK6aT5GY.Oc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DBU.kgLkKpzgd7Hrjt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8u4k5QXUGCkSGET.u7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rW9jj5BUeNndNl6i5HMw"/>
</p:tagLst>
</file>

<file path=ppt/theme/theme1.xml><?xml version="1.0" encoding="utf-8"?>
<a:theme xmlns:a="http://schemas.openxmlformats.org/drawingml/2006/main" name="Template_Allianz_20120103">
  <a:themeElements>
    <a:clrScheme name="Allianz Farbschema">
      <a:dk1>
        <a:srgbClr val="000000"/>
      </a:dk1>
      <a:lt1>
        <a:srgbClr val="FFFFFF"/>
      </a:lt1>
      <a:dk2>
        <a:srgbClr val="B4B4B4"/>
      </a:dk2>
      <a:lt2>
        <a:srgbClr val="D8D8D8"/>
      </a:lt2>
      <a:accent1>
        <a:srgbClr val="113388"/>
      </a:accent1>
      <a:accent2>
        <a:srgbClr val="426BB3"/>
      </a:accent2>
      <a:accent3>
        <a:srgbClr val="819CCC"/>
      </a:accent3>
      <a:accent4>
        <a:srgbClr val="A9B5D3"/>
      </a:accent4>
      <a:accent5>
        <a:srgbClr val="C6CEE2"/>
      </a:accent5>
      <a:accent6>
        <a:srgbClr val="EAEAEA"/>
      </a:accent6>
      <a:hlink>
        <a:srgbClr val="819CCC"/>
      </a:hlink>
      <a:folHlink>
        <a:srgbClr val="C6CEE2"/>
      </a:folHlink>
    </a:clrScheme>
    <a:fontScheme name="Allian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</a:spPr>
      <a:bodyPr vert="horz" lIns="0" tIns="0" rIns="0" bIns="0" rtlCol="0">
        <a:spAutoFit/>
      </a:bodyPr>
      <a:lstStyle>
        <a:defPPr>
          <a:buFont typeface="Arial" pitchFamily="34" charset="0"/>
          <a:buNone/>
          <a:defRPr sz="2000" dirty="0" err="1">
            <a:solidFill>
              <a:schemeClr val="accent1"/>
            </a:solidFill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Template_Allianz_20120103</vt:lpstr>
      <vt:lpstr>think-cell Slide</vt:lpstr>
      <vt:lpstr>Weather Risk Management</vt:lpstr>
    </vt:vector>
  </TitlesOfParts>
  <Company>Alllianz Risk Transfer,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Risk Management</dc:title>
  <dc:creator>Tomlinson, Dan</dc:creator>
  <cp:lastModifiedBy>Tomlinson, Dan</cp:lastModifiedBy>
  <cp:revision>1</cp:revision>
  <dcterms:created xsi:type="dcterms:W3CDTF">2016-09-20T15:12:16Z</dcterms:created>
  <dcterms:modified xsi:type="dcterms:W3CDTF">2016-09-20T15:14:58Z</dcterms:modified>
</cp:coreProperties>
</file>