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0" r:id="rId1"/>
    <p:sldMasterId id="2147483758" r:id="rId2"/>
  </p:sldMasterIdLst>
  <p:notesMasterIdLst>
    <p:notesMasterId r:id="rId18"/>
  </p:notesMasterIdLst>
  <p:sldIdLst>
    <p:sldId id="280" r:id="rId3"/>
    <p:sldId id="285" r:id="rId4"/>
    <p:sldId id="284" r:id="rId5"/>
    <p:sldId id="274" r:id="rId6"/>
    <p:sldId id="276" r:id="rId7"/>
    <p:sldId id="275" r:id="rId8"/>
    <p:sldId id="286" r:id="rId9"/>
    <p:sldId id="277" r:id="rId10"/>
    <p:sldId id="282" r:id="rId11"/>
    <p:sldId id="287" r:id="rId12"/>
    <p:sldId id="273" r:id="rId13"/>
    <p:sldId id="272" r:id="rId14"/>
    <p:sldId id="267" r:id="rId15"/>
    <p:sldId id="278" r:id="rId16"/>
    <p:sldId id="268" r:id="rId17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Correlation </a:t>
            </a:r>
            <a:r>
              <a:rPr lang="en-GB" smtClean="0"/>
              <a:t>Coefficient</a:t>
            </a:r>
            <a:endParaRPr lang="en-GB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 B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0.04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30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0.11847000000000001</c:v>
                </c:pt>
                <c:pt idx="1">
                  <c:v>0.1298</c:v>
                </c:pt>
                <c:pt idx="2">
                  <c:v>0.15039</c:v>
                </c:pt>
                <c:pt idx="3">
                  <c:v>0.16397999999999999</c:v>
                </c:pt>
                <c:pt idx="4">
                  <c:v>0.25124999999999997</c:v>
                </c:pt>
                <c:pt idx="5">
                  <c:v>0.46971000000000002</c:v>
                </c:pt>
                <c:pt idx="6">
                  <c:v>0.53713</c:v>
                </c:pt>
                <c:pt idx="7">
                  <c:v>0.69652000000000003</c:v>
                </c:pt>
                <c:pt idx="8">
                  <c:v>0.93572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 C</c:v>
                </c:pt>
              </c:strCache>
            </c:strRef>
          </c:tx>
          <c:xVal>
            <c:numRef>
              <c:f>Sheet1!$A$2:$A$10</c:f>
              <c:numCache>
                <c:formatCode>General</c:formatCode>
                <c:ptCount val="9"/>
                <c:pt idx="0">
                  <c:v>0.04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30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7.7119999999999994E-2</c:v>
                </c:pt>
                <c:pt idx="1">
                  <c:v>0.11361</c:v>
                </c:pt>
                <c:pt idx="2">
                  <c:v>0.15545</c:v>
                </c:pt>
                <c:pt idx="3">
                  <c:v>0.21833</c:v>
                </c:pt>
                <c:pt idx="4">
                  <c:v>0.27428999999999998</c:v>
                </c:pt>
                <c:pt idx="5">
                  <c:v>0.48248999999999997</c:v>
                </c:pt>
                <c:pt idx="6">
                  <c:v>0.62366999999999995</c:v>
                </c:pt>
                <c:pt idx="7">
                  <c:v>0.62765000000000004</c:v>
                </c:pt>
                <c:pt idx="8">
                  <c:v>0.77127000000000001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Site 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0.04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30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4.564E-2</c:v>
                </c:pt>
                <c:pt idx="1">
                  <c:v>5.2479999999999999E-2</c:v>
                </c:pt>
                <c:pt idx="2">
                  <c:v>6.4390000000000003E-2</c:v>
                </c:pt>
                <c:pt idx="3">
                  <c:v>7.5819999999999999E-2</c:v>
                </c:pt>
                <c:pt idx="4">
                  <c:v>9.7879999999999995E-2</c:v>
                </c:pt>
                <c:pt idx="5">
                  <c:v>0.35189999999999999</c:v>
                </c:pt>
                <c:pt idx="6">
                  <c:v>0.66630999999999996</c:v>
                </c:pt>
                <c:pt idx="7">
                  <c:v>0.90064</c:v>
                </c:pt>
                <c:pt idx="8">
                  <c:v>0.89983999999999997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74336"/>
        <c:axId val="98887168"/>
      </c:scatterChart>
      <c:valAx>
        <c:axId val="9537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Time </a:t>
                </a:r>
                <a:r>
                  <a:rPr lang="en-GB" dirty="0" smtClean="0"/>
                  <a:t>Step [days]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887168"/>
        <c:crosses val="autoZero"/>
        <c:crossBetween val="midCat"/>
        <c:majorUnit val="5"/>
      </c:valAx>
      <c:valAx>
        <c:axId val="9888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37433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F425-196F-42A6-918C-FF2F5F5896E5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D796-BC7F-4C46-B947-2F369AFAC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AFCA7-A251-4329-83DB-7AEB6D0EDF3D}" type="slidenum">
              <a:rPr lang="en-GB" sz="1200" smtClean="0">
                <a:latin typeface="Times New Roman" pitchFamily="18" charset="0"/>
              </a:rPr>
              <a:pPr/>
              <a:t>1</a:t>
            </a:fld>
            <a:endParaRPr lang="en-GB" sz="1200" dirty="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noProof="0" dirty="0" smtClean="0"/>
              <a:t>You can use cover page with one or two photos or without</a:t>
            </a:r>
            <a:r>
              <a:rPr lang="en-GB" baseline="0" noProof="0" dirty="0" smtClean="0"/>
              <a:t> photos</a:t>
            </a:r>
            <a:endParaRPr lang="en-GB" noProof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3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4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instruc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599728" y="31093"/>
            <a:ext cx="151216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99"/>
                </a:solidFill>
              </a:rPr>
              <a:t>You can find </a:t>
            </a:r>
            <a:br>
              <a:rPr lang="en-GB" sz="1100" dirty="0" smtClean="0">
                <a:solidFill>
                  <a:srgbClr val="000099"/>
                </a:solidFill>
              </a:rPr>
            </a:br>
            <a:r>
              <a:rPr lang="en-GB" sz="1100" dirty="0" smtClean="0">
                <a:solidFill>
                  <a:srgbClr val="000099"/>
                </a:solidFill>
              </a:rPr>
              <a:t>VTT slide template in </a:t>
            </a:r>
            <a:r>
              <a:rPr lang="en-GB" sz="1100" b="1" dirty="0" smtClean="0">
                <a:solidFill>
                  <a:srgbClr val="000099"/>
                </a:solidFill>
              </a:rPr>
              <a:t>ENGLISH</a:t>
            </a:r>
            <a:r>
              <a:rPr lang="en-GB" sz="1100" dirty="0" smtClean="0">
                <a:solidFill>
                  <a:srgbClr val="000099"/>
                </a:solidFill>
              </a:rPr>
              <a:t> </a:t>
            </a:r>
            <a:br>
              <a:rPr lang="en-GB" sz="1100" dirty="0" smtClean="0">
                <a:solidFill>
                  <a:srgbClr val="000099"/>
                </a:solidFill>
              </a:rPr>
            </a:br>
            <a:r>
              <a:rPr lang="en-GB" sz="1100" dirty="0" smtClean="0">
                <a:solidFill>
                  <a:srgbClr val="000099"/>
                </a:solidFill>
              </a:rPr>
              <a:t>by choosing</a:t>
            </a:r>
          </a:p>
          <a:p>
            <a:pPr algn="ctr"/>
            <a:endParaRPr lang="en-GB" sz="1100" dirty="0" smtClean="0">
              <a:solidFill>
                <a:srgbClr val="000099"/>
              </a:solidFill>
            </a:endParaRPr>
          </a:p>
          <a:p>
            <a:pPr algn="ctr"/>
            <a:r>
              <a:rPr lang="en-GB" sz="1100" b="1" dirty="0" smtClean="0">
                <a:solidFill>
                  <a:srgbClr val="000099"/>
                </a:solidFill>
              </a:rPr>
              <a:t>Home</a:t>
            </a:r>
          </a:p>
          <a:p>
            <a:pPr algn="ctr"/>
            <a:r>
              <a:rPr lang="en-GB" sz="1100" b="1" dirty="0" smtClean="0">
                <a:solidFill>
                  <a:srgbClr val="000099"/>
                </a:solidFill>
              </a:rPr>
              <a:t>New</a:t>
            </a:r>
            <a:r>
              <a:rPr lang="en-GB" sz="1100" b="1" baseline="0" dirty="0" smtClean="0">
                <a:solidFill>
                  <a:srgbClr val="000099"/>
                </a:solidFill>
              </a:rPr>
              <a:t> Slide</a:t>
            </a:r>
          </a:p>
          <a:p>
            <a:pPr algn="ctr"/>
            <a:r>
              <a:rPr lang="en-GB" sz="1100" b="0" baseline="0" dirty="0" smtClean="0">
                <a:solidFill>
                  <a:srgbClr val="000099"/>
                </a:solidFill>
              </a:rPr>
              <a:t>(click the text New Slide)</a:t>
            </a:r>
          </a:p>
          <a:p>
            <a:pPr algn="ctr"/>
            <a:endParaRPr lang="en-GB" sz="1100" baseline="0" dirty="0" smtClean="0">
              <a:solidFill>
                <a:srgbClr val="000099"/>
              </a:solidFill>
            </a:endParaRPr>
          </a:p>
          <a:p>
            <a:pPr algn="ctr"/>
            <a:r>
              <a:rPr lang="en-GB" sz="1100" baseline="0" dirty="0" smtClean="0">
                <a:solidFill>
                  <a:srgbClr val="000099"/>
                </a:solidFill>
              </a:rPr>
              <a:t>Pick from there a suitable Master for each of the pages in your presentation.</a:t>
            </a:r>
          </a:p>
          <a:p>
            <a:pPr algn="ctr"/>
            <a:endParaRPr lang="en-GB" sz="1100" baseline="0" dirty="0" smtClean="0">
              <a:solidFill>
                <a:srgbClr val="000099"/>
              </a:solidFill>
            </a:endParaRPr>
          </a:p>
          <a:p>
            <a:pPr algn="ctr"/>
            <a:r>
              <a:rPr lang="en-GB" sz="1100" baseline="0" dirty="0" smtClean="0">
                <a:solidFill>
                  <a:srgbClr val="000099"/>
                </a:solidFill>
              </a:rPr>
              <a:t>VTT slide template in </a:t>
            </a:r>
            <a:r>
              <a:rPr lang="en-GB" sz="1100" b="1" baseline="0" dirty="0" smtClean="0">
                <a:solidFill>
                  <a:srgbClr val="000099"/>
                </a:solidFill>
              </a:rPr>
              <a:t>FINNISH</a:t>
            </a:r>
            <a:r>
              <a:rPr lang="en-GB" sz="1100" baseline="0" dirty="0" smtClean="0">
                <a:solidFill>
                  <a:srgbClr val="000099"/>
                </a:solidFill>
              </a:rPr>
              <a:t> </a:t>
            </a:r>
            <a:br>
              <a:rPr lang="en-GB" sz="1100" baseline="0" dirty="0" smtClean="0">
                <a:solidFill>
                  <a:srgbClr val="000099"/>
                </a:solidFill>
              </a:rPr>
            </a:br>
            <a:r>
              <a:rPr lang="en-GB" sz="1100" baseline="0" dirty="0" smtClean="0">
                <a:solidFill>
                  <a:srgbClr val="000099"/>
                </a:solidFill>
              </a:rPr>
              <a:t>can be found </a:t>
            </a:r>
            <a:br>
              <a:rPr lang="en-GB" sz="1100" baseline="0" dirty="0" smtClean="0">
                <a:solidFill>
                  <a:srgbClr val="000099"/>
                </a:solidFill>
              </a:rPr>
            </a:br>
            <a:r>
              <a:rPr lang="en-GB" sz="1100" baseline="0" dirty="0" smtClean="0">
                <a:solidFill>
                  <a:srgbClr val="000099"/>
                </a:solidFill>
              </a:rPr>
              <a:t>by choosing</a:t>
            </a:r>
          </a:p>
          <a:p>
            <a:pPr algn="ctr"/>
            <a:endParaRPr lang="en-GB" sz="1100" baseline="0" dirty="0" smtClean="0">
              <a:solidFill>
                <a:srgbClr val="000099"/>
              </a:solidFill>
            </a:endParaRPr>
          </a:p>
          <a:p>
            <a:pPr algn="ctr"/>
            <a:r>
              <a:rPr lang="en-GB" sz="1100" b="1" baseline="0" dirty="0" smtClean="0">
                <a:solidFill>
                  <a:srgbClr val="000099"/>
                </a:solidFill>
              </a:rPr>
              <a:t>File</a:t>
            </a:r>
          </a:p>
          <a:p>
            <a:pPr algn="ctr"/>
            <a:r>
              <a:rPr lang="en-GB" sz="1100" b="1" baseline="0" dirty="0" smtClean="0">
                <a:solidFill>
                  <a:srgbClr val="000099"/>
                </a:solidFill>
              </a:rPr>
              <a:t>New</a:t>
            </a:r>
          </a:p>
          <a:p>
            <a:pPr algn="ctr"/>
            <a:r>
              <a:rPr lang="en-GB" sz="1100" b="1" baseline="0" dirty="0" smtClean="0">
                <a:solidFill>
                  <a:srgbClr val="000099"/>
                </a:solidFill>
              </a:rPr>
              <a:t>My templates</a:t>
            </a:r>
          </a:p>
          <a:p>
            <a:pPr algn="ctr"/>
            <a:r>
              <a:rPr lang="en-GB" sz="1100" b="1" baseline="0" dirty="0" smtClean="0">
                <a:solidFill>
                  <a:srgbClr val="000099"/>
                </a:solidFill>
              </a:rPr>
              <a:t>VTT </a:t>
            </a:r>
            <a:r>
              <a:rPr lang="en-GB" sz="1100" b="1" baseline="0" dirty="0" err="1" smtClean="0">
                <a:solidFill>
                  <a:srgbClr val="000099"/>
                </a:solidFill>
              </a:rPr>
              <a:t>yleispohjat</a:t>
            </a:r>
            <a:endParaRPr lang="en-US" sz="1100" b="0" baseline="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00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6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  <a:prstGeom prst="rect">
            <a:avLst/>
          </a:prstGeom>
        </p:spPr>
        <p:txBody>
          <a:bodyPr anchor="t" anchorCtr="0"/>
          <a:lstStyle>
            <a:lvl1pPr algn="l">
              <a:defRPr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8"/>
            <a:ext cx="8390709" cy="410368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28/09/2016</a:t>
            </a:fld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68675" y="3213101"/>
            <a:ext cx="5976938" cy="1512044"/>
          </a:xfrm>
          <a:prstGeom prst="rect">
            <a:avLst/>
          </a:prstGeom>
        </p:spPr>
        <p:txBody>
          <a:bodyPr anchor="t" anchorCtr="0"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368675" y="5013325"/>
            <a:ext cx="5976938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66FF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906000" cy="2852936"/>
          </a:xfrm>
          <a:prstGeom prst="rect">
            <a:avLst/>
          </a:prstGeom>
          <a:solidFill>
            <a:srgbClr val="009E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7" b="1521"/>
          <a:stretch/>
        </p:blipFill>
        <p:spPr>
          <a:xfrm>
            <a:off x="0" y="-99392"/>
            <a:ext cx="9921727" cy="29523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776536" y="188640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VTT TECHNICAL RESEARCH CENTRE OF FINLAND LTD</a:t>
            </a:r>
            <a:endParaRPr lang="en-GB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8265368" y="374196"/>
            <a:ext cx="1265040" cy="640147"/>
          </a:xfrm>
          <a:prstGeom prst="rect">
            <a:avLst/>
          </a:prstGeom>
          <a:solidFill>
            <a:srgbClr val="009E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312" y="557508"/>
            <a:ext cx="1417955" cy="49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8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8"/>
            <a:ext cx="8390709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28/09/2016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7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424863" cy="938808"/>
          </a:xfrm>
          <a:prstGeom prst="rect">
            <a:avLst/>
          </a:prstGeom>
        </p:spPr>
        <p:txBody>
          <a:bodyPr anchor="t" anchorCtr="0"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772816"/>
            <a:ext cx="424497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2816"/>
            <a:ext cx="402748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chemeClr val="tx1"/>
                </a:solidFill>
              </a:rPr>
              <a:pPr/>
              <a:t>28/09/2016</a:t>
            </a:fld>
            <a:endParaRPr lang="en-GB" sz="9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9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28/09/2016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357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leaf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5552" y="-27384"/>
            <a:ext cx="9921552" cy="6885384"/>
            <a:chOff x="-15552" y="-27384"/>
            <a:chExt cx="9921552" cy="6885384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0" y="0"/>
              <a:ext cx="9906000" cy="6858000"/>
            </a:xfrm>
            <a:prstGeom prst="rect">
              <a:avLst/>
            </a:prstGeom>
            <a:solidFill>
              <a:srgbClr val="0D25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552" y="-27384"/>
              <a:ext cx="9906000" cy="68407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549" y="186888"/>
              <a:ext cx="1221971" cy="43380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033049" y="5013176"/>
            <a:ext cx="5600472" cy="938213"/>
          </a:xfrm>
        </p:spPr>
        <p:txBody>
          <a:bodyPr anchor="t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6061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leaf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7818"/>
            <a:ext cx="9913029" cy="6875818"/>
            <a:chOff x="0" y="-17818"/>
            <a:chExt cx="9913029" cy="6875818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0"/>
              <a:ext cx="9906000" cy="6858000"/>
            </a:xfrm>
            <a:prstGeom prst="rect">
              <a:avLst/>
            </a:prstGeom>
            <a:solidFill>
              <a:srgbClr val="59B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9" y="-17818"/>
              <a:ext cx="9906000" cy="66658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549" y="186888"/>
              <a:ext cx="1221971" cy="43380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033049" y="5013176"/>
            <a:ext cx="5600472" cy="938213"/>
          </a:xfrm>
        </p:spPr>
        <p:txBody>
          <a:bodyPr anchor="t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6061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 use in external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9E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4" y="0"/>
            <a:ext cx="99075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029" y="980728"/>
            <a:ext cx="3090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0" y="3500438"/>
            <a:ext cx="9705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4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FOR BUSINESS</a:t>
            </a:r>
            <a:endParaRPr lang="en-GB" sz="4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39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762000"/>
            <a:ext cx="828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773238"/>
            <a:ext cx="82835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 smtClean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43" r:id="rId2"/>
    <p:sldLayoutId id="2147483761" r:id="rId3"/>
    <p:sldLayoutId id="2147483735" r:id="rId4"/>
    <p:sldLayoutId id="2147483762" r:id="rId5"/>
    <p:sldLayoutId id="2147483764" r:id="rId6"/>
    <p:sldLayoutId id="2147483765" r:id="rId7"/>
    <p:sldLayoutId id="2147483763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9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73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dpowermonthly.com/article/1403504/emerging-cold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wind.org/task_19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4661" y="3213101"/>
            <a:ext cx="5976938" cy="1512044"/>
          </a:xfrm>
        </p:spPr>
        <p:txBody>
          <a:bodyPr/>
          <a:lstStyle/>
          <a:p>
            <a:r>
              <a:rPr lang="fi-FI" dirty="0" err="1" smtClean="0"/>
              <a:t>Validation</a:t>
            </a:r>
            <a:r>
              <a:rPr lang="fi-FI" dirty="0" smtClean="0"/>
              <a:t> of </a:t>
            </a:r>
            <a:r>
              <a:rPr lang="fi-FI" dirty="0" err="1" smtClean="0"/>
              <a:t>remote</a:t>
            </a:r>
            <a:r>
              <a:rPr lang="fi-FI" dirty="0" smtClean="0"/>
              <a:t> </a:t>
            </a:r>
            <a:r>
              <a:rPr lang="fi-FI" dirty="0" err="1" smtClean="0"/>
              <a:t>sensing</a:t>
            </a:r>
            <a:r>
              <a:rPr lang="fi-FI" dirty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for ice </a:t>
            </a:r>
            <a:r>
              <a:rPr lang="fi-FI" dirty="0" err="1" smtClean="0"/>
              <a:t>detection</a:t>
            </a:r>
            <a:endParaRPr lang="en-GB" dirty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224660" y="5013325"/>
            <a:ext cx="6537325" cy="1800051"/>
          </a:xfrm>
          <a:noFill/>
        </p:spPr>
        <p:txBody>
          <a:bodyPr anchor="t" anchorCtr="0"/>
          <a:lstStyle/>
          <a:p>
            <a:pPr eaLnBrk="1" hangingPunct="1"/>
            <a:r>
              <a:rPr lang="en-GB" dirty="0" err="1" smtClean="0">
                <a:solidFill>
                  <a:schemeClr val="accent2"/>
                </a:solidFill>
              </a:rPr>
              <a:t>WindEurope</a:t>
            </a:r>
            <a:r>
              <a:rPr lang="en-GB" dirty="0" smtClean="0">
                <a:solidFill>
                  <a:schemeClr val="accent2"/>
                </a:solidFill>
              </a:rPr>
              <a:t> 2016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Timo Karlsson, VTT</a:t>
            </a:r>
            <a:br>
              <a:rPr lang="en-GB" dirty="0" smtClean="0">
                <a:solidFill>
                  <a:schemeClr val="accent2"/>
                </a:solidFill>
              </a:rPr>
            </a:br>
            <a:endParaRPr lang="en-GB" sz="1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 </a:t>
            </a:r>
            <a:r>
              <a:rPr lang="fi-FI" dirty="0" err="1" smtClean="0"/>
              <a:t>overview</a:t>
            </a:r>
            <a:r>
              <a:rPr lang="fi-FI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2051" name="Picture 3" descr="C:\Data\Projects\EWEA_2016\results\overview\overviews_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0"/>
          <a:stretch/>
        </p:blipFill>
        <p:spPr bwMode="auto">
          <a:xfrm>
            <a:off x="359814" y="1307097"/>
            <a:ext cx="9546186" cy="52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162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Conditions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icing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9"/>
            <a:ext cx="8390709" cy="1511746"/>
          </a:xfrm>
        </p:spPr>
        <p:txBody>
          <a:bodyPr/>
          <a:lstStyle/>
          <a:p>
            <a:r>
              <a:rPr lang="fi-FI" dirty="0" err="1" smtClean="0"/>
              <a:t>Instrumental</a:t>
            </a:r>
            <a:r>
              <a:rPr lang="fi-FI" dirty="0" smtClean="0"/>
              <a:t> icing </a:t>
            </a:r>
            <a:r>
              <a:rPr lang="fi-FI" dirty="0" err="1" smtClean="0"/>
              <a:t>most</a:t>
            </a:r>
            <a:r>
              <a:rPr lang="fi-FI" dirty="0" smtClean="0"/>
              <a:t> common at </a:t>
            </a:r>
          </a:p>
          <a:p>
            <a:pPr lvl="1"/>
            <a:r>
              <a:rPr lang="fi-FI" dirty="0" err="1" smtClean="0"/>
              <a:t>temperatures</a:t>
            </a:r>
            <a:r>
              <a:rPr lang="fi-FI" dirty="0" smtClean="0"/>
              <a:t> </a:t>
            </a:r>
            <a:r>
              <a:rPr lang="fi-FI" dirty="0" err="1" smtClean="0"/>
              <a:t>close</a:t>
            </a:r>
            <a:r>
              <a:rPr lang="fi-FI" dirty="0" smtClean="0"/>
              <a:t> to 0 °C</a:t>
            </a:r>
          </a:p>
          <a:p>
            <a:pPr lvl="1"/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speed</a:t>
            </a:r>
            <a:r>
              <a:rPr lang="fi-FI" dirty="0" smtClean="0"/>
              <a:t> &lt; 10 m/s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1246" y="3497755"/>
            <a:ext cx="98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Site</a:t>
            </a:r>
            <a:r>
              <a:rPr lang="fi-FI" dirty="0" smtClean="0"/>
              <a:t> 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35133" y="363316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Site</a:t>
            </a:r>
            <a:r>
              <a:rPr lang="fi-FI" dirty="0" smtClean="0"/>
              <a:t> B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811507" y="707504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Site</a:t>
            </a:r>
            <a:r>
              <a:rPr lang="fi-FI" dirty="0" smtClean="0"/>
              <a:t> C</a:t>
            </a:r>
            <a:endParaRPr lang="en-GB" dirty="0"/>
          </a:p>
        </p:txBody>
      </p:sp>
      <p:pic>
        <p:nvPicPr>
          <p:cNvPr id="5" name="Picture 2" descr="C:\Data\Projects\EWEA_2016\results\conditions\kopsa_in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8" y="3952152"/>
            <a:ext cx="4555322" cy="25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ata\Projects\EWEA_2016\results\conditions\iwes_instrume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4063461"/>
            <a:ext cx="4291708" cy="24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ata\Projects\EWEA_2016\results\conditions\kjeller_in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71" y="1060381"/>
            <a:ext cx="4427829" cy="25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ata\Projects\EWEA_2016\results\conditions\kjeller_in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206543"/>
            <a:ext cx="4427829" cy="25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2574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Correlation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Correlation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meteorological</a:t>
            </a:r>
            <a:r>
              <a:rPr lang="fi-FI" dirty="0" smtClean="0"/>
              <a:t> and </a:t>
            </a:r>
            <a:r>
              <a:rPr lang="fi-FI" dirty="0" err="1" smtClean="0"/>
              <a:t>instrumental</a:t>
            </a:r>
            <a:r>
              <a:rPr lang="fi-FI" dirty="0" smtClean="0"/>
              <a:t> icing </a:t>
            </a:r>
            <a:r>
              <a:rPr lang="fi-FI" dirty="0" err="1" smtClean="0"/>
              <a:t>measurements</a:t>
            </a:r>
            <a:endParaRPr lang="fi-FI" dirty="0" smtClean="0"/>
          </a:p>
          <a:p>
            <a:r>
              <a:rPr lang="fi-FI" dirty="0" err="1" smtClean="0"/>
              <a:t>Calulated</a:t>
            </a:r>
            <a:r>
              <a:rPr lang="fi-FI" dirty="0" smtClean="0"/>
              <a:t> for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windows</a:t>
            </a:r>
            <a:r>
              <a:rPr lang="fi-FI" dirty="0" smtClean="0"/>
              <a:t> for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sites</a:t>
            </a:r>
            <a:endParaRPr lang="fi-FI" dirty="0" smtClean="0"/>
          </a:p>
          <a:p>
            <a:r>
              <a:rPr lang="fi-FI" dirty="0" err="1" smtClean="0"/>
              <a:t>Shows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correlation</a:t>
            </a:r>
            <a:r>
              <a:rPr lang="fi-FI" dirty="0" smtClean="0"/>
              <a:t> </a:t>
            </a:r>
            <a:r>
              <a:rPr lang="fi-FI" dirty="0" err="1" smtClean="0"/>
              <a:t>starts</a:t>
            </a:r>
            <a:r>
              <a:rPr lang="fi-FI" dirty="0" smtClean="0"/>
              <a:t> to </a:t>
            </a:r>
            <a:r>
              <a:rPr lang="fi-FI" dirty="0" err="1" smtClean="0"/>
              <a:t>improve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observation</a:t>
            </a:r>
            <a:r>
              <a:rPr lang="fi-FI" dirty="0" smtClean="0"/>
              <a:t> </a:t>
            </a:r>
            <a:r>
              <a:rPr lang="fi-FI" dirty="0" err="1" smtClean="0"/>
              <a:t>window</a:t>
            </a:r>
            <a:r>
              <a:rPr lang="fi-FI" dirty="0" smtClean="0"/>
              <a:t> is long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2455464"/>
              </p:ext>
            </p:extLst>
          </p:nvPr>
        </p:nvGraphicFramePr>
        <p:xfrm>
          <a:off x="5029200" y="1773238"/>
          <a:ext cx="40274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0003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Site</a:t>
            </a:r>
            <a:r>
              <a:rPr lang="fi-FI" dirty="0" smtClean="0"/>
              <a:t> </a:t>
            </a:r>
            <a:r>
              <a:rPr lang="fi-FI" dirty="0" err="1" smtClean="0"/>
              <a:t>Classification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Ice </a:t>
            </a:r>
            <a:r>
              <a:rPr lang="fi-FI" dirty="0" err="1" smtClean="0"/>
              <a:t>classification</a:t>
            </a:r>
            <a:r>
              <a:rPr lang="fi-FI" dirty="0" smtClean="0"/>
              <a:t> </a:t>
            </a:r>
            <a:r>
              <a:rPr lang="fi-FI" dirty="0" err="1" smtClean="0"/>
              <a:t>hits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class</a:t>
            </a:r>
            <a:r>
              <a:rPr lang="fi-FI" dirty="0" smtClean="0"/>
              <a:t> at </a:t>
            </a:r>
            <a:r>
              <a:rPr lang="fi-FI" dirty="0" err="1" smtClean="0"/>
              <a:t>site</a:t>
            </a:r>
            <a:r>
              <a:rPr lang="fi-FI" dirty="0" smtClean="0"/>
              <a:t> B</a:t>
            </a:r>
          </a:p>
          <a:p>
            <a:r>
              <a:rPr lang="fi-FI" dirty="0" err="1" smtClean="0"/>
              <a:t>Site</a:t>
            </a:r>
            <a:r>
              <a:rPr lang="fi-FI" dirty="0" smtClean="0"/>
              <a:t> C </a:t>
            </a:r>
            <a:r>
              <a:rPr lang="fi-FI" dirty="0" err="1" smtClean="0"/>
              <a:t>way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endParaRPr lang="fi-FI" dirty="0" smtClean="0"/>
          </a:p>
          <a:p>
            <a:pPr lvl="1"/>
            <a:r>
              <a:rPr lang="fi-FI" dirty="0" err="1" smtClean="0"/>
              <a:t>Availability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low</a:t>
            </a:r>
            <a:endParaRPr lang="fi-FI" dirty="0" smtClean="0"/>
          </a:p>
          <a:p>
            <a:pPr lvl="1"/>
            <a:r>
              <a:rPr lang="fi-FI" dirty="0" err="1" smtClean="0"/>
              <a:t>From</a:t>
            </a:r>
            <a:r>
              <a:rPr lang="fi-FI" dirty="0" smtClean="0"/>
              <a:t> ice </a:t>
            </a:r>
            <a:r>
              <a:rPr lang="fi-FI" dirty="0" err="1" smtClean="0"/>
              <a:t>sensor</a:t>
            </a:r>
            <a:r>
              <a:rPr lang="fi-FI" dirty="0" smtClean="0"/>
              <a:t> </a:t>
            </a:r>
            <a:r>
              <a:rPr lang="fi-FI" dirty="0" err="1" smtClean="0"/>
              <a:t>meteorological</a:t>
            </a:r>
            <a:r>
              <a:rPr lang="fi-FI" dirty="0" smtClean="0"/>
              <a:t> icing</a:t>
            </a:r>
          </a:p>
          <a:p>
            <a:pPr lvl="2"/>
            <a:r>
              <a:rPr lang="fi-FI" dirty="0" smtClean="0"/>
              <a:t>4.4 %/</a:t>
            </a:r>
            <a:r>
              <a:rPr lang="fi-FI" dirty="0" err="1" smtClean="0"/>
              <a:t>class</a:t>
            </a:r>
            <a:r>
              <a:rPr lang="fi-FI" dirty="0" smtClean="0"/>
              <a:t> 3</a:t>
            </a:r>
          </a:p>
          <a:p>
            <a:r>
              <a:rPr lang="fi-FI" dirty="0" smtClean="0"/>
              <a:t>Ice </a:t>
            </a:r>
            <a:r>
              <a:rPr lang="fi-FI" dirty="0" err="1" smtClean="0"/>
              <a:t>class</a:t>
            </a:r>
            <a:r>
              <a:rPr lang="fi-FI" dirty="0" smtClean="0"/>
              <a:t> </a:t>
            </a:r>
            <a:r>
              <a:rPr lang="fi-FI" dirty="0" err="1" smtClean="0"/>
              <a:t>requires</a:t>
            </a:r>
            <a:r>
              <a:rPr lang="fi-FI" dirty="0" smtClean="0"/>
              <a:t> at </a:t>
            </a:r>
            <a:r>
              <a:rPr lang="fi-FI" dirty="0" err="1" smtClean="0"/>
              <a:t>least</a:t>
            </a:r>
            <a:r>
              <a:rPr lang="fi-FI" dirty="0" smtClean="0"/>
              <a:t> a </a:t>
            </a:r>
            <a:r>
              <a:rPr lang="fi-FI" dirty="0" err="1" smtClean="0"/>
              <a:t>year</a:t>
            </a:r>
            <a:r>
              <a:rPr lang="fi-FI" dirty="0" smtClean="0"/>
              <a:t>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2424"/>
              </p:ext>
            </p:extLst>
          </p:nvPr>
        </p:nvGraphicFramePr>
        <p:xfrm>
          <a:off x="4376936" y="1484785"/>
          <a:ext cx="5400600" cy="432048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76064"/>
                <a:gridCol w="1582812"/>
                <a:gridCol w="1676333"/>
                <a:gridCol w="1565391"/>
              </a:tblGrid>
              <a:tr h="1440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Meteorological icing from Ceilometer [% of time]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Meteorological icing from wind LIDAR [% of time]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Instrumental icing</a:t>
                      </a:r>
                      <a:endParaRPr lang="en-GB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[% of time]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 A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5 %: 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11.2 %: 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 B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3 %: Class 2 (Ceilometer)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1.8 %: Class 2 (LIDAR)</a:t>
                      </a:r>
                      <a:endParaRPr lang="en-GB" sz="2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3.8 %: Class 2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 C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2 %: Class 2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14.9 %: Class 3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 D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1.6 %: 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2.0 %: 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2523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Conclusions</a:t>
            </a:r>
            <a:r>
              <a:rPr lang="fi-FI" dirty="0" smtClean="0"/>
              <a:t> and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R</a:t>
            </a:r>
            <a:r>
              <a:rPr lang="en-GB" sz="2000" dirty="0" smtClean="0"/>
              <a:t>emote </a:t>
            </a:r>
            <a:r>
              <a:rPr lang="en-GB" sz="2000" dirty="0"/>
              <a:t>sensing of icing looks </a:t>
            </a:r>
            <a:r>
              <a:rPr lang="en-GB" sz="2000" dirty="0" smtClean="0"/>
              <a:t>promising</a:t>
            </a:r>
            <a:endParaRPr lang="fi-FI" sz="2000" dirty="0" smtClean="0"/>
          </a:p>
          <a:p>
            <a:r>
              <a:rPr lang="fi-FI" sz="2000" dirty="0" err="1" smtClean="0"/>
              <a:t>Availability</a:t>
            </a:r>
            <a:r>
              <a:rPr lang="fi-FI" sz="2000" dirty="0" smtClean="0"/>
              <a:t> an </a:t>
            </a:r>
            <a:r>
              <a:rPr lang="fi-FI" sz="2000" dirty="0" err="1" smtClean="0"/>
              <a:t>issue</a:t>
            </a:r>
            <a:r>
              <a:rPr lang="fi-FI" sz="2000" dirty="0" smtClean="0"/>
              <a:t> </a:t>
            </a:r>
            <a:r>
              <a:rPr lang="fi-FI" sz="2000" dirty="0" err="1" smtClean="0"/>
              <a:t>when</a:t>
            </a:r>
            <a:r>
              <a:rPr lang="fi-FI" sz="2000" dirty="0" smtClean="0"/>
              <a:t> </a:t>
            </a:r>
            <a:r>
              <a:rPr lang="fi-FI" sz="2000" dirty="0" err="1" smtClean="0"/>
              <a:t>using</a:t>
            </a:r>
            <a:r>
              <a:rPr lang="fi-FI" sz="2000" dirty="0" smtClean="0"/>
              <a:t> LIDAR</a:t>
            </a:r>
            <a:endParaRPr lang="fi-FI" sz="2000" dirty="0"/>
          </a:p>
          <a:p>
            <a:pPr lvl="1"/>
            <a:r>
              <a:rPr lang="fi-FI" sz="1800" dirty="0" err="1" smtClean="0"/>
              <a:t>Better</a:t>
            </a:r>
            <a:r>
              <a:rPr lang="fi-FI" sz="1800" dirty="0" smtClean="0"/>
              <a:t> </a:t>
            </a:r>
            <a:r>
              <a:rPr lang="fi-FI" sz="1800" dirty="0" err="1" smtClean="0"/>
              <a:t>during</a:t>
            </a:r>
            <a:r>
              <a:rPr lang="fi-FI" sz="1800" dirty="0" smtClean="0"/>
              <a:t> icing </a:t>
            </a:r>
            <a:r>
              <a:rPr lang="fi-FI" sz="1800" dirty="0" err="1" smtClean="0"/>
              <a:t>than</a:t>
            </a:r>
            <a:r>
              <a:rPr lang="fi-FI" sz="1800" dirty="0" smtClean="0"/>
              <a:t> on </a:t>
            </a:r>
            <a:r>
              <a:rPr lang="fi-FI" sz="1800" dirty="0" err="1" smtClean="0"/>
              <a:t>average</a:t>
            </a:r>
            <a:r>
              <a:rPr lang="fi-FI" sz="1800" dirty="0" smtClean="0"/>
              <a:t>. </a:t>
            </a:r>
            <a:r>
              <a:rPr lang="fi-FI" sz="1800" dirty="0" err="1" smtClean="0"/>
              <a:t>Might</a:t>
            </a:r>
            <a:r>
              <a:rPr lang="fi-FI" sz="1800" dirty="0" smtClean="0"/>
              <a:t> </a:t>
            </a:r>
            <a:r>
              <a:rPr lang="fi-FI" sz="1800" dirty="0" err="1" smtClean="0"/>
              <a:t>still</a:t>
            </a:r>
            <a:r>
              <a:rPr lang="fi-FI" sz="1800" dirty="0" smtClean="0"/>
              <a:t> miss </a:t>
            </a:r>
            <a:r>
              <a:rPr lang="fi-FI" sz="1800" dirty="0" err="1" smtClean="0"/>
              <a:t>events</a:t>
            </a:r>
            <a:r>
              <a:rPr lang="fi-FI" sz="1800" dirty="0" smtClean="0"/>
              <a:t>.</a:t>
            </a:r>
          </a:p>
          <a:p>
            <a:r>
              <a:rPr lang="fi-FI" sz="2000" dirty="0" err="1" smtClean="0"/>
              <a:t>Ceilometer</a:t>
            </a:r>
            <a:r>
              <a:rPr lang="fi-FI" sz="2000" dirty="0" smtClean="0"/>
              <a:t> no </a:t>
            </a:r>
            <a:r>
              <a:rPr lang="fi-FI" sz="2000" dirty="0" err="1" smtClean="0"/>
              <a:t>availability</a:t>
            </a:r>
            <a:r>
              <a:rPr lang="fi-FI" sz="2000" dirty="0" smtClean="0"/>
              <a:t> </a:t>
            </a:r>
            <a:r>
              <a:rPr lang="fi-FI" sz="2000" dirty="0" err="1" smtClean="0"/>
              <a:t>issues</a:t>
            </a:r>
            <a:r>
              <a:rPr lang="fi-FI" sz="2000" dirty="0" smtClean="0"/>
              <a:t>, </a:t>
            </a:r>
            <a:r>
              <a:rPr lang="fi-FI" sz="2000" dirty="0" err="1" smtClean="0"/>
              <a:t>also</a:t>
            </a:r>
            <a:r>
              <a:rPr lang="fi-FI" sz="2000" dirty="0" smtClean="0"/>
              <a:t> </a:t>
            </a:r>
            <a:r>
              <a:rPr lang="fi-FI" sz="2000" dirty="0" err="1" smtClean="0"/>
              <a:t>resolution</a:t>
            </a:r>
            <a:r>
              <a:rPr lang="fi-FI" sz="2000" dirty="0" smtClean="0"/>
              <a:t> </a:t>
            </a:r>
            <a:r>
              <a:rPr lang="fi-FI" sz="2000" dirty="0" err="1" smtClean="0"/>
              <a:t>better</a:t>
            </a:r>
            <a:endParaRPr lang="fi-FI" sz="2000" dirty="0" smtClean="0"/>
          </a:p>
          <a:p>
            <a:r>
              <a:rPr lang="fi-FI" sz="2000" dirty="0" err="1" smtClean="0"/>
              <a:t>Correlation</a:t>
            </a:r>
            <a:r>
              <a:rPr lang="fi-FI" sz="2000" dirty="0" smtClean="0"/>
              <a:t> on a </a:t>
            </a:r>
            <a:r>
              <a:rPr lang="fi-FI" sz="2000" dirty="0" err="1" smtClean="0"/>
              <a:t>longer</a:t>
            </a:r>
            <a:r>
              <a:rPr lang="fi-FI" sz="2000" dirty="0" smtClean="0"/>
              <a:t> </a:t>
            </a:r>
            <a:r>
              <a:rPr lang="fi-FI" sz="2000" dirty="0" err="1" smtClean="0"/>
              <a:t>timescale</a:t>
            </a:r>
            <a:endParaRPr lang="fi-FI" sz="2000" dirty="0" smtClean="0"/>
          </a:p>
          <a:p>
            <a:pPr lvl="1"/>
            <a:r>
              <a:rPr lang="fi-FI" sz="1800" dirty="0" err="1" smtClean="0"/>
              <a:t>Can</a:t>
            </a:r>
            <a:r>
              <a:rPr lang="fi-FI" sz="1800" dirty="0" smtClean="0"/>
              <a:t> </a:t>
            </a:r>
            <a:r>
              <a:rPr lang="fi-FI" sz="1800" dirty="0" err="1" smtClean="0"/>
              <a:t>give</a:t>
            </a:r>
            <a:r>
              <a:rPr lang="fi-FI" sz="1800" dirty="0" smtClean="0"/>
              <a:t> an </a:t>
            </a:r>
            <a:r>
              <a:rPr lang="fi-FI" sz="1800" dirty="0" err="1" smtClean="0"/>
              <a:t>estimate</a:t>
            </a:r>
            <a:r>
              <a:rPr lang="fi-FI" sz="1800" dirty="0" smtClean="0"/>
              <a:t> of </a:t>
            </a:r>
            <a:r>
              <a:rPr lang="fi-FI" sz="1800" dirty="0" err="1" smtClean="0"/>
              <a:t>conditions</a:t>
            </a:r>
            <a:endParaRPr lang="fi-FI" sz="1800" dirty="0" smtClean="0"/>
          </a:p>
          <a:p>
            <a:pPr lvl="1"/>
            <a:r>
              <a:rPr lang="fi-FI" sz="1800" dirty="0" smtClean="0"/>
              <a:t>No </a:t>
            </a:r>
            <a:r>
              <a:rPr lang="fi-FI" sz="1800" dirty="0" err="1" smtClean="0"/>
              <a:t>real</a:t>
            </a:r>
            <a:r>
              <a:rPr lang="fi-FI" sz="1800" dirty="0" smtClean="0"/>
              <a:t> </a:t>
            </a:r>
            <a:r>
              <a:rPr lang="fi-FI" sz="1800" dirty="0" err="1" smtClean="0"/>
              <a:t>time</a:t>
            </a:r>
            <a:r>
              <a:rPr lang="fi-FI" sz="1800" dirty="0" smtClean="0"/>
              <a:t> </a:t>
            </a:r>
            <a:r>
              <a:rPr lang="fi-FI" sz="1800" dirty="0" err="1" smtClean="0"/>
              <a:t>detection</a:t>
            </a:r>
            <a:endParaRPr lang="fi-FI" sz="1800" dirty="0" smtClean="0"/>
          </a:p>
          <a:p>
            <a:endParaRPr lang="fi-FI" sz="2000" dirty="0" smtClean="0"/>
          </a:p>
          <a:p>
            <a:endParaRPr lang="fi-FI" dirty="0" smtClean="0"/>
          </a:p>
          <a:p>
            <a:pPr lvl="1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Improve</a:t>
            </a:r>
            <a:r>
              <a:rPr lang="fi-FI" dirty="0" smtClean="0"/>
              <a:t> LIDAR data </a:t>
            </a:r>
            <a:r>
              <a:rPr lang="fi-FI" dirty="0" err="1" smtClean="0"/>
              <a:t>availability</a:t>
            </a:r>
            <a:endParaRPr lang="fi-FI" dirty="0" smtClean="0"/>
          </a:p>
          <a:p>
            <a:r>
              <a:rPr lang="fi-FI" dirty="0" err="1" smtClean="0"/>
              <a:t>Cloud</a:t>
            </a:r>
            <a:r>
              <a:rPr lang="fi-FI" dirty="0" smtClean="0"/>
              <a:t> </a:t>
            </a:r>
            <a:r>
              <a:rPr lang="fi-FI" dirty="0" err="1"/>
              <a:t>composition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Water</a:t>
            </a:r>
            <a:r>
              <a:rPr lang="fi-FI" dirty="0"/>
              <a:t> </a:t>
            </a:r>
            <a:r>
              <a:rPr lang="fi-FI" dirty="0" err="1"/>
              <a:t>vapor</a:t>
            </a:r>
            <a:r>
              <a:rPr lang="fi-FI" dirty="0"/>
              <a:t> / ice </a:t>
            </a:r>
            <a:r>
              <a:rPr lang="fi-FI" dirty="0" err="1" smtClean="0"/>
              <a:t>crystals</a:t>
            </a:r>
            <a:endParaRPr lang="fi-FI" dirty="0" smtClean="0"/>
          </a:p>
          <a:p>
            <a:r>
              <a:rPr lang="fi-FI" dirty="0" err="1" smtClean="0"/>
              <a:t>Now</a:t>
            </a:r>
            <a:r>
              <a:rPr lang="fi-FI" dirty="0" smtClean="0"/>
              <a:t> </a:t>
            </a:r>
            <a:r>
              <a:rPr lang="fi-FI" dirty="0" err="1" smtClean="0"/>
              <a:t>compares</a:t>
            </a:r>
            <a:r>
              <a:rPr lang="fi-FI" dirty="0" smtClean="0"/>
              <a:t> </a:t>
            </a:r>
            <a:r>
              <a:rPr lang="fi-FI" dirty="0" err="1" smtClean="0"/>
              <a:t>Meteorological</a:t>
            </a:r>
            <a:r>
              <a:rPr lang="fi-FI" dirty="0" smtClean="0"/>
              <a:t> icing to </a:t>
            </a:r>
            <a:r>
              <a:rPr lang="fi-FI" dirty="0" err="1" smtClean="0"/>
              <a:t>instrumental</a:t>
            </a:r>
            <a:r>
              <a:rPr lang="fi-FI" dirty="0" smtClean="0"/>
              <a:t> icing</a:t>
            </a:r>
          </a:p>
          <a:p>
            <a:pPr lvl="1"/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reference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endParaRPr lang="fi-FI" dirty="0" smtClean="0"/>
          </a:p>
          <a:p>
            <a:pPr lvl="1"/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transfer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meteorological</a:t>
            </a:r>
            <a:r>
              <a:rPr lang="fi-FI" dirty="0" smtClean="0"/>
              <a:t> to </a:t>
            </a:r>
            <a:r>
              <a:rPr lang="fi-FI" dirty="0" err="1" smtClean="0"/>
              <a:t>instrumental</a:t>
            </a:r>
            <a:r>
              <a:rPr lang="fi-FI" dirty="0" smtClean="0"/>
              <a:t> icing</a:t>
            </a:r>
            <a:endParaRPr lang="fi-FI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447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17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Authors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Timo Karlsson, Ville Lehtomäki, VTT</a:t>
            </a:r>
          </a:p>
          <a:p>
            <a:r>
              <a:rPr lang="fi-FI" dirty="0" smtClean="0"/>
              <a:t>Juha </a:t>
            </a:r>
            <a:r>
              <a:rPr lang="fi-FI" dirty="0" err="1" smtClean="0"/>
              <a:t>Paldanius</a:t>
            </a:r>
            <a:r>
              <a:rPr lang="fi-FI" dirty="0" smtClean="0"/>
              <a:t>, Vaisala</a:t>
            </a:r>
          </a:p>
          <a:p>
            <a:r>
              <a:rPr lang="fi-FI" dirty="0"/>
              <a:t>Jaakko Kleemola, Suomen </a:t>
            </a:r>
            <a:r>
              <a:rPr lang="fi-FI" dirty="0" smtClean="0"/>
              <a:t>Hyötytuuli</a:t>
            </a:r>
            <a:endParaRPr lang="en-GB" dirty="0"/>
          </a:p>
          <a:p>
            <a:r>
              <a:rPr lang="nb-NO" dirty="0" smtClean="0"/>
              <a:t>Martin </a:t>
            </a:r>
            <a:r>
              <a:rPr lang="nb-NO" dirty="0"/>
              <a:t>S. </a:t>
            </a:r>
            <a:r>
              <a:rPr lang="nb-NO" smtClean="0"/>
              <a:t>Grønsleth, </a:t>
            </a:r>
            <a:r>
              <a:rPr lang="nb-NO" dirty="0"/>
              <a:t>Kjeller </a:t>
            </a:r>
            <a:r>
              <a:rPr lang="nb-NO" dirty="0" err="1"/>
              <a:t>Vindteknikk</a:t>
            </a:r>
            <a:endParaRPr lang="en-GB" dirty="0"/>
          </a:p>
          <a:p>
            <a:r>
              <a:rPr lang="en-US" dirty="0" err="1"/>
              <a:t>Zouhair</a:t>
            </a:r>
            <a:r>
              <a:rPr lang="en-US" dirty="0"/>
              <a:t> </a:t>
            </a:r>
            <a:r>
              <a:rPr lang="en-US" dirty="0" err="1"/>
              <a:t>Khadiri-Yazami</a:t>
            </a:r>
            <a:r>
              <a:rPr lang="en-US" dirty="0"/>
              <a:t>, </a:t>
            </a:r>
            <a:r>
              <a:rPr lang="en-US" dirty="0" err="1"/>
              <a:t>Fraunhofer</a:t>
            </a:r>
            <a:r>
              <a:rPr lang="en-US" dirty="0"/>
              <a:t> IWES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5621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Icing and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Ice </a:t>
            </a:r>
            <a:r>
              <a:rPr lang="fi-FI" dirty="0" err="1" smtClean="0"/>
              <a:t>accretion</a:t>
            </a:r>
            <a:r>
              <a:rPr lang="fi-FI" dirty="0" smtClean="0"/>
              <a:t> on </a:t>
            </a:r>
            <a:r>
              <a:rPr lang="fi-FI" dirty="0" err="1" smtClean="0"/>
              <a:t>turbine</a:t>
            </a:r>
            <a:r>
              <a:rPr lang="fi-FI" dirty="0" smtClean="0"/>
              <a:t> </a:t>
            </a:r>
            <a:r>
              <a:rPr lang="fi-FI" dirty="0" err="1" smtClean="0"/>
              <a:t>blades</a:t>
            </a:r>
            <a:r>
              <a:rPr lang="fi-FI" dirty="0" smtClean="0"/>
              <a:t> </a:t>
            </a:r>
            <a:r>
              <a:rPr lang="fi-FI" dirty="0" err="1" smtClean="0"/>
              <a:t>reduces</a:t>
            </a:r>
            <a:r>
              <a:rPr lang="fi-FI" dirty="0" smtClean="0"/>
              <a:t> output </a:t>
            </a:r>
            <a:r>
              <a:rPr lang="fi-FI" dirty="0" err="1" smtClean="0"/>
              <a:t>power</a:t>
            </a:r>
            <a:r>
              <a:rPr lang="fi-FI" dirty="0" smtClean="0"/>
              <a:t> of the </a:t>
            </a:r>
            <a:r>
              <a:rPr lang="fi-FI" dirty="0" err="1" smtClean="0"/>
              <a:t>turbine</a:t>
            </a:r>
            <a:endParaRPr lang="fi-FI" dirty="0" smtClean="0"/>
          </a:p>
          <a:p>
            <a:r>
              <a:rPr lang="fi-FI" dirty="0" err="1" smtClean="0"/>
              <a:t>Falling</a:t>
            </a:r>
            <a:r>
              <a:rPr lang="fi-FI" dirty="0" smtClean="0"/>
              <a:t> ice is a </a:t>
            </a:r>
            <a:r>
              <a:rPr lang="fi-FI" dirty="0" err="1" smtClean="0"/>
              <a:t>health</a:t>
            </a:r>
            <a:r>
              <a:rPr lang="fi-FI" dirty="0" smtClean="0"/>
              <a:t> and </a:t>
            </a:r>
            <a:r>
              <a:rPr lang="fi-FI" dirty="0" err="1" smtClean="0"/>
              <a:t>safety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endParaRPr lang="fi-FI" dirty="0" smtClean="0"/>
          </a:p>
          <a:p>
            <a:r>
              <a:rPr lang="fi-FI" dirty="0" err="1" smtClean="0"/>
              <a:t>Cold</a:t>
            </a:r>
            <a:r>
              <a:rPr lang="fi-FI" dirty="0" smtClean="0"/>
              <a:t>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/>
              <a:t> </a:t>
            </a:r>
            <a:r>
              <a:rPr lang="fi-FI" dirty="0" smtClean="0"/>
              <a:t>is a </a:t>
            </a:r>
            <a:r>
              <a:rPr lang="fi-FI" dirty="0" err="1" smtClean="0"/>
              <a:t>substantial</a:t>
            </a:r>
            <a:r>
              <a:rPr lang="fi-FI" dirty="0" smtClean="0"/>
              <a:t> </a:t>
            </a:r>
            <a:r>
              <a:rPr lang="fi-FI" dirty="0" err="1" smtClean="0"/>
              <a:t>market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3957"/>
              </p:ext>
            </p:extLst>
          </p:nvPr>
        </p:nvGraphicFramePr>
        <p:xfrm>
          <a:off x="992560" y="3501008"/>
          <a:ext cx="7776864" cy="2448273"/>
        </p:xfrm>
        <a:graphic>
          <a:graphicData uri="http://schemas.openxmlformats.org/drawingml/2006/table">
            <a:tbl>
              <a:tblPr firstRow="1" lastRow="1" bandCol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84108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Cumulative installed capacity by end of 2015 [MW]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Forecasted capacity by end of 2020 [MW]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57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Low temperature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Icing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Low temperature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Icing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08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40 500</a:t>
                      </a:r>
                      <a:endParaRPr lang="en-GB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86 500</a:t>
                      </a:r>
                      <a:endParaRPr lang="en-GB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62 500</a:t>
                      </a:r>
                      <a:endParaRPr lang="en-GB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123 000</a:t>
                      </a:r>
                      <a:endParaRPr lang="en-GB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529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Total 127 000</a:t>
                      </a:r>
                      <a:endParaRPr lang="en-GB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Total 185 500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8744" y="6080095"/>
            <a:ext cx="679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Source</a:t>
            </a:r>
            <a:r>
              <a:rPr lang="fi-FI" sz="1200" dirty="0" smtClean="0"/>
              <a:t>: V. Lehtomäki, </a:t>
            </a:r>
            <a:r>
              <a:rPr lang="en-GB" sz="1200" dirty="0" smtClean="0"/>
              <a:t>Emerging </a:t>
            </a:r>
            <a:r>
              <a:rPr lang="en-GB" sz="1200" dirty="0"/>
              <a:t>from the </a:t>
            </a:r>
            <a:r>
              <a:rPr lang="en-GB" sz="1200" dirty="0" smtClean="0"/>
              <a:t>cold, Wind Power Monthly, 29.7. </a:t>
            </a:r>
            <a:r>
              <a:rPr lang="en-GB" sz="1200" dirty="0"/>
              <a:t>2016 , </a:t>
            </a:r>
            <a:r>
              <a:rPr lang="en-GB" sz="1200" dirty="0">
                <a:hlinkClick r:id="rId2"/>
              </a:rPr>
              <a:t>http://</a:t>
            </a:r>
            <a:r>
              <a:rPr lang="en-GB" sz="1200" dirty="0" smtClean="0">
                <a:hlinkClick r:id="rId2"/>
              </a:rPr>
              <a:t>www.windpowermonthly.com/article/1403504/emerging-cold</a:t>
            </a:r>
            <a:endParaRPr lang="en-GB" sz="1200" dirty="0" smtClean="0"/>
          </a:p>
          <a:p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7875222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Icing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9"/>
            <a:ext cx="8390709" cy="575642"/>
          </a:xfrm>
        </p:spPr>
        <p:txBody>
          <a:bodyPr/>
          <a:lstStyle/>
          <a:p>
            <a:r>
              <a:rPr lang="en-US" dirty="0" smtClean="0"/>
              <a:t>Icing needs liquid water &amp; freezing temperature</a:t>
            </a:r>
          </a:p>
          <a:p>
            <a:r>
              <a:rPr lang="en-US" dirty="0" smtClean="0"/>
              <a:t>Low </a:t>
            </a:r>
            <a:r>
              <a:rPr lang="en-US" dirty="0"/>
              <a:t>level clouds &amp; T&lt;0°C = </a:t>
            </a:r>
            <a:r>
              <a:rPr lang="en-US" u="sng" dirty="0"/>
              <a:t>in-cloud icing</a:t>
            </a:r>
            <a:r>
              <a:rPr lang="en-US" dirty="0"/>
              <a:t> (most typical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Data\Documents\templates\MetInstRotIc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677581"/>
            <a:ext cx="6192688" cy="41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03977" y="5590480"/>
            <a:ext cx="24014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/>
              <a:t>*</a:t>
            </a:r>
            <a:r>
              <a:rPr lang="fi-FI" sz="900" dirty="0" err="1"/>
              <a:t>Source</a:t>
            </a:r>
            <a:r>
              <a:rPr lang="fi-FI" sz="900" dirty="0"/>
              <a:t>: </a:t>
            </a:r>
            <a:r>
              <a:rPr lang="en-GB" sz="900" dirty="0"/>
              <a:t>IEA Wind Task 19 Available Technologies report of Wind Energy in Cold Climates</a:t>
            </a:r>
          </a:p>
          <a:p>
            <a:r>
              <a:rPr lang="en-GB" sz="900" dirty="0"/>
              <a:t>(2016 edition): </a:t>
            </a:r>
            <a:r>
              <a:rPr lang="en-GB" sz="900" dirty="0">
                <a:hlinkClick r:id="rId3"/>
              </a:rPr>
              <a:t>http://www.ieawind.org/task_19.html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90927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IEA Ice Classification¹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474879"/>
              </p:ext>
            </p:extLst>
          </p:nvPr>
        </p:nvGraphicFramePr>
        <p:xfrm>
          <a:off x="1208583" y="1701231"/>
          <a:ext cx="7488834" cy="3816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868"/>
                <a:gridCol w="2430980"/>
                <a:gridCol w="2144773"/>
                <a:gridCol w="1883213"/>
              </a:tblGrid>
              <a:tr h="169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IEA </a:t>
                      </a:r>
                      <a:r>
                        <a:rPr lang="en-GB" sz="2400" dirty="0" smtClean="0">
                          <a:effectLst/>
                        </a:rPr>
                        <a:t>Ice Class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Duration </a:t>
                      </a:r>
                      <a:r>
                        <a:rPr lang="en-GB" sz="2400" dirty="0" smtClean="0">
                          <a:effectLst/>
                        </a:rPr>
                        <a:t>of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Meteorological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Icing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[% of </a:t>
                      </a:r>
                      <a:r>
                        <a:rPr lang="en-GB" sz="2400" dirty="0" smtClean="0">
                          <a:effectLst/>
                        </a:rPr>
                        <a:t>Year</a:t>
                      </a:r>
                      <a:r>
                        <a:rPr lang="en-GB" sz="2400" dirty="0">
                          <a:effectLst/>
                        </a:rPr>
                        <a:t>]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Duration </a:t>
                      </a:r>
                      <a:r>
                        <a:rPr lang="en-GB" sz="2400" dirty="0" smtClean="0">
                          <a:effectLst/>
                        </a:rPr>
                        <a:t>of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Instrumental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Icing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[% of </a:t>
                      </a:r>
                      <a:r>
                        <a:rPr lang="en-GB" sz="2400" dirty="0" smtClean="0">
                          <a:effectLst/>
                        </a:rPr>
                        <a:t>Year</a:t>
                      </a:r>
                      <a:r>
                        <a:rPr lang="en-GB" sz="2400" dirty="0">
                          <a:effectLst/>
                        </a:rPr>
                        <a:t>]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Production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Loss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[% of AEP]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&gt;10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&gt;20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&gt;20</a:t>
                      </a:r>
                      <a:endParaRPr lang="en-US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5-10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10-30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10-25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3-5</a:t>
                      </a:r>
                      <a:endParaRPr lang="en-US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6-15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3-12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0.5-3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1-9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0.5-5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0-0.5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&lt;1.5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0-0.5</a:t>
                      </a:r>
                      <a:endParaRPr lang="en-US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81192" y="5949280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¹</a:t>
            </a:r>
            <a:r>
              <a:rPr lang="en-US" sz="1100" dirty="0"/>
              <a:t>: IEA Wind Recommended Practices for wind energy projects in cold climates edition 2011</a:t>
            </a:r>
          </a:p>
        </p:txBody>
      </p:sp>
    </p:spTree>
    <p:extLst>
      <p:ext uri="{BB962C8B-B14F-4D97-AF65-F5344CB8AC3E}">
        <p14:creationId xmlns:p14="http://schemas.microsoft.com/office/powerpoint/2010/main" val="3062005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atentimages.storage.googleapis.com/US20140192356A1/US20140192356A1-20140710-D00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3" y="1484784"/>
            <a:ext cx="573797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Remote ice </a:t>
            </a:r>
            <a:r>
              <a:rPr lang="fi-FI" dirty="0" err="1" smtClean="0"/>
              <a:t>detection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1825" y="1773238"/>
            <a:ext cx="4465191" cy="4103687"/>
          </a:xfrm>
        </p:spPr>
        <p:txBody>
          <a:bodyPr/>
          <a:lstStyle/>
          <a:p>
            <a:endParaRPr lang="fi-FI" dirty="0"/>
          </a:p>
          <a:p>
            <a:r>
              <a:rPr lang="fi-FI" dirty="0" err="1" smtClean="0"/>
              <a:t>Use</a:t>
            </a:r>
            <a:r>
              <a:rPr lang="fi-FI" dirty="0" smtClean="0"/>
              <a:t> a LIDAR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ceilometer</a:t>
            </a:r>
            <a:r>
              <a:rPr lang="fi-FI" dirty="0" smtClean="0"/>
              <a:t> to </a:t>
            </a:r>
            <a:r>
              <a:rPr lang="fi-FI" dirty="0" err="1" smtClean="0"/>
              <a:t>determine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 </a:t>
            </a:r>
            <a:r>
              <a:rPr lang="fi-FI" dirty="0" err="1" smtClean="0"/>
              <a:t>base</a:t>
            </a:r>
            <a:r>
              <a:rPr lang="fi-FI" dirty="0" smtClean="0"/>
              <a:t> </a:t>
            </a:r>
            <a:r>
              <a:rPr lang="fi-FI" dirty="0" err="1" smtClean="0"/>
              <a:t>height</a:t>
            </a:r>
            <a:endParaRPr lang="fi-FI" dirty="0" smtClean="0"/>
          </a:p>
          <a:p>
            <a:r>
              <a:rPr lang="fi-FI" dirty="0" err="1" smtClean="0"/>
              <a:t>Combine</a:t>
            </a:r>
            <a:r>
              <a:rPr lang="fi-FI" dirty="0" smtClean="0"/>
              <a:t> with </a:t>
            </a:r>
            <a:r>
              <a:rPr lang="fi-FI" dirty="0" err="1" smtClean="0"/>
              <a:t>meteorological</a:t>
            </a:r>
            <a:r>
              <a:rPr lang="fi-FI" dirty="0" smtClean="0"/>
              <a:t> </a:t>
            </a:r>
            <a:r>
              <a:rPr lang="fi-FI" dirty="0" err="1" smtClean="0"/>
              <a:t>measurements</a:t>
            </a:r>
            <a:r>
              <a:rPr lang="fi-FI" dirty="0" smtClean="0"/>
              <a:t> to </a:t>
            </a:r>
            <a:r>
              <a:rPr lang="fi-FI" dirty="0" err="1" smtClean="0"/>
              <a:t>produce</a:t>
            </a:r>
            <a:r>
              <a:rPr lang="fi-FI" dirty="0" smtClean="0"/>
              <a:t> </a:t>
            </a:r>
            <a:r>
              <a:rPr lang="fi-FI" dirty="0" err="1" smtClean="0"/>
              <a:t>warnings</a:t>
            </a:r>
            <a:r>
              <a:rPr lang="fi-FI" dirty="0" smtClean="0"/>
              <a:t> of </a:t>
            </a:r>
            <a:r>
              <a:rPr lang="fi-FI" dirty="0" err="1" smtClean="0"/>
              <a:t>meteorological</a:t>
            </a:r>
            <a:r>
              <a:rPr lang="fi-FI" dirty="0" smtClean="0"/>
              <a:t> icing</a:t>
            </a:r>
          </a:p>
          <a:p>
            <a:r>
              <a:rPr lang="fi-FI" dirty="0" err="1" smtClean="0"/>
              <a:t>Measure</a:t>
            </a:r>
            <a:r>
              <a:rPr lang="fi-FI" dirty="0" smtClean="0"/>
              <a:t> icing at </a:t>
            </a:r>
            <a:r>
              <a:rPr lang="fi-FI" dirty="0" err="1" smtClean="0"/>
              <a:t>almost</a:t>
            </a:r>
            <a:r>
              <a:rPr lang="fi-FI" dirty="0" smtClean="0"/>
              <a:t>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height</a:t>
            </a:r>
            <a:r>
              <a:rPr lang="fi-FI" dirty="0" smtClean="0"/>
              <a:t> with </a:t>
            </a:r>
            <a:r>
              <a:rPr lang="fi-FI" dirty="0" err="1" smtClean="0"/>
              <a:t>ground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instrument</a:t>
            </a:r>
            <a:endParaRPr lang="fi-FI" dirty="0" smtClean="0"/>
          </a:p>
          <a:p>
            <a:r>
              <a:rPr lang="fi-FI" dirty="0" err="1" smtClean="0"/>
              <a:t>Create</a:t>
            </a:r>
            <a:r>
              <a:rPr lang="fi-FI" dirty="0" smtClean="0"/>
              <a:t> an icing </a:t>
            </a:r>
            <a:r>
              <a:rPr lang="fi-FI" dirty="0" err="1" smtClean="0"/>
              <a:t>profile</a:t>
            </a:r>
            <a:r>
              <a:rPr lang="fi-FI" dirty="0" smtClean="0"/>
              <a:t> for the </a:t>
            </a:r>
            <a:r>
              <a:rPr lang="fi-FI" dirty="0" err="1" smtClean="0"/>
              <a:t>measurement</a:t>
            </a:r>
            <a:r>
              <a:rPr lang="fi-FI" dirty="0" smtClean="0"/>
              <a:t> </a:t>
            </a:r>
            <a:r>
              <a:rPr lang="fi-FI" dirty="0" err="1" smtClean="0"/>
              <a:t>location</a:t>
            </a:r>
            <a:endParaRPr lang="fi-FI" dirty="0"/>
          </a:p>
          <a:p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38700" y="5008662"/>
            <a:ext cx="4953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800" dirty="0"/>
              <a:t>US </a:t>
            </a:r>
            <a:r>
              <a:rPr lang="fi-FI" sz="1800" dirty="0" err="1"/>
              <a:t>Patent</a:t>
            </a:r>
            <a:r>
              <a:rPr lang="fi-FI" sz="1800" dirty="0"/>
              <a:t> 2014/0192356 </a:t>
            </a:r>
          </a:p>
          <a:p>
            <a:pPr lvl="1"/>
            <a:r>
              <a:rPr lang="en-GB" sz="1800" dirty="0"/>
              <a:t>Arrangement and method for icing detection</a:t>
            </a:r>
            <a:endParaRPr lang="fi-FI" sz="1800" dirty="0"/>
          </a:p>
          <a:p>
            <a:pPr lvl="2"/>
            <a:r>
              <a:rPr lang="fi-FI" sz="1800" dirty="0"/>
              <a:t>Esa Peltola, Petteri Antikainen, Andrea </a:t>
            </a:r>
            <a:r>
              <a:rPr lang="fi-FI" sz="1800" dirty="0" err="1"/>
              <a:t>Vignaroli</a:t>
            </a:r>
            <a:endParaRPr lang="fi-FI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Method </a:t>
            </a:r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4528" y="1916832"/>
            <a:ext cx="3533969" cy="40324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Lidar</a:t>
            </a:r>
            <a:r>
              <a:rPr lang="fi-FI" dirty="0" smtClean="0"/>
              <a:t> </a:t>
            </a:r>
            <a:r>
              <a:rPr lang="en-US" dirty="0" smtClean="0"/>
              <a:t>measures</a:t>
            </a:r>
            <a:r>
              <a:rPr lang="fi-FI" dirty="0" smtClean="0"/>
              <a:t> </a:t>
            </a:r>
            <a:r>
              <a:rPr lang="en-US" dirty="0" smtClean="0"/>
              <a:t>wind</a:t>
            </a:r>
            <a:r>
              <a:rPr lang="fi-FI" dirty="0" smtClean="0"/>
              <a:t> </a:t>
            </a:r>
            <a:r>
              <a:rPr lang="en-US" dirty="0" smtClean="0"/>
              <a:t>speeds</a:t>
            </a:r>
            <a:r>
              <a:rPr lang="fi-FI" dirty="0" smtClean="0"/>
              <a:t> with laser</a:t>
            </a:r>
            <a:endParaRPr lang="en-GB" dirty="0" smtClean="0"/>
          </a:p>
          <a:p>
            <a:r>
              <a:rPr lang="en-GB" dirty="0" smtClean="0"/>
              <a:t>Light reflected back from particles in air</a:t>
            </a:r>
          </a:p>
          <a:p>
            <a:r>
              <a:rPr lang="en-GB" dirty="0" smtClean="0"/>
              <a:t>Cloud-&gt;more particles in air-&gt; stronger backscatter signal</a:t>
            </a:r>
          </a:p>
          <a:p>
            <a:r>
              <a:rPr lang="fi-FI" dirty="0" err="1" smtClean="0"/>
              <a:t>Ceilometer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priciple</a:t>
            </a:r>
            <a:endParaRPr lang="fi-FI" dirty="0"/>
          </a:p>
          <a:p>
            <a:r>
              <a:rPr lang="fi-FI" dirty="0" err="1" smtClean="0"/>
              <a:t>Ceilometer</a:t>
            </a:r>
            <a:r>
              <a:rPr lang="fi-FI" dirty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measures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r>
              <a:rPr lang="fi-FI" dirty="0" smtClean="0"/>
              <a:t> </a:t>
            </a:r>
            <a:r>
              <a:rPr lang="fi-FI" dirty="0" err="1" smtClean="0"/>
              <a:t>cover</a:t>
            </a:r>
            <a:r>
              <a:rPr lang="fi-FI" dirty="0" smtClean="0"/>
              <a:t> </a:t>
            </a:r>
            <a:r>
              <a:rPr lang="fi-FI" dirty="0" err="1" smtClean="0"/>
              <a:t>height</a:t>
            </a:r>
            <a:r>
              <a:rPr lang="fi-FI" dirty="0" smtClean="0"/>
              <a:t>,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speed</a:t>
            </a:r>
            <a:endParaRPr lang="en-GB" dirty="0" smtClean="0"/>
          </a:p>
          <a:p>
            <a:endParaRPr lang="fi-FI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4238497" y="1834107"/>
            <a:ext cx="5337747" cy="3707628"/>
            <a:chOff x="4321939" y="2144292"/>
            <a:chExt cx="5337747" cy="3707628"/>
          </a:xfrm>
        </p:grpSpPr>
        <p:sp>
          <p:nvSpPr>
            <p:cNvPr id="6" name="Cube 5"/>
            <p:cNvSpPr/>
            <p:nvPr/>
          </p:nvSpPr>
          <p:spPr>
            <a:xfrm>
              <a:off x="7034163" y="5231551"/>
              <a:ext cx="864096" cy="620369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7925" tIns="38963" rIns="77925" bIns="38963"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Merge 6"/>
            <p:cNvSpPr/>
            <p:nvPr/>
          </p:nvSpPr>
          <p:spPr>
            <a:xfrm>
              <a:off x="6203302" y="2574771"/>
              <a:ext cx="2525819" cy="2755599"/>
            </a:xfrm>
            <a:prstGeom prst="flowChartMerg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7925" tIns="38963" rIns="77925" bIns="38963"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5823836" y="3449354"/>
              <a:ext cx="5982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488525" y="3395348"/>
              <a:ext cx="5982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684966" y="3503360"/>
              <a:ext cx="5982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898259" y="3125317"/>
              <a:ext cx="5982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084308" y="3071312"/>
              <a:ext cx="5982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7193392" y="3017306"/>
              <a:ext cx="159229" cy="1782198"/>
            </a:xfrm>
            <a:prstGeom prst="straightConnector1">
              <a:avLst/>
            </a:prstGeom>
            <a:ln w="762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32680" y="3017306"/>
              <a:ext cx="85817" cy="1782198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321939" y="4604679"/>
              <a:ext cx="2932171" cy="448019"/>
            </a:xfrm>
            <a:prstGeom prst="rect">
              <a:avLst/>
            </a:prstGeom>
            <a:noFill/>
          </p:spPr>
          <p:txBody>
            <a:bodyPr wrap="none" lIns="77925" tIns="38963" rIns="77925" bIns="38963" rtlCol="0">
              <a:spAutoFit/>
            </a:bodyPr>
            <a:lstStyle/>
            <a:p>
              <a:r>
                <a:rPr lang="en-GB" dirty="0" smtClean="0"/>
                <a:t>Measurement signal</a:t>
              </a:r>
              <a:endParaRPr lang="en-GB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6760989" y="3908405"/>
              <a:ext cx="432403" cy="4768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798556" y="4487880"/>
              <a:ext cx="1861130" cy="817351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en-GB" dirty="0" smtClean="0"/>
                <a:t>Backscatter signal</a:t>
              </a:r>
              <a:endParaRPr lang="en-GB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7751435" y="3927136"/>
              <a:ext cx="528843" cy="5607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Cloud 18"/>
            <p:cNvSpPr/>
            <p:nvPr/>
          </p:nvSpPr>
          <p:spPr>
            <a:xfrm>
              <a:off x="6435943" y="2144292"/>
              <a:ext cx="2060537" cy="8100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7925" tIns="38963" rIns="77925" bIns="38963"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9551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390709" cy="938213"/>
          </a:xfrm>
        </p:spPr>
        <p:txBody>
          <a:bodyPr/>
          <a:lstStyle/>
          <a:p>
            <a:r>
              <a:rPr lang="fi-FI" dirty="0" err="1" smtClean="0"/>
              <a:t>Sites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Data\Projects\EWEA_2016\IMG_20151217_105327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00" y="-4812"/>
            <a:ext cx="259228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ata\Projects\EWEA_2016\image-2014-12-05-11-17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23311" r="14804"/>
          <a:stretch/>
        </p:blipFill>
        <p:spPr bwMode="auto">
          <a:xfrm>
            <a:off x="6977909" y="4135679"/>
            <a:ext cx="2711646" cy="27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ata\Projects\EWEA_2016\Raskifte_2013_02_19_08_00_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6276" r="18425" b="5041"/>
          <a:stretch/>
        </p:blipFill>
        <p:spPr bwMode="auto">
          <a:xfrm>
            <a:off x="6064228" y="1844824"/>
            <a:ext cx="2444741" cy="24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49058"/>
              </p:ext>
            </p:extLst>
          </p:nvPr>
        </p:nvGraphicFramePr>
        <p:xfrm>
          <a:off x="272480" y="1268760"/>
          <a:ext cx="5688633" cy="54131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0120"/>
                <a:gridCol w="1110125"/>
                <a:gridCol w="2198904"/>
                <a:gridCol w="1299484"/>
              </a:tblGrid>
              <a:tr h="292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Site</a:t>
                      </a:r>
                      <a:endParaRPr lang="en-GB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Country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Instrumentation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 period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0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 A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Finland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err="1">
                          <a:effectLst/>
                        </a:rPr>
                        <a:t>Vaisala</a:t>
                      </a:r>
                      <a:r>
                        <a:rPr lang="en-US" sz="1400" dirty="0">
                          <a:effectLst/>
                        </a:rPr>
                        <a:t> CL31 ceilometer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 Wind turbine 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heated/non-heated </a:t>
                      </a:r>
                      <a:r>
                        <a:rPr lang="en-US" sz="1400" dirty="0" smtClean="0">
                          <a:effectLst/>
                        </a:rPr>
                        <a:t>anemometers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[100 m </a:t>
                      </a:r>
                      <a:r>
                        <a:rPr lang="en-US" sz="1400" dirty="0" err="1">
                          <a:effectLst/>
                        </a:rPr>
                        <a:t>agl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GB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 2015-Apr 2016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26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 B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Germany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 dirty="0" err="1">
                          <a:effectLst/>
                        </a:rPr>
                        <a:t>Leosphere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WindCube</a:t>
                      </a:r>
                      <a:r>
                        <a:rPr lang="en-US" sz="1400" dirty="0">
                          <a:effectLst/>
                        </a:rPr>
                        <a:t> LIDAR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 dirty="0" err="1" smtClean="0">
                          <a:effectLst/>
                        </a:rPr>
                        <a:t>Jenoptik</a:t>
                      </a:r>
                      <a:r>
                        <a:rPr lang="en-US" sz="1400" dirty="0" smtClean="0">
                          <a:effectLst/>
                        </a:rPr>
                        <a:t>/</a:t>
                      </a:r>
                      <a:r>
                        <a:rPr lang="en-US" sz="1400" dirty="0" err="1" smtClean="0">
                          <a:effectLst/>
                        </a:rPr>
                        <a:t>Lufft</a:t>
                      </a:r>
                      <a:r>
                        <a:rPr lang="en-US" sz="1400" dirty="0" smtClean="0">
                          <a:effectLst/>
                        </a:rPr>
                        <a:t> CHM 15K ceilometer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</a:rPr>
                        <a:t>Heated/</a:t>
                      </a:r>
                      <a:r>
                        <a:rPr lang="en-US" sz="1400" dirty="0" err="1">
                          <a:effectLst/>
                        </a:rPr>
                        <a:t>nonheated</a:t>
                      </a:r>
                      <a:r>
                        <a:rPr lang="en-US" sz="1400" dirty="0">
                          <a:effectLst/>
                        </a:rPr>
                        <a:t> anemometers 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[</a:t>
                      </a:r>
                      <a:r>
                        <a:rPr lang="en-US" sz="1400" dirty="0">
                          <a:effectLst/>
                        </a:rPr>
                        <a:t>190 m </a:t>
                      </a:r>
                      <a:r>
                        <a:rPr lang="en-US" sz="1400" dirty="0" err="1">
                          <a:effectLst/>
                        </a:rPr>
                        <a:t>agl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</a:rPr>
                        <a:t>Webcam</a:t>
                      </a:r>
                      <a:endParaRPr lang="en-GB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Oct 2012 –Feb 2014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0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 C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Norway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>
                          <a:effectLst/>
                        </a:rPr>
                        <a:t>Leosphere WindCube LIDAR</a:t>
                      </a:r>
                      <a:endParaRPr lang="en-GB" sz="2400">
                        <a:effectLst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>
                          <a:effectLst/>
                        </a:rPr>
                        <a:t>Combitech IceMonitor ice detector [90 m agl]</a:t>
                      </a:r>
                      <a:endParaRPr lang="en-GB" sz="2400">
                        <a:effectLst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>
                          <a:effectLst/>
                        </a:rPr>
                        <a:t>webcam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Jan 2012- Jun 2014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5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 D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Finland</a:t>
                      </a:r>
                      <a:endParaRPr lang="en-GB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 dirty="0" err="1">
                          <a:effectLst/>
                        </a:rPr>
                        <a:t>Leosphere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WindCube</a:t>
                      </a:r>
                      <a:r>
                        <a:rPr lang="en-US" sz="1400" dirty="0">
                          <a:effectLst/>
                        </a:rPr>
                        <a:t> LIDAR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US" sz="1400" dirty="0" err="1">
                          <a:effectLst/>
                        </a:rPr>
                        <a:t>Vaisala</a:t>
                      </a:r>
                      <a:r>
                        <a:rPr lang="en-US" sz="1400" dirty="0">
                          <a:effectLst/>
                        </a:rPr>
                        <a:t> CL31 Ceilometer</a:t>
                      </a:r>
                      <a:endParaRPr lang="en-GB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Fed 2016-Jun 2016</a:t>
                      </a:r>
                      <a:endParaRPr lang="en-GB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5030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 </a:t>
            </a:r>
            <a:r>
              <a:rPr lang="fi-FI" dirty="0" err="1" smtClean="0"/>
              <a:t>overview</a:t>
            </a:r>
            <a:r>
              <a:rPr lang="fi-FI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2051" name="Picture 3" descr="C:\Data\Projects\EWEA_2016\results\overview\overviews_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7"/>
          <a:stretch/>
        </p:blipFill>
        <p:spPr bwMode="auto">
          <a:xfrm>
            <a:off x="434106" y="1253484"/>
            <a:ext cx="9055398" cy="52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1192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Theme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3365</TotalTime>
  <Words>676</Words>
  <Application>Microsoft Office PowerPoint</Application>
  <PresentationFormat>A4 Paper (210x297 mm)</PresentationFormat>
  <Paragraphs>173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Theme</vt:lpstr>
      <vt:lpstr>Blank templates</vt:lpstr>
      <vt:lpstr>Validation of remote sensing methods for ice detection</vt:lpstr>
      <vt:lpstr>Authors</vt:lpstr>
      <vt:lpstr>Icing and wind power</vt:lpstr>
      <vt:lpstr>Icing types</vt:lpstr>
      <vt:lpstr>IEA Ice Classification¹</vt:lpstr>
      <vt:lpstr>Remote ice detection</vt:lpstr>
      <vt:lpstr>Method principle</vt:lpstr>
      <vt:lpstr>Sites</vt:lpstr>
      <vt:lpstr>Data overview </vt:lpstr>
      <vt:lpstr>Data overview </vt:lpstr>
      <vt:lpstr>Conditions during icing</vt:lpstr>
      <vt:lpstr>Correlation</vt:lpstr>
      <vt:lpstr>Site Classification</vt:lpstr>
      <vt:lpstr>Conclusions and future work</vt:lpstr>
      <vt:lpstr>PowerPoint Presentation</vt:lpstr>
    </vt:vector>
  </TitlesOfParts>
  <Company>VTT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Karlsson Timo</dc:creator>
  <cp:lastModifiedBy>Karlsson Timo</cp:lastModifiedBy>
  <cp:revision>40</cp:revision>
  <dcterms:created xsi:type="dcterms:W3CDTF">2016-09-16T04:52:45Z</dcterms:created>
  <dcterms:modified xsi:type="dcterms:W3CDTF">2016-09-28T06:32:24Z</dcterms:modified>
</cp:coreProperties>
</file>