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 id="2147483732" r:id="rId2"/>
  </p:sldMasterIdLst>
  <p:notesMasterIdLst>
    <p:notesMasterId r:id="rId13"/>
  </p:notesMasterIdLst>
  <p:handoutMasterIdLst>
    <p:handoutMasterId r:id="rId14"/>
  </p:handoutMasterIdLst>
  <p:sldIdLst>
    <p:sldId id="256" r:id="rId3"/>
    <p:sldId id="340" r:id="rId4"/>
    <p:sldId id="336" r:id="rId5"/>
    <p:sldId id="341" r:id="rId6"/>
    <p:sldId id="342" r:id="rId7"/>
    <p:sldId id="346" r:id="rId8"/>
    <p:sldId id="343" r:id="rId9"/>
    <p:sldId id="344" r:id="rId10"/>
    <p:sldId id="345" r:id="rId11"/>
    <p:sldId id="347" r:id="rId12"/>
  </p:sldIdLst>
  <p:sldSz cx="9144000" cy="6858000" type="screen4x3"/>
  <p:notesSz cx="6888163" cy="100203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57">
          <p15:clr>
            <a:srgbClr val="A4A3A4"/>
          </p15:clr>
        </p15:guide>
        <p15:guide id="2" pos="217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FFFF"/>
    <a:srgbClr val="CCECFF"/>
    <a:srgbClr val="B9FFFF"/>
    <a:srgbClr val="FFFFFF"/>
    <a:srgbClr val="FFCCFF"/>
    <a:srgbClr val="FFCC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588" autoAdjust="0"/>
    <p:restoredTop sz="94609" autoAdjust="0"/>
  </p:normalViewPr>
  <p:slideViewPr>
    <p:cSldViewPr>
      <p:cViewPr varScale="1">
        <p:scale>
          <a:sx n="109" d="100"/>
          <a:sy n="109" d="100"/>
        </p:scale>
        <p:origin x="1296" y="11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0" d="100"/>
          <a:sy n="80" d="100"/>
        </p:scale>
        <p:origin x="3990" y="114"/>
      </p:cViewPr>
      <p:guideLst>
        <p:guide orient="horz" pos="3157"/>
        <p:guide pos="217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84871" cy="501015"/>
          </a:xfrm>
          <a:prstGeom prst="rect">
            <a:avLst/>
          </a:prstGeom>
        </p:spPr>
        <p:txBody>
          <a:bodyPr vert="horz" lIns="96616" tIns="48308" rIns="96616" bIns="48308" rtlCol="0"/>
          <a:lstStyle>
            <a:lvl1pPr algn="l">
              <a:defRPr sz="1300"/>
            </a:lvl1pPr>
          </a:lstStyle>
          <a:p>
            <a:endParaRPr lang="en-GB"/>
          </a:p>
        </p:txBody>
      </p:sp>
      <p:sp>
        <p:nvSpPr>
          <p:cNvPr id="3" name="Date Placeholder 2"/>
          <p:cNvSpPr>
            <a:spLocks noGrp="1"/>
          </p:cNvSpPr>
          <p:nvPr>
            <p:ph type="dt" sz="quarter" idx="1"/>
          </p:nvPr>
        </p:nvSpPr>
        <p:spPr>
          <a:xfrm>
            <a:off x="3901699" y="0"/>
            <a:ext cx="2984871" cy="501015"/>
          </a:xfrm>
          <a:prstGeom prst="rect">
            <a:avLst/>
          </a:prstGeom>
        </p:spPr>
        <p:txBody>
          <a:bodyPr vert="horz" lIns="96616" tIns="48308" rIns="96616" bIns="48308" rtlCol="0"/>
          <a:lstStyle>
            <a:lvl1pPr algn="r">
              <a:defRPr sz="1300"/>
            </a:lvl1pPr>
          </a:lstStyle>
          <a:p>
            <a:fld id="{D1EE97C9-85BD-4A7C-8DE1-3F0457B18D99}" type="datetimeFigureOut">
              <a:rPr lang="en-GB" smtClean="0"/>
              <a:t>10/09/2016</a:t>
            </a:fld>
            <a:endParaRPr lang="en-GB"/>
          </a:p>
        </p:txBody>
      </p:sp>
      <p:sp>
        <p:nvSpPr>
          <p:cNvPr id="4" name="Footer Placeholder 3"/>
          <p:cNvSpPr>
            <a:spLocks noGrp="1"/>
          </p:cNvSpPr>
          <p:nvPr>
            <p:ph type="ftr" sz="quarter" idx="2"/>
          </p:nvPr>
        </p:nvSpPr>
        <p:spPr>
          <a:xfrm>
            <a:off x="1" y="9517547"/>
            <a:ext cx="2984871" cy="501015"/>
          </a:xfrm>
          <a:prstGeom prst="rect">
            <a:avLst/>
          </a:prstGeom>
        </p:spPr>
        <p:txBody>
          <a:bodyPr vert="horz" lIns="96616" tIns="48308" rIns="96616" bIns="48308" rtlCol="0" anchor="b"/>
          <a:lstStyle>
            <a:lvl1pPr algn="l">
              <a:defRPr sz="1300"/>
            </a:lvl1pPr>
          </a:lstStyle>
          <a:p>
            <a:endParaRPr lang="en-GB"/>
          </a:p>
        </p:txBody>
      </p:sp>
      <p:sp>
        <p:nvSpPr>
          <p:cNvPr id="5" name="Slide Number Placeholder 4"/>
          <p:cNvSpPr>
            <a:spLocks noGrp="1"/>
          </p:cNvSpPr>
          <p:nvPr>
            <p:ph type="sldNum" sz="quarter" idx="3"/>
          </p:nvPr>
        </p:nvSpPr>
        <p:spPr>
          <a:xfrm>
            <a:off x="3901699" y="9517547"/>
            <a:ext cx="2984871" cy="501015"/>
          </a:xfrm>
          <a:prstGeom prst="rect">
            <a:avLst/>
          </a:prstGeom>
        </p:spPr>
        <p:txBody>
          <a:bodyPr vert="horz" lIns="96616" tIns="48308" rIns="96616" bIns="48308" rtlCol="0" anchor="b"/>
          <a:lstStyle>
            <a:lvl1pPr algn="r">
              <a:defRPr sz="1300"/>
            </a:lvl1pPr>
          </a:lstStyle>
          <a:p>
            <a:fld id="{B8A81ECC-BEF3-47CD-8A04-45371630BA1F}" type="slidenum">
              <a:rPr lang="en-GB" smtClean="0"/>
              <a:t>‹#›</a:t>
            </a:fld>
            <a:endParaRPr lang="en-GB"/>
          </a:p>
        </p:txBody>
      </p:sp>
    </p:spTree>
    <p:extLst>
      <p:ext uri="{BB962C8B-B14F-4D97-AF65-F5344CB8AC3E}">
        <p14:creationId xmlns:p14="http://schemas.microsoft.com/office/powerpoint/2010/main" val="10597631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84871" cy="501015"/>
          </a:xfrm>
          <a:prstGeom prst="rect">
            <a:avLst/>
          </a:prstGeom>
        </p:spPr>
        <p:txBody>
          <a:bodyPr vert="horz" lIns="96616" tIns="48308" rIns="96616" bIns="48308" rtlCol="0"/>
          <a:lstStyle>
            <a:lvl1pPr algn="l">
              <a:defRPr sz="1300"/>
            </a:lvl1pPr>
          </a:lstStyle>
          <a:p>
            <a:endParaRPr lang="en-GB"/>
          </a:p>
        </p:txBody>
      </p:sp>
      <p:sp>
        <p:nvSpPr>
          <p:cNvPr id="3" name="Date Placeholder 2"/>
          <p:cNvSpPr>
            <a:spLocks noGrp="1"/>
          </p:cNvSpPr>
          <p:nvPr>
            <p:ph type="dt" idx="1"/>
          </p:nvPr>
        </p:nvSpPr>
        <p:spPr>
          <a:xfrm>
            <a:off x="3901699" y="0"/>
            <a:ext cx="2984871" cy="501015"/>
          </a:xfrm>
          <a:prstGeom prst="rect">
            <a:avLst/>
          </a:prstGeom>
        </p:spPr>
        <p:txBody>
          <a:bodyPr vert="horz" lIns="96616" tIns="48308" rIns="96616" bIns="48308" rtlCol="0"/>
          <a:lstStyle>
            <a:lvl1pPr algn="r">
              <a:defRPr sz="1300"/>
            </a:lvl1pPr>
          </a:lstStyle>
          <a:p>
            <a:fld id="{212BC409-0D8D-4B68-8C0A-CE0DFCFBA209}" type="datetimeFigureOut">
              <a:rPr lang="en-GB" smtClean="0"/>
              <a:t>10/09/2016</a:t>
            </a:fld>
            <a:endParaRPr lang="en-GB"/>
          </a:p>
        </p:txBody>
      </p:sp>
      <p:sp>
        <p:nvSpPr>
          <p:cNvPr id="4" name="Slide Image Placeholder 3"/>
          <p:cNvSpPr>
            <a:spLocks noGrp="1" noRot="1" noChangeAspect="1"/>
          </p:cNvSpPr>
          <p:nvPr>
            <p:ph type="sldImg" idx="2"/>
          </p:nvPr>
        </p:nvSpPr>
        <p:spPr>
          <a:xfrm>
            <a:off x="939800" y="750888"/>
            <a:ext cx="5008563" cy="3757612"/>
          </a:xfrm>
          <a:prstGeom prst="rect">
            <a:avLst/>
          </a:prstGeom>
          <a:noFill/>
          <a:ln w="12700">
            <a:solidFill>
              <a:prstClr val="black"/>
            </a:solidFill>
          </a:ln>
        </p:spPr>
        <p:txBody>
          <a:bodyPr vert="horz" lIns="96616" tIns="48308" rIns="96616" bIns="48308" rtlCol="0" anchor="ctr"/>
          <a:lstStyle/>
          <a:p>
            <a:endParaRPr lang="en-GB"/>
          </a:p>
        </p:txBody>
      </p:sp>
      <p:sp>
        <p:nvSpPr>
          <p:cNvPr id="5" name="Notes Placeholder 4"/>
          <p:cNvSpPr>
            <a:spLocks noGrp="1"/>
          </p:cNvSpPr>
          <p:nvPr>
            <p:ph type="body" sz="quarter" idx="3"/>
          </p:nvPr>
        </p:nvSpPr>
        <p:spPr>
          <a:xfrm>
            <a:off x="688817" y="4759644"/>
            <a:ext cx="5510530" cy="4509134"/>
          </a:xfrm>
          <a:prstGeom prst="rect">
            <a:avLst/>
          </a:prstGeom>
        </p:spPr>
        <p:txBody>
          <a:bodyPr vert="horz" lIns="96616" tIns="48308" rIns="96616" bIns="4830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9517547"/>
            <a:ext cx="2984871" cy="501015"/>
          </a:xfrm>
          <a:prstGeom prst="rect">
            <a:avLst/>
          </a:prstGeom>
        </p:spPr>
        <p:txBody>
          <a:bodyPr vert="horz" lIns="96616" tIns="48308" rIns="96616" bIns="48308" rtlCol="0" anchor="b"/>
          <a:lstStyle>
            <a:lvl1pPr algn="l">
              <a:defRPr sz="1300"/>
            </a:lvl1pPr>
          </a:lstStyle>
          <a:p>
            <a:endParaRPr lang="en-GB"/>
          </a:p>
        </p:txBody>
      </p:sp>
      <p:sp>
        <p:nvSpPr>
          <p:cNvPr id="7" name="Slide Number Placeholder 6"/>
          <p:cNvSpPr>
            <a:spLocks noGrp="1"/>
          </p:cNvSpPr>
          <p:nvPr>
            <p:ph type="sldNum" sz="quarter" idx="5"/>
          </p:nvPr>
        </p:nvSpPr>
        <p:spPr>
          <a:xfrm>
            <a:off x="3901699" y="9517547"/>
            <a:ext cx="2984871" cy="501015"/>
          </a:xfrm>
          <a:prstGeom prst="rect">
            <a:avLst/>
          </a:prstGeom>
        </p:spPr>
        <p:txBody>
          <a:bodyPr vert="horz" lIns="96616" tIns="48308" rIns="96616" bIns="48308" rtlCol="0" anchor="b"/>
          <a:lstStyle>
            <a:lvl1pPr algn="r">
              <a:defRPr sz="1300"/>
            </a:lvl1pPr>
          </a:lstStyle>
          <a:p>
            <a:fld id="{7B8F93C3-94EF-47B3-AE06-ACFD3D2E1C8F}" type="slidenum">
              <a:rPr lang="en-GB" smtClean="0"/>
              <a:t>‹#›</a:t>
            </a:fld>
            <a:endParaRPr lang="en-GB"/>
          </a:p>
        </p:txBody>
      </p:sp>
    </p:spTree>
    <p:extLst>
      <p:ext uri="{BB962C8B-B14F-4D97-AF65-F5344CB8AC3E}">
        <p14:creationId xmlns:p14="http://schemas.microsoft.com/office/powerpoint/2010/main" val="4167905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050" dirty="0"/>
          </a:p>
          <a:p>
            <a:endParaRPr lang="en-GB" sz="1050" dirty="0"/>
          </a:p>
          <a:p>
            <a:endParaRPr lang="en-GB" sz="1050" dirty="0"/>
          </a:p>
          <a:p>
            <a:endParaRPr lang="en-GB" dirty="0"/>
          </a:p>
        </p:txBody>
      </p:sp>
      <p:sp>
        <p:nvSpPr>
          <p:cNvPr id="4" name="Slide Number Placeholder 3"/>
          <p:cNvSpPr>
            <a:spLocks noGrp="1"/>
          </p:cNvSpPr>
          <p:nvPr>
            <p:ph type="sldNum" sz="quarter" idx="10"/>
          </p:nvPr>
        </p:nvSpPr>
        <p:spPr/>
        <p:txBody>
          <a:bodyPr/>
          <a:lstStyle/>
          <a:p>
            <a:fld id="{7B8F93C3-94EF-47B3-AE06-ACFD3D2E1C8F}" type="slidenum">
              <a:rPr lang="en-GB" smtClean="0"/>
              <a:t>1</a:t>
            </a:fld>
            <a:endParaRPr lang="en-GB"/>
          </a:p>
        </p:txBody>
      </p:sp>
    </p:spTree>
    <p:extLst>
      <p:ext uri="{BB962C8B-B14F-4D97-AF65-F5344CB8AC3E}">
        <p14:creationId xmlns:p14="http://schemas.microsoft.com/office/powerpoint/2010/main" val="21492555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8817" y="4759644"/>
            <a:ext cx="5510530" cy="5075042"/>
          </a:xfrm>
        </p:spPr>
        <p:txBody>
          <a:bodyPr/>
          <a:lstStyle/>
          <a:p>
            <a:r>
              <a:rPr lang="en-GB" sz="800" b="1" u="sng" dirty="0">
                <a:latin typeface="Arial" panose="020B0604020202020204" pitchFamily="34" charset="0"/>
                <a:cs typeface="Arial" panose="020B0604020202020204" pitchFamily="34" charset="0"/>
              </a:rPr>
              <a:t>Offshore Wind: Benatar LIA mandates Pre-FC (3):</a:t>
            </a:r>
          </a:p>
          <a:p>
            <a:pPr marL="228600" indent="-228600">
              <a:buFont typeface="+mj-lt"/>
              <a:buAutoNum type="arabicPeriod"/>
            </a:pPr>
            <a:r>
              <a:rPr lang="en-GB" sz="800" dirty="0">
                <a:latin typeface="Arial" panose="020B0604020202020204" pitchFamily="34" charset="0"/>
                <a:cs typeface="Arial" panose="020B0604020202020204" pitchFamily="34" charset="0"/>
              </a:rPr>
              <a:t>Norther’s 350MW Offshore wind park – Belgium - in process to FC (Target November 2016)  Insurance Bank </a:t>
            </a:r>
            <a:r>
              <a:rPr lang="en-GB" sz="800" dirty="0" err="1">
                <a:latin typeface="Arial" panose="020B0604020202020204" pitchFamily="34" charset="0"/>
                <a:cs typeface="Arial" panose="020B0604020202020204" pitchFamily="34" charset="0"/>
              </a:rPr>
              <a:t>tba</a:t>
            </a:r>
            <a:r>
              <a:rPr lang="en-GB" sz="800" dirty="0">
                <a:latin typeface="Arial" panose="020B0604020202020204" pitchFamily="34" charset="0"/>
                <a:cs typeface="Arial" panose="020B0604020202020204" pitchFamily="34" charset="0"/>
              </a:rPr>
              <a:t> </a:t>
            </a:r>
          </a:p>
          <a:p>
            <a:pPr marL="228600" indent="-228600">
              <a:buFont typeface="+mj-lt"/>
              <a:buAutoNum type="arabicPeriod"/>
            </a:pPr>
            <a:r>
              <a:rPr lang="en-GB" sz="800" dirty="0">
                <a:latin typeface="Arial" panose="020B0604020202020204" pitchFamily="34" charset="0"/>
                <a:cs typeface="Arial" panose="020B0604020202020204" pitchFamily="34" charset="0"/>
              </a:rPr>
              <a:t>Rentel NV’s 288MW Offshore Wind Park – Belgium -  in process to FC (Sep 2016) Insurance Bank ING</a:t>
            </a:r>
          </a:p>
          <a:p>
            <a:pPr marL="228600" indent="-228600">
              <a:buFont typeface="+mj-lt"/>
              <a:buAutoNum type="arabicPeriod"/>
            </a:pPr>
            <a:r>
              <a:rPr lang="en-GB" sz="800" dirty="0">
                <a:latin typeface="Arial" panose="020B0604020202020204" pitchFamily="34" charset="0"/>
                <a:cs typeface="Arial" panose="020B0604020202020204" pitchFamily="34" charset="0"/>
              </a:rPr>
              <a:t>Acquisition Financing of 50% of 573 MW Offshore wind park – UK - in process to FC (Target Q3 2016) Insurance Bank – Siemens Bank.</a:t>
            </a:r>
          </a:p>
          <a:p>
            <a:pPr marL="228600" indent="-228600">
              <a:buFont typeface="+mj-lt"/>
              <a:buAutoNum type="arabicPeriod"/>
            </a:pPr>
            <a:endParaRPr lang="en-GB" sz="800" dirty="0">
              <a:latin typeface="Arial" panose="020B0604020202020204" pitchFamily="34" charset="0"/>
              <a:cs typeface="Arial" panose="020B0604020202020204" pitchFamily="34" charset="0"/>
            </a:endParaRPr>
          </a:p>
          <a:p>
            <a:r>
              <a:rPr lang="en-GB" sz="800" b="1" u="sng" dirty="0">
                <a:latin typeface="Arial" panose="020B0604020202020204" pitchFamily="34" charset="0"/>
                <a:cs typeface="Arial" panose="020B0604020202020204" pitchFamily="34" charset="0"/>
              </a:rPr>
              <a:t>Offshore Wind: Benatar LIA mandates Post-FC (11):</a:t>
            </a:r>
          </a:p>
          <a:p>
            <a:pPr marL="228600" indent="-228600">
              <a:buFont typeface="+mj-lt"/>
              <a:buAutoNum type="arabicPeriod"/>
            </a:pPr>
            <a:r>
              <a:rPr lang="en-GB" sz="800" dirty="0">
                <a:latin typeface="Arial" panose="020B0604020202020204" pitchFamily="34" charset="0"/>
                <a:cs typeface="Arial" panose="020B0604020202020204" pitchFamily="34" charset="0"/>
              </a:rPr>
              <a:t>Beatrice Wind Farm- United Kingdom - To FC (May 2016) and ongoing. Insurance Bank: Siemens to FC; MUFG after.</a:t>
            </a:r>
          </a:p>
          <a:p>
            <a:pPr marL="228600" indent="-228600">
              <a:buFont typeface="+mj-lt"/>
              <a:buAutoNum type="arabicPeriod"/>
            </a:pPr>
            <a:r>
              <a:rPr lang="en-GB" sz="800" dirty="0">
                <a:latin typeface="Arial" panose="020B0604020202020204" pitchFamily="34" charset="0"/>
                <a:cs typeface="Arial" panose="020B0604020202020204" pitchFamily="34" charset="0"/>
              </a:rPr>
              <a:t>EnBW Baltic 2 SCS Macquarie Acquisition Financing- Germany- FC (Nov 2015) and ongoing. Insurance Bank: Commerzbank AG,</a:t>
            </a:r>
          </a:p>
          <a:p>
            <a:pPr marL="228600" indent="-228600">
              <a:buFont typeface="+mj-lt"/>
              <a:buAutoNum type="arabicPeriod"/>
            </a:pPr>
            <a:r>
              <a:rPr lang="en-GB" sz="800" dirty="0">
                <a:latin typeface="Arial" panose="020B0604020202020204" pitchFamily="34" charset="0"/>
                <a:cs typeface="Arial" panose="020B0604020202020204" pitchFamily="34" charset="0"/>
              </a:rPr>
              <a:t>Galloper Wind Farm  - United Kingdom - To FC (Oct 2015) and ongoing: Insurance Bank: Natixis to FC; Lloyds Bank post FC </a:t>
            </a:r>
          </a:p>
          <a:p>
            <a:pPr marL="228600" indent="-228600">
              <a:buFont typeface="+mj-lt"/>
              <a:buAutoNum type="arabicPeriod"/>
            </a:pPr>
            <a:r>
              <a:rPr lang="en-GB" sz="800" dirty="0" err="1">
                <a:latin typeface="Arial" panose="020B0604020202020204" pitchFamily="34" charset="0"/>
                <a:cs typeface="Arial" panose="020B0604020202020204" pitchFamily="34" charset="0"/>
              </a:rPr>
              <a:t>Wpd’s</a:t>
            </a:r>
            <a:r>
              <a:rPr lang="en-GB" sz="800" dirty="0">
                <a:latin typeface="Arial" panose="020B0604020202020204" pitchFamily="34" charset="0"/>
                <a:cs typeface="Arial" panose="020B0604020202020204" pitchFamily="34" charset="0"/>
              </a:rPr>
              <a:t> </a:t>
            </a:r>
            <a:r>
              <a:rPr lang="en-GB" sz="800" dirty="0" err="1">
                <a:latin typeface="Arial" panose="020B0604020202020204" pitchFamily="34" charset="0"/>
                <a:cs typeface="Arial" panose="020B0604020202020204" pitchFamily="34" charset="0"/>
              </a:rPr>
              <a:t>Nordergründe</a:t>
            </a:r>
            <a:r>
              <a:rPr lang="en-GB" sz="800" dirty="0">
                <a:latin typeface="Arial" panose="020B0604020202020204" pitchFamily="34" charset="0"/>
                <a:cs typeface="Arial" panose="020B0604020202020204" pitchFamily="34" charset="0"/>
              </a:rPr>
              <a:t> -110.7MW OFW-  Germany LIA to FC (July 2015) and ongoing: Insurance Bank – </a:t>
            </a:r>
            <a:r>
              <a:rPr lang="en-GB" sz="800" dirty="0" err="1">
                <a:latin typeface="Arial" panose="020B0604020202020204" pitchFamily="34" charset="0"/>
                <a:cs typeface="Arial" panose="020B0604020202020204" pitchFamily="34" charset="0"/>
              </a:rPr>
              <a:t>KfW</a:t>
            </a:r>
            <a:r>
              <a:rPr lang="en-GB" sz="800" dirty="0">
                <a:latin typeface="Arial" panose="020B0604020202020204" pitchFamily="34" charset="0"/>
                <a:cs typeface="Arial" panose="020B0604020202020204" pitchFamily="34" charset="0"/>
              </a:rPr>
              <a:t> IPEX; </a:t>
            </a:r>
          </a:p>
          <a:p>
            <a:pPr marL="228600" indent="-228600">
              <a:buFont typeface="+mj-lt"/>
              <a:buAutoNum type="arabicPeriod"/>
            </a:pPr>
            <a:r>
              <a:rPr lang="en-GB" sz="800" dirty="0" err="1">
                <a:latin typeface="Arial" panose="020B0604020202020204" pitchFamily="34" charset="0"/>
                <a:cs typeface="Arial" panose="020B0604020202020204" pitchFamily="34" charset="0"/>
              </a:rPr>
              <a:t>Highand</a:t>
            </a:r>
            <a:r>
              <a:rPr lang="en-GB" sz="800" dirty="0">
                <a:latin typeface="Arial" panose="020B0604020202020204" pitchFamily="34" charset="0"/>
                <a:cs typeface="Arial" panose="020B0604020202020204" pitchFamily="34" charset="0"/>
              </a:rPr>
              <a:t> Capital’s Veja Mate - Germany - LIA to FC (June 2015) and ongoing: Insurance Bank – Santander to FC; </a:t>
            </a:r>
            <a:r>
              <a:rPr lang="en-GB" sz="800" dirty="0" err="1">
                <a:latin typeface="Arial" panose="020B0604020202020204" pitchFamily="34" charset="0"/>
                <a:cs typeface="Arial" panose="020B0604020202020204" pitchFamily="34" charset="0"/>
              </a:rPr>
              <a:t>KfW</a:t>
            </a:r>
            <a:r>
              <a:rPr lang="en-GB" sz="800" dirty="0">
                <a:latin typeface="Arial" panose="020B0604020202020204" pitchFamily="34" charset="0"/>
                <a:cs typeface="Arial" panose="020B0604020202020204" pitchFamily="34" charset="0"/>
              </a:rPr>
              <a:t> IPEX post FC</a:t>
            </a:r>
          </a:p>
          <a:p>
            <a:pPr marL="228600" indent="-228600">
              <a:buFont typeface="+mj-lt"/>
              <a:buAutoNum type="arabicPeriod"/>
            </a:pPr>
            <a:r>
              <a:rPr lang="en-GB" sz="800" dirty="0">
                <a:latin typeface="Arial" panose="020B0604020202020204" pitchFamily="34" charset="0"/>
                <a:cs typeface="Arial" panose="020B0604020202020204" pitchFamily="34" charset="0"/>
              </a:rPr>
              <a:t>Northland/RWE’s Nordsee 1 -322MW- Germany -  LIA to FC (March 2015) and ongoing: Insurance Bank: </a:t>
            </a:r>
            <a:r>
              <a:rPr lang="en-GB" sz="800" dirty="0" err="1">
                <a:latin typeface="Arial" panose="020B0604020202020204" pitchFamily="34" charset="0"/>
                <a:cs typeface="Arial" panose="020B0604020202020204" pitchFamily="34" charset="0"/>
              </a:rPr>
              <a:t>Helaba</a:t>
            </a:r>
            <a:r>
              <a:rPr lang="en-GB" sz="800" dirty="0">
                <a:latin typeface="Arial" panose="020B0604020202020204" pitchFamily="34" charset="0"/>
                <a:cs typeface="Arial" panose="020B0604020202020204" pitchFamily="34" charset="0"/>
              </a:rPr>
              <a:t> to FC; KFW IPEX post FC; </a:t>
            </a:r>
          </a:p>
          <a:p>
            <a:pPr marL="228600" indent="-228600">
              <a:buFont typeface="+mj-lt"/>
              <a:buAutoNum type="arabicPeriod"/>
            </a:pPr>
            <a:r>
              <a:rPr lang="en-GB" sz="800" dirty="0">
                <a:latin typeface="Arial" panose="020B0604020202020204" pitchFamily="34" charset="0"/>
                <a:cs typeface="Arial" panose="020B0604020202020204" pitchFamily="34" charset="0"/>
              </a:rPr>
              <a:t>Marubeni Corp </a:t>
            </a:r>
            <a:r>
              <a:rPr lang="en-GB" sz="800" dirty="0" err="1">
                <a:latin typeface="Arial" panose="020B0604020202020204" pitchFamily="34" charset="0"/>
                <a:cs typeface="Arial" panose="020B0604020202020204" pitchFamily="34" charset="0"/>
              </a:rPr>
              <a:t>Westermost</a:t>
            </a:r>
            <a:r>
              <a:rPr lang="en-GB" sz="800" dirty="0">
                <a:latin typeface="Arial" panose="020B0604020202020204" pitchFamily="34" charset="0"/>
                <a:cs typeface="Arial" panose="020B0604020202020204" pitchFamily="34" charset="0"/>
              </a:rPr>
              <a:t> Rough 210MW Acquisition United Kingdom LIA to FC (September 2014) and ongoing: Insurance Bank – Mizuho to FC; BTMU post FC;</a:t>
            </a:r>
          </a:p>
          <a:p>
            <a:pPr marL="228600" indent="-228600">
              <a:buFont typeface="+mj-lt"/>
              <a:buAutoNum type="arabicPeriod"/>
            </a:pPr>
            <a:r>
              <a:rPr lang="en-GB" sz="800" dirty="0" err="1">
                <a:latin typeface="Arial" panose="020B0604020202020204" pitchFamily="34" charset="0"/>
                <a:cs typeface="Arial" panose="020B0604020202020204" pitchFamily="34" charset="0"/>
              </a:rPr>
              <a:t>Westermeerwind</a:t>
            </a:r>
            <a:r>
              <a:rPr lang="en-GB" sz="800" dirty="0">
                <a:latin typeface="Arial" panose="020B0604020202020204" pitchFamily="34" charset="0"/>
                <a:cs typeface="Arial" panose="020B0604020202020204" pitchFamily="34" charset="0"/>
              </a:rPr>
              <a:t> Lake Shore 144MW Netherlands LIA to FC (July 2014) and ongoing: Insurance Bank: ING (Amsterdam);</a:t>
            </a:r>
          </a:p>
          <a:p>
            <a:pPr marL="228600" indent="-228600">
              <a:buFont typeface="+mj-lt"/>
              <a:buAutoNum type="arabicPeriod"/>
            </a:pPr>
            <a:r>
              <a:rPr lang="en-GB" sz="800" dirty="0">
                <a:latin typeface="Arial" panose="020B0604020202020204" pitchFamily="34" charset="0"/>
                <a:cs typeface="Arial" panose="020B0604020202020204" pitchFamily="34" charset="0"/>
              </a:rPr>
              <a:t>Northland Power’s Gemini 600MW Netherlands LIA to FC (May 2014) (and ongoing: Insurance Bank: Santander to FC;  SMBC post FC;</a:t>
            </a:r>
          </a:p>
          <a:p>
            <a:pPr marL="228600" indent="-228600">
              <a:buFont typeface="+mj-lt"/>
              <a:buAutoNum type="arabicPeriod"/>
            </a:pPr>
            <a:r>
              <a:rPr lang="en-GB" sz="800" dirty="0" err="1">
                <a:latin typeface="Arial" panose="020B0604020202020204" pitchFamily="34" charset="0"/>
                <a:cs typeface="Arial" panose="020B0604020202020204" pitchFamily="34" charset="0"/>
              </a:rPr>
              <a:t>Wpd’s</a:t>
            </a:r>
            <a:r>
              <a:rPr lang="en-GB" sz="800" dirty="0">
                <a:latin typeface="Arial" panose="020B0604020202020204" pitchFamily="34" charset="0"/>
                <a:cs typeface="Arial" panose="020B0604020202020204" pitchFamily="34" charset="0"/>
              </a:rPr>
              <a:t> </a:t>
            </a:r>
            <a:r>
              <a:rPr lang="en-GB" sz="800" dirty="0" err="1">
                <a:latin typeface="Arial" panose="020B0604020202020204" pitchFamily="34" charset="0"/>
                <a:cs typeface="Arial" panose="020B0604020202020204" pitchFamily="34" charset="0"/>
              </a:rPr>
              <a:t>Butendiek</a:t>
            </a:r>
            <a:r>
              <a:rPr lang="en-GB" sz="800" dirty="0">
                <a:latin typeface="Arial" panose="020B0604020202020204" pitchFamily="34" charset="0"/>
                <a:cs typeface="Arial" panose="020B0604020202020204" pitchFamily="34" charset="0"/>
              </a:rPr>
              <a:t> 288MW Germany LIA to FC (July 2013) and ongoing: Insurance Bank: </a:t>
            </a:r>
            <a:r>
              <a:rPr lang="en-GB" sz="800" dirty="0" err="1">
                <a:latin typeface="Arial" panose="020B0604020202020204" pitchFamily="34" charset="0"/>
                <a:cs typeface="Arial" panose="020B0604020202020204" pitchFamily="34" charset="0"/>
              </a:rPr>
              <a:t>KfW</a:t>
            </a:r>
            <a:r>
              <a:rPr lang="en-GB" sz="800" dirty="0">
                <a:latin typeface="Arial" panose="020B0604020202020204" pitchFamily="34" charset="0"/>
                <a:cs typeface="Arial" panose="020B0604020202020204" pitchFamily="34" charset="0"/>
              </a:rPr>
              <a:t> IPEX (Frankfurt);</a:t>
            </a:r>
          </a:p>
          <a:p>
            <a:pPr marL="228600" indent="-228600">
              <a:buFont typeface="+mj-lt"/>
              <a:buAutoNum type="arabicPeriod"/>
            </a:pPr>
            <a:r>
              <a:rPr lang="en-GB" sz="800" dirty="0">
                <a:latin typeface="Arial" panose="020B0604020202020204" pitchFamily="34" charset="0"/>
                <a:cs typeface="Arial" panose="020B0604020202020204" pitchFamily="34" charset="0"/>
              </a:rPr>
              <a:t>Marubeni Corp </a:t>
            </a:r>
            <a:r>
              <a:rPr lang="en-GB" sz="800" dirty="0" err="1">
                <a:latin typeface="Arial" panose="020B0604020202020204" pitchFamily="34" charset="0"/>
                <a:cs typeface="Arial" panose="020B0604020202020204" pitchFamily="34" charset="0"/>
              </a:rPr>
              <a:t>Gunfleet</a:t>
            </a:r>
            <a:r>
              <a:rPr lang="en-GB" sz="800" dirty="0">
                <a:latin typeface="Arial" panose="020B0604020202020204" pitchFamily="34" charset="0"/>
                <a:cs typeface="Arial" panose="020B0604020202020204" pitchFamily="34" charset="0"/>
              </a:rPr>
              <a:t> Sands 2&amp;3 173MW Acquisition UK Post FC (From April 2012) Insurance Bank – SMBC </a:t>
            </a:r>
          </a:p>
          <a:p>
            <a:pPr marL="228600" indent="-228600">
              <a:buFont typeface="+mj-lt"/>
              <a:buAutoNum type="arabicPeriod"/>
            </a:pPr>
            <a:r>
              <a:rPr lang="en-GB" sz="800" dirty="0">
                <a:latin typeface="Arial" panose="020B0604020202020204" pitchFamily="34" charset="0"/>
                <a:cs typeface="Arial" panose="020B0604020202020204" pitchFamily="34" charset="0"/>
              </a:rPr>
              <a:t>(EMI’s Cape Wind 420MW Offshore Wind Farm  -USA - We acted as LIA on Cape Wind USA from June 2012 until Q1 2015.  Insurance Bank – BTMU (New York). Never received a cent in payment!)</a:t>
            </a:r>
          </a:p>
          <a:p>
            <a:pPr marL="228600" indent="-228600">
              <a:buFont typeface="+mj-lt"/>
              <a:buAutoNum type="arabicPeriod"/>
            </a:pPr>
            <a:endParaRPr lang="en-GB" sz="800" dirty="0">
              <a:latin typeface="Arial" panose="020B0604020202020204" pitchFamily="34" charset="0"/>
              <a:cs typeface="Arial" panose="020B0604020202020204" pitchFamily="34" charset="0"/>
            </a:endParaRPr>
          </a:p>
          <a:p>
            <a:pPr marL="228600" indent="-228600">
              <a:buFont typeface="+mj-lt"/>
              <a:buAutoNum type="arabicPeriod"/>
            </a:pPr>
            <a:endParaRPr lang="en-GB" sz="800" dirty="0">
              <a:latin typeface="Arial" panose="020B0604020202020204" pitchFamily="34" charset="0"/>
              <a:cs typeface="Arial" panose="020B0604020202020204" pitchFamily="34" charset="0"/>
            </a:endParaRPr>
          </a:p>
          <a:p>
            <a:pPr marL="228600" indent="-228600">
              <a:buFont typeface="+mj-lt"/>
              <a:buAutoNum type="arabicPeriod"/>
            </a:pPr>
            <a:endParaRPr lang="en-GB" sz="800" dirty="0">
              <a:latin typeface="Arial" panose="020B0604020202020204" pitchFamily="34" charset="0"/>
              <a:cs typeface="Arial" panose="020B0604020202020204" pitchFamily="34" charset="0"/>
            </a:endParaRPr>
          </a:p>
          <a:p>
            <a:pPr marL="228600" indent="-228600">
              <a:buFont typeface="+mj-lt"/>
              <a:buAutoNum type="arabicPeriod"/>
            </a:pPr>
            <a:endParaRPr lang="en-GB" sz="800" dirty="0"/>
          </a:p>
          <a:p>
            <a:pPr marL="228600" indent="-228600">
              <a:buFont typeface="+mj-lt"/>
              <a:buAutoNum type="arabicPeriod"/>
            </a:pPr>
            <a:endParaRPr lang="en-GB" sz="800" dirty="0"/>
          </a:p>
          <a:p>
            <a:endParaRPr lang="en-GB" sz="800" dirty="0"/>
          </a:p>
          <a:p>
            <a:endParaRPr lang="en-GB" sz="800" dirty="0"/>
          </a:p>
        </p:txBody>
      </p:sp>
      <p:sp>
        <p:nvSpPr>
          <p:cNvPr id="4" name="Slide Number Placeholder 3"/>
          <p:cNvSpPr>
            <a:spLocks noGrp="1"/>
          </p:cNvSpPr>
          <p:nvPr>
            <p:ph type="sldNum" sz="quarter" idx="10"/>
          </p:nvPr>
        </p:nvSpPr>
        <p:spPr/>
        <p:txBody>
          <a:bodyPr/>
          <a:lstStyle/>
          <a:p>
            <a:fld id="{7B8F93C3-94EF-47B3-AE06-ACFD3D2E1C8F}" type="slidenum">
              <a:rPr lang="en-GB" smtClean="0"/>
              <a:t>10</a:t>
            </a:fld>
            <a:endParaRPr lang="en-GB"/>
          </a:p>
        </p:txBody>
      </p:sp>
    </p:spTree>
    <p:extLst>
      <p:ext uri="{BB962C8B-B14F-4D97-AF65-F5344CB8AC3E}">
        <p14:creationId xmlns:p14="http://schemas.microsoft.com/office/powerpoint/2010/main" val="13348479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8817" y="4759644"/>
            <a:ext cx="5510530" cy="5075042"/>
          </a:xfrm>
        </p:spPr>
        <p:txBody>
          <a:bodyPr/>
          <a:lstStyle/>
          <a:p>
            <a:pPr marL="228600" indent="-228600">
              <a:buFont typeface="+mj-lt"/>
              <a:buAutoNum type="arabicPeriod"/>
            </a:pPr>
            <a:endParaRPr lang="en-GB" sz="800" dirty="0">
              <a:latin typeface="Arial" panose="020B0604020202020204" pitchFamily="34" charset="0"/>
              <a:cs typeface="Arial" panose="020B0604020202020204" pitchFamily="34" charset="0"/>
            </a:endParaRPr>
          </a:p>
          <a:p>
            <a:pPr marL="228600" indent="-228600">
              <a:buFont typeface="+mj-lt"/>
              <a:buAutoNum type="arabicPeriod"/>
            </a:pPr>
            <a:endParaRPr lang="en-GB" sz="800" dirty="0">
              <a:latin typeface="Arial" panose="020B0604020202020204" pitchFamily="34" charset="0"/>
              <a:cs typeface="Arial" panose="020B0604020202020204" pitchFamily="34" charset="0"/>
            </a:endParaRPr>
          </a:p>
          <a:p>
            <a:pPr marL="228600" indent="-228600">
              <a:buFont typeface="+mj-lt"/>
              <a:buAutoNum type="arabicPeriod"/>
            </a:pPr>
            <a:endParaRPr lang="en-GB" sz="800" dirty="0"/>
          </a:p>
          <a:p>
            <a:pPr marL="228600" indent="-228600">
              <a:buFont typeface="+mj-lt"/>
              <a:buAutoNum type="arabicPeriod"/>
            </a:pPr>
            <a:endParaRPr lang="en-GB" sz="800" dirty="0"/>
          </a:p>
          <a:p>
            <a:endParaRPr lang="en-GB" sz="800" dirty="0"/>
          </a:p>
          <a:p>
            <a:endParaRPr lang="en-GB" sz="800" dirty="0"/>
          </a:p>
        </p:txBody>
      </p:sp>
      <p:sp>
        <p:nvSpPr>
          <p:cNvPr id="4" name="Slide Number Placeholder 3"/>
          <p:cNvSpPr>
            <a:spLocks noGrp="1"/>
          </p:cNvSpPr>
          <p:nvPr>
            <p:ph type="sldNum" sz="quarter" idx="10"/>
          </p:nvPr>
        </p:nvSpPr>
        <p:spPr/>
        <p:txBody>
          <a:bodyPr/>
          <a:lstStyle/>
          <a:p>
            <a:fld id="{7B8F93C3-94EF-47B3-AE06-ACFD3D2E1C8F}" type="slidenum">
              <a:rPr lang="en-GB" smtClean="0"/>
              <a:t>2</a:t>
            </a:fld>
            <a:endParaRPr lang="en-GB"/>
          </a:p>
        </p:txBody>
      </p:sp>
      <p:sp>
        <p:nvSpPr>
          <p:cNvPr id="5" name="Rectangle 4"/>
          <p:cNvSpPr/>
          <p:nvPr/>
        </p:nvSpPr>
        <p:spPr>
          <a:xfrm>
            <a:off x="563761" y="5010150"/>
            <a:ext cx="5995623" cy="3162404"/>
          </a:xfrm>
          <a:prstGeom prst="rect">
            <a:avLst/>
          </a:prstGeom>
        </p:spPr>
        <p:txBody>
          <a:bodyPr wrap="square">
            <a:spAutoFit/>
          </a:bodyPr>
          <a:lstStyle/>
          <a:p>
            <a:r>
              <a:rPr lang="en-GB" sz="1050" dirty="0"/>
              <a:t>Wind powered machines may have been first developed in Persia and China and used since 2000 B.C.  but the first electrical generation we are aware of was in late 1880’s by a European (a Scotsman) although in the same year North America (18-metre-tall 12 KW generator) followed by numerous developments in USA and Denmark. The first megawatt-class wind turbine was synchronized to a utility grid in Vermont in 1941 and represents the first modern wind turbine but it was not until the 1970s in Denmark and Scandinavia, then in Germany in the 1980s that we saw a discernible industrial scale onshore wind power community developing partly, as a reaction against nuclear and thermal power and the impact of greenhouse gases on global warming  that saw an upsurge in demand for and development of grid connected wind power (which was also embraced in North America (and Spain). </a:t>
            </a:r>
          </a:p>
          <a:p>
            <a:endParaRPr lang="en-GB" sz="1050" dirty="0"/>
          </a:p>
          <a:p>
            <a:r>
              <a:rPr lang="en-GB" sz="1050" dirty="0"/>
              <a:t>Following hotly on the onshore developments, the first offshore wind park was Danish </a:t>
            </a:r>
            <a:r>
              <a:rPr lang="en-GB" sz="1050" dirty="0" err="1"/>
              <a:t>Vindby</a:t>
            </a:r>
            <a:r>
              <a:rPr lang="en-GB" sz="1050" dirty="0"/>
              <a:t> (</a:t>
            </a:r>
            <a:r>
              <a:rPr lang="en-GB" sz="1050" dirty="0" err="1"/>
              <a:t>Vindeby</a:t>
            </a:r>
            <a:r>
              <a:rPr lang="en-GB" sz="1050" dirty="0"/>
              <a:t> 4.95MW Project of 11 Bonus 450kW offshore) in 1991, followed by other Danish offshore wind parks in 1995 and 2000. </a:t>
            </a:r>
          </a:p>
          <a:p>
            <a:r>
              <a:rPr lang="en-GB" sz="1050" dirty="0"/>
              <a:t>As the Scandinavians were at the forefront of commercial wind power development, so they were the pathfinders of the onshore and offshore wind insurance industry. Perhaps relinquishing their leading status onshore to emerging players in the main markets, such as </a:t>
            </a:r>
            <a:r>
              <a:rPr lang="en-GB" sz="1050" dirty="0" err="1"/>
              <a:t>Windpro</a:t>
            </a:r>
            <a:r>
              <a:rPr lang="en-GB" sz="1050" dirty="0"/>
              <a:t> in North America established in 1987 to support North American Wind Power development, the Danes in particular must be credited for the development of offshore wind insurance throughout the last decade of the last Millennium and the first decade of this one. </a:t>
            </a:r>
          </a:p>
        </p:txBody>
      </p:sp>
    </p:spTree>
    <p:extLst>
      <p:ext uri="{BB962C8B-B14F-4D97-AF65-F5344CB8AC3E}">
        <p14:creationId xmlns:p14="http://schemas.microsoft.com/office/powerpoint/2010/main" val="26292426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8817" y="4759644"/>
            <a:ext cx="5510530" cy="5075042"/>
          </a:xfrm>
        </p:spPr>
        <p:txBody>
          <a:bodyPr/>
          <a:lstStyle/>
          <a:p>
            <a:pPr marL="228600" indent="-228600">
              <a:buFont typeface="+mj-lt"/>
              <a:buAutoNum type="arabicPeriod"/>
            </a:pPr>
            <a:endParaRPr lang="en-GB" sz="800" dirty="0">
              <a:latin typeface="Arial" panose="020B0604020202020204" pitchFamily="34" charset="0"/>
              <a:cs typeface="Arial" panose="020B0604020202020204" pitchFamily="34" charset="0"/>
            </a:endParaRPr>
          </a:p>
          <a:p>
            <a:pPr marL="228600" indent="-228600">
              <a:buFont typeface="+mj-lt"/>
              <a:buAutoNum type="arabicPeriod"/>
            </a:pPr>
            <a:endParaRPr lang="en-GB" sz="800" dirty="0">
              <a:latin typeface="Arial" panose="020B0604020202020204" pitchFamily="34" charset="0"/>
              <a:cs typeface="Arial" panose="020B0604020202020204" pitchFamily="34" charset="0"/>
            </a:endParaRPr>
          </a:p>
          <a:p>
            <a:pPr marL="228600" indent="-228600">
              <a:buFont typeface="+mj-lt"/>
              <a:buAutoNum type="arabicPeriod"/>
            </a:pPr>
            <a:endParaRPr lang="en-GB" sz="800" dirty="0"/>
          </a:p>
          <a:p>
            <a:pPr marL="228600" indent="-228600">
              <a:buFont typeface="+mj-lt"/>
              <a:buAutoNum type="arabicPeriod"/>
            </a:pPr>
            <a:endParaRPr lang="en-GB" sz="800" dirty="0"/>
          </a:p>
          <a:p>
            <a:endParaRPr lang="en-GB" sz="800" dirty="0"/>
          </a:p>
          <a:p>
            <a:endParaRPr lang="en-GB" sz="800" dirty="0"/>
          </a:p>
        </p:txBody>
      </p:sp>
      <p:sp>
        <p:nvSpPr>
          <p:cNvPr id="4" name="Slide Number Placeholder 3"/>
          <p:cNvSpPr>
            <a:spLocks noGrp="1"/>
          </p:cNvSpPr>
          <p:nvPr>
            <p:ph type="sldNum" sz="quarter" idx="10"/>
          </p:nvPr>
        </p:nvSpPr>
        <p:spPr/>
        <p:txBody>
          <a:bodyPr/>
          <a:lstStyle/>
          <a:p>
            <a:fld id="{7B8F93C3-94EF-47B3-AE06-ACFD3D2E1C8F}" type="slidenum">
              <a:rPr lang="en-GB" smtClean="0"/>
              <a:t>3</a:t>
            </a:fld>
            <a:endParaRPr lang="en-GB"/>
          </a:p>
        </p:txBody>
      </p:sp>
    </p:spTree>
    <p:extLst>
      <p:ext uri="{BB962C8B-B14F-4D97-AF65-F5344CB8AC3E}">
        <p14:creationId xmlns:p14="http://schemas.microsoft.com/office/powerpoint/2010/main" val="6228274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8817" y="4759644"/>
            <a:ext cx="5510530" cy="5075042"/>
          </a:xfrm>
        </p:spPr>
        <p:txBody>
          <a:bodyPr/>
          <a:lstStyle/>
          <a:p>
            <a:pPr marL="228600" indent="-228600">
              <a:buFont typeface="+mj-lt"/>
              <a:buAutoNum type="arabicPeriod"/>
            </a:pPr>
            <a:endParaRPr lang="en-GB" sz="800" dirty="0">
              <a:latin typeface="Arial" panose="020B0604020202020204" pitchFamily="34" charset="0"/>
              <a:cs typeface="Arial" panose="020B0604020202020204" pitchFamily="34" charset="0"/>
            </a:endParaRPr>
          </a:p>
          <a:p>
            <a:pPr marL="228600" indent="-228600">
              <a:buFont typeface="+mj-lt"/>
              <a:buAutoNum type="arabicPeriod"/>
            </a:pPr>
            <a:endParaRPr lang="en-GB" sz="800" dirty="0">
              <a:latin typeface="Arial" panose="020B0604020202020204" pitchFamily="34" charset="0"/>
              <a:cs typeface="Arial" panose="020B0604020202020204" pitchFamily="34" charset="0"/>
            </a:endParaRPr>
          </a:p>
          <a:p>
            <a:pPr marL="228600" indent="-228600">
              <a:buFont typeface="+mj-lt"/>
              <a:buAutoNum type="arabicPeriod"/>
            </a:pPr>
            <a:endParaRPr lang="en-GB" sz="800" dirty="0">
              <a:latin typeface="Arial" panose="020B0604020202020204" pitchFamily="34" charset="0"/>
              <a:cs typeface="Arial" panose="020B0604020202020204" pitchFamily="34" charset="0"/>
            </a:endParaRPr>
          </a:p>
          <a:p>
            <a:pPr marL="228600" indent="-228600">
              <a:buFont typeface="+mj-lt"/>
              <a:buAutoNum type="arabicPeriod"/>
            </a:pPr>
            <a:endParaRPr lang="en-GB" sz="800" dirty="0"/>
          </a:p>
          <a:p>
            <a:pPr marL="228600" indent="-228600">
              <a:buFont typeface="+mj-lt"/>
              <a:buAutoNum type="arabicPeriod"/>
            </a:pPr>
            <a:endParaRPr lang="en-GB" sz="800" dirty="0"/>
          </a:p>
          <a:p>
            <a:endParaRPr lang="en-GB" sz="800" dirty="0"/>
          </a:p>
          <a:p>
            <a:endParaRPr lang="en-GB" sz="800" dirty="0"/>
          </a:p>
        </p:txBody>
      </p:sp>
      <p:sp>
        <p:nvSpPr>
          <p:cNvPr id="4" name="Slide Number Placeholder 3"/>
          <p:cNvSpPr>
            <a:spLocks noGrp="1"/>
          </p:cNvSpPr>
          <p:nvPr>
            <p:ph type="sldNum" sz="quarter" idx="10"/>
          </p:nvPr>
        </p:nvSpPr>
        <p:spPr/>
        <p:txBody>
          <a:bodyPr/>
          <a:lstStyle/>
          <a:p>
            <a:fld id="{7B8F93C3-94EF-47B3-AE06-ACFD3D2E1C8F}" type="slidenum">
              <a:rPr lang="en-GB" smtClean="0"/>
              <a:t>4</a:t>
            </a:fld>
            <a:endParaRPr lang="en-GB"/>
          </a:p>
        </p:txBody>
      </p:sp>
    </p:spTree>
    <p:extLst>
      <p:ext uri="{BB962C8B-B14F-4D97-AF65-F5344CB8AC3E}">
        <p14:creationId xmlns:p14="http://schemas.microsoft.com/office/powerpoint/2010/main" val="41900888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8817" y="4759644"/>
            <a:ext cx="5510530" cy="5075042"/>
          </a:xfrm>
        </p:spPr>
        <p:txBody>
          <a:bodyPr/>
          <a:lstStyle/>
          <a:p>
            <a:pPr marL="228600" indent="-228600">
              <a:buFont typeface="+mj-lt"/>
              <a:buAutoNum type="arabicPeriod"/>
            </a:pPr>
            <a:endParaRPr lang="en-GB" sz="800" dirty="0">
              <a:latin typeface="Arial" panose="020B0604020202020204" pitchFamily="34" charset="0"/>
              <a:cs typeface="Arial" panose="020B0604020202020204" pitchFamily="34" charset="0"/>
            </a:endParaRPr>
          </a:p>
          <a:p>
            <a:pPr marL="228600" indent="-228600">
              <a:buFont typeface="+mj-lt"/>
              <a:buAutoNum type="arabicPeriod"/>
            </a:pPr>
            <a:endParaRPr lang="en-GB" sz="800" dirty="0">
              <a:latin typeface="Arial" panose="020B0604020202020204" pitchFamily="34" charset="0"/>
              <a:cs typeface="Arial" panose="020B0604020202020204" pitchFamily="34" charset="0"/>
            </a:endParaRPr>
          </a:p>
          <a:p>
            <a:pPr marL="228600" indent="-228600">
              <a:buFont typeface="+mj-lt"/>
              <a:buAutoNum type="arabicPeriod"/>
            </a:pPr>
            <a:endParaRPr lang="en-GB" sz="800" dirty="0">
              <a:latin typeface="Arial" panose="020B0604020202020204" pitchFamily="34" charset="0"/>
              <a:cs typeface="Arial" panose="020B0604020202020204" pitchFamily="34" charset="0"/>
            </a:endParaRPr>
          </a:p>
          <a:p>
            <a:pPr marL="228600" indent="-228600">
              <a:buFont typeface="+mj-lt"/>
              <a:buAutoNum type="arabicPeriod"/>
            </a:pPr>
            <a:endParaRPr lang="en-GB" sz="800" dirty="0"/>
          </a:p>
          <a:p>
            <a:pPr marL="228600" indent="-228600">
              <a:buFont typeface="+mj-lt"/>
              <a:buAutoNum type="arabicPeriod"/>
            </a:pPr>
            <a:endParaRPr lang="en-GB" sz="800" dirty="0"/>
          </a:p>
          <a:p>
            <a:endParaRPr lang="en-GB" sz="800" dirty="0"/>
          </a:p>
          <a:p>
            <a:endParaRPr lang="en-GB" sz="800" dirty="0"/>
          </a:p>
        </p:txBody>
      </p:sp>
      <p:sp>
        <p:nvSpPr>
          <p:cNvPr id="4" name="Slide Number Placeholder 3"/>
          <p:cNvSpPr>
            <a:spLocks noGrp="1"/>
          </p:cNvSpPr>
          <p:nvPr>
            <p:ph type="sldNum" sz="quarter" idx="10"/>
          </p:nvPr>
        </p:nvSpPr>
        <p:spPr/>
        <p:txBody>
          <a:bodyPr/>
          <a:lstStyle/>
          <a:p>
            <a:fld id="{7B8F93C3-94EF-47B3-AE06-ACFD3D2E1C8F}" type="slidenum">
              <a:rPr lang="en-GB" smtClean="0"/>
              <a:t>5</a:t>
            </a:fld>
            <a:endParaRPr lang="en-GB"/>
          </a:p>
        </p:txBody>
      </p:sp>
    </p:spTree>
    <p:extLst>
      <p:ext uri="{BB962C8B-B14F-4D97-AF65-F5344CB8AC3E}">
        <p14:creationId xmlns:p14="http://schemas.microsoft.com/office/powerpoint/2010/main" val="26229365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8817" y="4759644"/>
            <a:ext cx="5510530" cy="5075042"/>
          </a:xfrm>
        </p:spPr>
        <p:txBody>
          <a:bodyPr/>
          <a:lstStyle/>
          <a:p>
            <a:pPr marL="228600" indent="-228600">
              <a:buFont typeface="+mj-lt"/>
              <a:buAutoNum type="arabicPeriod"/>
            </a:pPr>
            <a:endParaRPr lang="en-GB" sz="800" dirty="0">
              <a:latin typeface="Arial" panose="020B0604020202020204" pitchFamily="34" charset="0"/>
              <a:cs typeface="Arial" panose="020B0604020202020204" pitchFamily="34" charset="0"/>
            </a:endParaRPr>
          </a:p>
          <a:p>
            <a:pPr marL="228600" indent="-228600">
              <a:buFont typeface="+mj-lt"/>
              <a:buAutoNum type="arabicPeriod"/>
            </a:pPr>
            <a:endParaRPr lang="en-GB" sz="800" dirty="0">
              <a:latin typeface="Arial" panose="020B0604020202020204" pitchFamily="34" charset="0"/>
              <a:cs typeface="Arial" panose="020B0604020202020204" pitchFamily="34" charset="0"/>
            </a:endParaRPr>
          </a:p>
          <a:p>
            <a:pPr marL="228600" indent="-228600">
              <a:buFont typeface="+mj-lt"/>
              <a:buAutoNum type="arabicPeriod"/>
            </a:pPr>
            <a:endParaRPr lang="en-GB" sz="800" dirty="0">
              <a:latin typeface="Arial" panose="020B0604020202020204" pitchFamily="34" charset="0"/>
              <a:cs typeface="Arial" panose="020B0604020202020204" pitchFamily="34" charset="0"/>
            </a:endParaRPr>
          </a:p>
          <a:p>
            <a:pPr marL="228600" indent="-228600">
              <a:buFont typeface="+mj-lt"/>
              <a:buAutoNum type="arabicPeriod"/>
            </a:pPr>
            <a:endParaRPr lang="en-GB" sz="800" dirty="0"/>
          </a:p>
          <a:p>
            <a:pPr marL="228600" indent="-228600">
              <a:buFont typeface="+mj-lt"/>
              <a:buAutoNum type="arabicPeriod"/>
            </a:pPr>
            <a:endParaRPr lang="en-GB" sz="800" dirty="0"/>
          </a:p>
          <a:p>
            <a:endParaRPr lang="en-GB" sz="800" dirty="0"/>
          </a:p>
          <a:p>
            <a:endParaRPr lang="en-GB" sz="800" dirty="0"/>
          </a:p>
        </p:txBody>
      </p:sp>
      <p:sp>
        <p:nvSpPr>
          <p:cNvPr id="4" name="Slide Number Placeholder 3"/>
          <p:cNvSpPr>
            <a:spLocks noGrp="1"/>
          </p:cNvSpPr>
          <p:nvPr>
            <p:ph type="sldNum" sz="quarter" idx="10"/>
          </p:nvPr>
        </p:nvSpPr>
        <p:spPr/>
        <p:txBody>
          <a:bodyPr/>
          <a:lstStyle/>
          <a:p>
            <a:fld id="{7B8F93C3-94EF-47B3-AE06-ACFD3D2E1C8F}" type="slidenum">
              <a:rPr lang="en-GB" smtClean="0"/>
              <a:t>6</a:t>
            </a:fld>
            <a:endParaRPr lang="en-GB"/>
          </a:p>
        </p:txBody>
      </p:sp>
    </p:spTree>
    <p:extLst>
      <p:ext uri="{BB962C8B-B14F-4D97-AF65-F5344CB8AC3E}">
        <p14:creationId xmlns:p14="http://schemas.microsoft.com/office/powerpoint/2010/main" val="6133693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8817" y="4759644"/>
            <a:ext cx="5510530" cy="5075042"/>
          </a:xfrm>
        </p:spPr>
        <p:txBody>
          <a:bodyPr/>
          <a:lstStyle/>
          <a:p>
            <a:pPr marL="228600" indent="-228600">
              <a:buFont typeface="+mj-lt"/>
              <a:buAutoNum type="arabicPeriod"/>
            </a:pPr>
            <a:endParaRPr lang="en-GB" sz="800" dirty="0">
              <a:latin typeface="Arial" panose="020B0604020202020204" pitchFamily="34" charset="0"/>
              <a:cs typeface="Arial" panose="020B0604020202020204" pitchFamily="34" charset="0"/>
            </a:endParaRPr>
          </a:p>
          <a:p>
            <a:pPr marL="228600" indent="-228600">
              <a:buFont typeface="+mj-lt"/>
              <a:buAutoNum type="arabicPeriod"/>
            </a:pPr>
            <a:endParaRPr lang="en-GB" sz="800" dirty="0">
              <a:latin typeface="Arial" panose="020B0604020202020204" pitchFamily="34" charset="0"/>
              <a:cs typeface="Arial" panose="020B0604020202020204" pitchFamily="34" charset="0"/>
            </a:endParaRPr>
          </a:p>
          <a:p>
            <a:pPr marL="228600" indent="-228600">
              <a:buFont typeface="+mj-lt"/>
              <a:buAutoNum type="arabicPeriod"/>
            </a:pPr>
            <a:endParaRPr lang="en-GB" sz="800" dirty="0">
              <a:latin typeface="Arial" panose="020B0604020202020204" pitchFamily="34" charset="0"/>
              <a:cs typeface="Arial" panose="020B0604020202020204" pitchFamily="34" charset="0"/>
            </a:endParaRPr>
          </a:p>
          <a:p>
            <a:pPr marL="228600" indent="-228600">
              <a:buFont typeface="+mj-lt"/>
              <a:buAutoNum type="arabicPeriod"/>
            </a:pPr>
            <a:endParaRPr lang="en-GB" sz="800" dirty="0"/>
          </a:p>
          <a:p>
            <a:pPr marL="228600" indent="-228600">
              <a:buFont typeface="+mj-lt"/>
              <a:buAutoNum type="arabicPeriod"/>
            </a:pPr>
            <a:endParaRPr lang="en-GB" sz="800" dirty="0"/>
          </a:p>
          <a:p>
            <a:endParaRPr lang="en-GB" sz="800" dirty="0"/>
          </a:p>
          <a:p>
            <a:endParaRPr lang="en-GB" sz="800" dirty="0"/>
          </a:p>
        </p:txBody>
      </p:sp>
      <p:sp>
        <p:nvSpPr>
          <p:cNvPr id="4" name="Slide Number Placeholder 3"/>
          <p:cNvSpPr>
            <a:spLocks noGrp="1"/>
          </p:cNvSpPr>
          <p:nvPr>
            <p:ph type="sldNum" sz="quarter" idx="10"/>
          </p:nvPr>
        </p:nvSpPr>
        <p:spPr/>
        <p:txBody>
          <a:bodyPr/>
          <a:lstStyle/>
          <a:p>
            <a:fld id="{7B8F93C3-94EF-47B3-AE06-ACFD3D2E1C8F}" type="slidenum">
              <a:rPr lang="en-GB" smtClean="0"/>
              <a:t>7</a:t>
            </a:fld>
            <a:endParaRPr lang="en-GB"/>
          </a:p>
        </p:txBody>
      </p:sp>
    </p:spTree>
    <p:extLst>
      <p:ext uri="{BB962C8B-B14F-4D97-AF65-F5344CB8AC3E}">
        <p14:creationId xmlns:p14="http://schemas.microsoft.com/office/powerpoint/2010/main" val="39956365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8817" y="4759644"/>
            <a:ext cx="5510530" cy="5075042"/>
          </a:xfrm>
        </p:spPr>
        <p:txBody>
          <a:bodyPr/>
          <a:lstStyle/>
          <a:p>
            <a:pPr marL="228600" indent="-228600">
              <a:buFont typeface="+mj-lt"/>
              <a:buAutoNum type="arabicPeriod"/>
            </a:pPr>
            <a:endParaRPr lang="en-GB" sz="800" dirty="0">
              <a:latin typeface="Arial" panose="020B0604020202020204" pitchFamily="34" charset="0"/>
              <a:cs typeface="Arial" panose="020B0604020202020204" pitchFamily="34" charset="0"/>
            </a:endParaRPr>
          </a:p>
          <a:p>
            <a:pPr marL="228600" indent="-228600">
              <a:buFont typeface="+mj-lt"/>
              <a:buAutoNum type="arabicPeriod"/>
            </a:pPr>
            <a:endParaRPr lang="en-GB" sz="800" dirty="0">
              <a:latin typeface="Arial" panose="020B0604020202020204" pitchFamily="34" charset="0"/>
              <a:cs typeface="Arial" panose="020B0604020202020204" pitchFamily="34" charset="0"/>
            </a:endParaRPr>
          </a:p>
          <a:p>
            <a:pPr marL="228600" indent="-228600">
              <a:buFont typeface="+mj-lt"/>
              <a:buAutoNum type="arabicPeriod"/>
            </a:pPr>
            <a:endParaRPr lang="en-GB" sz="800" dirty="0">
              <a:latin typeface="Arial" panose="020B0604020202020204" pitchFamily="34" charset="0"/>
              <a:cs typeface="Arial" panose="020B0604020202020204" pitchFamily="34" charset="0"/>
            </a:endParaRPr>
          </a:p>
          <a:p>
            <a:pPr marL="228600" indent="-228600">
              <a:buFont typeface="+mj-lt"/>
              <a:buAutoNum type="arabicPeriod"/>
            </a:pPr>
            <a:endParaRPr lang="en-GB" sz="800" dirty="0"/>
          </a:p>
          <a:p>
            <a:pPr marL="228600" indent="-228600">
              <a:buFont typeface="+mj-lt"/>
              <a:buAutoNum type="arabicPeriod"/>
            </a:pPr>
            <a:endParaRPr lang="en-GB" sz="800" dirty="0"/>
          </a:p>
          <a:p>
            <a:endParaRPr lang="en-GB" sz="800" dirty="0"/>
          </a:p>
          <a:p>
            <a:endParaRPr lang="en-GB" sz="800" dirty="0"/>
          </a:p>
        </p:txBody>
      </p:sp>
      <p:sp>
        <p:nvSpPr>
          <p:cNvPr id="4" name="Slide Number Placeholder 3"/>
          <p:cNvSpPr>
            <a:spLocks noGrp="1"/>
          </p:cNvSpPr>
          <p:nvPr>
            <p:ph type="sldNum" sz="quarter" idx="10"/>
          </p:nvPr>
        </p:nvSpPr>
        <p:spPr/>
        <p:txBody>
          <a:bodyPr/>
          <a:lstStyle/>
          <a:p>
            <a:fld id="{7B8F93C3-94EF-47B3-AE06-ACFD3D2E1C8F}" type="slidenum">
              <a:rPr lang="en-GB" smtClean="0"/>
              <a:t>8</a:t>
            </a:fld>
            <a:endParaRPr lang="en-GB"/>
          </a:p>
        </p:txBody>
      </p:sp>
    </p:spTree>
    <p:extLst>
      <p:ext uri="{BB962C8B-B14F-4D97-AF65-F5344CB8AC3E}">
        <p14:creationId xmlns:p14="http://schemas.microsoft.com/office/powerpoint/2010/main" val="20209982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8817" y="4759644"/>
            <a:ext cx="5510530" cy="5075042"/>
          </a:xfrm>
        </p:spPr>
        <p:txBody>
          <a:bodyPr/>
          <a:lstStyle/>
          <a:p>
            <a:pPr marL="228600" indent="-228600">
              <a:buFont typeface="+mj-lt"/>
              <a:buAutoNum type="arabicPeriod"/>
            </a:pPr>
            <a:endParaRPr lang="en-GB" sz="800" dirty="0">
              <a:latin typeface="Arial" panose="020B0604020202020204" pitchFamily="34" charset="0"/>
              <a:cs typeface="Arial" panose="020B0604020202020204" pitchFamily="34" charset="0"/>
            </a:endParaRPr>
          </a:p>
          <a:p>
            <a:pPr marL="228600" indent="-228600">
              <a:buFont typeface="+mj-lt"/>
              <a:buAutoNum type="arabicPeriod"/>
            </a:pPr>
            <a:endParaRPr lang="en-GB" sz="800" dirty="0">
              <a:latin typeface="Arial" panose="020B0604020202020204" pitchFamily="34" charset="0"/>
              <a:cs typeface="Arial" panose="020B0604020202020204" pitchFamily="34" charset="0"/>
            </a:endParaRPr>
          </a:p>
          <a:p>
            <a:pPr marL="228600" indent="-228600">
              <a:buFont typeface="+mj-lt"/>
              <a:buAutoNum type="arabicPeriod"/>
            </a:pPr>
            <a:endParaRPr lang="en-GB" sz="800" dirty="0"/>
          </a:p>
          <a:p>
            <a:pPr marL="228600" indent="-228600">
              <a:buFont typeface="+mj-lt"/>
              <a:buAutoNum type="arabicPeriod"/>
            </a:pPr>
            <a:endParaRPr lang="en-GB" sz="800" dirty="0"/>
          </a:p>
          <a:p>
            <a:endParaRPr lang="en-GB" sz="800" dirty="0"/>
          </a:p>
          <a:p>
            <a:endParaRPr lang="en-GB" sz="800" dirty="0"/>
          </a:p>
        </p:txBody>
      </p:sp>
      <p:sp>
        <p:nvSpPr>
          <p:cNvPr id="4" name="Slide Number Placeholder 3"/>
          <p:cNvSpPr>
            <a:spLocks noGrp="1"/>
          </p:cNvSpPr>
          <p:nvPr>
            <p:ph type="sldNum" sz="quarter" idx="10"/>
          </p:nvPr>
        </p:nvSpPr>
        <p:spPr/>
        <p:txBody>
          <a:bodyPr/>
          <a:lstStyle/>
          <a:p>
            <a:fld id="{7B8F93C3-94EF-47B3-AE06-ACFD3D2E1C8F}" type="slidenum">
              <a:rPr lang="en-GB" smtClean="0"/>
              <a:t>9</a:t>
            </a:fld>
            <a:endParaRPr lang="en-GB"/>
          </a:p>
        </p:txBody>
      </p:sp>
    </p:spTree>
    <p:extLst>
      <p:ext uri="{BB962C8B-B14F-4D97-AF65-F5344CB8AC3E}">
        <p14:creationId xmlns:p14="http://schemas.microsoft.com/office/powerpoint/2010/main" val="403425936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5800" y="2130425"/>
            <a:ext cx="7772400" cy="1470025"/>
          </a:xfrm>
        </p:spPr>
        <p:txBody>
          <a:bodyPr/>
          <a:lstStyle>
            <a:lvl1pPr>
              <a:defRPr sz="3600" b="1"/>
            </a:lvl1pPr>
          </a:lstStyle>
          <a:p>
            <a:r>
              <a:rPr lang="en-US" dirty="0"/>
              <a:t>Lender insurance advisory</a:t>
            </a:r>
            <a:br>
              <a:rPr lang="en-US" dirty="0"/>
            </a:br>
            <a:r>
              <a:rPr lang="en-US" dirty="0"/>
              <a:t>Conventional power &amp; offshore wind</a:t>
            </a:r>
            <a:endParaRPr lang="en-GB" dirty="0"/>
          </a:p>
        </p:txBody>
      </p:sp>
      <p:sp>
        <p:nvSpPr>
          <p:cNvPr id="3" name="Subtitle 2"/>
          <p:cNvSpPr>
            <a:spLocks noGrp="1"/>
          </p:cNvSpPr>
          <p:nvPr>
            <p:ph type="subTitle" idx="1" hasCustomPrompt="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Martin Benatar</a:t>
            </a:r>
            <a:endParaRPr lang="en-GB" dirty="0"/>
          </a:p>
        </p:txBody>
      </p:sp>
      <p:sp>
        <p:nvSpPr>
          <p:cNvPr id="4" name="Date Placeholder 3"/>
          <p:cNvSpPr>
            <a:spLocks noGrp="1"/>
          </p:cNvSpPr>
          <p:nvPr>
            <p:ph type="dt" sz="half" idx="10"/>
          </p:nvPr>
        </p:nvSpPr>
        <p:spPr>
          <a:xfrm>
            <a:off x="457200" y="4581128"/>
            <a:ext cx="2133600" cy="2140347"/>
          </a:xfrm>
        </p:spPr>
        <p:txBody>
          <a:bodyPr/>
          <a:lstStyle/>
          <a:p>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lvl1pPr>
              <a:defRPr sz="1400" b="1">
                <a:solidFill>
                  <a:schemeClr val="accent1">
                    <a:lumMod val="75000"/>
                  </a:schemeClr>
                </a:solidFill>
              </a:defRPr>
            </a:lvl1pPr>
          </a:lstStyle>
          <a:p>
            <a:r>
              <a:rPr lang="en-GB">
                <a:solidFill>
                  <a:srgbClr val="0F6FC6">
                    <a:lumMod val="75000"/>
                  </a:srgbClr>
                </a:solidFill>
              </a:rPr>
              <a:t>Hamburg 28th September</a:t>
            </a:r>
            <a:endParaRPr lang="en-GB" dirty="0">
              <a:solidFill>
                <a:srgbClr val="0F6FC6">
                  <a:lumMod val="75000"/>
                </a:srgbClr>
              </a:solidFill>
            </a:endParaRPr>
          </a:p>
        </p:txBody>
      </p:sp>
      <p:sp>
        <p:nvSpPr>
          <p:cNvPr id="6" name="Slide Number Placeholder 5"/>
          <p:cNvSpPr>
            <a:spLocks noGrp="1"/>
          </p:cNvSpPr>
          <p:nvPr>
            <p:ph type="sldNum" sz="quarter" idx="12"/>
          </p:nvPr>
        </p:nvSpPr>
        <p:spPr/>
        <p:txBody>
          <a:bodyPr/>
          <a:lstStyle/>
          <a:p>
            <a:fld id="{145DD9A7-B772-4E79-B83C-9FDF7F0A462C}" type="slidenum">
              <a:rPr lang="en-GB" smtClean="0">
                <a:solidFill>
                  <a:prstClr val="black">
                    <a:tint val="75000"/>
                  </a:prstClr>
                </a:solidFill>
              </a:rPr>
              <a:pPr/>
              <a:t>‹#›</a:t>
            </a:fld>
            <a:endParaRPr lang="en-GB" dirty="0">
              <a:solidFill>
                <a:prstClr val="black">
                  <a:tint val="75000"/>
                </a:prstClr>
              </a:solidFill>
            </a:endParaRPr>
          </a:p>
        </p:txBody>
      </p:sp>
      <p:pic>
        <p:nvPicPr>
          <p:cNvPr id="7" name="Picture 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9512" y="4868863"/>
            <a:ext cx="1989137" cy="187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8"/>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9512" y="5429997"/>
            <a:ext cx="4504953" cy="744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64654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endParaRPr lang="en-GB">
              <a:solidFill>
                <a:prstClr val="black">
                  <a:tint val="75000"/>
                </a:prstClr>
              </a:solidFill>
            </a:endParaRPr>
          </a:p>
        </p:txBody>
      </p:sp>
      <p:sp>
        <p:nvSpPr>
          <p:cNvPr id="5" name="Footer Placeholder 4"/>
          <p:cNvSpPr>
            <a:spLocks noGrp="1"/>
          </p:cNvSpPr>
          <p:nvPr>
            <p:ph type="ftr" sz="quarter" idx="11"/>
          </p:nvPr>
        </p:nvSpPr>
        <p:spPr/>
        <p:txBody>
          <a:bodyPr/>
          <a:lstStyle/>
          <a:p>
            <a:r>
              <a:rPr lang="en-GB">
                <a:solidFill>
                  <a:prstClr val="black">
                    <a:tint val="75000"/>
                  </a:prstClr>
                </a:solidFill>
              </a:rPr>
              <a:t>Hamburg 28th September</a:t>
            </a:r>
          </a:p>
        </p:txBody>
      </p:sp>
      <p:sp>
        <p:nvSpPr>
          <p:cNvPr id="6" name="Slide Number Placeholder 5"/>
          <p:cNvSpPr>
            <a:spLocks noGrp="1"/>
          </p:cNvSpPr>
          <p:nvPr>
            <p:ph type="sldNum" sz="quarter" idx="12"/>
          </p:nvPr>
        </p:nvSpPr>
        <p:spPr/>
        <p:txBody>
          <a:bodyPr/>
          <a:lstStyle/>
          <a:p>
            <a:fld id="{1D7599E7-7A13-4FB6-929E-4D41B3528059}"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8631136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endParaRPr lang="en-GB">
              <a:solidFill>
                <a:prstClr val="black">
                  <a:tint val="75000"/>
                </a:prstClr>
              </a:solidFill>
            </a:endParaRPr>
          </a:p>
        </p:txBody>
      </p:sp>
      <p:sp>
        <p:nvSpPr>
          <p:cNvPr id="5" name="Footer Placeholder 4"/>
          <p:cNvSpPr>
            <a:spLocks noGrp="1"/>
          </p:cNvSpPr>
          <p:nvPr>
            <p:ph type="ftr" sz="quarter" idx="11"/>
          </p:nvPr>
        </p:nvSpPr>
        <p:spPr/>
        <p:txBody>
          <a:bodyPr/>
          <a:lstStyle/>
          <a:p>
            <a:r>
              <a:rPr lang="en-GB">
                <a:solidFill>
                  <a:prstClr val="black">
                    <a:tint val="75000"/>
                  </a:prstClr>
                </a:solidFill>
              </a:rPr>
              <a:t>Hamburg 28th September</a:t>
            </a:r>
          </a:p>
        </p:txBody>
      </p:sp>
      <p:sp>
        <p:nvSpPr>
          <p:cNvPr id="6" name="Slide Number Placeholder 5"/>
          <p:cNvSpPr>
            <a:spLocks noGrp="1"/>
          </p:cNvSpPr>
          <p:nvPr>
            <p:ph type="sldNum" sz="quarter" idx="12"/>
          </p:nvPr>
        </p:nvSpPr>
        <p:spPr/>
        <p:txBody>
          <a:bodyPr/>
          <a:lstStyle/>
          <a:p>
            <a:fld id="{1D7599E7-7A13-4FB6-929E-4D41B3528059}"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42264728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228600"/>
            <a:ext cx="7772400" cy="4571999"/>
          </a:xfrm>
        </p:spPr>
        <p:txBody>
          <a:bodyPr anchor="ctr">
            <a:noAutofit/>
          </a:bodyPr>
          <a:lstStyle>
            <a:lvl1pPr>
              <a:lnSpc>
                <a:spcPct val="100000"/>
              </a:lnSpc>
              <a:defRPr sz="8800" spc="-80" baseline="0">
                <a:solidFill>
                  <a:schemeClr val="tx1"/>
                </a:solidFill>
              </a:defRPr>
            </a:lvl1pPr>
          </a:lstStyle>
          <a:p>
            <a:r>
              <a:rPr lang="en-US" dirty="0"/>
              <a:t>Click to edit Master title style</a:t>
            </a:r>
          </a:p>
        </p:txBody>
      </p:sp>
      <p:sp>
        <p:nvSpPr>
          <p:cNvPr id="3" name="Subtitle 2"/>
          <p:cNvSpPr>
            <a:spLocks noGrp="1"/>
          </p:cNvSpPr>
          <p:nvPr>
            <p:ph type="subTitle" idx="1"/>
          </p:nvPr>
        </p:nvSpPr>
        <p:spPr>
          <a:xfrm>
            <a:off x="457200" y="4800600"/>
            <a:ext cx="6858000" cy="914400"/>
          </a:xfrm>
        </p:spPr>
        <p:txBody>
          <a:bodyPr/>
          <a:lstStyle>
            <a:lvl1pPr marL="0" indent="0" algn="l">
              <a:buNone/>
              <a:defRPr b="0" cap="all" spc="120" baseline="0">
                <a:solidFill>
                  <a:schemeClr val="tx2"/>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r>
              <a:rPr lang="en-GB"/>
              <a:t>Hamburg 28th September</a:t>
            </a:r>
          </a:p>
        </p:txBody>
      </p:sp>
      <p:sp>
        <p:nvSpPr>
          <p:cNvPr id="9" name="Rectangle 8"/>
          <p:cNvSpPr/>
          <p:nvPr/>
        </p:nvSpPr>
        <p:spPr>
          <a:xfrm>
            <a:off x="9001124" y="4846320"/>
            <a:ext cx="142876" cy="20116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9001124" y="0"/>
            <a:ext cx="142876" cy="48463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54D87269-8532-42F4-87AF-70A152643927}" type="slidenum">
              <a:rPr lang="en-GB" smtClean="0"/>
              <a:t>‹#›</a:t>
            </a:fld>
            <a:endParaRPr lang="en-GB" dirty="0"/>
          </a:p>
        </p:txBody>
      </p:sp>
      <p:pic>
        <p:nvPicPr>
          <p:cNvPr id="14" name="Picture 13" descr="Benatar_logo_pale_background"/>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504" y="5505850"/>
            <a:ext cx="4499610" cy="967105"/>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r>
              <a:rPr lang="en-GB"/>
              <a:t>Hamburg 28th September</a:t>
            </a:r>
          </a:p>
        </p:txBody>
      </p:sp>
      <p:sp>
        <p:nvSpPr>
          <p:cNvPr id="6" name="Slide Number Placeholder 5"/>
          <p:cNvSpPr>
            <a:spLocks noGrp="1"/>
          </p:cNvSpPr>
          <p:nvPr>
            <p:ph type="sldNum" sz="quarter" idx="12"/>
          </p:nvPr>
        </p:nvSpPr>
        <p:spPr/>
        <p:txBody>
          <a:bodyPr/>
          <a:lstStyle/>
          <a:p>
            <a:fld id="{54D87269-8532-42F4-87AF-70A152643927}" type="slidenum">
              <a:rPr lang="en-GB" smtClean="0"/>
              <a:t>‹#›</a:t>
            </a:fld>
            <a:endParaRPr lang="en-GB"/>
          </a:p>
        </p:txBody>
      </p:sp>
      <p:pic>
        <p:nvPicPr>
          <p:cNvPr id="7" name="Picture 6" descr="Benatar_logo_pale_background"/>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504" y="5505850"/>
            <a:ext cx="4499610" cy="967105"/>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57200" y="1447800"/>
            <a:ext cx="7772400" cy="4321175"/>
          </a:xfrm>
        </p:spPr>
        <p:txBody>
          <a:bodyPr anchor="ctr">
            <a:noAutofit/>
          </a:bodyPr>
          <a:lstStyle>
            <a:lvl1pPr algn="l">
              <a:lnSpc>
                <a:spcPct val="100000"/>
              </a:lnSpc>
              <a:defRPr sz="8800" b="0" cap="all" spc="-80" baseline="0">
                <a:solidFill>
                  <a:schemeClr val="tx1"/>
                </a:solidFill>
              </a:defRPr>
            </a:lvl1pPr>
          </a:lstStyle>
          <a:p>
            <a:r>
              <a:rPr lang="en-US" dirty="0"/>
              <a:t>Click to edit Master title style</a:t>
            </a:r>
          </a:p>
        </p:txBody>
      </p:sp>
      <p:sp>
        <p:nvSpPr>
          <p:cNvPr id="3" name="Text Placeholder 2"/>
          <p:cNvSpPr>
            <a:spLocks noGrp="1"/>
          </p:cNvSpPr>
          <p:nvPr>
            <p:ph type="body" idx="1"/>
          </p:nvPr>
        </p:nvSpPr>
        <p:spPr>
          <a:xfrm>
            <a:off x="457200" y="228601"/>
            <a:ext cx="7772400" cy="1066800"/>
          </a:xfrm>
        </p:spPr>
        <p:txBody>
          <a:bodyPr anchor="b"/>
          <a:lstStyle>
            <a:lvl1pPr marL="0" indent="0">
              <a:buNone/>
              <a:defRPr sz="2000" b="0" cap="all" spc="12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endParaRPr lang="en-GB"/>
          </a:p>
        </p:txBody>
      </p:sp>
      <p:sp>
        <p:nvSpPr>
          <p:cNvPr id="8" name="Slide Number Placeholder 7"/>
          <p:cNvSpPr>
            <a:spLocks noGrp="1"/>
          </p:cNvSpPr>
          <p:nvPr>
            <p:ph type="sldNum" sz="quarter" idx="11"/>
          </p:nvPr>
        </p:nvSpPr>
        <p:spPr/>
        <p:txBody>
          <a:bodyPr/>
          <a:lstStyle/>
          <a:p>
            <a:fld id="{54D87269-8532-42F4-87AF-70A152643927}" type="slidenum">
              <a:rPr lang="en-GB" smtClean="0"/>
              <a:t>‹#›</a:t>
            </a:fld>
            <a:endParaRPr lang="en-GB"/>
          </a:p>
        </p:txBody>
      </p:sp>
      <p:sp>
        <p:nvSpPr>
          <p:cNvPr id="9" name="Footer Placeholder 8"/>
          <p:cNvSpPr>
            <a:spLocks noGrp="1"/>
          </p:cNvSpPr>
          <p:nvPr>
            <p:ph type="ftr" sz="quarter" idx="12"/>
          </p:nvPr>
        </p:nvSpPr>
        <p:spPr/>
        <p:txBody>
          <a:bodyPr/>
          <a:lstStyle/>
          <a:p>
            <a:r>
              <a:rPr lang="en-GB"/>
              <a:t>Hamburg 28th September</a:t>
            </a:r>
          </a:p>
        </p:txBody>
      </p:sp>
      <p:pic>
        <p:nvPicPr>
          <p:cNvPr id="10" name="Picture 9" descr="Benatar_logo_pale_background"/>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504" y="5505850"/>
            <a:ext cx="4499610" cy="967105"/>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630680" y="1574800"/>
            <a:ext cx="329184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90160" y="1574800"/>
            <a:ext cx="329184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r>
              <a:rPr lang="en-GB"/>
              <a:t>Hamburg 28th September</a:t>
            </a:r>
          </a:p>
        </p:txBody>
      </p:sp>
      <p:sp>
        <p:nvSpPr>
          <p:cNvPr id="7" name="Slide Number Placeholder 6"/>
          <p:cNvSpPr>
            <a:spLocks noGrp="1"/>
          </p:cNvSpPr>
          <p:nvPr>
            <p:ph type="sldNum" sz="quarter" idx="12"/>
          </p:nvPr>
        </p:nvSpPr>
        <p:spPr/>
        <p:txBody>
          <a:bodyPr/>
          <a:lstStyle/>
          <a:p>
            <a:fld id="{54D87269-8532-42F4-87AF-70A152643927}" type="slidenum">
              <a:rPr lang="en-GB" smtClean="0"/>
              <a:t>‹#›</a:t>
            </a:fld>
            <a:endParaRPr lang="en-GB"/>
          </a:p>
        </p:txBody>
      </p:sp>
      <p:pic>
        <p:nvPicPr>
          <p:cNvPr id="8" name="Picture 7" descr="Benatar_logo_pale_background"/>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504" y="5505850"/>
            <a:ext cx="4499610" cy="967105"/>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627632" y="1572768"/>
            <a:ext cx="3291840" cy="639762"/>
          </a:xfrm>
        </p:spPr>
        <p:txBody>
          <a:bodyPr anchor="b">
            <a:noAutofit/>
          </a:bodyPr>
          <a:lstStyle>
            <a:lvl1pPr marL="0" indent="0">
              <a:buNone/>
              <a:defRPr sz="1800" b="0" cap="all" spc="100"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627632" y="2259366"/>
            <a:ext cx="3291840" cy="384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93208" y="1572768"/>
            <a:ext cx="3291840" cy="639762"/>
          </a:xfrm>
        </p:spPr>
        <p:txBody>
          <a:bodyPr anchor="b">
            <a:noAutofit/>
          </a:bodyPr>
          <a:lstStyle>
            <a:lvl1pPr marL="0" indent="0">
              <a:buNone/>
              <a:defRPr lang="en-US" sz="1800" b="0" kern="1200" cap="all" spc="100" baseline="0" dirty="0" smtClean="0">
                <a:solidFill>
                  <a:schemeClr val="tx1"/>
                </a:solidFill>
                <a:latin typeface="+mj-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spcBef>
                <a:spcPct val="20000"/>
              </a:spcBef>
              <a:buFont typeface="Arial" pitchFamily="34" charset="0"/>
              <a:buNone/>
            </a:pPr>
            <a:r>
              <a:rPr lang="en-US"/>
              <a:t>Click to edit Master text styles</a:t>
            </a:r>
          </a:p>
        </p:txBody>
      </p:sp>
      <p:sp>
        <p:nvSpPr>
          <p:cNvPr id="6" name="Content Placeholder 5"/>
          <p:cNvSpPr>
            <a:spLocks noGrp="1"/>
          </p:cNvSpPr>
          <p:nvPr>
            <p:ph sz="quarter" idx="4"/>
          </p:nvPr>
        </p:nvSpPr>
        <p:spPr>
          <a:xfrm>
            <a:off x="5093208" y="2259366"/>
            <a:ext cx="3291840" cy="384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r>
              <a:rPr lang="en-GB"/>
              <a:t>Hamburg 28th September</a:t>
            </a:r>
          </a:p>
        </p:txBody>
      </p:sp>
      <p:sp>
        <p:nvSpPr>
          <p:cNvPr id="9" name="Slide Number Placeholder 8"/>
          <p:cNvSpPr>
            <a:spLocks noGrp="1"/>
          </p:cNvSpPr>
          <p:nvPr>
            <p:ph type="sldNum" sz="quarter" idx="12"/>
          </p:nvPr>
        </p:nvSpPr>
        <p:spPr/>
        <p:txBody>
          <a:bodyPr/>
          <a:lstStyle/>
          <a:p>
            <a:fld id="{54D87269-8532-42F4-87AF-70A152643927}" type="slidenum">
              <a:rPr lang="en-GB" smtClean="0"/>
              <a:t>‹#›</a:t>
            </a:fld>
            <a:endParaRPr lang="en-GB"/>
          </a:p>
        </p:txBody>
      </p:sp>
      <p:pic>
        <p:nvPicPr>
          <p:cNvPr id="10" name="Picture 9" descr="Benatar_logo_pale_background"/>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504" y="5505850"/>
            <a:ext cx="4499610" cy="967105"/>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GB"/>
          </a:p>
        </p:txBody>
      </p:sp>
      <p:sp>
        <p:nvSpPr>
          <p:cNvPr id="4" name="Footer Placeholder 3"/>
          <p:cNvSpPr>
            <a:spLocks noGrp="1"/>
          </p:cNvSpPr>
          <p:nvPr>
            <p:ph type="ftr" sz="quarter" idx="11"/>
          </p:nvPr>
        </p:nvSpPr>
        <p:spPr/>
        <p:txBody>
          <a:bodyPr/>
          <a:lstStyle/>
          <a:p>
            <a:r>
              <a:rPr lang="en-GB"/>
              <a:t>Hamburg 28th September</a:t>
            </a:r>
          </a:p>
        </p:txBody>
      </p:sp>
      <p:sp>
        <p:nvSpPr>
          <p:cNvPr id="5" name="Slide Number Placeholder 4"/>
          <p:cNvSpPr>
            <a:spLocks noGrp="1"/>
          </p:cNvSpPr>
          <p:nvPr>
            <p:ph type="sldNum" sz="quarter" idx="12"/>
          </p:nvPr>
        </p:nvSpPr>
        <p:spPr/>
        <p:txBody>
          <a:bodyPr/>
          <a:lstStyle/>
          <a:p>
            <a:fld id="{54D87269-8532-42F4-87AF-70A152643927}" type="slidenum">
              <a:rPr lang="en-GB" smtClean="0"/>
              <a:t>‹#›</a:t>
            </a:fld>
            <a:endParaRPr lang="en-GB"/>
          </a:p>
        </p:txBody>
      </p:sp>
      <p:pic>
        <p:nvPicPr>
          <p:cNvPr id="6" name="Picture 5" descr="Benatar_logo_pale_background"/>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504" y="5505850"/>
            <a:ext cx="4499610" cy="967105"/>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a:p>
        </p:txBody>
      </p:sp>
      <p:sp>
        <p:nvSpPr>
          <p:cNvPr id="3" name="Footer Placeholder 2"/>
          <p:cNvSpPr>
            <a:spLocks noGrp="1"/>
          </p:cNvSpPr>
          <p:nvPr>
            <p:ph type="ftr" sz="quarter" idx="11"/>
          </p:nvPr>
        </p:nvSpPr>
        <p:spPr/>
        <p:txBody>
          <a:bodyPr/>
          <a:lstStyle/>
          <a:p>
            <a:r>
              <a:rPr lang="en-GB"/>
              <a:t>Hamburg 28th September</a:t>
            </a:r>
          </a:p>
        </p:txBody>
      </p:sp>
      <p:sp>
        <p:nvSpPr>
          <p:cNvPr id="4" name="Slide Number Placeholder 3"/>
          <p:cNvSpPr>
            <a:spLocks noGrp="1"/>
          </p:cNvSpPr>
          <p:nvPr>
            <p:ph type="sldNum" sz="quarter" idx="12"/>
          </p:nvPr>
        </p:nvSpPr>
        <p:spPr/>
        <p:txBody>
          <a:bodyPr/>
          <a:lstStyle/>
          <a:p>
            <a:fld id="{54D87269-8532-42F4-87AF-70A152643927}" type="slidenum">
              <a:rPr lang="en-GB" smtClean="0"/>
              <a:t>‹#›</a:t>
            </a:fld>
            <a:endParaRPr lang="en-GB"/>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5050" y="1600200"/>
            <a:ext cx="5111750" cy="448056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1600200"/>
            <a:ext cx="3008313" cy="448056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r>
              <a:rPr lang="en-GB"/>
              <a:t>Hamburg 28th September</a:t>
            </a:r>
          </a:p>
        </p:txBody>
      </p:sp>
      <p:sp>
        <p:nvSpPr>
          <p:cNvPr id="7" name="Slide Number Placeholder 6"/>
          <p:cNvSpPr>
            <a:spLocks noGrp="1"/>
          </p:cNvSpPr>
          <p:nvPr>
            <p:ph type="sldNum" sz="quarter" idx="12"/>
          </p:nvPr>
        </p:nvSpPr>
        <p:spPr/>
        <p:txBody>
          <a:bodyPr/>
          <a:lstStyle/>
          <a:p>
            <a:fld id="{54D87269-8532-42F4-87AF-70A152643927}" type="slidenum">
              <a:rPr lang="en-GB" smtClean="0"/>
              <a:t>‹#›</a:t>
            </a:fld>
            <a:endParaRPr lang="en-GB"/>
          </a:p>
        </p:txBody>
      </p:sp>
      <p:sp>
        <p:nvSpPr>
          <p:cNvPr id="8" name="Title 7"/>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11"/>
          </p:nvPr>
        </p:nvSpPr>
        <p:spPr/>
        <p:txBody>
          <a:bodyPr/>
          <a:lstStyle>
            <a:lvl1pPr marL="0" marR="0" indent="0" algn="ctr" defTabSz="914400" rtl="0" eaLnBrk="1" fontAlgn="auto" latinLnBrk="0" hangingPunct="1">
              <a:lnSpc>
                <a:spcPct val="100000"/>
              </a:lnSpc>
              <a:spcBef>
                <a:spcPts val="0"/>
              </a:spcBef>
              <a:spcAft>
                <a:spcPts val="0"/>
              </a:spcAft>
              <a:buClrTx/>
              <a:buSzTx/>
              <a:buFontTx/>
              <a:buNone/>
              <a:tabLst/>
              <a:defRPr sz="1400" b="1">
                <a:solidFill>
                  <a:schemeClr val="accent1">
                    <a:lumMod val="75000"/>
                  </a:schemeClr>
                </a:solidFill>
              </a:defRPr>
            </a:lvl1pPr>
          </a:lstStyle>
          <a:p>
            <a:r>
              <a:rPr lang="en-GB">
                <a:solidFill>
                  <a:srgbClr val="0F6FC6">
                    <a:lumMod val="75000"/>
                  </a:srgbClr>
                </a:solidFill>
              </a:rPr>
              <a:t>Hamburg 28th September</a:t>
            </a:r>
            <a:endParaRPr lang="en-GB" dirty="0">
              <a:solidFill>
                <a:srgbClr val="0F6FC6">
                  <a:lumMod val="75000"/>
                </a:srgbClr>
              </a:solidFill>
            </a:endParaRPr>
          </a:p>
        </p:txBody>
      </p:sp>
      <p:sp>
        <p:nvSpPr>
          <p:cNvPr id="6" name="Slide Number Placeholder 5"/>
          <p:cNvSpPr>
            <a:spLocks noGrp="1"/>
          </p:cNvSpPr>
          <p:nvPr>
            <p:ph type="sldNum" sz="quarter" idx="12"/>
          </p:nvPr>
        </p:nvSpPr>
        <p:spPr/>
        <p:txBody>
          <a:bodyPr/>
          <a:lstStyle/>
          <a:p>
            <a:fld id="{1D7599E7-7A13-4FB6-929E-4D41B3528059}" type="slidenum">
              <a:rPr lang="en-GB" smtClean="0">
                <a:solidFill>
                  <a:prstClr val="black">
                    <a:tint val="75000"/>
                  </a:prstClr>
                </a:solidFill>
              </a:rPr>
              <a:pPr/>
              <a:t>‹#›</a:t>
            </a:fld>
            <a:endParaRPr lang="en-GB">
              <a:solidFill>
                <a:prstClr val="black">
                  <a:tint val="75000"/>
                </a:prstClr>
              </a:solidFill>
            </a:endParaRPr>
          </a:p>
        </p:txBody>
      </p:sp>
      <p:pic>
        <p:nvPicPr>
          <p:cNvPr id="7" name="Picture 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9512" y="4868863"/>
            <a:ext cx="1989137" cy="187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8"/>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9512" y="5429997"/>
            <a:ext cx="4504953" cy="744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4942245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Rectangle 8"/>
          <p:cNvSpPr/>
          <p:nvPr/>
        </p:nvSpPr>
        <p:spPr>
          <a:xfrm>
            <a:off x="9001124" y="4846320"/>
            <a:ext cx="142876" cy="20116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1" y="0"/>
            <a:ext cx="9000877" cy="4846320"/>
          </a:xfrm>
          <a:solidFill>
            <a:schemeClr val="bg1">
              <a:lumMod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457200" y="5715000"/>
            <a:ext cx="8153400" cy="457200"/>
          </a:xfrm>
        </p:spPr>
        <p:txBody>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r>
              <a:rPr lang="en-GB"/>
              <a:t>Hamburg 28th September</a:t>
            </a:r>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54D87269-8532-42F4-87AF-70A152643927}" type="slidenum">
              <a:rPr lang="en-GB" smtClean="0"/>
              <a:t>‹#›</a:t>
            </a:fld>
            <a:endParaRPr lang="en-GB"/>
          </a:p>
        </p:txBody>
      </p:sp>
      <p:sp>
        <p:nvSpPr>
          <p:cNvPr id="8" name="Title 7"/>
          <p:cNvSpPr>
            <a:spLocks noGrp="1"/>
          </p:cNvSpPr>
          <p:nvPr>
            <p:ph type="title"/>
          </p:nvPr>
        </p:nvSpPr>
        <p:spPr>
          <a:xfrm>
            <a:off x="457200" y="4953000"/>
            <a:ext cx="8153400" cy="762000"/>
          </a:xfrm>
        </p:spPr>
        <p:txBody>
          <a:bodyPr anchor="t">
            <a:normAutofit/>
          </a:bodyPr>
          <a:lstStyle>
            <a:lvl1pPr>
              <a:defRPr sz="3200"/>
            </a:lvl1pPr>
          </a:lstStyle>
          <a:p>
            <a:r>
              <a:rPr lang="en-US"/>
              <a:t>Click to edit Master title style</a:t>
            </a:r>
            <a:endParaRPr lang="en-US" dirty="0"/>
          </a:p>
        </p:txBody>
      </p:sp>
      <p:sp>
        <p:nvSpPr>
          <p:cNvPr id="10" name="Rectangle 9"/>
          <p:cNvSpPr/>
          <p:nvPr/>
        </p:nvSpPr>
        <p:spPr>
          <a:xfrm>
            <a:off x="9001124" y="0"/>
            <a:ext cx="142876" cy="48463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r>
              <a:rPr lang="en-GB"/>
              <a:t>Hamburg 28th September</a:t>
            </a:r>
          </a:p>
        </p:txBody>
      </p:sp>
      <p:sp>
        <p:nvSpPr>
          <p:cNvPr id="6" name="Slide Number Placeholder 5"/>
          <p:cNvSpPr>
            <a:spLocks noGrp="1"/>
          </p:cNvSpPr>
          <p:nvPr>
            <p:ph type="sldNum" sz="quarter" idx="12"/>
          </p:nvPr>
        </p:nvSpPr>
        <p:spPr/>
        <p:txBody>
          <a:bodyPr/>
          <a:lstStyle/>
          <a:p>
            <a:fld id="{54D87269-8532-42F4-87AF-70A152643927}" type="slidenum">
              <a:rPr lang="en-GB" smtClean="0"/>
              <a:t>‹#›</a:t>
            </a:fld>
            <a:endParaRPr lang="en-GB"/>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r>
              <a:rPr lang="en-GB"/>
              <a:t>Hamburg 28th September</a:t>
            </a:r>
          </a:p>
        </p:txBody>
      </p:sp>
      <p:sp>
        <p:nvSpPr>
          <p:cNvPr id="6" name="Slide Number Placeholder 5"/>
          <p:cNvSpPr>
            <a:spLocks noGrp="1"/>
          </p:cNvSpPr>
          <p:nvPr>
            <p:ph type="sldNum" sz="quarter" idx="12"/>
          </p:nvPr>
        </p:nvSpPr>
        <p:spPr/>
        <p:txBody>
          <a:bodyPr/>
          <a:lstStyle/>
          <a:p>
            <a:fld id="{54D87269-8532-42F4-87AF-70A152643927}" type="slidenum">
              <a:rPr lang="en-GB" smtClean="0"/>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GB">
              <a:solidFill>
                <a:prstClr val="black">
                  <a:tint val="75000"/>
                </a:prstClr>
              </a:solidFill>
            </a:endParaRPr>
          </a:p>
        </p:txBody>
      </p:sp>
      <p:sp>
        <p:nvSpPr>
          <p:cNvPr id="5" name="Footer Placeholder 4"/>
          <p:cNvSpPr>
            <a:spLocks noGrp="1"/>
          </p:cNvSpPr>
          <p:nvPr>
            <p:ph type="ftr" sz="quarter" idx="11"/>
          </p:nvPr>
        </p:nvSpPr>
        <p:spPr/>
        <p:txBody>
          <a:bodyPr/>
          <a:lstStyle/>
          <a:p>
            <a:r>
              <a:rPr lang="en-GB">
                <a:solidFill>
                  <a:prstClr val="black">
                    <a:tint val="75000"/>
                  </a:prstClr>
                </a:solidFill>
              </a:rPr>
              <a:t>Hamburg 28th September</a:t>
            </a:r>
          </a:p>
        </p:txBody>
      </p:sp>
      <p:sp>
        <p:nvSpPr>
          <p:cNvPr id="6" name="Slide Number Placeholder 5"/>
          <p:cNvSpPr>
            <a:spLocks noGrp="1"/>
          </p:cNvSpPr>
          <p:nvPr>
            <p:ph type="sldNum" sz="quarter" idx="12"/>
          </p:nvPr>
        </p:nvSpPr>
        <p:spPr/>
        <p:txBody>
          <a:bodyPr/>
          <a:lstStyle/>
          <a:p>
            <a:fld id="{1D7599E7-7A13-4FB6-929E-4D41B3528059}"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8879226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endParaRPr lang="en-GB">
              <a:solidFill>
                <a:prstClr val="black">
                  <a:tint val="75000"/>
                </a:prstClr>
              </a:solidFill>
            </a:endParaRPr>
          </a:p>
        </p:txBody>
      </p:sp>
      <p:sp>
        <p:nvSpPr>
          <p:cNvPr id="6" name="Footer Placeholder 5"/>
          <p:cNvSpPr>
            <a:spLocks noGrp="1"/>
          </p:cNvSpPr>
          <p:nvPr>
            <p:ph type="ftr" sz="quarter" idx="11"/>
          </p:nvPr>
        </p:nvSpPr>
        <p:spPr/>
        <p:txBody>
          <a:bodyPr/>
          <a:lstStyle/>
          <a:p>
            <a:r>
              <a:rPr lang="en-GB">
                <a:solidFill>
                  <a:prstClr val="black">
                    <a:tint val="75000"/>
                  </a:prstClr>
                </a:solidFill>
              </a:rPr>
              <a:t>Hamburg 28th September</a:t>
            </a:r>
          </a:p>
        </p:txBody>
      </p:sp>
      <p:sp>
        <p:nvSpPr>
          <p:cNvPr id="7" name="Slide Number Placeholder 6"/>
          <p:cNvSpPr>
            <a:spLocks noGrp="1"/>
          </p:cNvSpPr>
          <p:nvPr>
            <p:ph type="sldNum" sz="quarter" idx="12"/>
          </p:nvPr>
        </p:nvSpPr>
        <p:spPr/>
        <p:txBody>
          <a:bodyPr/>
          <a:lstStyle/>
          <a:p>
            <a:fld id="{1D7599E7-7A13-4FB6-929E-4D41B3528059}"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2325099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endParaRPr lang="en-GB">
              <a:solidFill>
                <a:prstClr val="black">
                  <a:tint val="75000"/>
                </a:prstClr>
              </a:solidFill>
            </a:endParaRPr>
          </a:p>
        </p:txBody>
      </p:sp>
      <p:sp>
        <p:nvSpPr>
          <p:cNvPr id="8" name="Footer Placeholder 7"/>
          <p:cNvSpPr>
            <a:spLocks noGrp="1"/>
          </p:cNvSpPr>
          <p:nvPr>
            <p:ph type="ftr" sz="quarter" idx="11"/>
          </p:nvPr>
        </p:nvSpPr>
        <p:spPr/>
        <p:txBody>
          <a:bodyPr/>
          <a:lstStyle/>
          <a:p>
            <a:r>
              <a:rPr lang="en-GB">
                <a:solidFill>
                  <a:prstClr val="black">
                    <a:tint val="75000"/>
                  </a:prstClr>
                </a:solidFill>
              </a:rPr>
              <a:t>Hamburg 28th September</a:t>
            </a:r>
          </a:p>
        </p:txBody>
      </p:sp>
      <p:sp>
        <p:nvSpPr>
          <p:cNvPr id="9" name="Slide Number Placeholder 8"/>
          <p:cNvSpPr>
            <a:spLocks noGrp="1"/>
          </p:cNvSpPr>
          <p:nvPr>
            <p:ph type="sldNum" sz="quarter" idx="12"/>
          </p:nvPr>
        </p:nvSpPr>
        <p:spPr/>
        <p:txBody>
          <a:bodyPr/>
          <a:lstStyle/>
          <a:p>
            <a:fld id="{1D7599E7-7A13-4FB6-929E-4D41B3528059}"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728555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endParaRPr lang="en-GB">
              <a:solidFill>
                <a:prstClr val="black">
                  <a:tint val="75000"/>
                </a:prstClr>
              </a:solidFill>
            </a:endParaRPr>
          </a:p>
        </p:txBody>
      </p:sp>
      <p:sp>
        <p:nvSpPr>
          <p:cNvPr id="4" name="Footer Placeholder 3"/>
          <p:cNvSpPr>
            <a:spLocks noGrp="1"/>
          </p:cNvSpPr>
          <p:nvPr>
            <p:ph type="ftr" sz="quarter" idx="11"/>
          </p:nvPr>
        </p:nvSpPr>
        <p:spPr/>
        <p:txBody>
          <a:bodyPr/>
          <a:lstStyle/>
          <a:p>
            <a:r>
              <a:rPr lang="en-GB">
                <a:solidFill>
                  <a:prstClr val="black">
                    <a:tint val="75000"/>
                  </a:prstClr>
                </a:solidFill>
              </a:rPr>
              <a:t>Hamburg 28th September</a:t>
            </a:r>
          </a:p>
        </p:txBody>
      </p:sp>
      <p:sp>
        <p:nvSpPr>
          <p:cNvPr id="5" name="Slide Number Placeholder 4"/>
          <p:cNvSpPr>
            <a:spLocks noGrp="1"/>
          </p:cNvSpPr>
          <p:nvPr>
            <p:ph type="sldNum" sz="quarter" idx="12"/>
          </p:nvPr>
        </p:nvSpPr>
        <p:spPr/>
        <p:txBody>
          <a:bodyPr/>
          <a:lstStyle/>
          <a:p>
            <a:fld id="{1D7599E7-7A13-4FB6-929E-4D41B3528059}"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5461026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a:solidFill>
                <a:prstClr val="black">
                  <a:tint val="75000"/>
                </a:prstClr>
              </a:solidFill>
            </a:endParaRPr>
          </a:p>
        </p:txBody>
      </p:sp>
      <p:sp>
        <p:nvSpPr>
          <p:cNvPr id="3" name="Footer Placeholder 2"/>
          <p:cNvSpPr>
            <a:spLocks noGrp="1"/>
          </p:cNvSpPr>
          <p:nvPr>
            <p:ph type="ftr" sz="quarter" idx="11"/>
          </p:nvPr>
        </p:nvSpPr>
        <p:spPr/>
        <p:txBody>
          <a:bodyPr/>
          <a:lstStyle/>
          <a:p>
            <a:r>
              <a:rPr lang="en-GB">
                <a:solidFill>
                  <a:prstClr val="black">
                    <a:tint val="75000"/>
                  </a:prstClr>
                </a:solidFill>
              </a:rPr>
              <a:t>Hamburg 28th September</a:t>
            </a:r>
          </a:p>
        </p:txBody>
      </p:sp>
      <p:sp>
        <p:nvSpPr>
          <p:cNvPr id="4" name="Slide Number Placeholder 3"/>
          <p:cNvSpPr>
            <a:spLocks noGrp="1"/>
          </p:cNvSpPr>
          <p:nvPr>
            <p:ph type="sldNum" sz="quarter" idx="12"/>
          </p:nvPr>
        </p:nvSpPr>
        <p:spPr/>
        <p:txBody>
          <a:bodyPr/>
          <a:lstStyle/>
          <a:p>
            <a:fld id="{1D7599E7-7A13-4FB6-929E-4D41B3528059}"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8161714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GB">
              <a:solidFill>
                <a:prstClr val="black">
                  <a:tint val="75000"/>
                </a:prstClr>
              </a:solidFill>
            </a:endParaRPr>
          </a:p>
        </p:txBody>
      </p:sp>
      <p:sp>
        <p:nvSpPr>
          <p:cNvPr id="6" name="Footer Placeholder 5"/>
          <p:cNvSpPr>
            <a:spLocks noGrp="1"/>
          </p:cNvSpPr>
          <p:nvPr>
            <p:ph type="ftr" sz="quarter" idx="11"/>
          </p:nvPr>
        </p:nvSpPr>
        <p:spPr/>
        <p:txBody>
          <a:bodyPr/>
          <a:lstStyle/>
          <a:p>
            <a:r>
              <a:rPr lang="en-GB">
                <a:solidFill>
                  <a:prstClr val="black">
                    <a:tint val="75000"/>
                  </a:prstClr>
                </a:solidFill>
              </a:rPr>
              <a:t>Hamburg 28th September</a:t>
            </a:r>
          </a:p>
        </p:txBody>
      </p:sp>
      <p:sp>
        <p:nvSpPr>
          <p:cNvPr id="7" name="Slide Number Placeholder 6"/>
          <p:cNvSpPr>
            <a:spLocks noGrp="1"/>
          </p:cNvSpPr>
          <p:nvPr>
            <p:ph type="sldNum" sz="quarter" idx="12"/>
          </p:nvPr>
        </p:nvSpPr>
        <p:spPr/>
        <p:txBody>
          <a:bodyPr/>
          <a:lstStyle/>
          <a:p>
            <a:fld id="{1D7599E7-7A13-4FB6-929E-4D41B3528059}"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841233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GB">
              <a:solidFill>
                <a:prstClr val="black">
                  <a:tint val="75000"/>
                </a:prstClr>
              </a:solidFill>
            </a:endParaRPr>
          </a:p>
        </p:txBody>
      </p:sp>
      <p:sp>
        <p:nvSpPr>
          <p:cNvPr id="6" name="Footer Placeholder 5"/>
          <p:cNvSpPr>
            <a:spLocks noGrp="1"/>
          </p:cNvSpPr>
          <p:nvPr>
            <p:ph type="ftr" sz="quarter" idx="11"/>
          </p:nvPr>
        </p:nvSpPr>
        <p:spPr/>
        <p:txBody>
          <a:bodyPr/>
          <a:lstStyle/>
          <a:p>
            <a:r>
              <a:rPr lang="en-GB">
                <a:solidFill>
                  <a:prstClr val="black">
                    <a:tint val="75000"/>
                  </a:prstClr>
                </a:solidFill>
              </a:rPr>
              <a:t>Hamburg 28th September</a:t>
            </a:r>
          </a:p>
        </p:txBody>
      </p:sp>
      <p:sp>
        <p:nvSpPr>
          <p:cNvPr id="7" name="Slide Number Placeholder 6"/>
          <p:cNvSpPr>
            <a:spLocks noGrp="1"/>
          </p:cNvSpPr>
          <p:nvPr>
            <p:ph type="sldNum" sz="quarter" idx="12"/>
          </p:nvPr>
        </p:nvSpPr>
        <p:spPr/>
        <p:txBody>
          <a:bodyPr/>
          <a:lstStyle/>
          <a:p>
            <a:fld id="{1D7599E7-7A13-4FB6-929E-4D41B3528059}"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0030720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GB">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a:solidFill>
                  <a:prstClr val="black">
                    <a:tint val="75000"/>
                  </a:prstClr>
                </a:solidFill>
              </a:rPr>
              <a:t>Hamburg 28th September</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7599E7-7A13-4FB6-929E-4D41B3528059}"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023680039"/>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52718"/>
            <a:ext cx="5791200" cy="1371600"/>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752600"/>
            <a:ext cx="7620000" cy="43735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57200" y="6172201"/>
            <a:ext cx="3429000" cy="304800"/>
          </a:xfrm>
          <a:prstGeom prst="rect">
            <a:avLst/>
          </a:prstGeom>
        </p:spPr>
        <p:txBody>
          <a:bodyPr vert="horz" lIns="91440" tIns="45720" rIns="91440" bIns="0" rtlCol="0" anchor="b"/>
          <a:lstStyle>
            <a:lvl1pPr algn="l">
              <a:defRPr sz="1000">
                <a:solidFill>
                  <a:schemeClr val="tx1"/>
                </a:solidFill>
              </a:defRPr>
            </a:lvl1pPr>
          </a:lstStyle>
          <a:p>
            <a:endParaRPr lang="en-GB">
              <a:solidFill>
                <a:prstClr val="black">
                  <a:tint val="75000"/>
                </a:prstClr>
              </a:solidFill>
            </a:endParaRPr>
          </a:p>
        </p:txBody>
      </p:sp>
      <p:sp>
        <p:nvSpPr>
          <p:cNvPr id="5" name="Footer Placeholder 4"/>
          <p:cNvSpPr>
            <a:spLocks noGrp="1"/>
          </p:cNvSpPr>
          <p:nvPr>
            <p:ph type="ftr" sz="quarter" idx="3"/>
          </p:nvPr>
        </p:nvSpPr>
        <p:spPr>
          <a:xfrm>
            <a:off x="457200" y="6492875"/>
            <a:ext cx="3429000" cy="283845"/>
          </a:xfrm>
          <a:prstGeom prst="rect">
            <a:avLst/>
          </a:prstGeom>
        </p:spPr>
        <p:txBody>
          <a:bodyPr vert="horz" lIns="91440" tIns="45720" rIns="91440" bIns="45720" rtlCol="0" anchor="t"/>
          <a:lstStyle>
            <a:lvl1pPr algn="l">
              <a:defRPr sz="1000">
                <a:solidFill>
                  <a:schemeClr val="tx1"/>
                </a:solidFill>
              </a:defRPr>
            </a:lvl1pPr>
          </a:lstStyle>
          <a:p>
            <a:r>
              <a:rPr lang="en-GB">
                <a:solidFill>
                  <a:prstClr val="black">
                    <a:tint val="75000"/>
                  </a:prstClr>
                </a:solidFill>
              </a:rPr>
              <a:t>Hamburg 28th September</a:t>
            </a:r>
          </a:p>
        </p:txBody>
      </p:sp>
      <p:sp>
        <p:nvSpPr>
          <p:cNvPr id="6" name="Slide Number Placeholder 5"/>
          <p:cNvSpPr>
            <a:spLocks noGrp="1"/>
          </p:cNvSpPr>
          <p:nvPr>
            <p:ph type="sldNum" sz="quarter" idx="4"/>
          </p:nvPr>
        </p:nvSpPr>
        <p:spPr>
          <a:xfrm rot="16200000">
            <a:off x="8227377" y="5885497"/>
            <a:ext cx="1315721" cy="365125"/>
          </a:xfrm>
          <a:prstGeom prst="rect">
            <a:avLst/>
          </a:prstGeom>
        </p:spPr>
        <p:txBody>
          <a:bodyPr vert="horz" lIns="91440" tIns="45720" rIns="91440" bIns="45720" rtlCol="0" anchor="ctr"/>
          <a:lstStyle>
            <a:lvl1pPr algn="l">
              <a:defRPr sz="2400" b="1">
                <a:solidFill>
                  <a:schemeClr val="tx2"/>
                </a:solidFill>
              </a:defRPr>
            </a:lvl1pPr>
          </a:lstStyle>
          <a:p>
            <a:fld id="{1D7599E7-7A13-4FB6-929E-4D41B3528059}" type="slidenum">
              <a:rPr lang="en-GB" smtClean="0">
                <a:solidFill>
                  <a:prstClr val="black">
                    <a:tint val="75000"/>
                  </a:prstClr>
                </a:solidFill>
              </a:rPr>
              <a:pPr/>
              <a:t>‹#›</a:t>
            </a:fld>
            <a:endParaRPr lang="en-GB">
              <a:solidFill>
                <a:prstClr val="black">
                  <a:tint val="75000"/>
                </a:prstClr>
              </a:solidFill>
            </a:endParaRPr>
          </a:p>
        </p:txBody>
      </p:sp>
      <p:sp>
        <p:nvSpPr>
          <p:cNvPr id="7" name="Rectangle 6"/>
          <p:cNvSpPr/>
          <p:nvPr/>
        </p:nvSpPr>
        <p:spPr>
          <a:xfrm>
            <a:off x="9001124" y="0"/>
            <a:ext cx="142876" cy="137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9001124" y="1371600"/>
            <a:ext cx="142876" cy="5486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hf hdr="0" dt="0"/>
  <p:txStyles>
    <p:titleStyle>
      <a:lvl1pPr algn="l" defTabSz="914400" rtl="0" eaLnBrk="1" latinLnBrk="0" hangingPunct="1">
        <a:spcBef>
          <a:spcPct val="0"/>
        </a:spcBef>
        <a:buNone/>
        <a:defRPr sz="3600" kern="1200" cap="all" spc="-60" baseline="0">
          <a:solidFill>
            <a:schemeClr val="tx2"/>
          </a:solidFill>
          <a:latin typeface="+mj-lt"/>
          <a:ea typeface="+mj-ea"/>
          <a:cs typeface="+mj-cs"/>
        </a:defRPr>
      </a:lvl1pPr>
    </p:titleStyle>
    <p:bodyStyle>
      <a:lvl1pPr marL="0" indent="0" algn="l" defTabSz="914400" rtl="0" eaLnBrk="1" latinLnBrk="0" hangingPunct="1">
        <a:spcBef>
          <a:spcPct val="20000"/>
        </a:spcBef>
        <a:spcAft>
          <a:spcPts val="600"/>
        </a:spcAft>
        <a:buFont typeface="Arial" pitchFamily="34" charset="0"/>
        <a:buNone/>
        <a:defRPr sz="20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404664"/>
            <a:ext cx="7772400" cy="1440160"/>
          </a:xfrm>
        </p:spPr>
        <p:txBody>
          <a:bodyPr/>
          <a:lstStyle/>
          <a:p>
            <a:pPr algn="ctr"/>
            <a:br>
              <a:rPr lang="en-GB" sz="3600" b="1" spc="0" dirty="0">
                <a:solidFill>
                  <a:prstClr val="black"/>
                </a:solidFill>
                <a:latin typeface="Calibri"/>
              </a:rPr>
            </a:br>
            <a:br>
              <a:rPr lang="en-GB" sz="3600" b="1" spc="0" dirty="0">
                <a:solidFill>
                  <a:prstClr val="black"/>
                </a:solidFill>
                <a:latin typeface="Calibri"/>
              </a:rPr>
            </a:br>
            <a:r>
              <a:rPr lang="en-GB" sz="2400" b="1" spc="0" dirty="0">
                <a:solidFill>
                  <a:schemeClr val="accent3"/>
                </a:solidFill>
                <a:latin typeface="Arial" panose="020B0604020202020204" pitchFamily="34" charset="0"/>
                <a:cs typeface="Arial" panose="020B0604020202020204" pitchFamily="34" charset="0"/>
              </a:rPr>
              <a:t>Risk mitigation in wind energy projects</a:t>
            </a:r>
            <a:br>
              <a:rPr lang="en-GB" sz="3600" b="1" spc="0" dirty="0">
                <a:solidFill>
                  <a:prstClr val="black"/>
                </a:solidFill>
                <a:latin typeface="Calibri" panose="020F0502020204030204" pitchFamily="34" charset="0"/>
                <a:cs typeface="Arial" pitchFamily="34" charset="0"/>
              </a:rPr>
            </a:br>
            <a:br>
              <a:rPr lang="en-GB" sz="3600" b="1" spc="0" dirty="0">
                <a:solidFill>
                  <a:prstClr val="black"/>
                </a:solidFill>
                <a:latin typeface="Calibri" panose="020F0502020204030204" pitchFamily="34" charset="0"/>
              </a:rPr>
            </a:br>
            <a:endParaRPr lang="en-GB" sz="3200" b="1" dirty="0">
              <a:solidFill>
                <a:schemeClr val="tx1"/>
              </a:solidFill>
              <a:latin typeface="Calibri" panose="020F0502020204030204" pitchFamily="34" charset="0"/>
            </a:endParaRPr>
          </a:p>
        </p:txBody>
      </p:sp>
      <p:sp>
        <p:nvSpPr>
          <p:cNvPr id="3" name="Subtitle 2"/>
          <p:cNvSpPr>
            <a:spLocks noGrp="1"/>
          </p:cNvSpPr>
          <p:nvPr>
            <p:ph type="subTitle" idx="1"/>
          </p:nvPr>
        </p:nvSpPr>
        <p:spPr>
          <a:xfrm>
            <a:off x="1475656" y="1700808"/>
            <a:ext cx="6336704" cy="3744416"/>
          </a:xfrm>
          <a:solidFill>
            <a:srgbClr val="CCFFFF"/>
          </a:solidFill>
        </p:spPr>
        <p:style>
          <a:lnRef idx="2">
            <a:schemeClr val="accent3"/>
          </a:lnRef>
          <a:fillRef idx="1">
            <a:schemeClr val="lt1"/>
          </a:fillRef>
          <a:effectRef idx="0">
            <a:schemeClr val="accent3"/>
          </a:effectRef>
          <a:fontRef idx="minor">
            <a:schemeClr val="dk1"/>
          </a:fontRef>
        </p:style>
        <p:txBody>
          <a:bodyPr>
            <a:normAutofit/>
          </a:bodyPr>
          <a:lstStyle/>
          <a:p>
            <a:pPr algn="ctr"/>
            <a:endParaRPr lang="en-GB" sz="1600" b="1" dirty="0">
              <a:solidFill>
                <a:srgbClr val="002060"/>
              </a:solidFill>
              <a:latin typeface="Calibri" panose="020F0502020204030204" pitchFamily="34" charset="0"/>
              <a:cs typeface="Arial" pitchFamily="34" charset="0"/>
            </a:endParaRPr>
          </a:p>
          <a:p>
            <a:pPr algn="ctr"/>
            <a:r>
              <a:rPr lang="en-GB" b="1" dirty="0">
                <a:solidFill>
                  <a:srgbClr val="002060"/>
                </a:solidFill>
                <a:latin typeface="Arial" panose="020B0604020202020204" pitchFamily="34" charset="0"/>
                <a:cs typeface="Arial" panose="020B0604020202020204" pitchFamily="34" charset="0"/>
              </a:rPr>
              <a:t>Evolution of </a:t>
            </a:r>
          </a:p>
          <a:p>
            <a:pPr algn="ctr"/>
            <a:r>
              <a:rPr lang="en-GB" b="1" dirty="0">
                <a:solidFill>
                  <a:srgbClr val="002060"/>
                </a:solidFill>
                <a:latin typeface="Arial" panose="020B0604020202020204" pitchFamily="34" charset="0"/>
                <a:cs typeface="Arial" panose="020B0604020202020204" pitchFamily="34" charset="0"/>
              </a:rPr>
              <a:t>traditional &amp; non-traditional commercial insurance solutions </a:t>
            </a:r>
          </a:p>
          <a:p>
            <a:pPr algn="ctr"/>
            <a:r>
              <a:rPr lang="en-GB" b="1" dirty="0">
                <a:solidFill>
                  <a:srgbClr val="002060"/>
                </a:solidFill>
                <a:latin typeface="Arial" panose="020B0604020202020204" pitchFamily="34" charset="0"/>
                <a:cs typeface="Arial" panose="020B0604020202020204" pitchFamily="34" charset="0"/>
              </a:rPr>
              <a:t>for wind power</a:t>
            </a:r>
          </a:p>
          <a:p>
            <a:pPr algn="ctr"/>
            <a:endParaRPr lang="en-GB" b="1" dirty="0">
              <a:solidFill>
                <a:srgbClr val="002060"/>
              </a:solidFill>
              <a:latin typeface="Arial" panose="020B0604020202020204" pitchFamily="34" charset="0"/>
              <a:cs typeface="Arial" panose="020B0604020202020204" pitchFamily="34" charset="0"/>
            </a:endParaRPr>
          </a:p>
          <a:p>
            <a:pPr algn="ctr">
              <a:spcBef>
                <a:spcPts val="0"/>
              </a:spcBef>
              <a:spcAft>
                <a:spcPts val="0"/>
              </a:spcAft>
            </a:pPr>
            <a:r>
              <a:rPr lang="en-GB" b="1" dirty="0">
                <a:solidFill>
                  <a:srgbClr val="002060"/>
                </a:solidFill>
                <a:latin typeface="Arial" panose="020B0604020202020204" pitchFamily="34" charset="0"/>
                <a:cs typeface="Arial" panose="020B0604020202020204" pitchFamily="34" charset="0"/>
              </a:rPr>
              <a:t>Wind Europe Summit</a:t>
            </a:r>
          </a:p>
          <a:p>
            <a:pPr algn="ctr">
              <a:spcBef>
                <a:spcPts val="0"/>
              </a:spcBef>
              <a:spcAft>
                <a:spcPts val="0"/>
              </a:spcAft>
            </a:pPr>
            <a:r>
              <a:rPr lang="en-GB" b="1" dirty="0">
                <a:solidFill>
                  <a:srgbClr val="002060"/>
                </a:solidFill>
                <a:latin typeface="Arial" panose="020B0604020202020204" pitchFamily="34" charset="0"/>
                <a:cs typeface="Arial" panose="020B0604020202020204" pitchFamily="34" charset="0"/>
              </a:rPr>
              <a:t>Hamburg, 28</a:t>
            </a:r>
            <a:r>
              <a:rPr lang="en-GB" b="1" baseline="30000" dirty="0">
                <a:solidFill>
                  <a:srgbClr val="002060"/>
                </a:solidFill>
                <a:latin typeface="Arial" panose="020B0604020202020204" pitchFamily="34" charset="0"/>
                <a:cs typeface="Arial" panose="020B0604020202020204" pitchFamily="34" charset="0"/>
              </a:rPr>
              <a:t>th</a:t>
            </a:r>
            <a:r>
              <a:rPr lang="en-GB" b="1" dirty="0">
                <a:solidFill>
                  <a:srgbClr val="002060"/>
                </a:solidFill>
                <a:latin typeface="Arial" panose="020B0604020202020204" pitchFamily="34" charset="0"/>
                <a:cs typeface="Arial" panose="020B0604020202020204" pitchFamily="34" charset="0"/>
              </a:rPr>
              <a:t> Sept 2016</a:t>
            </a:r>
          </a:p>
        </p:txBody>
      </p:sp>
      <p:sp>
        <p:nvSpPr>
          <p:cNvPr id="4" name="Footer Placeholder 3"/>
          <p:cNvSpPr>
            <a:spLocks noGrp="1"/>
          </p:cNvSpPr>
          <p:nvPr>
            <p:ph type="ftr" sz="quarter" idx="11"/>
          </p:nvPr>
        </p:nvSpPr>
        <p:spPr/>
        <p:txBody>
          <a:bodyPr/>
          <a:lstStyle/>
          <a:p>
            <a:r>
              <a:rPr lang="en-GB"/>
              <a:t>Hamburg 28th September</a:t>
            </a:r>
          </a:p>
        </p:txBody>
      </p:sp>
      <p:sp>
        <p:nvSpPr>
          <p:cNvPr id="5" name="Slide Number Placeholder 4"/>
          <p:cNvSpPr>
            <a:spLocks noGrp="1"/>
          </p:cNvSpPr>
          <p:nvPr>
            <p:ph type="sldNum" sz="quarter" idx="12"/>
          </p:nvPr>
        </p:nvSpPr>
        <p:spPr/>
        <p:txBody>
          <a:bodyPr/>
          <a:lstStyle/>
          <a:p>
            <a:fld id="{54D87269-8532-42F4-87AF-70A152643927}" type="slidenum">
              <a:rPr lang="en-GB" smtClean="0"/>
              <a:t>1</a:t>
            </a:fld>
            <a:endParaRPr lang="en-GB" dirty="0"/>
          </a:p>
        </p:txBody>
      </p:sp>
    </p:spTree>
    <p:extLst>
      <p:ext uri="{BB962C8B-B14F-4D97-AF65-F5344CB8AC3E}">
        <p14:creationId xmlns:p14="http://schemas.microsoft.com/office/powerpoint/2010/main" val="205661487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9208" y="331540"/>
            <a:ext cx="8229600" cy="1143000"/>
          </a:xfrm>
        </p:spPr>
        <p:txBody>
          <a:bodyPr>
            <a:normAutofit fontScale="90000"/>
          </a:bodyPr>
          <a:lstStyle/>
          <a:p>
            <a:pPr algn="r"/>
            <a:br>
              <a:rPr lang="en-GB" sz="2800" b="1" dirty="0">
                <a:solidFill>
                  <a:prstClr val="black"/>
                </a:solidFill>
              </a:rPr>
            </a:br>
            <a:r>
              <a:rPr lang="en-GB" sz="2200" b="1" dirty="0">
                <a:solidFill>
                  <a:schemeClr val="accent2">
                    <a:lumMod val="75000"/>
                  </a:schemeClr>
                </a:solidFill>
                <a:latin typeface="Arial" panose="020B0604020202020204" pitchFamily="34" charset="0"/>
                <a:cs typeface="Arial" panose="020B0604020202020204" pitchFamily="34" charset="0"/>
              </a:rPr>
              <a:t>Risk mitigation in wind energy projects</a:t>
            </a:r>
            <a:br>
              <a:rPr lang="en-GB" sz="2200" b="1" dirty="0">
                <a:solidFill>
                  <a:schemeClr val="accent2">
                    <a:lumMod val="75000"/>
                  </a:schemeClr>
                </a:solidFill>
                <a:latin typeface="Arial" panose="020B0604020202020204" pitchFamily="34" charset="0"/>
                <a:cs typeface="Arial" panose="020B0604020202020204" pitchFamily="34" charset="0"/>
              </a:rPr>
            </a:br>
            <a:endParaRPr lang="en-GB" sz="2800" dirty="0">
              <a:solidFill>
                <a:schemeClr val="accent2">
                  <a:lumMod val="75000"/>
                </a:schemeClr>
              </a:solidFill>
              <a:latin typeface="Arial" panose="020B0604020202020204" pitchFamily="34" charset="0"/>
              <a:cs typeface="Arial" panose="020B0604020202020204" pitchFamily="34" charset="0"/>
            </a:endParaRPr>
          </a:p>
        </p:txBody>
      </p:sp>
      <p:sp>
        <p:nvSpPr>
          <p:cNvPr id="3" name="Content Placeholder 2"/>
          <p:cNvSpPr>
            <a:spLocks noGrp="1"/>
          </p:cNvSpPr>
          <p:nvPr>
            <p:ph sz="half" idx="2"/>
          </p:nvPr>
        </p:nvSpPr>
        <p:spPr>
          <a:xfrm>
            <a:off x="457200" y="1484785"/>
            <a:ext cx="8003232" cy="2592288"/>
          </a:xfrm>
          <a:solidFill>
            <a:schemeClr val="bg2"/>
          </a:solidFill>
        </p:spPr>
        <p:txBody>
          <a:bodyPr>
            <a:noAutofit/>
          </a:bodyPr>
          <a:lstStyle/>
          <a:p>
            <a:pPr lvl="0" fontAlgn="base">
              <a:spcAft>
                <a:spcPct val="0"/>
              </a:spcAft>
            </a:pPr>
            <a:r>
              <a:rPr lang="en-GB" sz="2000" dirty="0">
                <a:solidFill>
                  <a:srgbClr val="00194F"/>
                </a:solidFill>
                <a:latin typeface="Arial" panose="020B0604020202020204" pitchFamily="34" charset="0"/>
                <a:cs typeface="Arial" panose="020B0604020202020204" pitchFamily="34" charset="0"/>
              </a:rPr>
              <a:t>29 years industry experience</a:t>
            </a:r>
          </a:p>
          <a:p>
            <a:pPr lvl="0" fontAlgn="base">
              <a:spcAft>
                <a:spcPct val="0"/>
              </a:spcAft>
            </a:pPr>
            <a:r>
              <a:rPr lang="en-GB" sz="2000" dirty="0">
                <a:solidFill>
                  <a:srgbClr val="00194F"/>
                </a:solidFill>
                <a:latin typeface="Arial" panose="020B0604020202020204" pitchFamily="34" charset="0"/>
                <a:cs typeface="Arial" panose="020B0604020202020204" pitchFamily="34" charset="0"/>
              </a:rPr>
              <a:t>Dedicated lender insurance adviser for 19 years (after 10 years as underwriter);</a:t>
            </a:r>
          </a:p>
          <a:p>
            <a:pPr lvl="0" fontAlgn="base">
              <a:spcAft>
                <a:spcPct val="0"/>
              </a:spcAft>
            </a:pPr>
            <a:r>
              <a:rPr lang="en-GB" sz="2000" dirty="0">
                <a:solidFill>
                  <a:srgbClr val="00194F"/>
                </a:solidFill>
                <a:latin typeface="Arial" panose="020B0604020202020204" pitchFamily="34" charset="0"/>
                <a:cs typeface="Arial" panose="020B0604020202020204" pitchFamily="34" charset="0"/>
              </a:rPr>
              <a:t>Renewable, conventional power &amp; telecoms sectors;</a:t>
            </a:r>
          </a:p>
          <a:p>
            <a:pPr lvl="0" fontAlgn="base">
              <a:spcAft>
                <a:spcPct val="0"/>
              </a:spcAft>
            </a:pPr>
            <a:r>
              <a:rPr lang="en-GB" sz="2000" dirty="0">
                <a:solidFill>
                  <a:srgbClr val="00194F"/>
                </a:solidFill>
                <a:latin typeface="Arial" panose="020B0604020202020204" pitchFamily="34" charset="0"/>
                <a:cs typeface="Arial" panose="020B0604020202020204" pitchFamily="34" charset="0"/>
              </a:rPr>
              <a:t>LIA currently on:</a:t>
            </a:r>
          </a:p>
          <a:p>
            <a:pPr lvl="1" fontAlgn="base">
              <a:spcAft>
                <a:spcPct val="0"/>
              </a:spcAft>
            </a:pPr>
            <a:r>
              <a:rPr lang="en-GB" dirty="0">
                <a:solidFill>
                  <a:srgbClr val="00194F"/>
                </a:solidFill>
                <a:latin typeface="Arial" panose="020B0604020202020204" pitchFamily="34" charset="0"/>
                <a:cs typeface="Arial" panose="020B0604020202020204" pitchFamily="34" charset="0"/>
              </a:rPr>
              <a:t>14 offshore wind mandates (&gt;23 previous mandates); </a:t>
            </a:r>
          </a:p>
          <a:p>
            <a:pPr lvl="1" fontAlgn="base">
              <a:spcAft>
                <a:spcPct val="0"/>
              </a:spcAft>
            </a:pPr>
            <a:r>
              <a:rPr lang="en-GB" dirty="0">
                <a:solidFill>
                  <a:srgbClr val="00194F"/>
                </a:solidFill>
                <a:latin typeface="Arial" panose="020B0604020202020204" pitchFamily="34" charset="0"/>
                <a:cs typeface="Arial" panose="020B0604020202020204" pitchFamily="34" charset="0"/>
              </a:rPr>
              <a:t>12 onshore wind mandates (37 previous mandates). </a:t>
            </a:r>
          </a:p>
          <a:p>
            <a:pPr lvl="1" fontAlgn="base">
              <a:spcAft>
                <a:spcPct val="0"/>
              </a:spcAft>
            </a:pPr>
            <a:endParaRPr lang="en-GB" dirty="0">
              <a:solidFill>
                <a:srgbClr val="00194F"/>
              </a:solidFill>
              <a:latin typeface="Arial" panose="020B0604020202020204" pitchFamily="34" charset="0"/>
              <a:cs typeface="Arial" panose="020B0604020202020204" pitchFamily="34" charset="0"/>
            </a:endParaRPr>
          </a:p>
          <a:p>
            <a:pPr lvl="1" fontAlgn="base">
              <a:spcAft>
                <a:spcPct val="0"/>
              </a:spcAft>
            </a:pPr>
            <a:endParaRPr lang="en-GB" dirty="0">
              <a:solidFill>
                <a:srgbClr val="00194F"/>
              </a:solidFill>
              <a:latin typeface="Arial" panose="020B0604020202020204" pitchFamily="34" charset="0"/>
              <a:cs typeface="Arial" panose="020B0604020202020204" pitchFamily="34" charset="0"/>
            </a:endParaRPr>
          </a:p>
          <a:p>
            <a:pPr lvl="1" fontAlgn="base">
              <a:spcAft>
                <a:spcPct val="0"/>
              </a:spcAft>
            </a:pPr>
            <a:endParaRPr lang="en-GB" dirty="0">
              <a:solidFill>
                <a:srgbClr val="00194F"/>
              </a:solidFill>
              <a:latin typeface="Arial" panose="020B0604020202020204" pitchFamily="34" charset="0"/>
              <a:cs typeface="Arial" panose="020B0604020202020204" pitchFamily="34" charset="0"/>
            </a:endParaRPr>
          </a:p>
          <a:p>
            <a:pPr lvl="1" fontAlgn="base">
              <a:spcAft>
                <a:spcPct val="0"/>
              </a:spcAft>
            </a:pPr>
            <a:endParaRPr lang="en-GB" dirty="0">
              <a:solidFill>
                <a:srgbClr val="00194F"/>
              </a:solidFill>
              <a:latin typeface="Arial" panose="020B0604020202020204" pitchFamily="34" charset="0"/>
              <a:cs typeface="Arial" panose="020B0604020202020204" pitchFamily="34" charset="0"/>
            </a:endParaRPr>
          </a:p>
          <a:p>
            <a:pPr lvl="1" fontAlgn="base">
              <a:spcAft>
                <a:spcPct val="0"/>
              </a:spcAft>
            </a:pPr>
            <a:endParaRPr lang="en-GB" dirty="0">
              <a:solidFill>
                <a:srgbClr val="00194F"/>
              </a:solidFill>
              <a:latin typeface="Arial" panose="020B0604020202020204" pitchFamily="34" charset="0"/>
              <a:cs typeface="Arial" panose="020B0604020202020204" pitchFamily="34" charset="0"/>
            </a:endParaRPr>
          </a:p>
          <a:p>
            <a:pPr marL="457200" lvl="1" indent="0" algn="ctr" fontAlgn="base">
              <a:spcAft>
                <a:spcPct val="0"/>
              </a:spcAft>
              <a:buNone/>
            </a:pPr>
            <a:endParaRPr lang="en-GB" sz="500" dirty="0">
              <a:solidFill>
                <a:srgbClr val="00194F"/>
              </a:solidFill>
              <a:latin typeface="Arial" panose="020B0604020202020204" pitchFamily="34" charset="0"/>
              <a:cs typeface="Arial" panose="020B0604020202020204" pitchFamily="34" charset="0"/>
            </a:endParaRPr>
          </a:p>
          <a:p>
            <a:pPr marL="457200" lvl="1" indent="0" algn="ctr" fontAlgn="base">
              <a:spcAft>
                <a:spcPct val="0"/>
              </a:spcAft>
              <a:buNone/>
            </a:pPr>
            <a:r>
              <a:rPr lang="en-GB" dirty="0">
                <a:solidFill>
                  <a:srgbClr val="00194F"/>
                </a:solidFill>
                <a:latin typeface="Arial" panose="020B0604020202020204" pitchFamily="34" charset="0"/>
                <a:cs typeface="Arial" panose="020B0604020202020204" pitchFamily="34" charset="0"/>
              </a:rPr>
              <a:t>www.benatarandco.com</a:t>
            </a:r>
          </a:p>
        </p:txBody>
      </p:sp>
      <p:pic>
        <p:nvPicPr>
          <p:cNvPr id="11" name="Content Placeholder 10"/>
          <p:cNvPicPr>
            <a:picLocks noGrp="1" noChangeAspect="1"/>
          </p:cNvPicPr>
          <p:nvPr>
            <p:ph sz="quarter" idx="4"/>
          </p:nvPr>
        </p:nvPicPr>
        <p:blipFill>
          <a:blip r:embed="rId3" cstate="print">
            <a:extLst>
              <a:ext uri="{28A0092B-C50C-407E-A947-70E740481C1C}">
                <a14:useLocalDpi xmlns:a14="http://schemas.microsoft.com/office/drawing/2010/main" val="0"/>
              </a:ext>
            </a:extLst>
          </a:blip>
          <a:stretch>
            <a:fillRect/>
          </a:stretch>
        </p:blipFill>
        <p:spPr>
          <a:xfrm>
            <a:off x="2267744" y="4293096"/>
            <a:ext cx="4933418" cy="1476000"/>
          </a:xfrm>
          <a:solidFill>
            <a:srgbClr val="FFCCFF"/>
          </a:solidFill>
        </p:spPr>
      </p:pic>
      <p:sp>
        <p:nvSpPr>
          <p:cNvPr id="4" name="Slide Number Placeholder 3"/>
          <p:cNvSpPr>
            <a:spLocks noGrp="1"/>
          </p:cNvSpPr>
          <p:nvPr>
            <p:ph type="sldNum" sz="quarter" idx="12"/>
          </p:nvPr>
        </p:nvSpPr>
        <p:spPr/>
        <p:txBody>
          <a:bodyPr/>
          <a:lstStyle/>
          <a:p>
            <a:fld id="{1D7599E7-7A13-4FB6-929E-4D41B3528059}" type="slidenum">
              <a:rPr lang="en-GB" smtClean="0">
                <a:solidFill>
                  <a:prstClr val="black">
                    <a:tint val="75000"/>
                  </a:prstClr>
                </a:solidFill>
              </a:rPr>
              <a:pPr/>
              <a:t>10</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r>
              <a:rPr lang="en-GB" dirty="0">
                <a:solidFill>
                  <a:prstClr val="black">
                    <a:tint val="75000"/>
                  </a:prstClr>
                </a:solidFill>
              </a:rPr>
              <a:t>Hamburg 28th September</a:t>
            </a:r>
          </a:p>
        </p:txBody>
      </p:sp>
      <p:pic>
        <p:nvPicPr>
          <p:cNvPr id="10" name="Picture 9"/>
          <p:cNvPicPr/>
          <p:nvPr/>
        </p:nvPicPr>
        <p:blipFill>
          <a:blip r:embed="rId4" cstate="print">
            <a:extLst>
              <a:ext uri="{28A0092B-C50C-407E-A947-70E740481C1C}">
                <a14:useLocalDpi xmlns:a14="http://schemas.microsoft.com/office/drawing/2010/main" val="0"/>
              </a:ext>
            </a:extLst>
          </a:blip>
          <a:stretch>
            <a:fillRect/>
          </a:stretch>
        </p:blipFill>
        <p:spPr>
          <a:xfrm>
            <a:off x="179512" y="116632"/>
            <a:ext cx="3044825" cy="652145"/>
          </a:xfrm>
          <a:prstGeom prst="rect">
            <a:avLst/>
          </a:prstGeom>
        </p:spPr>
      </p:pic>
    </p:spTree>
    <p:extLst>
      <p:ext uri="{BB962C8B-B14F-4D97-AF65-F5344CB8AC3E}">
        <p14:creationId xmlns:p14="http://schemas.microsoft.com/office/powerpoint/2010/main" val="26550561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9208" y="331540"/>
            <a:ext cx="8229600" cy="1143000"/>
          </a:xfrm>
        </p:spPr>
        <p:txBody>
          <a:bodyPr>
            <a:normAutofit fontScale="90000"/>
          </a:bodyPr>
          <a:lstStyle/>
          <a:p>
            <a:pPr algn="r"/>
            <a:br>
              <a:rPr lang="en-GB" sz="2800" b="1" dirty="0">
                <a:solidFill>
                  <a:prstClr val="black"/>
                </a:solidFill>
              </a:rPr>
            </a:br>
            <a:r>
              <a:rPr lang="en-GB" sz="2200" b="1" dirty="0">
                <a:solidFill>
                  <a:schemeClr val="accent2">
                    <a:lumMod val="75000"/>
                  </a:schemeClr>
                </a:solidFill>
                <a:latin typeface="Arial" panose="020B0604020202020204" pitchFamily="34" charset="0"/>
                <a:cs typeface="Arial" panose="020B0604020202020204" pitchFamily="34" charset="0"/>
              </a:rPr>
              <a:t>Risk mitigation in wind energy projects</a:t>
            </a:r>
            <a:br>
              <a:rPr lang="en-GB" sz="2200" b="1" dirty="0">
                <a:solidFill>
                  <a:schemeClr val="accent2">
                    <a:lumMod val="75000"/>
                  </a:schemeClr>
                </a:solidFill>
                <a:latin typeface="Arial" panose="020B0604020202020204" pitchFamily="34" charset="0"/>
                <a:cs typeface="Arial" panose="020B0604020202020204" pitchFamily="34" charset="0"/>
              </a:rPr>
            </a:br>
            <a:endParaRPr lang="en-GB" sz="2800" dirty="0">
              <a:solidFill>
                <a:schemeClr val="accent2">
                  <a:lumMod val="75000"/>
                </a:schemeClr>
              </a:solidFill>
              <a:latin typeface="Arial" panose="020B0604020202020204" pitchFamily="34" charset="0"/>
              <a:cs typeface="Arial" panose="020B0604020202020204" pitchFamily="34" charset="0"/>
            </a:endParaRPr>
          </a:p>
        </p:txBody>
      </p:sp>
      <p:sp>
        <p:nvSpPr>
          <p:cNvPr id="3" name="Content Placeholder 2"/>
          <p:cNvSpPr>
            <a:spLocks noGrp="1"/>
          </p:cNvSpPr>
          <p:nvPr>
            <p:ph sz="half" idx="2"/>
          </p:nvPr>
        </p:nvSpPr>
        <p:spPr>
          <a:xfrm>
            <a:off x="827584" y="1671083"/>
            <a:ext cx="8003232" cy="3384375"/>
          </a:xfrm>
          <a:solidFill>
            <a:schemeClr val="bg2"/>
          </a:solidFill>
        </p:spPr>
        <p:txBody>
          <a:bodyPr>
            <a:noAutofit/>
          </a:bodyPr>
          <a:lstStyle/>
          <a:p>
            <a:pPr lvl="0" fontAlgn="base">
              <a:spcAft>
                <a:spcPct val="0"/>
              </a:spcAft>
            </a:pPr>
            <a:r>
              <a:rPr lang="en-GB" sz="2000" dirty="0">
                <a:solidFill>
                  <a:srgbClr val="00194F"/>
                </a:solidFill>
                <a:latin typeface="Arial" panose="020B0604020202020204" pitchFamily="34" charset="0"/>
                <a:cs typeface="Arial" panose="020B0604020202020204" pitchFamily="34" charset="0"/>
              </a:rPr>
              <a:t>Wind energy evolution</a:t>
            </a:r>
          </a:p>
          <a:p>
            <a:pPr lvl="1" fontAlgn="base">
              <a:spcAft>
                <a:spcPct val="0"/>
              </a:spcAft>
            </a:pPr>
            <a:r>
              <a:rPr lang="en-GB" sz="1800" dirty="0">
                <a:solidFill>
                  <a:srgbClr val="00194F"/>
                </a:solidFill>
                <a:latin typeface="Arial" panose="020B0604020202020204" pitchFamily="34" charset="0"/>
                <a:cs typeface="Arial" panose="020B0604020202020204" pitchFamily="34" charset="0"/>
              </a:rPr>
              <a:t>Wind-powered machines since 2000 BC </a:t>
            </a:r>
          </a:p>
          <a:p>
            <a:pPr lvl="1" fontAlgn="base">
              <a:spcAft>
                <a:spcPct val="0"/>
              </a:spcAft>
            </a:pPr>
            <a:r>
              <a:rPr lang="en-GB" sz="1800" dirty="0">
                <a:solidFill>
                  <a:srgbClr val="00194F"/>
                </a:solidFill>
                <a:latin typeface="Arial" panose="020B0604020202020204" pitchFamily="34" charset="0"/>
                <a:cs typeface="Arial" panose="020B0604020202020204" pitchFamily="34" charset="0"/>
              </a:rPr>
              <a:t>Grid connected wind power in 1970s, Denmark. </a:t>
            </a:r>
          </a:p>
          <a:p>
            <a:pPr lvl="1" fontAlgn="base">
              <a:spcAft>
                <a:spcPct val="0"/>
              </a:spcAft>
            </a:pPr>
            <a:r>
              <a:rPr lang="en-GB" sz="1800" dirty="0">
                <a:solidFill>
                  <a:srgbClr val="00194F"/>
                </a:solidFill>
                <a:latin typeface="Arial" panose="020B0604020202020204" pitchFamily="34" charset="0"/>
                <a:cs typeface="Arial" panose="020B0604020202020204" pitchFamily="34" charset="0"/>
              </a:rPr>
              <a:t>first offshore wind in 1990s, Denmark</a:t>
            </a:r>
            <a:r>
              <a:rPr lang="en-GB" sz="1600" dirty="0">
                <a:solidFill>
                  <a:srgbClr val="00194F"/>
                </a:solidFill>
                <a:latin typeface="Arial" panose="020B0604020202020204" pitchFamily="34" charset="0"/>
                <a:cs typeface="Arial" panose="020B0604020202020204" pitchFamily="34" charset="0"/>
              </a:rPr>
              <a:t>.</a:t>
            </a:r>
            <a:r>
              <a:rPr lang="en-GB" sz="1400" dirty="0">
                <a:solidFill>
                  <a:srgbClr val="00194F"/>
                </a:solidFill>
                <a:latin typeface="Arial" panose="020B0604020202020204" pitchFamily="34" charset="0"/>
                <a:cs typeface="Arial" panose="020B0604020202020204" pitchFamily="34" charset="0"/>
              </a:rPr>
              <a:t>  </a:t>
            </a:r>
          </a:p>
          <a:p>
            <a:pPr lvl="1" fontAlgn="base">
              <a:spcAft>
                <a:spcPct val="0"/>
              </a:spcAft>
            </a:pPr>
            <a:endParaRPr lang="en-GB" sz="1400" dirty="0">
              <a:solidFill>
                <a:srgbClr val="00194F"/>
              </a:solidFill>
              <a:latin typeface="Arial" panose="020B0604020202020204" pitchFamily="34" charset="0"/>
              <a:cs typeface="Arial" panose="020B0604020202020204" pitchFamily="34" charset="0"/>
            </a:endParaRPr>
          </a:p>
          <a:p>
            <a:pPr fontAlgn="base">
              <a:spcAft>
                <a:spcPct val="0"/>
              </a:spcAft>
            </a:pPr>
            <a:r>
              <a:rPr lang="en-GB" sz="2000" dirty="0">
                <a:solidFill>
                  <a:srgbClr val="00194F"/>
                </a:solidFill>
                <a:latin typeface="Arial" panose="020B0604020202020204" pitchFamily="34" charset="0"/>
                <a:cs typeface="Arial" panose="020B0604020202020204" pitchFamily="34" charset="0"/>
              </a:rPr>
              <a:t>Onshore- and offshore wind insurance evolution</a:t>
            </a:r>
          </a:p>
          <a:p>
            <a:pPr lvl="1" fontAlgn="base">
              <a:spcAft>
                <a:spcPct val="0"/>
              </a:spcAft>
            </a:pPr>
            <a:r>
              <a:rPr lang="en-GB" sz="1800" dirty="0">
                <a:solidFill>
                  <a:srgbClr val="00194F"/>
                </a:solidFill>
                <a:latin typeface="Arial" panose="020B0604020202020204" pitchFamily="34" charset="0"/>
                <a:cs typeface="Arial" panose="020B0604020202020204" pitchFamily="34" charset="0"/>
              </a:rPr>
              <a:t>Onshore: Danes and Scandinavia, North America </a:t>
            </a:r>
          </a:p>
          <a:p>
            <a:pPr lvl="1" fontAlgn="base">
              <a:spcAft>
                <a:spcPct val="0"/>
              </a:spcAft>
            </a:pPr>
            <a:r>
              <a:rPr lang="en-GB" sz="1800" dirty="0">
                <a:solidFill>
                  <a:srgbClr val="00194F"/>
                </a:solidFill>
                <a:latin typeface="Arial" panose="020B0604020202020204" pitchFamily="34" charset="0"/>
                <a:cs typeface="Arial" panose="020B0604020202020204" pitchFamily="34" charset="0"/>
              </a:rPr>
              <a:t>Offshore: Danes and Lloyds </a:t>
            </a:r>
          </a:p>
        </p:txBody>
      </p:sp>
      <p:sp>
        <p:nvSpPr>
          <p:cNvPr id="4" name="Slide Number Placeholder 3"/>
          <p:cNvSpPr>
            <a:spLocks noGrp="1"/>
          </p:cNvSpPr>
          <p:nvPr>
            <p:ph type="sldNum" sz="quarter" idx="12"/>
          </p:nvPr>
        </p:nvSpPr>
        <p:spPr/>
        <p:txBody>
          <a:bodyPr/>
          <a:lstStyle/>
          <a:p>
            <a:fld id="{1D7599E7-7A13-4FB6-929E-4D41B3528059}" type="slidenum">
              <a:rPr lang="en-GB" smtClean="0">
                <a:solidFill>
                  <a:prstClr val="black">
                    <a:tint val="75000"/>
                  </a:prstClr>
                </a:solidFill>
              </a:rPr>
              <a:pPr/>
              <a:t>2</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r>
              <a:rPr lang="en-GB">
                <a:solidFill>
                  <a:prstClr val="black">
                    <a:tint val="75000"/>
                  </a:prstClr>
                </a:solidFill>
              </a:rPr>
              <a:t>Hamburg 28th September</a:t>
            </a:r>
          </a:p>
        </p:txBody>
      </p:sp>
      <p:pic>
        <p:nvPicPr>
          <p:cNvPr id="10" name="Picture 9"/>
          <p:cNvPicPr/>
          <p:nvPr/>
        </p:nvPicPr>
        <p:blipFill>
          <a:blip r:embed="rId3" cstate="print">
            <a:extLst>
              <a:ext uri="{28A0092B-C50C-407E-A947-70E740481C1C}">
                <a14:useLocalDpi xmlns:a14="http://schemas.microsoft.com/office/drawing/2010/main" val="0"/>
              </a:ext>
            </a:extLst>
          </a:blip>
          <a:stretch>
            <a:fillRect/>
          </a:stretch>
        </p:blipFill>
        <p:spPr>
          <a:xfrm>
            <a:off x="179512" y="116632"/>
            <a:ext cx="3044825" cy="652145"/>
          </a:xfrm>
          <a:prstGeom prst="rect">
            <a:avLst/>
          </a:prstGeom>
        </p:spPr>
      </p:pic>
    </p:spTree>
    <p:extLst>
      <p:ext uri="{BB962C8B-B14F-4D97-AF65-F5344CB8AC3E}">
        <p14:creationId xmlns:p14="http://schemas.microsoft.com/office/powerpoint/2010/main" val="29320970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br>
              <a:rPr lang="en-GB" sz="2800" b="1" dirty="0">
                <a:solidFill>
                  <a:prstClr val="black"/>
                </a:solidFill>
              </a:rPr>
            </a:br>
            <a:r>
              <a:rPr lang="en-GB" sz="2400" b="1" dirty="0">
                <a:solidFill>
                  <a:schemeClr val="accent2">
                    <a:lumMod val="75000"/>
                  </a:schemeClr>
                </a:solidFill>
                <a:latin typeface="Arial" panose="020B0604020202020204" pitchFamily="34" charset="0"/>
                <a:cs typeface="Arial" panose="020B0604020202020204" pitchFamily="34" charset="0"/>
              </a:rPr>
              <a:t>Project financed offshore wind</a:t>
            </a:r>
            <a:endParaRPr lang="en-GB" sz="2800" dirty="0">
              <a:solidFill>
                <a:schemeClr val="accent2">
                  <a:lumMod val="75000"/>
                </a:schemeClr>
              </a:solidFill>
              <a:latin typeface="Arial" panose="020B0604020202020204" pitchFamily="34" charset="0"/>
              <a:cs typeface="Arial" panose="020B0604020202020204" pitchFamily="34" charset="0"/>
            </a:endParaRPr>
          </a:p>
        </p:txBody>
      </p:sp>
      <p:sp>
        <p:nvSpPr>
          <p:cNvPr id="3" name="Content Placeholder 2"/>
          <p:cNvSpPr>
            <a:spLocks noGrp="1"/>
          </p:cNvSpPr>
          <p:nvPr>
            <p:ph sz="half" idx="2"/>
          </p:nvPr>
        </p:nvSpPr>
        <p:spPr>
          <a:xfrm>
            <a:off x="457200" y="1417639"/>
            <a:ext cx="4040188" cy="4387626"/>
          </a:xfrm>
          <a:solidFill>
            <a:schemeClr val="bg2"/>
          </a:solidFill>
        </p:spPr>
        <p:txBody>
          <a:bodyPr>
            <a:noAutofit/>
          </a:bodyPr>
          <a:lstStyle/>
          <a:p>
            <a:pPr lvl="0" fontAlgn="base">
              <a:spcAft>
                <a:spcPct val="0"/>
              </a:spcAft>
            </a:pPr>
            <a:r>
              <a:rPr lang="en-GB" sz="1600" dirty="0">
                <a:solidFill>
                  <a:srgbClr val="00194F"/>
                </a:solidFill>
                <a:latin typeface="Arial" panose="020B0604020202020204" pitchFamily="34" charset="0"/>
                <a:cs typeface="Arial" panose="020B0604020202020204" pitchFamily="34" charset="0"/>
              </a:rPr>
              <a:t>2006 Q7 </a:t>
            </a:r>
            <a:r>
              <a:rPr lang="en-GB" sz="1600" dirty="0" err="1">
                <a:solidFill>
                  <a:srgbClr val="00194F"/>
                </a:solidFill>
                <a:latin typeface="Arial" panose="020B0604020202020204" pitchFamily="34" charset="0"/>
                <a:cs typeface="Arial" panose="020B0604020202020204" pitchFamily="34" charset="0"/>
              </a:rPr>
              <a:t>Prinses</a:t>
            </a:r>
            <a:r>
              <a:rPr lang="en-GB" sz="1600" dirty="0">
                <a:solidFill>
                  <a:srgbClr val="00194F"/>
                </a:solidFill>
                <a:latin typeface="Arial" panose="020B0604020202020204" pitchFamily="34" charset="0"/>
                <a:cs typeface="Arial" panose="020B0604020202020204" pitchFamily="34" charset="0"/>
              </a:rPr>
              <a:t> Amalia NL (M)</a:t>
            </a:r>
          </a:p>
          <a:p>
            <a:pPr lvl="0" fontAlgn="base">
              <a:spcAft>
                <a:spcPct val="0"/>
              </a:spcAft>
            </a:pPr>
            <a:r>
              <a:rPr lang="en-GB" sz="1600" dirty="0">
                <a:solidFill>
                  <a:srgbClr val="00194F"/>
                </a:solidFill>
                <a:latin typeface="Arial" panose="020B0604020202020204" pitchFamily="34" charset="0"/>
                <a:cs typeface="Arial" panose="020B0604020202020204" pitchFamily="34" charset="0"/>
              </a:rPr>
              <a:t>2007 C-Power Phase 1  B (T/Av)</a:t>
            </a:r>
          </a:p>
          <a:p>
            <a:pPr lvl="0" fontAlgn="base">
              <a:spcAft>
                <a:spcPct val="0"/>
              </a:spcAft>
            </a:pPr>
            <a:r>
              <a:rPr lang="en-GB" sz="1600" dirty="0">
                <a:solidFill>
                  <a:srgbClr val="00194F"/>
                </a:solidFill>
                <a:latin typeface="Arial" panose="020B0604020202020204" pitchFamily="34" charset="0"/>
                <a:cs typeface="Arial" panose="020B0604020202020204" pitchFamily="34" charset="0"/>
              </a:rPr>
              <a:t>2008 </a:t>
            </a:r>
            <a:r>
              <a:rPr lang="en-GB" sz="1600" dirty="0" err="1">
                <a:solidFill>
                  <a:srgbClr val="00194F"/>
                </a:solidFill>
                <a:latin typeface="Arial" panose="020B0604020202020204" pitchFamily="34" charset="0"/>
                <a:cs typeface="Arial" panose="020B0604020202020204" pitchFamily="34" charset="0"/>
              </a:rPr>
              <a:t>Belwind</a:t>
            </a:r>
            <a:r>
              <a:rPr lang="en-GB" sz="1600" dirty="0">
                <a:solidFill>
                  <a:srgbClr val="00194F"/>
                </a:solidFill>
                <a:latin typeface="Arial" panose="020B0604020202020204" pitchFamily="34" charset="0"/>
                <a:cs typeface="Arial" panose="020B0604020202020204" pitchFamily="34" charset="0"/>
              </a:rPr>
              <a:t> B (M)</a:t>
            </a:r>
          </a:p>
          <a:p>
            <a:pPr lvl="0" fontAlgn="base">
              <a:spcAft>
                <a:spcPct val="0"/>
              </a:spcAft>
            </a:pPr>
            <a:r>
              <a:rPr lang="en-GB" sz="1600" dirty="0">
                <a:solidFill>
                  <a:srgbClr val="00194F"/>
                </a:solidFill>
                <a:latin typeface="Arial" panose="020B0604020202020204" pitchFamily="34" charset="0"/>
                <a:cs typeface="Arial" panose="020B0604020202020204" pitchFamily="34" charset="0"/>
              </a:rPr>
              <a:t>2009 Lynn &amp; Inner Dowsing UK (JLT) [OPS]</a:t>
            </a:r>
          </a:p>
          <a:p>
            <a:pPr lvl="0" fontAlgn="base">
              <a:spcAft>
                <a:spcPct val="0"/>
              </a:spcAft>
            </a:pPr>
            <a:r>
              <a:rPr lang="en-GB" sz="1600" dirty="0">
                <a:solidFill>
                  <a:srgbClr val="00194F"/>
                </a:solidFill>
                <a:latin typeface="Arial" panose="020B0604020202020204" pitchFamily="34" charset="0"/>
                <a:cs typeface="Arial" panose="020B0604020202020204" pitchFamily="34" charset="0"/>
              </a:rPr>
              <a:t>2010 C-Power Phase 2 &amp; 3 B (W/Av)</a:t>
            </a:r>
          </a:p>
          <a:p>
            <a:pPr lvl="0" fontAlgn="base">
              <a:spcAft>
                <a:spcPct val="0"/>
              </a:spcAft>
            </a:pPr>
            <a:r>
              <a:rPr lang="en-GB" sz="1600" dirty="0">
                <a:solidFill>
                  <a:srgbClr val="00194F"/>
                </a:solidFill>
                <a:latin typeface="Arial" panose="020B0604020202020204" pitchFamily="34" charset="0"/>
                <a:cs typeface="Arial" panose="020B0604020202020204" pitchFamily="34" charset="0"/>
              </a:rPr>
              <a:t>2010 </a:t>
            </a:r>
            <a:r>
              <a:rPr lang="en-GB" sz="1600" dirty="0" err="1">
                <a:solidFill>
                  <a:srgbClr val="00194F"/>
                </a:solidFill>
                <a:latin typeface="Arial" panose="020B0604020202020204" pitchFamily="34" charset="0"/>
                <a:cs typeface="Arial" panose="020B0604020202020204" pitchFamily="34" charset="0"/>
              </a:rPr>
              <a:t>Trianel</a:t>
            </a:r>
            <a:r>
              <a:rPr lang="en-GB" sz="1600" dirty="0">
                <a:solidFill>
                  <a:srgbClr val="00194F"/>
                </a:solidFill>
                <a:latin typeface="Arial" panose="020B0604020202020204" pitchFamily="34" charset="0"/>
                <a:cs typeface="Arial" panose="020B0604020202020204" pitchFamily="34" charset="0"/>
              </a:rPr>
              <a:t> </a:t>
            </a:r>
            <a:r>
              <a:rPr lang="en-GB" sz="1600" dirty="0" err="1">
                <a:solidFill>
                  <a:srgbClr val="00194F"/>
                </a:solidFill>
                <a:latin typeface="Arial" panose="020B0604020202020204" pitchFamily="34" charset="0"/>
                <a:cs typeface="Arial" panose="020B0604020202020204" pitchFamily="34" charset="0"/>
              </a:rPr>
              <a:t>Borkum</a:t>
            </a:r>
            <a:r>
              <a:rPr lang="en-GB" sz="1600" dirty="0">
                <a:solidFill>
                  <a:srgbClr val="00194F"/>
                </a:solidFill>
                <a:latin typeface="Arial" panose="020B0604020202020204" pitchFamily="34" charset="0"/>
                <a:cs typeface="Arial" panose="020B0604020202020204" pitchFamily="34" charset="0"/>
              </a:rPr>
              <a:t> 2 D (M)</a:t>
            </a:r>
          </a:p>
          <a:p>
            <a:pPr lvl="0" fontAlgn="base">
              <a:spcAft>
                <a:spcPct val="0"/>
              </a:spcAft>
            </a:pPr>
            <a:r>
              <a:rPr lang="en-GB" sz="1600" dirty="0">
                <a:solidFill>
                  <a:srgbClr val="00194F"/>
                </a:solidFill>
                <a:latin typeface="Arial" panose="020B0604020202020204" pitchFamily="34" charset="0"/>
                <a:cs typeface="Arial" panose="020B0604020202020204" pitchFamily="34" charset="0"/>
              </a:rPr>
              <a:t>2011 </a:t>
            </a:r>
            <a:r>
              <a:rPr lang="en-GB" sz="1600" dirty="0" err="1">
                <a:solidFill>
                  <a:srgbClr val="00194F"/>
                </a:solidFill>
                <a:latin typeface="Arial" panose="020B0604020202020204" pitchFamily="34" charset="0"/>
                <a:cs typeface="Arial" panose="020B0604020202020204" pitchFamily="34" charset="0"/>
              </a:rPr>
              <a:t>Meerwind</a:t>
            </a:r>
            <a:r>
              <a:rPr lang="en-GB" sz="1600" dirty="0">
                <a:solidFill>
                  <a:srgbClr val="00194F"/>
                </a:solidFill>
                <a:latin typeface="Arial" panose="020B0604020202020204" pitchFamily="34" charset="0"/>
                <a:cs typeface="Arial" panose="020B0604020202020204" pitchFamily="34" charset="0"/>
              </a:rPr>
              <a:t> </a:t>
            </a:r>
            <a:r>
              <a:rPr lang="en-GB" sz="1600" dirty="0" err="1">
                <a:solidFill>
                  <a:srgbClr val="00194F"/>
                </a:solidFill>
                <a:latin typeface="Arial" panose="020B0604020202020204" pitchFamily="34" charset="0"/>
                <a:cs typeface="Arial" panose="020B0604020202020204" pitchFamily="34" charset="0"/>
              </a:rPr>
              <a:t>Ost</a:t>
            </a:r>
            <a:r>
              <a:rPr lang="en-GB" sz="1600" dirty="0">
                <a:solidFill>
                  <a:srgbClr val="00194F"/>
                </a:solidFill>
                <a:latin typeface="Arial" panose="020B0604020202020204" pitchFamily="34" charset="0"/>
                <a:cs typeface="Arial" panose="020B0604020202020204" pitchFamily="34" charset="0"/>
              </a:rPr>
              <a:t>/</a:t>
            </a:r>
            <a:r>
              <a:rPr lang="en-GB" sz="1600" dirty="0" err="1">
                <a:solidFill>
                  <a:srgbClr val="00194F"/>
                </a:solidFill>
                <a:latin typeface="Arial" panose="020B0604020202020204" pitchFamily="34" charset="0"/>
                <a:cs typeface="Arial" panose="020B0604020202020204" pitchFamily="34" charset="0"/>
              </a:rPr>
              <a:t>Sud</a:t>
            </a:r>
            <a:r>
              <a:rPr lang="en-GB" sz="1600" dirty="0">
                <a:solidFill>
                  <a:srgbClr val="00194F"/>
                </a:solidFill>
                <a:latin typeface="Arial" panose="020B0604020202020204" pitchFamily="34" charset="0"/>
                <a:cs typeface="Arial" panose="020B0604020202020204" pitchFamily="34" charset="0"/>
              </a:rPr>
              <a:t> D (NWA)</a:t>
            </a:r>
          </a:p>
          <a:p>
            <a:pPr lvl="0" fontAlgn="base">
              <a:spcAft>
                <a:spcPct val="0"/>
              </a:spcAft>
            </a:pPr>
            <a:r>
              <a:rPr lang="en-GB" sz="1600" dirty="0">
                <a:solidFill>
                  <a:srgbClr val="00194F"/>
                </a:solidFill>
                <a:latin typeface="Arial" panose="020B0604020202020204" pitchFamily="34" charset="0"/>
                <a:cs typeface="Arial" panose="020B0604020202020204" pitchFamily="34" charset="0"/>
              </a:rPr>
              <a:t>2011 Global Tech I D (M)</a:t>
            </a:r>
          </a:p>
          <a:p>
            <a:pPr lvl="0" fontAlgn="base">
              <a:spcAft>
                <a:spcPct val="0"/>
              </a:spcAft>
            </a:pPr>
            <a:r>
              <a:rPr lang="en-GB" sz="1600" dirty="0">
                <a:solidFill>
                  <a:srgbClr val="00194F"/>
                </a:solidFill>
                <a:latin typeface="Arial" panose="020B0604020202020204" pitchFamily="34" charset="0"/>
                <a:cs typeface="Arial" panose="020B0604020202020204" pitchFamily="34" charset="0"/>
              </a:rPr>
              <a:t>2011 Baltic 1 D (M) [OPS]</a:t>
            </a:r>
          </a:p>
          <a:p>
            <a:pPr lvl="0" fontAlgn="base">
              <a:spcAft>
                <a:spcPct val="0"/>
              </a:spcAft>
            </a:pPr>
            <a:r>
              <a:rPr lang="en-GB" sz="1600" dirty="0">
                <a:solidFill>
                  <a:srgbClr val="00194F"/>
                </a:solidFill>
                <a:latin typeface="Arial" panose="020B0604020202020204" pitchFamily="34" charset="0"/>
                <a:cs typeface="Arial" panose="020B0604020202020204" pitchFamily="34" charset="0"/>
              </a:rPr>
              <a:t>2012 </a:t>
            </a:r>
            <a:r>
              <a:rPr lang="en-GB" sz="1600" dirty="0" err="1">
                <a:solidFill>
                  <a:srgbClr val="00194F"/>
                </a:solidFill>
                <a:latin typeface="Arial" panose="020B0604020202020204" pitchFamily="34" charset="0"/>
                <a:cs typeface="Arial" panose="020B0604020202020204" pitchFamily="34" charset="0"/>
              </a:rPr>
              <a:t>Gunfleet</a:t>
            </a:r>
            <a:r>
              <a:rPr lang="en-GB" sz="1600" dirty="0">
                <a:solidFill>
                  <a:srgbClr val="00194F"/>
                </a:solidFill>
                <a:latin typeface="Arial" panose="020B0604020202020204" pitchFamily="34" charset="0"/>
                <a:cs typeface="Arial" panose="020B0604020202020204" pitchFamily="34" charset="0"/>
              </a:rPr>
              <a:t> Sands 1&amp;2 UK (AON) [OPS]</a:t>
            </a:r>
          </a:p>
          <a:p>
            <a:pPr lvl="0" fontAlgn="base">
              <a:spcAft>
                <a:spcPct val="0"/>
              </a:spcAft>
            </a:pPr>
            <a:r>
              <a:rPr lang="en-GB" sz="1600" dirty="0">
                <a:solidFill>
                  <a:srgbClr val="00194F"/>
                </a:solidFill>
                <a:latin typeface="Arial" panose="020B0604020202020204" pitchFamily="34" charset="0"/>
                <a:cs typeface="Arial" panose="020B0604020202020204" pitchFamily="34" charset="0"/>
              </a:rPr>
              <a:t>2012 </a:t>
            </a:r>
            <a:r>
              <a:rPr lang="en-GB" sz="1600" dirty="0" err="1">
                <a:solidFill>
                  <a:srgbClr val="00194F"/>
                </a:solidFill>
                <a:latin typeface="Arial" panose="020B0604020202020204" pitchFamily="34" charset="0"/>
                <a:cs typeface="Arial" panose="020B0604020202020204" pitchFamily="34" charset="0"/>
              </a:rPr>
              <a:t>Lincs</a:t>
            </a:r>
            <a:r>
              <a:rPr lang="en-GB" sz="1600" dirty="0">
                <a:solidFill>
                  <a:srgbClr val="00194F"/>
                </a:solidFill>
                <a:latin typeface="Arial" panose="020B0604020202020204" pitchFamily="34" charset="0"/>
                <a:cs typeface="Arial" panose="020B0604020202020204" pitchFamily="34" charset="0"/>
              </a:rPr>
              <a:t> UK (JLT)</a:t>
            </a:r>
          </a:p>
          <a:p>
            <a:pPr lvl="0" fontAlgn="base">
              <a:spcAft>
                <a:spcPct val="0"/>
              </a:spcAft>
            </a:pPr>
            <a:r>
              <a:rPr lang="en-GB" sz="1600" dirty="0">
                <a:solidFill>
                  <a:srgbClr val="00194F"/>
                </a:solidFill>
                <a:latin typeface="Arial" panose="020B0604020202020204" pitchFamily="34" charset="0"/>
                <a:cs typeface="Arial" panose="020B0604020202020204" pitchFamily="34" charset="0"/>
              </a:rPr>
              <a:t>2012 </a:t>
            </a:r>
            <a:r>
              <a:rPr lang="en-GB" sz="1600" dirty="0" err="1">
                <a:solidFill>
                  <a:srgbClr val="00194F"/>
                </a:solidFill>
                <a:latin typeface="Arial" panose="020B0604020202020204" pitchFamily="34" charset="0"/>
                <a:cs typeface="Arial" panose="020B0604020202020204" pitchFamily="34" charset="0"/>
              </a:rPr>
              <a:t>Northwind</a:t>
            </a:r>
            <a:r>
              <a:rPr lang="en-GB" sz="1600" dirty="0">
                <a:solidFill>
                  <a:srgbClr val="00194F"/>
                </a:solidFill>
                <a:latin typeface="Arial" panose="020B0604020202020204" pitchFamily="34" charset="0"/>
                <a:cs typeface="Arial" panose="020B0604020202020204" pitchFamily="34" charset="0"/>
              </a:rPr>
              <a:t> B (M)</a:t>
            </a:r>
          </a:p>
          <a:p>
            <a:pPr lvl="0" fontAlgn="base">
              <a:spcAft>
                <a:spcPct val="0"/>
              </a:spcAft>
            </a:pPr>
            <a:r>
              <a:rPr lang="en-GB" sz="1600" dirty="0">
                <a:solidFill>
                  <a:srgbClr val="00194F"/>
                </a:solidFill>
                <a:latin typeface="Arial" panose="020B0604020202020204" pitchFamily="34" charset="0"/>
                <a:cs typeface="Arial" panose="020B0604020202020204" pitchFamily="34" charset="0"/>
              </a:rPr>
              <a:t>2012 Walney 1&amp;2 - UK - (AON) [OPS]</a:t>
            </a:r>
          </a:p>
          <a:p>
            <a:pPr lvl="0" fontAlgn="base">
              <a:spcAft>
                <a:spcPct val="0"/>
              </a:spcAft>
            </a:pPr>
            <a:endParaRPr lang="en-GB" sz="1200" dirty="0">
              <a:solidFill>
                <a:srgbClr val="00194F"/>
              </a:solidFill>
              <a:latin typeface="Calibri" panose="020F0502020204030204" pitchFamily="34" charset="0"/>
              <a:cs typeface="Arial" pitchFamily="34" charset="0"/>
            </a:endParaRPr>
          </a:p>
        </p:txBody>
      </p:sp>
      <p:sp>
        <p:nvSpPr>
          <p:cNvPr id="5" name="Footer Placeholder 4"/>
          <p:cNvSpPr>
            <a:spLocks noGrp="1"/>
          </p:cNvSpPr>
          <p:nvPr>
            <p:ph type="ftr" sz="quarter" idx="11"/>
          </p:nvPr>
        </p:nvSpPr>
        <p:spPr/>
        <p:txBody>
          <a:bodyPr/>
          <a:lstStyle/>
          <a:p>
            <a:r>
              <a:rPr lang="en-GB">
                <a:solidFill>
                  <a:prstClr val="black">
                    <a:tint val="75000"/>
                  </a:prstClr>
                </a:solidFill>
              </a:rPr>
              <a:t>Hamburg 28th September</a:t>
            </a:r>
          </a:p>
        </p:txBody>
      </p:sp>
      <p:sp>
        <p:nvSpPr>
          <p:cNvPr id="4" name="Slide Number Placeholder 3"/>
          <p:cNvSpPr>
            <a:spLocks noGrp="1"/>
          </p:cNvSpPr>
          <p:nvPr>
            <p:ph type="sldNum" sz="quarter" idx="12"/>
          </p:nvPr>
        </p:nvSpPr>
        <p:spPr/>
        <p:txBody>
          <a:bodyPr/>
          <a:lstStyle/>
          <a:p>
            <a:fld id="{1D7599E7-7A13-4FB6-929E-4D41B3528059}" type="slidenum">
              <a:rPr lang="en-GB" smtClean="0">
                <a:solidFill>
                  <a:prstClr val="black">
                    <a:tint val="75000"/>
                  </a:prstClr>
                </a:solidFill>
              </a:rPr>
              <a:pPr/>
              <a:t>3</a:t>
            </a:fld>
            <a:endParaRPr lang="en-GB" dirty="0">
              <a:solidFill>
                <a:prstClr val="black">
                  <a:tint val="75000"/>
                </a:prstClr>
              </a:solidFill>
            </a:endParaRPr>
          </a:p>
        </p:txBody>
      </p:sp>
      <p:pic>
        <p:nvPicPr>
          <p:cNvPr id="10" name="Picture 9"/>
          <p:cNvPicPr/>
          <p:nvPr/>
        </p:nvPicPr>
        <p:blipFill>
          <a:blip r:embed="rId3" cstate="print">
            <a:extLst>
              <a:ext uri="{28A0092B-C50C-407E-A947-70E740481C1C}">
                <a14:useLocalDpi xmlns:a14="http://schemas.microsoft.com/office/drawing/2010/main" val="0"/>
              </a:ext>
            </a:extLst>
          </a:blip>
          <a:stretch>
            <a:fillRect/>
          </a:stretch>
        </p:blipFill>
        <p:spPr>
          <a:xfrm>
            <a:off x="179512" y="116632"/>
            <a:ext cx="3044825" cy="652145"/>
          </a:xfrm>
          <a:prstGeom prst="rect">
            <a:avLst/>
          </a:prstGeom>
        </p:spPr>
      </p:pic>
      <p:sp>
        <p:nvSpPr>
          <p:cNvPr id="11" name="Content Placeholder 2"/>
          <p:cNvSpPr>
            <a:spLocks noGrp="1"/>
          </p:cNvSpPr>
          <p:nvPr>
            <p:ph sz="quarter" idx="4"/>
          </p:nvPr>
        </p:nvSpPr>
        <p:spPr>
          <a:xfrm>
            <a:off x="4645025" y="1417638"/>
            <a:ext cx="4041775" cy="4938712"/>
          </a:xfrm>
          <a:solidFill>
            <a:schemeClr val="bg2"/>
          </a:solidFill>
        </p:spPr>
        <p:txBody>
          <a:bodyPr>
            <a:noAutofit/>
          </a:bodyPr>
          <a:lstStyle/>
          <a:p>
            <a:pPr lvl="0" fontAlgn="base">
              <a:spcAft>
                <a:spcPct val="0"/>
              </a:spcAft>
            </a:pPr>
            <a:r>
              <a:rPr lang="en-GB" sz="1600" dirty="0">
                <a:solidFill>
                  <a:srgbClr val="00194F"/>
                </a:solidFill>
                <a:latin typeface="Arial" panose="020B0604020202020204" pitchFamily="34" charset="0"/>
                <a:cs typeface="Arial" panose="020B0604020202020204" pitchFamily="34" charset="0"/>
              </a:rPr>
              <a:t>Q2 2013 </a:t>
            </a:r>
            <a:r>
              <a:rPr lang="en-GB" sz="1600" dirty="0" err="1">
                <a:solidFill>
                  <a:srgbClr val="00194F"/>
                </a:solidFill>
                <a:latin typeface="Arial" panose="020B0604020202020204" pitchFamily="34" charset="0"/>
                <a:cs typeface="Arial" panose="020B0604020202020204" pitchFamily="34" charset="0"/>
              </a:rPr>
              <a:t>Butendiek</a:t>
            </a:r>
            <a:r>
              <a:rPr lang="en-GB" sz="1600" dirty="0">
                <a:solidFill>
                  <a:srgbClr val="00194F"/>
                </a:solidFill>
                <a:latin typeface="Arial" panose="020B0604020202020204" pitchFamily="34" charset="0"/>
                <a:cs typeface="Arial" panose="020B0604020202020204" pitchFamily="34" charset="0"/>
              </a:rPr>
              <a:t> D (NWA)</a:t>
            </a:r>
          </a:p>
          <a:p>
            <a:pPr lvl="0" fontAlgn="base">
              <a:spcAft>
                <a:spcPct val="0"/>
              </a:spcAft>
            </a:pPr>
            <a:r>
              <a:rPr lang="en-GB" sz="1600" dirty="0">
                <a:solidFill>
                  <a:srgbClr val="00194F"/>
                </a:solidFill>
                <a:latin typeface="Arial" panose="020B0604020202020204" pitchFamily="34" charset="0"/>
                <a:cs typeface="Arial" panose="020B0604020202020204" pitchFamily="34" charset="0"/>
              </a:rPr>
              <a:t>Q4 London Array UK (AON) [OPS]</a:t>
            </a:r>
          </a:p>
          <a:p>
            <a:pPr lvl="0" fontAlgn="base">
              <a:spcAft>
                <a:spcPct val="0"/>
              </a:spcAft>
            </a:pPr>
            <a:r>
              <a:rPr lang="en-GB" sz="1600" dirty="0">
                <a:solidFill>
                  <a:srgbClr val="00194F"/>
                </a:solidFill>
                <a:latin typeface="Arial" panose="020B0604020202020204" pitchFamily="34" charset="0"/>
                <a:cs typeface="Arial" panose="020B0604020202020204" pitchFamily="34" charset="0"/>
              </a:rPr>
              <a:t>Q2 2014 Gemini 600MW NL (AON)</a:t>
            </a:r>
          </a:p>
          <a:p>
            <a:pPr lvl="0" fontAlgn="base">
              <a:spcAft>
                <a:spcPct val="0"/>
              </a:spcAft>
            </a:pPr>
            <a:r>
              <a:rPr lang="en-GB" sz="1600" dirty="0">
                <a:solidFill>
                  <a:srgbClr val="00194F"/>
                </a:solidFill>
                <a:latin typeface="Arial" panose="020B0604020202020204" pitchFamily="34" charset="0"/>
                <a:cs typeface="Arial" panose="020B0604020202020204" pitchFamily="34" charset="0"/>
              </a:rPr>
              <a:t>Q2 2014  </a:t>
            </a:r>
            <a:r>
              <a:rPr lang="en-GB" sz="1600" dirty="0" err="1">
                <a:solidFill>
                  <a:srgbClr val="00194F"/>
                </a:solidFill>
                <a:latin typeface="Arial" panose="020B0604020202020204" pitchFamily="34" charset="0"/>
                <a:cs typeface="Arial" panose="020B0604020202020204" pitchFamily="34" charset="0"/>
              </a:rPr>
              <a:t>Nobelwind</a:t>
            </a:r>
            <a:r>
              <a:rPr lang="en-GB" sz="1600" dirty="0">
                <a:solidFill>
                  <a:srgbClr val="00194F"/>
                </a:solidFill>
                <a:latin typeface="Arial" panose="020B0604020202020204" pitchFamily="34" charset="0"/>
                <a:cs typeface="Arial" panose="020B0604020202020204" pitchFamily="34" charset="0"/>
              </a:rPr>
              <a:t> B (M) </a:t>
            </a:r>
          </a:p>
          <a:p>
            <a:pPr lvl="0" fontAlgn="base">
              <a:spcAft>
                <a:spcPct val="0"/>
              </a:spcAft>
            </a:pPr>
            <a:r>
              <a:rPr lang="en-GB" sz="1600" dirty="0">
                <a:solidFill>
                  <a:srgbClr val="00194F"/>
                </a:solidFill>
                <a:latin typeface="Arial" panose="020B0604020202020204" pitchFamily="34" charset="0"/>
                <a:cs typeface="Arial" panose="020B0604020202020204" pitchFamily="34" charset="0"/>
              </a:rPr>
              <a:t>Q3 2014 </a:t>
            </a:r>
            <a:r>
              <a:rPr lang="en-GB" sz="1600" dirty="0" err="1">
                <a:solidFill>
                  <a:srgbClr val="00194F"/>
                </a:solidFill>
                <a:latin typeface="Arial" panose="020B0604020202020204" pitchFamily="34" charset="0"/>
                <a:cs typeface="Arial" panose="020B0604020202020204" pitchFamily="34" charset="0"/>
              </a:rPr>
              <a:t>Westermeerwind</a:t>
            </a:r>
            <a:r>
              <a:rPr lang="en-GB" sz="1600" dirty="0">
                <a:solidFill>
                  <a:srgbClr val="00194F"/>
                </a:solidFill>
                <a:latin typeface="Arial" panose="020B0604020202020204" pitchFamily="34" charset="0"/>
                <a:cs typeface="Arial" panose="020B0604020202020204" pitchFamily="34" charset="0"/>
              </a:rPr>
              <a:t> NL (W) </a:t>
            </a:r>
          </a:p>
          <a:p>
            <a:pPr lvl="0" fontAlgn="base">
              <a:spcAft>
                <a:spcPct val="0"/>
              </a:spcAft>
            </a:pPr>
            <a:r>
              <a:rPr lang="en-GB" sz="1600" dirty="0">
                <a:solidFill>
                  <a:srgbClr val="00194F"/>
                </a:solidFill>
                <a:latin typeface="Arial" panose="020B0604020202020204" pitchFamily="34" charset="0"/>
                <a:cs typeface="Arial" panose="020B0604020202020204" pitchFamily="34" charset="0"/>
              </a:rPr>
              <a:t>Q3 2014 </a:t>
            </a:r>
            <a:r>
              <a:rPr lang="en-GB" sz="1600" dirty="0" err="1">
                <a:solidFill>
                  <a:srgbClr val="00194F"/>
                </a:solidFill>
                <a:latin typeface="Arial" panose="020B0604020202020204" pitchFamily="34" charset="0"/>
                <a:cs typeface="Arial" panose="020B0604020202020204" pitchFamily="34" charset="0"/>
              </a:rPr>
              <a:t>Westermost</a:t>
            </a:r>
            <a:r>
              <a:rPr lang="en-GB" sz="1600" dirty="0">
                <a:solidFill>
                  <a:srgbClr val="00194F"/>
                </a:solidFill>
                <a:latin typeface="Arial" panose="020B0604020202020204" pitchFamily="34" charset="0"/>
                <a:cs typeface="Arial" panose="020B0604020202020204" pitchFamily="34" charset="0"/>
              </a:rPr>
              <a:t> UK (AON);</a:t>
            </a:r>
          </a:p>
          <a:p>
            <a:pPr lvl="0" fontAlgn="base">
              <a:spcAft>
                <a:spcPct val="0"/>
              </a:spcAft>
            </a:pPr>
            <a:r>
              <a:rPr lang="en-GB" sz="1600" dirty="0">
                <a:solidFill>
                  <a:srgbClr val="00194F"/>
                </a:solidFill>
                <a:latin typeface="Arial" panose="020B0604020202020204" pitchFamily="34" charset="0"/>
                <a:cs typeface="Arial" panose="020B0604020202020204" pitchFamily="34" charset="0"/>
              </a:rPr>
              <a:t>Q1 2015 Block Island USA (G);</a:t>
            </a:r>
          </a:p>
          <a:p>
            <a:pPr lvl="0" fontAlgn="base">
              <a:spcAft>
                <a:spcPct val="0"/>
              </a:spcAft>
            </a:pPr>
            <a:r>
              <a:rPr lang="en-GB" sz="1600" dirty="0">
                <a:solidFill>
                  <a:srgbClr val="00194F"/>
                </a:solidFill>
                <a:latin typeface="Arial" panose="020B0604020202020204" pitchFamily="34" charset="0"/>
                <a:cs typeface="Arial" panose="020B0604020202020204" pitchFamily="34" charset="0"/>
              </a:rPr>
              <a:t>Q1 2015 Nordsee 1 D (AON);</a:t>
            </a:r>
          </a:p>
          <a:p>
            <a:pPr lvl="0" fontAlgn="base">
              <a:spcAft>
                <a:spcPct val="0"/>
              </a:spcAft>
            </a:pPr>
            <a:r>
              <a:rPr lang="en-GB" sz="1600" dirty="0">
                <a:solidFill>
                  <a:srgbClr val="00194F"/>
                </a:solidFill>
                <a:latin typeface="Arial" panose="020B0604020202020204" pitchFamily="34" charset="0"/>
                <a:cs typeface="Arial" panose="020B0604020202020204" pitchFamily="34" charset="0"/>
              </a:rPr>
              <a:t>Q2 2015 Veja Mate D (M);</a:t>
            </a:r>
          </a:p>
          <a:p>
            <a:pPr lvl="0" fontAlgn="base">
              <a:spcAft>
                <a:spcPct val="0"/>
              </a:spcAft>
            </a:pPr>
            <a:r>
              <a:rPr lang="en-GB" sz="1600" dirty="0">
                <a:solidFill>
                  <a:srgbClr val="00194F"/>
                </a:solidFill>
                <a:latin typeface="Arial" panose="020B0604020202020204" pitchFamily="34" charset="0"/>
                <a:cs typeface="Arial" panose="020B0604020202020204" pitchFamily="34" charset="0"/>
              </a:rPr>
              <a:t>Q3 2015 </a:t>
            </a:r>
            <a:r>
              <a:rPr lang="en-GB" sz="1600" dirty="0" err="1">
                <a:solidFill>
                  <a:srgbClr val="00194F"/>
                </a:solidFill>
                <a:latin typeface="Arial" panose="020B0604020202020204" pitchFamily="34" charset="0"/>
                <a:cs typeface="Arial" panose="020B0604020202020204" pitchFamily="34" charset="0"/>
              </a:rPr>
              <a:t>Nordergründe</a:t>
            </a:r>
            <a:r>
              <a:rPr lang="en-GB" sz="1600" dirty="0">
                <a:solidFill>
                  <a:srgbClr val="00194F"/>
                </a:solidFill>
                <a:latin typeface="Arial" panose="020B0604020202020204" pitchFamily="34" charset="0"/>
                <a:cs typeface="Arial" panose="020B0604020202020204" pitchFamily="34" charset="0"/>
              </a:rPr>
              <a:t> D (NWA);</a:t>
            </a:r>
          </a:p>
          <a:p>
            <a:pPr lvl="0" fontAlgn="base">
              <a:spcAft>
                <a:spcPct val="0"/>
              </a:spcAft>
            </a:pPr>
            <a:r>
              <a:rPr lang="en-GB" sz="1600" dirty="0">
                <a:solidFill>
                  <a:srgbClr val="00194F"/>
                </a:solidFill>
                <a:latin typeface="Arial" panose="020B0604020202020204" pitchFamily="34" charset="0"/>
                <a:cs typeface="Arial" panose="020B0604020202020204" pitchFamily="34" charset="0"/>
              </a:rPr>
              <a:t>Q4 2015 Galloper UK (AON);</a:t>
            </a:r>
          </a:p>
          <a:p>
            <a:pPr lvl="0" fontAlgn="base">
              <a:spcAft>
                <a:spcPct val="0"/>
              </a:spcAft>
            </a:pPr>
            <a:r>
              <a:rPr lang="en-GB" sz="1600" dirty="0">
                <a:solidFill>
                  <a:srgbClr val="00194F"/>
                </a:solidFill>
                <a:latin typeface="Arial" panose="020B0604020202020204" pitchFamily="34" charset="0"/>
                <a:cs typeface="Arial" panose="020B0604020202020204" pitchFamily="34" charset="0"/>
              </a:rPr>
              <a:t>Q4 2015 Baltic 2 D (M) [OPS];</a:t>
            </a:r>
          </a:p>
          <a:p>
            <a:pPr lvl="0" fontAlgn="base">
              <a:spcAft>
                <a:spcPct val="0"/>
              </a:spcAft>
            </a:pPr>
            <a:r>
              <a:rPr lang="en-GB" sz="1600" dirty="0">
                <a:solidFill>
                  <a:srgbClr val="00194F"/>
                </a:solidFill>
                <a:latin typeface="Arial" panose="020B0604020202020204" pitchFamily="34" charset="0"/>
                <a:cs typeface="Arial" panose="020B0604020202020204" pitchFamily="34" charset="0"/>
              </a:rPr>
              <a:t>Q2 2016 Dudgeon UK (AON)</a:t>
            </a:r>
          </a:p>
          <a:p>
            <a:pPr lvl="0" fontAlgn="base">
              <a:spcAft>
                <a:spcPct val="0"/>
              </a:spcAft>
            </a:pPr>
            <a:r>
              <a:rPr lang="en-GB" sz="1600" dirty="0">
                <a:solidFill>
                  <a:srgbClr val="00194F"/>
                </a:solidFill>
                <a:latin typeface="Arial" panose="020B0604020202020204" pitchFamily="34" charset="0"/>
                <a:cs typeface="Arial" panose="020B0604020202020204" pitchFamily="34" charset="0"/>
              </a:rPr>
              <a:t>Q2 2016  Beatrice UK (AON) </a:t>
            </a:r>
          </a:p>
          <a:p>
            <a:pPr lvl="0" fontAlgn="base">
              <a:spcAft>
                <a:spcPct val="0"/>
              </a:spcAft>
            </a:pPr>
            <a:r>
              <a:rPr lang="en-GB" sz="1600" dirty="0">
                <a:solidFill>
                  <a:srgbClr val="00194F"/>
                </a:solidFill>
                <a:latin typeface="Arial" panose="020B0604020202020204" pitchFamily="34" charset="0"/>
                <a:cs typeface="Arial" panose="020B0604020202020204" pitchFamily="34" charset="0"/>
              </a:rPr>
              <a:t>Q3 2016 </a:t>
            </a:r>
            <a:r>
              <a:rPr lang="en-GB" sz="1600" dirty="0" err="1">
                <a:solidFill>
                  <a:srgbClr val="00194F"/>
                </a:solidFill>
                <a:latin typeface="Arial" panose="020B0604020202020204" pitchFamily="34" charset="0"/>
                <a:cs typeface="Arial" panose="020B0604020202020204" pitchFamily="34" charset="0"/>
              </a:rPr>
              <a:t>Merkur</a:t>
            </a:r>
            <a:r>
              <a:rPr lang="en-GB" sz="1600" dirty="0">
                <a:solidFill>
                  <a:srgbClr val="00194F"/>
                </a:solidFill>
                <a:latin typeface="Arial" panose="020B0604020202020204" pitchFamily="34" charset="0"/>
                <a:cs typeface="Arial" panose="020B0604020202020204" pitchFamily="34" charset="0"/>
              </a:rPr>
              <a:t> 1 (M)</a:t>
            </a:r>
          </a:p>
          <a:p>
            <a:pPr lvl="0" fontAlgn="base">
              <a:spcAft>
                <a:spcPct val="0"/>
              </a:spcAft>
            </a:pPr>
            <a:r>
              <a:rPr lang="en-GB" sz="1600" dirty="0">
                <a:solidFill>
                  <a:srgbClr val="00194F"/>
                </a:solidFill>
                <a:latin typeface="Arial" panose="020B0604020202020204" pitchFamily="34" charset="0"/>
                <a:cs typeface="Arial" panose="020B0604020202020204" pitchFamily="34" charset="0"/>
              </a:rPr>
              <a:t>Q3 2016 Rentel NV B (JLT/Av) </a:t>
            </a:r>
            <a:r>
              <a:rPr lang="en-GB" sz="1400" dirty="0">
                <a:solidFill>
                  <a:srgbClr val="00194F"/>
                </a:solidFill>
                <a:latin typeface="Arial" panose="020B0604020202020204" pitchFamily="34" charset="0"/>
                <a:cs typeface="Arial" panose="020B0604020202020204" pitchFamily="34" charset="0"/>
              </a:rPr>
              <a:t>	</a:t>
            </a:r>
          </a:p>
          <a:p>
            <a:pPr lvl="0" fontAlgn="base">
              <a:spcAft>
                <a:spcPct val="0"/>
              </a:spcAft>
            </a:pPr>
            <a:endParaRPr lang="en-GB" sz="1200" dirty="0">
              <a:solidFill>
                <a:srgbClr val="00194F"/>
              </a:solidFill>
              <a:latin typeface="Calibri" panose="020F0502020204030204" pitchFamily="34" charset="0"/>
              <a:cs typeface="Arial" pitchFamily="34" charset="0"/>
            </a:endParaRPr>
          </a:p>
        </p:txBody>
      </p:sp>
    </p:spTree>
    <p:extLst>
      <p:ext uri="{BB962C8B-B14F-4D97-AF65-F5344CB8AC3E}">
        <p14:creationId xmlns:p14="http://schemas.microsoft.com/office/powerpoint/2010/main" val="32644105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9208" y="331540"/>
            <a:ext cx="8229600" cy="1143000"/>
          </a:xfrm>
        </p:spPr>
        <p:txBody>
          <a:bodyPr>
            <a:normAutofit fontScale="90000"/>
          </a:bodyPr>
          <a:lstStyle/>
          <a:p>
            <a:pPr algn="r"/>
            <a:br>
              <a:rPr lang="en-GB" sz="2800" b="1" dirty="0">
                <a:solidFill>
                  <a:prstClr val="black"/>
                </a:solidFill>
              </a:rPr>
            </a:br>
            <a:r>
              <a:rPr lang="en-GB" sz="2200" b="1" dirty="0">
                <a:solidFill>
                  <a:schemeClr val="accent2">
                    <a:lumMod val="75000"/>
                  </a:schemeClr>
                </a:solidFill>
                <a:latin typeface="Arial" panose="020B0604020202020204" pitchFamily="34" charset="0"/>
                <a:cs typeface="Arial" panose="020B0604020202020204" pitchFamily="34" charset="0"/>
              </a:rPr>
              <a:t>Risk mitigation in wind energy projects</a:t>
            </a:r>
            <a:br>
              <a:rPr lang="en-GB" sz="2200" b="1" dirty="0">
                <a:solidFill>
                  <a:schemeClr val="accent2">
                    <a:lumMod val="75000"/>
                  </a:schemeClr>
                </a:solidFill>
                <a:latin typeface="Arial" panose="020B0604020202020204" pitchFamily="34" charset="0"/>
                <a:cs typeface="Arial" panose="020B0604020202020204" pitchFamily="34" charset="0"/>
              </a:rPr>
            </a:br>
            <a:br>
              <a:rPr lang="en-GB" sz="2200" b="1" dirty="0">
                <a:solidFill>
                  <a:schemeClr val="accent2">
                    <a:lumMod val="75000"/>
                  </a:schemeClr>
                </a:solidFill>
                <a:latin typeface="Arial" panose="020B0604020202020204" pitchFamily="34" charset="0"/>
                <a:cs typeface="Arial" panose="020B0604020202020204" pitchFamily="34" charset="0"/>
              </a:rPr>
            </a:br>
            <a:endParaRPr lang="en-GB" sz="2800" dirty="0">
              <a:solidFill>
                <a:schemeClr val="accent2">
                  <a:lumMod val="75000"/>
                </a:schemeClr>
              </a:solidFill>
              <a:latin typeface="Arial" panose="020B0604020202020204" pitchFamily="34" charset="0"/>
              <a:cs typeface="Arial" panose="020B0604020202020204" pitchFamily="34" charset="0"/>
            </a:endParaRPr>
          </a:p>
        </p:txBody>
      </p:sp>
      <p:sp>
        <p:nvSpPr>
          <p:cNvPr id="3" name="Content Placeholder 2"/>
          <p:cNvSpPr>
            <a:spLocks noGrp="1"/>
          </p:cNvSpPr>
          <p:nvPr>
            <p:ph sz="half" idx="2"/>
          </p:nvPr>
        </p:nvSpPr>
        <p:spPr>
          <a:xfrm>
            <a:off x="827584" y="1671083"/>
            <a:ext cx="8003232" cy="3384375"/>
          </a:xfrm>
          <a:solidFill>
            <a:schemeClr val="bg2"/>
          </a:solidFill>
        </p:spPr>
        <p:txBody>
          <a:bodyPr>
            <a:noAutofit/>
          </a:bodyPr>
          <a:lstStyle/>
          <a:p>
            <a:pPr marL="0" indent="0" fontAlgn="base">
              <a:spcAft>
                <a:spcPct val="0"/>
              </a:spcAft>
              <a:buNone/>
            </a:pPr>
            <a:r>
              <a:rPr lang="en-GB" sz="2000" dirty="0">
                <a:solidFill>
                  <a:srgbClr val="00194F"/>
                </a:solidFill>
                <a:latin typeface="Arial" panose="020B0604020202020204" pitchFamily="34" charset="0"/>
                <a:cs typeface="Arial" panose="020B0604020202020204" pitchFamily="34" charset="0"/>
              </a:rPr>
              <a:t>Onshore- and offshore traditional wind insurance evolution positives:</a:t>
            </a:r>
          </a:p>
          <a:p>
            <a:pPr fontAlgn="base">
              <a:spcAft>
                <a:spcPct val="0"/>
              </a:spcAft>
            </a:pPr>
            <a:r>
              <a:rPr lang="en-GB" sz="2000" dirty="0">
                <a:solidFill>
                  <a:srgbClr val="00194F"/>
                </a:solidFill>
                <a:latin typeface="Arial" panose="020B0604020202020204" pitchFamily="34" charset="0"/>
                <a:cs typeface="Arial" panose="020B0604020202020204" pitchFamily="34" charset="0"/>
              </a:rPr>
              <a:t>(Single) package of insurance for construction &amp; operation;</a:t>
            </a:r>
          </a:p>
          <a:p>
            <a:pPr lvl="1" fontAlgn="base">
              <a:spcAft>
                <a:spcPct val="0"/>
              </a:spcAft>
            </a:pPr>
            <a:r>
              <a:rPr lang="en-GB" dirty="0">
                <a:solidFill>
                  <a:srgbClr val="00194F"/>
                </a:solidFill>
                <a:latin typeface="Arial" panose="020B0604020202020204" pitchFamily="34" charset="0"/>
                <a:cs typeface="Arial" panose="020B0604020202020204" pitchFamily="34" charset="0"/>
              </a:rPr>
              <a:t>Transportation, liabilities and terrorism</a:t>
            </a:r>
          </a:p>
          <a:p>
            <a:pPr lvl="1" fontAlgn="base">
              <a:spcAft>
                <a:spcPct val="0"/>
              </a:spcAft>
            </a:pPr>
            <a:r>
              <a:rPr lang="en-GB" dirty="0">
                <a:solidFill>
                  <a:srgbClr val="00194F"/>
                </a:solidFill>
                <a:latin typeface="Arial" panose="020B0604020202020204" pitchFamily="34" charset="0"/>
                <a:cs typeface="Arial" panose="020B0604020202020204" pitchFamily="34" charset="0"/>
              </a:rPr>
              <a:t>Construction &amp; 12, 24, 36 months from project completion </a:t>
            </a:r>
          </a:p>
          <a:p>
            <a:pPr lvl="1" fontAlgn="base">
              <a:spcAft>
                <a:spcPct val="0"/>
              </a:spcAft>
            </a:pPr>
            <a:endParaRPr lang="en-GB" dirty="0">
              <a:solidFill>
                <a:srgbClr val="00194F"/>
              </a:solidFill>
              <a:latin typeface="Arial" panose="020B0604020202020204" pitchFamily="34" charset="0"/>
              <a:cs typeface="Arial" panose="020B0604020202020204" pitchFamily="34" charset="0"/>
            </a:endParaRPr>
          </a:p>
          <a:p>
            <a:pPr fontAlgn="base">
              <a:spcAft>
                <a:spcPct val="0"/>
              </a:spcAft>
            </a:pPr>
            <a:r>
              <a:rPr lang="en-GB" sz="2000" dirty="0">
                <a:solidFill>
                  <a:srgbClr val="00194F"/>
                </a:solidFill>
                <a:latin typeface="Arial" panose="020B0604020202020204" pitchFamily="34" charset="0"/>
                <a:cs typeface="Arial" panose="020B0604020202020204" pitchFamily="34" charset="0"/>
              </a:rPr>
              <a:t>Aligned counter party interest;</a:t>
            </a:r>
          </a:p>
          <a:p>
            <a:pPr fontAlgn="base">
              <a:spcAft>
                <a:spcPct val="0"/>
              </a:spcAft>
            </a:pPr>
            <a:endParaRPr lang="en-GB" sz="2000" dirty="0">
              <a:solidFill>
                <a:srgbClr val="00194F"/>
              </a:solidFill>
              <a:latin typeface="Arial" panose="020B0604020202020204" pitchFamily="34" charset="0"/>
              <a:cs typeface="Arial" panose="020B0604020202020204" pitchFamily="34" charset="0"/>
            </a:endParaRPr>
          </a:p>
          <a:p>
            <a:pPr fontAlgn="base">
              <a:spcAft>
                <a:spcPct val="0"/>
              </a:spcAft>
            </a:pPr>
            <a:r>
              <a:rPr lang="en-GB" sz="2000" dirty="0">
                <a:solidFill>
                  <a:srgbClr val="00194F"/>
                </a:solidFill>
                <a:latin typeface="Arial" panose="020B0604020202020204" pitchFamily="34" charset="0"/>
                <a:cs typeface="Arial" panose="020B0604020202020204" pitchFamily="34" charset="0"/>
              </a:rPr>
              <a:t>Treatment of pre-completion DSU &amp; BI aspects;</a:t>
            </a:r>
          </a:p>
        </p:txBody>
      </p:sp>
      <p:sp>
        <p:nvSpPr>
          <p:cNvPr id="4" name="Slide Number Placeholder 3"/>
          <p:cNvSpPr>
            <a:spLocks noGrp="1"/>
          </p:cNvSpPr>
          <p:nvPr>
            <p:ph type="sldNum" sz="quarter" idx="12"/>
          </p:nvPr>
        </p:nvSpPr>
        <p:spPr/>
        <p:txBody>
          <a:bodyPr/>
          <a:lstStyle/>
          <a:p>
            <a:fld id="{1D7599E7-7A13-4FB6-929E-4D41B3528059}" type="slidenum">
              <a:rPr lang="en-GB" smtClean="0">
                <a:solidFill>
                  <a:prstClr val="black">
                    <a:tint val="75000"/>
                  </a:prstClr>
                </a:solidFill>
              </a:rPr>
              <a:pPr/>
              <a:t>4</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r>
              <a:rPr lang="en-GB">
                <a:solidFill>
                  <a:prstClr val="black">
                    <a:tint val="75000"/>
                  </a:prstClr>
                </a:solidFill>
              </a:rPr>
              <a:t>Hamburg 28th September</a:t>
            </a:r>
          </a:p>
        </p:txBody>
      </p:sp>
      <p:pic>
        <p:nvPicPr>
          <p:cNvPr id="10" name="Picture 9"/>
          <p:cNvPicPr/>
          <p:nvPr/>
        </p:nvPicPr>
        <p:blipFill>
          <a:blip r:embed="rId3" cstate="print">
            <a:extLst>
              <a:ext uri="{28A0092B-C50C-407E-A947-70E740481C1C}">
                <a14:useLocalDpi xmlns:a14="http://schemas.microsoft.com/office/drawing/2010/main" val="0"/>
              </a:ext>
            </a:extLst>
          </a:blip>
          <a:stretch>
            <a:fillRect/>
          </a:stretch>
        </p:blipFill>
        <p:spPr>
          <a:xfrm>
            <a:off x="179512" y="116632"/>
            <a:ext cx="3044825" cy="652145"/>
          </a:xfrm>
          <a:prstGeom prst="rect">
            <a:avLst/>
          </a:prstGeom>
        </p:spPr>
      </p:pic>
    </p:spTree>
    <p:extLst>
      <p:ext uri="{BB962C8B-B14F-4D97-AF65-F5344CB8AC3E}">
        <p14:creationId xmlns:p14="http://schemas.microsoft.com/office/powerpoint/2010/main" val="39503985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9208" y="331540"/>
            <a:ext cx="8229600" cy="1143000"/>
          </a:xfrm>
        </p:spPr>
        <p:txBody>
          <a:bodyPr>
            <a:normAutofit fontScale="90000"/>
          </a:bodyPr>
          <a:lstStyle/>
          <a:p>
            <a:pPr algn="r"/>
            <a:br>
              <a:rPr lang="en-GB" sz="2800" b="1" dirty="0">
                <a:solidFill>
                  <a:prstClr val="black"/>
                </a:solidFill>
              </a:rPr>
            </a:br>
            <a:r>
              <a:rPr lang="en-GB" sz="2200" b="1" dirty="0">
                <a:solidFill>
                  <a:schemeClr val="accent2">
                    <a:lumMod val="75000"/>
                  </a:schemeClr>
                </a:solidFill>
                <a:latin typeface="Arial" panose="020B0604020202020204" pitchFamily="34" charset="0"/>
                <a:cs typeface="Arial" panose="020B0604020202020204" pitchFamily="34" charset="0"/>
              </a:rPr>
              <a:t>Risk mitigation in wind energy projects</a:t>
            </a:r>
            <a:br>
              <a:rPr lang="en-GB" sz="2200" b="1" dirty="0">
                <a:solidFill>
                  <a:schemeClr val="accent2">
                    <a:lumMod val="75000"/>
                  </a:schemeClr>
                </a:solidFill>
                <a:latin typeface="Arial" panose="020B0604020202020204" pitchFamily="34" charset="0"/>
                <a:cs typeface="Arial" panose="020B0604020202020204" pitchFamily="34" charset="0"/>
              </a:rPr>
            </a:br>
            <a:br>
              <a:rPr lang="en-GB" sz="2200" b="1" dirty="0">
                <a:solidFill>
                  <a:schemeClr val="accent2">
                    <a:lumMod val="75000"/>
                  </a:schemeClr>
                </a:solidFill>
                <a:latin typeface="Arial" panose="020B0604020202020204" pitchFamily="34" charset="0"/>
                <a:cs typeface="Arial" panose="020B0604020202020204" pitchFamily="34" charset="0"/>
              </a:rPr>
            </a:br>
            <a:endParaRPr lang="en-GB" sz="2800" dirty="0">
              <a:solidFill>
                <a:schemeClr val="accent2">
                  <a:lumMod val="75000"/>
                </a:schemeClr>
              </a:solidFill>
              <a:latin typeface="Arial" panose="020B0604020202020204" pitchFamily="34" charset="0"/>
              <a:cs typeface="Arial" panose="020B0604020202020204" pitchFamily="34" charset="0"/>
            </a:endParaRPr>
          </a:p>
        </p:txBody>
      </p:sp>
      <p:sp>
        <p:nvSpPr>
          <p:cNvPr id="3" name="Content Placeholder 2"/>
          <p:cNvSpPr>
            <a:spLocks noGrp="1"/>
          </p:cNvSpPr>
          <p:nvPr>
            <p:ph sz="half" idx="2"/>
          </p:nvPr>
        </p:nvSpPr>
        <p:spPr>
          <a:xfrm>
            <a:off x="827584" y="1671083"/>
            <a:ext cx="8003232" cy="3384375"/>
          </a:xfrm>
          <a:solidFill>
            <a:schemeClr val="bg2"/>
          </a:solidFill>
        </p:spPr>
        <p:txBody>
          <a:bodyPr>
            <a:noAutofit/>
          </a:bodyPr>
          <a:lstStyle/>
          <a:p>
            <a:pPr marL="0" indent="0" fontAlgn="base">
              <a:spcAft>
                <a:spcPct val="0"/>
              </a:spcAft>
              <a:buNone/>
            </a:pPr>
            <a:r>
              <a:rPr lang="en-GB" sz="2000" dirty="0">
                <a:solidFill>
                  <a:srgbClr val="00194F"/>
                </a:solidFill>
                <a:latin typeface="Arial" panose="020B0604020202020204" pitchFamily="34" charset="0"/>
                <a:cs typeface="Arial" panose="020B0604020202020204" pitchFamily="34" charset="0"/>
              </a:rPr>
              <a:t>Onshore- and offshore traditional wind insurance evolution positives:</a:t>
            </a:r>
          </a:p>
          <a:p>
            <a:pPr marL="0" indent="0" fontAlgn="base">
              <a:spcAft>
                <a:spcPct val="0"/>
              </a:spcAft>
              <a:buNone/>
            </a:pPr>
            <a:endParaRPr lang="en-GB" sz="2000" dirty="0">
              <a:solidFill>
                <a:srgbClr val="00194F"/>
              </a:solidFill>
              <a:latin typeface="Arial" panose="020B0604020202020204" pitchFamily="34" charset="0"/>
              <a:cs typeface="Arial" panose="020B0604020202020204" pitchFamily="34" charset="0"/>
            </a:endParaRPr>
          </a:p>
          <a:p>
            <a:pPr fontAlgn="base">
              <a:spcAft>
                <a:spcPct val="0"/>
              </a:spcAft>
            </a:pPr>
            <a:r>
              <a:rPr lang="en-GB" sz="2000" dirty="0">
                <a:solidFill>
                  <a:srgbClr val="00194F"/>
                </a:solidFill>
                <a:latin typeface="Arial" panose="020B0604020202020204" pitchFamily="34" charset="0"/>
                <a:cs typeface="Arial" panose="020B0604020202020204" pitchFamily="34" charset="0"/>
              </a:rPr>
              <a:t>Treatment of contingent consequential loss aspects;</a:t>
            </a:r>
          </a:p>
          <a:p>
            <a:pPr lvl="1" fontAlgn="base">
              <a:spcAft>
                <a:spcPct val="0"/>
              </a:spcAft>
            </a:pPr>
            <a:r>
              <a:rPr lang="en-GB" dirty="0">
                <a:solidFill>
                  <a:srgbClr val="00194F"/>
                </a:solidFill>
                <a:latin typeface="Arial" panose="020B0604020202020204" pitchFamily="34" charset="0"/>
                <a:cs typeface="Arial" panose="020B0604020202020204" pitchFamily="34" charset="0"/>
              </a:rPr>
              <a:t>Grid connections and Contingent DSU, Contingent BI</a:t>
            </a:r>
          </a:p>
          <a:p>
            <a:pPr lvl="1" fontAlgn="base">
              <a:spcAft>
                <a:spcPct val="0"/>
              </a:spcAft>
            </a:pPr>
            <a:r>
              <a:rPr lang="en-GB" dirty="0">
                <a:solidFill>
                  <a:srgbClr val="00194F"/>
                </a:solidFill>
                <a:latin typeface="Arial" panose="020B0604020202020204" pitchFamily="34" charset="0"/>
                <a:cs typeface="Arial" panose="020B0604020202020204" pitchFamily="34" charset="0"/>
              </a:rPr>
              <a:t>Supply chain exposure;</a:t>
            </a:r>
          </a:p>
          <a:p>
            <a:pPr lvl="1" fontAlgn="base">
              <a:spcAft>
                <a:spcPct val="0"/>
              </a:spcAft>
            </a:pPr>
            <a:r>
              <a:rPr lang="en-GB" dirty="0">
                <a:solidFill>
                  <a:srgbClr val="00194F"/>
                </a:solidFill>
                <a:latin typeface="Arial" panose="020B0604020202020204" pitchFamily="34" charset="0"/>
                <a:cs typeface="Arial" panose="020B0604020202020204" pitchFamily="34" charset="0"/>
              </a:rPr>
              <a:t>Grid loss energisation mitigation costs;</a:t>
            </a:r>
          </a:p>
          <a:p>
            <a:pPr lvl="1" fontAlgn="base">
              <a:spcAft>
                <a:spcPct val="0"/>
              </a:spcAft>
            </a:pPr>
            <a:r>
              <a:rPr lang="en-GB" dirty="0">
                <a:solidFill>
                  <a:srgbClr val="00194F"/>
                </a:solidFill>
                <a:latin typeface="Arial" panose="020B0604020202020204" pitchFamily="34" charset="0"/>
                <a:cs typeface="Arial" panose="020B0604020202020204" pitchFamily="34" charset="0"/>
              </a:rPr>
              <a:t>Specialist vessel/equipment risk;</a:t>
            </a:r>
          </a:p>
          <a:p>
            <a:pPr fontAlgn="base">
              <a:spcAft>
                <a:spcPct val="0"/>
              </a:spcAft>
            </a:pPr>
            <a:endParaRPr lang="en-GB" sz="2000" dirty="0">
              <a:solidFill>
                <a:srgbClr val="00194F"/>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1D7599E7-7A13-4FB6-929E-4D41B3528059}" type="slidenum">
              <a:rPr lang="en-GB" smtClean="0">
                <a:solidFill>
                  <a:prstClr val="black">
                    <a:tint val="75000"/>
                  </a:prstClr>
                </a:solidFill>
              </a:rPr>
              <a:pPr/>
              <a:t>5</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r>
              <a:rPr lang="en-GB">
                <a:solidFill>
                  <a:prstClr val="black">
                    <a:tint val="75000"/>
                  </a:prstClr>
                </a:solidFill>
              </a:rPr>
              <a:t>Hamburg 28th September</a:t>
            </a:r>
          </a:p>
        </p:txBody>
      </p:sp>
      <p:pic>
        <p:nvPicPr>
          <p:cNvPr id="10" name="Picture 9"/>
          <p:cNvPicPr/>
          <p:nvPr/>
        </p:nvPicPr>
        <p:blipFill>
          <a:blip r:embed="rId3" cstate="print">
            <a:extLst>
              <a:ext uri="{28A0092B-C50C-407E-A947-70E740481C1C}">
                <a14:useLocalDpi xmlns:a14="http://schemas.microsoft.com/office/drawing/2010/main" val="0"/>
              </a:ext>
            </a:extLst>
          </a:blip>
          <a:stretch>
            <a:fillRect/>
          </a:stretch>
        </p:blipFill>
        <p:spPr>
          <a:xfrm>
            <a:off x="179512" y="116632"/>
            <a:ext cx="3044825" cy="652145"/>
          </a:xfrm>
          <a:prstGeom prst="rect">
            <a:avLst/>
          </a:prstGeom>
        </p:spPr>
      </p:pic>
    </p:spTree>
    <p:extLst>
      <p:ext uri="{BB962C8B-B14F-4D97-AF65-F5344CB8AC3E}">
        <p14:creationId xmlns:p14="http://schemas.microsoft.com/office/powerpoint/2010/main" val="42853345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9208" y="331540"/>
            <a:ext cx="8229600" cy="1143000"/>
          </a:xfrm>
        </p:spPr>
        <p:txBody>
          <a:bodyPr>
            <a:normAutofit fontScale="90000"/>
          </a:bodyPr>
          <a:lstStyle/>
          <a:p>
            <a:pPr algn="r"/>
            <a:br>
              <a:rPr lang="en-GB" sz="2800" b="1" dirty="0">
                <a:solidFill>
                  <a:prstClr val="black"/>
                </a:solidFill>
              </a:rPr>
            </a:br>
            <a:r>
              <a:rPr lang="en-GB" sz="2200" b="1" dirty="0">
                <a:solidFill>
                  <a:schemeClr val="accent2">
                    <a:lumMod val="75000"/>
                  </a:schemeClr>
                </a:solidFill>
                <a:latin typeface="Arial" panose="020B0604020202020204" pitchFamily="34" charset="0"/>
                <a:cs typeface="Arial" panose="020B0604020202020204" pitchFamily="34" charset="0"/>
              </a:rPr>
              <a:t>Risk mitigation in wind energy projects</a:t>
            </a:r>
            <a:br>
              <a:rPr lang="en-GB" sz="2200" b="1" dirty="0">
                <a:solidFill>
                  <a:schemeClr val="accent2">
                    <a:lumMod val="75000"/>
                  </a:schemeClr>
                </a:solidFill>
                <a:latin typeface="Arial" panose="020B0604020202020204" pitchFamily="34" charset="0"/>
                <a:cs typeface="Arial" panose="020B0604020202020204" pitchFamily="34" charset="0"/>
              </a:rPr>
            </a:br>
            <a:br>
              <a:rPr lang="en-GB" sz="2200" b="1" dirty="0">
                <a:solidFill>
                  <a:schemeClr val="accent2">
                    <a:lumMod val="75000"/>
                  </a:schemeClr>
                </a:solidFill>
                <a:latin typeface="Arial" panose="020B0604020202020204" pitchFamily="34" charset="0"/>
                <a:cs typeface="Arial" panose="020B0604020202020204" pitchFamily="34" charset="0"/>
              </a:rPr>
            </a:br>
            <a:endParaRPr lang="en-GB" sz="2800" dirty="0">
              <a:solidFill>
                <a:schemeClr val="accent2">
                  <a:lumMod val="75000"/>
                </a:schemeClr>
              </a:solidFill>
              <a:latin typeface="Arial" panose="020B0604020202020204" pitchFamily="34" charset="0"/>
              <a:cs typeface="Arial" panose="020B0604020202020204" pitchFamily="34" charset="0"/>
            </a:endParaRPr>
          </a:p>
        </p:txBody>
      </p:sp>
      <p:sp>
        <p:nvSpPr>
          <p:cNvPr id="3" name="Content Placeholder 2"/>
          <p:cNvSpPr>
            <a:spLocks noGrp="1"/>
          </p:cNvSpPr>
          <p:nvPr>
            <p:ph sz="half" idx="2"/>
          </p:nvPr>
        </p:nvSpPr>
        <p:spPr>
          <a:xfrm>
            <a:off x="827584" y="1671083"/>
            <a:ext cx="8003232" cy="3384375"/>
          </a:xfrm>
          <a:solidFill>
            <a:schemeClr val="bg2"/>
          </a:solidFill>
        </p:spPr>
        <p:txBody>
          <a:bodyPr>
            <a:noAutofit/>
          </a:bodyPr>
          <a:lstStyle/>
          <a:p>
            <a:pPr marL="0" indent="0" fontAlgn="base">
              <a:spcAft>
                <a:spcPct val="0"/>
              </a:spcAft>
              <a:buNone/>
            </a:pPr>
            <a:r>
              <a:rPr lang="en-GB" sz="2000" dirty="0">
                <a:solidFill>
                  <a:srgbClr val="00194F"/>
                </a:solidFill>
                <a:latin typeface="Arial" panose="020B0604020202020204" pitchFamily="34" charset="0"/>
                <a:cs typeface="Arial" panose="020B0604020202020204" pitchFamily="34" charset="0"/>
              </a:rPr>
              <a:t>Onshore- and offshore traditional wind insurance evolution positives:</a:t>
            </a:r>
          </a:p>
          <a:p>
            <a:pPr fontAlgn="base">
              <a:spcAft>
                <a:spcPct val="0"/>
              </a:spcAft>
            </a:pPr>
            <a:endParaRPr lang="en-GB" sz="2000" dirty="0">
              <a:solidFill>
                <a:srgbClr val="00194F"/>
              </a:solidFill>
              <a:latin typeface="Arial" panose="020B0604020202020204" pitchFamily="34" charset="0"/>
              <a:cs typeface="Arial" panose="020B0604020202020204" pitchFamily="34" charset="0"/>
            </a:endParaRPr>
          </a:p>
          <a:p>
            <a:pPr fontAlgn="base">
              <a:spcAft>
                <a:spcPct val="0"/>
              </a:spcAft>
            </a:pPr>
            <a:r>
              <a:rPr lang="en-GB" sz="2000" dirty="0">
                <a:solidFill>
                  <a:srgbClr val="00194F"/>
                </a:solidFill>
                <a:latin typeface="Arial" panose="020B0604020202020204" pitchFamily="34" charset="0"/>
                <a:cs typeface="Arial" panose="020B0604020202020204" pitchFamily="34" charset="0"/>
              </a:rPr>
              <a:t>Comprehensive scope and breadth of cover</a:t>
            </a:r>
          </a:p>
          <a:p>
            <a:pPr lvl="1" fontAlgn="base">
              <a:spcAft>
                <a:spcPct val="0"/>
              </a:spcAft>
            </a:pPr>
            <a:r>
              <a:rPr lang="en-GB" dirty="0">
                <a:solidFill>
                  <a:srgbClr val="00194F"/>
                </a:solidFill>
                <a:latin typeface="Arial" panose="020B0604020202020204" pitchFamily="34" charset="0"/>
                <a:cs typeface="Arial" panose="020B0604020202020204" pitchFamily="34" charset="0"/>
              </a:rPr>
              <a:t>Natural catastrophe protection</a:t>
            </a:r>
          </a:p>
          <a:p>
            <a:pPr lvl="1" fontAlgn="base">
              <a:spcAft>
                <a:spcPct val="0"/>
              </a:spcAft>
            </a:pPr>
            <a:r>
              <a:rPr lang="en-GB" dirty="0">
                <a:solidFill>
                  <a:srgbClr val="00194F"/>
                </a:solidFill>
                <a:latin typeface="Arial" panose="020B0604020202020204" pitchFamily="34" charset="0"/>
                <a:cs typeface="Arial" panose="020B0604020202020204" pitchFamily="34" charset="0"/>
              </a:rPr>
              <a:t>Full defective design</a:t>
            </a:r>
          </a:p>
          <a:p>
            <a:pPr lvl="1" fontAlgn="base">
              <a:spcAft>
                <a:spcPct val="0"/>
              </a:spcAft>
            </a:pPr>
            <a:r>
              <a:rPr lang="en-GB" dirty="0">
                <a:solidFill>
                  <a:srgbClr val="00194F"/>
                </a:solidFill>
                <a:latin typeface="Arial" panose="020B0604020202020204" pitchFamily="34" charset="0"/>
                <a:cs typeface="Arial" panose="020B0604020202020204" pitchFamily="34" charset="0"/>
              </a:rPr>
              <a:t>Machinery breakdown</a:t>
            </a:r>
          </a:p>
          <a:p>
            <a:pPr lvl="1" fontAlgn="base">
              <a:spcAft>
                <a:spcPct val="0"/>
              </a:spcAft>
            </a:pPr>
            <a:r>
              <a:rPr lang="en-GB" dirty="0">
                <a:solidFill>
                  <a:srgbClr val="00194F"/>
                </a:solidFill>
                <a:latin typeface="Arial" panose="020B0604020202020204" pitchFamily="34" charset="0"/>
                <a:cs typeface="Arial" panose="020B0604020202020204" pitchFamily="34" charset="0"/>
              </a:rPr>
              <a:t>Series Loss</a:t>
            </a:r>
          </a:p>
          <a:p>
            <a:pPr lvl="1" fontAlgn="base">
              <a:spcAft>
                <a:spcPct val="0"/>
              </a:spcAft>
            </a:pPr>
            <a:endParaRPr lang="en-GB" sz="1600" dirty="0">
              <a:solidFill>
                <a:srgbClr val="00194F"/>
              </a:solidFill>
              <a:latin typeface="Arial" panose="020B0604020202020204" pitchFamily="34" charset="0"/>
              <a:cs typeface="Arial" panose="020B0604020202020204" pitchFamily="34" charset="0"/>
            </a:endParaRPr>
          </a:p>
          <a:p>
            <a:pPr fontAlgn="base">
              <a:spcAft>
                <a:spcPct val="0"/>
              </a:spcAft>
            </a:pPr>
            <a:endParaRPr lang="en-GB" sz="1600" dirty="0">
              <a:solidFill>
                <a:srgbClr val="00194F"/>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1D7599E7-7A13-4FB6-929E-4D41B3528059}" type="slidenum">
              <a:rPr lang="en-GB" smtClean="0">
                <a:solidFill>
                  <a:prstClr val="black">
                    <a:tint val="75000"/>
                  </a:prstClr>
                </a:solidFill>
              </a:rPr>
              <a:pPr/>
              <a:t>6</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r>
              <a:rPr lang="en-GB">
                <a:solidFill>
                  <a:prstClr val="black">
                    <a:tint val="75000"/>
                  </a:prstClr>
                </a:solidFill>
              </a:rPr>
              <a:t>Hamburg 28th September</a:t>
            </a:r>
          </a:p>
        </p:txBody>
      </p:sp>
      <p:pic>
        <p:nvPicPr>
          <p:cNvPr id="10" name="Picture 9"/>
          <p:cNvPicPr/>
          <p:nvPr/>
        </p:nvPicPr>
        <p:blipFill>
          <a:blip r:embed="rId3" cstate="print">
            <a:extLst>
              <a:ext uri="{28A0092B-C50C-407E-A947-70E740481C1C}">
                <a14:useLocalDpi xmlns:a14="http://schemas.microsoft.com/office/drawing/2010/main" val="0"/>
              </a:ext>
            </a:extLst>
          </a:blip>
          <a:stretch>
            <a:fillRect/>
          </a:stretch>
        </p:blipFill>
        <p:spPr>
          <a:xfrm>
            <a:off x="179512" y="116632"/>
            <a:ext cx="3044825" cy="652145"/>
          </a:xfrm>
          <a:prstGeom prst="rect">
            <a:avLst/>
          </a:prstGeom>
        </p:spPr>
      </p:pic>
    </p:spTree>
    <p:extLst>
      <p:ext uri="{BB962C8B-B14F-4D97-AF65-F5344CB8AC3E}">
        <p14:creationId xmlns:p14="http://schemas.microsoft.com/office/powerpoint/2010/main" val="21512240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9208" y="331540"/>
            <a:ext cx="8229600" cy="1143000"/>
          </a:xfrm>
        </p:spPr>
        <p:txBody>
          <a:bodyPr>
            <a:normAutofit fontScale="90000"/>
          </a:bodyPr>
          <a:lstStyle/>
          <a:p>
            <a:pPr algn="r"/>
            <a:br>
              <a:rPr lang="en-GB" sz="2800" b="1" dirty="0">
                <a:solidFill>
                  <a:prstClr val="black"/>
                </a:solidFill>
              </a:rPr>
            </a:br>
            <a:r>
              <a:rPr lang="en-GB" sz="2200" b="1" dirty="0">
                <a:solidFill>
                  <a:schemeClr val="accent2">
                    <a:lumMod val="75000"/>
                  </a:schemeClr>
                </a:solidFill>
                <a:latin typeface="Arial" panose="020B0604020202020204" pitchFamily="34" charset="0"/>
                <a:cs typeface="Arial" panose="020B0604020202020204" pitchFamily="34" charset="0"/>
              </a:rPr>
              <a:t>Risk mitigation in wind energy projects</a:t>
            </a:r>
            <a:br>
              <a:rPr lang="en-GB" sz="2200" b="1" dirty="0">
                <a:solidFill>
                  <a:schemeClr val="accent2">
                    <a:lumMod val="75000"/>
                  </a:schemeClr>
                </a:solidFill>
                <a:latin typeface="Arial" panose="020B0604020202020204" pitchFamily="34" charset="0"/>
                <a:cs typeface="Arial" panose="020B0604020202020204" pitchFamily="34" charset="0"/>
              </a:rPr>
            </a:br>
            <a:br>
              <a:rPr lang="en-GB" sz="2200" b="1" dirty="0">
                <a:solidFill>
                  <a:schemeClr val="accent2">
                    <a:lumMod val="75000"/>
                  </a:schemeClr>
                </a:solidFill>
                <a:latin typeface="Arial" panose="020B0604020202020204" pitchFamily="34" charset="0"/>
                <a:cs typeface="Arial" panose="020B0604020202020204" pitchFamily="34" charset="0"/>
              </a:rPr>
            </a:br>
            <a:endParaRPr lang="en-GB" sz="2800" dirty="0">
              <a:solidFill>
                <a:schemeClr val="accent2">
                  <a:lumMod val="75000"/>
                </a:schemeClr>
              </a:solidFill>
              <a:latin typeface="Arial" panose="020B0604020202020204" pitchFamily="34" charset="0"/>
              <a:cs typeface="Arial" panose="020B0604020202020204" pitchFamily="34" charset="0"/>
            </a:endParaRPr>
          </a:p>
        </p:txBody>
      </p:sp>
      <p:sp>
        <p:nvSpPr>
          <p:cNvPr id="3" name="Content Placeholder 2"/>
          <p:cNvSpPr>
            <a:spLocks noGrp="1"/>
          </p:cNvSpPr>
          <p:nvPr>
            <p:ph sz="half" idx="2"/>
          </p:nvPr>
        </p:nvSpPr>
        <p:spPr>
          <a:xfrm>
            <a:off x="827584" y="1671083"/>
            <a:ext cx="8003232" cy="3384375"/>
          </a:xfrm>
          <a:solidFill>
            <a:schemeClr val="bg2"/>
          </a:solidFill>
        </p:spPr>
        <p:txBody>
          <a:bodyPr>
            <a:noAutofit/>
          </a:bodyPr>
          <a:lstStyle/>
          <a:p>
            <a:pPr marL="0" indent="0" fontAlgn="base">
              <a:spcAft>
                <a:spcPct val="0"/>
              </a:spcAft>
              <a:buNone/>
            </a:pPr>
            <a:r>
              <a:rPr lang="en-GB" sz="2000" dirty="0">
                <a:solidFill>
                  <a:srgbClr val="00194F"/>
                </a:solidFill>
                <a:latin typeface="Arial" panose="020B0604020202020204" pitchFamily="34" charset="0"/>
                <a:cs typeface="Arial" panose="020B0604020202020204" pitchFamily="34" charset="0"/>
              </a:rPr>
              <a:t>Onshore- and offshore traditional wind insurance evolution positives:</a:t>
            </a:r>
          </a:p>
          <a:p>
            <a:pPr fontAlgn="base">
              <a:spcAft>
                <a:spcPct val="0"/>
              </a:spcAft>
            </a:pPr>
            <a:r>
              <a:rPr lang="en-GB" sz="2000" dirty="0">
                <a:solidFill>
                  <a:srgbClr val="00194F"/>
                </a:solidFill>
                <a:latin typeface="Arial" panose="020B0604020202020204" pitchFamily="34" charset="0"/>
                <a:cs typeface="Arial" panose="020B0604020202020204" pitchFamily="34" charset="0"/>
              </a:rPr>
              <a:t>Capacity </a:t>
            </a:r>
          </a:p>
          <a:p>
            <a:pPr lvl="1" fontAlgn="base">
              <a:spcAft>
                <a:spcPct val="0"/>
              </a:spcAft>
            </a:pPr>
            <a:r>
              <a:rPr lang="en-GB" dirty="0">
                <a:solidFill>
                  <a:srgbClr val="00194F"/>
                </a:solidFill>
                <a:latin typeface="Arial" panose="020B0604020202020204" pitchFamily="34" charset="0"/>
                <a:cs typeface="Arial" panose="020B0604020202020204" pitchFamily="34" charset="0"/>
              </a:rPr>
              <a:t>Onshore &gt;USD 4.5 billion working capacity per risk;</a:t>
            </a:r>
          </a:p>
          <a:p>
            <a:pPr lvl="1" fontAlgn="base">
              <a:spcAft>
                <a:spcPct val="0"/>
              </a:spcAft>
            </a:pPr>
            <a:r>
              <a:rPr lang="en-GB" dirty="0">
                <a:solidFill>
                  <a:srgbClr val="00194F"/>
                </a:solidFill>
                <a:latin typeface="Arial" panose="020B0604020202020204" pitchFamily="34" charset="0"/>
                <a:cs typeface="Arial" panose="020B0604020202020204" pitchFamily="34" charset="0"/>
              </a:rPr>
              <a:t>Offshore ~USD 3.5 billion;</a:t>
            </a:r>
          </a:p>
          <a:p>
            <a:pPr lvl="1" fontAlgn="base">
              <a:spcAft>
                <a:spcPct val="0"/>
              </a:spcAft>
            </a:pPr>
            <a:endParaRPr lang="en-GB" dirty="0">
              <a:solidFill>
                <a:srgbClr val="00194F"/>
              </a:solidFill>
              <a:latin typeface="Arial" panose="020B0604020202020204" pitchFamily="34" charset="0"/>
              <a:cs typeface="Arial" panose="020B0604020202020204" pitchFamily="34" charset="0"/>
            </a:endParaRPr>
          </a:p>
          <a:p>
            <a:pPr fontAlgn="base">
              <a:spcAft>
                <a:spcPct val="0"/>
              </a:spcAft>
            </a:pPr>
            <a:r>
              <a:rPr lang="en-GB" sz="2000" dirty="0">
                <a:solidFill>
                  <a:srgbClr val="00194F"/>
                </a:solidFill>
                <a:latin typeface="Arial" panose="020B0604020202020204" pitchFamily="34" charset="0"/>
                <a:cs typeface="Arial" panose="020B0604020202020204" pitchFamily="34" charset="0"/>
              </a:rPr>
              <a:t>Pricing</a:t>
            </a:r>
          </a:p>
          <a:p>
            <a:pPr lvl="1" fontAlgn="base">
              <a:spcAft>
                <a:spcPct val="0"/>
              </a:spcAft>
            </a:pPr>
            <a:r>
              <a:rPr lang="en-GB" dirty="0">
                <a:solidFill>
                  <a:srgbClr val="00194F"/>
                </a:solidFill>
                <a:latin typeface="Arial" panose="020B0604020202020204" pitchFamily="34" charset="0"/>
                <a:cs typeface="Arial" panose="020B0604020202020204" pitchFamily="34" charset="0"/>
              </a:rPr>
              <a:t>Offshore roughly ~40% reduction in premium rates in 4 years;	</a:t>
            </a:r>
          </a:p>
        </p:txBody>
      </p:sp>
      <p:sp>
        <p:nvSpPr>
          <p:cNvPr id="4" name="Slide Number Placeholder 3"/>
          <p:cNvSpPr>
            <a:spLocks noGrp="1"/>
          </p:cNvSpPr>
          <p:nvPr>
            <p:ph type="sldNum" sz="quarter" idx="12"/>
          </p:nvPr>
        </p:nvSpPr>
        <p:spPr/>
        <p:txBody>
          <a:bodyPr/>
          <a:lstStyle/>
          <a:p>
            <a:fld id="{1D7599E7-7A13-4FB6-929E-4D41B3528059}" type="slidenum">
              <a:rPr lang="en-GB" smtClean="0">
                <a:solidFill>
                  <a:prstClr val="black">
                    <a:tint val="75000"/>
                  </a:prstClr>
                </a:solidFill>
              </a:rPr>
              <a:pPr/>
              <a:t>7</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r>
              <a:rPr lang="en-GB">
                <a:solidFill>
                  <a:prstClr val="black">
                    <a:tint val="75000"/>
                  </a:prstClr>
                </a:solidFill>
              </a:rPr>
              <a:t>Hamburg 28th September</a:t>
            </a:r>
          </a:p>
        </p:txBody>
      </p:sp>
      <p:pic>
        <p:nvPicPr>
          <p:cNvPr id="10" name="Picture 9"/>
          <p:cNvPicPr/>
          <p:nvPr/>
        </p:nvPicPr>
        <p:blipFill>
          <a:blip r:embed="rId3" cstate="print">
            <a:extLst>
              <a:ext uri="{28A0092B-C50C-407E-A947-70E740481C1C}">
                <a14:useLocalDpi xmlns:a14="http://schemas.microsoft.com/office/drawing/2010/main" val="0"/>
              </a:ext>
            </a:extLst>
          </a:blip>
          <a:stretch>
            <a:fillRect/>
          </a:stretch>
        </p:blipFill>
        <p:spPr>
          <a:xfrm>
            <a:off x="179512" y="116632"/>
            <a:ext cx="3044825" cy="652145"/>
          </a:xfrm>
          <a:prstGeom prst="rect">
            <a:avLst/>
          </a:prstGeom>
        </p:spPr>
      </p:pic>
    </p:spTree>
    <p:extLst>
      <p:ext uri="{BB962C8B-B14F-4D97-AF65-F5344CB8AC3E}">
        <p14:creationId xmlns:p14="http://schemas.microsoft.com/office/powerpoint/2010/main" val="5489505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9208" y="331540"/>
            <a:ext cx="8229600" cy="1143000"/>
          </a:xfrm>
        </p:spPr>
        <p:txBody>
          <a:bodyPr>
            <a:normAutofit fontScale="90000"/>
          </a:bodyPr>
          <a:lstStyle/>
          <a:p>
            <a:pPr algn="r"/>
            <a:br>
              <a:rPr lang="en-GB" sz="2800" b="1" dirty="0">
                <a:solidFill>
                  <a:prstClr val="black"/>
                </a:solidFill>
              </a:rPr>
            </a:br>
            <a:r>
              <a:rPr lang="en-GB" sz="2200" b="1" dirty="0">
                <a:solidFill>
                  <a:schemeClr val="accent2">
                    <a:lumMod val="75000"/>
                  </a:schemeClr>
                </a:solidFill>
                <a:latin typeface="Arial" panose="020B0604020202020204" pitchFamily="34" charset="0"/>
                <a:cs typeface="Arial" panose="020B0604020202020204" pitchFamily="34" charset="0"/>
              </a:rPr>
              <a:t>Risk mitigation in wind energy projects</a:t>
            </a:r>
            <a:br>
              <a:rPr lang="en-GB" sz="2200" b="1" dirty="0">
                <a:solidFill>
                  <a:schemeClr val="accent2">
                    <a:lumMod val="75000"/>
                  </a:schemeClr>
                </a:solidFill>
                <a:latin typeface="Arial" panose="020B0604020202020204" pitchFamily="34" charset="0"/>
                <a:cs typeface="Arial" panose="020B0604020202020204" pitchFamily="34" charset="0"/>
              </a:rPr>
            </a:br>
            <a:br>
              <a:rPr lang="en-GB" sz="2200" b="1" dirty="0">
                <a:solidFill>
                  <a:schemeClr val="accent2">
                    <a:lumMod val="75000"/>
                  </a:schemeClr>
                </a:solidFill>
                <a:latin typeface="Arial" panose="020B0604020202020204" pitchFamily="34" charset="0"/>
                <a:cs typeface="Arial" panose="020B0604020202020204" pitchFamily="34" charset="0"/>
              </a:rPr>
            </a:br>
            <a:endParaRPr lang="en-GB" sz="2800" dirty="0">
              <a:solidFill>
                <a:schemeClr val="accent2">
                  <a:lumMod val="75000"/>
                </a:schemeClr>
              </a:solidFill>
              <a:latin typeface="Arial" panose="020B0604020202020204" pitchFamily="34" charset="0"/>
              <a:cs typeface="Arial" panose="020B0604020202020204" pitchFamily="34" charset="0"/>
            </a:endParaRPr>
          </a:p>
        </p:txBody>
      </p:sp>
      <p:sp>
        <p:nvSpPr>
          <p:cNvPr id="3" name="Content Placeholder 2"/>
          <p:cNvSpPr>
            <a:spLocks noGrp="1"/>
          </p:cNvSpPr>
          <p:nvPr>
            <p:ph sz="half" idx="2"/>
          </p:nvPr>
        </p:nvSpPr>
        <p:spPr>
          <a:xfrm>
            <a:off x="827584" y="1671083"/>
            <a:ext cx="8003232" cy="3384375"/>
          </a:xfrm>
          <a:solidFill>
            <a:schemeClr val="bg2"/>
          </a:solidFill>
        </p:spPr>
        <p:txBody>
          <a:bodyPr>
            <a:noAutofit/>
          </a:bodyPr>
          <a:lstStyle/>
          <a:p>
            <a:pPr marL="0" indent="0" fontAlgn="base">
              <a:spcAft>
                <a:spcPct val="0"/>
              </a:spcAft>
              <a:buNone/>
            </a:pPr>
            <a:r>
              <a:rPr lang="en-GB" sz="2000" dirty="0">
                <a:solidFill>
                  <a:srgbClr val="00194F"/>
                </a:solidFill>
                <a:latin typeface="Arial" panose="020B0604020202020204" pitchFamily="34" charset="0"/>
                <a:cs typeface="Arial" panose="020B0604020202020204" pitchFamily="34" charset="0"/>
              </a:rPr>
              <a:t>Onshore- and offshore traditional wind insurance evolution positives:</a:t>
            </a:r>
          </a:p>
          <a:p>
            <a:pPr marL="114300" indent="0">
              <a:buNone/>
            </a:pPr>
            <a:r>
              <a:rPr lang="en-GB" sz="1600" b="1" i="1" dirty="0">
                <a:solidFill>
                  <a:srgbClr val="002060"/>
                </a:solidFill>
                <a:latin typeface="Arial" pitchFamily="34" charset="0"/>
                <a:cs typeface="Arial" pitchFamily="34" charset="0"/>
              </a:rPr>
              <a:t>Average Indicative only:</a:t>
            </a:r>
          </a:p>
          <a:p>
            <a:pPr marL="114300" indent="0">
              <a:buNone/>
            </a:pPr>
            <a:r>
              <a:rPr lang="en-GB" sz="1600" b="1" dirty="0">
                <a:solidFill>
                  <a:srgbClr val="002060"/>
                </a:solidFill>
                <a:latin typeface="Arial" pitchFamily="34" charset="0"/>
                <a:cs typeface="Arial" pitchFamily="34" charset="0"/>
              </a:rPr>
              <a:t>	CEAR		DSU		OAR		BI</a:t>
            </a:r>
          </a:p>
          <a:p>
            <a:pPr marL="114300" indent="0">
              <a:buNone/>
            </a:pPr>
            <a:endParaRPr lang="en-GB" sz="1600" b="1" dirty="0">
              <a:solidFill>
                <a:srgbClr val="002060"/>
              </a:solidFill>
              <a:latin typeface="Arial" pitchFamily="34" charset="0"/>
              <a:cs typeface="Arial" pitchFamily="34" charset="0"/>
            </a:endParaRPr>
          </a:p>
          <a:p>
            <a:pPr marL="114300" indent="0">
              <a:buNone/>
            </a:pPr>
            <a:r>
              <a:rPr lang="en-GB" sz="1600" b="1" dirty="0">
                <a:solidFill>
                  <a:srgbClr val="002060"/>
                </a:solidFill>
                <a:latin typeface="Arial" pitchFamily="34" charset="0"/>
                <a:cs typeface="Arial" pitchFamily="34" charset="0"/>
              </a:rPr>
              <a:t>2016</a:t>
            </a:r>
            <a:r>
              <a:rPr lang="en-GB" sz="1600" dirty="0">
                <a:solidFill>
                  <a:srgbClr val="002060"/>
                </a:solidFill>
                <a:latin typeface="Arial" pitchFamily="34" charset="0"/>
                <a:cs typeface="Arial" pitchFamily="34" charset="0"/>
              </a:rPr>
              <a:t>:	0.48%		1.18%		0.17%		0.74%	</a:t>
            </a:r>
          </a:p>
          <a:p>
            <a:pPr marL="114300" indent="0">
              <a:buNone/>
            </a:pPr>
            <a:r>
              <a:rPr lang="en-GB" sz="1600" dirty="0">
                <a:solidFill>
                  <a:srgbClr val="002060"/>
                </a:solidFill>
                <a:latin typeface="Arial" pitchFamily="34" charset="0"/>
                <a:cs typeface="Arial" pitchFamily="34" charset="0"/>
              </a:rPr>
              <a:t>		</a:t>
            </a:r>
            <a:endParaRPr lang="en-GB" sz="1600" b="1" i="1" dirty="0">
              <a:solidFill>
                <a:srgbClr val="002060"/>
              </a:solidFill>
              <a:latin typeface="Arial" pitchFamily="34" charset="0"/>
              <a:cs typeface="Arial" pitchFamily="34" charset="0"/>
            </a:endParaRPr>
          </a:p>
          <a:p>
            <a:pPr marL="114300" indent="0">
              <a:buNone/>
            </a:pPr>
            <a:r>
              <a:rPr lang="en-GB" sz="1600" b="1" dirty="0">
                <a:solidFill>
                  <a:srgbClr val="002060"/>
                </a:solidFill>
                <a:latin typeface="Arial" pitchFamily="34" charset="0"/>
                <a:cs typeface="Arial" pitchFamily="34" charset="0"/>
              </a:rPr>
              <a:t>2015</a:t>
            </a:r>
            <a:r>
              <a:rPr lang="en-GB" sz="1600" dirty="0">
                <a:solidFill>
                  <a:srgbClr val="002060"/>
                </a:solidFill>
                <a:latin typeface="Arial" pitchFamily="34" charset="0"/>
                <a:cs typeface="Arial" pitchFamily="34" charset="0"/>
              </a:rPr>
              <a:t>:  	0.52%     		1.48%       	0.21%   		0.79%			 </a:t>
            </a:r>
          </a:p>
          <a:p>
            <a:pPr marL="114300" indent="0">
              <a:buNone/>
            </a:pPr>
            <a:r>
              <a:rPr lang="en-GB" sz="1600" b="1" dirty="0">
                <a:solidFill>
                  <a:srgbClr val="002060"/>
                </a:solidFill>
                <a:latin typeface="Arial" pitchFamily="34" charset="0"/>
                <a:cs typeface="Arial" pitchFamily="34" charset="0"/>
              </a:rPr>
              <a:t>2014</a:t>
            </a:r>
            <a:r>
              <a:rPr lang="en-GB" sz="1600" dirty="0">
                <a:solidFill>
                  <a:srgbClr val="002060"/>
                </a:solidFill>
                <a:latin typeface="Arial" pitchFamily="34" charset="0"/>
                <a:cs typeface="Arial" pitchFamily="34" charset="0"/>
              </a:rPr>
              <a:t>:	0.73%    		 2.44%    		0.345% 		0.88% </a:t>
            </a:r>
          </a:p>
          <a:p>
            <a:pPr marL="114300" indent="0">
              <a:buNone/>
            </a:pPr>
            <a:r>
              <a:rPr lang="en-GB" sz="1600" dirty="0">
                <a:solidFill>
                  <a:srgbClr val="002060"/>
                </a:solidFill>
                <a:latin typeface="Arial" pitchFamily="34" charset="0"/>
                <a:cs typeface="Arial" pitchFamily="34" charset="0"/>
              </a:rPr>
              <a:t>			</a:t>
            </a:r>
            <a:endParaRPr lang="en-GB" sz="1600" b="1" dirty="0">
              <a:solidFill>
                <a:srgbClr val="002060"/>
              </a:solidFill>
              <a:latin typeface="Arial" pitchFamily="34" charset="0"/>
              <a:cs typeface="Arial" pitchFamily="34" charset="0"/>
            </a:endParaRPr>
          </a:p>
          <a:p>
            <a:pPr marL="114300" indent="0">
              <a:buNone/>
            </a:pPr>
            <a:r>
              <a:rPr lang="en-GB" sz="1600" b="1" dirty="0">
                <a:solidFill>
                  <a:srgbClr val="002060"/>
                </a:solidFill>
                <a:latin typeface="Arial" pitchFamily="34" charset="0"/>
                <a:cs typeface="Arial" pitchFamily="34" charset="0"/>
              </a:rPr>
              <a:t>2013</a:t>
            </a:r>
            <a:r>
              <a:rPr lang="en-GB" sz="1600" dirty="0">
                <a:solidFill>
                  <a:srgbClr val="002060"/>
                </a:solidFill>
                <a:latin typeface="Arial" pitchFamily="34" charset="0"/>
                <a:cs typeface="Arial" pitchFamily="34" charset="0"/>
              </a:rPr>
              <a:t>: 	0.87%   		1.995%    	0.395% 		1.114%</a:t>
            </a:r>
          </a:p>
          <a:p>
            <a:pPr marL="114300" indent="0">
              <a:buNone/>
            </a:pPr>
            <a:endParaRPr lang="en-GB" sz="1600" dirty="0">
              <a:solidFill>
                <a:srgbClr val="002060"/>
              </a:solidFill>
              <a:latin typeface="Arial" pitchFamily="34" charset="0"/>
              <a:cs typeface="Arial" pitchFamily="34" charset="0"/>
            </a:endParaRPr>
          </a:p>
          <a:p>
            <a:pPr marL="114300" indent="0">
              <a:buNone/>
            </a:pPr>
            <a:endParaRPr lang="en-GB" sz="900" b="1" dirty="0">
              <a:solidFill>
                <a:srgbClr val="002060"/>
              </a:solidFill>
              <a:latin typeface="Arial" pitchFamily="34" charset="0"/>
              <a:cs typeface="Arial" pitchFamily="34" charset="0"/>
            </a:endParaRPr>
          </a:p>
          <a:p>
            <a:pPr fontAlgn="base">
              <a:spcAft>
                <a:spcPct val="0"/>
              </a:spcAft>
            </a:pPr>
            <a:endParaRPr lang="en-GB" sz="1600" dirty="0">
              <a:solidFill>
                <a:srgbClr val="00194F"/>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1D7599E7-7A13-4FB6-929E-4D41B3528059}" type="slidenum">
              <a:rPr lang="en-GB" smtClean="0">
                <a:solidFill>
                  <a:prstClr val="black">
                    <a:tint val="75000"/>
                  </a:prstClr>
                </a:solidFill>
              </a:rPr>
              <a:pPr/>
              <a:t>8</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r>
              <a:rPr lang="en-GB">
                <a:solidFill>
                  <a:prstClr val="black">
                    <a:tint val="75000"/>
                  </a:prstClr>
                </a:solidFill>
              </a:rPr>
              <a:t>Hamburg 28th September</a:t>
            </a:r>
          </a:p>
        </p:txBody>
      </p:sp>
      <p:pic>
        <p:nvPicPr>
          <p:cNvPr id="10" name="Picture 9"/>
          <p:cNvPicPr/>
          <p:nvPr/>
        </p:nvPicPr>
        <p:blipFill>
          <a:blip r:embed="rId3" cstate="print">
            <a:extLst>
              <a:ext uri="{28A0092B-C50C-407E-A947-70E740481C1C}">
                <a14:useLocalDpi xmlns:a14="http://schemas.microsoft.com/office/drawing/2010/main" val="0"/>
              </a:ext>
            </a:extLst>
          </a:blip>
          <a:stretch>
            <a:fillRect/>
          </a:stretch>
        </p:blipFill>
        <p:spPr>
          <a:xfrm>
            <a:off x="179512" y="116632"/>
            <a:ext cx="3044825" cy="652145"/>
          </a:xfrm>
          <a:prstGeom prst="rect">
            <a:avLst/>
          </a:prstGeom>
        </p:spPr>
      </p:pic>
    </p:spTree>
    <p:extLst>
      <p:ext uri="{BB962C8B-B14F-4D97-AF65-F5344CB8AC3E}">
        <p14:creationId xmlns:p14="http://schemas.microsoft.com/office/powerpoint/2010/main" val="23309558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9208" y="331540"/>
            <a:ext cx="8229600" cy="1143000"/>
          </a:xfrm>
        </p:spPr>
        <p:txBody>
          <a:bodyPr>
            <a:normAutofit fontScale="90000"/>
          </a:bodyPr>
          <a:lstStyle/>
          <a:p>
            <a:pPr algn="r"/>
            <a:br>
              <a:rPr lang="en-GB" sz="2800" b="1" dirty="0">
                <a:solidFill>
                  <a:prstClr val="black"/>
                </a:solidFill>
              </a:rPr>
            </a:br>
            <a:r>
              <a:rPr lang="en-GB" sz="2200" b="1" dirty="0">
                <a:solidFill>
                  <a:schemeClr val="accent2">
                    <a:lumMod val="75000"/>
                  </a:schemeClr>
                </a:solidFill>
                <a:latin typeface="Arial" panose="020B0604020202020204" pitchFamily="34" charset="0"/>
                <a:cs typeface="Arial" panose="020B0604020202020204" pitchFamily="34" charset="0"/>
              </a:rPr>
              <a:t>Risk mitigation in wind energy projects</a:t>
            </a:r>
            <a:br>
              <a:rPr lang="en-GB" sz="2200" b="1" dirty="0">
                <a:solidFill>
                  <a:schemeClr val="accent2">
                    <a:lumMod val="75000"/>
                  </a:schemeClr>
                </a:solidFill>
                <a:latin typeface="Arial" panose="020B0604020202020204" pitchFamily="34" charset="0"/>
                <a:cs typeface="Arial" panose="020B0604020202020204" pitchFamily="34" charset="0"/>
              </a:rPr>
            </a:br>
            <a:br>
              <a:rPr lang="en-GB" sz="2200" b="1" dirty="0">
                <a:solidFill>
                  <a:schemeClr val="accent2">
                    <a:lumMod val="75000"/>
                  </a:schemeClr>
                </a:solidFill>
                <a:latin typeface="Arial" panose="020B0604020202020204" pitchFamily="34" charset="0"/>
                <a:cs typeface="Arial" panose="020B0604020202020204" pitchFamily="34" charset="0"/>
              </a:rPr>
            </a:br>
            <a:endParaRPr lang="en-GB" sz="2800" dirty="0">
              <a:solidFill>
                <a:schemeClr val="accent2">
                  <a:lumMod val="75000"/>
                </a:schemeClr>
              </a:solidFill>
              <a:latin typeface="Arial" panose="020B0604020202020204" pitchFamily="34" charset="0"/>
              <a:cs typeface="Arial" panose="020B0604020202020204" pitchFamily="34" charset="0"/>
            </a:endParaRPr>
          </a:p>
        </p:txBody>
      </p:sp>
      <p:sp>
        <p:nvSpPr>
          <p:cNvPr id="3" name="Content Placeholder 2"/>
          <p:cNvSpPr>
            <a:spLocks noGrp="1"/>
          </p:cNvSpPr>
          <p:nvPr>
            <p:ph sz="half" idx="2"/>
          </p:nvPr>
        </p:nvSpPr>
        <p:spPr>
          <a:xfrm>
            <a:off x="827584" y="1671083"/>
            <a:ext cx="8003232" cy="3384375"/>
          </a:xfrm>
          <a:solidFill>
            <a:schemeClr val="bg2"/>
          </a:solidFill>
        </p:spPr>
        <p:txBody>
          <a:bodyPr>
            <a:noAutofit/>
          </a:bodyPr>
          <a:lstStyle/>
          <a:p>
            <a:pPr marL="0" indent="0" fontAlgn="base">
              <a:spcAft>
                <a:spcPct val="0"/>
              </a:spcAft>
              <a:buNone/>
            </a:pPr>
            <a:r>
              <a:rPr lang="en-GB" sz="2000" dirty="0">
                <a:solidFill>
                  <a:srgbClr val="00194F"/>
                </a:solidFill>
                <a:latin typeface="Arial" panose="020B0604020202020204" pitchFamily="34" charset="0"/>
                <a:cs typeface="Arial" panose="020B0604020202020204" pitchFamily="34" charset="0"/>
              </a:rPr>
              <a:t>Onshore- and offshore traditional wind insurance evolution positives:</a:t>
            </a:r>
          </a:p>
          <a:p>
            <a:pPr fontAlgn="base">
              <a:spcAft>
                <a:spcPct val="0"/>
              </a:spcAft>
            </a:pPr>
            <a:endParaRPr lang="en-GB" sz="2000" dirty="0">
              <a:solidFill>
                <a:srgbClr val="00194F"/>
              </a:solidFill>
              <a:latin typeface="Arial" panose="020B0604020202020204" pitchFamily="34" charset="0"/>
              <a:cs typeface="Arial" panose="020B0604020202020204" pitchFamily="34" charset="0"/>
            </a:endParaRPr>
          </a:p>
          <a:p>
            <a:pPr fontAlgn="base">
              <a:spcAft>
                <a:spcPct val="0"/>
              </a:spcAft>
            </a:pPr>
            <a:r>
              <a:rPr lang="en-GB" sz="2000" dirty="0">
                <a:solidFill>
                  <a:srgbClr val="00194F"/>
                </a:solidFill>
                <a:latin typeface="Arial" panose="020B0604020202020204" pitchFamily="34" charset="0"/>
                <a:cs typeface="Arial" panose="020B0604020202020204" pitchFamily="34" charset="0"/>
              </a:rPr>
              <a:t>Risk Management Contribution</a:t>
            </a:r>
          </a:p>
          <a:p>
            <a:pPr lvl="1" fontAlgn="base">
              <a:spcAft>
                <a:spcPct val="0"/>
              </a:spcAft>
            </a:pPr>
            <a:r>
              <a:rPr lang="en-GB" dirty="0">
                <a:solidFill>
                  <a:srgbClr val="00194F"/>
                </a:solidFill>
                <a:latin typeface="Arial" panose="020B0604020202020204" pitchFamily="34" charset="0"/>
                <a:cs typeface="Arial" panose="020B0604020202020204" pitchFamily="34" charset="0"/>
              </a:rPr>
              <a:t>MWS</a:t>
            </a:r>
          </a:p>
          <a:p>
            <a:pPr lvl="1" fontAlgn="base">
              <a:spcAft>
                <a:spcPct val="0"/>
              </a:spcAft>
            </a:pPr>
            <a:r>
              <a:rPr lang="en-GB" dirty="0">
                <a:solidFill>
                  <a:srgbClr val="00194F"/>
                </a:solidFill>
                <a:latin typeface="Arial" panose="020B0604020202020204" pitchFamily="34" charset="0"/>
                <a:cs typeface="Arial" panose="020B0604020202020204" pitchFamily="34" charset="0"/>
              </a:rPr>
              <a:t>Loss adjustors, etc. </a:t>
            </a:r>
          </a:p>
          <a:p>
            <a:pPr lvl="1" fontAlgn="base">
              <a:spcAft>
                <a:spcPct val="0"/>
              </a:spcAft>
            </a:pPr>
            <a:r>
              <a:rPr lang="en-GB" dirty="0">
                <a:solidFill>
                  <a:srgbClr val="00194F"/>
                </a:solidFill>
                <a:latin typeface="Arial" panose="020B0604020202020204" pitchFamily="34" charset="0"/>
                <a:cs typeface="Arial" panose="020B0604020202020204" pitchFamily="34" charset="0"/>
              </a:rPr>
              <a:t>Data and Knowledge sharing (e.g. </a:t>
            </a:r>
            <a:r>
              <a:rPr lang="en-GB" dirty="0" err="1">
                <a:solidFill>
                  <a:srgbClr val="00194F"/>
                </a:solidFill>
                <a:latin typeface="Arial" panose="020B0604020202020204" pitchFamily="34" charset="0"/>
                <a:cs typeface="Arial" panose="020B0604020202020204" pitchFamily="34" charset="0"/>
              </a:rPr>
              <a:t>GCube</a:t>
            </a:r>
            <a:r>
              <a:rPr lang="en-GB" dirty="0">
                <a:solidFill>
                  <a:srgbClr val="00194F"/>
                </a:solidFill>
                <a:latin typeface="Arial" panose="020B0604020202020204" pitchFamily="34" charset="0"/>
                <a:cs typeface="Arial" panose="020B0604020202020204" pitchFamily="34" charset="0"/>
              </a:rPr>
              <a:t> publications, </a:t>
            </a:r>
            <a:r>
              <a:rPr lang="en-GB" dirty="0" err="1">
                <a:solidFill>
                  <a:srgbClr val="00194F"/>
                </a:solidFill>
                <a:latin typeface="Arial" panose="020B0604020202020204" pitchFamily="34" charset="0"/>
                <a:cs typeface="Arial" panose="020B0604020202020204" pitchFamily="34" charset="0"/>
              </a:rPr>
              <a:t>etc</a:t>
            </a:r>
            <a:r>
              <a:rPr lang="en-GB" dirty="0">
                <a:solidFill>
                  <a:srgbClr val="00194F"/>
                </a:solidFill>
                <a:latin typeface="Arial" panose="020B0604020202020204" pitchFamily="34" charset="0"/>
                <a:cs typeface="Arial" panose="020B0604020202020204" pitchFamily="34" charset="0"/>
              </a:rPr>
              <a:t>)</a:t>
            </a:r>
          </a:p>
        </p:txBody>
      </p:sp>
      <p:sp>
        <p:nvSpPr>
          <p:cNvPr id="4" name="Slide Number Placeholder 3"/>
          <p:cNvSpPr>
            <a:spLocks noGrp="1"/>
          </p:cNvSpPr>
          <p:nvPr>
            <p:ph type="sldNum" sz="quarter" idx="12"/>
          </p:nvPr>
        </p:nvSpPr>
        <p:spPr/>
        <p:txBody>
          <a:bodyPr/>
          <a:lstStyle/>
          <a:p>
            <a:fld id="{1D7599E7-7A13-4FB6-929E-4D41B3528059}" type="slidenum">
              <a:rPr lang="en-GB" smtClean="0">
                <a:solidFill>
                  <a:prstClr val="black">
                    <a:tint val="75000"/>
                  </a:prstClr>
                </a:solidFill>
              </a:rPr>
              <a:pPr/>
              <a:t>9</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r>
              <a:rPr lang="en-GB">
                <a:solidFill>
                  <a:prstClr val="black">
                    <a:tint val="75000"/>
                  </a:prstClr>
                </a:solidFill>
              </a:rPr>
              <a:t>Hamburg 28th September</a:t>
            </a:r>
          </a:p>
        </p:txBody>
      </p:sp>
      <p:pic>
        <p:nvPicPr>
          <p:cNvPr id="10" name="Picture 9"/>
          <p:cNvPicPr/>
          <p:nvPr/>
        </p:nvPicPr>
        <p:blipFill>
          <a:blip r:embed="rId3" cstate="print">
            <a:extLst>
              <a:ext uri="{28A0092B-C50C-407E-A947-70E740481C1C}">
                <a14:useLocalDpi xmlns:a14="http://schemas.microsoft.com/office/drawing/2010/main" val="0"/>
              </a:ext>
            </a:extLst>
          </a:blip>
          <a:stretch>
            <a:fillRect/>
          </a:stretch>
        </p:blipFill>
        <p:spPr>
          <a:xfrm>
            <a:off x="179512" y="116632"/>
            <a:ext cx="3044825" cy="652145"/>
          </a:xfrm>
          <a:prstGeom prst="rect">
            <a:avLst/>
          </a:prstGeom>
        </p:spPr>
      </p:pic>
    </p:spTree>
    <p:extLst>
      <p:ext uri="{BB962C8B-B14F-4D97-AF65-F5344CB8AC3E}">
        <p14:creationId xmlns:p14="http://schemas.microsoft.com/office/powerpoint/2010/main" val="1191157800"/>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3.jpeg"/></Relationships>
</file>

<file path=ppt/theme/theme1.xml><?xml version="1.0" encoding="utf-8"?>
<a:theme xmlns:a="http://schemas.openxmlformats.org/drawingml/2006/main" name="Office Theme">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Essential">
  <a:themeElements>
    <a:clrScheme name="Essential">
      <a:dk1>
        <a:srgbClr val="000000"/>
      </a:dk1>
      <a:lt1>
        <a:srgbClr val="FFFFFF"/>
      </a:lt1>
      <a:dk2>
        <a:srgbClr val="D1282E"/>
      </a:dk2>
      <a:lt2>
        <a:srgbClr val="C8C8B1"/>
      </a:lt2>
      <a:accent1>
        <a:srgbClr val="7A7A7A"/>
      </a:accent1>
      <a:accent2>
        <a:srgbClr val="F5C201"/>
      </a:accent2>
      <a:accent3>
        <a:srgbClr val="526DB0"/>
      </a:accent3>
      <a:accent4>
        <a:srgbClr val="989AAC"/>
      </a:accent4>
      <a:accent5>
        <a:srgbClr val="DC5924"/>
      </a:accent5>
      <a:accent6>
        <a:srgbClr val="B4B392"/>
      </a:accent6>
      <a:hlink>
        <a:srgbClr val="CC9900"/>
      </a:hlink>
      <a:folHlink>
        <a:srgbClr val="969696"/>
      </a:folHlink>
    </a:clrScheme>
    <a:fontScheme name="Essential">
      <a:majorFont>
        <a:latin typeface="Arial Black"/>
        <a:ea typeface=""/>
        <a:cs typeface=""/>
        <a:font script="Jpan" typeface="ＭＳ Ｐゴシック"/>
        <a:font script="Hang" typeface="HY견고딕"/>
        <a:font script="Hans" typeface="微软雅黑"/>
        <a:font script="Hant" typeface="微軟正黑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sential">
      <a:fillStyleLst>
        <a:solidFill>
          <a:schemeClr val="phClr"/>
        </a:solidFill>
        <a:gradFill rotWithShape="1">
          <a:gsLst>
            <a:gs pos="0">
              <a:schemeClr val="phClr">
                <a:tint val="60000"/>
                <a:satMod val="250000"/>
              </a:schemeClr>
            </a:gs>
            <a:gs pos="35000">
              <a:schemeClr val="phClr">
                <a:tint val="47000"/>
                <a:satMod val="275000"/>
              </a:schemeClr>
            </a:gs>
            <a:gs pos="100000">
              <a:schemeClr val="phClr">
                <a:tint val="25000"/>
                <a:satMod val="300000"/>
              </a:schemeClr>
            </a:gs>
          </a:gsLst>
          <a:lin ang="16200000" scaled="1"/>
        </a:gradFill>
        <a:solidFill>
          <a:schemeClr val="phClr">
            <a:satMod val="110000"/>
          </a:schemeClr>
        </a:solidFill>
      </a:fillStyleLst>
      <a:lnStyleLst>
        <a:ln w="12700" cap="flat" cmpd="sng" algn="ctr">
          <a:solidFill>
            <a:schemeClr val="phClr">
              <a:shade val="95000"/>
              <a:satMod val="105000"/>
            </a:schemeClr>
          </a:solidFill>
          <a:prstDash val="solid"/>
        </a:ln>
        <a:ln w="28575" cap="flat" cmpd="sng" algn="ctr">
          <a:solidFill>
            <a:schemeClr val="phClr"/>
          </a:solidFill>
          <a:prstDash val="solid"/>
        </a:ln>
        <a:ln w="41275" cap="flat" cmpd="sng" algn="ctr">
          <a:solidFill>
            <a:schemeClr val="phClr"/>
          </a:solidFill>
          <a:prstDash val="solid"/>
        </a:ln>
      </a:lnStyleLst>
      <a:effectStyleLst>
        <a:effectStyle>
          <a:effectLst/>
        </a:effectStyle>
        <a:effectStyle>
          <a:effectLst>
            <a:outerShdw blurRad="39999" dist="23000" algn="bl" rotWithShape="0">
              <a:srgbClr val="000000">
                <a:alpha val="40000"/>
              </a:srgbClr>
            </a:outerShdw>
          </a:effectLst>
        </a:effectStyle>
        <a:effectStyle>
          <a:effectLst>
            <a:outerShdw blurRad="38100" dist="19050" algn="bl" rotWithShape="0">
              <a:srgbClr val="000000">
                <a:alpha val="60000"/>
              </a:srgbClr>
            </a:outerShdw>
          </a:effectLst>
          <a:scene3d>
            <a:camera prst="orthographicFront">
              <a:rot lat="0" lon="0" rev="0"/>
            </a:camera>
            <a:lightRig rig="balanced" dir="l"/>
          </a:scene3d>
          <a:sp3d prstMaterial="plastic">
            <a:bevelT w="38100" h="31750"/>
          </a:sp3d>
        </a:effectStyle>
      </a:effectStyleLst>
      <a:bgFillStyleLst>
        <a:solidFill>
          <a:schemeClr val="phClr"/>
        </a:solidFill>
        <a:blipFill rotWithShape="1">
          <a:blip xmlns:r="http://schemas.openxmlformats.org/officeDocument/2006/relationships" r:embed="rId1">
            <a:duotone>
              <a:schemeClr val="phClr">
                <a:tint val="96000"/>
              </a:schemeClr>
              <a:schemeClr val="phClr">
                <a:shade val="94000"/>
              </a:schemeClr>
            </a:duotone>
          </a:blip>
          <a:tile tx="0" ty="0" sx="100000" sy="100000" flip="none" algn="tl"/>
        </a:blipFill>
        <a:gradFill rotWithShape="1">
          <a:gsLst>
            <a:gs pos="0">
              <a:schemeClr val="phClr">
                <a:tint val="84000"/>
                <a:satMod val="110000"/>
              </a:schemeClr>
            </a:gs>
            <a:gs pos="44000">
              <a:schemeClr val="phClr">
                <a:tint val="93000"/>
                <a:satMod val="115000"/>
              </a:schemeClr>
            </a:gs>
            <a:gs pos="100000">
              <a:schemeClr val="phClr">
                <a:tint val="100000"/>
                <a:shade val="59000"/>
                <a:satMod val="120000"/>
              </a:schemeClr>
            </a:gs>
          </a:gsLst>
          <a:path path="circle">
            <a:fillToRect l="40000" t="60000" r="60000" b="4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4450</TotalTime>
  <Words>1280</Words>
  <Application>Microsoft Office PowerPoint</Application>
  <PresentationFormat>On-screen Show (4:3)</PresentationFormat>
  <Paragraphs>209</Paragraphs>
  <Slides>10</Slides>
  <Notes>10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10</vt:i4>
      </vt:variant>
    </vt:vector>
  </HeadingPairs>
  <TitlesOfParts>
    <vt:vector size="15" baseType="lpstr">
      <vt:lpstr>Arial</vt:lpstr>
      <vt:lpstr>Arial Black</vt:lpstr>
      <vt:lpstr>Calibri</vt:lpstr>
      <vt:lpstr>Office Theme</vt:lpstr>
      <vt:lpstr>Essential</vt:lpstr>
      <vt:lpstr>  Risk mitigation in wind energy projects  </vt:lpstr>
      <vt:lpstr> Risk mitigation in wind energy projects </vt:lpstr>
      <vt:lpstr> Project financed offshore wind</vt:lpstr>
      <vt:lpstr> Risk mitigation in wind energy projects  </vt:lpstr>
      <vt:lpstr> Risk mitigation in wind energy projects  </vt:lpstr>
      <vt:lpstr> Risk mitigation in wind energy projects  </vt:lpstr>
      <vt:lpstr> Risk mitigation in wind energy projects  </vt:lpstr>
      <vt:lpstr> Risk mitigation in wind energy projects  </vt:lpstr>
      <vt:lpstr> Risk mitigation in wind energy projects  </vt:lpstr>
      <vt:lpstr> Risk mitigation in wind energy projects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Beyond the balance sheet: Lenders’ insurance requirements for offshore wind</dc:title>
  <dc:creator>Martin</dc:creator>
  <cp:lastModifiedBy>Martin Benatar</cp:lastModifiedBy>
  <cp:revision>279</cp:revision>
  <cp:lastPrinted>2015-06-23T08:15:52Z</cp:lastPrinted>
  <dcterms:created xsi:type="dcterms:W3CDTF">2011-06-23T16:49:22Z</dcterms:created>
  <dcterms:modified xsi:type="dcterms:W3CDTF">2016-09-10T14:38:32Z</dcterms:modified>
</cp:coreProperties>
</file>