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2" r:id="rId2"/>
  </p:sldMasterIdLst>
  <p:notesMasterIdLst>
    <p:notesMasterId r:id="rId13"/>
  </p:notesMasterIdLst>
  <p:handoutMasterIdLst>
    <p:handoutMasterId r:id="rId14"/>
  </p:handoutMasterIdLst>
  <p:sldIdLst>
    <p:sldId id="256" r:id="rId3"/>
    <p:sldId id="340" r:id="rId4"/>
    <p:sldId id="336" r:id="rId5"/>
    <p:sldId id="341" r:id="rId6"/>
    <p:sldId id="342" r:id="rId7"/>
    <p:sldId id="346" r:id="rId8"/>
    <p:sldId id="343" r:id="rId9"/>
    <p:sldId id="344" r:id="rId10"/>
    <p:sldId id="345" r:id="rId11"/>
    <p:sldId id="347" r:id="rId12"/>
  </p:sldIdLst>
  <p:sldSz cx="9144000" cy="6858000" type="screen4x3"/>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7">
          <p15:clr>
            <a:srgbClr val="A4A3A4"/>
          </p15:clr>
        </p15:guide>
        <p15:guide id="2" pos="217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CCECFF"/>
    <a:srgbClr val="B9FFFF"/>
    <a:srgbClr val="FFFFFF"/>
    <a:srgbClr val="FFCC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94609" autoAdjust="0"/>
  </p:normalViewPr>
  <p:slideViewPr>
    <p:cSldViewPr>
      <p:cViewPr varScale="1">
        <p:scale>
          <a:sx n="109" d="100"/>
          <a:sy n="109" d="100"/>
        </p:scale>
        <p:origin x="1296"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0" d="100"/>
          <a:sy n="80" d="100"/>
        </p:scale>
        <p:origin x="3990" y="114"/>
      </p:cViewPr>
      <p:guideLst>
        <p:guide orient="horz" pos="3157"/>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4871" cy="50101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sz="quarter" idx="1"/>
          </p:nvPr>
        </p:nvSpPr>
        <p:spPr>
          <a:xfrm>
            <a:off x="3901699" y="0"/>
            <a:ext cx="2984871" cy="501015"/>
          </a:xfrm>
          <a:prstGeom prst="rect">
            <a:avLst/>
          </a:prstGeom>
        </p:spPr>
        <p:txBody>
          <a:bodyPr vert="horz" lIns="96616" tIns="48308" rIns="96616" bIns="48308" rtlCol="0"/>
          <a:lstStyle>
            <a:lvl1pPr algn="r">
              <a:defRPr sz="1300"/>
            </a:lvl1pPr>
          </a:lstStyle>
          <a:p>
            <a:fld id="{D1EE97C9-85BD-4A7C-8DE1-3F0457B18D99}" type="datetimeFigureOut">
              <a:rPr lang="en-GB" smtClean="0"/>
              <a:t>10/09/2016</a:t>
            </a:fld>
            <a:endParaRPr lang="en-GB"/>
          </a:p>
        </p:txBody>
      </p:sp>
      <p:sp>
        <p:nvSpPr>
          <p:cNvPr id="4" name="Footer Placeholder 3"/>
          <p:cNvSpPr>
            <a:spLocks noGrp="1"/>
          </p:cNvSpPr>
          <p:nvPr>
            <p:ph type="ftr" sz="quarter" idx="2"/>
          </p:nvPr>
        </p:nvSpPr>
        <p:spPr>
          <a:xfrm>
            <a:off x="1" y="9517547"/>
            <a:ext cx="2984871" cy="501015"/>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p:cNvSpPr>
            <a:spLocks noGrp="1"/>
          </p:cNvSpPr>
          <p:nvPr>
            <p:ph type="sldNum" sz="quarter" idx="3"/>
          </p:nvPr>
        </p:nvSpPr>
        <p:spPr>
          <a:xfrm>
            <a:off x="3901699" y="9517547"/>
            <a:ext cx="2984871" cy="501015"/>
          </a:xfrm>
          <a:prstGeom prst="rect">
            <a:avLst/>
          </a:prstGeom>
        </p:spPr>
        <p:txBody>
          <a:bodyPr vert="horz" lIns="96616" tIns="48308" rIns="96616" bIns="48308" rtlCol="0" anchor="b"/>
          <a:lstStyle>
            <a:lvl1pPr algn="r">
              <a:defRPr sz="1300"/>
            </a:lvl1pPr>
          </a:lstStyle>
          <a:p>
            <a:fld id="{B8A81ECC-BEF3-47CD-8A04-45371630BA1F}" type="slidenum">
              <a:rPr lang="en-GB" smtClean="0"/>
              <a:t>‹#›</a:t>
            </a:fld>
            <a:endParaRPr lang="en-GB"/>
          </a:p>
        </p:txBody>
      </p:sp>
    </p:spTree>
    <p:extLst>
      <p:ext uri="{BB962C8B-B14F-4D97-AF65-F5344CB8AC3E}">
        <p14:creationId xmlns:p14="http://schemas.microsoft.com/office/powerpoint/2010/main" val="105976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4871" cy="50101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9" y="0"/>
            <a:ext cx="2984871" cy="501015"/>
          </a:xfrm>
          <a:prstGeom prst="rect">
            <a:avLst/>
          </a:prstGeom>
        </p:spPr>
        <p:txBody>
          <a:bodyPr vert="horz" lIns="96616" tIns="48308" rIns="96616" bIns="48308" rtlCol="0"/>
          <a:lstStyle>
            <a:lvl1pPr algn="r">
              <a:defRPr sz="1300"/>
            </a:lvl1pPr>
          </a:lstStyle>
          <a:p>
            <a:fld id="{212BC409-0D8D-4B68-8C0A-CE0DFCFBA209}" type="datetimeFigureOut">
              <a:rPr lang="en-GB" smtClean="0"/>
              <a:t>10/09/2016</a:t>
            </a:fld>
            <a:endParaRPr lang="en-GB"/>
          </a:p>
        </p:txBody>
      </p:sp>
      <p:sp>
        <p:nvSpPr>
          <p:cNvPr id="4" name="Slide Image Placeholder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759644"/>
            <a:ext cx="5510530" cy="4509134"/>
          </a:xfrm>
          <a:prstGeom prst="rect">
            <a:avLst/>
          </a:prstGeom>
        </p:spPr>
        <p:txBody>
          <a:bodyPr vert="horz" lIns="96616" tIns="48308" rIns="96616" bIns="4830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517547"/>
            <a:ext cx="2984871" cy="501015"/>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9" y="9517547"/>
            <a:ext cx="2984871" cy="501015"/>
          </a:xfrm>
          <a:prstGeom prst="rect">
            <a:avLst/>
          </a:prstGeom>
        </p:spPr>
        <p:txBody>
          <a:bodyPr vert="horz" lIns="96616" tIns="48308" rIns="96616" bIns="48308" rtlCol="0" anchor="b"/>
          <a:lstStyle>
            <a:lvl1pPr algn="r">
              <a:defRPr sz="1300"/>
            </a:lvl1pPr>
          </a:lstStyle>
          <a:p>
            <a:fld id="{7B8F93C3-94EF-47B3-AE06-ACFD3D2E1C8F}" type="slidenum">
              <a:rPr lang="en-GB" smtClean="0"/>
              <a:t>‹#›</a:t>
            </a:fld>
            <a:endParaRPr lang="en-GB"/>
          </a:p>
        </p:txBody>
      </p:sp>
    </p:spTree>
    <p:extLst>
      <p:ext uri="{BB962C8B-B14F-4D97-AF65-F5344CB8AC3E}">
        <p14:creationId xmlns:p14="http://schemas.microsoft.com/office/powerpoint/2010/main" val="416790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50" dirty="0"/>
          </a:p>
          <a:p>
            <a:endParaRPr lang="en-GB" sz="1050" dirty="0"/>
          </a:p>
          <a:p>
            <a:endParaRPr lang="en-GB" sz="1050" dirty="0"/>
          </a:p>
          <a:p>
            <a:endParaRPr lang="en-GB" dirty="0"/>
          </a:p>
        </p:txBody>
      </p:sp>
      <p:sp>
        <p:nvSpPr>
          <p:cNvPr id="4" name="Slide Number Placeholder 3"/>
          <p:cNvSpPr>
            <a:spLocks noGrp="1"/>
          </p:cNvSpPr>
          <p:nvPr>
            <p:ph type="sldNum" sz="quarter" idx="10"/>
          </p:nvPr>
        </p:nvSpPr>
        <p:spPr/>
        <p:txBody>
          <a:bodyPr/>
          <a:lstStyle/>
          <a:p>
            <a:fld id="{7B8F93C3-94EF-47B3-AE06-ACFD3D2E1C8F}" type="slidenum">
              <a:rPr lang="en-GB" smtClean="0"/>
              <a:t>1</a:t>
            </a:fld>
            <a:endParaRPr lang="en-GB"/>
          </a:p>
        </p:txBody>
      </p:sp>
    </p:spTree>
    <p:extLst>
      <p:ext uri="{BB962C8B-B14F-4D97-AF65-F5344CB8AC3E}">
        <p14:creationId xmlns:p14="http://schemas.microsoft.com/office/powerpoint/2010/main" val="2149255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817" y="4759644"/>
            <a:ext cx="5510530" cy="5075042"/>
          </a:xfrm>
        </p:spPr>
        <p:txBody>
          <a:bodyPr/>
          <a:lstStyle/>
          <a:p>
            <a:r>
              <a:rPr lang="en-GB" sz="800" b="1" u="sng" dirty="0">
                <a:latin typeface="Arial" panose="020B0604020202020204" pitchFamily="34" charset="0"/>
                <a:cs typeface="Arial" panose="020B0604020202020204" pitchFamily="34" charset="0"/>
              </a:rPr>
              <a:t>Offshore Wind: Benatar LIA mandates Pre-FC (3):</a:t>
            </a:r>
          </a:p>
          <a:p>
            <a:pPr marL="228600" indent="-228600">
              <a:buFont typeface="+mj-lt"/>
              <a:buAutoNum type="arabicPeriod"/>
            </a:pPr>
            <a:r>
              <a:rPr lang="en-GB" sz="800" dirty="0">
                <a:latin typeface="Arial" panose="020B0604020202020204" pitchFamily="34" charset="0"/>
                <a:cs typeface="Arial" panose="020B0604020202020204" pitchFamily="34" charset="0"/>
              </a:rPr>
              <a:t>Norther’s 350MW Offshore wind park – Belgium - in process to FC (Target November 2016)  Insurance Bank </a:t>
            </a:r>
            <a:r>
              <a:rPr lang="en-GB" sz="800" dirty="0" err="1">
                <a:latin typeface="Arial" panose="020B0604020202020204" pitchFamily="34" charset="0"/>
                <a:cs typeface="Arial" panose="020B0604020202020204" pitchFamily="34" charset="0"/>
              </a:rPr>
              <a:t>tba</a:t>
            </a:r>
            <a:r>
              <a:rPr lang="en-GB" sz="800" dirty="0">
                <a:latin typeface="Arial" panose="020B0604020202020204" pitchFamily="34" charset="0"/>
                <a:cs typeface="Arial" panose="020B0604020202020204" pitchFamily="34" charset="0"/>
              </a:rPr>
              <a:t> </a:t>
            </a:r>
          </a:p>
          <a:p>
            <a:pPr marL="228600" indent="-228600">
              <a:buFont typeface="+mj-lt"/>
              <a:buAutoNum type="arabicPeriod"/>
            </a:pPr>
            <a:r>
              <a:rPr lang="en-GB" sz="800" dirty="0">
                <a:latin typeface="Arial" panose="020B0604020202020204" pitchFamily="34" charset="0"/>
                <a:cs typeface="Arial" panose="020B0604020202020204" pitchFamily="34" charset="0"/>
              </a:rPr>
              <a:t>Rentel NV’s 288MW Offshore Wind Park – Belgium -  in process to FC (Sep 2016) Insurance Bank ING</a:t>
            </a:r>
          </a:p>
          <a:p>
            <a:pPr marL="228600" indent="-228600">
              <a:buFont typeface="+mj-lt"/>
              <a:buAutoNum type="arabicPeriod"/>
            </a:pPr>
            <a:r>
              <a:rPr lang="en-GB" sz="800" dirty="0">
                <a:latin typeface="Arial" panose="020B0604020202020204" pitchFamily="34" charset="0"/>
                <a:cs typeface="Arial" panose="020B0604020202020204" pitchFamily="34" charset="0"/>
              </a:rPr>
              <a:t>Acquisition Financing of 50% of 573 MW Offshore wind park – UK - in process to FC (Target Q3 2016) Insurance Bank – Siemens Bank.</a:t>
            </a: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r>
              <a:rPr lang="en-GB" sz="800" b="1" u="sng" dirty="0">
                <a:latin typeface="Arial" panose="020B0604020202020204" pitchFamily="34" charset="0"/>
                <a:cs typeface="Arial" panose="020B0604020202020204" pitchFamily="34" charset="0"/>
              </a:rPr>
              <a:t>Offshore Wind: Benatar LIA mandates Post-FC (11):</a:t>
            </a:r>
          </a:p>
          <a:p>
            <a:pPr marL="228600" indent="-228600">
              <a:buFont typeface="+mj-lt"/>
              <a:buAutoNum type="arabicPeriod"/>
            </a:pPr>
            <a:r>
              <a:rPr lang="en-GB" sz="800" dirty="0">
                <a:latin typeface="Arial" panose="020B0604020202020204" pitchFamily="34" charset="0"/>
                <a:cs typeface="Arial" panose="020B0604020202020204" pitchFamily="34" charset="0"/>
              </a:rPr>
              <a:t>Beatrice Wind Farm- United Kingdom - To FC (May 2016) and ongoing. Insurance Bank: Siemens to FC; MUFG after.</a:t>
            </a:r>
          </a:p>
          <a:p>
            <a:pPr marL="228600" indent="-228600">
              <a:buFont typeface="+mj-lt"/>
              <a:buAutoNum type="arabicPeriod"/>
            </a:pPr>
            <a:r>
              <a:rPr lang="en-GB" sz="800" dirty="0">
                <a:latin typeface="Arial" panose="020B0604020202020204" pitchFamily="34" charset="0"/>
                <a:cs typeface="Arial" panose="020B0604020202020204" pitchFamily="34" charset="0"/>
              </a:rPr>
              <a:t>EnBW Baltic 2 SCS Macquarie Acquisition Financing- Germany- FC (Nov 2015) and ongoing. Insurance Bank: Commerzbank AG,</a:t>
            </a:r>
          </a:p>
          <a:p>
            <a:pPr marL="228600" indent="-228600">
              <a:buFont typeface="+mj-lt"/>
              <a:buAutoNum type="arabicPeriod"/>
            </a:pPr>
            <a:r>
              <a:rPr lang="en-GB" sz="800" dirty="0">
                <a:latin typeface="Arial" panose="020B0604020202020204" pitchFamily="34" charset="0"/>
                <a:cs typeface="Arial" panose="020B0604020202020204" pitchFamily="34" charset="0"/>
              </a:rPr>
              <a:t>Galloper Wind Farm  - United Kingdom - To FC (Oct 2015) and ongoing: Insurance Bank: Natixis to FC; Lloyds Bank post FC </a:t>
            </a:r>
          </a:p>
          <a:p>
            <a:pPr marL="228600" indent="-228600">
              <a:buFont typeface="+mj-lt"/>
              <a:buAutoNum type="arabicPeriod"/>
            </a:pPr>
            <a:r>
              <a:rPr lang="en-GB" sz="800" dirty="0" err="1">
                <a:latin typeface="Arial" panose="020B0604020202020204" pitchFamily="34" charset="0"/>
                <a:cs typeface="Arial" panose="020B0604020202020204" pitchFamily="34" charset="0"/>
              </a:rPr>
              <a:t>Wpd’s</a:t>
            </a:r>
            <a:r>
              <a:rPr lang="en-GB" sz="800" dirty="0">
                <a:latin typeface="Arial" panose="020B0604020202020204" pitchFamily="34" charset="0"/>
                <a:cs typeface="Arial" panose="020B0604020202020204" pitchFamily="34" charset="0"/>
              </a:rPr>
              <a:t> </a:t>
            </a:r>
            <a:r>
              <a:rPr lang="en-GB" sz="800" dirty="0" err="1">
                <a:latin typeface="Arial" panose="020B0604020202020204" pitchFamily="34" charset="0"/>
                <a:cs typeface="Arial" panose="020B0604020202020204" pitchFamily="34" charset="0"/>
              </a:rPr>
              <a:t>Nordergründe</a:t>
            </a:r>
            <a:r>
              <a:rPr lang="en-GB" sz="800" dirty="0">
                <a:latin typeface="Arial" panose="020B0604020202020204" pitchFamily="34" charset="0"/>
                <a:cs typeface="Arial" panose="020B0604020202020204" pitchFamily="34" charset="0"/>
              </a:rPr>
              <a:t> -110.7MW OFW-  Germany LIA to FC (July 2015) and ongoing: Insurance Bank – </a:t>
            </a:r>
            <a:r>
              <a:rPr lang="en-GB" sz="800" dirty="0" err="1">
                <a:latin typeface="Arial" panose="020B0604020202020204" pitchFamily="34" charset="0"/>
                <a:cs typeface="Arial" panose="020B0604020202020204" pitchFamily="34" charset="0"/>
              </a:rPr>
              <a:t>KfW</a:t>
            </a:r>
            <a:r>
              <a:rPr lang="en-GB" sz="800" dirty="0">
                <a:latin typeface="Arial" panose="020B0604020202020204" pitchFamily="34" charset="0"/>
                <a:cs typeface="Arial" panose="020B0604020202020204" pitchFamily="34" charset="0"/>
              </a:rPr>
              <a:t> IPEX; </a:t>
            </a:r>
          </a:p>
          <a:p>
            <a:pPr marL="228600" indent="-228600">
              <a:buFont typeface="+mj-lt"/>
              <a:buAutoNum type="arabicPeriod"/>
            </a:pPr>
            <a:r>
              <a:rPr lang="en-GB" sz="800" dirty="0" err="1">
                <a:latin typeface="Arial" panose="020B0604020202020204" pitchFamily="34" charset="0"/>
                <a:cs typeface="Arial" panose="020B0604020202020204" pitchFamily="34" charset="0"/>
              </a:rPr>
              <a:t>Highand</a:t>
            </a:r>
            <a:r>
              <a:rPr lang="en-GB" sz="800" dirty="0">
                <a:latin typeface="Arial" panose="020B0604020202020204" pitchFamily="34" charset="0"/>
                <a:cs typeface="Arial" panose="020B0604020202020204" pitchFamily="34" charset="0"/>
              </a:rPr>
              <a:t> Capital’s Veja Mate - Germany - LIA to FC (June 2015) and ongoing: Insurance Bank – Santander to FC; </a:t>
            </a:r>
            <a:r>
              <a:rPr lang="en-GB" sz="800" dirty="0" err="1">
                <a:latin typeface="Arial" panose="020B0604020202020204" pitchFamily="34" charset="0"/>
                <a:cs typeface="Arial" panose="020B0604020202020204" pitchFamily="34" charset="0"/>
              </a:rPr>
              <a:t>KfW</a:t>
            </a:r>
            <a:r>
              <a:rPr lang="en-GB" sz="800" dirty="0">
                <a:latin typeface="Arial" panose="020B0604020202020204" pitchFamily="34" charset="0"/>
                <a:cs typeface="Arial" panose="020B0604020202020204" pitchFamily="34" charset="0"/>
              </a:rPr>
              <a:t> IPEX post FC</a:t>
            </a:r>
          </a:p>
          <a:p>
            <a:pPr marL="228600" indent="-228600">
              <a:buFont typeface="+mj-lt"/>
              <a:buAutoNum type="arabicPeriod"/>
            </a:pPr>
            <a:r>
              <a:rPr lang="en-GB" sz="800" dirty="0">
                <a:latin typeface="Arial" panose="020B0604020202020204" pitchFamily="34" charset="0"/>
                <a:cs typeface="Arial" panose="020B0604020202020204" pitchFamily="34" charset="0"/>
              </a:rPr>
              <a:t>Northland/RWE’s Nordsee 1 -322MW- Germany -  LIA to FC (March 2015) and ongoing: Insurance Bank: </a:t>
            </a:r>
            <a:r>
              <a:rPr lang="en-GB" sz="800" dirty="0" err="1">
                <a:latin typeface="Arial" panose="020B0604020202020204" pitchFamily="34" charset="0"/>
                <a:cs typeface="Arial" panose="020B0604020202020204" pitchFamily="34" charset="0"/>
              </a:rPr>
              <a:t>Helaba</a:t>
            </a:r>
            <a:r>
              <a:rPr lang="en-GB" sz="800" dirty="0">
                <a:latin typeface="Arial" panose="020B0604020202020204" pitchFamily="34" charset="0"/>
                <a:cs typeface="Arial" panose="020B0604020202020204" pitchFamily="34" charset="0"/>
              </a:rPr>
              <a:t> to FC; KFW IPEX post FC; </a:t>
            </a:r>
          </a:p>
          <a:p>
            <a:pPr marL="228600" indent="-228600">
              <a:buFont typeface="+mj-lt"/>
              <a:buAutoNum type="arabicPeriod"/>
            </a:pPr>
            <a:r>
              <a:rPr lang="en-GB" sz="800" dirty="0">
                <a:latin typeface="Arial" panose="020B0604020202020204" pitchFamily="34" charset="0"/>
                <a:cs typeface="Arial" panose="020B0604020202020204" pitchFamily="34" charset="0"/>
              </a:rPr>
              <a:t>Marubeni Corp </a:t>
            </a:r>
            <a:r>
              <a:rPr lang="en-GB" sz="800" dirty="0" err="1">
                <a:latin typeface="Arial" panose="020B0604020202020204" pitchFamily="34" charset="0"/>
                <a:cs typeface="Arial" panose="020B0604020202020204" pitchFamily="34" charset="0"/>
              </a:rPr>
              <a:t>Westermost</a:t>
            </a:r>
            <a:r>
              <a:rPr lang="en-GB" sz="800" dirty="0">
                <a:latin typeface="Arial" panose="020B0604020202020204" pitchFamily="34" charset="0"/>
                <a:cs typeface="Arial" panose="020B0604020202020204" pitchFamily="34" charset="0"/>
              </a:rPr>
              <a:t> Rough 210MW Acquisition United Kingdom LIA to FC (September 2014) and ongoing: Insurance Bank – Mizuho to FC; BTMU post FC;</a:t>
            </a:r>
          </a:p>
          <a:p>
            <a:pPr marL="228600" indent="-228600">
              <a:buFont typeface="+mj-lt"/>
              <a:buAutoNum type="arabicPeriod"/>
            </a:pPr>
            <a:r>
              <a:rPr lang="en-GB" sz="800" dirty="0" err="1">
                <a:latin typeface="Arial" panose="020B0604020202020204" pitchFamily="34" charset="0"/>
                <a:cs typeface="Arial" panose="020B0604020202020204" pitchFamily="34" charset="0"/>
              </a:rPr>
              <a:t>Westermeerwind</a:t>
            </a:r>
            <a:r>
              <a:rPr lang="en-GB" sz="800" dirty="0">
                <a:latin typeface="Arial" panose="020B0604020202020204" pitchFamily="34" charset="0"/>
                <a:cs typeface="Arial" panose="020B0604020202020204" pitchFamily="34" charset="0"/>
              </a:rPr>
              <a:t> Lake Shore 144MW Netherlands LIA to FC (July 2014) and ongoing: Insurance Bank: ING (Amsterdam);</a:t>
            </a:r>
          </a:p>
          <a:p>
            <a:pPr marL="228600" indent="-228600">
              <a:buFont typeface="+mj-lt"/>
              <a:buAutoNum type="arabicPeriod"/>
            </a:pPr>
            <a:r>
              <a:rPr lang="en-GB" sz="800" dirty="0">
                <a:latin typeface="Arial" panose="020B0604020202020204" pitchFamily="34" charset="0"/>
                <a:cs typeface="Arial" panose="020B0604020202020204" pitchFamily="34" charset="0"/>
              </a:rPr>
              <a:t>Northland Power’s Gemini 600MW Netherlands LIA to FC (May 2014) (and ongoing: Insurance Bank: Santander to FC;  SMBC post FC;</a:t>
            </a:r>
          </a:p>
          <a:p>
            <a:pPr marL="228600" indent="-228600">
              <a:buFont typeface="+mj-lt"/>
              <a:buAutoNum type="arabicPeriod"/>
            </a:pPr>
            <a:r>
              <a:rPr lang="en-GB" sz="800" dirty="0" err="1">
                <a:latin typeface="Arial" panose="020B0604020202020204" pitchFamily="34" charset="0"/>
                <a:cs typeface="Arial" panose="020B0604020202020204" pitchFamily="34" charset="0"/>
              </a:rPr>
              <a:t>Wpd’s</a:t>
            </a:r>
            <a:r>
              <a:rPr lang="en-GB" sz="800" dirty="0">
                <a:latin typeface="Arial" panose="020B0604020202020204" pitchFamily="34" charset="0"/>
                <a:cs typeface="Arial" panose="020B0604020202020204" pitchFamily="34" charset="0"/>
              </a:rPr>
              <a:t> </a:t>
            </a:r>
            <a:r>
              <a:rPr lang="en-GB" sz="800" dirty="0" err="1">
                <a:latin typeface="Arial" panose="020B0604020202020204" pitchFamily="34" charset="0"/>
                <a:cs typeface="Arial" panose="020B0604020202020204" pitchFamily="34" charset="0"/>
              </a:rPr>
              <a:t>Butendiek</a:t>
            </a:r>
            <a:r>
              <a:rPr lang="en-GB" sz="800" dirty="0">
                <a:latin typeface="Arial" panose="020B0604020202020204" pitchFamily="34" charset="0"/>
                <a:cs typeface="Arial" panose="020B0604020202020204" pitchFamily="34" charset="0"/>
              </a:rPr>
              <a:t> 288MW Germany LIA to FC (July 2013) and ongoing: Insurance Bank: </a:t>
            </a:r>
            <a:r>
              <a:rPr lang="en-GB" sz="800" dirty="0" err="1">
                <a:latin typeface="Arial" panose="020B0604020202020204" pitchFamily="34" charset="0"/>
                <a:cs typeface="Arial" panose="020B0604020202020204" pitchFamily="34" charset="0"/>
              </a:rPr>
              <a:t>KfW</a:t>
            </a:r>
            <a:r>
              <a:rPr lang="en-GB" sz="800" dirty="0">
                <a:latin typeface="Arial" panose="020B0604020202020204" pitchFamily="34" charset="0"/>
                <a:cs typeface="Arial" panose="020B0604020202020204" pitchFamily="34" charset="0"/>
              </a:rPr>
              <a:t> IPEX (Frankfurt);</a:t>
            </a:r>
          </a:p>
          <a:p>
            <a:pPr marL="228600" indent="-228600">
              <a:buFont typeface="+mj-lt"/>
              <a:buAutoNum type="arabicPeriod"/>
            </a:pPr>
            <a:r>
              <a:rPr lang="en-GB" sz="800" dirty="0">
                <a:latin typeface="Arial" panose="020B0604020202020204" pitchFamily="34" charset="0"/>
                <a:cs typeface="Arial" panose="020B0604020202020204" pitchFamily="34" charset="0"/>
              </a:rPr>
              <a:t>Marubeni Corp </a:t>
            </a:r>
            <a:r>
              <a:rPr lang="en-GB" sz="800" dirty="0" err="1">
                <a:latin typeface="Arial" panose="020B0604020202020204" pitchFamily="34" charset="0"/>
                <a:cs typeface="Arial" panose="020B0604020202020204" pitchFamily="34" charset="0"/>
              </a:rPr>
              <a:t>Gunfleet</a:t>
            </a:r>
            <a:r>
              <a:rPr lang="en-GB" sz="800" dirty="0">
                <a:latin typeface="Arial" panose="020B0604020202020204" pitchFamily="34" charset="0"/>
                <a:cs typeface="Arial" panose="020B0604020202020204" pitchFamily="34" charset="0"/>
              </a:rPr>
              <a:t> Sands 2&amp;3 173MW Acquisition UK Post FC (From April 2012) Insurance Bank – SMBC </a:t>
            </a:r>
          </a:p>
          <a:p>
            <a:pPr marL="228600" indent="-228600">
              <a:buFont typeface="+mj-lt"/>
              <a:buAutoNum type="arabicPeriod"/>
            </a:pPr>
            <a:r>
              <a:rPr lang="en-GB" sz="800" dirty="0">
                <a:latin typeface="Arial" panose="020B0604020202020204" pitchFamily="34" charset="0"/>
                <a:cs typeface="Arial" panose="020B0604020202020204" pitchFamily="34" charset="0"/>
              </a:rPr>
              <a:t>(EMI’s Cape Wind 420MW Offshore Wind Farm  -USA - We acted as LIA on Cape Wind USA from June 2012 until Q1 2015.  Insurance Bank – BTMU (New York). Never received a cent in payment!)</a:t>
            </a: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p>
          <a:p>
            <a:pPr marL="228600" indent="-228600">
              <a:buFont typeface="+mj-lt"/>
              <a:buAutoNum type="arabicPeriod"/>
            </a:pPr>
            <a:endParaRPr lang="en-GB" sz="800" dirty="0"/>
          </a:p>
          <a:p>
            <a:endParaRPr lang="en-GB" sz="800" dirty="0"/>
          </a:p>
          <a:p>
            <a:endParaRPr lang="en-GB" sz="800" dirty="0"/>
          </a:p>
        </p:txBody>
      </p:sp>
      <p:sp>
        <p:nvSpPr>
          <p:cNvPr id="4" name="Slide Number Placeholder 3"/>
          <p:cNvSpPr>
            <a:spLocks noGrp="1"/>
          </p:cNvSpPr>
          <p:nvPr>
            <p:ph type="sldNum" sz="quarter" idx="10"/>
          </p:nvPr>
        </p:nvSpPr>
        <p:spPr/>
        <p:txBody>
          <a:bodyPr/>
          <a:lstStyle/>
          <a:p>
            <a:fld id="{7B8F93C3-94EF-47B3-AE06-ACFD3D2E1C8F}" type="slidenum">
              <a:rPr lang="en-GB" smtClean="0"/>
              <a:t>10</a:t>
            </a:fld>
            <a:endParaRPr lang="en-GB"/>
          </a:p>
        </p:txBody>
      </p:sp>
    </p:spTree>
    <p:extLst>
      <p:ext uri="{BB962C8B-B14F-4D97-AF65-F5344CB8AC3E}">
        <p14:creationId xmlns:p14="http://schemas.microsoft.com/office/powerpoint/2010/main" val="1334847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817" y="4759644"/>
            <a:ext cx="5510530" cy="5075042"/>
          </a:xfrm>
        </p:spPr>
        <p:txBody>
          <a:bodyPr/>
          <a:lstStyle/>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p>
          <a:p>
            <a:pPr marL="228600" indent="-228600">
              <a:buFont typeface="+mj-lt"/>
              <a:buAutoNum type="arabicPeriod"/>
            </a:pPr>
            <a:endParaRPr lang="en-GB" sz="800" dirty="0"/>
          </a:p>
          <a:p>
            <a:endParaRPr lang="en-GB" sz="800" dirty="0"/>
          </a:p>
          <a:p>
            <a:endParaRPr lang="en-GB" sz="800" dirty="0"/>
          </a:p>
        </p:txBody>
      </p:sp>
      <p:sp>
        <p:nvSpPr>
          <p:cNvPr id="4" name="Slide Number Placeholder 3"/>
          <p:cNvSpPr>
            <a:spLocks noGrp="1"/>
          </p:cNvSpPr>
          <p:nvPr>
            <p:ph type="sldNum" sz="quarter" idx="10"/>
          </p:nvPr>
        </p:nvSpPr>
        <p:spPr/>
        <p:txBody>
          <a:bodyPr/>
          <a:lstStyle/>
          <a:p>
            <a:fld id="{7B8F93C3-94EF-47B3-AE06-ACFD3D2E1C8F}" type="slidenum">
              <a:rPr lang="en-GB" smtClean="0"/>
              <a:t>2</a:t>
            </a:fld>
            <a:endParaRPr lang="en-GB"/>
          </a:p>
        </p:txBody>
      </p:sp>
      <p:sp>
        <p:nvSpPr>
          <p:cNvPr id="5" name="Rectangle 4"/>
          <p:cNvSpPr/>
          <p:nvPr/>
        </p:nvSpPr>
        <p:spPr>
          <a:xfrm>
            <a:off x="563761" y="5010150"/>
            <a:ext cx="5995623" cy="3162404"/>
          </a:xfrm>
          <a:prstGeom prst="rect">
            <a:avLst/>
          </a:prstGeom>
        </p:spPr>
        <p:txBody>
          <a:bodyPr wrap="square">
            <a:spAutoFit/>
          </a:bodyPr>
          <a:lstStyle/>
          <a:p>
            <a:r>
              <a:rPr lang="en-GB" sz="1050" dirty="0"/>
              <a:t>Wind powered machines may have been first developed in Persia and China and used since 2000 B.C.  but the first electrical generation we are aware of was in late 1880’s by a European (a Scotsman) although in the same year North America (18-metre-tall 12 KW generator) followed by numerous developments in USA and Denmark. The first megawatt-class wind turbine was synchronized to a utility grid in Vermont in 1941 and represents the first modern wind turbine but it was not until the 1970s in Denmark and Scandinavia, then in Germany in the 1980s that we saw a discernible industrial scale onshore wind power community developing partly, as a reaction against nuclear and thermal power and the impact of greenhouse gases on global warming  that saw an upsurge in demand for and development of grid connected wind power (which was also embraced in North America (and Spain). </a:t>
            </a:r>
          </a:p>
          <a:p>
            <a:endParaRPr lang="en-GB" sz="1050" dirty="0"/>
          </a:p>
          <a:p>
            <a:r>
              <a:rPr lang="en-GB" sz="1050" dirty="0"/>
              <a:t>Following hotly on the onshore developments, the first offshore wind park was Danish </a:t>
            </a:r>
            <a:r>
              <a:rPr lang="en-GB" sz="1050" dirty="0" err="1"/>
              <a:t>Vindby</a:t>
            </a:r>
            <a:r>
              <a:rPr lang="en-GB" sz="1050" dirty="0"/>
              <a:t> (</a:t>
            </a:r>
            <a:r>
              <a:rPr lang="en-GB" sz="1050" dirty="0" err="1"/>
              <a:t>Vindeby</a:t>
            </a:r>
            <a:r>
              <a:rPr lang="en-GB" sz="1050" dirty="0"/>
              <a:t> 4.95MW Project of 11 Bonus 450kW offshore) in 1991, followed by other Danish offshore wind parks in 1995 and 2000. </a:t>
            </a:r>
          </a:p>
          <a:p>
            <a:r>
              <a:rPr lang="en-GB" sz="1050" dirty="0"/>
              <a:t>As the Scandinavians were at the forefront of commercial wind power development, so they were the pathfinders of the onshore and offshore wind insurance industry. Perhaps relinquishing their leading status onshore to emerging players in the main markets, such as </a:t>
            </a:r>
            <a:r>
              <a:rPr lang="en-GB" sz="1050" dirty="0" err="1"/>
              <a:t>Windpro</a:t>
            </a:r>
            <a:r>
              <a:rPr lang="en-GB" sz="1050" dirty="0"/>
              <a:t> in North America established in 1987 to support North American Wind Power development, the Danes in particular must be credited for the development of offshore wind insurance throughout the last decade of the last Millennium and the first decade of this one. </a:t>
            </a:r>
          </a:p>
        </p:txBody>
      </p:sp>
    </p:spTree>
    <p:extLst>
      <p:ext uri="{BB962C8B-B14F-4D97-AF65-F5344CB8AC3E}">
        <p14:creationId xmlns:p14="http://schemas.microsoft.com/office/powerpoint/2010/main" val="2629242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817" y="4759644"/>
            <a:ext cx="5510530" cy="5075042"/>
          </a:xfrm>
        </p:spPr>
        <p:txBody>
          <a:bodyPr/>
          <a:lstStyle/>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p>
          <a:p>
            <a:pPr marL="228600" indent="-228600">
              <a:buFont typeface="+mj-lt"/>
              <a:buAutoNum type="arabicPeriod"/>
            </a:pPr>
            <a:endParaRPr lang="en-GB" sz="800" dirty="0"/>
          </a:p>
          <a:p>
            <a:endParaRPr lang="en-GB" sz="800" dirty="0"/>
          </a:p>
          <a:p>
            <a:endParaRPr lang="en-GB" sz="800" dirty="0"/>
          </a:p>
        </p:txBody>
      </p:sp>
      <p:sp>
        <p:nvSpPr>
          <p:cNvPr id="4" name="Slide Number Placeholder 3"/>
          <p:cNvSpPr>
            <a:spLocks noGrp="1"/>
          </p:cNvSpPr>
          <p:nvPr>
            <p:ph type="sldNum" sz="quarter" idx="10"/>
          </p:nvPr>
        </p:nvSpPr>
        <p:spPr/>
        <p:txBody>
          <a:bodyPr/>
          <a:lstStyle/>
          <a:p>
            <a:fld id="{7B8F93C3-94EF-47B3-AE06-ACFD3D2E1C8F}" type="slidenum">
              <a:rPr lang="en-GB" smtClean="0"/>
              <a:t>3</a:t>
            </a:fld>
            <a:endParaRPr lang="en-GB"/>
          </a:p>
        </p:txBody>
      </p:sp>
    </p:spTree>
    <p:extLst>
      <p:ext uri="{BB962C8B-B14F-4D97-AF65-F5344CB8AC3E}">
        <p14:creationId xmlns:p14="http://schemas.microsoft.com/office/powerpoint/2010/main" val="622827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817" y="4759644"/>
            <a:ext cx="5510530" cy="5075042"/>
          </a:xfrm>
        </p:spPr>
        <p:txBody>
          <a:bodyPr/>
          <a:lstStyle/>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p>
          <a:p>
            <a:pPr marL="228600" indent="-228600">
              <a:buFont typeface="+mj-lt"/>
              <a:buAutoNum type="arabicPeriod"/>
            </a:pPr>
            <a:endParaRPr lang="en-GB" sz="800" dirty="0"/>
          </a:p>
          <a:p>
            <a:endParaRPr lang="en-GB" sz="800" dirty="0"/>
          </a:p>
          <a:p>
            <a:endParaRPr lang="en-GB" sz="800" dirty="0"/>
          </a:p>
        </p:txBody>
      </p:sp>
      <p:sp>
        <p:nvSpPr>
          <p:cNvPr id="4" name="Slide Number Placeholder 3"/>
          <p:cNvSpPr>
            <a:spLocks noGrp="1"/>
          </p:cNvSpPr>
          <p:nvPr>
            <p:ph type="sldNum" sz="quarter" idx="10"/>
          </p:nvPr>
        </p:nvSpPr>
        <p:spPr/>
        <p:txBody>
          <a:bodyPr/>
          <a:lstStyle/>
          <a:p>
            <a:fld id="{7B8F93C3-94EF-47B3-AE06-ACFD3D2E1C8F}" type="slidenum">
              <a:rPr lang="en-GB" smtClean="0"/>
              <a:t>4</a:t>
            </a:fld>
            <a:endParaRPr lang="en-GB"/>
          </a:p>
        </p:txBody>
      </p:sp>
    </p:spTree>
    <p:extLst>
      <p:ext uri="{BB962C8B-B14F-4D97-AF65-F5344CB8AC3E}">
        <p14:creationId xmlns:p14="http://schemas.microsoft.com/office/powerpoint/2010/main" val="4190088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817" y="4759644"/>
            <a:ext cx="5510530" cy="5075042"/>
          </a:xfrm>
        </p:spPr>
        <p:txBody>
          <a:bodyPr/>
          <a:lstStyle/>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p>
          <a:p>
            <a:pPr marL="228600" indent="-228600">
              <a:buFont typeface="+mj-lt"/>
              <a:buAutoNum type="arabicPeriod"/>
            </a:pPr>
            <a:endParaRPr lang="en-GB" sz="800" dirty="0"/>
          </a:p>
          <a:p>
            <a:endParaRPr lang="en-GB" sz="800" dirty="0"/>
          </a:p>
          <a:p>
            <a:endParaRPr lang="en-GB" sz="800" dirty="0"/>
          </a:p>
        </p:txBody>
      </p:sp>
      <p:sp>
        <p:nvSpPr>
          <p:cNvPr id="4" name="Slide Number Placeholder 3"/>
          <p:cNvSpPr>
            <a:spLocks noGrp="1"/>
          </p:cNvSpPr>
          <p:nvPr>
            <p:ph type="sldNum" sz="quarter" idx="10"/>
          </p:nvPr>
        </p:nvSpPr>
        <p:spPr/>
        <p:txBody>
          <a:bodyPr/>
          <a:lstStyle/>
          <a:p>
            <a:fld id="{7B8F93C3-94EF-47B3-AE06-ACFD3D2E1C8F}" type="slidenum">
              <a:rPr lang="en-GB" smtClean="0"/>
              <a:t>5</a:t>
            </a:fld>
            <a:endParaRPr lang="en-GB"/>
          </a:p>
        </p:txBody>
      </p:sp>
    </p:spTree>
    <p:extLst>
      <p:ext uri="{BB962C8B-B14F-4D97-AF65-F5344CB8AC3E}">
        <p14:creationId xmlns:p14="http://schemas.microsoft.com/office/powerpoint/2010/main" val="2622936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817" y="4759644"/>
            <a:ext cx="5510530" cy="5075042"/>
          </a:xfrm>
        </p:spPr>
        <p:txBody>
          <a:bodyPr/>
          <a:lstStyle/>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p>
          <a:p>
            <a:pPr marL="228600" indent="-228600">
              <a:buFont typeface="+mj-lt"/>
              <a:buAutoNum type="arabicPeriod"/>
            </a:pPr>
            <a:endParaRPr lang="en-GB" sz="800" dirty="0"/>
          </a:p>
          <a:p>
            <a:endParaRPr lang="en-GB" sz="800" dirty="0"/>
          </a:p>
          <a:p>
            <a:endParaRPr lang="en-GB" sz="800" dirty="0"/>
          </a:p>
        </p:txBody>
      </p:sp>
      <p:sp>
        <p:nvSpPr>
          <p:cNvPr id="4" name="Slide Number Placeholder 3"/>
          <p:cNvSpPr>
            <a:spLocks noGrp="1"/>
          </p:cNvSpPr>
          <p:nvPr>
            <p:ph type="sldNum" sz="quarter" idx="10"/>
          </p:nvPr>
        </p:nvSpPr>
        <p:spPr/>
        <p:txBody>
          <a:bodyPr/>
          <a:lstStyle/>
          <a:p>
            <a:fld id="{7B8F93C3-94EF-47B3-AE06-ACFD3D2E1C8F}" type="slidenum">
              <a:rPr lang="en-GB" smtClean="0"/>
              <a:t>6</a:t>
            </a:fld>
            <a:endParaRPr lang="en-GB"/>
          </a:p>
        </p:txBody>
      </p:sp>
    </p:spTree>
    <p:extLst>
      <p:ext uri="{BB962C8B-B14F-4D97-AF65-F5344CB8AC3E}">
        <p14:creationId xmlns:p14="http://schemas.microsoft.com/office/powerpoint/2010/main" val="613369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817" y="4759644"/>
            <a:ext cx="5510530" cy="5075042"/>
          </a:xfrm>
        </p:spPr>
        <p:txBody>
          <a:bodyPr/>
          <a:lstStyle/>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p>
          <a:p>
            <a:pPr marL="228600" indent="-228600">
              <a:buFont typeface="+mj-lt"/>
              <a:buAutoNum type="arabicPeriod"/>
            </a:pPr>
            <a:endParaRPr lang="en-GB" sz="800" dirty="0"/>
          </a:p>
          <a:p>
            <a:endParaRPr lang="en-GB" sz="800" dirty="0"/>
          </a:p>
          <a:p>
            <a:endParaRPr lang="en-GB" sz="800" dirty="0"/>
          </a:p>
        </p:txBody>
      </p:sp>
      <p:sp>
        <p:nvSpPr>
          <p:cNvPr id="4" name="Slide Number Placeholder 3"/>
          <p:cNvSpPr>
            <a:spLocks noGrp="1"/>
          </p:cNvSpPr>
          <p:nvPr>
            <p:ph type="sldNum" sz="quarter" idx="10"/>
          </p:nvPr>
        </p:nvSpPr>
        <p:spPr/>
        <p:txBody>
          <a:bodyPr/>
          <a:lstStyle/>
          <a:p>
            <a:fld id="{7B8F93C3-94EF-47B3-AE06-ACFD3D2E1C8F}" type="slidenum">
              <a:rPr lang="en-GB" smtClean="0"/>
              <a:t>7</a:t>
            </a:fld>
            <a:endParaRPr lang="en-GB"/>
          </a:p>
        </p:txBody>
      </p:sp>
    </p:spTree>
    <p:extLst>
      <p:ext uri="{BB962C8B-B14F-4D97-AF65-F5344CB8AC3E}">
        <p14:creationId xmlns:p14="http://schemas.microsoft.com/office/powerpoint/2010/main" val="3995636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817" y="4759644"/>
            <a:ext cx="5510530" cy="5075042"/>
          </a:xfrm>
        </p:spPr>
        <p:txBody>
          <a:bodyPr/>
          <a:lstStyle/>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p>
          <a:p>
            <a:pPr marL="228600" indent="-228600">
              <a:buFont typeface="+mj-lt"/>
              <a:buAutoNum type="arabicPeriod"/>
            </a:pPr>
            <a:endParaRPr lang="en-GB" sz="800" dirty="0"/>
          </a:p>
          <a:p>
            <a:endParaRPr lang="en-GB" sz="800" dirty="0"/>
          </a:p>
          <a:p>
            <a:endParaRPr lang="en-GB" sz="800" dirty="0"/>
          </a:p>
        </p:txBody>
      </p:sp>
      <p:sp>
        <p:nvSpPr>
          <p:cNvPr id="4" name="Slide Number Placeholder 3"/>
          <p:cNvSpPr>
            <a:spLocks noGrp="1"/>
          </p:cNvSpPr>
          <p:nvPr>
            <p:ph type="sldNum" sz="quarter" idx="10"/>
          </p:nvPr>
        </p:nvSpPr>
        <p:spPr/>
        <p:txBody>
          <a:bodyPr/>
          <a:lstStyle/>
          <a:p>
            <a:fld id="{7B8F93C3-94EF-47B3-AE06-ACFD3D2E1C8F}" type="slidenum">
              <a:rPr lang="en-GB" smtClean="0"/>
              <a:t>8</a:t>
            </a:fld>
            <a:endParaRPr lang="en-GB"/>
          </a:p>
        </p:txBody>
      </p:sp>
    </p:spTree>
    <p:extLst>
      <p:ext uri="{BB962C8B-B14F-4D97-AF65-F5344CB8AC3E}">
        <p14:creationId xmlns:p14="http://schemas.microsoft.com/office/powerpoint/2010/main" val="20209982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817" y="4759644"/>
            <a:ext cx="5510530" cy="5075042"/>
          </a:xfrm>
        </p:spPr>
        <p:txBody>
          <a:bodyPr/>
          <a:lstStyle/>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latin typeface="Arial" panose="020B0604020202020204" pitchFamily="34" charset="0"/>
              <a:cs typeface="Arial" panose="020B0604020202020204" pitchFamily="34" charset="0"/>
            </a:endParaRPr>
          </a:p>
          <a:p>
            <a:pPr marL="228600" indent="-228600">
              <a:buFont typeface="+mj-lt"/>
              <a:buAutoNum type="arabicPeriod"/>
            </a:pPr>
            <a:endParaRPr lang="en-GB" sz="800" dirty="0"/>
          </a:p>
          <a:p>
            <a:pPr marL="228600" indent="-228600">
              <a:buFont typeface="+mj-lt"/>
              <a:buAutoNum type="arabicPeriod"/>
            </a:pPr>
            <a:endParaRPr lang="en-GB" sz="800" dirty="0"/>
          </a:p>
          <a:p>
            <a:endParaRPr lang="en-GB" sz="800" dirty="0"/>
          </a:p>
          <a:p>
            <a:endParaRPr lang="en-GB" sz="800" dirty="0"/>
          </a:p>
        </p:txBody>
      </p:sp>
      <p:sp>
        <p:nvSpPr>
          <p:cNvPr id="4" name="Slide Number Placeholder 3"/>
          <p:cNvSpPr>
            <a:spLocks noGrp="1"/>
          </p:cNvSpPr>
          <p:nvPr>
            <p:ph type="sldNum" sz="quarter" idx="10"/>
          </p:nvPr>
        </p:nvSpPr>
        <p:spPr/>
        <p:txBody>
          <a:bodyPr/>
          <a:lstStyle/>
          <a:p>
            <a:fld id="{7B8F93C3-94EF-47B3-AE06-ACFD3D2E1C8F}" type="slidenum">
              <a:rPr lang="en-GB" smtClean="0"/>
              <a:t>9</a:t>
            </a:fld>
            <a:endParaRPr lang="en-GB"/>
          </a:p>
        </p:txBody>
      </p:sp>
    </p:spTree>
    <p:extLst>
      <p:ext uri="{BB962C8B-B14F-4D97-AF65-F5344CB8AC3E}">
        <p14:creationId xmlns:p14="http://schemas.microsoft.com/office/powerpoint/2010/main" val="40342593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sz="3600" b="1"/>
            </a:lvl1pPr>
          </a:lstStyle>
          <a:p>
            <a:r>
              <a:rPr lang="en-US" dirty="0"/>
              <a:t>Lender insurance advisory</a:t>
            </a:r>
            <a:br>
              <a:rPr lang="en-US" dirty="0"/>
            </a:br>
            <a:r>
              <a:rPr lang="en-US" dirty="0"/>
              <a:t>Conventional power &amp; offshore wind</a:t>
            </a:r>
            <a:endParaRPr lang="en-GB"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Martin Benatar</a:t>
            </a:r>
            <a:endParaRPr lang="en-GB" dirty="0"/>
          </a:p>
        </p:txBody>
      </p:sp>
      <p:sp>
        <p:nvSpPr>
          <p:cNvPr id="4" name="Date Placeholder 3"/>
          <p:cNvSpPr>
            <a:spLocks noGrp="1"/>
          </p:cNvSpPr>
          <p:nvPr>
            <p:ph type="dt" sz="half" idx="10"/>
          </p:nvPr>
        </p:nvSpPr>
        <p:spPr>
          <a:xfrm>
            <a:off x="457200" y="4581128"/>
            <a:ext cx="2133600" cy="2140347"/>
          </a:xfrm>
        </p:spPr>
        <p:txBody>
          <a:bodyPr/>
          <a:lstStyle/>
          <a:p>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lvl1pPr>
              <a:defRPr sz="1400" b="1">
                <a:solidFill>
                  <a:schemeClr val="accent1">
                    <a:lumMod val="75000"/>
                  </a:schemeClr>
                </a:solidFill>
              </a:defRPr>
            </a:lvl1pPr>
          </a:lstStyle>
          <a:p>
            <a:r>
              <a:rPr lang="en-GB">
                <a:solidFill>
                  <a:srgbClr val="0F6FC6">
                    <a:lumMod val="75000"/>
                  </a:srgbClr>
                </a:solidFill>
              </a:rPr>
              <a:t>Hamburg 28th September</a:t>
            </a:r>
            <a:endParaRPr lang="en-GB" dirty="0">
              <a:solidFill>
                <a:srgbClr val="0F6FC6">
                  <a:lumMod val="75000"/>
                </a:srgbClr>
              </a:solidFill>
            </a:endParaRPr>
          </a:p>
        </p:txBody>
      </p:sp>
      <p:sp>
        <p:nvSpPr>
          <p:cNvPr id="6" name="Slide Number Placeholder 5"/>
          <p:cNvSpPr>
            <a:spLocks noGrp="1"/>
          </p:cNvSpPr>
          <p:nvPr>
            <p:ph type="sldNum" sz="quarter" idx="12"/>
          </p:nvPr>
        </p:nvSpPr>
        <p:spPr/>
        <p:txBody>
          <a:bodyPr/>
          <a:lstStyle/>
          <a:p>
            <a:fld id="{145DD9A7-B772-4E79-B83C-9FDF7F0A462C}" type="slidenum">
              <a:rPr lang="en-GB" smtClean="0">
                <a:solidFill>
                  <a:prstClr val="black">
                    <a:tint val="75000"/>
                  </a:prstClr>
                </a:solidFill>
              </a:rPr>
              <a:pPr/>
              <a:t>‹#›</a:t>
            </a:fld>
            <a:endParaRPr lang="en-GB" dirty="0">
              <a:solidFill>
                <a:prstClr val="black">
                  <a:tint val="75000"/>
                </a:prstClr>
              </a:solidFill>
            </a:endParaRPr>
          </a:p>
        </p:txBody>
      </p:sp>
      <p:pic>
        <p:nvPicPr>
          <p:cNvPr id="7" name="Picture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4868863"/>
            <a:ext cx="1989137"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79512" y="5429997"/>
            <a:ext cx="4504953" cy="74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465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sp>
        <p:nvSpPr>
          <p:cNvPr id="6" name="Slide Number Placeholder 5"/>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63113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sp>
        <p:nvSpPr>
          <p:cNvPr id="6" name="Slide Number Placeholder 5"/>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26472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Hamburg 28th September</a:t>
            </a: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54D87269-8532-42F4-87AF-70A152643927}" type="slidenum">
              <a:rPr lang="en-GB" smtClean="0"/>
              <a:t>‹#›</a:t>
            </a:fld>
            <a:endParaRPr lang="en-GB" dirty="0"/>
          </a:p>
        </p:txBody>
      </p:sp>
      <p:pic>
        <p:nvPicPr>
          <p:cNvPr id="14" name="Picture 13" descr="Benatar_logo_pale_background"/>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5505850"/>
            <a:ext cx="4499610" cy="96710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Hamburg 28th September</a:t>
            </a:r>
          </a:p>
        </p:txBody>
      </p:sp>
      <p:sp>
        <p:nvSpPr>
          <p:cNvPr id="6" name="Slide Number Placeholder 5"/>
          <p:cNvSpPr>
            <a:spLocks noGrp="1"/>
          </p:cNvSpPr>
          <p:nvPr>
            <p:ph type="sldNum" sz="quarter" idx="12"/>
          </p:nvPr>
        </p:nvSpPr>
        <p:spPr/>
        <p:txBody>
          <a:bodyPr/>
          <a:lstStyle/>
          <a:p>
            <a:fld id="{54D87269-8532-42F4-87AF-70A152643927}" type="slidenum">
              <a:rPr lang="en-GB" smtClean="0"/>
              <a:t>‹#›</a:t>
            </a:fld>
            <a:endParaRPr lang="en-GB"/>
          </a:p>
        </p:txBody>
      </p:sp>
      <p:pic>
        <p:nvPicPr>
          <p:cNvPr id="7" name="Picture 6" descr="Benatar_logo_pale_background"/>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5505850"/>
            <a:ext cx="4499610" cy="967105"/>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GB"/>
          </a:p>
        </p:txBody>
      </p:sp>
      <p:sp>
        <p:nvSpPr>
          <p:cNvPr id="8" name="Slide Number Placeholder 7"/>
          <p:cNvSpPr>
            <a:spLocks noGrp="1"/>
          </p:cNvSpPr>
          <p:nvPr>
            <p:ph type="sldNum" sz="quarter" idx="11"/>
          </p:nvPr>
        </p:nvSpPr>
        <p:spPr/>
        <p:txBody>
          <a:bodyPr/>
          <a:lstStyle/>
          <a:p>
            <a:fld id="{54D87269-8532-42F4-87AF-70A152643927}" type="slidenum">
              <a:rPr lang="en-GB" smtClean="0"/>
              <a:t>‹#›</a:t>
            </a:fld>
            <a:endParaRPr lang="en-GB"/>
          </a:p>
        </p:txBody>
      </p:sp>
      <p:sp>
        <p:nvSpPr>
          <p:cNvPr id="9" name="Footer Placeholder 8"/>
          <p:cNvSpPr>
            <a:spLocks noGrp="1"/>
          </p:cNvSpPr>
          <p:nvPr>
            <p:ph type="ftr" sz="quarter" idx="12"/>
          </p:nvPr>
        </p:nvSpPr>
        <p:spPr/>
        <p:txBody>
          <a:bodyPr/>
          <a:lstStyle/>
          <a:p>
            <a:r>
              <a:rPr lang="en-GB"/>
              <a:t>Hamburg 28th September</a:t>
            </a:r>
          </a:p>
        </p:txBody>
      </p:sp>
      <p:pic>
        <p:nvPicPr>
          <p:cNvPr id="10" name="Picture 9" descr="Benatar_logo_pale_background"/>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5505850"/>
            <a:ext cx="4499610" cy="96710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Hamburg 28th September</a:t>
            </a:r>
          </a:p>
        </p:txBody>
      </p:sp>
      <p:sp>
        <p:nvSpPr>
          <p:cNvPr id="7" name="Slide Number Placeholder 6"/>
          <p:cNvSpPr>
            <a:spLocks noGrp="1"/>
          </p:cNvSpPr>
          <p:nvPr>
            <p:ph type="sldNum" sz="quarter" idx="12"/>
          </p:nvPr>
        </p:nvSpPr>
        <p:spPr/>
        <p:txBody>
          <a:bodyPr/>
          <a:lstStyle/>
          <a:p>
            <a:fld id="{54D87269-8532-42F4-87AF-70A152643927}" type="slidenum">
              <a:rPr lang="en-GB" smtClean="0"/>
              <a:t>‹#›</a:t>
            </a:fld>
            <a:endParaRPr lang="en-GB"/>
          </a:p>
        </p:txBody>
      </p:sp>
      <p:pic>
        <p:nvPicPr>
          <p:cNvPr id="8" name="Picture 7" descr="Benatar_logo_pale_background"/>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5505850"/>
            <a:ext cx="4499610" cy="96710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Hamburg 28th September</a:t>
            </a:r>
          </a:p>
        </p:txBody>
      </p:sp>
      <p:sp>
        <p:nvSpPr>
          <p:cNvPr id="9" name="Slide Number Placeholder 8"/>
          <p:cNvSpPr>
            <a:spLocks noGrp="1"/>
          </p:cNvSpPr>
          <p:nvPr>
            <p:ph type="sldNum" sz="quarter" idx="12"/>
          </p:nvPr>
        </p:nvSpPr>
        <p:spPr/>
        <p:txBody>
          <a:bodyPr/>
          <a:lstStyle/>
          <a:p>
            <a:fld id="{54D87269-8532-42F4-87AF-70A152643927}" type="slidenum">
              <a:rPr lang="en-GB" smtClean="0"/>
              <a:t>‹#›</a:t>
            </a:fld>
            <a:endParaRPr lang="en-GB"/>
          </a:p>
        </p:txBody>
      </p:sp>
      <p:pic>
        <p:nvPicPr>
          <p:cNvPr id="10" name="Picture 9" descr="Benatar_logo_pale_background"/>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5505850"/>
            <a:ext cx="4499610" cy="96710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Hamburg 28th September</a:t>
            </a:r>
          </a:p>
        </p:txBody>
      </p:sp>
      <p:sp>
        <p:nvSpPr>
          <p:cNvPr id="5" name="Slide Number Placeholder 4"/>
          <p:cNvSpPr>
            <a:spLocks noGrp="1"/>
          </p:cNvSpPr>
          <p:nvPr>
            <p:ph type="sldNum" sz="quarter" idx="12"/>
          </p:nvPr>
        </p:nvSpPr>
        <p:spPr/>
        <p:txBody>
          <a:bodyPr/>
          <a:lstStyle/>
          <a:p>
            <a:fld id="{54D87269-8532-42F4-87AF-70A152643927}" type="slidenum">
              <a:rPr lang="en-GB" smtClean="0"/>
              <a:t>‹#›</a:t>
            </a:fld>
            <a:endParaRPr lang="en-GB"/>
          </a:p>
        </p:txBody>
      </p:sp>
      <p:pic>
        <p:nvPicPr>
          <p:cNvPr id="6" name="Picture 5" descr="Benatar_logo_pale_background"/>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5505850"/>
            <a:ext cx="4499610" cy="967105"/>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Hamburg 28th September</a:t>
            </a:r>
          </a:p>
        </p:txBody>
      </p:sp>
      <p:sp>
        <p:nvSpPr>
          <p:cNvPr id="4" name="Slide Number Placeholder 3"/>
          <p:cNvSpPr>
            <a:spLocks noGrp="1"/>
          </p:cNvSpPr>
          <p:nvPr>
            <p:ph type="sldNum" sz="quarter" idx="12"/>
          </p:nvPr>
        </p:nvSpPr>
        <p:spPr/>
        <p:txBody>
          <a:bodyPr/>
          <a:lstStyle/>
          <a:p>
            <a:fld id="{54D87269-8532-42F4-87AF-70A152643927}" type="slidenum">
              <a:rPr lang="en-GB" smtClean="0"/>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Hamburg 28th September</a:t>
            </a:r>
          </a:p>
        </p:txBody>
      </p:sp>
      <p:sp>
        <p:nvSpPr>
          <p:cNvPr id="7" name="Slide Number Placeholder 6"/>
          <p:cNvSpPr>
            <a:spLocks noGrp="1"/>
          </p:cNvSpPr>
          <p:nvPr>
            <p:ph type="sldNum" sz="quarter" idx="12"/>
          </p:nvPr>
        </p:nvSpPr>
        <p:spPr/>
        <p:txBody>
          <a:bodyPr/>
          <a:lstStyle/>
          <a:p>
            <a:fld id="{54D87269-8532-42F4-87AF-70A152643927}" type="slidenum">
              <a:rPr lang="en-GB" smtClean="0"/>
              <a:t>‹#›</a:t>
            </a:fld>
            <a:endParaRPr lang="en-GB"/>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400" b="1">
                <a:solidFill>
                  <a:schemeClr val="accent1">
                    <a:lumMod val="75000"/>
                  </a:schemeClr>
                </a:solidFill>
              </a:defRPr>
            </a:lvl1pPr>
          </a:lstStyle>
          <a:p>
            <a:r>
              <a:rPr lang="en-GB">
                <a:solidFill>
                  <a:srgbClr val="0F6FC6">
                    <a:lumMod val="75000"/>
                  </a:srgbClr>
                </a:solidFill>
              </a:rPr>
              <a:t>Hamburg 28th September</a:t>
            </a:r>
            <a:endParaRPr lang="en-GB" dirty="0">
              <a:solidFill>
                <a:srgbClr val="0F6FC6">
                  <a:lumMod val="75000"/>
                </a:srgbClr>
              </a:solidFill>
            </a:endParaRPr>
          </a:p>
        </p:txBody>
      </p:sp>
      <p:sp>
        <p:nvSpPr>
          <p:cNvPr id="6" name="Slide Number Placeholder 5"/>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pic>
        <p:nvPicPr>
          <p:cNvPr id="7" name="Picture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4868863"/>
            <a:ext cx="1989137"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79512" y="5429997"/>
            <a:ext cx="4504953" cy="74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94224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Hamburg 28th September</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54D87269-8532-42F4-87AF-70A152643927}" type="slidenum">
              <a:rPr lang="en-GB" smtClean="0"/>
              <a:t>‹#›</a:t>
            </a:fld>
            <a:endParaRPr lang="en-GB"/>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Hamburg 28th September</a:t>
            </a:r>
          </a:p>
        </p:txBody>
      </p:sp>
      <p:sp>
        <p:nvSpPr>
          <p:cNvPr id="6" name="Slide Number Placeholder 5"/>
          <p:cNvSpPr>
            <a:spLocks noGrp="1"/>
          </p:cNvSpPr>
          <p:nvPr>
            <p:ph type="sldNum" sz="quarter" idx="12"/>
          </p:nvPr>
        </p:nvSpPr>
        <p:spPr/>
        <p:txBody>
          <a:bodyPr/>
          <a:lstStyle/>
          <a:p>
            <a:fld id="{54D87269-8532-42F4-87AF-70A152643927}" type="slidenum">
              <a:rPr lang="en-GB" smtClean="0"/>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Hamburg 28th September</a:t>
            </a:r>
          </a:p>
        </p:txBody>
      </p:sp>
      <p:sp>
        <p:nvSpPr>
          <p:cNvPr id="6" name="Slide Number Placeholder 5"/>
          <p:cNvSpPr>
            <a:spLocks noGrp="1"/>
          </p:cNvSpPr>
          <p:nvPr>
            <p:ph type="sldNum" sz="quarter" idx="12"/>
          </p:nvPr>
        </p:nvSpPr>
        <p:spPr/>
        <p:txBody>
          <a:bodyPr/>
          <a:lstStyle/>
          <a:p>
            <a:fld id="{54D87269-8532-42F4-87AF-70A152643927}"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sp>
        <p:nvSpPr>
          <p:cNvPr id="6" name="Slide Number Placeholder 5"/>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87922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a:solidFill>
                  <a:prstClr val="black">
                    <a:tint val="75000"/>
                  </a:prstClr>
                </a:solidFill>
              </a:rPr>
              <a:t>Hamburg 28th September</a:t>
            </a:r>
          </a:p>
        </p:txBody>
      </p:sp>
      <p:sp>
        <p:nvSpPr>
          <p:cNvPr id="7" name="Slide Number Placeholder 6"/>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3250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endParaRPr lang="en-GB">
              <a:solidFill>
                <a:prstClr val="black">
                  <a:tint val="75000"/>
                </a:prstClr>
              </a:solidFill>
            </a:endParaRPr>
          </a:p>
        </p:txBody>
      </p:sp>
      <p:sp>
        <p:nvSpPr>
          <p:cNvPr id="8" name="Footer Placeholder 7"/>
          <p:cNvSpPr>
            <a:spLocks noGrp="1"/>
          </p:cNvSpPr>
          <p:nvPr>
            <p:ph type="ftr" sz="quarter" idx="11"/>
          </p:nvPr>
        </p:nvSpPr>
        <p:spPr/>
        <p:txBody>
          <a:bodyPr/>
          <a:lstStyle/>
          <a:p>
            <a:r>
              <a:rPr lang="en-GB">
                <a:solidFill>
                  <a:prstClr val="black">
                    <a:tint val="75000"/>
                  </a:prstClr>
                </a:solidFill>
              </a:rPr>
              <a:t>Hamburg 28th September</a:t>
            </a:r>
          </a:p>
        </p:txBody>
      </p:sp>
      <p:sp>
        <p:nvSpPr>
          <p:cNvPr id="9" name="Slide Number Placeholder 8"/>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2855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endParaRPr lang="en-GB">
              <a:solidFill>
                <a:prstClr val="black">
                  <a:tint val="75000"/>
                </a:prstClr>
              </a:solidFill>
            </a:endParaRPr>
          </a:p>
        </p:txBody>
      </p:sp>
      <p:sp>
        <p:nvSpPr>
          <p:cNvPr id="4" name="Footer Placeholder 3"/>
          <p:cNvSpPr>
            <a:spLocks noGrp="1"/>
          </p:cNvSpPr>
          <p:nvPr>
            <p:ph type="ftr" sz="quarter" idx="11"/>
          </p:nvPr>
        </p:nvSpPr>
        <p:spPr/>
        <p:txBody>
          <a:bodyPr/>
          <a:lstStyle/>
          <a:p>
            <a:r>
              <a:rPr lang="en-GB">
                <a:solidFill>
                  <a:prstClr val="black">
                    <a:tint val="75000"/>
                  </a:prstClr>
                </a:solidFill>
              </a:rPr>
              <a:t>Hamburg 28th September</a:t>
            </a:r>
          </a:p>
        </p:txBody>
      </p:sp>
      <p:sp>
        <p:nvSpPr>
          <p:cNvPr id="5" name="Slide Number Placeholder 4"/>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46102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solidFill>
                <a:prstClr val="black">
                  <a:tint val="75000"/>
                </a:prstClr>
              </a:solidFill>
            </a:endParaRPr>
          </a:p>
        </p:txBody>
      </p:sp>
      <p:sp>
        <p:nvSpPr>
          <p:cNvPr id="3" name="Footer Placeholder 2"/>
          <p:cNvSpPr>
            <a:spLocks noGrp="1"/>
          </p:cNvSpPr>
          <p:nvPr>
            <p:ph type="ftr" sz="quarter" idx="11"/>
          </p:nvPr>
        </p:nvSpPr>
        <p:spPr/>
        <p:txBody>
          <a:bodyPr/>
          <a:lstStyle/>
          <a:p>
            <a:r>
              <a:rPr lang="en-GB">
                <a:solidFill>
                  <a:prstClr val="black">
                    <a:tint val="75000"/>
                  </a:prstClr>
                </a:solidFill>
              </a:rPr>
              <a:t>Hamburg 28th September</a:t>
            </a:r>
          </a:p>
        </p:txBody>
      </p:sp>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16171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a:solidFill>
                  <a:prstClr val="black">
                    <a:tint val="75000"/>
                  </a:prstClr>
                </a:solidFill>
              </a:rPr>
              <a:t>Hamburg 28th September</a:t>
            </a:r>
          </a:p>
        </p:txBody>
      </p:sp>
      <p:sp>
        <p:nvSpPr>
          <p:cNvPr id="7" name="Slide Number Placeholder 6"/>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4123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a:solidFill>
                  <a:prstClr val="black">
                    <a:tint val="75000"/>
                  </a:prstClr>
                </a:solidFill>
              </a:rPr>
              <a:t>Hamburg 28th September</a:t>
            </a:r>
          </a:p>
        </p:txBody>
      </p:sp>
      <p:sp>
        <p:nvSpPr>
          <p:cNvPr id="7" name="Slide Number Placeholder 6"/>
          <p:cNvSpPr>
            <a:spLocks noGrp="1"/>
          </p:cNvSpPr>
          <p:nvPr>
            <p:ph type="sldNum" sz="quarter" idx="12"/>
          </p:nvPr>
        </p:nvSpPr>
        <p:spPr/>
        <p:txBody>
          <a:body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03072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solidFill>
                  <a:prstClr val="black">
                    <a:tint val="75000"/>
                  </a:prstClr>
                </a:solidFill>
              </a:rPr>
              <a:t>Hamburg 28th September</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2368003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endParaRPr lang="en-GB">
              <a:solidFill>
                <a:prstClr val="black">
                  <a:tint val="75000"/>
                </a:prstClr>
              </a:solidFill>
            </a:endParaRP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en-GB">
                <a:solidFill>
                  <a:prstClr val="black">
                    <a:tint val="75000"/>
                  </a:prstClr>
                </a:solidFill>
              </a:rPr>
              <a:t>Hamburg 28th September</a:t>
            </a: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1D7599E7-7A13-4FB6-929E-4D41B3528059}" type="slidenum">
              <a:rPr lang="en-GB" smtClean="0">
                <a:solidFill>
                  <a:prstClr val="black">
                    <a:tint val="75000"/>
                  </a:prstClr>
                </a:solidFill>
              </a:rPr>
              <a:pPr/>
              <a:t>‹#›</a:t>
            </a:fld>
            <a:endParaRPr lang="en-GB">
              <a:solidFill>
                <a:prstClr val="black">
                  <a:tint val="75000"/>
                </a:prstClr>
              </a:solidFill>
            </a:endParaRP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04664"/>
            <a:ext cx="7772400" cy="1440160"/>
          </a:xfrm>
        </p:spPr>
        <p:txBody>
          <a:bodyPr/>
          <a:lstStyle/>
          <a:p>
            <a:pPr algn="ctr"/>
            <a:br>
              <a:rPr lang="en-GB" sz="3600" b="1" spc="0" dirty="0">
                <a:solidFill>
                  <a:prstClr val="black"/>
                </a:solidFill>
                <a:latin typeface="Calibri"/>
              </a:rPr>
            </a:br>
            <a:br>
              <a:rPr lang="en-GB" sz="3600" b="1" spc="0" dirty="0">
                <a:solidFill>
                  <a:prstClr val="black"/>
                </a:solidFill>
                <a:latin typeface="Calibri"/>
              </a:rPr>
            </a:br>
            <a:r>
              <a:rPr lang="en-GB" sz="2400" b="1" spc="0" dirty="0">
                <a:solidFill>
                  <a:schemeClr val="accent3"/>
                </a:solidFill>
                <a:latin typeface="Arial" panose="020B0604020202020204" pitchFamily="34" charset="0"/>
                <a:cs typeface="Arial" panose="020B0604020202020204" pitchFamily="34" charset="0"/>
              </a:rPr>
              <a:t>Risk mitigation in wind energy projects</a:t>
            </a:r>
            <a:br>
              <a:rPr lang="en-GB" sz="3600" b="1" spc="0" dirty="0">
                <a:solidFill>
                  <a:prstClr val="black"/>
                </a:solidFill>
                <a:latin typeface="Calibri" panose="020F0502020204030204" pitchFamily="34" charset="0"/>
                <a:cs typeface="Arial" pitchFamily="34" charset="0"/>
              </a:rPr>
            </a:br>
            <a:br>
              <a:rPr lang="en-GB" sz="3600" b="1" spc="0" dirty="0">
                <a:solidFill>
                  <a:prstClr val="black"/>
                </a:solidFill>
                <a:latin typeface="Calibri" panose="020F0502020204030204" pitchFamily="34" charset="0"/>
              </a:rPr>
            </a:br>
            <a:endParaRPr lang="en-GB" sz="3200" b="1" dirty="0">
              <a:solidFill>
                <a:schemeClr val="tx1"/>
              </a:solidFill>
              <a:latin typeface="Calibri" panose="020F0502020204030204" pitchFamily="34" charset="0"/>
            </a:endParaRPr>
          </a:p>
        </p:txBody>
      </p:sp>
      <p:sp>
        <p:nvSpPr>
          <p:cNvPr id="3" name="Subtitle 2"/>
          <p:cNvSpPr>
            <a:spLocks noGrp="1"/>
          </p:cNvSpPr>
          <p:nvPr>
            <p:ph type="subTitle" idx="1"/>
          </p:nvPr>
        </p:nvSpPr>
        <p:spPr>
          <a:xfrm>
            <a:off x="1475656" y="1700808"/>
            <a:ext cx="6336704" cy="3744416"/>
          </a:xfrm>
          <a:solidFill>
            <a:srgbClr val="CCFFFF"/>
          </a:solidFill>
        </p:spPr>
        <p:style>
          <a:lnRef idx="2">
            <a:schemeClr val="accent3"/>
          </a:lnRef>
          <a:fillRef idx="1">
            <a:schemeClr val="lt1"/>
          </a:fillRef>
          <a:effectRef idx="0">
            <a:schemeClr val="accent3"/>
          </a:effectRef>
          <a:fontRef idx="minor">
            <a:schemeClr val="dk1"/>
          </a:fontRef>
        </p:style>
        <p:txBody>
          <a:bodyPr>
            <a:normAutofit/>
          </a:bodyPr>
          <a:lstStyle/>
          <a:p>
            <a:pPr algn="ctr"/>
            <a:endParaRPr lang="en-GB" sz="1600" b="1" dirty="0">
              <a:solidFill>
                <a:srgbClr val="002060"/>
              </a:solidFill>
              <a:latin typeface="Calibri" panose="020F0502020204030204" pitchFamily="34" charset="0"/>
              <a:cs typeface="Arial" pitchFamily="34" charset="0"/>
            </a:endParaRPr>
          </a:p>
          <a:p>
            <a:pPr algn="ctr"/>
            <a:r>
              <a:rPr lang="en-GB" b="1" dirty="0">
                <a:solidFill>
                  <a:srgbClr val="002060"/>
                </a:solidFill>
                <a:latin typeface="Arial" panose="020B0604020202020204" pitchFamily="34" charset="0"/>
                <a:cs typeface="Arial" panose="020B0604020202020204" pitchFamily="34" charset="0"/>
              </a:rPr>
              <a:t>Evolution of </a:t>
            </a:r>
          </a:p>
          <a:p>
            <a:pPr algn="ctr"/>
            <a:r>
              <a:rPr lang="en-GB" b="1" dirty="0">
                <a:solidFill>
                  <a:srgbClr val="002060"/>
                </a:solidFill>
                <a:latin typeface="Arial" panose="020B0604020202020204" pitchFamily="34" charset="0"/>
                <a:cs typeface="Arial" panose="020B0604020202020204" pitchFamily="34" charset="0"/>
              </a:rPr>
              <a:t>traditional &amp; non-traditional commercial insurance solutions </a:t>
            </a:r>
          </a:p>
          <a:p>
            <a:pPr algn="ctr"/>
            <a:r>
              <a:rPr lang="en-GB" b="1" dirty="0">
                <a:solidFill>
                  <a:srgbClr val="002060"/>
                </a:solidFill>
                <a:latin typeface="Arial" panose="020B0604020202020204" pitchFamily="34" charset="0"/>
                <a:cs typeface="Arial" panose="020B0604020202020204" pitchFamily="34" charset="0"/>
              </a:rPr>
              <a:t>for wind power</a:t>
            </a:r>
          </a:p>
          <a:p>
            <a:pPr algn="ctr"/>
            <a:endParaRPr lang="en-GB" b="1" dirty="0">
              <a:solidFill>
                <a:srgbClr val="002060"/>
              </a:solidFill>
              <a:latin typeface="Arial" panose="020B0604020202020204" pitchFamily="34" charset="0"/>
              <a:cs typeface="Arial" panose="020B0604020202020204" pitchFamily="34" charset="0"/>
            </a:endParaRPr>
          </a:p>
          <a:p>
            <a:pPr algn="ctr">
              <a:spcBef>
                <a:spcPts val="0"/>
              </a:spcBef>
              <a:spcAft>
                <a:spcPts val="0"/>
              </a:spcAft>
            </a:pPr>
            <a:r>
              <a:rPr lang="en-GB" b="1" dirty="0">
                <a:solidFill>
                  <a:srgbClr val="002060"/>
                </a:solidFill>
                <a:latin typeface="Arial" panose="020B0604020202020204" pitchFamily="34" charset="0"/>
                <a:cs typeface="Arial" panose="020B0604020202020204" pitchFamily="34" charset="0"/>
              </a:rPr>
              <a:t>Wind Europe Summit</a:t>
            </a:r>
          </a:p>
          <a:p>
            <a:pPr algn="ctr">
              <a:spcBef>
                <a:spcPts val="0"/>
              </a:spcBef>
              <a:spcAft>
                <a:spcPts val="0"/>
              </a:spcAft>
            </a:pPr>
            <a:r>
              <a:rPr lang="en-GB" b="1" dirty="0">
                <a:solidFill>
                  <a:srgbClr val="002060"/>
                </a:solidFill>
                <a:latin typeface="Arial" panose="020B0604020202020204" pitchFamily="34" charset="0"/>
                <a:cs typeface="Arial" panose="020B0604020202020204" pitchFamily="34" charset="0"/>
              </a:rPr>
              <a:t>Hamburg, 28</a:t>
            </a:r>
            <a:r>
              <a:rPr lang="en-GB" b="1" baseline="30000" dirty="0">
                <a:solidFill>
                  <a:srgbClr val="002060"/>
                </a:solidFill>
                <a:latin typeface="Arial" panose="020B0604020202020204" pitchFamily="34" charset="0"/>
                <a:cs typeface="Arial" panose="020B0604020202020204" pitchFamily="34" charset="0"/>
              </a:rPr>
              <a:t>th</a:t>
            </a:r>
            <a:r>
              <a:rPr lang="en-GB" b="1" dirty="0">
                <a:solidFill>
                  <a:srgbClr val="002060"/>
                </a:solidFill>
                <a:latin typeface="Arial" panose="020B0604020202020204" pitchFamily="34" charset="0"/>
                <a:cs typeface="Arial" panose="020B0604020202020204" pitchFamily="34" charset="0"/>
              </a:rPr>
              <a:t> Sept 2016</a:t>
            </a:r>
          </a:p>
        </p:txBody>
      </p:sp>
      <p:sp>
        <p:nvSpPr>
          <p:cNvPr id="4" name="Footer Placeholder 3"/>
          <p:cNvSpPr>
            <a:spLocks noGrp="1"/>
          </p:cNvSpPr>
          <p:nvPr>
            <p:ph type="ftr" sz="quarter" idx="11"/>
          </p:nvPr>
        </p:nvSpPr>
        <p:spPr/>
        <p:txBody>
          <a:bodyPr/>
          <a:lstStyle/>
          <a:p>
            <a:r>
              <a:rPr lang="en-GB"/>
              <a:t>Hamburg 28th September</a:t>
            </a:r>
          </a:p>
        </p:txBody>
      </p:sp>
      <p:sp>
        <p:nvSpPr>
          <p:cNvPr id="5" name="Slide Number Placeholder 4"/>
          <p:cNvSpPr>
            <a:spLocks noGrp="1"/>
          </p:cNvSpPr>
          <p:nvPr>
            <p:ph type="sldNum" sz="quarter" idx="12"/>
          </p:nvPr>
        </p:nvSpPr>
        <p:spPr/>
        <p:txBody>
          <a:bodyPr/>
          <a:lstStyle/>
          <a:p>
            <a:fld id="{54D87269-8532-42F4-87AF-70A152643927}" type="slidenum">
              <a:rPr lang="en-GB" smtClean="0"/>
              <a:t>1</a:t>
            </a:fld>
            <a:endParaRPr lang="en-GB" dirty="0"/>
          </a:p>
        </p:txBody>
      </p:sp>
    </p:spTree>
    <p:extLst>
      <p:ext uri="{BB962C8B-B14F-4D97-AF65-F5344CB8AC3E}">
        <p14:creationId xmlns:p14="http://schemas.microsoft.com/office/powerpoint/2010/main" val="20566148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331540"/>
            <a:ext cx="8229600" cy="1143000"/>
          </a:xfrm>
        </p:spPr>
        <p:txBody>
          <a:bodyPr>
            <a:normAutofit fontScale="90000"/>
          </a:bodyPr>
          <a:lstStyle/>
          <a:p>
            <a:pPr algn="r"/>
            <a:br>
              <a:rPr lang="en-GB" sz="2800" b="1" dirty="0">
                <a:solidFill>
                  <a:prstClr val="black"/>
                </a:solidFill>
              </a:rPr>
            </a:br>
            <a:r>
              <a:rPr lang="en-GB" sz="2200" b="1" dirty="0">
                <a:solidFill>
                  <a:schemeClr val="accent2">
                    <a:lumMod val="75000"/>
                  </a:schemeClr>
                </a:solidFill>
                <a:latin typeface="Arial" panose="020B0604020202020204" pitchFamily="34" charset="0"/>
                <a:cs typeface="Arial" panose="020B0604020202020204" pitchFamily="34" charset="0"/>
              </a:rPr>
              <a:t>Risk mitigation in wind energy projects</a:t>
            </a:r>
            <a:br>
              <a:rPr lang="en-GB" sz="2200" b="1" dirty="0">
                <a:solidFill>
                  <a:schemeClr val="accent2">
                    <a:lumMod val="75000"/>
                  </a:schemeClr>
                </a:solidFill>
                <a:latin typeface="Arial" panose="020B0604020202020204" pitchFamily="34" charset="0"/>
                <a:cs typeface="Arial" panose="020B0604020202020204" pitchFamily="34" charset="0"/>
              </a:rPr>
            </a:br>
            <a:endParaRPr lang="en-GB"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2"/>
          </p:nvPr>
        </p:nvSpPr>
        <p:spPr>
          <a:xfrm>
            <a:off x="457200" y="1484785"/>
            <a:ext cx="8003232" cy="2592288"/>
          </a:xfrm>
          <a:solidFill>
            <a:schemeClr val="bg2"/>
          </a:solidFill>
        </p:spPr>
        <p:txBody>
          <a:bodyPr>
            <a:noAutofit/>
          </a:bodyPr>
          <a:lstStyle/>
          <a:p>
            <a:pPr lvl="0" fontAlgn="base">
              <a:spcAft>
                <a:spcPct val="0"/>
              </a:spcAft>
            </a:pPr>
            <a:r>
              <a:rPr lang="en-GB" sz="2000" dirty="0">
                <a:solidFill>
                  <a:srgbClr val="00194F"/>
                </a:solidFill>
                <a:latin typeface="Arial" panose="020B0604020202020204" pitchFamily="34" charset="0"/>
                <a:cs typeface="Arial" panose="020B0604020202020204" pitchFamily="34" charset="0"/>
              </a:rPr>
              <a:t>29 years industry experience</a:t>
            </a:r>
          </a:p>
          <a:p>
            <a:pPr lvl="0" fontAlgn="base">
              <a:spcAft>
                <a:spcPct val="0"/>
              </a:spcAft>
            </a:pPr>
            <a:r>
              <a:rPr lang="en-GB" sz="2000" dirty="0">
                <a:solidFill>
                  <a:srgbClr val="00194F"/>
                </a:solidFill>
                <a:latin typeface="Arial" panose="020B0604020202020204" pitchFamily="34" charset="0"/>
                <a:cs typeface="Arial" panose="020B0604020202020204" pitchFamily="34" charset="0"/>
              </a:rPr>
              <a:t>Dedicated lender insurance adviser for 19 years (after 10 years as underwriter);</a:t>
            </a:r>
          </a:p>
          <a:p>
            <a:pPr lvl="0" fontAlgn="base">
              <a:spcAft>
                <a:spcPct val="0"/>
              </a:spcAft>
            </a:pPr>
            <a:r>
              <a:rPr lang="en-GB" sz="2000" dirty="0">
                <a:solidFill>
                  <a:srgbClr val="00194F"/>
                </a:solidFill>
                <a:latin typeface="Arial" panose="020B0604020202020204" pitchFamily="34" charset="0"/>
                <a:cs typeface="Arial" panose="020B0604020202020204" pitchFamily="34" charset="0"/>
              </a:rPr>
              <a:t>Renewable, conventional power &amp; telecoms sectors;</a:t>
            </a:r>
          </a:p>
          <a:p>
            <a:pPr lvl="0" fontAlgn="base">
              <a:spcAft>
                <a:spcPct val="0"/>
              </a:spcAft>
            </a:pPr>
            <a:r>
              <a:rPr lang="en-GB" sz="2000" dirty="0">
                <a:solidFill>
                  <a:srgbClr val="00194F"/>
                </a:solidFill>
                <a:latin typeface="Arial" panose="020B0604020202020204" pitchFamily="34" charset="0"/>
                <a:cs typeface="Arial" panose="020B0604020202020204" pitchFamily="34" charset="0"/>
              </a:rPr>
              <a:t>LIA currently on:</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14 offshore wind mandates (&gt;23 previous mandates); </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12 onshore wind mandates (37 previous mandates). </a:t>
            </a:r>
          </a:p>
          <a:p>
            <a:pPr lvl="1" fontAlgn="base">
              <a:spcAft>
                <a:spcPct val="0"/>
              </a:spcAft>
            </a:pPr>
            <a:endParaRPr lang="en-GB" dirty="0">
              <a:solidFill>
                <a:srgbClr val="00194F"/>
              </a:solidFill>
              <a:latin typeface="Arial" panose="020B0604020202020204" pitchFamily="34" charset="0"/>
              <a:cs typeface="Arial" panose="020B0604020202020204" pitchFamily="34" charset="0"/>
            </a:endParaRPr>
          </a:p>
          <a:p>
            <a:pPr lvl="1" fontAlgn="base">
              <a:spcAft>
                <a:spcPct val="0"/>
              </a:spcAft>
            </a:pPr>
            <a:endParaRPr lang="en-GB" dirty="0">
              <a:solidFill>
                <a:srgbClr val="00194F"/>
              </a:solidFill>
              <a:latin typeface="Arial" panose="020B0604020202020204" pitchFamily="34" charset="0"/>
              <a:cs typeface="Arial" panose="020B0604020202020204" pitchFamily="34" charset="0"/>
            </a:endParaRPr>
          </a:p>
          <a:p>
            <a:pPr lvl="1" fontAlgn="base">
              <a:spcAft>
                <a:spcPct val="0"/>
              </a:spcAft>
            </a:pPr>
            <a:endParaRPr lang="en-GB" dirty="0">
              <a:solidFill>
                <a:srgbClr val="00194F"/>
              </a:solidFill>
              <a:latin typeface="Arial" panose="020B0604020202020204" pitchFamily="34" charset="0"/>
              <a:cs typeface="Arial" panose="020B0604020202020204" pitchFamily="34" charset="0"/>
            </a:endParaRPr>
          </a:p>
          <a:p>
            <a:pPr lvl="1" fontAlgn="base">
              <a:spcAft>
                <a:spcPct val="0"/>
              </a:spcAft>
            </a:pPr>
            <a:endParaRPr lang="en-GB" dirty="0">
              <a:solidFill>
                <a:srgbClr val="00194F"/>
              </a:solidFill>
              <a:latin typeface="Arial" panose="020B0604020202020204" pitchFamily="34" charset="0"/>
              <a:cs typeface="Arial" panose="020B0604020202020204" pitchFamily="34" charset="0"/>
            </a:endParaRPr>
          </a:p>
          <a:p>
            <a:pPr lvl="1" fontAlgn="base">
              <a:spcAft>
                <a:spcPct val="0"/>
              </a:spcAft>
            </a:pPr>
            <a:endParaRPr lang="en-GB" dirty="0">
              <a:solidFill>
                <a:srgbClr val="00194F"/>
              </a:solidFill>
              <a:latin typeface="Arial" panose="020B0604020202020204" pitchFamily="34" charset="0"/>
              <a:cs typeface="Arial" panose="020B0604020202020204" pitchFamily="34" charset="0"/>
            </a:endParaRPr>
          </a:p>
          <a:p>
            <a:pPr marL="457200" lvl="1" indent="0" algn="ctr" fontAlgn="base">
              <a:spcAft>
                <a:spcPct val="0"/>
              </a:spcAft>
              <a:buNone/>
            </a:pPr>
            <a:endParaRPr lang="en-GB" sz="500" dirty="0">
              <a:solidFill>
                <a:srgbClr val="00194F"/>
              </a:solidFill>
              <a:latin typeface="Arial" panose="020B0604020202020204" pitchFamily="34" charset="0"/>
              <a:cs typeface="Arial" panose="020B0604020202020204" pitchFamily="34" charset="0"/>
            </a:endParaRPr>
          </a:p>
          <a:p>
            <a:pPr marL="457200" lvl="1" indent="0" algn="ctr" fontAlgn="base">
              <a:spcAft>
                <a:spcPct val="0"/>
              </a:spcAft>
              <a:buNone/>
            </a:pPr>
            <a:r>
              <a:rPr lang="en-GB" dirty="0">
                <a:solidFill>
                  <a:srgbClr val="00194F"/>
                </a:solidFill>
                <a:latin typeface="Arial" panose="020B0604020202020204" pitchFamily="34" charset="0"/>
                <a:cs typeface="Arial" panose="020B0604020202020204" pitchFamily="34" charset="0"/>
              </a:rPr>
              <a:t>www.benatarandco.com</a:t>
            </a:r>
          </a:p>
        </p:txBody>
      </p:sp>
      <p:pic>
        <p:nvPicPr>
          <p:cNvPr id="11" name="Content Placeholder 10"/>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2267744" y="4293096"/>
            <a:ext cx="4933418" cy="1476000"/>
          </a:xfrm>
          <a:solidFill>
            <a:srgbClr val="FFCCFF"/>
          </a:solidFill>
        </p:spPr>
      </p:pic>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10</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dirty="0">
                <a:solidFill>
                  <a:prstClr val="black">
                    <a:tint val="75000"/>
                  </a:prstClr>
                </a:solidFill>
              </a:rPr>
              <a:t>Hamburg 28th September</a:t>
            </a:r>
          </a:p>
        </p:txBody>
      </p:sp>
      <p:pic>
        <p:nvPicPr>
          <p:cNvPr id="10" name="Picture 9"/>
          <p:cNvPicPr/>
          <p:nvPr/>
        </p:nvPicPr>
        <p:blipFill>
          <a:blip r:embed="rId4" cstate="print">
            <a:extLst>
              <a:ext uri="{28A0092B-C50C-407E-A947-70E740481C1C}">
                <a14:useLocalDpi xmlns:a14="http://schemas.microsoft.com/office/drawing/2010/main" val="0"/>
              </a:ext>
            </a:extLst>
          </a:blip>
          <a:stretch>
            <a:fillRect/>
          </a:stretch>
        </p:blipFill>
        <p:spPr>
          <a:xfrm>
            <a:off x="179512" y="116632"/>
            <a:ext cx="3044825" cy="652145"/>
          </a:xfrm>
          <a:prstGeom prst="rect">
            <a:avLst/>
          </a:prstGeom>
        </p:spPr>
      </p:pic>
    </p:spTree>
    <p:extLst>
      <p:ext uri="{BB962C8B-B14F-4D97-AF65-F5344CB8AC3E}">
        <p14:creationId xmlns:p14="http://schemas.microsoft.com/office/powerpoint/2010/main" val="2655056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331540"/>
            <a:ext cx="8229600" cy="1143000"/>
          </a:xfrm>
        </p:spPr>
        <p:txBody>
          <a:bodyPr>
            <a:normAutofit fontScale="90000"/>
          </a:bodyPr>
          <a:lstStyle/>
          <a:p>
            <a:pPr algn="r"/>
            <a:br>
              <a:rPr lang="en-GB" sz="2800" b="1" dirty="0">
                <a:solidFill>
                  <a:prstClr val="black"/>
                </a:solidFill>
              </a:rPr>
            </a:br>
            <a:r>
              <a:rPr lang="en-GB" sz="2200" b="1" dirty="0">
                <a:solidFill>
                  <a:schemeClr val="accent2">
                    <a:lumMod val="75000"/>
                  </a:schemeClr>
                </a:solidFill>
                <a:latin typeface="Arial" panose="020B0604020202020204" pitchFamily="34" charset="0"/>
                <a:cs typeface="Arial" panose="020B0604020202020204" pitchFamily="34" charset="0"/>
              </a:rPr>
              <a:t>Risk mitigation in wind energy projects</a:t>
            </a:r>
            <a:br>
              <a:rPr lang="en-GB" sz="2200" b="1" dirty="0">
                <a:solidFill>
                  <a:schemeClr val="accent2">
                    <a:lumMod val="75000"/>
                  </a:schemeClr>
                </a:solidFill>
                <a:latin typeface="Arial" panose="020B0604020202020204" pitchFamily="34" charset="0"/>
                <a:cs typeface="Arial" panose="020B0604020202020204" pitchFamily="34" charset="0"/>
              </a:rPr>
            </a:br>
            <a:endParaRPr lang="en-GB"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2"/>
          </p:nvPr>
        </p:nvSpPr>
        <p:spPr>
          <a:xfrm>
            <a:off x="827584" y="1671083"/>
            <a:ext cx="8003232" cy="3384375"/>
          </a:xfrm>
          <a:solidFill>
            <a:schemeClr val="bg2"/>
          </a:solidFill>
        </p:spPr>
        <p:txBody>
          <a:bodyPr>
            <a:noAutofit/>
          </a:bodyPr>
          <a:lstStyle/>
          <a:p>
            <a:pPr lvl="0" fontAlgn="base">
              <a:spcAft>
                <a:spcPct val="0"/>
              </a:spcAft>
            </a:pPr>
            <a:r>
              <a:rPr lang="en-GB" sz="2000" dirty="0">
                <a:solidFill>
                  <a:srgbClr val="00194F"/>
                </a:solidFill>
                <a:latin typeface="Arial" panose="020B0604020202020204" pitchFamily="34" charset="0"/>
                <a:cs typeface="Arial" panose="020B0604020202020204" pitchFamily="34" charset="0"/>
              </a:rPr>
              <a:t>Wind energy evolution</a:t>
            </a:r>
          </a:p>
          <a:p>
            <a:pPr lvl="1" fontAlgn="base">
              <a:spcAft>
                <a:spcPct val="0"/>
              </a:spcAft>
            </a:pPr>
            <a:r>
              <a:rPr lang="en-GB" sz="1800" dirty="0">
                <a:solidFill>
                  <a:srgbClr val="00194F"/>
                </a:solidFill>
                <a:latin typeface="Arial" panose="020B0604020202020204" pitchFamily="34" charset="0"/>
                <a:cs typeface="Arial" panose="020B0604020202020204" pitchFamily="34" charset="0"/>
              </a:rPr>
              <a:t>Wind-powered machines since 2000 BC </a:t>
            </a:r>
          </a:p>
          <a:p>
            <a:pPr lvl="1" fontAlgn="base">
              <a:spcAft>
                <a:spcPct val="0"/>
              </a:spcAft>
            </a:pPr>
            <a:r>
              <a:rPr lang="en-GB" sz="1800" dirty="0">
                <a:solidFill>
                  <a:srgbClr val="00194F"/>
                </a:solidFill>
                <a:latin typeface="Arial" panose="020B0604020202020204" pitchFamily="34" charset="0"/>
                <a:cs typeface="Arial" panose="020B0604020202020204" pitchFamily="34" charset="0"/>
              </a:rPr>
              <a:t>Grid connected wind power in 1970s, Denmark. </a:t>
            </a:r>
          </a:p>
          <a:p>
            <a:pPr lvl="1" fontAlgn="base">
              <a:spcAft>
                <a:spcPct val="0"/>
              </a:spcAft>
            </a:pPr>
            <a:r>
              <a:rPr lang="en-GB" sz="1800" dirty="0">
                <a:solidFill>
                  <a:srgbClr val="00194F"/>
                </a:solidFill>
                <a:latin typeface="Arial" panose="020B0604020202020204" pitchFamily="34" charset="0"/>
                <a:cs typeface="Arial" panose="020B0604020202020204" pitchFamily="34" charset="0"/>
              </a:rPr>
              <a:t>first offshore wind in 1990s, Denmark</a:t>
            </a:r>
            <a:r>
              <a:rPr lang="en-GB" sz="1600" dirty="0">
                <a:solidFill>
                  <a:srgbClr val="00194F"/>
                </a:solidFill>
                <a:latin typeface="Arial" panose="020B0604020202020204" pitchFamily="34" charset="0"/>
                <a:cs typeface="Arial" panose="020B0604020202020204" pitchFamily="34" charset="0"/>
              </a:rPr>
              <a:t>.</a:t>
            </a:r>
            <a:r>
              <a:rPr lang="en-GB" sz="1400" dirty="0">
                <a:solidFill>
                  <a:srgbClr val="00194F"/>
                </a:solidFill>
                <a:latin typeface="Arial" panose="020B0604020202020204" pitchFamily="34" charset="0"/>
                <a:cs typeface="Arial" panose="020B0604020202020204" pitchFamily="34" charset="0"/>
              </a:rPr>
              <a:t>  </a:t>
            </a:r>
          </a:p>
          <a:p>
            <a:pPr lvl="1" fontAlgn="base">
              <a:spcAft>
                <a:spcPct val="0"/>
              </a:spcAft>
            </a:pPr>
            <a:endParaRPr lang="en-GB" sz="1400" dirty="0">
              <a:solidFill>
                <a:srgbClr val="00194F"/>
              </a:solidFill>
              <a:latin typeface="Arial" panose="020B0604020202020204" pitchFamily="34" charset="0"/>
              <a:cs typeface="Arial" panose="020B0604020202020204" pitchFamily="34" charset="0"/>
            </a:endParaRPr>
          </a:p>
          <a:p>
            <a:pPr fontAlgn="base">
              <a:spcAft>
                <a:spcPct val="0"/>
              </a:spcAft>
            </a:pPr>
            <a:r>
              <a:rPr lang="en-GB" sz="2000" dirty="0">
                <a:solidFill>
                  <a:srgbClr val="00194F"/>
                </a:solidFill>
                <a:latin typeface="Arial" panose="020B0604020202020204" pitchFamily="34" charset="0"/>
                <a:cs typeface="Arial" panose="020B0604020202020204" pitchFamily="34" charset="0"/>
              </a:rPr>
              <a:t>Onshore- and offshore wind insurance evolution</a:t>
            </a:r>
          </a:p>
          <a:p>
            <a:pPr lvl="1" fontAlgn="base">
              <a:spcAft>
                <a:spcPct val="0"/>
              </a:spcAft>
            </a:pPr>
            <a:r>
              <a:rPr lang="en-GB" sz="1800" dirty="0">
                <a:solidFill>
                  <a:srgbClr val="00194F"/>
                </a:solidFill>
                <a:latin typeface="Arial" panose="020B0604020202020204" pitchFamily="34" charset="0"/>
                <a:cs typeface="Arial" panose="020B0604020202020204" pitchFamily="34" charset="0"/>
              </a:rPr>
              <a:t>Onshore: Danes and Scandinavia, North America </a:t>
            </a:r>
          </a:p>
          <a:p>
            <a:pPr lvl="1" fontAlgn="base">
              <a:spcAft>
                <a:spcPct val="0"/>
              </a:spcAft>
            </a:pPr>
            <a:r>
              <a:rPr lang="en-GB" sz="1800" dirty="0">
                <a:solidFill>
                  <a:srgbClr val="00194F"/>
                </a:solidFill>
                <a:latin typeface="Arial" panose="020B0604020202020204" pitchFamily="34" charset="0"/>
                <a:cs typeface="Arial" panose="020B0604020202020204" pitchFamily="34" charset="0"/>
              </a:rPr>
              <a:t>Offshore: Danes and Lloyds </a:t>
            </a:r>
          </a:p>
        </p:txBody>
      </p:sp>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2</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179512" y="116632"/>
            <a:ext cx="3044825" cy="652145"/>
          </a:xfrm>
          <a:prstGeom prst="rect">
            <a:avLst/>
          </a:prstGeom>
        </p:spPr>
      </p:pic>
    </p:spTree>
    <p:extLst>
      <p:ext uri="{BB962C8B-B14F-4D97-AF65-F5344CB8AC3E}">
        <p14:creationId xmlns:p14="http://schemas.microsoft.com/office/powerpoint/2010/main" val="2932097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br>
              <a:rPr lang="en-GB" sz="2800" b="1" dirty="0">
                <a:solidFill>
                  <a:prstClr val="black"/>
                </a:solidFill>
              </a:rPr>
            </a:br>
            <a:r>
              <a:rPr lang="en-GB" sz="2400" b="1" dirty="0">
                <a:solidFill>
                  <a:schemeClr val="accent2">
                    <a:lumMod val="75000"/>
                  </a:schemeClr>
                </a:solidFill>
                <a:latin typeface="Arial" panose="020B0604020202020204" pitchFamily="34" charset="0"/>
                <a:cs typeface="Arial" panose="020B0604020202020204" pitchFamily="34" charset="0"/>
              </a:rPr>
              <a:t>Project financed offshore wind</a:t>
            </a:r>
            <a:endParaRPr lang="en-GB"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2"/>
          </p:nvPr>
        </p:nvSpPr>
        <p:spPr>
          <a:xfrm>
            <a:off x="457200" y="1417639"/>
            <a:ext cx="4040188" cy="4387626"/>
          </a:xfrm>
          <a:solidFill>
            <a:schemeClr val="bg2"/>
          </a:solidFill>
        </p:spPr>
        <p:txBody>
          <a:bodyPr>
            <a:noAutofit/>
          </a:bodyPr>
          <a:lstStyle/>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2006 Q7 </a:t>
            </a:r>
            <a:r>
              <a:rPr lang="en-GB" sz="1600" dirty="0" err="1">
                <a:solidFill>
                  <a:srgbClr val="00194F"/>
                </a:solidFill>
                <a:latin typeface="Arial" panose="020B0604020202020204" pitchFamily="34" charset="0"/>
                <a:cs typeface="Arial" panose="020B0604020202020204" pitchFamily="34" charset="0"/>
              </a:rPr>
              <a:t>Prinses</a:t>
            </a:r>
            <a:r>
              <a:rPr lang="en-GB" sz="1600" dirty="0">
                <a:solidFill>
                  <a:srgbClr val="00194F"/>
                </a:solidFill>
                <a:latin typeface="Arial" panose="020B0604020202020204" pitchFamily="34" charset="0"/>
                <a:cs typeface="Arial" panose="020B0604020202020204" pitchFamily="34" charset="0"/>
              </a:rPr>
              <a:t> Amalia NL (M)</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2007 C-Power Phase 1  B (T/Av)</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2008 </a:t>
            </a:r>
            <a:r>
              <a:rPr lang="en-GB" sz="1600" dirty="0" err="1">
                <a:solidFill>
                  <a:srgbClr val="00194F"/>
                </a:solidFill>
                <a:latin typeface="Arial" panose="020B0604020202020204" pitchFamily="34" charset="0"/>
                <a:cs typeface="Arial" panose="020B0604020202020204" pitchFamily="34" charset="0"/>
              </a:rPr>
              <a:t>Belwind</a:t>
            </a:r>
            <a:r>
              <a:rPr lang="en-GB" sz="1600" dirty="0">
                <a:solidFill>
                  <a:srgbClr val="00194F"/>
                </a:solidFill>
                <a:latin typeface="Arial" panose="020B0604020202020204" pitchFamily="34" charset="0"/>
                <a:cs typeface="Arial" panose="020B0604020202020204" pitchFamily="34" charset="0"/>
              </a:rPr>
              <a:t> B (M)</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2009 Lynn &amp; Inner Dowsing UK (JLT) [OPS]</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2010 C-Power Phase 2 &amp; 3 B (W/Av)</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2010 </a:t>
            </a:r>
            <a:r>
              <a:rPr lang="en-GB" sz="1600" dirty="0" err="1">
                <a:solidFill>
                  <a:srgbClr val="00194F"/>
                </a:solidFill>
                <a:latin typeface="Arial" panose="020B0604020202020204" pitchFamily="34" charset="0"/>
                <a:cs typeface="Arial" panose="020B0604020202020204" pitchFamily="34" charset="0"/>
              </a:rPr>
              <a:t>Trianel</a:t>
            </a:r>
            <a:r>
              <a:rPr lang="en-GB" sz="1600" dirty="0">
                <a:solidFill>
                  <a:srgbClr val="00194F"/>
                </a:solidFill>
                <a:latin typeface="Arial" panose="020B0604020202020204" pitchFamily="34" charset="0"/>
                <a:cs typeface="Arial" panose="020B0604020202020204" pitchFamily="34" charset="0"/>
              </a:rPr>
              <a:t> </a:t>
            </a:r>
            <a:r>
              <a:rPr lang="en-GB" sz="1600" dirty="0" err="1">
                <a:solidFill>
                  <a:srgbClr val="00194F"/>
                </a:solidFill>
                <a:latin typeface="Arial" panose="020B0604020202020204" pitchFamily="34" charset="0"/>
                <a:cs typeface="Arial" panose="020B0604020202020204" pitchFamily="34" charset="0"/>
              </a:rPr>
              <a:t>Borkum</a:t>
            </a:r>
            <a:r>
              <a:rPr lang="en-GB" sz="1600" dirty="0">
                <a:solidFill>
                  <a:srgbClr val="00194F"/>
                </a:solidFill>
                <a:latin typeface="Arial" panose="020B0604020202020204" pitchFamily="34" charset="0"/>
                <a:cs typeface="Arial" panose="020B0604020202020204" pitchFamily="34" charset="0"/>
              </a:rPr>
              <a:t> 2 D (M)</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2011 </a:t>
            </a:r>
            <a:r>
              <a:rPr lang="en-GB" sz="1600" dirty="0" err="1">
                <a:solidFill>
                  <a:srgbClr val="00194F"/>
                </a:solidFill>
                <a:latin typeface="Arial" panose="020B0604020202020204" pitchFamily="34" charset="0"/>
                <a:cs typeface="Arial" panose="020B0604020202020204" pitchFamily="34" charset="0"/>
              </a:rPr>
              <a:t>Meerwind</a:t>
            </a:r>
            <a:r>
              <a:rPr lang="en-GB" sz="1600" dirty="0">
                <a:solidFill>
                  <a:srgbClr val="00194F"/>
                </a:solidFill>
                <a:latin typeface="Arial" panose="020B0604020202020204" pitchFamily="34" charset="0"/>
                <a:cs typeface="Arial" panose="020B0604020202020204" pitchFamily="34" charset="0"/>
              </a:rPr>
              <a:t> </a:t>
            </a:r>
            <a:r>
              <a:rPr lang="en-GB" sz="1600" dirty="0" err="1">
                <a:solidFill>
                  <a:srgbClr val="00194F"/>
                </a:solidFill>
                <a:latin typeface="Arial" panose="020B0604020202020204" pitchFamily="34" charset="0"/>
                <a:cs typeface="Arial" panose="020B0604020202020204" pitchFamily="34" charset="0"/>
              </a:rPr>
              <a:t>Ost</a:t>
            </a:r>
            <a:r>
              <a:rPr lang="en-GB" sz="1600" dirty="0">
                <a:solidFill>
                  <a:srgbClr val="00194F"/>
                </a:solidFill>
                <a:latin typeface="Arial" panose="020B0604020202020204" pitchFamily="34" charset="0"/>
                <a:cs typeface="Arial" panose="020B0604020202020204" pitchFamily="34" charset="0"/>
              </a:rPr>
              <a:t>/</a:t>
            </a:r>
            <a:r>
              <a:rPr lang="en-GB" sz="1600" dirty="0" err="1">
                <a:solidFill>
                  <a:srgbClr val="00194F"/>
                </a:solidFill>
                <a:latin typeface="Arial" panose="020B0604020202020204" pitchFamily="34" charset="0"/>
                <a:cs typeface="Arial" panose="020B0604020202020204" pitchFamily="34" charset="0"/>
              </a:rPr>
              <a:t>Sud</a:t>
            </a:r>
            <a:r>
              <a:rPr lang="en-GB" sz="1600" dirty="0">
                <a:solidFill>
                  <a:srgbClr val="00194F"/>
                </a:solidFill>
                <a:latin typeface="Arial" panose="020B0604020202020204" pitchFamily="34" charset="0"/>
                <a:cs typeface="Arial" panose="020B0604020202020204" pitchFamily="34" charset="0"/>
              </a:rPr>
              <a:t> D (NWA)</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2011 Global Tech I D (M)</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2011 Baltic 1 D (M) [OPS]</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2012 </a:t>
            </a:r>
            <a:r>
              <a:rPr lang="en-GB" sz="1600" dirty="0" err="1">
                <a:solidFill>
                  <a:srgbClr val="00194F"/>
                </a:solidFill>
                <a:latin typeface="Arial" panose="020B0604020202020204" pitchFamily="34" charset="0"/>
                <a:cs typeface="Arial" panose="020B0604020202020204" pitchFamily="34" charset="0"/>
              </a:rPr>
              <a:t>Gunfleet</a:t>
            </a:r>
            <a:r>
              <a:rPr lang="en-GB" sz="1600" dirty="0">
                <a:solidFill>
                  <a:srgbClr val="00194F"/>
                </a:solidFill>
                <a:latin typeface="Arial" panose="020B0604020202020204" pitchFamily="34" charset="0"/>
                <a:cs typeface="Arial" panose="020B0604020202020204" pitchFamily="34" charset="0"/>
              </a:rPr>
              <a:t> Sands 1&amp;2 UK (AON) [OPS]</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2012 </a:t>
            </a:r>
            <a:r>
              <a:rPr lang="en-GB" sz="1600" dirty="0" err="1">
                <a:solidFill>
                  <a:srgbClr val="00194F"/>
                </a:solidFill>
                <a:latin typeface="Arial" panose="020B0604020202020204" pitchFamily="34" charset="0"/>
                <a:cs typeface="Arial" panose="020B0604020202020204" pitchFamily="34" charset="0"/>
              </a:rPr>
              <a:t>Lincs</a:t>
            </a:r>
            <a:r>
              <a:rPr lang="en-GB" sz="1600" dirty="0">
                <a:solidFill>
                  <a:srgbClr val="00194F"/>
                </a:solidFill>
                <a:latin typeface="Arial" panose="020B0604020202020204" pitchFamily="34" charset="0"/>
                <a:cs typeface="Arial" panose="020B0604020202020204" pitchFamily="34" charset="0"/>
              </a:rPr>
              <a:t> UK (JLT)</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2012 </a:t>
            </a:r>
            <a:r>
              <a:rPr lang="en-GB" sz="1600" dirty="0" err="1">
                <a:solidFill>
                  <a:srgbClr val="00194F"/>
                </a:solidFill>
                <a:latin typeface="Arial" panose="020B0604020202020204" pitchFamily="34" charset="0"/>
                <a:cs typeface="Arial" panose="020B0604020202020204" pitchFamily="34" charset="0"/>
              </a:rPr>
              <a:t>Northwind</a:t>
            </a:r>
            <a:r>
              <a:rPr lang="en-GB" sz="1600" dirty="0">
                <a:solidFill>
                  <a:srgbClr val="00194F"/>
                </a:solidFill>
                <a:latin typeface="Arial" panose="020B0604020202020204" pitchFamily="34" charset="0"/>
                <a:cs typeface="Arial" panose="020B0604020202020204" pitchFamily="34" charset="0"/>
              </a:rPr>
              <a:t> B (M)</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2012 Walney 1&amp;2 - UK - (AON) [OPS]</a:t>
            </a:r>
          </a:p>
          <a:p>
            <a:pPr lvl="0" fontAlgn="base">
              <a:spcAft>
                <a:spcPct val="0"/>
              </a:spcAft>
            </a:pPr>
            <a:endParaRPr lang="en-GB" sz="1200" dirty="0">
              <a:solidFill>
                <a:srgbClr val="00194F"/>
              </a:solidFill>
              <a:latin typeface="Calibri" panose="020F0502020204030204" pitchFamily="34" charset="0"/>
              <a:cs typeface="Arial" pitchFamily="34" charset="0"/>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3</a:t>
            </a:fld>
            <a:endParaRPr lang="en-GB" dirty="0">
              <a:solidFill>
                <a:prstClr val="black">
                  <a:tint val="75000"/>
                </a:prstClr>
              </a:solidFill>
            </a:endParaRPr>
          </a:p>
        </p:txBody>
      </p:sp>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179512" y="116632"/>
            <a:ext cx="3044825" cy="652145"/>
          </a:xfrm>
          <a:prstGeom prst="rect">
            <a:avLst/>
          </a:prstGeom>
        </p:spPr>
      </p:pic>
      <p:sp>
        <p:nvSpPr>
          <p:cNvPr id="11" name="Content Placeholder 2"/>
          <p:cNvSpPr>
            <a:spLocks noGrp="1"/>
          </p:cNvSpPr>
          <p:nvPr>
            <p:ph sz="quarter" idx="4"/>
          </p:nvPr>
        </p:nvSpPr>
        <p:spPr>
          <a:xfrm>
            <a:off x="4645025" y="1417638"/>
            <a:ext cx="4041775" cy="4938712"/>
          </a:xfrm>
          <a:solidFill>
            <a:schemeClr val="bg2"/>
          </a:solidFill>
        </p:spPr>
        <p:txBody>
          <a:bodyPr>
            <a:noAutofit/>
          </a:bodyPr>
          <a:lstStyle/>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Q2 2013 </a:t>
            </a:r>
            <a:r>
              <a:rPr lang="en-GB" sz="1600" dirty="0" err="1">
                <a:solidFill>
                  <a:srgbClr val="00194F"/>
                </a:solidFill>
                <a:latin typeface="Arial" panose="020B0604020202020204" pitchFamily="34" charset="0"/>
                <a:cs typeface="Arial" panose="020B0604020202020204" pitchFamily="34" charset="0"/>
              </a:rPr>
              <a:t>Butendiek</a:t>
            </a:r>
            <a:r>
              <a:rPr lang="en-GB" sz="1600" dirty="0">
                <a:solidFill>
                  <a:srgbClr val="00194F"/>
                </a:solidFill>
                <a:latin typeface="Arial" panose="020B0604020202020204" pitchFamily="34" charset="0"/>
                <a:cs typeface="Arial" panose="020B0604020202020204" pitchFamily="34" charset="0"/>
              </a:rPr>
              <a:t> D (NWA)</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Q4 London Array UK (AON) [OPS]</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Q2 2014 Gemini 600MW NL (AON)</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Q2 2014  </a:t>
            </a:r>
            <a:r>
              <a:rPr lang="en-GB" sz="1600" dirty="0" err="1">
                <a:solidFill>
                  <a:srgbClr val="00194F"/>
                </a:solidFill>
                <a:latin typeface="Arial" panose="020B0604020202020204" pitchFamily="34" charset="0"/>
                <a:cs typeface="Arial" panose="020B0604020202020204" pitchFamily="34" charset="0"/>
              </a:rPr>
              <a:t>Nobelwind</a:t>
            </a:r>
            <a:r>
              <a:rPr lang="en-GB" sz="1600" dirty="0">
                <a:solidFill>
                  <a:srgbClr val="00194F"/>
                </a:solidFill>
                <a:latin typeface="Arial" panose="020B0604020202020204" pitchFamily="34" charset="0"/>
                <a:cs typeface="Arial" panose="020B0604020202020204" pitchFamily="34" charset="0"/>
              </a:rPr>
              <a:t> B (M) </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Q3 2014 </a:t>
            </a:r>
            <a:r>
              <a:rPr lang="en-GB" sz="1600" dirty="0" err="1">
                <a:solidFill>
                  <a:srgbClr val="00194F"/>
                </a:solidFill>
                <a:latin typeface="Arial" panose="020B0604020202020204" pitchFamily="34" charset="0"/>
                <a:cs typeface="Arial" panose="020B0604020202020204" pitchFamily="34" charset="0"/>
              </a:rPr>
              <a:t>Westermeerwind</a:t>
            </a:r>
            <a:r>
              <a:rPr lang="en-GB" sz="1600" dirty="0">
                <a:solidFill>
                  <a:srgbClr val="00194F"/>
                </a:solidFill>
                <a:latin typeface="Arial" panose="020B0604020202020204" pitchFamily="34" charset="0"/>
                <a:cs typeface="Arial" panose="020B0604020202020204" pitchFamily="34" charset="0"/>
              </a:rPr>
              <a:t> NL (W) </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Q3 2014 </a:t>
            </a:r>
            <a:r>
              <a:rPr lang="en-GB" sz="1600" dirty="0" err="1">
                <a:solidFill>
                  <a:srgbClr val="00194F"/>
                </a:solidFill>
                <a:latin typeface="Arial" panose="020B0604020202020204" pitchFamily="34" charset="0"/>
                <a:cs typeface="Arial" panose="020B0604020202020204" pitchFamily="34" charset="0"/>
              </a:rPr>
              <a:t>Westermost</a:t>
            </a:r>
            <a:r>
              <a:rPr lang="en-GB" sz="1600" dirty="0">
                <a:solidFill>
                  <a:srgbClr val="00194F"/>
                </a:solidFill>
                <a:latin typeface="Arial" panose="020B0604020202020204" pitchFamily="34" charset="0"/>
                <a:cs typeface="Arial" panose="020B0604020202020204" pitchFamily="34" charset="0"/>
              </a:rPr>
              <a:t> UK (AON);</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Q1 2015 Block Island USA (G);</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Q1 2015 Nordsee 1 D (AON);</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Q2 2015 Veja Mate D (M);</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Q3 2015 </a:t>
            </a:r>
            <a:r>
              <a:rPr lang="en-GB" sz="1600" dirty="0" err="1">
                <a:solidFill>
                  <a:srgbClr val="00194F"/>
                </a:solidFill>
                <a:latin typeface="Arial" panose="020B0604020202020204" pitchFamily="34" charset="0"/>
                <a:cs typeface="Arial" panose="020B0604020202020204" pitchFamily="34" charset="0"/>
              </a:rPr>
              <a:t>Nordergründe</a:t>
            </a:r>
            <a:r>
              <a:rPr lang="en-GB" sz="1600" dirty="0">
                <a:solidFill>
                  <a:srgbClr val="00194F"/>
                </a:solidFill>
                <a:latin typeface="Arial" panose="020B0604020202020204" pitchFamily="34" charset="0"/>
                <a:cs typeface="Arial" panose="020B0604020202020204" pitchFamily="34" charset="0"/>
              </a:rPr>
              <a:t> D (NWA);</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Q4 2015 Galloper UK (AON);</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Q4 2015 Baltic 2 D (M) [OPS];</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Q2 2016 Dudgeon UK (AON)</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Q2 2016  Beatrice UK (AON) </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Q3 2016 </a:t>
            </a:r>
            <a:r>
              <a:rPr lang="en-GB" sz="1600" dirty="0" err="1">
                <a:solidFill>
                  <a:srgbClr val="00194F"/>
                </a:solidFill>
                <a:latin typeface="Arial" panose="020B0604020202020204" pitchFamily="34" charset="0"/>
                <a:cs typeface="Arial" panose="020B0604020202020204" pitchFamily="34" charset="0"/>
              </a:rPr>
              <a:t>Merkur</a:t>
            </a:r>
            <a:r>
              <a:rPr lang="en-GB" sz="1600" dirty="0">
                <a:solidFill>
                  <a:srgbClr val="00194F"/>
                </a:solidFill>
                <a:latin typeface="Arial" panose="020B0604020202020204" pitchFamily="34" charset="0"/>
                <a:cs typeface="Arial" panose="020B0604020202020204" pitchFamily="34" charset="0"/>
              </a:rPr>
              <a:t> 1 (M)</a:t>
            </a:r>
          </a:p>
          <a:p>
            <a:pPr lvl="0" fontAlgn="base">
              <a:spcAft>
                <a:spcPct val="0"/>
              </a:spcAft>
            </a:pPr>
            <a:r>
              <a:rPr lang="en-GB" sz="1600" dirty="0">
                <a:solidFill>
                  <a:srgbClr val="00194F"/>
                </a:solidFill>
                <a:latin typeface="Arial" panose="020B0604020202020204" pitchFamily="34" charset="0"/>
                <a:cs typeface="Arial" panose="020B0604020202020204" pitchFamily="34" charset="0"/>
              </a:rPr>
              <a:t>Q3 2016 Rentel NV B (JLT/Av) </a:t>
            </a:r>
            <a:r>
              <a:rPr lang="en-GB" sz="1400" dirty="0">
                <a:solidFill>
                  <a:srgbClr val="00194F"/>
                </a:solidFill>
                <a:latin typeface="Arial" panose="020B0604020202020204" pitchFamily="34" charset="0"/>
                <a:cs typeface="Arial" panose="020B0604020202020204" pitchFamily="34" charset="0"/>
              </a:rPr>
              <a:t>	</a:t>
            </a:r>
          </a:p>
          <a:p>
            <a:pPr lvl="0" fontAlgn="base">
              <a:spcAft>
                <a:spcPct val="0"/>
              </a:spcAft>
            </a:pPr>
            <a:endParaRPr lang="en-GB" sz="1200" dirty="0">
              <a:solidFill>
                <a:srgbClr val="00194F"/>
              </a:solidFill>
              <a:latin typeface="Calibri" panose="020F0502020204030204" pitchFamily="34" charset="0"/>
              <a:cs typeface="Arial" pitchFamily="34" charset="0"/>
            </a:endParaRPr>
          </a:p>
        </p:txBody>
      </p:sp>
    </p:spTree>
    <p:extLst>
      <p:ext uri="{BB962C8B-B14F-4D97-AF65-F5344CB8AC3E}">
        <p14:creationId xmlns:p14="http://schemas.microsoft.com/office/powerpoint/2010/main" val="3264410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331540"/>
            <a:ext cx="8229600" cy="1143000"/>
          </a:xfrm>
        </p:spPr>
        <p:txBody>
          <a:bodyPr>
            <a:normAutofit fontScale="90000"/>
          </a:bodyPr>
          <a:lstStyle/>
          <a:p>
            <a:pPr algn="r"/>
            <a:br>
              <a:rPr lang="en-GB" sz="2800" b="1" dirty="0">
                <a:solidFill>
                  <a:prstClr val="black"/>
                </a:solidFill>
              </a:rPr>
            </a:br>
            <a:r>
              <a:rPr lang="en-GB" sz="2200" b="1" dirty="0">
                <a:solidFill>
                  <a:schemeClr val="accent2">
                    <a:lumMod val="75000"/>
                  </a:schemeClr>
                </a:solidFill>
                <a:latin typeface="Arial" panose="020B0604020202020204" pitchFamily="34" charset="0"/>
                <a:cs typeface="Arial" panose="020B0604020202020204" pitchFamily="34" charset="0"/>
              </a:rPr>
              <a:t>Risk mitigation in wind energy projects</a:t>
            </a:r>
            <a:br>
              <a:rPr lang="en-GB" sz="2200" b="1" dirty="0">
                <a:solidFill>
                  <a:schemeClr val="accent2">
                    <a:lumMod val="75000"/>
                  </a:schemeClr>
                </a:solidFill>
                <a:latin typeface="Arial" panose="020B0604020202020204" pitchFamily="34" charset="0"/>
                <a:cs typeface="Arial" panose="020B0604020202020204" pitchFamily="34" charset="0"/>
              </a:rPr>
            </a:br>
            <a:br>
              <a:rPr lang="en-GB" sz="2200" b="1" dirty="0">
                <a:solidFill>
                  <a:schemeClr val="accent2">
                    <a:lumMod val="75000"/>
                  </a:schemeClr>
                </a:solidFill>
                <a:latin typeface="Arial" panose="020B0604020202020204" pitchFamily="34" charset="0"/>
                <a:cs typeface="Arial" panose="020B0604020202020204" pitchFamily="34" charset="0"/>
              </a:rPr>
            </a:br>
            <a:endParaRPr lang="en-GB"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2"/>
          </p:nvPr>
        </p:nvSpPr>
        <p:spPr>
          <a:xfrm>
            <a:off x="827584" y="1671083"/>
            <a:ext cx="8003232" cy="3384375"/>
          </a:xfrm>
          <a:solidFill>
            <a:schemeClr val="bg2"/>
          </a:solidFill>
        </p:spPr>
        <p:txBody>
          <a:bodyPr>
            <a:noAutofit/>
          </a:bodyPr>
          <a:lstStyle/>
          <a:p>
            <a:pPr marL="0" indent="0" fontAlgn="base">
              <a:spcAft>
                <a:spcPct val="0"/>
              </a:spcAft>
              <a:buNone/>
            </a:pPr>
            <a:r>
              <a:rPr lang="en-GB" sz="2000" dirty="0">
                <a:solidFill>
                  <a:srgbClr val="00194F"/>
                </a:solidFill>
                <a:latin typeface="Arial" panose="020B0604020202020204" pitchFamily="34" charset="0"/>
                <a:cs typeface="Arial" panose="020B0604020202020204" pitchFamily="34" charset="0"/>
              </a:rPr>
              <a:t>Onshore- and offshore traditional wind insurance evolution positives:</a:t>
            </a:r>
          </a:p>
          <a:p>
            <a:pPr fontAlgn="base">
              <a:spcAft>
                <a:spcPct val="0"/>
              </a:spcAft>
            </a:pPr>
            <a:r>
              <a:rPr lang="en-GB" sz="2000" dirty="0">
                <a:solidFill>
                  <a:srgbClr val="00194F"/>
                </a:solidFill>
                <a:latin typeface="Arial" panose="020B0604020202020204" pitchFamily="34" charset="0"/>
                <a:cs typeface="Arial" panose="020B0604020202020204" pitchFamily="34" charset="0"/>
              </a:rPr>
              <a:t>(Single) package of insurance for construction &amp; operation;</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Transportation, liabilities and terrorism</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Construction &amp; 12, 24, 36 months from project completion </a:t>
            </a:r>
          </a:p>
          <a:p>
            <a:pPr lvl="1" fontAlgn="base">
              <a:spcAft>
                <a:spcPct val="0"/>
              </a:spcAft>
            </a:pPr>
            <a:endParaRPr lang="en-GB" dirty="0">
              <a:solidFill>
                <a:srgbClr val="00194F"/>
              </a:solidFill>
              <a:latin typeface="Arial" panose="020B0604020202020204" pitchFamily="34" charset="0"/>
              <a:cs typeface="Arial" panose="020B0604020202020204" pitchFamily="34" charset="0"/>
            </a:endParaRPr>
          </a:p>
          <a:p>
            <a:pPr fontAlgn="base">
              <a:spcAft>
                <a:spcPct val="0"/>
              </a:spcAft>
            </a:pPr>
            <a:r>
              <a:rPr lang="en-GB" sz="2000" dirty="0">
                <a:solidFill>
                  <a:srgbClr val="00194F"/>
                </a:solidFill>
                <a:latin typeface="Arial" panose="020B0604020202020204" pitchFamily="34" charset="0"/>
                <a:cs typeface="Arial" panose="020B0604020202020204" pitchFamily="34" charset="0"/>
              </a:rPr>
              <a:t>Aligned counter party interest;</a:t>
            </a:r>
          </a:p>
          <a:p>
            <a:pPr fontAlgn="base">
              <a:spcAft>
                <a:spcPct val="0"/>
              </a:spcAft>
            </a:pPr>
            <a:endParaRPr lang="en-GB" sz="2000" dirty="0">
              <a:solidFill>
                <a:srgbClr val="00194F"/>
              </a:solidFill>
              <a:latin typeface="Arial" panose="020B0604020202020204" pitchFamily="34" charset="0"/>
              <a:cs typeface="Arial" panose="020B0604020202020204" pitchFamily="34" charset="0"/>
            </a:endParaRPr>
          </a:p>
          <a:p>
            <a:pPr fontAlgn="base">
              <a:spcAft>
                <a:spcPct val="0"/>
              </a:spcAft>
            </a:pPr>
            <a:r>
              <a:rPr lang="en-GB" sz="2000" dirty="0">
                <a:solidFill>
                  <a:srgbClr val="00194F"/>
                </a:solidFill>
                <a:latin typeface="Arial" panose="020B0604020202020204" pitchFamily="34" charset="0"/>
                <a:cs typeface="Arial" panose="020B0604020202020204" pitchFamily="34" charset="0"/>
              </a:rPr>
              <a:t>Treatment of pre-completion DSU &amp; BI aspects;</a:t>
            </a:r>
          </a:p>
        </p:txBody>
      </p:sp>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4</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179512" y="116632"/>
            <a:ext cx="3044825" cy="652145"/>
          </a:xfrm>
          <a:prstGeom prst="rect">
            <a:avLst/>
          </a:prstGeom>
        </p:spPr>
      </p:pic>
    </p:spTree>
    <p:extLst>
      <p:ext uri="{BB962C8B-B14F-4D97-AF65-F5344CB8AC3E}">
        <p14:creationId xmlns:p14="http://schemas.microsoft.com/office/powerpoint/2010/main" val="3950398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331540"/>
            <a:ext cx="8229600" cy="1143000"/>
          </a:xfrm>
        </p:spPr>
        <p:txBody>
          <a:bodyPr>
            <a:normAutofit fontScale="90000"/>
          </a:bodyPr>
          <a:lstStyle/>
          <a:p>
            <a:pPr algn="r"/>
            <a:br>
              <a:rPr lang="en-GB" sz="2800" b="1" dirty="0">
                <a:solidFill>
                  <a:prstClr val="black"/>
                </a:solidFill>
              </a:rPr>
            </a:br>
            <a:r>
              <a:rPr lang="en-GB" sz="2200" b="1" dirty="0">
                <a:solidFill>
                  <a:schemeClr val="accent2">
                    <a:lumMod val="75000"/>
                  </a:schemeClr>
                </a:solidFill>
                <a:latin typeface="Arial" panose="020B0604020202020204" pitchFamily="34" charset="0"/>
                <a:cs typeface="Arial" panose="020B0604020202020204" pitchFamily="34" charset="0"/>
              </a:rPr>
              <a:t>Risk mitigation in wind energy projects</a:t>
            </a:r>
            <a:br>
              <a:rPr lang="en-GB" sz="2200" b="1" dirty="0">
                <a:solidFill>
                  <a:schemeClr val="accent2">
                    <a:lumMod val="75000"/>
                  </a:schemeClr>
                </a:solidFill>
                <a:latin typeface="Arial" panose="020B0604020202020204" pitchFamily="34" charset="0"/>
                <a:cs typeface="Arial" panose="020B0604020202020204" pitchFamily="34" charset="0"/>
              </a:rPr>
            </a:br>
            <a:br>
              <a:rPr lang="en-GB" sz="2200" b="1" dirty="0">
                <a:solidFill>
                  <a:schemeClr val="accent2">
                    <a:lumMod val="75000"/>
                  </a:schemeClr>
                </a:solidFill>
                <a:latin typeface="Arial" panose="020B0604020202020204" pitchFamily="34" charset="0"/>
                <a:cs typeface="Arial" panose="020B0604020202020204" pitchFamily="34" charset="0"/>
              </a:rPr>
            </a:br>
            <a:endParaRPr lang="en-GB"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2"/>
          </p:nvPr>
        </p:nvSpPr>
        <p:spPr>
          <a:xfrm>
            <a:off x="827584" y="1671083"/>
            <a:ext cx="8003232" cy="3384375"/>
          </a:xfrm>
          <a:solidFill>
            <a:schemeClr val="bg2"/>
          </a:solidFill>
        </p:spPr>
        <p:txBody>
          <a:bodyPr>
            <a:noAutofit/>
          </a:bodyPr>
          <a:lstStyle/>
          <a:p>
            <a:pPr marL="0" indent="0" fontAlgn="base">
              <a:spcAft>
                <a:spcPct val="0"/>
              </a:spcAft>
              <a:buNone/>
            </a:pPr>
            <a:r>
              <a:rPr lang="en-GB" sz="2000" dirty="0">
                <a:solidFill>
                  <a:srgbClr val="00194F"/>
                </a:solidFill>
                <a:latin typeface="Arial" panose="020B0604020202020204" pitchFamily="34" charset="0"/>
                <a:cs typeface="Arial" panose="020B0604020202020204" pitchFamily="34" charset="0"/>
              </a:rPr>
              <a:t>Onshore- and offshore traditional wind insurance evolution positives:</a:t>
            </a:r>
          </a:p>
          <a:p>
            <a:pPr marL="0" indent="0" fontAlgn="base">
              <a:spcAft>
                <a:spcPct val="0"/>
              </a:spcAft>
              <a:buNone/>
            </a:pPr>
            <a:endParaRPr lang="en-GB" sz="2000" dirty="0">
              <a:solidFill>
                <a:srgbClr val="00194F"/>
              </a:solidFill>
              <a:latin typeface="Arial" panose="020B0604020202020204" pitchFamily="34" charset="0"/>
              <a:cs typeface="Arial" panose="020B0604020202020204" pitchFamily="34" charset="0"/>
            </a:endParaRPr>
          </a:p>
          <a:p>
            <a:pPr fontAlgn="base">
              <a:spcAft>
                <a:spcPct val="0"/>
              </a:spcAft>
            </a:pPr>
            <a:r>
              <a:rPr lang="en-GB" sz="2000" dirty="0">
                <a:solidFill>
                  <a:srgbClr val="00194F"/>
                </a:solidFill>
                <a:latin typeface="Arial" panose="020B0604020202020204" pitchFamily="34" charset="0"/>
                <a:cs typeface="Arial" panose="020B0604020202020204" pitchFamily="34" charset="0"/>
              </a:rPr>
              <a:t>Treatment of contingent consequential loss aspects;</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Grid connections and Contingent DSU, Contingent BI</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Supply chain exposure;</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Grid loss energisation mitigation costs;</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Specialist vessel/equipment risk;</a:t>
            </a:r>
          </a:p>
          <a:p>
            <a:pPr fontAlgn="base">
              <a:spcAft>
                <a:spcPct val="0"/>
              </a:spcAft>
            </a:pPr>
            <a:endParaRPr lang="en-GB" sz="2000" dirty="0">
              <a:solidFill>
                <a:srgbClr val="00194F"/>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5</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179512" y="116632"/>
            <a:ext cx="3044825" cy="652145"/>
          </a:xfrm>
          <a:prstGeom prst="rect">
            <a:avLst/>
          </a:prstGeom>
        </p:spPr>
      </p:pic>
    </p:spTree>
    <p:extLst>
      <p:ext uri="{BB962C8B-B14F-4D97-AF65-F5344CB8AC3E}">
        <p14:creationId xmlns:p14="http://schemas.microsoft.com/office/powerpoint/2010/main" val="4285334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331540"/>
            <a:ext cx="8229600" cy="1143000"/>
          </a:xfrm>
        </p:spPr>
        <p:txBody>
          <a:bodyPr>
            <a:normAutofit fontScale="90000"/>
          </a:bodyPr>
          <a:lstStyle/>
          <a:p>
            <a:pPr algn="r"/>
            <a:br>
              <a:rPr lang="en-GB" sz="2800" b="1" dirty="0">
                <a:solidFill>
                  <a:prstClr val="black"/>
                </a:solidFill>
              </a:rPr>
            </a:br>
            <a:r>
              <a:rPr lang="en-GB" sz="2200" b="1" dirty="0">
                <a:solidFill>
                  <a:schemeClr val="accent2">
                    <a:lumMod val="75000"/>
                  </a:schemeClr>
                </a:solidFill>
                <a:latin typeface="Arial" panose="020B0604020202020204" pitchFamily="34" charset="0"/>
                <a:cs typeface="Arial" panose="020B0604020202020204" pitchFamily="34" charset="0"/>
              </a:rPr>
              <a:t>Risk mitigation in wind energy projects</a:t>
            </a:r>
            <a:br>
              <a:rPr lang="en-GB" sz="2200" b="1" dirty="0">
                <a:solidFill>
                  <a:schemeClr val="accent2">
                    <a:lumMod val="75000"/>
                  </a:schemeClr>
                </a:solidFill>
                <a:latin typeface="Arial" panose="020B0604020202020204" pitchFamily="34" charset="0"/>
                <a:cs typeface="Arial" panose="020B0604020202020204" pitchFamily="34" charset="0"/>
              </a:rPr>
            </a:br>
            <a:br>
              <a:rPr lang="en-GB" sz="2200" b="1" dirty="0">
                <a:solidFill>
                  <a:schemeClr val="accent2">
                    <a:lumMod val="75000"/>
                  </a:schemeClr>
                </a:solidFill>
                <a:latin typeface="Arial" panose="020B0604020202020204" pitchFamily="34" charset="0"/>
                <a:cs typeface="Arial" panose="020B0604020202020204" pitchFamily="34" charset="0"/>
              </a:rPr>
            </a:br>
            <a:endParaRPr lang="en-GB"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2"/>
          </p:nvPr>
        </p:nvSpPr>
        <p:spPr>
          <a:xfrm>
            <a:off x="827584" y="1671083"/>
            <a:ext cx="8003232" cy="3384375"/>
          </a:xfrm>
          <a:solidFill>
            <a:schemeClr val="bg2"/>
          </a:solidFill>
        </p:spPr>
        <p:txBody>
          <a:bodyPr>
            <a:noAutofit/>
          </a:bodyPr>
          <a:lstStyle/>
          <a:p>
            <a:pPr marL="0" indent="0" fontAlgn="base">
              <a:spcAft>
                <a:spcPct val="0"/>
              </a:spcAft>
              <a:buNone/>
            </a:pPr>
            <a:r>
              <a:rPr lang="en-GB" sz="2000" dirty="0">
                <a:solidFill>
                  <a:srgbClr val="00194F"/>
                </a:solidFill>
                <a:latin typeface="Arial" panose="020B0604020202020204" pitchFamily="34" charset="0"/>
                <a:cs typeface="Arial" panose="020B0604020202020204" pitchFamily="34" charset="0"/>
              </a:rPr>
              <a:t>Onshore- and offshore traditional wind insurance evolution positives:</a:t>
            </a:r>
          </a:p>
          <a:p>
            <a:pPr fontAlgn="base">
              <a:spcAft>
                <a:spcPct val="0"/>
              </a:spcAft>
            </a:pPr>
            <a:endParaRPr lang="en-GB" sz="2000" dirty="0">
              <a:solidFill>
                <a:srgbClr val="00194F"/>
              </a:solidFill>
              <a:latin typeface="Arial" panose="020B0604020202020204" pitchFamily="34" charset="0"/>
              <a:cs typeface="Arial" panose="020B0604020202020204" pitchFamily="34" charset="0"/>
            </a:endParaRPr>
          </a:p>
          <a:p>
            <a:pPr fontAlgn="base">
              <a:spcAft>
                <a:spcPct val="0"/>
              </a:spcAft>
            </a:pPr>
            <a:r>
              <a:rPr lang="en-GB" sz="2000" dirty="0">
                <a:solidFill>
                  <a:srgbClr val="00194F"/>
                </a:solidFill>
                <a:latin typeface="Arial" panose="020B0604020202020204" pitchFamily="34" charset="0"/>
                <a:cs typeface="Arial" panose="020B0604020202020204" pitchFamily="34" charset="0"/>
              </a:rPr>
              <a:t>Comprehensive scope and breadth of cover</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Natural catastrophe protection</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Full defective design</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Machinery breakdown</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Series Loss</a:t>
            </a:r>
          </a:p>
          <a:p>
            <a:pPr lvl="1" fontAlgn="base">
              <a:spcAft>
                <a:spcPct val="0"/>
              </a:spcAft>
            </a:pPr>
            <a:endParaRPr lang="en-GB" sz="1600" dirty="0">
              <a:solidFill>
                <a:srgbClr val="00194F"/>
              </a:solidFill>
              <a:latin typeface="Arial" panose="020B0604020202020204" pitchFamily="34" charset="0"/>
              <a:cs typeface="Arial" panose="020B0604020202020204" pitchFamily="34" charset="0"/>
            </a:endParaRPr>
          </a:p>
          <a:p>
            <a:pPr fontAlgn="base">
              <a:spcAft>
                <a:spcPct val="0"/>
              </a:spcAft>
            </a:pPr>
            <a:endParaRPr lang="en-GB" sz="1600" dirty="0">
              <a:solidFill>
                <a:srgbClr val="00194F"/>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6</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179512" y="116632"/>
            <a:ext cx="3044825" cy="652145"/>
          </a:xfrm>
          <a:prstGeom prst="rect">
            <a:avLst/>
          </a:prstGeom>
        </p:spPr>
      </p:pic>
    </p:spTree>
    <p:extLst>
      <p:ext uri="{BB962C8B-B14F-4D97-AF65-F5344CB8AC3E}">
        <p14:creationId xmlns:p14="http://schemas.microsoft.com/office/powerpoint/2010/main" val="2151224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331540"/>
            <a:ext cx="8229600" cy="1143000"/>
          </a:xfrm>
        </p:spPr>
        <p:txBody>
          <a:bodyPr>
            <a:normAutofit fontScale="90000"/>
          </a:bodyPr>
          <a:lstStyle/>
          <a:p>
            <a:pPr algn="r"/>
            <a:br>
              <a:rPr lang="en-GB" sz="2800" b="1" dirty="0">
                <a:solidFill>
                  <a:prstClr val="black"/>
                </a:solidFill>
              </a:rPr>
            </a:br>
            <a:r>
              <a:rPr lang="en-GB" sz="2200" b="1" dirty="0">
                <a:solidFill>
                  <a:schemeClr val="accent2">
                    <a:lumMod val="75000"/>
                  </a:schemeClr>
                </a:solidFill>
                <a:latin typeface="Arial" panose="020B0604020202020204" pitchFamily="34" charset="0"/>
                <a:cs typeface="Arial" panose="020B0604020202020204" pitchFamily="34" charset="0"/>
              </a:rPr>
              <a:t>Risk mitigation in wind energy projects</a:t>
            </a:r>
            <a:br>
              <a:rPr lang="en-GB" sz="2200" b="1" dirty="0">
                <a:solidFill>
                  <a:schemeClr val="accent2">
                    <a:lumMod val="75000"/>
                  </a:schemeClr>
                </a:solidFill>
                <a:latin typeface="Arial" panose="020B0604020202020204" pitchFamily="34" charset="0"/>
                <a:cs typeface="Arial" panose="020B0604020202020204" pitchFamily="34" charset="0"/>
              </a:rPr>
            </a:br>
            <a:br>
              <a:rPr lang="en-GB" sz="2200" b="1" dirty="0">
                <a:solidFill>
                  <a:schemeClr val="accent2">
                    <a:lumMod val="75000"/>
                  </a:schemeClr>
                </a:solidFill>
                <a:latin typeface="Arial" panose="020B0604020202020204" pitchFamily="34" charset="0"/>
                <a:cs typeface="Arial" panose="020B0604020202020204" pitchFamily="34" charset="0"/>
              </a:rPr>
            </a:br>
            <a:endParaRPr lang="en-GB"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2"/>
          </p:nvPr>
        </p:nvSpPr>
        <p:spPr>
          <a:xfrm>
            <a:off x="827584" y="1671083"/>
            <a:ext cx="8003232" cy="3384375"/>
          </a:xfrm>
          <a:solidFill>
            <a:schemeClr val="bg2"/>
          </a:solidFill>
        </p:spPr>
        <p:txBody>
          <a:bodyPr>
            <a:noAutofit/>
          </a:bodyPr>
          <a:lstStyle/>
          <a:p>
            <a:pPr marL="0" indent="0" fontAlgn="base">
              <a:spcAft>
                <a:spcPct val="0"/>
              </a:spcAft>
              <a:buNone/>
            </a:pPr>
            <a:r>
              <a:rPr lang="en-GB" sz="2000" dirty="0">
                <a:solidFill>
                  <a:srgbClr val="00194F"/>
                </a:solidFill>
                <a:latin typeface="Arial" panose="020B0604020202020204" pitchFamily="34" charset="0"/>
                <a:cs typeface="Arial" panose="020B0604020202020204" pitchFamily="34" charset="0"/>
              </a:rPr>
              <a:t>Onshore- and offshore traditional wind insurance evolution positives:</a:t>
            </a:r>
          </a:p>
          <a:p>
            <a:pPr fontAlgn="base">
              <a:spcAft>
                <a:spcPct val="0"/>
              </a:spcAft>
            </a:pPr>
            <a:r>
              <a:rPr lang="en-GB" sz="2000" dirty="0">
                <a:solidFill>
                  <a:srgbClr val="00194F"/>
                </a:solidFill>
                <a:latin typeface="Arial" panose="020B0604020202020204" pitchFamily="34" charset="0"/>
                <a:cs typeface="Arial" panose="020B0604020202020204" pitchFamily="34" charset="0"/>
              </a:rPr>
              <a:t>Capacity </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Onshore &gt;USD 4.5 billion working capacity per risk;</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Offshore ~USD 3.5 billion;</a:t>
            </a:r>
          </a:p>
          <a:p>
            <a:pPr lvl="1" fontAlgn="base">
              <a:spcAft>
                <a:spcPct val="0"/>
              </a:spcAft>
            </a:pPr>
            <a:endParaRPr lang="en-GB" dirty="0">
              <a:solidFill>
                <a:srgbClr val="00194F"/>
              </a:solidFill>
              <a:latin typeface="Arial" panose="020B0604020202020204" pitchFamily="34" charset="0"/>
              <a:cs typeface="Arial" panose="020B0604020202020204" pitchFamily="34" charset="0"/>
            </a:endParaRPr>
          </a:p>
          <a:p>
            <a:pPr fontAlgn="base">
              <a:spcAft>
                <a:spcPct val="0"/>
              </a:spcAft>
            </a:pPr>
            <a:r>
              <a:rPr lang="en-GB" sz="2000" dirty="0">
                <a:solidFill>
                  <a:srgbClr val="00194F"/>
                </a:solidFill>
                <a:latin typeface="Arial" panose="020B0604020202020204" pitchFamily="34" charset="0"/>
                <a:cs typeface="Arial" panose="020B0604020202020204" pitchFamily="34" charset="0"/>
              </a:rPr>
              <a:t>Pricing</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Offshore roughly ~40% reduction in premium rates in 4 years;	</a:t>
            </a:r>
          </a:p>
        </p:txBody>
      </p:sp>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7</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179512" y="116632"/>
            <a:ext cx="3044825" cy="652145"/>
          </a:xfrm>
          <a:prstGeom prst="rect">
            <a:avLst/>
          </a:prstGeom>
        </p:spPr>
      </p:pic>
    </p:spTree>
    <p:extLst>
      <p:ext uri="{BB962C8B-B14F-4D97-AF65-F5344CB8AC3E}">
        <p14:creationId xmlns:p14="http://schemas.microsoft.com/office/powerpoint/2010/main" val="548950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331540"/>
            <a:ext cx="8229600" cy="1143000"/>
          </a:xfrm>
        </p:spPr>
        <p:txBody>
          <a:bodyPr>
            <a:normAutofit fontScale="90000"/>
          </a:bodyPr>
          <a:lstStyle/>
          <a:p>
            <a:pPr algn="r"/>
            <a:br>
              <a:rPr lang="en-GB" sz="2800" b="1" dirty="0">
                <a:solidFill>
                  <a:prstClr val="black"/>
                </a:solidFill>
              </a:rPr>
            </a:br>
            <a:r>
              <a:rPr lang="en-GB" sz="2200" b="1" dirty="0">
                <a:solidFill>
                  <a:schemeClr val="accent2">
                    <a:lumMod val="75000"/>
                  </a:schemeClr>
                </a:solidFill>
                <a:latin typeface="Arial" panose="020B0604020202020204" pitchFamily="34" charset="0"/>
                <a:cs typeface="Arial" panose="020B0604020202020204" pitchFamily="34" charset="0"/>
              </a:rPr>
              <a:t>Risk mitigation in wind energy projects</a:t>
            </a:r>
            <a:br>
              <a:rPr lang="en-GB" sz="2200" b="1" dirty="0">
                <a:solidFill>
                  <a:schemeClr val="accent2">
                    <a:lumMod val="75000"/>
                  </a:schemeClr>
                </a:solidFill>
                <a:latin typeface="Arial" panose="020B0604020202020204" pitchFamily="34" charset="0"/>
                <a:cs typeface="Arial" panose="020B0604020202020204" pitchFamily="34" charset="0"/>
              </a:rPr>
            </a:br>
            <a:br>
              <a:rPr lang="en-GB" sz="2200" b="1" dirty="0">
                <a:solidFill>
                  <a:schemeClr val="accent2">
                    <a:lumMod val="75000"/>
                  </a:schemeClr>
                </a:solidFill>
                <a:latin typeface="Arial" panose="020B0604020202020204" pitchFamily="34" charset="0"/>
                <a:cs typeface="Arial" panose="020B0604020202020204" pitchFamily="34" charset="0"/>
              </a:rPr>
            </a:br>
            <a:endParaRPr lang="en-GB"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2"/>
          </p:nvPr>
        </p:nvSpPr>
        <p:spPr>
          <a:xfrm>
            <a:off x="827584" y="1671083"/>
            <a:ext cx="8003232" cy="3384375"/>
          </a:xfrm>
          <a:solidFill>
            <a:schemeClr val="bg2"/>
          </a:solidFill>
        </p:spPr>
        <p:txBody>
          <a:bodyPr>
            <a:noAutofit/>
          </a:bodyPr>
          <a:lstStyle/>
          <a:p>
            <a:pPr marL="0" indent="0" fontAlgn="base">
              <a:spcAft>
                <a:spcPct val="0"/>
              </a:spcAft>
              <a:buNone/>
            </a:pPr>
            <a:r>
              <a:rPr lang="en-GB" sz="2000" dirty="0">
                <a:solidFill>
                  <a:srgbClr val="00194F"/>
                </a:solidFill>
                <a:latin typeface="Arial" panose="020B0604020202020204" pitchFamily="34" charset="0"/>
                <a:cs typeface="Arial" panose="020B0604020202020204" pitchFamily="34" charset="0"/>
              </a:rPr>
              <a:t>Onshore- and offshore traditional wind insurance evolution positives:</a:t>
            </a:r>
          </a:p>
          <a:p>
            <a:pPr marL="114300" indent="0">
              <a:buNone/>
            </a:pPr>
            <a:r>
              <a:rPr lang="en-GB" sz="1600" b="1" i="1" dirty="0">
                <a:solidFill>
                  <a:srgbClr val="002060"/>
                </a:solidFill>
                <a:latin typeface="Arial" pitchFamily="34" charset="0"/>
                <a:cs typeface="Arial" pitchFamily="34" charset="0"/>
              </a:rPr>
              <a:t>Average Indicative only:</a:t>
            </a:r>
          </a:p>
          <a:p>
            <a:pPr marL="114300" indent="0">
              <a:buNone/>
            </a:pPr>
            <a:r>
              <a:rPr lang="en-GB" sz="1600" b="1" dirty="0">
                <a:solidFill>
                  <a:srgbClr val="002060"/>
                </a:solidFill>
                <a:latin typeface="Arial" pitchFamily="34" charset="0"/>
                <a:cs typeface="Arial" pitchFamily="34" charset="0"/>
              </a:rPr>
              <a:t>	CEAR		DSU		OAR		BI</a:t>
            </a:r>
          </a:p>
          <a:p>
            <a:pPr marL="114300" indent="0">
              <a:buNone/>
            </a:pPr>
            <a:endParaRPr lang="en-GB" sz="1600" b="1" dirty="0">
              <a:solidFill>
                <a:srgbClr val="002060"/>
              </a:solidFill>
              <a:latin typeface="Arial" pitchFamily="34" charset="0"/>
              <a:cs typeface="Arial" pitchFamily="34" charset="0"/>
            </a:endParaRPr>
          </a:p>
          <a:p>
            <a:pPr marL="114300" indent="0">
              <a:buNone/>
            </a:pPr>
            <a:r>
              <a:rPr lang="en-GB" sz="1600" b="1" dirty="0">
                <a:solidFill>
                  <a:srgbClr val="002060"/>
                </a:solidFill>
                <a:latin typeface="Arial" pitchFamily="34" charset="0"/>
                <a:cs typeface="Arial" pitchFamily="34" charset="0"/>
              </a:rPr>
              <a:t>2016</a:t>
            </a:r>
            <a:r>
              <a:rPr lang="en-GB" sz="1600" dirty="0">
                <a:solidFill>
                  <a:srgbClr val="002060"/>
                </a:solidFill>
                <a:latin typeface="Arial" pitchFamily="34" charset="0"/>
                <a:cs typeface="Arial" pitchFamily="34" charset="0"/>
              </a:rPr>
              <a:t>:	0.48%		1.18%		0.17%		0.74%	</a:t>
            </a:r>
          </a:p>
          <a:p>
            <a:pPr marL="114300" indent="0">
              <a:buNone/>
            </a:pPr>
            <a:r>
              <a:rPr lang="en-GB" sz="1600" dirty="0">
                <a:solidFill>
                  <a:srgbClr val="002060"/>
                </a:solidFill>
                <a:latin typeface="Arial" pitchFamily="34" charset="0"/>
                <a:cs typeface="Arial" pitchFamily="34" charset="0"/>
              </a:rPr>
              <a:t>		</a:t>
            </a:r>
            <a:endParaRPr lang="en-GB" sz="1600" b="1" i="1" dirty="0">
              <a:solidFill>
                <a:srgbClr val="002060"/>
              </a:solidFill>
              <a:latin typeface="Arial" pitchFamily="34" charset="0"/>
              <a:cs typeface="Arial" pitchFamily="34" charset="0"/>
            </a:endParaRPr>
          </a:p>
          <a:p>
            <a:pPr marL="114300" indent="0">
              <a:buNone/>
            </a:pPr>
            <a:r>
              <a:rPr lang="en-GB" sz="1600" b="1" dirty="0">
                <a:solidFill>
                  <a:srgbClr val="002060"/>
                </a:solidFill>
                <a:latin typeface="Arial" pitchFamily="34" charset="0"/>
                <a:cs typeface="Arial" pitchFamily="34" charset="0"/>
              </a:rPr>
              <a:t>2015</a:t>
            </a:r>
            <a:r>
              <a:rPr lang="en-GB" sz="1600" dirty="0">
                <a:solidFill>
                  <a:srgbClr val="002060"/>
                </a:solidFill>
                <a:latin typeface="Arial" pitchFamily="34" charset="0"/>
                <a:cs typeface="Arial" pitchFamily="34" charset="0"/>
              </a:rPr>
              <a:t>:  	0.52%     		1.48%       	0.21%   		0.79%			 </a:t>
            </a:r>
          </a:p>
          <a:p>
            <a:pPr marL="114300" indent="0">
              <a:buNone/>
            </a:pPr>
            <a:r>
              <a:rPr lang="en-GB" sz="1600" b="1" dirty="0">
                <a:solidFill>
                  <a:srgbClr val="002060"/>
                </a:solidFill>
                <a:latin typeface="Arial" pitchFamily="34" charset="0"/>
                <a:cs typeface="Arial" pitchFamily="34" charset="0"/>
              </a:rPr>
              <a:t>2014</a:t>
            </a:r>
            <a:r>
              <a:rPr lang="en-GB" sz="1600" dirty="0">
                <a:solidFill>
                  <a:srgbClr val="002060"/>
                </a:solidFill>
                <a:latin typeface="Arial" pitchFamily="34" charset="0"/>
                <a:cs typeface="Arial" pitchFamily="34" charset="0"/>
              </a:rPr>
              <a:t>:	0.73%    		 2.44%    		0.345% 		0.88% </a:t>
            </a:r>
          </a:p>
          <a:p>
            <a:pPr marL="114300" indent="0">
              <a:buNone/>
            </a:pPr>
            <a:r>
              <a:rPr lang="en-GB" sz="1600" dirty="0">
                <a:solidFill>
                  <a:srgbClr val="002060"/>
                </a:solidFill>
                <a:latin typeface="Arial" pitchFamily="34" charset="0"/>
                <a:cs typeface="Arial" pitchFamily="34" charset="0"/>
              </a:rPr>
              <a:t>			</a:t>
            </a:r>
            <a:endParaRPr lang="en-GB" sz="1600" b="1" dirty="0">
              <a:solidFill>
                <a:srgbClr val="002060"/>
              </a:solidFill>
              <a:latin typeface="Arial" pitchFamily="34" charset="0"/>
              <a:cs typeface="Arial" pitchFamily="34" charset="0"/>
            </a:endParaRPr>
          </a:p>
          <a:p>
            <a:pPr marL="114300" indent="0">
              <a:buNone/>
            </a:pPr>
            <a:r>
              <a:rPr lang="en-GB" sz="1600" b="1" dirty="0">
                <a:solidFill>
                  <a:srgbClr val="002060"/>
                </a:solidFill>
                <a:latin typeface="Arial" pitchFamily="34" charset="0"/>
                <a:cs typeface="Arial" pitchFamily="34" charset="0"/>
              </a:rPr>
              <a:t>2013</a:t>
            </a:r>
            <a:r>
              <a:rPr lang="en-GB" sz="1600" dirty="0">
                <a:solidFill>
                  <a:srgbClr val="002060"/>
                </a:solidFill>
                <a:latin typeface="Arial" pitchFamily="34" charset="0"/>
                <a:cs typeface="Arial" pitchFamily="34" charset="0"/>
              </a:rPr>
              <a:t>: 	0.87%   		1.995%    	0.395% 		1.114%</a:t>
            </a:r>
          </a:p>
          <a:p>
            <a:pPr marL="114300" indent="0">
              <a:buNone/>
            </a:pPr>
            <a:endParaRPr lang="en-GB" sz="1600" dirty="0">
              <a:solidFill>
                <a:srgbClr val="002060"/>
              </a:solidFill>
              <a:latin typeface="Arial" pitchFamily="34" charset="0"/>
              <a:cs typeface="Arial" pitchFamily="34" charset="0"/>
            </a:endParaRPr>
          </a:p>
          <a:p>
            <a:pPr marL="114300" indent="0">
              <a:buNone/>
            </a:pPr>
            <a:endParaRPr lang="en-GB" sz="900" b="1" dirty="0">
              <a:solidFill>
                <a:srgbClr val="002060"/>
              </a:solidFill>
              <a:latin typeface="Arial" pitchFamily="34" charset="0"/>
              <a:cs typeface="Arial" pitchFamily="34" charset="0"/>
            </a:endParaRPr>
          </a:p>
          <a:p>
            <a:pPr fontAlgn="base">
              <a:spcAft>
                <a:spcPct val="0"/>
              </a:spcAft>
            </a:pPr>
            <a:endParaRPr lang="en-GB" sz="1600" dirty="0">
              <a:solidFill>
                <a:srgbClr val="00194F"/>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179512" y="116632"/>
            <a:ext cx="3044825" cy="652145"/>
          </a:xfrm>
          <a:prstGeom prst="rect">
            <a:avLst/>
          </a:prstGeom>
        </p:spPr>
      </p:pic>
    </p:spTree>
    <p:extLst>
      <p:ext uri="{BB962C8B-B14F-4D97-AF65-F5344CB8AC3E}">
        <p14:creationId xmlns:p14="http://schemas.microsoft.com/office/powerpoint/2010/main" val="2330955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331540"/>
            <a:ext cx="8229600" cy="1143000"/>
          </a:xfrm>
        </p:spPr>
        <p:txBody>
          <a:bodyPr>
            <a:normAutofit fontScale="90000"/>
          </a:bodyPr>
          <a:lstStyle/>
          <a:p>
            <a:pPr algn="r"/>
            <a:br>
              <a:rPr lang="en-GB" sz="2800" b="1" dirty="0">
                <a:solidFill>
                  <a:prstClr val="black"/>
                </a:solidFill>
              </a:rPr>
            </a:br>
            <a:r>
              <a:rPr lang="en-GB" sz="2200" b="1" dirty="0">
                <a:solidFill>
                  <a:schemeClr val="accent2">
                    <a:lumMod val="75000"/>
                  </a:schemeClr>
                </a:solidFill>
                <a:latin typeface="Arial" panose="020B0604020202020204" pitchFamily="34" charset="0"/>
                <a:cs typeface="Arial" panose="020B0604020202020204" pitchFamily="34" charset="0"/>
              </a:rPr>
              <a:t>Risk mitigation in wind energy projects</a:t>
            </a:r>
            <a:br>
              <a:rPr lang="en-GB" sz="2200" b="1" dirty="0">
                <a:solidFill>
                  <a:schemeClr val="accent2">
                    <a:lumMod val="75000"/>
                  </a:schemeClr>
                </a:solidFill>
                <a:latin typeface="Arial" panose="020B0604020202020204" pitchFamily="34" charset="0"/>
                <a:cs typeface="Arial" panose="020B0604020202020204" pitchFamily="34" charset="0"/>
              </a:rPr>
            </a:br>
            <a:br>
              <a:rPr lang="en-GB" sz="2200" b="1" dirty="0">
                <a:solidFill>
                  <a:schemeClr val="accent2">
                    <a:lumMod val="75000"/>
                  </a:schemeClr>
                </a:solidFill>
                <a:latin typeface="Arial" panose="020B0604020202020204" pitchFamily="34" charset="0"/>
                <a:cs typeface="Arial" panose="020B0604020202020204" pitchFamily="34" charset="0"/>
              </a:rPr>
            </a:br>
            <a:endParaRPr lang="en-GB" sz="28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2"/>
          </p:nvPr>
        </p:nvSpPr>
        <p:spPr>
          <a:xfrm>
            <a:off x="827584" y="1671083"/>
            <a:ext cx="8003232" cy="3384375"/>
          </a:xfrm>
          <a:solidFill>
            <a:schemeClr val="bg2"/>
          </a:solidFill>
        </p:spPr>
        <p:txBody>
          <a:bodyPr>
            <a:noAutofit/>
          </a:bodyPr>
          <a:lstStyle/>
          <a:p>
            <a:pPr marL="0" indent="0" fontAlgn="base">
              <a:spcAft>
                <a:spcPct val="0"/>
              </a:spcAft>
              <a:buNone/>
            </a:pPr>
            <a:r>
              <a:rPr lang="en-GB" sz="2000" dirty="0">
                <a:solidFill>
                  <a:srgbClr val="00194F"/>
                </a:solidFill>
                <a:latin typeface="Arial" panose="020B0604020202020204" pitchFamily="34" charset="0"/>
                <a:cs typeface="Arial" panose="020B0604020202020204" pitchFamily="34" charset="0"/>
              </a:rPr>
              <a:t>Onshore- and offshore traditional wind insurance evolution positives:</a:t>
            </a:r>
          </a:p>
          <a:p>
            <a:pPr fontAlgn="base">
              <a:spcAft>
                <a:spcPct val="0"/>
              </a:spcAft>
            </a:pPr>
            <a:endParaRPr lang="en-GB" sz="2000" dirty="0">
              <a:solidFill>
                <a:srgbClr val="00194F"/>
              </a:solidFill>
              <a:latin typeface="Arial" panose="020B0604020202020204" pitchFamily="34" charset="0"/>
              <a:cs typeface="Arial" panose="020B0604020202020204" pitchFamily="34" charset="0"/>
            </a:endParaRPr>
          </a:p>
          <a:p>
            <a:pPr fontAlgn="base">
              <a:spcAft>
                <a:spcPct val="0"/>
              </a:spcAft>
            </a:pPr>
            <a:r>
              <a:rPr lang="en-GB" sz="2000" dirty="0">
                <a:solidFill>
                  <a:srgbClr val="00194F"/>
                </a:solidFill>
                <a:latin typeface="Arial" panose="020B0604020202020204" pitchFamily="34" charset="0"/>
                <a:cs typeface="Arial" panose="020B0604020202020204" pitchFamily="34" charset="0"/>
              </a:rPr>
              <a:t>Risk Management Contribution</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MWS</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Loss adjustors, etc. </a:t>
            </a:r>
          </a:p>
          <a:p>
            <a:pPr lvl="1" fontAlgn="base">
              <a:spcAft>
                <a:spcPct val="0"/>
              </a:spcAft>
            </a:pPr>
            <a:r>
              <a:rPr lang="en-GB" dirty="0">
                <a:solidFill>
                  <a:srgbClr val="00194F"/>
                </a:solidFill>
                <a:latin typeface="Arial" panose="020B0604020202020204" pitchFamily="34" charset="0"/>
                <a:cs typeface="Arial" panose="020B0604020202020204" pitchFamily="34" charset="0"/>
              </a:rPr>
              <a:t>Data and Knowledge sharing (e.g. </a:t>
            </a:r>
            <a:r>
              <a:rPr lang="en-GB" dirty="0" err="1">
                <a:solidFill>
                  <a:srgbClr val="00194F"/>
                </a:solidFill>
                <a:latin typeface="Arial" panose="020B0604020202020204" pitchFamily="34" charset="0"/>
                <a:cs typeface="Arial" panose="020B0604020202020204" pitchFamily="34" charset="0"/>
              </a:rPr>
              <a:t>GCube</a:t>
            </a:r>
            <a:r>
              <a:rPr lang="en-GB" dirty="0">
                <a:solidFill>
                  <a:srgbClr val="00194F"/>
                </a:solidFill>
                <a:latin typeface="Arial" panose="020B0604020202020204" pitchFamily="34" charset="0"/>
                <a:cs typeface="Arial" panose="020B0604020202020204" pitchFamily="34" charset="0"/>
              </a:rPr>
              <a:t> publications, </a:t>
            </a:r>
            <a:r>
              <a:rPr lang="en-GB" dirty="0" err="1">
                <a:solidFill>
                  <a:srgbClr val="00194F"/>
                </a:solidFill>
                <a:latin typeface="Arial" panose="020B0604020202020204" pitchFamily="34" charset="0"/>
                <a:cs typeface="Arial" panose="020B0604020202020204" pitchFamily="34" charset="0"/>
              </a:rPr>
              <a:t>etc</a:t>
            </a:r>
            <a:r>
              <a:rPr lang="en-GB" dirty="0">
                <a:solidFill>
                  <a:srgbClr val="00194F"/>
                </a:solidFill>
                <a:latin typeface="Arial" panose="020B0604020202020204" pitchFamily="34" charset="0"/>
                <a:cs typeface="Arial" panose="020B0604020202020204" pitchFamily="34" charset="0"/>
              </a:rPr>
              <a:t>)</a:t>
            </a:r>
          </a:p>
        </p:txBody>
      </p:sp>
      <p:sp>
        <p:nvSpPr>
          <p:cNvPr id="4" name="Slide Number Placeholder 3"/>
          <p:cNvSpPr>
            <a:spLocks noGrp="1"/>
          </p:cNvSpPr>
          <p:nvPr>
            <p:ph type="sldNum" sz="quarter" idx="12"/>
          </p:nvPr>
        </p:nvSpPr>
        <p:spPr/>
        <p:txBody>
          <a:bodyPr/>
          <a:lstStyle/>
          <a:p>
            <a:fld id="{1D7599E7-7A13-4FB6-929E-4D41B3528059}" type="slidenum">
              <a:rPr lang="en-GB" smtClean="0">
                <a:solidFill>
                  <a:prstClr val="black">
                    <a:tint val="75000"/>
                  </a:prstClr>
                </a:solidFill>
              </a:rPr>
              <a:pPr/>
              <a:t>9</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Hamburg 28th September</a:t>
            </a:r>
          </a:p>
        </p:txBody>
      </p:sp>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179512" y="116632"/>
            <a:ext cx="3044825" cy="652145"/>
          </a:xfrm>
          <a:prstGeom prst="rect">
            <a:avLst/>
          </a:prstGeom>
        </p:spPr>
      </p:pic>
    </p:spTree>
    <p:extLst>
      <p:ext uri="{BB962C8B-B14F-4D97-AF65-F5344CB8AC3E}">
        <p14:creationId xmlns:p14="http://schemas.microsoft.com/office/powerpoint/2010/main" val="1191157800"/>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4450</TotalTime>
  <Words>1280</Words>
  <Application>Microsoft Office PowerPoint</Application>
  <PresentationFormat>On-screen Show (4:3)</PresentationFormat>
  <Paragraphs>209</Paragraphs>
  <Slides>10</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Arial Black</vt:lpstr>
      <vt:lpstr>Calibri</vt:lpstr>
      <vt:lpstr>Office Theme</vt:lpstr>
      <vt:lpstr>Essential</vt:lpstr>
      <vt:lpstr>  Risk mitigation in wind energy projects  </vt:lpstr>
      <vt:lpstr> Risk mitigation in wind energy projects </vt:lpstr>
      <vt:lpstr> Project financed offshore wind</vt:lpstr>
      <vt:lpstr> Risk mitigation in wind energy projects  </vt:lpstr>
      <vt:lpstr> Risk mitigation in wind energy projects  </vt:lpstr>
      <vt:lpstr> Risk mitigation in wind energy projects  </vt:lpstr>
      <vt:lpstr> Risk mitigation in wind energy projects  </vt:lpstr>
      <vt:lpstr> Risk mitigation in wind energy projects  </vt:lpstr>
      <vt:lpstr> Risk mitigation in wind energy projects  </vt:lpstr>
      <vt:lpstr> Risk mitigation in wind energy projects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Beyond the balance sheet: Lenders’ insurance requirements for offshore wind</dc:title>
  <dc:creator>Martin</dc:creator>
  <cp:lastModifiedBy>Martin Benatar</cp:lastModifiedBy>
  <cp:revision>279</cp:revision>
  <cp:lastPrinted>2015-06-23T08:15:52Z</cp:lastPrinted>
  <dcterms:created xsi:type="dcterms:W3CDTF">2011-06-23T16:49:22Z</dcterms:created>
  <dcterms:modified xsi:type="dcterms:W3CDTF">2016-09-10T14:38:32Z</dcterms:modified>
</cp:coreProperties>
</file>