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6" r:id="rId4"/>
    <p:sldMasterId id="2147483795" r:id="rId5"/>
    <p:sldMasterId id="2147483701" r:id="rId6"/>
  </p:sldMasterIdLst>
  <p:notesMasterIdLst>
    <p:notesMasterId r:id="rId25"/>
  </p:notesMasterIdLst>
  <p:sldIdLst>
    <p:sldId id="263" r:id="rId7"/>
    <p:sldId id="272" r:id="rId8"/>
    <p:sldId id="282" r:id="rId9"/>
    <p:sldId id="283" r:id="rId10"/>
    <p:sldId id="303" r:id="rId11"/>
    <p:sldId id="280" r:id="rId12"/>
    <p:sldId id="281" r:id="rId13"/>
    <p:sldId id="305" r:id="rId14"/>
    <p:sldId id="285" r:id="rId15"/>
    <p:sldId id="286" r:id="rId16"/>
    <p:sldId id="287" r:id="rId17"/>
    <p:sldId id="304" r:id="rId18"/>
    <p:sldId id="302" r:id="rId19"/>
    <p:sldId id="290" r:id="rId20"/>
    <p:sldId id="291" r:id="rId21"/>
    <p:sldId id="292" r:id="rId22"/>
    <p:sldId id="268" r:id="rId23"/>
    <p:sldId id="269" r:id="rId24"/>
  </p:sldIdLst>
  <p:sldSz cx="12192000" cy="6858000"/>
  <p:notesSz cx="6735763" cy="9866313"/>
  <p:custDataLst>
    <p:tags r:id="rId26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7" userDrawn="1">
          <p15:clr>
            <a:srgbClr val="A4A3A4"/>
          </p15:clr>
        </p15:guide>
        <p15:guide id="3" pos="4020" userDrawn="1">
          <p15:clr>
            <a:srgbClr val="A4A3A4"/>
          </p15:clr>
        </p15:guide>
        <p15:guide id="4" pos="485" userDrawn="1">
          <p15:clr>
            <a:srgbClr val="A4A3A4"/>
          </p15:clr>
        </p15:guide>
        <p15:guide id="5" orient="horz" pos="4213" userDrawn="1">
          <p15:clr>
            <a:srgbClr val="A4A3A4"/>
          </p15:clr>
        </p15:guide>
        <p15:guide id="6" orient="horz" pos="349" userDrawn="1">
          <p15:clr>
            <a:srgbClr val="A4A3A4"/>
          </p15:clr>
        </p15:guide>
        <p15:guide id="7" orient="horz" pos="3170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orient="horz" pos="4058" userDrawn="1">
          <p15:clr>
            <a:srgbClr val="A4A3A4"/>
          </p15:clr>
        </p15:guide>
        <p15:guide id="10" orient="horz" pos="1230" userDrawn="1">
          <p15:clr>
            <a:srgbClr val="A4A3A4"/>
          </p15:clr>
        </p15:guide>
        <p15:guide id="11" orient="horz" pos="4203" userDrawn="1">
          <p15:clr>
            <a:srgbClr val="A4A3A4"/>
          </p15:clr>
        </p15:guide>
        <p15:guide id="12" orient="horz" userDrawn="1">
          <p15:clr>
            <a:srgbClr val="A4A3A4"/>
          </p15:clr>
        </p15:guide>
        <p15:guide id="13" orient="horz" pos="2787" userDrawn="1">
          <p15:clr>
            <a:srgbClr val="A4A3A4"/>
          </p15:clr>
        </p15:guide>
        <p15:guide id="14" orient="horz" pos="1227" userDrawn="1">
          <p15:clr>
            <a:srgbClr val="A4A3A4"/>
          </p15:clr>
        </p15:guide>
        <p15:guide id="15" pos="6108" userDrawn="1">
          <p15:clr>
            <a:srgbClr val="A4A3A4"/>
          </p15:clr>
        </p15:guide>
        <p15:guide id="16" pos="367" userDrawn="1">
          <p15:clr>
            <a:srgbClr val="A4A3A4"/>
          </p15:clr>
        </p15:guide>
        <p15:guide id="17" pos="7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Un-Hee" initials="L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8"/>
    <a:srgbClr val="7E807F"/>
    <a:srgbClr val="00508F"/>
    <a:srgbClr val="E2001A"/>
    <a:srgbClr val="0050F5"/>
    <a:srgbClr val="FF0000"/>
    <a:srgbClr val="00528F"/>
    <a:srgbClr val="7B7C7E"/>
    <a:srgbClr val="4B4B4D"/>
    <a:srgbClr val="CC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2" autoAdjust="0"/>
    <p:restoredTop sz="95232" autoAdjust="0"/>
  </p:normalViewPr>
  <p:slideViewPr>
    <p:cSldViewPr snapToGrid="0">
      <p:cViewPr varScale="1">
        <p:scale>
          <a:sx n="85" d="100"/>
          <a:sy n="85" d="100"/>
        </p:scale>
        <p:origin x="778" y="48"/>
      </p:cViewPr>
      <p:guideLst>
        <p:guide orient="horz" pos="3397"/>
        <p:guide pos="4020"/>
        <p:guide pos="485"/>
        <p:guide orient="horz" pos="4213"/>
        <p:guide orient="horz" pos="349"/>
        <p:guide orient="horz" pos="3170"/>
        <p:guide/>
        <p:guide orient="horz" pos="4058"/>
        <p:guide orient="horz" pos="1230"/>
        <p:guide orient="horz" pos="4203"/>
        <p:guide orient="horz"/>
        <p:guide orient="horz" pos="2787"/>
        <p:guide orient="horz" pos="1227"/>
        <p:guide pos="6108"/>
        <p:guide pos="367"/>
        <p:guide pos="7317"/>
      </p:guideLst>
    </p:cSldViewPr>
  </p:slideViewPr>
  <p:outlineViewPr>
    <p:cViewPr>
      <p:scale>
        <a:sx n="33" d="100"/>
        <a:sy n="33" d="100"/>
      </p:scale>
      <p:origin x="0" y="-2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271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Warranted Performance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Tabelle1!$I$3</c:f>
              <c:strCache>
                <c:ptCount val="1"/>
                <c:pt idx="0">
                  <c:v>Summer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Tabelle1!$H$4:$H$21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Tabelle1!$I$4:$I$21</c:f>
              <c:numCache>
                <c:formatCode>General</c:formatCode>
                <c:ptCount val="18"/>
                <c:pt idx="0">
                  <c:v>15</c:v>
                </c:pt>
                <c:pt idx="1">
                  <c:v>184</c:v>
                </c:pt>
                <c:pt idx="2">
                  <c:v>443</c:v>
                </c:pt>
                <c:pt idx="3">
                  <c:v>805</c:v>
                </c:pt>
                <c:pt idx="4">
                  <c:v>1298</c:v>
                </c:pt>
                <c:pt idx="5">
                  <c:v>1946</c:v>
                </c:pt>
                <c:pt idx="6">
                  <c:v>2727</c:v>
                </c:pt>
                <c:pt idx="7">
                  <c:v>3327</c:v>
                </c:pt>
                <c:pt idx="8">
                  <c:v>3580</c:v>
                </c:pt>
                <c:pt idx="9">
                  <c:v>3600</c:v>
                </c:pt>
                <c:pt idx="10">
                  <c:v>3600</c:v>
                </c:pt>
                <c:pt idx="11">
                  <c:v>3600</c:v>
                </c:pt>
                <c:pt idx="12">
                  <c:v>3600</c:v>
                </c:pt>
                <c:pt idx="13">
                  <c:v>3600</c:v>
                </c:pt>
                <c:pt idx="14">
                  <c:v>3600</c:v>
                </c:pt>
                <c:pt idx="15">
                  <c:v>3600</c:v>
                </c:pt>
                <c:pt idx="16">
                  <c:v>3600</c:v>
                </c:pt>
                <c:pt idx="17">
                  <c:v>3600</c:v>
                </c:pt>
              </c:numCache>
            </c:numRef>
          </c:val>
        </c:ser>
        <c:ser>
          <c:idx val="1"/>
          <c:order val="1"/>
          <c:tx>
            <c:strRef>
              <c:f>Tabelle1!$J$3</c:f>
              <c:strCache>
                <c:ptCount val="1"/>
                <c:pt idx="0">
                  <c:v>Active Icing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Tabelle1!$H$4:$H$21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Tabelle1!$J$4:$J$21</c:f>
              <c:numCache>
                <c:formatCode>0</c:formatCode>
                <c:ptCount val="18"/>
                <c:pt idx="0" formatCode="General">
                  <c:v>12</c:v>
                </c:pt>
                <c:pt idx="1">
                  <c:v>147.20000000000002</c:v>
                </c:pt>
                <c:pt idx="2">
                  <c:v>354.40000000000003</c:v>
                </c:pt>
                <c:pt idx="3">
                  <c:v>644</c:v>
                </c:pt>
                <c:pt idx="4">
                  <c:v>1038.4000000000001</c:v>
                </c:pt>
                <c:pt idx="5">
                  <c:v>1556.8000000000002</c:v>
                </c:pt>
                <c:pt idx="6">
                  <c:v>2181.6</c:v>
                </c:pt>
                <c:pt idx="7">
                  <c:v>2661.6000000000004</c:v>
                </c:pt>
                <c:pt idx="8" formatCode="General">
                  <c:v>2864</c:v>
                </c:pt>
                <c:pt idx="9" formatCode="General">
                  <c:v>2880</c:v>
                </c:pt>
                <c:pt idx="10" formatCode="General">
                  <c:v>2880</c:v>
                </c:pt>
                <c:pt idx="11" formatCode="General">
                  <c:v>2880</c:v>
                </c:pt>
                <c:pt idx="12" formatCode="General">
                  <c:v>2880</c:v>
                </c:pt>
                <c:pt idx="13" formatCode="General">
                  <c:v>2880</c:v>
                </c:pt>
                <c:pt idx="14" formatCode="General">
                  <c:v>2880</c:v>
                </c:pt>
                <c:pt idx="15" formatCode="General">
                  <c:v>2880</c:v>
                </c:pt>
                <c:pt idx="16" formatCode="General">
                  <c:v>2880</c:v>
                </c:pt>
                <c:pt idx="17" formatCode="General">
                  <c:v>2880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202344"/>
        <c:axId val="430202736"/>
      </c:areaChart>
      <c:catAx>
        <c:axId val="430202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202736"/>
        <c:crosses val="autoZero"/>
        <c:auto val="1"/>
        <c:lblAlgn val="ctr"/>
        <c:lblOffset val="100"/>
        <c:noMultiLvlLbl val="0"/>
      </c:catAx>
      <c:valAx>
        <c:axId val="43020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202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rgbClr val="4B4B4B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CEE0C-3F32-4876-BAAB-7531CB0F851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3C4F676-FFE0-433B-8842-B234B94AD2A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dirty="0" smtClean="0"/>
            <a:t>Ice detection</a:t>
          </a:r>
          <a:endParaRPr lang="en-US" noProof="0" dirty="0"/>
        </a:p>
      </dgm:t>
    </dgm:pt>
    <dgm:pt modelId="{457828D6-4F62-4CA1-A61C-9A0471ECC97E}" type="parTrans" cxnId="{FE72B0B0-6524-477A-A467-02786250C0D5}">
      <dgm:prSet/>
      <dgm:spPr/>
      <dgm:t>
        <a:bodyPr/>
        <a:lstStyle/>
        <a:p>
          <a:endParaRPr lang="de-DE"/>
        </a:p>
      </dgm:t>
    </dgm:pt>
    <dgm:pt modelId="{77117BCC-CEBA-48B6-AB51-66B04DA9A57B}" type="sibTrans" cxnId="{FE72B0B0-6524-477A-A467-02786250C0D5}">
      <dgm:prSet/>
      <dgm:spPr/>
      <dgm:t>
        <a:bodyPr/>
        <a:lstStyle/>
        <a:p>
          <a:endParaRPr lang="de-DE"/>
        </a:p>
      </dgm:t>
    </dgm:pt>
    <dgm:pt modelId="{1153F54B-AA59-4F76-8FB1-48C871DB995F}">
      <dgm:prSet phldrT="[Text]"/>
      <dgm:spPr/>
      <dgm:t>
        <a:bodyPr/>
        <a:lstStyle/>
        <a:p>
          <a:r>
            <a:rPr lang="de-DE" dirty="0" err="1" smtClean="0"/>
            <a:t>Ice</a:t>
          </a:r>
          <a:r>
            <a:rPr lang="de-DE" dirty="0" smtClean="0"/>
            <a:t> </a:t>
          </a:r>
          <a:r>
            <a:rPr lang="de-DE" dirty="0" err="1" smtClean="0"/>
            <a:t>sensor</a:t>
          </a:r>
          <a:endParaRPr lang="de-DE" dirty="0"/>
        </a:p>
      </dgm:t>
    </dgm:pt>
    <dgm:pt modelId="{04838AC7-B2E1-4197-B72D-4954676E99D9}" type="parTrans" cxnId="{D7869750-9FED-41E2-91E8-86B9CAF2852D}">
      <dgm:prSet/>
      <dgm:spPr/>
      <dgm:t>
        <a:bodyPr/>
        <a:lstStyle/>
        <a:p>
          <a:endParaRPr lang="de-DE"/>
        </a:p>
      </dgm:t>
    </dgm:pt>
    <dgm:pt modelId="{1ECAC798-BE5C-41C8-8D2B-71A454B7D3E7}" type="sibTrans" cxnId="{D7869750-9FED-41E2-91E8-86B9CAF2852D}">
      <dgm:prSet/>
      <dgm:spPr/>
      <dgm:t>
        <a:bodyPr/>
        <a:lstStyle/>
        <a:p>
          <a:endParaRPr lang="de-DE"/>
        </a:p>
      </dgm:t>
    </dgm:pt>
    <dgm:pt modelId="{B9CB9D3E-FACF-412B-876B-7FE29EA64459}">
      <dgm:prSet phldrT="[Text]"/>
      <dgm:spPr/>
      <dgm:t>
        <a:bodyPr/>
        <a:lstStyle/>
        <a:p>
          <a:r>
            <a:rPr lang="de-DE" dirty="0" err="1" smtClean="0"/>
            <a:t>Meteorological</a:t>
          </a:r>
          <a:r>
            <a:rPr lang="de-DE" dirty="0" smtClean="0"/>
            <a:t> </a:t>
          </a:r>
          <a:r>
            <a:rPr lang="de-DE" dirty="0" err="1" smtClean="0"/>
            <a:t>conditions</a:t>
          </a:r>
          <a:endParaRPr lang="de-DE" dirty="0"/>
        </a:p>
      </dgm:t>
    </dgm:pt>
    <dgm:pt modelId="{536AFDDC-D853-4EB6-8537-C32377BFF176}" type="parTrans" cxnId="{00B7A957-2D2B-41F4-88AF-6B1B5CC3D076}">
      <dgm:prSet/>
      <dgm:spPr/>
      <dgm:t>
        <a:bodyPr/>
        <a:lstStyle/>
        <a:p>
          <a:endParaRPr lang="de-DE"/>
        </a:p>
      </dgm:t>
    </dgm:pt>
    <dgm:pt modelId="{BAC21CA8-0BA0-4DC2-8EBF-4C4B01C9DF09}" type="sibTrans" cxnId="{00B7A957-2D2B-41F4-88AF-6B1B5CC3D076}">
      <dgm:prSet/>
      <dgm:spPr/>
      <dgm:t>
        <a:bodyPr/>
        <a:lstStyle/>
        <a:p>
          <a:endParaRPr lang="de-DE"/>
        </a:p>
      </dgm:t>
    </dgm:pt>
    <dgm:pt modelId="{03C29AEB-6C65-4A2E-9C28-BBC5356F62DA}">
      <dgm:prSet phldrT="[Text]"/>
      <dgm:spPr/>
      <dgm:t>
        <a:bodyPr/>
        <a:lstStyle/>
        <a:p>
          <a:r>
            <a:rPr lang="de-DE" dirty="0" smtClean="0"/>
            <a:t>Power </a:t>
          </a:r>
          <a:r>
            <a:rPr lang="de-DE" dirty="0" err="1" smtClean="0"/>
            <a:t>output</a:t>
          </a:r>
          <a:endParaRPr lang="de-DE" dirty="0"/>
        </a:p>
      </dgm:t>
    </dgm:pt>
    <dgm:pt modelId="{78CB189E-4158-4D1D-9575-8F300D40CE1D}" type="parTrans" cxnId="{A45450B6-AA71-467D-8A52-D9C5DAC9A1E9}">
      <dgm:prSet/>
      <dgm:spPr/>
      <dgm:t>
        <a:bodyPr/>
        <a:lstStyle/>
        <a:p>
          <a:endParaRPr lang="de-DE"/>
        </a:p>
      </dgm:t>
    </dgm:pt>
    <dgm:pt modelId="{9A47C83D-797B-45E6-909E-637C1B8E23CE}" type="sibTrans" cxnId="{A45450B6-AA71-467D-8A52-D9C5DAC9A1E9}">
      <dgm:prSet/>
      <dgm:spPr/>
      <dgm:t>
        <a:bodyPr/>
        <a:lstStyle/>
        <a:p>
          <a:endParaRPr lang="de-DE"/>
        </a:p>
      </dgm:t>
    </dgm:pt>
    <dgm:pt modelId="{73430005-E1A1-48EC-A10F-73B96C8C8645}">
      <dgm:prSet phldrT="[Text]"/>
      <dgm:spPr/>
      <dgm:t>
        <a:bodyPr/>
        <a:lstStyle/>
        <a:p>
          <a:r>
            <a:rPr lang="de-DE" dirty="0" smtClean="0"/>
            <a:t>Manual </a:t>
          </a:r>
          <a:r>
            <a:rPr lang="de-DE" dirty="0" err="1" smtClean="0"/>
            <a:t>control</a:t>
          </a:r>
          <a:endParaRPr lang="de-DE" dirty="0"/>
        </a:p>
      </dgm:t>
    </dgm:pt>
    <dgm:pt modelId="{D89C2701-5435-4A56-A44A-6F3C853A89A7}" type="parTrans" cxnId="{DE68666C-8470-49B8-AF38-331AFEE6143F}">
      <dgm:prSet/>
      <dgm:spPr/>
      <dgm:t>
        <a:bodyPr/>
        <a:lstStyle/>
        <a:p>
          <a:endParaRPr lang="de-DE"/>
        </a:p>
      </dgm:t>
    </dgm:pt>
    <dgm:pt modelId="{79D653AE-349B-4547-8A5A-2E19B3FB9830}" type="sibTrans" cxnId="{DE68666C-8470-49B8-AF38-331AFEE6143F}">
      <dgm:prSet/>
      <dgm:spPr/>
      <dgm:t>
        <a:bodyPr/>
        <a:lstStyle/>
        <a:p>
          <a:endParaRPr lang="de-DE"/>
        </a:p>
      </dgm:t>
    </dgm:pt>
    <dgm:pt modelId="{57E1EDCF-EFAF-4C14-97A7-DD603BA08F6D}">
      <dgm:prSet phldrT="[Text]" custT="1"/>
      <dgm:spPr/>
      <dgm:t>
        <a:bodyPr/>
        <a:lstStyle/>
        <a:p>
          <a:r>
            <a:rPr lang="de-DE" sz="2000" dirty="0" smtClean="0"/>
            <a:t>Smart </a:t>
          </a:r>
          <a:r>
            <a:rPr lang="de-DE" sz="2000" dirty="0" err="1" smtClean="0"/>
            <a:t>control</a:t>
          </a:r>
          <a:endParaRPr lang="de-DE" sz="2000" dirty="0"/>
        </a:p>
      </dgm:t>
    </dgm:pt>
    <dgm:pt modelId="{8A596268-9113-4E02-B54D-8025B84675B8}" type="parTrans" cxnId="{115B6AF9-6EE3-46F4-9E98-CFAC88A8F0AC}">
      <dgm:prSet/>
      <dgm:spPr/>
      <dgm:t>
        <a:bodyPr/>
        <a:lstStyle/>
        <a:p>
          <a:endParaRPr lang="de-DE"/>
        </a:p>
      </dgm:t>
    </dgm:pt>
    <dgm:pt modelId="{1F2DB33D-F93B-428D-83BD-0BBFC1C1BF30}" type="sibTrans" cxnId="{115B6AF9-6EE3-46F4-9E98-CFAC88A8F0AC}">
      <dgm:prSet/>
      <dgm:spPr/>
      <dgm:t>
        <a:bodyPr/>
        <a:lstStyle/>
        <a:p>
          <a:endParaRPr lang="de-DE"/>
        </a:p>
      </dgm:t>
    </dgm:pt>
    <dgm:pt modelId="{32AB3654-3C24-4D03-9A1B-8D8BF245C230}" type="pres">
      <dgm:prSet presAssocID="{325CEE0C-3F32-4876-BAAB-7531CB0F85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7DA487C6-370F-4ED7-A795-0946D92D2928}" type="pres">
      <dgm:prSet presAssocID="{F3C4F676-FFE0-433B-8842-B234B94AD2AC}" presName="singleCycle" presStyleCnt="0"/>
      <dgm:spPr/>
    </dgm:pt>
    <dgm:pt modelId="{662C1FE3-7451-4CCA-9F89-830387E919B2}" type="pres">
      <dgm:prSet presAssocID="{F3C4F676-FFE0-433B-8842-B234B94AD2AC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de-DE"/>
        </a:p>
      </dgm:t>
    </dgm:pt>
    <dgm:pt modelId="{5E28A7F3-BBEA-45C7-8FE5-8D203FEB612C}" type="pres">
      <dgm:prSet presAssocID="{04838AC7-B2E1-4197-B72D-4954676E99D9}" presName="Name56" presStyleLbl="parChTrans1D2" presStyleIdx="0" presStyleCnt="5"/>
      <dgm:spPr/>
      <dgm:t>
        <a:bodyPr/>
        <a:lstStyle/>
        <a:p>
          <a:endParaRPr lang="de-DE"/>
        </a:p>
      </dgm:t>
    </dgm:pt>
    <dgm:pt modelId="{4D943561-8F4C-456B-BD0F-5F44CFF40C09}" type="pres">
      <dgm:prSet presAssocID="{1153F54B-AA59-4F76-8FB1-48C871DB995F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9888D9-8367-4ACB-AEBC-09D86BDC453E}" type="pres">
      <dgm:prSet presAssocID="{78CB189E-4158-4D1D-9575-8F300D40CE1D}" presName="Name56" presStyleLbl="parChTrans1D2" presStyleIdx="1" presStyleCnt="5"/>
      <dgm:spPr/>
      <dgm:t>
        <a:bodyPr/>
        <a:lstStyle/>
        <a:p>
          <a:endParaRPr lang="de-DE"/>
        </a:p>
      </dgm:t>
    </dgm:pt>
    <dgm:pt modelId="{5C7934B9-A25C-4804-8651-B415E364454F}" type="pres">
      <dgm:prSet presAssocID="{03C29AEB-6C65-4A2E-9C28-BBC5356F62DA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049FBA-BF06-4991-A854-761391960393}" type="pres">
      <dgm:prSet presAssocID="{8A596268-9113-4E02-B54D-8025B84675B8}" presName="Name56" presStyleLbl="parChTrans1D2" presStyleIdx="2" presStyleCnt="5"/>
      <dgm:spPr/>
      <dgm:t>
        <a:bodyPr/>
        <a:lstStyle/>
        <a:p>
          <a:endParaRPr lang="de-DE"/>
        </a:p>
      </dgm:t>
    </dgm:pt>
    <dgm:pt modelId="{904B5B87-E406-47B5-93EB-1BAD61599069}" type="pres">
      <dgm:prSet presAssocID="{57E1EDCF-EFAF-4C14-97A7-DD603BA08F6D}" presName="text0" presStyleLbl="node1" presStyleIdx="3" presStyleCnt="6" custScaleX="1464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64C5D2-A31F-46AF-A728-0FD84CE41B7F}" type="pres">
      <dgm:prSet presAssocID="{536AFDDC-D853-4EB6-8537-C32377BFF176}" presName="Name56" presStyleLbl="parChTrans1D2" presStyleIdx="3" presStyleCnt="5"/>
      <dgm:spPr/>
      <dgm:t>
        <a:bodyPr/>
        <a:lstStyle/>
        <a:p>
          <a:endParaRPr lang="de-DE"/>
        </a:p>
      </dgm:t>
    </dgm:pt>
    <dgm:pt modelId="{4BD57AA0-BF7B-499F-9657-F820C026D16A}" type="pres">
      <dgm:prSet presAssocID="{B9CB9D3E-FACF-412B-876B-7FE29EA64459}" presName="text0" presStyleLbl="node1" presStyleIdx="4" presStyleCnt="6" custScaleX="1920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8AFBE1-A180-45DD-8E77-E86DFB866C7C}" type="pres">
      <dgm:prSet presAssocID="{D89C2701-5435-4A56-A44A-6F3C853A89A7}" presName="Name56" presStyleLbl="parChTrans1D2" presStyleIdx="4" presStyleCnt="5"/>
      <dgm:spPr/>
      <dgm:t>
        <a:bodyPr/>
        <a:lstStyle/>
        <a:p>
          <a:endParaRPr lang="de-DE"/>
        </a:p>
      </dgm:t>
    </dgm:pt>
    <dgm:pt modelId="{D045BA8B-0705-42E9-B262-9D0D8452BA61}" type="pres">
      <dgm:prSet presAssocID="{73430005-E1A1-48EC-A10F-73B96C8C8645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E99769C-ED78-4B00-BD7E-BCBDF64657F8}" type="presOf" srcId="{57E1EDCF-EFAF-4C14-97A7-DD603BA08F6D}" destId="{904B5B87-E406-47B5-93EB-1BAD61599069}" srcOrd="0" destOrd="0" presId="urn:microsoft.com/office/officeart/2008/layout/RadialCluster"/>
    <dgm:cxn modelId="{DE68666C-8470-49B8-AF38-331AFEE6143F}" srcId="{F3C4F676-FFE0-433B-8842-B234B94AD2AC}" destId="{73430005-E1A1-48EC-A10F-73B96C8C8645}" srcOrd="4" destOrd="0" parTransId="{D89C2701-5435-4A56-A44A-6F3C853A89A7}" sibTransId="{79D653AE-349B-4547-8A5A-2E19B3FB9830}"/>
    <dgm:cxn modelId="{115B6AF9-6EE3-46F4-9E98-CFAC88A8F0AC}" srcId="{F3C4F676-FFE0-433B-8842-B234B94AD2AC}" destId="{57E1EDCF-EFAF-4C14-97A7-DD603BA08F6D}" srcOrd="2" destOrd="0" parTransId="{8A596268-9113-4E02-B54D-8025B84675B8}" sibTransId="{1F2DB33D-F93B-428D-83BD-0BBFC1C1BF30}"/>
    <dgm:cxn modelId="{D022E28B-DEF6-4160-806B-ED755028730F}" type="presOf" srcId="{03C29AEB-6C65-4A2E-9C28-BBC5356F62DA}" destId="{5C7934B9-A25C-4804-8651-B415E364454F}" srcOrd="0" destOrd="0" presId="urn:microsoft.com/office/officeart/2008/layout/RadialCluster"/>
    <dgm:cxn modelId="{00B7A957-2D2B-41F4-88AF-6B1B5CC3D076}" srcId="{F3C4F676-FFE0-433B-8842-B234B94AD2AC}" destId="{B9CB9D3E-FACF-412B-876B-7FE29EA64459}" srcOrd="3" destOrd="0" parTransId="{536AFDDC-D853-4EB6-8537-C32377BFF176}" sibTransId="{BAC21CA8-0BA0-4DC2-8EBF-4C4B01C9DF09}"/>
    <dgm:cxn modelId="{68843F0A-D6B7-4A13-AA07-F5E9C102DCA7}" type="presOf" srcId="{536AFDDC-D853-4EB6-8537-C32377BFF176}" destId="{8864C5D2-A31F-46AF-A728-0FD84CE41B7F}" srcOrd="0" destOrd="0" presId="urn:microsoft.com/office/officeart/2008/layout/RadialCluster"/>
    <dgm:cxn modelId="{FE72B0B0-6524-477A-A467-02786250C0D5}" srcId="{325CEE0C-3F32-4876-BAAB-7531CB0F851E}" destId="{F3C4F676-FFE0-433B-8842-B234B94AD2AC}" srcOrd="0" destOrd="0" parTransId="{457828D6-4F62-4CA1-A61C-9A0471ECC97E}" sibTransId="{77117BCC-CEBA-48B6-AB51-66B04DA9A57B}"/>
    <dgm:cxn modelId="{99E07ECC-BB3C-4154-94B6-DEA7717A79D9}" type="presOf" srcId="{1153F54B-AA59-4F76-8FB1-48C871DB995F}" destId="{4D943561-8F4C-456B-BD0F-5F44CFF40C09}" srcOrd="0" destOrd="0" presId="urn:microsoft.com/office/officeart/2008/layout/RadialCluster"/>
    <dgm:cxn modelId="{D7869750-9FED-41E2-91E8-86B9CAF2852D}" srcId="{F3C4F676-FFE0-433B-8842-B234B94AD2AC}" destId="{1153F54B-AA59-4F76-8FB1-48C871DB995F}" srcOrd="0" destOrd="0" parTransId="{04838AC7-B2E1-4197-B72D-4954676E99D9}" sibTransId="{1ECAC798-BE5C-41C8-8D2B-71A454B7D3E7}"/>
    <dgm:cxn modelId="{DDAFCBC6-D695-4895-A239-499C635524CE}" type="presOf" srcId="{D89C2701-5435-4A56-A44A-6F3C853A89A7}" destId="{1C8AFBE1-A180-45DD-8E77-E86DFB866C7C}" srcOrd="0" destOrd="0" presId="urn:microsoft.com/office/officeart/2008/layout/RadialCluster"/>
    <dgm:cxn modelId="{8F09DA60-5392-47D5-87CF-86D1EA24E0F2}" type="presOf" srcId="{B9CB9D3E-FACF-412B-876B-7FE29EA64459}" destId="{4BD57AA0-BF7B-499F-9657-F820C026D16A}" srcOrd="0" destOrd="0" presId="urn:microsoft.com/office/officeart/2008/layout/RadialCluster"/>
    <dgm:cxn modelId="{A897ECC4-E5BA-4FD8-A75E-246F020D756D}" type="presOf" srcId="{78CB189E-4158-4D1D-9575-8F300D40CE1D}" destId="{D69888D9-8367-4ACB-AEBC-09D86BDC453E}" srcOrd="0" destOrd="0" presId="urn:microsoft.com/office/officeart/2008/layout/RadialCluster"/>
    <dgm:cxn modelId="{927248B9-1F05-465F-98A9-7595BD89B591}" type="presOf" srcId="{8A596268-9113-4E02-B54D-8025B84675B8}" destId="{2A049FBA-BF06-4991-A854-761391960393}" srcOrd="0" destOrd="0" presId="urn:microsoft.com/office/officeart/2008/layout/RadialCluster"/>
    <dgm:cxn modelId="{76454BC2-E26C-48C3-99EE-4901E8831DE7}" type="presOf" srcId="{F3C4F676-FFE0-433B-8842-B234B94AD2AC}" destId="{662C1FE3-7451-4CCA-9F89-830387E919B2}" srcOrd="0" destOrd="0" presId="urn:microsoft.com/office/officeart/2008/layout/RadialCluster"/>
    <dgm:cxn modelId="{EDB98620-C9E2-487C-A2EE-EA9E8110E317}" type="presOf" srcId="{73430005-E1A1-48EC-A10F-73B96C8C8645}" destId="{D045BA8B-0705-42E9-B262-9D0D8452BA61}" srcOrd="0" destOrd="0" presId="urn:microsoft.com/office/officeart/2008/layout/RadialCluster"/>
    <dgm:cxn modelId="{A45450B6-AA71-467D-8A52-D9C5DAC9A1E9}" srcId="{F3C4F676-FFE0-433B-8842-B234B94AD2AC}" destId="{03C29AEB-6C65-4A2E-9C28-BBC5356F62DA}" srcOrd="1" destOrd="0" parTransId="{78CB189E-4158-4D1D-9575-8F300D40CE1D}" sibTransId="{9A47C83D-797B-45E6-909E-637C1B8E23CE}"/>
    <dgm:cxn modelId="{2DBBFD1C-051C-4516-9005-93CAA79C9EBA}" type="presOf" srcId="{325CEE0C-3F32-4876-BAAB-7531CB0F851E}" destId="{32AB3654-3C24-4D03-9A1B-8D8BF245C230}" srcOrd="0" destOrd="0" presId="urn:microsoft.com/office/officeart/2008/layout/RadialCluster"/>
    <dgm:cxn modelId="{DB533DA5-108E-40B3-9FD2-2A48FBFF2F47}" type="presOf" srcId="{04838AC7-B2E1-4197-B72D-4954676E99D9}" destId="{5E28A7F3-BBEA-45C7-8FE5-8D203FEB612C}" srcOrd="0" destOrd="0" presId="urn:microsoft.com/office/officeart/2008/layout/RadialCluster"/>
    <dgm:cxn modelId="{ADCB0333-8987-41F7-BC0B-2D63D00FCBD2}" type="presParOf" srcId="{32AB3654-3C24-4D03-9A1B-8D8BF245C230}" destId="{7DA487C6-370F-4ED7-A795-0946D92D2928}" srcOrd="0" destOrd="0" presId="urn:microsoft.com/office/officeart/2008/layout/RadialCluster"/>
    <dgm:cxn modelId="{4905C2CB-3B93-4487-B72A-383B828B065F}" type="presParOf" srcId="{7DA487C6-370F-4ED7-A795-0946D92D2928}" destId="{662C1FE3-7451-4CCA-9F89-830387E919B2}" srcOrd="0" destOrd="0" presId="urn:microsoft.com/office/officeart/2008/layout/RadialCluster"/>
    <dgm:cxn modelId="{48ACDABB-C048-4172-A991-AFD9F6FF1293}" type="presParOf" srcId="{7DA487C6-370F-4ED7-A795-0946D92D2928}" destId="{5E28A7F3-BBEA-45C7-8FE5-8D203FEB612C}" srcOrd="1" destOrd="0" presId="urn:microsoft.com/office/officeart/2008/layout/RadialCluster"/>
    <dgm:cxn modelId="{DD257B24-5F63-4725-8F4B-E616821A082B}" type="presParOf" srcId="{7DA487C6-370F-4ED7-A795-0946D92D2928}" destId="{4D943561-8F4C-456B-BD0F-5F44CFF40C09}" srcOrd="2" destOrd="0" presId="urn:microsoft.com/office/officeart/2008/layout/RadialCluster"/>
    <dgm:cxn modelId="{9455135B-92BD-45B8-81C1-18828982E9A9}" type="presParOf" srcId="{7DA487C6-370F-4ED7-A795-0946D92D2928}" destId="{D69888D9-8367-4ACB-AEBC-09D86BDC453E}" srcOrd="3" destOrd="0" presId="urn:microsoft.com/office/officeart/2008/layout/RadialCluster"/>
    <dgm:cxn modelId="{99EF456A-3F2C-4A3E-B18E-4DABEBDA5A2E}" type="presParOf" srcId="{7DA487C6-370F-4ED7-A795-0946D92D2928}" destId="{5C7934B9-A25C-4804-8651-B415E364454F}" srcOrd="4" destOrd="0" presId="urn:microsoft.com/office/officeart/2008/layout/RadialCluster"/>
    <dgm:cxn modelId="{FC6C671E-427D-4BB1-A343-B384631692CD}" type="presParOf" srcId="{7DA487C6-370F-4ED7-A795-0946D92D2928}" destId="{2A049FBA-BF06-4991-A854-761391960393}" srcOrd="5" destOrd="0" presId="urn:microsoft.com/office/officeart/2008/layout/RadialCluster"/>
    <dgm:cxn modelId="{41BB6BBF-BAA2-49C4-A1E4-64D8EAF26A94}" type="presParOf" srcId="{7DA487C6-370F-4ED7-A795-0946D92D2928}" destId="{904B5B87-E406-47B5-93EB-1BAD61599069}" srcOrd="6" destOrd="0" presId="urn:microsoft.com/office/officeart/2008/layout/RadialCluster"/>
    <dgm:cxn modelId="{E0BFBCD1-F945-4183-A372-9E3FC65BCCDC}" type="presParOf" srcId="{7DA487C6-370F-4ED7-A795-0946D92D2928}" destId="{8864C5D2-A31F-46AF-A728-0FD84CE41B7F}" srcOrd="7" destOrd="0" presId="urn:microsoft.com/office/officeart/2008/layout/RadialCluster"/>
    <dgm:cxn modelId="{E24C8F94-0670-4F23-BE4E-100A335F15A1}" type="presParOf" srcId="{7DA487C6-370F-4ED7-A795-0946D92D2928}" destId="{4BD57AA0-BF7B-499F-9657-F820C026D16A}" srcOrd="8" destOrd="0" presId="urn:microsoft.com/office/officeart/2008/layout/RadialCluster"/>
    <dgm:cxn modelId="{6567E8A7-5CB3-44C3-A394-49F59125738F}" type="presParOf" srcId="{7DA487C6-370F-4ED7-A795-0946D92D2928}" destId="{1C8AFBE1-A180-45DD-8E77-E86DFB866C7C}" srcOrd="9" destOrd="0" presId="urn:microsoft.com/office/officeart/2008/layout/RadialCluster"/>
    <dgm:cxn modelId="{ADCAE0B7-FC05-433B-A71B-5BB57844363E}" type="presParOf" srcId="{7DA487C6-370F-4ED7-A795-0946D92D2928}" destId="{D045BA8B-0705-42E9-B262-9D0D8452BA61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C1FE3-7451-4CCA-9F89-830387E919B2}">
      <dsp:nvSpPr>
        <dsp:cNvPr id="0" name=""/>
        <dsp:cNvSpPr/>
      </dsp:nvSpPr>
      <dsp:spPr>
        <a:xfrm>
          <a:off x="3329717" y="1909618"/>
          <a:ext cx="1468564" cy="146856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Ice detection</a:t>
          </a:r>
          <a:endParaRPr lang="en-US" sz="2300" kern="1200" noProof="0" dirty="0"/>
        </a:p>
      </dsp:txBody>
      <dsp:txXfrm>
        <a:off x="3401406" y="1981307"/>
        <a:ext cx="1325186" cy="1325186"/>
      </dsp:txXfrm>
    </dsp:sp>
    <dsp:sp modelId="{5E28A7F3-BBEA-45C7-8FE5-8D203FEB612C}">
      <dsp:nvSpPr>
        <dsp:cNvPr id="0" name=""/>
        <dsp:cNvSpPr/>
      </dsp:nvSpPr>
      <dsp:spPr>
        <a:xfrm rot="16200000">
          <a:off x="3649321" y="1494940"/>
          <a:ext cx="8293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93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43561-8F4C-456B-BD0F-5F44CFF40C09}">
      <dsp:nvSpPr>
        <dsp:cNvPr id="0" name=""/>
        <dsp:cNvSpPr/>
      </dsp:nvSpPr>
      <dsp:spPr>
        <a:xfrm>
          <a:off x="3572030" y="96323"/>
          <a:ext cx="983938" cy="9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Ice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sensor</a:t>
          </a:r>
          <a:endParaRPr lang="de-DE" sz="2000" kern="1200" dirty="0"/>
        </a:p>
      </dsp:txBody>
      <dsp:txXfrm>
        <a:off x="3620062" y="144355"/>
        <a:ext cx="887874" cy="887874"/>
      </dsp:txXfrm>
    </dsp:sp>
    <dsp:sp modelId="{D69888D9-8367-4ACB-AEBC-09D86BDC453E}">
      <dsp:nvSpPr>
        <dsp:cNvPr id="0" name=""/>
        <dsp:cNvSpPr/>
      </dsp:nvSpPr>
      <dsp:spPr>
        <a:xfrm rot="20520000">
          <a:off x="4779530" y="2286926"/>
          <a:ext cx="7662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2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34B9-A25C-4804-8651-B415E364454F}">
      <dsp:nvSpPr>
        <dsp:cNvPr id="0" name=""/>
        <dsp:cNvSpPr/>
      </dsp:nvSpPr>
      <dsp:spPr>
        <a:xfrm>
          <a:off x="5527030" y="1516714"/>
          <a:ext cx="983938" cy="9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Power </a:t>
          </a:r>
          <a:r>
            <a:rPr lang="de-DE" sz="2100" kern="1200" dirty="0" err="1" smtClean="0"/>
            <a:t>output</a:t>
          </a:r>
          <a:endParaRPr lang="de-DE" sz="2100" kern="1200" dirty="0"/>
        </a:p>
      </dsp:txBody>
      <dsp:txXfrm>
        <a:off x="5575062" y="1564746"/>
        <a:ext cx="887874" cy="887874"/>
      </dsp:txXfrm>
    </dsp:sp>
    <dsp:sp modelId="{2A049FBA-BF06-4991-A854-761391960393}">
      <dsp:nvSpPr>
        <dsp:cNvPr id="0" name=""/>
        <dsp:cNvSpPr/>
      </dsp:nvSpPr>
      <dsp:spPr>
        <a:xfrm rot="3240000">
          <a:off x="4486214" y="3596568"/>
          <a:ext cx="5398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B5B87-E406-47B5-93EB-1BAD61599069}">
      <dsp:nvSpPr>
        <dsp:cNvPr id="0" name=""/>
        <dsp:cNvSpPr/>
      </dsp:nvSpPr>
      <dsp:spPr>
        <a:xfrm>
          <a:off x="4551964" y="3814953"/>
          <a:ext cx="1440584" cy="9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Smart </a:t>
          </a:r>
          <a:r>
            <a:rPr lang="de-DE" sz="2000" kern="1200" dirty="0" err="1" smtClean="0"/>
            <a:t>control</a:t>
          </a:r>
          <a:endParaRPr lang="de-DE" sz="2000" kern="1200" dirty="0"/>
        </a:p>
      </dsp:txBody>
      <dsp:txXfrm>
        <a:off x="4599996" y="3862985"/>
        <a:ext cx="1344520" cy="887874"/>
      </dsp:txXfrm>
    </dsp:sp>
    <dsp:sp modelId="{8864C5D2-A31F-46AF-A728-0FD84CE41B7F}">
      <dsp:nvSpPr>
        <dsp:cNvPr id="0" name=""/>
        <dsp:cNvSpPr/>
      </dsp:nvSpPr>
      <dsp:spPr>
        <a:xfrm rot="7560000">
          <a:off x="3101907" y="3596568"/>
          <a:ext cx="5398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57AA0-BF7B-499F-9657-F820C026D16A}">
      <dsp:nvSpPr>
        <dsp:cNvPr id="0" name=""/>
        <dsp:cNvSpPr/>
      </dsp:nvSpPr>
      <dsp:spPr>
        <a:xfrm>
          <a:off x="1911039" y="3814953"/>
          <a:ext cx="1889407" cy="9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Meteorological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conditions</a:t>
          </a:r>
          <a:endParaRPr lang="de-DE" sz="2000" kern="1200" dirty="0"/>
        </a:p>
      </dsp:txBody>
      <dsp:txXfrm>
        <a:off x="1959071" y="3862985"/>
        <a:ext cx="1793343" cy="887874"/>
      </dsp:txXfrm>
    </dsp:sp>
    <dsp:sp modelId="{1C8AFBE1-A180-45DD-8E77-E86DFB866C7C}">
      <dsp:nvSpPr>
        <dsp:cNvPr id="0" name=""/>
        <dsp:cNvSpPr/>
      </dsp:nvSpPr>
      <dsp:spPr>
        <a:xfrm rot="11880000">
          <a:off x="2582218" y="2286926"/>
          <a:ext cx="7662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2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5BA8B-0705-42E9-B262-9D0D8452BA61}">
      <dsp:nvSpPr>
        <dsp:cNvPr id="0" name=""/>
        <dsp:cNvSpPr/>
      </dsp:nvSpPr>
      <dsp:spPr>
        <a:xfrm>
          <a:off x="1617031" y="1516714"/>
          <a:ext cx="983938" cy="9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Manual </a:t>
          </a:r>
          <a:r>
            <a:rPr lang="de-DE" sz="1900" kern="1200" dirty="0" err="1" smtClean="0"/>
            <a:t>control</a:t>
          </a:r>
          <a:endParaRPr lang="de-DE" sz="1900" kern="1200" dirty="0"/>
        </a:p>
      </dsp:txBody>
      <dsp:txXfrm>
        <a:off x="1665063" y="1564746"/>
        <a:ext cx="887874" cy="887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C7C51-9DB4-48A6-A6CD-7D1524587F23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EF1F-41E7-4262-8367-9BBCE0BFAD9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3EF1F-41E7-4262-8367-9BBCE0BFAD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4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3EF1F-41E7-4262-8367-9BBCE0BFAD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9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3EF1F-41E7-4262-8367-9BBCE0BFAD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3EF1F-41E7-4262-8367-9BBCE0BFAD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1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3EF1F-41E7-4262-8367-9BBCE0BFAD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8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3EF1F-41E7-4262-8367-9BBCE0BFAD9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3EF1F-41E7-4262-8367-9BBCE0BFAD9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5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chart_genera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6856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9" y="-634"/>
            <a:ext cx="12196234" cy="8130823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4234" y="-634"/>
            <a:ext cx="12191999" cy="69204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2" name="Bild 11"/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049" y="122781"/>
            <a:ext cx="3133616" cy="513433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ctrTitle" hasCustomPrompt="1"/>
          </p:nvPr>
        </p:nvSpPr>
        <p:spPr>
          <a:xfrm>
            <a:off x="914402" y="2852936"/>
            <a:ext cx="10463999" cy="1314268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100000"/>
              </a:lnSpc>
              <a:defRPr sz="3600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36 </a:t>
            </a:r>
            <a:r>
              <a:rPr lang="en-US" b="1" cap="non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b="1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Untertitel 10"/>
          <p:cNvSpPr>
            <a:spLocks noGrp="1"/>
          </p:cNvSpPr>
          <p:nvPr>
            <p:ph type="subTitle" idx="1" hasCustomPrompt="1"/>
          </p:nvPr>
        </p:nvSpPr>
        <p:spPr>
          <a:xfrm>
            <a:off x="911424" y="4167205"/>
            <a:ext cx="10463997" cy="85617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 for additional info in 20pt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8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6064" y="1268761"/>
            <a:ext cx="11038891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2307951" y="1536701"/>
            <a:ext cx="9172611" cy="17843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"/>
              </a:rPr>
              <a:t>#</a:t>
            </a:r>
            <a:endParaRPr lang="en-US" sz="1800" dirty="0">
              <a:latin typeface="Arial"/>
            </a:endParaRPr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3107290" y="1735832"/>
            <a:ext cx="8076436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71" y="1775846"/>
            <a:ext cx="491820" cy="478372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4" name="Bild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3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73052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1" y="2955367"/>
            <a:ext cx="491820" cy="478372"/>
          </a:xfrm>
          <a:prstGeom prst="rect">
            <a:avLst/>
          </a:prstGeom>
        </p:spPr>
      </p:pic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974712" y="2907300"/>
            <a:ext cx="10817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b="1" dirty="0" smtClean="0">
                <a:latin typeface="Verdana"/>
                <a:cs typeface="Verdana"/>
              </a:rPr>
              <a:t>Thanks for</a:t>
            </a:r>
            <a:br>
              <a:rPr lang="en-US" sz="4000" b="1" dirty="0" smtClean="0">
                <a:latin typeface="Verdana"/>
                <a:cs typeface="Verdana"/>
              </a:rPr>
            </a:br>
            <a:r>
              <a:rPr lang="en-US" sz="4000" b="1" dirty="0" smtClean="0">
                <a:latin typeface="Verdana"/>
                <a:cs typeface="Verdana"/>
              </a:rPr>
              <a:t>your attention</a:t>
            </a:r>
            <a:endParaRPr lang="en-US" sz="4000" b="1" dirty="0">
              <a:latin typeface="Verdana"/>
              <a:cs typeface="Verdana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5625631"/>
            <a:ext cx="12192000" cy="123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121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 userDrawn="1"/>
        </p:nvGrpSpPr>
        <p:grpSpPr>
          <a:xfrm>
            <a:off x="-4234" y="1"/>
            <a:ext cx="12191999" cy="692043"/>
            <a:chOff x="1" y="0"/>
            <a:chExt cx="9143999" cy="692043"/>
          </a:xfrm>
        </p:grpSpPr>
        <p:sp>
          <p:nvSpPr>
            <p:cNvPr id="9" name="Rechteck 8"/>
            <p:cNvSpPr/>
            <p:nvPr userDrawn="1"/>
          </p:nvSpPr>
          <p:spPr>
            <a:xfrm>
              <a:off x="1" y="0"/>
              <a:ext cx="9143999" cy="69204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10" name="Bild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115" y="122794"/>
              <a:ext cx="2350212" cy="512108"/>
            </a:xfrm>
            <a:prstGeom prst="rect">
              <a:avLst/>
            </a:prstGeom>
          </p:spPr>
        </p:pic>
      </p:grp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1" y="815752"/>
            <a:ext cx="491820" cy="478372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0" y="6093296"/>
            <a:ext cx="12192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Content Placeholder 2"/>
          <p:cNvSpPr txBox="1">
            <a:spLocks/>
          </p:cNvSpPr>
          <p:nvPr userDrawn="1"/>
        </p:nvSpPr>
        <p:spPr>
          <a:xfrm>
            <a:off x="914402" y="842392"/>
            <a:ext cx="10463999" cy="150648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</a:p>
          <a:p>
            <a:pPr>
              <a:lnSpc>
                <a:spcPct val="70000"/>
              </a:lnSpc>
            </a:pPr>
            <a:r>
              <a:rPr lang="en-US" sz="4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same course</a:t>
            </a:r>
            <a:endParaRPr lang="en-US" sz="4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3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chart_for othe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2"/>
          <p:cNvSpPr>
            <a:spLocks noGrp="1"/>
          </p:cNvSpPr>
          <p:nvPr>
            <p:ph idx="10" hasCustomPrompt="1"/>
          </p:nvPr>
        </p:nvSpPr>
        <p:spPr>
          <a:xfrm>
            <a:off x="-1" y="725851"/>
            <a:ext cx="12187765" cy="6132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Place background picture here.</a:t>
            </a:r>
          </a:p>
        </p:txBody>
      </p:sp>
      <p:pic>
        <p:nvPicPr>
          <p:cNvPr id="46" name="Bild 45" descr="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8" y="4293096"/>
            <a:ext cx="11890689" cy="2448272"/>
          </a:xfrm>
          <a:prstGeom prst="rect">
            <a:avLst/>
          </a:prstGeom>
        </p:spPr>
      </p:pic>
      <p:grpSp>
        <p:nvGrpSpPr>
          <p:cNvPr id="36" name="Gruppierung 35"/>
          <p:cNvGrpSpPr/>
          <p:nvPr userDrawn="1"/>
        </p:nvGrpSpPr>
        <p:grpSpPr>
          <a:xfrm>
            <a:off x="-4234" y="1"/>
            <a:ext cx="12191999" cy="692043"/>
            <a:chOff x="1" y="0"/>
            <a:chExt cx="9143999" cy="692043"/>
          </a:xfrm>
        </p:grpSpPr>
        <p:sp>
          <p:nvSpPr>
            <p:cNvPr id="37" name="Rechteck 36"/>
            <p:cNvSpPr/>
            <p:nvPr userDrawn="1"/>
          </p:nvSpPr>
          <p:spPr>
            <a:xfrm>
              <a:off x="1" y="0"/>
              <a:ext cx="9143999" cy="69204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38" name="Bild 3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0463" y="122780"/>
              <a:ext cx="3128235" cy="51343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1" name="Titel 9"/>
          <p:cNvSpPr>
            <a:spLocks noGrp="1"/>
          </p:cNvSpPr>
          <p:nvPr>
            <p:ph type="ctrTitle" hasCustomPrompt="1"/>
          </p:nvPr>
        </p:nvSpPr>
        <p:spPr>
          <a:xfrm>
            <a:off x="914402" y="4483437"/>
            <a:ext cx="10463999" cy="109032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b="1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Untertitel 10"/>
          <p:cNvSpPr>
            <a:spLocks noGrp="1"/>
          </p:cNvSpPr>
          <p:nvPr>
            <p:ph type="subTitle" idx="1"/>
          </p:nvPr>
        </p:nvSpPr>
        <p:spPr>
          <a:xfrm>
            <a:off x="914403" y="5581681"/>
            <a:ext cx="10463997" cy="856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B7C7E"/>
                </a:solidFill>
              </a:defRPr>
            </a:lvl1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 for additional info in 20pt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" name="Bild 4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1" y="4493639"/>
            <a:ext cx="491820" cy="4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336576" y="2016894"/>
            <a:ext cx="5279360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 startAt="6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six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76064" y="2016894"/>
            <a:ext cx="5039883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one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Agenda Slide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1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45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6066" y="1918160"/>
            <a:ext cx="11039869" cy="4247144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3"/>
              </a:buBlip>
              <a:defRPr/>
            </a:lvl1pPr>
            <a:lvl2pPr marL="358775" indent="-179388">
              <a:buSzPct val="10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7851" y="1124744"/>
            <a:ext cx="1103841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351435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ou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6067" y="1270088"/>
            <a:ext cx="11039869" cy="4895216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2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29302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576067" y="1916832"/>
            <a:ext cx="5384467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4" name="Rechteck 43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5" name="Bild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46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47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6223000" y="1124744"/>
            <a:ext cx="539767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577851" y="1124744"/>
            <a:ext cx="539767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6231800" y="1916832"/>
            <a:ext cx="5384467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399576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1" name="Textplatzhalt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576065" y="1916832"/>
            <a:ext cx="3513372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48" name="Rechteck 47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9" name="Bild 4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50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1" name="Textplatzhalt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4321729" y="1124744"/>
            <a:ext cx="351510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77852" y="1124744"/>
            <a:ext cx="3507833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078158" y="1124744"/>
            <a:ext cx="353810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4312686" y="1916832"/>
            <a:ext cx="3513372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8094465" y="1947863"/>
            <a:ext cx="3513372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426994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576065" y="1916888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6278839" y="1916888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576065" y="4165087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6278839" y="4165087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6" name="Rechteck 35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3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7851" y="1124744"/>
            <a:ext cx="1103841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2270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336576" y="2016894"/>
            <a:ext cx="5279360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 startAt="6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six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76064" y="2016894"/>
            <a:ext cx="5039883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one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Agenda Slide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1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mall pictur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5014169"/>
            <a:ext cx="5334728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576065" y="1916887"/>
            <a:ext cx="5336116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6284683" y="1916887"/>
            <a:ext cx="5330272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1" name="Textplatzhalt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6282011" y="5014169"/>
            <a:ext cx="5332944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52" name="Rechteck 51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3" name="Bild 5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54" name="Textplatzhalter 25"/>
          <p:cNvSpPr>
            <a:spLocks noGrp="1"/>
          </p:cNvSpPr>
          <p:nvPr>
            <p:ph type="body" sz="quarter" idx="33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5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7851" y="1124744"/>
            <a:ext cx="1103841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3634936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6064" y="1268761"/>
            <a:ext cx="11038891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2307951" y="1536700"/>
            <a:ext cx="9172611" cy="3260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"/>
              </a:rPr>
              <a:t>#</a:t>
            </a:r>
            <a:endParaRPr lang="en-US" sz="1800" dirty="0">
              <a:latin typeface="Arial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07290" y="1735832"/>
            <a:ext cx="8076436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107292" y="3097907"/>
            <a:ext cx="8077275" cy="1483222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buNone/>
              <a:defRPr sz="1400" b="0" i="0" baseline="0">
                <a:solidFill>
                  <a:srgbClr val="4B4B4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Place copy here, Verdana 14 pt.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71" y="1775846"/>
            <a:ext cx="491820" cy="478372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27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245198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6064" y="1268761"/>
            <a:ext cx="11038891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2307951" y="1536701"/>
            <a:ext cx="9172611" cy="17843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"/>
              </a:rPr>
              <a:t>#</a:t>
            </a:r>
            <a:endParaRPr lang="en-US" sz="1800" dirty="0">
              <a:latin typeface="Arial"/>
            </a:endParaRPr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3107290" y="1735832"/>
            <a:ext cx="8076436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71" y="1775846"/>
            <a:ext cx="491820" cy="478372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4" name="Bild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3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730522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1" y="2955367"/>
            <a:ext cx="491820" cy="478372"/>
          </a:xfrm>
          <a:prstGeom prst="rect">
            <a:avLst/>
          </a:prstGeom>
        </p:spPr>
      </p:pic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974712" y="2907300"/>
            <a:ext cx="10817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b="1" dirty="0" smtClean="0">
                <a:latin typeface="Verdana"/>
                <a:cs typeface="Verdana"/>
              </a:rPr>
              <a:t>Thanks for</a:t>
            </a:r>
            <a:br>
              <a:rPr lang="en-US" sz="4000" b="1" dirty="0" smtClean="0">
                <a:latin typeface="Verdana"/>
                <a:cs typeface="Verdana"/>
              </a:rPr>
            </a:br>
            <a:r>
              <a:rPr lang="en-US" sz="4000" b="1" dirty="0" smtClean="0">
                <a:latin typeface="Verdana"/>
                <a:cs typeface="Verdana"/>
              </a:rPr>
              <a:t>your attention</a:t>
            </a:r>
            <a:endParaRPr lang="en-US" sz="4000" b="1" dirty="0">
              <a:latin typeface="Verdana"/>
              <a:cs typeface="Verdana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5625631"/>
            <a:ext cx="12192000" cy="123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1215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1" y="815752"/>
            <a:ext cx="491820" cy="478372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0" y="6093296"/>
            <a:ext cx="12192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914402" y="2348880"/>
            <a:ext cx="4734932" cy="3960440"/>
          </a:xfrm>
          <a:prstGeom prst="rect">
            <a:avLst/>
          </a:prstGeom>
        </p:spPr>
        <p:txBody>
          <a:bodyPr vert="horz" lIns="9000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Nordex SE</a:t>
            </a:r>
          </a:p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Langenhorner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Chaussee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600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22419 Hamburg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Germany</a:t>
            </a: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		+49-40-30030-1000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Fax:		+49-40-30030-1333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	info@nordex-online.com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	www.nordex-online.com</a:t>
            </a: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Acciona Windpower</a:t>
            </a:r>
          </a:p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Polígono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Industrial</a:t>
            </a:r>
          </a:p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Barásoain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parcela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31395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Barásoain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Navarra, Spain</a:t>
            </a: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		+34-948-720535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Fax:		+34-948-720531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	infowindpower@acciona.com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		www.acciona-windpower.com</a:t>
            </a: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 userDrawn="1"/>
        </p:nvSpPr>
        <p:spPr>
          <a:xfrm>
            <a:off x="914402" y="842392"/>
            <a:ext cx="10463999" cy="150648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</a:p>
          <a:p>
            <a:pPr>
              <a:lnSpc>
                <a:spcPct val="70000"/>
              </a:lnSpc>
            </a:pPr>
            <a:r>
              <a:rPr lang="en-US" sz="4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same course</a:t>
            </a:r>
            <a:endParaRPr lang="en-US" sz="4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uppierung 7"/>
          <p:cNvGrpSpPr/>
          <p:nvPr userDrawn="1"/>
        </p:nvGrpSpPr>
        <p:grpSpPr>
          <a:xfrm>
            <a:off x="-4234" y="1"/>
            <a:ext cx="12191999" cy="692043"/>
            <a:chOff x="1" y="0"/>
            <a:chExt cx="9143999" cy="692043"/>
          </a:xfrm>
        </p:grpSpPr>
        <p:sp>
          <p:nvSpPr>
            <p:cNvPr id="14" name="Rechteck 13"/>
            <p:cNvSpPr/>
            <p:nvPr userDrawn="1"/>
          </p:nvSpPr>
          <p:spPr>
            <a:xfrm>
              <a:off x="1" y="0"/>
              <a:ext cx="9143999" cy="69204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15" name="Bild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115" y="122794"/>
              <a:ext cx="2350212" cy="51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33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chart_for othe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2"/>
          <p:cNvSpPr>
            <a:spLocks noGrp="1"/>
          </p:cNvSpPr>
          <p:nvPr>
            <p:ph idx="10" hasCustomPrompt="1"/>
          </p:nvPr>
        </p:nvSpPr>
        <p:spPr>
          <a:xfrm>
            <a:off x="-1" y="725851"/>
            <a:ext cx="12187765" cy="6132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Place background picture here.</a:t>
            </a:r>
          </a:p>
        </p:txBody>
      </p:sp>
      <p:pic>
        <p:nvPicPr>
          <p:cNvPr id="46" name="Bild 45" descr="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8" y="4293096"/>
            <a:ext cx="11890689" cy="2448272"/>
          </a:xfrm>
          <a:prstGeom prst="rect">
            <a:avLst/>
          </a:prstGeom>
        </p:spPr>
      </p:pic>
      <p:grpSp>
        <p:nvGrpSpPr>
          <p:cNvPr id="36" name="Gruppierung 35"/>
          <p:cNvGrpSpPr/>
          <p:nvPr userDrawn="1"/>
        </p:nvGrpSpPr>
        <p:grpSpPr>
          <a:xfrm>
            <a:off x="-4234" y="1"/>
            <a:ext cx="12191999" cy="692043"/>
            <a:chOff x="1" y="0"/>
            <a:chExt cx="9143999" cy="692043"/>
          </a:xfrm>
        </p:grpSpPr>
        <p:sp>
          <p:nvSpPr>
            <p:cNvPr id="37" name="Rechteck 36"/>
            <p:cNvSpPr/>
            <p:nvPr userDrawn="1"/>
          </p:nvSpPr>
          <p:spPr>
            <a:xfrm>
              <a:off x="1" y="0"/>
              <a:ext cx="9143999" cy="69204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38" name="Bild 3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0463" y="122780"/>
              <a:ext cx="3128235" cy="51343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1" name="Titel 9"/>
          <p:cNvSpPr>
            <a:spLocks noGrp="1"/>
          </p:cNvSpPr>
          <p:nvPr>
            <p:ph type="ctrTitle" hasCustomPrompt="1"/>
          </p:nvPr>
        </p:nvSpPr>
        <p:spPr>
          <a:xfrm>
            <a:off x="914402" y="4483437"/>
            <a:ext cx="10463999" cy="109032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b="1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Untertitel 10"/>
          <p:cNvSpPr>
            <a:spLocks noGrp="1"/>
          </p:cNvSpPr>
          <p:nvPr>
            <p:ph type="subTitle" idx="1"/>
          </p:nvPr>
        </p:nvSpPr>
        <p:spPr>
          <a:xfrm>
            <a:off x="914403" y="5581681"/>
            <a:ext cx="10463997" cy="856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B7C7E"/>
                </a:solidFill>
              </a:defRPr>
            </a:lvl1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 for additional info in 20pt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" name="Bild 4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1" y="4493639"/>
            <a:ext cx="491820" cy="4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336576" y="2016894"/>
            <a:ext cx="5279360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 startAt="6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six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76064" y="2016894"/>
            <a:ext cx="5039883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one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Agenda Slide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9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45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6066" y="1918160"/>
            <a:ext cx="11039869" cy="4247144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3"/>
              </a:buBlip>
              <a:defRPr/>
            </a:lvl1pPr>
            <a:lvl2pPr marL="358775" indent="-179388">
              <a:buSzPct val="10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7851" y="1124744"/>
            <a:ext cx="1103841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230472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ou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6067" y="1270088"/>
            <a:ext cx="11039869" cy="4895216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2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2092530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576067" y="1916832"/>
            <a:ext cx="5384467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4" name="Rechteck 43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5" name="Bild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46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47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6223000" y="1124744"/>
            <a:ext cx="539767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577851" y="1124744"/>
            <a:ext cx="539767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6231800" y="1916832"/>
            <a:ext cx="5384467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315204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45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6066" y="1918160"/>
            <a:ext cx="11039869" cy="4247144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Tx/>
              <a:buFontTx/>
              <a:buBlip>
                <a:blip r:embed="rId3"/>
              </a:buBlip>
              <a:defRPr/>
            </a:lvl1pPr>
            <a:lvl2pPr marL="358775" indent="-179388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7851" y="1124744"/>
            <a:ext cx="1103841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351435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1" name="Textplatzhalt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576065" y="1916832"/>
            <a:ext cx="3513372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48" name="Rechteck 47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9" name="Bild 4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50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1" name="Textplatzhalt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4321729" y="1124744"/>
            <a:ext cx="351510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77852" y="1124744"/>
            <a:ext cx="3507833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078158" y="1124744"/>
            <a:ext cx="353810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4346553" y="1916832"/>
            <a:ext cx="3513372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8094465" y="1916832"/>
            <a:ext cx="3513372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494386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576065" y="1916888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6278839" y="1916888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576065" y="4165087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6278839" y="4165087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6" name="Rechteck 35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3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7851" y="1124744"/>
            <a:ext cx="1103841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2110813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mall pictur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5014169"/>
            <a:ext cx="5334728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576065" y="1916887"/>
            <a:ext cx="5336116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6284683" y="1916887"/>
            <a:ext cx="5330272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1" name="Textplatzhalt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6282011" y="5014169"/>
            <a:ext cx="5332944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52" name="Rechteck 51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3" name="Bild 5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54" name="Textplatzhalter 25"/>
          <p:cNvSpPr>
            <a:spLocks noGrp="1"/>
          </p:cNvSpPr>
          <p:nvPr>
            <p:ph type="body" sz="quarter" idx="33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5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7851" y="1124744"/>
            <a:ext cx="1103841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1075227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6064" y="1268761"/>
            <a:ext cx="11038891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2307951" y="1536700"/>
            <a:ext cx="9172611" cy="3260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"/>
              </a:rPr>
              <a:t>#</a:t>
            </a:r>
            <a:endParaRPr lang="en-US" sz="1800" dirty="0">
              <a:latin typeface="Arial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07290" y="1735832"/>
            <a:ext cx="8076436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107292" y="3097907"/>
            <a:ext cx="8077275" cy="1483222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buNone/>
              <a:defRPr sz="1400" b="0" i="0" baseline="0">
                <a:solidFill>
                  <a:srgbClr val="4B4B4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Place copy here, Verdana 14 pt.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71" y="1775846"/>
            <a:ext cx="491820" cy="478372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27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267504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6064" y="1268761"/>
            <a:ext cx="11038891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2307951" y="1536701"/>
            <a:ext cx="9172611" cy="17843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"/>
              </a:rPr>
              <a:t>#</a:t>
            </a:r>
            <a:endParaRPr lang="en-US" sz="1800" dirty="0">
              <a:latin typeface="Arial"/>
            </a:endParaRPr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3107290" y="1735832"/>
            <a:ext cx="8076436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71" y="1775846"/>
            <a:ext cx="491820" cy="478372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4" name="Bild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3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102439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1" y="2955367"/>
            <a:ext cx="491820" cy="478372"/>
          </a:xfrm>
          <a:prstGeom prst="rect">
            <a:avLst/>
          </a:prstGeom>
        </p:spPr>
      </p:pic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974712" y="2907300"/>
            <a:ext cx="10817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b="1" dirty="0" smtClean="0">
                <a:latin typeface="Verdana"/>
                <a:cs typeface="Verdana"/>
              </a:rPr>
              <a:t>Thanks for</a:t>
            </a:r>
            <a:br>
              <a:rPr lang="en-US" sz="4000" b="1" dirty="0" smtClean="0">
                <a:latin typeface="Verdana"/>
                <a:cs typeface="Verdana"/>
              </a:rPr>
            </a:br>
            <a:r>
              <a:rPr lang="en-US" sz="4000" b="1" dirty="0" smtClean="0">
                <a:latin typeface="Verdana"/>
                <a:cs typeface="Verdana"/>
              </a:rPr>
              <a:t>your attention</a:t>
            </a:r>
            <a:endParaRPr lang="en-US" sz="4000" b="1" dirty="0">
              <a:latin typeface="Verdana"/>
              <a:cs typeface="Verdana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5625631"/>
            <a:ext cx="12192000" cy="123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8594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1" y="815752"/>
            <a:ext cx="491820" cy="478372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0" y="6093296"/>
            <a:ext cx="12192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914402" y="2348880"/>
            <a:ext cx="4734932" cy="3960440"/>
          </a:xfrm>
          <a:prstGeom prst="rect">
            <a:avLst/>
          </a:prstGeom>
        </p:spPr>
        <p:txBody>
          <a:bodyPr vert="horz" lIns="9000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Nordex SE</a:t>
            </a:r>
          </a:p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Langenhorner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Chaussee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600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22419 Hamburg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Germany</a:t>
            </a: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		+49-40-30030-1000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Fax:		+49-40-30030-1333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	info@nordex-online.com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	www.nordex-online.com</a:t>
            </a: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Acciona Windpower</a:t>
            </a:r>
          </a:p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Polígono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Industrial</a:t>
            </a:r>
          </a:p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Barásoain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parcela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31395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Barásoain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Navarra, Spain</a:t>
            </a: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		+34-948-720535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Fax:		+34-948-720531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	infowindpower@acciona.com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		www.acciona-windpower.com</a:t>
            </a: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 userDrawn="1"/>
        </p:nvSpPr>
        <p:spPr>
          <a:xfrm>
            <a:off x="914402" y="842392"/>
            <a:ext cx="10463999" cy="150648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</a:p>
          <a:p>
            <a:pPr>
              <a:lnSpc>
                <a:spcPct val="70000"/>
              </a:lnSpc>
            </a:pPr>
            <a:r>
              <a:rPr lang="en-US" sz="4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same course</a:t>
            </a:r>
            <a:endParaRPr lang="en-US" sz="4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" name="Gruppierung 7"/>
          <p:cNvGrpSpPr/>
          <p:nvPr userDrawn="1"/>
        </p:nvGrpSpPr>
        <p:grpSpPr>
          <a:xfrm>
            <a:off x="-4234" y="1"/>
            <a:ext cx="12191999" cy="692043"/>
            <a:chOff x="1" y="0"/>
            <a:chExt cx="9143999" cy="692043"/>
          </a:xfrm>
        </p:grpSpPr>
        <p:sp>
          <p:nvSpPr>
            <p:cNvPr id="12" name="Rechteck 11"/>
            <p:cNvSpPr/>
            <p:nvPr userDrawn="1"/>
          </p:nvSpPr>
          <p:spPr>
            <a:xfrm>
              <a:off x="1" y="0"/>
              <a:ext cx="9143999" cy="69204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14" name="Bild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115" y="122794"/>
              <a:ext cx="2350212" cy="51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51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ou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6067" y="1270088"/>
            <a:ext cx="11039869" cy="4895216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Tx/>
              <a:buFontTx/>
              <a:buBlip>
                <a:blip r:embed="rId2"/>
              </a:buBlip>
              <a:defRPr/>
            </a:lvl1pPr>
            <a:lvl2pPr marL="358775" indent="-17938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2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29302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576067" y="1916832"/>
            <a:ext cx="5384467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4" name="Rechteck 43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5" name="Bild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46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47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6223000" y="1124744"/>
            <a:ext cx="539767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577851" y="1124744"/>
            <a:ext cx="539767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6231800" y="1916832"/>
            <a:ext cx="5384467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399576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1" name="Textplatzhalt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576065" y="1916832"/>
            <a:ext cx="3513372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48" name="Rechteck 47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9" name="Bild 4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50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1" name="Textplatzhalt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4321729" y="1124744"/>
            <a:ext cx="351510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77852" y="1124744"/>
            <a:ext cx="3507833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078158" y="1124744"/>
            <a:ext cx="353810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4323975" y="1916832"/>
            <a:ext cx="3513372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8071886" y="1916832"/>
            <a:ext cx="3513372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426994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576065" y="1916888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6278839" y="1916888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576065" y="4165087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6278839" y="4165087"/>
            <a:ext cx="5336116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6" name="Rechteck 35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3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7851" y="1124744"/>
            <a:ext cx="1103841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227050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mall pictur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5014169"/>
            <a:ext cx="5334728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576065" y="1916887"/>
            <a:ext cx="5336116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6284683" y="1916887"/>
            <a:ext cx="5330272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1" name="Textplatzhalt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6282011" y="5014169"/>
            <a:ext cx="5332944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52" name="Rechteck 51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3" name="Bild 5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54" name="Textplatzhalter 25"/>
          <p:cNvSpPr>
            <a:spLocks noGrp="1"/>
          </p:cNvSpPr>
          <p:nvPr>
            <p:ph type="body" sz="quarter" idx="33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5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7851" y="1124744"/>
            <a:ext cx="1103841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363493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6064" y="1268761"/>
            <a:ext cx="11038891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2307951" y="1536700"/>
            <a:ext cx="9172611" cy="3260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"/>
              </a:rPr>
              <a:t>#</a:t>
            </a:r>
            <a:endParaRPr lang="en-US" sz="1800" dirty="0">
              <a:latin typeface="Arial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07290" y="1735832"/>
            <a:ext cx="8076436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107292" y="3097907"/>
            <a:ext cx="8077275" cy="1483222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buNone/>
              <a:defRPr sz="1400" b="0" i="0" baseline="0">
                <a:solidFill>
                  <a:srgbClr val="4B4B4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Place copy here, Verdana 14 pt.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71" y="1775846"/>
            <a:ext cx="491820" cy="478372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" y="404664"/>
            <a:ext cx="491820" cy="478372"/>
          </a:xfrm>
          <a:prstGeom prst="rect">
            <a:avLst/>
          </a:prstGeom>
        </p:spPr>
      </p:pic>
      <p:sp>
        <p:nvSpPr>
          <p:cNvPr id="27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76064" y="345179"/>
            <a:ext cx="11039872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065" y="36135"/>
            <a:ext cx="11039871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245198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3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42070525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think-cell Folie" r:id="rId16" imgW="216" imgH="216" progId="TCLayout.ActiveDocument.1">
                  <p:embed/>
                </p:oleObj>
              </mc:Choice>
              <mc:Fallback>
                <p:oleObj name="think-cell Folie" r:id="rId1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576064" y="274638"/>
            <a:ext cx="11039872" cy="1143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576064" y="1600201"/>
            <a:ext cx="11039872" cy="4525963"/>
          </a:xfrm>
          <a:prstGeom prst="rect">
            <a:avLst/>
          </a:prstGeom>
        </p:spPr>
        <p:txBody>
          <a:bodyPr vert="horz" lIns="36000" tIns="45720" rIns="36000" bIns="45720" rtlCol="0">
            <a:norm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44573" y="6495536"/>
            <a:ext cx="1471640" cy="273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01/09/2016</a:t>
            </a:r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247" y="6500351"/>
            <a:ext cx="1743607" cy="286537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489565"/>
            <a:ext cx="5568619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6533" y="6489565"/>
            <a:ext cx="672075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1326283" y="5941497"/>
            <a:ext cx="86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grpSp>
        <p:nvGrpSpPr>
          <p:cNvPr id="41" name="Gruppierung 40"/>
          <p:cNvGrpSpPr/>
          <p:nvPr userDrawn="1"/>
        </p:nvGrpSpPr>
        <p:grpSpPr>
          <a:xfrm>
            <a:off x="571500" y="6443663"/>
            <a:ext cx="11040533" cy="228600"/>
            <a:chOff x="428625" y="6443663"/>
            <a:chExt cx="8280400" cy="228600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428625" y="6443663"/>
              <a:ext cx="8280400" cy="0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433758" y="6448612"/>
              <a:ext cx="0" cy="223651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8707438" y="6443664"/>
              <a:ext cx="0" cy="228599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726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1pPr>
      <a:lvl2pPr marL="358775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538163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717550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896938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0243284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think-cell Folie" r:id="rId16" imgW="216" imgH="216" progId="TCLayout.ActiveDocument.1">
                  <p:embed/>
                </p:oleObj>
              </mc:Choice>
              <mc:Fallback>
                <p:oleObj name="think-cell Folie" r:id="rId1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576064" y="274638"/>
            <a:ext cx="11039872" cy="1143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576064" y="1600201"/>
            <a:ext cx="11039872" cy="4525963"/>
          </a:xfrm>
          <a:prstGeom prst="rect">
            <a:avLst/>
          </a:prstGeom>
        </p:spPr>
        <p:txBody>
          <a:bodyPr vert="horz" lIns="36000" tIns="45720" rIns="36000" bIns="45720" rtlCol="0">
            <a:norm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44573" y="6495536"/>
            <a:ext cx="1471640" cy="273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01/09/2016</a:t>
            </a:r>
            <a:endParaRPr lang="en-US" dirty="0"/>
          </a:p>
        </p:txBody>
      </p:sp>
      <p:pic>
        <p:nvPicPr>
          <p:cNvPr id="8" name="Bild 7"/>
          <p:cNvPicPr>
            <a:picLocks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246" y="6500341"/>
            <a:ext cx="1743607" cy="286287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489565"/>
            <a:ext cx="5568619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6533" y="6489565"/>
            <a:ext cx="672075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1326283" y="5941497"/>
            <a:ext cx="86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grpSp>
        <p:nvGrpSpPr>
          <p:cNvPr id="10" name="Gruppierung 9"/>
          <p:cNvGrpSpPr/>
          <p:nvPr userDrawn="1"/>
        </p:nvGrpSpPr>
        <p:grpSpPr>
          <a:xfrm>
            <a:off x="571500" y="6443663"/>
            <a:ext cx="11040533" cy="228600"/>
            <a:chOff x="428625" y="6443663"/>
            <a:chExt cx="8280400" cy="228600"/>
          </a:xfrm>
        </p:grpSpPr>
        <p:cxnSp>
          <p:nvCxnSpPr>
            <p:cNvPr id="15" name="Gerade Verbindung 14"/>
            <p:cNvCxnSpPr/>
            <p:nvPr userDrawn="1"/>
          </p:nvCxnSpPr>
          <p:spPr>
            <a:xfrm>
              <a:off x="428625" y="6443663"/>
              <a:ext cx="8280400" cy="0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433758" y="6448612"/>
              <a:ext cx="0" cy="223651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07438" y="6443664"/>
              <a:ext cx="0" cy="228599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37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1pPr>
      <a:lvl2pPr marL="358775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538163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717550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896938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576064" y="274638"/>
            <a:ext cx="11039872" cy="1143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576064" y="1600201"/>
            <a:ext cx="11039872" cy="4525963"/>
          </a:xfrm>
          <a:prstGeom prst="rect">
            <a:avLst/>
          </a:prstGeom>
        </p:spPr>
        <p:txBody>
          <a:bodyPr vert="horz" lIns="36000" tIns="45720" rIns="36000" bIns="45720" rtlCol="0">
            <a:norm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44573" y="6495536"/>
            <a:ext cx="1471640" cy="273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01/09/2016</a:t>
            </a:r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246" y="6500341"/>
            <a:ext cx="2325527" cy="286287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392" y="6489565"/>
            <a:ext cx="5568619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6533" y="6489565"/>
            <a:ext cx="672075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92F6BAA-B86A-C849-8600-D0CD8FEFD4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1326283" y="5941497"/>
            <a:ext cx="86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grpSp>
        <p:nvGrpSpPr>
          <p:cNvPr id="10" name="Gruppierung 9"/>
          <p:cNvGrpSpPr/>
          <p:nvPr userDrawn="1"/>
        </p:nvGrpSpPr>
        <p:grpSpPr>
          <a:xfrm>
            <a:off x="571500" y="6443663"/>
            <a:ext cx="11040533" cy="228600"/>
            <a:chOff x="428625" y="6443663"/>
            <a:chExt cx="8280400" cy="228600"/>
          </a:xfrm>
        </p:grpSpPr>
        <p:cxnSp>
          <p:nvCxnSpPr>
            <p:cNvPr id="15" name="Gerade Verbindung 14"/>
            <p:cNvCxnSpPr/>
            <p:nvPr userDrawn="1"/>
          </p:nvCxnSpPr>
          <p:spPr>
            <a:xfrm>
              <a:off x="428625" y="6443663"/>
              <a:ext cx="8280400" cy="0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433758" y="6448612"/>
              <a:ext cx="0" cy="223651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07438" y="6443664"/>
              <a:ext cx="0" cy="228599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11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1pPr>
      <a:lvl2pPr marL="358775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538163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717550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896938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6.xml"/><Relationship Id="rId7" Type="http://schemas.openxmlformats.org/officeDocument/2006/relationships/chart" Target="../charts/char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6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12.jpeg"/><Relationship Id="rId2" Type="http://schemas.openxmlformats.org/officeDocument/2006/relationships/tags" Target="../tags/tag5.xml"/><Relationship Id="rId16" Type="http://schemas.openxmlformats.org/officeDocument/2006/relationships/image" Target="../media/image16.jpg"/><Relationship Id="rId1" Type="http://schemas.openxmlformats.org/officeDocument/2006/relationships/vmlDrawing" Target="../drawings/vmlDrawing4.vml"/><Relationship Id="rId6" Type="http://schemas.openxmlformats.org/officeDocument/2006/relationships/diagramData" Target="../diagrams/data1.xml"/><Relationship Id="rId11" Type="http://schemas.openxmlformats.org/officeDocument/2006/relationships/image" Target="../media/image11.jpeg"/><Relationship Id="rId5" Type="http://schemas.openxmlformats.org/officeDocument/2006/relationships/image" Target="../media/image1.emf"/><Relationship Id="rId15" Type="http://schemas.openxmlformats.org/officeDocument/2006/relationships/image" Target="../media/image15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4.bin"/><Relationship Id="rId9" Type="http://schemas.openxmlformats.org/officeDocument/2006/relationships/diagramColors" Target="../diagrams/colors1.xm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6325" y="2733675"/>
            <a:ext cx="5715000" cy="828675"/>
          </a:xfrm>
          <a:solidFill>
            <a:srgbClr val="7E807F"/>
          </a:solidFill>
          <a:ln w="57150"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131318"/>
                </a:solidFill>
              </a:rPr>
              <a:t>Operational experience </a:t>
            </a:r>
            <a:r>
              <a:rPr lang="en-US" sz="2400" dirty="0" smtClean="0">
                <a:solidFill>
                  <a:srgbClr val="131318"/>
                </a:solidFill>
              </a:rPr>
              <a:t>of</a:t>
            </a:r>
            <a:br>
              <a:rPr lang="en-US" sz="2400" dirty="0" smtClean="0">
                <a:solidFill>
                  <a:srgbClr val="131318"/>
                </a:solidFill>
              </a:rPr>
            </a:br>
            <a:r>
              <a:rPr lang="en-US" sz="2400" dirty="0" smtClean="0">
                <a:solidFill>
                  <a:srgbClr val="131318"/>
                </a:solidFill>
              </a:rPr>
              <a:t>wind </a:t>
            </a:r>
            <a:r>
              <a:rPr lang="en-US" sz="2400" dirty="0">
                <a:solidFill>
                  <a:srgbClr val="131318"/>
                </a:solidFill>
              </a:rPr>
              <a:t>turbines in </a:t>
            </a:r>
            <a:r>
              <a:rPr lang="en-US" sz="2400" dirty="0" smtClean="0">
                <a:solidFill>
                  <a:srgbClr val="131318"/>
                </a:solidFill>
              </a:rPr>
              <a:t>cold climate</a:t>
            </a:r>
            <a:endParaRPr lang="en-US" sz="2400" dirty="0">
              <a:solidFill>
                <a:srgbClr val="131318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4351" y="5753100"/>
            <a:ext cx="10463997" cy="85617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Nils </a:t>
            </a:r>
            <a:r>
              <a:rPr lang="en-US" sz="1600" dirty="0" err="1" smtClean="0"/>
              <a:t>Lehming</a:t>
            </a:r>
            <a:endParaRPr lang="en-US" sz="1600" dirty="0" smtClean="0"/>
          </a:p>
          <a:p>
            <a:r>
              <a:rPr lang="en-US" sz="1600" dirty="0" smtClean="0"/>
              <a:t>September 28th </a:t>
            </a:r>
            <a:r>
              <a:rPr lang="en-US" sz="16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8021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3"/>
          <p:cNvSpPr>
            <a:spLocks noGrp="1"/>
          </p:cNvSpPr>
          <p:nvPr>
            <p:ph type="body" sz="quarter" idx="27"/>
          </p:nvPr>
        </p:nvSpPr>
        <p:spPr>
          <a:xfrm>
            <a:off x="576067" y="1916832"/>
            <a:ext cx="11039869" cy="680594"/>
          </a:xfrm>
        </p:spPr>
        <p:txBody>
          <a:bodyPr numCol="2">
            <a:normAutofit/>
          </a:bodyPr>
          <a:lstStyle/>
          <a:p>
            <a:r>
              <a:rPr lang="en-US" sz="1600" dirty="0" smtClean="0"/>
              <a:t>Initial leader attachment test</a:t>
            </a:r>
          </a:p>
          <a:p>
            <a:r>
              <a:rPr lang="en-US" sz="1600" dirty="0" smtClean="0"/>
              <a:t>High current coupon tests</a:t>
            </a:r>
          </a:p>
          <a:p>
            <a:r>
              <a:rPr lang="en-US" sz="1600" dirty="0" smtClean="0"/>
              <a:t>Current distribution test</a:t>
            </a:r>
            <a:endParaRPr lang="en-US" sz="16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9"/>
          </p:nvPr>
        </p:nvSpPr>
        <p:spPr>
          <a:xfrm>
            <a:off x="623392" y="6489565"/>
            <a:ext cx="5795337" cy="279727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Validation – Lightning protection system</a:t>
            </a:r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Validation of design and functionality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6"/>
          </p:nvPr>
        </p:nvSpPr>
        <p:spPr>
          <a:xfrm>
            <a:off x="577851" y="1124744"/>
            <a:ext cx="11038085" cy="648072"/>
          </a:xfrm>
        </p:spPr>
        <p:txBody>
          <a:bodyPr/>
          <a:lstStyle/>
          <a:p>
            <a:r>
              <a:rPr lang="en-US" sz="1600" dirty="0" smtClean="0"/>
              <a:t>NR65.5 lightning protection system is fully tested by third party</a:t>
            </a:r>
            <a:endParaRPr lang="en-US" sz="16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34653" y="1926941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34653" y="2174839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26529" y="1926941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64" y="2597426"/>
            <a:ext cx="9753776" cy="371060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973269" y="2659441"/>
            <a:ext cx="3710608" cy="35865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961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7"/>
          </p:nvPr>
        </p:nvSpPr>
        <p:spPr>
          <a:xfrm>
            <a:off x="576067" y="1916832"/>
            <a:ext cx="11039869" cy="680594"/>
          </a:xfrm>
        </p:spPr>
        <p:txBody>
          <a:bodyPr numCol="3">
            <a:noAutofit/>
          </a:bodyPr>
          <a:lstStyle/>
          <a:p>
            <a:r>
              <a:rPr lang="en-US" sz="1600" dirty="0" smtClean="0"/>
              <a:t>Resistance and insulation test</a:t>
            </a:r>
          </a:p>
          <a:p>
            <a:r>
              <a:rPr lang="en-US" sz="1600" dirty="0" smtClean="0"/>
              <a:t>Inspection for Hot Spots</a:t>
            </a:r>
          </a:p>
          <a:p>
            <a:r>
              <a:rPr lang="en-US" sz="1600" dirty="0" smtClean="0"/>
              <a:t>Heating cycles</a:t>
            </a:r>
          </a:p>
          <a:p>
            <a:r>
              <a:rPr lang="en-US" sz="1600" dirty="0" smtClean="0"/>
              <a:t>Overheat protection test</a:t>
            </a:r>
          </a:p>
          <a:p>
            <a:r>
              <a:rPr lang="en-US" sz="1600" dirty="0" smtClean="0"/>
              <a:t>Final acceptance test</a:t>
            </a:r>
          </a:p>
          <a:p>
            <a:r>
              <a:rPr lang="en-US" sz="1600" dirty="0" smtClean="0"/>
              <a:t>Long time heating test</a:t>
            </a:r>
            <a:endParaRPr lang="en-US" sz="16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9"/>
          </p:nvPr>
        </p:nvSpPr>
        <p:spPr>
          <a:xfrm>
            <a:off x="623392" y="6489565"/>
            <a:ext cx="5786373" cy="279727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Validation – Anti-Icing System (AIS)</a:t>
            </a:r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Validation of design and functionality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6"/>
          </p:nvPr>
        </p:nvSpPr>
        <p:spPr>
          <a:xfrm>
            <a:off x="577851" y="1124744"/>
            <a:ext cx="11038085" cy="648072"/>
          </a:xfrm>
        </p:spPr>
        <p:txBody>
          <a:bodyPr/>
          <a:lstStyle/>
          <a:p>
            <a:r>
              <a:rPr lang="en-US" sz="1600" dirty="0" smtClean="0"/>
              <a:t>Every single blade of NR65.5 Anti-Icing System is fully tested in-house</a:t>
            </a:r>
            <a:endParaRPr lang="en-US" sz="16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7965" y="1926941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7965" y="2174839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02252" y="1926941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02252" y="2174839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1050" y="1926941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1050" y="2174839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64" y="2695836"/>
            <a:ext cx="5968510" cy="3612198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6581820" y="2194635"/>
            <a:ext cx="5034116" cy="3374100"/>
            <a:chOff x="6581820" y="2194635"/>
            <a:chExt cx="5034116" cy="3374100"/>
          </a:xfrm>
        </p:grpSpPr>
        <p:sp>
          <p:nvSpPr>
            <p:cNvPr id="12" name="Abgerundetes Rechteck 11"/>
            <p:cNvSpPr/>
            <p:nvPr/>
          </p:nvSpPr>
          <p:spPr>
            <a:xfrm>
              <a:off x="7854624" y="2194635"/>
              <a:ext cx="2637183" cy="288791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Legende mit Linie 1 22"/>
            <p:cNvSpPr/>
            <p:nvPr/>
          </p:nvSpPr>
          <p:spPr>
            <a:xfrm>
              <a:off x="9149977" y="2668183"/>
              <a:ext cx="2082593" cy="381807"/>
            </a:xfrm>
            <a:prstGeom prst="borderCallout1">
              <a:avLst>
                <a:gd name="adj1" fmla="val 49988"/>
                <a:gd name="adj2" fmla="val -1333"/>
                <a:gd name="adj3" fmla="val -38653"/>
                <a:gd name="adj4" fmla="val -37076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Prototypes only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1820" y="3435134"/>
              <a:ext cx="5034116" cy="2133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233266" y="2016894"/>
            <a:ext cx="5738326" cy="342833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Anti-Icing System - Features</a:t>
            </a:r>
          </a:p>
          <a:p>
            <a:r>
              <a:rPr lang="en-US" sz="1600" dirty="0" smtClean="0"/>
              <a:t>Development of AIS</a:t>
            </a:r>
          </a:p>
          <a:p>
            <a:r>
              <a:rPr lang="en-US" sz="1600" dirty="0" smtClean="0"/>
              <a:t>Validation of design and functionality</a:t>
            </a:r>
          </a:p>
          <a:p>
            <a:r>
              <a:rPr lang="en-US" sz="1600" b="1" dirty="0" smtClean="0"/>
              <a:t>Field experience and yield improvement</a:t>
            </a:r>
            <a:endParaRPr lang="en-US" sz="1600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>
          <a:xfrm>
            <a:off x="623392" y="6489565"/>
            <a:ext cx="5822232" cy="279727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60482"/>
            <a:ext cx="5521540" cy="41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8237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249" y="1101012"/>
            <a:ext cx="10318118" cy="5336299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>
          <a:xfrm>
            <a:off x="623392" y="6489565"/>
            <a:ext cx="5786373" cy="279727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0" dirty="0" smtClean="0"/>
              <a:t>Case Study: Performance in Different </a:t>
            </a:r>
            <a:r>
              <a:rPr lang="en-US" dirty="0" smtClean="0"/>
              <a:t>Ice Intensity </a:t>
            </a:r>
            <a:r>
              <a:rPr lang="en-US" b="0" dirty="0" smtClean="0"/>
              <a:t>Classes</a:t>
            </a:r>
            <a:br>
              <a:rPr lang="en-US" b="0" dirty="0" smtClean="0"/>
            </a:br>
            <a:r>
              <a:rPr lang="en-US" sz="1050" b="0" dirty="0" smtClean="0"/>
              <a:t>(Analyzed period Oct.2013-March 2014, N100/2500)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Gestreifter Pfeil nach rechts 7"/>
          <p:cNvSpPr/>
          <p:nvPr/>
        </p:nvSpPr>
        <p:spPr>
          <a:xfrm>
            <a:off x="3509554" y="907279"/>
            <a:ext cx="1706880" cy="677865"/>
          </a:xfrm>
          <a:prstGeom prst="stripedRightArrow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2"/>
                </a:solidFill>
              </a:rPr>
              <a:t>Production</a:t>
            </a:r>
          </a:p>
          <a:p>
            <a:pPr algn="ctr"/>
            <a:r>
              <a:rPr lang="en-US" sz="1050" b="1" dirty="0" smtClean="0">
                <a:solidFill>
                  <a:schemeClr val="tx2"/>
                </a:solidFill>
              </a:rPr>
              <a:t>+1.000 MWH</a:t>
            </a:r>
          </a:p>
        </p:txBody>
      </p:sp>
      <p:sp>
        <p:nvSpPr>
          <p:cNvPr id="9" name="Gestreifter Pfeil nach rechts 8"/>
          <p:cNvSpPr/>
          <p:nvPr/>
        </p:nvSpPr>
        <p:spPr>
          <a:xfrm>
            <a:off x="6657080" y="963468"/>
            <a:ext cx="1706880" cy="589958"/>
          </a:xfrm>
          <a:prstGeom prst="stripedRightArrow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2"/>
                </a:solidFill>
              </a:rPr>
              <a:t>Production</a:t>
            </a:r>
          </a:p>
          <a:p>
            <a:pPr algn="ctr"/>
            <a:r>
              <a:rPr lang="en-US" sz="1050" b="1" dirty="0" smtClean="0">
                <a:solidFill>
                  <a:schemeClr val="tx2"/>
                </a:solidFill>
              </a:rPr>
              <a:t>+ 500 MWH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143432" y="2509653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Required Energy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~50 MWH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236841" y="2525512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Required Energy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~100 MWH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1"/>
          </p:nvPr>
        </p:nvSpPr>
        <p:spPr>
          <a:xfrm>
            <a:off x="8991192" y="1270088"/>
            <a:ext cx="2624744" cy="48952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Winter 2015/2016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N117/3000, Sweden</a:t>
            </a:r>
            <a:endParaRPr lang="en-US" sz="1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>
          <a:xfrm>
            <a:off x="623392" y="6489565"/>
            <a:ext cx="5846804" cy="279727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Field validation – Example of production gain in Lapland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Field experience and yield improvement</a:t>
            </a:r>
          </a:p>
          <a:p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39" y="1270088"/>
            <a:ext cx="3588032" cy="2691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936" y="1270088"/>
            <a:ext cx="3550668" cy="266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feld 9"/>
          <p:cNvSpPr txBox="1"/>
          <p:nvPr/>
        </p:nvSpPr>
        <p:spPr>
          <a:xfrm>
            <a:off x="3193104" y="1475021"/>
            <a:ext cx="1130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rgbClr val="067DE0"/>
                </a:solidFill>
                <a:effectLst/>
                <a:uLnTx/>
                <a:uFillTx/>
              </a:rPr>
              <a:t>AIS OFF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440525" y="1475021"/>
            <a:ext cx="10296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rgbClr val="50EC36"/>
                </a:solidFill>
                <a:effectLst/>
                <a:uLnTx/>
                <a:uFillTx/>
              </a:rPr>
              <a:t>AIS ON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7" b="5557"/>
          <a:stretch/>
        </p:blipFill>
        <p:spPr>
          <a:xfrm>
            <a:off x="1015139" y="3933088"/>
            <a:ext cx="7709464" cy="2391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54" y="2601588"/>
            <a:ext cx="2892129" cy="3156211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0721178" y="3541414"/>
            <a:ext cx="128014" cy="12646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Gerader Verbinder 15"/>
          <p:cNvCxnSpPr/>
          <p:nvPr/>
        </p:nvCxnSpPr>
        <p:spPr>
          <a:xfrm>
            <a:off x="8998454" y="3763124"/>
            <a:ext cx="2892129" cy="20206"/>
          </a:xfrm>
          <a:prstGeom prst="line">
            <a:avLst/>
          </a:prstGeom>
          <a:ln w="12700">
            <a:solidFill>
              <a:srgbClr val="005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8953500" y="3623605"/>
            <a:ext cx="52610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/>
              <a:t>Arctic Circle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0251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>
          <a:xfrm>
            <a:off x="623392" y="6489565"/>
            <a:ext cx="5921181" cy="368435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Power curves reflect the yield improvement due to Anti-Icing System (AIS)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Field experience and yield improvement</a:t>
            </a:r>
          </a:p>
          <a:p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14" t="7735" r="8990" b="5639"/>
          <a:stretch/>
        </p:blipFill>
        <p:spPr>
          <a:xfrm>
            <a:off x="1213523" y="1124745"/>
            <a:ext cx="9764955" cy="504056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120533" y="1290355"/>
            <a:ext cx="1130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rgbClr val="067DE0"/>
                </a:solidFill>
                <a:effectLst/>
                <a:uLnTx/>
                <a:uFillTx/>
              </a:rPr>
              <a:t>AIS OFF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198239" y="1290355"/>
            <a:ext cx="10296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rgbClr val="50EC36"/>
                </a:solidFill>
                <a:effectLst/>
                <a:uLnTx/>
                <a:uFillTx/>
              </a:rPr>
              <a:t>AIS ON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2901340" y="2536087"/>
            <a:ext cx="1639953" cy="2183396"/>
            <a:chOff x="2901340" y="2536087"/>
            <a:chExt cx="1639953" cy="2183396"/>
          </a:xfrm>
        </p:grpSpPr>
        <p:sp>
          <p:nvSpPr>
            <p:cNvPr id="15" name="Pfeil nach rechts 14"/>
            <p:cNvSpPr/>
            <p:nvPr/>
          </p:nvSpPr>
          <p:spPr>
            <a:xfrm flipH="1">
              <a:off x="2901340" y="4237702"/>
              <a:ext cx="1012722" cy="481781"/>
            </a:xfrm>
            <a:prstGeom prst="rightArrow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Pfeil nach rechts 15"/>
            <p:cNvSpPr/>
            <p:nvPr/>
          </p:nvSpPr>
          <p:spPr>
            <a:xfrm flipH="1">
              <a:off x="3120533" y="3264047"/>
              <a:ext cx="1012722" cy="481781"/>
            </a:xfrm>
            <a:prstGeom prst="rightArrow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Pfeil nach rechts 20"/>
            <p:cNvSpPr/>
            <p:nvPr/>
          </p:nvSpPr>
          <p:spPr>
            <a:xfrm rot="2155971" flipH="1">
              <a:off x="3528571" y="2536087"/>
              <a:ext cx="1012722" cy="481781"/>
            </a:xfrm>
            <a:prstGeom prst="rightArrow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hteck 21"/>
          <p:cNvSpPr/>
          <p:nvPr/>
        </p:nvSpPr>
        <p:spPr>
          <a:xfrm>
            <a:off x="6263148" y="1124745"/>
            <a:ext cx="5466736" cy="51482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45547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576067" y="1103766"/>
            <a:ext cx="11039869" cy="4895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NORDEX Anti-Icing System …</a:t>
            </a:r>
          </a:p>
          <a:p>
            <a:endParaRPr lang="en-US" sz="1600" dirty="0" smtClean="0"/>
          </a:p>
          <a:p>
            <a:r>
              <a:rPr lang="en-US" sz="1600" dirty="0" smtClean="0"/>
              <a:t>… is based on proven technology</a:t>
            </a:r>
          </a:p>
          <a:p>
            <a:endParaRPr lang="en-US" sz="1600" dirty="0" smtClean="0"/>
          </a:p>
          <a:p>
            <a:r>
              <a:rPr lang="en-US" sz="1600" dirty="0" smtClean="0"/>
              <a:t>… is fully certified and tested</a:t>
            </a:r>
          </a:p>
          <a:p>
            <a:endParaRPr lang="en-US" sz="1600" dirty="0" smtClean="0"/>
          </a:p>
          <a:p>
            <a:r>
              <a:rPr lang="en-US" sz="1600" dirty="0" smtClean="0"/>
              <a:t>… has a long track record</a:t>
            </a:r>
          </a:p>
          <a:p>
            <a:endParaRPr lang="en-US" sz="1600" dirty="0" smtClean="0"/>
          </a:p>
          <a:p>
            <a:r>
              <a:rPr lang="en-US" sz="1600" dirty="0" smtClean="0"/>
              <a:t>… is subject to continuous improvement and innovation</a:t>
            </a:r>
          </a:p>
          <a:p>
            <a:endParaRPr lang="en-US" sz="1600" dirty="0" smtClean="0"/>
          </a:p>
          <a:p>
            <a:r>
              <a:rPr lang="en-US" sz="1600" dirty="0" smtClean="0"/>
              <a:t>… guarantees large yield improvement in icing conditions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b="1" dirty="0" smtClean="0"/>
          </a:p>
          <a:p>
            <a:endParaRPr lang="en-US" sz="16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>
          <a:xfrm>
            <a:off x="623392" y="6489566"/>
            <a:ext cx="5759479" cy="235894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578" y="1103766"/>
            <a:ext cx="3497358" cy="525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85421"/>
              </p:ext>
            </p:extLst>
          </p:nvPr>
        </p:nvGraphicFramePr>
        <p:xfrm>
          <a:off x="3743606" y="3853915"/>
          <a:ext cx="4102954" cy="256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97" y="4783550"/>
            <a:ext cx="1245224" cy="10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5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15627" y="2348880"/>
            <a:ext cx="3551199" cy="3960440"/>
          </a:xfrm>
          <a:prstGeom prst="rect">
            <a:avLst/>
          </a:prstGeom>
        </p:spPr>
        <p:txBody>
          <a:bodyPr vert="horz" lIns="9000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Nordex SE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Langenhorner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Chaussee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600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22419 Hamburg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Germany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		+49-40-30030-1000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Fax:		+49-40-30030-1333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	info@nordex-online.com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		www.nordex-online.com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Acciona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Windpower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Polígono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Industrial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Barásoain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parcela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31395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Barásoain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Navarra, Spain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		+34-948-720535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Fax:		+34-948-720531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	infowindpower@acciona.com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		www.acciona-windpower.com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Anti-Icing System - Features</a:t>
            </a:r>
          </a:p>
          <a:p>
            <a:r>
              <a:rPr lang="en-US" sz="1600" dirty="0" smtClean="0"/>
              <a:t>Development of AIS</a:t>
            </a:r>
          </a:p>
          <a:p>
            <a:r>
              <a:rPr lang="en-US" sz="1600" dirty="0" smtClean="0"/>
              <a:t>Validation of design and functionality</a:t>
            </a:r>
          </a:p>
          <a:p>
            <a:r>
              <a:rPr lang="en-US" sz="1600" dirty="0" smtClean="0"/>
              <a:t>Field experience and yield improvement</a:t>
            </a:r>
            <a:endParaRPr lang="en-US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>
          <a:xfrm>
            <a:off x="623392" y="6489565"/>
            <a:ext cx="5732584" cy="279727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327" y="1660482"/>
            <a:ext cx="5521540" cy="41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3216" y="1270088"/>
            <a:ext cx="7242719" cy="3276236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21"/>
          </p:nvPr>
        </p:nvSpPr>
        <p:spPr>
          <a:xfrm>
            <a:off x="576068" y="1270088"/>
            <a:ext cx="8011342" cy="4895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Availability:</a:t>
            </a:r>
          </a:p>
          <a:p>
            <a:endParaRPr lang="en-US" sz="1600" dirty="0" smtClean="0"/>
          </a:p>
          <a:p>
            <a:r>
              <a:rPr lang="en-US" sz="1600" dirty="0" smtClean="0"/>
              <a:t>N117 Delta</a:t>
            </a:r>
          </a:p>
          <a:p>
            <a:r>
              <a:rPr lang="en-US" sz="1600" dirty="0" smtClean="0"/>
              <a:t>N131 Delta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Heating element:</a:t>
            </a:r>
          </a:p>
          <a:p>
            <a:endParaRPr lang="en-US" sz="1600" dirty="0" smtClean="0"/>
          </a:p>
          <a:p>
            <a:r>
              <a:rPr lang="en-US" sz="1600" dirty="0" smtClean="0"/>
              <a:t>Electrical resistance heater</a:t>
            </a:r>
          </a:p>
          <a:p>
            <a:r>
              <a:rPr lang="en-US" sz="1600" dirty="0" smtClean="0"/>
              <a:t>Carbon fiber reinforced plastics</a:t>
            </a:r>
          </a:p>
          <a:p>
            <a:r>
              <a:rPr lang="en-US" sz="1600" dirty="0" smtClean="0"/>
              <a:t>Aerodynamically relevant surfaces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Operation:</a:t>
            </a:r>
          </a:p>
          <a:p>
            <a:endParaRPr lang="en-US" sz="1600" dirty="0" smtClean="0"/>
          </a:p>
          <a:p>
            <a:r>
              <a:rPr lang="en-US" sz="1600" dirty="0" smtClean="0"/>
              <a:t>Down to -20°C, even in severe icing</a:t>
            </a:r>
          </a:p>
          <a:p>
            <a:r>
              <a:rPr lang="en-US" sz="1600" dirty="0" smtClean="0"/>
              <a:t>Fully operational during turbine operation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Power consumption: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1600" dirty="0" smtClean="0"/>
              <a:t>Minimized by heating the surface rather than the blade structure</a:t>
            </a:r>
          </a:p>
          <a:p>
            <a:r>
              <a:rPr lang="en-US" sz="1600" dirty="0" smtClean="0"/>
              <a:t>Minimized by intelligent algorithm to switch off, low power </a:t>
            </a:r>
            <a:r>
              <a:rPr lang="en-US" sz="1600" dirty="0" err="1" smtClean="0"/>
              <a:t>oder</a:t>
            </a:r>
            <a:r>
              <a:rPr lang="en-US" sz="1600" dirty="0" smtClean="0"/>
              <a:t> high power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>
          <a:xfrm>
            <a:off x="623392" y="6489565"/>
            <a:ext cx="5723620" cy="279727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Key features of the Nordex Anti-Icing System (AIS)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Nordex Anti-Icing System - Features</a:t>
            </a:r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6555037" y="3864767"/>
            <a:ext cx="5060897" cy="13631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9388" indent="-179388" algn="l" defTabSz="457200" rtl="0" eaLnBrk="1" latinLnBrk="0" hangingPunct="1">
              <a:spcBef>
                <a:spcPts val="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Anti</a:t>
            </a:r>
            <a:r>
              <a:rPr lang="en-US" sz="2000" b="1" dirty="0" smtClean="0"/>
              <a:t>-Icing System!</a:t>
            </a:r>
          </a:p>
          <a:p>
            <a:pPr marL="0" indent="0">
              <a:buFontTx/>
              <a:buNone/>
            </a:pPr>
            <a:endParaRPr lang="en-US" sz="2000" b="1" dirty="0" smtClean="0"/>
          </a:p>
          <a:p>
            <a:pPr marL="0" indent="0">
              <a:buFontTx/>
              <a:buNone/>
            </a:pPr>
            <a:r>
              <a:rPr lang="en-US" sz="2000" dirty="0" smtClean="0"/>
              <a:t>Fights the ice before it accumulates on the blade!</a:t>
            </a:r>
          </a:p>
        </p:txBody>
      </p:sp>
    </p:spTree>
    <p:extLst>
      <p:ext uri="{BB962C8B-B14F-4D97-AF65-F5344CB8AC3E}">
        <p14:creationId xmlns:p14="http://schemas.microsoft.com/office/powerpoint/2010/main" val="33459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1825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163100588"/>
              </p:ext>
            </p:extLst>
          </p:nvPr>
        </p:nvGraphicFramePr>
        <p:xfrm>
          <a:off x="2032000" y="1270088"/>
          <a:ext cx="8128000" cy="489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21"/>
          </p:nvPr>
        </p:nvSpPr>
        <p:spPr>
          <a:xfrm>
            <a:off x="576067" y="1270088"/>
            <a:ext cx="11039869" cy="4895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Multi sensor approach: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>
          <a:xfrm>
            <a:off x="623392" y="6489565"/>
            <a:ext cx="5813267" cy="279727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Reliable ice detection is vital for a good Anti-Icing System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Nordex Anti-Icing System - Features</a:t>
            </a:r>
          </a:p>
          <a:p>
            <a:endParaRPr lang="en-US" dirty="0"/>
          </a:p>
        </p:txBody>
      </p:sp>
      <p:pic>
        <p:nvPicPr>
          <p:cNvPr id="10" name="Picture 9" descr="Bildergebnis für countdown tim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44573" y="4930199"/>
            <a:ext cx="1471640" cy="147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nhaltsplatzhalter 11" descr="Labko.jpg"/>
          <p:cNvPicPr>
            <a:picLocks noChangeAspect="1"/>
          </p:cNvPicPr>
          <p:nvPr/>
        </p:nvPicPr>
        <p:blipFill rotWithShape="1">
          <a:blip r:embed="rId12"/>
          <a:srcRect t="4941" b="8717"/>
          <a:stretch/>
        </p:blipFill>
        <p:spPr bwMode="auto">
          <a:xfrm>
            <a:off x="5453631" y="1183553"/>
            <a:ext cx="1284737" cy="126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98" y="2569050"/>
            <a:ext cx="2057400" cy="136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98" y="5002879"/>
            <a:ext cx="2400360" cy="139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18793" y="2569050"/>
            <a:ext cx="1251794" cy="127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061" y="3409068"/>
            <a:ext cx="432526" cy="43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Anti-Icing System - Features</a:t>
            </a:r>
          </a:p>
          <a:p>
            <a:r>
              <a:rPr lang="en-US" sz="1600" b="1" dirty="0" smtClean="0"/>
              <a:t>Development of AIS</a:t>
            </a:r>
          </a:p>
          <a:p>
            <a:r>
              <a:rPr lang="en-US" sz="1600" dirty="0" smtClean="0"/>
              <a:t>Validation of design and functionality</a:t>
            </a:r>
          </a:p>
          <a:p>
            <a:r>
              <a:rPr lang="en-US" sz="1600" dirty="0" smtClean="0"/>
              <a:t>Field experience and yield improvement</a:t>
            </a:r>
            <a:endParaRPr lang="en-US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>
          <a:xfrm>
            <a:off x="623392" y="6489565"/>
            <a:ext cx="5786373" cy="279727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327" y="1660482"/>
            <a:ext cx="5521540" cy="41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>
          <a:xfrm>
            <a:off x="623392" y="6489565"/>
            <a:ext cx="5786373" cy="279727"/>
          </a:xfrm>
        </p:spPr>
        <p:txBody>
          <a:bodyPr/>
          <a:lstStyle/>
          <a:p>
            <a:r>
              <a:rPr lang="en-US" smtClean="0"/>
              <a:t>Operational experience of Wind Turbines in Cold Climate - Wind Europe Summit - Nils Lehming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Nordex has long experience in developing Anti-Icing Systems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grpSp>
        <p:nvGrpSpPr>
          <p:cNvPr id="150" name="Gruppieren 149"/>
          <p:cNvGrpSpPr/>
          <p:nvPr/>
        </p:nvGrpSpPr>
        <p:grpSpPr>
          <a:xfrm>
            <a:off x="6047509" y="1233564"/>
            <a:ext cx="5435636" cy="4930160"/>
            <a:chOff x="3990872" y="1855356"/>
            <a:chExt cx="4477372" cy="4061008"/>
          </a:xfrm>
        </p:grpSpPr>
        <p:pic>
          <p:nvPicPr>
            <p:cNvPr id="82" name="Picture 4" descr="http://www.exportinitiative.de/fileadmin/template/img/europa_bw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872" y="1855356"/>
              <a:ext cx="4475077" cy="4061008"/>
            </a:xfrm>
            <a:prstGeom prst="rect">
              <a:avLst/>
            </a:prstGeom>
            <a:noFill/>
          </p:spPr>
        </p:pic>
        <p:grpSp>
          <p:nvGrpSpPr>
            <p:cNvPr id="83" name="Gruppieren 83"/>
            <p:cNvGrpSpPr/>
            <p:nvPr/>
          </p:nvGrpSpPr>
          <p:grpSpPr>
            <a:xfrm>
              <a:off x="6874892" y="3073343"/>
              <a:ext cx="258532" cy="470253"/>
              <a:chOff x="5131698" y="771026"/>
              <a:chExt cx="613673" cy="910626"/>
            </a:xfrm>
          </p:grpSpPr>
          <p:sp>
            <p:nvSpPr>
              <p:cNvPr id="84" name="Ellipse 83"/>
              <p:cNvSpPr/>
              <p:nvPr/>
            </p:nvSpPr>
            <p:spPr>
              <a:xfrm rot="20896249">
                <a:off x="5468991" y="1394177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5" name="Ellipse 84"/>
              <p:cNvSpPr/>
              <p:nvPr/>
            </p:nvSpPr>
            <p:spPr>
              <a:xfrm rot="3244802">
                <a:off x="5636428" y="1460517"/>
                <a:ext cx="207991" cy="9894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6" name="Flussdiagramm: Manuelle Verarbeitung 85"/>
              <p:cNvSpPr/>
              <p:nvPr/>
            </p:nvSpPr>
            <p:spPr>
              <a:xfrm flipV="1">
                <a:off x="5663248" y="1390014"/>
                <a:ext cx="17150" cy="291638"/>
              </a:xfrm>
              <a:prstGeom prst="flowChartManualOperation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>
              <a:xfrm rot="17311882">
                <a:off x="5601598" y="1276828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4" name="Ellipse 73"/>
              <p:cNvSpPr/>
              <p:nvPr/>
            </p:nvSpPr>
            <p:spPr>
              <a:xfrm rot="20896249">
                <a:off x="5131698" y="987423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5" name="Ellipse 74"/>
              <p:cNvSpPr/>
              <p:nvPr/>
            </p:nvSpPr>
            <p:spPr>
              <a:xfrm rot="3244802">
                <a:off x="5299135" y="1053762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6" name="Flussdiagramm: Manuelle Verarbeitung 75"/>
              <p:cNvSpPr/>
              <p:nvPr/>
            </p:nvSpPr>
            <p:spPr>
              <a:xfrm flipV="1">
                <a:off x="5325955" y="983260"/>
                <a:ext cx="17149" cy="291639"/>
              </a:xfrm>
              <a:prstGeom prst="flowChartManualOperation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7" name="Ellipse 76"/>
              <p:cNvSpPr/>
              <p:nvPr/>
            </p:nvSpPr>
            <p:spPr>
              <a:xfrm rot="17311882">
                <a:off x="5264305" y="870075"/>
                <a:ext cx="207991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uppieren 72"/>
            <p:cNvGrpSpPr/>
            <p:nvPr/>
          </p:nvGrpSpPr>
          <p:grpSpPr>
            <a:xfrm>
              <a:off x="6376882" y="2690172"/>
              <a:ext cx="116435" cy="260203"/>
              <a:chOff x="5468991" y="1177779"/>
              <a:chExt cx="276380" cy="503873"/>
            </a:xfrm>
          </p:grpSpPr>
          <p:sp>
            <p:nvSpPr>
              <p:cNvPr id="89" name="Ellipse 88"/>
              <p:cNvSpPr/>
              <p:nvPr/>
            </p:nvSpPr>
            <p:spPr>
              <a:xfrm rot="20896249">
                <a:off x="5468991" y="1394177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0" name="Ellipse 89"/>
              <p:cNvSpPr/>
              <p:nvPr/>
            </p:nvSpPr>
            <p:spPr>
              <a:xfrm rot="3244802">
                <a:off x="5636428" y="1460517"/>
                <a:ext cx="207991" cy="9894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1" name="Flussdiagramm: Manuelle Verarbeitung 90"/>
              <p:cNvSpPr/>
              <p:nvPr/>
            </p:nvSpPr>
            <p:spPr>
              <a:xfrm flipV="1">
                <a:off x="5663248" y="1390014"/>
                <a:ext cx="17150" cy="291638"/>
              </a:xfrm>
              <a:prstGeom prst="flowChartManualOperation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2" name="Ellipse 91"/>
              <p:cNvSpPr/>
              <p:nvPr/>
            </p:nvSpPr>
            <p:spPr>
              <a:xfrm rot="17311882">
                <a:off x="5601598" y="1276828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uppieren 88"/>
            <p:cNvGrpSpPr/>
            <p:nvPr/>
          </p:nvGrpSpPr>
          <p:grpSpPr>
            <a:xfrm>
              <a:off x="5916266" y="3958386"/>
              <a:ext cx="116435" cy="260203"/>
              <a:chOff x="5468991" y="1177779"/>
              <a:chExt cx="276380" cy="503873"/>
            </a:xfrm>
            <a:solidFill>
              <a:srgbClr val="98ADCE">
                <a:lumMod val="75000"/>
              </a:srgbClr>
            </a:solidFill>
          </p:grpSpPr>
          <p:sp>
            <p:nvSpPr>
              <p:cNvPr id="94" name="Ellipse 93"/>
              <p:cNvSpPr/>
              <p:nvPr/>
            </p:nvSpPr>
            <p:spPr>
              <a:xfrm rot="20896249">
                <a:off x="5468991" y="1394177"/>
                <a:ext cx="207992" cy="9893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5" name="Ellipse 94"/>
              <p:cNvSpPr/>
              <p:nvPr/>
            </p:nvSpPr>
            <p:spPr>
              <a:xfrm rot="3244802">
                <a:off x="5636428" y="1460517"/>
                <a:ext cx="207991" cy="9894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6" name="Flussdiagramm: Manuelle Verarbeitung 95"/>
              <p:cNvSpPr/>
              <p:nvPr/>
            </p:nvSpPr>
            <p:spPr>
              <a:xfrm flipV="1">
                <a:off x="5663248" y="1390014"/>
                <a:ext cx="17150" cy="291638"/>
              </a:xfrm>
              <a:prstGeom prst="flowChartManualOperation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7" name="Ellipse 96"/>
              <p:cNvSpPr/>
              <p:nvPr/>
            </p:nvSpPr>
            <p:spPr>
              <a:xfrm rot="17311882">
                <a:off x="5601598" y="1276828"/>
                <a:ext cx="207992" cy="9893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uppieren 88"/>
            <p:cNvGrpSpPr/>
            <p:nvPr/>
          </p:nvGrpSpPr>
          <p:grpSpPr>
            <a:xfrm>
              <a:off x="6696658" y="2461624"/>
              <a:ext cx="326867" cy="431238"/>
              <a:chOff x="5470948" y="1177779"/>
              <a:chExt cx="268560" cy="503873"/>
            </a:xfrm>
          </p:grpSpPr>
          <p:sp>
            <p:nvSpPr>
              <p:cNvPr id="99" name="Ellipse 98"/>
              <p:cNvSpPr/>
              <p:nvPr/>
            </p:nvSpPr>
            <p:spPr>
              <a:xfrm rot="20896249">
                <a:off x="5470948" y="1399741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0" name="Ellipse 99"/>
              <p:cNvSpPr/>
              <p:nvPr/>
            </p:nvSpPr>
            <p:spPr>
              <a:xfrm rot="3244802">
                <a:off x="5630565" y="1460517"/>
                <a:ext cx="207991" cy="9894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1" name="Flussdiagramm: Manuelle Verarbeitung 100"/>
              <p:cNvSpPr/>
              <p:nvPr/>
            </p:nvSpPr>
            <p:spPr>
              <a:xfrm flipV="1">
                <a:off x="5671075" y="1390014"/>
                <a:ext cx="17150" cy="291638"/>
              </a:xfrm>
              <a:prstGeom prst="flowChartManualOperation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2" name="Ellipse 101"/>
              <p:cNvSpPr/>
              <p:nvPr/>
            </p:nvSpPr>
            <p:spPr>
              <a:xfrm rot="17311882">
                <a:off x="5601598" y="1276828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uppieren 88"/>
            <p:cNvGrpSpPr/>
            <p:nvPr/>
          </p:nvGrpSpPr>
          <p:grpSpPr>
            <a:xfrm>
              <a:off x="6288645" y="2569775"/>
              <a:ext cx="322114" cy="424096"/>
              <a:chOff x="5476824" y="1177779"/>
              <a:chExt cx="264656" cy="495527"/>
            </a:xfrm>
          </p:grpSpPr>
          <p:sp>
            <p:nvSpPr>
              <p:cNvPr id="106" name="Ellipse 105"/>
              <p:cNvSpPr/>
              <p:nvPr/>
            </p:nvSpPr>
            <p:spPr>
              <a:xfrm rot="20896249">
                <a:off x="5476824" y="1394176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7" name="Ellipse 106"/>
              <p:cNvSpPr/>
              <p:nvPr/>
            </p:nvSpPr>
            <p:spPr>
              <a:xfrm rot="3244802">
                <a:off x="5632537" y="1452171"/>
                <a:ext cx="207991" cy="9894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8" name="Flussdiagramm: Manuelle Verarbeitung 107"/>
              <p:cNvSpPr/>
              <p:nvPr/>
            </p:nvSpPr>
            <p:spPr>
              <a:xfrm flipV="1">
                <a:off x="5674985" y="1381668"/>
                <a:ext cx="17150" cy="291638"/>
              </a:xfrm>
              <a:prstGeom prst="flowChartManualOperation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9" name="Ellipse 108"/>
              <p:cNvSpPr/>
              <p:nvPr/>
            </p:nvSpPr>
            <p:spPr>
              <a:xfrm rot="17311882">
                <a:off x="5601598" y="1276828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uppieren 88"/>
            <p:cNvGrpSpPr/>
            <p:nvPr/>
          </p:nvGrpSpPr>
          <p:grpSpPr>
            <a:xfrm>
              <a:off x="5965129" y="3001301"/>
              <a:ext cx="326850" cy="431238"/>
              <a:chOff x="5476825" y="1177779"/>
              <a:chExt cx="268546" cy="503873"/>
            </a:xfrm>
          </p:grpSpPr>
          <p:sp>
            <p:nvSpPr>
              <p:cNvPr id="112" name="Ellipse 111"/>
              <p:cNvSpPr/>
              <p:nvPr/>
            </p:nvSpPr>
            <p:spPr>
              <a:xfrm rot="20896249">
                <a:off x="5476825" y="1394176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3" name="Ellipse 112"/>
              <p:cNvSpPr/>
              <p:nvPr/>
            </p:nvSpPr>
            <p:spPr>
              <a:xfrm rot="3244802">
                <a:off x="5636428" y="1460517"/>
                <a:ext cx="207991" cy="9894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/>
              <p:cNvSpPr/>
              <p:nvPr/>
            </p:nvSpPr>
            <p:spPr>
              <a:xfrm flipV="1">
                <a:off x="5671075" y="1390014"/>
                <a:ext cx="17150" cy="291638"/>
              </a:xfrm>
              <a:prstGeom prst="flowChartManualOperation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5" name="Ellipse 114"/>
              <p:cNvSpPr/>
              <p:nvPr/>
            </p:nvSpPr>
            <p:spPr>
              <a:xfrm rot="17311882">
                <a:off x="5601598" y="1276828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125" name="Textfeld 124"/>
            <p:cNvSpPr txBox="1"/>
            <p:nvPr/>
          </p:nvSpPr>
          <p:spPr>
            <a:xfrm>
              <a:off x="7074593" y="5219295"/>
              <a:ext cx="1393651" cy="68449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</a:rPr>
                <a:t>&gt; </a:t>
              </a:r>
              <a:r>
                <a:rPr lang="en-US" sz="1600" kern="0" dirty="0" smtClean="0">
                  <a:solidFill>
                    <a:srgbClr val="FFFFFF"/>
                  </a:solidFill>
                  <a:latin typeface="Verdana"/>
                </a:rPr>
                <a:t>5</a:t>
              </a:r>
              <a:r>
                <a:rPr kumimoji="0" lang="en-US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</a:rPr>
                <a:t>00 MW installed or in construction</a:t>
              </a:r>
            </a:p>
          </p:txBody>
        </p:sp>
        <p:grpSp>
          <p:nvGrpSpPr>
            <p:cNvPr id="126" name="Gruppieren 88"/>
            <p:cNvGrpSpPr/>
            <p:nvPr/>
          </p:nvGrpSpPr>
          <p:grpSpPr>
            <a:xfrm>
              <a:off x="5874703" y="2940784"/>
              <a:ext cx="326850" cy="431238"/>
              <a:chOff x="5476825" y="1177779"/>
              <a:chExt cx="268546" cy="503873"/>
            </a:xfrm>
          </p:grpSpPr>
          <p:sp>
            <p:nvSpPr>
              <p:cNvPr id="127" name="Ellipse 126"/>
              <p:cNvSpPr/>
              <p:nvPr/>
            </p:nvSpPr>
            <p:spPr>
              <a:xfrm rot="20896249">
                <a:off x="5476825" y="1394176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8" name="Ellipse 127"/>
              <p:cNvSpPr/>
              <p:nvPr/>
            </p:nvSpPr>
            <p:spPr>
              <a:xfrm rot="3244802">
                <a:off x="5636428" y="1460517"/>
                <a:ext cx="207991" cy="9894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9" name="Flussdiagramm: Manuelle Verarbeitung 128"/>
              <p:cNvSpPr/>
              <p:nvPr/>
            </p:nvSpPr>
            <p:spPr>
              <a:xfrm flipV="1">
                <a:off x="5671075" y="1390014"/>
                <a:ext cx="17150" cy="291638"/>
              </a:xfrm>
              <a:prstGeom prst="flowChartManualOperation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0" name="Ellipse 129"/>
              <p:cNvSpPr/>
              <p:nvPr/>
            </p:nvSpPr>
            <p:spPr>
              <a:xfrm rot="17311882">
                <a:off x="5601598" y="1276828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uppieren 88"/>
            <p:cNvGrpSpPr/>
            <p:nvPr/>
          </p:nvGrpSpPr>
          <p:grpSpPr>
            <a:xfrm>
              <a:off x="6127001" y="3100343"/>
              <a:ext cx="326867" cy="431238"/>
              <a:chOff x="5470948" y="1177779"/>
              <a:chExt cx="268560" cy="503873"/>
            </a:xfrm>
          </p:grpSpPr>
          <p:sp>
            <p:nvSpPr>
              <p:cNvPr id="132" name="Ellipse 131"/>
              <p:cNvSpPr/>
              <p:nvPr/>
            </p:nvSpPr>
            <p:spPr>
              <a:xfrm rot="20896249">
                <a:off x="5470948" y="1399741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3" name="Ellipse 132"/>
              <p:cNvSpPr/>
              <p:nvPr/>
            </p:nvSpPr>
            <p:spPr>
              <a:xfrm rot="3244802">
                <a:off x="5630565" y="1460517"/>
                <a:ext cx="207991" cy="9894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4" name="Flussdiagramm: Manuelle Verarbeitung 133"/>
              <p:cNvSpPr/>
              <p:nvPr/>
            </p:nvSpPr>
            <p:spPr>
              <a:xfrm flipV="1">
                <a:off x="5671075" y="1390014"/>
                <a:ext cx="17150" cy="291638"/>
              </a:xfrm>
              <a:prstGeom prst="flowChartManualOperation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5" name="Ellipse 134"/>
              <p:cNvSpPr/>
              <p:nvPr/>
            </p:nvSpPr>
            <p:spPr>
              <a:xfrm rot="17311882">
                <a:off x="5601598" y="1276828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Gruppieren 88"/>
            <p:cNvGrpSpPr/>
            <p:nvPr/>
          </p:nvGrpSpPr>
          <p:grpSpPr>
            <a:xfrm>
              <a:off x="5377775" y="4259962"/>
              <a:ext cx="326867" cy="431238"/>
              <a:chOff x="5470948" y="1177779"/>
              <a:chExt cx="268560" cy="503873"/>
            </a:xfrm>
          </p:grpSpPr>
          <p:sp>
            <p:nvSpPr>
              <p:cNvPr id="137" name="Ellipse 136"/>
              <p:cNvSpPr/>
              <p:nvPr/>
            </p:nvSpPr>
            <p:spPr>
              <a:xfrm rot="20896249">
                <a:off x="5470948" y="1399741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8" name="Ellipse 137"/>
              <p:cNvSpPr/>
              <p:nvPr/>
            </p:nvSpPr>
            <p:spPr>
              <a:xfrm rot="3244802">
                <a:off x="5630565" y="1460517"/>
                <a:ext cx="207991" cy="9894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9" name="Flussdiagramm: Manuelle Verarbeitung 138"/>
              <p:cNvSpPr/>
              <p:nvPr/>
            </p:nvSpPr>
            <p:spPr>
              <a:xfrm flipV="1">
                <a:off x="5671075" y="1390014"/>
                <a:ext cx="17150" cy="291638"/>
              </a:xfrm>
              <a:prstGeom prst="flowChartManualOperation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0" name="Ellipse 139"/>
              <p:cNvSpPr/>
              <p:nvPr/>
            </p:nvSpPr>
            <p:spPr>
              <a:xfrm rot="17311882">
                <a:off x="5601598" y="1276828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uppieren 88"/>
            <p:cNvGrpSpPr/>
            <p:nvPr/>
          </p:nvGrpSpPr>
          <p:grpSpPr>
            <a:xfrm>
              <a:off x="6968686" y="2715824"/>
              <a:ext cx="696419" cy="802689"/>
              <a:chOff x="5470948" y="1177779"/>
              <a:chExt cx="572191" cy="937890"/>
            </a:xfrm>
          </p:grpSpPr>
          <p:sp>
            <p:nvSpPr>
              <p:cNvPr id="144" name="Ellipse 143"/>
              <p:cNvSpPr/>
              <p:nvPr/>
            </p:nvSpPr>
            <p:spPr>
              <a:xfrm rot="20896249">
                <a:off x="5470948" y="1399741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5" name="Ellipse 144"/>
              <p:cNvSpPr/>
              <p:nvPr/>
            </p:nvSpPr>
            <p:spPr>
              <a:xfrm rot="3244802">
                <a:off x="5630565" y="1460517"/>
                <a:ext cx="207991" cy="9894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6" name="Flussdiagramm: Manuelle Verarbeitung 145"/>
              <p:cNvSpPr/>
              <p:nvPr/>
            </p:nvSpPr>
            <p:spPr>
              <a:xfrm flipV="1">
                <a:off x="5671075" y="1390014"/>
                <a:ext cx="17150" cy="291638"/>
              </a:xfrm>
              <a:prstGeom prst="flowChartManualOperation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7" name="Ellipse 146"/>
              <p:cNvSpPr/>
              <p:nvPr/>
            </p:nvSpPr>
            <p:spPr>
              <a:xfrm rot="17311882">
                <a:off x="5601598" y="1276828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5" name="Ellipse 64"/>
              <p:cNvSpPr/>
              <p:nvPr/>
            </p:nvSpPr>
            <p:spPr>
              <a:xfrm rot="20896249">
                <a:off x="5774579" y="1833757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6" name="Ellipse 65"/>
              <p:cNvSpPr/>
              <p:nvPr/>
            </p:nvSpPr>
            <p:spPr>
              <a:xfrm rot="3244802">
                <a:off x="5934196" y="1894534"/>
                <a:ext cx="207991" cy="9894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7" name="Flussdiagramm: Manuelle Verarbeitung 66"/>
              <p:cNvSpPr/>
              <p:nvPr/>
            </p:nvSpPr>
            <p:spPr>
              <a:xfrm flipV="1">
                <a:off x="5974706" y="1824031"/>
                <a:ext cx="17150" cy="291638"/>
              </a:xfrm>
              <a:prstGeom prst="flowChartManualOperation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8" name="Ellipse 67"/>
              <p:cNvSpPr/>
              <p:nvPr/>
            </p:nvSpPr>
            <p:spPr>
              <a:xfrm rot="17311882">
                <a:off x="5905229" y="1710845"/>
                <a:ext cx="207992" cy="9893"/>
              </a:xfrm>
              <a:prstGeom prst="ellipse">
                <a:avLst/>
              </a:prstGeom>
              <a:solidFill>
                <a:srgbClr val="4D4D4D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sp>
        <p:nvSpPr>
          <p:cNvPr id="81" name="Inhaltsplatzhalter 1"/>
          <p:cNvSpPr txBox="1">
            <a:spLocks/>
          </p:cNvSpPr>
          <p:nvPr/>
        </p:nvSpPr>
        <p:spPr bwMode="auto">
          <a:xfrm>
            <a:off x="576064" y="1233564"/>
            <a:ext cx="6893893" cy="53958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5113" indent="-265113" fontAlgn="base"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2010:	3 x</a:t>
            </a:r>
            <a:r>
              <a:rPr lang="en-US" sz="1600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 N100/2500-CCV-AIS with pilot Anti-Icing Systems</a:t>
            </a:r>
          </a:p>
          <a:p>
            <a:pPr marL="265113" indent="-265113" fontAlgn="base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2011</a:t>
            </a:r>
            <a:r>
              <a:rPr lang="en-US" sz="1600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:	</a:t>
            </a: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14 x </a:t>
            </a:r>
            <a:r>
              <a:rPr lang="en-US" sz="1600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N100/2500-CCV-AIS</a:t>
            </a:r>
          </a:p>
          <a:p>
            <a:pPr marL="265113" indent="-265113" fontAlgn="base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2012</a:t>
            </a:r>
            <a:r>
              <a:rPr lang="en-US" sz="1600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:	</a:t>
            </a: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32 x </a:t>
            </a:r>
            <a:r>
              <a:rPr lang="en-US" sz="1600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N100/2500-CCV-AIS</a:t>
            </a:r>
          </a:p>
          <a:p>
            <a:pPr marL="265113" lvl="2" indent="-265113" fontAlgn="base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2013:	</a:t>
            </a:r>
            <a:r>
              <a:rPr lang="en-US" sz="1600" b="1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1 x  </a:t>
            </a:r>
            <a:r>
              <a:rPr lang="en-US" sz="1600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N117/3000-CCV-AIS</a:t>
            </a:r>
          </a:p>
          <a:p>
            <a:pPr marL="722313" lvl="2" indent="-265113" fontAlgn="base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		</a:t>
            </a:r>
            <a:r>
              <a:rPr lang="en-US" sz="1600" b="1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30 x </a:t>
            </a:r>
            <a:r>
              <a:rPr lang="en-US" sz="1600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N100/2500-CCV-AIS</a:t>
            </a:r>
          </a:p>
          <a:p>
            <a:pPr marL="265113" lvl="2" indent="-265113" fontAlgn="base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-US" sz="1600" b="1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2014:	9 x </a:t>
            </a:r>
            <a:r>
              <a:rPr lang="en-US" sz="1600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N100/2500-CCV-AIS</a:t>
            </a:r>
          </a:p>
          <a:p>
            <a:pPr marL="265113" lvl="1" indent="-265113" fontAlgn="base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-US" sz="1600" b="1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	</a:t>
            </a: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		34 </a:t>
            </a:r>
            <a:r>
              <a:rPr lang="en-US" sz="1600" b="1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x </a:t>
            </a:r>
            <a:r>
              <a:rPr lang="en-US" sz="1600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N117/3000-CCV-AIS</a:t>
            </a:r>
          </a:p>
          <a:p>
            <a:pPr marL="265113" lvl="1" indent="-265113" fontAlgn="base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2015:	</a:t>
            </a:r>
            <a:r>
              <a:rPr lang="en-US" sz="1600" b="1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2 x </a:t>
            </a:r>
            <a:r>
              <a:rPr lang="en-US" sz="1600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N131/3000-CCV-AIS</a:t>
            </a:r>
            <a:endParaRPr lang="en-US" sz="1600" dirty="0" smtClean="0">
              <a:solidFill>
                <a:srgbClr val="595B5A"/>
              </a:solidFill>
              <a:latin typeface="Verdana"/>
              <a:ea typeface="ＭＳ Ｐゴシック" pitchFamily="-65" charset="-128"/>
              <a:cs typeface="Verdana"/>
            </a:endParaRPr>
          </a:p>
          <a:p>
            <a:pPr marL="265113" lvl="1" indent="-265113" fontAlgn="base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	</a:t>
            </a:r>
            <a:r>
              <a:rPr lang="en-US" sz="1600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		</a:t>
            </a: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17 </a:t>
            </a:r>
            <a:r>
              <a:rPr lang="en-US" sz="1600" b="1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x</a:t>
            </a:r>
            <a:r>
              <a:rPr lang="en-US" sz="1600" dirty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 N117/3000-CCV-AIS</a:t>
            </a:r>
            <a:endParaRPr lang="en-US" sz="1600" dirty="0" smtClean="0">
              <a:solidFill>
                <a:srgbClr val="595B5A"/>
              </a:solidFill>
              <a:latin typeface="Verdana"/>
              <a:ea typeface="ＭＳ Ｐゴシック" pitchFamily="-65" charset="-128"/>
              <a:cs typeface="Verdana"/>
            </a:endParaRPr>
          </a:p>
          <a:p>
            <a:pPr marL="265113" lvl="1" indent="-265113" fontAlgn="base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2016:	13 x </a:t>
            </a:r>
            <a:r>
              <a:rPr lang="en-US" sz="1600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N131/3000-CCV-AIS (under construction)</a:t>
            </a:r>
          </a:p>
          <a:p>
            <a:pPr marL="265113" lvl="1" indent="-265113" fontAlgn="base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-US" sz="1600" b="1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2017:	39 x </a:t>
            </a:r>
            <a:r>
              <a:rPr lang="en-US" sz="1600" dirty="0" smtClean="0">
                <a:solidFill>
                  <a:srgbClr val="595B5A"/>
                </a:solidFill>
                <a:latin typeface="Verdana"/>
                <a:ea typeface="ＭＳ Ｐゴシック" pitchFamily="-65" charset="-128"/>
                <a:cs typeface="Verdana"/>
              </a:rPr>
              <a:t>N131/3000-CCV-AIS (contracted)</a:t>
            </a:r>
            <a:endParaRPr lang="en-US" sz="1600" dirty="0">
              <a:solidFill>
                <a:srgbClr val="595B5A"/>
              </a:solidFill>
              <a:latin typeface="Verdana"/>
              <a:ea typeface="ＭＳ Ｐゴシック" pitchFamily="-65" charset="-128"/>
              <a:cs typeface="Verdana"/>
            </a:endParaRPr>
          </a:p>
          <a:p>
            <a:pPr marL="722313" lvl="2" indent="-265113" fontAlgn="base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endParaRPr lang="en-US" sz="1600" dirty="0">
              <a:solidFill>
                <a:prstClr val="black"/>
              </a:solidFill>
              <a:latin typeface="Verdana"/>
              <a:ea typeface="ＭＳ Ｐゴシック" pitchFamily="34" charset="-128"/>
              <a:cs typeface="Verdana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46809" y="1143000"/>
            <a:ext cx="6956888" cy="3609932"/>
            <a:chOff x="446809" y="1143000"/>
            <a:chExt cx="6956888" cy="3609932"/>
          </a:xfrm>
        </p:grpSpPr>
        <p:sp>
          <p:nvSpPr>
            <p:cNvPr id="151" name="Abgerundetes Rechteck 150"/>
            <p:cNvSpPr/>
            <p:nvPr/>
          </p:nvSpPr>
          <p:spPr>
            <a:xfrm>
              <a:off x="446809" y="1143000"/>
              <a:ext cx="6956888" cy="509155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3" name="Abgerundetes Rechteck 152"/>
            <p:cNvSpPr/>
            <p:nvPr/>
          </p:nvSpPr>
          <p:spPr>
            <a:xfrm>
              <a:off x="446809" y="2449202"/>
              <a:ext cx="6956888" cy="509155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4" name="Abgerundetes Rechteck 153"/>
            <p:cNvSpPr/>
            <p:nvPr/>
          </p:nvSpPr>
          <p:spPr>
            <a:xfrm>
              <a:off x="446809" y="4243777"/>
              <a:ext cx="6956888" cy="509155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10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>
          <a:xfrm>
            <a:off x="623392" y="6489565"/>
            <a:ext cx="5849126" cy="327720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Continuous improvement by learnings and innovations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885287" y="1653068"/>
            <a:ext cx="0" cy="4312088"/>
          </a:xfrm>
          <a:prstGeom prst="straightConnector1">
            <a:avLst/>
          </a:prstGeom>
          <a:ln>
            <a:tailEnd type="arrow"/>
          </a:ln>
          <a:effectLst>
            <a:outerShdw blurRad="4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892491" y="5961673"/>
            <a:ext cx="104667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49103" y="1220538"/>
            <a:ext cx="2568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4D4D4D"/>
                </a:solidFill>
              </a:rPr>
              <a:t>Experience/Improvements</a:t>
            </a:r>
            <a:endParaRPr lang="en-US" sz="1600" dirty="0">
              <a:solidFill>
                <a:srgbClr val="4D4D4D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85452" y="6065140"/>
            <a:ext cx="96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4D4D4D"/>
                </a:solidFill>
              </a:rPr>
              <a:t>2010</a:t>
            </a:r>
            <a:endParaRPr lang="en-US" sz="1600" dirty="0">
              <a:solidFill>
                <a:srgbClr val="4D4D4D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01458" y="5095288"/>
            <a:ext cx="1368000" cy="849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First AIS installed,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Technology Choice 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374416" y="4602062"/>
            <a:ext cx="1368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Industrialization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847374" y="4426240"/>
            <a:ext cx="1368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Details improved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519764" y="6065140"/>
            <a:ext cx="96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4D4D4D"/>
                </a:solidFill>
              </a:rPr>
              <a:t>2011</a:t>
            </a:r>
            <a:endParaRPr lang="en-US" sz="1600" dirty="0">
              <a:solidFill>
                <a:srgbClr val="4D4D4D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054076" y="6065140"/>
            <a:ext cx="96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4D4D4D"/>
                </a:solidFill>
              </a:rPr>
              <a:t>2012</a:t>
            </a:r>
            <a:endParaRPr lang="en-US" sz="1600" dirty="0">
              <a:solidFill>
                <a:srgbClr val="4D4D4D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88388" y="6065140"/>
            <a:ext cx="96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4D4D4D"/>
                </a:solidFill>
              </a:rPr>
              <a:t>2013</a:t>
            </a:r>
            <a:endParaRPr lang="en-US" sz="1600" dirty="0">
              <a:solidFill>
                <a:srgbClr val="4D4D4D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122700" y="6065140"/>
            <a:ext cx="96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4D4D4D"/>
                </a:solidFill>
              </a:rPr>
              <a:t>2014</a:t>
            </a:r>
            <a:endParaRPr lang="en-US" sz="1600" dirty="0">
              <a:solidFill>
                <a:srgbClr val="4D4D4D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657012" y="6065140"/>
            <a:ext cx="96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4D4D4D"/>
                </a:solidFill>
              </a:rPr>
              <a:t>2015</a:t>
            </a:r>
            <a:endParaRPr lang="en-US" sz="1600" dirty="0">
              <a:solidFill>
                <a:srgbClr val="4D4D4D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0191324" y="6065140"/>
            <a:ext cx="96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4D4D4D"/>
                </a:solidFill>
              </a:rPr>
              <a:t>2016</a:t>
            </a:r>
            <a:endParaRPr lang="en-US" sz="1600" dirty="0">
              <a:solidFill>
                <a:srgbClr val="4D4D4D"/>
              </a:solidFill>
            </a:endParaRPr>
          </a:p>
        </p:txBody>
      </p:sp>
      <p:sp>
        <p:nvSpPr>
          <p:cNvPr id="40" name="Form 39"/>
          <p:cNvSpPr/>
          <p:nvPr/>
        </p:nvSpPr>
        <p:spPr>
          <a:xfrm>
            <a:off x="1458571" y="3529626"/>
            <a:ext cx="4497176" cy="1335551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8" name="Pfeil nach links und rechts 37"/>
          <p:cNvSpPr/>
          <p:nvPr/>
        </p:nvSpPr>
        <p:spPr>
          <a:xfrm>
            <a:off x="913273" y="2155010"/>
            <a:ext cx="6832800" cy="484678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N100 (GRP blades)</a:t>
            </a:r>
            <a:endParaRPr lang="en-US" sz="1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310416" y="1621147"/>
            <a:ext cx="6614739" cy="3223596"/>
            <a:chOff x="5310416" y="1621147"/>
            <a:chExt cx="6614739" cy="3223596"/>
          </a:xfrm>
        </p:grpSpPr>
        <p:sp>
          <p:nvSpPr>
            <p:cNvPr id="16" name="Rechteck 15"/>
            <p:cNvSpPr/>
            <p:nvPr/>
          </p:nvSpPr>
          <p:spPr>
            <a:xfrm>
              <a:off x="5310416" y="4250419"/>
              <a:ext cx="1482520" cy="594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FFFFFF"/>
                  </a:solidFill>
                </a:rPr>
                <a:t>Heat distribution,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FFFFFF"/>
                  </a:solidFill>
                </a:rPr>
                <a:t>manufacturing improved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6658711" y="3638661"/>
              <a:ext cx="200351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FFFFFF"/>
                  </a:solidFill>
                </a:rPr>
                <a:t>Lightning protection improved (CRP blades)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1" name="Form 40"/>
            <p:cNvSpPr/>
            <p:nvPr/>
          </p:nvSpPr>
          <p:spPr>
            <a:xfrm>
              <a:off x="6048592" y="3055870"/>
              <a:ext cx="1697481" cy="1099421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6192011" y="1621147"/>
              <a:ext cx="5733144" cy="484678"/>
            </a:xfrm>
            <a:prstGeom prst="leftRightArrow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N117 (GRP/CRP blades)</a:t>
              </a:r>
              <a:endParaRPr lang="en-US" sz="1600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7045206" y="4253633"/>
              <a:ext cx="123052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FFFFFF"/>
                  </a:solidFill>
                </a:rPr>
                <a:t>Ice detection improved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7613142" y="1087284"/>
            <a:ext cx="4312013" cy="2476897"/>
            <a:chOff x="7613142" y="1087284"/>
            <a:chExt cx="4312013" cy="2476897"/>
          </a:xfrm>
        </p:grpSpPr>
        <p:sp>
          <p:nvSpPr>
            <p:cNvPr id="21" name="Rechteck 20"/>
            <p:cNvSpPr/>
            <p:nvPr/>
          </p:nvSpPr>
          <p:spPr>
            <a:xfrm>
              <a:off x="8518248" y="3040437"/>
              <a:ext cx="136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FFFFFF"/>
                  </a:solidFill>
                </a:rPr>
                <a:t>Maintenance simplified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991204" y="2442213"/>
              <a:ext cx="1368000" cy="50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FFFFFF"/>
                  </a:solidFill>
                </a:rPr>
                <a:t>Complexity reduced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2" name="Form 41"/>
            <p:cNvSpPr/>
            <p:nvPr/>
          </p:nvSpPr>
          <p:spPr>
            <a:xfrm>
              <a:off x="7613142" y="2464760"/>
              <a:ext cx="1697481" cy="1099421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9198081" y="1087284"/>
              <a:ext cx="2727074" cy="484678"/>
            </a:xfrm>
            <a:prstGeom prst="leftRightArrow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N131(GRP/CRP blades)</a:t>
              </a:r>
              <a:endParaRPr lang="en-US" sz="1600" dirty="0"/>
            </a:p>
          </p:txBody>
        </p:sp>
        <p:sp>
          <p:nvSpPr>
            <p:cNvPr id="43" name="Form 42"/>
            <p:cNvSpPr/>
            <p:nvPr/>
          </p:nvSpPr>
          <p:spPr>
            <a:xfrm>
              <a:off x="9198081" y="1873651"/>
              <a:ext cx="1697481" cy="1099421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97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86612" y="2016894"/>
            <a:ext cx="5429335" cy="342833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Anti-Icing System - Features</a:t>
            </a:r>
          </a:p>
          <a:p>
            <a:r>
              <a:rPr lang="en-US" sz="1600" dirty="0" smtClean="0"/>
              <a:t>Development of AIS</a:t>
            </a:r>
          </a:p>
          <a:p>
            <a:r>
              <a:rPr lang="en-US" sz="1600" b="1" dirty="0" smtClean="0"/>
              <a:t>Validation of design and functionality</a:t>
            </a:r>
          </a:p>
          <a:p>
            <a:r>
              <a:rPr lang="en-US" sz="1600" dirty="0" smtClean="0"/>
              <a:t>Field experience and yield improvement</a:t>
            </a:r>
            <a:endParaRPr lang="en-US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>
          <a:xfrm>
            <a:off x="623392" y="6489565"/>
            <a:ext cx="5723620" cy="279727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327" y="1660482"/>
            <a:ext cx="5521540" cy="41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Dynamic flap wise:	2.5 million cycles</a:t>
            </a:r>
          </a:p>
          <a:p>
            <a:r>
              <a:rPr lang="en-US" sz="1600" dirty="0" smtClean="0"/>
              <a:t>Dynamic edgewise:	7.5 million cycles</a:t>
            </a:r>
            <a:endParaRPr lang="en-US" sz="16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 smtClean="0"/>
              <a:t>01/09/2016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9"/>
          </p:nvPr>
        </p:nvSpPr>
        <p:spPr>
          <a:xfrm>
            <a:off x="623392" y="6489565"/>
            <a:ext cx="5768443" cy="279727"/>
          </a:xfrm>
        </p:spPr>
        <p:txBody>
          <a:bodyPr/>
          <a:lstStyle/>
          <a:p>
            <a:r>
              <a:rPr lang="en-US" dirty="0" smtClean="0"/>
              <a:t>Operational experience of Wind Turbines in Cold Climate - Wind Europe Summit - Nils </a:t>
            </a:r>
            <a:r>
              <a:rPr lang="en-US" dirty="0" err="1" smtClean="0"/>
              <a:t>Lehming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Validation – Structural design</a:t>
            </a:r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Validation of design and functionality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6"/>
          </p:nvPr>
        </p:nvSpPr>
        <p:spPr>
          <a:xfrm>
            <a:off x="577851" y="1124744"/>
            <a:ext cx="11038085" cy="648072"/>
          </a:xfrm>
        </p:spPr>
        <p:txBody>
          <a:bodyPr/>
          <a:lstStyle/>
          <a:p>
            <a:r>
              <a:rPr lang="en-US" sz="1600" dirty="0" smtClean="0"/>
              <a:t>NR65.5 blade is fully tested in static and dynamic tests applying all additional loads for the AIS</a:t>
            </a:r>
            <a:endParaRPr lang="en-US" sz="16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37"/>
          </p:nvPr>
        </p:nvSpPr>
        <p:spPr>
          <a:xfrm>
            <a:off x="6231800" y="1916832"/>
            <a:ext cx="5384467" cy="493092"/>
          </a:xfrm>
        </p:spPr>
        <p:txBody>
          <a:bodyPr numCol="2">
            <a:normAutofit/>
          </a:bodyPr>
          <a:lstStyle/>
          <a:p>
            <a:r>
              <a:rPr lang="en-US" sz="1600" dirty="0" smtClean="0"/>
              <a:t>Static</a:t>
            </a:r>
          </a:p>
          <a:p>
            <a:r>
              <a:rPr lang="en-US" sz="1600" dirty="0" smtClean="0"/>
              <a:t>Heating element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32180" y="1926941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32180" y="2174839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25546" y="1926941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64" y="2597426"/>
            <a:ext cx="11039872" cy="3710608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896533" y="1926941"/>
            <a:ext cx="309693" cy="2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54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SHOW_CA" val="False"/>
  <p:tag name="EE4P_STYLE_ID" val="6cd991bf-f022-4378-96e7-2c338aeb3f5a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oth companies">
  <a:themeElements>
    <a:clrScheme name="Both companies 1">
      <a:dk1>
        <a:srgbClr val="4B4B4B"/>
      </a:dk1>
      <a:lt1>
        <a:sysClr val="window" lastClr="FFFFFF"/>
      </a:lt1>
      <a:dk2>
        <a:srgbClr val="7B7C7E"/>
      </a:dk2>
      <a:lt2>
        <a:srgbClr val="EEECE1"/>
      </a:lt2>
      <a:accent1>
        <a:srgbClr val="004900"/>
      </a:accent1>
      <a:accent2>
        <a:srgbClr val="21A978"/>
      </a:accent2>
      <a:accent3>
        <a:srgbClr val="5EB65A"/>
      </a:accent3>
      <a:accent4>
        <a:srgbClr val="5EB65E"/>
      </a:accent4>
      <a:accent5>
        <a:srgbClr val="83DD00"/>
      </a:accent5>
      <a:accent6>
        <a:srgbClr val="B1E0AD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rdex">
  <a:themeElements>
    <a:clrScheme name="Nordex">
      <a:dk1>
        <a:srgbClr val="4B4B4B"/>
      </a:dk1>
      <a:lt1>
        <a:sysClr val="window" lastClr="FFFFFF"/>
      </a:lt1>
      <a:dk2>
        <a:srgbClr val="7B7C7E"/>
      </a:dk2>
      <a:lt2>
        <a:srgbClr val="EEECE1"/>
      </a:lt2>
      <a:accent1>
        <a:srgbClr val="002540"/>
      </a:accent1>
      <a:accent2>
        <a:srgbClr val="486384"/>
      </a:accent2>
      <a:accent3>
        <a:srgbClr val="00528F"/>
      </a:accent3>
      <a:accent4>
        <a:srgbClr val="00ADFF"/>
      </a:accent4>
      <a:accent5>
        <a:srgbClr val="7ED0FF"/>
      </a:accent5>
      <a:accent6>
        <a:srgbClr val="C4DBF5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08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cciona Windpower">
  <a:themeElements>
    <a:clrScheme name="Acciona 1">
      <a:dk1>
        <a:srgbClr val="4B4B4B"/>
      </a:dk1>
      <a:lt1>
        <a:sysClr val="window" lastClr="FFFFFF"/>
      </a:lt1>
      <a:dk2>
        <a:srgbClr val="7B7C7E"/>
      </a:dk2>
      <a:lt2>
        <a:srgbClr val="EEECE1"/>
      </a:lt2>
      <a:accent1>
        <a:srgbClr val="381D1B"/>
      </a:accent1>
      <a:accent2>
        <a:srgbClr val="861D20"/>
      </a:accent2>
      <a:accent3>
        <a:srgbClr val="A3353A"/>
      </a:accent3>
      <a:accent4>
        <a:srgbClr val="E2001A"/>
      </a:accent4>
      <a:accent5>
        <a:srgbClr val="CC7D7D"/>
      </a:accent5>
      <a:accent6>
        <a:srgbClr val="D1A2A2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foPath Form Template" ma:contentTypeID="0x010100F8EF98760CBA4A94994F13BA881038FA00C29CCF06C1BF1D42990AD74B885441FC" ma:contentTypeVersion="0" ma:contentTypeDescription="A Microsoft InfoPath Form Template." ma:contentTypeScope="" ma:versionID="f8618ac84ef59e11e4ed5c7dda7f9222">
  <xsd:schema xmlns:xsd="http://www.w3.org/2001/XMLSchema" xmlns:xs="http://www.w3.org/2001/XMLSchema" xmlns:p="http://schemas.microsoft.com/office/2006/metadata/properties" xmlns:ns2="c2439e7a-44b9-49bc-ad74-6249b29cc35c" targetNamespace="http://schemas.microsoft.com/office/2006/metadata/properties" ma:root="true" ma:fieldsID="324c5c43aeebfafab45941041d6a419f" ns2:_="">
    <xsd:import namespace="c2439e7a-44b9-49bc-ad74-6249b29cc35c"/>
    <xsd:element name="properties">
      <xsd:complexType>
        <xsd:sequence>
          <xsd:element name="documentManagement">
            <xsd:complexType>
              <xsd:all>
                <xsd:element ref="ns2:FormName" minOccurs="0"/>
                <xsd:element ref="ns2:FormCategory" minOccurs="0"/>
                <xsd:element ref="ns2:FormVersion" minOccurs="0"/>
                <xsd:element ref="ns2:FormId" minOccurs="0"/>
                <xsd:element ref="ns2:FormLocale" minOccurs="0"/>
                <xsd:element ref="ns2:FormDescription" minOccurs="0"/>
                <xsd:element ref="ns2:CustomContentTypeId" minOccurs="0"/>
                <xsd:element ref="ns2:ShowInCatalo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39e7a-44b9-49bc-ad74-6249b29cc35c" elementFormDefault="qualified">
    <xsd:import namespace="http://schemas.microsoft.com/office/2006/documentManagement/types"/>
    <xsd:import namespace="http://schemas.microsoft.com/office/infopath/2007/PartnerControls"/>
    <xsd:element name="FormName" ma:index="8" nillable="true" ma:displayName="Form Name" ma:internalName="FormName">
      <xsd:simpleType>
        <xsd:restriction base="dms:Text"/>
      </xsd:simpleType>
    </xsd:element>
    <xsd:element name="FormCategory" ma:index="9" nillable="true" ma:displayName="Form Category" ma:internalName="FormCategory">
      <xsd:simpleType>
        <xsd:restriction base="dms:Text"/>
      </xsd:simpleType>
    </xsd:element>
    <xsd:element name="FormVersion" ma:index="10" nillable="true" ma:displayName="Form Version" ma:internalName="FormVersion">
      <xsd:simpleType>
        <xsd:restriction base="dms:Text"/>
      </xsd:simpleType>
    </xsd:element>
    <xsd:element name="FormId" ma:index="11" nillable="true" ma:displayName="Form ID" ma:internalName="FormId">
      <xsd:simpleType>
        <xsd:restriction base="dms:Text"/>
      </xsd:simpleType>
    </xsd:element>
    <xsd:element name="FormLocale" ma:index="12" nillable="true" ma:displayName="Form Locale" ma:internalName="FormLocale">
      <xsd:simpleType>
        <xsd:restriction base="dms:Text"/>
      </xsd:simpleType>
    </xsd:element>
    <xsd:element name="FormDescription" ma:index="13" nillable="true" ma:displayName="Form Description" ma:internalName="FormDescription">
      <xsd:simpleType>
        <xsd:restriction base="dms:Text"/>
      </xsd:simpleType>
    </xsd:element>
    <xsd:element name="CustomContentTypeId" ma:index="14" nillable="true" ma:displayName="Content Type ID" ma:hidden="true" ma:internalName="CustomContentTypeId">
      <xsd:simpleType>
        <xsd:restriction base="dms:Text"/>
      </xsd:simpleType>
    </xsd:element>
    <xsd:element name="ShowInCatalog" ma:index="15" nillable="true" ma:displayName="Show in Catalog" ma:default="TRUE" ma:internalName="ShowInCatalo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stomContentTypeId xmlns="c2439e7a-44b9-49bc-ad74-6249b29cc35c" xsi:nil="true"/>
    <ShowInCatalog xmlns="c2439e7a-44b9-49bc-ad74-6249b29cc35c">true</ShowInCatalog>
    <FormCategory xmlns="c2439e7a-44b9-49bc-ad74-6249b29cc35c" xsi:nil="true"/>
    <FormVersion xmlns="c2439e7a-44b9-49bc-ad74-6249b29cc35c" xsi:nil="true"/>
    <FormDescription xmlns="c2439e7a-44b9-49bc-ad74-6249b29cc35c" xsi:nil="true"/>
    <FormId xmlns="c2439e7a-44b9-49bc-ad74-6249b29cc35c" xsi:nil="true"/>
    <FormName xmlns="c2439e7a-44b9-49bc-ad74-6249b29cc35c" xsi:nil="true"/>
    <FormLocale xmlns="c2439e7a-44b9-49bc-ad74-6249b29cc35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44CA95-7129-43E5-8F2E-F19CD8C52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439e7a-44b9-49bc-ad74-6249b29cc3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A3516E-E37F-4DA6-AD6C-6C99E527C4EB}">
  <ds:schemaRefs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c2439e7a-44b9-49bc-ad74-6249b29cc35c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C5C326-9D25-4406-BEF1-E6551464A4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771</Words>
  <Application>Microsoft Office PowerPoint</Application>
  <PresentationFormat>Breitbild</PresentationFormat>
  <Paragraphs>226</Paragraphs>
  <Slides>18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Verdana</vt:lpstr>
      <vt:lpstr>Wingdings</vt:lpstr>
      <vt:lpstr>Both companies</vt:lpstr>
      <vt:lpstr>Nordex</vt:lpstr>
      <vt:lpstr>Acciona Windpower</vt:lpstr>
      <vt:lpstr>think-cell Folie</vt:lpstr>
      <vt:lpstr>Operational experience of wind turbines in cold climate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Stegmann, Sabrina</dc:creator>
  <cp:keywords/>
  <dc:description/>
  <cp:lastModifiedBy>Lehming, Nils</cp:lastModifiedBy>
  <cp:revision>533</cp:revision>
  <cp:lastPrinted>2016-04-15T08:02:55Z</cp:lastPrinted>
  <dcterms:created xsi:type="dcterms:W3CDTF">4031-06-15T23:55:31Z</dcterms:created>
  <dcterms:modified xsi:type="dcterms:W3CDTF">2016-09-19T08:13:01Z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0x010100F8EF98760CBA4A94994F13BA881038FA00C29CCF06C1BF1D42990AD74B885441FC</vt:lpwstr>
  </property>
</Properties>
</file>