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335" r:id="rId3"/>
    <p:sldId id="386" r:id="rId4"/>
    <p:sldId id="412" r:id="rId5"/>
    <p:sldId id="403" r:id="rId6"/>
    <p:sldId id="404" r:id="rId7"/>
    <p:sldId id="405" r:id="rId8"/>
    <p:sldId id="406" r:id="rId9"/>
    <p:sldId id="407" r:id="rId10"/>
    <p:sldId id="413" r:id="rId11"/>
    <p:sldId id="346" r:id="rId12"/>
    <p:sldId id="400" r:id="rId13"/>
    <p:sldId id="408" r:id="rId14"/>
    <p:sldId id="409" r:id="rId15"/>
    <p:sldId id="306" r:id="rId16"/>
    <p:sldId id="399" r:id="rId17"/>
    <p:sldId id="410" r:id="rId18"/>
    <p:sldId id="366" r:id="rId19"/>
    <p:sldId id="395" r:id="rId20"/>
    <p:sldId id="349" r:id="rId21"/>
    <p:sldId id="411" r:id="rId22"/>
    <p:sldId id="342" r:id="rId23"/>
    <p:sldId id="334" r:id="rId24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C07"/>
    <a:srgbClr val="29D5A0"/>
    <a:srgbClr val="1EE076"/>
    <a:srgbClr val="3BE588"/>
    <a:srgbClr val="0F549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1" autoAdjust="0"/>
  </p:normalViewPr>
  <p:slideViewPr>
    <p:cSldViewPr>
      <p:cViewPr varScale="1">
        <p:scale>
          <a:sx n="78" d="100"/>
          <a:sy n="78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7E76B-323B-4804-9C0B-FA6C80F6CA56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71F8F62-B9BE-4226-AFAC-E64D496B0A1E}" type="pres">
      <dgm:prSet presAssocID="{9907E76B-323B-4804-9C0B-FA6C80F6CA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1D6FAD18-9EF6-4350-9EA6-AC03E7286CB0}" type="presOf" srcId="{9907E76B-323B-4804-9C0B-FA6C80F6CA56}" destId="{571F8F62-B9BE-4226-AFAC-E64D496B0A1E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7E76B-323B-4804-9C0B-FA6C80F6CA56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71F8F62-B9BE-4226-AFAC-E64D496B0A1E}" type="pres">
      <dgm:prSet presAssocID="{9907E76B-323B-4804-9C0B-FA6C80F6CA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40554BD2-8484-42CC-949B-24B84D077C1E}" type="presOf" srcId="{9907E76B-323B-4804-9C0B-FA6C80F6CA56}" destId="{571F8F62-B9BE-4226-AFAC-E64D496B0A1E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7E76B-323B-4804-9C0B-FA6C80F6CA56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71F8F62-B9BE-4226-AFAC-E64D496B0A1E}" type="pres">
      <dgm:prSet presAssocID="{9907E76B-323B-4804-9C0B-FA6C80F6CA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30A1FC37-D595-4738-8281-EBCF49626A1B}" type="presOf" srcId="{9907E76B-323B-4804-9C0B-FA6C80F6CA56}" destId="{571F8F62-B9BE-4226-AFAC-E64D496B0A1E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7E76B-323B-4804-9C0B-FA6C80F6CA56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71F8F62-B9BE-4226-AFAC-E64D496B0A1E}" type="pres">
      <dgm:prSet presAssocID="{9907E76B-323B-4804-9C0B-FA6C80F6CA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5E786AE5-5368-4D83-8DBA-68A572860E5C}" type="presOf" srcId="{9907E76B-323B-4804-9C0B-FA6C80F6CA56}" destId="{571F8F62-B9BE-4226-AFAC-E64D496B0A1E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89066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2" y="0"/>
            <a:ext cx="289066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9673"/>
            <a:ext cx="289066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2" y="9429673"/>
            <a:ext cx="289066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DC9B33C-BF53-4306-9AEA-5C6C0CD582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309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89066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2" y="0"/>
            <a:ext cx="2890665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1" y="4715635"/>
            <a:ext cx="533589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9673"/>
            <a:ext cx="289066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2" y="9429673"/>
            <a:ext cx="2890665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E8ED079-CEFE-48B4-A35C-57A6AE3385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138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5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http://ec.europa.eu/eurostat/statistics-explained/index.php/File:RENEWABLES-EU28-PRIMARY-PRODUCTION-2014.png; updated February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8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80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Global gross capacity additions of renewables total just over 3 600 GW, or one-third more than additions of fossil-fuelled power plants.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40% of RES capacity additions are for wind. Globally wind is projected to add approximately 1450 GW (similar to gas), followed by solar and coal (some 1150 GW each) over 2015-2040. </a:t>
            </a:r>
          </a:p>
        </p:txBody>
      </p:sp>
    </p:spTree>
    <p:extLst>
      <p:ext uri="{BB962C8B-B14F-4D97-AF65-F5344CB8AC3E}">
        <p14:creationId xmlns:p14="http://schemas.microsoft.com/office/powerpoint/2010/main" val="24229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02" charset="-128"/>
              </a:rPr>
              <a:t>(In the IEA INDC scenario), </a:t>
            </a:r>
            <a:r>
              <a:rPr lang="en-GB" dirty="0">
                <a:ea typeface="ＭＳ Ｐゴシック" pitchFamily="-1" charset="-128"/>
                <a:cs typeface="ＭＳ Ｐゴシック" pitchFamily="-102" charset="-128"/>
              </a:rPr>
              <a:t>of the projected global increase in renewables-based electricity generation, China is in a league of its own. </a:t>
            </a:r>
          </a:p>
          <a:p>
            <a:r>
              <a:rPr lang="en-GB" dirty="0">
                <a:ea typeface="ＭＳ Ｐゴシック" pitchFamily="-1" charset="-128"/>
                <a:cs typeface="ＭＳ Ｐゴシック" pitchFamily="-102" charset="-128"/>
              </a:rPr>
              <a:t>Half of China’s investment in power plants through to 2040 goes into non-hydro renewables, more than three-times the level of its investment in coal-fired capacity.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4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Messages: Wind costs have fallen</a:t>
            </a:r>
            <a:r>
              <a:rPr lang="en-US" baseline="0" dirty="0" smtClean="0"/>
              <a:t> 50% since 2009.</a:t>
            </a:r>
          </a:p>
          <a:p>
            <a:r>
              <a:rPr lang="en-US" baseline="0" dirty="0" smtClean="0"/>
              <a:t>Solar PV module costs have </a:t>
            </a:r>
            <a:r>
              <a:rPr lang="en-US" baseline="0" dirty="0" err="1" smtClean="0"/>
              <a:t>falled</a:t>
            </a:r>
            <a:r>
              <a:rPr lang="en-US" baseline="0" dirty="0" smtClean="0"/>
              <a:t> 80% since 2008. (99% since 1976)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Source: 2016-04-05 Summit Keynote Presentation Michael </a:t>
            </a:r>
            <a:r>
              <a:rPr lang="en-US" baseline="0" dirty="0" err="1" smtClean="0"/>
              <a:t>Liebreich</a:t>
            </a:r>
            <a:r>
              <a:rPr lang="en-US" baseline="0" dirty="0" smtClean="0"/>
              <a:t>, Bloomberg New Energy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551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https://www.iea.org/media/workshops/2016/reppostcop21/22VenturiniRIAB_14marzo2016_ver7.pdf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4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880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0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88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The EU continues to successfully decouple its economic growth from its GHG emissions. During the 1990-2014 period, the EU’s combined GDP grew by 46 %, while total GHG emissions (excluding LULUCF and including international aviation) decreased by 23 %. The EU’s GHG emission intensity, of the economy defined as the ratio between emissions and GDP, decreased by almost half between 1990 and 2014.</a:t>
            </a:r>
          </a:p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6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88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Additional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2030: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556 </a:t>
            </a:r>
            <a:r>
              <a:rPr lang="de-DE" baseline="0" dirty="0" err="1" smtClean="0"/>
              <a:t>million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18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5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FC863C-06CC-449A-86BE-ED775ABC4CFF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88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C7A34B6-075C-4AFA-BA1B-08B07F1CEEE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2214E-AC1B-4D32-84F8-A6FDE4E5DF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1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4188B-AAC3-43C6-A253-EEAB655090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561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altLang="en-US" sz="1800">
              <a:solidFill>
                <a:srgbClr val="FFFFFF"/>
              </a:solidFill>
              <a:latin typeface="Verdana" pitchFamily="-1" charset="0"/>
              <a:ea typeface="ＭＳ Ｐゴシック" pitchFamily="-1" charset="-128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0" y="981075"/>
            <a:ext cx="9180513" cy="5876925"/>
            <a:chOff x="0" y="618"/>
            <a:chExt cx="5783" cy="370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618"/>
              <a:ext cx="5783" cy="3702"/>
            </a:xfrm>
            <a:prstGeom prst="rect">
              <a:avLst/>
            </a:prstGeom>
            <a:solidFill>
              <a:srgbClr val="0F5494"/>
            </a:solidFill>
            <a:ln w="25400">
              <a:solidFill>
                <a:srgbClr val="0F5494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altLang="en-US" sz="1800">
                <a:solidFill>
                  <a:srgbClr val="FFFFFF"/>
                </a:solidFill>
                <a:latin typeface="Verdana" pitchFamily="-1" charset="0"/>
                <a:ea typeface="ＭＳ Ｐゴシック" pitchFamily="-1" charset="-128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2615" y="4076"/>
              <a:ext cx="376" cy="244"/>
            </a:xfrm>
            <a:prstGeom prst="rect">
              <a:avLst/>
            </a:prstGeom>
            <a:solidFill>
              <a:srgbClr val="31942E"/>
            </a:solidFill>
            <a:ln w="9525">
              <a:solidFill>
                <a:srgbClr val="31942E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defTabSz="457200">
                <a:defRPr/>
              </a:pPr>
              <a:endParaRPr lang="en-US" altLang="en-US" sz="800" b="1" i="1">
                <a:solidFill>
                  <a:srgbClr val="FFFFFF"/>
                </a:solidFill>
                <a:latin typeface="Verdana" pitchFamily="-1" charset="0"/>
                <a:ea typeface="ＭＳ Ｐゴシック" pitchFamily="-1" charset="-128"/>
              </a:endParaRPr>
            </a:p>
          </p:txBody>
        </p:sp>
        <p:sp>
          <p:nvSpPr>
            <p:cNvPr id="9" name="Rectangle 28"/>
            <p:cNvSpPr>
              <a:spLocks noChangeArrowheads="1"/>
            </p:cNvSpPr>
            <p:nvPr userDrawn="1"/>
          </p:nvSpPr>
          <p:spPr bwMode="auto">
            <a:xfrm>
              <a:off x="2577" y="4080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75">
                <a:defRPr/>
              </a:pPr>
              <a:r>
                <a:rPr lang="en-GB" sz="800" b="1" i="1">
                  <a:solidFill>
                    <a:srgbClr val="FFFFFF"/>
                  </a:solidFill>
                  <a:latin typeface="Verdana" pitchFamily="-107" charset="0"/>
                  <a:ea typeface="ＭＳ Ｐゴシック" pitchFamily="-107" charset="-128"/>
                  <a:cs typeface="ＭＳ Ｐゴシック" pitchFamily="-107" charset="-128"/>
                </a:rPr>
                <a:t>Climate Action</a:t>
              </a:r>
            </a:p>
          </p:txBody>
        </p:sp>
      </p:grpSp>
      <p:pic>
        <p:nvPicPr>
          <p:cNvPr id="10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63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3"/>
          <p:cNvSpPr>
            <a:spLocks noChangeShapeType="1"/>
          </p:cNvSpPr>
          <p:nvPr/>
        </p:nvSpPr>
        <p:spPr bwMode="auto">
          <a:xfrm flipV="1">
            <a:off x="4146550" y="1228725"/>
            <a:ext cx="622300" cy="0"/>
          </a:xfrm>
          <a:prstGeom prst="line">
            <a:avLst/>
          </a:prstGeom>
          <a:noFill/>
          <a:ln w="38100">
            <a:solidFill>
              <a:srgbClr val="31942E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7600" b="1">
              <a:solidFill>
                <a:srgbClr val="FFD624"/>
              </a:solidFill>
              <a:latin typeface="Verdan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-1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AFE8177-02FF-4A19-A3F2-A1904A9BD08C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98D96-A790-405A-9388-53C26A541AF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06700-69A9-4E6B-8014-BD6C943A1870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7C24B-5903-4C05-BECD-9E26764B3ABD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61A0-46AA-42DA-B461-C5E6862103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E7F6E-9F2F-4ED5-B222-D175881E0A1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00C60-3859-4BAF-A4DF-0CF38EC82F4A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D16B0-647D-4ED6-AFA0-7D9049C48410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A2AAC-8635-4C71-A20E-3AB2BCB322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880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69BCB-8DCB-411C-81D2-6D961E5C53A2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C894D-23E5-46AF-B524-1065B91D0848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76CAE-80A1-41CD-AEF8-4E9B5448DB1B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4302-BCDE-40C9-AB3E-B9BF141FF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52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FBA79-27BC-40A6-A4A9-085C3634A4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3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0D9B-74BA-431F-ADF9-079FBAEC63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86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A53D1-8CC0-4CA8-B883-8333B029B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82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18F2-2361-4A9C-A125-8F02681391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62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03482-D961-4B21-B4FD-F08FB41B44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9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FEB1F-E7C9-4B83-B24E-941898FC18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39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F9BD83C-F54E-485D-B9A8-8DFAD42A628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5B052FF-04C7-461B-BD71-88488C95A3AD}" type="slidenum">
              <a:rPr lang="en-GB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GB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altLang="en-US" sz="1800">
              <a:solidFill>
                <a:srgbClr val="FFFFFF"/>
              </a:solidFill>
              <a:ea typeface="ＭＳ Ｐゴシック" pitchFamily="-1" charset="-128"/>
            </a:endParaRPr>
          </a:p>
        </p:txBody>
      </p:sp>
      <p:pic>
        <p:nvPicPr>
          <p:cNvPr id="103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27"/>
          <p:cNvGrpSpPr>
            <a:grpSpLocks/>
          </p:cNvGrpSpPr>
          <p:nvPr/>
        </p:nvGrpSpPr>
        <p:grpSpPr bwMode="auto">
          <a:xfrm>
            <a:off x="4090988" y="6470650"/>
            <a:ext cx="817562" cy="387350"/>
            <a:chOff x="2577" y="4076"/>
            <a:chExt cx="515" cy="244"/>
          </a:xfrm>
        </p:grpSpPr>
        <p:sp>
          <p:nvSpPr>
            <p:cNvPr id="1034" name="Rectangle 6"/>
            <p:cNvSpPr>
              <a:spLocks noChangeArrowheads="1"/>
            </p:cNvSpPr>
            <p:nvPr userDrawn="1"/>
          </p:nvSpPr>
          <p:spPr bwMode="auto">
            <a:xfrm>
              <a:off x="2615" y="4076"/>
              <a:ext cx="376" cy="244"/>
            </a:xfrm>
            <a:prstGeom prst="rect">
              <a:avLst/>
            </a:prstGeom>
            <a:solidFill>
              <a:srgbClr val="31942E"/>
            </a:solidFill>
            <a:ln w="9525">
              <a:solidFill>
                <a:srgbClr val="31942E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defTabSz="457200">
                <a:defRPr/>
              </a:pPr>
              <a:endParaRPr lang="en-US" altLang="en-US" sz="800" b="1" i="1">
                <a:solidFill>
                  <a:srgbClr val="FFFFFF"/>
                </a:solidFill>
                <a:latin typeface="Verdana" pitchFamily="-1" charset="0"/>
                <a:ea typeface="ＭＳ Ｐゴシック" pitchFamily="-1" charset="-128"/>
              </a:endParaRPr>
            </a:p>
          </p:txBody>
        </p:sp>
        <p:sp>
          <p:nvSpPr>
            <p:cNvPr id="1035" name="Rectangle 26"/>
            <p:cNvSpPr>
              <a:spLocks noChangeArrowheads="1"/>
            </p:cNvSpPr>
            <p:nvPr userDrawn="1"/>
          </p:nvSpPr>
          <p:spPr bwMode="auto">
            <a:xfrm>
              <a:off x="2577" y="4080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175">
                <a:defRPr/>
              </a:pPr>
              <a:r>
                <a:rPr lang="en-GB" sz="800" b="1" i="1" dirty="0">
                  <a:solidFill>
                    <a:srgbClr val="FFFFFF"/>
                  </a:solidFill>
                  <a:latin typeface="Verdana" pitchFamily="-107" charset="0"/>
                  <a:ea typeface="ＭＳ Ｐゴシック" pitchFamily="-107" charset="-128"/>
                  <a:cs typeface="ＭＳ Ｐゴシック" pitchFamily="-107" charset="-128"/>
                </a:rPr>
                <a:t>Climate Action</a:t>
              </a:r>
            </a:p>
          </p:txBody>
        </p:sp>
      </p:grpSp>
      <p:sp>
        <p:nvSpPr>
          <p:cNvPr id="1033" name="Line 28"/>
          <p:cNvSpPr>
            <a:spLocks noChangeShapeType="1"/>
          </p:cNvSpPr>
          <p:nvPr/>
        </p:nvSpPr>
        <p:spPr bwMode="auto">
          <a:xfrm flipV="1">
            <a:off x="4146550" y="1238250"/>
            <a:ext cx="622300" cy="0"/>
          </a:xfrm>
          <a:prstGeom prst="line">
            <a:avLst/>
          </a:prstGeom>
          <a:noFill/>
          <a:ln w="38100">
            <a:solidFill>
              <a:srgbClr val="31942E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7600" b="1">
              <a:solidFill>
                <a:srgbClr val="FFD624"/>
              </a:solidFill>
              <a:latin typeface="Verdan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3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-1" charset="-128"/>
          <a:cs typeface="ＭＳ Ｐゴシック" pitchFamily="-102" charset="-128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" charset="-128"/>
          <a:cs typeface="ＭＳ Ｐゴシック" pitchFamily="-102" charset="-128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" charset="-128"/>
          <a:cs typeface="ＭＳ Ｐゴシック" pitchFamily="-102" charset="-128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" charset="-128"/>
          <a:cs typeface="ＭＳ Ｐゴシック" pitchFamily="-102" charset="-128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-1" charset="-128"/>
          <a:cs typeface="ＭＳ Ｐゴシック" pitchFamily="-102" charset="-128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pitchFamily="-1" charset="-128"/>
          <a:cs typeface="ＭＳ Ｐゴシック" pitchFamily="-10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euclimateaction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12" Type="http://schemas.openxmlformats.org/officeDocument/2006/relationships/hyperlink" Target="http://ec.europa.eu/clim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UClimateActio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twitter.com/EUClimateAction" TargetMode="External"/><Relationship Id="rId4" Type="http://schemas.openxmlformats.org/officeDocument/2006/relationships/hyperlink" Target="https://www.facebook.com/EUClimateAction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1484784"/>
            <a:ext cx="8712522" cy="187220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rgbClr val="FFFF00"/>
                </a:solidFill>
              </a:rPr>
              <a:t>The Role of Renewables after the Paris Agreement</a:t>
            </a:r>
            <a:endParaRPr lang="en-US" sz="4000" kern="0" dirty="0">
              <a:solidFill>
                <a:srgbClr val="FFFF00"/>
              </a:solidFill>
            </a:endParaRPr>
          </a:p>
        </p:txBody>
      </p:sp>
      <p:sp>
        <p:nvSpPr>
          <p:cNvPr id="9" name="Subtitle 5"/>
          <p:cNvSpPr>
            <a:spLocks noGrp="1"/>
          </p:cNvSpPr>
          <p:nvPr/>
        </p:nvSpPr>
        <p:spPr bwMode="auto">
          <a:xfrm>
            <a:off x="107504" y="4797152"/>
            <a:ext cx="91440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2400" dirty="0" smtClean="0"/>
              <a:t>Hamburg – </a:t>
            </a:r>
            <a:r>
              <a:rPr lang="en-GB" altLang="en-US" sz="2400" dirty="0" err="1" smtClean="0"/>
              <a:t>WindEurope</a:t>
            </a:r>
            <a:r>
              <a:rPr lang="en-GB" altLang="en-US" sz="2400" dirty="0" smtClean="0"/>
              <a:t> Summit – 27 Sep 2016</a:t>
            </a:r>
          </a:p>
          <a:p>
            <a:pPr algn="r"/>
            <a:r>
              <a:rPr lang="en-GB" altLang="en-US" sz="2400" dirty="0" smtClean="0"/>
              <a:t>Jos DELBEKE</a:t>
            </a:r>
          </a:p>
          <a:p>
            <a:pPr algn="r"/>
            <a:r>
              <a:rPr lang="en-GB" altLang="en-US" sz="2200" dirty="0" smtClean="0"/>
              <a:t>Director General for Climate Action </a:t>
            </a:r>
          </a:p>
          <a:p>
            <a:pPr algn="r"/>
            <a:r>
              <a:rPr lang="en-GB" altLang="en-US" sz="2200" dirty="0" smtClean="0"/>
              <a:t>European Commission</a:t>
            </a:r>
          </a:p>
          <a:p>
            <a:pPr algn="r"/>
            <a:r>
              <a:rPr lang="en-GB" altLang="en-US" sz="2200" dirty="0" smtClean="0"/>
              <a:t> </a:t>
            </a:r>
          </a:p>
          <a:p>
            <a:pPr algn="r"/>
            <a:endParaRPr lang="en-GB" altLang="en-US" sz="2400" dirty="0" smtClean="0"/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08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39938"/>
            <a:ext cx="817562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164305" y="1052513"/>
            <a:ext cx="8798719" cy="936327"/>
          </a:xfrm>
        </p:spPr>
        <p:txBody>
          <a:bodyPr/>
          <a:lstStyle/>
          <a:p>
            <a:pPr algn="ctr" eaLnBrk="1" hangingPunct="1"/>
            <a:r>
              <a:rPr lang="en-GB" altLang="en-US" sz="1800" dirty="0" smtClean="0">
                <a:solidFill>
                  <a:srgbClr val="E54C07"/>
                </a:solidFill>
              </a:rPr>
              <a:t>INDCs : References to carbon pricing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263" y="6022975"/>
            <a:ext cx="43926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0" dirty="0">
                <a:solidFill>
                  <a:srgbClr val="0F5494"/>
                </a:solidFill>
                <a:cs typeface="+mn-cs"/>
              </a:rPr>
              <a:t>Planned / possible use of int'al market mechanisms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213" y="6235700"/>
            <a:ext cx="37639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200" b="0" dirty="0">
                <a:solidFill>
                  <a:srgbClr val="0F5494"/>
                </a:solidFill>
                <a:cs typeface="+mn-cs"/>
              </a:rPr>
              <a:t> No specific references or no INDC </a:t>
            </a:r>
            <a:r>
              <a:rPr lang="fr-BE" sz="1200" b="0" dirty="0" err="1">
                <a:solidFill>
                  <a:srgbClr val="0F5494"/>
                </a:solidFill>
                <a:cs typeface="+mn-cs"/>
              </a:rPr>
              <a:t>yet</a:t>
            </a:r>
            <a:endParaRPr lang="en-GB" sz="1200" b="0" dirty="0">
              <a:solidFill>
                <a:srgbClr val="0F5494"/>
              </a:solidFill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3" y="5803900"/>
            <a:ext cx="43910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0" dirty="0">
                <a:solidFill>
                  <a:srgbClr val="0F5494"/>
                </a:solidFill>
                <a:cs typeface="+mn-cs"/>
              </a:rPr>
              <a:t>Domestic ETS and carbon taxes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507038"/>
            <a:ext cx="43926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0" dirty="0">
                <a:solidFill>
                  <a:srgbClr val="0F5494"/>
                </a:solidFill>
                <a:cs typeface="+mn-cs"/>
              </a:rPr>
              <a:t>Ref. in INDCs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3725" y="5413375"/>
            <a:ext cx="19446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b="0" i="1" dirty="0">
                <a:solidFill>
                  <a:srgbClr val="0F5494"/>
                </a:solidFill>
                <a:cs typeface="+mn-cs"/>
              </a:rPr>
              <a:t>Adapted from WRI-CAIT</a:t>
            </a:r>
          </a:p>
        </p:txBody>
      </p:sp>
      <p:pic>
        <p:nvPicPr>
          <p:cNvPr id="3175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33" b="92020"/>
          <a:stretch>
            <a:fillRect/>
          </a:stretch>
        </p:blipFill>
        <p:spPr bwMode="auto">
          <a:xfrm>
            <a:off x="0" y="5835650"/>
            <a:ext cx="3286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FC6617D-2A70-416F-8E6F-FA2520D3AF35}" type="slidenum">
              <a:rPr lang="en-GB" altLang="en-US" sz="1400" i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sz="1400" i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9144000" cy="936625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rgbClr val="E54C07"/>
                </a:solidFill>
              </a:rPr>
              <a:t>Increase in Coverage of GHG by Emission Trading</a:t>
            </a:r>
            <a:endParaRPr lang="en-GB" sz="2400" dirty="0">
              <a:solidFill>
                <a:srgbClr val="E54C0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7F6E-9F2F-4ED5-B222-D175881E0A1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" y="2636912"/>
            <a:ext cx="8713659" cy="3492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6417876"/>
            <a:ext cx="598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/>
              <a:t>IETA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02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00" y="1108621"/>
            <a:ext cx="8469312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 smtClean="0">
                <a:solidFill>
                  <a:srgbClr val="E54C07"/>
                </a:solidFill>
              </a:rPr>
              <a:t>Renewable Energy Directive</a:t>
            </a:r>
            <a:endParaRPr lang="en-GB" sz="2400" dirty="0">
              <a:solidFill>
                <a:srgbClr val="E54C07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867883" y="2937685"/>
          <a:ext cx="4013200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532507" y="1482378"/>
            <a:ext cx="8585200" cy="711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 sz="1400" b="1" dirty="0">
              <a:solidFill>
                <a:srgbClr val="31942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74" y="1872020"/>
            <a:ext cx="8885968" cy="4985980"/>
          </a:xfrm>
          <a:prstGeom prst="rect">
            <a:avLst/>
          </a:prstGeom>
          <a:noFill/>
          <a:ln w="22225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b="1" dirty="0" err="1" smtClean="0"/>
              <a:t>Differentiated</a:t>
            </a:r>
            <a:r>
              <a:rPr lang="fr-BE" sz="2000" b="1" dirty="0" smtClean="0"/>
              <a:t> national </a:t>
            </a:r>
            <a:r>
              <a:rPr lang="fr-BE" sz="2000" b="1" dirty="0" err="1" smtClean="0"/>
              <a:t>targets</a:t>
            </a:r>
            <a:r>
              <a:rPr lang="fr-BE" sz="2000" b="1" dirty="0" smtClean="0"/>
              <a:t>, </a:t>
            </a:r>
            <a:r>
              <a:rPr lang="fr-BE" sz="2000" b="1" dirty="0" err="1" smtClean="0"/>
              <a:t>adding</a:t>
            </a:r>
            <a:r>
              <a:rPr lang="fr-BE" sz="2000" b="1" dirty="0" smtClean="0"/>
              <a:t> up to 20 % for the EU by 2020</a:t>
            </a:r>
          </a:p>
          <a:p>
            <a:endParaRPr lang="fr-B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National (wide ranging) support schemes</a:t>
            </a:r>
          </a:p>
          <a:p>
            <a:endParaRPr lang="fr-BE" sz="2000" b="1" dirty="0" smtClean="0"/>
          </a:p>
          <a:p>
            <a:r>
              <a:rPr lang="en-GB" sz="3000" b="1" dirty="0" smtClean="0"/>
              <a:t>   	</a:t>
            </a:r>
            <a:r>
              <a:rPr lang="en-GB" sz="3000" b="1" dirty="0" smtClean="0">
                <a:solidFill>
                  <a:srgbClr val="92D050"/>
                </a:solidFill>
              </a:rPr>
              <a:t>+</a:t>
            </a:r>
            <a:r>
              <a:rPr lang="en-GB" sz="3000" b="1" dirty="0" smtClean="0"/>
              <a:t>	</a:t>
            </a:r>
            <a:r>
              <a:rPr lang="en-GB" sz="2000" b="1" dirty="0" smtClean="0"/>
              <a:t>delivery of target :		16 % in 2014</a:t>
            </a:r>
          </a:p>
          <a:p>
            <a:r>
              <a:rPr lang="fr-BE" sz="2000" b="1" dirty="0"/>
              <a:t>	</a:t>
            </a:r>
            <a:r>
              <a:rPr lang="fr-BE" sz="2000" b="1" dirty="0" smtClean="0"/>
              <a:t>					(8% </a:t>
            </a:r>
            <a:r>
              <a:rPr lang="fr-BE" sz="2000" b="1" dirty="0" err="1" smtClean="0"/>
              <a:t>in</a:t>
            </a:r>
            <a:r>
              <a:rPr lang="fr-BE" sz="2000" b="1" dirty="0" smtClean="0"/>
              <a:t> 2008)</a:t>
            </a:r>
          </a:p>
          <a:p>
            <a:r>
              <a:rPr lang="fr-BE" sz="3000" b="1" dirty="0" smtClean="0"/>
              <a:t>   	</a:t>
            </a:r>
            <a:r>
              <a:rPr lang="fr-BE" sz="3000" b="1" dirty="0" smtClean="0">
                <a:solidFill>
                  <a:srgbClr val="FF0000"/>
                </a:solidFill>
              </a:rPr>
              <a:t>-</a:t>
            </a:r>
            <a:r>
              <a:rPr lang="fr-BE" sz="2000" b="1" dirty="0" smtClean="0"/>
              <a:t> 	impact on internal </a:t>
            </a:r>
            <a:r>
              <a:rPr lang="fr-BE" sz="2000" b="1" dirty="0" err="1" smtClean="0"/>
              <a:t>electricity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market</a:t>
            </a:r>
            <a:endParaRPr lang="fr-BE" sz="2000" b="1" dirty="0" smtClean="0"/>
          </a:p>
          <a:p>
            <a:pPr marL="2171700" lvl="4" indent="-342900">
              <a:buFontTx/>
              <a:buChar char="-"/>
            </a:pPr>
            <a:r>
              <a:rPr lang="fr-BE" sz="1800" b="1" dirty="0" err="1" smtClean="0"/>
              <a:t>Fragmented</a:t>
            </a:r>
            <a:r>
              <a:rPr lang="fr-BE" sz="1800" b="1" dirty="0" smtClean="0"/>
              <a:t> </a:t>
            </a:r>
            <a:r>
              <a:rPr lang="fr-BE" sz="1800" b="1" dirty="0" err="1" smtClean="0"/>
              <a:t>markets</a:t>
            </a:r>
            <a:endParaRPr lang="en-GB" sz="1800" dirty="0"/>
          </a:p>
          <a:p>
            <a:pPr marL="2171700" lvl="4" indent="-342900">
              <a:buFontTx/>
              <a:buChar char="-"/>
            </a:pPr>
            <a:r>
              <a:rPr lang="fr-BE" sz="1800" b="1" dirty="0" err="1" smtClean="0"/>
              <a:t>Overcompensation</a:t>
            </a:r>
            <a:r>
              <a:rPr lang="fr-BE" sz="1800" b="1" dirty="0" smtClean="0"/>
              <a:t> ?</a:t>
            </a:r>
          </a:p>
          <a:p>
            <a:pPr lvl="4"/>
            <a:endParaRPr lang="fr-BE" sz="1800" b="1" dirty="0" smtClean="0"/>
          </a:p>
          <a:p>
            <a:r>
              <a:rPr lang="fr-BE" sz="3000" b="1" dirty="0" smtClean="0">
                <a:solidFill>
                  <a:srgbClr val="FF0000"/>
                </a:solidFill>
              </a:rPr>
              <a:t>	-</a:t>
            </a:r>
            <a:r>
              <a:rPr lang="fr-BE" sz="2000" b="1" dirty="0" smtClean="0"/>
              <a:t> </a:t>
            </a:r>
            <a:r>
              <a:rPr lang="fr-BE" sz="2000" b="1" dirty="0"/>
              <a:t>	</a:t>
            </a:r>
            <a:r>
              <a:rPr lang="fr-BE" sz="2000" b="1" dirty="0" err="1" smtClean="0"/>
              <a:t>cost-effectiveness</a:t>
            </a:r>
            <a:endParaRPr lang="fr-B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For 2030 : EU-wide target of at least 27 %</a:t>
            </a:r>
            <a:endParaRPr lang="en-GB" sz="2000" b="1" dirty="0"/>
          </a:p>
          <a:p>
            <a:endParaRPr lang="en-GB" sz="1800" dirty="0"/>
          </a:p>
          <a:p>
            <a:pPr lvl="3"/>
            <a:endParaRPr lang="fr-BE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98D96-A790-405A-9388-53C26A541AF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88925" y="1339850"/>
            <a:ext cx="8542338" cy="936625"/>
          </a:xfrm>
        </p:spPr>
        <p:txBody>
          <a:bodyPr/>
          <a:lstStyle/>
          <a:p>
            <a:pPr indent="-358775" algn="ctr" eaLnBrk="0" hangingPunct="0">
              <a:buClr>
                <a:schemeClr val="bg1"/>
              </a:buClr>
            </a:pPr>
            <a:r>
              <a:rPr lang="en-GB" altLang="en-US" sz="2400" i="1" dirty="0" smtClean="0">
                <a:solidFill>
                  <a:srgbClr val="E54C07"/>
                </a:solidFill>
                <a:ea typeface="ＭＳ Ｐゴシック" pitchFamily="-1" charset="-128"/>
                <a:cs typeface="ＭＳ Ｐゴシック" pitchFamily="-102" charset="-128"/>
              </a:rPr>
              <a:t>EU Renewable </a:t>
            </a:r>
            <a:r>
              <a:rPr lang="en-GB" altLang="en-US" sz="2400" i="1" dirty="0">
                <a:solidFill>
                  <a:srgbClr val="E54C07"/>
                </a:solidFill>
                <a:ea typeface="ＭＳ Ｐゴシック" pitchFamily="-1" charset="-128"/>
                <a:cs typeface="ＭＳ Ｐゴシック" pitchFamily="-102" charset="-128"/>
              </a:rPr>
              <a:t>energy : today 16 % </a:t>
            </a:r>
            <a:br>
              <a:rPr lang="en-GB" altLang="en-US" sz="2400" i="1" dirty="0">
                <a:solidFill>
                  <a:srgbClr val="E54C07"/>
                </a:solidFill>
                <a:ea typeface="ＭＳ Ｐゴシック" pitchFamily="-1" charset="-128"/>
                <a:cs typeface="ＭＳ Ｐゴシック" pitchFamily="-102" charset="-128"/>
              </a:rPr>
            </a:br>
            <a:r>
              <a:rPr lang="en-GB" altLang="en-US" sz="2400" i="1" dirty="0">
                <a:solidFill>
                  <a:srgbClr val="E54C07"/>
                </a:solidFill>
                <a:ea typeface="ＭＳ Ｐゴシック" pitchFamily="-1" charset="-128"/>
                <a:cs typeface="ＭＳ Ｐゴシック" pitchFamily="-102" charset="-128"/>
              </a:rPr>
              <a:t>of energy use in the EU (</a:t>
            </a:r>
            <a:r>
              <a:rPr lang="en-GB" altLang="en-US" sz="2400" i="1" dirty="0" err="1">
                <a:solidFill>
                  <a:srgbClr val="E54C07"/>
                </a:solidFill>
                <a:ea typeface="ＭＳ Ｐゴシック" pitchFamily="-1" charset="-128"/>
                <a:cs typeface="ＭＳ Ｐゴシック" pitchFamily="-102" charset="-128"/>
              </a:rPr>
              <a:t>Mtoe</a:t>
            </a:r>
            <a:r>
              <a:rPr lang="en-GB" altLang="en-US" sz="2400" i="1" dirty="0">
                <a:solidFill>
                  <a:srgbClr val="E54C07"/>
                </a:solidFill>
                <a:ea typeface="ＭＳ Ｐゴシック" pitchFamily="-1" charset="-128"/>
                <a:cs typeface="ＭＳ Ｐゴシック" pitchFamily="-102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3A1CF7-C74C-4AAE-A58A-E0599402A21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948264" y="6304349"/>
            <a:ext cx="1492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 i="0" dirty="0">
                <a:solidFill>
                  <a:schemeClr val="tx1"/>
                </a:solidFill>
              </a:rPr>
              <a:t>Source: </a:t>
            </a:r>
            <a:r>
              <a:rPr lang="en-US" altLang="en-US" sz="1200" b="0" i="0" dirty="0" smtClean="0">
                <a:solidFill>
                  <a:schemeClr val="tx1"/>
                </a:solidFill>
              </a:rPr>
              <a:t>Eurostat</a:t>
            </a:r>
            <a:endParaRPr lang="en-GB" altLang="en-US" sz="1200" b="0" i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File:RENEWABLES-EU28-PRIMARY-PRODUCTION-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3620"/>
            <a:ext cx="6192688" cy="40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r="6052"/>
          <a:stretch>
            <a:fillRect/>
          </a:stretch>
        </p:blipFill>
        <p:spPr bwMode="auto">
          <a:xfrm>
            <a:off x="384175" y="2417763"/>
            <a:ext cx="8353425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6988"/>
            <a:ext cx="9144000" cy="936625"/>
          </a:xfrm>
        </p:spPr>
        <p:txBody>
          <a:bodyPr/>
          <a:lstStyle/>
          <a:p>
            <a:pPr algn="ctr" eaLnBrk="1" hangingPunct="1"/>
            <a:r>
              <a:rPr lang="en-GB" altLang="en-US" sz="2400" dirty="0" smtClean="0">
                <a:solidFill>
                  <a:srgbClr val="E54C07"/>
                </a:solidFill>
              </a:rPr>
              <a:t>Potential impact of INDCs on global cumulative investment in the power sector, 2015 – 2040</a:t>
            </a:r>
            <a:endParaRPr lang="en-US" altLang="en-US" sz="2400" dirty="0" smtClean="0">
              <a:solidFill>
                <a:srgbClr val="E54C07"/>
              </a:solidFill>
            </a:endParaRPr>
          </a:p>
        </p:txBody>
      </p:sp>
      <p:sp>
        <p:nvSpPr>
          <p:cNvPr id="378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DD9E6-08A7-4F3F-945D-2600580A846C}" type="slidenum">
              <a:rPr lang="en-GB" alt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400" i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6417876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/>
              <a:t>IEA WEO2015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97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8964488" cy="936625"/>
          </a:xfrm>
        </p:spPr>
        <p:txBody>
          <a:bodyPr/>
          <a:lstStyle/>
          <a:p>
            <a:pPr algn="ctr"/>
            <a:r>
              <a:rPr lang="en-GB" altLang="en-US" sz="2400" dirty="0">
                <a:solidFill>
                  <a:srgbClr val="E54C07"/>
                </a:solidFill>
              </a:rPr>
              <a:t>Potential impact of INDCs on power generation retirements and additions, 2015-2040</a:t>
            </a:r>
            <a:endParaRPr lang="en-GB" sz="2400" dirty="0">
              <a:solidFill>
                <a:srgbClr val="E54C0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2AAC-8635-4C71-A20E-3AB2BCB322E4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249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417876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/>
              <a:t>IEA WEO2015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026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E54C07"/>
                </a:solidFill>
              </a:rPr>
              <a:t>Growth in RES electricity generation 2015-2040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98D96-A790-405A-9388-53C26A541AF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752725"/>
            <a:ext cx="69818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400" y="6422597"/>
            <a:ext cx="278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chemeClr val="bg2">
                    <a:lumMod val="25000"/>
                  </a:schemeClr>
                </a:solidFill>
              </a:rPr>
              <a:t>Source: IEA WEO 2015</a:t>
            </a:r>
            <a:endParaRPr lang="en-GB" sz="1200" b="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8785225" cy="863600"/>
          </a:xfrm>
        </p:spPr>
        <p:txBody>
          <a:bodyPr/>
          <a:lstStyle/>
          <a:p>
            <a:pPr marL="358775" indent="-358775" algn="ctr" eaLnBrk="0" hangingPunct="0">
              <a:spcBef>
                <a:spcPct val="0"/>
              </a:spcBef>
            </a:pPr>
            <a:r>
              <a:rPr lang="en-GB" altLang="en-US" sz="2400" b="1" i="0" dirty="0">
                <a:solidFill>
                  <a:srgbClr val="E54C07"/>
                </a:solidFill>
                <a:latin typeface="+mj-lt"/>
                <a:ea typeface="ＭＳ Ｐゴシック" pitchFamily="-1" charset="-128"/>
                <a:cs typeface="ＭＳ Ｐゴシック" pitchFamily="-102" charset="-128"/>
              </a:rPr>
              <a:t>Renewables policies contribute </a:t>
            </a:r>
          </a:p>
          <a:p>
            <a:pPr marL="358775" indent="-358775" algn="ctr" eaLnBrk="0" hangingPunct="0">
              <a:spcBef>
                <a:spcPct val="0"/>
              </a:spcBef>
            </a:pPr>
            <a:r>
              <a:rPr lang="en-GB" altLang="en-US" sz="2400" b="1" i="0" dirty="0">
                <a:solidFill>
                  <a:srgbClr val="E54C07"/>
                </a:solidFill>
                <a:latin typeface="+mj-lt"/>
                <a:ea typeface="ＭＳ Ｐゴシック" pitchFamily="-1" charset="-128"/>
                <a:cs typeface="ＭＳ Ｐゴシック" pitchFamily="-102" charset="-128"/>
              </a:rPr>
              <a:t>to reduce technology </a:t>
            </a:r>
            <a:r>
              <a:rPr lang="en-GB" altLang="en-US" sz="2400" b="1" i="0" dirty="0" smtClean="0">
                <a:solidFill>
                  <a:srgbClr val="E54C07"/>
                </a:solidFill>
                <a:latin typeface="+mj-lt"/>
                <a:ea typeface="ＭＳ Ｐゴシック" pitchFamily="-1" charset="-128"/>
                <a:cs typeface="ＭＳ Ｐゴシック" pitchFamily="-102" charset="-128"/>
              </a:rPr>
              <a:t>costs</a:t>
            </a:r>
            <a:endParaRPr lang="en-GB" altLang="en-US" sz="2400" b="1" i="0" dirty="0">
              <a:solidFill>
                <a:srgbClr val="E54C07"/>
              </a:solidFill>
              <a:latin typeface="+mj-lt"/>
              <a:ea typeface="ＭＳ Ｐゴシック" pitchFamily="-1" charset="-128"/>
              <a:cs typeface="ＭＳ Ｐゴシック" pitchFamily="-102" charset="-128"/>
            </a:endParaRP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24794" y="2452826"/>
            <a:ext cx="4172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/>
              <a:t>Onshore Wind </a:t>
            </a:r>
            <a:r>
              <a:rPr lang="en-GB" altLang="en-US" sz="1600" i="0" dirty="0" err="1" smtClean="0"/>
              <a:t>Levelised</a:t>
            </a:r>
            <a:r>
              <a:rPr lang="en-GB" altLang="en-US" sz="1600" i="0" dirty="0" smtClean="0"/>
              <a:t> Cost ($/</a:t>
            </a:r>
            <a:r>
              <a:rPr lang="en-GB" altLang="en-US" sz="1600" i="0" dirty="0" err="1" smtClean="0"/>
              <a:t>MWh</a:t>
            </a:r>
            <a:r>
              <a:rPr lang="en-GB" altLang="en-US" sz="1600" i="0" dirty="0" smtClean="0"/>
              <a:t>)</a:t>
            </a:r>
            <a:endParaRPr lang="en-GB" altLang="en-US" sz="1600" i="0" dirty="0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4720257" y="2442374"/>
            <a:ext cx="3668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/>
              <a:t>Solar PV Module Cost ($/W)</a:t>
            </a:r>
            <a:endParaRPr lang="en-GB" altLang="en-US" sz="16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924550" y="6115050"/>
            <a:ext cx="2895600" cy="476250"/>
          </a:xfrm>
        </p:spPr>
        <p:txBody>
          <a:bodyPr/>
          <a:lstStyle/>
          <a:p>
            <a:pPr algn="r">
              <a:defRPr/>
            </a:pPr>
            <a:fld id="{BC4FE597-49B5-448E-BD86-3F9558B05783}" type="slidenum">
              <a:rPr lang="en-GB" smtClean="0"/>
              <a:pPr algn="r">
                <a:defRPr/>
              </a:pPr>
              <a:t>17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1428" y="2852936"/>
            <a:ext cx="8588661" cy="3404641"/>
            <a:chOff x="31428" y="2760663"/>
            <a:chExt cx="8588661" cy="34046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28" y="2760663"/>
              <a:ext cx="4466111" cy="32606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5977" y="2823200"/>
              <a:ext cx="4264112" cy="334210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294362" y="4967968"/>
            <a:ext cx="1509886" cy="333240"/>
          </a:xfrm>
          <a:prstGeom prst="rect">
            <a:avLst/>
          </a:prstGeom>
          <a:solidFill>
            <a:srgbClr val="29D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bg1"/>
                </a:solidFill>
              </a:rPr>
              <a:t>Learning rate 24.3%</a:t>
            </a: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196495" y="6236418"/>
            <a:ext cx="4335946" cy="2889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" kern="0" dirty="0" smtClean="0"/>
              <a:t>Note: Prices are in real (2015) USD. ‘Current price’ is $0.61/W  Source: Bloomberg New Energy Finance, </a:t>
            </a:r>
            <a:r>
              <a:rPr lang="en-US" sz="800" kern="0" dirty="0" err="1" smtClean="0"/>
              <a:t>Maycock</a:t>
            </a:r>
            <a:endParaRPr lang="en-US" sz="800" kern="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8575" y="6232603"/>
            <a:ext cx="4111377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800" kern="0" dirty="0" smtClean="0"/>
              <a:t>Note: Pricing data has been inflation corrected to 2014. It is assumed the debt ratio of 70%, cost of debt (bps to LIBOR) of 175, cost of equity of 8%  Source: Bloomberg New Energy Finance</a:t>
            </a:r>
            <a:endParaRPr lang="en-US" sz="800" kern="0" dirty="0"/>
          </a:p>
        </p:txBody>
      </p:sp>
    </p:spTree>
    <p:extLst>
      <p:ext uri="{BB962C8B-B14F-4D97-AF65-F5344CB8AC3E}">
        <p14:creationId xmlns:p14="http://schemas.microsoft.com/office/powerpoint/2010/main" val="4081376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6988"/>
            <a:ext cx="9144000" cy="936625"/>
          </a:xfrm>
        </p:spPr>
        <p:txBody>
          <a:bodyPr/>
          <a:lstStyle/>
          <a:p>
            <a:pPr algn="ctr" eaLnBrk="1" hangingPunct="1"/>
            <a:r>
              <a:rPr lang="en-GB" altLang="en-US" sz="2400" dirty="0" smtClean="0">
                <a:solidFill>
                  <a:srgbClr val="E54C07"/>
                </a:solidFill>
              </a:rPr>
              <a:t>Record low recent awarding prices</a:t>
            </a:r>
            <a:endParaRPr lang="en-US" altLang="en-US" sz="2400" dirty="0" smtClean="0">
              <a:solidFill>
                <a:srgbClr val="E54C07"/>
              </a:solidFill>
            </a:endParaRPr>
          </a:p>
        </p:txBody>
      </p:sp>
      <p:sp>
        <p:nvSpPr>
          <p:cNvPr id="3789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0DDD9E6-08A7-4F3F-945D-2600580A846C}" type="slidenum">
              <a:rPr lang="en-GB" alt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 sz="1400" i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417875"/>
            <a:ext cx="29530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050" dirty="0" smtClean="0"/>
              <a:t>Source: </a:t>
            </a:r>
            <a:r>
              <a:rPr lang="en-GB" altLang="en-US" sz="1050" dirty="0" err="1" smtClean="0"/>
              <a:t>Enel</a:t>
            </a:r>
            <a:r>
              <a:rPr lang="en-GB" altLang="en-US" sz="1050" dirty="0" smtClean="0"/>
              <a:t> Green Power, based on IEA</a:t>
            </a:r>
            <a:endParaRPr lang="en-GB" sz="10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932785" cy="37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3508" y="1484784"/>
            <a:ext cx="8928992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pitchFamily="-1" charset="-128"/>
                <a:cs typeface="ＭＳ Ｐゴシック" pitchFamily="-102" charset="-128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altLang="en-US" sz="2400" kern="0" dirty="0" smtClean="0">
                <a:solidFill>
                  <a:srgbClr val="E54C07"/>
                </a:solidFill>
              </a:rPr>
              <a:t>EU ETS – </a:t>
            </a:r>
            <a:r>
              <a:rPr lang="fr-BE" altLang="en-US" sz="2400" kern="0" dirty="0" err="1" smtClean="0">
                <a:solidFill>
                  <a:srgbClr val="E54C07"/>
                </a:solidFill>
              </a:rPr>
              <a:t>auction</a:t>
            </a:r>
            <a:r>
              <a:rPr lang="fr-BE" altLang="en-US" sz="2400" kern="0" dirty="0" smtClean="0">
                <a:solidFill>
                  <a:srgbClr val="E54C07"/>
                </a:solidFill>
              </a:rPr>
              <a:t> revenues, 2020-2030</a:t>
            </a:r>
            <a:r>
              <a:rPr lang="en-GB" altLang="en-US" sz="2400" b="0" kern="0" dirty="0" smtClean="0">
                <a:solidFill>
                  <a:srgbClr val="E54C07"/>
                </a:solidFill>
              </a:rPr>
              <a:t/>
            </a:r>
            <a:br>
              <a:rPr lang="en-GB" altLang="en-US" sz="2400" b="0" kern="0" dirty="0" smtClean="0">
                <a:solidFill>
                  <a:srgbClr val="E54C07"/>
                </a:solidFill>
              </a:rPr>
            </a:br>
            <a:endParaRPr lang="en-US" altLang="en-US" sz="2400" kern="0" dirty="0" smtClean="0">
              <a:solidFill>
                <a:srgbClr val="E54C0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21" y="2276872"/>
            <a:ext cx="8280920" cy="392415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BE" sz="2200" dirty="0" smtClean="0"/>
              <a:t>EU </a:t>
            </a:r>
            <a:r>
              <a:rPr lang="fr-BE" sz="2200" dirty="0" err="1" smtClean="0"/>
              <a:t>Member</a:t>
            </a:r>
            <a:r>
              <a:rPr lang="fr-BE" sz="2200" dirty="0" smtClean="0"/>
              <a:t> States </a:t>
            </a:r>
            <a:r>
              <a:rPr lang="fr-BE" sz="2200" dirty="0" err="1" smtClean="0"/>
              <a:t>should</a:t>
            </a:r>
            <a:r>
              <a:rPr lang="fr-BE" sz="2200" dirty="0" smtClean="0"/>
              <a:t> use</a:t>
            </a:r>
            <a:r>
              <a:rPr lang="fr-BE" sz="2200" b="1" dirty="0" smtClean="0"/>
              <a:t> 50% of </a:t>
            </a:r>
            <a:r>
              <a:rPr lang="fr-BE" sz="2200" b="1" dirty="0" err="1" smtClean="0"/>
              <a:t>their</a:t>
            </a:r>
            <a:r>
              <a:rPr lang="fr-BE" sz="2200" b="1" dirty="0" smtClean="0"/>
              <a:t> ETS </a:t>
            </a:r>
            <a:r>
              <a:rPr lang="fr-BE" sz="2200" b="1" dirty="0" err="1" smtClean="0"/>
              <a:t>auction</a:t>
            </a:r>
            <a:r>
              <a:rPr lang="fr-BE" sz="2200" b="1" dirty="0" smtClean="0"/>
              <a:t> revenues for </a:t>
            </a:r>
            <a:r>
              <a:rPr lang="fr-BE" sz="2200" b="1" dirty="0" err="1" smtClean="0"/>
              <a:t>climate-related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purposes</a:t>
            </a:r>
            <a:endParaRPr lang="fr-BE" sz="2200" b="1" dirty="0" smtClean="0"/>
          </a:p>
          <a:p>
            <a:endParaRPr lang="fr-BE" sz="900" b="1" dirty="0"/>
          </a:p>
          <a:p>
            <a:pPr lvl="1"/>
            <a:r>
              <a:rPr lang="fr-BE" sz="2200" b="1" dirty="0" smtClean="0"/>
              <a:t>	</a:t>
            </a:r>
            <a:r>
              <a:rPr lang="fr-BE" sz="2000" i="1" dirty="0" smtClean="0"/>
              <a:t>more </a:t>
            </a:r>
            <a:r>
              <a:rPr lang="fr-BE" sz="2000" i="1" dirty="0" err="1" smtClean="0"/>
              <a:t>than</a:t>
            </a:r>
            <a:r>
              <a:rPr lang="fr-BE" sz="2000" i="1" dirty="0" smtClean="0"/>
              <a:t> 6bn </a:t>
            </a:r>
            <a:r>
              <a:rPr lang="fr-BE" sz="2000" i="1" dirty="0" err="1" smtClean="0"/>
              <a:t>allowances</a:t>
            </a:r>
            <a:r>
              <a:rPr lang="fr-BE" sz="2000" i="1" dirty="0" smtClean="0"/>
              <a:t> in total to </a:t>
            </a:r>
            <a:r>
              <a:rPr lang="fr-BE" sz="2000" i="1" dirty="0" err="1" smtClean="0"/>
              <a:t>be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auctioned</a:t>
            </a:r>
            <a:endParaRPr lang="fr-BE" sz="2200" i="1" dirty="0" smtClean="0"/>
          </a:p>
          <a:p>
            <a:r>
              <a:rPr lang="fr-BE" sz="2200" b="1" dirty="0" smtClean="0"/>
              <a:t>		</a:t>
            </a:r>
          </a:p>
          <a:p>
            <a:pPr marL="342900" indent="-342900">
              <a:buFont typeface="Arial" charset="0"/>
              <a:buChar char="•"/>
            </a:pPr>
            <a:r>
              <a:rPr lang="fr-BE" sz="2200" b="1" dirty="0" smtClean="0"/>
              <a:t>Innovation </a:t>
            </a:r>
            <a:r>
              <a:rPr lang="fr-BE" sz="2200" b="1" dirty="0" err="1" smtClean="0"/>
              <a:t>Fund</a:t>
            </a:r>
            <a:r>
              <a:rPr lang="fr-BE" sz="2200" b="1" dirty="0" smtClean="0"/>
              <a:t> </a:t>
            </a:r>
            <a:r>
              <a:rPr lang="fr-BE" sz="2200" dirty="0" smtClean="0"/>
              <a:t>for </a:t>
            </a:r>
            <a:r>
              <a:rPr lang="fr-BE" sz="2200" dirty="0" err="1" smtClean="0"/>
              <a:t>low-carbon</a:t>
            </a:r>
            <a:r>
              <a:rPr lang="fr-BE" sz="2200" dirty="0" smtClean="0"/>
              <a:t> innovation</a:t>
            </a:r>
          </a:p>
          <a:p>
            <a:endParaRPr lang="fr-BE" sz="1000" dirty="0" smtClean="0"/>
          </a:p>
          <a:p>
            <a:r>
              <a:rPr lang="fr-BE" sz="2200" dirty="0"/>
              <a:t>	</a:t>
            </a:r>
            <a:r>
              <a:rPr lang="fr-BE" sz="2000" i="1" dirty="0" smtClean="0"/>
              <a:t>450 </a:t>
            </a:r>
            <a:r>
              <a:rPr lang="fr-BE" sz="2000" i="1" dirty="0" err="1" smtClean="0"/>
              <a:t>mio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allowances</a:t>
            </a:r>
            <a:endParaRPr lang="fr-BE" sz="2000" i="1" dirty="0"/>
          </a:p>
          <a:p>
            <a:endParaRPr lang="fr-BE" sz="2200" dirty="0" smtClean="0"/>
          </a:p>
          <a:p>
            <a:pPr marL="342900" indent="-342900">
              <a:buFont typeface="Arial" charset="0"/>
              <a:buChar char="•"/>
            </a:pPr>
            <a:r>
              <a:rPr lang="fr-BE" sz="2200" b="1" dirty="0" err="1" smtClean="0"/>
              <a:t>Modernization</a:t>
            </a:r>
            <a:r>
              <a:rPr lang="fr-BE" sz="2200" b="1" dirty="0" smtClean="0"/>
              <a:t> </a:t>
            </a:r>
            <a:r>
              <a:rPr lang="fr-BE" sz="2200" b="1" dirty="0" err="1" smtClean="0"/>
              <a:t>Fund</a:t>
            </a:r>
            <a:r>
              <a:rPr lang="fr-BE" sz="2200" b="1" dirty="0" smtClean="0"/>
              <a:t> </a:t>
            </a:r>
            <a:r>
              <a:rPr lang="fr-BE" sz="2200" dirty="0" smtClean="0"/>
              <a:t>for </a:t>
            </a:r>
            <a:r>
              <a:rPr lang="fr-BE" sz="2200" dirty="0" err="1" smtClean="0"/>
              <a:t>energy</a:t>
            </a:r>
            <a:r>
              <a:rPr lang="fr-BE" sz="2200" dirty="0" smtClean="0"/>
              <a:t> </a:t>
            </a:r>
            <a:r>
              <a:rPr lang="fr-BE" sz="2200" dirty="0" err="1" smtClean="0"/>
              <a:t>investments</a:t>
            </a:r>
            <a:r>
              <a:rPr lang="fr-BE" sz="2200" dirty="0" smtClean="0"/>
              <a:t> in </a:t>
            </a:r>
            <a:r>
              <a:rPr lang="fr-BE" sz="2200" dirty="0" err="1" smtClean="0"/>
              <a:t>low-income</a:t>
            </a:r>
            <a:r>
              <a:rPr lang="fr-BE" sz="2200" dirty="0" smtClean="0"/>
              <a:t> </a:t>
            </a:r>
            <a:r>
              <a:rPr lang="fr-BE" sz="2200" dirty="0" err="1" smtClean="0"/>
              <a:t>Member</a:t>
            </a:r>
            <a:r>
              <a:rPr lang="fr-BE" sz="2200" dirty="0" smtClean="0"/>
              <a:t> States</a:t>
            </a:r>
          </a:p>
          <a:p>
            <a:endParaRPr lang="fr-BE" sz="900" dirty="0" smtClean="0"/>
          </a:p>
          <a:p>
            <a:r>
              <a:rPr lang="fr-BE" sz="2200" dirty="0"/>
              <a:t>	</a:t>
            </a:r>
            <a:r>
              <a:rPr lang="fr-BE" sz="2000" i="1" dirty="0" smtClean="0"/>
              <a:t>310 </a:t>
            </a:r>
            <a:r>
              <a:rPr lang="fr-BE" sz="2000" i="1" dirty="0" err="1" smtClean="0"/>
              <a:t>mio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allowances</a:t>
            </a:r>
            <a:endParaRPr lang="fr-BE" sz="22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0C60-3859-4BAF-A4DF-0CF38EC82F4A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971600" y="3212976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04893" y="4365104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004893" y="5877272"/>
            <a:ext cx="36004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80" y="1025351"/>
            <a:ext cx="8469312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rgbClr val="E54C07"/>
                </a:solidFill>
              </a:rPr>
              <a:t>The Paris Agreement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867883" y="2937685"/>
          <a:ext cx="4013200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72380" y="1493664"/>
            <a:ext cx="8585200" cy="711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 sz="1400" b="1" dirty="0">
              <a:solidFill>
                <a:srgbClr val="31942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032" y="2060848"/>
            <a:ext cx="8885968" cy="3785652"/>
          </a:xfrm>
          <a:prstGeom prst="rect">
            <a:avLst/>
          </a:prstGeom>
          <a:solidFill>
            <a:schemeClr val="bg1"/>
          </a:solidFill>
          <a:ln w="22225" cmpd="sng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Ambitious long-term goals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well-below 2°C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/>
              <a:t>pursue 1.5°C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/>
              <a:t>global peaking asap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climate neutrality in the second half of the </a:t>
            </a:r>
            <a:r>
              <a:rPr lang="en-GB" sz="2000" b="1" dirty="0" smtClean="0"/>
              <a:t>century</a:t>
            </a:r>
          </a:p>
          <a:p>
            <a:pPr lvl="2"/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Universal agreement</a:t>
            </a:r>
          </a:p>
          <a:p>
            <a:endParaRPr lang="en-GB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189 nationally determined contributions (NDCs)</a:t>
            </a:r>
          </a:p>
          <a:p>
            <a:endParaRPr lang="en-GB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Greater emphasis on adaptation</a:t>
            </a:r>
          </a:p>
          <a:p>
            <a:endParaRPr lang="en-GB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Support for poor and vulnerable </a:t>
            </a:r>
            <a:r>
              <a:rPr lang="en-GB" sz="2000" b="1" dirty="0"/>
              <a:t>countries</a:t>
            </a:r>
          </a:p>
          <a:p>
            <a:endParaRPr lang="en-GB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98D96-A790-405A-9388-53C26A541AF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984" y="1276583"/>
            <a:ext cx="8928992" cy="57606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ＭＳ Ｐゴシック" pitchFamily="-1" charset="-128"/>
                <a:cs typeface="ＭＳ Ｐゴシック" pitchFamily="-102" charset="-128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  <a:cs typeface="ＭＳ Ｐゴシック" pitchFamily="-102" charset="-128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2350" kern="0" dirty="0" smtClean="0">
                <a:solidFill>
                  <a:srgbClr val="E54C07"/>
                </a:solidFill>
              </a:rPr>
              <a:t>European Fund for Strategic Investments (EFSI)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121" y="2060848"/>
            <a:ext cx="8280920" cy="449353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200" b="1" dirty="0" smtClean="0"/>
              <a:t>Current EFSI </a:t>
            </a:r>
            <a:r>
              <a:rPr lang="en-GB" sz="2200" dirty="0" smtClean="0"/>
              <a:t>(backed by EU guarantee of €16bn) </a:t>
            </a:r>
          </a:p>
          <a:p>
            <a:pPr marL="800100" lvl="1" indent="-342900">
              <a:buFont typeface="Arial" charset="0"/>
              <a:buChar char="•"/>
            </a:pPr>
            <a:endParaRPr lang="en-GB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GB" sz="2200" i="1" dirty="0" smtClean="0"/>
              <a:t>Expected to trigger €315bn of investments </a:t>
            </a:r>
          </a:p>
          <a:p>
            <a:endParaRPr lang="en-GB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GB" sz="2200" b="1" dirty="0" smtClean="0"/>
              <a:t>New Commission proposal to extend EFSI </a:t>
            </a:r>
            <a:r>
              <a:rPr lang="en-GB" sz="2200" dirty="0" smtClean="0"/>
              <a:t>until 2020:</a:t>
            </a:r>
          </a:p>
          <a:p>
            <a:endParaRPr lang="en-GB" sz="2200" dirty="0" smtClean="0"/>
          </a:p>
          <a:p>
            <a:pPr marL="800100" lvl="1" indent="-342900" algn="just">
              <a:buFont typeface="Arial" charset="0"/>
              <a:buChar char="•"/>
            </a:pPr>
            <a:r>
              <a:rPr lang="en-GB" sz="2200" i="1" dirty="0" smtClean="0"/>
              <a:t>Increased EU guarantee to enable €500bn of investments 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GB" sz="2200" i="1" dirty="0"/>
              <a:t>At least 40% of EFSI financing on infrastructure and innovation will go to </a:t>
            </a:r>
            <a:r>
              <a:rPr lang="en-GB" sz="2200" i="1" dirty="0" smtClean="0"/>
              <a:t>projects </a:t>
            </a:r>
            <a:r>
              <a:rPr lang="en-GB" sz="2200" i="1" dirty="0"/>
              <a:t>contributing to climate </a:t>
            </a:r>
            <a:r>
              <a:rPr lang="en-GB" sz="2200" i="1" dirty="0" smtClean="0"/>
              <a:t>action </a:t>
            </a:r>
          </a:p>
          <a:p>
            <a:pPr marL="800100" lvl="1" indent="-342900">
              <a:buFont typeface="Arial" charset="0"/>
              <a:buChar char="•"/>
            </a:pPr>
            <a:endParaRPr lang="en-GB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0C60-3859-4BAF-A4DF-0CF38EC82F4A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52" y="980728"/>
            <a:ext cx="8469312" cy="936625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E54C07"/>
                </a:solidFill>
              </a:rPr>
              <a:t>Conclusions</a:t>
            </a:r>
            <a:endParaRPr lang="en-GB" sz="2400" dirty="0">
              <a:solidFill>
                <a:srgbClr val="E54C07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867883" y="2937685"/>
          <a:ext cx="4013200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484784"/>
            <a:ext cx="8784976" cy="553997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b="1" dirty="0" smtClean="0"/>
              <a:t>The Paris Agreement </a:t>
            </a:r>
            <a:r>
              <a:rPr lang="fr-BE" sz="2000" b="1" dirty="0" err="1" smtClean="0"/>
              <a:t>indicates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strong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political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will</a:t>
            </a:r>
            <a:r>
              <a:rPr lang="fr-BE" sz="2000" b="1" dirty="0" smtClean="0"/>
              <a:t> to </a:t>
            </a:r>
            <a:r>
              <a:rPr lang="fr-BE" sz="2000" b="1" dirty="0" err="1" smtClean="0"/>
              <a:t>implement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energy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policies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that</a:t>
            </a:r>
            <a:r>
              <a:rPr lang="fr-BE" sz="2000" b="1" dirty="0" smtClean="0"/>
              <a:t> support RES.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 i="1" dirty="0" err="1"/>
              <a:t>Renewable</a:t>
            </a:r>
            <a:r>
              <a:rPr lang="fr-BE" sz="2000" i="1" dirty="0"/>
              <a:t> </a:t>
            </a:r>
            <a:r>
              <a:rPr lang="fr-BE" sz="2000" i="1" dirty="0" err="1"/>
              <a:t>energy</a:t>
            </a:r>
            <a:r>
              <a:rPr lang="fr-BE" sz="2000" i="1" dirty="0"/>
              <a:t> </a:t>
            </a:r>
            <a:r>
              <a:rPr lang="fr-BE" sz="2000" i="1" dirty="0" err="1"/>
              <a:t>is</a:t>
            </a:r>
            <a:r>
              <a:rPr lang="fr-BE" sz="2000" i="1" dirty="0"/>
              <a:t> </a:t>
            </a:r>
            <a:r>
              <a:rPr lang="fr-BE" sz="2000" i="1" dirty="0" err="1"/>
              <a:t>fast</a:t>
            </a:r>
            <a:r>
              <a:rPr lang="fr-BE" sz="2000" i="1" dirty="0"/>
              <a:t> </a:t>
            </a:r>
            <a:r>
              <a:rPr lang="fr-BE" sz="2000" i="1" dirty="0" err="1"/>
              <a:t>growing</a:t>
            </a:r>
            <a:r>
              <a:rPr lang="fr-BE" sz="2000" i="1" dirty="0"/>
              <a:t>, in EU and </a:t>
            </a:r>
            <a:r>
              <a:rPr lang="fr-BE" sz="2000" i="1" dirty="0" err="1"/>
              <a:t>worldwide</a:t>
            </a:r>
            <a:r>
              <a:rPr lang="fr-BE" sz="2000" i="1" dirty="0"/>
              <a:t>.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Emission trading can play double role for support of renewables: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 smtClean="0"/>
              <a:t>Increases competitiveness relative to fossil fuels</a:t>
            </a:r>
            <a:endParaRPr lang="en-GB" sz="2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i="1" dirty="0" smtClean="0"/>
              <a:t>Provides revenues that can be used to further support innovation and competitiveness of renewables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EU demonstrates an integrated approach for RES through climate and energy policies.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But more </a:t>
            </a:r>
            <a:r>
              <a:rPr lang="en-US" sz="2000" i="1" dirty="0" err="1"/>
              <a:t>harmonisation</a:t>
            </a:r>
            <a:r>
              <a:rPr lang="en-US" sz="2000" i="1" dirty="0"/>
              <a:t> is needed to create common market for 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Robust governance process is critical</a:t>
            </a:r>
            <a:endParaRPr lang="en-GB" sz="2000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98D96-A790-405A-9388-53C26A541AF2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0890" y="1268760"/>
            <a:ext cx="8780462" cy="1152128"/>
          </a:xfrm>
        </p:spPr>
        <p:txBody>
          <a:bodyPr/>
          <a:lstStyle/>
          <a:p>
            <a:pPr indent="0" algn="ctr" eaLnBrk="1" hangingPunct="1">
              <a:spcBef>
                <a:spcPts val="0"/>
              </a:spcBef>
            </a:pPr>
            <a:r>
              <a:rPr lang="en-GB" altLang="en-US" sz="3200" dirty="0" smtClean="0"/>
              <a:t>Thank you!</a:t>
            </a:r>
            <a:r>
              <a:rPr lang="en-GB" altLang="en-US" sz="1000" dirty="0" smtClean="0"/>
              <a:t/>
            </a:r>
            <a:br>
              <a:rPr lang="en-GB" altLang="en-US" sz="1000" dirty="0" smtClean="0"/>
            </a:b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2400" dirty="0" smtClean="0"/>
              <a:t>Visit DG Climate Action online:</a:t>
            </a:r>
            <a:endParaRPr lang="en-GB" alt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74032" y="2553230"/>
            <a:ext cx="1626781" cy="1344182"/>
            <a:chOff x="1338663" y="4486940"/>
            <a:chExt cx="1626781" cy="1344182"/>
          </a:xfrm>
        </p:grpSpPr>
        <p:pic>
          <p:nvPicPr>
            <p:cNvPr id="8" name="Picture 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053" y="4486940"/>
              <a:ext cx="720000" cy="72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38663" y="5369457"/>
              <a:ext cx="1626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facebook.com/</a:t>
              </a: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EUClimateAction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22660" y="2643230"/>
            <a:ext cx="1722475" cy="1254182"/>
            <a:chOff x="6532740" y="4576940"/>
            <a:chExt cx="1722475" cy="1254182"/>
          </a:xfrm>
        </p:grpSpPr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091" y="4576940"/>
              <a:ext cx="767772" cy="54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532740" y="5369457"/>
              <a:ext cx="1722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youtube.com/</a:t>
              </a: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EUClimateAction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41220" y="2553230"/>
            <a:ext cx="1722475" cy="1344182"/>
            <a:chOff x="4512555" y="4486940"/>
            <a:chExt cx="1722475" cy="1344182"/>
          </a:xfrm>
        </p:grpSpPr>
        <p:pic>
          <p:nvPicPr>
            <p:cNvPr id="9" name="Picture 8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250" y="4486940"/>
              <a:ext cx="715085" cy="720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12555" y="5369457"/>
              <a:ext cx="1722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pinterest.com/</a:t>
              </a: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EUClimateAction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2366" y="2553230"/>
            <a:ext cx="1722475" cy="1344182"/>
            <a:chOff x="2424075" y="4486940"/>
            <a:chExt cx="1722475" cy="1344182"/>
          </a:xfrm>
        </p:grpSpPr>
        <p:pic>
          <p:nvPicPr>
            <p:cNvPr id="14" name="Picture 13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868" y="4486940"/>
              <a:ext cx="888889" cy="720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24075" y="5369457"/>
              <a:ext cx="1722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twitter.com/</a:t>
              </a: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EUClimateAction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285" y="2553230"/>
            <a:ext cx="1626781" cy="1394737"/>
            <a:chOff x="-288118" y="4486940"/>
            <a:chExt cx="1626781" cy="1394737"/>
          </a:xfrm>
        </p:grpSpPr>
        <p:pic>
          <p:nvPicPr>
            <p:cNvPr id="2" name="Picture 1">
              <a:hlinkClick r:id="rId12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2" y="4486940"/>
              <a:ext cx="720000" cy="72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288118" y="5420012"/>
              <a:ext cx="1626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ec.europa.eu/</a:t>
              </a:r>
              <a:endParaRPr lang="el-GR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200" dirty="0" err="1">
                  <a:solidFill>
                    <a:schemeClr val="bg1"/>
                  </a:solidFill>
                </a:rPr>
                <a:t>clima</a:t>
              </a:r>
              <a:r>
                <a:rPr lang="en-GB" sz="1200" dirty="0">
                  <a:solidFill>
                    <a:schemeClr val="bg1"/>
                  </a:solidFill>
                </a:rPr>
                <a:t>/</a:t>
              </a:r>
            </a:p>
          </p:txBody>
        </p:sp>
      </p:grp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173372" y="4365104"/>
            <a:ext cx="87804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eaLnBrk="1" fontAlgn="base" hangingPunct="1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en-GB" altLang="en-US" sz="2400" dirty="0"/>
          </a:p>
          <a:p>
            <a:pPr algn="ctr"/>
            <a:r>
              <a:rPr lang="en-GB" altLang="en-US" sz="2400" dirty="0" smtClean="0"/>
              <a:t>Read our book "EU Climate Policy Explained" </a:t>
            </a:r>
            <a:r>
              <a:rPr lang="en-GB" altLang="en-US" sz="1200" dirty="0" smtClean="0"/>
              <a:t>(published by Routledge, 2015)</a:t>
            </a:r>
          </a:p>
          <a:p>
            <a:pPr algn="ctr"/>
            <a:r>
              <a:rPr lang="fr-BE" sz="1200" b="0" dirty="0" smtClean="0">
                <a:solidFill>
                  <a:schemeClr val="bg1"/>
                </a:solidFill>
              </a:rPr>
              <a:t>English, French, </a:t>
            </a:r>
            <a:r>
              <a:rPr lang="fr-BE" sz="1200" b="0" dirty="0" err="1" smtClean="0">
                <a:solidFill>
                  <a:schemeClr val="bg1"/>
                </a:solidFill>
              </a:rPr>
              <a:t>Spanish</a:t>
            </a:r>
            <a:r>
              <a:rPr lang="fr-BE" sz="1200" b="0" dirty="0" smtClean="0">
                <a:solidFill>
                  <a:schemeClr val="bg1"/>
                </a:solidFill>
              </a:rPr>
              <a:t>, </a:t>
            </a:r>
            <a:r>
              <a:rPr lang="fr-BE" sz="1200" b="0" dirty="0" err="1" smtClean="0">
                <a:solidFill>
                  <a:schemeClr val="bg1"/>
                </a:solidFill>
              </a:rPr>
              <a:t>Chinese</a:t>
            </a:r>
            <a:r>
              <a:rPr lang="fr-BE" sz="1200" b="0" dirty="0" smtClean="0">
                <a:solidFill>
                  <a:schemeClr val="bg1"/>
                </a:solidFill>
              </a:rPr>
              <a:t> versions </a:t>
            </a:r>
            <a:r>
              <a:rPr lang="fr-BE" sz="1200" b="0" dirty="0">
                <a:solidFill>
                  <a:schemeClr val="bg1"/>
                </a:solidFill>
              </a:rPr>
              <a:t>online : http://</a:t>
            </a:r>
            <a:r>
              <a:rPr lang="fr-BE" sz="1200" b="0" dirty="0" smtClean="0">
                <a:solidFill>
                  <a:schemeClr val="bg1"/>
                </a:solidFill>
              </a:rPr>
              <a:t>ec.europa.eu/clima/citizens/publications/index_en.htm</a:t>
            </a:r>
          </a:p>
          <a:p>
            <a:pPr algn="ctr"/>
            <a:endParaRPr lang="en-GB" altLang="en-US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5" y="5085183"/>
            <a:ext cx="1360541" cy="170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2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5763" y="1228725"/>
            <a:ext cx="8229600" cy="936625"/>
          </a:xfrm>
        </p:spPr>
        <p:txBody>
          <a:bodyPr/>
          <a:lstStyle/>
          <a:p>
            <a:pPr algn="ctr"/>
            <a:r>
              <a:rPr lang="fr-BE" altLang="en-US" sz="2400" dirty="0" smtClean="0">
                <a:solidFill>
                  <a:srgbClr val="E54C07"/>
                </a:solidFill>
              </a:rPr>
              <a:t>World </a:t>
            </a:r>
            <a:r>
              <a:rPr lang="fr-BE" altLang="en-US" sz="2400" dirty="0" err="1" smtClean="0">
                <a:solidFill>
                  <a:srgbClr val="E54C07"/>
                </a:solidFill>
              </a:rPr>
              <a:t>emissions</a:t>
            </a:r>
            <a:r>
              <a:rPr lang="fr-BE" altLang="en-US" sz="2400" dirty="0" smtClean="0">
                <a:solidFill>
                  <a:srgbClr val="E54C07"/>
                </a:solidFill>
              </a:rPr>
              <a:t> </a:t>
            </a:r>
            <a:r>
              <a:rPr lang="fr-BE" altLang="en-US" sz="2000" dirty="0" smtClean="0">
                <a:solidFill>
                  <a:srgbClr val="E54C07"/>
                </a:solidFill>
              </a:rPr>
              <a:t/>
            </a:r>
            <a:br>
              <a:rPr lang="fr-BE" altLang="en-US" sz="2000" dirty="0" smtClean="0">
                <a:solidFill>
                  <a:srgbClr val="E54C07"/>
                </a:solidFill>
              </a:rPr>
            </a:br>
            <a:r>
              <a:rPr lang="fr-BE" altLang="en-US" sz="1600" dirty="0" smtClean="0">
                <a:solidFill>
                  <a:srgbClr val="E54C07"/>
                </a:solidFill>
              </a:rPr>
              <a:t>(GtC02e, total </a:t>
            </a:r>
            <a:r>
              <a:rPr lang="fr-BE" altLang="en-US" sz="1600" dirty="0" err="1" smtClean="0">
                <a:solidFill>
                  <a:srgbClr val="E54C07"/>
                </a:solidFill>
              </a:rPr>
              <a:t>excluding</a:t>
            </a:r>
            <a:r>
              <a:rPr lang="fr-BE" altLang="en-US" sz="1600" dirty="0" smtClean="0">
                <a:solidFill>
                  <a:srgbClr val="E54C07"/>
                </a:solidFill>
              </a:rPr>
              <a:t> </a:t>
            </a:r>
            <a:r>
              <a:rPr lang="fr-BE" altLang="en-US" sz="1600" dirty="0" err="1" smtClean="0">
                <a:solidFill>
                  <a:srgbClr val="E54C07"/>
                </a:solidFill>
              </a:rPr>
              <a:t>sinks</a:t>
            </a:r>
            <a:r>
              <a:rPr lang="fr-BE" altLang="en-US" sz="1600" dirty="0" smtClean="0">
                <a:solidFill>
                  <a:srgbClr val="E54C07"/>
                </a:solidFill>
              </a:rPr>
              <a:t>) and percent change </a:t>
            </a:r>
            <a:br>
              <a:rPr lang="fr-BE" altLang="en-US" sz="1600" dirty="0" smtClean="0">
                <a:solidFill>
                  <a:srgbClr val="E54C07"/>
                </a:solidFill>
              </a:rPr>
            </a:br>
            <a:r>
              <a:rPr lang="fr-BE" altLang="en-US" sz="1600" dirty="0" smtClean="0">
                <a:solidFill>
                  <a:srgbClr val="E54C07"/>
                </a:solidFill>
              </a:rPr>
              <a:t>in </a:t>
            </a:r>
            <a:r>
              <a:rPr lang="fr-BE" altLang="en-US" sz="1600" dirty="0" err="1" smtClean="0">
                <a:solidFill>
                  <a:srgbClr val="E54C07"/>
                </a:solidFill>
              </a:rPr>
              <a:t>emission</a:t>
            </a:r>
            <a:r>
              <a:rPr lang="fr-BE" altLang="en-US" sz="1600" dirty="0" smtClean="0">
                <a:solidFill>
                  <a:srgbClr val="E54C07"/>
                </a:solidFill>
              </a:rPr>
              <a:t> </a:t>
            </a:r>
            <a:r>
              <a:rPr lang="fr-BE" altLang="en-US" sz="1600" dirty="0" err="1" smtClean="0">
                <a:solidFill>
                  <a:srgbClr val="E54C07"/>
                </a:solidFill>
              </a:rPr>
              <a:t>intensity</a:t>
            </a:r>
            <a:r>
              <a:rPr lang="fr-BE" altLang="en-US" sz="1600" dirty="0" smtClean="0">
                <a:solidFill>
                  <a:srgbClr val="E54C07"/>
                </a:solidFill>
              </a:rPr>
              <a:t> per unit of GDP</a:t>
            </a:r>
            <a:endParaRPr lang="en-GB" altLang="en-US" sz="1600" dirty="0" smtClean="0">
              <a:solidFill>
                <a:srgbClr val="E54C0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953125" y="6294438"/>
            <a:ext cx="2895600" cy="476250"/>
          </a:xfrm>
        </p:spPr>
        <p:txBody>
          <a:bodyPr/>
          <a:lstStyle/>
          <a:p>
            <a:pPr algn="r">
              <a:defRPr/>
            </a:pPr>
            <a:fld id="{1E25D4C7-A64D-49E7-89D2-EB37944F6EBC}" type="slidenum">
              <a:rPr lang="en-GB" smtClean="0"/>
              <a:pPr algn="r">
                <a:defRPr/>
              </a:pPr>
              <a:t>3</a:t>
            </a:fld>
            <a:endParaRPr lang="en-GB"/>
          </a:p>
        </p:txBody>
      </p:sp>
      <p:pic>
        <p:nvPicPr>
          <p:cNvPr id="31748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03438"/>
            <a:ext cx="9107488" cy="4005262"/>
          </a:xfrm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3789363" y="6116638"/>
            <a:ext cx="50593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b="0" i="0">
                <a:solidFill>
                  <a:schemeClr val="tx1"/>
                </a:solidFill>
              </a:rPr>
              <a:t>Source: POLES – JRC Model</a:t>
            </a:r>
          </a:p>
        </p:txBody>
      </p:sp>
    </p:spTree>
    <p:extLst>
      <p:ext uri="{BB962C8B-B14F-4D97-AF65-F5344CB8AC3E}">
        <p14:creationId xmlns:p14="http://schemas.microsoft.com/office/powerpoint/2010/main" val="1392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1074738"/>
            <a:ext cx="8537575" cy="896937"/>
          </a:xfrm>
        </p:spPr>
        <p:txBody>
          <a:bodyPr/>
          <a:lstStyle/>
          <a:p>
            <a:pPr algn="ctr"/>
            <a:r>
              <a:rPr lang="en-GB" altLang="en-US" sz="2500" dirty="0" smtClean="0">
                <a:solidFill>
                  <a:srgbClr val="E54C07"/>
                </a:solidFill>
              </a:rPr>
              <a:t>Total EU GHG </a:t>
            </a:r>
            <a:r>
              <a:rPr lang="en-GB" altLang="en-US" sz="2400" dirty="0" smtClean="0">
                <a:solidFill>
                  <a:srgbClr val="E54C07"/>
                </a:solidFill>
              </a:rPr>
              <a:t>emission</a:t>
            </a:r>
            <a:r>
              <a:rPr lang="en-GB" altLang="en-US" sz="2500" dirty="0" smtClean="0">
                <a:solidFill>
                  <a:srgbClr val="E54C07"/>
                </a:solidFill>
              </a:rPr>
              <a:t> trend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6865938" y="6475413"/>
            <a:ext cx="186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0" dirty="0">
                <a:solidFill>
                  <a:schemeClr val="tx2"/>
                </a:solidFill>
              </a:rPr>
              <a:t>Source: EEA, Commission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42350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997575" y="5999163"/>
            <a:ext cx="2895600" cy="476250"/>
          </a:xfrm>
        </p:spPr>
        <p:txBody>
          <a:bodyPr/>
          <a:lstStyle/>
          <a:p>
            <a:pPr algn="r">
              <a:defRPr/>
            </a:pPr>
            <a:fld id="{5D84A512-9263-4AE2-95AD-1AE835D04115}" type="slidenum">
              <a:rPr lang="en-GB" smtClean="0"/>
              <a:pPr algn="r"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7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905000"/>
            <a:ext cx="635476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193800"/>
            <a:ext cx="9144000" cy="7048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E54C07"/>
                </a:solidFill>
              </a:rPr>
              <a:t>EU : Decoupling </a:t>
            </a:r>
            <a:r>
              <a:rPr lang="en-US" altLang="en-US" sz="2400" dirty="0">
                <a:solidFill>
                  <a:srgbClr val="E54C07"/>
                </a:solidFill>
              </a:rPr>
              <a:t>growth from </a:t>
            </a:r>
            <a:r>
              <a:rPr lang="en-US" altLang="en-US" sz="2400" dirty="0" smtClean="0">
                <a:solidFill>
                  <a:srgbClr val="E54C07"/>
                </a:solidFill>
              </a:rPr>
              <a:t>emissions</a:t>
            </a:r>
            <a:endParaRPr lang="en-GB" altLang="en-US" sz="2400" kern="1200" dirty="0">
              <a:solidFill>
                <a:srgbClr val="E54C07"/>
              </a:solidFill>
              <a:cs typeface="Arial" charset="0"/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314325" y="1816100"/>
            <a:ext cx="8675688" cy="47371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2000" b="1" i="0" dirty="0" smtClean="0"/>
          </a:p>
          <a:p>
            <a:pPr marL="0" indent="0">
              <a:buClr>
                <a:srgbClr val="2D2D8A"/>
              </a:buClr>
              <a:buFontTx/>
              <a:buNone/>
            </a:pPr>
            <a:endParaRPr lang="en-GB" altLang="en-US" sz="1800" dirty="0" smtClean="0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071688" y="6137433"/>
            <a:ext cx="69405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D9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b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IE" altLang="en-US" sz="900" dirty="0" smtClean="0">
                <a:solidFill>
                  <a:srgbClr val="000000"/>
                </a:solidFill>
                <a:ea typeface="Arial" charset="0"/>
              </a:rPr>
              <a:t>Source: European Commission based on data compiled by EEA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112000" y="2538413"/>
            <a:ext cx="1697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500" i="0">
                <a:solidFill>
                  <a:srgbClr val="001D9A"/>
                </a:solidFill>
              </a:rPr>
              <a:t>+ 46% GDP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112000" y="4640263"/>
            <a:ext cx="1900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500" i="0">
                <a:solidFill>
                  <a:srgbClr val="001D9A"/>
                </a:solidFill>
              </a:rPr>
              <a:t>- 23% GHG emissions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082606" y="6363493"/>
            <a:ext cx="2895600" cy="476250"/>
          </a:xfrm>
        </p:spPr>
        <p:txBody>
          <a:bodyPr/>
          <a:lstStyle/>
          <a:p>
            <a:pPr algn="r">
              <a:defRPr/>
            </a:pPr>
            <a:fld id="{FC1F643B-52A1-4E0C-BEE2-B82FA1ABA9AB}" type="slidenum">
              <a:rPr lang="en-GB" smtClean="0"/>
              <a:pPr algn="r"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H="1" flipV="1">
            <a:off x="6618288" y="3694113"/>
            <a:ext cx="1144587" cy="581025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355600" y="1373188"/>
            <a:ext cx="8229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fr-BE" sz="2300" b="1" dirty="0">
                <a:solidFill>
                  <a:srgbClr val="E54C07"/>
                </a:solidFill>
                <a:latin typeface="+mj-lt"/>
                <a:ea typeface="+mj-ea"/>
              </a:rPr>
              <a:t>2030 </a:t>
            </a:r>
            <a:r>
              <a:rPr lang="fr-BE" sz="2300" b="1" dirty="0" smtClean="0">
                <a:solidFill>
                  <a:srgbClr val="E54C07"/>
                </a:solidFill>
                <a:latin typeface="+mj-lt"/>
                <a:ea typeface="+mj-ea"/>
              </a:rPr>
              <a:t>EU Framework </a:t>
            </a:r>
            <a:r>
              <a:rPr lang="fr-BE" sz="2300" b="1" dirty="0">
                <a:solidFill>
                  <a:srgbClr val="E54C07"/>
                </a:solidFill>
                <a:latin typeface="+mj-lt"/>
                <a:ea typeface="+mj-ea"/>
              </a:rPr>
              <a:t>for Climate and </a:t>
            </a:r>
            <a:r>
              <a:rPr lang="fr-BE" sz="2300" b="1" dirty="0" err="1">
                <a:solidFill>
                  <a:srgbClr val="E54C07"/>
                </a:solidFill>
                <a:latin typeface="+mj-lt"/>
                <a:ea typeface="+mj-ea"/>
              </a:rPr>
              <a:t>Energy</a:t>
            </a:r>
            <a:endParaRPr lang="en-GB" sz="2300" b="1" dirty="0">
              <a:solidFill>
                <a:srgbClr val="E54C07"/>
              </a:solidFill>
              <a:latin typeface="+mj-lt"/>
              <a:ea typeface="+mj-ea"/>
            </a:endParaRPr>
          </a:p>
        </p:txBody>
      </p:sp>
      <p:grpSp>
        <p:nvGrpSpPr>
          <p:cNvPr id="9220" name="Group 15"/>
          <p:cNvGrpSpPr>
            <a:grpSpLocks/>
          </p:cNvGrpSpPr>
          <p:nvPr/>
        </p:nvGrpSpPr>
        <p:grpSpPr bwMode="auto">
          <a:xfrm>
            <a:off x="952500" y="2454275"/>
            <a:ext cx="1800225" cy="1771650"/>
            <a:chOff x="1896462" y="2184630"/>
            <a:chExt cx="1118804" cy="1285982"/>
          </a:xfrm>
        </p:grpSpPr>
        <p:sp>
          <p:nvSpPr>
            <p:cNvPr id="7" name="Hexagon 16"/>
            <p:cNvSpPr>
              <a:spLocks noChangeArrowheads="1"/>
            </p:cNvSpPr>
            <p:nvPr/>
          </p:nvSpPr>
          <p:spPr bwMode="auto">
            <a:xfrm rot="5400000">
              <a:off x="1812873" y="2268219"/>
              <a:ext cx="1285982" cy="11188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BD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8" name="Hexagon 4"/>
            <p:cNvSpPr>
              <a:spLocks noChangeArrowheads="1"/>
            </p:cNvSpPr>
            <p:nvPr/>
          </p:nvSpPr>
          <p:spPr bwMode="auto">
            <a:xfrm>
              <a:off x="2071090" y="2385133"/>
              <a:ext cx="769548" cy="88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1600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GB" sz="3600" kern="0">
                <a:solidFill>
                  <a:srgbClr val="FFFFFF"/>
                </a:solidFill>
                <a:latin typeface="Verdana Bold" pitchFamily="34" charset="0"/>
                <a:cs typeface="Arial" charset="0"/>
              </a:endParaRPr>
            </a:p>
          </p:txBody>
        </p:sp>
      </p:grpSp>
      <p:sp>
        <p:nvSpPr>
          <p:cNvPr id="9221" name="Hexagon 8"/>
          <p:cNvSpPr>
            <a:spLocks noChangeArrowheads="1"/>
          </p:cNvSpPr>
          <p:nvPr/>
        </p:nvSpPr>
        <p:spPr bwMode="auto">
          <a:xfrm rot="5400000">
            <a:off x="2849563" y="2439987"/>
            <a:ext cx="1771650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7E4BD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9222" name="Hexagon 9"/>
          <p:cNvSpPr>
            <a:spLocks noChangeArrowheads="1"/>
          </p:cNvSpPr>
          <p:nvPr/>
        </p:nvSpPr>
        <p:spPr bwMode="auto">
          <a:xfrm rot="5400000">
            <a:off x="4729163" y="2439987"/>
            <a:ext cx="1771650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EADA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9223" name="Hexagon 10"/>
          <p:cNvSpPr>
            <a:spLocks noChangeArrowheads="1"/>
          </p:cNvSpPr>
          <p:nvPr/>
        </p:nvSpPr>
        <p:spPr bwMode="auto">
          <a:xfrm rot="5400000">
            <a:off x="1542257" y="3736181"/>
            <a:ext cx="1773238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58ED5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2" name="Hexagon 11"/>
          <p:cNvSpPr>
            <a:spLocks noChangeArrowheads="1"/>
          </p:cNvSpPr>
          <p:nvPr/>
        </p:nvSpPr>
        <p:spPr bwMode="auto">
          <a:xfrm rot="5400000">
            <a:off x="3421857" y="3736181"/>
            <a:ext cx="1773238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9225" name="Hexagon 12"/>
          <p:cNvSpPr>
            <a:spLocks noChangeArrowheads="1"/>
          </p:cNvSpPr>
          <p:nvPr/>
        </p:nvSpPr>
        <p:spPr bwMode="auto">
          <a:xfrm rot="5400000">
            <a:off x="5304632" y="3736181"/>
            <a:ext cx="1773238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AC090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61938" y="3143250"/>
            <a:ext cx="149860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2000" dirty="0">
                <a:solidFill>
                  <a:srgbClr val="31942E"/>
                </a:solidFill>
                <a:latin typeface="Verdana"/>
                <a:ea typeface="+mj-ea"/>
              </a:rPr>
              <a:t>2020</a:t>
            </a:r>
            <a:endParaRPr lang="en-GB" sz="2000" dirty="0">
              <a:solidFill>
                <a:srgbClr val="31942E"/>
              </a:solidFill>
              <a:latin typeface="Verdana"/>
              <a:ea typeface="+mj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61938" y="4397375"/>
            <a:ext cx="149860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2000" dirty="0">
                <a:solidFill>
                  <a:srgbClr val="31942E"/>
                </a:solidFill>
                <a:latin typeface="Verdana"/>
                <a:ea typeface="+mj-ea"/>
              </a:rPr>
              <a:t>2030</a:t>
            </a:r>
            <a:endParaRPr lang="en-GB" sz="2000" dirty="0">
              <a:solidFill>
                <a:srgbClr val="31942E"/>
              </a:solidFill>
              <a:latin typeface="Verdana"/>
              <a:ea typeface="+mj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3463" y="2919413"/>
            <a:ext cx="16383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kern="0" dirty="0">
                <a:solidFill>
                  <a:srgbClr val="0C4476"/>
                </a:solidFill>
                <a:latin typeface="Verdana"/>
                <a:cs typeface="Arial" charset="0"/>
              </a:rPr>
              <a:t>-20 %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Greenhouse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Gas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 Emissions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2919413"/>
            <a:ext cx="137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kern="0" dirty="0">
                <a:solidFill>
                  <a:srgbClr val="0C4476"/>
                </a:solidFill>
                <a:latin typeface="Verdana"/>
                <a:cs typeface="Arial" charset="0"/>
              </a:rPr>
              <a:t>20%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Renewable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 Energy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7425" y="2919413"/>
            <a:ext cx="16176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b="1" kern="0" dirty="0">
                <a:solidFill>
                  <a:srgbClr val="0C4476"/>
                </a:solidFill>
                <a:latin typeface="Verdana"/>
                <a:cs typeface="Arial" charset="0"/>
              </a:rPr>
              <a:t>20 % 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Energy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Efficiency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8588" y="4132263"/>
            <a:ext cx="21018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kern="0" dirty="0">
                <a:solidFill>
                  <a:srgbClr val="002060"/>
                </a:solidFill>
                <a:latin typeface="Verdana"/>
                <a:cs typeface="Arial" charset="0"/>
                <a:sym typeface="Symbol"/>
              </a:rPr>
              <a:t> - </a:t>
            </a:r>
            <a:r>
              <a:rPr lang="fr-BE" sz="2800" b="1" kern="0" dirty="0">
                <a:solidFill>
                  <a:srgbClr val="002060"/>
                </a:solidFill>
                <a:latin typeface="Verdana"/>
                <a:cs typeface="Arial" charset="0"/>
              </a:rPr>
              <a:t>40 %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Greenhouse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Gas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 Emissions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1388" y="4159250"/>
            <a:ext cx="16525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kern="0" dirty="0">
                <a:solidFill>
                  <a:srgbClr val="002060"/>
                </a:solidFill>
                <a:latin typeface="Verdana"/>
                <a:cs typeface="Arial" charset="0"/>
                <a:sym typeface="Symbol"/>
              </a:rPr>
              <a:t></a:t>
            </a:r>
            <a:r>
              <a:rPr lang="fr-BE" sz="2800" b="1" kern="0" dirty="0">
                <a:solidFill>
                  <a:srgbClr val="002060"/>
                </a:solidFill>
                <a:latin typeface="Verdana"/>
                <a:cs typeface="Arial" charset="0"/>
              </a:rPr>
              <a:t>27 % </a:t>
            </a:r>
            <a:r>
              <a:rPr lang="fr-BE" sz="1400" b="1" kern="0" dirty="0" err="1">
                <a:solidFill>
                  <a:srgbClr val="0C4476"/>
                </a:solidFill>
                <a:latin typeface="Verdana"/>
                <a:cs typeface="Arial" charset="0"/>
              </a:rPr>
              <a:t>Renewable</a:t>
            </a:r>
            <a:r>
              <a:rPr lang="fr-BE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 Energy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84788" y="4194175"/>
            <a:ext cx="1812925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2800" b="1" kern="0" dirty="0">
                <a:solidFill>
                  <a:srgbClr val="002060"/>
                </a:solidFill>
                <a:latin typeface="Verdana"/>
                <a:cs typeface="Arial" charset="0"/>
                <a:sym typeface="Symbol"/>
              </a:rPr>
              <a:t> </a:t>
            </a:r>
            <a:r>
              <a:rPr lang="fr-BE" sz="2800" b="1" kern="0" dirty="0">
                <a:solidFill>
                  <a:srgbClr val="002060"/>
                </a:solidFill>
                <a:cs typeface="Arial" charset="0"/>
                <a:sym typeface="Symbol"/>
              </a:rPr>
              <a:t>27</a:t>
            </a:r>
            <a:r>
              <a:rPr lang="fr-BE" sz="2800" b="1" kern="0" dirty="0">
                <a:solidFill>
                  <a:srgbClr val="002060"/>
                </a:solidFill>
                <a:cs typeface="Arial" charset="0"/>
              </a:rPr>
              <a:t>%</a:t>
            </a:r>
            <a:r>
              <a:rPr lang="fr-BE" sz="2400" b="1" kern="0" dirty="0">
                <a:solidFill>
                  <a:srgbClr val="002060"/>
                </a:solidFill>
                <a:cs typeface="Arial" charset="0"/>
              </a:rPr>
              <a:t>*</a:t>
            </a:r>
            <a:r>
              <a:rPr lang="fr-BE" sz="2800" b="1" kern="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GB" sz="1400" b="1" kern="0" dirty="0">
                <a:solidFill>
                  <a:srgbClr val="0C4476"/>
                </a:solidFill>
                <a:cs typeface="Arial" charset="0"/>
              </a:rPr>
              <a:t>Energy Efficiency</a:t>
            </a:r>
          </a:p>
        </p:txBody>
      </p:sp>
      <p:sp>
        <p:nvSpPr>
          <p:cNvPr id="26" name="Hexagon 25"/>
          <p:cNvSpPr/>
          <p:nvPr/>
        </p:nvSpPr>
        <p:spPr>
          <a:xfrm rot="5400000">
            <a:off x="6737351" y="2262187"/>
            <a:ext cx="1771650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235" name="Hexagon 26"/>
          <p:cNvSpPr>
            <a:spLocks noChangeArrowheads="1"/>
          </p:cNvSpPr>
          <p:nvPr/>
        </p:nvSpPr>
        <p:spPr bwMode="auto">
          <a:xfrm rot="5400000">
            <a:off x="7169151" y="3748087"/>
            <a:ext cx="1771650" cy="18002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4BD97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23063" y="2919413"/>
            <a:ext cx="180975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C4476"/>
                </a:solidFill>
                <a:latin typeface="Verdana"/>
                <a:cs typeface="Arial" charset="0"/>
              </a:rPr>
              <a:t>10 % </a:t>
            </a:r>
            <a:r>
              <a:rPr lang="en-US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Interconnection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618288" y="2276475"/>
            <a:ext cx="0" cy="1385888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45338" y="4275138"/>
            <a:ext cx="180975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C4476"/>
                </a:solidFill>
                <a:latin typeface="Verdana"/>
                <a:cs typeface="Arial" charset="0"/>
              </a:rPr>
              <a:t>15 % </a:t>
            </a:r>
            <a:r>
              <a:rPr lang="en-US" sz="1400" b="1" kern="0" dirty="0">
                <a:solidFill>
                  <a:srgbClr val="0C4476"/>
                </a:solidFill>
                <a:latin typeface="Verdana"/>
                <a:cs typeface="Arial" charset="0"/>
              </a:rPr>
              <a:t>Interconnection</a:t>
            </a:r>
            <a:endParaRPr lang="en-GB" sz="1400" b="1" kern="0" dirty="0">
              <a:solidFill>
                <a:srgbClr val="0C4476"/>
              </a:solidFill>
              <a:latin typeface="Verdan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8125" y="5578475"/>
            <a:ext cx="1905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kern="0" dirty="0">
                <a:solidFill>
                  <a:srgbClr val="183266"/>
                </a:solidFill>
                <a:cs typeface="Arial" charset="0"/>
              </a:rPr>
              <a:t>* To be reviewed by 2020, having in mind an EU level of 30%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2AAC-8635-4C71-A20E-3AB2BCB322E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003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80" y="1025351"/>
            <a:ext cx="8469312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 smtClean="0">
                <a:solidFill>
                  <a:srgbClr val="E54C07"/>
                </a:solidFill>
              </a:rPr>
              <a:t> EU Emission Trading System (ETS)</a:t>
            </a:r>
            <a:endParaRPr lang="en-GB" sz="2400" dirty="0">
              <a:solidFill>
                <a:srgbClr val="E54C07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867883" y="2937685"/>
          <a:ext cx="4013200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72380" y="1493664"/>
            <a:ext cx="8585200" cy="7112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 sz="1400" b="1" dirty="0">
              <a:solidFill>
                <a:srgbClr val="31942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69" y="2204864"/>
            <a:ext cx="8885968" cy="4093428"/>
          </a:xfrm>
          <a:prstGeom prst="rect">
            <a:avLst/>
          </a:prstGeom>
          <a:noFill/>
          <a:ln w="22225" cmpd="sng">
            <a:noFill/>
          </a:ln>
        </p:spPr>
        <p:txBody>
          <a:bodyPr wrap="square" rtlCol="0">
            <a:spAutoFit/>
          </a:bodyPr>
          <a:lstStyle/>
          <a:p>
            <a:pPr marL="72000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One EU wide target : -21% in 2020 and -43% in 2030</a:t>
            </a:r>
          </a:p>
          <a:p>
            <a:pPr marL="72000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One single EU carbon price</a:t>
            </a:r>
          </a:p>
          <a:p>
            <a:pPr marL="72000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BE" sz="2000" b="1" dirty="0" err="1" smtClean="0"/>
              <a:t>Harmonised</a:t>
            </a:r>
            <a:r>
              <a:rPr lang="fr-BE" sz="2000" b="1" dirty="0"/>
              <a:t> </a:t>
            </a:r>
            <a:r>
              <a:rPr lang="fr-BE" sz="2000" b="1" dirty="0" smtClean="0"/>
              <a:t>infrastructure and </a:t>
            </a:r>
            <a:r>
              <a:rPr lang="fr-BE" sz="2000" b="1" dirty="0" err="1" smtClean="0"/>
              <a:t>operation</a:t>
            </a:r>
            <a:endParaRPr lang="fr-BE" sz="2000" b="1" dirty="0" smtClean="0"/>
          </a:p>
          <a:p>
            <a:pPr marL="434250">
              <a:lnSpc>
                <a:spcPct val="200000"/>
              </a:lnSpc>
              <a:spcBef>
                <a:spcPts val="0"/>
              </a:spcBef>
            </a:pPr>
            <a:r>
              <a:rPr lang="en-GB" sz="3000" b="1" dirty="0" smtClean="0">
                <a:solidFill>
                  <a:srgbClr val="7FD13B">
                    <a:lumMod val="75000"/>
                  </a:srgbClr>
                </a:solidFill>
              </a:rPr>
              <a:t>	+</a:t>
            </a:r>
            <a:r>
              <a:rPr lang="en-GB" sz="2000" b="1" dirty="0" smtClean="0"/>
              <a:t> delivery of target</a:t>
            </a:r>
            <a:endParaRPr lang="fr-BE" sz="2000" b="1" dirty="0" smtClean="0"/>
          </a:p>
          <a:p>
            <a:r>
              <a:rPr lang="en-GB" sz="3000" b="1" dirty="0" smtClean="0"/>
              <a:t>   	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000" b="1" dirty="0"/>
              <a:t> </a:t>
            </a:r>
            <a:r>
              <a:rPr lang="en-GB" sz="2000" b="1" dirty="0" smtClean="0"/>
              <a:t>cost-effective reductions</a:t>
            </a:r>
            <a:endParaRPr lang="fr-BE" sz="2000" b="1" dirty="0"/>
          </a:p>
          <a:p>
            <a:endParaRPr lang="en-GB" sz="2000" b="1" dirty="0"/>
          </a:p>
          <a:p>
            <a:r>
              <a:rPr lang="fr-BE" sz="3000" b="1" dirty="0" smtClean="0"/>
              <a:t>   	</a:t>
            </a:r>
            <a:r>
              <a:rPr lang="fr-BE" sz="3000" b="1" dirty="0" smtClean="0">
                <a:solidFill>
                  <a:schemeClr val="accent2"/>
                </a:solidFill>
              </a:rPr>
              <a:t>-</a:t>
            </a:r>
            <a:r>
              <a:rPr lang="fr-BE" sz="2000" b="1" dirty="0"/>
              <a:t> </a:t>
            </a:r>
            <a:r>
              <a:rPr lang="fr-BE" sz="2000" b="1" dirty="0" err="1" smtClean="0"/>
              <a:t>weak</a:t>
            </a:r>
            <a:r>
              <a:rPr lang="fr-BE" sz="2000" b="1" dirty="0" smtClean="0"/>
              <a:t> </a:t>
            </a:r>
            <a:r>
              <a:rPr lang="fr-BE" sz="2000" b="1" dirty="0" err="1"/>
              <a:t>incentives</a:t>
            </a:r>
            <a:r>
              <a:rPr lang="fr-BE" sz="2000" b="1" dirty="0"/>
              <a:t> for alternatives (</a:t>
            </a:r>
            <a:r>
              <a:rPr lang="fr-BE" sz="2000" b="1" dirty="0" err="1"/>
              <a:t>low</a:t>
            </a:r>
            <a:r>
              <a:rPr lang="fr-BE" sz="2000" b="1" dirty="0"/>
              <a:t> </a:t>
            </a:r>
            <a:r>
              <a:rPr lang="fr-BE" sz="2000" b="1" dirty="0" err="1"/>
              <a:t>prices</a:t>
            </a:r>
            <a:r>
              <a:rPr lang="fr-BE" sz="2000" b="1" dirty="0" smtClean="0"/>
              <a:t>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98D96-A790-405A-9388-53C26A541AF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sz="2400" dirty="0" smtClean="0">
                <a:solidFill>
                  <a:srgbClr val="E54C07"/>
                </a:solidFill>
              </a:rPr>
              <a:t>Cap &amp; </a:t>
            </a:r>
            <a:r>
              <a:rPr lang="fr-BE" altLang="en-US" sz="2400" dirty="0" err="1" smtClean="0">
                <a:solidFill>
                  <a:srgbClr val="E54C07"/>
                </a:solidFill>
              </a:rPr>
              <a:t>Linear</a:t>
            </a:r>
            <a:r>
              <a:rPr lang="fr-BE" altLang="en-US" sz="2400" dirty="0" smtClean="0">
                <a:solidFill>
                  <a:srgbClr val="E54C07"/>
                </a:solidFill>
              </a:rPr>
              <a:t> </a:t>
            </a:r>
            <a:r>
              <a:rPr lang="fr-BE" altLang="en-US" sz="2400" dirty="0" err="1" smtClean="0">
                <a:solidFill>
                  <a:srgbClr val="E54C07"/>
                </a:solidFill>
              </a:rPr>
              <a:t>reduction</a:t>
            </a:r>
            <a:r>
              <a:rPr lang="fr-BE" altLang="en-US" sz="2400" dirty="0" smtClean="0">
                <a:solidFill>
                  <a:srgbClr val="E54C07"/>
                </a:solidFill>
              </a:rPr>
              <a:t> factor (LRF)</a:t>
            </a:r>
            <a:endParaRPr lang="en-GB" altLang="en-US" sz="2400" dirty="0" smtClean="0">
              <a:solidFill>
                <a:srgbClr val="E54C0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52120" y="2187122"/>
            <a:ext cx="3246512" cy="4266214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en-GB" sz="2000" i="0" dirty="0" smtClean="0"/>
              <a:t>LRF is an existing concept in ETS Directive</a:t>
            </a:r>
          </a:p>
          <a:p>
            <a:pPr>
              <a:buClr>
                <a:srgbClr val="0F5494"/>
              </a:buClr>
            </a:pPr>
            <a:endParaRPr lang="en-GB" sz="2000" i="0" dirty="0" smtClean="0"/>
          </a:p>
          <a:p>
            <a:pPr>
              <a:buClr>
                <a:srgbClr val="0F5494"/>
              </a:buClr>
            </a:pPr>
            <a:r>
              <a:rPr lang="en-GB" sz="2000" i="0" dirty="0" smtClean="0"/>
              <a:t>LRF provides:</a:t>
            </a:r>
          </a:p>
          <a:p>
            <a:pPr lvl="1">
              <a:buClr>
                <a:srgbClr val="0F5494"/>
              </a:buClr>
            </a:pPr>
            <a:r>
              <a:rPr lang="en-GB" sz="1800" b="0" i="0" dirty="0" smtClean="0"/>
              <a:t>Predictability</a:t>
            </a:r>
          </a:p>
          <a:p>
            <a:pPr lvl="1">
              <a:buClr>
                <a:srgbClr val="0F5494"/>
              </a:buClr>
            </a:pPr>
            <a:r>
              <a:rPr lang="en-GB" sz="1800" b="0" dirty="0"/>
              <a:t>O</a:t>
            </a:r>
            <a:r>
              <a:rPr lang="en-GB" sz="1800" b="0" i="0" dirty="0" smtClean="0"/>
              <a:t>rderly functioning of carbon market</a:t>
            </a:r>
          </a:p>
          <a:p>
            <a:pPr lvl="1">
              <a:buClr>
                <a:srgbClr val="0F5494"/>
              </a:buClr>
            </a:pPr>
            <a:r>
              <a:rPr lang="en-GB" sz="1800" b="0" dirty="0" smtClean="0"/>
              <a:t>Transparency</a:t>
            </a:r>
          </a:p>
          <a:p>
            <a:pPr lvl="1">
              <a:buClr>
                <a:srgbClr val="0F5494"/>
              </a:buClr>
            </a:pPr>
            <a:r>
              <a:rPr lang="en-GB" sz="1800" b="0" i="0" dirty="0" smtClean="0"/>
              <a:t>Investment signal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4572000" y="2547841"/>
            <a:ext cx="0" cy="3096344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04864"/>
            <a:ext cx="554461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BA79-27BC-40A6-A4A9-085C3634A46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2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E54C07"/>
                </a:solidFill>
                <a:cs typeface="Arial" charset="0"/>
              </a:rPr>
              <a:t>The European Carbon Market</a:t>
            </a:r>
            <a:endParaRPr lang="en-GB" sz="2400" dirty="0">
              <a:solidFill>
                <a:srgbClr val="E54C07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98D96-A790-405A-9388-53C26A541AF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949280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adapted from ICE</a:t>
            </a:r>
            <a:endParaRPr lang="en-GB" sz="800" dirty="0" smtClean="0"/>
          </a:p>
          <a:p>
            <a:r>
              <a:rPr lang="en-GB" sz="800" dirty="0" smtClean="0"/>
              <a:t>Note: The Front December Price is the price for the ICE futures contract for delivery in the first upcoming December. </a:t>
            </a:r>
          </a:p>
          <a:p>
            <a:r>
              <a:rPr lang="en-GB" sz="800" dirty="0" smtClean="0"/>
              <a:t>Since Phase I EUAs could not be used after December 2007, for Dec 2006 and the whole of 2007, the price for the Dec2008 strip was used</a:t>
            </a:r>
            <a:endParaRPr lang="en-GB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8" y="2132856"/>
            <a:ext cx="76781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2 Climate Action Standard Template E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012 Climate Action Standard Template 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012 Climate Action Standard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 Climate Action Standard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 Climate Action Standard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 Climate Action Standard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 Climate Action Standard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 Climate Action Standard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 Climate Action Standard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 Climate Action Standard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 Climate Action Standard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 Climate Action Standard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 Climate Action Standard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 Climate Action Standard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2944</TotalTime>
  <Words>961</Words>
  <Application>Microsoft Office PowerPoint</Application>
  <PresentationFormat>On-screen Show (4:3)</PresentationFormat>
  <Paragraphs>181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</vt:lpstr>
      <vt:lpstr>2012 Climate Action Standard Template EN</vt:lpstr>
      <vt:lpstr>   The Role of Renewables after the Paris Agreement</vt:lpstr>
      <vt:lpstr>The Paris Agreement</vt:lpstr>
      <vt:lpstr>World emissions  (GtC02e, total excluding sinks) and percent change  in emission intensity per unit of GDP</vt:lpstr>
      <vt:lpstr>Total EU GHG emission trend</vt:lpstr>
      <vt:lpstr>EU : Decoupling growth from emissions</vt:lpstr>
      <vt:lpstr>PowerPoint Presentation</vt:lpstr>
      <vt:lpstr> EU Emission Trading System (ETS)</vt:lpstr>
      <vt:lpstr>Cap &amp; Linear reduction factor (LRF)</vt:lpstr>
      <vt:lpstr>The European Carbon Market</vt:lpstr>
      <vt:lpstr>INDCs : References to carbon pricing</vt:lpstr>
      <vt:lpstr>Increase in Coverage of GHG by Emission Trading</vt:lpstr>
      <vt:lpstr>Renewable Energy Directive</vt:lpstr>
      <vt:lpstr>EU Renewable energy : today 16 %  of energy use in the EU (Mtoe)</vt:lpstr>
      <vt:lpstr>Potential impact of INDCs on global cumulative investment in the power sector, 2015 – 2040</vt:lpstr>
      <vt:lpstr>Potential impact of INDCs on power generation retirements and additions, 2015-2040</vt:lpstr>
      <vt:lpstr>Growth in RES electricity generation 2015-2040</vt:lpstr>
      <vt:lpstr>PowerPoint Presentation</vt:lpstr>
      <vt:lpstr>Record low recent awarding prices</vt:lpstr>
      <vt:lpstr>PowerPoint Presentation</vt:lpstr>
      <vt:lpstr>PowerPoint Presentation</vt:lpstr>
      <vt:lpstr>Conclusions</vt:lpstr>
      <vt:lpstr>Thank you!  Visit DG Climate Action online: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Paris</dc:title>
  <dc:creator>KENNEDY Pamela (CLIMA)</dc:creator>
  <cp:lastModifiedBy>BILLAUX-KOMAN Ilona (CLIMA)</cp:lastModifiedBy>
  <cp:revision>222</cp:revision>
  <cp:lastPrinted>2016-09-22T16:13:30Z</cp:lastPrinted>
  <dcterms:created xsi:type="dcterms:W3CDTF">2015-09-10T13:19:46Z</dcterms:created>
  <dcterms:modified xsi:type="dcterms:W3CDTF">2016-09-26T09:34:43Z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