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88" r:id="rId2"/>
    <p:sldId id="326" r:id="rId3"/>
    <p:sldId id="363" r:id="rId4"/>
    <p:sldId id="322" r:id="rId5"/>
    <p:sldId id="292" r:id="rId6"/>
    <p:sldId id="377" r:id="rId7"/>
    <p:sldId id="361" r:id="rId8"/>
    <p:sldId id="325" r:id="rId9"/>
    <p:sldId id="312" r:id="rId10"/>
    <p:sldId id="337" r:id="rId11"/>
    <p:sldId id="333" r:id="rId12"/>
    <p:sldId id="358" r:id="rId13"/>
    <p:sldId id="334" r:id="rId14"/>
    <p:sldId id="335" r:id="rId15"/>
    <p:sldId id="336" r:id="rId16"/>
    <p:sldId id="376" r:id="rId17"/>
    <p:sldId id="350" r:id="rId18"/>
    <p:sldId id="351" r:id="rId19"/>
    <p:sldId id="354" r:id="rId20"/>
    <p:sldId id="369" r:id="rId21"/>
    <p:sldId id="378" r:id="rId22"/>
    <p:sldId id="368" r:id="rId23"/>
    <p:sldId id="367" r:id="rId24"/>
    <p:sldId id="314" r:id="rId2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tthias Peter Nowak" initials="MPN" lastIdx="6" clrIdx="0">
    <p:extLst/>
  </p:cmAuthor>
  <p:cmAuthor id="2" name="Gabriela Benveniste Pérez" initials="GBP" lastIdx="11" clrIdx="1"/>
  <p:cmAuthor id="3" name="Amate Lopez, Juan" initials="ALJ" lastIdx="2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92234" autoAdjust="0"/>
  </p:normalViewPr>
  <p:slideViewPr>
    <p:cSldViewPr>
      <p:cViewPr>
        <p:scale>
          <a:sx n="80" d="100"/>
          <a:sy n="80" d="100"/>
        </p:scale>
        <p:origin x="-168" y="-34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8" d="100"/>
          <a:sy n="98" d="100"/>
        </p:scale>
        <p:origin x="3516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232BDC-FDB8-4CDD-BBDA-F296AF4D4692}" type="datetime2">
              <a:rPr lang="en-GB" smtClean="0"/>
              <a:t>Thursday, 22 September 2016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7D412D-AA1D-448D-93B1-DAD16F1C0B7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91609869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F94F00-D6DB-4246-8C94-CA814BD75DC7}" type="datetime2">
              <a:rPr lang="en-GB" smtClean="0"/>
              <a:t>Thursday, 22 September 2016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C3F9E5-DEE1-47A2-8FE3-4514CBB3792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5699651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7F94F00-D6DB-4246-8C94-CA814BD75DC7}" type="datetime2">
              <a:rPr lang="en-GB" smtClean="0"/>
              <a:t>Thursday, 22 September 2016</a:t>
            </a:fld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C3F9E5-DEE1-47A2-8FE3-4514CBB3792A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009361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Sb = </a:t>
            </a:r>
            <a:r>
              <a:rPr lang="es-ES" dirty="0" err="1" smtClean="0"/>
              <a:t>Antimony</a:t>
            </a:r>
            <a:r>
              <a:rPr lang="es-ES" dirty="0" smtClean="0"/>
              <a:t> (Lat. </a:t>
            </a:r>
            <a:r>
              <a:rPr lang="es-ES" dirty="0" err="1" smtClean="0"/>
              <a:t>Stibium</a:t>
            </a:r>
            <a:r>
              <a:rPr lang="es-ES" dirty="0" smtClean="0"/>
              <a:t>)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7F94F00-D6DB-4246-8C94-CA814BD75DC7}" type="datetime2">
              <a:rPr lang="en-GB" smtClean="0"/>
              <a:t>Thursday, 22 September 2016</a:t>
            </a:fld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C3F9E5-DEE1-47A2-8FE3-4514CBB3792A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026769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7F94F00-D6DB-4246-8C94-CA814BD75DC7}" type="datetime2">
              <a:rPr lang="en-GB" smtClean="0"/>
              <a:t>Thursday, 22 September 2016</a:t>
            </a:fld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C3F9E5-DEE1-47A2-8FE3-4514CBB3792A}" type="slidenum">
              <a:rPr lang="nb-NO" smtClean="0"/>
              <a:t>23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25026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11560" y="573528"/>
            <a:ext cx="7772400" cy="1102519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Add </a:t>
            </a:r>
            <a:r>
              <a:rPr lang="en-US" dirty="0" err="1" smtClean="0"/>
              <a:t>workpackage</a:t>
            </a:r>
            <a:r>
              <a:rPr lang="en-US" dirty="0" smtClean="0"/>
              <a:t> title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75656" y="1761660"/>
            <a:ext cx="6400800" cy="1902749"/>
          </a:xfrm>
          <a:effectLst>
            <a:outerShdw blurRad="88900" dist="38100" dir="2700000" algn="tl" rotWithShape="0">
              <a:srgbClr val="00B050">
                <a:alpha val="40000"/>
              </a:srgbClr>
            </a:outerShdw>
          </a:effectLst>
        </p:spPr>
        <p:txBody>
          <a:bodyPr/>
          <a:lstStyle>
            <a:lvl1pPr marL="0" indent="0" algn="ctr">
              <a:buNone/>
              <a:defRPr sz="28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authors (company)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29 September 2016</a:t>
            </a:r>
            <a:endParaRPr lang="nb-NO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77706-3CAF-4383-B1BD-2FAE510D65ED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31510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29 September 2016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77706-3CAF-4383-B1BD-2FAE510D65E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08020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GB" dirty="0" smtClean="0"/>
              <a:t>29 September 2016</a:t>
            </a:r>
            <a:endParaRPr lang="nb-NO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77706-3CAF-4383-B1BD-2FAE510D65E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049339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29 September 2016</a:t>
            </a:r>
            <a:endParaRPr lang="nb-NO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77706-3CAF-4383-B1BD-2FAE510D65E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2022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29 September 2016</a:t>
            </a:r>
            <a:endParaRPr lang="nb-NO" dirty="0" smtClean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77706-3CAF-4383-B1BD-2FAE510D65E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79800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GB" dirty="0" smtClean="0"/>
              <a:t>29 September 2016</a:t>
            </a:r>
            <a:endParaRPr lang="nb-NO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77706-3CAF-4383-B1BD-2FAE510D65E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02094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GB" dirty="0" smtClean="0"/>
              <a:t>29 September 2016</a:t>
            </a:r>
            <a:endParaRPr lang="nb-NO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77706-3CAF-4383-B1BD-2FAE510D65E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49527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29 September 2016</a:t>
            </a:r>
            <a:endParaRPr lang="nb-NO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77706-3CAF-4383-B1BD-2FAE510D65E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34254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29 September 2016</a:t>
            </a:r>
            <a:endParaRPr lang="nb-NO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77706-3CAF-4383-B1BD-2FAE510D65E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120846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0"/>
                <a:lumOff val="100000"/>
              </a:schemeClr>
            </a:gs>
            <a:gs pos="100000">
              <a:schemeClr val="tx2">
                <a:lumMod val="9000"/>
                <a:lumOff val="91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691586"/>
          </a:xfrm>
          <a:prstGeom prst="rect">
            <a:avLst/>
          </a:prstGeom>
          <a:effectLst>
            <a:outerShdw blurRad="76200" dist="38100" dir="2700000" algn="tl" rotWithShape="0">
              <a:srgbClr val="00B05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51571"/>
            <a:ext cx="8229600" cy="36430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GB" dirty="0" smtClean="0"/>
              <a:t>29 September 2016</a:t>
            </a:r>
            <a:endParaRPr lang="nb-NO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63888" y="47821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05B77706-3CAF-4383-B1BD-2FAE510D65ED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35398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2">
              <a:lumMod val="60000"/>
              <a:lumOff val="4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047044"/>
            <a:ext cx="9144000" cy="940501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nb-NO" sz="3600" dirty="0" smtClean="0"/>
              <a:t>Multi-Criteria Assessment Tool for </a:t>
            </a:r>
            <a:br>
              <a:rPr lang="nb-NO" sz="3600" dirty="0" smtClean="0"/>
            </a:br>
            <a:r>
              <a:rPr lang="nb-NO" sz="3600" dirty="0" smtClean="0"/>
              <a:t>Floating Offshore Wind Power Plants</a:t>
            </a:r>
            <a:endParaRPr lang="nb-NO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" y="2127163"/>
            <a:ext cx="9143999" cy="444587"/>
          </a:xfrm>
        </p:spPr>
        <p:txBody>
          <a:bodyPr>
            <a:normAutofit/>
          </a:bodyPr>
          <a:lstStyle/>
          <a:p>
            <a:r>
              <a:rPr lang="nb-NO" sz="2000" dirty="0" smtClean="0"/>
              <a:t>Presenter: Markus Lerch (IREC)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2895786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0B050">
                      <a:alpha val="40000"/>
                    </a:srgbClr>
                  </a:outerShdw>
                </a:effectLst>
              </a:rPr>
              <a:t>WindEurope Summit 2016</a:t>
            </a:r>
          </a:p>
          <a:p>
            <a:pPr algn="ctr"/>
            <a:r>
              <a:rPr lang="nb-NO" sz="16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srgbClr val="00B050">
                      <a:alpha val="40000"/>
                    </a:srgbClr>
                  </a:outerShdw>
                </a:effectLst>
              </a:rPr>
              <a:t>Hamburg, 29 th September 2016</a:t>
            </a:r>
            <a:endParaRPr lang="nb-NO" sz="1600" baseline="30000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srgbClr val="00B05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63688" y="4393581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kern="1200" dirty="0" smtClean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The research has received funding from the European Union Horizon2020 programme under the agreement H2020-LCE-2014-1-640741.</a:t>
            </a:r>
            <a:endParaRPr lang="nb-NO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8" name="Picture 4" descr="D:\Tool\Lifes50plus_Tool_V1_09092016\Images\life_trsn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39107"/>
            <a:ext cx="1296144" cy="776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Tool\Lifes50plus_Tool_V1_09092016\Images\eu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84" y="4371950"/>
            <a:ext cx="884732" cy="57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D:\Tool\Lifes50plus_Tool_V1_09092016\Images\irec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93" y="225167"/>
            <a:ext cx="1194155" cy="45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79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1480"/>
            <a:ext cx="9144000" cy="691586"/>
          </a:xfrm>
        </p:spPr>
        <p:txBody>
          <a:bodyPr>
            <a:normAutofit fontScale="90000"/>
          </a:bodyPr>
          <a:lstStyle/>
          <a:p>
            <a:pPr algn="ctr"/>
            <a:r>
              <a:rPr lang="nb-NO" dirty="0" smtClean="0"/>
              <a:t>FOWAT TOOL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77706-3CAF-4383-B1BD-2FAE510D65ED}" type="slidenum">
              <a:rPr lang="nb-NO" smtClean="0"/>
              <a:t>10</a:t>
            </a:fld>
            <a:endParaRPr lang="nb-NO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" y="4800310"/>
            <a:ext cx="1512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29 </a:t>
            </a:r>
            <a:r>
              <a:rPr 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September</a:t>
            </a:r>
            <a:r>
              <a:rPr lang="es-ES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2016</a:t>
            </a:r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545636"/>
            <a:ext cx="1573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Menu</a:t>
            </a:r>
            <a:endParaRPr lang="en-US" sz="2400" b="1" dirty="0">
              <a:solidFill>
                <a:schemeClr val="tx2"/>
              </a:solidFill>
            </a:endParaRPr>
          </a:p>
        </p:txBody>
      </p:sp>
      <p:pic>
        <p:nvPicPr>
          <p:cNvPr id="10" name="Picture 4" descr="D:\Tool\Lifes50plus_Tool_V1_09092016\Images\life_trsn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39107"/>
            <a:ext cx="1296144" cy="776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D:\Tool\Lifes50plus_Tool_V1_09092016\Images\irec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93" y="225167"/>
            <a:ext cx="1194155" cy="45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987575"/>
            <a:ext cx="3513164" cy="3812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668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1480"/>
            <a:ext cx="9144000" cy="691586"/>
          </a:xfrm>
        </p:spPr>
        <p:txBody>
          <a:bodyPr>
            <a:normAutofit fontScale="90000"/>
          </a:bodyPr>
          <a:lstStyle/>
          <a:p>
            <a:pPr algn="ctr"/>
            <a:r>
              <a:rPr lang="nb-NO" dirty="0" smtClean="0"/>
              <a:t>FOWAT TOOL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77706-3CAF-4383-B1BD-2FAE510D65ED}" type="slidenum">
              <a:rPr lang="nb-NO" smtClean="0"/>
              <a:t>11</a:t>
            </a:fld>
            <a:endParaRPr lang="nb-NO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" y="4800310"/>
            <a:ext cx="1512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29 </a:t>
            </a:r>
            <a:r>
              <a:rPr 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September</a:t>
            </a:r>
            <a:r>
              <a:rPr lang="es-ES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2016</a:t>
            </a:r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" name="Picture 4" descr="D:\Tool\Lifes50plus_Tool_V1_09092016\Images\life_trsn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39107"/>
            <a:ext cx="1296144" cy="776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D:\Tool\Lifes50plus_Tool_V1_09092016\Images\irec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93" y="225167"/>
            <a:ext cx="1194155" cy="45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93" y="1014351"/>
            <a:ext cx="4938571" cy="3544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347614"/>
            <a:ext cx="3449819" cy="3211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7" y="1863545"/>
            <a:ext cx="873792" cy="690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8598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1480"/>
            <a:ext cx="9144000" cy="691586"/>
          </a:xfrm>
        </p:spPr>
        <p:txBody>
          <a:bodyPr>
            <a:normAutofit fontScale="90000"/>
          </a:bodyPr>
          <a:lstStyle/>
          <a:p>
            <a:pPr algn="ctr"/>
            <a:r>
              <a:rPr lang="nb-NO" dirty="0" smtClean="0"/>
              <a:t>FOWAT TOOL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77706-3CAF-4383-B1BD-2FAE510D65ED}" type="slidenum">
              <a:rPr lang="nb-NO" smtClean="0"/>
              <a:t>12</a:t>
            </a:fld>
            <a:endParaRPr lang="nb-NO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" y="4800310"/>
            <a:ext cx="1512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29 </a:t>
            </a:r>
            <a:r>
              <a:rPr 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September</a:t>
            </a:r>
            <a:r>
              <a:rPr lang="es-ES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2016</a:t>
            </a:r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18 CuadroTexto"/>
          <p:cNvSpPr txBox="1"/>
          <p:nvPr/>
        </p:nvSpPr>
        <p:spPr>
          <a:xfrm>
            <a:off x="251521" y="1815666"/>
            <a:ext cx="55489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Import</a:t>
            </a:r>
            <a:r>
              <a:rPr lang="es-ES" b="1" dirty="0" smtClean="0">
                <a:solidFill>
                  <a:schemeClr val="tx2"/>
                </a:solidFill>
              </a:rPr>
              <a:t> of Data:</a:t>
            </a:r>
          </a:p>
          <a:p>
            <a:r>
              <a:rPr lang="es-ES" dirty="0" smtClean="0">
                <a:solidFill>
                  <a:schemeClr val="tx2"/>
                </a:solidFill>
              </a:rPr>
              <a:t>1. </a:t>
            </a:r>
            <a:r>
              <a:rPr lang="es-ES" dirty="0" err="1" smtClean="0">
                <a:solidFill>
                  <a:schemeClr val="tx2"/>
                </a:solidFill>
              </a:rPr>
              <a:t>Automatically</a:t>
            </a:r>
            <a:r>
              <a:rPr lang="es-ES" dirty="0" smtClean="0">
                <a:solidFill>
                  <a:schemeClr val="tx2"/>
                </a:solidFill>
              </a:rPr>
              <a:t> - EXCEL file           </a:t>
            </a:r>
          </a:p>
          <a:p>
            <a:r>
              <a:rPr lang="es-ES" dirty="0" smtClean="0">
                <a:solidFill>
                  <a:schemeClr val="tx2"/>
                </a:solidFill>
              </a:rPr>
              <a:t>2. </a:t>
            </a:r>
            <a:r>
              <a:rPr lang="es-ES" dirty="0" err="1" smtClean="0">
                <a:solidFill>
                  <a:schemeClr val="tx2"/>
                </a:solidFill>
              </a:rPr>
              <a:t>Manually</a:t>
            </a:r>
            <a:r>
              <a:rPr lang="es-ES" dirty="0" smtClean="0">
                <a:solidFill>
                  <a:schemeClr val="tx2"/>
                </a:solidFill>
              </a:rPr>
              <a:t> – </a:t>
            </a:r>
            <a:r>
              <a:rPr lang="es-ES" dirty="0" err="1" smtClean="0">
                <a:solidFill>
                  <a:schemeClr val="tx2"/>
                </a:solidFill>
              </a:rPr>
              <a:t>Tool</a:t>
            </a:r>
            <a:endParaRPr lang="es-ES" dirty="0" smtClean="0">
              <a:solidFill>
                <a:schemeClr val="tx2"/>
              </a:solidFill>
            </a:endParaRPr>
          </a:p>
        </p:txBody>
      </p:sp>
      <p:pic>
        <p:nvPicPr>
          <p:cNvPr id="13" name="Picture 4" descr="D:\Tool\Lifes50plus_Tool_V1_09092016\Images\life_trsn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39107"/>
            <a:ext cx="1296144" cy="776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D:\Tool\Lifes50plus_Tool_V1_09092016\Images\irec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93" y="225167"/>
            <a:ext cx="1194155" cy="45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983" y="1209512"/>
            <a:ext cx="3722780" cy="3586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851670"/>
            <a:ext cx="1265823" cy="726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833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1480"/>
            <a:ext cx="9144000" cy="691586"/>
          </a:xfrm>
        </p:spPr>
        <p:txBody>
          <a:bodyPr>
            <a:normAutofit fontScale="90000"/>
          </a:bodyPr>
          <a:lstStyle/>
          <a:p>
            <a:pPr algn="ctr"/>
            <a:r>
              <a:rPr lang="nb-NO" dirty="0" smtClean="0"/>
              <a:t>FOWAT TOOL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77706-3CAF-4383-B1BD-2FAE510D65ED}" type="slidenum">
              <a:rPr lang="nb-NO" smtClean="0"/>
              <a:t>13</a:t>
            </a:fld>
            <a:endParaRPr lang="nb-NO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" y="4800310"/>
            <a:ext cx="1512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29 </a:t>
            </a:r>
            <a:r>
              <a:rPr 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September</a:t>
            </a:r>
            <a:r>
              <a:rPr lang="es-ES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2016</a:t>
            </a:r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60032" y="1152216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err="1" smtClean="0">
                <a:solidFill>
                  <a:schemeClr val="tx2"/>
                </a:solidFill>
              </a:rPr>
              <a:t>Location</a:t>
            </a:r>
            <a:r>
              <a:rPr lang="es-ES" sz="2400" b="1" dirty="0" smtClean="0">
                <a:solidFill>
                  <a:schemeClr val="tx2"/>
                </a:solidFill>
              </a:rPr>
              <a:t> </a:t>
            </a:r>
            <a:r>
              <a:rPr lang="es-ES" sz="2400" b="1" dirty="0" err="1" smtClean="0">
                <a:solidFill>
                  <a:schemeClr val="tx2"/>
                </a:solidFill>
              </a:rPr>
              <a:t>Definition</a:t>
            </a:r>
            <a:endParaRPr lang="en-US" sz="2400" b="1" dirty="0">
              <a:solidFill>
                <a:schemeClr val="tx2"/>
              </a:solidFill>
            </a:endParaRPr>
          </a:p>
        </p:txBody>
      </p:sp>
      <p:pic>
        <p:nvPicPr>
          <p:cNvPr id="13" name="Picture 4" descr="D:\Tool\Lifes50plus_Tool_V1_09092016\Images\life_trsn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39107"/>
            <a:ext cx="1296144" cy="776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D:\Tool\Lifes50plus_Tool_V1_09092016\Images\irec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93" y="225167"/>
            <a:ext cx="1194155" cy="45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57" y="987574"/>
            <a:ext cx="4178869" cy="2802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904" y="1892866"/>
            <a:ext cx="4045597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8702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1480"/>
            <a:ext cx="9144000" cy="691586"/>
          </a:xfrm>
        </p:spPr>
        <p:txBody>
          <a:bodyPr>
            <a:normAutofit fontScale="90000"/>
          </a:bodyPr>
          <a:lstStyle/>
          <a:p>
            <a:pPr algn="ctr"/>
            <a:r>
              <a:rPr lang="nb-NO" dirty="0" smtClean="0"/>
              <a:t>FOWAT TOOL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77706-3CAF-4383-B1BD-2FAE510D65ED}" type="slidenum">
              <a:rPr lang="nb-NO" smtClean="0"/>
              <a:t>14</a:t>
            </a:fld>
            <a:endParaRPr lang="nb-NO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" y="4800310"/>
            <a:ext cx="1512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29 </a:t>
            </a:r>
            <a:r>
              <a:rPr 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September</a:t>
            </a:r>
            <a:r>
              <a:rPr lang="es-ES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2016</a:t>
            </a:r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16016" y="1131590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chemeClr val="tx2"/>
                </a:solidFill>
              </a:rPr>
              <a:t>Wind </a:t>
            </a:r>
            <a:r>
              <a:rPr lang="es-ES" sz="2400" b="1" dirty="0" err="1" smtClean="0">
                <a:solidFill>
                  <a:schemeClr val="tx2"/>
                </a:solidFill>
              </a:rPr>
              <a:t>Farm</a:t>
            </a:r>
            <a:r>
              <a:rPr lang="es-ES" sz="2400" b="1" dirty="0" smtClean="0">
                <a:solidFill>
                  <a:schemeClr val="tx2"/>
                </a:solidFill>
              </a:rPr>
              <a:t> </a:t>
            </a:r>
            <a:r>
              <a:rPr lang="es-ES" sz="2400" b="1" dirty="0" err="1" smtClean="0">
                <a:solidFill>
                  <a:schemeClr val="tx2"/>
                </a:solidFill>
              </a:rPr>
              <a:t>Definition</a:t>
            </a:r>
            <a:endParaRPr lang="en-US" sz="2400" b="1" dirty="0">
              <a:solidFill>
                <a:schemeClr val="tx2"/>
              </a:solidFill>
            </a:endParaRPr>
          </a:p>
        </p:txBody>
      </p:sp>
      <p:pic>
        <p:nvPicPr>
          <p:cNvPr id="14" name="Picture 4" descr="D:\Tool\Lifes50plus_Tool_V1_09092016\Images\life_trsn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39107"/>
            <a:ext cx="1296144" cy="776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D:\Tool\Lifes50plus_Tool_V1_09092016\Images\irec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93" y="225167"/>
            <a:ext cx="1194155" cy="45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93" y="1131590"/>
            <a:ext cx="3848343" cy="259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315" y="1635646"/>
            <a:ext cx="4226173" cy="3148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378" y="1807455"/>
            <a:ext cx="4682879" cy="2936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7709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1480"/>
            <a:ext cx="9144000" cy="691586"/>
          </a:xfrm>
        </p:spPr>
        <p:txBody>
          <a:bodyPr>
            <a:normAutofit fontScale="90000"/>
          </a:bodyPr>
          <a:lstStyle/>
          <a:p>
            <a:pPr algn="ctr"/>
            <a:r>
              <a:rPr lang="nb-NO" dirty="0" smtClean="0"/>
              <a:t>FOWAT TOOL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77706-3CAF-4383-B1BD-2FAE510D65ED}" type="slidenum">
              <a:rPr lang="nb-NO" smtClean="0"/>
              <a:t>15</a:t>
            </a:fld>
            <a:endParaRPr lang="nb-NO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" y="4800310"/>
            <a:ext cx="1512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29 </a:t>
            </a:r>
            <a:r>
              <a:rPr 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September</a:t>
            </a:r>
            <a:r>
              <a:rPr lang="es-ES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2016</a:t>
            </a:r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67944" y="1291029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chemeClr val="tx2"/>
                </a:solidFill>
              </a:rPr>
              <a:t>LCOE Module</a:t>
            </a:r>
            <a:endParaRPr lang="en-US" sz="2400" b="1" dirty="0">
              <a:solidFill>
                <a:schemeClr val="tx2"/>
              </a:solidFill>
            </a:endParaRPr>
          </a:p>
        </p:txBody>
      </p:sp>
      <p:pic>
        <p:nvPicPr>
          <p:cNvPr id="10" name="Picture 4" descr="D:\Tool\Lifes50plus_Tool_V1_09092016\Images\life_trsn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39107"/>
            <a:ext cx="1296144" cy="776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D:\Tool\Lifes50plus_Tool_V1_09092016\Images\irec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93" y="225167"/>
            <a:ext cx="1194155" cy="45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93" y="1203598"/>
            <a:ext cx="3672408" cy="3333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32" b="37707"/>
          <a:stretch/>
        </p:blipFill>
        <p:spPr>
          <a:xfrm>
            <a:off x="3995936" y="2171909"/>
            <a:ext cx="5004263" cy="2416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003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307" y="2106840"/>
            <a:ext cx="4294836" cy="275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1480"/>
            <a:ext cx="9144000" cy="691586"/>
          </a:xfrm>
        </p:spPr>
        <p:txBody>
          <a:bodyPr>
            <a:normAutofit fontScale="90000"/>
          </a:bodyPr>
          <a:lstStyle/>
          <a:p>
            <a:pPr algn="ctr"/>
            <a:r>
              <a:rPr lang="nb-NO" dirty="0" smtClean="0"/>
              <a:t>FOWAT TOOL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77706-3CAF-4383-B1BD-2FAE510D65ED}" type="slidenum">
              <a:rPr lang="nb-NO" smtClean="0"/>
              <a:t>16</a:t>
            </a:fld>
            <a:endParaRPr lang="nb-NO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" y="4800310"/>
            <a:ext cx="1512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29 </a:t>
            </a:r>
            <a:r>
              <a:rPr 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September</a:t>
            </a:r>
            <a:r>
              <a:rPr lang="es-ES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2016</a:t>
            </a:r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1560" y="915566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chemeClr val="tx2"/>
                </a:solidFill>
              </a:rPr>
              <a:t>Energy </a:t>
            </a:r>
            <a:r>
              <a:rPr lang="es-ES" sz="2400" b="1" dirty="0" err="1" smtClean="0">
                <a:solidFill>
                  <a:schemeClr val="tx2"/>
                </a:solidFill>
              </a:rPr>
              <a:t>Production</a:t>
            </a:r>
            <a:endParaRPr lang="en-US" sz="2400" b="1" dirty="0">
              <a:solidFill>
                <a:schemeClr val="tx2"/>
              </a:solidFill>
            </a:endParaRPr>
          </a:p>
        </p:txBody>
      </p:sp>
      <p:pic>
        <p:nvPicPr>
          <p:cNvPr id="13" name="Picture 4" descr="D:\Tool\Lifes50plus_Tool_V1_09092016\Images\life_trsn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39107"/>
            <a:ext cx="1296144" cy="776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D:\Tool\Lifes50plus_Tool_V1_09092016\Images\irec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93" y="225167"/>
            <a:ext cx="1194155" cy="45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106841"/>
            <a:ext cx="4289119" cy="2769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293559"/>
            <a:ext cx="5382387" cy="1926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945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1480"/>
            <a:ext cx="9144000" cy="691586"/>
          </a:xfrm>
        </p:spPr>
        <p:txBody>
          <a:bodyPr>
            <a:normAutofit fontScale="90000"/>
          </a:bodyPr>
          <a:lstStyle/>
          <a:p>
            <a:pPr algn="ctr"/>
            <a:r>
              <a:rPr lang="nb-NO" dirty="0" smtClean="0"/>
              <a:t>FOWAT TOOL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77706-3CAF-4383-B1BD-2FAE510D65ED}" type="slidenum">
              <a:rPr lang="nb-NO" smtClean="0"/>
              <a:t>17</a:t>
            </a:fld>
            <a:endParaRPr lang="nb-NO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" y="4800310"/>
            <a:ext cx="1512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29 </a:t>
            </a:r>
            <a:r>
              <a:rPr 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September</a:t>
            </a:r>
            <a:r>
              <a:rPr lang="es-ES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2016</a:t>
            </a:r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0" y="1102878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err="1" smtClean="0">
                <a:solidFill>
                  <a:schemeClr val="tx2"/>
                </a:solidFill>
              </a:rPr>
              <a:t>Life</a:t>
            </a:r>
            <a:r>
              <a:rPr lang="es-ES" sz="2400" b="1" dirty="0" smtClean="0">
                <a:solidFill>
                  <a:schemeClr val="tx2"/>
                </a:solidFill>
              </a:rPr>
              <a:t> </a:t>
            </a:r>
            <a:r>
              <a:rPr lang="es-ES" sz="2400" b="1" dirty="0" err="1" smtClean="0">
                <a:solidFill>
                  <a:schemeClr val="tx2"/>
                </a:solidFill>
              </a:rPr>
              <a:t>Cycle</a:t>
            </a:r>
            <a:r>
              <a:rPr lang="es-ES" sz="2400" b="1" dirty="0" smtClean="0">
                <a:solidFill>
                  <a:schemeClr val="tx2"/>
                </a:solidFill>
              </a:rPr>
              <a:t> </a:t>
            </a:r>
            <a:r>
              <a:rPr lang="es-ES" sz="2400" b="1" dirty="0" err="1" smtClean="0">
                <a:solidFill>
                  <a:schemeClr val="tx2"/>
                </a:solidFill>
              </a:rPr>
              <a:t>Costs</a:t>
            </a:r>
            <a:endParaRPr lang="en-US" sz="2400" b="1" dirty="0">
              <a:solidFill>
                <a:schemeClr val="tx2"/>
              </a:solidFill>
            </a:endParaRPr>
          </a:p>
        </p:txBody>
      </p:sp>
      <p:pic>
        <p:nvPicPr>
          <p:cNvPr id="13" name="Picture 4" descr="D:\Tool\Lifes50plus_Tool_V1_09092016\Images\life_trsn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39107"/>
            <a:ext cx="1296144" cy="776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D:\Tool\Lifes50plus_Tool_V1_09092016\Images\irec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93" y="225167"/>
            <a:ext cx="1194155" cy="45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93" y="1102878"/>
            <a:ext cx="4240133" cy="3341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803" y="1779662"/>
            <a:ext cx="4237677" cy="2804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570" y="1600888"/>
            <a:ext cx="4443780" cy="2983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0580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1480"/>
            <a:ext cx="9144000" cy="691586"/>
          </a:xfrm>
        </p:spPr>
        <p:txBody>
          <a:bodyPr>
            <a:normAutofit fontScale="90000"/>
          </a:bodyPr>
          <a:lstStyle/>
          <a:p>
            <a:pPr algn="ctr"/>
            <a:r>
              <a:rPr lang="nb-NO" dirty="0" smtClean="0"/>
              <a:t>FOWAT TOOL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77706-3CAF-4383-B1BD-2FAE510D65ED}" type="slidenum">
              <a:rPr lang="nb-NO" smtClean="0"/>
              <a:t>18</a:t>
            </a:fld>
            <a:endParaRPr lang="nb-NO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" y="4800310"/>
            <a:ext cx="1512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29 </a:t>
            </a:r>
            <a:r>
              <a:rPr 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September</a:t>
            </a:r>
            <a:r>
              <a:rPr lang="es-ES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2016</a:t>
            </a:r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624" y="1448730"/>
            <a:ext cx="2952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chemeClr val="tx2"/>
                </a:solidFill>
              </a:rPr>
              <a:t>LCOE</a:t>
            </a:r>
          </a:p>
          <a:p>
            <a:r>
              <a:rPr lang="es-ES" sz="2400" b="1" dirty="0" err="1" smtClean="0">
                <a:solidFill>
                  <a:schemeClr val="tx2"/>
                </a:solidFill>
              </a:rPr>
              <a:t>Result</a:t>
            </a:r>
            <a:endParaRPr lang="en-US" sz="2400" b="1" dirty="0">
              <a:solidFill>
                <a:schemeClr val="tx2"/>
              </a:solidFill>
            </a:endParaRPr>
          </a:p>
        </p:txBody>
      </p:sp>
      <p:pic>
        <p:nvPicPr>
          <p:cNvPr id="10" name="Picture 4" descr="D:\Tool\Lifes50plus_Tool_V1_09092016\Images\life_trsn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39107"/>
            <a:ext cx="1296144" cy="776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D:\Tool\Lifes50plus_Tool_V1_09092016\Images\irec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93" y="225167"/>
            <a:ext cx="1194155" cy="45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316" y="1051644"/>
            <a:ext cx="5806988" cy="3608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14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462" y="1326969"/>
            <a:ext cx="4123969" cy="31656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1480"/>
            <a:ext cx="9144000" cy="691586"/>
          </a:xfrm>
        </p:spPr>
        <p:txBody>
          <a:bodyPr>
            <a:normAutofit fontScale="90000"/>
          </a:bodyPr>
          <a:lstStyle/>
          <a:p>
            <a:pPr algn="ctr"/>
            <a:r>
              <a:rPr lang="nb-NO" dirty="0" smtClean="0"/>
              <a:t>FOWAT TOOL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77706-3CAF-4383-B1BD-2FAE510D65ED}" type="slidenum">
              <a:rPr lang="nb-NO" smtClean="0"/>
              <a:t>19</a:t>
            </a:fld>
            <a:endParaRPr lang="nb-NO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" y="4800310"/>
            <a:ext cx="1512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29 </a:t>
            </a:r>
            <a:r>
              <a:rPr 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September</a:t>
            </a:r>
            <a:r>
              <a:rPr lang="es-ES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2016</a:t>
            </a:r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92080" y="1297092"/>
            <a:ext cx="36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" sz="1600" b="1" dirty="0">
                <a:solidFill>
                  <a:srgbClr val="095A77"/>
                </a:solidFill>
                <a:cs typeface="Arial" charset="0"/>
              </a:rPr>
              <a:t>LCOE </a:t>
            </a:r>
            <a:r>
              <a:rPr lang="es-ES" sz="1600" b="1" dirty="0" err="1">
                <a:solidFill>
                  <a:srgbClr val="095A77"/>
                </a:solidFill>
                <a:cs typeface="Arial" charset="0"/>
              </a:rPr>
              <a:t>Uncertainty</a:t>
            </a:r>
            <a:r>
              <a:rPr lang="es-ES" sz="1600" b="1" dirty="0">
                <a:solidFill>
                  <a:srgbClr val="095A77"/>
                </a:solidFill>
                <a:cs typeface="Arial" charset="0"/>
              </a:rPr>
              <a:t> </a:t>
            </a:r>
            <a:r>
              <a:rPr lang="es-ES" sz="1600" b="1" dirty="0" err="1" smtClean="0">
                <a:solidFill>
                  <a:srgbClr val="095A77"/>
                </a:solidFill>
                <a:cs typeface="Arial" charset="0"/>
              </a:rPr>
              <a:t>Evaluation</a:t>
            </a:r>
            <a:endParaRPr lang="en-US" sz="1600" b="1" dirty="0">
              <a:solidFill>
                <a:srgbClr val="095A77"/>
              </a:solidFill>
              <a:cs typeface="Arial" charset="0"/>
            </a:endParaRPr>
          </a:p>
        </p:txBody>
      </p:sp>
      <p:pic>
        <p:nvPicPr>
          <p:cNvPr id="13" name="Picture 4" descr="D:\Tool\Lifes50plus_Tool_V1_09092016\Images\life_trsn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39107"/>
            <a:ext cx="1296144" cy="776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D:\Tool\Lifes50plus_Tool_V1_09092016\Images\irec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93" y="225167"/>
            <a:ext cx="1194155" cy="45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07" y="1172353"/>
            <a:ext cx="4703333" cy="34748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292080" y="1704747"/>
            <a:ext cx="3312368" cy="27392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1600" dirty="0"/>
              <a:t>Technological uncertainties </a:t>
            </a:r>
            <a:endParaRPr lang="en-AU" sz="1600" dirty="0" smtClean="0"/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AU" sz="1600" dirty="0" smtClean="0"/>
              <a:t>Installation costs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AU" sz="1600" dirty="0" smtClean="0"/>
              <a:t>Wind </a:t>
            </a:r>
            <a:r>
              <a:rPr lang="en-AU" sz="1600" dirty="0"/>
              <a:t>turbine costs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AU" sz="1600" dirty="0"/>
              <a:t>Development costs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AU" sz="1600" dirty="0"/>
              <a:t>Etc.</a:t>
            </a:r>
          </a:p>
          <a:p>
            <a:pPr lvl="2"/>
            <a:endParaRPr lang="en-AU" sz="1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1600" dirty="0"/>
              <a:t>External </a:t>
            </a:r>
            <a:r>
              <a:rPr lang="en-AU" sz="1600" dirty="0" smtClean="0"/>
              <a:t>uncertainties</a:t>
            </a:r>
            <a:endParaRPr lang="en-AU" sz="1600" dirty="0"/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AU" sz="1600" dirty="0" smtClean="0"/>
              <a:t>Energy production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AU" sz="1600" dirty="0" smtClean="0"/>
              <a:t>Exchange rates 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AU" sz="1600" dirty="0" smtClean="0"/>
              <a:t>Discount </a:t>
            </a:r>
            <a:r>
              <a:rPr lang="en-AU" sz="1600" dirty="0"/>
              <a:t>rate </a:t>
            </a:r>
            <a:endParaRPr lang="en-AU" sz="1600" dirty="0" smtClean="0"/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AU" sz="1600" dirty="0" smtClean="0"/>
              <a:t>Etc</a:t>
            </a:r>
            <a:r>
              <a:rPr lang="en-AU" sz="1600" dirty="0"/>
              <a:t>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55083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4800310"/>
            <a:ext cx="1512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29 </a:t>
            </a:r>
            <a:r>
              <a:rPr 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September</a:t>
            </a:r>
            <a:r>
              <a:rPr lang="es-ES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2016</a:t>
            </a:r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1480"/>
            <a:ext cx="9144000" cy="691586"/>
          </a:xfrm>
        </p:spPr>
        <p:txBody>
          <a:bodyPr>
            <a:normAutofit fontScale="90000"/>
          </a:bodyPr>
          <a:lstStyle/>
          <a:p>
            <a:pPr algn="ctr"/>
            <a:r>
              <a:rPr lang="nb-NO" dirty="0" smtClean="0"/>
              <a:t>Contents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77706-3CAF-4383-B1BD-2FAE510D65ED}" type="slidenum">
              <a:rPr lang="nb-NO" smtClean="0"/>
              <a:t>2</a:t>
            </a:fld>
            <a:endParaRPr lang="nb-NO" dirty="0"/>
          </a:p>
        </p:txBody>
      </p:sp>
      <p:sp>
        <p:nvSpPr>
          <p:cNvPr id="7" name="TextBox 6"/>
          <p:cNvSpPr txBox="1"/>
          <p:nvPr/>
        </p:nvSpPr>
        <p:spPr>
          <a:xfrm>
            <a:off x="827584" y="1121742"/>
            <a:ext cx="3816422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tx2"/>
                </a:solidFill>
              </a:rPr>
              <a:t>Introduction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n-US" sz="1600" dirty="0" smtClean="0"/>
              <a:t>EU H2020 LIFES50+ Project</a:t>
            </a:r>
          </a:p>
          <a:p>
            <a:pPr lvl="1"/>
            <a:endParaRPr lang="en-US" sz="900" dirty="0" smtClean="0"/>
          </a:p>
          <a:p>
            <a:pPr marL="685800" lvl="1" indent="-228600">
              <a:buFont typeface="+mj-lt"/>
              <a:buAutoNum type="arabicPeriod"/>
            </a:pPr>
            <a:endParaRPr lang="es-ES" sz="9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tx2"/>
                </a:solidFill>
              </a:rPr>
              <a:t>Methodology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es-ES" sz="1600" dirty="0" err="1" smtClean="0"/>
              <a:t>Multi-Criteria</a:t>
            </a:r>
            <a:r>
              <a:rPr lang="es-ES" sz="1600" dirty="0" smtClean="0"/>
              <a:t> </a:t>
            </a:r>
            <a:r>
              <a:rPr lang="en-US" sz="1600" dirty="0" smtClean="0"/>
              <a:t>Assessment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9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tx2"/>
                </a:solidFill>
              </a:rPr>
              <a:t>FOWAT Tool</a:t>
            </a:r>
          </a:p>
          <a:p>
            <a:pPr lvl="1"/>
            <a:endParaRPr lang="es-ES" sz="900" dirty="0" smtClean="0"/>
          </a:p>
          <a:p>
            <a:pPr lvl="1"/>
            <a:endParaRPr lang="en-US" sz="9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tx2"/>
                </a:solidFill>
              </a:rPr>
              <a:t>Conclusions</a:t>
            </a:r>
          </a:p>
          <a:p>
            <a:pPr marL="228600" indent="-228600">
              <a:buFont typeface="+mj-lt"/>
              <a:buAutoNum type="arabicPeriod"/>
            </a:pPr>
            <a:endParaRPr lang="en-US" sz="900" b="1" dirty="0" smtClean="0">
              <a:solidFill>
                <a:srgbClr val="3DC73D"/>
              </a:solidFill>
            </a:endParaRPr>
          </a:p>
        </p:txBody>
      </p:sp>
      <p:pic>
        <p:nvPicPr>
          <p:cNvPr id="9" name="Picture 4" descr="D:\Tool\Lifes50plus_Tool_V1_09092016\Images\life_trsn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39107"/>
            <a:ext cx="1296144" cy="776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9" t="2703" r="3947" b="3409"/>
          <a:stretch/>
        </p:blipFill>
        <p:spPr bwMode="auto">
          <a:xfrm>
            <a:off x="6909300" y="1380126"/>
            <a:ext cx="1983180" cy="3406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 descr="D:\Tool\Lifes50plus_Tool_V1_09092016\Images\irec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93" y="225167"/>
            <a:ext cx="1194155" cy="45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738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40" y="932389"/>
            <a:ext cx="5133113" cy="3805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15566"/>
            <a:ext cx="5121017" cy="3809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1480"/>
            <a:ext cx="9144000" cy="691586"/>
          </a:xfrm>
        </p:spPr>
        <p:txBody>
          <a:bodyPr>
            <a:normAutofit fontScale="90000"/>
          </a:bodyPr>
          <a:lstStyle/>
          <a:p>
            <a:pPr algn="ctr"/>
            <a:r>
              <a:rPr lang="nb-NO" dirty="0" smtClean="0"/>
              <a:t>FOWAT TOOL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77706-3CAF-4383-B1BD-2FAE510D65ED}" type="slidenum">
              <a:rPr lang="nb-NO" smtClean="0"/>
              <a:t>20</a:t>
            </a:fld>
            <a:endParaRPr lang="nb-NO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" y="4800310"/>
            <a:ext cx="1512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29 </a:t>
            </a:r>
            <a:r>
              <a:rPr 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September</a:t>
            </a:r>
            <a:r>
              <a:rPr lang="es-ES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2016</a:t>
            </a:r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3" name="Picture 4" descr="D:\Tool\Lifes50plus_Tool_V1_09092016\Images\life_trsnp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39107"/>
            <a:ext cx="1296144" cy="776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D:\Tool\Lifes50plus_Tool_V1_09092016\Images\irec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93" y="225167"/>
            <a:ext cx="1194155" cy="45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5940152" y="1380922"/>
            <a:ext cx="2952328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s-ES" sz="1600" b="1" dirty="0" smtClean="0">
                <a:solidFill>
                  <a:srgbClr val="095A77"/>
                </a:solidFill>
                <a:cs typeface="Arial" charset="0"/>
              </a:rPr>
              <a:t>LCA </a:t>
            </a:r>
            <a:r>
              <a:rPr lang="es-ES" sz="1600" b="1" dirty="0" err="1" smtClean="0">
                <a:solidFill>
                  <a:srgbClr val="095A77"/>
                </a:solidFill>
                <a:cs typeface="Arial" charset="0"/>
              </a:rPr>
              <a:t>Criteria</a:t>
            </a:r>
            <a:endParaRPr lang="es-ES" sz="1600" b="1" dirty="0" smtClean="0">
              <a:solidFill>
                <a:srgbClr val="095A77"/>
              </a:solidFill>
              <a:cs typeface="Arial" charset="0"/>
            </a:endParaRPr>
          </a:p>
          <a:p>
            <a:pPr>
              <a:spcAft>
                <a:spcPts val="600"/>
              </a:spcAft>
            </a:pPr>
            <a:endParaRPr lang="es-ES" sz="1600" b="1" dirty="0" smtClean="0">
              <a:solidFill>
                <a:srgbClr val="095A77"/>
              </a:solidFill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 smtClean="0"/>
              <a:t>Global </a:t>
            </a:r>
            <a:r>
              <a:rPr lang="es-ES" sz="1600" dirty="0" err="1" smtClean="0"/>
              <a:t>Warming</a:t>
            </a:r>
            <a:r>
              <a:rPr lang="es-ES" sz="1600" dirty="0" smtClean="0"/>
              <a:t> </a:t>
            </a:r>
            <a:r>
              <a:rPr lang="es-ES" sz="1600" dirty="0" err="1" smtClean="0"/>
              <a:t>Potential</a:t>
            </a:r>
            <a:endParaRPr lang="es-ES" sz="1600" dirty="0" smtClean="0"/>
          </a:p>
          <a:p>
            <a:r>
              <a:rPr lang="es-ES" sz="1400" dirty="0" smtClean="0"/>
              <a:t>       (Kg CO2 </a:t>
            </a:r>
            <a:r>
              <a:rPr lang="es-ES" sz="1400" dirty="0" err="1" smtClean="0"/>
              <a:t>eq</a:t>
            </a:r>
            <a:r>
              <a:rPr lang="es-ES" sz="1400" dirty="0" smtClean="0"/>
              <a:t>.) </a:t>
            </a:r>
          </a:p>
          <a:p>
            <a:pPr lvl="1"/>
            <a:endParaRPr lang="es-ES" sz="11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 err="1" smtClean="0"/>
              <a:t>Primary</a:t>
            </a:r>
            <a:r>
              <a:rPr lang="es-ES" sz="1600" dirty="0" smtClean="0"/>
              <a:t> Energy </a:t>
            </a:r>
            <a:r>
              <a:rPr lang="es-ES" sz="1600" dirty="0" err="1" smtClean="0"/>
              <a:t>Consumption</a:t>
            </a:r>
            <a:endParaRPr lang="es-ES" sz="1600" dirty="0" smtClean="0"/>
          </a:p>
          <a:p>
            <a:r>
              <a:rPr lang="es-ES" sz="1400" dirty="0"/>
              <a:t> </a:t>
            </a:r>
            <a:r>
              <a:rPr lang="es-ES" sz="1400" dirty="0" smtClean="0"/>
              <a:t>      (MJ) </a:t>
            </a:r>
          </a:p>
          <a:p>
            <a:pPr lvl="1"/>
            <a:endParaRPr lang="es-ES" sz="11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 err="1" smtClean="0"/>
              <a:t>Abiotic</a:t>
            </a:r>
            <a:r>
              <a:rPr lang="es-ES" sz="1600" dirty="0" smtClean="0"/>
              <a:t> </a:t>
            </a:r>
            <a:r>
              <a:rPr lang="es-ES" sz="1600" dirty="0" err="1" smtClean="0"/>
              <a:t>Depletion</a:t>
            </a:r>
            <a:r>
              <a:rPr lang="es-ES" sz="1600" dirty="0" smtClean="0"/>
              <a:t> </a:t>
            </a:r>
            <a:r>
              <a:rPr lang="es-ES" sz="1600" dirty="0" err="1" smtClean="0"/>
              <a:t>Potential</a:t>
            </a:r>
            <a:endParaRPr lang="es-ES" sz="1600" dirty="0" smtClean="0"/>
          </a:p>
          <a:p>
            <a:r>
              <a:rPr lang="es-ES" sz="1400" dirty="0"/>
              <a:t> </a:t>
            </a:r>
            <a:r>
              <a:rPr lang="es-ES" sz="1400" dirty="0" smtClean="0"/>
              <a:t>      (Kg Sb </a:t>
            </a:r>
            <a:r>
              <a:rPr lang="es-ES" sz="1400" dirty="0" err="1" smtClean="0"/>
              <a:t>eq</a:t>
            </a:r>
            <a:r>
              <a:rPr lang="es-ES" sz="1400" dirty="0" smtClean="0"/>
              <a:t>.) </a:t>
            </a:r>
          </a:p>
          <a:p>
            <a:pPr lvl="1"/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4033564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1480"/>
            <a:ext cx="9144000" cy="691586"/>
          </a:xfrm>
        </p:spPr>
        <p:txBody>
          <a:bodyPr>
            <a:normAutofit fontScale="90000"/>
          </a:bodyPr>
          <a:lstStyle/>
          <a:p>
            <a:pPr algn="ctr"/>
            <a:r>
              <a:rPr lang="nb-NO" dirty="0" smtClean="0"/>
              <a:t>FOWAT TOOL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77706-3CAF-4383-B1BD-2FAE510D65ED}" type="slidenum">
              <a:rPr lang="nb-NO" smtClean="0"/>
              <a:t>21</a:t>
            </a:fld>
            <a:endParaRPr lang="nb-NO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" y="4800310"/>
            <a:ext cx="1512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29 </a:t>
            </a:r>
            <a:r>
              <a:rPr 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September</a:t>
            </a:r>
            <a:r>
              <a:rPr lang="es-ES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2016</a:t>
            </a:r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940152" y="1440234"/>
            <a:ext cx="2808312" cy="2231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b="1" dirty="0" smtClean="0">
                <a:solidFill>
                  <a:srgbClr val="095A77"/>
                </a:solidFill>
                <a:cs typeface="Arial" charset="0"/>
              </a:rPr>
              <a:t>Technological</a:t>
            </a:r>
            <a:r>
              <a:rPr lang="es-ES" sz="1600" b="1" dirty="0" smtClean="0">
                <a:solidFill>
                  <a:srgbClr val="095A77"/>
                </a:solidFill>
                <a:cs typeface="Arial" charset="0"/>
              </a:rPr>
              <a:t> </a:t>
            </a:r>
            <a:r>
              <a:rPr lang="es-ES" sz="1600" b="1" dirty="0" err="1" smtClean="0">
                <a:solidFill>
                  <a:srgbClr val="095A77"/>
                </a:solidFill>
                <a:cs typeface="Arial" charset="0"/>
              </a:rPr>
              <a:t>Risk</a:t>
            </a:r>
            <a:endParaRPr lang="es-ES" sz="1600" b="1" dirty="0" smtClean="0">
              <a:solidFill>
                <a:srgbClr val="095A77"/>
              </a:solidFill>
              <a:cs typeface="Arial" charset="0"/>
            </a:endParaRPr>
          </a:p>
          <a:p>
            <a:pPr>
              <a:spcAft>
                <a:spcPts val="600"/>
              </a:spcAft>
            </a:pPr>
            <a:endParaRPr lang="es-ES" sz="1600" b="1" dirty="0">
              <a:solidFill>
                <a:srgbClr val="095A77"/>
              </a:solidFill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 err="1"/>
              <a:t>Cost</a:t>
            </a:r>
            <a:r>
              <a:rPr lang="es-ES" sz="1600" dirty="0"/>
              <a:t> </a:t>
            </a:r>
            <a:endParaRPr lang="es-ES" sz="16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ES" sz="11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 err="1" smtClean="0"/>
              <a:t>Availability</a:t>
            </a:r>
            <a:endParaRPr lang="es-ES" sz="16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ES" sz="11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 err="1"/>
              <a:t>Health</a:t>
            </a:r>
            <a:r>
              <a:rPr lang="es-ES" sz="1600" dirty="0"/>
              <a:t> &amp; </a:t>
            </a:r>
            <a:r>
              <a:rPr lang="es-ES" sz="1600" dirty="0" smtClean="0"/>
              <a:t>Safety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s-ES" sz="11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 err="1"/>
              <a:t>Environment</a:t>
            </a:r>
            <a:endParaRPr lang="es-ES" sz="1600" dirty="0"/>
          </a:p>
        </p:txBody>
      </p:sp>
      <p:pic>
        <p:nvPicPr>
          <p:cNvPr id="10" name="Picture 4" descr="D:\Tool\Lifes50plus_Tool_V1_09092016\Images\life_trsn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39107"/>
            <a:ext cx="1296144" cy="776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D:\Tool\Lifes50plus_Tool_V1_09092016\Images\irec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93" y="225167"/>
            <a:ext cx="1194155" cy="45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12" y="915566"/>
            <a:ext cx="5128576" cy="3786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12" y="915567"/>
            <a:ext cx="5128576" cy="3805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4670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843558"/>
            <a:ext cx="5264138" cy="39121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1480"/>
            <a:ext cx="9144000" cy="691586"/>
          </a:xfrm>
        </p:spPr>
        <p:txBody>
          <a:bodyPr>
            <a:normAutofit fontScale="90000"/>
          </a:bodyPr>
          <a:lstStyle/>
          <a:p>
            <a:pPr algn="ctr"/>
            <a:r>
              <a:rPr lang="nb-NO" dirty="0" smtClean="0"/>
              <a:t>FOWAT TOOL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77706-3CAF-4383-B1BD-2FAE510D65ED}" type="slidenum">
              <a:rPr lang="nb-NO" smtClean="0"/>
              <a:t>22</a:t>
            </a:fld>
            <a:endParaRPr lang="nb-NO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" y="4800310"/>
            <a:ext cx="1512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29 </a:t>
            </a:r>
            <a:r>
              <a:rPr 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September</a:t>
            </a:r>
            <a:r>
              <a:rPr lang="es-ES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2016</a:t>
            </a:r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3" name="Picture 4" descr="D:\Tool\Lifes50plus_Tool_V1_09092016\Images\life_trsn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39107"/>
            <a:ext cx="1296144" cy="776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D:\Tool\Lifes50plus_Tool_V1_09092016\Images\irec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93" y="225167"/>
            <a:ext cx="1194155" cy="45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2951441" y="3747628"/>
            <a:ext cx="720080" cy="23176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716016" y="3747628"/>
            <a:ext cx="720080" cy="23176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339752" y="2549053"/>
            <a:ext cx="4104455" cy="80290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339752" y="3423970"/>
            <a:ext cx="4104455" cy="29990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482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0" grpId="0" animBg="1"/>
      <p:bldP spid="10" grpId="1" animBg="1"/>
      <p:bldP spid="14" grpId="0" animBg="1"/>
      <p:bldP spid="14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1480"/>
            <a:ext cx="9144000" cy="691586"/>
          </a:xfrm>
        </p:spPr>
        <p:txBody>
          <a:bodyPr>
            <a:normAutofit fontScale="90000"/>
          </a:bodyPr>
          <a:lstStyle/>
          <a:p>
            <a:pPr algn="ctr"/>
            <a:r>
              <a:rPr lang="nb-NO" dirty="0" smtClean="0"/>
              <a:t>Conclusions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77706-3CAF-4383-B1BD-2FAE510D65ED}" type="slidenum">
              <a:rPr lang="nb-NO" smtClean="0"/>
              <a:t>23</a:t>
            </a:fld>
            <a:endParaRPr lang="nb-NO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4800310"/>
            <a:ext cx="1512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29 </a:t>
            </a:r>
            <a:r>
              <a:rPr 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September</a:t>
            </a:r>
            <a:r>
              <a:rPr lang="es-ES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2016</a:t>
            </a:r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6167" y="987574"/>
            <a:ext cx="8000056" cy="195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600" dirty="0" smtClean="0"/>
              <a:t>FOWAT enables the performance comparison of multiple floating substructure concepts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600" dirty="0" smtClean="0"/>
              <a:t>Multi-criteria assessment based on LCOE, LCA and Risk 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600" dirty="0" smtClean="0"/>
              <a:t>Uncertainty consideration in cost calculation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600" dirty="0" smtClean="0"/>
              <a:t>Different geographical offshore sites can be included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600" dirty="0" smtClean="0"/>
              <a:t>Detailed breakdown of life cycle cost and energy losses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600" dirty="0" smtClean="0"/>
              <a:t>Flexible tool and customization possible</a:t>
            </a:r>
          </a:p>
        </p:txBody>
      </p:sp>
      <p:pic>
        <p:nvPicPr>
          <p:cNvPr id="10" name="Picture 4" descr="D:\Tool\Lifes50plus_Tool_V1_09092016\Images\life_trsn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39107"/>
            <a:ext cx="1296144" cy="776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Tool\Lifes50plus_Tool_V1_09092016\Images\irec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93" y="225167"/>
            <a:ext cx="1194155" cy="45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0" y="3003798"/>
            <a:ext cx="9144000" cy="691586"/>
          </a:xfrm>
          <a:prstGeom prst="rect">
            <a:avLst/>
          </a:prstGeom>
          <a:effectLst>
            <a:outerShdw blurRad="76200" dist="38100" dir="2700000" algn="tl" rotWithShape="0">
              <a:srgbClr val="00B05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b-NO" dirty="0" smtClean="0"/>
              <a:t>Next steps</a:t>
            </a:r>
            <a:endParaRPr lang="nb-NO" dirty="0"/>
          </a:p>
        </p:txBody>
      </p:sp>
      <p:sp>
        <p:nvSpPr>
          <p:cNvPr id="13" name="Rectangle 12"/>
          <p:cNvSpPr/>
          <p:nvPr/>
        </p:nvSpPr>
        <p:spPr>
          <a:xfrm>
            <a:off x="446167" y="3651870"/>
            <a:ext cx="800005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ES" sz="1600" dirty="0" smtClean="0"/>
              <a:t>Lifes50+ concept </a:t>
            </a:r>
            <a:r>
              <a:rPr lang="en-US" sz="1600" dirty="0" smtClean="0"/>
              <a:t>evaluation</a:t>
            </a:r>
            <a:r>
              <a:rPr lang="es-ES" sz="1600" dirty="0" smtClean="0"/>
              <a:t> in </a:t>
            </a:r>
            <a:r>
              <a:rPr lang="en-US" sz="1600" dirty="0" smtClean="0"/>
              <a:t>January</a:t>
            </a:r>
            <a:r>
              <a:rPr lang="es-ES" sz="1600" dirty="0" smtClean="0"/>
              <a:t> 2017</a:t>
            </a:r>
            <a:endParaRPr lang="en-US" sz="1600" dirty="0" smtClean="0"/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600" dirty="0" smtClean="0"/>
              <a:t>Comparative assessment of bottom-fixed and floating offshore wind farms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600" dirty="0" smtClean="0"/>
              <a:t>Update</a:t>
            </a:r>
            <a:r>
              <a:rPr lang="es-ES" sz="1600" dirty="0" smtClean="0"/>
              <a:t> to </a:t>
            </a:r>
            <a:r>
              <a:rPr lang="en-US" sz="1600" dirty="0" smtClean="0"/>
              <a:t>include</a:t>
            </a:r>
            <a:r>
              <a:rPr lang="es-ES" sz="1600" dirty="0" smtClean="0"/>
              <a:t> a </a:t>
            </a:r>
            <a:r>
              <a:rPr lang="en-US" sz="1600" dirty="0" smtClean="0"/>
              <a:t>wide range</a:t>
            </a:r>
            <a:r>
              <a:rPr lang="es-ES" sz="1600" dirty="0" smtClean="0"/>
              <a:t> of wind </a:t>
            </a:r>
            <a:r>
              <a:rPr lang="en-US" sz="1600" dirty="0" smtClean="0"/>
              <a:t>farm</a:t>
            </a:r>
            <a:r>
              <a:rPr lang="es-ES" sz="1600" dirty="0" smtClean="0"/>
              <a:t> </a:t>
            </a:r>
            <a:r>
              <a:rPr lang="en-US" sz="1600" dirty="0" smtClean="0"/>
              <a:t>configurations</a:t>
            </a:r>
          </a:p>
          <a:p>
            <a:pPr>
              <a:spcAft>
                <a:spcPts val="600"/>
              </a:spcAft>
            </a:pPr>
            <a:endParaRPr lang="en-US" sz="1600" dirty="0"/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20579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77706-3CAF-4383-B1BD-2FAE510D65ED}" type="slidenum">
              <a:rPr lang="nb-NO" smtClean="0"/>
              <a:t>24</a:t>
            </a:fld>
            <a:endParaRPr lang="nb-NO" dirty="0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571345" y="1113588"/>
            <a:ext cx="6716134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solidFill>
                  <a:srgbClr val="095A77"/>
                </a:solidFill>
                <a:cs typeface="Arial" charset="0"/>
              </a:rPr>
              <a:t>Thank you for your attention!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095A77"/>
              </a:solidFill>
              <a:cs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2800" b="1" dirty="0" smtClean="0">
                <a:solidFill>
                  <a:srgbClr val="095A77"/>
                </a:solidFill>
                <a:cs typeface="Arial" charset="0"/>
              </a:rPr>
              <a:t>           Vielen </a:t>
            </a:r>
            <a:r>
              <a:rPr lang="de-DE" sz="2800" b="1" dirty="0">
                <a:solidFill>
                  <a:srgbClr val="095A77"/>
                </a:solidFill>
                <a:cs typeface="Arial" charset="0"/>
              </a:rPr>
              <a:t>Dank </a:t>
            </a:r>
            <a:r>
              <a:rPr lang="en-US" sz="2800" b="1" dirty="0">
                <a:solidFill>
                  <a:srgbClr val="095A77"/>
                </a:solidFill>
                <a:cs typeface="Arial" charset="0"/>
              </a:rPr>
              <a:t>für </a:t>
            </a:r>
            <a:r>
              <a:rPr lang="de-DE" sz="2800" b="1" dirty="0" smtClean="0">
                <a:solidFill>
                  <a:srgbClr val="095A77"/>
                </a:solidFill>
                <a:cs typeface="Arial" charset="0"/>
              </a:rPr>
              <a:t>Ihre Aufmerksamkeit!</a:t>
            </a:r>
            <a:endParaRPr lang="de-DE" sz="2800" b="1" dirty="0">
              <a:solidFill>
                <a:srgbClr val="095A77"/>
              </a:solidFill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4800310"/>
            <a:ext cx="1512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29 </a:t>
            </a:r>
            <a:r>
              <a:rPr 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September</a:t>
            </a:r>
            <a:r>
              <a:rPr lang="es-ES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2016</a:t>
            </a:r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Picture 4" descr="D:\Tool\Lifes50plus_Tool_V1_09092016\Images\life_trsn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39107"/>
            <a:ext cx="1296144" cy="776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Tool\Lifes50plus_Tool_V1_09092016\Images\irec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93" y="225167"/>
            <a:ext cx="1194155" cy="45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671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1480"/>
            <a:ext cx="9144000" cy="691586"/>
          </a:xfrm>
        </p:spPr>
        <p:txBody>
          <a:bodyPr>
            <a:normAutofit fontScale="90000"/>
          </a:bodyPr>
          <a:lstStyle/>
          <a:p>
            <a:pPr algn="ctr"/>
            <a:r>
              <a:rPr lang="nb-NO" dirty="0" smtClean="0"/>
              <a:t>Introduction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77706-3CAF-4383-B1BD-2FAE510D65ED}" type="slidenum">
              <a:rPr lang="nb-NO" smtClean="0"/>
              <a:t>3</a:t>
            </a:fld>
            <a:endParaRPr lang="nb-NO" dirty="0"/>
          </a:p>
        </p:txBody>
      </p:sp>
      <p:sp>
        <p:nvSpPr>
          <p:cNvPr id="7" name="TextBox 6"/>
          <p:cNvSpPr txBox="1"/>
          <p:nvPr/>
        </p:nvSpPr>
        <p:spPr>
          <a:xfrm>
            <a:off x="446167" y="915566"/>
            <a:ext cx="3816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>
                <a:solidFill>
                  <a:srgbClr val="095A77"/>
                </a:solidFill>
                <a:cs typeface="Arial" charset="0"/>
              </a:rPr>
              <a:t>EU H2020 LIFES50+ </a:t>
            </a:r>
            <a:r>
              <a:rPr lang="ca-ES" b="1" dirty="0" smtClean="0">
                <a:solidFill>
                  <a:srgbClr val="095A77"/>
                </a:solidFill>
                <a:cs typeface="Arial" charset="0"/>
              </a:rPr>
              <a:t>Project</a:t>
            </a:r>
            <a:endParaRPr lang="ca-ES" b="1" dirty="0">
              <a:solidFill>
                <a:srgbClr val="095A77"/>
              </a:solidFill>
              <a:cs typeface="Arial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487379" y="1177443"/>
            <a:ext cx="8000057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dirty="0" smtClean="0"/>
              <a:t>“</a:t>
            </a:r>
            <a:r>
              <a:rPr lang="en-US" dirty="0"/>
              <a:t>Qualification of innovative floating substructures for </a:t>
            </a:r>
            <a:r>
              <a:rPr lang="en-US" dirty="0" smtClean="0"/>
              <a:t>10 </a:t>
            </a:r>
            <a:r>
              <a:rPr lang="en-US" dirty="0"/>
              <a:t>MW wind turbines and </a:t>
            </a:r>
            <a:endParaRPr lang="en-US" dirty="0" smtClean="0"/>
          </a:p>
          <a:p>
            <a:pPr algn="ctr">
              <a:spcAft>
                <a:spcPts val="600"/>
              </a:spcAft>
            </a:pPr>
            <a:r>
              <a:rPr lang="en-US" dirty="0"/>
              <a:t> </a:t>
            </a:r>
            <a:r>
              <a:rPr lang="en-US" dirty="0" smtClean="0"/>
              <a:t> water </a:t>
            </a:r>
            <a:r>
              <a:rPr lang="en-US" dirty="0"/>
              <a:t>depths greater than 50 m</a:t>
            </a:r>
            <a:r>
              <a:rPr lang="en-US" dirty="0" smtClean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4800310"/>
            <a:ext cx="1512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29 </a:t>
            </a:r>
            <a:r>
              <a:rPr 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September</a:t>
            </a:r>
            <a:r>
              <a:rPr lang="es-ES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2016</a:t>
            </a:r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4" name="Picture 4" descr="D:\Tool\Lifes50plus_Tool_V1_09092016\Images\life_trsn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39107"/>
            <a:ext cx="1296144" cy="776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D:\Tool\Lifes50plus_Tool_V1_09092016\Images\irec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93" y="225167"/>
            <a:ext cx="1194155" cy="45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3" y="2139702"/>
            <a:ext cx="5282426" cy="17132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139702"/>
            <a:ext cx="3661943" cy="1713220"/>
          </a:xfrm>
          <a:prstGeom prst="rect">
            <a:avLst/>
          </a:prstGeom>
        </p:spPr>
      </p:pic>
      <p:sp>
        <p:nvSpPr>
          <p:cNvPr id="19" name="Rounded Rectangle 18"/>
          <p:cNvSpPr/>
          <p:nvPr/>
        </p:nvSpPr>
        <p:spPr>
          <a:xfrm>
            <a:off x="4860032" y="4035660"/>
            <a:ext cx="1805537" cy="72456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 smtClean="0"/>
              <a:t>Concept </a:t>
            </a:r>
            <a:r>
              <a:rPr lang="es-ES" sz="1400" b="1" dirty="0" err="1" smtClean="0"/>
              <a:t>Evaluation</a:t>
            </a:r>
            <a:r>
              <a:rPr lang="es-ES" sz="1400" b="1" dirty="0" smtClean="0"/>
              <a:t> </a:t>
            </a:r>
          </a:p>
          <a:p>
            <a:pPr algn="ctr"/>
            <a:endParaRPr lang="es-ES" sz="400" dirty="0"/>
          </a:p>
          <a:p>
            <a:pPr algn="ctr"/>
            <a:r>
              <a:rPr lang="es-ES" sz="1400" dirty="0" err="1" smtClean="0"/>
              <a:t>Multi-Criteria</a:t>
            </a:r>
            <a:r>
              <a:rPr lang="es-ES" sz="1400" dirty="0" smtClean="0"/>
              <a:t> </a:t>
            </a:r>
            <a:r>
              <a:rPr lang="es-ES" sz="1400" dirty="0" err="1" smtClean="0"/>
              <a:t>Assessment</a:t>
            </a:r>
            <a:endParaRPr lang="en-US" sz="1400" dirty="0"/>
          </a:p>
        </p:txBody>
      </p:sp>
      <p:sp>
        <p:nvSpPr>
          <p:cNvPr id="22" name="Oval 21"/>
          <p:cNvSpPr/>
          <p:nvPr/>
        </p:nvSpPr>
        <p:spPr>
          <a:xfrm>
            <a:off x="7077602" y="4075750"/>
            <a:ext cx="1683187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 err="1" smtClean="0"/>
              <a:t>Cost</a:t>
            </a:r>
            <a:r>
              <a:rPr lang="es-ES" sz="1400" b="1" dirty="0" smtClean="0"/>
              <a:t> </a:t>
            </a:r>
            <a:r>
              <a:rPr lang="es-ES" sz="1400" b="1" dirty="0" err="1" smtClean="0"/>
              <a:t>Reduction</a:t>
            </a:r>
            <a:r>
              <a:rPr lang="es-ES" sz="1400" b="1" dirty="0" smtClean="0"/>
              <a:t> </a:t>
            </a:r>
            <a:r>
              <a:rPr lang="es-ES" sz="1400" b="1" dirty="0" err="1" smtClean="0"/>
              <a:t>Potential</a:t>
            </a:r>
            <a:r>
              <a:rPr lang="es-ES" sz="1400" b="1" dirty="0" smtClean="0"/>
              <a:t> </a:t>
            </a:r>
            <a:endParaRPr lang="en-US" sz="1400" b="1" dirty="0"/>
          </a:p>
        </p:txBody>
      </p:sp>
      <p:cxnSp>
        <p:nvCxnSpPr>
          <p:cNvPr id="23" name="Elbow Connector 22"/>
          <p:cNvCxnSpPr/>
          <p:nvPr/>
        </p:nvCxnSpPr>
        <p:spPr>
          <a:xfrm>
            <a:off x="3707904" y="3579862"/>
            <a:ext cx="1080120" cy="819924"/>
          </a:xfrm>
          <a:prstGeom prst="bentConnector3">
            <a:avLst>
              <a:gd name="adj1" fmla="val -574"/>
            </a:avLst>
          </a:prstGeom>
          <a:ln w="38100">
            <a:tailEnd type="arrow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4267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1480"/>
            <a:ext cx="9144000" cy="691586"/>
          </a:xfrm>
        </p:spPr>
        <p:txBody>
          <a:bodyPr>
            <a:normAutofit fontScale="90000"/>
          </a:bodyPr>
          <a:lstStyle/>
          <a:p>
            <a:pPr algn="ctr"/>
            <a:r>
              <a:rPr lang="nb-NO" dirty="0" smtClean="0"/>
              <a:t>Introduction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77706-3CAF-4383-B1BD-2FAE510D65ED}" type="slidenum">
              <a:rPr lang="nb-NO" smtClean="0"/>
              <a:t>4</a:t>
            </a:fld>
            <a:endParaRPr lang="nb-NO" dirty="0"/>
          </a:p>
        </p:txBody>
      </p:sp>
      <p:sp>
        <p:nvSpPr>
          <p:cNvPr id="9" name="TextBox 8"/>
          <p:cNvSpPr txBox="1"/>
          <p:nvPr/>
        </p:nvSpPr>
        <p:spPr>
          <a:xfrm>
            <a:off x="1835696" y="4177557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kern="1200" dirty="0" smtClean="0">
                <a:solidFill>
                  <a:schemeClr val="accent1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The research has received funding from the European Union Horizon2020 programme under the agreement H2020-LCE-2014-1-640741.</a:t>
            </a:r>
            <a:endParaRPr lang="nb-NO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4800310"/>
            <a:ext cx="1512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29 </a:t>
            </a:r>
            <a:r>
              <a:rPr 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September</a:t>
            </a:r>
            <a:r>
              <a:rPr lang="es-ES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2016</a:t>
            </a:r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" name="Picture 4" descr="D:\Tool\Lifes50plus_Tool_V1_09092016\Images\life_trsn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39107"/>
            <a:ext cx="1296144" cy="776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6" t="4018" r="1238"/>
          <a:stretch/>
        </p:blipFill>
        <p:spPr bwMode="auto">
          <a:xfrm>
            <a:off x="1090918" y="1059582"/>
            <a:ext cx="7250195" cy="3057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D:\Tool\Lifes50plus_Tool_V1_09092016\Images\irec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93" y="225167"/>
            <a:ext cx="1194155" cy="45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188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1480"/>
            <a:ext cx="9144000" cy="691586"/>
          </a:xfrm>
        </p:spPr>
        <p:txBody>
          <a:bodyPr>
            <a:normAutofit fontScale="90000"/>
          </a:bodyPr>
          <a:lstStyle/>
          <a:p>
            <a:pPr algn="ctr"/>
            <a:r>
              <a:rPr lang="nb-NO" dirty="0" smtClean="0"/>
              <a:t>Introduction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77706-3CAF-4383-B1BD-2FAE510D65ED}" type="slidenum">
              <a:rPr lang="nb-NO" smtClean="0"/>
              <a:t>5</a:t>
            </a:fld>
            <a:endParaRPr lang="nb-NO" dirty="0"/>
          </a:p>
        </p:txBody>
      </p:sp>
      <p:sp>
        <p:nvSpPr>
          <p:cNvPr id="7" name="TextBox 6"/>
          <p:cNvSpPr txBox="1"/>
          <p:nvPr/>
        </p:nvSpPr>
        <p:spPr>
          <a:xfrm>
            <a:off x="446167" y="915566"/>
            <a:ext cx="3816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95A77"/>
                </a:solidFill>
                <a:cs typeface="Arial" charset="0"/>
              </a:rPr>
              <a:t>Floating Substructure Concepts</a:t>
            </a:r>
            <a:endParaRPr lang="en-US" b="1" dirty="0">
              <a:solidFill>
                <a:srgbClr val="095A77"/>
              </a:solidFill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4800310"/>
            <a:ext cx="1512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29 </a:t>
            </a:r>
            <a:r>
              <a:rPr 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September</a:t>
            </a:r>
            <a:r>
              <a:rPr lang="es-ES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2016</a:t>
            </a:r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" name="Picture 4" descr="D:\Tool\Lifes50plus_Tool_V1_09092016\Images\life_trsn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39107"/>
            <a:ext cx="1296144" cy="776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557760"/>
            <a:ext cx="6480720" cy="3174230"/>
          </a:xfrm>
          <a:prstGeom prst="rect">
            <a:avLst/>
          </a:prstGeom>
        </p:spPr>
      </p:pic>
      <p:pic>
        <p:nvPicPr>
          <p:cNvPr id="15" name="Picture 2" descr="D:\Tool\Lifes50plus_Tool_V1_09092016\Images\irec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93" y="225167"/>
            <a:ext cx="1194155" cy="45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519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1480"/>
            <a:ext cx="9144000" cy="691586"/>
          </a:xfrm>
        </p:spPr>
        <p:txBody>
          <a:bodyPr>
            <a:normAutofit fontScale="90000"/>
          </a:bodyPr>
          <a:lstStyle/>
          <a:p>
            <a:pPr algn="ctr"/>
            <a:r>
              <a:rPr lang="nb-NO" dirty="0" smtClean="0"/>
              <a:t>Introduction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77706-3CAF-4383-B1BD-2FAE510D65ED}" type="slidenum">
              <a:rPr lang="nb-NO" smtClean="0"/>
              <a:t>6</a:t>
            </a:fld>
            <a:endParaRPr lang="nb-NO" dirty="0"/>
          </a:p>
        </p:txBody>
      </p:sp>
      <p:sp>
        <p:nvSpPr>
          <p:cNvPr id="7" name="TextBox 6"/>
          <p:cNvSpPr txBox="1"/>
          <p:nvPr/>
        </p:nvSpPr>
        <p:spPr>
          <a:xfrm>
            <a:off x="446167" y="843558"/>
            <a:ext cx="3816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 err="1" smtClean="0">
                <a:solidFill>
                  <a:srgbClr val="095A77"/>
                </a:solidFill>
                <a:cs typeface="Arial" charset="0"/>
              </a:rPr>
              <a:t>Concept</a:t>
            </a:r>
            <a:r>
              <a:rPr lang="ca-ES" b="1" dirty="0" smtClean="0">
                <a:solidFill>
                  <a:srgbClr val="095A77"/>
                </a:solidFill>
                <a:cs typeface="Arial" charset="0"/>
              </a:rPr>
              <a:t> </a:t>
            </a:r>
            <a:r>
              <a:rPr lang="ca-ES" b="1" dirty="0" err="1" smtClean="0">
                <a:solidFill>
                  <a:srgbClr val="095A77"/>
                </a:solidFill>
                <a:cs typeface="Arial" charset="0"/>
              </a:rPr>
              <a:t>Evaluation</a:t>
            </a:r>
            <a:endParaRPr lang="ca-ES" b="1" dirty="0">
              <a:solidFill>
                <a:srgbClr val="095A77"/>
              </a:solidFill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81658" y="2540268"/>
            <a:ext cx="74347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   </a:t>
            </a:r>
            <a:r>
              <a:rPr lang="es-ES" sz="1400" dirty="0" err="1" smtClean="0"/>
              <a:t>Golfe</a:t>
            </a:r>
            <a:r>
              <a:rPr lang="es-ES" sz="1400" dirty="0" smtClean="0"/>
              <a:t> de </a:t>
            </a:r>
            <a:r>
              <a:rPr lang="es-ES" sz="1400" dirty="0" err="1" smtClean="0"/>
              <a:t>Fos</a:t>
            </a:r>
            <a:r>
              <a:rPr lang="es-ES" sz="1400" dirty="0" smtClean="0"/>
              <a:t>, France		     </a:t>
            </a:r>
            <a:r>
              <a:rPr lang="es-ES" sz="1400" dirty="0" err="1" smtClean="0"/>
              <a:t>Gulf</a:t>
            </a:r>
            <a:r>
              <a:rPr lang="es-ES" sz="1400" dirty="0" smtClean="0"/>
              <a:t> of Maine, USA</a:t>
            </a:r>
            <a:r>
              <a:rPr lang="es-ES" sz="1400" dirty="0"/>
              <a:t> </a:t>
            </a:r>
            <a:r>
              <a:rPr lang="es-ES" sz="1400" dirty="0" smtClean="0"/>
              <a:t>	                    West of Barra, Scotland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9459" y="2781676"/>
            <a:ext cx="743475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          </a:t>
            </a:r>
            <a:r>
              <a:rPr lang="es-ES" sz="1400" dirty="0" err="1" smtClean="0"/>
              <a:t>Moderate</a:t>
            </a:r>
            <a:r>
              <a:rPr lang="es-ES" sz="1400" dirty="0" smtClean="0"/>
              <a:t>	</a:t>
            </a:r>
            <a:r>
              <a:rPr lang="es-ES" sz="1400" dirty="0"/>
              <a:t> </a:t>
            </a:r>
            <a:r>
              <a:rPr lang="es-ES" sz="1400" dirty="0" smtClean="0"/>
              <a:t>                                     Medium	                	             </a:t>
            </a:r>
            <a:r>
              <a:rPr lang="en-US" sz="1400" dirty="0" smtClean="0"/>
              <a:t>Severe</a:t>
            </a:r>
            <a:r>
              <a:rPr lang="es-ES" sz="1400" dirty="0" smtClean="0"/>
              <a:t> </a:t>
            </a:r>
          </a:p>
          <a:p>
            <a:r>
              <a:rPr lang="es-ES" sz="1400" dirty="0" smtClean="0"/>
              <a:t> </a:t>
            </a:r>
            <a:r>
              <a:rPr lang="es-ES" sz="1400" dirty="0" err="1" smtClean="0"/>
              <a:t>Met-ocean</a:t>
            </a:r>
            <a:r>
              <a:rPr lang="es-ES" sz="1400" dirty="0" smtClean="0"/>
              <a:t> </a:t>
            </a:r>
            <a:r>
              <a:rPr lang="es-ES" sz="1400" dirty="0" err="1" smtClean="0"/>
              <a:t>conditions</a:t>
            </a:r>
            <a:r>
              <a:rPr lang="es-ES" sz="1400" dirty="0" smtClean="0"/>
              <a:t>		    </a:t>
            </a:r>
            <a:r>
              <a:rPr lang="es-ES" sz="1400" dirty="0" err="1" smtClean="0"/>
              <a:t>Met-ocean</a:t>
            </a:r>
            <a:r>
              <a:rPr lang="es-ES" sz="1400" dirty="0" smtClean="0"/>
              <a:t> </a:t>
            </a:r>
            <a:r>
              <a:rPr lang="es-ES" sz="1400" dirty="0" err="1" smtClean="0"/>
              <a:t>conditions</a:t>
            </a:r>
            <a:r>
              <a:rPr lang="es-ES" sz="1400" dirty="0" smtClean="0"/>
              <a:t>                        </a:t>
            </a:r>
            <a:r>
              <a:rPr lang="es-ES" sz="1400" dirty="0" err="1" smtClean="0"/>
              <a:t>Met-ocean</a:t>
            </a:r>
            <a:r>
              <a:rPr lang="es-ES" sz="1400" dirty="0" smtClean="0"/>
              <a:t> </a:t>
            </a:r>
            <a:r>
              <a:rPr lang="en-US" sz="1400" dirty="0" smtClean="0"/>
              <a:t>conditions</a:t>
            </a: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57200" y="4800310"/>
            <a:ext cx="1512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29 </a:t>
            </a:r>
            <a:r>
              <a:rPr 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September</a:t>
            </a:r>
            <a:r>
              <a:rPr lang="es-ES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2016</a:t>
            </a:r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32384" y="3457839"/>
            <a:ext cx="8000056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s-ES" b="1" dirty="0" err="1" smtClean="0">
                <a:solidFill>
                  <a:srgbClr val="095A77"/>
                </a:solidFill>
                <a:cs typeface="Arial" charset="0"/>
              </a:rPr>
              <a:t>Evaluation</a:t>
            </a:r>
            <a:r>
              <a:rPr lang="es-ES" b="1" dirty="0" smtClean="0">
                <a:solidFill>
                  <a:srgbClr val="095A77"/>
                </a:solidFill>
                <a:cs typeface="Arial" charset="0"/>
              </a:rPr>
              <a:t> </a:t>
            </a:r>
            <a:r>
              <a:rPr lang="es-ES" b="1" dirty="0" err="1" smtClean="0">
                <a:solidFill>
                  <a:srgbClr val="095A77"/>
                </a:solidFill>
                <a:cs typeface="Arial" charset="0"/>
              </a:rPr>
              <a:t>baseline</a:t>
            </a:r>
            <a:r>
              <a:rPr lang="es-ES" b="1" dirty="0" smtClean="0">
                <a:solidFill>
                  <a:srgbClr val="095A77"/>
                </a:solidFill>
                <a:cs typeface="Arial" charset="0"/>
              </a:rPr>
              <a:t>:</a:t>
            </a:r>
            <a:endParaRPr lang="es-ES" b="1" dirty="0">
              <a:solidFill>
                <a:srgbClr val="095A77"/>
              </a:solidFill>
              <a:cs typeface="Arial" charset="0"/>
            </a:endParaRP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ES" sz="1600" dirty="0" smtClean="0"/>
              <a:t>Complete offshore </a:t>
            </a:r>
            <a:r>
              <a:rPr lang="es-ES" sz="1600" dirty="0" err="1" smtClean="0"/>
              <a:t>floating</a:t>
            </a:r>
            <a:r>
              <a:rPr lang="es-ES" sz="1600" dirty="0" smtClean="0"/>
              <a:t> </a:t>
            </a:r>
            <a:r>
              <a:rPr lang="es-ES" sz="1600" dirty="0" err="1" smtClean="0"/>
              <a:t>wind</a:t>
            </a:r>
            <a:r>
              <a:rPr lang="es-ES" sz="1600" dirty="0" smtClean="0"/>
              <a:t> </a:t>
            </a:r>
            <a:r>
              <a:rPr lang="es-ES" sz="1600" dirty="0" err="1" smtClean="0"/>
              <a:t>farm</a:t>
            </a:r>
            <a:r>
              <a:rPr lang="es-ES" sz="1600" dirty="0" smtClean="0"/>
              <a:t> </a:t>
            </a:r>
            <a:r>
              <a:rPr lang="es-ES" sz="1600" dirty="0" err="1" smtClean="0"/>
              <a:t>consisting</a:t>
            </a:r>
            <a:r>
              <a:rPr lang="es-ES" sz="1600" dirty="0" smtClean="0"/>
              <a:t> of 50 turbines (500 MW)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ES" sz="1600" dirty="0" smtClean="0"/>
              <a:t>3 </a:t>
            </a:r>
            <a:r>
              <a:rPr lang="es-ES" sz="1600" dirty="0" err="1" smtClean="0"/>
              <a:t>selected</a:t>
            </a:r>
            <a:r>
              <a:rPr lang="es-ES" sz="1600" dirty="0" smtClean="0"/>
              <a:t> </a:t>
            </a:r>
            <a:r>
              <a:rPr lang="es-ES" sz="1600" dirty="0" err="1" smtClean="0"/>
              <a:t>sites</a:t>
            </a:r>
            <a:endParaRPr lang="es-ES" sz="1600" dirty="0" smtClean="0"/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ES" sz="1600" dirty="0" err="1" smtClean="0"/>
              <a:t>Average</a:t>
            </a:r>
            <a:r>
              <a:rPr lang="es-ES" sz="1600" dirty="0" smtClean="0"/>
              <a:t> performance of </a:t>
            </a:r>
            <a:r>
              <a:rPr lang="es-ES" sz="1600" dirty="0" err="1" smtClean="0"/>
              <a:t>the</a:t>
            </a:r>
            <a:r>
              <a:rPr lang="es-ES" sz="1600" dirty="0" smtClean="0"/>
              <a:t> </a:t>
            </a:r>
            <a:r>
              <a:rPr lang="es-ES" sz="1600" dirty="0" err="1" smtClean="0"/>
              <a:t>concepts</a:t>
            </a:r>
            <a:r>
              <a:rPr lang="es-ES" sz="1600" dirty="0" smtClean="0"/>
              <a:t> </a:t>
            </a:r>
            <a:r>
              <a:rPr lang="es-ES" sz="1600" dirty="0" err="1" smtClean="0"/>
              <a:t>according</a:t>
            </a:r>
            <a:r>
              <a:rPr lang="es-ES" sz="1600" dirty="0" smtClean="0"/>
              <a:t> to </a:t>
            </a:r>
            <a:r>
              <a:rPr lang="es-ES" sz="1600" dirty="0" err="1" smtClean="0"/>
              <a:t>different</a:t>
            </a:r>
            <a:r>
              <a:rPr lang="es-ES" sz="1600" dirty="0" smtClean="0"/>
              <a:t> </a:t>
            </a:r>
            <a:r>
              <a:rPr lang="es-ES" sz="1600" dirty="0" err="1" smtClean="0"/>
              <a:t>sites</a:t>
            </a:r>
            <a:r>
              <a:rPr lang="es-ES" sz="1600" dirty="0" smtClean="0"/>
              <a:t> </a:t>
            </a:r>
            <a:endParaRPr lang="es-ES" sz="1600" dirty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1"/>
          <a:stretch/>
        </p:blipFill>
        <p:spPr bwMode="auto">
          <a:xfrm>
            <a:off x="683568" y="1275606"/>
            <a:ext cx="2203297" cy="1178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7"/>
          <a:stretch/>
        </p:blipFill>
        <p:spPr bwMode="auto">
          <a:xfrm>
            <a:off x="6158289" y="1275606"/>
            <a:ext cx="2179923" cy="1178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"/>
          <a:stretch/>
        </p:blipFill>
        <p:spPr bwMode="auto">
          <a:xfrm>
            <a:off x="3454115" y="1275606"/>
            <a:ext cx="2198005" cy="1178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" descr="D:\Tool\Lifes50plus_Tool_V1_09092016\Images\life_trsnp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39107"/>
            <a:ext cx="1296144" cy="776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D:\Tool\Lifes50plus_Tool_V1_09092016\Images\irec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93" y="225167"/>
            <a:ext cx="1194155" cy="45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285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1480"/>
            <a:ext cx="9144000" cy="691586"/>
          </a:xfrm>
        </p:spPr>
        <p:txBody>
          <a:bodyPr>
            <a:normAutofit fontScale="90000"/>
          </a:bodyPr>
          <a:lstStyle/>
          <a:p>
            <a:pPr algn="ctr"/>
            <a:r>
              <a:rPr lang="nb-NO" dirty="0" smtClean="0"/>
              <a:t>Introduction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77706-3CAF-4383-B1BD-2FAE510D65ED}" type="slidenum">
              <a:rPr lang="nb-NO" smtClean="0"/>
              <a:t>7</a:t>
            </a:fld>
            <a:endParaRPr lang="nb-NO" dirty="0"/>
          </a:p>
        </p:txBody>
      </p:sp>
      <p:sp>
        <p:nvSpPr>
          <p:cNvPr id="7" name="TextBox 6"/>
          <p:cNvSpPr txBox="1"/>
          <p:nvPr/>
        </p:nvSpPr>
        <p:spPr>
          <a:xfrm>
            <a:off x="446167" y="843558"/>
            <a:ext cx="3816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 err="1" smtClean="0">
                <a:solidFill>
                  <a:srgbClr val="095A77"/>
                </a:solidFill>
                <a:cs typeface="Arial" charset="0"/>
              </a:rPr>
              <a:t>Concept</a:t>
            </a:r>
            <a:r>
              <a:rPr lang="ca-ES" b="1" dirty="0" smtClean="0">
                <a:solidFill>
                  <a:srgbClr val="095A77"/>
                </a:solidFill>
                <a:cs typeface="Arial" charset="0"/>
              </a:rPr>
              <a:t> </a:t>
            </a:r>
            <a:r>
              <a:rPr lang="ca-ES" b="1" dirty="0" err="1" smtClean="0">
                <a:solidFill>
                  <a:srgbClr val="095A77"/>
                </a:solidFill>
                <a:cs typeface="Arial" charset="0"/>
              </a:rPr>
              <a:t>Evaluation</a:t>
            </a:r>
            <a:endParaRPr lang="ca-ES" b="1" dirty="0">
              <a:solidFill>
                <a:srgbClr val="095A77"/>
              </a:solidFill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81658" y="2540268"/>
            <a:ext cx="74347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   </a:t>
            </a:r>
            <a:r>
              <a:rPr lang="es-ES" sz="1400" dirty="0" err="1" smtClean="0"/>
              <a:t>Golfe</a:t>
            </a:r>
            <a:r>
              <a:rPr lang="es-ES" sz="1400" dirty="0" smtClean="0"/>
              <a:t> de </a:t>
            </a:r>
            <a:r>
              <a:rPr lang="es-ES" sz="1400" dirty="0" err="1" smtClean="0"/>
              <a:t>Fos</a:t>
            </a:r>
            <a:r>
              <a:rPr lang="es-ES" sz="1400" dirty="0" smtClean="0"/>
              <a:t>, France		     </a:t>
            </a:r>
            <a:r>
              <a:rPr lang="es-ES" sz="1400" dirty="0" err="1" smtClean="0"/>
              <a:t>Gulf</a:t>
            </a:r>
            <a:r>
              <a:rPr lang="es-ES" sz="1400" dirty="0" smtClean="0"/>
              <a:t> of Maine, USA</a:t>
            </a:r>
            <a:r>
              <a:rPr lang="es-ES" sz="1400" dirty="0"/>
              <a:t> </a:t>
            </a:r>
            <a:r>
              <a:rPr lang="es-ES" sz="1400" dirty="0" smtClean="0"/>
              <a:t>	                    West of Barra, Scotland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9459" y="2781676"/>
            <a:ext cx="743475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          </a:t>
            </a:r>
            <a:r>
              <a:rPr lang="es-ES" sz="1400" dirty="0" err="1" smtClean="0"/>
              <a:t>Moderate</a:t>
            </a:r>
            <a:r>
              <a:rPr lang="es-ES" sz="1400" dirty="0" smtClean="0"/>
              <a:t>	</a:t>
            </a:r>
            <a:r>
              <a:rPr lang="es-ES" sz="1400" dirty="0"/>
              <a:t> </a:t>
            </a:r>
            <a:r>
              <a:rPr lang="es-ES" sz="1400" dirty="0" smtClean="0"/>
              <a:t>                                     Medium	                	             </a:t>
            </a:r>
            <a:r>
              <a:rPr lang="en-US" sz="1400" dirty="0" smtClean="0"/>
              <a:t>Severe</a:t>
            </a:r>
            <a:r>
              <a:rPr lang="es-ES" sz="1400" dirty="0" smtClean="0"/>
              <a:t> </a:t>
            </a:r>
          </a:p>
          <a:p>
            <a:r>
              <a:rPr lang="es-ES" sz="1400" dirty="0" smtClean="0"/>
              <a:t> </a:t>
            </a:r>
            <a:r>
              <a:rPr lang="es-ES" sz="1400" dirty="0" err="1" smtClean="0"/>
              <a:t>Met-ocean</a:t>
            </a:r>
            <a:r>
              <a:rPr lang="es-ES" sz="1400" dirty="0" smtClean="0"/>
              <a:t> </a:t>
            </a:r>
            <a:r>
              <a:rPr lang="es-ES" sz="1400" dirty="0" err="1" smtClean="0"/>
              <a:t>conditions</a:t>
            </a:r>
            <a:r>
              <a:rPr lang="es-ES" sz="1400" dirty="0" smtClean="0"/>
              <a:t>		    </a:t>
            </a:r>
            <a:r>
              <a:rPr lang="es-ES" sz="1400" dirty="0" err="1" smtClean="0"/>
              <a:t>Met-ocean</a:t>
            </a:r>
            <a:r>
              <a:rPr lang="es-ES" sz="1400" dirty="0" smtClean="0"/>
              <a:t> </a:t>
            </a:r>
            <a:r>
              <a:rPr lang="es-ES" sz="1400" dirty="0" err="1" smtClean="0"/>
              <a:t>conditions</a:t>
            </a:r>
            <a:r>
              <a:rPr lang="es-ES" sz="1400" dirty="0" smtClean="0"/>
              <a:t>                        </a:t>
            </a:r>
            <a:r>
              <a:rPr lang="es-ES" sz="1400" dirty="0" err="1" smtClean="0"/>
              <a:t>Met-ocean</a:t>
            </a:r>
            <a:r>
              <a:rPr lang="es-ES" sz="1400" dirty="0" smtClean="0"/>
              <a:t> </a:t>
            </a:r>
            <a:r>
              <a:rPr lang="en-US" sz="1400" dirty="0" smtClean="0"/>
              <a:t>conditions</a:t>
            </a: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57200" y="4800310"/>
            <a:ext cx="1512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29 </a:t>
            </a:r>
            <a:r>
              <a:rPr 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September</a:t>
            </a:r>
            <a:r>
              <a:rPr lang="es-ES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2016</a:t>
            </a:r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1"/>
          <a:stretch/>
        </p:blipFill>
        <p:spPr bwMode="auto">
          <a:xfrm>
            <a:off x="683568" y="1275606"/>
            <a:ext cx="2203297" cy="1178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67"/>
          <a:stretch/>
        </p:blipFill>
        <p:spPr bwMode="auto">
          <a:xfrm>
            <a:off x="6158289" y="1275606"/>
            <a:ext cx="2179923" cy="1178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05"/>
          <a:stretch/>
        </p:blipFill>
        <p:spPr bwMode="auto">
          <a:xfrm>
            <a:off x="3454115" y="1275606"/>
            <a:ext cx="2198005" cy="1178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599009" y="3457839"/>
            <a:ext cx="8000056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 smtClean="0">
                <a:solidFill>
                  <a:srgbClr val="095A77"/>
                </a:solidFill>
                <a:cs typeface="Arial" charset="0"/>
              </a:rPr>
              <a:t>Additional evaluation: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ES" sz="1600" dirty="0" smtClean="0"/>
              <a:t>1turbine (10MW) and 5 turbines (50MW) </a:t>
            </a:r>
            <a:r>
              <a:rPr lang="es-ES" sz="1600" dirty="0" err="1" smtClean="0"/>
              <a:t>configuration</a:t>
            </a:r>
            <a:endParaRPr lang="es-ES" sz="1600" dirty="0" smtClean="0"/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ES" sz="1600" dirty="0"/>
              <a:t>1</a:t>
            </a:r>
            <a:r>
              <a:rPr lang="es-ES" sz="1600" dirty="0" smtClean="0"/>
              <a:t> </a:t>
            </a:r>
            <a:r>
              <a:rPr lang="es-ES" sz="1600" dirty="0" err="1" smtClean="0"/>
              <a:t>selected</a:t>
            </a:r>
            <a:r>
              <a:rPr lang="es-ES" sz="1600" dirty="0" smtClean="0"/>
              <a:t> </a:t>
            </a:r>
            <a:r>
              <a:rPr lang="es-ES" sz="1600" dirty="0" err="1" smtClean="0"/>
              <a:t>site</a:t>
            </a:r>
            <a:endParaRPr lang="es-ES" sz="1600" dirty="0" smtClean="0"/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600" dirty="0" smtClean="0"/>
              <a:t>From demonstration</a:t>
            </a:r>
            <a:r>
              <a:rPr lang="es-ES" sz="1600" dirty="0" smtClean="0"/>
              <a:t> to </a:t>
            </a:r>
            <a:r>
              <a:rPr lang="en-US" sz="1600" dirty="0" smtClean="0"/>
              <a:t>commercialization </a:t>
            </a:r>
          </a:p>
        </p:txBody>
      </p:sp>
      <p:pic>
        <p:nvPicPr>
          <p:cNvPr id="15" name="Picture 4" descr="D:\Tool\Lifes50plus_Tool_V1_09092016\Images\life_trsnp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39107"/>
            <a:ext cx="1296144" cy="776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D:\Tool\Lifes50plus_Tool_V1_09092016\Images\irec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93" y="225167"/>
            <a:ext cx="1194155" cy="45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349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1480"/>
            <a:ext cx="9144000" cy="691586"/>
          </a:xfrm>
        </p:spPr>
        <p:txBody>
          <a:bodyPr>
            <a:normAutofit fontScale="90000"/>
          </a:bodyPr>
          <a:lstStyle/>
          <a:p>
            <a:pPr algn="ctr"/>
            <a:r>
              <a:rPr lang="nb-NO" dirty="0" smtClean="0"/>
              <a:t>Methodology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77706-3CAF-4383-B1BD-2FAE510D65ED}" type="slidenum">
              <a:rPr lang="nb-NO" smtClean="0"/>
              <a:t>8</a:t>
            </a:fld>
            <a:endParaRPr lang="nb-NO" dirty="0"/>
          </a:p>
        </p:txBody>
      </p:sp>
      <p:sp>
        <p:nvSpPr>
          <p:cNvPr id="7" name="TextBox 6"/>
          <p:cNvSpPr txBox="1"/>
          <p:nvPr/>
        </p:nvSpPr>
        <p:spPr>
          <a:xfrm>
            <a:off x="446167" y="843559"/>
            <a:ext cx="38164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err="1">
                <a:solidFill>
                  <a:srgbClr val="095A77"/>
                </a:solidFill>
                <a:cs typeface="Arial" charset="0"/>
              </a:rPr>
              <a:t>Multi-Criteria</a:t>
            </a:r>
            <a:r>
              <a:rPr lang="es-ES" b="1" dirty="0">
                <a:solidFill>
                  <a:srgbClr val="095A77"/>
                </a:solidFill>
                <a:cs typeface="Arial" charset="0"/>
              </a:rPr>
              <a:t> </a:t>
            </a:r>
            <a:r>
              <a:rPr lang="es-ES" b="1" dirty="0" err="1">
                <a:solidFill>
                  <a:srgbClr val="095A77"/>
                </a:solidFill>
                <a:cs typeface="Arial" charset="0"/>
              </a:rPr>
              <a:t>Assessment</a:t>
            </a:r>
            <a:endParaRPr lang="en-AU" b="1" dirty="0">
              <a:solidFill>
                <a:srgbClr val="095A77"/>
              </a:solidFill>
              <a:cs typeface="Arial" charset="0"/>
            </a:endParaRPr>
          </a:p>
          <a:p>
            <a:endParaRPr lang="en-AU" b="1" dirty="0">
              <a:solidFill>
                <a:srgbClr val="095A77"/>
              </a:solidFill>
              <a:cs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4800310"/>
            <a:ext cx="1512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29 </a:t>
            </a:r>
            <a:r>
              <a:rPr 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September</a:t>
            </a:r>
            <a:r>
              <a:rPr lang="es-ES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2016</a:t>
            </a:r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7261" y="1328307"/>
            <a:ext cx="1101497" cy="271336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err="1" smtClean="0"/>
              <a:t>Objective</a:t>
            </a:r>
            <a:endParaRPr lang="en-US" sz="1600" dirty="0"/>
          </a:p>
        </p:txBody>
      </p:sp>
      <p:sp>
        <p:nvSpPr>
          <p:cNvPr id="13" name="Rectangle 12"/>
          <p:cNvSpPr/>
          <p:nvPr/>
        </p:nvSpPr>
        <p:spPr>
          <a:xfrm>
            <a:off x="1797010" y="1328307"/>
            <a:ext cx="1425315" cy="271336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err="1" smtClean="0"/>
              <a:t>Criteria</a:t>
            </a:r>
            <a:endParaRPr lang="en-US" sz="1600" dirty="0"/>
          </a:p>
        </p:txBody>
      </p:sp>
      <p:sp>
        <p:nvSpPr>
          <p:cNvPr id="14" name="Rectangle 13"/>
          <p:cNvSpPr/>
          <p:nvPr/>
        </p:nvSpPr>
        <p:spPr>
          <a:xfrm>
            <a:off x="4161238" y="1328306"/>
            <a:ext cx="2571002" cy="271336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err="1"/>
              <a:t>Indicator</a:t>
            </a:r>
            <a:endParaRPr lang="en-US" sz="1600" dirty="0"/>
          </a:p>
        </p:txBody>
      </p:sp>
      <p:sp>
        <p:nvSpPr>
          <p:cNvPr id="15" name="Rectangle 14"/>
          <p:cNvSpPr/>
          <p:nvPr/>
        </p:nvSpPr>
        <p:spPr>
          <a:xfrm>
            <a:off x="407260" y="1761660"/>
            <a:ext cx="1101497" cy="2162853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err="1" smtClean="0"/>
              <a:t>Selection</a:t>
            </a:r>
            <a:r>
              <a:rPr lang="es-ES" sz="1400" dirty="0" smtClean="0"/>
              <a:t> of </a:t>
            </a:r>
            <a:r>
              <a:rPr lang="es-ES" sz="1400" dirty="0" err="1" smtClean="0"/>
              <a:t>the</a:t>
            </a:r>
            <a:r>
              <a:rPr lang="es-ES" sz="1400" dirty="0" smtClean="0"/>
              <a:t> </a:t>
            </a:r>
            <a:r>
              <a:rPr lang="es-ES" sz="1400" dirty="0" err="1" smtClean="0"/>
              <a:t>two</a:t>
            </a:r>
            <a:r>
              <a:rPr lang="es-ES" sz="1400" dirty="0" smtClean="0"/>
              <a:t> </a:t>
            </a:r>
            <a:r>
              <a:rPr lang="es-ES" sz="1400" dirty="0" err="1" smtClean="0"/>
              <a:t>best</a:t>
            </a:r>
            <a:r>
              <a:rPr lang="es-ES" sz="1400" dirty="0" smtClean="0"/>
              <a:t> </a:t>
            </a:r>
            <a:r>
              <a:rPr lang="es-ES" sz="1400" dirty="0" err="1" smtClean="0"/>
              <a:t>performed</a:t>
            </a:r>
            <a:r>
              <a:rPr lang="es-ES" sz="1400" dirty="0" smtClean="0"/>
              <a:t> </a:t>
            </a:r>
            <a:r>
              <a:rPr lang="es-ES" sz="1400" dirty="0" err="1" smtClean="0"/>
              <a:t>concepts</a:t>
            </a:r>
            <a:endParaRPr lang="en-US" sz="1400" dirty="0"/>
          </a:p>
        </p:txBody>
      </p:sp>
      <p:sp>
        <p:nvSpPr>
          <p:cNvPr id="16" name="Rectangle 15"/>
          <p:cNvSpPr/>
          <p:nvPr/>
        </p:nvSpPr>
        <p:spPr>
          <a:xfrm>
            <a:off x="1796790" y="1761661"/>
            <a:ext cx="1425535" cy="378041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Economic</a:t>
            </a:r>
            <a:endParaRPr lang="en-US" sz="1400" b="1" dirty="0"/>
          </a:p>
        </p:txBody>
      </p:sp>
      <p:sp>
        <p:nvSpPr>
          <p:cNvPr id="17" name="Rectangle 16"/>
          <p:cNvSpPr/>
          <p:nvPr/>
        </p:nvSpPr>
        <p:spPr>
          <a:xfrm>
            <a:off x="1797009" y="2643967"/>
            <a:ext cx="1425534" cy="38065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Environmental</a:t>
            </a:r>
            <a:endParaRPr lang="en-US" sz="1400" b="1" dirty="0"/>
          </a:p>
        </p:txBody>
      </p:sp>
      <p:sp>
        <p:nvSpPr>
          <p:cNvPr id="18" name="Rectangle 17"/>
          <p:cNvSpPr/>
          <p:nvPr/>
        </p:nvSpPr>
        <p:spPr>
          <a:xfrm>
            <a:off x="1797009" y="3543858"/>
            <a:ext cx="1425316" cy="38065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 err="1" smtClean="0"/>
              <a:t>Risk</a:t>
            </a:r>
            <a:endParaRPr lang="en-US" sz="1400" b="1" dirty="0"/>
          </a:p>
        </p:txBody>
      </p:sp>
      <p:sp>
        <p:nvSpPr>
          <p:cNvPr id="19" name="Rectangle 18"/>
          <p:cNvSpPr/>
          <p:nvPr/>
        </p:nvSpPr>
        <p:spPr>
          <a:xfrm>
            <a:off x="7524548" y="1328307"/>
            <a:ext cx="1425316" cy="27133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/>
              <a:t>Ranking</a:t>
            </a:r>
            <a:endParaRPr lang="en-US" sz="1600" dirty="0"/>
          </a:p>
        </p:txBody>
      </p:sp>
      <p:sp>
        <p:nvSpPr>
          <p:cNvPr id="20" name="Rectangle 19"/>
          <p:cNvSpPr/>
          <p:nvPr/>
        </p:nvSpPr>
        <p:spPr>
          <a:xfrm>
            <a:off x="4161237" y="1761661"/>
            <a:ext cx="2571002" cy="378041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smtClean="0"/>
              <a:t>LCOE </a:t>
            </a:r>
          </a:p>
          <a:p>
            <a:pPr algn="ctr"/>
            <a:r>
              <a:rPr lang="es-ES" sz="1200" dirty="0" err="1" smtClean="0"/>
              <a:t>Unit</a:t>
            </a:r>
            <a:r>
              <a:rPr lang="es-ES" sz="1200" dirty="0" smtClean="0"/>
              <a:t>: €/</a:t>
            </a:r>
            <a:r>
              <a:rPr lang="es-ES" sz="1200" dirty="0" err="1" smtClean="0"/>
              <a:t>MWh</a:t>
            </a:r>
            <a:endParaRPr lang="en-US" sz="1200" dirty="0"/>
          </a:p>
        </p:txBody>
      </p:sp>
      <p:sp>
        <p:nvSpPr>
          <p:cNvPr id="21" name="Rectangle 20"/>
          <p:cNvSpPr/>
          <p:nvPr/>
        </p:nvSpPr>
        <p:spPr>
          <a:xfrm>
            <a:off x="4186643" y="2247715"/>
            <a:ext cx="2545596" cy="376736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smtClean="0"/>
              <a:t>Global </a:t>
            </a:r>
            <a:r>
              <a:rPr lang="es-ES" sz="1400" dirty="0" err="1" smtClean="0"/>
              <a:t>Warming</a:t>
            </a:r>
            <a:r>
              <a:rPr lang="es-ES" sz="1400" dirty="0" smtClean="0"/>
              <a:t> </a:t>
            </a:r>
            <a:r>
              <a:rPr lang="es-ES" sz="1400" dirty="0" err="1" smtClean="0"/>
              <a:t>Potential</a:t>
            </a:r>
            <a:endParaRPr lang="es-ES" sz="1400" dirty="0" smtClean="0"/>
          </a:p>
          <a:p>
            <a:pPr algn="ctr"/>
            <a:r>
              <a:rPr lang="es-ES" sz="1200" dirty="0" err="1" smtClean="0"/>
              <a:t>Unit</a:t>
            </a:r>
            <a:r>
              <a:rPr lang="es-ES" sz="1200" dirty="0" smtClean="0"/>
              <a:t>: Kg CO2 </a:t>
            </a:r>
            <a:r>
              <a:rPr lang="es-ES" sz="1200" dirty="0" err="1" smtClean="0"/>
              <a:t>equiv</a:t>
            </a:r>
            <a:r>
              <a:rPr lang="es-ES" sz="1200" dirty="0" smtClean="0"/>
              <a:t>.</a:t>
            </a:r>
            <a:endParaRPr lang="en-US" sz="1200" dirty="0"/>
          </a:p>
        </p:txBody>
      </p:sp>
      <p:sp>
        <p:nvSpPr>
          <p:cNvPr id="22" name="Rectangle 21"/>
          <p:cNvSpPr/>
          <p:nvPr/>
        </p:nvSpPr>
        <p:spPr>
          <a:xfrm>
            <a:off x="4186643" y="2656469"/>
            <a:ext cx="2545596" cy="378041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err="1" smtClean="0"/>
              <a:t>Primary</a:t>
            </a:r>
            <a:r>
              <a:rPr lang="es-ES" sz="1400" dirty="0" smtClean="0"/>
              <a:t> Energy </a:t>
            </a:r>
          </a:p>
          <a:p>
            <a:pPr algn="ctr"/>
            <a:r>
              <a:rPr lang="es-ES" sz="1200" dirty="0" err="1" smtClean="0"/>
              <a:t>Unit</a:t>
            </a:r>
            <a:r>
              <a:rPr lang="es-ES" sz="1200" dirty="0" smtClean="0"/>
              <a:t>: MJ </a:t>
            </a:r>
            <a:r>
              <a:rPr lang="es-ES" sz="1200" dirty="0" err="1" smtClean="0"/>
              <a:t>equiv</a:t>
            </a:r>
            <a:r>
              <a:rPr lang="es-ES" sz="1200" dirty="0" smtClean="0"/>
              <a:t>.</a:t>
            </a:r>
            <a:endParaRPr lang="en-US" sz="1200" dirty="0"/>
          </a:p>
        </p:txBody>
      </p:sp>
      <p:sp>
        <p:nvSpPr>
          <p:cNvPr id="23" name="Rectangle 22"/>
          <p:cNvSpPr/>
          <p:nvPr/>
        </p:nvSpPr>
        <p:spPr>
          <a:xfrm>
            <a:off x="4186643" y="3072762"/>
            <a:ext cx="2545596" cy="380655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Abiotic Depletion </a:t>
            </a:r>
            <a:r>
              <a:rPr lang="en-GB" sz="1400" dirty="0" smtClean="0"/>
              <a:t>Potential</a:t>
            </a:r>
          </a:p>
          <a:p>
            <a:pPr algn="ctr"/>
            <a:r>
              <a:rPr lang="es-ES" sz="1200" dirty="0" err="1" smtClean="0"/>
              <a:t>Unit</a:t>
            </a:r>
            <a:r>
              <a:rPr lang="es-ES" sz="1200" dirty="0" smtClean="0"/>
              <a:t>: Kg Sb </a:t>
            </a:r>
            <a:r>
              <a:rPr lang="es-ES" sz="1200" dirty="0" err="1" smtClean="0"/>
              <a:t>equiv</a:t>
            </a:r>
            <a:r>
              <a:rPr lang="es-ES" sz="1200" dirty="0" smtClean="0"/>
              <a:t>.</a:t>
            </a:r>
            <a:endParaRPr lang="en-US" sz="1200" dirty="0"/>
          </a:p>
        </p:txBody>
      </p:sp>
      <p:sp>
        <p:nvSpPr>
          <p:cNvPr id="24" name="Rectangle 23"/>
          <p:cNvSpPr/>
          <p:nvPr/>
        </p:nvSpPr>
        <p:spPr>
          <a:xfrm>
            <a:off x="4186644" y="3543858"/>
            <a:ext cx="2545597" cy="380655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Technological Risk</a:t>
            </a:r>
          </a:p>
          <a:p>
            <a:pPr algn="ctr"/>
            <a:r>
              <a:rPr lang="es-ES" sz="1200" dirty="0" err="1" smtClean="0"/>
              <a:t>Unit</a:t>
            </a:r>
            <a:r>
              <a:rPr lang="es-ES" sz="1200" dirty="0" smtClean="0"/>
              <a:t>: </a:t>
            </a:r>
            <a:r>
              <a:rPr lang="es-ES" sz="1200" dirty="0" err="1" smtClean="0"/>
              <a:t>dimensionless</a:t>
            </a:r>
            <a:endParaRPr lang="en-US" sz="1200" dirty="0"/>
          </a:p>
        </p:txBody>
      </p:sp>
      <p:cxnSp>
        <p:nvCxnSpPr>
          <p:cNvPr id="6" name="Straight Arrow Connector 5"/>
          <p:cNvCxnSpPr>
            <a:stCxn id="21" idx="3"/>
            <a:endCxn id="81" idx="1"/>
          </p:cNvCxnSpPr>
          <p:nvPr/>
        </p:nvCxnSpPr>
        <p:spPr>
          <a:xfrm>
            <a:off x="6732239" y="2436083"/>
            <a:ext cx="792309" cy="67912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3" idx="3"/>
            <a:endCxn id="81" idx="1"/>
          </p:cNvCxnSpPr>
          <p:nvPr/>
        </p:nvCxnSpPr>
        <p:spPr>
          <a:xfrm flipV="1">
            <a:off x="6732239" y="3115207"/>
            <a:ext cx="792309" cy="147883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 rot="16200000">
            <a:off x="3297664" y="2599408"/>
            <a:ext cx="1205705" cy="502315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/>
              <a:t>LCA </a:t>
            </a:r>
            <a:endParaRPr lang="en-US" sz="1400" dirty="0"/>
          </a:p>
        </p:txBody>
      </p:sp>
      <p:cxnSp>
        <p:nvCxnSpPr>
          <p:cNvPr id="76" name="Straight Arrow Connector 75"/>
          <p:cNvCxnSpPr>
            <a:stCxn id="22" idx="3"/>
            <a:endCxn id="81" idx="1"/>
          </p:cNvCxnSpPr>
          <p:nvPr/>
        </p:nvCxnSpPr>
        <p:spPr>
          <a:xfrm>
            <a:off x="6732239" y="2845490"/>
            <a:ext cx="792309" cy="269717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ectangle 79"/>
          <p:cNvSpPr/>
          <p:nvPr/>
        </p:nvSpPr>
        <p:spPr>
          <a:xfrm>
            <a:off x="7524329" y="1761661"/>
            <a:ext cx="1425535" cy="111716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Economic</a:t>
            </a:r>
          </a:p>
          <a:p>
            <a:pPr algn="ctr"/>
            <a:r>
              <a:rPr lang="en-US" sz="1400" b="1" dirty="0" smtClean="0"/>
              <a:t> </a:t>
            </a:r>
            <a:r>
              <a:rPr lang="en-US" sz="1400" b="1" dirty="0"/>
              <a:t>70 %</a:t>
            </a:r>
          </a:p>
        </p:txBody>
      </p:sp>
      <p:sp>
        <p:nvSpPr>
          <p:cNvPr id="81" name="Rectangle 80"/>
          <p:cNvSpPr/>
          <p:nvPr/>
        </p:nvSpPr>
        <p:spPr>
          <a:xfrm>
            <a:off x="7524548" y="2917080"/>
            <a:ext cx="1425534" cy="39625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Environmental</a:t>
            </a:r>
          </a:p>
          <a:p>
            <a:pPr algn="ctr"/>
            <a:r>
              <a:rPr lang="es-ES" sz="1400" b="1" dirty="0"/>
              <a:t>10 %</a:t>
            </a:r>
            <a:endParaRPr lang="en-US" sz="1400" b="1" dirty="0"/>
          </a:p>
        </p:txBody>
      </p:sp>
      <p:sp>
        <p:nvSpPr>
          <p:cNvPr id="82" name="Rectangle 81"/>
          <p:cNvSpPr/>
          <p:nvPr/>
        </p:nvSpPr>
        <p:spPr>
          <a:xfrm>
            <a:off x="7524548" y="3351585"/>
            <a:ext cx="1425316" cy="59667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1" dirty="0" err="1"/>
              <a:t>Risk</a:t>
            </a:r>
            <a:r>
              <a:rPr lang="es-ES" sz="1400" b="1" dirty="0"/>
              <a:t> </a:t>
            </a:r>
          </a:p>
          <a:p>
            <a:pPr algn="ctr"/>
            <a:r>
              <a:rPr lang="es-ES" sz="1400" b="1" dirty="0"/>
              <a:t>20 %</a:t>
            </a:r>
            <a:endParaRPr lang="en-US" sz="1400" b="1" dirty="0"/>
          </a:p>
        </p:txBody>
      </p:sp>
      <p:cxnSp>
        <p:nvCxnSpPr>
          <p:cNvPr id="89" name="Straight Arrow Connector 88"/>
          <p:cNvCxnSpPr>
            <a:stCxn id="20" idx="3"/>
            <a:endCxn id="80" idx="1"/>
          </p:cNvCxnSpPr>
          <p:nvPr/>
        </p:nvCxnSpPr>
        <p:spPr>
          <a:xfrm>
            <a:off x="6732240" y="1950682"/>
            <a:ext cx="792089" cy="369563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>
            <a:stCxn id="24" idx="3"/>
            <a:endCxn id="82" idx="1"/>
          </p:cNvCxnSpPr>
          <p:nvPr/>
        </p:nvCxnSpPr>
        <p:spPr>
          <a:xfrm flipV="1">
            <a:off x="6732241" y="3649925"/>
            <a:ext cx="792307" cy="84261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>
            <a:stCxn id="16" idx="3"/>
            <a:endCxn id="20" idx="1"/>
          </p:cNvCxnSpPr>
          <p:nvPr/>
        </p:nvCxnSpPr>
        <p:spPr>
          <a:xfrm>
            <a:off x="3222325" y="1950681"/>
            <a:ext cx="938913" cy="1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>
            <a:stCxn id="17" idx="3"/>
            <a:endCxn id="44" idx="0"/>
          </p:cNvCxnSpPr>
          <p:nvPr/>
        </p:nvCxnSpPr>
        <p:spPr>
          <a:xfrm>
            <a:off x="3222543" y="2834295"/>
            <a:ext cx="426816" cy="1627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stCxn id="18" idx="3"/>
            <a:endCxn id="24" idx="1"/>
          </p:cNvCxnSpPr>
          <p:nvPr/>
        </p:nvCxnSpPr>
        <p:spPr>
          <a:xfrm>
            <a:off x="3222325" y="3734186"/>
            <a:ext cx="964318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8 CuadroTexto"/>
          <p:cNvSpPr txBox="1"/>
          <p:nvPr/>
        </p:nvSpPr>
        <p:spPr>
          <a:xfrm>
            <a:off x="407260" y="4029913"/>
            <a:ext cx="8542604" cy="584775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Technical KPIs will be considered to verify and check the consistency </a:t>
            </a:r>
          </a:p>
          <a:p>
            <a:pPr algn="ctr"/>
            <a:r>
              <a:rPr lang="en-US" sz="1600" dirty="0" smtClean="0"/>
              <a:t>of the data provided and results obtained</a:t>
            </a:r>
            <a:endParaRPr lang="en-US" sz="1600" dirty="0"/>
          </a:p>
        </p:txBody>
      </p:sp>
      <p:pic>
        <p:nvPicPr>
          <p:cNvPr id="34" name="Picture 4" descr="D:\Tool\Lifes50plus_Tool_V1_09092016\Images\life_trsn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39107"/>
            <a:ext cx="1296144" cy="776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D:\Tool\Lifes50plus_Tool_V1_09092016\Images\irec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93" y="225167"/>
            <a:ext cx="1194155" cy="45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7435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1480"/>
            <a:ext cx="9144000" cy="691586"/>
          </a:xfrm>
        </p:spPr>
        <p:txBody>
          <a:bodyPr>
            <a:normAutofit fontScale="90000"/>
          </a:bodyPr>
          <a:lstStyle/>
          <a:p>
            <a:pPr algn="ctr"/>
            <a:r>
              <a:rPr lang="nb-NO" dirty="0" smtClean="0"/>
              <a:t>FOWAT TOOL</a:t>
            </a:r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77706-3CAF-4383-B1BD-2FAE510D65ED}" type="slidenum">
              <a:rPr lang="nb-NO" smtClean="0"/>
              <a:t>9</a:t>
            </a:fld>
            <a:endParaRPr lang="nb-NO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" y="4800310"/>
            <a:ext cx="1512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29 </a:t>
            </a:r>
            <a:r>
              <a:rPr 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September</a:t>
            </a:r>
            <a:r>
              <a:rPr lang="es-ES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2016</a:t>
            </a:r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8" name="Picture 4" descr="D:\Tool\Lifes50plus_Tool_V1_09092016\Images\life_trsn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39107"/>
            <a:ext cx="1296144" cy="776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Tool\Lifes50plus_Tool_V1_09092016\Images\irec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93" y="225167"/>
            <a:ext cx="1194155" cy="45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059582"/>
            <a:ext cx="5818315" cy="3628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251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GA-2.potx" id="{4132DB5D-7F51-4882-8E35-76EC2B9E2480}" vid="{6164CB9C-D29E-4D1B-9536-1301AED0DD2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GA-2</Template>
  <TotalTime>2884</TotalTime>
  <Words>589</Words>
  <Application>Microsoft Office PowerPoint</Application>
  <PresentationFormat>On-screen Show (16:9)</PresentationFormat>
  <Paragraphs>199</Paragraphs>
  <Slides>24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Multi-Criteria Assessment Tool for  Floating Offshore Wind Power Plants</vt:lpstr>
      <vt:lpstr>Contents</vt:lpstr>
      <vt:lpstr>Introduction</vt:lpstr>
      <vt:lpstr>Introduction</vt:lpstr>
      <vt:lpstr>Introduction</vt:lpstr>
      <vt:lpstr>Introduction</vt:lpstr>
      <vt:lpstr>Introduction</vt:lpstr>
      <vt:lpstr>Methodology</vt:lpstr>
      <vt:lpstr>FOWAT TOOL</vt:lpstr>
      <vt:lpstr>FOWAT TOOL</vt:lpstr>
      <vt:lpstr>FOWAT TOOL</vt:lpstr>
      <vt:lpstr>FOWAT TOOL</vt:lpstr>
      <vt:lpstr>FOWAT TOOL</vt:lpstr>
      <vt:lpstr>FOWAT TOOL</vt:lpstr>
      <vt:lpstr>FOWAT TOOL</vt:lpstr>
      <vt:lpstr>FOWAT TOOL</vt:lpstr>
      <vt:lpstr>FOWAT TOOL</vt:lpstr>
      <vt:lpstr>FOWAT TOOL</vt:lpstr>
      <vt:lpstr>FOWAT TOOL</vt:lpstr>
      <vt:lpstr>FOWAT TOOL</vt:lpstr>
      <vt:lpstr>FOWAT TOOL</vt:lpstr>
      <vt:lpstr>FOWAT TOOL</vt:lpstr>
      <vt:lpstr>Conclusions</vt:lpstr>
      <vt:lpstr>PowerPoint Presentation</vt:lpstr>
    </vt:vector>
  </TitlesOfParts>
  <Company>SINTEF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 Arthur Norbeck</dc:creator>
  <cp:lastModifiedBy>Markus</cp:lastModifiedBy>
  <cp:revision>208</cp:revision>
  <dcterms:created xsi:type="dcterms:W3CDTF">2016-05-09T07:30:34Z</dcterms:created>
  <dcterms:modified xsi:type="dcterms:W3CDTF">2016-09-22T14:19:16Z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