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7" r:id="rId3"/>
    <p:sldId id="292" r:id="rId4"/>
    <p:sldId id="309" r:id="rId5"/>
    <p:sldId id="295" r:id="rId6"/>
    <p:sldId id="291" r:id="rId7"/>
    <p:sldId id="269" r:id="rId8"/>
    <p:sldId id="303" r:id="rId9"/>
    <p:sldId id="298" r:id="rId10"/>
    <p:sldId id="304" r:id="rId11"/>
    <p:sldId id="299" r:id="rId12"/>
    <p:sldId id="297" r:id="rId13"/>
    <p:sldId id="275" r:id="rId14"/>
    <p:sldId id="276" r:id="rId15"/>
    <p:sldId id="278" r:id="rId16"/>
    <p:sldId id="277" r:id="rId17"/>
    <p:sldId id="263" r:id="rId18"/>
    <p:sldId id="280" r:id="rId19"/>
    <p:sldId id="281" r:id="rId20"/>
    <p:sldId id="283" r:id="rId21"/>
    <p:sldId id="284" r:id="rId22"/>
    <p:sldId id="285" r:id="rId23"/>
    <p:sldId id="286" r:id="rId24"/>
    <p:sldId id="307" r:id="rId25"/>
    <p:sldId id="287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Mackay" initials="JM" lastIdx="4" clrIdx="0"/>
  <p:cmAuthor id="1" name="Moise Coulon" initials="M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6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5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ackayj\Downloads\2016-08-31-Analysis%20for%20JM%20IOA%20paper%20updated%20noise%20data\2016-08-31-Analysis%20for%20JM%20IOA%20paper%20updated%20noise%20data\10921-NML1(3-at%20700m%20from%20WT)-Noise%20Analysis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ckayj\Downloads\2016-08-31-Analysis%20for%20JM%20IOA%20paper%20updated%20noise%20data\2016-08-31-Analysis%20for%20JM%20IOA%20paper%20updated%20noise%20data\10921-NML99(1-at%20200m%20from%20WT)-Noise%20Analysis.xlsm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ckayj\Downloads\2016-08-31-Analysis%20for%20JM%20IOA%20paper%20updated%20noise%20data\2016-08-31-Analysis%20for%20JM%20IOA%20paper%20updated%20noise%20data\10921-NML99(1-at%20200m%20from%20WT)-Noise%20Analysis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ckayj\Downloads\2016-08-31-Analysis%20for%20JM%20IOA%20paper%20updated%20noise%20data\2016-08-31-Analysis%20for%20JM%20IOA%20paper%20updated%20noise%20data\10921-NML98(2-at%20400m%20from%20WT)-Noise%20Analysi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0266732283464565"/>
          <c:y val="0.1649535214348207"/>
          <c:w val="0.83009410045335263"/>
          <c:h val="0.6301511920384971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Limits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35</c:v>
                </c:pt>
                <c:pt idx="2">
                  <c:v>39</c:v>
                </c:pt>
                <c:pt idx="3">
                  <c:v>42.5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Downwind Full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33.5</c:v>
                </c:pt>
                <c:pt idx="1">
                  <c:v>37</c:v>
                </c:pt>
                <c:pt idx="2">
                  <c:v>41</c:v>
                </c:pt>
                <c:pt idx="3">
                  <c:v>42</c:v>
                </c:pt>
                <c:pt idx="4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Downwind Constrained</c:v>
                </c:pt>
              </c:strCache>
            </c:strRef>
          </c:tx>
          <c:spPr>
            <a:ln w="508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33.5</c:v>
                </c:pt>
                <c:pt idx="1">
                  <c:v>34.700000000000003</c:v>
                </c:pt>
                <c:pt idx="2">
                  <c:v>38.700000000000003</c:v>
                </c:pt>
                <c:pt idx="3">
                  <c:v>42</c:v>
                </c:pt>
                <c:pt idx="4">
                  <c:v>42</c:v>
                </c:pt>
              </c:numCache>
            </c:numRef>
          </c:val>
        </c:ser>
        <c:marker val="1"/>
        <c:axId val="148343808"/>
        <c:axId val="148370560"/>
      </c:lineChart>
      <c:catAx>
        <c:axId val="148343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 smtClean="0"/>
                  <a:t>Wind</a:t>
                </a:r>
                <a:r>
                  <a:rPr lang="en-GB" sz="1400" baseline="0" dirty="0" smtClean="0"/>
                  <a:t> Speed (m/s)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0.41868975184920143"/>
              <c:y val="0.8717653652668416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8370560"/>
        <c:crosses val="autoZero"/>
        <c:lblAlgn val="ctr"/>
        <c:lblOffset val="100"/>
      </c:catAx>
      <c:valAx>
        <c:axId val="148370560"/>
        <c:scaling>
          <c:orientation val="minMax"/>
          <c:max val="45"/>
          <c:min val="3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dirty="0" smtClean="0"/>
                  <a:t>Noise</a:t>
                </a:r>
                <a:r>
                  <a:rPr lang="en-GB" sz="1400" baseline="0" dirty="0" smtClean="0"/>
                  <a:t> (dB)</a:t>
                </a:r>
                <a:endParaRPr lang="en-GB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8343808"/>
        <c:crosses val="autoZero"/>
        <c:crossBetween val="midCat"/>
        <c:majorUnit val="5"/>
      </c:valAx>
    </c:plotArea>
    <c:legend>
      <c:legendPos val="b"/>
      <c:layout>
        <c:manualLayout>
          <c:xMode val="edge"/>
          <c:yMode val="edge"/>
          <c:x val="8.787878787878764E-2"/>
          <c:y val="0.68835001093613302"/>
          <c:w val="0.82045454545454544"/>
          <c:h val="0.1241499890638670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3129373155448082E-2"/>
          <c:y val="5.3333472222583923E-2"/>
          <c:w val="0.90476340741159533"/>
          <c:h val="0.79466873611650546"/>
        </c:manualLayout>
      </c:layout>
      <c:scatterChart>
        <c:scatterStyle val="lineMarker"/>
        <c:ser>
          <c:idx val="5"/>
          <c:order val="0"/>
          <c:tx>
            <c:strRef>
              <c:f>Graph_Summary!$R$44</c:f>
              <c:strCache>
                <c:ptCount val="1"/>
                <c:pt idx="0">
                  <c:v>Average Measured Noise Levels(ON)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Graph_Summary!$R$45:$R$92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27.1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31.4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35.1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38.300000000000004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41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43.1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44.7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45.7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46.2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4"/>
          <c:order val="1"/>
          <c:tx>
            <c:strRef>
              <c:f>Graph_Summary!$S$44</c:f>
              <c:strCache>
                <c:ptCount val="1"/>
                <c:pt idx="0">
                  <c:v>Average Measured Noise Levels(OFF)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Graph_Summary!$S$45:$S$92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38.5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38.9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40.700000000000003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43.7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7"/>
          <c:order val="3"/>
          <c:tx>
            <c:strRef>
              <c:f>Graph_Summary!$V$44</c:f>
              <c:strCache>
                <c:ptCount val="1"/>
                <c:pt idx="0">
                  <c:v>Original Background Noise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Graph_Summary!$V$45:$V$92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8"/>
          <c:order val="4"/>
          <c:tx>
            <c:strRef>
              <c:f>Graph_Summary!$W$44</c:f>
              <c:strCache>
                <c:ptCount val="1"/>
                <c:pt idx="0">
                  <c:v>Noise Rating Levels (ON - OFF)</c:v>
                </c:pt>
              </c:strCache>
            </c:strRef>
          </c:tx>
          <c:spPr>
            <a:ln w="38100">
              <a:solidFill>
                <a:srgbClr val="006411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Graph_Summary!$W$45:$W$92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0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36.800000000000004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39.4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37.800000000000004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1"/>
          <c:order val="5"/>
          <c:tx>
            <c:strRef>
              <c:f>Graph_Summary!$Y$44</c:f>
              <c:strCache>
                <c:ptCount val="1"/>
                <c:pt idx="0">
                  <c:v>OTHER1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F20884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Graph_Summary!$Y$45:$Y$92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axId val="111260416"/>
        <c:axId val="111263104"/>
      </c:scatterChart>
      <c:scatterChart>
        <c:scatterStyle val="lineMarker"/>
        <c:ser>
          <c:idx val="0"/>
          <c:order val="2"/>
          <c:tx>
            <c:strRef>
              <c:f>Graph_Summary!$T$44</c:f>
              <c:strCache>
                <c:ptCount val="1"/>
                <c:pt idx="0">
                  <c:v>Modelled Turbine Noise</c:v>
                </c:pt>
              </c:strCache>
            </c:strRef>
          </c:tx>
          <c:spPr>
            <a:ln w="12700">
              <a:solidFill>
                <a:srgbClr val="99CC00"/>
              </a:solidFill>
              <a:prstDash val="lgDash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Graph_Summary!$T$45:$T$92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32.6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35.70000000000001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37.600000000000009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38.600000000000009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38.6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38.6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38.6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38.6</c:v>
                </c:pt>
              </c:numCache>
            </c:numRef>
          </c:yVal>
          <c:smooth val="1"/>
        </c:ser>
        <c:ser>
          <c:idx val="2"/>
          <c:order val="6"/>
          <c:tx>
            <c:strRef>
              <c:f>Graph_Summary!$Z$44</c:f>
              <c:strCache>
                <c:ptCount val="1"/>
                <c:pt idx="0">
                  <c:v>OTHER2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ABEA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Graph_Summary!$Z$45:$Z$92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3"/>
          <c:order val="7"/>
          <c:tx>
            <c:strRef>
              <c:f>Graph_Summary!$AA$44</c:f>
              <c:strCache>
                <c:ptCount val="1"/>
                <c:pt idx="0">
                  <c:v>OTHER2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4600A5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Graph_Summary!$AA$45:$AA$92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axId val="111268992"/>
        <c:axId val="111270528"/>
      </c:scatterChart>
      <c:valAx>
        <c:axId val="111260416"/>
        <c:scaling>
          <c:orientation val="minMax"/>
          <c:max val="14"/>
        </c:scaling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263104"/>
        <c:crosses val="autoZero"/>
        <c:crossBetween val="midCat"/>
        <c:majorUnit val="1"/>
      </c:valAx>
      <c:valAx>
        <c:axId val="111263104"/>
        <c:scaling>
          <c:orientation val="minMax"/>
          <c:max val="65"/>
          <c:min val="15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260416"/>
        <c:crosses val="autoZero"/>
        <c:crossBetween val="midCat"/>
        <c:majorUnit val="5"/>
      </c:valAx>
      <c:valAx>
        <c:axId val="111268992"/>
        <c:scaling>
          <c:orientation val="minMax"/>
        </c:scaling>
        <c:delete val="1"/>
        <c:axPos val="b"/>
        <c:numFmt formatCode="General" sourceLinked="1"/>
        <c:tickLblPos val="none"/>
        <c:crossAx val="111270528"/>
        <c:crosses val="autoZero"/>
        <c:crossBetween val="midCat"/>
      </c:valAx>
      <c:valAx>
        <c:axId val="111270528"/>
        <c:scaling>
          <c:orientation val="minMax"/>
          <c:max val="70"/>
        </c:scaling>
        <c:delete val="1"/>
        <c:axPos val="r"/>
        <c:numFmt formatCode="General" sourceLinked="1"/>
        <c:tickLblPos val="none"/>
        <c:crossAx val="111268992"/>
        <c:crosses val="max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0266732283464565"/>
          <c:y val="0.1649535214348207"/>
          <c:w val="0.83009410045335263"/>
          <c:h val="0.6301511920384975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Limits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35</c:v>
                </c:pt>
                <c:pt idx="2">
                  <c:v>39</c:v>
                </c:pt>
                <c:pt idx="3">
                  <c:v>42.5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Crosswind Full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</c:v>
                </c:pt>
                <c:pt idx="1">
                  <c:v>34.700000000000003</c:v>
                </c:pt>
                <c:pt idx="2">
                  <c:v>40</c:v>
                </c:pt>
                <c:pt idx="3">
                  <c:v>41</c:v>
                </c:pt>
                <c:pt idx="4">
                  <c:v>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Crosswind Constrained</c:v>
                </c:pt>
              </c:strCache>
            </c:strRef>
          </c:tx>
          <c:spPr>
            <a:ln w="5080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34.700000000000003</c:v>
                </c:pt>
                <c:pt idx="2">
                  <c:v>38.700000000000003</c:v>
                </c:pt>
                <c:pt idx="3">
                  <c:v>41</c:v>
                </c:pt>
                <c:pt idx="4">
                  <c:v>41</c:v>
                </c:pt>
              </c:numCache>
            </c:numRef>
          </c:val>
        </c:ser>
        <c:marker val="1"/>
        <c:axId val="154046848"/>
        <c:axId val="154048768"/>
      </c:lineChart>
      <c:catAx>
        <c:axId val="154046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 smtClean="0"/>
                  <a:t>Wind</a:t>
                </a:r>
                <a:r>
                  <a:rPr lang="en-GB" sz="1400" baseline="0" dirty="0" smtClean="0"/>
                  <a:t> Speed (m/s)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0.41868975184920165"/>
              <c:y val="0.8717653652668416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4048768"/>
        <c:crosses val="autoZero"/>
        <c:lblAlgn val="ctr"/>
        <c:lblOffset val="100"/>
      </c:catAx>
      <c:valAx>
        <c:axId val="154048768"/>
        <c:scaling>
          <c:orientation val="minMax"/>
          <c:max val="45"/>
          <c:min val="3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dirty="0" smtClean="0"/>
                  <a:t>Noise</a:t>
                </a:r>
                <a:r>
                  <a:rPr lang="en-GB" sz="1400" baseline="0" dirty="0" smtClean="0"/>
                  <a:t> (dB)</a:t>
                </a:r>
                <a:endParaRPr lang="en-GB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4046848"/>
        <c:crosses val="autoZero"/>
        <c:crossBetween val="midCat"/>
        <c:majorUnit val="5"/>
      </c:valAx>
    </c:plotArea>
    <c:legend>
      <c:legendPos val="b"/>
      <c:layout>
        <c:manualLayout>
          <c:xMode val="edge"/>
          <c:yMode val="edge"/>
          <c:x val="8.7878787878787598E-2"/>
          <c:y val="0.68835001093613302"/>
          <c:w val="0.82045454545454544"/>
          <c:h val="0.1241499890638670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8.1029781991536709E-2"/>
          <c:y val="8.7593789253574833E-2"/>
          <c:w val="0.89012199367936284"/>
          <c:h val="0.62008565432875273"/>
        </c:manualLayout>
      </c:layout>
      <c:scatterChart>
        <c:scatterStyle val="smoothMarker"/>
        <c:ser>
          <c:idx val="0"/>
          <c:order val="0"/>
          <c:tx>
            <c:strRef>
              <c:f>Sheet1!$E$17</c:f>
              <c:strCache>
                <c:ptCount val="1"/>
                <c:pt idx="0">
                  <c:v>Wind Turbine Noise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Sheet1!$F$17:$AI$17</c:f>
              <c:numCache>
                <c:formatCode>0.0</c:formatCode>
                <c:ptCount val="30"/>
                <c:pt idx="0">
                  <c:v>60.870599913279626</c:v>
                </c:pt>
                <c:pt idx="1">
                  <c:v>54.7</c:v>
                </c:pt>
                <c:pt idx="2">
                  <c:v>51.028174818886413</c:v>
                </c:pt>
                <c:pt idx="3">
                  <c:v>48.379400086720374</c:v>
                </c:pt>
                <c:pt idx="4">
                  <c:v>46.291199826559513</c:v>
                </c:pt>
                <c:pt idx="5">
                  <c:v>44.557574905606536</c:v>
                </c:pt>
                <c:pt idx="6">
                  <c:v>43.068639112994489</c:v>
                </c:pt>
                <c:pt idx="7">
                  <c:v>41.758800173440747</c:v>
                </c:pt>
                <c:pt idx="8">
                  <c:v>40.585749724493127</c:v>
                </c:pt>
                <c:pt idx="9">
                  <c:v>39.520599913279632</c:v>
                </c:pt>
                <c:pt idx="10">
                  <c:v>38.542746210115133</c:v>
                </c:pt>
                <c:pt idx="11">
                  <c:v>37.636974992327133</c:v>
                </c:pt>
                <c:pt idx="12">
                  <c:v>36.791732867142883</c:v>
                </c:pt>
                <c:pt idx="13">
                  <c:v>35.99803919971486</c:v>
                </c:pt>
                <c:pt idx="14">
                  <c:v>35.248774732166012</c:v>
                </c:pt>
                <c:pt idx="15">
                  <c:v>34.538200260161133</c:v>
                </c:pt>
                <c:pt idx="16">
                  <c:v>33.86162148571379</c:v>
                </c:pt>
                <c:pt idx="17">
                  <c:v>33.215149811213394</c:v>
                </c:pt>
                <c:pt idx="18">
                  <c:v>32.595527894223061</c:v>
                </c:pt>
                <c:pt idx="19">
                  <c:v>32</c:v>
                </c:pt>
                <c:pt idx="20">
                  <c:v>31.426214018601229</c:v>
                </c:pt>
                <c:pt idx="21">
                  <c:v>30.872146296835435</c:v>
                </c:pt>
                <c:pt idx="22">
                  <c:v>30.336043192927729</c:v>
                </c:pt>
                <c:pt idx="23">
                  <c:v>29.816375079047535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Background Noise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Sheet1!$F$18:$AI$18</c:f>
              <c:numCache>
                <c:formatCode>0.0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Sheet1!$E$19</c:f>
              <c:strCache>
                <c:ptCount val="1"/>
                <c:pt idx="0">
                  <c:v>Total Noise</c:v>
                </c:pt>
              </c:strCache>
            </c:strRef>
          </c:tx>
          <c:spPr>
            <a:ln>
              <a:solidFill>
                <a:srgbClr val="002060"/>
              </a:solidFill>
              <a:prstDash val="dash"/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Sheet1!$F$19:$AI$19</c:f>
              <c:numCache>
                <c:formatCode>0.0</c:formatCode>
                <c:ptCount val="30"/>
                <c:pt idx="0">
                  <c:v>60.926565752818206</c:v>
                </c:pt>
                <c:pt idx="1">
                  <c:v>54.927182905727456</c:v>
                </c:pt>
                <c:pt idx="2">
                  <c:v>51.540002911260395</c:v>
                </c:pt>
                <c:pt idx="3">
                  <c:v>49.279072497672594</c:v>
                </c:pt>
                <c:pt idx="4">
                  <c:v>47.665655140615968</c:v>
                </c:pt>
                <c:pt idx="5">
                  <c:v>46.474698698737186</c:v>
                </c:pt>
                <c:pt idx="6">
                  <c:v>45.577406025793103</c:v>
                </c:pt>
                <c:pt idx="7">
                  <c:v>44.89137430711672</c:v>
                </c:pt>
                <c:pt idx="8">
                  <c:v>44.360489857656489</c:v>
                </c:pt>
                <c:pt idx="9">
                  <c:v>43.945185093825962</c:v>
                </c:pt>
                <c:pt idx="10">
                  <c:v>43.616978997786205</c:v>
                </c:pt>
                <c:pt idx="11">
                  <c:v>43.355086948895952</c:v>
                </c:pt>
                <c:pt idx="12">
                  <c:v>43.144177594560254</c:v>
                </c:pt>
                <c:pt idx="13">
                  <c:v>42.972834357822094</c:v>
                </c:pt>
                <c:pt idx="14">
                  <c:v>42.832478754490644</c:v>
                </c:pt>
                <c:pt idx="15">
                  <c:v>42.716607564450797</c:v>
                </c:pt>
                <c:pt idx="16">
                  <c:v>42.620247544247995</c:v>
                </c:pt>
                <c:pt idx="17">
                  <c:v>42.539562656710196</c:v>
                </c:pt>
                <c:pt idx="18">
                  <c:v>42.471569074949045</c:v>
                </c:pt>
                <c:pt idx="19">
                  <c:v>42.413926851582069</c:v>
                </c:pt>
                <c:pt idx="20">
                  <c:v>42.364786475900772</c:v>
                </c:pt>
                <c:pt idx="21">
                  <c:v>42.322674988432446</c:v>
                </c:pt>
                <c:pt idx="22">
                  <c:v>42.286410800990936</c:v>
                </c:pt>
                <c:pt idx="23">
                  <c:v>42.255039495844372</c:v>
                </c:pt>
              </c:numCache>
            </c:numRef>
          </c:yVal>
          <c:smooth val="1"/>
        </c:ser>
        <c:axId val="99115776"/>
        <c:axId val="99117696"/>
      </c:scatterChart>
      <c:valAx>
        <c:axId val="99115776"/>
        <c:scaling>
          <c:orientation val="minMax"/>
          <c:max val="13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>
            <c:manualLayout>
              <c:xMode val="edge"/>
              <c:yMode val="edge"/>
              <c:x val="0.89427536231884275"/>
              <c:y val="0.80735359251968564"/>
            </c:manualLayout>
          </c:layout>
        </c:title>
        <c:numFmt formatCode="General" sourceLinked="1"/>
        <c:tickLblPos val="nextTo"/>
        <c:spPr>
          <a:solidFill>
            <a:schemeClr val="bg1"/>
          </a:solidFill>
        </c:spPr>
        <c:crossAx val="99117696"/>
        <c:crosses val="autoZero"/>
        <c:crossBetween val="midCat"/>
      </c:valAx>
      <c:valAx>
        <c:axId val="99117696"/>
        <c:scaling>
          <c:orientation val="minMax"/>
          <c:max val="65"/>
          <c:min val="25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dB LA90</a:t>
                </a:r>
              </a:p>
            </c:rich>
          </c:tx>
          <c:layout/>
        </c:title>
        <c:numFmt formatCode="0.0" sourceLinked="1"/>
        <c:tickLblPos val="nextTo"/>
        <c:crossAx val="99115776"/>
        <c:crosses val="autoZero"/>
        <c:crossBetween val="midCat"/>
        <c:minorUnit val="5"/>
      </c:valAx>
    </c:plotArea>
    <c:legend>
      <c:legendPos val="r"/>
      <c:layout>
        <c:manualLayout>
          <c:xMode val="edge"/>
          <c:yMode val="edge"/>
          <c:x val="2.8937131549655843E-2"/>
          <c:y val="0.8552480360011615"/>
          <c:w val="0.89846427835263887"/>
          <c:h val="0.14475196399884205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8.1029781991536709E-2"/>
          <c:y val="8.7593789253574819E-2"/>
          <c:w val="0.89012199367936162"/>
          <c:h val="0.62008565432875296"/>
        </c:manualLayout>
      </c:layout>
      <c:scatterChart>
        <c:scatterStyle val="smoothMarker"/>
        <c:ser>
          <c:idx val="0"/>
          <c:order val="0"/>
          <c:tx>
            <c:strRef>
              <c:f>Sheet1!$E$17</c:f>
              <c:strCache>
                <c:ptCount val="1"/>
                <c:pt idx="0">
                  <c:v>Wind Turbine Noise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Sheet1!$F$17:$AI$17</c:f>
              <c:numCache>
                <c:formatCode>0.0</c:formatCode>
                <c:ptCount val="30"/>
                <c:pt idx="0">
                  <c:v>60.870599913279626</c:v>
                </c:pt>
                <c:pt idx="1">
                  <c:v>54.7</c:v>
                </c:pt>
                <c:pt idx="2">
                  <c:v>51.028174818886413</c:v>
                </c:pt>
                <c:pt idx="3">
                  <c:v>48.379400086720374</c:v>
                </c:pt>
                <c:pt idx="4">
                  <c:v>46.291199826559513</c:v>
                </c:pt>
                <c:pt idx="5">
                  <c:v>44.557574905606536</c:v>
                </c:pt>
                <c:pt idx="6">
                  <c:v>43.068639112994489</c:v>
                </c:pt>
                <c:pt idx="7">
                  <c:v>41.758800173440747</c:v>
                </c:pt>
                <c:pt idx="8">
                  <c:v>40.585749724493127</c:v>
                </c:pt>
                <c:pt idx="9">
                  <c:v>39.520599913279632</c:v>
                </c:pt>
                <c:pt idx="10">
                  <c:v>38.542746210115133</c:v>
                </c:pt>
                <c:pt idx="11">
                  <c:v>37.636974992327133</c:v>
                </c:pt>
                <c:pt idx="12">
                  <c:v>36.791732867142883</c:v>
                </c:pt>
                <c:pt idx="13">
                  <c:v>35.99803919971486</c:v>
                </c:pt>
                <c:pt idx="14">
                  <c:v>35.248774732166012</c:v>
                </c:pt>
                <c:pt idx="15">
                  <c:v>34.538200260161133</c:v>
                </c:pt>
                <c:pt idx="16">
                  <c:v>33.86162148571379</c:v>
                </c:pt>
                <c:pt idx="17">
                  <c:v>33.215149811213394</c:v>
                </c:pt>
                <c:pt idx="18">
                  <c:v>32.595527894223061</c:v>
                </c:pt>
                <c:pt idx="19">
                  <c:v>32</c:v>
                </c:pt>
                <c:pt idx="20">
                  <c:v>31.426214018601229</c:v>
                </c:pt>
                <c:pt idx="21">
                  <c:v>30.872146296835435</c:v>
                </c:pt>
                <c:pt idx="22">
                  <c:v>30.336043192927729</c:v>
                </c:pt>
                <c:pt idx="23">
                  <c:v>29.816375079047535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Background Noise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Sheet1!$F$18:$AI$18</c:f>
              <c:numCache>
                <c:formatCode>0.0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Sheet1!$E$19</c:f>
              <c:strCache>
                <c:ptCount val="1"/>
                <c:pt idx="0">
                  <c:v>Total Noise</c:v>
                </c:pt>
              </c:strCache>
            </c:strRef>
          </c:tx>
          <c:spPr>
            <a:ln>
              <a:solidFill>
                <a:srgbClr val="002060"/>
              </a:solidFill>
              <a:prstDash val="dash"/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Sheet1!$F$19:$AI$19</c:f>
              <c:numCache>
                <c:formatCode>0.0</c:formatCode>
                <c:ptCount val="30"/>
                <c:pt idx="0">
                  <c:v>60.926565752818206</c:v>
                </c:pt>
                <c:pt idx="1">
                  <c:v>54.927182905727456</c:v>
                </c:pt>
                <c:pt idx="2">
                  <c:v>51.540002911260395</c:v>
                </c:pt>
                <c:pt idx="3">
                  <c:v>49.279072497672594</c:v>
                </c:pt>
                <c:pt idx="4">
                  <c:v>47.665655140615968</c:v>
                </c:pt>
                <c:pt idx="5">
                  <c:v>46.474698698737186</c:v>
                </c:pt>
                <c:pt idx="6">
                  <c:v>45.577406025793103</c:v>
                </c:pt>
                <c:pt idx="7">
                  <c:v>44.89137430711672</c:v>
                </c:pt>
                <c:pt idx="8">
                  <c:v>44.360489857656489</c:v>
                </c:pt>
                <c:pt idx="9">
                  <c:v>43.945185093825962</c:v>
                </c:pt>
                <c:pt idx="10">
                  <c:v>43.616978997786205</c:v>
                </c:pt>
                <c:pt idx="11">
                  <c:v>43.355086948895952</c:v>
                </c:pt>
                <c:pt idx="12">
                  <c:v>43.144177594560254</c:v>
                </c:pt>
                <c:pt idx="13">
                  <c:v>42.972834357822094</c:v>
                </c:pt>
                <c:pt idx="14">
                  <c:v>42.832478754490644</c:v>
                </c:pt>
                <c:pt idx="15">
                  <c:v>42.716607564450797</c:v>
                </c:pt>
                <c:pt idx="16">
                  <c:v>42.620247544247995</c:v>
                </c:pt>
                <c:pt idx="17">
                  <c:v>42.539562656710196</c:v>
                </c:pt>
                <c:pt idx="18">
                  <c:v>42.471569074949045</c:v>
                </c:pt>
                <c:pt idx="19">
                  <c:v>42.413926851582069</c:v>
                </c:pt>
                <c:pt idx="20">
                  <c:v>42.364786475900772</c:v>
                </c:pt>
                <c:pt idx="21">
                  <c:v>42.322674988432446</c:v>
                </c:pt>
                <c:pt idx="22">
                  <c:v>42.286410800990936</c:v>
                </c:pt>
                <c:pt idx="23">
                  <c:v>42.255039495844372</c:v>
                </c:pt>
              </c:numCache>
            </c:numRef>
          </c:yVal>
          <c:smooth val="1"/>
        </c:ser>
        <c:axId val="99628544"/>
        <c:axId val="99630464"/>
      </c:scatterChart>
      <c:valAx>
        <c:axId val="99628544"/>
        <c:scaling>
          <c:orientation val="minMax"/>
          <c:max val="13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>
            <c:manualLayout>
              <c:xMode val="edge"/>
              <c:yMode val="edge"/>
              <c:x val="0.89427536231884064"/>
              <c:y val="0.80735359251968564"/>
            </c:manualLayout>
          </c:layout>
        </c:title>
        <c:numFmt formatCode="General" sourceLinked="1"/>
        <c:tickLblPos val="nextTo"/>
        <c:spPr>
          <a:solidFill>
            <a:schemeClr val="bg1"/>
          </a:solidFill>
        </c:spPr>
        <c:crossAx val="99630464"/>
        <c:crosses val="autoZero"/>
        <c:crossBetween val="midCat"/>
      </c:valAx>
      <c:valAx>
        <c:axId val="99630464"/>
        <c:scaling>
          <c:orientation val="minMax"/>
          <c:max val="65"/>
          <c:min val="25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dB LA90</a:t>
                </a:r>
              </a:p>
            </c:rich>
          </c:tx>
          <c:layout/>
        </c:title>
        <c:numFmt formatCode="0.0" sourceLinked="1"/>
        <c:tickLblPos val="nextTo"/>
        <c:crossAx val="99628544"/>
        <c:crosses val="autoZero"/>
        <c:crossBetween val="midCat"/>
        <c:minorUnit val="5"/>
      </c:valAx>
    </c:plotArea>
    <c:legend>
      <c:legendPos val="r"/>
      <c:layout>
        <c:manualLayout>
          <c:xMode val="edge"/>
          <c:yMode val="edge"/>
          <c:x val="2.8937131549655801E-2"/>
          <c:y val="0.85524803600116184"/>
          <c:w val="0.89846427835263765"/>
          <c:h val="0.14475196399884205"/>
        </c:manualLayout>
      </c:layout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8.1029781991536709E-2"/>
          <c:y val="8.7593789253574819E-2"/>
          <c:w val="0.89012199367936162"/>
          <c:h val="0.62008565432875296"/>
        </c:manualLayout>
      </c:layout>
      <c:scatterChart>
        <c:scatterStyle val="smoothMarker"/>
        <c:ser>
          <c:idx val="0"/>
          <c:order val="0"/>
          <c:tx>
            <c:strRef>
              <c:f>Sheet1!$E$17</c:f>
              <c:strCache>
                <c:ptCount val="1"/>
                <c:pt idx="0">
                  <c:v>Wind Turbine Noise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Sheet1!$F$17:$AI$17</c:f>
              <c:numCache>
                <c:formatCode>0.0</c:formatCode>
                <c:ptCount val="30"/>
                <c:pt idx="0">
                  <c:v>60.870599913279626</c:v>
                </c:pt>
                <c:pt idx="1">
                  <c:v>54.7</c:v>
                </c:pt>
                <c:pt idx="2">
                  <c:v>51.028174818886413</c:v>
                </c:pt>
                <c:pt idx="3">
                  <c:v>48.379400086720374</c:v>
                </c:pt>
                <c:pt idx="4">
                  <c:v>46.291199826559513</c:v>
                </c:pt>
                <c:pt idx="5">
                  <c:v>44.557574905606536</c:v>
                </c:pt>
                <c:pt idx="6">
                  <c:v>43.068639112994489</c:v>
                </c:pt>
                <c:pt idx="7">
                  <c:v>41.758800173440747</c:v>
                </c:pt>
                <c:pt idx="8">
                  <c:v>40.585749724493127</c:v>
                </c:pt>
                <c:pt idx="9">
                  <c:v>39.520599913279632</c:v>
                </c:pt>
                <c:pt idx="10">
                  <c:v>38.542746210115133</c:v>
                </c:pt>
                <c:pt idx="11">
                  <c:v>37.636974992327133</c:v>
                </c:pt>
                <c:pt idx="12">
                  <c:v>36.791732867142883</c:v>
                </c:pt>
                <c:pt idx="13">
                  <c:v>35.99803919971486</c:v>
                </c:pt>
                <c:pt idx="14">
                  <c:v>35.248774732166012</c:v>
                </c:pt>
                <c:pt idx="15">
                  <c:v>34.538200260161133</c:v>
                </c:pt>
                <c:pt idx="16">
                  <c:v>33.86162148571379</c:v>
                </c:pt>
                <c:pt idx="17">
                  <c:v>33.215149811213394</c:v>
                </c:pt>
                <c:pt idx="18">
                  <c:v>32.595527894223061</c:v>
                </c:pt>
                <c:pt idx="19">
                  <c:v>32</c:v>
                </c:pt>
                <c:pt idx="20">
                  <c:v>31.426214018601229</c:v>
                </c:pt>
                <c:pt idx="21">
                  <c:v>30.872146296835435</c:v>
                </c:pt>
                <c:pt idx="22">
                  <c:v>30.336043192927729</c:v>
                </c:pt>
                <c:pt idx="23">
                  <c:v>29.816375079047535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Background Noise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Sheet1!$F$18:$AI$18</c:f>
              <c:numCache>
                <c:formatCode>0.0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Sheet1!$E$19</c:f>
              <c:strCache>
                <c:ptCount val="1"/>
                <c:pt idx="0">
                  <c:v>Total Noise</c:v>
                </c:pt>
              </c:strCache>
            </c:strRef>
          </c:tx>
          <c:spPr>
            <a:ln>
              <a:solidFill>
                <a:srgbClr val="002060"/>
              </a:solidFill>
              <a:prstDash val="dash"/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Sheet1!$F$19:$AI$19</c:f>
              <c:numCache>
                <c:formatCode>0.0</c:formatCode>
                <c:ptCount val="30"/>
                <c:pt idx="0">
                  <c:v>60.926565752818206</c:v>
                </c:pt>
                <c:pt idx="1">
                  <c:v>54.927182905727456</c:v>
                </c:pt>
                <c:pt idx="2">
                  <c:v>51.540002911260395</c:v>
                </c:pt>
                <c:pt idx="3">
                  <c:v>49.279072497672594</c:v>
                </c:pt>
                <c:pt idx="4">
                  <c:v>47.665655140615968</c:v>
                </c:pt>
                <c:pt idx="5">
                  <c:v>46.474698698737186</c:v>
                </c:pt>
                <c:pt idx="6">
                  <c:v>45.577406025793103</c:v>
                </c:pt>
                <c:pt idx="7">
                  <c:v>44.89137430711672</c:v>
                </c:pt>
                <c:pt idx="8">
                  <c:v>44.360489857656489</c:v>
                </c:pt>
                <c:pt idx="9">
                  <c:v>43.945185093825962</c:v>
                </c:pt>
                <c:pt idx="10">
                  <c:v>43.616978997786205</c:v>
                </c:pt>
                <c:pt idx="11">
                  <c:v>43.355086948895952</c:v>
                </c:pt>
                <c:pt idx="12">
                  <c:v>43.144177594560254</c:v>
                </c:pt>
                <c:pt idx="13">
                  <c:v>42.972834357822094</c:v>
                </c:pt>
                <c:pt idx="14">
                  <c:v>42.832478754490644</c:v>
                </c:pt>
                <c:pt idx="15">
                  <c:v>42.716607564450797</c:v>
                </c:pt>
                <c:pt idx="16">
                  <c:v>42.620247544247995</c:v>
                </c:pt>
                <c:pt idx="17">
                  <c:v>42.539562656710196</c:v>
                </c:pt>
                <c:pt idx="18">
                  <c:v>42.471569074949045</c:v>
                </c:pt>
                <c:pt idx="19">
                  <c:v>42.413926851582069</c:v>
                </c:pt>
                <c:pt idx="20">
                  <c:v>42.364786475900772</c:v>
                </c:pt>
                <c:pt idx="21">
                  <c:v>42.322674988432446</c:v>
                </c:pt>
                <c:pt idx="22">
                  <c:v>42.286410800990936</c:v>
                </c:pt>
                <c:pt idx="23">
                  <c:v>42.255039495844372</c:v>
                </c:pt>
              </c:numCache>
            </c:numRef>
          </c:yVal>
          <c:smooth val="1"/>
        </c:ser>
        <c:axId val="110807296"/>
        <c:axId val="110809472"/>
      </c:scatterChart>
      <c:valAx>
        <c:axId val="110807296"/>
        <c:scaling>
          <c:orientation val="minMax"/>
          <c:max val="13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>
            <c:manualLayout>
              <c:xMode val="edge"/>
              <c:yMode val="edge"/>
              <c:x val="0.89427536231884064"/>
              <c:y val="0.80735359251968564"/>
            </c:manualLayout>
          </c:layout>
        </c:title>
        <c:numFmt formatCode="General" sourceLinked="1"/>
        <c:tickLblPos val="nextTo"/>
        <c:spPr>
          <a:solidFill>
            <a:schemeClr val="bg1"/>
          </a:solidFill>
        </c:spPr>
        <c:crossAx val="110809472"/>
        <c:crosses val="autoZero"/>
        <c:crossBetween val="midCat"/>
      </c:valAx>
      <c:valAx>
        <c:axId val="110809472"/>
        <c:scaling>
          <c:orientation val="minMax"/>
          <c:max val="65"/>
          <c:min val="25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dB LA90</a:t>
                </a:r>
              </a:p>
            </c:rich>
          </c:tx>
          <c:layout/>
        </c:title>
        <c:numFmt formatCode="0.0" sourceLinked="1"/>
        <c:tickLblPos val="nextTo"/>
        <c:crossAx val="110807296"/>
        <c:crosses val="autoZero"/>
        <c:crossBetween val="midCat"/>
        <c:minorUnit val="5"/>
      </c:valAx>
    </c:plotArea>
    <c:legend>
      <c:legendPos val="r"/>
      <c:layout>
        <c:manualLayout>
          <c:xMode val="edge"/>
          <c:yMode val="edge"/>
          <c:x val="2.8937131549655801E-2"/>
          <c:y val="0.85524803600116184"/>
          <c:w val="0.89846427835263765"/>
          <c:h val="0.14475196399884205"/>
        </c:manualLayout>
      </c:layout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8.1029781991536709E-2"/>
          <c:y val="8.7593789253574819E-2"/>
          <c:w val="0.89012199367936162"/>
          <c:h val="0.62008565432875296"/>
        </c:manualLayout>
      </c:layout>
      <c:scatterChart>
        <c:scatterStyle val="smoothMarker"/>
        <c:ser>
          <c:idx val="0"/>
          <c:order val="0"/>
          <c:tx>
            <c:strRef>
              <c:f>Sheet1!$E$17</c:f>
              <c:strCache>
                <c:ptCount val="1"/>
                <c:pt idx="0">
                  <c:v>Wind Turbine Noise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Sheet1!$F$17:$AI$17</c:f>
              <c:numCache>
                <c:formatCode>0.0</c:formatCode>
                <c:ptCount val="30"/>
                <c:pt idx="0">
                  <c:v>60.870599913279626</c:v>
                </c:pt>
                <c:pt idx="1">
                  <c:v>54.7</c:v>
                </c:pt>
                <c:pt idx="2">
                  <c:v>51.028174818886413</c:v>
                </c:pt>
                <c:pt idx="3">
                  <c:v>48.379400086720374</c:v>
                </c:pt>
                <c:pt idx="4">
                  <c:v>46.291199826559513</c:v>
                </c:pt>
                <c:pt idx="5">
                  <c:v>44.557574905606536</c:v>
                </c:pt>
                <c:pt idx="6">
                  <c:v>43.068639112994489</c:v>
                </c:pt>
                <c:pt idx="7">
                  <c:v>41.758800173440747</c:v>
                </c:pt>
                <c:pt idx="8">
                  <c:v>40.585749724493127</c:v>
                </c:pt>
                <c:pt idx="9">
                  <c:v>39.520599913279632</c:v>
                </c:pt>
                <c:pt idx="10">
                  <c:v>38.542746210115133</c:v>
                </c:pt>
                <c:pt idx="11">
                  <c:v>37.636974992327133</c:v>
                </c:pt>
                <c:pt idx="12">
                  <c:v>36.791732867142883</c:v>
                </c:pt>
                <c:pt idx="13">
                  <c:v>35.99803919971486</c:v>
                </c:pt>
                <c:pt idx="14">
                  <c:v>35.248774732166012</c:v>
                </c:pt>
                <c:pt idx="15">
                  <c:v>34.538200260161133</c:v>
                </c:pt>
                <c:pt idx="16">
                  <c:v>33.86162148571379</c:v>
                </c:pt>
                <c:pt idx="17">
                  <c:v>33.215149811213394</c:v>
                </c:pt>
                <c:pt idx="18">
                  <c:v>32.595527894223061</c:v>
                </c:pt>
                <c:pt idx="19">
                  <c:v>32</c:v>
                </c:pt>
                <c:pt idx="20">
                  <c:v>31.426214018601229</c:v>
                </c:pt>
                <c:pt idx="21">
                  <c:v>30.872146296835435</c:v>
                </c:pt>
                <c:pt idx="22">
                  <c:v>30.336043192927729</c:v>
                </c:pt>
                <c:pt idx="23">
                  <c:v>29.816375079047535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Background Noise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Sheet1!$F$18:$AI$18</c:f>
              <c:numCache>
                <c:formatCode>0.0</c:formatCode>
                <c:ptCount val="3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Sheet1!$E$19</c:f>
              <c:strCache>
                <c:ptCount val="1"/>
                <c:pt idx="0">
                  <c:v>Total Noise</c:v>
                </c:pt>
              </c:strCache>
            </c:strRef>
          </c:tx>
          <c:spPr>
            <a:ln>
              <a:solidFill>
                <a:srgbClr val="002060"/>
              </a:solidFill>
              <a:prstDash val="dash"/>
            </a:ln>
          </c:spPr>
          <c:marker>
            <c:symbol val="none"/>
          </c:marker>
          <c:xVal>
            <c:numRef>
              <c:f>Sheet1!$F$16:$AI$16</c:f>
              <c:numCache>
                <c:formatCode>General</c:formatCode>
                <c:ptCount val="3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</c:numCache>
            </c:numRef>
          </c:xVal>
          <c:yVal>
            <c:numRef>
              <c:f>Sheet1!$F$19:$AI$19</c:f>
              <c:numCache>
                <c:formatCode>0.0</c:formatCode>
                <c:ptCount val="30"/>
                <c:pt idx="0">
                  <c:v>60.926565752818206</c:v>
                </c:pt>
                <c:pt idx="1">
                  <c:v>54.927182905727456</c:v>
                </c:pt>
                <c:pt idx="2">
                  <c:v>51.540002911260395</c:v>
                </c:pt>
                <c:pt idx="3">
                  <c:v>49.279072497672594</c:v>
                </c:pt>
                <c:pt idx="4">
                  <c:v>47.665655140615968</c:v>
                </c:pt>
                <c:pt idx="5">
                  <c:v>46.474698698737186</c:v>
                </c:pt>
                <c:pt idx="6">
                  <c:v>45.577406025793103</c:v>
                </c:pt>
                <c:pt idx="7">
                  <c:v>44.89137430711672</c:v>
                </c:pt>
                <c:pt idx="8">
                  <c:v>44.360489857656489</c:v>
                </c:pt>
                <c:pt idx="9">
                  <c:v>43.945185093825962</c:v>
                </c:pt>
                <c:pt idx="10">
                  <c:v>43.616978997786205</c:v>
                </c:pt>
                <c:pt idx="11">
                  <c:v>43.355086948895952</c:v>
                </c:pt>
                <c:pt idx="12">
                  <c:v>43.144177594560254</c:v>
                </c:pt>
                <c:pt idx="13">
                  <c:v>42.972834357822094</c:v>
                </c:pt>
                <c:pt idx="14">
                  <c:v>42.832478754490644</c:v>
                </c:pt>
                <c:pt idx="15">
                  <c:v>42.716607564450797</c:v>
                </c:pt>
                <c:pt idx="16">
                  <c:v>42.620247544247995</c:v>
                </c:pt>
                <c:pt idx="17">
                  <c:v>42.539562656710196</c:v>
                </c:pt>
                <c:pt idx="18">
                  <c:v>42.471569074949045</c:v>
                </c:pt>
                <c:pt idx="19">
                  <c:v>42.413926851582069</c:v>
                </c:pt>
                <c:pt idx="20">
                  <c:v>42.364786475900772</c:v>
                </c:pt>
                <c:pt idx="21">
                  <c:v>42.322674988432446</c:v>
                </c:pt>
                <c:pt idx="22">
                  <c:v>42.286410800990936</c:v>
                </c:pt>
                <c:pt idx="23">
                  <c:v>42.255039495844372</c:v>
                </c:pt>
              </c:numCache>
            </c:numRef>
          </c:yVal>
          <c:smooth val="1"/>
        </c:ser>
        <c:axId val="99982336"/>
        <c:axId val="110818432"/>
      </c:scatterChart>
      <c:valAx>
        <c:axId val="99982336"/>
        <c:scaling>
          <c:orientation val="minMax"/>
          <c:max val="13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>
            <c:manualLayout>
              <c:xMode val="edge"/>
              <c:yMode val="edge"/>
              <c:x val="0.89427536231884064"/>
              <c:y val="0.80735359251968564"/>
            </c:manualLayout>
          </c:layout>
        </c:title>
        <c:numFmt formatCode="General" sourceLinked="1"/>
        <c:tickLblPos val="nextTo"/>
        <c:spPr>
          <a:solidFill>
            <a:schemeClr val="bg1"/>
          </a:solidFill>
        </c:spPr>
        <c:crossAx val="110818432"/>
        <c:crosses val="autoZero"/>
        <c:crossBetween val="midCat"/>
      </c:valAx>
      <c:valAx>
        <c:axId val="110818432"/>
        <c:scaling>
          <c:orientation val="minMax"/>
          <c:max val="65"/>
          <c:min val="25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dB LA90</a:t>
                </a:r>
              </a:p>
            </c:rich>
          </c:tx>
          <c:layout/>
        </c:title>
        <c:numFmt formatCode="0.0" sourceLinked="1"/>
        <c:tickLblPos val="nextTo"/>
        <c:crossAx val="99982336"/>
        <c:crosses val="autoZero"/>
        <c:crossBetween val="midCat"/>
        <c:minorUnit val="5"/>
      </c:valAx>
    </c:plotArea>
    <c:legend>
      <c:legendPos val="r"/>
      <c:layout>
        <c:manualLayout>
          <c:xMode val="edge"/>
          <c:yMode val="edge"/>
          <c:x val="2.8937131549655801E-2"/>
          <c:y val="0.85524803600116184"/>
          <c:w val="0.89846427835263765"/>
          <c:h val="0.14475196399884205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7.3378900733005764E-2"/>
          <c:y val="5.0420305990420362E-2"/>
          <c:w val="0.90614409974944321"/>
          <c:h val="0.82633279262077863"/>
        </c:manualLayout>
      </c:layout>
      <c:scatterChart>
        <c:scatterStyle val="lineMarker"/>
        <c:ser>
          <c:idx val="1"/>
          <c:order val="0"/>
          <c:tx>
            <c:v>LA90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FFFFFF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xVal>
            <c:numRef>
              <c:f>Sorted_Data!$AX$26:$AX$10000</c:f>
              <c:numCache>
                <c:formatCode>General</c:formatCode>
                <c:ptCount val="9975"/>
                <c:pt idx="0">
                  <c:v>5.3789229993931924</c:v>
                </c:pt>
                <c:pt idx="1">
                  <c:v>5.6302745414208948</c:v>
                </c:pt>
                <c:pt idx="2">
                  <c:v>5.4220118351693545</c:v>
                </c:pt>
                <c:pt idx="3">
                  <c:v>5.1419344026241864</c:v>
                </c:pt>
                <c:pt idx="4">
                  <c:v>5.5010080340923766</c:v>
                </c:pt>
                <c:pt idx="5">
                  <c:v>6.2047923517699664</c:v>
                </c:pt>
                <c:pt idx="6">
                  <c:v>6.0037111181477885</c:v>
                </c:pt>
                <c:pt idx="7">
                  <c:v>5.2424750194352665</c:v>
                </c:pt>
                <c:pt idx="8">
                  <c:v>5.1634788205122746</c:v>
                </c:pt>
                <c:pt idx="9">
                  <c:v>5.5225524519804345</c:v>
                </c:pt>
                <c:pt idx="10">
                  <c:v>5.0916640942186699</c:v>
                </c:pt>
                <c:pt idx="11">
                  <c:v>4.5530536470163865</c:v>
                </c:pt>
                <c:pt idx="12">
                  <c:v>4.4884203933521514</c:v>
                </c:pt>
                <c:pt idx="13">
                  <c:v>4.5602351196457445</c:v>
                </c:pt>
                <c:pt idx="14">
                  <c:v>4.9193087511139391</c:v>
                </c:pt>
                <c:pt idx="15">
                  <c:v>4.8044051890441084</c:v>
                </c:pt>
                <c:pt idx="16">
                  <c:v>4.2801576871005782</c:v>
                </c:pt>
                <c:pt idx="17">
                  <c:v>4.0000802545553862</c:v>
                </c:pt>
                <c:pt idx="18">
                  <c:v>4.0647135082196755</c:v>
                </c:pt>
                <c:pt idx="19">
                  <c:v>4.1437097071426834</c:v>
                </c:pt>
                <c:pt idx="20">
                  <c:v>4.0503505629609355</c:v>
                </c:pt>
                <c:pt idx="21">
                  <c:v>3.2388441558428869</c:v>
                </c:pt>
                <c:pt idx="22">
                  <c:v>3.4399253894650577</c:v>
                </c:pt>
                <c:pt idx="23">
                  <c:v>3.834906384080039</c:v>
                </c:pt>
                <c:pt idx="24">
                  <c:v>3.9785358366673202</c:v>
                </c:pt>
                <c:pt idx="25">
                  <c:v>3.267570046360361</c:v>
                </c:pt>
                <c:pt idx="26">
                  <c:v>4.4525130302052789</c:v>
                </c:pt>
                <c:pt idx="27">
                  <c:v>5.4220118351693545</c:v>
                </c:pt>
                <c:pt idx="28">
                  <c:v>4.9911234774075526</c:v>
                </c:pt>
                <c:pt idx="29">
                  <c:v>5.2783823825821115</c:v>
                </c:pt>
                <c:pt idx="30">
                  <c:v>5.2137491289178373</c:v>
                </c:pt>
                <c:pt idx="31">
                  <c:v>5.2496564920646804</c:v>
                </c:pt>
                <c:pt idx="32">
                  <c:v>4.9264902237432828</c:v>
                </c:pt>
                <c:pt idx="33">
                  <c:v>5.4291933077987196</c:v>
                </c:pt>
                <c:pt idx="34">
                  <c:v>5.1491158752535355</c:v>
                </c:pt>
                <c:pt idx="35">
                  <c:v>4.4381500849465834</c:v>
                </c:pt>
                <c:pt idx="36">
                  <c:v>4.0862579261077672</c:v>
                </c:pt>
                <c:pt idx="37">
                  <c:v>3.5548289515348737</c:v>
                </c:pt>
                <c:pt idx="38">
                  <c:v>3.0162185043326177</c:v>
                </c:pt>
                <c:pt idx="39">
                  <c:v>2.8869519970040787</c:v>
                </c:pt>
                <c:pt idx="40">
                  <c:v>2.5637857286827415</c:v>
                </c:pt>
                <c:pt idx="41">
                  <c:v>2.7505040170461812</c:v>
                </c:pt>
                <c:pt idx="42">
                  <c:v>2.6427819276057272</c:v>
                </c:pt>
                <c:pt idx="43">
                  <c:v>2.6427819276057272</c:v>
                </c:pt>
                <c:pt idx="44">
                  <c:v>3.3681106631714286</c:v>
                </c:pt>
                <c:pt idx="45">
                  <c:v>4.079076453478403</c:v>
                </c:pt>
                <c:pt idx="46">
                  <c:v>3.2532071011016201</c:v>
                </c:pt>
                <c:pt idx="47">
                  <c:v>4.1078023439958455</c:v>
                </c:pt>
                <c:pt idx="48">
                  <c:v>3.834906384080039</c:v>
                </c:pt>
                <c:pt idx="49">
                  <c:v>3.1023961758849832</c:v>
                </c:pt>
                <c:pt idx="50">
                  <c:v>5.6949077950851654</c:v>
                </c:pt>
                <c:pt idx="51">
                  <c:v>4.9264902237432828</c:v>
                </c:pt>
                <c:pt idx="52">
                  <c:v>5.0629382037011865</c:v>
                </c:pt>
                <c:pt idx="53">
                  <c:v>4.3735168312822816</c:v>
                </c:pt>
                <c:pt idx="54">
                  <c:v>3.9569914187792237</c:v>
                </c:pt>
                <c:pt idx="55">
                  <c:v>3.4758327526118786</c:v>
                </c:pt>
                <c:pt idx="56">
                  <c:v>3.7487287125277038</c:v>
                </c:pt>
                <c:pt idx="57">
                  <c:v>4.5099648112402067</c:v>
                </c:pt>
                <c:pt idx="58">
                  <c:v>4.5386907017576847</c:v>
                </c:pt>
                <c:pt idx="59">
                  <c:v>4.8115866616734655</c:v>
                </c:pt>
                <c:pt idx="60">
                  <c:v>5.3430156362463341</c:v>
                </c:pt>
                <c:pt idx="61">
                  <c:v>5.4076488899106527</c:v>
                </c:pt>
                <c:pt idx="62">
                  <c:v>5.199386183659092</c:v>
                </c:pt>
                <c:pt idx="63">
                  <c:v>5.0844826215892756</c:v>
                </c:pt>
                <c:pt idx="64">
                  <c:v>5.199386183659092</c:v>
                </c:pt>
                <c:pt idx="65">
                  <c:v>4.9264902237432828</c:v>
                </c:pt>
                <c:pt idx="66">
                  <c:v>4.6464127911981112</c:v>
                </c:pt>
                <c:pt idx="67">
                  <c:v>4.129346761883947</c:v>
                </c:pt>
                <c:pt idx="68">
                  <c:v>4.3519724133942113</c:v>
                </c:pt>
                <c:pt idx="69">
                  <c:v>3.834906384080039</c:v>
                </c:pt>
                <c:pt idx="70">
                  <c:v>4.2801576871005782</c:v>
                </c:pt>
                <c:pt idx="71">
                  <c:v>4.2442503239537634</c:v>
                </c:pt>
                <c:pt idx="72">
                  <c:v>4.0000802545553862</c:v>
                </c:pt>
                <c:pt idx="73">
                  <c:v>3.9569914187792237</c:v>
                </c:pt>
                <c:pt idx="74">
                  <c:v>4.2657947418418516</c:v>
                </c:pt>
                <c:pt idx="75">
                  <c:v>3.9498099461498577</c:v>
                </c:pt>
                <c:pt idx="76">
                  <c:v>3.7989990209332314</c:v>
                </c:pt>
                <c:pt idx="77">
                  <c:v>3.8636322745975016</c:v>
                </c:pt>
                <c:pt idx="78">
                  <c:v>3.6481880957166002</c:v>
                </c:pt>
                <c:pt idx="79">
                  <c:v>3.4111994989476084</c:v>
                </c:pt>
                <c:pt idx="80">
                  <c:v>3.5835548420523526</c:v>
                </c:pt>
                <c:pt idx="81">
                  <c:v>3.6050992599404212</c:v>
                </c:pt>
                <c:pt idx="82">
                  <c:v>3.2316626832135116</c:v>
                </c:pt>
                <c:pt idx="83">
                  <c:v>3.5189215883880602</c:v>
                </c:pt>
                <c:pt idx="84">
                  <c:v>4.0144431998141537</c:v>
                </c:pt>
                <c:pt idx="85">
                  <c:v>3.6840954588634212</c:v>
                </c:pt>
                <c:pt idx="86">
                  <c:v>3.7702731304157777</c:v>
                </c:pt>
                <c:pt idx="87">
                  <c:v>4.2155244334363076</c:v>
                </c:pt>
                <c:pt idx="88">
                  <c:v>4.6033239554219314</c:v>
                </c:pt>
                <c:pt idx="89">
                  <c:v>4.2155244334363076</c:v>
                </c:pt>
                <c:pt idx="90">
                  <c:v>3.7918175483038676</c:v>
                </c:pt>
                <c:pt idx="91">
                  <c:v>3.9569914187792237</c:v>
                </c:pt>
                <c:pt idx="92">
                  <c:v>3.5979177873110686</c:v>
                </c:pt>
                <c:pt idx="93">
                  <c:v>3.1095776485143629</c:v>
                </c:pt>
                <c:pt idx="94">
                  <c:v>4.8690384427083764</c:v>
                </c:pt>
                <c:pt idx="95">
                  <c:v>5.1922047110297287</c:v>
                </c:pt>
                <c:pt idx="96">
                  <c:v>4.9480346416313727</c:v>
                </c:pt>
                <c:pt idx="97">
                  <c:v>4.8690384427083764</c:v>
                </c:pt>
                <c:pt idx="98">
                  <c:v>4.3017021049886939</c:v>
                </c:pt>
                <c:pt idx="99">
                  <c:v>3.8851766924855919</c:v>
                </c:pt>
                <c:pt idx="100">
                  <c:v>3.7343657672689612</c:v>
                </c:pt>
                <c:pt idx="101">
                  <c:v>4.079076453478403</c:v>
                </c:pt>
                <c:pt idx="102">
                  <c:v>4.1149838166251742</c:v>
                </c:pt>
                <c:pt idx="103">
                  <c:v>4.0359876177022205</c:v>
                </c:pt>
                <c:pt idx="104">
                  <c:v>4.2155244334363076</c:v>
                </c:pt>
                <c:pt idx="105">
                  <c:v>3.7056398767515186</c:v>
                </c:pt>
                <c:pt idx="106">
                  <c:v>2.9084964148921708</c:v>
                </c:pt>
                <c:pt idx="107">
                  <c:v>3.4471068620944361</c:v>
                </c:pt>
                <c:pt idx="108">
                  <c:v>3.727184294639609</c:v>
                </c:pt>
                <c:pt idx="109">
                  <c:v>4.1437097071426834</c:v>
                </c:pt>
                <c:pt idx="110">
                  <c:v>4.3304279955061427</c:v>
                </c:pt>
                <c:pt idx="111">
                  <c:v>4.4166056670584775</c:v>
                </c:pt>
                <c:pt idx="112">
                  <c:v>4.2011614881775934</c:v>
                </c:pt>
                <c:pt idx="113">
                  <c:v>4.2514317965831472</c:v>
                </c:pt>
                <c:pt idx="114">
                  <c:v>3.7487287125277038</c:v>
                </c:pt>
                <c:pt idx="115">
                  <c:v>3.8205434388213213</c:v>
                </c:pt>
                <c:pt idx="116">
                  <c:v>3.4255624442063346</c:v>
                </c:pt>
                <c:pt idx="117">
                  <c:v>3.5907363146816942</c:v>
                </c:pt>
                <c:pt idx="118">
                  <c:v>3.8492693293387572</c:v>
                </c:pt>
                <c:pt idx="119">
                  <c:v>3.4471068620944361</c:v>
                </c:pt>
                <c:pt idx="120">
                  <c:v>4.0575320355903095</c:v>
                </c:pt>
                <c:pt idx="121">
                  <c:v>3.6769139862340539</c:v>
                </c:pt>
                <c:pt idx="122">
                  <c:v>2.9874926138151667</c:v>
                </c:pt>
                <c:pt idx="123">
                  <c:v>3.267570046360361</c:v>
                </c:pt>
                <c:pt idx="124">
                  <c:v>2.8151372707104492</c:v>
                </c:pt>
                <c:pt idx="125">
                  <c:v>2.7720484349342445</c:v>
                </c:pt>
                <c:pt idx="126">
                  <c:v>2.6786892907525441</c:v>
                </c:pt>
                <c:pt idx="127">
                  <c:v>2.6140560370882615</c:v>
                </c:pt>
                <c:pt idx="128">
                  <c:v>2.7217781265287178</c:v>
                </c:pt>
                <c:pt idx="129">
                  <c:v>2.5206968929065492</c:v>
                </c:pt>
                <c:pt idx="130">
                  <c:v>3.0090370317032589</c:v>
                </c:pt>
                <c:pt idx="131">
                  <c:v>3.3896550810595167</c:v>
                </c:pt>
                <c:pt idx="132">
                  <c:v>3.6338251504578731</c:v>
                </c:pt>
                <c:pt idx="133">
                  <c:v>3.7989990209332314</c:v>
                </c:pt>
                <c:pt idx="134">
                  <c:v>3.1813923748079884</c:v>
                </c:pt>
                <c:pt idx="135">
                  <c:v>3.0377629222207125</c:v>
                </c:pt>
                <c:pt idx="136">
                  <c:v>3.2316626832135116</c:v>
                </c:pt>
                <c:pt idx="137">
                  <c:v>3.7487287125277038</c:v>
                </c:pt>
                <c:pt idx="138">
                  <c:v>3.5835548420523526</c:v>
                </c:pt>
                <c:pt idx="139">
                  <c:v>5.0701196763305445</c:v>
                </c:pt>
                <c:pt idx="140">
                  <c:v>4.9264902237432828</c:v>
                </c:pt>
                <c:pt idx="141">
                  <c:v>5.3286526909876324</c:v>
                </c:pt>
                <c:pt idx="142">
                  <c:v>4.754134880638536</c:v>
                </c:pt>
                <c:pt idx="143">
                  <c:v>5.3071082730995345</c:v>
                </c:pt>
                <c:pt idx="144">
                  <c:v>6.0755258444414251</c:v>
                </c:pt>
                <c:pt idx="145">
                  <c:v>5.8529001929311599</c:v>
                </c:pt>
                <c:pt idx="146">
                  <c:v>5.9390778644835418</c:v>
                </c:pt>
                <c:pt idx="147">
                  <c:v>5.8816260834486442</c:v>
                </c:pt>
                <c:pt idx="148">
                  <c:v>5.5369153972391709</c:v>
                </c:pt>
                <c:pt idx="149">
                  <c:v>5.4651006709455245</c:v>
                </c:pt>
                <c:pt idx="150">
                  <c:v>5.9318963918541971</c:v>
                </c:pt>
                <c:pt idx="151">
                  <c:v>5.6661819045676927</c:v>
                </c:pt>
                <c:pt idx="152">
                  <c:v>4.9336716963726808</c:v>
                </c:pt>
                <c:pt idx="153">
                  <c:v>4.9552161142607414</c:v>
                </c:pt>
                <c:pt idx="154">
                  <c:v>4.4237871396878461</c:v>
                </c:pt>
                <c:pt idx="155">
                  <c:v>2.6930522360112668</c:v>
                </c:pt>
                <c:pt idx="156">
                  <c:v>2.7505040170461812</c:v>
                </c:pt>
                <c:pt idx="157">
                  <c:v>4.0718949808490414</c:v>
                </c:pt>
                <c:pt idx="158">
                  <c:v>3.6122807325697828</c:v>
                </c:pt>
                <c:pt idx="159">
                  <c:v>3.9641728914085888</c:v>
                </c:pt>
                <c:pt idx="160">
                  <c:v>4.0072617271847824</c:v>
                </c:pt>
                <c:pt idx="161">
                  <c:v>4.0431690903316042</c:v>
                </c:pt>
                <c:pt idx="162">
                  <c:v>3.6625510409753397</c:v>
                </c:pt>
                <c:pt idx="163">
                  <c:v>3.4830142252412419</c:v>
                </c:pt>
                <c:pt idx="164">
                  <c:v>3.267570046360361</c:v>
                </c:pt>
                <c:pt idx="165">
                  <c:v>3.2891144642484398</c:v>
                </c:pt>
                <c:pt idx="166">
                  <c:v>3.4183809715769802</c:v>
                </c:pt>
                <c:pt idx="167">
                  <c:v>3.4111994989476084</c:v>
                </c:pt>
                <c:pt idx="168">
                  <c:v>3.4040180263182367</c:v>
                </c:pt>
                <c:pt idx="169">
                  <c:v>3.7989990209332314</c:v>
                </c:pt>
                <c:pt idx="170">
                  <c:v>3.4758327526118786</c:v>
                </c:pt>
                <c:pt idx="171">
                  <c:v>3.4686512799825202</c:v>
                </c:pt>
                <c:pt idx="172">
                  <c:v>3.1095776485143629</c:v>
                </c:pt>
                <c:pt idx="173">
                  <c:v>3.6984584041221367</c:v>
                </c:pt>
                <c:pt idx="174">
                  <c:v>3.6984584041221367</c:v>
                </c:pt>
                <c:pt idx="175">
                  <c:v>3.4255624442063346</c:v>
                </c:pt>
                <c:pt idx="176">
                  <c:v>3.9139025830030367</c:v>
                </c:pt>
                <c:pt idx="177">
                  <c:v>3.8636322745975016</c:v>
                </c:pt>
                <c:pt idx="178">
                  <c:v>3.7128213493808704</c:v>
                </c:pt>
                <c:pt idx="179">
                  <c:v>3.8133619661919602</c:v>
                </c:pt>
                <c:pt idx="180">
                  <c:v>3.0521258674794391</c:v>
                </c:pt>
                <c:pt idx="181">
                  <c:v>4.2657947418418516</c:v>
                </c:pt>
                <c:pt idx="182">
                  <c:v>4.5889610101632039</c:v>
                </c:pt>
                <c:pt idx="183">
                  <c:v>4.2586132692124865</c:v>
                </c:pt>
                <c:pt idx="184">
                  <c:v>3.6625510409753397</c:v>
                </c:pt>
                <c:pt idx="185">
                  <c:v>3.7989990209332314</c:v>
                </c:pt>
                <c:pt idx="186">
                  <c:v>3.5045586431293332</c:v>
                </c:pt>
                <c:pt idx="187">
                  <c:v>3.2819329916190676</c:v>
                </c:pt>
                <c:pt idx="188">
                  <c:v>3.7200028220102341</c:v>
                </c:pt>
                <c:pt idx="189">
                  <c:v>3.6769139862340539</c:v>
                </c:pt>
                <c:pt idx="190">
                  <c:v>3.6625510409753397</c:v>
                </c:pt>
                <c:pt idx="191">
                  <c:v>3.5404660062761488</c:v>
                </c:pt>
                <c:pt idx="192">
                  <c:v>3.7128213493808704</c:v>
                </c:pt>
                <c:pt idx="193">
                  <c:v>4.0072617271847824</c:v>
                </c:pt>
                <c:pt idx="194">
                  <c:v>4.0288061450728598</c:v>
                </c:pt>
                <c:pt idx="195">
                  <c:v>3.7415472398983241</c:v>
                </c:pt>
                <c:pt idx="196">
                  <c:v>2.5350598381652727</c:v>
                </c:pt>
                <c:pt idx="197">
                  <c:v>2.6212375097176412</c:v>
                </c:pt>
                <c:pt idx="198">
                  <c:v>2.9013149422628182</c:v>
                </c:pt>
                <c:pt idx="199">
                  <c:v>2.7002337086406496</c:v>
                </c:pt>
                <c:pt idx="200">
                  <c:v>2.5637857286827415</c:v>
                </c:pt>
                <c:pt idx="201">
                  <c:v>2.6140560370882615</c:v>
                </c:pt>
                <c:pt idx="202">
                  <c:v>2.9587667232977153</c:v>
                </c:pt>
                <c:pt idx="203">
                  <c:v>3.2029367926960832</c:v>
                </c:pt>
                <c:pt idx="204">
                  <c:v>3.3034774095071571</c:v>
                </c:pt>
                <c:pt idx="205">
                  <c:v>3.6050992599404212</c:v>
                </c:pt>
                <c:pt idx="206">
                  <c:v>3.0233999769619992</c:v>
                </c:pt>
                <c:pt idx="207">
                  <c:v>3.2101182653254412</c:v>
                </c:pt>
                <c:pt idx="208">
                  <c:v>2.9659481959270777</c:v>
                </c:pt>
                <c:pt idx="209">
                  <c:v>3.2101182653254412</c:v>
                </c:pt>
                <c:pt idx="210">
                  <c:v>3.2603885737309812</c:v>
                </c:pt>
                <c:pt idx="211">
                  <c:v>3.461469807353152</c:v>
                </c:pt>
                <c:pt idx="212">
                  <c:v>3.6769139862340539</c:v>
                </c:pt>
                <c:pt idx="213">
                  <c:v>3.9569914187792237</c:v>
                </c:pt>
                <c:pt idx="214">
                  <c:v>4.49560186598148</c:v>
                </c:pt>
                <c:pt idx="215">
                  <c:v>4.2298873786950146</c:v>
                </c:pt>
                <c:pt idx="216">
                  <c:v>4.2514317965831472</c:v>
                </c:pt>
                <c:pt idx="217">
                  <c:v>4.5889610101632039</c:v>
                </c:pt>
                <c:pt idx="218">
                  <c:v>5.1850232384003636</c:v>
                </c:pt>
                <c:pt idx="219">
                  <c:v>5.6087301235328084</c:v>
                </c:pt>
                <c:pt idx="220">
                  <c:v>5.8672631381898874</c:v>
                </c:pt>
                <c:pt idx="221">
                  <c:v>5.2999268004701783</c:v>
                </c:pt>
                <c:pt idx="222">
                  <c:v>4.8905828605964272</c:v>
                </c:pt>
                <c:pt idx="223">
                  <c:v>4.6248683733100036</c:v>
                </c:pt>
                <c:pt idx="224">
                  <c:v>4.3950612491703875</c:v>
                </c:pt>
                <c:pt idx="225">
                  <c:v>4.2011614881775934</c:v>
                </c:pt>
                <c:pt idx="226">
                  <c:v>4.3017021049886939</c:v>
                </c:pt>
                <c:pt idx="227">
                  <c:v>4.7254089901211094</c:v>
                </c:pt>
                <c:pt idx="228">
                  <c:v>4.4166056670584775</c:v>
                </c:pt>
                <c:pt idx="229">
                  <c:v>4.3663353586529245</c:v>
                </c:pt>
                <c:pt idx="230">
                  <c:v>4.0359876177022205</c:v>
                </c:pt>
                <c:pt idx="231">
                  <c:v>3.6481880957166002</c:v>
                </c:pt>
                <c:pt idx="232">
                  <c:v>3.7200028220102341</c:v>
                </c:pt>
                <c:pt idx="233">
                  <c:v>3.2962959368777938</c:v>
                </c:pt>
                <c:pt idx="234">
                  <c:v>4.0359876177022205</c:v>
                </c:pt>
                <c:pt idx="235">
                  <c:v>4.4453315575759245</c:v>
                </c:pt>
                <c:pt idx="236">
                  <c:v>4.9336716963726808</c:v>
                </c:pt>
                <c:pt idx="237">
                  <c:v>5.3932859446518995</c:v>
                </c:pt>
                <c:pt idx="238">
                  <c:v>4.9983049500368972</c:v>
                </c:pt>
                <c:pt idx="239">
                  <c:v>5.1922047110297287</c:v>
                </c:pt>
                <c:pt idx="240">
                  <c:v>4.7756792985266534</c:v>
                </c:pt>
                <c:pt idx="241">
                  <c:v>4.5027833386108425</c:v>
                </c:pt>
                <c:pt idx="242">
                  <c:v>3.6194622051991372</c:v>
                </c:pt>
                <c:pt idx="243">
                  <c:v>3.3896550810595167</c:v>
                </c:pt>
                <c:pt idx="244">
                  <c:v>3.4830142252412419</c:v>
                </c:pt>
                <c:pt idx="245">
                  <c:v>3.5835548420523526</c:v>
                </c:pt>
                <c:pt idx="246">
                  <c:v>3.4255624442063346</c:v>
                </c:pt>
                <c:pt idx="247">
                  <c:v>3.8420878567094112</c:v>
                </c:pt>
                <c:pt idx="248">
                  <c:v>4.3160650502473947</c:v>
                </c:pt>
                <c:pt idx="249">
                  <c:v>4.3088835776180066</c:v>
                </c:pt>
                <c:pt idx="250">
                  <c:v>4.5099648112402067</c:v>
                </c:pt>
                <c:pt idx="251">
                  <c:v>4.3088835776180066</c:v>
                </c:pt>
                <c:pt idx="252">
                  <c:v>4.3806983039116929</c:v>
                </c:pt>
                <c:pt idx="253">
                  <c:v>3.9569914187792237</c:v>
                </c:pt>
                <c:pt idx="254">
                  <c:v>3.9857173092966791</c:v>
                </c:pt>
                <c:pt idx="255">
                  <c:v>4.0359876177022205</c:v>
                </c:pt>
                <c:pt idx="256">
                  <c:v>3.2891144642484398</c:v>
                </c:pt>
                <c:pt idx="257">
                  <c:v>3.3896550810595167</c:v>
                </c:pt>
                <c:pt idx="258">
                  <c:v>3.332203300024597</c:v>
                </c:pt>
                <c:pt idx="259">
                  <c:v>3.4040180263182367</c:v>
                </c:pt>
                <c:pt idx="260">
                  <c:v>3.4542883347237718</c:v>
                </c:pt>
                <c:pt idx="261">
                  <c:v>3.0521258674794391</c:v>
                </c:pt>
                <c:pt idx="262">
                  <c:v>2.6930522360112668</c:v>
                </c:pt>
                <c:pt idx="263">
                  <c:v>2.6212375097176412</c:v>
                </c:pt>
                <c:pt idx="264">
                  <c:v>3.2962959368777938</c:v>
                </c:pt>
                <c:pt idx="265">
                  <c:v>2.5781486739414547</c:v>
                </c:pt>
                <c:pt idx="266">
                  <c:v>2.7217781265287178</c:v>
                </c:pt>
                <c:pt idx="267">
                  <c:v>2.9372223054096227</c:v>
                </c:pt>
                <c:pt idx="268">
                  <c:v>2.5925116192001787</c:v>
                </c:pt>
                <c:pt idx="269">
                  <c:v>4.7900422437853782</c:v>
                </c:pt>
                <c:pt idx="270">
                  <c:v>4.8977643332258287</c:v>
                </c:pt>
                <c:pt idx="271">
                  <c:v>4.8474940248202856</c:v>
                </c:pt>
                <c:pt idx="272">
                  <c:v>4.5171462838695691</c:v>
                </c:pt>
                <c:pt idx="273">
                  <c:v>4.6105054280512707</c:v>
                </c:pt>
                <c:pt idx="274">
                  <c:v>4.6823201543449304</c:v>
                </c:pt>
                <c:pt idx="275">
                  <c:v>4.6823201543449304</c:v>
                </c:pt>
                <c:pt idx="276">
                  <c:v>4.3806983039116929</c:v>
                </c:pt>
                <c:pt idx="277">
                  <c:v>4.5099648112402067</c:v>
                </c:pt>
                <c:pt idx="278">
                  <c:v>4.9983049500368972</c:v>
                </c:pt>
                <c:pt idx="279">
                  <c:v>4.7684978258972865</c:v>
                </c:pt>
                <c:pt idx="280">
                  <c:v>4.0718949808490414</c:v>
                </c:pt>
                <c:pt idx="281">
                  <c:v>3.5189215883880602</c:v>
                </c:pt>
                <c:pt idx="282">
                  <c:v>3.7989990209332314</c:v>
                </c:pt>
                <c:pt idx="283">
                  <c:v>3.8564508019681281</c:v>
                </c:pt>
                <c:pt idx="284">
                  <c:v>4.3232465228767545</c:v>
                </c:pt>
                <c:pt idx="285">
                  <c:v>5.3214712183582655</c:v>
                </c:pt>
                <c:pt idx="286">
                  <c:v>5.1203899847360947</c:v>
                </c:pt>
                <c:pt idx="287">
                  <c:v>5.2281120741765355</c:v>
                </c:pt>
                <c:pt idx="288">
                  <c:v>5.1132085121067306</c:v>
                </c:pt>
                <c:pt idx="289">
                  <c:v>5.4363747804281006</c:v>
                </c:pt>
                <c:pt idx="290">
                  <c:v>5.1347529299948214</c:v>
                </c:pt>
                <c:pt idx="291">
                  <c:v>5.1060270394773672</c:v>
                </c:pt>
                <c:pt idx="292">
                  <c:v>5.2927453278408159</c:v>
                </c:pt>
                <c:pt idx="293">
                  <c:v>5.3071082730995345</c:v>
                </c:pt>
                <c:pt idx="294">
                  <c:v>5.2281120741765355</c:v>
                </c:pt>
                <c:pt idx="295">
                  <c:v>5.0916640942186699</c:v>
                </c:pt>
                <c:pt idx="296">
                  <c:v>4.9767605321488491</c:v>
                </c:pt>
                <c:pt idx="297">
                  <c:v>5.0198493679250067</c:v>
                </c:pt>
                <c:pt idx="298">
                  <c:v>5.5440968698685245</c:v>
                </c:pt>
                <c:pt idx="299">
                  <c:v>5.9678037550009737</c:v>
                </c:pt>
                <c:pt idx="300">
                  <c:v>5.6661819045676927</c:v>
                </c:pt>
                <c:pt idx="301">
                  <c:v>5.4866450888336669</c:v>
                </c:pt>
                <c:pt idx="302">
                  <c:v>5.989348172889092</c:v>
                </c:pt>
                <c:pt idx="303">
                  <c:v>5.6949077950851654</c:v>
                </c:pt>
                <c:pt idx="304">
                  <c:v>5.8241743024136863</c:v>
                </c:pt>
                <c:pt idx="305">
                  <c:v>5.4722821435749198</c:v>
                </c:pt>
                <c:pt idx="306">
                  <c:v>5.1132085121067306</c:v>
                </c:pt>
                <c:pt idx="307">
                  <c:v>4.761316353267925</c:v>
                </c:pt>
                <c:pt idx="308">
                  <c:v>4.5099648112402067</c:v>
                </c:pt>
                <c:pt idx="309">
                  <c:v>5.3286526909876324</c:v>
                </c:pt>
                <c:pt idx="310">
                  <c:v>4.9336716963726808</c:v>
                </c:pt>
                <c:pt idx="311">
                  <c:v>5.1491158752535355</c:v>
                </c:pt>
                <c:pt idx="312">
                  <c:v>4.9480346416313727</c:v>
                </c:pt>
                <c:pt idx="313">
                  <c:v>5.0629382037011865</c:v>
                </c:pt>
                <c:pt idx="314">
                  <c:v>5.2640194373233617</c:v>
                </c:pt>
                <c:pt idx="315">
                  <c:v>4.1796170702894875</c:v>
                </c:pt>
                <c:pt idx="316">
                  <c:v>4.4309686123172094</c:v>
                </c:pt>
                <c:pt idx="317">
                  <c:v>3.9426284735204908</c:v>
                </c:pt>
                <c:pt idx="318">
                  <c:v>4.3878797765410287</c:v>
                </c:pt>
                <c:pt idx="319">
                  <c:v>4.6751386817155636</c:v>
                </c:pt>
                <c:pt idx="320">
                  <c:v>4.2370688513243984</c:v>
                </c:pt>
                <c:pt idx="321">
                  <c:v>3.0305814495913492</c:v>
                </c:pt>
                <c:pt idx="322">
                  <c:v>3.2962959368777938</c:v>
                </c:pt>
                <c:pt idx="323">
                  <c:v>3.4901956978706057</c:v>
                </c:pt>
                <c:pt idx="324">
                  <c:v>3.2460256284722502</c:v>
                </c:pt>
                <c:pt idx="325">
                  <c:v>3.1670294295492534</c:v>
                </c:pt>
                <c:pt idx="326">
                  <c:v>3.6769139862340539</c:v>
                </c:pt>
                <c:pt idx="327">
                  <c:v>4.2011614881775934</c:v>
                </c:pt>
                <c:pt idx="328">
                  <c:v>4.5674165922750891</c:v>
                </c:pt>
                <c:pt idx="329">
                  <c:v>4.0718949808490414</c:v>
                </c:pt>
                <c:pt idx="330">
                  <c:v>4.2586132692124865</c:v>
                </c:pt>
                <c:pt idx="331">
                  <c:v>5.2496564920646804</c:v>
                </c:pt>
                <c:pt idx="332">
                  <c:v>4.3232465228767545</c:v>
                </c:pt>
                <c:pt idx="333">
                  <c:v>3.7487287125277038</c:v>
                </c:pt>
                <c:pt idx="334">
                  <c:v>3.7559101851570511</c:v>
                </c:pt>
                <c:pt idx="335">
                  <c:v>3.6266436778285067</c:v>
                </c:pt>
                <c:pt idx="336">
                  <c:v>3.2388441558428869</c:v>
                </c:pt>
                <c:pt idx="337">
                  <c:v>5.5943671782740774</c:v>
                </c:pt>
                <c:pt idx="338">
                  <c:v>5.8169928297843416</c:v>
                </c:pt>
                <c:pt idx="339">
                  <c:v>5.479463616204292</c:v>
                </c:pt>
                <c:pt idx="340">
                  <c:v>6.3268773864691426</c:v>
                </c:pt>
                <c:pt idx="341">
                  <c:v>7.2963761914332199</c:v>
                </c:pt>
                <c:pt idx="342">
                  <c:v>7.3179206093212699</c:v>
                </c:pt>
                <c:pt idx="343">
                  <c:v>6.8080360526364698</c:v>
                </c:pt>
                <c:pt idx="344">
                  <c:v>6.2837885506929627</c:v>
                </c:pt>
                <c:pt idx="345">
                  <c:v>6.1832479338818924</c:v>
                </c:pt>
                <c:pt idx="346">
                  <c:v>6.6859510179372883</c:v>
                </c:pt>
                <c:pt idx="347">
                  <c:v>7.1742911567340224</c:v>
                </c:pt>
                <c:pt idx="348">
                  <c:v>7.4687315345379215</c:v>
                </c:pt>
                <c:pt idx="349">
                  <c:v>8.0576122901457268</c:v>
                </c:pt>
                <c:pt idx="350">
                  <c:v>7.2317429377689324</c:v>
                </c:pt>
                <c:pt idx="351">
                  <c:v>7.4256426987617434</c:v>
                </c:pt>
                <c:pt idx="352">
                  <c:v>7.310739136691927</c:v>
                </c:pt>
                <c:pt idx="353">
                  <c:v>7.5549092060902598</c:v>
                </c:pt>
                <c:pt idx="354">
                  <c:v>7.3466464998387524</c:v>
                </c:pt>
                <c:pt idx="355">
                  <c:v>7.2891947188038424</c:v>
                </c:pt>
                <c:pt idx="356">
                  <c:v>7.396916808244268</c:v>
                </c:pt>
                <c:pt idx="357">
                  <c:v>7.2820132461744675</c:v>
                </c:pt>
                <c:pt idx="358">
                  <c:v>6.8439434157833343</c:v>
                </c:pt>
                <c:pt idx="359">
                  <c:v>6.4202365306508664</c:v>
                </c:pt>
                <c:pt idx="360">
                  <c:v>6.9732099231118836</c:v>
                </c:pt>
                <c:pt idx="361">
                  <c:v>7.4184612261323783</c:v>
                </c:pt>
                <c:pt idx="362">
                  <c:v>7.188654101992749</c:v>
                </c:pt>
                <c:pt idx="363">
                  <c:v>7.0091172862586664</c:v>
                </c:pt>
                <c:pt idx="364">
                  <c:v>6.7434027989722418</c:v>
                </c:pt>
                <c:pt idx="365">
                  <c:v>6.4274180032802306</c:v>
                </c:pt>
                <c:pt idx="366">
                  <c:v>6.2478811875461453</c:v>
                </c:pt>
                <c:pt idx="367">
                  <c:v>6.7649472168602847</c:v>
                </c:pt>
                <c:pt idx="368">
                  <c:v>6.8367619431539524</c:v>
                </c:pt>
                <c:pt idx="369">
                  <c:v>7.2604688282863785</c:v>
                </c:pt>
                <c:pt idx="370">
                  <c:v>7.2173799925102093</c:v>
                </c:pt>
                <c:pt idx="371">
                  <c:v>7.4759130071672848</c:v>
                </c:pt>
                <c:pt idx="372">
                  <c:v>8.7398521899352399</c:v>
                </c:pt>
                <c:pt idx="373">
                  <c:v>8.5890412647186096</c:v>
                </c:pt>
                <c:pt idx="374">
                  <c:v>8.7039448267884225</c:v>
                </c:pt>
                <c:pt idx="375">
                  <c:v>8.0791567080338087</c:v>
                </c:pt>
                <c:pt idx="376">
                  <c:v>8.7326707173058686</c:v>
                </c:pt>
                <c:pt idx="377">
                  <c:v>9.9966099000738335</c:v>
                </c:pt>
                <c:pt idx="378">
                  <c:v>9.6375362686057073</c:v>
                </c:pt>
                <c:pt idx="379">
                  <c:v>9.680625104381841</c:v>
                </c:pt>
                <c:pt idx="380">
                  <c:v>7.0091172862586664</c:v>
                </c:pt>
                <c:pt idx="381">
                  <c:v>6.3340588590984765</c:v>
                </c:pt>
                <c:pt idx="382">
                  <c:v>5.9462593371129024</c:v>
                </c:pt>
                <c:pt idx="383">
                  <c:v>6.9660284504824839</c:v>
                </c:pt>
                <c:pt idx="384">
                  <c:v>7.2245614651395664</c:v>
                </c:pt>
                <c:pt idx="385">
                  <c:v>8.4382303395019793</c:v>
                </c:pt>
                <c:pt idx="386">
                  <c:v>7.9857975638520884</c:v>
                </c:pt>
                <c:pt idx="387">
                  <c:v>7.5549092060902598</c:v>
                </c:pt>
                <c:pt idx="388">
                  <c:v>7.9427087280759059</c:v>
                </c:pt>
                <c:pt idx="389">
                  <c:v>8.0001605091108132</c:v>
                </c:pt>
                <c:pt idx="390">
                  <c:v>7.5261833155728324</c:v>
                </c:pt>
                <c:pt idx="391">
                  <c:v>10.477768566241181</c:v>
                </c:pt>
                <c:pt idx="392">
                  <c:v>10.578309183052268</c:v>
                </c:pt>
                <c:pt idx="393">
                  <c:v>9.1420146571795904</c:v>
                </c:pt>
                <c:pt idx="394">
                  <c:v>9.3861847265779748</c:v>
                </c:pt>
                <c:pt idx="395">
                  <c:v>10.204872606325369</c:v>
                </c:pt>
                <c:pt idx="396">
                  <c:v>2.6499634002350887</c:v>
                </c:pt>
                <c:pt idx="397">
                  <c:v>2.5566042560533653</c:v>
                </c:pt>
                <c:pt idx="398">
                  <c:v>2.6786892907525441</c:v>
                </c:pt>
                <c:pt idx="399">
                  <c:v>2.5350598381652727</c:v>
                </c:pt>
                <c:pt idx="400">
                  <c:v>5.9103519739660664</c:v>
                </c:pt>
                <c:pt idx="401">
                  <c:v>5.199386183659092</c:v>
                </c:pt>
                <c:pt idx="402">
                  <c:v>5.7020892677145287</c:v>
                </c:pt>
                <c:pt idx="403">
                  <c:v>4.4022427217997784</c:v>
                </c:pt>
                <c:pt idx="404">
                  <c:v>5.3717415267638122</c:v>
                </c:pt>
                <c:pt idx="405">
                  <c:v>4.7254089901211094</c:v>
                </c:pt>
                <c:pt idx="406">
                  <c:v>4.6248683733100036</c:v>
                </c:pt>
                <c:pt idx="407">
                  <c:v>4.4740574480933892</c:v>
                </c:pt>
                <c:pt idx="408">
                  <c:v>4.2370688513243984</c:v>
                </c:pt>
                <c:pt idx="409">
                  <c:v>4.5745980649044764</c:v>
                </c:pt>
                <c:pt idx="410">
                  <c:v>5.2496564920646804</c:v>
                </c:pt>
                <c:pt idx="411">
                  <c:v>5.2783823825821115</c:v>
                </c:pt>
                <c:pt idx="412">
                  <c:v>5.3501971088757205</c:v>
                </c:pt>
              </c:numCache>
            </c:numRef>
          </c:xVal>
          <c:yVal>
            <c:numRef>
              <c:f>Sorted_Data!$BA$26:$BA$10000</c:f>
              <c:numCache>
                <c:formatCode>General</c:formatCode>
                <c:ptCount val="9975"/>
                <c:pt idx="0">
                  <c:v>36.1</c:v>
                </c:pt>
                <c:pt idx="1">
                  <c:v>40.4</c:v>
                </c:pt>
                <c:pt idx="2">
                  <c:v>39.300000000000004</c:v>
                </c:pt>
                <c:pt idx="3">
                  <c:v>39.300000000000004</c:v>
                </c:pt>
                <c:pt idx="4">
                  <c:v>43.6</c:v>
                </c:pt>
                <c:pt idx="5">
                  <c:v>44.3</c:v>
                </c:pt>
                <c:pt idx="6">
                  <c:v>44.2</c:v>
                </c:pt>
                <c:pt idx="7">
                  <c:v>40</c:v>
                </c:pt>
                <c:pt idx="8">
                  <c:v>37.5</c:v>
                </c:pt>
                <c:pt idx="9">
                  <c:v>38.700000000000003</c:v>
                </c:pt>
                <c:pt idx="10">
                  <c:v>37.800000000000004</c:v>
                </c:pt>
                <c:pt idx="11">
                  <c:v>36.700000000000003</c:v>
                </c:pt>
                <c:pt idx="12">
                  <c:v>37.200000000000003</c:v>
                </c:pt>
                <c:pt idx="13">
                  <c:v>36.9</c:v>
                </c:pt>
                <c:pt idx="14">
                  <c:v>39.700000000000003</c:v>
                </c:pt>
                <c:pt idx="15">
                  <c:v>36.300000000000004</c:v>
                </c:pt>
                <c:pt idx="16">
                  <c:v>34.200000000000003</c:v>
                </c:pt>
                <c:pt idx="17">
                  <c:v>34.1</c:v>
                </c:pt>
                <c:pt idx="18">
                  <c:v>34</c:v>
                </c:pt>
                <c:pt idx="19">
                  <c:v>33.9</c:v>
                </c:pt>
                <c:pt idx="20">
                  <c:v>34.1</c:v>
                </c:pt>
                <c:pt idx="21">
                  <c:v>29</c:v>
                </c:pt>
                <c:pt idx="22">
                  <c:v>30.8</c:v>
                </c:pt>
                <c:pt idx="23">
                  <c:v>36.6</c:v>
                </c:pt>
                <c:pt idx="24">
                  <c:v>35.4</c:v>
                </c:pt>
                <c:pt idx="25">
                  <c:v>35.6</c:v>
                </c:pt>
                <c:pt idx="26">
                  <c:v>39.5</c:v>
                </c:pt>
                <c:pt idx="27">
                  <c:v>43.8</c:v>
                </c:pt>
                <c:pt idx="28">
                  <c:v>42.8</c:v>
                </c:pt>
                <c:pt idx="29">
                  <c:v>43.2</c:v>
                </c:pt>
                <c:pt idx="30">
                  <c:v>44</c:v>
                </c:pt>
                <c:pt idx="31">
                  <c:v>42.9</c:v>
                </c:pt>
                <c:pt idx="32">
                  <c:v>43.1</c:v>
                </c:pt>
                <c:pt idx="33">
                  <c:v>44.1</c:v>
                </c:pt>
                <c:pt idx="34">
                  <c:v>43</c:v>
                </c:pt>
                <c:pt idx="35">
                  <c:v>40.700000000000003</c:v>
                </c:pt>
                <c:pt idx="36">
                  <c:v>39.5</c:v>
                </c:pt>
                <c:pt idx="37">
                  <c:v>36.800000000000004</c:v>
                </c:pt>
                <c:pt idx="38">
                  <c:v>35.9</c:v>
                </c:pt>
                <c:pt idx="39">
                  <c:v>34.300000000000004</c:v>
                </c:pt>
                <c:pt idx="40">
                  <c:v>32.6</c:v>
                </c:pt>
                <c:pt idx="41">
                  <c:v>28.2</c:v>
                </c:pt>
                <c:pt idx="42">
                  <c:v>29.5</c:v>
                </c:pt>
                <c:pt idx="43">
                  <c:v>29.1</c:v>
                </c:pt>
                <c:pt idx="44">
                  <c:v>28</c:v>
                </c:pt>
                <c:pt idx="45">
                  <c:v>32.700000000000003</c:v>
                </c:pt>
                <c:pt idx="46">
                  <c:v>34</c:v>
                </c:pt>
                <c:pt idx="47">
                  <c:v>33.200000000000003</c:v>
                </c:pt>
                <c:pt idx="48">
                  <c:v>28.6</c:v>
                </c:pt>
                <c:pt idx="49">
                  <c:v>27.4</c:v>
                </c:pt>
                <c:pt idx="50">
                  <c:v>43.6</c:v>
                </c:pt>
                <c:pt idx="51">
                  <c:v>42.4</c:v>
                </c:pt>
                <c:pt idx="52">
                  <c:v>43.2</c:v>
                </c:pt>
                <c:pt idx="53">
                  <c:v>39.9</c:v>
                </c:pt>
                <c:pt idx="54">
                  <c:v>39.9</c:v>
                </c:pt>
                <c:pt idx="55">
                  <c:v>40</c:v>
                </c:pt>
                <c:pt idx="56">
                  <c:v>37.800000000000004</c:v>
                </c:pt>
                <c:pt idx="57">
                  <c:v>41.1</c:v>
                </c:pt>
                <c:pt idx="58">
                  <c:v>36.300000000000004</c:v>
                </c:pt>
                <c:pt idx="59">
                  <c:v>37.6</c:v>
                </c:pt>
                <c:pt idx="60">
                  <c:v>41.5</c:v>
                </c:pt>
                <c:pt idx="61">
                  <c:v>42.6</c:v>
                </c:pt>
                <c:pt idx="62">
                  <c:v>40.700000000000003</c:v>
                </c:pt>
                <c:pt idx="63">
                  <c:v>39.6</c:v>
                </c:pt>
                <c:pt idx="64">
                  <c:v>38.9</c:v>
                </c:pt>
                <c:pt idx="65">
                  <c:v>39.1</c:v>
                </c:pt>
                <c:pt idx="66">
                  <c:v>38.1</c:v>
                </c:pt>
                <c:pt idx="67">
                  <c:v>36.800000000000004</c:v>
                </c:pt>
                <c:pt idx="68">
                  <c:v>37.300000000000004</c:v>
                </c:pt>
                <c:pt idx="69">
                  <c:v>37.800000000000004</c:v>
                </c:pt>
                <c:pt idx="70">
                  <c:v>37.5</c:v>
                </c:pt>
                <c:pt idx="71">
                  <c:v>36.6</c:v>
                </c:pt>
                <c:pt idx="72">
                  <c:v>37.5</c:v>
                </c:pt>
                <c:pt idx="73">
                  <c:v>36.700000000000003</c:v>
                </c:pt>
                <c:pt idx="74">
                  <c:v>37.5</c:v>
                </c:pt>
                <c:pt idx="75">
                  <c:v>35.5</c:v>
                </c:pt>
                <c:pt idx="76">
                  <c:v>35.4</c:v>
                </c:pt>
                <c:pt idx="77">
                  <c:v>36.4</c:v>
                </c:pt>
                <c:pt idx="78">
                  <c:v>35.200000000000003</c:v>
                </c:pt>
                <c:pt idx="79">
                  <c:v>32.4</c:v>
                </c:pt>
                <c:pt idx="80">
                  <c:v>32.800000000000004</c:v>
                </c:pt>
                <c:pt idx="81">
                  <c:v>36.200000000000003</c:v>
                </c:pt>
                <c:pt idx="82">
                  <c:v>35.1</c:v>
                </c:pt>
                <c:pt idx="83">
                  <c:v>35.700000000000003</c:v>
                </c:pt>
                <c:pt idx="84">
                  <c:v>38.200000000000003</c:v>
                </c:pt>
                <c:pt idx="85">
                  <c:v>36.200000000000003</c:v>
                </c:pt>
                <c:pt idx="86">
                  <c:v>35.700000000000003</c:v>
                </c:pt>
                <c:pt idx="87">
                  <c:v>39.1</c:v>
                </c:pt>
                <c:pt idx="88">
                  <c:v>42.4</c:v>
                </c:pt>
                <c:pt idx="89">
                  <c:v>38.700000000000003</c:v>
                </c:pt>
                <c:pt idx="90">
                  <c:v>38</c:v>
                </c:pt>
                <c:pt idx="91">
                  <c:v>39.1</c:v>
                </c:pt>
                <c:pt idx="92">
                  <c:v>36.200000000000003</c:v>
                </c:pt>
                <c:pt idx="93">
                  <c:v>35</c:v>
                </c:pt>
                <c:pt idx="94">
                  <c:v>36.6</c:v>
                </c:pt>
                <c:pt idx="95">
                  <c:v>41.1</c:v>
                </c:pt>
                <c:pt idx="96">
                  <c:v>38.800000000000004</c:v>
                </c:pt>
                <c:pt idx="97">
                  <c:v>39</c:v>
                </c:pt>
                <c:pt idx="98">
                  <c:v>36.5</c:v>
                </c:pt>
                <c:pt idx="99">
                  <c:v>37.4</c:v>
                </c:pt>
                <c:pt idx="100">
                  <c:v>38.1</c:v>
                </c:pt>
                <c:pt idx="101">
                  <c:v>39.9</c:v>
                </c:pt>
                <c:pt idx="102">
                  <c:v>39.9</c:v>
                </c:pt>
                <c:pt idx="103">
                  <c:v>38.5</c:v>
                </c:pt>
                <c:pt idx="104">
                  <c:v>39.800000000000004</c:v>
                </c:pt>
                <c:pt idx="105">
                  <c:v>37</c:v>
                </c:pt>
                <c:pt idx="106">
                  <c:v>36.5</c:v>
                </c:pt>
                <c:pt idx="107">
                  <c:v>37.6</c:v>
                </c:pt>
                <c:pt idx="108">
                  <c:v>38.200000000000003</c:v>
                </c:pt>
                <c:pt idx="109">
                  <c:v>39.1</c:v>
                </c:pt>
                <c:pt idx="110">
                  <c:v>40</c:v>
                </c:pt>
                <c:pt idx="111">
                  <c:v>39.4</c:v>
                </c:pt>
                <c:pt idx="112">
                  <c:v>39.300000000000004</c:v>
                </c:pt>
                <c:pt idx="113">
                  <c:v>40</c:v>
                </c:pt>
                <c:pt idx="114">
                  <c:v>36.1</c:v>
                </c:pt>
                <c:pt idx="115">
                  <c:v>35.5</c:v>
                </c:pt>
                <c:pt idx="116">
                  <c:v>34.6</c:v>
                </c:pt>
                <c:pt idx="117">
                  <c:v>34.4</c:v>
                </c:pt>
                <c:pt idx="118">
                  <c:v>36.200000000000003</c:v>
                </c:pt>
                <c:pt idx="119">
                  <c:v>34.6</c:v>
                </c:pt>
                <c:pt idx="120">
                  <c:v>35.700000000000003</c:v>
                </c:pt>
                <c:pt idx="121">
                  <c:v>34.300000000000004</c:v>
                </c:pt>
                <c:pt idx="122">
                  <c:v>31.7</c:v>
                </c:pt>
                <c:pt idx="123">
                  <c:v>30.2</c:v>
                </c:pt>
                <c:pt idx="124">
                  <c:v>28.2</c:v>
                </c:pt>
                <c:pt idx="125">
                  <c:v>30.5</c:v>
                </c:pt>
                <c:pt idx="126">
                  <c:v>30.2</c:v>
                </c:pt>
                <c:pt idx="127">
                  <c:v>30.4</c:v>
                </c:pt>
                <c:pt idx="128">
                  <c:v>29.4</c:v>
                </c:pt>
                <c:pt idx="129">
                  <c:v>29.3</c:v>
                </c:pt>
                <c:pt idx="130">
                  <c:v>33.800000000000004</c:v>
                </c:pt>
                <c:pt idx="131">
                  <c:v>33.6</c:v>
                </c:pt>
                <c:pt idx="132">
                  <c:v>35.1</c:v>
                </c:pt>
                <c:pt idx="133">
                  <c:v>34.9</c:v>
                </c:pt>
                <c:pt idx="134">
                  <c:v>35.5</c:v>
                </c:pt>
                <c:pt idx="135">
                  <c:v>36.1</c:v>
                </c:pt>
                <c:pt idx="136">
                  <c:v>37.200000000000003</c:v>
                </c:pt>
                <c:pt idx="137">
                  <c:v>36.5</c:v>
                </c:pt>
                <c:pt idx="138">
                  <c:v>36.300000000000004</c:v>
                </c:pt>
                <c:pt idx="139">
                  <c:v>39</c:v>
                </c:pt>
                <c:pt idx="140">
                  <c:v>37.4</c:v>
                </c:pt>
                <c:pt idx="141">
                  <c:v>40.800000000000004</c:v>
                </c:pt>
                <c:pt idx="142">
                  <c:v>37.9</c:v>
                </c:pt>
                <c:pt idx="143">
                  <c:v>39.800000000000004</c:v>
                </c:pt>
                <c:pt idx="144">
                  <c:v>41.8</c:v>
                </c:pt>
                <c:pt idx="145">
                  <c:v>40.800000000000004</c:v>
                </c:pt>
                <c:pt idx="146">
                  <c:v>42.7</c:v>
                </c:pt>
                <c:pt idx="147">
                  <c:v>42.3</c:v>
                </c:pt>
                <c:pt idx="148">
                  <c:v>42.5</c:v>
                </c:pt>
                <c:pt idx="149">
                  <c:v>42.5</c:v>
                </c:pt>
                <c:pt idx="150">
                  <c:v>41.4</c:v>
                </c:pt>
                <c:pt idx="151">
                  <c:v>42.2</c:v>
                </c:pt>
                <c:pt idx="152">
                  <c:v>41.4</c:v>
                </c:pt>
                <c:pt idx="153">
                  <c:v>41.2</c:v>
                </c:pt>
                <c:pt idx="154">
                  <c:v>35.200000000000003</c:v>
                </c:pt>
                <c:pt idx="155">
                  <c:v>30.1</c:v>
                </c:pt>
                <c:pt idx="156">
                  <c:v>30.2</c:v>
                </c:pt>
                <c:pt idx="157">
                  <c:v>34.4</c:v>
                </c:pt>
                <c:pt idx="158">
                  <c:v>33.1</c:v>
                </c:pt>
                <c:pt idx="159">
                  <c:v>34.4</c:v>
                </c:pt>
                <c:pt idx="160">
                  <c:v>35</c:v>
                </c:pt>
                <c:pt idx="161">
                  <c:v>34.800000000000004</c:v>
                </c:pt>
                <c:pt idx="162">
                  <c:v>34.200000000000003</c:v>
                </c:pt>
                <c:pt idx="163">
                  <c:v>31.6</c:v>
                </c:pt>
                <c:pt idx="164">
                  <c:v>31.6</c:v>
                </c:pt>
                <c:pt idx="165">
                  <c:v>31.8</c:v>
                </c:pt>
                <c:pt idx="166">
                  <c:v>32.200000000000003</c:v>
                </c:pt>
                <c:pt idx="167">
                  <c:v>33.700000000000003</c:v>
                </c:pt>
                <c:pt idx="168">
                  <c:v>32.6</c:v>
                </c:pt>
                <c:pt idx="169">
                  <c:v>33.300000000000004</c:v>
                </c:pt>
                <c:pt idx="170">
                  <c:v>32.300000000000004</c:v>
                </c:pt>
                <c:pt idx="171">
                  <c:v>33.700000000000003</c:v>
                </c:pt>
                <c:pt idx="172">
                  <c:v>32.300000000000004</c:v>
                </c:pt>
                <c:pt idx="173">
                  <c:v>32.6</c:v>
                </c:pt>
                <c:pt idx="174">
                  <c:v>32.1</c:v>
                </c:pt>
                <c:pt idx="175">
                  <c:v>32.200000000000003</c:v>
                </c:pt>
                <c:pt idx="176">
                  <c:v>34.300000000000004</c:v>
                </c:pt>
                <c:pt idx="177">
                  <c:v>34</c:v>
                </c:pt>
                <c:pt idx="178">
                  <c:v>35.6</c:v>
                </c:pt>
                <c:pt idx="179">
                  <c:v>30.1</c:v>
                </c:pt>
                <c:pt idx="180">
                  <c:v>30.5</c:v>
                </c:pt>
                <c:pt idx="181">
                  <c:v>37.6</c:v>
                </c:pt>
                <c:pt idx="182">
                  <c:v>39.300000000000004</c:v>
                </c:pt>
                <c:pt idx="183">
                  <c:v>36.6</c:v>
                </c:pt>
                <c:pt idx="184">
                  <c:v>37.4</c:v>
                </c:pt>
                <c:pt idx="185">
                  <c:v>33.5</c:v>
                </c:pt>
                <c:pt idx="186">
                  <c:v>32.6</c:v>
                </c:pt>
                <c:pt idx="187">
                  <c:v>31.8</c:v>
                </c:pt>
                <c:pt idx="188">
                  <c:v>33.9</c:v>
                </c:pt>
                <c:pt idx="189">
                  <c:v>33.700000000000003</c:v>
                </c:pt>
                <c:pt idx="190">
                  <c:v>34.700000000000003</c:v>
                </c:pt>
                <c:pt idx="191">
                  <c:v>34.200000000000003</c:v>
                </c:pt>
                <c:pt idx="192">
                  <c:v>34.5</c:v>
                </c:pt>
                <c:pt idx="193">
                  <c:v>35.300000000000004</c:v>
                </c:pt>
                <c:pt idx="194">
                  <c:v>37.300000000000004</c:v>
                </c:pt>
                <c:pt idx="195">
                  <c:v>35.6</c:v>
                </c:pt>
                <c:pt idx="196">
                  <c:v>29.1</c:v>
                </c:pt>
                <c:pt idx="197">
                  <c:v>30</c:v>
                </c:pt>
                <c:pt idx="198">
                  <c:v>32.200000000000003</c:v>
                </c:pt>
                <c:pt idx="199">
                  <c:v>30.3</c:v>
                </c:pt>
                <c:pt idx="200">
                  <c:v>28.1</c:v>
                </c:pt>
                <c:pt idx="201">
                  <c:v>27.7</c:v>
                </c:pt>
                <c:pt idx="202">
                  <c:v>30.3</c:v>
                </c:pt>
                <c:pt idx="203">
                  <c:v>29.6</c:v>
                </c:pt>
                <c:pt idx="204">
                  <c:v>28.5</c:v>
                </c:pt>
                <c:pt idx="205">
                  <c:v>29</c:v>
                </c:pt>
                <c:pt idx="206">
                  <c:v>28.9</c:v>
                </c:pt>
                <c:pt idx="207">
                  <c:v>30.3</c:v>
                </c:pt>
                <c:pt idx="208">
                  <c:v>30.3</c:v>
                </c:pt>
                <c:pt idx="209">
                  <c:v>29.6</c:v>
                </c:pt>
                <c:pt idx="210">
                  <c:v>31.4</c:v>
                </c:pt>
                <c:pt idx="211">
                  <c:v>31.5</c:v>
                </c:pt>
                <c:pt idx="212">
                  <c:v>32.5</c:v>
                </c:pt>
                <c:pt idx="213">
                  <c:v>34.4</c:v>
                </c:pt>
                <c:pt idx="214">
                  <c:v>36.4</c:v>
                </c:pt>
                <c:pt idx="215">
                  <c:v>35.6</c:v>
                </c:pt>
                <c:pt idx="216">
                  <c:v>34.800000000000004</c:v>
                </c:pt>
                <c:pt idx="217">
                  <c:v>34.6</c:v>
                </c:pt>
                <c:pt idx="218">
                  <c:v>36.9</c:v>
                </c:pt>
                <c:pt idx="219">
                  <c:v>37.300000000000004</c:v>
                </c:pt>
                <c:pt idx="220">
                  <c:v>39</c:v>
                </c:pt>
                <c:pt idx="221">
                  <c:v>38.800000000000004</c:v>
                </c:pt>
                <c:pt idx="222">
                  <c:v>40.800000000000004</c:v>
                </c:pt>
                <c:pt idx="223">
                  <c:v>39.9</c:v>
                </c:pt>
                <c:pt idx="224">
                  <c:v>39.200000000000003</c:v>
                </c:pt>
                <c:pt idx="225">
                  <c:v>38.5</c:v>
                </c:pt>
                <c:pt idx="226">
                  <c:v>38.4</c:v>
                </c:pt>
                <c:pt idx="227">
                  <c:v>38.700000000000003</c:v>
                </c:pt>
                <c:pt idx="228">
                  <c:v>38.9</c:v>
                </c:pt>
                <c:pt idx="229">
                  <c:v>39.9</c:v>
                </c:pt>
                <c:pt idx="230">
                  <c:v>39.200000000000003</c:v>
                </c:pt>
                <c:pt idx="231">
                  <c:v>37.300000000000004</c:v>
                </c:pt>
                <c:pt idx="232">
                  <c:v>36.800000000000004</c:v>
                </c:pt>
                <c:pt idx="233">
                  <c:v>35.4</c:v>
                </c:pt>
                <c:pt idx="234">
                  <c:v>36.4</c:v>
                </c:pt>
                <c:pt idx="235">
                  <c:v>39.300000000000004</c:v>
                </c:pt>
                <c:pt idx="236">
                  <c:v>40.200000000000003</c:v>
                </c:pt>
                <c:pt idx="237">
                  <c:v>43.7</c:v>
                </c:pt>
                <c:pt idx="238">
                  <c:v>43</c:v>
                </c:pt>
                <c:pt idx="239">
                  <c:v>41.5</c:v>
                </c:pt>
                <c:pt idx="240">
                  <c:v>41.7</c:v>
                </c:pt>
                <c:pt idx="241">
                  <c:v>40.4</c:v>
                </c:pt>
                <c:pt idx="242">
                  <c:v>36.1</c:v>
                </c:pt>
                <c:pt idx="243">
                  <c:v>35.4</c:v>
                </c:pt>
                <c:pt idx="244">
                  <c:v>36.1</c:v>
                </c:pt>
                <c:pt idx="245">
                  <c:v>37.5</c:v>
                </c:pt>
                <c:pt idx="246">
                  <c:v>36.5</c:v>
                </c:pt>
                <c:pt idx="247">
                  <c:v>36.6</c:v>
                </c:pt>
                <c:pt idx="248">
                  <c:v>40</c:v>
                </c:pt>
                <c:pt idx="249">
                  <c:v>40.300000000000004</c:v>
                </c:pt>
                <c:pt idx="250">
                  <c:v>40.1</c:v>
                </c:pt>
                <c:pt idx="251">
                  <c:v>40.6</c:v>
                </c:pt>
                <c:pt idx="252">
                  <c:v>38.700000000000003</c:v>
                </c:pt>
                <c:pt idx="253">
                  <c:v>38.1</c:v>
                </c:pt>
                <c:pt idx="254">
                  <c:v>37.5</c:v>
                </c:pt>
                <c:pt idx="255">
                  <c:v>36.800000000000004</c:v>
                </c:pt>
                <c:pt idx="256">
                  <c:v>34.5</c:v>
                </c:pt>
                <c:pt idx="257">
                  <c:v>35.5</c:v>
                </c:pt>
                <c:pt idx="258">
                  <c:v>33.6</c:v>
                </c:pt>
                <c:pt idx="259">
                  <c:v>33.700000000000003</c:v>
                </c:pt>
                <c:pt idx="260">
                  <c:v>32.800000000000004</c:v>
                </c:pt>
                <c:pt idx="261">
                  <c:v>31.4</c:v>
                </c:pt>
                <c:pt idx="262">
                  <c:v>30.6</c:v>
                </c:pt>
                <c:pt idx="263">
                  <c:v>30.9</c:v>
                </c:pt>
                <c:pt idx="264">
                  <c:v>31.8</c:v>
                </c:pt>
                <c:pt idx="265">
                  <c:v>30.4</c:v>
                </c:pt>
                <c:pt idx="266">
                  <c:v>32.6</c:v>
                </c:pt>
                <c:pt idx="267">
                  <c:v>35</c:v>
                </c:pt>
                <c:pt idx="268">
                  <c:v>31.8</c:v>
                </c:pt>
                <c:pt idx="269">
                  <c:v>39.6</c:v>
                </c:pt>
                <c:pt idx="270">
                  <c:v>36.800000000000004</c:v>
                </c:pt>
                <c:pt idx="271">
                  <c:v>36.300000000000004</c:v>
                </c:pt>
                <c:pt idx="272">
                  <c:v>35.800000000000004</c:v>
                </c:pt>
                <c:pt idx="273">
                  <c:v>36.5</c:v>
                </c:pt>
                <c:pt idx="274">
                  <c:v>37</c:v>
                </c:pt>
                <c:pt idx="275">
                  <c:v>36.9</c:v>
                </c:pt>
                <c:pt idx="276">
                  <c:v>35.700000000000003</c:v>
                </c:pt>
                <c:pt idx="277">
                  <c:v>35.6</c:v>
                </c:pt>
                <c:pt idx="278">
                  <c:v>39.5</c:v>
                </c:pt>
                <c:pt idx="279">
                  <c:v>38</c:v>
                </c:pt>
                <c:pt idx="280">
                  <c:v>35.4</c:v>
                </c:pt>
                <c:pt idx="281">
                  <c:v>32.200000000000003</c:v>
                </c:pt>
                <c:pt idx="282">
                  <c:v>38.1</c:v>
                </c:pt>
                <c:pt idx="283">
                  <c:v>37.800000000000004</c:v>
                </c:pt>
                <c:pt idx="284">
                  <c:v>37.9</c:v>
                </c:pt>
                <c:pt idx="285">
                  <c:v>41.5</c:v>
                </c:pt>
                <c:pt idx="286">
                  <c:v>40.5</c:v>
                </c:pt>
                <c:pt idx="287">
                  <c:v>39.4</c:v>
                </c:pt>
                <c:pt idx="288">
                  <c:v>40.200000000000003</c:v>
                </c:pt>
                <c:pt idx="289">
                  <c:v>40.1</c:v>
                </c:pt>
                <c:pt idx="290">
                  <c:v>40.1</c:v>
                </c:pt>
                <c:pt idx="291">
                  <c:v>40.300000000000004</c:v>
                </c:pt>
                <c:pt idx="292">
                  <c:v>40.200000000000003</c:v>
                </c:pt>
                <c:pt idx="293">
                  <c:v>40.200000000000003</c:v>
                </c:pt>
                <c:pt idx="294">
                  <c:v>40.4</c:v>
                </c:pt>
                <c:pt idx="295">
                  <c:v>40.1</c:v>
                </c:pt>
                <c:pt idx="296">
                  <c:v>39.800000000000004</c:v>
                </c:pt>
                <c:pt idx="297">
                  <c:v>38.6</c:v>
                </c:pt>
                <c:pt idx="298">
                  <c:v>41.2</c:v>
                </c:pt>
                <c:pt idx="299">
                  <c:v>42.4</c:v>
                </c:pt>
                <c:pt idx="300">
                  <c:v>42.5</c:v>
                </c:pt>
                <c:pt idx="301">
                  <c:v>41.9</c:v>
                </c:pt>
                <c:pt idx="302">
                  <c:v>43.4</c:v>
                </c:pt>
                <c:pt idx="303">
                  <c:v>42.9</c:v>
                </c:pt>
                <c:pt idx="304">
                  <c:v>42.1</c:v>
                </c:pt>
                <c:pt idx="305">
                  <c:v>40.6</c:v>
                </c:pt>
                <c:pt idx="306">
                  <c:v>38.300000000000004</c:v>
                </c:pt>
                <c:pt idx="307">
                  <c:v>40.4</c:v>
                </c:pt>
                <c:pt idx="308">
                  <c:v>41.5</c:v>
                </c:pt>
                <c:pt idx="309">
                  <c:v>42.6</c:v>
                </c:pt>
                <c:pt idx="310">
                  <c:v>43.6</c:v>
                </c:pt>
                <c:pt idx="311">
                  <c:v>37.1</c:v>
                </c:pt>
                <c:pt idx="312">
                  <c:v>36.6</c:v>
                </c:pt>
                <c:pt idx="313">
                  <c:v>36.9</c:v>
                </c:pt>
                <c:pt idx="314">
                  <c:v>36.700000000000003</c:v>
                </c:pt>
                <c:pt idx="315">
                  <c:v>36</c:v>
                </c:pt>
                <c:pt idx="316">
                  <c:v>33.700000000000003</c:v>
                </c:pt>
                <c:pt idx="317">
                  <c:v>32</c:v>
                </c:pt>
                <c:pt idx="318">
                  <c:v>34.9</c:v>
                </c:pt>
                <c:pt idx="319">
                  <c:v>36.800000000000004</c:v>
                </c:pt>
                <c:pt idx="320">
                  <c:v>34.700000000000003</c:v>
                </c:pt>
                <c:pt idx="321">
                  <c:v>31.6</c:v>
                </c:pt>
                <c:pt idx="322">
                  <c:v>32.200000000000003</c:v>
                </c:pt>
                <c:pt idx="323">
                  <c:v>30.9</c:v>
                </c:pt>
                <c:pt idx="324">
                  <c:v>31.3</c:v>
                </c:pt>
                <c:pt idx="325">
                  <c:v>32.5</c:v>
                </c:pt>
                <c:pt idx="326">
                  <c:v>33.700000000000003</c:v>
                </c:pt>
                <c:pt idx="327">
                  <c:v>33.4</c:v>
                </c:pt>
                <c:pt idx="328">
                  <c:v>35.1</c:v>
                </c:pt>
                <c:pt idx="329">
                  <c:v>33.4</c:v>
                </c:pt>
                <c:pt idx="330">
                  <c:v>31.2</c:v>
                </c:pt>
                <c:pt idx="331">
                  <c:v>35.800000000000004</c:v>
                </c:pt>
                <c:pt idx="332">
                  <c:v>33.6</c:v>
                </c:pt>
                <c:pt idx="333">
                  <c:v>32.800000000000004</c:v>
                </c:pt>
                <c:pt idx="334">
                  <c:v>33.700000000000003</c:v>
                </c:pt>
                <c:pt idx="335">
                  <c:v>36.1</c:v>
                </c:pt>
                <c:pt idx="336">
                  <c:v>36.700000000000003</c:v>
                </c:pt>
                <c:pt idx="337">
                  <c:v>42.2</c:v>
                </c:pt>
                <c:pt idx="338">
                  <c:v>42.2</c:v>
                </c:pt>
                <c:pt idx="339">
                  <c:v>42.5</c:v>
                </c:pt>
                <c:pt idx="340">
                  <c:v>43.7</c:v>
                </c:pt>
                <c:pt idx="341">
                  <c:v>46.2</c:v>
                </c:pt>
                <c:pt idx="342">
                  <c:v>45.9</c:v>
                </c:pt>
                <c:pt idx="343">
                  <c:v>44.8</c:v>
                </c:pt>
                <c:pt idx="344">
                  <c:v>42.3</c:v>
                </c:pt>
                <c:pt idx="345">
                  <c:v>43.2</c:v>
                </c:pt>
                <c:pt idx="346">
                  <c:v>43.1</c:v>
                </c:pt>
                <c:pt idx="347">
                  <c:v>44.5</c:v>
                </c:pt>
                <c:pt idx="348">
                  <c:v>46.4</c:v>
                </c:pt>
                <c:pt idx="349">
                  <c:v>46.9</c:v>
                </c:pt>
                <c:pt idx="350">
                  <c:v>46.3</c:v>
                </c:pt>
                <c:pt idx="351">
                  <c:v>45.9</c:v>
                </c:pt>
                <c:pt idx="352">
                  <c:v>46.5</c:v>
                </c:pt>
                <c:pt idx="353">
                  <c:v>46.7</c:v>
                </c:pt>
                <c:pt idx="354">
                  <c:v>47</c:v>
                </c:pt>
                <c:pt idx="355">
                  <c:v>46.1</c:v>
                </c:pt>
                <c:pt idx="356">
                  <c:v>46.5</c:v>
                </c:pt>
                <c:pt idx="357">
                  <c:v>46.9</c:v>
                </c:pt>
                <c:pt idx="358">
                  <c:v>45.5</c:v>
                </c:pt>
                <c:pt idx="359">
                  <c:v>44.7</c:v>
                </c:pt>
                <c:pt idx="360">
                  <c:v>45.1</c:v>
                </c:pt>
                <c:pt idx="361">
                  <c:v>46.3</c:v>
                </c:pt>
                <c:pt idx="362">
                  <c:v>46.6</c:v>
                </c:pt>
                <c:pt idx="363">
                  <c:v>46.9</c:v>
                </c:pt>
                <c:pt idx="364">
                  <c:v>46.5</c:v>
                </c:pt>
                <c:pt idx="365">
                  <c:v>45.4</c:v>
                </c:pt>
                <c:pt idx="366">
                  <c:v>44.7</c:v>
                </c:pt>
                <c:pt idx="367">
                  <c:v>44.7</c:v>
                </c:pt>
                <c:pt idx="368">
                  <c:v>45.5</c:v>
                </c:pt>
                <c:pt idx="369">
                  <c:v>46</c:v>
                </c:pt>
                <c:pt idx="370">
                  <c:v>47.1</c:v>
                </c:pt>
                <c:pt idx="371">
                  <c:v>47.7</c:v>
                </c:pt>
                <c:pt idx="372">
                  <c:v>48.4</c:v>
                </c:pt>
                <c:pt idx="373">
                  <c:v>48.1</c:v>
                </c:pt>
                <c:pt idx="374">
                  <c:v>48.5</c:v>
                </c:pt>
                <c:pt idx="375">
                  <c:v>48.2</c:v>
                </c:pt>
                <c:pt idx="376">
                  <c:v>48.1</c:v>
                </c:pt>
                <c:pt idx="377">
                  <c:v>48.7</c:v>
                </c:pt>
                <c:pt idx="378">
                  <c:v>48.5</c:v>
                </c:pt>
                <c:pt idx="379">
                  <c:v>48.6</c:v>
                </c:pt>
                <c:pt idx="380">
                  <c:v>47.9</c:v>
                </c:pt>
                <c:pt idx="381">
                  <c:v>45.3</c:v>
                </c:pt>
                <c:pt idx="382">
                  <c:v>45.7</c:v>
                </c:pt>
                <c:pt idx="383">
                  <c:v>47.5</c:v>
                </c:pt>
                <c:pt idx="384">
                  <c:v>48.4</c:v>
                </c:pt>
                <c:pt idx="385">
                  <c:v>46.7</c:v>
                </c:pt>
                <c:pt idx="386">
                  <c:v>46.8</c:v>
                </c:pt>
                <c:pt idx="387">
                  <c:v>46.4</c:v>
                </c:pt>
                <c:pt idx="388">
                  <c:v>46.7</c:v>
                </c:pt>
                <c:pt idx="389">
                  <c:v>46.3</c:v>
                </c:pt>
                <c:pt idx="390">
                  <c:v>46.1</c:v>
                </c:pt>
                <c:pt idx="391">
                  <c:v>48.4</c:v>
                </c:pt>
                <c:pt idx="392">
                  <c:v>48.4</c:v>
                </c:pt>
                <c:pt idx="393">
                  <c:v>47.7</c:v>
                </c:pt>
                <c:pt idx="394">
                  <c:v>47.7</c:v>
                </c:pt>
                <c:pt idx="395">
                  <c:v>48.1</c:v>
                </c:pt>
                <c:pt idx="396">
                  <c:v>27.3</c:v>
                </c:pt>
                <c:pt idx="397">
                  <c:v>28.8</c:v>
                </c:pt>
                <c:pt idx="398">
                  <c:v>28.7</c:v>
                </c:pt>
                <c:pt idx="399">
                  <c:v>26.5</c:v>
                </c:pt>
                <c:pt idx="400">
                  <c:v>44.3</c:v>
                </c:pt>
                <c:pt idx="401">
                  <c:v>42.5</c:v>
                </c:pt>
                <c:pt idx="402">
                  <c:v>42.1</c:v>
                </c:pt>
                <c:pt idx="403">
                  <c:v>41</c:v>
                </c:pt>
                <c:pt idx="404">
                  <c:v>40.6</c:v>
                </c:pt>
                <c:pt idx="405">
                  <c:v>41</c:v>
                </c:pt>
                <c:pt idx="406">
                  <c:v>41.3</c:v>
                </c:pt>
                <c:pt idx="407">
                  <c:v>40.9</c:v>
                </c:pt>
                <c:pt idx="408">
                  <c:v>39.200000000000003</c:v>
                </c:pt>
                <c:pt idx="409">
                  <c:v>39.1</c:v>
                </c:pt>
                <c:pt idx="410">
                  <c:v>43.2</c:v>
                </c:pt>
                <c:pt idx="411">
                  <c:v>42.2</c:v>
                </c:pt>
                <c:pt idx="412">
                  <c:v>45</c:v>
                </c:pt>
              </c:numCache>
            </c:numRef>
          </c:yVal>
        </c:ser>
        <c:ser>
          <c:idx val="2"/>
          <c:order val="2"/>
          <c:tx>
            <c:v>Excl Rain</c:v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Trendlines!$AI$71:$AI$1070</c:f>
              <c:numCache>
                <c:formatCode>General</c:formatCode>
                <c:ptCount val="10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</c:numCache>
            </c:numRef>
          </c:xVal>
          <c:yVal>
            <c:numRef>
              <c:f>Trendlines!$AJ$71:$AJ$1070</c:f>
              <c:numCache>
                <c:formatCode>General</c:formatCode>
                <c:ptCount val="10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</c:numCache>
            </c:numRef>
          </c:yVal>
        </c:ser>
        <c:ser>
          <c:idx val="3"/>
          <c:order val="3"/>
          <c:tx>
            <c:v>Excl Manual</c:v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Trendlines!$AE$71:$AE$1070</c:f>
              <c:numCache>
                <c:formatCode>General</c:formatCode>
                <c:ptCount val="10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</c:numCache>
            </c:numRef>
          </c:xVal>
          <c:yVal>
            <c:numRef>
              <c:f>Trendlines!$AF$71:$AF$1070</c:f>
              <c:numCache>
                <c:formatCode>General</c:formatCode>
                <c:ptCount val="10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</c:numCache>
            </c:numRef>
          </c:yVal>
        </c:ser>
        <c:ser>
          <c:idx val="5"/>
          <c:order val="4"/>
          <c:tx>
            <c:v>Excl Filter WD</c:v>
          </c:tx>
          <c:spPr>
            <a:ln w="28575">
              <a:noFill/>
            </a:ln>
          </c:spPr>
          <c:marker>
            <c:symbol val="star"/>
            <c:size val="3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Sorted_Data!$FF$26:$FF$10000</c:f>
              <c:numCache>
                <c:formatCode>General</c:formatCode>
                <c:ptCount val="997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</c:numCache>
            </c:numRef>
          </c:xVal>
          <c:yVal>
            <c:numRef>
              <c:f>Sorted_Data!$FI$26:$FI$10000</c:f>
              <c:numCache>
                <c:formatCode>General</c:formatCode>
                <c:ptCount val="9975"/>
                <c:pt idx="0">
                  <c:v>43.6</c:v>
                </c:pt>
                <c:pt idx="1">
                  <c:v>42.7</c:v>
                </c:pt>
                <c:pt idx="2">
                  <c:v>42.4</c:v>
                </c:pt>
                <c:pt idx="3">
                  <c:v>42.9</c:v>
                </c:pt>
                <c:pt idx="4">
                  <c:v>41.9</c:v>
                </c:pt>
                <c:pt idx="5">
                  <c:v>41.5</c:v>
                </c:pt>
                <c:pt idx="6">
                  <c:v>40.800000000000004</c:v>
                </c:pt>
                <c:pt idx="7">
                  <c:v>39.4</c:v>
                </c:pt>
                <c:pt idx="8">
                  <c:v>39.700000000000003</c:v>
                </c:pt>
                <c:pt idx="9">
                  <c:v>38.4</c:v>
                </c:pt>
                <c:pt idx="10">
                  <c:v>37.6</c:v>
                </c:pt>
                <c:pt idx="11">
                  <c:v>36.5</c:v>
                </c:pt>
                <c:pt idx="12">
                  <c:v>36.4</c:v>
                </c:pt>
                <c:pt idx="13">
                  <c:v>41.1</c:v>
                </c:pt>
                <c:pt idx="14">
                  <c:v>42.1</c:v>
                </c:pt>
                <c:pt idx="15">
                  <c:v>42.4</c:v>
                </c:pt>
                <c:pt idx="16">
                  <c:v>43.8</c:v>
                </c:pt>
                <c:pt idx="17">
                  <c:v>43.4</c:v>
                </c:pt>
                <c:pt idx="18">
                  <c:v>42.9</c:v>
                </c:pt>
                <c:pt idx="19">
                  <c:v>42.1</c:v>
                </c:pt>
                <c:pt idx="20">
                  <c:v>38.700000000000003</c:v>
                </c:pt>
                <c:pt idx="21">
                  <c:v>34.9</c:v>
                </c:pt>
                <c:pt idx="22">
                  <c:v>36.9</c:v>
                </c:pt>
                <c:pt idx="23">
                  <c:v>37.4</c:v>
                </c:pt>
                <c:pt idx="24">
                  <c:v>37.4</c:v>
                </c:pt>
                <c:pt idx="25">
                  <c:v>37.300000000000004</c:v>
                </c:pt>
                <c:pt idx="26">
                  <c:v>38.4</c:v>
                </c:pt>
                <c:pt idx="27">
                  <c:v>40.700000000000003</c:v>
                </c:pt>
                <c:pt idx="28">
                  <c:v>41.3</c:v>
                </c:pt>
                <c:pt idx="29">
                  <c:v>40</c:v>
                </c:pt>
                <c:pt idx="30">
                  <c:v>37.700000000000003</c:v>
                </c:pt>
                <c:pt idx="31">
                  <c:v>37.9</c:v>
                </c:pt>
                <c:pt idx="32">
                  <c:v>36.300000000000004</c:v>
                </c:pt>
                <c:pt idx="33">
                  <c:v>38.200000000000003</c:v>
                </c:pt>
                <c:pt idx="34">
                  <c:v>39.200000000000003</c:v>
                </c:pt>
                <c:pt idx="35">
                  <c:v>42.3</c:v>
                </c:pt>
                <c:pt idx="36">
                  <c:v>42.2</c:v>
                </c:pt>
                <c:pt idx="37">
                  <c:v>41.4</c:v>
                </c:pt>
                <c:pt idx="38">
                  <c:v>42.6</c:v>
                </c:pt>
                <c:pt idx="39">
                  <c:v>37.5</c:v>
                </c:pt>
                <c:pt idx="40">
                  <c:v>34.6</c:v>
                </c:pt>
                <c:pt idx="41">
                  <c:v>39.300000000000004</c:v>
                </c:pt>
                <c:pt idx="42">
                  <c:v>33.6</c:v>
                </c:pt>
                <c:pt idx="43">
                  <c:v>33.800000000000004</c:v>
                </c:pt>
                <c:pt idx="44">
                  <c:v>34</c:v>
                </c:pt>
                <c:pt idx="45">
                  <c:v>28.1</c:v>
                </c:pt>
                <c:pt idx="46">
                  <c:v>32.5</c:v>
                </c:pt>
                <c:pt idx="47">
                  <c:v>32.200000000000003</c:v>
                </c:pt>
                <c:pt idx="48">
                  <c:v>29.9</c:v>
                </c:pt>
                <c:pt idx="49">
                  <c:v>28.8</c:v>
                </c:pt>
                <c:pt idx="50">
                  <c:v>28.2</c:v>
                </c:pt>
                <c:pt idx="51">
                  <c:v>30.3</c:v>
                </c:pt>
                <c:pt idx="52">
                  <c:v>28.4</c:v>
                </c:pt>
                <c:pt idx="53">
                  <c:v>27.1</c:v>
                </c:pt>
                <c:pt idx="54">
                  <c:v>32.1</c:v>
                </c:pt>
                <c:pt idx="55">
                  <c:v>34.1</c:v>
                </c:pt>
                <c:pt idx="56">
                  <c:v>34.200000000000003</c:v>
                </c:pt>
                <c:pt idx="57">
                  <c:v>35.300000000000004</c:v>
                </c:pt>
                <c:pt idx="58">
                  <c:v>36.300000000000004</c:v>
                </c:pt>
                <c:pt idx="59">
                  <c:v>36.300000000000004</c:v>
                </c:pt>
                <c:pt idx="60">
                  <c:v>34.5</c:v>
                </c:pt>
                <c:pt idx="61">
                  <c:v>35.9</c:v>
                </c:pt>
                <c:pt idx="62">
                  <c:v>36.4</c:v>
                </c:pt>
                <c:pt idx="63">
                  <c:v>36.6</c:v>
                </c:pt>
                <c:pt idx="64">
                  <c:v>36.700000000000003</c:v>
                </c:pt>
                <c:pt idx="65">
                  <c:v>36.5</c:v>
                </c:pt>
                <c:pt idx="66">
                  <c:v>34.9</c:v>
                </c:pt>
                <c:pt idx="67">
                  <c:v>31.9</c:v>
                </c:pt>
                <c:pt idx="68">
                  <c:v>30.7</c:v>
                </c:pt>
                <c:pt idx="69">
                  <c:v>29.7</c:v>
                </c:pt>
                <c:pt idx="70">
                  <c:v>29.2</c:v>
                </c:pt>
                <c:pt idx="71">
                  <c:v>27.1</c:v>
                </c:pt>
                <c:pt idx="72">
                  <c:v>28.3</c:v>
                </c:pt>
                <c:pt idx="73">
                  <c:v>27.7</c:v>
                </c:pt>
                <c:pt idx="74">
                  <c:v>28.5</c:v>
                </c:pt>
                <c:pt idx="75">
                  <c:v>28.6</c:v>
                </c:pt>
                <c:pt idx="76">
                  <c:v>27.6</c:v>
                </c:pt>
                <c:pt idx="77">
                  <c:v>27.2</c:v>
                </c:pt>
                <c:pt idx="78">
                  <c:v>27.9</c:v>
                </c:pt>
                <c:pt idx="79">
                  <c:v>30.4</c:v>
                </c:pt>
                <c:pt idx="80">
                  <c:v>30.2</c:v>
                </c:pt>
                <c:pt idx="81">
                  <c:v>29.5</c:v>
                </c:pt>
                <c:pt idx="82">
                  <c:v>32.800000000000004</c:v>
                </c:pt>
                <c:pt idx="83">
                  <c:v>39.5</c:v>
                </c:pt>
                <c:pt idx="84">
                  <c:v>41</c:v>
                </c:pt>
                <c:pt idx="85">
                  <c:v>38.200000000000003</c:v>
                </c:pt>
                <c:pt idx="86">
                  <c:v>39.4</c:v>
                </c:pt>
                <c:pt idx="87">
                  <c:v>39.5</c:v>
                </c:pt>
                <c:pt idx="88">
                  <c:v>38.6</c:v>
                </c:pt>
                <c:pt idx="89">
                  <c:v>39.200000000000003</c:v>
                </c:pt>
                <c:pt idx="90">
                  <c:v>39.6</c:v>
                </c:pt>
                <c:pt idx="91">
                  <c:v>39.700000000000003</c:v>
                </c:pt>
                <c:pt idx="92">
                  <c:v>39.4</c:v>
                </c:pt>
                <c:pt idx="93">
                  <c:v>41.8</c:v>
                </c:pt>
                <c:pt idx="94">
                  <c:v>40.800000000000004</c:v>
                </c:pt>
                <c:pt idx="95">
                  <c:v>40.800000000000004</c:v>
                </c:pt>
                <c:pt idx="96">
                  <c:v>43.1</c:v>
                </c:pt>
                <c:pt idx="97">
                  <c:v>42.7</c:v>
                </c:pt>
                <c:pt idx="98">
                  <c:v>42.6</c:v>
                </c:pt>
                <c:pt idx="99">
                  <c:v>42.7</c:v>
                </c:pt>
                <c:pt idx="100">
                  <c:v>41.3</c:v>
                </c:pt>
                <c:pt idx="101">
                  <c:v>37.800000000000004</c:v>
                </c:pt>
                <c:pt idx="102">
                  <c:v>37.5</c:v>
                </c:pt>
                <c:pt idx="103">
                  <c:v>37.5</c:v>
                </c:pt>
                <c:pt idx="104">
                  <c:v>38.4</c:v>
                </c:pt>
                <c:pt idx="105">
                  <c:v>38.800000000000004</c:v>
                </c:pt>
                <c:pt idx="106">
                  <c:v>39.200000000000003</c:v>
                </c:pt>
                <c:pt idx="107">
                  <c:v>39.1</c:v>
                </c:pt>
                <c:pt idx="108">
                  <c:v>38.6</c:v>
                </c:pt>
                <c:pt idx="109">
                  <c:v>39.6</c:v>
                </c:pt>
                <c:pt idx="110">
                  <c:v>40.9</c:v>
                </c:pt>
                <c:pt idx="111">
                  <c:v>39.200000000000003</c:v>
                </c:pt>
                <c:pt idx="112">
                  <c:v>38.5</c:v>
                </c:pt>
                <c:pt idx="113">
                  <c:v>38.9</c:v>
                </c:pt>
                <c:pt idx="114">
                  <c:v>36.4</c:v>
                </c:pt>
                <c:pt idx="115">
                  <c:v>36.700000000000003</c:v>
                </c:pt>
                <c:pt idx="116">
                  <c:v>36.6</c:v>
                </c:pt>
                <c:pt idx="117">
                  <c:v>37</c:v>
                </c:pt>
                <c:pt idx="118">
                  <c:v>36.9</c:v>
                </c:pt>
                <c:pt idx="119">
                  <c:v>34.800000000000004</c:v>
                </c:pt>
                <c:pt idx="120">
                  <c:v>37.1</c:v>
                </c:pt>
                <c:pt idx="121">
                  <c:v>38.9</c:v>
                </c:pt>
                <c:pt idx="122">
                  <c:v>38</c:v>
                </c:pt>
                <c:pt idx="123">
                  <c:v>38.700000000000003</c:v>
                </c:pt>
                <c:pt idx="124">
                  <c:v>40.200000000000003</c:v>
                </c:pt>
                <c:pt idx="125">
                  <c:v>38.300000000000004</c:v>
                </c:pt>
                <c:pt idx="126">
                  <c:v>36.300000000000004</c:v>
                </c:pt>
                <c:pt idx="127">
                  <c:v>35.300000000000004</c:v>
                </c:pt>
                <c:pt idx="128">
                  <c:v>33.200000000000003</c:v>
                </c:pt>
                <c:pt idx="129">
                  <c:v>35.6</c:v>
                </c:pt>
                <c:pt idx="130">
                  <c:v>34.800000000000004</c:v>
                </c:pt>
                <c:pt idx="131">
                  <c:v>33.700000000000003</c:v>
                </c:pt>
                <c:pt idx="132">
                  <c:v>34.200000000000003</c:v>
                </c:pt>
                <c:pt idx="133">
                  <c:v>31.9</c:v>
                </c:pt>
                <c:pt idx="134">
                  <c:v>32.300000000000004</c:v>
                </c:pt>
                <c:pt idx="135">
                  <c:v>31.9</c:v>
                </c:pt>
                <c:pt idx="136">
                  <c:v>34</c:v>
                </c:pt>
                <c:pt idx="137">
                  <c:v>30.2</c:v>
                </c:pt>
                <c:pt idx="138">
                  <c:v>29.7</c:v>
                </c:pt>
                <c:pt idx="139">
                  <c:v>30</c:v>
                </c:pt>
                <c:pt idx="140">
                  <c:v>30.8</c:v>
                </c:pt>
                <c:pt idx="141">
                  <c:v>27.5</c:v>
                </c:pt>
                <c:pt idx="142">
                  <c:v>28</c:v>
                </c:pt>
                <c:pt idx="143">
                  <c:v>28.5</c:v>
                </c:pt>
                <c:pt idx="144">
                  <c:v>31.7</c:v>
                </c:pt>
                <c:pt idx="145">
                  <c:v>31.1</c:v>
                </c:pt>
                <c:pt idx="146">
                  <c:v>30.8</c:v>
                </c:pt>
                <c:pt idx="147">
                  <c:v>31</c:v>
                </c:pt>
                <c:pt idx="148">
                  <c:v>30.9</c:v>
                </c:pt>
                <c:pt idx="149">
                  <c:v>28.8</c:v>
                </c:pt>
                <c:pt idx="150">
                  <c:v>27.7</c:v>
                </c:pt>
                <c:pt idx="151">
                  <c:v>27.4</c:v>
                </c:pt>
                <c:pt idx="152">
                  <c:v>26.4</c:v>
                </c:pt>
                <c:pt idx="153">
                  <c:v>29.4</c:v>
                </c:pt>
                <c:pt idx="154">
                  <c:v>30.2</c:v>
                </c:pt>
                <c:pt idx="155">
                  <c:v>31.6</c:v>
                </c:pt>
                <c:pt idx="156">
                  <c:v>32.4</c:v>
                </c:pt>
                <c:pt idx="157">
                  <c:v>31.2</c:v>
                </c:pt>
                <c:pt idx="158">
                  <c:v>33.9</c:v>
                </c:pt>
                <c:pt idx="159">
                  <c:v>35.700000000000003</c:v>
                </c:pt>
                <c:pt idx="160">
                  <c:v>34.300000000000004</c:v>
                </c:pt>
                <c:pt idx="161">
                  <c:v>33.700000000000003</c:v>
                </c:pt>
                <c:pt idx="162">
                  <c:v>31.6</c:v>
                </c:pt>
                <c:pt idx="163">
                  <c:v>33.800000000000004</c:v>
                </c:pt>
                <c:pt idx="164">
                  <c:v>32.800000000000004</c:v>
                </c:pt>
                <c:pt idx="165">
                  <c:v>32</c:v>
                </c:pt>
                <c:pt idx="166">
                  <c:v>34</c:v>
                </c:pt>
                <c:pt idx="167">
                  <c:v>33.6</c:v>
                </c:pt>
                <c:pt idx="168">
                  <c:v>33.800000000000004</c:v>
                </c:pt>
                <c:pt idx="169">
                  <c:v>33.200000000000003</c:v>
                </c:pt>
                <c:pt idx="170">
                  <c:v>33</c:v>
                </c:pt>
                <c:pt idx="171">
                  <c:v>32.9</c:v>
                </c:pt>
                <c:pt idx="172">
                  <c:v>31.9</c:v>
                </c:pt>
                <c:pt idx="173">
                  <c:v>32.1</c:v>
                </c:pt>
                <c:pt idx="174">
                  <c:v>32.9</c:v>
                </c:pt>
                <c:pt idx="175">
                  <c:v>35</c:v>
                </c:pt>
                <c:pt idx="176">
                  <c:v>35.800000000000004</c:v>
                </c:pt>
                <c:pt idx="177">
                  <c:v>34.9</c:v>
                </c:pt>
                <c:pt idx="178">
                  <c:v>32.6</c:v>
                </c:pt>
                <c:pt idx="179">
                  <c:v>32.4</c:v>
                </c:pt>
                <c:pt idx="180">
                  <c:v>32</c:v>
                </c:pt>
                <c:pt idx="181">
                  <c:v>31.1</c:v>
                </c:pt>
                <c:pt idx="182">
                  <c:v>34.9</c:v>
                </c:pt>
                <c:pt idx="183">
                  <c:v>35.6</c:v>
                </c:pt>
                <c:pt idx="184">
                  <c:v>34.4</c:v>
                </c:pt>
                <c:pt idx="185">
                  <c:v>33.700000000000003</c:v>
                </c:pt>
                <c:pt idx="186">
                  <c:v>35.800000000000004</c:v>
                </c:pt>
                <c:pt idx="187">
                  <c:v>37.1</c:v>
                </c:pt>
                <c:pt idx="188">
                  <c:v>36.4</c:v>
                </c:pt>
                <c:pt idx="189">
                  <c:v>37</c:v>
                </c:pt>
                <c:pt idx="190">
                  <c:v>36.200000000000003</c:v>
                </c:pt>
                <c:pt idx="191">
                  <c:v>37.200000000000003</c:v>
                </c:pt>
                <c:pt idx="192">
                  <c:v>35.5</c:v>
                </c:pt>
                <c:pt idx="193">
                  <c:v>35</c:v>
                </c:pt>
                <c:pt idx="194">
                  <c:v>36.700000000000003</c:v>
                </c:pt>
                <c:pt idx="195">
                  <c:v>37.300000000000004</c:v>
                </c:pt>
                <c:pt idx="196">
                  <c:v>37.5</c:v>
                </c:pt>
                <c:pt idx="197">
                  <c:v>39</c:v>
                </c:pt>
                <c:pt idx="198">
                  <c:v>38.9</c:v>
                </c:pt>
                <c:pt idx="199">
                  <c:v>39</c:v>
                </c:pt>
                <c:pt idx="200">
                  <c:v>38.800000000000004</c:v>
                </c:pt>
                <c:pt idx="201">
                  <c:v>38.1</c:v>
                </c:pt>
                <c:pt idx="202">
                  <c:v>38.5</c:v>
                </c:pt>
                <c:pt idx="203">
                  <c:v>38.1</c:v>
                </c:pt>
                <c:pt idx="204">
                  <c:v>35.6</c:v>
                </c:pt>
                <c:pt idx="205">
                  <c:v>36</c:v>
                </c:pt>
                <c:pt idx="206">
                  <c:v>34.700000000000003</c:v>
                </c:pt>
                <c:pt idx="207">
                  <c:v>35</c:v>
                </c:pt>
                <c:pt idx="208">
                  <c:v>31.5</c:v>
                </c:pt>
                <c:pt idx="209">
                  <c:v>31.4</c:v>
                </c:pt>
                <c:pt idx="210">
                  <c:v>33.5</c:v>
                </c:pt>
                <c:pt idx="211">
                  <c:v>31.6</c:v>
                </c:pt>
                <c:pt idx="212">
                  <c:v>32.300000000000004</c:v>
                </c:pt>
                <c:pt idx="213">
                  <c:v>32</c:v>
                </c:pt>
                <c:pt idx="214">
                  <c:v>31</c:v>
                </c:pt>
                <c:pt idx="215">
                  <c:v>27</c:v>
                </c:pt>
                <c:pt idx="216">
                  <c:v>35.300000000000004</c:v>
                </c:pt>
                <c:pt idx="217">
                  <c:v>35.6</c:v>
                </c:pt>
                <c:pt idx="218">
                  <c:v>33.300000000000004</c:v>
                </c:pt>
                <c:pt idx="219">
                  <c:v>32.700000000000003</c:v>
                </c:pt>
                <c:pt idx="220">
                  <c:v>34.300000000000004</c:v>
                </c:pt>
                <c:pt idx="221">
                  <c:v>30.6</c:v>
                </c:pt>
                <c:pt idx="222">
                  <c:v>31.6</c:v>
                </c:pt>
                <c:pt idx="223">
                  <c:v>33.200000000000003</c:v>
                </c:pt>
                <c:pt idx="224">
                  <c:v>32.700000000000003</c:v>
                </c:pt>
                <c:pt idx="225">
                  <c:v>31.3</c:v>
                </c:pt>
                <c:pt idx="226">
                  <c:v>32.9</c:v>
                </c:pt>
                <c:pt idx="227">
                  <c:v>34.200000000000003</c:v>
                </c:pt>
                <c:pt idx="228">
                  <c:v>32</c:v>
                </c:pt>
                <c:pt idx="229">
                  <c:v>32.700000000000003</c:v>
                </c:pt>
                <c:pt idx="230">
                  <c:v>32.200000000000003</c:v>
                </c:pt>
                <c:pt idx="231">
                  <c:v>35</c:v>
                </c:pt>
                <c:pt idx="232">
                  <c:v>34.9</c:v>
                </c:pt>
                <c:pt idx="233">
                  <c:v>35.300000000000004</c:v>
                </c:pt>
                <c:pt idx="234">
                  <c:v>36.5</c:v>
                </c:pt>
                <c:pt idx="235">
                  <c:v>38.300000000000004</c:v>
                </c:pt>
                <c:pt idx="236">
                  <c:v>38.700000000000003</c:v>
                </c:pt>
                <c:pt idx="237">
                  <c:v>36.5</c:v>
                </c:pt>
                <c:pt idx="238">
                  <c:v>20.3</c:v>
                </c:pt>
                <c:pt idx="239">
                  <c:v>23</c:v>
                </c:pt>
                <c:pt idx="240">
                  <c:v>26.4</c:v>
                </c:pt>
                <c:pt idx="241">
                  <c:v>31.5</c:v>
                </c:pt>
                <c:pt idx="242">
                  <c:v>34.300000000000004</c:v>
                </c:pt>
                <c:pt idx="243">
                  <c:v>35.6</c:v>
                </c:pt>
                <c:pt idx="244">
                  <c:v>36.1</c:v>
                </c:pt>
                <c:pt idx="245">
                  <c:v>35.700000000000003</c:v>
                </c:pt>
                <c:pt idx="246">
                  <c:v>35.1</c:v>
                </c:pt>
                <c:pt idx="247">
                  <c:v>35.1</c:v>
                </c:pt>
                <c:pt idx="248">
                  <c:v>36.200000000000003</c:v>
                </c:pt>
                <c:pt idx="249">
                  <c:v>35.1</c:v>
                </c:pt>
                <c:pt idx="250">
                  <c:v>34.4</c:v>
                </c:pt>
                <c:pt idx="251">
                  <c:v>32.6</c:v>
                </c:pt>
                <c:pt idx="252">
                  <c:v>31.9</c:v>
                </c:pt>
                <c:pt idx="253">
                  <c:v>32.4</c:v>
                </c:pt>
                <c:pt idx="254">
                  <c:v>32.5</c:v>
                </c:pt>
                <c:pt idx="255">
                  <c:v>31.3</c:v>
                </c:pt>
                <c:pt idx="256">
                  <c:v>32.200000000000003</c:v>
                </c:pt>
                <c:pt idx="257">
                  <c:v>32.200000000000003</c:v>
                </c:pt>
                <c:pt idx="258">
                  <c:v>33.6</c:v>
                </c:pt>
              </c:numCache>
            </c:numRef>
          </c:yVal>
        </c:ser>
        <c:axId val="111010176"/>
        <c:axId val="111011712"/>
      </c:scatterChart>
      <c:scatterChart>
        <c:scatterStyle val="lineMarker"/>
        <c:ser>
          <c:idx val="0"/>
          <c:order val="1"/>
          <c:tx>
            <c:v>Trend Final</c:v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Trendlines!$I$50:$I$114</c:f>
              <c:numCache>
                <c:formatCode>General</c:formatCode>
                <c:ptCount val="65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  <c:pt idx="48">
                  <c:v>12.25</c:v>
                </c:pt>
                <c:pt idx="49">
                  <c:v>12.5</c:v>
                </c:pt>
                <c:pt idx="50">
                  <c:v>12.75</c:v>
                </c:pt>
                <c:pt idx="51">
                  <c:v>13</c:v>
                </c:pt>
                <c:pt idx="52">
                  <c:v>13.25</c:v>
                </c:pt>
                <c:pt idx="53">
                  <c:v>13.5</c:v>
                </c:pt>
                <c:pt idx="54">
                  <c:v>13.75</c:v>
                </c:pt>
                <c:pt idx="55">
                  <c:v>14</c:v>
                </c:pt>
                <c:pt idx="56">
                  <c:v>14.25</c:v>
                </c:pt>
                <c:pt idx="57">
                  <c:v>14.5</c:v>
                </c:pt>
                <c:pt idx="58">
                  <c:v>14.75</c:v>
                </c:pt>
                <c:pt idx="59">
                  <c:v>15</c:v>
                </c:pt>
                <c:pt idx="60">
                  <c:v>15.25</c:v>
                </c:pt>
                <c:pt idx="61">
                  <c:v>15.5</c:v>
                </c:pt>
                <c:pt idx="62">
                  <c:v>15.75</c:v>
                </c:pt>
                <c:pt idx="63">
                  <c:v>16</c:v>
                </c:pt>
                <c:pt idx="64">
                  <c:v>16.25</c:v>
                </c:pt>
              </c:numCache>
            </c:numRef>
          </c:xVal>
          <c:yVal>
            <c:numRef>
              <c:f>Trendlines!$Q$50:$Q$114</c:f>
              <c:numCache>
                <c:formatCode>General</c:formatCode>
                <c:ptCount val="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31.7</c:v>
                </c:pt>
                <c:pt idx="12">
                  <c:v>32.9</c:v>
                </c:pt>
                <c:pt idx="13">
                  <c:v>34</c:v>
                </c:pt>
                <c:pt idx="14">
                  <c:v>35.1</c:v>
                </c:pt>
                <c:pt idx="15">
                  <c:v>36.200000000000003</c:v>
                </c:pt>
                <c:pt idx="16">
                  <c:v>37.200000000000003</c:v>
                </c:pt>
                <c:pt idx="17">
                  <c:v>38.1</c:v>
                </c:pt>
                <c:pt idx="18">
                  <c:v>39.1</c:v>
                </c:pt>
                <c:pt idx="19">
                  <c:v>39.9</c:v>
                </c:pt>
                <c:pt idx="20">
                  <c:v>40.800000000000004</c:v>
                </c:pt>
                <c:pt idx="21">
                  <c:v>41.6</c:v>
                </c:pt>
                <c:pt idx="22">
                  <c:v>42.3</c:v>
                </c:pt>
                <c:pt idx="23">
                  <c:v>43</c:v>
                </c:pt>
                <c:pt idx="24">
                  <c:v>43.7</c:v>
                </c:pt>
                <c:pt idx="25">
                  <c:v>44.3</c:v>
                </c:pt>
                <c:pt idx="26">
                  <c:v>44.9</c:v>
                </c:pt>
                <c:pt idx="27">
                  <c:v>45.5</c:v>
                </c:pt>
                <c:pt idx="28">
                  <c:v>46</c:v>
                </c:pt>
                <c:pt idx="29">
                  <c:v>46.4</c:v>
                </c:pt>
                <c:pt idx="30">
                  <c:v>46.8</c:v>
                </c:pt>
                <c:pt idx="31">
                  <c:v>47.2</c:v>
                </c:pt>
                <c:pt idx="32">
                  <c:v>47.5</c:v>
                </c:pt>
                <c:pt idx="33">
                  <c:v>47.8</c:v>
                </c:pt>
                <c:pt idx="34">
                  <c:v>48.1</c:v>
                </c:pt>
                <c:pt idx="35">
                  <c:v>48.3</c:v>
                </c:pt>
                <c:pt idx="36">
                  <c:v>48.4</c:v>
                </c:pt>
                <c:pt idx="37">
                  <c:v>48.6</c:v>
                </c:pt>
                <c:pt idx="38">
                  <c:v>48.6</c:v>
                </c:pt>
                <c:pt idx="39">
                  <c:v>48.7</c:v>
                </c:pt>
                <c:pt idx="40">
                  <c:v>48.7</c:v>
                </c:pt>
                <c:pt idx="41">
                  <c:v>48.6</c:v>
                </c:pt>
                <c:pt idx="42">
                  <c:v>48.5</c:v>
                </c:pt>
                <c:pt idx="43">
                  <c:v>48.4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</c:numCache>
            </c:numRef>
          </c:yVal>
        </c:ser>
        <c:axId val="111013248"/>
        <c:axId val="111015040"/>
      </c:scatterChart>
      <c:valAx>
        <c:axId val="111010176"/>
        <c:scaling>
          <c:orientation val="minMax"/>
          <c:max val="14"/>
          <c:min val="0"/>
        </c:scaling>
        <c:axPos val="b"/>
        <c:majorGridlines>
          <c:spPr>
            <a:ln w="3175">
              <a:noFill/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011712"/>
        <c:crosses val="autoZero"/>
        <c:crossBetween val="midCat"/>
        <c:majorUnit val="1"/>
      </c:valAx>
      <c:valAx>
        <c:axId val="111011712"/>
        <c:scaling>
          <c:orientation val="minMax"/>
          <c:max val="65"/>
          <c:min val="15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010176"/>
        <c:crosses val="autoZero"/>
        <c:crossBetween val="midCat"/>
        <c:majorUnit val="5"/>
        <c:minorUnit val="1"/>
      </c:valAx>
      <c:valAx>
        <c:axId val="111013248"/>
        <c:scaling>
          <c:orientation val="minMax"/>
        </c:scaling>
        <c:delete val="1"/>
        <c:axPos val="b"/>
        <c:numFmt formatCode="General" sourceLinked="1"/>
        <c:tickLblPos val="none"/>
        <c:crossAx val="111015040"/>
        <c:crosses val="autoZero"/>
        <c:crossBetween val="midCat"/>
      </c:valAx>
      <c:valAx>
        <c:axId val="111015040"/>
        <c:scaling>
          <c:orientation val="minMax"/>
          <c:max val="70"/>
        </c:scaling>
        <c:delete val="1"/>
        <c:axPos val="r"/>
        <c:numFmt formatCode="General" sourceLinked="1"/>
        <c:tickLblPos val="none"/>
        <c:crossAx val="111013248"/>
        <c:crosses val="max"/>
        <c:crossBetween val="midCat"/>
        <c:majorUnit val="10"/>
        <c:minorUnit val="8.8407900000000037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7.3129373155448082E-2"/>
          <c:y val="5.3333472222583923E-2"/>
          <c:w val="0.90476340741159544"/>
          <c:h val="0.79466873611650568"/>
        </c:manualLayout>
      </c:layout>
      <c:scatterChart>
        <c:scatterStyle val="lineMarker"/>
        <c:ser>
          <c:idx val="5"/>
          <c:order val="0"/>
          <c:tx>
            <c:strRef>
              <c:f>Graph_Summary!$R$44</c:f>
              <c:strCache>
                <c:ptCount val="1"/>
                <c:pt idx="0">
                  <c:v>Average Measured Noise Levels(ON)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Graph_Summary!$R$45:$R$92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31.7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36.200000000000003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39.9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43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45.5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47.2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48.3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48.7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48.4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4"/>
          <c:order val="1"/>
          <c:tx>
            <c:strRef>
              <c:f>Graph_Summary!$S$44</c:f>
              <c:strCache>
                <c:ptCount val="1"/>
                <c:pt idx="0">
                  <c:v>Average Measured Noise Levels(OFF)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Graph_Summary!$S$45:$S$92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32.9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32.200000000000003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33.300000000000004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36.200000000000003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7"/>
          <c:order val="3"/>
          <c:tx>
            <c:strRef>
              <c:f>Graph_Summary!$V$44</c:f>
              <c:strCache>
                <c:ptCount val="1"/>
                <c:pt idx="0">
                  <c:v>Original Background Noise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Graph_Summary!$V$45:$V$92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8"/>
          <c:order val="4"/>
          <c:tx>
            <c:strRef>
              <c:f>Graph_Summary!$W$44</c:f>
              <c:strCache>
                <c:ptCount val="1"/>
                <c:pt idx="0">
                  <c:v>Noise Rating Levels (ON - OFF)</c:v>
                </c:pt>
              </c:strCache>
            </c:strRef>
          </c:tx>
          <c:spPr>
            <a:ln w="38100">
              <a:solidFill>
                <a:srgbClr val="006411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Graph_Summary!$W$45:$W$92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42.6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45.3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47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48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1"/>
          <c:order val="5"/>
          <c:tx>
            <c:strRef>
              <c:f>Graph_Summary!$Y$44</c:f>
              <c:strCache>
                <c:ptCount val="1"/>
                <c:pt idx="0">
                  <c:v>OTHER1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F20884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Graph_Summary!$Y$45:$Y$92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axId val="111142400"/>
        <c:axId val="111143936"/>
      </c:scatterChart>
      <c:scatterChart>
        <c:scatterStyle val="lineMarker"/>
        <c:ser>
          <c:idx val="0"/>
          <c:order val="2"/>
          <c:tx>
            <c:strRef>
              <c:f>Graph_Summary!$T$44</c:f>
              <c:strCache>
                <c:ptCount val="1"/>
                <c:pt idx="0">
                  <c:v>Modelled Turbine Noise</c:v>
                </c:pt>
              </c:strCache>
            </c:strRef>
          </c:tx>
          <c:spPr>
            <a:ln w="12700">
              <a:solidFill>
                <a:srgbClr val="99CC00"/>
              </a:solidFill>
              <a:prstDash val="lgDash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Graph_Summary!$T$45:$T$92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40.9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44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45.9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46.9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46.900000000000006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46.9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46.9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46.9</c:v>
                </c:pt>
              </c:numCache>
            </c:numRef>
          </c:yVal>
          <c:smooth val="1"/>
        </c:ser>
        <c:ser>
          <c:idx val="2"/>
          <c:order val="6"/>
          <c:tx>
            <c:strRef>
              <c:f>Graph_Summary!$Z$44</c:f>
              <c:strCache>
                <c:ptCount val="1"/>
                <c:pt idx="0">
                  <c:v>OTHER2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ABEA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Graph_Summary!$Z$45:$Z$92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3"/>
          <c:order val="7"/>
          <c:tx>
            <c:strRef>
              <c:f>Graph_Summary!$AA$44</c:f>
              <c:strCache>
                <c:ptCount val="1"/>
                <c:pt idx="0">
                  <c:v>OTHER2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4600A5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Graph_Summary!$AA$45:$AA$92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axId val="111018368"/>
        <c:axId val="111019904"/>
      </c:scatterChart>
      <c:valAx>
        <c:axId val="111142400"/>
        <c:scaling>
          <c:orientation val="minMax"/>
          <c:max val="14"/>
        </c:scaling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143936"/>
        <c:crosses val="autoZero"/>
        <c:crossBetween val="midCat"/>
        <c:majorUnit val="1"/>
      </c:valAx>
      <c:valAx>
        <c:axId val="111143936"/>
        <c:scaling>
          <c:orientation val="minMax"/>
          <c:max val="65"/>
          <c:min val="15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142400"/>
        <c:crosses val="autoZero"/>
        <c:crossBetween val="midCat"/>
        <c:majorUnit val="5"/>
      </c:valAx>
      <c:valAx>
        <c:axId val="111018368"/>
        <c:scaling>
          <c:orientation val="minMax"/>
        </c:scaling>
        <c:delete val="1"/>
        <c:axPos val="b"/>
        <c:numFmt formatCode="General" sourceLinked="1"/>
        <c:tickLblPos val="none"/>
        <c:crossAx val="111019904"/>
        <c:crosses val="autoZero"/>
        <c:crossBetween val="midCat"/>
      </c:valAx>
      <c:valAx>
        <c:axId val="111019904"/>
        <c:scaling>
          <c:orientation val="minMax"/>
          <c:max val="70"/>
        </c:scaling>
        <c:delete val="1"/>
        <c:axPos val="r"/>
        <c:numFmt formatCode="General" sourceLinked="1"/>
        <c:tickLblPos val="none"/>
        <c:crossAx val="111018368"/>
        <c:crosses val="max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3129373155448082E-2"/>
          <c:y val="5.3333472222583923E-2"/>
          <c:w val="0.90476340741159544"/>
          <c:h val="0.79466873611650568"/>
        </c:manualLayout>
      </c:layout>
      <c:scatterChart>
        <c:scatterStyle val="lineMarker"/>
        <c:ser>
          <c:idx val="5"/>
          <c:order val="0"/>
          <c:tx>
            <c:strRef>
              <c:f>Graph_Summary!$R$44</c:f>
              <c:strCache>
                <c:ptCount val="1"/>
                <c:pt idx="0">
                  <c:v>Average Measured Noise Levels(ON)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Graph_Summary!$R$45:$R$92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28.7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33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36.700000000000003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39.700000000000003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42.1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43.9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45.1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45.6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45.4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4"/>
          <c:order val="1"/>
          <c:tx>
            <c:strRef>
              <c:f>Graph_Summary!$S$44</c:f>
              <c:strCache>
                <c:ptCount val="1"/>
                <c:pt idx="0">
                  <c:v>Average Measured Noise Levels(OFF)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Graph_Summary!$S$45:$S$92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32.6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31.7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33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36.5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7"/>
          <c:order val="3"/>
          <c:tx>
            <c:strRef>
              <c:f>Graph_Summary!$V$44</c:f>
              <c:strCache>
                <c:ptCount val="1"/>
                <c:pt idx="0">
                  <c:v>Original Background Noise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Graph_Summary!$V$45:$V$92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8"/>
          <c:order val="4"/>
          <c:tx>
            <c:strRef>
              <c:f>Graph_Summary!$W$44</c:f>
              <c:strCache>
                <c:ptCount val="1"/>
                <c:pt idx="0">
                  <c:v>Noise Rating Levels (ON - OFF)</c:v>
                </c:pt>
              </c:strCache>
            </c:strRef>
          </c:tx>
          <c:spPr>
            <a:ln w="38100">
              <a:solidFill>
                <a:srgbClr val="006411"/>
              </a:solidFill>
              <a:prstDash val="solid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Graph_Summary!$W$45:$W$92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38.800000000000004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41.7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43.5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44.5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1"/>
          <c:order val="5"/>
          <c:tx>
            <c:strRef>
              <c:f>Graph_Summary!$Y$44</c:f>
              <c:strCache>
                <c:ptCount val="1"/>
                <c:pt idx="0">
                  <c:v>OTHER1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F20884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Graph_Summary!$Y$45:$Y$92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axId val="111155456"/>
        <c:axId val="111162496"/>
      </c:scatterChart>
      <c:scatterChart>
        <c:scatterStyle val="lineMarker"/>
        <c:ser>
          <c:idx val="0"/>
          <c:order val="2"/>
          <c:tx>
            <c:strRef>
              <c:f>Graph_Summary!$T$44</c:f>
              <c:strCache>
                <c:ptCount val="1"/>
                <c:pt idx="0">
                  <c:v>Modelled Turbine Noise</c:v>
                </c:pt>
              </c:strCache>
            </c:strRef>
          </c:tx>
          <c:spPr>
            <a:ln w="12700">
              <a:solidFill>
                <a:srgbClr val="99CC00"/>
              </a:solidFill>
              <a:prstDash val="lgDash"/>
            </a:ln>
          </c:spPr>
          <c:marker>
            <c:symbol val="none"/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Graph_Summary!$T$45:$T$92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36.9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40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41.9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42.9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42.900000000000006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42.9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42.9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42.9</c:v>
                </c:pt>
              </c:numCache>
            </c:numRef>
          </c:yVal>
          <c:smooth val="1"/>
        </c:ser>
        <c:ser>
          <c:idx val="2"/>
          <c:order val="6"/>
          <c:tx>
            <c:strRef>
              <c:f>Graph_Summary!$Z$44</c:f>
              <c:strCache>
                <c:ptCount val="1"/>
                <c:pt idx="0">
                  <c:v>OTHER2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ABEA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Graph_Summary!$Z$45:$Z$92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ser>
          <c:idx val="3"/>
          <c:order val="7"/>
          <c:tx>
            <c:strRef>
              <c:f>Graph_Summary!$AA$44</c:f>
              <c:strCache>
                <c:ptCount val="1"/>
                <c:pt idx="0">
                  <c:v>OTHER2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4600A5"/>
                </a:solidFill>
                <a:prstDash val="solid"/>
              </a:ln>
            </c:spPr>
          </c:marker>
          <c:xVal>
            <c:numRef>
              <c:f>Graph_Summary!$Q$45:$Q$92</c:f>
              <c:numCache>
                <c:formatCode>General</c:formatCode>
                <c:ptCount val="48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</c:numCache>
            </c:numRef>
          </c:xVal>
          <c:yVal>
            <c:numRef>
              <c:f>Graph_Summary!$AA$45:$AA$92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yVal>
        </c:ser>
        <c:axId val="111164032"/>
        <c:axId val="111169920"/>
      </c:scatterChart>
      <c:valAx>
        <c:axId val="111155456"/>
        <c:scaling>
          <c:orientation val="minMax"/>
          <c:max val="14"/>
        </c:scaling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162496"/>
        <c:crosses val="autoZero"/>
        <c:crossBetween val="midCat"/>
        <c:majorUnit val="1"/>
      </c:valAx>
      <c:valAx>
        <c:axId val="111162496"/>
        <c:scaling>
          <c:orientation val="minMax"/>
          <c:max val="65"/>
          <c:min val="15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155456"/>
        <c:crosses val="autoZero"/>
        <c:crossBetween val="midCat"/>
        <c:majorUnit val="5"/>
      </c:valAx>
      <c:valAx>
        <c:axId val="111164032"/>
        <c:scaling>
          <c:orientation val="minMax"/>
        </c:scaling>
        <c:delete val="1"/>
        <c:axPos val="b"/>
        <c:numFmt formatCode="General" sourceLinked="1"/>
        <c:tickLblPos val="none"/>
        <c:crossAx val="111169920"/>
        <c:crosses val="autoZero"/>
        <c:crossBetween val="midCat"/>
      </c:valAx>
      <c:valAx>
        <c:axId val="111169920"/>
        <c:scaling>
          <c:orientation val="minMax"/>
          <c:max val="70"/>
        </c:scaling>
        <c:delete val="1"/>
        <c:axPos val="r"/>
        <c:numFmt formatCode="General" sourceLinked="1"/>
        <c:tickLblPos val="none"/>
        <c:crossAx val="111164032"/>
        <c:crosses val="max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0.28125</cdr:y>
    </cdr:from>
    <cdr:to>
      <cdr:x>0.26</cdr:x>
      <cdr:y>0.46875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143000" y="685800"/>
          <a:ext cx="838200" cy="4572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>
            <a:alpha val="50000"/>
          </a:srgbClr>
        </a:solidFill>
        <a:ln xmlns:a="http://schemas.openxmlformats.org/drawingml/2006/main" w="25400" cap="flat" cmpd="sng" algn="ctr">
          <a:noFill/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</cdr:x>
      <cdr:y>0.34375</cdr:y>
    </cdr:from>
    <cdr:to>
      <cdr:x>0.57</cdr:x>
      <cdr:y>0.53125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505200" y="838200"/>
          <a:ext cx="838200" cy="4572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>
            <a:alpha val="50000"/>
          </a:srgbClr>
        </a:solidFill>
        <a:ln xmlns:a="http://schemas.openxmlformats.org/drawingml/2006/main" w="25400" cap="flat" cmpd="sng" algn="ctr">
          <a:noFill/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0.1356</cdr:x>
      <cdr:y>0.81273</cdr:y>
    </cdr:from>
    <cdr:to>
      <cdr:x>0.59657</cdr:x>
      <cdr:y>0.89289</cdr:y>
    </cdr:to>
    <cdr:sp macro="" textlink="">
      <cdr:nvSpPr>
        <cdr:cNvPr id="142344" name="Text Box 8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639638" y="3528658"/>
          <a:ext cx="2629295" cy="312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0.57618</cdr:x>
      <cdr:y>0.82807</cdr:y>
    </cdr:from>
    <cdr:to>
      <cdr:x>0.96789</cdr:x>
      <cdr:y>0.87084</cdr:y>
    </cdr:to>
    <cdr:sp macro="" textlink="">
      <cdr:nvSpPr>
        <cdr:cNvPr id="1153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24697" y="2826861"/>
          <a:ext cx="2190126" cy="1458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27432" bIns="18288" anchor="b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GB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y = 23.87 +1.627x +0.018 x2; R^2 error = 0.699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0.49557</cdr:x>
      <cdr:y>0.63708</cdr:y>
    </cdr:from>
    <cdr:to>
      <cdr:x>0.55874</cdr:x>
      <cdr:y>0.68897</cdr:y>
    </cdr:to>
    <cdr:sp macro="" textlink="">
      <cdr:nvSpPr>
        <cdr:cNvPr id="141328" name="Text Box 16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803944" y="3033589"/>
          <a:ext cx="351015" cy="244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GB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0.49557</cdr:x>
      <cdr:y>0.63708</cdr:y>
    </cdr:from>
    <cdr:to>
      <cdr:x>0.55874</cdr:x>
      <cdr:y>0.68897</cdr:y>
    </cdr:to>
    <cdr:sp macro="" textlink="">
      <cdr:nvSpPr>
        <cdr:cNvPr id="141328" name="Text Box 16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803944" y="3033589"/>
          <a:ext cx="351015" cy="244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GB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0.49557</cdr:x>
      <cdr:y>0.63708</cdr:y>
    </cdr:from>
    <cdr:to>
      <cdr:x>0.55874</cdr:x>
      <cdr:y>0.68897</cdr:y>
    </cdr:to>
    <cdr:sp macro="" textlink="">
      <cdr:nvSpPr>
        <cdr:cNvPr id="141328" name="Text Box 16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803944" y="3033589"/>
          <a:ext cx="351015" cy="244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GB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2A4BE-78C5-4022-AD6C-F4EBA714E13A}" type="datetimeFigureOut">
              <a:rPr lang="en-GB" smtClean="0"/>
              <a:pPr/>
              <a:t>29/09/2016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C4A2-FA84-4329-9351-D16208D34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Good morning, I will be talking about the potential for continuous noise monitoring , based on wind farm noise experience in the UK.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could have automated reports, but would these be based on averaging data yearly. quarterly, monthly ?  There are no guidance as most surveys  are around 1-2 months and would assume to average the entire data set. The chart describe a route for the operational team to use automated reports  to adjust curtailment.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regards to location, … Read quickly the three bullets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 receptors +600m too far and at 100m too close ?   There is a general consensus , as per this quote from the IOA  in the UK, that receptors may be too far from the turbines for meaningful measurements.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here is the traditional approach, we have issues with overwhelming background noise. As can be seen in the red area, …Describe briefly the bottom chart.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could measure closer to have  a better reading of the specific wind farm noise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 we could measure at both to provide context  and extra information about the results from receptor measurements.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</p:spPr>
        <p:txBody>
          <a:bodyPr>
            <a:normAutofit/>
          </a:bodyPr>
          <a:lstStyle/>
          <a:p>
            <a:r>
              <a:rPr lang="en-GB" dirty="0" smtClean="0"/>
              <a:t>And also would could envisage two equipment s near the turbines.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if we do not monitor at the receptor, …read the question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are collecting data to test the use of proxy measurements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will present data from one of the site, where we have three locations in line and we have data separated for periods ON, period OFF and we also have predictions.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will be covering ..1  2 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Quick descriptions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Bid difference here with background, turbine noise dominant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little further and still a major contribution form turbines, but a little closer  to background.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at receptor distance, we can see a huge contribution of background noise.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aim is to represent the receptor location, so a basic extrapolation has been done and these initial results indicate a good correlation.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to conclude, … read quickly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Describe the limit, then he predictions and curtailment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we repeat the operation for various wind direction, example here crosswind with less curtailment.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the main output is a noise curtailment strategy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strategies are implemented from day1 and that is it,  often not tested in field.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Continuous monitoring would offer opportunities for fine tuning,  detection of operational issues 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 of course there are challenges, technology wise we acousticians still mostly rely on non-smart meter, SD card reader required.  We need to easily sync noise, rain, wind, </a:t>
            </a:r>
            <a:r>
              <a:rPr lang="en-GB" dirty="0" err="1" smtClean="0"/>
              <a:t>scada</a:t>
            </a:r>
            <a:r>
              <a:rPr lang="en-GB" dirty="0" smtClean="0"/>
              <a:t> .. The internet of things is happening but slowly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of course,  recording 10minute data is not sufficient any more, we need months of  100ms data for AM , a big data challenge ahead.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C4A2-FA84-4329-9351-D16208D3402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700809"/>
            <a:ext cx="5184576" cy="1080120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2780928"/>
            <a:ext cx="5184576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779838" y="3933825"/>
            <a:ext cx="5184775" cy="4312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DD MONTH YEAR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12" y="4509120"/>
            <a:ext cx="5184775" cy="360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Firstname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Lastname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779838" y="4868863"/>
            <a:ext cx="5184775" cy="6477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Position in Company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80400" cy="4321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dirty="0" smtClean="0"/>
              <a:t>Bullet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Bullet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i="0" cap="none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309320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hyperlink" Target="http://www.tnei.co.u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mailto:moise.coulon@tnei.co.uk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8202488" cy="19812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Continuous noise monitoring to protect residents and improve yield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" y="4267200"/>
            <a:ext cx="8153400" cy="990600"/>
          </a:xfrm>
        </p:spPr>
        <p:txBody>
          <a:bodyPr/>
          <a:lstStyle/>
          <a:p>
            <a:r>
              <a:rPr lang="en-GB" sz="2400" dirty="0" smtClean="0">
                <a:latin typeface="+mj-lt"/>
              </a:rPr>
              <a:t>Moise Coulon, James Mackay and </a:t>
            </a:r>
          </a:p>
          <a:p>
            <a:r>
              <a:rPr lang="en-GB" sz="2400" dirty="0" smtClean="0">
                <a:latin typeface="+mj-lt"/>
              </a:rPr>
              <a:t>Jason Baldwin – TNEI</a:t>
            </a:r>
          </a:p>
          <a:p>
            <a:r>
              <a:rPr lang="en-GB" sz="2400" dirty="0" smtClean="0">
                <a:latin typeface="+mj-lt"/>
              </a:rPr>
              <a:t>Peter </a:t>
            </a:r>
            <a:r>
              <a:rPr lang="en-GB" sz="2400" dirty="0" err="1" smtClean="0">
                <a:latin typeface="+mj-lt"/>
              </a:rPr>
              <a:t>Longbottom</a:t>
            </a:r>
            <a:r>
              <a:rPr lang="en-GB" sz="2400" dirty="0" smtClean="0">
                <a:latin typeface="+mj-lt"/>
              </a:rPr>
              <a:t> – Visual Wind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2743200" cy="9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1430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METHODOLOGY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1447801"/>
            <a:ext cx="8280400" cy="4343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latin typeface="+mn-lt"/>
              </a:rPr>
              <a:t>Yearly/quarterly/monthly automated results ?</a:t>
            </a:r>
          </a:p>
          <a:p>
            <a:pPr>
              <a:buNone/>
            </a:pPr>
            <a:r>
              <a:rPr lang="en-GB" sz="2400" dirty="0" smtClean="0">
                <a:latin typeface="+mn-lt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" y="2057400"/>
            <a:ext cx="837747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LOCATION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Noise kits intrusive for residents when installed in their gardens for long period </a:t>
            </a:r>
          </a:p>
          <a:p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Privacy concerns with audio </a:t>
            </a:r>
          </a:p>
          <a:p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Residents may interfere with kits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LOCATION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280400" cy="432117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Monitoring at receptors ~500m to 2000m is far from the noise source (turbines), hard to differentiate on/off</a:t>
            </a:r>
          </a:p>
          <a:p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Monitoring at the 61400-11 position ~100m is too close, sound field and character not representative of receptors </a:t>
            </a:r>
          </a:p>
          <a:p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In the UK, IOA GPG SGN5 noted: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</a:t>
            </a:r>
            <a:r>
              <a:rPr lang="en-GB" sz="2400" b="1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compliance measurements may need to be undertaken in closer proximity to the wind farm to ensure background noise levels do not unduly influence the readings.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”</a:t>
            </a:r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LOCATION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3657600"/>
            <a:ext cx="8280400" cy="229235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Option 1 – the traditional approach</a:t>
            </a:r>
            <a:endParaRPr lang="en-GB" sz="2400" dirty="0">
              <a:latin typeface="+mn-lt"/>
            </a:endParaRPr>
          </a:p>
        </p:txBody>
      </p:sp>
      <p:pic>
        <p:nvPicPr>
          <p:cNvPr id="5123" name="Picture 3" descr="WTN and NSR OPT1"/>
          <p:cNvPicPr>
            <a:picLocks noChangeAspect="1" noChangeArrowheads="1"/>
          </p:cNvPicPr>
          <p:nvPr/>
        </p:nvPicPr>
        <p:blipFill>
          <a:blip r:embed="rId3" cstate="print"/>
          <a:srcRect b="25615"/>
          <a:stretch>
            <a:fillRect/>
          </a:stretch>
        </p:blipFill>
        <p:spPr bwMode="auto">
          <a:xfrm>
            <a:off x="0" y="1699579"/>
            <a:ext cx="7680960" cy="18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/>
        </p:nvGraphicFramePr>
        <p:xfrm>
          <a:off x="1524000" y="4191000"/>
          <a:ext cx="762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198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105400" y="5029200"/>
            <a:ext cx="838200" cy="457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TN and NSR OPT2"/>
          <p:cNvPicPr>
            <a:picLocks noChangeAspect="1" noChangeArrowheads="1"/>
          </p:cNvPicPr>
          <p:nvPr/>
        </p:nvPicPr>
        <p:blipFill>
          <a:blip r:embed="rId3" cstate="print"/>
          <a:srcRect b="25615"/>
          <a:stretch>
            <a:fillRect/>
          </a:stretch>
        </p:blipFill>
        <p:spPr bwMode="auto">
          <a:xfrm>
            <a:off x="-1" y="1699579"/>
            <a:ext cx="7680960" cy="18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LOCATION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3657600"/>
            <a:ext cx="8280400" cy="229235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Option 2 – measure close to the development</a:t>
            </a:r>
            <a:endParaRPr lang="en-GB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4191000"/>
          <a:ext cx="762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TN and NSR OPT4"/>
          <p:cNvPicPr>
            <a:picLocks noChangeAspect="1" noChangeArrowheads="1"/>
          </p:cNvPicPr>
          <p:nvPr/>
        </p:nvPicPr>
        <p:blipFill>
          <a:blip r:embed="rId3" cstate="print"/>
          <a:srcRect b="25615"/>
          <a:stretch>
            <a:fillRect/>
          </a:stretch>
        </p:blipFill>
        <p:spPr bwMode="auto">
          <a:xfrm>
            <a:off x="-1" y="1699579"/>
            <a:ext cx="7680960" cy="18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LOCATION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3657600"/>
            <a:ext cx="8280400" cy="229235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Option 3 – measure near the development and at receptor</a:t>
            </a:r>
            <a:endParaRPr lang="en-GB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4191000"/>
          <a:ext cx="762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590800" y="4876800"/>
            <a:ext cx="838200" cy="457200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 cap="flat" cmpd="sng" algn="ctr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TN and NSR OPT3"/>
          <p:cNvPicPr>
            <a:picLocks noChangeAspect="1" noChangeArrowheads="1"/>
          </p:cNvPicPr>
          <p:nvPr/>
        </p:nvPicPr>
        <p:blipFill>
          <a:blip r:embed="rId3" cstate="print"/>
          <a:srcRect b="25615"/>
          <a:stretch>
            <a:fillRect/>
          </a:stretch>
        </p:blipFill>
        <p:spPr bwMode="auto">
          <a:xfrm>
            <a:off x="-1" y="1699579"/>
            <a:ext cx="7680960" cy="18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LOCATION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3657600"/>
            <a:ext cx="8280400" cy="229235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Option 4 – measure at two locations near the development</a:t>
            </a:r>
            <a:endParaRPr lang="en-GB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4191000"/>
          <a:ext cx="762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667000" y="4876800"/>
            <a:ext cx="838200" cy="457200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 cap="flat" cmpd="sng" algn="ctr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86200" y="4953000"/>
            <a:ext cx="838200" cy="457200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 cap="flat" cmpd="sng" algn="ctr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LOCATION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2" y="1295401"/>
            <a:ext cx="8675688" cy="4953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sz="2800" dirty="0" smtClean="0">
              <a:latin typeface="+mn-lt"/>
            </a:endParaRPr>
          </a:p>
          <a:p>
            <a:pPr>
              <a:buFontTx/>
              <a:buChar char="-"/>
            </a:pPr>
            <a:endParaRPr lang="en-GB" sz="2800" b="1" dirty="0" smtClean="0">
              <a:latin typeface="+mn-lt"/>
            </a:endParaRPr>
          </a:p>
          <a:p>
            <a:pPr>
              <a:buNone/>
            </a:pPr>
            <a:endParaRPr lang="en-GB" sz="2800" b="1" dirty="0" smtClean="0">
              <a:latin typeface="+mn-lt"/>
            </a:endParaRPr>
          </a:p>
          <a:p>
            <a:pPr>
              <a:buNone/>
            </a:pPr>
            <a:r>
              <a:rPr lang="en-GB" sz="2800" b="1" dirty="0" smtClean="0">
                <a:latin typeface="+mn-lt"/>
              </a:rPr>
              <a:t>Are proxy measurements representative of the receptor?  </a:t>
            </a:r>
          </a:p>
          <a:p>
            <a:pPr>
              <a:buFontTx/>
              <a:buChar char="-"/>
            </a:pPr>
            <a:endParaRPr lang="en-GB" sz="2800" b="1" dirty="0" smtClean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FIELD MEASUREMENTS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295400"/>
            <a:ext cx="5257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+mn-lt"/>
              </a:rPr>
              <a:t>Proxy testing measurements, so far data has been collected at four sites:</a:t>
            </a:r>
          </a:p>
          <a:p>
            <a:endParaRPr lang="en-GB" dirty="0" smtClean="0">
              <a:latin typeface="+mn-lt"/>
            </a:endParaRPr>
          </a:p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Site A </a:t>
            </a:r>
            <a:r>
              <a:rPr lang="en-GB" dirty="0" smtClean="0">
                <a:latin typeface="+mn-lt"/>
              </a:rPr>
              <a:t>-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latin typeface="+mn-lt"/>
              </a:rPr>
              <a:t>single 500kW turbine, coastal location, gently sloping topography</a:t>
            </a:r>
          </a:p>
          <a:p>
            <a:endParaRPr lang="en-GB" dirty="0" smtClean="0">
              <a:latin typeface="+mn-lt"/>
            </a:endParaRPr>
          </a:p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Site B </a:t>
            </a:r>
            <a:r>
              <a:rPr lang="en-GB" dirty="0" smtClean="0">
                <a:latin typeface="+mn-lt"/>
              </a:rPr>
              <a:t>- ~20MW site, gently sloping topography</a:t>
            </a:r>
          </a:p>
          <a:p>
            <a:endParaRPr lang="en-GB" dirty="0" smtClean="0">
              <a:latin typeface="+mn-lt"/>
            </a:endParaRPr>
          </a:p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Site C </a:t>
            </a:r>
            <a:r>
              <a:rPr lang="en-GB" dirty="0" smtClean="0">
                <a:latin typeface="+mn-lt"/>
              </a:rPr>
              <a:t>- &gt;50MW site, rolling countryside</a:t>
            </a:r>
          </a:p>
          <a:p>
            <a:endParaRPr lang="en-GB" dirty="0" smtClean="0">
              <a:latin typeface="+mn-lt"/>
            </a:endParaRPr>
          </a:p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Site D </a:t>
            </a:r>
            <a:r>
              <a:rPr lang="en-GB" dirty="0" smtClean="0">
                <a:latin typeface="+mn-lt"/>
              </a:rPr>
              <a:t>- ~30MW site, gently sloping  topography</a:t>
            </a:r>
          </a:p>
          <a:p>
            <a:endParaRPr lang="en-GB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05.pn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34000" y="2743200"/>
            <a:ext cx="3505200" cy="19812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8280400" cy="43211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For each site, at least two noise kits deployed, one at receptor and one at a proxy between turbines and receptor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For site B, three kits at 25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0m, </a:t>
            </a:r>
            <a:r>
              <a:rPr lang="en-GB" sz="2400" noProof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0m and </a:t>
            </a:r>
            <a:r>
              <a:rPr lang="en-GB" sz="2400" noProof="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00m and results presented here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Measured data available with </a:t>
            </a:r>
            <a:r>
              <a:rPr lang="en-GB" sz="2400" dirty="0" smtClean="0">
                <a:solidFill>
                  <a:srgbClr val="0070C0"/>
                </a:solidFill>
              </a:rPr>
              <a:t>turbines ON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(filtered for downwind in analysis) and </a:t>
            </a:r>
            <a:r>
              <a:rPr lang="en-GB" sz="2400" dirty="0" smtClean="0"/>
              <a:t>turbines OFF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(background data).  Log subtraction done to determine the </a:t>
            </a:r>
            <a:r>
              <a:rPr lang="en-GB" sz="2400" dirty="0" smtClean="0">
                <a:solidFill>
                  <a:srgbClr val="00B050"/>
                </a:solidFill>
              </a:rPr>
              <a:t>specific noise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of the wind farm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srgbClr val="92D050"/>
                </a:solidFill>
              </a:rPr>
              <a:t>Predictions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made to allow comparison with </a:t>
            </a:r>
            <a:r>
              <a:rPr lang="en-GB" sz="2400" dirty="0" smtClean="0">
                <a:solidFill>
                  <a:srgbClr val="00B050"/>
                </a:solidFill>
              </a:rPr>
              <a:t>specific noise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FIELD MEASUREMENTS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CONTENT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219200"/>
            <a:ext cx="5094287" cy="4321175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endParaRPr lang="en-GB" sz="2400" dirty="0" smtClean="0"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 smtClean="0">
                <a:latin typeface="+mn-lt"/>
              </a:rPr>
              <a:t>Noise curtailment </a:t>
            </a:r>
          </a:p>
          <a:p>
            <a:pPr marL="457200" lvl="0" indent="-457200">
              <a:buFont typeface="+mj-lt"/>
              <a:buAutoNum type="arabicPeriod"/>
            </a:pPr>
            <a:endParaRPr lang="en-GB" sz="28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latin typeface="+mn-lt"/>
              </a:rPr>
              <a:t>Challenges of continuous monitoring</a:t>
            </a:r>
          </a:p>
          <a:p>
            <a:pPr marL="457200" lvl="0" indent="-457200">
              <a:buFont typeface="+mj-lt"/>
              <a:buAutoNum type="arabicPeriod"/>
            </a:pPr>
            <a:endParaRPr lang="en-GB" sz="2800" dirty="0" smtClean="0"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 smtClean="0">
                <a:latin typeface="+mn-lt"/>
              </a:rPr>
              <a:t>Field measurements – results from proxy tests</a:t>
            </a:r>
          </a:p>
          <a:p>
            <a:endParaRPr lang="en-GB" sz="24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otor and Nace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447800"/>
            <a:ext cx="3352800" cy="446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FIELD MEASUREMENTS:</a:t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NOISE LEVELS, SITE B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pPr>
              <a:buNone/>
            </a:pPr>
            <a:r>
              <a:rPr lang="en-GB" b="1" dirty="0" smtClean="0">
                <a:latin typeface="+mn-lt"/>
              </a:rPr>
              <a:t>Measurement location 1 @ 250m – </a:t>
            </a:r>
            <a:r>
              <a:rPr lang="en-GB" b="1" dirty="0" smtClean="0">
                <a:solidFill>
                  <a:schemeClr val="tx2"/>
                </a:solidFill>
                <a:latin typeface="+mn-lt"/>
              </a:rPr>
              <a:t>ON with individual 10minute points </a:t>
            </a:r>
            <a:endParaRPr lang="en-GB" b="1" dirty="0"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82210" y="1728787"/>
          <a:ext cx="5579579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62200" y="48768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Hub height wind speed standardised to 10m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438400"/>
            <a:ext cx="461665" cy="137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dB L</a:t>
            </a:r>
            <a:r>
              <a:rPr lang="en-GB" baseline="-25000" dirty="0" smtClean="0"/>
              <a:t>A90</a:t>
            </a:r>
            <a:endParaRPr lang="en-GB" baseline="-25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772685" y="1643062"/>
          <a:ext cx="5598629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FIELD MEASUREMENTS: </a:t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NOISE LEVELS, SITE B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pPr>
              <a:buNone/>
            </a:pPr>
            <a:r>
              <a:rPr lang="en-GB" b="1" dirty="0" smtClean="0">
                <a:latin typeface="+mn-lt"/>
              </a:rPr>
              <a:t>Measurement location 1 @ 250m – </a:t>
            </a:r>
            <a:r>
              <a:rPr lang="en-GB" b="1" dirty="0" smtClean="0">
                <a:solidFill>
                  <a:schemeClr val="tx2"/>
                </a:solidFill>
                <a:latin typeface="+mn-lt"/>
              </a:rPr>
              <a:t>ON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000000"/>
                </a:solidFill>
                <a:latin typeface="+mn-lt"/>
              </a:rPr>
              <a:t>OFF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00B050"/>
                </a:solidFill>
                <a:latin typeface="+mn-lt"/>
              </a:rPr>
              <a:t>SPECIFIC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92D050"/>
                </a:solidFill>
                <a:latin typeface="+mn-lt"/>
              </a:rPr>
              <a:t>PREDICTIONS</a:t>
            </a:r>
            <a:endParaRPr lang="en-GB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70249" y="1643062"/>
          <a:ext cx="5603502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FIELD MEASUREMENTS: </a:t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NOISE LEVELS, SITE B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b="1" dirty="0" smtClean="0">
                <a:latin typeface="+mn-lt"/>
              </a:rPr>
              <a:t>Measurement location 2 @ 350m – </a:t>
            </a:r>
            <a:r>
              <a:rPr lang="en-GB" b="1" dirty="0" smtClean="0">
                <a:solidFill>
                  <a:schemeClr val="tx2"/>
                </a:solidFill>
                <a:latin typeface="+mn-lt"/>
              </a:rPr>
              <a:t>ON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000000"/>
                </a:solidFill>
                <a:latin typeface="+mn-lt"/>
              </a:rPr>
              <a:t>OFF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00B050"/>
                </a:solidFill>
                <a:latin typeface="+mn-lt"/>
              </a:rPr>
              <a:t>SPECIFIC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92D050"/>
                </a:solidFill>
                <a:latin typeface="+mn-lt"/>
              </a:rPr>
              <a:t>PREDICTIONS</a:t>
            </a:r>
            <a:endParaRPr lang="en-GB" b="1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768248" y="1643062"/>
          <a:ext cx="5607503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FIELD MEASUREMENTS: </a:t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NOISE LEVELS, SITE B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pPr>
              <a:buNone/>
            </a:pPr>
            <a:r>
              <a:rPr lang="en-GB" b="1" dirty="0" smtClean="0">
                <a:latin typeface="+mn-lt"/>
              </a:rPr>
              <a:t>Measurement location 3 @ 600m – </a:t>
            </a:r>
            <a:r>
              <a:rPr lang="en-GB" b="1" dirty="0" smtClean="0">
                <a:solidFill>
                  <a:schemeClr val="tx2"/>
                </a:solidFill>
                <a:latin typeface="+mn-lt"/>
              </a:rPr>
              <a:t>ON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000000"/>
                </a:solidFill>
                <a:latin typeface="+mn-lt"/>
              </a:rPr>
              <a:t>OFF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00B050"/>
                </a:solidFill>
                <a:latin typeface="+mn-lt"/>
              </a:rPr>
              <a:t>SPECIFIC</a:t>
            </a:r>
            <a:r>
              <a:rPr lang="en-GB" b="1" dirty="0" smtClean="0">
                <a:latin typeface="+mn-lt"/>
              </a:rPr>
              <a:t>, </a:t>
            </a:r>
            <a:r>
              <a:rPr lang="en-GB" b="1" dirty="0" smtClean="0">
                <a:solidFill>
                  <a:srgbClr val="92D050"/>
                </a:solidFill>
                <a:latin typeface="+mn-lt"/>
              </a:rPr>
              <a:t>PREDICTIONS</a:t>
            </a:r>
            <a:endParaRPr lang="en-GB" b="1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FIELD MEASUREMENTS: </a:t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NOISE LEVELS SITE B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79700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CONCLUSIONS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280400" cy="4321175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>
                <a:latin typeface="+mn-lt"/>
              </a:rPr>
              <a:t>Continuous noise monitoring may be a viable alternative to sporadic noise testing </a:t>
            </a:r>
          </a:p>
          <a:p>
            <a:pPr lvl="0"/>
            <a:endParaRPr lang="en-GB" sz="2400" dirty="0" smtClean="0">
              <a:latin typeface="+mn-lt"/>
            </a:endParaRPr>
          </a:p>
          <a:p>
            <a:pPr lvl="0"/>
            <a:r>
              <a:rPr lang="en-GB" sz="2400" dirty="0" smtClean="0">
                <a:latin typeface="+mn-lt"/>
              </a:rPr>
              <a:t>It would allow fine tuning of noise curtailment and better response  to residents concerns</a:t>
            </a:r>
          </a:p>
          <a:p>
            <a:pPr lvl="0"/>
            <a:endParaRPr lang="en-GB" sz="2400" dirty="0" smtClean="0">
              <a:latin typeface="+mn-lt"/>
            </a:endParaRPr>
          </a:p>
          <a:p>
            <a:pPr lvl="0"/>
            <a:r>
              <a:rPr lang="en-GB" sz="2400" dirty="0" smtClean="0">
                <a:latin typeface="+mn-lt"/>
              </a:rPr>
              <a:t>The choice of the monitoring location is a very important consideration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THANK YOU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198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8" t="15681" r="468" b="30958"/>
          <a:stretch/>
        </p:blipFill>
        <p:spPr>
          <a:xfrm>
            <a:off x="228600" y="3657600"/>
            <a:ext cx="2438400" cy="23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>
            <a:fillRect/>
          </a:stretch>
        </p:blipFill>
        <p:spPr>
          <a:xfrm>
            <a:off x="6553200" y="3657600"/>
            <a:ext cx="2438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971800" y="3886200"/>
            <a:ext cx="3531672" cy="1945365"/>
            <a:chOff x="1860370" y="5257448"/>
            <a:chExt cx="7063343" cy="3890730"/>
          </a:xfrm>
        </p:grpSpPr>
        <p:pic>
          <p:nvPicPr>
            <p:cNvPr id="9" name="Picture 2" descr="Secondary SCADA for wind energy in the UK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298" y="5257448"/>
              <a:ext cx="6613415" cy="3737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5298490" y="8288760"/>
              <a:ext cx="442172" cy="67015"/>
            </a:xfrm>
            <a:prstGeom prst="rect">
              <a:avLst/>
            </a:prstGeom>
            <a:solidFill>
              <a:srgbClr val="32465B"/>
            </a:solidFill>
            <a:ln>
              <a:noFill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8100" tIns="38100" rIns="38100" bIns="38100" rtlCol="0" anchor="ctr"/>
            <a:lstStyle/>
            <a:p>
              <a:pPr algn="l"/>
              <a:endParaRPr lang="en-GB" sz="1200" dirty="0" err="1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endParaRPr>
            </a:p>
          </p:txBody>
        </p:sp>
        <p:pic>
          <p:nvPicPr>
            <p:cNvPr id="11" name="Picture 4" descr="Secondary SCADA for wind energy in the UK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877" y="5872513"/>
              <a:ext cx="5806773" cy="3275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11186" y="6057900"/>
              <a:ext cx="4325408" cy="2854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3" name="Group 14"/>
            <p:cNvGrpSpPr/>
            <p:nvPr/>
          </p:nvGrpSpPr>
          <p:grpSpPr>
            <a:xfrm>
              <a:off x="1860370" y="6216740"/>
              <a:ext cx="1311833" cy="2929543"/>
              <a:chOff x="-4733259" y="4703507"/>
              <a:chExt cx="3363913" cy="7113588"/>
            </a:xfrm>
          </p:grpSpPr>
          <p:grpSp>
            <p:nvGrpSpPr>
              <p:cNvPr id="14" name="Group 15"/>
              <p:cNvGrpSpPr/>
              <p:nvPr/>
            </p:nvGrpSpPr>
            <p:grpSpPr>
              <a:xfrm>
                <a:off x="-4733259" y="4703507"/>
                <a:ext cx="3363913" cy="7113588"/>
                <a:chOff x="10007600" y="6019800"/>
                <a:chExt cx="3363913" cy="7113588"/>
              </a:xfrm>
            </p:grpSpPr>
            <p:sp>
              <p:nvSpPr>
                <p:cNvPr id="16" name="AutoShape 12"/>
                <p:cNvSpPr>
                  <a:spLocks/>
                </p:cNvSpPr>
                <p:nvPr/>
              </p:nvSpPr>
              <p:spPr bwMode="auto">
                <a:xfrm>
                  <a:off x="12496800" y="6019800"/>
                  <a:ext cx="427038" cy="571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599" y="0"/>
                      </a:lnTo>
                      <a:cubicBezTo>
                        <a:pt x="21599" y="0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6E6D6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7" name="AutoShape 13"/>
                <p:cNvSpPr>
                  <a:spLocks/>
                </p:cNvSpPr>
                <p:nvPr/>
              </p:nvSpPr>
              <p:spPr bwMode="auto">
                <a:xfrm>
                  <a:off x="10007600" y="7658100"/>
                  <a:ext cx="44450" cy="2428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599" y="0"/>
                      </a:lnTo>
                      <a:cubicBezTo>
                        <a:pt x="21599" y="0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4242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8" name="AutoShape 14"/>
                <p:cNvSpPr>
                  <a:spLocks/>
                </p:cNvSpPr>
                <p:nvPr/>
              </p:nvSpPr>
              <p:spPr bwMode="auto">
                <a:xfrm>
                  <a:off x="10007600" y="7366000"/>
                  <a:ext cx="44450" cy="2428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21599"/>
                      </a:lnTo>
                      <a:lnTo>
                        <a:pt x="0" y="0"/>
                      </a:lnTo>
                      <a:lnTo>
                        <a:pt x="21599" y="0"/>
                      </a:lnTo>
                      <a:cubicBezTo>
                        <a:pt x="21599" y="0"/>
                        <a:pt x="21599" y="215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4242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9" name="AutoShape 15"/>
                <p:cNvSpPr>
                  <a:spLocks/>
                </p:cNvSpPr>
                <p:nvPr/>
              </p:nvSpPr>
              <p:spPr bwMode="auto">
                <a:xfrm>
                  <a:off x="10007600" y="7073900"/>
                  <a:ext cx="44450" cy="2190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21599"/>
                      </a:lnTo>
                      <a:lnTo>
                        <a:pt x="0" y="0"/>
                      </a:lnTo>
                      <a:lnTo>
                        <a:pt x="21599" y="0"/>
                      </a:lnTo>
                      <a:cubicBezTo>
                        <a:pt x="21599" y="0"/>
                        <a:pt x="21599" y="215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4242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0" name="AutoShape 16"/>
                <p:cNvSpPr>
                  <a:spLocks/>
                </p:cNvSpPr>
                <p:nvPr/>
              </p:nvSpPr>
              <p:spPr bwMode="auto">
                <a:xfrm>
                  <a:off x="10058400" y="6070600"/>
                  <a:ext cx="3313113" cy="70627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0267"/>
                      </a:moveTo>
                      <a:cubicBezTo>
                        <a:pt x="21600" y="20922"/>
                        <a:pt x="21126" y="21599"/>
                        <a:pt x="18834" y="21599"/>
                      </a:cubicBezTo>
                      <a:lnTo>
                        <a:pt x="3537" y="21599"/>
                      </a:lnTo>
                      <a:cubicBezTo>
                        <a:pt x="1644" y="21599"/>
                        <a:pt x="0" y="21272"/>
                        <a:pt x="0" y="20220"/>
                      </a:cubicBezTo>
                      <a:lnTo>
                        <a:pt x="0" y="1402"/>
                      </a:lnTo>
                      <a:cubicBezTo>
                        <a:pt x="0" y="514"/>
                        <a:pt x="1843" y="0"/>
                        <a:pt x="3438" y="0"/>
                      </a:cubicBezTo>
                      <a:lnTo>
                        <a:pt x="18286" y="0"/>
                      </a:lnTo>
                      <a:cubicBezTo>
                        <a:pt x="20130" y="0"/>
                        <a:pt x="21600" y="467"/>
                        <a:pt x="21600" y="1355"/>
                      </a:cubicBezTo>
                      <a:cubicBezTo>
                        <a:pt x="21600" y="1355"/>
                        <a:pt x="21600" y="20267"/>
                        <a:pt x="21600" y="20267"/>
                      </a:cubicBezTo>
                      <a:close/>
                    </a:path>
                  </a:pathLst>
                </a:custGeom>
                <a:solidFill>
                  <a:srgbClr val="484849"/>
                </a:solidFill>
                <a:ln w="38100" cap="flat" cmpd="sng">
                  <a:solidFill>
                    <a:srgbClr val="6E6D6E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1" name="AutoShape 17"/>
                <p:cNvSpPr>
                  <a:spLocks/>
                </p:cNvSpPr>
                <p:nvPr/>
              </p:nvSpPr>
              <p:spPr bwMode="auto">
                <a:xfrm>
                  <a:off x="10045700" y="6083300"/>
                  <a:ext cx="3298825" cy="70453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0254"/>
                      </a:moveTo>
                      <a:cubicBezTo>
                        <a:pt x="21599" y="20909"/>
                        <a:pt x="21187" y="21600"/>
                        <a:pt x="18888" y="21600"/>
                      </a:cubicBezTo>
                      <a:lnTo>
                        <a:pt x="3547" y="21600"/>
                      </a:lnTo>
                      <a:cubicBezTo>
                        <a:pt x="1648" y="21600"/>
                        <a:pt x="0" y="21272"/>
                        <a:pt x="0" y="20220"/>
                      </a:cubicBezTo>
                      <a:lnTo>
                        <a:pt x="0" y="1402"/>
                      </a:lnTo>
                      <a:cubicBezTo>
                        <a:pt x="0" y="514"/>
                        <a:pt x="1848" y="0"/>
                        <a:pt x="3447" y="0"/>
                      </a:cubicBezTo>
                      <a:lnTo>
                        <a:pt x="6821" y="0"/>
                      </a:lnTo>
                      <a:cubicBezTo>
                        <a:pt x="6821" y="0"/>
                        <a:pt x="21599" y="20254"/>
                        <a:pt x="21599" y="20254"/>
                      </a:cubicBezTo>
                      <a:close/>
                    </a:path>
                  </a:pathLst>
                </a:custGeom>
                <a:solidFill>
                  <a:srgbClr val="4242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2" name="AutoShape 18"/>
                <p:cNvSpPr>
                  <a:spLocks/>
                </p:cNvSpPr>
                <p:nvPr/>
              </p:nvSpPr>
              <p:spPr bwMode="auto">
                <a:xfrm>
                  <a:off x="11455400" y="12382500"/>
                  <a:ext cx="542925" cy="5429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799"/>
                      </a:moveTo>
                      <a:cubicBezTo>
                        <a:pt x="21600" y="16763"/>
                        <a:pt x="16764" y="21599"/>
                        <a:pt x="10799" y="21599"/>
                      </a:cubicBezTo>
                      <a:cubicBezTo>
                        <a:pt x="4834" y="21599"/>
                        <a:pt x="0" y="16763"/>
                        <a:pt x="0" y="10799"/>
                      </a:cubicBezTo>
                      <a:cubicBezTo>
                        <a:pt x="0" y="4835"/>
                        <a:pt x="4834" y="0"/>
                        <a:pt x="10799" y="0"/>
                      </a:cubicBezTo>
                      <a:cubicBezTo>
                        <a:pt x="16764" y="0"/>
                        <a:pt x="21600" y="4835"/>
                        <a:pt x="21600" y="10799"/>
                      </a:cubicBezTo>
                      <a:close/>
                    </a:path>
                  </a:pathLst>
                </a:custGeom>
                <a:solidFill>
                  <a:srgbClr val="48484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3" name="AutoShape 19"/>
                <p:cNvSpPr>
                  <a:spLocks/>
                </p:cNvSpPr>
                <p:nvPr/>
              </p:nvSpPr>
              <p:spPr bwMode="auto">
                <a:xfrm>
                  <a:off x="11442700" y="12649200"/>
                  <a:ext cx="552450" cy="2714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11928"/>
                        <a:pt x="16671" y="21600"/>
                        <a:pt x="10806" y="21600"/>
                      </a:cubicBezTo>
                      <a:cubicBezTo>
                        <a:pt x="4942" y="21600"/>
                        <a:pt x="0" y="11928"/>
                        <a:pt x="0" y="0"/>
                      </a:cubicBezTo>
                      <a:cubicBezTo>
                        <a:pt x="9268" y="7540"/>
                        <a:pt x="13298" y="7288"/>
                        <a:pt x="21600" y="0"/>
                      </a:cubicBezTo>
                      <a:close/>
                    </a:path>
                  </a:pathLst>
                </a:custGeom>
                <a:solidFill>
                  <a:srgbClr val="232323">
                    <a:alpha val="2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4" name="AutoShape 20"/>
                <p:cNvSpPr>
                  <a:spLocks/>
                </p:cNvSpPr>
                <p:nvPr/>
              </p:nvSpPr>
              <p:spPr bwMode="auto">
                <a:xfrm>
                  <a:off x="11635580" y="12565855"/>
                  <a:ext cx="176213" cy="1762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21599"/>
                      </a:lnTo>
                      <a:lnTo>
                        <a:pt x="0" y="0"/>
                      </a:lnTo>
                      <a:lnTo>
                        <a:pt x="21599" y="0"/>
                      </a:lnTo>
                      <a:cubicBezTo>
                        <a:pt x="21599" y="0"/>
                        <a:pt x="21599" y="21599"/>
                        <a:pt x="21599" y="21599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rgbClr val="929292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5" name="AutoShape 21"/>
                <p:cNvSpPr>
                  <a:spLocks/>
                </p:cNvSpPr>
                <p:nvPr/>
              </p:nvSpPr>
              <p:spPr bwMode="auto">
                <a:xfrm>
                  <a:off x="11684000" y="6350000"/>
                  <a:ext cx="79375" cy="793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10798"/>
                      </a:moveTo>
                      <a:cubicBezTo>
                        <a:pt x="21599" y="16761"/>
                        <a:pt x="16768" y="21599"/>
                        <a:pt x="10801" y="21599"/>
                      </a:cubicBezTo>
                      <a:cubicBezTo>
                        <a:pt x="4835" y="21599"/>
                        <a:pt x="0" y="16761"/>
                        <a:pt x="0" y="10798"/>
                      </a:cubicBezTo>
                      <a:cubicBezTo>
                        <a:pt x="0" y="4835"/>
                        <a:pt x="4835" y="0"/>
                        <a:pt x="10801" y="0"/>
                      </a:cubicBezTo>
                      <a:cubicBezTo>
                        <a:pt x="16768" y="0"/>
                        <a:pt x="21599" y="4835"/>
                        <a:pt x="21599" y="10798"/>
                      </a:cubicBezTo>
                      <a:close/>
                    </a:path>
                  </a:pathLst>
                </a:custGeom>
                <a:solidFill>
                  <a:srgbClr val="232323"/>
                </a:solidFill>
                <a:ln w="12700" cap="flat" cmpd="sng">
                  <a:solidFill>
                    <a:srgbClr val="232323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6" name="AutoShape 22"/>
                <p:cNvSpPr>
                  <a:spLocks/>
                </p:cNvSpPr>
                <p:nvPr/>
              </p:nvSpPr>
              <p:spPr bwMode="auto">
                <a:xfrm>
                  <a:off x="11417300" y="6616700"/>
                  <a:ext cx="595313" cy="1031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2"/>
                      </a:moveTo>
                      <a:cubicBezTo>
                        <a:pt x="21600" y="16757"/>
                        <a:pt x="20762" y="21600"/>
                        <a:pt x="19730" y="21600"/>
                      </a:cubicBezTo>
                      <a:lnTo>
                        <a:pt x="1869" y="21600"/>
                      </a:lnTo>
                      <a:cubicBezTo>
                        <a:pt x="836" y="21600"/>
                        <a:pt x="0" y="16757"/>
                        <a:pt x="0" y="10802"/>
                      </a:cubicBezTo>
                      <a:cubicBezTo>
                        <a:pt x="0" y="4842"/>
                        <a:pt x="836" y="0"/>
                        <a:pt x="1869" y="0"/>
                      </a:cubicBezTo>
                      <a:lnTo>
                        <a:pt x="19730" y="0"/>
                      </a:lnTo>
                      <a:cubicBezTo>
                        <a:pt x="20762" y="0"/>
                        <a:pt x="21600" y="4842"/>
                        <a:pt x="21600" y="10802"/>
                      </a:cubicBezTo>
                      <a:cubicBezTo>
                        <a:pt x="21600" y="10802"/>
                        <a:pt x="21600" y="10802"/>
                        <a:pt x="21600" y="10802"/>
                      </a:cubicBezTo>
                      <a:close/>
                    </a:path>
                  </a:pathLst>
                </a:custGeom>
                <a:solidFill>
                  <a:srgbClr val="232323"/>
                </a:solidFill>
                <a:ln w="12700" cap="flat" cmpd="sng">
                  <a:solidFill>
                    <a:srgbClr val="232323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28575" tIns="28575" rIns="28575" bIns="28575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</a:endParaRPr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-4497460" y="5656537"/>
                <a:ext cx="2978295" cy="52667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85800" y="15240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hlinkClick r:id="rId11"/>
            </a:endParaRPr>
          </a:p>
          <a:p>
            <a:endParaRPr lang="en-GB" sz="2400" dirty="0" smtClean="0">
              <a:hlinkClick r:id="rId11"/>
            </a:endParaRPr>
          </a:p>
          <a:p>
            <a:r>
              <a:rPr lang="en-GB" sz="2400" dirty="0" smtClean="0">
                <a:hlinkClick r:id="rId11"/>
              </a:rPr>
              <a:t>moise.coulon@tnei.co.uk</a:t>
            </a:r>
            <a:r>
              <a:rPr lang="en-GB" sz="2400" dirty="0" smtClean="0"/>
              <a:t> </a:t>
            </a:r>
          </a:p>
          <a:p>
            <a:r>
              <a:rPr lang="en-GB" sz="2400" dirty="0" smtClean="0">
                <a:hlinkClick r:id="rId12"/>
              </a:rPr>
              <a:t>www.tnei.co.uk</a:t>
            </a:r>
            <a:r>
              <a:rPr lang="en-GB" sz="2400" dirty="0" smtClean="0"/>
              <a:t> </a:t>
            </a:r>
          </a:p>
          <a:p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" y="1524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Moise Coulon, Senior Technical Consultant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CONTEXT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8280400" cy="4244975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+mn-lt"/>
              </a:rPr>
              <a:t>Many wind farms start operation with noise curtailment</a:t>
            </a:r>
            <a:endParaRPr lang="en-GB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568950" y="2100263"/>
            <a:ext cx="431800" cy="863600"/>
            <a:chOff x="3075" y="2024"/>
            <a:chExt cx="317" cy="590"/>
          </a:xfrm>
        </p:grpSpPr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3075" y="2296"/>
              <a:ext cx="317" cy="31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3075" y="2024"/>
              <a:ext cx="317" cy="27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62200" y="1524000"/>
            <a:ext cx="1476375" cy="2232025"/>
            <a:chOff x="2362200" y="1524000"/>
            <a:chExt cx="1476375" cy="2232025"/>
          </a:xfrm>
        </p:grpSpPr>
        <p:grpSp>
          <p:nvGrpSpPr>
            <p:cNvPr id="13" name="Group 186"/>
            <p:cNvGrpSpPr>
              <a:grpSpLocks/>
            </p:cNvGrpSpPr>
            <p:nvPr/>
          </p:nvGrpSpPr>
          <p:grpSpPr bwMode="auto">
            <a:xfrm>
              <a:off x="3048000" y="1524000"/>
              <a:ext cx="790575" cy="2232025"/>
              <a:chOff x="1805" y="1842"/>
              <a:chExt cx="498" cy="1406"/>
            </a:xfrm>
          </p:grpSpPr>
          <p:grpSp>
            <p:nvGrpSpPr>
              <p:cNvPr id="14" name="Group 166"/>
              <p:cNvGrpSpPr>
                <a:grpSpLocks/>
              </p:cNvGrpSpPr>
              <p:nvPr/>
            </p:nvGrpSpPr>
            <p:grpSpPr bwMode="auto">
              <a:xfrm rot="-5400000">
                <a:off x="1854" y="2885"/>
                <a:ext cx="589" cy="137"/>
                <a:chOff x="1669" y="2251"/>
                <a:chExt cx="2312" cy="589"/>
              </a:xfrm>
            </p:grpSpPr>
            <p:sp>
              <p:nvSpPr>
                <p:cNvPr id="30" name="Oval 167"/>
                <p:cNvSpPr>
                  <a:spLocks noChangeArrowheads="1"/>
                </p:cNvSpPr>
                <p:nvPr/>
              </p:nvSpPr>
              <p:spPr bwMode="auto">
                <a:xfrm>
                  <a:off x="2893" y="2251"/>
                  <a:ext cx="1088" cy="9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168"/>
                <p:cNvSpPr>
                  <a:spLocks noChangeArrowheads="1"/>
                </p:cNvSpPr>
                <p:nvPr/>
              </p:nvSpPr>
              <p:spPr bwMode="auto">
                <a:xfrm rot="10800000">
                  <a:off x="2712" y="2251"/>
                  <a:ext cx="227" cy="90"/>
                </a:xfrm>
                <a:custGeom>
                  <a:avLst/>
                  <a:gdLst>
                    <a:gd name="T0" fmla="*/ 2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72 w 21600"/>
                    <a:gd name="T13" fmla="*/ 4560 h 21600"/>
                    <a:gd name="T14" fmla="*/ 17128 w 21600"/>
                    <a:gd name="T15" fmla="*/ 1704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" name="AutoShape 169"/>
                <p:cNvSpPr>
                  <a:spLocks noChangeArrowheads="1"/>
                </p:cNvSpPr>
                <p:nvPr/>
              </p:nvSpPr>
              <p:spPr bwMode="auto">
                <a:xfrm>
                  <a:off x="2666" y="2341"/>
                  <a:ext cx="318" cy="4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70"/>
                <p:cNvSpPr>
                  <a:spLocks noChangeArrowheads="1"/>
                </p:cNvSpPr>
                <p:nvPr/>
              </p:nvSpPr>
              <p:spPr bwMode="auto">
                <a:xfrm>
                  <a:off x="1669" y="2251"/>
                  <a:ext cx="1088" cy="9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71"/>
              <p:cNvGrpSpPr>
                <a:grpSpLocks/>
              </p:cNvGrpSpPr>
              <p:nvPr/>
            </p:nvGrpSpPr>
            <p:grpSpPr bwMode="auto">
              <a:xfrm rot="-5400000">
                <a:off x="1582" y="2658"/>
                <a:ext cx="589" cy="137"/>
                <a:chOff x="1669" y="2251"/>
                <a:chExt cx="2312" cy="589"/>
              </a:xfrm>
            </p:grpSpPr>
            <p:sp>
              <p:nvSpPr>
                <p:cNvPr id="26" name="Oval 172"/>
                <p:cNvSpPr>
                  <a:spLocks noChangeArrowheads="1"/>
                </p:cNvSpPr>
                <p:nvPr/>
              </p:nvSpPr>
              <p:spPr bwMode="auto">
                <a:xfrm>
                  <a:off x="2893" y="2251"/>
                  <a:ext cx="1088" cy="9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173"/>
                <p:cNvSpPr>
                  <a:spLocks noChangeArrowheads="1"/>
                </p:cNvSpPr>
                <p:nvPr/>
              </p:nvSpPr>
              <p:spPr bwMode="auto">
                <a:xfrm rot="10800000">
                  <a:off x="2712" y="2251"/>
                  <a:ext cx="227" cy="90"/>
                </a:xfrm>
                <a:custGeom>
                  <a:avLst/>
                  <a:gdLst>
                    <a:gd name="T0" fmla="*/ 2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72 w 21600"/>
                    <a:gd name="T13" fmla="*/ 4560 h 21600"/>
                    <a:gd name="T14" fmla="*/ 17128 w 21600"/>
                    <a:gd name="T15" fmla="*/ 1704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" name="AutoShape 174"/>
                <p:cNvSpPr>
                  <a:spLocks noChangeArrowheads="1"/>
                </p:cNvSpPr>
                <p:nvPr/>
              </p:nvSpPr>
              <p:spPr bwMode="auto">
                <a:xfrm>
                  <a:off x="2666" y="2341"/>
                  <a:ext cx="318" cy="4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75"/>
                <p:cNvSpPr>
                  <a:spLocks noChangeArrowheads="1"/>
                </p:cNvSpPr>
                <p:nvPr/>
              </p:nvSpPr>
              <p:spPr bwMode="auto">
                <a:xfrm>
                  <a:off x="1669" y="2251"/>
                  <a:ext cx="1088" cy="9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76"/>
              <p:cNvGrpSpPr>
                <a:grpSpLocks/>
              </p:cNvGrpSpPr>
              <p:nvPr/>
            </p:nvGrpSpPr>
            <p:grpSpPr bwMode="auto">
              <a:xfrm rot="-5400000">
                <a:off x="1944" y="2205"/>
                <a:ext cx="589" cy="137"/>
                <a:chOff x="1669" y="2251"/>
                <a:chExt cx="2312" cy="589"/>
              </a:xfrm>
            </p:grpSpPr>
            <p:sp>
              <p:nvSpPr>
                <p:cNvPr id="22" name="Oval 177"/>
                <p:cNvSpPr>
                  <a:spLocks noChangeArrowheads="1"/>
                </p:cNvSpPr>
                <p:nvPr/>
              </p:nvSpPr>
              <p:spPr bwMode="auto">
                <a:xfrm>
                  <a:off x="2893" y="2251"/>
                  <a:ext cx="1088" cy="9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178"/>
                <p:cNvSpPr>
                  <a:spLocks noChangeArrowheads="1"/>
                </p:cNvSpPr>
                <p:nvPr/>
              </p:nvSpPr>
              <p:spPr bwMode="auto">
                <a:xfrm rot="10800000">
                  <a:off x="2712" y="2251"/>
                  <a:ext cx="227" cy="90"/>
                </a:xfrm>
                <a:custGeom>
                  <a:avLst/>
                  <a:gdLst>
                    <a:gd name="T0" fmla="*/ 2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72 w 21600"/>
                    <a:gd name="T13" fmla="*/ 4560 h 21600"/>
                    <a:gd name="T14" fmla="*/ 17128 w 21600"/>
                    <a:gd name="T15" fmla="*/ 1704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" name="AutoShape 179"/>
                <p:cNvSpPr>
                  <a:spLocks noChangeArrowheads="1"/>
                </p:cNvSpPr>
                <p:nvPr/>
              </p:nvSpPr>
              <p:spPr bwMode="auto">
                <a:xfrm>
                  <a:off x="2666" y="2341"/>
                  <a:ext cx="318" cy="4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180"/>
                <p:cNvSpPr>
                  <a:spLocks noChangeArrowheads="1"/>
                </p:cNvSpPr>
                <p:nvPr/>
              </p:nvSpPr>
              <p:spPr bwMode="auto">
                <a:xfrm>
                  <a:off x="1669" y="2251"/>
                  <a:ext cx="1088" cy="9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81"/>
              <p:cNvGrpSpPr>
                <a:grpSpLocks/>
              </p:cNvGrpSpPr>
              <p:nvPr/>
            </p:nvGrpSpPr>
            <p:grpSpPr bwMode="auto">
              <a:xfrm rot="-5400000">
                <a:off x="1627" y="2068"/>
                <a:ext cx="589" cy="137"/>
                <a:chOff x="1669" y="2251"/>
                <a:chExt cx="2312" cy="589"/>
              </a:xfrm>
            </p:grpSpPr>
            <p:sp>
              <p:nvSpPr>
                <p:cNvPr id="18" name="Oval 182"/>
                <p:cNvSpPr>
                  <a:spLocks noChangeArrowheads="1"/>
                </p:cNvSpPr>
                <p:nvPr/>
              </p:nvSpPr>
              <p:spPr bwMode="auto">
                <a:xfrm>
                  <a:off x="2893" y="2251"/>
                  <a:ext cx="1088" cy="9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utoShape 183"/>
                <p:cNvSpPr>
                  <a:spLocks noChangeArrowheads="1"/>
                </p:cNvSpPr>
                <p:nvPr/>
              </p:nvSpPr>
              <p:spPr bwMode="auto">
                <a:xfrm rot="10800000">
                  <a:off x="2712" y="2251"/>
                  <a:ext cx="227" cy="90"/>
                </a:xfrm>
                <a:custGeom>
                  <a:avLst/>
                  <a:gdLst>
                    <a:gd name="T0" fmla="*/ 2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72 w 21600"/>
                    <a:gd name="T13" fmla="*/ 4560 h 21600"/>
                    <a:gd name="T14" fmla="*/ 17128 w 21600"/>
                    <a:gd name="T15" fmla="*/ 1704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" name="AutoShape 184"/>
                <p:cNvSpPr>
                  <a:spLocks noChangeArrowheads="1"/>
                </p:cNvSpPr>
                <p:nvPr/>
              </p:nvSpPr>
              <p:spPr bwMode="auto">
                <a:xfrm>
                  <a:off x="2666" y="2341"/>
                  <a:ext cx="318" cy="4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85"/>
                <p:cNvSpPr>
                  <a:spLocks noChangeArrowheads="1"/>
                </p:cNvSpPr>
                <p:nvPr/>
              </p:nvSpPr>
              <p:spPr bwMode="auto">
                <a:xfrm>
                  <a:off x="1669" y="2251"/>
                  <a:ext cx="1088" cy="9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Line 216"/>
            <p:cNvSpPr>
              <a:spLocks noChangeShapeType="1"/>
            </p:cNvSpPr>
            <p:nvPr/>
          </p:nvSpPr>
          <p:spPr bwMode="auto">
            <a:xfrm>
              <a:off x="2362200" y="2667000"/>
              <a:ext cx="479425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" name="Text Box 591"/>
          <p:cNvSpPr txBox="1">
            <a:spLocks noChangeArrowheads="1"/>
          </p:cNvSpPr>
          <p:nvPr/>
        </p:nvSpPr>
        <p:spPr bwMode="auto">
          <a:xfrm>
            <a:off x="762000" y="2286000"/>
            <a:ext cx="14398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33CCFF"/>
                </a:solidFill>
              </a:rPr>
              <a:t>Downwind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33CCFF"/>
                </a:solidFill>
              </a:rPr>
              <a:t>Situation</a:t>
            </a:r>
            <a:endParaRPr lang="en-GB" dirty="0">
              <a:solidFill>
                <a:srgbClr val="33CCFF"/>
              </a:solidFill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2057400" y="3200400"/>
          <a:ext cx="6705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 uiExpand="1">
        <p:bldSub>
          <a:bldChart bld="series" animBg="0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CONTEXT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91200" y="1905000"/>
            <a:ext cx="431800" cy="863600"/>
            <a:chOff x="3075" y="2024"/>
            <a:chExt cx="317" cy="590"/>
          </a:xfrm>
        </p:grpSpPr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3075" y="2296"/>
              <a:ext cx="317" cy="31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3075" y="2024"/>
              <a:ext cx="317" cy="27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66"/>
          <p:cNvGrpSpPr>
            <a:grpSpLocks/>
          </p:cNvGrpSpPr>
          <p:nvPr/>
        </p:nvGrpSpPr>
        <p:grpSpPr bwMode="auto">
          <a:xfrm>
            <a:off x="3505200" y="2514600"/>
            <a:ext cx="935038" cy="217488"/>
            <a:chOff x="1669" y="2251"/>
            <a:chExt cx="2312" cy="589"/>
          </a:xfrm>
          <a:solidFill>
            <a:srgbClr val="00B050"/>
          </a:solidFill>
        </p:grpSpPr>
        <p:sp>
          <p:nvSpPr>
            <p:cNvPr id="30" name="Oval 167"/>
            <p:cNvSpPr>
              <a:spLocks noChangeArrowheads="1"/>
            </p:cNvSpPr>
            <p:nvPr/>
          </p:nvSpPr>
          <p:spPr bwMode="auto">
            <a:xfrm>
              <a:off x="2893" y="2251"/>
              <a:ext cx="1088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68"/>
            <p:cNvSpPr>
              <a:spLocks noChangeArrowheads="1"/>
            </p:cNvSpPr>
            <p:nvPr/>
          </p:nvSpPr>
          <p:spPr bwMode="auto">
            <a:xfrm rot="10800000">
              <a:off x="2712" y="2251"/>
              <a:ext cx="227" cy="9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60 h 21600"/>
                <a:gd name="T14" fmla="*/ 17128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AutoShape 169"/>
            <p:cNvSpPr>
              <a:spLocks noChangeArrowheads="1"/>
            </p:cNvSpPr>
            <p:nvPr/>
          </p:nvSpPr>
          <p:spPr bwMode="auto">
            <a:xfrm>
              <a:off x="2666" y="2341"/>
              <a:ext cx="318" cy="49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70"/>
            <p:cNvSpPr>
              <a:spLocks noChangeArrowheads="1"/>
            </p:cNvSpPr>
            <p:nvPr/>
          </p:nvSpPr>
          <p:spPr bwMode="auto">
            <a:xfrm>
              <a:off x="1669" y="2251"/>
              <a:ext cx="1088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71"/>
          <p:cNvGrpSpPr>
            <a:grpSpLocks/>
          </p:cNvGrpSpPr>
          <p:nvPr/>
        </p:nvGrpSpPr>
        <p:grpSpPr bwMode="auto">
          <a:xfrm>
            <a:off x="2438400" y="2514600"/>
            <a:ext cx="935038" cy="217488"/>
            <a:chOff x="1669" y="2251"/>
            <a:chExt cx="2312" cy="589"/>
          </a:xfrm>
          <a:solidFill>
            <a:srgbClr val="00B050"/>
          </a:solidFill>
        </p:grpSpPr>
        <p:sp>
          <p:nvSpPr>
            <p:cNvPr id="26" name="Oval 172"/>
            <p:cNvSpPr>
              <a:spLocks noChangeArrowheads="1"/>
            </p:cNvSpPr>
            <p:nvPr/>
          </p:nvSpPr>
          <p:spPr bwMode="auto">
            <a:xfrm>
              <a:off x="2893" y="2251"/>
              <a:ext cx="1088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173"/>
            <p:cNvSpPr>
              <a:spLocks noChangeArrowheads="1"/>
            </p:cNvSpPr>
            <p:nvPr/>
          </p:nvSpPr>
          <p:spPr bwMode="auto">
            <a:xfrm rot="10800000">
              <a:off x="2712" y="2251"/>
              <a:ext cx="227" cy="9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60 h 21600"/>
                <a:gd name="T14" fmla="*/ 17128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AutoShape 174"/>
            <p:cNvSpPr>
              <a:spLocks noChangeArrowheads="1"/>
            </p:cNvSpPr>
            <p:nvPr/>
          </p:nvSpPr>
          <p:spPr bwMode="auto">
            <a:xfrm>
              <a:off x="2666" y="2341"/>
              <a:ext cx="318" cy="49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75"/>
            <p:cNvSpPr>
              <a:spLocks noChangeArrowheads="1"/>
            </p:cNvSpPr>
            <p:nvPr/>
          </p:nvSpPr>
          <p:spPr bwMode="auto">
            <a:xfrm>
              <a:off x="1669" y="2251"/>
              <a:ext cx="1088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76"/>
          <p:cNvGrpSpPr>
            <a:grpSpLocks/>
          </p:cNvGrpSpPr>
          <p:nvPr/>
        </p:nvGrpSpPr>
        <p:grpSpPr bwMode="auto">
          <a:xfrm>
            <a:off x="3268663" y="2100263"/>
            <a:ext cx="935038" cy="217488"/>
            <a:chOff x="1669" y="2251"/>
            <a:chExt cx="2312" cy="589"/>
          </a:xfrm>
          <a:solidFill>
            <a:srgbClr val="00B050"/>
          </a:solidFill>
        </p:grpSpPr>
        <p:sp>
          <p:nvSpPr>
            <p:cNvPr id="22" name="Oval 177"/>
            <p:cNvSpPr>
              <a:spLocks noChangeArrowheads="1"/>
            </p:cNvSpPr>
            <p:nvPr/>
          </p:nvSpPr>
          <p:spPr bwMode="auto">
            <a:xfrm>
              <a:off x="2893" y="2251"/>
              <a:ext cx="1088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78"/>
            <p:cNvSpPr>
              <a:spLocks noChangeArrowheads="1"/>
            </p:cNvSpPr>
            <p:nvPr/>
          </p:nvSpPr>
          <p:spPr bwMode="auto">
            <a:xfrm rot="10800000">
              <a:off x="2712" y="2251"/>
              <a:ext cx="227" cy="9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60 h 21600"/>
                <a:gd name="T14" fmla="*/ 17128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AutoShape 179"/>
            <p:cNvSpPr>
              <a:spLocks noChangeArrowheads="1"/>
            </p:cNvSpPr>
            <p:nvPr/>
          </p:nvSpPr>
          <p:spPr bwMode="auto">
            <a:xfrm>
              <a:off x="2666" y="2341"/>
              <a:ext cx="318" cy="49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0"/>
            <p:cNvSpPr>
              <a:spLocks noChangeArrowheads="1"/>
            </p:cNvSpPr>
            <p:nvPr/>
          </p:nvSpPr>
          <p:spPr bwMode="auto">
            <a:xfrm>
              <a:off x="1669" y="2251"/>
              <a:ext cx="1088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81"/>
          <p:cNvGrpSpPr>
            <a:grpSpLocks/>
          </p:cNvGrpSpPr>
          <p:nvPr/>
        </p:nvGrpSpPr>
        <p:grpSpPr bwMode="auto">
          <a:xfrm>
            <a:off x="2209800" y="2057400"/>
            <a:ext cx="935038" cy="217488"/>
            <a:chOff x="1669" y="2251"/>
            <a:chExt cx="2312" cy="589"/>
          </a:xfrm>
          <a:solidFill>
            <a:srgbClr val="00B050"/>
          </a:solidFill>
        </p:grpSpPr>
        <p:sp>
          <p:nvSpPr>
            <p:cNvPr id="18" name="Oval 182"/>
            <p:cNvSpPr>
              <a:spLocks noChangeArrowheads="1"/>
            </p:cNvSpPr>
            <p:nvPr/>
          </p:nvSpPr>
          <p:spPr bwMode="auto">
            <a:xfrm>
              <a:off x="2893" y="2251"/>
              <a:ext cx="1088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83"/>
            <p:cNvSpPr>
              <a:spLocks noChangeArrowheads="1"/>
            </p:cNvSpPr>
            <p:nvPr/>
          </p:nvSpPr>
          <p:spPr bwMode="auto">
            <a:xfrm rot="10800000">
              <a:off x="2712" y="2251"/>
              <a:ext cx="227" cy="9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60 h 21600"/>
                <a:gd name="T14" fmla="*/ 17128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AutoShape 184"/>
            <p:cNvSpPr>
              <a:spLocks noChangeArrowheads="1"/>
            </p:cNvSpPr>
            <p:nvPr/>
          </p:nvSpPr>
          <p:spPr bwMode="auto">
            <a:xfrm>
              <a:off x="2666" y="2341"/>
              <a:ext cx="318" cy="49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85"/>
            <p:cNvSpPr>
              <a:spLocks noChangeArrowheads="1"/>
            </p:cNvSpPr>
            <p:nvPr/>
          </p:nvSpPr>
          <p:spPr bwMode="auto">
            <a:xfrm>
              <a:off x="1669" y="2251"/>
              <a:ext cx="1088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Line 216"/>
          <p:cNvSpPr>
            <a:spLocks noChangeShapeType="1"/>
          </p:cNvSpPr>
          <p:nvPr/>
        </p:nvSpPr>
        <p:spPr bwMode="auto">
          <a:xfrm>
            <a:off x="3429000" y="1524000"/>
            <a:ext cx="22224" cy="457200"/>
          </a:xfrm>
          <a:prstGeom prst="lin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5" name="Text Box 591"/>
          <p:cNvSpPr txBox="1">
            <a:spLocks noChangeArrowheads="1"/>
          </p:cNvSpPr>
          <p:nvPr/>
        </p:nvSpPr>
        <p:spPr bwMode="auto">
          <a:xfrm>
            <a:off x="2895600" y="762000"/>
            <a:ext cx="14398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B050"/>
                </a:solidFill>
              </a:rPr>
              <a:t>Crosswind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B050"/>
                </a:solidFill>
              </a:rPr>
              <a:t>Situation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38" name="Chart 37"/>
          <p:cNvGraphicFramePr/>
          <p:nvPr/>
        </p:nvGraphicFramePr>
        <p:xfrm>
          <a:off x="2057400" y="3200400"/>
          <a:ext cx="6705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CONTEXT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80400" cy="43973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n-lt"/>
              </a:rPr>
              <a:t>Based on noise predictions, each turbine’s operation is tailored so that in theory, the wind farm meets its limit. </a:t>
            </a:r>
            <a:endParaRPr lang="en-GB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467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297"/>
          <p:cNvGraphicFramePr>
            <a:graphicFrameLocks noGrp="1"/>
          </p:cNvGraphicFramePr>
          <p:nvPr/>
        </p:nvGraphicFramePr>
        <p:xfrm>
          <a:off x="304800" y="2943222"/>
          <a:ext cx="1926981" cy="3378202"/>
        </p:xfrm>
        <a:graphic>
          <a:graphicData uri="http://schemas.openxmlformats.org/drawingml/2006/table">
            <a:tbl>
              <a:tblPr/>
              <a:tblGrid>
                <a:gridCol w="521677"/>
                <a:gridCol w="674077"/>
                <a:gridCol w="731227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Turbine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Nb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077" marR="83077" marT="46800" marB="46800" vert="eaVert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Wind speed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@10</a:t>
                      </a:r>
                    </a:p>
                  </a:txBody>
                  <a:tcPr marL="83077" marR="83077" marT="46800" marB="46800" vert="eaVert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Wind speed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@hub</a:t>
                      </a:r>
                    </a:p>
                  </a:txBody>
                  <a:tcPr marL="83077" marR="83077" marT="46800" marB="46800" vert="eaVert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4.5-7.5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6.3-10.4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4.5-7.5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6.3-10.4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4.5-7.5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6.3-10.4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4.5-7.5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6.3-10.4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4.5-7.5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6.3-10.4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266"/>
          <p:cNvGraphicFramePr>
            <a:graphicFrameLocks noGrp="1"/>
          </p:cNvGraphicFramePr>
          <p:nvPr/>
        </p:nvGraphicFramePr>
        <p:xfrm>
          <a:off x="2231780" y="2943223"/>
          <a:ext cx="6581041" cy="3381377"/>
        </p:xfrm>
        <a:graphic>
          <a:graphicData uri="http://schemas.openxmlformats.org/drawingml/2006/table">
            <a:tbl>
              <a:tblPr/>
              <a:tblGrid>
                <a:gridCol w="597877"/>
                <a:gridCol w="531934"/>
                <a:gridCol w="597877"/>
                <a:gridCol w="531935"/>
                <a:gridCol w="599342"/>
                <a:gridCol w="530469"/>
                <a:gridCol w="465992"/>
                <a:gridCol w="597877"/>
                <a:gridCol w="531935"/>
                <a:gridCol w="531934"/>
                <a:gridCol w="531935"/>
                <a:gridCol w="531934"/>
              </a:tblGrid>
              <a:tr h="43180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Wind Direction Sector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12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90°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120°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150°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180°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210°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240°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270°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300°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330°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LN2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LN2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LN3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LN3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LN3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LN2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LN2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295"/>
          <p:cNvGraphicFramePr>
            <a:graphicFrameLocks noGrp="1"/>
          </p:cNvGraphicFramePr>
          <p:nvPr/>
        </p:nvGraphicFramePr>
        <p:xfrm>
          <a:off x="1500554" y="2079623"/>
          <a:ext cx="5649058" cy="809625"/>
        </p:xfrm>
        <a:graphic>
          <a:graphicData uri="http://schemas.openxmlformats.org/drawingml/2006/table">
            <a:tbl>
              <a:tblPr/>
              <a:tblGrid>
                <a:gridCol w="1793631"/>
                <a:gridCol w="665285"/>
                <a:gridCol w="797169"/>
                <a:gridCol w="731227"/>
                <a:gridCol w="797169"/>
                <a:gridCol w="86457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Noise Mode Names: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Noise 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Noise 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Noise 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Noise Mode Key: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Blank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CONTEXT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80400" cy="43497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endParaRPr lang="en-GB" sz="4000" dirty="0" smtClean="0"/>
          </a:p>
          <a:p>
            <a:pPr marL="0" lvl="0" indent="0">
              <a:buNone/>
            </a:pPr>
            <a:r>
              <a:rPr lang="en-GB" sz="4000" dirty="0" smtClean="0"/>
              <a:t>Are noise curtailments reviewed during operational phase ?</a:t>
            </a:r>
          </a:p>
          <a:p>
            <a:pPr marL="0" lvl="0" indent="0">
              <a:buNone/>
            </a:pPr>
            <a:endParaRPr lang="en-GB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CONTEXT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838200" y="16002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Fine tune curtailment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2514600"/>
            <a:ext cx="3124200" cy="190500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Continuous noise monitoring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029200" y="1600200"/>
            <a:ext cx="3352800" cy="4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Detect operational issues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34000" y="5029200"/>
            <a:ext cx="3505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Faster response to residents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5029200"/>
            <a:ext cx="3486852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Isolate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temporary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noise events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TECHNOLOGY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1447801"/>
            <a:ext cx="8280400" cy="4343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+mn-lt"/>
              </a:rPr>
              <a:t>Remote communication and cloud computing required to synchronise all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onsetcomp.com/files/styles/image_widget_large/public/HOBO-Data-Logging-Rain-Gauge-RG3.jpg?itok=07idAVSQ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3" r="25393"/>
          <a:stretch/>
        </p:blipFill>
        <p:spPr bwMode="auto">
          <a:xfrm>
            <a:off x="2178386" y="3979225"/>
            <a:ext cx="938227" cy="143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4" descr="http://www.noise-and-vibration.co.uk/files/images/nl52-0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01" t="6171" r="34134" b="5453"/>
          <a:stretch/>
        </p:blipFill>
        <p:spPr bwMode="auto">
          <a:xfrm>
            <a:off x="3333587" y="3908398"/>
            <a:ext cx="669983" cy="149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6" descr="https://www.renewablenrgsystems.com/assets/images-products/_resampled/CroppedImage600400-thies-product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13" t="11181" r="29331" b="8688"/>
          <a:stretch/>
        </p:blipFill>
        <p:spPr bwMode="auto">
          <a:xfrm>
            <a:off x="4074043" y="4017889"/>
            <a:ext cx="1183757" cy="137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P:\000 - P&amp;E Folder\07_Technical Team Folder\01 -  Noise\Noise Conference and Training Presentations\2016-09-17-EWEA main summit Hamburgh\Temp\windpow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886200"/>
            <a:ext cx="1813366" cy="1524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81200" y="2133600"/>
            <a:ext cx="5257799" cy="151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CHALLENGES – TECHNOLOGY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1447801"/>
            <a:ext cx="8280400" cy="4343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+mn-lt"/>
              </a:rPr>
              <a:t>A big data </a:t>
            </a:r>
            <a:r>
              <a:rPr lang="en-GB" smtClean="0">
                <a:latin typeface="+mn-lt"/>
              </a:rPr>
              <a:t>challenge ahead </a:t>
            </a:r>
            <a:r>
              <a:rPr lang="en-GB" dirty="0" smtClean="0">
                <a:latin typeface="+mn-lt"/>
              </a:rPr>
              <a:t>for wind farm noise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1676400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/>
          </p:cNvSpPr>
          <p:nvPr/>
        </p:nvSpPr>
        <p:spPr bwMode="auto">
          <a:xfrm>
            <a:off x="1098836" y="4451308"/>
            <a:ext cx="2291196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r>
              <a:rPr lang="en-US" b="1" dirty="0">
                <a:solidFill>
                  <a:srgbClr val="4D4D4D"/>
                </a:solidFill>
                <a:ea typeface="Aleo Regular" charset="0"/>
                <a:cs typeface="Aleo Regular" charset="0"/>
                <a:sym typeface="Aleo Regular" charset="0"/>
              </a:rPr>
              <a:t>Past requirements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1480701" y="4947257"/>
            <a:ext cx="2158291" cy="247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sym typeface="Lato Light" panose="020F0302020204030203" pitchFamily="34" charset="0"/>
              </a:rPr>
              <a:t>10 minute </a:t>
            </a:r>
            <a:r>
              <a:rPr lang="en-US" dirty="0" smtClean="0">
                <a:solidFill>
                  <a:srgbClr val="4D4D4D"/>
                </a:solidFill>
                <a:sym typeface="Lato Light" panose="020F0302020204030203" pitchFamily="34" charset="0"/>
              </a:rPr>
              <a:t>data</a:t>
            </a:r>
            <a:endParaRPr lang="en-US" dirty="0">
              <a:solidFill>
                <a:srgbClr val="4D4D4D"/>
              </a:solidFill>
              <a:sym typeface="Lato Light" panose="020F0302020204030203" pitchFamily="34" charset="0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5296766" y="4453689"/>
            <a:ext cx="2215861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r>
              <a:rPr lang="en-US" b="1" dirty="0">
                <a:solidFill>
                  <a:srgbClr val="4D4D4D"/>
                </a:solidFill>
                <a:ea typeface="Aleo Regular" charset="0"/>
                <a:cs typeface="Aleo Regular" charset="0"/>
                <a:sym typeface="Aleo Regular" charset="0"/>
              </a:rPr>
              <a:t>New requirements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5181600" y="4953000"/>
            <a:ext cx="3138056" cy="3417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D"/>
                </a:solidFill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100ms 1/3 </a:t>
            </a:r>
            <a:r>
              <a:rPr lang="en-GB" dirty="0" smtClean="0">
                <a:solidFill>
                  <a:srgbClr val="4D4D4D"/>
                </a:solidFill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octave</a:t>
            </a:r>
            <a:endParaRPr lang="en-GB" dirty="0">
              <a:solidFill>
                <a:srgbClr val="4D4D4D"/>
              </a:solidFill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6755" t="10862" b="9196"/>
          <a:stretch/>
        </p:blipFill>
        <p:spPr>
          <a:xfrm>
            <a:off x="839988" y="2118306"/>
            <a:ext cx="3212348" cy="1817840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546302" y="2047368"/>
            <a:ext cx="3750841" cy="1998885"/>
            <a:chOff x="12123471" y="4614522"/>
            <a:chExt cx="10002243" cy="5330358"/>
          </a:xfrm>
        </p:grpSpPr>
        <p:grpSp>
          <p:nvGrpSpPr>
            <p:cNvPr id="12" name="Group 9"/>
            <p:cNvGrpSpPr/>
            <p:nvPr/>
          </p:nvGrpSpPr>
          <p:grpSpPr>
            <a:xfrm>
              <a:off x="12123471" y="4614522"/>
              <a:ext cx="10002243" cy="5330358"/>
              <a:chOff x="8305800" y="3263900"/>
              <a:chExt cx="16494125" cy="8789988"/>
            </a:xfrm>
          </p:grpSpPr>
          <p:sp>
            <p:nvSpPr>
              <p:cNvPr id="14" name="AutoShape 2"/>
              <p:cNvSpPr>
                <a:spLocks/>
              </p:cNvSpPr>
              <p:nvPr/>
            </p:nvSpPr>
            <p:spPr bwMode="auto">
              <a:xfrm>
                <a:off x="10134600" y="3263900"/>
                <a:ext cx="12814300" cy="85582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0453"/>
                    </a:moveTo>
                    <a:cubicBezTo>
                      <a:pt x="21600" y="21086"/>
                      <a:pt x="21251" y="21599"/>
                      <a:pt x="20820" y="21599"/>
                    </a:cubicBezTo>
                    <a:lnTo>
                      <a:pt x="779" y="21599"/>
                    </a:lnTo>
                    <a:cubicBezTo>
                      <a:pt x="348" y="21599"/>
                      <a:pt x="0" y="21086"/>
                      <a:pt x="0" y="20453"/>
                    </a:cubicBezTo>
                    <a:lnTo>
                      <a:pt x="0" y="1146"/>
                    </a:lnTo>
                    <a:cubicBezTo>
                      <a:pt x="0" y="513"/>
                      <a:pt x="348" y="0"/>
                      <a:pt x="779" y="0"/>
                    </a:cubicBezTo>
                    <a:lnTo>
                      <a:pt x="20820" y="0"/>
                    </a:lnTo>
                    <a:cubicBezTo>
                      <a:pt x="21251" y="0"/>
                      <a:pt x="21600" y="513"/>
                      <a:pt x="21600" y="1146"/>
                    </a:cubicBezTo>
                    <a:cubicBezTo>
                      <a:pt x="21600" y="1146"/>
                      <a:pt x="21600" y="20453"/>
                      <a:pt x="21600" y="20453"/>
                    </a:cubicBezTo>
                    <a:close/>
                  </a:path>
                </a:pathLst>
              </a:custGeom>
              <a:solidFill>
                <a:srgbClr val="484849"/>
              </a:solidFill>
              <a:ln w="38100" cap="flat" cmpd="sng">
                <a:solidFill>
                  <a:srgbClr val="6E6D6E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1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5" name="AutoShape 3"/>
              <p:cNvSpPr>
                <a:spLocks/>
              </p:cNvSpPr>
              <p:nvPr/>
            </p:nvSpPr>
            <p:spPr bwMode="auto">
              <a:xfrm>
                <a:off x="10172700" y="3289300"/>
                <a:ext cx="10183813" cy="85582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lnTo>
                      <a:pt x="980" y="21599"/>
                    </a:lnTo>
                    <a:cubicBezTo>
                      <a:pt x="438" y="21599"/>
                      <a:pt x="0" y="21086"/>
                      <a:pt x="0" y="20453"/>
                    </a:cubicBezTo>
                    <a:lnTo>
                      <a:pt x="0" y="1146"/>
                    </a:lnTo>
                    <a:cubicBezTo>
                      <a:pt x="0" y="513"/>
                      <a:pt x="438" y="0"/>
                      <a:pt x="980" y="0"/>
                    </a:cubicBezTo>
                    <a:lnTo>
                      <a:pt x="15217" y="0"/>
                    </a:lnTo>
                    <a:cubicBezTo>
                      <a:pt x="15217" y="0"/>
                      <a:pt x="21600" y="21599"/>
                      <a:pt x="21600" y="21599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1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6" name="AutoShape 4"/>
              <p:cNvSpPr>
                <a:spLocks/>
              </p:cNvSpPr>
              <p:nvPr/>
            </p:nvSpPr>
            <p:spPr bwMode="auto">
              <a:xfrm>
                <a:off x="16548100" y="3361532"/>
                <a:ext cx="217488" cy="214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794"/>
                    </a:moveTo>
                    <a:cubicBezTo>
                      <a:pt x="21600" y="16761"/>
                      <a:pt x="16755" y="21599"/>
                      <a:pt x="10791" y="21599"/>
                    </a:cubicBezTo>
                    <a:cubicBezTo>
                      <a:pt x="4831" y="21599"/>
                      <a:pt x="0" y="16761"/>
                      <a:pt x="0" y="10794"/>
                    </a:cubicBezTo>
                    <a:cubicBezTo>
                      <a:pt x="0" y="4832"/>
                      <a:pt x="4831" y="0"/>
                      <a:pt x="10791" y="0"/>
                    </a:cubicBezTo>
                    <a:cubicBezTo>
                      <a:pt x="16755" y="0"/>
                      <a:pt x="21600" y="4832"/>
                      <a:pt x="21600" y="10794"/>
                    </a:cubicBezTo>
                    <a:close/>
                  </a:path>
                </a:pathLst>
              </a:custGeom>
              <a:solidFill>
                <a:srgbClr val="232323"/>
              </a:solidFill>
              <a:ln w="12700" cap="flat" cmpd="sng">
                <a:solidFill>
                  <a:srgbClr val="232323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1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7" name="AutoShape 6"/>
              <p:cNvSpPr>
                <a:spLocks/>
              </p:cNvSpPr>
              <p:nvPr/>
            </p:nvSpPr>
            <p:spPr bwMode="auto">
              <a:xfrm>
                <a:off x="8305800" y="11569700"/>
                <a:ext cx="16494125" cy="4841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999" y="0"/>
                    </a:moveTo>
                    <a:lnTo>
                      <a:pt x="20988" y="0"/>
                    </a:lnTo>
                    <a:lnTo>
                      <a:pt x="611" y="0"/>
                    </a:lnTo>
                    <a:lnTo>
                      <a:pt x="600" y="0"/>
                    </a:lnTo>
                    <a:cubicBezTo>
                      <a:pt x="268" y="0"/>
                      <a:pt x="0" y="4463"/>
                      <a:pt x="0" y="9970"/>
                    </a:cubicBezTo>
                    <a:lnTo>
                      <a:pt x="0" y="11632"/>
                    </a:lnTo>
                    <a:cubicBezTo>
                      <a:pt x="0" y="17137"/>
                      <a:pt x="268" y="21599"/>
                      <a:pt x="600" y="21599"/>
                    </a:cubicBezTo>
                    <a:lnTo>
                      <a:pt x="611" y="21599"/>
                    </a:lnTo>
                    <a:lnTo>
                      <a:pt x="20988" y="21599"/>
                    </a:lnTo>
                    <a:lnTo>
                      <a:pt x="20999" y="21599"/>
                    </a:lnTo>
                    <a:cubicBezTo>
                      <a:pt x="21331" y="21599"/>
                      <a:pt x="21600" y="17137"/>
                      <a:pt x="21600" y="11632"/>
                    </a:cubicBezTo>
                    <a:lnTo>
                      <a:pt x="21600" y="9970"/>
                    </a:lnTo>
                    <a:cubicBezTo>
                      <a:pt x="21600" y="4463"/>
                      <a:pt x="21331" y="0"/>
                      <a:pt x="20999" y="0"/>
                    </a:cubicBezTo>
                    <a:close/>
                  </a:path>
                </a:pathLst>
              </a:custGeom>
              <a:solidFill>
                <a:srgbClr val="B4B6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1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8" name="AutoShape 7"/>
              <p:cNvSpPr>
                <a:spLocks/>
              </p:cNvSpPr>
              <p:nvPr/>
            </p:nvSpPr>
            <p:spPr bwMode="auto">
              <a:xfrm>
                <a:off x="8305800" y="11569700"/>
                <a:ext cx="16494125" cy="260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ubicBezTo>
                      <a:pt x="0" y="215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1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82786" y="4868273"/>
              <a:ext cx="7275935" cy="4782989"/>
            </a:xfrm>
            <a:prstGeom prst="rect">
              <a:avLst/>
            </a:prstGeom>
          </p:spPr>
        </p:pic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914400"/>
            <a:ext cx="1419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R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sz="2000" dirty="0" smtClean="0">
            <a:solidFill>
              <a:schemeClr val="bg1">
                <a:lumMod val="50000"/>
              </a:schemeClr>
            </a:solidFill>
            <a:latin typeface="Trebuchet MS" pitchFamily="34" charset="0"/>
          </a:defRPr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R4</Template>
  <TotalTime>6940</TotalTime>
  <Words>1249</Words>
  <Application>Microsoft Office PowerPoint</Application>
  <PresentationFormat>On-screen Show (4:3)</PresentationFormat>
  <Paragraphs>294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Powerpoint TEMPLATE R4</vt:lpstr>
      <vt:lpstr>Continuous noise monitoring to protect residents and improve yield</vt:lpstr>
      <vt:lpstr>CONTENT</vt:lpstr>
      <vt:lpstr>CONTEXT</vt:lpstr>
      <vt:lpstr>CONTEXT</vt:lpstr>
      <vt:lpstr>CONTEXT</vt:lpstr>
      <vt:lpstr>CONTEXT</vt:lpstr>
      <vt:lpstr>CONTEXT</vt:lpstr>
      <vt:lpstr>CHALLENGES – TECHNOLOGY</vt:lpstr>
      <vt:lpstr>CHALLENGES – TECHNOLOGY</vt:lpstr>
      <vt:lpstr>CHALLENGES – METHODOLOGY</vt:lpstr>
      <vt:lpstr>CHALLENGES – LOCATION</vt:lpstr>
      <vt:lpstr>CHALLENGES – LOCATION</vt:lpstr>
      <vt:lpstr>CHALLENGES – LOCATION</vt:lpstr>
      <vt:lpstr>CHALLENGES – LOCATION</vt:lpstr>
      <vt:lpstr>CHALLENGES – LOCATION</vt:lpstr>
      <vt:lpstr>CHALLENGES – LOCATION</vt:lpstr>
      <vt:lpstr>CHALLENGES – LOCATION</vt:lpstr>
      <vt:lpstr>FIELD MEASUREMENTS</vt:lpstr>
      <vt:lpstr>FIELD MEASUREMENTS</vt:lpstr>
      <vt:lpstr>FIELD MEASUREMENTS: NOISE LEVELS, SITE B</vt:lpstr>
      <vt:lpstr>FIELD MEASUREMENTS:  NOISE LEVELS, SITE B</vt:lpstr>
      <vt:lpstr>FIELD MEASUREMENTS:  NOISE LEVELS, SITE B</vt:lpstr>
      <vt:lpstr>FIELD MEASUREMENTS:  NOISE LEVELS, SITE B</vt:lpstr>
      <vt:lpstr>FIELD MEASUREMENTS:  NOISE LEVELS SITE B</vt:lpstr>
      <vt:lpstr>CONCLUSIONS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kinghorna</dc:creator>
  <cp:lastModifiedBy>ttlaptop</cp:lastModifiedBy>
  <cp:revision>306</cp:revision>
  <dcterms:created xsi:type="dcterms:W3CDTF">2016-05-19T14:29:18Z</dcterms:created>
  <dcterms:modified xsi:type="dcterms:W3CDTF">2016-09-29T05:58:52Z</dcterms:modified>
</cp:coreProperties>
</file>