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  <p:sldMasterId id="2147483654" r:id="rId2"/>
  </p:sldMasterIdLst>
  <p:notesMasterIdLst>
    <p:notesMasterId r:id="rId20"/>
  </p:notesMasterIdLst>
  <p:handoutMasterIdLst>
    <p:handoutMasterId r:id="rId21"/>
  </p:handoutMasterIdLst>
  <p:sldIdLst>
    <p:sldId id="256" r:id="rId3"/>
    <p:sldId id="323" r:id="rId4"/>
    <p:sldId id="326" r:id="rId5"/>
    <p:sldId id="308" r:id="rId6"/>
    <p:sldId id="328" r:id="rId7"/>
    <p:sldId id="284" r:id="rId8"/>
    <p:sldId id="286" r:id="rId9"/>
    <p:sldId id="287" r:id="rId10"/>
    <p:sldId id="288" r:id="rId11"/>
    <p:sldId id="289" r:id="rId12"/>
    <p:sldId id="293" r:id="rId13"/>
    <p:sldId id="331" r:id="rId14"/>
    <p:sldId id="321" r:id="rId15"/>
    <p:sldId id="330" r:id="rId16"/>
    <p:sldId id="333" r:id="rId17"/>
    <p:sldId id="332" r:id="rId18"/>
    <p:sldId id="334" r:id="rId19"/>
  </p:sldIdLst>
  <p:sldSz cx="9144000" cy="6858000" type="screen4x3"/>
  <p:notesSz cx="6858000" cy="9144000"/>
  <p:custDataLst>
    <p:tags r:id="rId22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660099"/>
    <a:srgbClr val="3737FF"/>
    <a:srgbClr val="CCB82F"/>
    <a:srgbClr val="CCD079"/>
    <a:srgbClr val="FFCC00"/>
    <a:srgbClr val="BDE8FB"/>
    <a:srgbClr val="C8ECFC"/>
    <a:srgbClr val="69CBF7"/>
    <a:srgbClr val="0B8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82283" autoAdjust="0"/>
  </p:normalViewPr>
  <p:slideViewPr>
    <p:cSldViewPr showGuides="1">
      <p:cViewPr varScale="1">
        <p:scale>
          <a:sx n="65" d="100"/>
          <a:sy n="65" d="100"/>
        </p:scale>
        <p:origin x="624" y="78"/>
      </p:cViewPr>
      <p:guideLst>
        <p:guide orient="horz" pos="1012"/>
        <p:guide orient="horz" pos="3884"/>
        <p:guide pos="385"/>
        <p:guide pos="2789"/>
        <p:guide pos="2880"/>
        <p:guide pos="52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27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The disagreement among the downstream turbines under DR is recovered with the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PossPOW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Algorithm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The reduced wake due to curtailment is corrected! </a:t>
            </a:r>
          </a:p>
          <a:p>
            <a:pPr marL="0" indent="0">
              <a:buFontTx/>
              <a:buNone/>
            </a:pPr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13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Checked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wrt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Energinet.dk regulations since most detailed and the most conservative so far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Only 2 turbines in the row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 make the most of the similarity assumption and avoid local TI effects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The experiments have different upstream WS, TI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etc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 rather wide scope to evaluate the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PossPOW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 algorithm performance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2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Emphasize how (more) wrong using just the SCADA would be 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in the operations monitoring for off-performance conditions!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805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Emphasize how (more) wrong using just the SCADA would be 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in the operations monitoring for off-performance conditions!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In total 8 hours data – all downregulation experiments (fish)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Uncertainty = half the size of 16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- 84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percentiles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6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Uncertainty = half the size of 16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- 84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percentiles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Only 960 data points on total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 hence bootstrapping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226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Uncertainty = half the size of 16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- 84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percentiles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Block length of the bootstrap = 2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 corresponding to (30sec x2 = 1min)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60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WP1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: Preparation &amp; Market Integration &amp; Lit. Review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WP2 : Estimation &amp; Mitigation of uncertainty in Available Power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WP3 : Multi-objective WF Control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WP4 : Experimental Verification &amp; Trading Market Aspects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WP0 : Management and Dissemination</a:t>
            </a:r>
            <a:endParaRPr lang="en-GB" sz="1200" b="0" i="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51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846">
              <a:defRPr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>
                <a:solidFill>
                  <a:prstClr val="black"/>
                </a:solidFill>
              </a:rPr>
              <a:pPr/>
              <a:t>17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9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00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Peter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Sorknæs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showed that the up-regulation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potential is really cost-effective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 study in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Sund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 &amp;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Bælt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 turbines, profit is 196%</a:t>
            </a:r>
            <a:endParaRPr lang="en-GB" sz="1200" b="0" i="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The TSOs are responsible for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the quality of the reserves : says ENTSO-E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The UK : the grid code will be in operation starting from 1 April 2016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Denmark: Deviations are calculated using the most recent, entire day of normal operation on the same site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2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46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88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Using approximated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Cp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curve, as in the effective WS estimation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 since the manufacturer power curve is standard, 10-min data &amp; 10% incoming TI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24 hours dataset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 mainly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northwesterly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 wind – diagonal wakes (not as strong)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Higher hit rate due to smoother wind direction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The WS inside the WF is highly variant! Almost 4m/s bin!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 production varies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aling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 downstream,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PossPOW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 still </a:t>
            </a:r>
            <a:r>
              <a:rPr lang="en-GB" sz="1200" b="0" i="0" kern="1200" baseline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performs good.</a:t>
            </a:r>
            <a:endParaRPr lang="en-GB" sz="1200" b="0" i="0" kern="1200" baseline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7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Curtail the test turbine for the perpendicular wind direction – assume the power production between two neighbouring rows would be the same under those conditions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 similarity assumption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34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Normal wind direction -  westerly or southerly. The ±WD is defined after 21 days of historical data examination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 app. 20deg bin for the westerly winds, broader in the stop trigger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  <a:sym typeface="Wingdings" panose="05000000000000000000" pitchFamily="2" charset="2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WS below rated + high enough to establish downstream wind to be higher than the cut-in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All the turbines are downregulated to 500kW, lowest limit for the V80 turbine regardless of the WS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6 experiments in total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Data also shows that most of the difference between the rows are due to the atmospheric turbulence (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std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  <a:sym typeface="Wingdings" panose="05000000000000000000" pitchFamily="2" charset="2"/>
              </a:rPr>
              <a:t> of WD checked)  will briefly discussed later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75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50 mins of curtailment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  <a:cs typeface="+mn-cs"/>
            </a:endParaRP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2 wake events took place: 1) without DR, 2) with DR – between grey lines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1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st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wake downstream agreement is good in no DR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2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nd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  <a:cs typeface="+mn-cs"/>
              </a:rPr>
              <a:t> wake, more wind at the curtailed downstream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5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0" y="6477000"/>
            <a:ext cx="2970213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14694" name="Picture 6" descr="DTU frise 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2300" y="3124200"/>
            <a:ext cx="471170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econdLogo0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6" y="6029563"/>
            <a:ext cx="5162677" cy="627975"/>
          </a:xfrm>
          <a:prstGeom prst="rect">
            <a:avLst/>
          </a:prstGeom>
        </p:spPr>
      </p:pic>
      <p:pic>
        <p:nvPicPr>
          <p:cNvPr id="8" name="frise0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63" y="3125763"/>
            <a:ext cx="5039531" cy="2340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23" y="279400"/>
            <a:ext cx="3651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6E9A34E2-C7D7-453B-A310-C207C663522E}" type="datetime3">
              <a:rPr lang="en-GB" smtClean="0"/>
              <a:t>27 September,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78123E3-259F-47A1-95F0-FD45A61B0B25}" type="datetime3">
              <a:rPr lang="en-GB" smtClean="0"/>
              <a:t>27 September,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3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0A608E1-D2DC-4EA2-B0F7-736CBAFB8835}" type="datetime3">
              <a:rPr lang="en-GB" smtClean="0"/>
              <a:t>27 September,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B56AD15-6C3F-4F29-8279-88B47E603E2A}" type="datetime3">
              <a:rPr lang="en-GB" smtClean="0"/>
              <a:t>27 September,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ECE088C-DBDA-4157-A223-1E0659F0FA8D}" type="datetime3">
              <a:rPr lang="en-GB" smtClean="0"/>
              <a:t>27 September,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47C3E79-52BE-4E32-B6DD-0FF057FF46AC}" type="datetime3">
              <a:rPr lang="en-GB" smtClean="0"/>
              <a:t>27 September,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7000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59E2560-BE1E-438E-AE29-74E9621EE7C4}" type="datetime3">
              <a:rPr lang="en-GB" smtClean="0"/>
              <a:t>27 September, 2016</a:t>
            </a:fld>
            <a:endParaRPr lang="en-US" dirty="0"/>
          </a:p>
        </p:txBody>
      </p:sp>
      <p:sp>
        <p:nvSpPr>
          <p:cNvPr id="13" name="Date Placeholder 1"/>
          <p:cNvSpPr txBox="1">
            <a:spLocks/>
          </p:cNvSpPr>
          <p:nvPr userDrawn="1"/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9pPr>
          </a:lstStyle>
          <a:p>
            <a:fld id="{2AF09DA4-B740-4DBC-9D5D-281A304EB322}" type="datetimeFigureOut">
              <a:rPr lang="en-US" smtClean="0">
                <a:solidFill>
                  <a:schemeClr val="bg1"/>
                </a:solidFill>
              </a:rPr>
              <a:pPr/>
              <a:t>9/27/2016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0" y="6477000"/>
            <a:ext cx="2970213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8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997200"/>
            <a:ext cx="2411412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14694" name="Picture 6" descr="DTU frise 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2300" y="3124200"/>
            <a:ext cx="471170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23" y="279400"/>
            <a:ext cx="3651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A73808A-EA01-44EF-9DB3-824DF4347AE4}" type="datetime3">
              <a:rPr lang="en-GB" smtClean="0"/>
              <a:t>27 September,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7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133DA7C-89CB-4F0D-9AC0-68799E179FB1}" type="datetime3">
              <a:rPr lang="en-GB" smtClean="0"/>
              <a:t>27 September,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01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95FFD13-C057-4514-8FE7-A5B56AB5510C}" type="datetime3">
              <a:rPr lang="en-GB" smtClean="0"/>
              <a:t>27 September,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5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3676" name="bmkOffWorkareaText"/>
          <p:cNvSpPr>
            <a:spLocks noChangeArrowheads="1"/>
          </p:cNvSpPr>
          <p:nvPr/>
        </p:nvSpPr>
        <p:spPr bwMode="auto">
          <a:xfrm>
            <a:off x="989012" y="6477000"/>
            <a:ext cx="423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US" sz="900" b="1" dirty="0"/>
              <a:t>DTU Wind Energy, Technical University of Denmark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23" y="279400"/>
            <a:ext cx="3651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5E5D62A-D9BA-4AEA-A14B-56AC00148083}" type="datetime3">
              <a:rPr lang="en-GB" smtClean="0"/>
              <a:t>27 September, 2016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9189156" y="6547922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3676" name="bmkOffWorkareaText02"/>
          <p:cNvSpPr>
            <a:spLocks noChangeArrowheads="1"/>
          </p:cNvSpPr>
          <p:nvPr/>
        </p:nvSpPr>
        <p:spPr bwMode="auto">
          <a:xfrm>
            <a:off x="989012" y="6477000"/>
            <a:ext cx="423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US" sz="900" b="1" dirty="0"/>
              <a:t>DTU Wind Energy, Technical University of Denmark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36096" y="6477000"/>
            <a:ext cx="210611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23" y="279400"/>
            <a:ext cx="3651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076C035-6071-4913-A094-B80B219723F5}" type="datetime3">
              <a:rPr lang="en-GB" smtClean="0"/>
              <a:t>27 September, 2016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9189156" y="6547922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60" r:id="rId4"/>
    <p:sldLayoutId id="2147483661" r:id="rId5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379612"/>
            <a:ext cx="8138864" cy="838200"/>
          </a:xfrm>
        </p:spPr>
        <p:txBody>
          <a:bodyPr/>
          <a:lstStyle/>
          <a:p>
            <a:r>
              <a:rPr lang="en-GB" dirty="0"/>
              <a:t>Uncertainty Quantification of the Real-Time Reserves for Offshore Wind Power Plants</a:t>
            </a:r>
            <a:endParaRPr lang="en-US" dirty="0">
              <a:solidFill>
                <a:srgbClr val="660099"/>
              </a:solidFill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980656"/>
            <a:ext cx="6400800" cy="1752600"/>
          </a:xfrm>
        </p:spPr>
        <p:txBody>
          <a:bodyPr/>
          <a:lstStyle/>
          <a:p>
            <a:r>
              <a:rPr lang="en-US" sz="1800" dirty="0"/>
              <a:t>Tuhfe </a:t>
            </a:r>
            <a:r>
              <a:rPr lang="en-US" sz="1800" dirty="0" err="1"/>
              <a:t>Göçmen</a:t>
            </a:r>
            <a:endParaRPr lang="en-US" sz="1800" dirty="0"/>
          </a:p>
          <a:p>
            <a:r>
              <a:rPr lang="en-US" sz="1800" dirty="0" err="1"/>
              <a:t>Gregor</a:t>
            </a:r>
            <a:r>
              <a:rPr lang="en-US" sz="1800" dirty="0"/>
              <a:t> </a:t>
            </a:r>
            <a:r>
              <a:rPr lang="en-US" sz="1800" dirty="0" err="1"/>
              <a:t>Giebel</a:t>
            </a:r>
            <a:endParaRPr lang="en-US" sz="1800" dirty="0"/>
          </a:p>
          <a:p>
            <a:r>
              <a:rPr lang="en-US" sz="1800" dirty="0"/>
              <a:t>Pierre-</a:t>
            </a:r>
            <a:r>
              <a:rPr lang="en-US" sz="1800" dirty="0" err="1"/>
              <a:t>Elouan</a:t>
            </a:r>
            <a:r>
              <a:rPr lang="en-US" sz="1800" dirty="0"/>
              <a:t> </a:t>
            </a:r>
            <a:r>
              <a:rPr lang="en-US" sz="1800" dirty="0" err="1"/>
              <a:t>Réthoré</a:t>
            </a:r>
            <a:endParaRPr lang="en-US" sz="1800" dirty="0"/>
          </a:p>
          <a:p>
            <a:r>
              <a:rPr lang="en-US" sz="1800" dirty="0"/>
              <a:t>Juan Pablo Murcia Leon</a:t>
            </a:r>
          </a:p>
          <a:p>
            <a:r>
              <a:rPr lang="en-US" sz="1800" dirty="0"/>
              <a:t>Jesper </a:t>
            </a:r>
            <a:r>
              <a:rPr lang="en-US" sz="1800" dirty="0" err="1"/>
              <a:t>Runge</a:t>
            </a:r>
            <a:r>
              <a:rPr lang="en-US" sz="1800" dirty="0"/>
              <a:t> </a:t>
            </a:r>
            <a:r>
              <a:rPr lang="en-US" sz="1800" dirty="0" err="1"/>
              <a:t>Kristoffersen</a:t>
            </a:r>
            <a:r>
              <a:rPr lang="en-US" sz="1800" dirty="0"/>
              <a:t> </a:t>
            </a:r>
            <a:r>
              <a:rPr lang="en-US" sz="1200" b="1" dirty="0"/>
              <a:t>Vattenfall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9600" y="2348880"/>
            <a:ext cx="813886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US" sz="1800" kern="0" dirty="0">
                <a:solidFill>
                  <a:srgbClr val="7030A0"/>
                </a:solidFill>
              </a:rPr>
              <a:t>PossPOW </a:t>
            </a:r>
            <a:r>
              <a:rPr lang="en-US" sz="1800" kern="0" dirty="0"/>
              <a:t>&amp;</a:t>
            </a:r>
            <a:r>
              <a:rPr lang="en-US" sz="1800" kern="0" dirty="0">
                <a:solidFill>
                  <a:srgbClr val="7030A0"/>
                </a:solidFill>
              </a:rPr>
              <a:t> Concert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/>
          <a:stretch/>
        </p:blipFill>
        <p:spPr>
          <a:xfrm>
            <a:off x="107503" y="980728"/>
            <a:ext cx="9154502" cy="5453563"/>
          </a:xfrm>
        </p:spPr>
      </p:pic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132928"/>
            <a:ext cx="7772400" cy="603920"/>
          </a:xfrm>
        </p:spPr>
        <p:txBody>
          <a:bodyPr anchor="ctr"/>
          <a:lstStyle/>
          <a:p>
            <a:r>
              <a:rPr lang="en-GB" dirty="0" err="1"/>
              <a:t>PossPOW</a:t>
            </a:r>
            <a:r>
              <a:rPr lang="en-GB" dirty="0"/>
              <a:t> Validation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31C75650-2BAD-4AB7-957E-ABC771B34174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467544" y="520824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Down-Regulation Experiments – </a:t>
            </a:r>
            <a:r>
              <a:rPr lang="en-GB" sz="2000" kern="0" dirty="0">
                <a:solidFill>
                  <a:srgbClr val="0B8BC5"/>
                </a:solidFill>
              </a:rPr>
              <a:t>Wind Speed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546" y="4365104"/>
            <a:ext cx="1828894" cy="7620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3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163821"/>
            <a:ext cx="9143999" cy="5145499"/>
            <a:chOff x="0" y="1163821"/>
            <a:chExt cx="9143999" cy="51454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63821"/>
              <a:ext cx="9143999" cy="514549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43608" y="5891659"/>
              <a:ext cx="1584176" cy="3886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132928"/>
            <a:ext cx="7772400" cy="603920"/>
          </a:xfrm>
        </p:spPr>
        <p:txBody>
          <a:bodyPr anchor="ctr"/>
          <a:lstStyle/>
          <a:p>
            <a:r>
              <a:rPr lang="en-GB" dirty="0" err="1"/>
              <a:t>PossPOW</a:t>
            </a:r>
            <a:r>
              <a:rPr lang="en-GB" dirty="0"/>
              <a:t> Validation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984EC2BC-F238-4726-AD4D-604A29FEE9BD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467544" y="520824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Down-Regulation Experiments – </a:t>
            </a:r>
            <a:r>
              <a:rPr lang="en-GB" sz="2000" kern="0" dirty="0">
                <a:solidFill>
                  <a:srgbClr val="0B8BC5"/>
                </a:solidFill>
              </a:rPr>
              <a:t>TSO Requirements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821"/>
            <a:ext cx="9143999" cy="5145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557" y="5949280"/>
            <a:ext cx="1791779" cy="8214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132928"/>
            <a:ext cx="7772400" cy="603920"/>
          </a:xfrm>
        </p:spPr>
        <p:txBody>
          <a:bodyPr anchor="ctr"/>
          <a:lstStyle/>
          <a:p>
            <a:r>
              <a:rPr lang="en-GB" dirty="0"/>
              <a:t>PossPOW Uncertainty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B6D759CD-A4DE-44A7-9ABA-5458408771D5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467544" y="520824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15 mins Provision – </a:t>
            </a:r>
            <a:r>
              <a:rPr lang="en-GB" sz="2000" kern="0" dirty="0">
                <a:solidFill>
                  <a:srgbClr val="0B8BC5"/>
                </a:solidFill>
              </a:rPr>
              <a:t>Error distribution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10872" cy="989398"/>
          </a:xfrm>
        </p:spPr>
        <p:txBody>
          <a:bodyPr/>
          <a:lstStyle/>
          <a:p>
            <a:pPr>
              <a:buClr>
                <a:schemeClr val="tx2"/>
              </a:buClr>
              <a:buSzPct val="100000"/>
            </a:pPr>
            <a:r>
              <a:rPr lang="en-US" dirty="0"/>
              <a:t>Total 6 experiments</a:t>
            </a:r>
          </a:p>
          <a:p>
            <a:pPr>
              <a:buClr>
                <a:schemeClr val="tx2"/>
              </a:buClr>
              <a:buSzPct val="100000"/>
            </a:pPr>
            <a:endParaRPr lang="en-US" dirty="0"/>
          </a:p>
          <a:p>
            <a:pPr lvl="4">
              <a:buClr>
                <a:schemeClr val="tx2"/>
              </a:buClr>
              <a:buSzPct val="100000"/>
            </a:pPr>
            <a:endParaRPr lang="en-US" dirty="0"/>
          </a:p>
          <a:p>
            <a:pPr>
              <a:buClr>
                <a:schemeClr val="tx2"/>
              </a:buClr>
              <a:buSzPct val="100000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7732" y="1514415"/>
                <a:ext cx="6694512" cy="4744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1100" b="1" i="1" smtClean="0">
                              <a:latin typeface="Cambria Math"/>
                            </a:rPr>
                            <m:t>% </m:t>
                          </m:r>
                          <m:r>
                            <a:rPr lang="da-DK" sz="1100" b="1" i="1" smtClean="0">
                              <a:latin typeface="Cambria Math"/>
                            </a:rPr>
                            <m:t>𝒆𝒓𝒓𝒐𝒓</m:t>
                          </m:r>
                          <m:r>
                            <a:rPr lang="da-DK" sz="1100" b="1" i="1" smtClean="0">
                              <a:latin typeface="Cambria Math"/>
                            </a:rPr>
                            <m:t> 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𝑨𝒗𝒂𝒊𝒍𝒂𝒃𝒍𝒆</m:t>
                          </m:r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𝑷𝒐𝒘𝒆𝒓</m:t>
                          </m:r>
                        </m:sub>
                      </m:sSub>
                      <m:r>
                        <a:rPr lang="da-DK" sz="11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a-DK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a-DK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a-DK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𝑃𝑜𝑠𝑠𝑖𝑏𝑙𝑒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𝑃𝑜𝑤𝑒𝑟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da-DK" sz="1100" b="1" i="1" kern="0" dirty="0">
                                      <a:solidFill>
                                        <a:srgbClr val="FCF600"/>
                                      </a:solidFill>
                                      <a:latin typeface="Cambria Math"/>
                                    </a:rPr>
                                    <m:t>𝑨𝒇𝒇𝒆𝒄𝒕𝒆𝒅</m:t>
                                  </m:r>
                                  <m:r>
                                    <a:rPr lang="en-GB" sz="1100" b="1" i="1" kern="0" dirty="0" smtClean="0">
                                      <a:solidFill>
                                        <a:srgbClr val="FCF6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1" i="1" kern="0" dirty="0" smtClean="0">
                                      <a:solidFill>
                                        <a:srgbClr val="FCF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𝑻𝒖𝒓𝒃𝒊𝒏𝒆</m:t>
                                  </m:r>
                                </m:sub>
                              </m:sSub>
                              <m:r>
                                <a:rPr lang="da-DK" sz="11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a-DK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𝐴𝑐𝑡𝑖𝑣𝑒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𝑃𝑜𝑤𝑒𝑟</m:t>
                                  </m:r>
                                </m:e>
                                <m:sub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𝑹𝒆𝒇𝒆𝒓𝒆𝒏𝒄𝒆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𝑨𝒇𝒇𝒆𝒄𝒕𝒆𝒅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𝑻𝒖𝒓𝒃𝒊𝒏𝒆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a-DK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100" i="1">
                                      <a:latin typeface="Cambria Math" panose="02040503050406030204" pitchFamily="18" charset="0"/>
                                    </a:rPr>
                                    <m:t>𝐴𝑐𝑡𝑖𝑣𝑒</m:t>
                                  </m:r>
                                  <m:r>
                                    <a:rPr lang="en-GB" sz="11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i="1">
                                      <a:latin typeface="Cambria Math" panose="02040503050406030204" pitchFamily="18" charset="0"/>
                                    </a:rPr>
                                    <m:t>𝑃𝑜𝑤𝑒𝑟</m:t>
                                  </m:r>
                                </m:e>
                                <m:sub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𝑹𝒆𝒇𝒆𝒓𝒆𝒏𝒄𝒆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𝑨𝒇𝒇𝒆𝒄𝒕𝒆𝒅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𝑻𝒖𝒓𝒃𝒊𝒏𝒆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da-DK" sz="1100" b="0" i="1" smtClean="0">
                          <a:latin typeface="Cambria Math"/>
                          <a:ea typeface="Cambria Math"/>
                        </a:rPr>
                        <m:t>∙100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732" y="1514415"/>
                <a:ext cx="6694512" cy="4744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4"/>
          <a:stretch/>
        </p:blipFill>
        <p:spPr>
          <a:xfrm>
            <a:off x="1083649" y="2276872"/>
            <a:ext cx="3418881" cy="3689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8"/>
          <a:stretch/>
        </p:blipFill>
        <p:spPr>
          <a:xfrm>
            <a:off x="4865894" y="2281666"/>
            <a:ext cx="3017895" cy="36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8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132928"/>
            <a:ext cx="7772400" cy="603920"/>
          </a:xfrm>
        </p:spPr>
        <p:txBody>
          <a:bodyPr anchor="ctr"/>
          <a:lstStyle/>
          <a:p>
            <a:r>
              <a:rPr lang="en-GB" dirty="0"/>
              <a:t>PossPOW Uncertainty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B6D759CD-A4DE-44A7-9ABA-5458408771D5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467544" y="520824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Real-time (1 sec) – </a:t>
            </a:r>
            <a:r>
              <a:rPr lang="en-GB" sz="2000" kern="0" dirty="0">
                <a:solidFill>
                  <a:srgbClr val="0B8BC5"/>
                </a:solidFill>
              </a:rPr>
              <a:t>Error distribution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10872" cy="989398"/>
          </a:xfrm>
        </p:spPr>
        <p:txBody>
          <a:bodyPr/>
          <a:lstStyle/>
          <a:p>
            <a:pPr>
              <a:buClr>
                <a:schemeClr val="tx2"/>
              </a:buClr>
              <a:buSzPct val="100000"/>
            </a:pPr>
            <a:r>
              <a:rPr lang="en-US" dirty="0"/>
              <a:t>Total 6 experiments</a:t>
            </a:r>
          </a:p>
          <a:p>
            <a:pPr>
              <a:buClr>
                <a:schemeClr val="tx2"/>
              </a:buClr>
              <a:buSzPct val="100000"/>
            </a:pPr>
            <a:endParaRPr lang="en-US" dirty="0"/>
          </a:p>
          <a:p>
            <a:pPr lvl="4">
              <a:buClr>
                <a:schemeClr val="tx2"/>
              </a:buClr>
              <a:buSzPct val="100000"/>
            </a:pPr>
            <a:endParaRPr lang="en-US" dirty="0"/>
          </a:p>
          <a:p>
            <a:pPr>
              <a:buClr>
                <a:schemeClr val="tx2"/>
              </a:buClr>
              <a:buSzPct val="100000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7732" y="1514415"/>
                <a:ext cx="6694512" cy="47115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1100" b="1" i="1" smtClean="0">
                              <a:latin typeface="Cambria Math"/>
                            </a:rPr>
                            <m:t>% </m:t>
                          </m:r>
                          <m:r>
                            <a:rPr lang="da-DK" sz="1100" b="1" i="1" smtClean="0">
                              <a:latin typeface="Cambria Math"/>
                            </a:rPr>
                            <m:t>𝒆𝒓𝒓𝒐𝒓</m:t>
                          </m:r>
                          <m:r>
                            <a:rPr lang="da-DK" sz="1100" b="1" i="1" smtClean="0">
                              <a:latin typeface="Cambria Math"/>
                            </a:rPr>
                            <m:t> 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𝑨𝒗𝒂𝒊𝒍𝒂𝒃𝒍𝒆</m:t>
                          </m:r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𝑷𝒐𝒘𝒆𝒓</m:t>
                          </m:r>
                        </m:sub>
                      </m:sSub>
                      <m:r>
                        <a:rPr lang="da-DK" sz="11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𝑃𝑜𝑠𝑠𝑖𝑏𝑙𝑒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𝑃𝑜𝑤𝑒𝑟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da-DK" sz="1100" b="1" i="1" kern="0" dirty="0">
                                  <a:solidFill>
                                    <a:srgbClr val="FCF600"/>
                                  </a:solidFill>
                                  <a:latin typeface="Cambria Math"/>
                                </a:rPr>
                                <m:t>𝑨𝒇𝒇𝒆𝒄𝒕𝒆𝒅</m:t>
                              </m:r>
                              <m:r>
                                <a:rPr lang="en-GB" sz="1100" b="1" i="1" kern="0" dirty="0">
                                  <a:solidFill>
                                    <a:srgbClr val="FCF6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 kern="0" dirty="0">
                                  <a:solidFill>
                                    <a:srgbClr val="FCF600"/>
                                  </a:solidFill>
                                  <a:latin typeface="Cambria Math" panose="02040503050406030204" pitchFamily="18" charset="0"/>
                                </a:rPr>
                                <m:t>𝑻𝒖𝒓𝒃𝒊𝒏𝒆</m:t>
                              </m:r>
                            </m:sub>
                          </m:sSub>
                          <m:r>
                            <a:rPr lang="da-DK" sz="11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a-D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𝐴𝑐𝑡𝑖𝑣𝑒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𝑃𝑜𝑤𝑒𝑟</m:t>
                              </m:r>
                            </m:e>
                            <m:sub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𝑹𝒆𝒇𝒆𝒓𝒆𝒏𝒄𝒆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𝑨𝒇𝒇𝒆𝒄𝒕𝒆𝒅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𝑻𝒖𝒓𝒃𝒊𝒏𝒆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𝐴𝑐𝑡𝑖𝑣𝑒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𝑃𝑜𝑤𝑒𝑟</m:t>
                              </m:r>
                            </m:e>
                            <m:sub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𝑹𝒆𝒇𝒆𝒓𝒆𝒏𝒄𝒆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𝑨𝒇𝒇𝒆𝒄𝒕𝒆𝒅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𝑻𝒖𝒓𝒃𝒊𝒏𝒆</m:t>
                              </m:r>
                            </m:sub>
                          </m:sSub>
                        </m:den>
                      </m:f>
                      <m:r>
                        <a:rPr lang="da-DK" sz="1100" b="0" i="1" smtClean="0">
                          <a:latin typeface="Cambria Math"/>
                          <a:ea typeface="Cambria Math"/>
                        </a:rPr>
                        <m:t>∙100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732" y="1514415"/>
                <a:ext cx="6694512" cy="4711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794" y="2008703"/>
            <a:ext cx="10023563" cy="441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1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132928"/>
            <a:ext cx="7772400" cy="603920"/>
          </a:xfrm>
        </p:spPr>
        <p:txBody>
          <a:bodyPr anchor="ctr"/>
          <a:lstStyle/>
          <a:p>
            <a:r>
              <a:rPr lang="en-GB" dirty="0"/>
              <a:t>PossPOW Uncertainty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B6D759CD-A4DE-44A7-9ABA-5458408771D5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467544" y="520824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30 sec Provision – </a:t>
            </a:r>
            <a:r>
              <a:rPr lang="en-GB" sz="2000" kern="0" dirty="0">
                <a:solidFill>
                  <a:srgbClr val="0B8BC5"/>
                </a:solidFill>
              </a:rPr>
              <a:t>Error distribution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10872" cy="989398"/>
          </a:xfrm>
        </p:spPr>
        <p:txBody>
          <a:bodyPr/>
          <a:lstStyle/>
          <a:p>
            <a:pPr>
              <a:buClr>
                <a:schemeClr val="tx2"/>
              </a:buClr>
              <a:buSzPct val="100000"/>
            </a:pPr>
            <a:r>
              <a:rPr lang="en-US" dirty="0"/>
              <a:t>Total 6 experiments</a:t>
            </a:r>
          </a:p>
          <a:p>
            <a:pPr>
              <a:buClr>
                <a:schemeClr val="tx2"/>
              </a:buClr>
              <a:buSzPct val="100000"/>
            </a:pPr>
            <a:endParaRPr lang="en-US" dirty="0"/>
          </a:p>
          <a:p>
            <a:pPr lvl="4">
              <a:buClr>
                <a:schemeClr val="tx2"/>
              </a:buClr>
              <a:buSzPct val="100000"/>
            </a:pPr>
            <a:endParaRPr lang="en-US" dirty="0"/>
          </a:p>
          <a:p>
            <a:pPr>
              <a:buClr>
                <a:schemeClr val="tx2"/>
              </a:buClr>
              <a:buSzPct val="100000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7732" y="1514415"/>
                <a:ext cx="6694512" cy="47115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1100" b="1" i="1" smtClean="0">
                              <a:latin typeface="Cambria Math"/>
                            </a:rPr>
                            <m:t>% </m:t>
                          </m:r>
                          <m:r>
                            <a:rPr lang="da-DK" sz="1100" b="1" i="1" smtClean="0">
                              <a:latin typeface="Cambria Math"/>
                            </a:rPr>
                            <m:t>𝒆𝒓𝒓𝒐𝒓</m:t>
                          </m:r>
                          <m:r>
                            <a:rPr lang="da-DK" sz="1100" b="1" i="1" smtClean="0">
                              <a:latin typeface="Cambria Math"/>
                            </a:rPr>
                            <m:t> 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𝑨𝒗𝒂𝒊𝒍𝒂𝒃𝒍𝒆</m:t>
                          </m:r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𝑷𝒐𝒘𝒆𝒓</m:t>
                          </m:r>
                        </m:sub>
                      </m:sSub>
                      <m:r>
                        <a:rPr lang="da-DK" sz="11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𝑃𝑜𝑠𝑠𝑖𝑏𝑙𝑒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𝑃𝑜𝑤𝑒𝑟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da-DK" sz="1100" b="1" i="1" kern="0" dirty="0">
                                  <a:solidFill>
                                    <a:srgbClr val="FCF600"/>
                                  </a:solidFill>
                                  <a:latin typeface="Cambria Math"/>
                                </a:rPr>
                                <m:t>𝑨𝒇𝒇𝒆𝒄𝒕𝒆𝒅</m:t>
                              </m:r>
                              <m:r>
                                <a:rPr lang="en-GB" sz="1100" b="1" i="1" kern="0" dirty="0">
                                  <a:solidFill>
                                    <a:srgbClr val="FCF6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 kern="0" dirty="0">
                                  <a:solidFill>
                                    <a:srgbClr val="FCF600"/>
                                  </a:solidFill>
                                  <a:latin typeface="Cambria Math" panose="02040503050406030204" pitchFamily="18" charset="0"/>
                                </a:rPr>
                                <m:t>𝑻𝒖𝒓𝒃𝒊𝒏𝒆</m:t>
                              </m:r>
                            </m:sub>
                          </m:sSub>
                          <m:r>
                            <a:rPr lang="da-DK" sz="11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a-D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𝐴𝑐𝑡𝑖𝑣𝑒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𝑃𝑜𝑤𝑒𝑟</m:t>
                              </m:r>
                            </m:e>
                            <m:sub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𝑹𝒆𝒇𝒆𝒓𝒆𝒏𝒄𝒆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𝑨𝒇𝒇𝒆𝒄𝒕𝒆𝒅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𝑻𝒖𝒓𝒃𝒊𝒏𝒆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𝐴𝑐𝑡𝑖𝑣𝑒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𝑃𝑜𝑤𝑒𝑟</m:t>
                              </m:r>
                            </m:e>
                            <m:sub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𝑹𝒆𝒇𝒆𝒓𝒆𝒏𝒄𝒆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𝑨𝒇𝒇𝒆𝒄𝒕𝒆𝒅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𝑻𝒖𝒓𝒃𝒊𝒏𝒆</m:t>
                              </m:r>
                            </m:sub>
                          </m:sSub>
                        </m:den>
                      </m:f>
                      <m:r>
                        <a:rPr lang="da-DK" sz="1100" b="0" i="1" smtClean="0">
                          <a:latin typeface="Cambria Math"/>
                          <a:ea typeface="Cambria Math"/>
                        </a:rPr>
                        <m:t>∙100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732" y="1514415"/>
                <a:ext cx="6694512" cy="4711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561" y="2012077"/>
            <a:ext cx="10421439" cy="45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132928"/>
            <a:ext cx="7772400" cy="603920"/>
          </a:xfrm>
        </p:spPr>
        <p:txBody>
          <a:bodyPr anchor="ctr"/>
          <a:lstStyle/>
          <a:p>
            <a:r>
              <a:rPr lang="en-GB" dirty="0"/>
              <a:t>PossPOW Uncertainty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B6D759CD-A4DE-44A7-9ABA-5458408771D5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467544" y="520824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30 sec averaged data - Bootstrap </a:t>
            </a:r>
            <a:r>
              <a:rPr lang="en-GB" sz="2000" kern="0" dirty="0">
                <a:solidFill>
                  <a:srgbClr val="0B8BC5"/>
                </a:solidFill>
              </a:rPr>
              <a:t>Error distribution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10872" cy="989398"/>
          </a:xfrm>
        </p:spPr>
        <p:txBody>
          <a:bodyPr/>
          <a:lstStyle/>
          <a:p>
            <a:pPr>
              <a:buClr>
                <a:schemeClr val="tx2"/>
              </a:buClr>
              <a:buSzPct val="100000"/>
            </a:pPr>
            <a:r>
              <a:rPr lang="en-US" dirty="0"/>
              <a:t>Circular block bootstrapꜞ </a:t>
            </a:r>
          </a:p>
          <a:p>
            <a:pPr>
              <a:buClr>
                <a:schemeClr val="tx2"/>
              </a:buClr>
              <a:buSzPct val="100000"/>
            </a:pPr>
            <a:endParaRPr lang="en-US" dirty="0"/>
          </a:p>
          <a:p>
            <a:pPr lvl="4">
              <a:buClr>
                <a:schemeClr val="tx2"/>
              </a:buClr>
              <a:buSzPct val="100000"/>
            </a:pPr>
            <a:endParaRPr lang="en-US" dirty="0"/>
          </a:p>
          <a:p>
            <a:pPr>
              <a:buClr>
                <a:schemeClr val="tx2"/>
              </a:buClr>
              <a:buSzPct val="100000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7732" y="1514415"/>
                <a:ext cx="6694512" cy="47115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1100" b="1" i="1" smtClean="0">
                              <a:latin typeface="Cambria Math"/>
                            </a:rPr>
                            <m:t>% </m:t>
                          </m:r>
                          <m:r>
                            <a:rPr lang="da-DK" sz="1100" b="1" i="1" smtClean="0">
                              <a:latin typeface="Cambria Math"/>
                            </a:rPr>
                            <m:t>𝒆𝒓𝒓𝒐𝒓</m:t>
                          </m:r>
                          <m:r>
                            <a:rPr lang="da-DK" sz="1100" b="1" i="1" smtClean="0">
                              <a:latin typeface="Cambria Math"/>
                            </a:rPr>
                            <m:t> 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𝑨𝒗𝒂𝒊𝒍𝒂𝒃𝒍𝒆</m:t>
                          </m:r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100" b="1" i="1" smtClean="0">
                              <a:latin typeface="Cambria Math" panose="02040503050406030204" pitchFamily="18" charset="0"/>
                            </a:rPr>
                            <m:t>𝑷𝒐𝒘𝒆𝒓</m:t>
                          </m:r>
                        </m:sub>
                      </m:sSub>
                      <m:r>
                        <a:rPr lang="da-DK" sz="11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𝑃𝑜𝑠𝑠𝑖𝑏𝑙𝑒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𝑃𝑜𝑤𝑒𝑟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da-DK" sz="1100" b="1" i="1" kern="0" dirty="0">
                                  <a:solidFill>
                                    <a:srgbClr val="FCF600"/>
                                  </a:solidFill>
                                  <a:latin typeface="Cambria Math"/>
                                </a:rPr>
                                <m:t>𝑨𝒇𝒇𝒆𝒄𝒕𝒆𝒅</m:t>
                              </m:r>
                              <m:r>
                                <a:rPr lang="en-GB" sz="1100" b="1" i="1" kern="0" dirty="0">
                                  <a:solidFill>
                                    <a:srgbClr val="FCF6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 kern="0" dirty="0">
                                  <a:solidFill>
                                    <a:srgbClr val="FCF600"/>
                                  </a:solidFill>
                                  <a:latin typeface="Cambria Math" panose="02040503050406030204" pitchFamily="18" charset="0"/>
                                </a:rPr>
                                <m:t>𝑻𝒖𝒓𝒃𝒊𝒏𝒆</m:t>
                              </m:r>
                            </m:sub>
                          </m:sSub>
                          <m:r>
                            <a:rPr lang="da-DK" sz="11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a-D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𝐴𝑐𝑡𝑖𝑣𝑒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𝑃𝑜𝑤𝑒𝑟</m:t>
                              </m:r>
                            </m:e>
                            <m:sub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𝑹𝒆𝒇𝒆𝒓𝒆𝒏𝒄𝒆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𝑨𝒇𝒇𝒆𝒄𝒕𝒆𝒅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𝑻𝒖𝒓𝒃𝒊𝒏𝒆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𝐴𝑐𝑡𝑖𝑣𝑒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𝑃𝑜𝑤𝑒𝑟</m:t>
                              </m:r>
                            </m:e>
                            <m:sub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𝑹𝒆𝒇𝒆𝒓𝒆𝒏𝒄𝒆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𝑨𝒇𝒇𝒆𝒄𝒕𝒆𝒅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1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𝑻𝒖𝒓𝒃𝒊𝒏𝒆</m:t>
                              </m:r>
                            </m:sub>
                          </m:sSub>
                        </m:den>
                      </m:f>
                      <m:r>
                        <a:rPr lang="da-DK" sz="1100" b="0" i="1" smtClean="0">
                          <a:latin typeface="Cambria Math"/>
                          <a:ea typeface="Cambria Math"/>
                        </a:rPr>
                        <m:t>∙100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732" y="1514415"/>
                <a:ext cx="6694512" cy="4711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82714" y="6244790"/>
            <a:ext cx="323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ꜞ </a:t>
            </a:r>
            <a:r>
              <a:rPr lang="en-GB" sz="900" dirty="0" err="1"/>
              <a:t>Politis</a:t>
            </a:r>
            <a:r>
              <a:rPr lang="en-GB" sz="900" dirty="0"/>
              <a:t>, Dimitris N., and Joseph P. Romano. "A circular block-resampling procedure for stationary data." </a:t>
            </a:r>
            <a:r>
              <a:rPr lang="en-GB" sz="900" i="1" dirty="0"/>
              <a:t>Exploring the limits of bootstrap</a:t>
            </a:r>
            <a:r>
              <a:rPr lang="en-GB" sz="900" dirty="0"/>
              <a:t> (1992): 263-270.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5785" y="2114142"/>
            <a:ext cx="10023561" cy="441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" y="1301800"/>
            <a:ext cx="9381036" cy="5079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41650"/>
            <a:ext cx="7772400" cy="715142"/>
          </a:xfrm>
        </p:spPr>
        <p:txBody>
          <a:bodyPr/>
          <a:lstStyle/>
          <a:p>
            <a:r>
              <a:rPr lang="en-GB" dirty="0" err="1">
                <a:solidFill>
                  <a:srgbClr val="990000"/>
                </a:solidFill>
              </a:rPr>
              <a:t>ConCERT</a:t>
            </a:r>
            <a:r>
              <a:rPr lang="en-GB" dirty="0"/>
              <a:t> : Control and Uncertainties in Real-Time Power Curves of Offshore Wind Power Plants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9A5BD72-B7B5-493E-8350-5D30D8C7F8A0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9189156" y="6547922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>
                <a:solidFill>
                  <a:srgbClr val="000000"/>
                </a:solidFill>
              </a:rPr>
              <a:pPr/>
              <a:t>17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7923550" cy="1143000"/>
          </a:xfrm>
        </p:spPr>
        <p:txBody>
          <a:bodyPr/>
          <a:lstStyle/>
          <a:p>
            <a:r>
              <a:rPr lang="en-GB" sz="2800" dirty="0"/>
              <a:t>DTU Wind Energy at </a:t>
            </a:r>
            <a:r>
              <a:rPr lang="en-GB" sz="2800" dirty="0" err="1"/>
              <a:t>WindEurope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Summit 2016: Stand 574, Hall B6</a:t>
            </a:r>
            <a:endParaRPr lang="da-DK" sz="28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4" y="980728"/>
            <a:ext cx="8902920" cy="571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5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7772400" cy="715142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78E92E-2494-4DC9-8363-2A0D7BA6AA82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9189156" y="6547922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21568" y="836166"/>
            <a:ext cx="8748464" cy="540862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990000"/>
              </a:buClr>
            </a:pPr>
            <a:r>
              <a:rPr lang="en-GB" sz="2000" b="1" dirty="0"/>
              <a:t>Introduction to Reserve Power </a:t>
            </a:r>
            <a:r>
              <a:rPr lang="en-GB" sz="2000" b="1" dirty="0">
                <a:solidFill>
                  <a:srgbClr val="660099"/>
                </a:solidFill>
              </a:rPr>
              <a:t>&amp;</a:t>
            </a:r>
            <a:r>
              <a:rPr lang="en-GB" sz="2000" b="1" dirty="0"/>
              <a:t> Balancing Market</a:t>
            </a:r>
          </a:p>
          <a:p>
            <a:pPr>
              <a:spcBef>
                <a:spcPts val="600"/>
              </a:spcBef>
              <a:buClr>
                <a:srgbClr val="990000"/>
              </a:buClr>
            </a:pPr>
            <a:r>
              <a:rPr lang="en-GB" sz="2000" b="1" dirty="0"/>
              <a:t>Estimation of Real Time Reserves for Offshore Wind Power Plants </a:t>
            </a:r>
          </a:p>
          <a:p>
            <a:pPr lvl="1">
              <a:spcBef>
                <a:spcPts val="600"/>
              </a:spcBef>
              <a:buClr>
                <a:srgbClr val="990000"/>
              </a:buClr>
            </a:pPr>
            <a:r>
              <a:rPr lang="en-GB" sz="2000" b="1" dirty="0"/>
              <a:t>PossPOW Algorithm</a:t>
            </a:r>
          </a:p>
          <a:p>
            <a:pPr lvl="1">
              <a:spcBef>
                <a:spcPts val="600"/>
              </a:spcBef>
              <a:buClr>
                <a:srgbClr val="990000"/>
              </a:buClr>
            </a:pPr>
            <a:r>
              <a:rPr lang="en-GB" sz="2000" b="1" dirty="0"/>
              <a:t>Wind Farm Scale Available Power</a:t>
            </a:r>
          </a:p>
          <a:p>
            <a:pPr lvl="2">
              <a:spcBef>
                <a:spcPts val="600"/>
              </a:spcBef>
              <a:buClr>
                <a:srgbClr val="990000"/>
              </a:buClr>
            </a:pPr>
            <a:r>
              <a:rPr lang="en-GB" sz="2000" b="1" dirty="0"/>
              <a:t>‘Normal’ Operation</a:t>
            </a:r>
          </a:p>
          <a:p>
            <a:pPr lvl="2">
              <a:spcBef>
                <a:spcPts val="600"/>
              </a:spcBef>
              <a:buClr>
                <a:srgbClr val="990000"/>
              </a:buClr>
            </a:pPr>
            <a:r>
              <a:rPr lang="en-GB" sz="2000" b="1" dirty="0"/>
              <a:t>Down-Regulation</a:t>
            </a:r>
          </a:p>
          <a:p>
            <a:pPr lvl="3">
              <a:spcBef>
                <a:spcPts val="600"/>
              </a:spcBef>
              <a:buClr>
                <a:srgbClr val="990000"/>
              </a:buClr>
              <a:buFont typeface="Wingdings" panose="05000000000000000000" pitchFamily="2" charset="2"/>
              <a:buChar char="Ø"/>
            </a:pPr>
            <a:r>
              <a:rPr lang="en-GB" sz="2000" b="1" dirty="0"/>
              <a:t>Experiments in Horns Rev-I </a:t>
            </a:r>
          </a:p>
          <a:p>
            <a:pPr marL="1470025" lvl="3" indent="0">
              <a:spcBef>
                <a:spcPts val="600"/>
              </a:spcBef>
              <a:buClr>
                <a:srgbClr val="990000"/>
              </a:buClr>
              <a:buNone/>
            </a:pPr>
            <a:endParaRPr lang="en-GB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188913" lvl="1" indent="-188913">
              <a:spcBef>
                <a:spcPts val="600"/>
              </a:spcBef>
              <a:buClr>
                <a:schemeClr val="tx2"/>
              </a:buClr>
              <a:buSzPct val="150000"/>
              <a:buFont typeface="Arial" pitchFamily="34" charset="0"/>
              <a:buChar char="•"/>
            </a:pPr>
            <a:r>
              <a:rPr lang="en-GB" sz="2000" b="1" dirty="0">
                <a:cs typeface="+mn-cs"/>
              </a:rPr>
              <a:t>Data based ‘Objective’ Uncertainty Quantification of the estimated reserves</a:t>
            </a:r>
          </a:p>
          <a:p>
            <a:pPr marL="379412" lvl="1" indent="0">
              <a:spcBef>
                <a:spcPts val="600"/>
              </a:spcBef>
              <a:buClr>
                <a:srgbClr val="990000"/>
              </a:buClr>
              <a:buSzPct val="150000"/>
              <a:buNone/>
            </a:pPr>
            <a:endParaRPr lang="en-GB" sz="2000" b="1" dirty="0"/>
          </a:p>
          <a:p>
            <a:pPr marL="285750" lvl="1" indent="-285750">
              <a:spcBef>
                <a:spcPts val="6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b="1" dirty="0"/>
              <a:t>Conclusions </a:t>
            </a:r>
            <a:r>
              <a:rPr lang="en-GB" sz="2000" b="1" dirty="0">
                <a:solidFill>
                  <a:srgbClr val="7030A0"/>
                </a:solidFill>
              </a:rPr>
              <a:t>&amp;</a:t>
            </a:r>
            <a:r>
              <a:rPr lang="en-GB" sz="2000" b="1" dirty="0"/>
              <a:t> Future Work</a:t>
            </a:r>
          </a:p>
          <a:p>
            <a:pPr marL="379412" lvl="1" indent="0">
              <a:buClr>
                <a:schemeClr val="tx2"/>
              </a:buClr>
              <a:buSzPct val="100000"/>
              <a:buNone/>
            </a:pPr>
            <a:endParaRPr lang="en-GB" sz="20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7594"/>
            <a:ext cx="7772400" cy="715142"/>
          </a:xfrm>
        </p:spPr>
        <p:txBody>
          <a:bodyPr/>
          <a:lstStyle/>
          <a:p>
            <a:r>
              <a:rPr lang="en-GB" dirty="0"/>
              <a:t>Reserve Power </a:t>
            </a:r>
            <a:r>
              <a:rPr lang="en-GB" dirty="0">
                <a:solidFill>
                  <a:srgbClr val="660099"/>
                </a:solidFill>
              </a:rPr>
              <a:t>&amp;</a:t>
            </a:r>
            <a:r>
              <a:rPr lang="en-GB" dirty="0"/>
              <a:t> Balancing Market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E84CC0-7872-4BC1-B741-657401E744DE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9189156" y="6547922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09600" y="1340768"/>
            <a:ext cx="8138864" cy="4904022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990000"/>
              </a:buClr>
            </a:pPr>
            <a:r>
              <a:rPr lang="en-GB" dirty="0"/>
              <a:t>Additional Active Power and / or demand </a:t>
            </a:r>
            <a:r>
              <a:rPr lang="en-GB" dirty="0" smtClean="0"/>
              <a:t>reduction by the TSOs</a:t>
            </a:r>
          </a:p>
          <a:p>
            <a:pPr lvl="1">
              <a:spcBef>
                <a:spcPts val="600"/>
              </a:spcBef>
              <a:buClr>
                <a:srgbClr val="990000"/>
              </a:buClr>
            </a:pPr>
            <a:r>
              <a:rPr lang="en-GB" dirty="0" smtClean="0"/>
              <a:t>Upregulation (Potential) and / or Down-regulation (Mandatory)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Available (or Possible) Power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Balancing </a:t>
            </a:r>
            <a:r>
              <a:rPr lang="en-GB" dirty="0"/>
              <a:t>market and /or Compensation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GB" dirty="0"/>
              <a:t>Belgium : Elia </a:t>
            </a:r>
            <a:r>
              <a:rPr lang="en-GB" dirty="0">
                <a:solidFill>
                  <a:srgbClr val="990000"/>
                </a:solidFill>
                <a:sym typeface="Wingdings" panose="05000000000000000000" pitchFamily="2" charset="2"/>
              </a:rPr>
              <a:t>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/>
              <a:t>WF scale available power signal is requested and potentially evaluated @ 15mins</a:t>
            </a:r>
          </a:p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GB" dirty="0"/>
              <a:t>Germany </a:t>
            </a:r>
            <a:r>
              <a:rPr lang="en-GB" dirty="0">
                <a:solidFill>
                  <a:srgbClr val="990000"/>
                </a:solidFill>
              </a:rPr>
              <a:t>&amp;</a:t>
            </a:r>
            <a:r>
              <a:rPr lang="en-GB" dirty="0"/>
              <a:t> the </a:t>
            </a:r>
            <a:r>
              <a:rPr lang="en-GB" dirty="0" err="1"/>
              <a:t>Nertherlands</a:t>
            </a:r>
            <a:r>
              <a:rPr lang="en-GB" dirty="0"/>
              <a:t> : </a:t>
            </a:r>
            <a:r>
              <a:rPr lang="en-GB" dirty="0" err="1"/>
              <a:t>TenneT</a:t>
            </a:r>
            <a:r>
              <a:rPr lang="en-GB" dirty="0"/>
              <a:t> </a:t>
            </a:r>
            <a:r>
              <a:rPr lang="en-GB" dirty="0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en-GB" dirty="0">
                <a:sym typeface="Wingdings" panose="05000000000000000000" pitchFamily="2" charset="2"/>
              </a:rPr>
              <a:t>Both turbine and WF level. Detailed data collection and quality check @ 15mins</a:t>
            </a:r>
          </a:p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GB" dirty="0"/>
              <a:t>Ireland : </a:t>
            </a:r>
            <a:r>
              <a:rPr lang="en-GB" dirty="0" err="1"/>
              <a:t>EirGrid</a:t>
            </a:r>
            <a:r>
              <a:rPr lang="en-GB" dirty="0"/>
              <a:t> </a:t>
            </a:r>
            <a:r>
              <a:rPr lang="en-GB" dirty="0">
                <a:solidFill>
                  <a:srgbClr val="990000"/>
                </a:solidFill>
                <a:sym typeface="Wingdings" panose="05000000000000000000" pitchFamily="2" charset="2"/>
              </a:rPr>
              <a:t>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/>
              <a:t>Quality check via RMSE &lt; 6% of the maximum capacity @ 15mins</a:t>
            </a:r>
          </a:p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GB" dirty="0"/>
              <a:t>The UK : National Grid </a:t>
            </a:r>
            <a:r>
              <a:rPr lang="en-GB" dirty="0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en-GB" dirty="0"/>
              <a:t>WF scale available power signal is a part of the Grid Code now. Quality check @ 10mins according to “Good Industry Practice”</a:t>
            </a:r>
          </a:p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GB" dirty="0"/>
              <a:t>Denmark : Energinet.dk </a:t>
            </a:r>
            <a:r>
              <a:rPr lang="en-GB" dirty="0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en-GB" dirty="0">
                <a:sym typeface="Wingdings" panose="05000000000000000000" pitchFamily="2" charset="2"/>
              </a:rPr>
              <a:t>Data collection @ 5mins, quality check @ 15mins. The error should be within ±5% of the actual power</a:t>
            </a:r>
          </a:p>
          <a:p>
            <a:pPr>
              <a:spcBef>
                <a:spcPts val="600"/>
              </a:spcBef>
              <a:buClr>
                <a:schemeClr val="tx2"/>
              </a:buClr>
            </a:pPr>
            <a:endParaRPr lang="en-GB" dirty="0">
              <a:solidFill>
                <a:srgbClr val="990000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600"/>
              </a:spcBef>
              <a:buClr>
                <a:schemeClr val="tx2"/>
              </a:buClr>
              <a:buNone/>
            </a:pPr>
            <a:endParaRPr lang="en-GB" dirty="0">
              <a:solidFill>
                <a:srgbClr val="990000"/>
              </a:solidFill>
            </a:endParaRPr>
          </a:p>
          <a:p>
            <a:pPr marL="379412" lvl="1" indent="0">
              <a:buClr>
                <a:schemeClr val="tx2"/>
              </a:buClr>
              <a:buSzPct val="100000"/>
              <a:buNone/>
            </a:pPr>
            <a:endParaRPr lang="en-GB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4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7772400" cy="715142"/>
          </a:xfrm>
        </p:spPr>
        <p:txBody>
          <a:bodyPr/>
          <a:lstStyle/>
          <a:p>
            <a:r>
              <a:rPr lang="en-GB" dirty="0"/>
              <a:t>Current Real-time Reserves </a:t>
            </a:r>
            <a:r>
              <a:rPr lang="en-GB" dirty="0">
                <a:solidFill>
                  <a:srgbClr val="660099"/>
                </a:solidFill>
              </a:rPr>
              <a:t>vs.</a:t>
            </a:r>
            <a:r>
              <a:rPr lang="en-GB" dirty="0"/>
              <a:t> PossPOW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2180" y="6363360"/>
            <a:ext cx="763200" cy="306000"/>
          </a:xfrm>
        </p:spPr>
        <p:txBody>
          <a:bodyPr/>
          <a:lstStyle/>
          <a:p>
            <a:fld id="{F2622E05-7C58-40D1-8CF6-763969A07AEE}" type="datetime3">
              <a:rPr lang="en-GB" smtClean="0"/>
              <a:t>27 September, 2016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9324544" y="5438327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452" y="2795106"/>
            <a:ext cx="4019757" cy="2476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777" y="2795106"/>
            <a:ext cx="4019757" cy="24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460" y="2780928"/>
            <a:ext cx="4019757" cy="24766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398" y="2803610"/>
            <a:ext cx="3924502" cy="2540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67544" y="801865"/>
                <a:ext cx="8865612" cy="5694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buClr>
                    <a:schemeClr val="tx2"/>
                  </a:buClr>
                </a:pPr>
                <a:r>
                  <a:rPr lang="en-GB" sz="1700" dirty="0"/>
                  <a:t>“Good Industry Practice” in WF Scale </a:t>
                </a:r>
                <a:r>
                  <a:rPr lang="en-GB" sz="1700" dirty="0">
                    <a:solidFill>
                      <a:srgbClr val="990000"/>
                    </a:solidFill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GB" sz="1700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GB" sz="17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00" b="1" i="1">
                                <a:latin typeface="Cambria Math"/>
                              </a:rPr>
                              <m:t>𝑷𝒐𝒔𝒔𝒊𝒃𝒍𝒆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 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𝑷𝒐𝒘𝒆𝒓</m:t>
                            </m:r>
                          </m:e>
                          <m:sub>
                            <m:r>
                              <a:rPr lang="en-GB" sz="1700" b="1" i="1">
                                <a:latin typeface="Cambria Math"/>
                              </a:rPr>
                              <m:t>𝒔𝒊𝒏𝒈𝒍𝒆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 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𝒕𝒖𝒓𝒃𝒊𝒏𝒆𝒔</m:t>
                            </m:r>
                          </m:sub>
                        </m:sSub>
                        <m:r>
                          <a:rPr lang="en-GB" sz="17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GB" sz="1700" b="1" dirty="0">
                    <a:sym typeface="Wingdings" panose="05000000000000000000" pitchFamily="2" charset="2"/>
                  </a:rPr>
                  <a:t> </a:t>
                </a:r>
              </a:p>
              <a:p>
                <a:pPr lvl="1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GB" sz="1700" i="1" dirty="0"/>
                  <a:t>However,</a:t>
                </a:r>
                <a:r>
                  <a:rPr lang="en-GB" sz="17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GB" sz="1700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GB" sz="17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00" b="1" i="1">
                                <a:latin typeface="Cambria Math"/>
                              </a:rPr>
                              <m:t>𝑷𝒐𝒔𝒔𝒊𝒃𝒍𝒆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 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𝑷𝒐𝒘𝒆𝒓</m:t>
                            </m:r>
                          </m:e>
                          <m:sub>
                            <m:r>
                              <a:rPr lang="en-GB" sz="1700" b="1" i="1">
                                <a:latin typeface="Cambria Math"/>
                              </a:rPr>
                              <m:t>𝒔𝒊𝒏𝒈𝒍𝒆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 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𝒕𝒖𝒓𝒃𝒊𝒏𝒆𝒔</m:t>
                            </m:r>
                          </m:sub>
                        </m:sSub>
                        <m:r>
                          <a:rPr lang="en-GB" sz="1700" b="1" i="1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&gt;</m:t>
                        </m:r>
                        <m:sSub>
                          <m:sSubPr>
                            <m:ctrlPr>
                              <a:rPr lang="en-GB" sz="17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00" b="1" i="1">
                                <a:latin typeface="Cambria Math"/>
                              </a:rPr>
                              <m:t>𝑷𝒐𝒔𝒔𝒊𝒃𝒍𝒆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 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𝑷𝒐𝒘𝒆𝒓</m:t>
                            </m:r>
                          </m:e>
                          <m:sub>
                            <m:r>
                              <a:rPr lang="en-GB" sz="1700" b="1" i="1">
                                <a:latin typeface="Cambria Math"/>
                              </a:rPr>
                              <m:t>𝒘𝒊𝒏𝒅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 </m:t>
                            </m:r>
                            <m:r>
                              <a:rPr lang="en-GB" sz="1700" b="1" i="1">
                                <a:latin typeface="Cambria Math"/>
                              </a:rPr>
                              <m:t>𝒇𝒂𝒓𝒎</m:t>
                            </m:r>
                          </m:sub>
                        </m:sSub>
                      </m:e>
                    </m:nary>
                  </m:oMath>
                </a14:m>
                <a:endParaRPr lang="en-GB" sz="1700" i="1" dirty="0"/>
              </a:p>
              <a:p>
                <a:pPr lvl="2">
                  <a:spcBef>
                    <a:spcPts val="6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ü"/>
                </a:pPr>
                <a:r>
                  <a:rPr lang="en-GB" sz="1700" i="1" dirty="0"/>
                  <a:t>Down-regulated turbine </a:t>
                </a:r>
                <a:r>
                  <a:rPr lang="en-GB" sz="1700" dirty="0">
                    <a:solidFill>
                      <a:srgbClr val="99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GB" sz="1700" i="1" dirty="0">
                    <a:sym typeface="Wingdings" panose="05000000000000000000" pitchFamily="2" charset="2"/>
                  </a:rPr>
                  <a:t>Down-regulated wake</a:t>
                </a:r>
              </a:p>
              <a:p>
                <a:pPr lvl="2">
                  <a:spcBef>
                    <a:spcPts val="6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ü"/>
                </a:pPr>
                <a:r>
                  <a:rPr lang="en-GB" sz="1700" i="1" dirty="0">
                    <a:sym typeface="Wingdings" panose="05000000000000000000" pitchFamily="2" charset="2"/>
                  </a:rPr>
                  <a:t>More energetic flow downstream</a:t>
                </a:r>
              </a:p>
              <a:p>
                <a:pPr lvl="2">
                  <a:spcBef>
                    <a:spcPts val="6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ü"/>
                </a:pPr>
                <a:r>
                  <a:rPr lang="en-GB" sz="1700" i="1" dirty="0">
                    <a:sym typeface="Wingdings" panose="05000000000000000000" pitchFamily="2" charset="2"/>
                  </a:rPr>
                  <a:t>Higher wind speed </a:t>
                </a:r>
                <a:r>
                  <a:rPr lang="en-GB" sz="1700" i="1" dirty="0">
                    <a:solidFill>
                      <a:srgbClr val="990000"/>
                    </a:solidFill>
                    <a:sym typeface="Wingdings" panose="05000000000000000000" pitchFamily="2" charset="2"/>
                  </a:rPr>
                  <a:t>@ </a:t>
                </a:r>
                <a:r>
                  <a:rPr lang="en-GB" sz="1700" i="1" dirty="0">
                    <a:sym typeface="Wingdings" panose="05000000000000000000" pitchFamily="2" charset="2"/>
                  </a:rPr>
                  <a:t>the downstream turbine(s)</a:t>
                </a:r>
                <a:endParaRPr lang="en-GB" sz="1700" i="1" dirty="0"/>
              </a:p>
              <a:p>
                <a:pPr marL="379412" lvl="1" indent="0">
                  <a:spcBef>
                    <a:spcPts val="600"/>
                  </a:spcBef>
                  <a:buClr>
                    <a:schemeClr val="tx2"/>
                  </a:buClr>
                  <a:buNone/>
                </a:pPr>
                <a:r>
                  <a:rPr lang="en-GB" sz="1700" dirty="0"/>
                  <a:t>		</a:t>
                </a:r>
                <a:r>
                  <a:rPr lang="en-GB" sz="1700" dirty="0">
                    <a:solidFill>
                      <a:srgbClr val="99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GB" sz="1700" dirty="0">
                    <a:sym typeface="Wingdings" panose="05000000000000000000" pitchFamily="2" charset="2"/>
                  </a:rPr>
                  <a:t> Higher available power</a:t>
                </a:r>
                <a:endParaRPr lang="en-GB" sz="1700" dirty="0"/>
              </a:p>
              <a:p>
                <a:pPr>
                  <a:buClr>
                    <a:schemeClr val="tx2"/>
                  </a:buClr>
                </a:pPr>
                <a:r>
                  <a:rPr lang="en-GB" sz="1700" dirty="0"/>
                  <a:t>PossPOW </a:t>
                </a:r>
                <a:r>
                  <a:rPr lang="en-GB" sz="1700" dirty="0">
                    <a:solidFill>
                      <a:srgbClr val="99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GB" sz="1700" dirty="0"/>
                  <a:t>  correction of the reduced wake during DR</a:t>
                </a:r>
              </a:p>
              <a:p>
                <a:pPr lvl="1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GB" sz="1700" dirty="0"/>
                  <a:t>Local Wind Upstream </a:t>
                </a:r>
              </a:p>
              <a:p>
                <a:pPr lvl="2"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ü"/>
                </a:pPr>
                <a:r>
                  <a:rPr lang="en-GB" sz="1700" i="1" dirty="0"/>
                  <a:t>Rotor Effective Wind Speed Estimation</a:t>
                </a:r>
              </a:p>
              <a:p>
                <a:pPr lvl="1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GB" sz="1700" dirty="0"/>
                  <a:t>Advection of Wind Through the Wind Farm</a:t>
                </a:r>
              </a:p>
              <a:p>
                <a:pPr lvl="2"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ü"/>
                </a:pPr>
                <a:r>
                  <a:rPr lang="en-GB" sz="1700" i="1" dirty="0"/>
                  <a:t>“Real-time” wake model</a:t>
                </a:r>
              </a:p>
              <a:p>
                <a:pPr lvl="2"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ü"/>
                </a:pPr>
                <a:r>
                  <a:rPr lang="en-GB" sz="1700" i="1" dirty="0"/>
                  <a:t>Local Turbulence Intensity</a:t>
                </a:r>
              </a:p>
              <a:p>
                <a:pPr lvl="2"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ü"/>
                </a:pPr>
                <a:r>
                  <a:rPr lang="en-GB" sz="1700" i="1" dirty="0"/>
                  <a:t>WF dynamic effects : Time delay </a:t>
                </a:r>
                <a:r>
                  <a:rPr lang="en-GB" sz="1700" i="1" dirty="0">
                    <a:solidFill>
                      <a:srgbClr val="990000"/>
                    </a:solidFill>
                  </a:rPr>
                  <a:t>&amp;</a:t>
                </a:r>
                <a:r>
                  <a:rPr lang="en-GB" sz="1700" i="1" dirty="0"/>
                  <a:t> Meandering</a:t>
                </a:r>
              </a:p>
              <a:p>
                <a:pPr lvl="1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GB" sz="1700" dirty="0"/>
                  <a:t>Validation</a:t>
                </a:r>
              </a:p>
              <a:p>
                <a:pPr lvl="2"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ü"/>
                </a:pPr>
                <a:r>
                  <a:rPr lang="en-GB" sz="1700" i="1" dirty="0"/>
                  <a:t>Dedicated experiments in Horns Rev-I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801865"/>
                <a:ext cx="8865612" cy="5694316"/>
              </a:xfrm>
              <a:prstGeom prst="rect">
                <a:avLst/>
              </a:prstGeom>
              <a:blipFill>
                <a:blip r:embed="rId7"/>
                <a:stretch>
                  <a:fillRect l="-481" t="-6959" b="-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873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7772400" cy="715142"/>
          </a:xfrm>
        </p:spPr>
        <p:txBody>
          <a:bodyPr/>
          <a:lstStyle/>
          <a:p>
            <a:r>
              <a:rPr lang="en-GB" dirty="0"/>
              <a:t>PossPOW Algorithm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2180" y="6363360"/>
            <a:ext cx="763200" cy="306000"/>
          </a:xfrm>
        </p:spPr>
        <p:txBody>
          <a:bodyPr/>
          <a:lstStyle/>
          <a:p>
            <a:fld id="{F2622E05-7C58-40D1-8CF6-763969A07AEE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27" y="1124744"/>
            <a:ext cx="5610785" cy="5113114"/>
          </a:xfrm>
        </p:spPr>
      </p:pic>
    </p:spTree>
    <p:extLst>
      <p:ext uri="{BB962C8B-B14F-4D97-AF65-F5344CB8AC3E}">
        <p14:creationId xmlns:p14="http://schemas.microsoft.com/office/powerpoint/2010/main" val="295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9189156" y="6547922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304800"/>
            <a:ext cx="7772400" cy="603920"/>
          </a:xfrm>
        </p:spPr>
        <p:txBody>
          <a:bodyPr anchor="ctr"/>
          <a:lstStyle/>
          <a:p>
            <a:r>
              <a:rPr lang="en-GB" dirty="0" err="1"/>
              <a:t>PossPOW</a:t>
            </a:r>
            <a:r>
              <a:rPr lang="en-GB" dirty="0"/>
              <a:t> Algorithm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8" name="Title 6"/>
          <p:cNvSpPr txBox="1">
            <a:spLocks/>
          </p:cNvSpPr>
          <p:nvPr/>
        </p:nvSpPr>
        <p:spPr bwMode="auto">
          <a:xfrm>
            <a:off x="587285" y="4125770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Wind Farm Power – </a:t>
            </a:r>
            <a:r>
              <a:rPr lang="en-GB" sz="2000" kern="0" dirty="0">
                <a:solidFill>
                  <a:srgbClr val="0B8BC5"/>
                </a:solidFill>
              </a:rPr>
              <a:t>Horns Rev I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77AF92B5-AD1D-459E-9C9E-4AA33A5D488C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274486" y="2636646"/>
            <a:ext cx="2624373" cy="401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3428861" y="4997082"/>
            <a:ext cx="2315623" cy="2009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500" dirty="0"/>
          </a:p>
        </p:txBody>
      </p:sp>
      <p:sp>
        <p:nvSpPr>
          <p:cNvPr id="7" name="TextBox 6"/>
          <p:cNvSpPr txBox="1"/>
          <p:nvPr/>
        </p:nvSpPr>
        <p:spPr>
          <a:xfrm>
            <a:off x="3362146" y="2612547"/>
            <a:ext cx="2509783" cy="199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500" dirty="0"/>
          </a:p>
        </p:txBody>
      </p:sp>
      <p:sp>
        <p:nvSpPr>
          <p:cNvPr id="9" name="TextBox 8"/>
          <p:cNvSpPr txBox="1"/>
          <p:nvPr/>
        </p:nvSpPr>
        <p:spPr>
          <a:xfrm>
            <a:off x="3439545" y="5035918"/>
            <a:ext cx="2432384" cy="199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5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2276871"/>
            <a:ext cx="430088" cy="53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395536" y="2555665"/>
            <a:ext cx="144016" cy="170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3304" y="1087600"/>
                <a:ext cx="7920880" cy="46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1100" b="0" i="1" smtClean="0">
                              <a:latin typeface="Cambria Math"/>
                            </a:rPr>
                            <m:t>% </m:t>
                          </m:r>
                          <m:r>
                            <a:rPr lang="da-DK" sz="1100" b="0" i="1" smtClean="0">
                              <a:latin typeface="Cambria Math"/>
                            </a:rPr>
                            <m:t>𝑒𝑟𝑟𝑜𝑟</m:t>
                          </m:r>
                          <m:r>
                            <a:rPr lang="da-DK" sz="1100" b="0" i="1" smtClean="0">
                              <a:latin typeface="Cambria Math"/>
                            </a:rPr>
                            <m:t> </m:t>
                          </m:r>
                        </m:e>
                        <m:sub>
                          <m:r>
                            <a:rPr lang="da-DK" sz="1100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da-DK" sz="11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a-DK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a-DK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a-DK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1100" b="0" i="1" smtClean="0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𝑅𝑒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𝑐𝑎𝑙𝑖𝑏𝑟𝑎𝑡𝑒𝑑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𝐿𝑎𝑟𝑠𝑒𝑛</m:t>
                                  </m:r>
                                </m:sub>
                              </m:sSub>
                              <m:r>
                                <a:rPr lang="da-DK" sz="11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a-DK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1100" i="1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da-DK" sz="1100" b="0" i="1" smtClean="0">
                                      <a:latin typeface="Cambria Math"/>
                                    </a:rPr>
                                    <m:t>𝑒𝑓𝑓𝑊𝑆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a-DK" sz="1100" b="0" i="1" smtClean="0">
                                  <a:latin typeface="Cambria Math"/>
                                </a:rPr>
                                <m:t>𝑈𝑒𝑓𝑓𝑊𝑆</m:t>
                              </m:r>
                            </m:den>
                          </m:f>
                        </m:e>
                      </m:d>
                      <m:r>
                        <a:rPr lang="da-DK" sz="1100" b="0" i="1" smtClean="0">
                          <a:latin typeface="Cambria Math"/>
                          <a:ea typeface="Cambria Math"/>
                        </a:rPr>
                        <m:t>∙100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04" y="1087600"/>
                <a:ext cx="7920880" cy="4689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6"/>
          <p:cNvSpPr txBox="1">
            <a:spLocks/>
          </p:cNvSpPr>
          <p:nvPr/>
        </p:nvSpPr>
        <p:spPr bwMode="auto">
          <a:xfrm>
            <a:off x="467544" y="692696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Percentage Error in Wind Speed – </a:t>
            </a:r>
            <a:r>
              <a:rPr lang="en-GB" sz="2000" kern="0" dirty="0">
                <a:solidFill>
                  <a:srgbClr val="0B8BC5"/>
                </a:solidFill>
              </a:rPr>
              <a:t>Thanet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34344" y="411258"/>
            <a:ext cx="6456709" cy="4686300"/>
            <a:chOff x="1534344" y="411258"/>
            <a:chExt cx="6456709" cy="46863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411258"/>
              <a:ext cx="466725" cy="468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344" y="1599348"/>
              <a:ext cx="5638800" cy="2476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54"/>
          <a:stretch/>
        </p:blipFill>
        <p:spPr>
          <a:xfrm>
            <a:off x="-468560" y="4725144"/>
            <a:ext cx="9788690" cy="15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6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9189156" y="6547922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132928"/>
            <a:ext cx="7772400" cy="603920"/>
          </a:xfrm>
        </p:spPr>
        <p:txBody>
          <a:bodyPr anchor="ctr"/>
          <a:lstStyle/>
          <a:p>
            <a:r>
              <a:rPr lang="en-GB" dirty="0" err="1"/>
              <a:t>PossPOW</a:t>
            </a:r>
            <a:r>
              <a:rPr lang="en-GB" dirty="0"/>
              <a:t> Validation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8" name="Title 6"/>
          <p:cNvSpPr txBox="1">
            <a:spLocks/>
          </p:cNvSpPr>
          <p:nvPr/>
        </p:nvSpPr>
        <p:spPr bwMode="auto">
          <a:xfrm>
            <a:off x="467544" y="520824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Down-Regulation Experiments in Horns Rev-I</a:t>
            </a:r>
            <a:endParaRPr lang="en-GB" sz="2000" kern="0" dirty="0">
              <a:solidFill>
                <a:srgbClr val="0B8BC5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DAB7780C-64C9-409E-A3CE-EA47449BB119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965920"/>
            <a:ext cx="8570913" cy="22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Photo courtesy : Vattenfall &amp; </a:t>
            </a:r>
            <a:r>
              <a:rPr lang="en-GB" sz="900" dirty="0" err="1"/>
              <a:t>Hasager</a:t>
            </a:r>
            <a:r>
              <a:rPr lang="en-GB" sz="900" dirty="0"/>
              <a:t>, Charlotte Bay, et al. "Wind farm wake: The Horns Rev photo case." Energies 6.2 (2013): 696-716.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74271" y="4135102"/>
                <a:ext cx="7323450" cy="229024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660099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7F0000"/>
                  </a:buClr>
                </a:pPr>
                <a:r>
                  <a:rPr lang="da-DK" b="1" u="sng" kern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 normal operation:</a:t>
                </a:r>
                <a:endParaRPr lang="da-DK" b="1" i="1" kern="0" dirty="0">
                  <a:latin typeface="Cambria Math"/>
                </a:endParaRPr>
              </a:p>
              <a:p>
                <a:pPr>
                  <a:buClr>
                    <a:srgbClr val="7F0000"/>
                  </a:buClr>
                </a:pPr>
                <a:r>
                  <a:rPr lang="en-GB" kern="0" dirty="0">
                    <a:solidFill>
                      <a:schemeClr val="tx2">
                        <a:lumMod val="75000"/>
                      </a:schemeClr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kern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𝐴𝑣𝑎𝑖𝑙𝑎𝑏𝑙𝑒</m:t>
                        </m:r>
                        <m:r>
                          <a:rPr lang="en-GB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𝑃𝑜𝑤𝑒𝑟</m:t>
                        </m:r>
                      </m:e>
                      <m:sub>
                        <m:r>
                          <a:rPr lang="en-GB" b="1" i="1" kern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a-DK" b="1" i="1" kern="0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𝑻𝒆𝒔𝒕</m:t>
                        </m:r>
                        <m:r>
                          <a:rPr lang="da-DK" b="1" i="1" kern="0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a-DK" b="1" i="1" kern="0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𝑻𝒖𝒓𝒃𝒊𝒏𝒆</m:t>
                        </m:r>
                      </m:sub>
                    </m:sSub>
                    <m:r>
                      <a:rPr lang="da-DK" b="1" i="1" kern="0" dirty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i="1" kern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𝐴𝑐𝑡𝑖𝑣𝑒</m:t>
                        </m:r>
                        <m:r>
                          <a:rPr lang="da-DK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i="1" kern="0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𝑃𝑜𝑤𝑒𝑟</m:t>
                        </m:r>
                      </m:e>
                      <m:sub>
                        <m:r>
                          <a:rPr lang="en-GB" b="0" i="1" kern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a-DK" b="1" i="1" kern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𝑵𝒐𝒎𝒊𝒏𝒂𝒍</m:t>
                        </m:r>
                        <m:r>
                          <a:rPr lang="da-DK" b="1" i="1" kern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a-DK" b="1" i="1" kern="0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𝑻𝒖𝒓𝒃𝒊𝒏𝒆</m:t>
                        </m:r>
                      </m:sub>
                    </m:sSub>
                    <m:r>
                      <a:rPr lang="da-DK" i="1" kern="0" dirty="0">
                        <a:latin typeface="Cambria Math"/>
                      </a:rPr>
                      <m:t> </m:t>
                    </m:r>
                  </m:oMath>
                </a14:m>
                <a:endParaRPr lang="da-DK" kern="0" dirty="0">
                  <a:solidFill>
                    <a:schemeClr val="accent4"/>
                  </a:solidFill>
                </a:endParaRPr>
              </a:p>
              <a:p>
                <a:pPr>
                  <a:buClr>
                    <a:srgbClr val="7F0000"/>
                  </a:buClr>
                </a:pPr>
                <a:r>
                  <a:rPr lang="da-DK" b="1" u="sng" kern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due to </a:t>
                </a:r>
                <a:r>
                  <a:rPr lang="da-DK" b="1" u="sng" kern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upstream</a:t>
                </a:r>
                <a:r>
                  <a:rPr lang="da-DK" b="1" u="sng" kern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da-DK" b="1" u="sng" kern="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curtailment</a:t>
                </a:r>
                <a:r>
                  <a:rPr lang="da-DK" b="1" u="sng" kern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  <a:endParaRPr lang="en-GB" b="1" u="sng" kern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01700">
                  <a:buClr>
                    <a:srgbClr val="7F0000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kern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da-DK" b="0" i="1" kern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𝑣𝑎𝑖𝑙𝑎𝑏𝑙𝑒</m:t>
                        </m:r>
                        <m:r>
                          <a:rPr lang="en-GB" i="1" kern="0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i="1" kern="0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𝑃𝑜𝑤𝑒𝑟</m:t>
                        </m:r>
                      </m:e>
                      <m:sub>
                        <m:r>
                          <a:rPr lang="en-GB" b="0" i="1" kern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a-DK" b="1" i="1" kern="0" dirty="0" smtClean="0">
                            <a:solidFill>
                              <a:srgbClr val="FCF600"/>
                            </a:solidFill>
                            <a:latin typeface="Cambria Math"/>
                          </a:rPr>
                          <m:t>𝑨𝒇𝒇𝒆𝒄𝒕𝒆𝒅</m:t>
                        </m:r>
                        <m:r>
                          <a:rPr lang="da-DK" b="1" i="1" kern="0" dirty="0" smtClean="0">
                            <a:solidFill>
                              <a:srgbClr val="FCF6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a-DK" b="1" i="1" kern="0" dirty="0" smtClean="0">
                            <a:solidFill>
                              <a:srgbClr val="FCF600"/>
                            </a:solidFill>
                            <a:latin typeface="Cambria Math"/>
                          </a:rPr>
                          <m:t>𝑻𝒖𝒓𝒃𝒊𝒏𝒆</m:t>
                        </m:r>
                      </m:sub>
                    </m:sSub>
                    <m:r>
                      <a:rPr lang="da-DK" b="1" i="1" kern="0" dirty="0" smtClean="0">
                        <a:solidFill>
                          <a:schemeClr val="tx1"/>
                        </a:solidFill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GB" i="1" kern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𝐴𝑐𝑡𝑖𝑣𝑒</m:t>
                        </m:r>
                        <m:r>
                          <a:rPr lang="da-DK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i="1" kern="0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𝑃𝑜𝑤𝑒𝑟</m:t>
                        </m:r>
                      </m:e>
                      <m:sub>
                        <m:r>
                          <a:rPr lang="en-GB" b="0" i="1" kern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a-DK" b="1" i="1" kern="0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𝑹𝒆𝒇</m:t>
                        </m:r>
                        <m:r>
                          <a:rPr lang="en-GB" b="1" i="1" kern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𝒆𝒓𝒆𝒏𝒄𝒆</m:t>
                        </m:r>
                        <m:r>
                          <a:rPr lang="en-GB" b="1" i="1" kern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a-DK" b="1" i="1" kern="0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𝑻𝒖𝒓𝒃𝒊𝒏𝒆</m:t>
                        </m:r>
                      </m:sub>
                    </m:sSub>
                  </m:oMath>
                </a14:m>
                <a:r>
                  <a:rPr lang="da-DK" kern="0" dirty="0">
                    <a:solidFill>
                      <a:schemeClr val="tx2">
                        <a:lumMod val="75000"/>
                      </a:schemeClr>
                    </a:solidFill>
                  </a:rPr>
                  <a:t>          </a:t>
                </a:r>
                <a:endParaRPr lang="da-DK" kern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>
                  <a:buClr>
                    <a:srgbClr val="7F0000"/>
                  </a:buClr>
                </a:pPr>
                <a:r>
                  <a:rPr lang="en-GB" b="1" u="sng" kern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what should be in normal operation: </a:t>
                </a:r>
                <a:endParaRPr lang="da-DK" b="1" u="sng" kern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Clr>
                    <a:srgbClr val="7F0000"/>
                  </a:buClr>
                </a:pPr>
                <a:r>
                  <a:rPr lang="en-GB" kern="0" dirty="0">
                    <a:solidFill>
                      <a:schemeClr val="tx2">
                        <a:lumMod val="75000"/>
                      </a:schemeClr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kern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𝐴𝑣𝑎𝑖𝑙𝑎𝑏𝑙𝑒</m:t>
                        </m:r>
                        <m:r>
                          <a:rPr lang="en-GB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𝑃𝑜𝑤𝑒𝑟</m:t>
                        </m:r>
                      </m:e>
                      <m:sub>
                        <m:r>
                          <a:rPr lang="en-GB" b="1" i="1" kern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a-DK" b="1" i="1" kern="0" dirty="0" smtClean="0">
                            <a:solidFill>
                              <a:srgbClr val="FCF600"/>
                            </a:solidFill>
                            <a:latin typeface="Cambria Math"/>
                          </a:rPr>
                          <m:t>𝑨𝒇𝒇𝒆𝒄𝒕𝒆𝒅</m:t>
                        </m:r>
                        <m:r>
                          <a:rPr lang="da-DK" b="1" i="1" kern="0" dirty="0">
                            <a:solidFill>
                              <a:srgbClr val="FCF6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a-DK" b="1" i="1" kern="0" dirty="0">
                            <a:solidFill>
                              <a:srgbClr val="FCF600"/>
                            </a:solidFill>
                            <a:latin typeface="Cambria Math"/>
                          </a:rPr>
                          <m:t>𝑻𝒖𝒓𝒃𝒊𝒏𝒆</m:t>
                        </m:r>
                      </m:sub>
                    </m:sSub>
                    <m:r>
                      <a:rPr lang="da-DK" i="1" kern="0" dirty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i="1" kern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𝐴𝑐𝑡𝑖𝑣𝑒</m:t>
                        </m:r>
                        <m:r>
                          <a:rPr lang="da-DK" i="1" kern="0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i="1" kern="0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𝑃𝑜𝑤𝑒𝑟</m:t>
                        </m:r>
                      </m:e>
                      <m:sub>
                        <m:r>
                          <a:rPr lang="en-GB" b="0" i="1" kern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a-DK" b="1" i="1" kern="0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𝑹𝒆𝒇</m:t>
                        </m:r>
                        <m:r>
                          <a:rPr lang="en-GB" b="1" i="1" kern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𝒆𝒓𝒆𝒏𝒄𝒆</m:t>
                        </m:r>
                        <m:r>
                          <a:rPr lang="da-DK" b="1" i="1" kern="0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a-DK" b="1" i="1" kern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a-DK" b="1" i="1" kern="0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𝑻𝒖𝒓𝒃𝒊𝒏𝒆</m:t>
                        </m:r>
                      </m:sub>
                    </m:sSub>
                  </m:oMath>
                </a14:m>
                <a:r>
                  <a:rPr lang="en-GB" kern="0" dirty="0">
                    <a:solidFill>
                      <a:schemeClr val="tx2">
                        <a:lumMod val="75000"/>
                      </a:schemeClr>
                    </a:solidFill>
                  </a:rPr>
                  <a:t>         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71" y="4135102"/>
                <a:ext cx="7323450" cy="2290242"/>
              </a:xfrm>
              <a:prstGeom prst="rect">
                <a:avLst/>
              </a:prstGeom>
              <a:blipFill>
                <a:blip r:embed="rId3"/>
                <a:stretch>
                  <a:fillRect l="-332" t="-794"/>
                </a:stretch>
              </a:blipFill>
              <a:ln>
                <a:solidFill>
                  <a:srgbClr val="660099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554" y="1194554"/>
            <a:ext cx="6509996" cy="287838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196844"/>
            <a:ext cx="6494910" cy="287171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554" y="1185702"/>
            <a:ext cx="6525082" cy="2885058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7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401"/>
            <a:ext cx="9144000" cy="47757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9189156" y="6547922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132928"/>
            <a:ext cx="7772400" cy="603920"/>
          </a:xfrm>
        </p:spPr>
        <p:txBody>
          <a:bodyPr anchor="ctr"/>
          <a:lstStyle/>
          <a:p>
            <a:r>
              <a:rPr lang="en-GB" dirty="0" err="1"/>
              <a:t>PossPOW</a:t>
            </a:r>
            <a:r>
              <a:rPr lang="en-GB" dirty="0"/>
              <a:t> Validation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8" name="Title 6"/>
          <p:cNvSpPr txBox="1">
            <a:spLocks/>
          </p:cNvSpPr>
          <p:nvPr/>
        </p:nvSpPr>
        <p:spPr bwMode="auto">
          <a:xfrm>
            <a:off x="467544" y="520824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Down-Regulation Experiments in Horns Rev-I</a:t>
            </a:r>
            <a:endParaRPr lang="en-GB" sz="2000" kern="0" dirty="0">
              <a:solidFill>
                <a:srgbClr val="0B8BC5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F99F9554-D526-4B3C-829C-80A8308252AB}" type="datetime3">
              <a:rPr lang="en-GB" smtClean="0"/>
              <a:t>27 September, 2016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0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6712"/>
            <a:ext cx="9141842" cy="5661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Add Presentation Title in Footer via ”Insert”; ”Header &amp; Footer”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67544" y="132928"/>
            <a:ext cx="7772400" cy="603920"/>
          </a:xfrm>
        </p:spPr>
        <p:txBody>
          <a:bodyPr anchor="ctr"/>
          <a:lstStyle/>
          <a:p>
            <a:r>
              <a:rPr lang="en-GB" dirty="0" err="1"/>
              <a:t>PossPOW</a:t>
            </a:r>
            <a:r>
              <a:rPr lang="en-GB" dirty="0"/>
              <a:t> Validation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8" name="Title 6"/>
          <p:cNvSpPr txBox="1">
            <a:spLocks/>
          </p:cNvSpPr>
          <p:nvPr/>
        </p:nvSpPr>
        <p:spPr bwMode="auto">
          <a:xfrm>
            <a:off x="467544" y="520824"/>
            <a:ext cx="8136904" cy="6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sz="2000" kern="0" dirty="0">
                <a:solidFill>
                  <a:srgbClr val="7030A0"/>
                </a:solidFill>
              </a:rPr>
              <a:t>Down-Regulation Experiments – </a:t>
            </a:r>
            <a:r>
              <a:rPr lang="en-GB" sz="2000" kern="0" dirty="0">
                <a:solidFill>
                  <a:srgbClr val="0B8BC5"/>
                </a:solidFill>
              </a:rPr>
              <a:t>Wind Speed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7618800" y="6476999"/>
            <a:ext cx="763200" cy="306000"/>
          </a:xfrm>
        </p:spPr>
        <p:txBody>
          <a:bodyPr/>
          <a:lstStyle/>
          <a:p>
            <a:fld id="{497EDD2D-B690-45DC-B5DA-D168359C7492}" type="datetime3">
              <a:rPr lang="en-GB" smtClean="0"/>
              <a:t>27 September, 2016</a:t>
            </a:fld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546" y="4365104"/>
            <a:ext cx="1828894" cy="7620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3EA872-A674-449B-A120-B97244F8E91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Corpora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1181</Words>
  <Application>Microsoft Office PowerPoint</Application>
  <PresentationFormat>On-screen Show (4:3)</PresentationFormat>
  <Paragraphs>204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Cambria Math</vt:lpstr>
      <vt:lpstr>Verdana</vt:lpstr>
      <vt:lpstr>Wingdings</vt:lpstr>
      <vt:lpstr>Institute</vt:lpstr>
      <vt:lpstr>Corporate</vt:lpstr>
      <vt:lpstr>Uncertainty Quantification of the Real-Time Reserves for Offshore Wind Power Plants</vt:lpstr>
      <vt:lpstr>Outline</vt:lpstr>
      <vt:lpstr>Reserve Power &amp; Balancing Market </vt:lpstr>
      <vt:lpstr>Current Real-time Reserves vs. PossPOW</vt:lpstr>
      <vt:lpstr>PossPOW Algorithm</vt:lpstr>
      <vt:lpstr>PossPOW Algorithm</vt:lpstr>
      <vt:lpstr>PossPOW Validation</vt:lpstr>
      <vt:lpstr>PossPOW Validation</vt:lpstr>
      <vt:lpstr>PossPOW Validation</vt:lpstr>
      <vt:lpstr>PossPOW Validation</vt:lpstr>
      <vt:lpstr>PossPOW Validation</vt:lpstr>
      <vt:lpstr>PossPOW Uncertainty</vt:lpstr>
      <vt:lpstr>PossPOW Uncertainty</vt:lpstr>
      <vt:lpstr>PossPOW Uncertainty</vt:lpstr>
      <vt:lpstr>PossPOW Uncertainty</vt:lpstr>
      <vt:lpstr>ConCERT : Control and Uncertainties in Real-Time Power Curves of Offshore Wind Power Plants</vt:lpstr>
      <vt:lpstr>DTU Wind Energy at WindEurope Summit 2016: Stand 574, Hall B6</vt:lpstr>
    </vt:vector>
  </TitlesOfParts>
  <Company>DTU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Tuhfe Gögmen</dc:creator>
  <cp:lastModifiedBy>Media</cp:lastModifiedBy>
  <cp:revision>328</cp:revision>
  <dcterms:created xsi:type="dcterms:W3CDTF">2011-02-04T12:04:51Z</dcterms:created>
  <dcterms:modified xsi:type="dcterms:W3CDTF">2016-09-27T11:21:19Z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www.skabelondesign.com</vt:lpwstr>
  </property>
  <property fmtid="{D5CDD505-2E9C-101B-9397-08002B2CF9AE}" pid="3" name="CurrentSublogo">
    <vt:lpwstr/>
  </property>
  <property fmtid="{D5CDD505-2E9C-101B-9397-08002B2CF9AE}" pid="4" name="CurrentOffice">
    <vt:lpwstr>DTU Wind Energy</vt:lpwstr>
  </property>
  <property fmtid="{D5CDD505-2E9C-101B-9397-08002B2CF9AE}" pid="5" name="CurrentUser">
    <vt:lpwstr>Standard Profile</vt:lpwstr>
  </property>
  <property fmtid="{D5CDD505-2E9C-101B-9397-08002B2CF9AE}" pid="6" name="CurrentLogoPath">
    <vt:lpwstr/>
  </property>
  <property fmtid="{D5CDD505-2E9C-101B-9397-08002B2CF9AE}" pid="7" name="CurrentDepartmentName">
    <vt:lpwstr/>
  </property>
  <property fmtid="{D5CDD505-2E9C-101B-9397-08002B2CF9AE}" pid="8" name="CurrentDate">
    <vt:lpwstr/>
  </property>
  <property fmtid="{D5CDD505-2E9C-101B-9397-08002B2CF9AE}" pid="9" name="CurrentPresentationTitle">
    <vt:lpwstr/>
  </property>
  <property fmtid="{D5CDD505-2E9C-101B-9397-08002B2CF9AE}" pid="10" name="CurrentAuthor">
    <vt:lpwstr/>
  </property>
  <property fmtid="{D5CDD505-2E9C-101B-9397-08002B2CF9AE}" pid="11" name="CurrentDepartment">
    <vt:lpwstr>DTU Wind Energy</vt:lpwstr>
  </property>
  <property fmtid="{D5CDD505-2E9C-101B-9397-08002B2CF9AE}" pid="12" name="CurrentBusinessLine">
    <vt:lpwstr/>
  </property>
  <property fmtid="{D5CDD505-2E9C-101B-9397-08002B2CF9AE}" pid="13" name="CurrentCountry">
    <vt:lpwstr/>
  </property>
  <property fmtid="{D5CDD505-2E9C-101B-9397-08002B2CF9AE}" pid="14" name="CurrentLanguage">
    <vt:lpwstr>US English</vt:lpwstr>
  </property>
  <property fmtid="{D5CDD505-2E9C-101B-9397-08002B2CF9AE}" pid="15" name="CurrentClientLogoPath">
    <vt:lpwstr/>
  </property>
  <property fmtid="{D5CDD505-2E9C-101B-9397-08002B2CF9AE}" pid="16" name="CurrentPaperType">
    <vt:lpwstr/>
  </property>
  <property fmtid="{D5CDD505-2E9C-101B-9397-08002B2CF9AE}" pid="17" name="CurrentInformationClass">
    <vt:lpwstr/>
  </property>
  <property fmtid="{D5CDD505-2E9C-101B-9397-08002B2CF9AE}" pid="18" name="CurrentRestrictedAccess">
    <vt:lpwstr/>
  </property>
</Properties>
</file>