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0"/>
  </p:notesMasterIdLst>
  <p:handoutMasterIdLst>
    <p:handoutMasterId r:id="rId11"/>
  </p:handoutMasterIdLst>
  <p:sldIdLst>
    <p:sldId id="552" r:id="rId2"/>
    <p:sldId id="554" r:id="rId3"/>
    <p:sldId id="543" r:id="rId4"/>
    <p:sldId id="538" r:id="rId5"/>
    <p:sldId id="536" r:id="rId6"/>
    <p:sldId id="561" r:id="rId7"/>
    <p:sldId id="558" r:id="rId8"/>
    <p:sldId id="493" r:id="rId9"/>
  </p:sldIdLst>
  <p:sldSz cx="9144000" cy="6858000" type="screen4x3"/>
  <p:notesSz cx="6797675" cy="9926638"/>
  <p:defaultTextStyle>
    <a:defPPr>
      <a:defRPr lang="en-US"/>
    </a:defPPr>
    <a:lvl1pPr marL="0" algn="l" defTabSz="816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1" algn="l" defTabSz="816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82" algn="l" defTabSz="816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23" algn="l" defTabSz="816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64" algn="l" defTabSz="816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05" algn="l" defTabSz="816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46" algn="l" defTabSz="816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6988" algn="l" defTabSz="816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29" algn="l" defTabSz="816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  <a:srgbClr val="254061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3" autoAdjust="0"/>
    <p:restoredTop sz="65343" autoAdjust="0"/>
  </p:normalViewPr>
  <p:slideViewPr>
    <p:cSldViewPr>
      <p:cViewPr>
        <p:scale>
          <a:sx n="66" d="100"/>
          <a:sy n="66" d="100"/>
        </p:scale>
        <p:origin x="-1229" y="274"/>
      </p:cViewPr>
      <p:guideLst>
        <p:guide orient="horz" pos="2448"/>
        <p:guide orient="horz" pos="2160"/>
        <p:guide pos="3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82" y="-102"/>
      </p:cViewPr>
      <p:guideLst>
        <p:guide orient="horz" pos="3127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seel\Google%20Drive\projects\IEA%20wind%20survey\Survey%20Analysis\IEA%20Wind%20Survey%20Analysis%202016.06.14%20Final%20(LCOE%20only%20as%20values).xlsm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jseel\Google%20Drive\projects\IEA%20wind%20survey\Survey%20Analysis\IEA%20Wind%20Survey%20Analysis%202016.06.14%20Final%20(LCOE%20only%20as%20values).xlsm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jseel\Google%20Drive\projects\IEA%20wind%20survey\Survey%20Analysis\IEA%20Wind%20Survey%20Analysis%202016.06.14%20Final%20(LCOE%20only%20as%20values)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seel\Google%20Drive\projects\IEA%20wind%20survey\Survey%20Analysis\Complete%20IEA%20Wind%20Survey%20Analysis%202016.05.12JS%20LCOE%20values%20only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seel\Google%20Drive\projects\IEA%20wind%20survey\Survey%20Analysis\Complete%20IEA%20Wind%20Survey%20Analysis%202016.05.13JS%20LCOE%20values%20only.xlsm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seel\Google%20Drive\projects\IEA%20wind%20survey\Survey%20Analysis\Complete%20IEA%20Wind%20Survey%20Analysis%202016.05.13JS%20LCOE%20values%20only.xlsm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seel\Google%20Drive\projects\IEA%20wind%20survey\Survey%20Analysis\Complete%20IEA%20Wind%20Survey%20Analysis%202016.05.13JS%20LCOE%20values%20only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06539289872487E-2"/>
          <c:y val="4.1736384514435718E-2"/>
          <c:w val="0.85481714785651797"/>
          <c:h val="0.83261956838728501"/>
        </c:manualLayout>
      </c:layout>
      <c:areaChart>
        <c:grouping val="standard"/>
        <c:varyColors val="0"/>
        <c:ser>
          <c:idx val="2"/>
          <c:order val="1"/>
          <c:spPr>
            <a:solidFill>
              <a:schemeClr val="accent1">
                <a:lumMod val="20000"/>
                <a:lumOff val="80000"/>
              </a:schemeClr>
            </a:solidFill>
          </c:spPr>
          <c:cat>
            <c:numRef>
              <c:f>'ES PPT image graphs'!$C$72:$L$72</c:f>
              <c:numCache>
                <c:formatCode>m/d/yyyy</c:formatCode>
                <c:ptCount val="10"/>
                <c:pt idx="0">
                  <c:v>40179</c:v>
                </c:pt>
                <c:pt idx="1">
                  <c:v>41640</c:v>
                </c:pt>
                <c:pt idx="2">
                  <c:v>43831</c:v>
                </c:pt>
                <c:pt idx="3">
                  <c:v>45658</c:v>
                </c:pt>
                <c:pt idx="4">
                  <c:v>47484</c:v>
                </c:pt>
                <c:pt idx="5">
                  <c:v>49310</c:v>
                </c:pt>
                <c:pt idx="6">
                  <c:v>51136</c:v>
                </c:pt>
                <c:pt idx="7">
                  <c:v>52963</c:v>
                </c:pt>
                <c:pt idx="8">
                  <c:v>55153</c:v>
                </c:pt>
                <c:pt idx="9">
                  <c:v>56615</c:v>
                </c:pt>
              </c:numCache>
            </c:numRef>
          </c:cat>
          <c:val>
            <c:numRef>
              <c:f>'ES PPT image graphs'!$C$74:$K$74</c:f>
              <c:numCache>
                <c:formatCode>General</c:formatCode>
                <c:ptCount val="9"/>
                <c:pt idx="2" formatCode="0%">
                  <c:v>-0.17095968775689513</c:v>
                </c:pt>
                <c:pt idx="3" formatCode="0%">
                  <c:v>-0.27509840805511299</c:v>
                </c:pt>
                <c:pt idx="4" formatCode="0%">
                  <c:v>-0.37923712835333084</c:v>
                </c:pt>
                <c:pt idx="5" formatCode="0%">
                  <c:v>-0.40948711798825893</c:v>
                </c:pt>
                <c:pt idx="6" formatCode="0%">
                  <c:v>-0.4397371076231868</c:v>
                </c:pt>
                <c:pt idx="7" formatCode="0%">
                  <c:v>-0.46998709725811488</c:v>
                </c:pt>
                <c:pt idx="8" formatCode="0%">
                  <c:v>-0.50023708689304258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D8-4734-943D-9B408AAA30C5}"/>
            </c:ext>
          </c:extLst>
        </c:ser>
        <c:ser>
          <c:idx val="1"/>
          <c:order val="2"/>
          <c:spPr>
            <a:solidFill>
              <a:schemeClr val="bg1"/>
            </a:solidFill>
          </c:spPr>
          <c:cat>
            <c:numRef>
              <c:f>'ES PPT image graphs'!$C$72:$L$72</c:f>
              <c:numCache>
                <c:formatCode>m/d/yyyy</c:formatCode>
                <c:ptCount val="10"/>
                <c:pt idx="0">
                  <c:v>40179</c:v>
                </c:pt>
                <c:pt idx="1">
                  <c:v>41640</c:v>
                </c:pt>
                <c:pt idx="2">
                  <c:v>43831</c:v>
                </c:pt>
                <c:pt idx="3">
                  <c:v>45658</c:v>
                </c:pt>
                <c:pt idx="4">
                  <c:v>47484</c:v>
                </c:pt>
                <c:pt idx="5">
                  <c:v>49310</c:v>
                </c:pt>
                <c:pt idx="6">
                  <c:v>51136</c:v>
                </c:pt>
                <c:pt idx="7">
                  <c:v>52963</c:v>
                </c:pt>
                <c:pt idx="8">
                  <c:v>55153</c:v>
                </c:pt>
                <c:pt idx="9">
                  <c:v>56615</c:v>
                </c:pt>
              </c:numCache>
            </c:numRef>
          </c:cat>
          <c:val>
            <c:numRef>
              <c:f>'ES PPT image graphs'!$C$73:$L$73</c:f>
              <c:numCache>
                <c:formatCode>General</c:formatCode>
                <c:ptCount val="10"/>
                <c:pt idx="2" formatCode="0%">
                  <c:v>0.23514335605274408</c:v>
                </c:pt>
                <c:pt idx="3" formatCode="0%">
                  <c:v>8.7601592358624761E-2</c:v>
                </c:pt>
                <c:pt idx="4" formatCode="0%">
                  <c:v>-5.9940171335494563E-2</c:v>
                </c:pt>
                <c:pt idx="5" formatCode="0%">
                  <c:v>-0.10191159935751287</c:v>
                </c:pt>
                <c:pt idx="6" formatCode="0%">
                  <c:v>-0.14388302737953118</c:v>
                </c:pt>
                <c:pt idx="7" formatCode="0%">
                  <c:v>-0.18585445540154949</c:v>
                </c:pt>
                <c:pt idx="8" formatCode="0%">
                  <c:v>-0.22782588342356783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D8-4734-943D-9B408AAA3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625600"/>
        <c:axId val="75607424"/>
      </c:areaChart>
      <c:scatterChart>
        <c:scatterStyle val="lineMarker"/>
        <c:varyColors val="0"/>
        <c:ser>
          <c:idx val="0"/>
          <c:order val="0"/>
          <c:tx>
            <c:strRef>
              <c:f>'ES PPT image graphs'!$A$4:$B$4</c:f>
              <c:strCache>
                <c:ptCount val="2"/>
                <c:pt idx="0">
                  <c:v>median estimates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diamond"/>
            <c:size val="12"/>
          </c:marker>
          <c:dPt>
            <c:idx val="0"/>
            <c:marker>
              <c:spPr>
                <a:solidFill>
                  <a:schemeClr val="accent1">
                    <a:lumMod val="50000"/>
                  </a:schemeClr>
                </a:solidFill>
                <a:ln w="25400">
                  <a:solidFill>
                    <a:schemeClr val="tx1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1D8-4734-943D-9B408AAA30C5}"/>
              </c:ext>
            </c:extLst>
          </c:dPt>
          <c:dPt>
            <c:idx val="1"/>
            <c:bubble3D val="0"/>
            <c:spPr>
              <a:ln w="41275">
                <a:noFill/>
                <a:prstDash val="sysDot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1D8-4734-943D-9B408AAA30C5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1D8-4734-943D-9B408AAA30C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0032679792994665"/>
                  <c:y val="3.471948818897638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1D8-4734-943D-9B408AAA30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7270539443018601E-3"/>
                  <c:y val="-7.3783217550063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1D8-4734-943D-9B408AAA30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647048491410393E-2"/>
                  <c:y val="-3.1680743240922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1D8-4734-943D-9B408AAA30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'ES PPT image graphs'!$C$64:$F$64</c:f>
              <c:numCache>
                <c:formatCode>0</c:formatCode>
                <c:ptCount val="4"/>
                <c:pt idx="0" formatCode="General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2050</c:v>
                </c:pt>
              </c:numCache>
            </c:numRef>
          </c:xVal>
          <c:yVal>
            <c:numRef>
              <c:f>'ES PPT image graphs'!$C$66:$F$66</c:f>
              <c:numCache>
                <c:formatCode>0%</c:formatCode>
                <c:ptCount val="4"/>
                <c:pt idx="0">
                  <c:v>0</c:v>
                </c:pt>
                <c:pt idx="1">
                  <c:v>6.0000000000000012E-2</c:v>
                </c:pt>
                <c:pt idx="2">
                  <c:v>-0.25</c:v>
                </c:pt>
                <c:pt idx="3">
                  <c:v>-0.38000000000000006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51D8-4734-943D-9B408AAA30C5}"/>
            </c:ext>
          </c:extLst>
        </c:ser>
        <c:ser>
          <c:idx val="3"/>
          <c:order val="3"/>
          <c:tx>
            <c:strRef>
              <c:f>'ES PPT image graphs'!$A$69</c:f>
              <c:strCache>
                <c:ptCount val="1"/>
                <c:pt idx="0">
                  <c:v>Leading</c:v>
                </c:pt>
              </c:strCache>
            </c:strRef>
          </c:tx>
          <c:spPr>
            <a:ln w="28575">
              <a:solidFill>
                <a:schemeClr val="accent2">
                  <a:lumMod val="75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1"/>
              <c:layout>
                <c:manualLayout>
                  <c:x val="-0.12884749992790653"/>
                  <c:y val="4.166658650655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1D8-4734-943D-9B408AAA30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55496278663728"/>
                  <c:y val="3.211663104351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1D8-4734-943D-9B408AAA30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617621228525976E-2"/>
                  <c:y val="3.1413603931894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1D8-4734-943D-9B408AAA30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xVal>
            <c:numRef>
              <c:f>'ES PPT image graphs'!$C$64:$F$64</c:f>
              <c:numCache>
                <c:formatCode>0</c:formatCode>
                <c:ptCount val="4"/>
                <c:pt idx="0" formatCode="General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2050</c:v>
                </c:pt>
              </c:numCache>
            </c:numRef>
          </c:xVal>
          <c:yVal>
            <c:numRef>
              <c:f>'ES PPT image graphs'!$C$69:$F$69</c:f>
              <c:numCache>
                <c:formatCode>0%</c:formatCode>
                <c:ptCount val="4"/>
                <c:pt idx="1">
                  <c:v>-5.000000000000001E-2</c:v>
                </c:pt>
                <c:pt idx="2">
                  <c:v>-0.38000000000000006</c:v>
                </c:pt>
                <c:pt idx="3">
                  <c:v>-0.5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51D8-4734-943D-9B408AAA3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604352"/>
        <c:axId val="75605888"/>
      </c:scatterChart>
      <c:valAx>
        <c:axId val="75604352"/>
        <c:scaling>
          <c:orientation val="minMax"/>
          <c:max val="2055"/>
          <c:min val="201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75605888"/>
        <c:crossesAt val="-0.60000000000000009"/>
        <c:crossBetween val="midCat"/>
        <c:majorUnit val="10"/>
      </c:valAx>
      <c:valAx>
        <c:axId val="75605888"/>
        <c:scaling>
          <c:orientation val="minMax"/>
          <c:max val="0.25"/>
          <c:min val="-0.60000000000000009"/>
        </c:scaling>
        <c:delete val="1"/>
        <c:axPos val="l"/>
        <c:numFmt formatCode="0%" sourceLinked="1"/>
        <c:majorTickMark val="out"/>
        <c:minorTickMark val="none"/>
        <c:tickLblPos val="none"/>
        <c:crossAx val="75604352"/>
        <c:crosses val="autoZero"/>
        <c:crossBetween val="midCat"/>
        <c:majorUnit val="0.2"/>
      </c:valAx>
      <c:valAx>
        <c:axId val="75607424"/>
        <c:scaling>
          <c:orientation val="minMax"/>
          <c:max val="0.25"/>
          <c:min val="-0.60000000000000009"/>
        </c:scaling>
        <c:delete val="1"/>
        <c:axPos val="r"/>
        <c:numFmt formatCode="General" sourceLinked="1"/>
        <c:majorTickMark val="out"/>
        <c:minorTickMark val="none"/>
        <c:tickLblPos val="none"/>
        <c:crossAx val="75625600"/>
        <c:crosses val="max"/>
        <c:crossBetween val="between"/>
      </c:valAx>
      <c:dateAx>
        <c:axId val="75625600"/>
        <c:scaling>
          <c:orientation val="minMax"/>
          <c:max val="56615"/>
          <c:min val="40179"/>
        </c:scaling>
        <c:delete val="1"/>
        <c:axPos val="t"/>
        <c:numFmt formatCode="m/d/yyyy" sourceLinked="0"/>
        <c:majorTickMark val="out"/>
        <c:minorTickMark val="none"/>
        <c:tickLblPos val="none"/>
        <c:crossAx val="75607424"/>
        <c:crosses val="max"/>
        <c:auto val="0"/>
        <c:lblOffset val="100"/>
        <c:baseTimeUnit val="years"/>
        <c:majorUnit val="5"/>
        <c:majorTimeUnit val="years"/>
      </c:date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34951881014899"/>
          <c:y val="5.1400554097404495E-2"/>
          <c:w val="0.85481714785651797"/>
          <c:h val="0.83261956838728501"/>
        </c:manualLayout>
      </c:layout>
      <c:areaChart>
        <c:grouping val="standard"/>
        <c:varyColors val="0"/>
        <c:ser>
          <c:idx val="2"/>
          <c:order val="1"/>
          <c:spPr>
            <a:solidFill>
              <a:schemeClr val="accent1">
                <a:lumMod val="20000"/>
                <a:lumOff val="80000"/>
              </a:schemeClr>
            </a:solidFill>
          </c:spPr>
          <c:cat>
            <c:numRef>
              <c:f>'ES PPT image graphs'!$C$41:$L$41</c:f>
              <c:numCache>
                <c:formatCode>m/d/yyyy</c:formatCode>
                <c:ptCount val="10"/>
                <c:pt idx="0">
                  <c:v>40179</c:v>
                </c:pt>
                <c:pt idx="1">
                  <c:v>41640</c:v>
                </c:pt>
                <c:pt idx="2">
                  <c:v>43831</c:v>
                </c:pt>
                <c:pt idx="3">
                  <c:v>45658</c:v>
                </c:pt>
                <c:pt idx="4">
                  <c:v>47484</c:v>
                </c:pt>
                <c:pt idx="5">
                  <c:v>49310</c:v>
                </c:pt>
                <c:pt idx="6">
                  <c:v>51136</c:v>
                </c:pt>
                <c:pt idx="7">
                  <c:v>52963</c:v>
                </c:pt>
                <c:pt idx="8">
                  <c:v>55153</c:v>
                </c:pt>
                <c:pt idx="9">
                  <c:v>56615</c:v>
                </c:pt>
              </c:numCache>
            </c:numRef>
          </c:cat>
          <c:val>
            <c:numRef>
              <c:f>'ES PPT image graphs'!$C$43:$K$43</c:f>
              <c:numCache>
                <c:formatCode>0%</c:formatCode>
                <c:ptCount val="9"/>
                <c:pt idx="1">
                  <c:v>0</c:v>
                </c:pt>
                <c:pt idx="2">
                  <c:v>-0.15326785386091141</c:v>
                </c:pt>
                <c:pt idx="3">
                  <c:v>-0.27351490677940982</c:v>
                </c:pt>
                <c:pt idx="4">
                  <c:v>-0.39376195969790811</c:v>
                </c:pt>
                <c:pt idx="5">
                  <c:v>-0.42222267332187197</c:v>
                </c:pt>
                <c:pt idx="6">
                  <c:v>-0.45068338694583571</c:v>
                </c:pt>
                <c:pt idx="7">
                  <c:v>-0.47914410056979945</c:v>
                </c:pt>
                <c:pt idx="8">
                  <c:v>-0.50760481419376335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AF-4426-BA93-7630D5E05CEF}"/>
            </c:ext>
          </c:extLst>
        </c:ser>
        <c:ser>
          <c:idx val="1"/>
          <c:order val="2"/>
          <c:spPr>
            <a:solidFill>
              <a:schemeClr val="bg1"/>
            </a:solidFill>
          </c:spPr>
          <c:cat>
            <c:numRef>
              <c:f>'ES PPT image graphs'!$C$41:$L$41</c:f>
              <c:numCache>
                <c:formatCode>m/d/yyyy</c:formatCode>
                <c:ptCount val="10"/>
                <c:pt idx="0">
                  <c:v>40179</c:v>
                </c:pt>
                <c:pt idx="1">
                  <c:v>41640</c:v>
                </c:pt>
                <c:pt idx="2">
                  <c:v>43831</c:v>
                </c:pt>
                <c:pt idx="3">
                  <c:v>45658</c:v>
                </c:pt>
                <c:pt idx="4">
                  <c:v>47484</c:v>
                </c:pt>
                <c:pt idx="5">
                  <c:v>49310</c:v>
                </c:pt>
                <c:pt idx="6">
                  <c:v>51136</c:v>
                </c:pt>
                <c:pt idx="7">
                  <c:v>52963</c:v>
                </c:pt>
                <c:pt idx="8">
                  <c:v>55153</c:v>
                </c:pt>
                <c:pt idx="9">
                  <c:v>56615</c:v>
                </c:pt>
              </c:numCache>
            </c:numRef>
          </c:cat>
          <c:val>
            <c:numRef>
              <c:f>'ES PPT image graphs'!$C$42:$L$42</c:f>
              <c:numCache>
                <c:formatCode>0%</c:formatCode>
                <c:ptCount val="10"/>
                <c:pt idx="1">
                  <c:v>0</c:v>
                </c:pt>
                <c:pt idx="2">
                  <c:v>-4.3359571529198788E-2</c:v>
                </c:pt>
                <c:pt idx="3">
                  <c:v>-7.681325948800477E-2</c:v>
                </c:pt>
                <c:pt idx="4">
                  <c:v>-0.11026694744681079</c:v>
                </c:pt>
                <c:pt idx="5">
                  <c:v>-0.15547842936354964</c:v>
                </c:pt>
                <c:pt idx="6">
                  <c:v>-0.20068991128028849</c:v>
                </c:pt>
                <c:pt idx="7">
                  <c:v>-0.24590139319702747</c:v>
                </c:pt>
                <c:pt idx="8">
                  <c:v>-0.29111287511376638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AF-4426-BA93-7630D5E05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369600"/>
        <c:axId val="67368064"/>
      </c:areaChart>
      <c:scatterChart>
        <c:scatterStyle val="lineMarker"/>
        <c:varyColors val="0"/>
        <c:ser>
          <c:idx val="0"/>
          <c:order val="0"/>
          <c:tx>
            <c:strRef>
              <c:f>'ES PPT image graphs'!$A$4:$B$4</c:f>
              <c:strCache>
                <c:ptCount val="2"/>
                <c:pt idx="0">
                  <c:v>median estimates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diamond"/>
            <c:size val="12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EAF-4426-BA93-7630D5E05CE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964569463722832E-2"/>
                  <c:y val="-5.9027777777777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EAF-4426-BA93-7630D5E05C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666855491984368E-2"/>
                  <c:y val="-0.161395086030912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EAF-4426-BA93-7630D5E05C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111085934402087E-2"/>
                  <c:y val="-0.157407407407407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EAF-4426-BA93-7630D5E05C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'ES PPT image graphs'!$C$33:$F$33</c:f>
              <c:numCache>
                <c:formatCode>0</c:formatCode>
                <c:ptCount val="4"/>
                <c:pt idx="0" formatCode="General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2050</c:v>
                </c:pt>
              </c:numCache>
            </c:numRef>
          </c:xVal>
          <c:yVal>
            <c:numRef>
              <c:f>'ES PPT image graphs'!$C$35:$F$35</c:f>
              <c:numCache>
                <c:formatCode>0%</c:formatCode>
                <c:ptCount val="4"/>
                <c:pt idx="0">
                  <c:v>0</c:v>
                </c:pt>
                <c:pt idx="1">
                  <c:v>-0.1</c:v>
                </c:pt>
                <c:pt idx="2">
                  <c:v>-0.30000000000000004</c:v>
                </c:pt>
                <c:pt idx="3">
                  <c:v>-0.41000000000000003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EAF-4426-BA93-7630D5E05CEF}"/>
            </c:ext>
          </c:extLst>
        </c:ser>
        <c:ser>
          <c:idx val="3"/>
          <c:order val="3"/>
          <c:tx>
            <c:strRef>
              <c:f>'ES PPT image graphs'!$A$38</c:f>
              <c:strCache>
                <c:ptCount val="1"/>
                <c:pt idx="0">
                  <c:v>Leading</c:v>
                </c:pt>
              </c:strCache>
            </c:strRef>
          </c:tx>
          <c:spPr>
            <a:ln w="25400">
              <a:solidFill>
                <a:schemeClr val="accent2">
                  <a:lumMod val="75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EAF-4426-BA93-7630D5E05CE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3813852926619605"/>
                  <c:y val="5.5555555555555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EAF-4426-BA93-7630D5E05C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6828047220868075"/>
                  <c:y val="3.0092683727034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EAF-4426-BA93-7630D5E05C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568661161617623E-2"/>
                  <c:y val="2.0833333333333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EAF-4426-BA93-7630D5E05C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xVal>
            <c:numRef>
              <c:f>'ES PPT image graphs'!$C$33:$F$33</c:f>
              <c:numCache>
                <c:formatCode>0</c:formatCode>
                <c:ptCount val="4"/>
                <c:pt idx="0" formatCode="General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2050</c:v>
                </c:pt>
              </c:numCache>
            </c:numRef>
          </c:xVal>
          <c:yVal>
            <c:numRef>
              <c:f>'ES PPT image graphs'!$C$38:$F$38</c:f>
              <c:numCache>
                <c:formatCode>0%</c:formatCode>
                <c:ptCount val="4"/>
                <c:pt idx="0">
                  <c:v>0</c:v>
                </c:pt>
                <c:pt idx="1">
                  <c:v>-0.15000000000000002</c:v>
                </c:pt>
                <c:pt idx="2">
                  <c:v>-0.35000000000000003</c:v>
                </c:pt>
                <c:pt idx="3">
                  <c:v>-0.51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4EAF-4426-BA93-7630D5E05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348352"/>
        <c:axId val="67349888"/>
      </c:scatterChart>
      <c:valAx>
        <c:axId val="67348352"/>
        <c:scaling>
          <c:orientation val="minMax"/>
          <c:max val="2055"/>
          <c:min val="201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67349888"/>
        <c:crossesAt val="-0.60000000000000009"/>
        <c:crossBetween val="midCat"/>
        <c:majorUnit val="10"/>
      </c:valAx>
      <c:valAx>
        <c:axId val="67349888"/>
        <c:scaling>
          <c:orientation val="minMax"/>
          <c:max val="0.25"/>
          <c:min val="-0.60000000000000009"/>
        </c:scaling>
        <c:delete val="1"/>
        <c:axPos val="l"/>
        <c:numFmt formatCode="0%" sourceLinked="1"/>
        <c:majorTickMark val="out"/>
        <c:minorTickMark val="none"/>
        <c:tickLblPos val="none"/>
        <c:crossAx val="67348352"/>
        <c:crosses val="autoZero"/>
        <c:crossBetween val="midCat"/>
        <c:majorUnit val="0.2"/>
      </c:valAx>
      <c:valAx>
        <c:axId val="67368064"/>
        <c:scaling>
          <c:orientation val="minMax"/>
          <c:max val="0.25"/>
          <c:min val="-0.60000000000000009"/>
        </c:scaling>
        <c:delete val="1"/>
        <c:axPos val="r"/>
        <c:numFmt formatCode="0%" sourceLinked="1"/>
        <c:majorTickMark val="out"/>
        <c:minorTickMark val="none"/>
        <c:tickLblPos val="none"/>
        <c:crossAx val="67369600"/>
        <c:crosses val="max"/>
        <c:crossBetween val="between"/>
      </c:valAx>
      <c:dateAx>
        <c:axId val="67369600"/>
        <c:scaling>
          <c:orientation val="minMax"/>
          <c:max val="56615"/>
          <c:min val="40179"/>
        </c:scaling>
        <c:delete val="1"/>
        <c:axPos val="t"/>
        <c:numFmt formatCode="m/d/yyyy" sourceLinked="0"/>
        <c:majorTickMark val="out"/>
        <c:minorTickMark val="none"/>
        <c:tickLblPos val="none"/>
        <c:crossAx val="67368064"/>
        <c:crosses val="max"/>
        <c:auto val="0"/>
        <c:lblOffset val="100"/>
        <c:baseTimeUnit val="years"/>
        <c:majorUnit val="5"/>
        <c:majorTimeUnit val="years"/>
      </c:date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34951881014899"/>
          <c:y val="5.1400554097404495E-2"/>
          <c:w val="0.85481714785651797"/>
          <c:h val="0.83261956838728501"/>
        </c:manualLayout>
      </c:layout>
      <c:areaChart>
        <c:grouping val="standard"/>
        <c:varyColors val="0"/>
        <c:ser>
          <c:idx val="2"/>
          <c:order val="1"/>
          <c:tx>
            <c:v>Q3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cat>
            <c:numRef>
              <c:f>'ES PPT image graphs'!$C$10:$L$10</c:f>
              <c:numCache>
                <c:formatCode>m/d/yyyy</c:formatCode>
                <c:ptCount val="10"/>
                <c:pt idx="0">
                  <c:v>40179</c:v>
                </c:pt>
                <c:pt idx="1">
                  <c:v>41640</c:v>
                </c:pt>
                <c:pt idx="2">
                  <c:v>43831</c:v>
                </c:pt>
                <c:pt idx="3">
                  <c:v>45658</c:v>
                </c:pt>
                <c:pt idx="4">
                  <c:v>47484</c:v>
                </c:pt>
                <c:pt idx="5">
                  <c:v>49310</c:v>
                </c:pt>
                <c:pt idx="6">
                  <c:v>51136</c:v>
                </c:pt>
                <c:pt idx="7">
                  <c:v>52963</c:v>
                </c:pt>
                <c:pt idx="8">
                  <c:v>55153</c:v>
                </c:pt>
                <c:pt idx="9">
                  <c:v>56615</c:v>
                </c:pt>
              </c:numCache>
            </c:numRef>
          </c:cat>
          <c:val>
            <c:numRef>
              <c:f>'ES PPT image graphs'!$C$12:$K$12</c:f>
              <c:numCache>
                <c:formatCode>0%</c:formatCode>
                <c:ptCount val="9"/>
                <c:pt idx="1">
                  <c:v>0</c:v>
                </c:pt>
                <c:pt idx="2">
                  <c:v>-0.14341883633518943</c:v>
                </c:pt>
                <c:pt idx="3">
                  <c:v>-0.24576282250486856</c:v>
                </c:pt>
                <c:pt idx="4">
                  <c:v>-0.3481068086745478</c:v>
                </c:pt>
                <c:pt idx="5">
                  <c:v>-0.3755537992149085</c:v>
                </c:pt>
                <c:pt idx="6">
                  <c:v>-0.40300078975526921</c:v>
                </c:pt>
                <c:pt idx="7">
                  <c:v>-0.43044778029562986</c:v>
                </c:pt>
                <c:pt idx="8">
                  <c:v>-0.45789477083599067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F3-4D71-800F-DD5DE0DA6C5F}"/>
            </c:ext>
          </c:extLst>
        </c:ser>
        <c:ser>
          <c:idx val="1"/>
          <c:order val="2"/>
          <c:tx>
            <c:v>Q1</c:v>
          </c:tx>
          <c:spPr>
            <a:solidFill>
              <a:schemeClr val="bg1"/>
            </a:solidFill>
          </c:spPr>
          <c:cat>
            <c:numRef>
              <c:f>'ES PPT image graphs'!$C$10:$L$10</c:f>
              <c:numCache>
                <c:formatCode>m/d/yyyy</c:formatCode>
                <c:ptCount val="10"/>
                <c:pt idx="0">
                  <c:v>40179</c:v>
                </c:pt>
                <c:pt idx="1">
                  <c:v>41640</c:v>
                </c:pt>
                <c:pt idx="2">
                  <c:v>43831</c:v>
                </c:pt>
                <c:pt idx="3">
                  <c:v>45658</c:v>
                </c:pt>
                <c:pt idx="4">
                  <c:v>47484</c:v>
                </c:pt>
                <c:pt idx="5">
                  <c:v>49310</c:v>
                </c:pt>
                <c:pt idx="6">
                  <c:v>51136</c:v>
                </c:pt>
                <c:pt idx="7">
                  <c:v>52963</c:v>
                </c:pt>
                <c:pt idx="8">
                  <c:v>55153</c:v>
                </c:pt>
                <c:pt idx="9">
                  <c:v>56615</c:v>
                </c:pt>
              </c:numCache>
            </c:numRef>
          </c:cat>
          <c:val>
            <c:numRef>
              <c:f>'ES PPT image graphs'!$C$11:$L$11</c:f>
              <c:numCache>
                <c:formatCode>0%</c:formatCode>
                <c:ptCount val="10"/>
                <c:pt idx="1">
                  <c:v>0</c:v>
                </c:pt>
                <c:pt idx="2">
                  <c:v>-5.2536507937821074E-2</c:v>
                </c:pt>
                <c:pt idx="3">
                  <c:v>-9.1985091627638349E-2</c:v>
                </c:pt>
                <c:pt idx="4">
                  <c:v>-0.13143367531745564</c:v>
                </c:pt>
                <c:pt idx="5">
                  <c:v>-0.15774892314569577</c:v>
                </c:pt>
                <c:pt idx="6">
                  <c:v>-0.18406417097393579</c:v>
                </c:pt>
                <c:pt idx="7">
                  <c:v>-0.21037941880217592</c:v>
                </c:pt>
                <c:pt idx="8">
                  <c:v>-0.23669466663041591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F3-4D71-800F-DD5DE0DA6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579264"/>
        <c:axId val="83573376"/>
      </c:areaChart>
      <c:scatterChart>
        <c:scatterStyle val="lineMarker"/>
        <c:varyColors val="0"/>
        <c:ser>
          <c:idx val="0"/>
          <c:order val="0"/>
          <c:tx>
            <c:strRef>
              <c:f>'ES PPT image graphs'!$A$4:$B$4</c:f>
              <c:strCache>
                <c:ptCount val="2"/>
                <c:pt idx="0">
                  <c:v>median estimates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diamond"/>
            <c:size val="12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4F3-4D71-800F-DD5DE0DA6C5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3332192171630751E-3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4F3-4D71-800F-DD5DE0DA6C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768115942028985E-2"/>
                  <c:y val="-0.138888888888888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4F3-4D71-800F-DD5DE0DA6C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8505078169576626E-3"/>
                  <c:y val="-0.194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4F3-4D71-800F-DD5DE0DA6C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'ES PPT image graphs'!$C$2:$F$2</c:f>
              <c:numCache>
                <c:formatCode>0</c:formatCode>
                <c:ptCount val="4"/>
                <c:pt idx="0" formatCode="General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2050</c:v>
                </c:pt>
              </c:numCache>
            </c:numRef>
          </c:xVal>
          <c:yVal>
            <c:numRef>
              <c:f>'ES PPT image graphs'!$C$4:$F$4</c:f>
              <c:numCache>
                <c:formatCode>0%</c:formatCode>
                <c:ptCount val="4"/>
                <c:pt idx="0">
                  <c:v>0</c:v>
                </c:pt>
                <c:pt idx="1">
                  <c:v>-0.1</c:v>
                </c:pt>
                <c:pt idx="2">
                  <c:v>-0.24000000000000002</c:v>
                </c:pt>
                <c:pt idx="3">
                  <c:v>-0.35000000000000003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4F3-4D71-800F-DD5DE0DA6C5F}"/>
            </c:ext>
          </c:extLst>
        </c:ser>
        <c:ser>
          <c:idx val="3"/>
          <c:order val="3"/>
          <c:tx>
            <c:strRef>
              <c:f>'ES PPT image graphs'!$A$7</c:f>
              <c:strCache>
                <c:ptCount val="1"/>
                <c:pt idx="0">
                  <c:v>Leading</c:v>
                </c:pt>
              </c:strCache>
            </c:strRef>
          </c:tx>
          <c:spPr>
            <a:ln w="28575">
              <a:solidFill>
                <a:schemeClr val="accent2">
                  <a:lumMod val="75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4F3-4D71-800F-DD5DE0DA6C5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8260869565217425E-2"/>
                  <c:y val="6.4814814814814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4F3-4D71-800F-DD5DE0DA6C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2463768115942101E-2"/>
                  <c:y val="6.4814814814814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4F3-4D71-800F-DD5DE0DA6C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894215963915445E-2"/>
                  <c:y val="3.0092683727034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4F3-4D71-800F-DD5DE0DA6C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xVal>
            <c:numRef>
              <c:f>'ES PPT image graphs'!$C$2:$F$2</c:f>
              <c:numCache>
                <c:formatCode>0</c:formatCode>
                <c:ptCount val="4"/>
                <c:pt idx="0" formatCode="General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2050</c:v>
                </c:pt>
              </c:numCache>
            </c:numRef>
          </c:xVal>
          <c:yVal>
            <c:numRef>
              <c:f>'ES PPT image graphs'!$C$7:$F$7</c:f>
              <c:numCache>
                <c:formatCode>0%</c:formatCode>
                <c:ptCount val="4"/>
                <c:pt idx="0">
                  <c:v>0</c:v>
                </c:pt>
                <c:pt idx="1">
                  <c:v>-0.13</c:v>
                </c:pt>
                <c:pt idx="2">
                  <c:v>-0.27</c:v>
                </c:pt>
                <c:pt idx="3">
                  <c:v>-0.48000000000000004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44F3-4D71-800F-DD5DE0DA6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970816"/>
        <c:axId val="83571840"/>
      </c:scatterChart>
      <c:valAx>
        <c:axId val="77970816"/>
        <c:scaling>
          <c:orientation val="minMax"/>
          <c:max val="2055"/>
          <c:min val="201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83571840"/>
        <c:crossesAt val="-0.60000000000000009"/>
        <c:crossBetween val="midCat"/>
        <c:majorUnit val="10"/>
      </c:valAx>
      <c:valAx>
        <c:axId val="83571840"/>
        <c:scaling>
          <c:orientation val="minMax"/>
          <c:max val="0.25"/>
          <c:min val="-0.60000000000000009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77970816"/>
        <c:crosses val="autoZero"/>
        <c:crossBetween val="midCat"/>
        <c:majorUnit val="0.2"/>
      </c:valAx>
      <c:valAx>
        <c:axId val="83573376"/>
        <c:scaling>
          <c:orientation val="minMax"/>
          <c:max val="0.25"/>
          <c:min val="-0.60000000000000009"/>
        </c:scaling>
        <c:delete val="1"/>
        <c:axPos val="r"/>
        <c:numFmt formatCode="0%" sourceLinked="1"/>
        <c:majorTickMark val="out"/>
        <c:minorTickMark val="none"/>
        <c:tickLblPos val="none"/>
        <c:crossAx val="83579264"/>
        <c:crosses val="max"/>
        <c:crossBetween val="between"/>
      </c:valAx>
      <c:dateAx>
        <c:axId val="83579264"/>
        <c:scaling>
          <c:orientation val="minMax"/>
          <c:max val="56615"/>
          <c:min val="40179"/>
        </c:scaling>
        <c:delete val="1"/>
        <c:axPos val="t"/>
        <c:numFmt formatCode="m/d/yyyy" sourceLinked="0"/>
        <c:majorTickMark val="out"/>
        <c:minorTickMark val="none"/>
        <c:tickLblPos val="none"/>
        <c:crossAx val="83573376"/>
        <c:crosses val="max"/>
        <c:auto val="0"/>
        <c:lblOffset val="100"/>
        <c:baseTimeUnit val="years"/>
        <c:majorUnit val="5"/>
        <c:majorTimeUnit val="years"/>
      </c:date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47151219719022"/>
          <c:y val="3.090917809639895E-2"/>
          <c:w val="0.78274695034436992"/>
          <c:h val="0.85646832498210446"/>
        </c:manualLayout>
      </c:layout>
      <c:areaChart>
        <c:grouping val="stacked"/>
        <c:varyColors val="0"/>
        <c:ser>
          <c:idx val="5"/>
          <c:order val="3"/>
          <c:tx>
            <c:strRef>
              <c:f>'ES2,4,F5,A1,A2 LCOE$ 2014-50'!$F$38</c:f>
              <c:strCache>
                <c:ptCount val="1"/>
                <c:pt idx="0">
                  <c:v>FB bottom fill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'ES2,4,F5,A1,A2 LCOE$ 2014-50'!$A$32:$A$35</c:f>
              <c:numCache>
                <c:formatCode>General</c:formatCode>
                <c:ptCount val="4"/>
                <c:pt idx="0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2050</c:v>
                </c:pt>
              </c:numCache>
            </c:numRef>
          </c:cat>
          <c:val>
            <c:numRef>
              <c:f>'ES2,4,F5,A1,A2 LCOE$ 2014-50'!$F$51:$F$59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67.669172932330795</c:v>
                </c:pt>
                <c:pt idx="3">
                  <c:v>50.346525424640745</c:v>
                </c:pt>
                <c:pt idx="4">
                  <c:v>50.346525424640745</c:v>
                </c:pt>
                <c:pt idx="5">
                  <c:v>26.300079349126499</c:v>
                </c:pt>
                <c:pt idx="6">
                  <c:v>17.47973694047732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1FB-4C66-BE2A-5F64A9CCF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569344"/>
        <c:axId val="68567424"/>
      </c:areaChart>
      <c:scatterChart>
        <c:scatterStyle val="lineMarker"/>
        <c:varyColors val="0"/>
        <c:ser>
          <c:idx val="2"/>
          <c:order val="0"/>
          <c:tx>
            <c:strRef>
              <c:f>'ES2,4,F5,A1,A2 LCOE$ 2014-50'!$E$31</c:f>
              <c:strCache>
                <c:ptCount val="1"/>
                <c:pt idx="0">
                  <c:v>Floating offshore</c:v>
                </c:pt>
              </c:strCache>
            </c:strRef>
          </c:tx>
          <c:spPr>
            <a:ln w="381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accent1">
                  <a:lumMod val="75000"/>
                </a:schemeClr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none"/>
            </c:marker>
            <c:bubble3D val="0"/>
            <c:spPr>
              <a:ln w="381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1FB-4C66-BE2A-5F64A9CCF24C}"/>
              </c:ext>
            </c:extLst>
          </c:dPt>
          <c:dPt>
            <c:idx val="1"/>
            <c:bubble3D val="0"/>
            <c:spPr>
              <a:ln w="381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1FB-4C66-BE2A-5F64A9CCF24C}"/>
              </c:ext>
            </c:extLst>
          </c:dPt>
          <c:xVal>
            <c:numRef>
              <c:f>'ES2,4,F5,A1,A2 LCOE$ 2014-50'!$A$32:$A$35</c:f>
              <c:numCache>
                <c:formatCode>General</c:formatCode>
                <c:ptCount val="4"/>
                <c:pt idx="0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2050</c:v>
                </c:pt>
              </c:numCache>
            </c:numRef>
          </c:xVal>
          <c:yVal>
            <c:numRef>
              <c:f>'ES2,4,F5,A1,A2 LCOE$ 2014-50'!$E$32:$E$35</c:f>
              <c:numCache>
                <c:formatCode>0.00</c:formatCode>
                <c:ptCount val="4"/>
                <c:pt idx="0">
                  <c:v>169</c:v>
                </c:pt>
                <c:pt idx="1">
                  <c:v>180.2299597007858</c:v>
                </c:pt>
                <c:pt idx="2">
                  <c:v>131.69813104463506</c:v>
                </c:pt>
                <c:pt idx="3">
                  <c:v>106.34024746766866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21FB-4C66-BE2A-5F64A9CCF24C}"/>
            </c:ext>
          </c:extLst>
        </c:ser>
        <c:ser>
          <c:idx val="1"/>
          <c:order val="1"/>
          <c:tx>
            <c:strRef>
              <c:f>'ES2,4,F5,A1,A2 LCOE$ 2014-50'!$D$31</c:f>
              <c:strCache>
                <c:ptCount val="1"/>
                <c:pt idx="0">
                  <c:v>Fixed-bottom offshore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xVal>
            <c:numRef>
              <c:f>'ES2,4,F5,A1,A2 LCOE$ 2014-50'!$A$32:$A$35</c:f>
              <c:numCache>
                <c:formatCode>General</c:formatCode>
                <c:ptCount val="4"/>
                <c:pt idx="0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2050</c:v>
                </c:pt>
              </c:numCache>
            </c:numRef>
          </c:xVal>
          <c:yVal>
            <c:numRef>
              <c:f>'ES2,4,F5,A1,A2 LCOE$ 2014-50'!$D$32:$D$35</c:f>
              <c:numCache>
                <c:formatCode>0.00</c:formatCode>
                <c:ptCount val="4"/>
                <c:pt idx="0">
                  <c:v>169</c:v>
                </c:pt>
                <c:pt idx="1">
                  <c:v>153.21498519943711</c:v>
                </c:pt>
                <c:pt idx="2">
                  <c:v>120.07878142344323</c:v>
                </c:pt>
                <c:pt idx="3">
                  <c:v>102.6279293241256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21FB-4C66-BE2A-5F64A9CCF24C}"/>
            </c:ext>
          </c:extLst>
        </c:ser>
        <c:ser>
          <c:idx val="0"/>
          <c:order val="2"/>
          <c:tx>
            <c:strRef>
              <c:f>'ES2,4,F5,A1,A2 LCOE$ 2014-50'!$C$31</c:f>
              <c:strCache>
                <c:ptCount val="1"/>
                <c:pt idx="0">
                  <c:v>Onshore</c:v>
                </c:pt>
              </c:strCache>
            </c:strRef>
          </c:tx>
          <c:spPr>
            <a:ln w="3810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3">
                  <a:lumMod val="7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'ES2,4,F5,A1,A2 LCOE$ 2014-50'!$A$32:$A$35</c:f>
              <c:numCache>
                <c:formatCode>General</c:formatCode>
                <c:ptCount val="4"/>
                <c:pt idx="0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2050</c:v>
                </c:pt>
              </c:numCache>
            </c:numRef>
          </c:xVal>
          <c:yVal>
            <c:numRef>
              <c:f>'ES2,4,F5,A1,A2 LCOE$ 2014-50'!$C$32:$C$35</c:f>
              <c:numCache>
                <c:formatCode>0.00</c:formatCode>
                <c:ptCount val="4"/>
                <c:pt idx="0">
                  <c:v>79</c:v>
                </c:pt>
                <c:pt idx="1">
                  <c:v>69.661802570359626</c:v>
                </c:pt>
                <c:pt idx="2">
                  <c:v>58.374061466471893</c:v>
                </c:pt>
                <c:pt idx="3">
                  <c:v>49.0219588522395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21FB-4C66-BE2A-5F64A9CCF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559616"/>
        <c:axId val="68561536"/>
      </c:scatterChart>
      <c:valAx>
        <c:axId val="68559616"/>
        <c:scaling>
          <c:orientation val="minMax"/>
          <c:max val="2055"/>
          <c:min val="20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de-DE"/>
          </a:p>
        </c:txPr>
        <c:crossAx val="68561536"/>
        <c:crosses val="autoZero"/>
        <c:crossBetween val="midCat"/>
      </c:valAx>
      <c:valAx>
        <c:axId val="68561536"/>
        <c:scaling>
          <c:orientation val="minMax"/>
          <c:max val="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cross"/>
        <c:tickLblPos val="nextTo"/>
        <c:crossAx val="68559616"/>
        <c:crosses val="autoZero"/>
        <c:crossBetween val="midCat"/>
        <c:majorUnit val="50"/>
        <c:minorUnit val="50"/>
      </c:valAx>
      <c:valAx>
        <c:axId val="68567424"/>
        <c:scaling>
          <c:orientation val="minMax"/>
          <c:max val="187.5"/>
          <c:min val="0"/>
        </c:scaling>
        <c:delete val="0"/>
        <c:axPos val="r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LCOE (€/MWh) in real 2014 Euros</a:t>
                </a:r>
              </a:p>
            </c:rich>
          </c:tx>
          <c:layout>
            <c:manualLayout>
              <c:xMode val="edge"/>
              <c:yMode val="edge"/>
              <c:x val="2.0488025113429259E-2"/>
              <c:y val="0.2170815882057295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de-DE"/>
          </a:p>
        </c:txPr>
        <c:crossAx val="68569344"/>
        <c:crosses val="max"/>
        <c:crossBetween val="between"/>
        <c:majorUnit val="25"/>
      </c:valAx>
      <c:dateAx>
        <c:axId val="6856934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68567424"/>
        <c:crosses val="max"/>
        <c:auto val="0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5843328400256449"/>
          <c:y val="9.7353828111911553E-2"/>
          <c:w val="0.32350262467191598"/>
          <c:h val="0.20833054112916741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466816647919013E-2"/>
          <c:y val="0.1513414989792943"/>
          <c:w val="0.65184786276715423"/>
          <c:h val="0.84498797025371841"/>
        </c:manualLayout>
      </c:layout>
      <c:doughnutChart>
        <c:varyColors val="1"/>
        <c:ser>
          <c:idx val="0"/>
          <c:order val="0"/>
          <c:tx>
            <c:strRef>
              <c:f>'ES3 F9 Onshore LCOE contr (bar)'!$BJ$4</c:f>
              <c:strCache>
                <c:ptCount val="1"/>
                <c:pt idx="0">
                  <c:v>Fixed-Bottom Offshore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57-4A30-A1B5-ABD66CAC050F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57-4A30-A1B5-ABD66CAC050F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57-4A30-A1B5-ABD66CAC050F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57-4A30-A1B5-ABD66CAC050F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657-4A30-A1B5-ABD66CAC050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'ES3 F9 Onshore LCOE contr (bar)'!$BK$2:$BO$2</c:f>
              <c:strCache>
                <c:ptCount val="5"/>
                <c:pt idx="0">
                  <c:v>CapEx</c:v>
                </c:pt>
                <c:pt idx="1">
                  <c:v>Capacity Factor</c:v>
                </c:pt>
                <c:pt idx="2">
                  <c:v>Financing Cost</c:v>
                </c:pt>
                <c:pt idx="3">
                  <c:v>OpEx</c:v>
                </c:pt>
                <c:pt idx="4">
                  <c:v>Project Life</c:v>
                </c:pt>
              </c:strCache>
            </c:strRef>
          </c:cat>
          <c:val>
            <c:numRef>
              <c:f>'ES3 F9 Onshore LCOE contr (bar)'!$BK$4:$BO$4</c:f>
              <c:numCache>
                <c:formatCode>0%</c:formatCode>
                <c:ptCount val="5"/>
                <c:pt idx="0">
                  <c:v>0.40413511514209594</c:v>
                </c:pt>
                <c:pt idx="1">
                  <c:v>0.15359287011796169</c:v>
                </c:pt>
                <c:pt idx="2">
                  <c:v>0.23010985039439039</c:v>
                </c:pt>
                <c:pt idx="3">
                  <c:v>5.9294566402967076E-2</c:v>
                </c:pt>
                <c:pt idx="4">
                  <c:v>0.15286759794258503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657-4A30-A1B5-ABD66CAC050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575253093363328"/>
          <c:y val="0.1513414989792943"/>
          <c:w val="0.65184786276715423"/>
          <c:h val="0.84498797025371841"/>
        </c:manualLayout>
      </c:layout>
      <c:doughnutChart>
        <c:varyColors val="1"/>
        <c:ser>
          <c:idx val="0"/>
          <c:order val="0"/>
          <c:tx>
            <c:strRef>
              <c:f>'ES3 F9 Onshore LCOE contr (bar)'!$BJ$3</c:f>
              <c:strCache>
                <c:ptCount val="1"/>
                <c:pt idx="0">
                  <c:v>Onshore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76-4AFE-9EFB-BCC3B54E4237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76-4AFE-9EFB-BCC3B54E4237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76-4AFE-9EFB-BCC3B54E4237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376-4AFE-9EFB-BCC3B54E4237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376-4AFE-9EFB-BCC3B54E423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'ES3 F9 Onshore LCOE contr (bar)'!$BK$2:$BO$2</c:f>
              <c:strCache>
                <c:ptCount val="5"/>
                <c:pt idx="0">
                  <c:v>CapEx</c:v>
                </c:pt>
                <c:pt idx="1">
                  <c:v>Capacity Factor</c:v>
                </c:pt>
                <c:pt idx="2">
                  <c:v>Financing Cost</c:v>
                </c:pt>
                <c:pt idx="3">
                  <c:v>OpEx</c:v>
                </c:pt>
                <c:pt idx="4">
                  <c:v>Project Life</c:v>
                </c:pt>
              </c:strCache>
            </c:strRef>
          </c:cat>
          <c:val>
            <c:numRef>
              <c:f>'ES3 F9 Onshore LCOE contr (bar)'!$BK$3:$BO$3</c:f>
              <c:numCache>
                <c:formatCode>0%</c:formatCode>
                <c:ptCount val="5"/>
                <c:pt idx="0">
                  <c:v>0.35989844198085641</c:v>
                </c:pt>
                <c:pt idx="1">
                  <c:v>0.3873274295329594</c:v>
                </c:pt>
                <c:pt idx="2">
                  <c:v>0</c:v>
                </c:pt>
                <c:pt idx="3">
                  <c:v>0.10760259428043448</c:v>
                </c:pt>
                <c:pt idx="4">
                  <c:v>0.1451715342057501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376-4AFE-9EFB-BCC3B54E423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3.2015585287754581E-3"/>
          <c:y val="0.37842774082853875"/>
          <c:w val="0.36010777403954514"/>
          <c:h val="0.55296969825573983"/>
        </c:manualLayout>
      </c:layout>
      <c:overlay val="0"/>
      <c:txPr>
        <a:bodyPr/>
        <a:lstStyle/>
        <a:p>
          <a:pPr>
            <a:defRPr sz="1500"/>
          </a:pPr>
          <a:endParaRPr lang="de-DE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466816647919013E-2"/>
          <c:y val="0.1513414989792943"/>
          <c:w val="0.65184786276715423"/>
          <c:h val="0.84498797025371841"/>
        </c:manualLayout>
      </c:layout>
      <c:doughnutChart>
        <c:varyColors val="1"/>
        <c:ser>
          <c:idx val="0"/>
          <c:order val="0"/>
          <c:tx>
            <c:strRef>
              <c:f>'ES3 F9 Onshore LCOE contr (bar)'!$BJ$5</c:f>
              <c:strCache>
                <c:ptCount val="1"/>
                <c:pt idx="0">
                  <c:v>Floating Offshore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21-4F54-AA40-F14A85BF81A8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21-4F54-AA40-F14A85BF81A8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21-4F54-AA40-F14A85BF81A8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21-4F54-AA40-F14A85BF81A8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421-4F54-AA40-F14A85BF81A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'ES3 F9 Onshore LCOE contr (bar)'!$BK$2:$BO$2</c:f>
              <c:strCache>
                <c:ptCount val="5"/>
                <c:pt idx="0">
                  <c:v>CapEx</c:v>
                </c:pt>
                <c:pt idx="1">
                  <c:v>Capacity Factor</c:v>
                </c:pt>
                <c:pt idx="2">
                  <c:v>Financing Cost</c:v>
                </c:pt>
                <c:pt idx="3">
                  <c:v>OpEx</c:v>
                </c:pt>
                <c:pt idx="4">
                  <c:v>Project Life</c:v>
                </c:pt>
              </c:strCache>
            </c:strRef>
          </c:cat>
          <c:val>
            <c:numRef>
              <c:f>'ES3 F9 Onshore LCOE contr (bar)'!$BK$5:$BO$5</c:f>
              <c:numCache>
                <c:formatCode>0%</c:formatCode>
                <c:ptCount val="5"/>
                <c:pt idx="0">
                  <c:v>0.17830869880121392</c:v>
                </c:pt>
                <c:pt idx="1">
                  <c:v>0.3434742110080129</c:v>
                </c:pt>
                <c:pt idx="2">
                  <c:v>0.12705000845145534</c:v>
                </c:pt>
                <c:pt idx="3">
                  <c:v>6.2268088813247011E-2</c:v>
                </c:pt>
                <c:pt idx="4">
                  <c:v>0.28889899292607102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421-4F54-AA40-F14A85BF81A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0.1215</cdr:x>
      <cdr:y>0.28502</cdr:y>
    </cdr:from>
    <cdr:to>
      <cdr:x>0.96525</cdr:x>
      <cdr:y>0.28502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377541" y="1037052"/>
          <a:ext cx="262177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0.10955</cdr:x>
      <cdr:y>0.28959</cdr:y>
    </cdr:from>
    <cdr:to>
      <cdr:x>0.9533</cdr:x>
      <cdr:y>0.28959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330964" y="1059212"/>
          <a:ext cx="2548995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0.19145</cdr:x>
      <cdr:y>0.29167</cdr:y>
    </cdr:from>
    <cdr:to>
      <cdr:x>0.92695</cdr:x>
      <cdr:y>0.29167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634119" y="1066800"/>
          <a:ext cx="243614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286" cy="495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791" y="1"/>
            <a:ext cx="2945285" cy="495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0A684-2D7B-47AC-9833-34AAA9AD2D9A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111"/>
            <a:ext cx="2945286" cy="495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791" y="9429111"/>
            <a:ext cx="2945285" cy="495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C479C-616A-4F69-93D7-45FD838C0F5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69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2E8D3335-1B73-4300-A53B-4AA29DE07CAA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F5887F92-A574-496D-B196-596959B821D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0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2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08141" algn="l" defTabSz="8162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816282" algn="l" defTabSz="8162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224423" algn="l" defTabSz="8162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632564" algn="l" defTabSz="8162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040705" algn="l" defTabSz="8162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448846" algn="l" defTabSz="8162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856988" algn="l" defTabSz="8162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265129" algn="l" defTabSz="81628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87F92-A574-496D-B196-596959B821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07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87F92-A574-496D-B196-596959B821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25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87F92-A574-496D-B196-596959B821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87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87F92-A574-496D-B196-596959B821D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87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87F92-A574-496D-B196-596959B821D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18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87F92-A574-496D-B196-596959B821D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34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961"/>
              </a:spcBef>
              <a:spcAft>
                <a:spcPts val="961"/>
              </a:spcAft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87F92-A574-496D-B196-596959B821D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87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87F92-A574-496D-B196-596959B821D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 flipV="1">
            <a:off x="152400" y="1371600"/>
            <a:ext cx="7772400" cy="460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 userDrawn="1"/>
        </p:nvSpPr>
        <p:spPr>
          <a:xfrm flipV="1">
            <a:off x="152400" y="6248400"/>
            <a:ext cx="8839200" cy="460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AA553608-BB7B-42E5-832A-1FD926A4B284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29601" y="914400"/>
            <a:ext cx="8128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73262" tIns="36631" rIns="73262" bIns="36631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DRAFT for discussion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5D1D-3C8F-4834-A955-2F7756285EC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73262" tIns="36631" rIns="73262" bIns="36631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DRAFT for discussion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391F1-2A70-4E80-BC7F-BECA7CCF36E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73262" tIns="36631" rIns="73262" bIns="36631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DRAFT for discussion only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24815-0C46-46EC-8E78-2A0EF5AF133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g-ppt-template-201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-11773"/>
            <a:ext cx="9162288" cy="6881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6"/>
            <a:ext cx="8229600" cy="1470025"/>
          </a:xfrm>
        </p:spPr>
        <p:txBody>
          <a:bodyPr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11934" y="4070353"/>
            <a:ext cx="4920134" cy="1120028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FFFFFF"/>
                </a:solidFill>
              </a:defRPr>
            </a:lvl1pPr>
            <a:lvl2pPr marL="303272" indent="0" algn="ctr">
              <a:buNone/>
              <a:defRPr/>
            </a:lvl2pPr>
            <a:lvl3pPr marL="508759" indent="0" algn="ctr">
              <a:buNone/>
              <a:defRPr/>
            </a:lvl3pPr>
            <a:lvl4pPr marL="715665" indent="0" algn="ctr">
              <a:buNone/>
              <a:defRPr/>
            </a:lvl4pPr>
            <a:lvl5pPr marL="919734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96950" y="5512769"/>
            <a:ext cx="7150100" cy="769937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303272" indent="0" algn="ctr">
              <a:buNone/>
              <a:defRPr/>
            </a:lvl2pPr>
            <a:lvl3pPr marL="508759" indent="0" algn="ctr">
              <a:buNone/>
              <a:defRPr/>
            </a:lvl3pPr>
            <a:lvl4pPr marL="715665" indent="0" algn="ctr">
              <a:buNone/>
              <a:defRPr/>
            </a:lvl4pPr>
            <a:lvl5pPr marL="919734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26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 flipV="1">
            <a:off x="152400" y="892460"/>
            <a:ext cx="7772400" cy="460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 userDrawn="1"/>
        </p:nvSpPr>
        <p:spPr>
          <a:xfrm flipV="1">
            <a:off x="152400" y="6475787"/>
            <a:ext cx="8839200" cy="460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7848600" cy="892460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9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8529"/>
            <a:ext cx="8839200" cy="5467256"/>
          </a:xfrm>
        </p:spPr>
        <p:txBody>
          <a:bodyPr/>
          <a:lstStyle>
            <a:lvl1pPr>
              <a:spcAft>
                <a:spcPts val="536"/>
              </a:spcAft>
              <a:defRPr sz="220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536"/>
              </a:spcAft>
              <a:defRPr sz="18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spcAft>
                <a:spcPts val="536"/>
              </a:spcAft>
              <a:defRPr sz="160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96953" y="6492875"/>
            <a:ext cx="2133600" cy="365125"/>
          </a:xfrm>
        </p:spPr>
        <p:txBody>
          <a:bodyPr/>
          <a:lstStyle>
            <a:lvl1pPr>
              <a:defRPr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A1385-5EA4-443F-A3E2-AC2E9FF0FDE3}" type="slidenum">
              <a:rPr lang="en-US">
                <a:solidFill>
                  <a:srgbClr val="4BACC6">
                    <a:lumMod val="75000"/>
                  </a:srgbClr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70650" y="330258"/>
            <a:ext cx="820951" cy="6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9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73262" tIns="36631" rIns="73262" bIns="36631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DRAFT for discussion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5A9FC-891F-403F-AD15-4C45941771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73262" tIns="36631" rIns="73262" bIns="36631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DRAFT for discussion only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C0501-35CE-498C-94B5-86FEB0414FC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41" indent="0">
              <a:buNone/>
              <a:defRPr sz="1800" b="1"/>
            </a:lvl2pPr>
            <a:lvl3pPr marL="816282" indent="0">
              <a:buNone/>
              <a:defRPr sz="1600" b="1"/>
            </a:lvl3pPr>
            <a:lvl4pPr marL="1224423" indent="0">
              <a:buNone/>
              <a:defRPr sz="1400" b="1"/>
            </a:lvl4pPr>
            <a:lvl5pPr marL="1632564" indent="0">
              <a:buNone/>
              <a:defRPr sz="1400" b="1"/>
            </a:lvl5pPr>
            <a:lvl6pPr marL="2040705" indent="0">
              <a:buNone/>
              <a:defRPr sz="1400" b="1"/>
            </a:lvl6pPr>
            <a:lvl7pPr marL="2448846" indent="0">
              <a:buNone/>
              <a:defRPr sz="1400" b="1"/>
            </a:lvl7pPr>
            <a:lvl8pPr marL="2856988" indent="0">
              <a:buNone/>
              <a:defRPr sz="1400" b="1"/>
            </a:lvl8pPr>
            <a:lvl9pPr marL="3265129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41" indent="0">
              <a:buNone/>
              <a:defRPr sz="1800" b="1"/>
            </a:lvl2pPr>
            <a:lvl3pPr marL="816282" indent="0">
              <a:buNone/>
              <a:defRPr sz="1600" b="1"/>
            </a:lvl3pPr>
            <a:lvl4pPr marL="1224423" indent="0">
              <a:buNone/>
              <a:defRPr sz="1400" b="1"/>
            </a:lvl4pPr>
            <a:lvl5pPr marL="1632564" indent="0">
              <a:buNone/>
              <a:defRPr sz="1400" b="1"/>
            </a:lvl5pPr>
            <a:lvl6pPr marL="2040705" indent="0">
              <a:buNone/>
              <a:defRPr sz="1400" b="1"/>
            </a:lvl6pPr>
            <a:lvl7pPr marL="2448846" indent="0">
              <a:buNone/>
              <a:defRPr sz="1400" b="1"/>
            </a:lvl7pPr>
            <a:lvl8pPr marL="2856988" indent="0">
              <a:buNone/>
              <a:defRPr sz="1400" b="1"/>
            </a:lvl8pPr>
            <a:lvl9pPr marL="3265129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73262" tIns="36631" rIns="73262" bIns="36631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DRAFT for discussion only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40E54-3311-4CFE-B2B2-FEEBF51AEFB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73262" tIns="36631" rIns="73262" bIns="36631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DRAFT for discussion only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692AF-25CA-4293-9C52-783CE39221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73262" tIns="36631" rIns="73262" bIns="36631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DRAFT for discussion only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A4C9E5F9-18D8-4AE5-A95A-19E08AB6D75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141" indent="0">
              <a:buNone/>
              <a:defRPr sz="1000"/>
            </a:lvl2pPr>
            <a:lvl3pPr marL="816282" indent="0">
              <a:buNone/>
              <a:defRPr sz="900"/>
            </a:lvl3pPr>
            <a:lvl4pPr marL="1224423" indent="0">
              <a:buNone/>
              <a:defRPr sz="800"/>
            </a:lvl4pPr>
            <a:lvl5pPr marL="1632564" indent="0">
              <a:buNone/>
              <a:defRPr sz="800"/>
            </a:lvl5pPr>
            <a:lvl6pPr marL="2040705" indent="0">
              <a:buNone/>
              <a:defRPr sz="800"/>
            </a:lvl6pPr>
            <a:lvl7pPr marL="2448846" indent="0">
              <a:buNone/>
              <a:defRPr sz="800"/>
            </a:lvl7pPr>
            <a:lvl8pPr marL="2856988" indent="0">
              <a:buNone/>
              <a:defRPr sz="800"/>
            </a:lvl8pPr>
            <a:lvl9pPr marL="326512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73262" tIns="36631" rIns="73262" bIns="36631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DRAFT for discussion only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5DD4D-34D3-4824-845A-D35958C16CE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41" indent="0">
              <a:buNone/>
              <a:defRPr sz="2500"/>
            </a:lvl2pPr>
            <a:lvl3pPr marL="816282" indent="0">
              <a:buNone/>
              <a:defRPr sz="2200"/>
            </a:lvl3pPr>
            <a:lvl4pPr marL="1224423" indent="0">
              <a:buNone/>
              <a:defRPr sz="1800"/>
            </a:lvl4pPr>
            <a:lvl5pPr marL="1632564" indent="0">
              <a:buNone/>
              <a:defRPr sz="1800"/>
            </a:lvl5pPr>
            <a:lvl6pPr marL="2040705" indent="0">
              <a:buNone/>
              <a:defRPr sz="1800"/>
            </a:lvl6pPr>
            <a:lvl7pPr marL="2448846" indent="0">
              <a:buNone/>
              <a:defRPr sz="1800"/>
            </a:lvl7pPr>
            <a:lvl8pPr marL="2856988" indent="0">
              <a:buNone/>
              <a:defRPr sz="1800"/>
            </a:lvl8pPr>
            <a:lvl9pPr marL="3265129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141" indent="0">
              <a:buNone/>
              <a:defRPr sz="1000"/>
            </a:lvl2pPr>
            <a:lvl3pPr marL="816282" indent="0">
              <a:buNone/>
              <a:defRPr sz="900"/>
            </a:lvl3pPr>
            <a:lvl4pPr marL="1224423" indent="0">
              <a:buNone/>
              <a:defRPr sz="800"/>
            </a:lvl4pPr>
            <a:lvl5pPr marL="1632564" indent="0">
              <a:buNone/>
              <a:defRPr sz="800"/>
            </a:lvl5pPr>
            <a:lvl6pPr marL="2040705" indent="0">
              <a:buNone/>
              <a:defRPr sz="800"/>
            </a:lvl6pPr>
            <a:lvl7pPr marL="2448846" indent="0">
              <a:buNone/>
              <a:defRPr sz="800"/>
            </a:lvl7pPr>
            <a:lvl8pPr marL="2856988" indent="0">
              <a:buNone/>
              <a:defRPr sz="800"/>
            </a:lvl8pPr>
            <a:lvl9pPr marL="326512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73262" tIns="36631" rIns="73262" bIns="36631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DRAFT for discussion only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09618-6A50-4247-A663-1BE68939599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28" tIns="40814" rIns="81628" bIns="408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28" tIns="40814" rIns="81628" bIns="408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B694467-E960-473A-85A4-FD39253BEB6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8141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6282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24423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32564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6106" indent="-30610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29" indent="-255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53" indent="-20407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94" indent="-20407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635" indent="-20407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76" indent="-204070" algn="l" defTabSz="81628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17" indent="-204070" algn="l" defTabSz="81628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058" indent="-204070" algn="l" defTabSz="81628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199" indent="-204070" algn="l" defTabSz="81628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8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1" algn="l" defTabSz="81628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82" algn="l" defTabSz="81628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23" algn="l" defTabSz="81628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64" algn="l" defTabSz="81628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05" algn="l" defTabSz="81628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46" algn="l" defTabSz="81628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88" algn="l" defTabSz="81628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29" algn="l" defTabSz="81628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volker.berkhout@iwes.fraunhofer.de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mailto:rhwiser@lbl.gov" TargetMode="External"/><Relationship Id="rId4" Type="http://schemas.openxmlformats.org/officeDocument/2006/relationships/hyperlink" Target="mailto:Roberto.LACAL-ARANTEGUI@ec.europa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92"/>
          <a:stretch/>
        </p:blipFill>
        <p:spPr bwMode="auto">
          <a:xfrm>
            <a:off x="0" y="3440169"/>
            <a:ext cx="9144000" cy="345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4000" cy="344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1000" y="67235"/>
            <a:ext cx="8382000" cy="3092824"/>
          </a:xfrm>
          <a:solidFill>
            <a:schemeClr val="bg1">
              <a:lumMod val="95000"/>
              <a:alpha val="84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95000"/>
              </a:lnSpc>
              <a:tabLst>
                <a:tab pos="2576212" algn="l"/>
              </a:tabLst>
            </a:pPr>
            <a:r>
              <a:rPr lang="en-GB" sz="50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Forecasting Wind Energy Costs </a:t>
            </a:r>
            <a:br>
              <a:rPr lang="en-GB" sz="50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en-GB" sz="50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and Cost Drivers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/>
            </a:r>
            <a:b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en-GB" sz="8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/>
            </a:r>
            <a:br>
              <a:rPr lang="en-GB" sz="8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The Views of the World’s Leading Experts</a:t>
            </a:r>
            <a:r>
              <a:rPr lang="en-GB" sz="2400" b="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/>
            </a:r>
            <a:br>
              <a:rPr lang="en-GB" sz="2400" b="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en-GB" sz="1100" b="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/>
            </a:r>
            <a:br>
              <a:rPr lang="en-GB" sz="1100" b="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en-GB" sz="11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/>
            </a:r>
            <a:br>
              <a:rPr lang="en-GB" sz="11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en-GB" sz="1600" b="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/>
            </a:r>
            <a:br>
              <a:rPr lang="en-GB" sz="1600" b="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en-GB" sz="2400" b="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Wind Europe </a:t>
            </a:r>
            <a:r>
              <a:rPr lang="en-GB" sz="2400" b="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2016 | IEA Wind Task 26</a:t>
            </a:r>
            <a:br>
              <a:rPr lang="en-GB" sz="2400" b="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endParaRPr lang="en-US" sz="700" b="0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6948" y="6349684"/>
            <a:ext cx="8366051" cy="51716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 lIns="73254" tIns="36626" rIns="73254" bIns="36626">
            <a:spAutoFit/>
          </a:bodyPr>
          <a:lstStyle/>
          <a:p>
            <a:pPr defTabSz="732531">
              <a:lnSpc>
                <a:spcPct val="120000"/>
              </a:lnSpc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This work was funded by the Wind &amp; Water Power Technologies Office,  Office of Energy Efficiency and Renewable Energy of the U.S. Department of Energy under Contract No. DE-AC02-05CH11231.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1" y="4899372"/>
            <a:ext cx="1947677" cy="55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s://windows.lbl.gov/software/therm/forum/LBNL_Alt_Logo_StackRight_Fina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5" y="4122907"/>
            <a:ext cx="1947675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wea.org/annual2015/wp-content/uploads/Logo-IEA-wind-green-300x2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0937" y="2240605"/>
            <a:ext cx="74234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7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IEA Wind Survey of 163 of the World’s Foremost Wind Experts, Focused on Cost and Technology Trends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A1385-5EA4-443F-A3E2-AC2E9FF0FDE3}" type="slidenum">
              <a:rPr lang="en-US" smtClean="0">
                <a:solidFill>
                  <a:srgbClr val="4BACC6">
                    <a:lumMod val="75000"/>
                  </a:srgbClr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4BACC6">
                  <a:lumMod val="75000"/>
                </a:srgbClr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28600" y="1028700"/>
            <a:ext cx="2819400" cy="5295900"/>
            <a:chOff x="228600" y="1028700"/>
            <a:chExt cx="2819400" cy="5295900"/>
          </a:xfrm>
        </p:grpSpPr>
        <p:sp>
          <p:nvSpPr>
            <p:cNvPr id="7" name="Abgerundetes Rechteck 6"/>
            <p:cNvSpPr/>
            <p:nvPr/>
          </p:nvSpPr>
          <p:spPr>
            <a:xfrm>
              <a:off x="228600" y="1028700"/>
              <a:ext cx="2819400" cy="5295900"/>
            </a:xfrm>
            <a:prstGeom prst="roundRect">
              <a:avLst>
                <a:gd name="adj" fmla="val 889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/>
              <a:r>
                <a:rPr lang="en-GB" sz="2400" b="1" dirty="0" smtClean="0"/>
                <a:t>What </a:t>
              </a:r>
              <a:endParaRPr lang="en-GB" sz="2400" b="1" dirty="0"/>
            </a:p>
            <a:p>
              <a:pPr lvl="0"/>
              <a:r>
                <a:rPr lang="en-GB" sz="2800" b="1" dirty="0"/>
                <a:t>Expert survey </a:t>
              </a:r>
            </a:p>
            <a:p>
              <a:pPr lvl="0"/>
              <a:endParaRPr lang="en-GB" dirty="0"/>
            </a:p>
            <a:p>
              <a:pPr lvl="0"/>
              <a:endParaRPr lang="en-GB" dirty="0" smtClean="0"/>
            </a:p>
            <a:p>
              <a:pPr lvl="0"/>
              <a:endParaRPr lang="en-GB" dirty="0"/>
            </a:p>
            <a:p>
              <a:pPr lvl="0"/>
              <a:endParaRPr lang="en-GB" dirty="0"/>
            </a:p>
            <a:p>
              <a:pPr lvl="0"/>
              <a:endParaRPr lang="en-GB" dirty="0"/>
            </a:p>
            <a:p>
              <a:pPr lvl="0"/>
              <a:r>
                <a:rPr lang="en-GB" dirty="0" smtClean="0"/>
                <a:t>to </a:t>
              </a:r>
              <a:r>
                <a:rPr lang="en-GB" dirty="0"/>
                <a:t>gain insight on magnitude of possible future</a:t>
              </a:r>
              <a:br>
                <a:rPr lang="en-GB" dirty="0"/>
              </a:br>
              <a:r>
                <a:rPr lang="en-GB" dirty="0"/>
                <a:t>- cost reductions,</a:t>
              </a:r>
              <a:br>
                <a:rPr lang="en-GB" dirty="0"/>
              </a:br>
              <a:r>
                <a:rPr lang="en-GB" dirty="0"/>
                <a:t>- sources of reductions,</a:t>
              </a:r>
              <a:br>
                <a:rPr lang="en-GB" dirty="0"/>
              </a:br>
              <a:r>
                <a:rPr lang="en-GB" dirty="0"/>
                <a:t>- enabling conditions for continued innovation</a:t>
              </a:r>
              <a:br>
                <a:rPr lang="en-GB" dirty="0"/>
              </a:br>
              <a:endParaRPr lang="en-GB" sz="1000" dirty="0"/>
            </a:p>
            <a:p>
              <a:pPr lvl="0"/>
              <a:r>
                <a:rPr lang="en-GB" dirty="0"/>
                <a:t>Changes in LCOE from 2014 to 2020, 2030, and 2050 </a:t>
              </a:r>
              <a:br>
                <a:rPr lang="en-GB" dirty="0"/>
              </a:br>
              <a:r>
                <a:rPr lang="en-US" dirty="0"/>
                <a:t>- excl. any subsidies</a:t>
              </a:r>
              <a:br>
                <a:rPr lang="en-US" dirty="0"/>
              </a:br>
              <a:r>
                <a:rPr lang="en-US" dirty="0"/>
                <a:t>- excl. grid interconnection costs outside plant boundary</a:t>
              </a:r>
            </a:p>
            <a:p>
              <a:pPr lvl="0"/>
              <a:endParaRPr lang="en-GB" dirty="0"/>
            </a:p>
            <a:p>
              <a:pPr lvl="0"/>
              <a:endParaRPr lang="en-GB" dirty="0"/>
            </a:p>
            <a:p>
              <a:pPr lvl="0"/>
              <a:endParaRPr lang="en-GB" dirty="0"/>
            </a:p>
            <a:p>
              <a:pPr algn="ctr"/>
              <a:endParaRPr lang="de-DE" dirty="0"/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304800" y="1905000"/>
              <a:ext cx="2743200" cy="1197085"/>
              <a:chOff x="228600" y="5105400"/>
              <a:chExt cx="2743200" cy="1197085"/>
            </a:xfrm>
          </p:grpSpPr>
          <p:pic>
            <p:nvPicPr>
              <p:cNvPr id="23" name="Grafik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9555" y="5483888"/>
                <a:ext cx="806958" cy="818597"/>
              </a:xfrm>
              <a:prstGeom prst="rect">
                <a:avLst/>
              </a:prstGeom>
            </p:spPr>
          </p:pic>
          <p:pic>
            <p:nvPicPr>
              <p:cNvPr id="24" name="Grafik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1968" y="5494310"/>
                <a:ext cx="726988" cy="808175"/>
              </a:xfrm>
              <a:prstGeom prst="rect">
                <a:avLst/>
              </a:prstGeom>
            </p:spPr>
          </p:pic>
          <p:sp>
            <p:nvSpPr>
              <p:cNvPr id="25" name="Textfeld 24"/>
              <p:cNvSpPr txBox="1"/>
              <p:nvPr/>
            </p:nvSpPr>
            <p:spPr>
              <a:xfrm>
                <a:off x="228600" y="5105400"/>
                <a:ext cx="8969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dirty="0" smtClean="0">
                    <a:solidFill>
                      <a:schemeClr val="bg1"/>
                    </a:solidFill>
                  </a:rPr>
                  <a:t>Onshore</a:t>
                </a:r>
                <a:endParaRPr lang="de-D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1149555" y="5105400"/>
                <a:ext cx="9098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dirty="0" smtClean="0">
                    <a:solidFill>
                      <a:schemeClr val="bg1"/>
                    </a:solidFill>
                  </a:rPr>
                  <a:t>Offshore</a:t>
                </a:r>
              </a:p>
            </p:txBody>
          </p:sp>
          <p:sp>
            <p:nvSpPr>
              <p:cNvPr id="28" name="Rechteck 27"/>
              <p:cNvSpPr/>
              <p:nvPr/>
            </p:nvSpPr>
            <p:spPr>
              <a:xfrm>
                <a:off x="1966038" y="5453965"/>
                <a:ext cx="100576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dirty="0" smtClean="0">
                    <a:solidFill>
                      <a:schemeClr val="bg1"/>
                    </a:solidFill>
                  </a:rPr>
                  <a:t>Fixed-</a:t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 smtClean="0">
                    <a:solidFill>
                      <a:schemeClr val="bg1"/>
                    </a:solidFill>
                  </a:rPr>
                  <a:t>bottom &amp;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 lvl="0"/>
                <a:r>
                  <a:rPr lang="en-US" dirty="0" smtClean="0">
                    <a:solidFill>
                      <a:schemeClr val="bg1"/>
                    </a:solidFill>
                  </a:rPr>
                  <a:t>floating</a:t>
                </a:r>
                <a:endParaRPr lang="de-DE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9" name="Abgerundetes Rechteck 28"/>
          <p:cNvSpPr/>
          <p:nvPr/>
        </p:nvSpPr>
        <p:spPr>
          <a:xfrm>
            <a:off x="3200400" y="1028700"/>
            <a:ext cx="2819400" cy="5295900"/>
          </a:xfrm>
          <a:prstGeom prst="roundRect">
            <a:avLst>
              <a:gd name="adj" fmla="val 889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2400" b="1" dirty="0" smtClean="0"/>
              <a:t>Why</a:t>
            </a:r>
            <a:endParaRPr lang="en-GB" sz="2800" b="1" dirty="0"/>
          </a:p>
          <a:p>
            <a:pPr lvl="0"/>
            <a:r>
              <a:rPr lang="en-GB" sz="2800" b="1" dirty="0"/>
              <a:t>Inform</a:t>
            </a:r>
          </a:p>
          <a:p>
            <a:pPr lvl="0"/>
            <a:r>
              <a:rPr lang="en-GB" dirty="0"/>
              <a:t>Policy and Planning, R&amp;D, Industry investment and strategy</a:t>
            </a:r>
            <a:br>
              <a:rPr lang="en-GB" dirty="0"/>
            </a:br>
            <a:endParaRPr lang="en-GB" dirty="0"/>
          </a:p>
          <a:p>
            <a:pPr lvl="0"/>
            <a:r>
              <a:rPr lang="en-GB" sz="2800" b="1" dirty="0"/>
              <a:t>Improve</a:t>
            </a:r>
          </a:p>
          <a:p>
            <a:pPr lvl="0"/>
            <a:r>
              <a:rPr lang="en-GB" dirty="0"/>
              <a:t>Treatment of wind in energy-sector planning models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en-GB" sz="2800" b="1" dirty="0"/>
              <a:t>Complement</a:t>
            </a:r>
          </a:p>
          <a:p>
            <a:pPr lvl="0"/>
            <a:r>
              <a:rPr lang="en-US" dirty="0"/>
              <a:t>Learning curves, engineering assessments, and other tools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6172200" y="1028700"/>
            <a:ext cx="2819400" cy="5295900"/>
            <a:chOff x="6172200" y="1028700"/>
            <a:chExt cx="2819400" cy="5295900"/>
          </a:xfrm>
        </p:grpSpPr>
        <p:sp>
          <p:nvSpPr>
            <p:cNvPr id="30" name="Abgerundetes Rechteck 29"/>
            <p:cNvSpPr/>
            <p:nvPr/>
          </p:nvSpPr>
          <p:spPr>
            <a:xfrm>
              <a:off x="6172200" y="1028700"/>
              <a:ext cx="2819400" cy="5295900"/>
            </a:xfrm>
            <a:prstGeom prst="roundRect">
              <a:avLst>
                <a:gd name="adj" fmla="val 889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/>
              <a:r>
                <a:rPr lang="en-GB" sz="2400" b="1" dirty="0" smtClean="0"/>
                <a:t>Who</a:t>
              </a:r>
            </a:p>
            <a:p>
              <a:pPr lvl="0"/>
              <a:endParaRPr lang="en-GB" dirty="0" smtClean="0"/>
            </a:p>
            <a:p>
              <a:pPr lvl="0"/>
              <a:endParaRPr lang="en-GB" dirty="0"/>
            </a:p>
            <a:p>
              <a:pPr lvl="0"/>
              <a:endParaRPr lang="en-GB" dirty="0"/>
            </a:p>
            <a:p>
              <a:pPr lvl="0"/>
              <a:endParaRPr lang="en-GB" dirty="0"/>
            </a:p>
            <a:p>
              <a:pPr lvl="0"/>
              <a:endParaRPr lang="en-GB" dirty="0" smtClean="0"/>
            </a:p>
            <a:p>
              <a:pPr lvl="0"/>
              <a:r>
                <a:rPr lang="en-GB" dirty="0" smtClean="0"/>
                <a:t>Largest </a:t>
              </a:r>
              <a:r>
                <a:rPr lang="en-GB" dirty="0"/>
                <a:t>single expert elicitation ever performed on an energy technology in terms of expert participation</a:t>
              </a:r>
              <a:br>
                <a:rPr lang="en-GB" dirty="0"/>
              </a:br>
              <a:endParaRPr lang="en-GB" dirty="0"/>
            </a:p>
            <a:p>
              <a:pPr lvl="0"/>
              <a:r>
                <a:rPr lang="en-GB" dirty="0"/>
                <a:t>Familiarity with </a:t>
              </a:r>
              <a:br>
                <a:rPr lang="en-GB" dirty="0"/>
              </a:br>
              <a:r>
                <a:rPr lang="en-GB" dirty="0"/>
                <a:t>- Onshore Wind: 134</a:t>
              </a:r>
              <a:br>
                <a:rPr lang="en-GB" dirty="0"/>
              </a:br>
              <a:r>
                <a:rPr lang="en-GB" dirty="0"/>
                <a:t>- Offshore fixed-bottom: 110</a:t>
              </a:r>
              <a:br>
                <a:rPr lang="en-GB" dirty="0"/>
              </a:br>
              <a:r>
                <a:rPr lang="en-GB" dirty="0"/>
                <a:t>- Offshore floating: 44 </a:t>
              </a:r>
              <a:endParaRPr lang="en-GB" dirty="0" smtClean="0"/>
            </a:p>
            <a:p>
              <a:pPr lvl="0"/>
              <a:r>
                <a:rPr lang="en-GB" dirty="0" smtClean="0"/>
                <a:t>- </a:t>
              </a:r>
              <a:r>
                <a:rPr lang="en-GB" dirty="0"/>
                <a:t>Europe: </a:t>
              </a:r>
              <a:r>
                <a:rPr lang="en-GB" dirty="0" smtClean="0"/>
                <a:t>100</a:t>
              </a:r>
              <a:r>
                <a:rPr lang="en-GB" dirty="0"/>
                <a:t/>
              </a:r>
              <a:br>
                <a:rPr lang="en-GB" dirty="0"/>
              </a:br>
              <a:endParaRPr lang="en-GB" dirty="0"/>
            </a:p>
            <a:p>
              <a:pPr lvl="0"/>
              <a:r>
                <a:rPr lang="en-GB" dirty="0" smtClean="0"/>
                <a:t>Conducted under auspices of IEA Wind Task 26 on </a:t>
              </a:r>
              <a:br>
                <a:rPr lang="en-GB" dirty="0" smtClean="0"/>
              </a:br>
              <a:r>
                <a:rPr lang="en-GB" dirty="0" smtClean="0"/>
                <a:t>“Cost of Wind Energy”</a:t>
              </a:r>
              <a:endParaRPr lang="en-US" dirty="0"/>
            </a:p>
          </p:txBody>
        </p:sp>
        <p:grpSp>
          <p:nvGrpSpPr>
            <p:cNvPr id="31" name="Gruppieren 30"/>
            <p:cNvGrpSpPr/>
            <p:nvPr/>
          </p:nvGrpSpPr>
          <p:grpSpPr>
            <a:xfrm>
              <a:off x="6248400" y="1524000"/>
              <a:ext cx="2666999" cy="1206639"/>
              <a:chOff x="6248400" y="1676400"/>
              <a:chExt cx="2666999" cy="1206639"/>
            </a:xfrm>
          </p:grpSpPr>
          <p:grpSp>
            <p:nvGrpSpPr>
              <p:cNvPr id="32" name="Gruppieren 31"/>
              <p:cNvGrpSpPr/>
              <p:nvPr/>
            </p:nvGrpSpPr>
            <p:grpSpPr>
              <a:xfrm>
                <a:off x="6248400" y="1676400"/>
                <a:ext cx="1005840" cy="1005840"/>
                <a:chOff x="6096000" y="1371600"/>
                <a:chExt cx="1706880" cy="1706880"/>
              </a:xfrm>
            </p:grpSpPr>
            <p:pic>
              <p:nvPicPr>
                <p:cNvPr id="34" name="Picture 2" descr="C:\Users\vberkhout\AppData\Local\Microsoft\Windows\Temporary Internet Files\Content.IE5\WOP4L1LA\User_icon_2.svg[1]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0" y="1371600"/>
                  <a:ext cx="1402080" cy="14020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2" descr="C:\Users\vberkhout\AppData\Local\Microsoft\Windows\Temporary Internet Files\Content.IE5\WOP4L1LA\User_icon_2.svg[1]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48400" y="1524000"/>
                  <a:ext cx="1402080" cy="14020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2" descr="C:\Users\vberkhout\AppData\Local\Microsoft\Windows\Temporary Internet Files\Content.IE5\WOP4L1LA\User_icon_2.svg[1]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00800" y="1676400"/>
                  <a:ext cx="1402080" cy="14020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3" name="Textfeld 32"/>
              <p:cNvSpPr txBox="1"/>
              <p:nvPr/>
            </p:nvSpPr>
            <p:spPr>
              <a:xfrm>
                <a:off x="7164432" y="1775043"/>
                <a:ext cx="1750967" cy="110799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de-DE" sz="2400" b="1" dirty="0">
                    <a:solidFill>
                      <a:schemeClr val="bg1"/>
                    </a:solidFill>
                  </a:rPr>
                  <a:t>163 </a:t>
                </a:r>
                <a:r>
                  <a:rPr lang="de-DE" sz="2400" b="1" dirty="0" err="1">
                    <a:solidFill>
                      <a:schemeClr val="bg1"/>
                    </a:solidFill>
                  </a:rPr>
                  <a:t>Participants</a:t>
                </a:r>
                <a:endParaRPr lang="de-DE" sz="28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de-DE" sz="1800" dirty="0" smtClean="0">
                    <a:solidFill>
                      <a:schemeClr val="bg1"/>
                    </a:solidFill>
                  </a:rPr>
                  <a:t>(</a:t>
                </a:r>
                <a:r>
                  <a:rPr lang="de-DE" sz="1800" dirty="0">
                    <a:solidFill>
                      <a:schemeClr val="bg1"/>
                    </a:solidFill>
                  </a:rPr>
                  <a:t>482 </a:t>
                </a:r>
                <a:r>
                  <a:rPr lang="de-DE" sz="1800" dirty="0" err="1">
                    <a:solidFill>
                      <a:schemeClr val="bg1"/>
                    </a:solidFill>
                  </a:rPr>
                  <a:t>contacted</a:t>
                </a:r>
                <a:r>
                  <a:rPr lang="de-DE" sz="1800" dirty="0">
                    <a:solidFill>
                      <a:schemeClr val="bg1"/>
                    </a:solidFill>
                  </a:rPr>
                  <a:t>)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200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025353"/>
              </p:ext>
            </p:extLst>
          </p:nvPr>
        </p:nvGraphicFramePr>
        <p:xfrm>
          <a:off x="6023259" y="1619248"/>
          <a:ext cx="3107293" cy="363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93062"/>
              </p:ext>
            </p:extLst>
          </p:nvPr>
        </p:nvGraphicFramePr>
        <p:xfrm>
          <a:off x="3030651" y="1600199"/>
          <a:ext cx="3224676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499894"/>
              </p:ext>
            </p:extLst>
          </p:nvPr>
        </p:nvGraphicFramePr>
        <p:xfrm>
          <a:off x="29181" y="1600200"/>
          <a:ext cx="331222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"/>
            <a:ext cx="7952509" cy="892460"/>
          </a:xfrm>
        </p:spPr>
        <p:txBody>
          <a:bodyPr>
            <a:noAutofit/>
          </a:bodyPr>
          <a:lstStyle/>
          <a:p>
            <a:r>
              <a:rPr lang="en-GB" sz="2400" dirty="0"/>
              <a:t>Expectations for Significant LCOE Reduction: </a:t>
            </a:r>
            <a:br>
              <a:rPr lang="en-GB" sz="2400" dirty="0"/>
            </a:br>
            <a:r>
              <a:rPr lang="en-GB" sz="2000" dirty="0" smtClean="0"/>
              <a:t>Median </a:t>
            </a:r>
            <a:r>
              <a:rPr lang="en-GB" sz="2000" dirty="0"/>
              <a:t>“Best Guess” </a:t>
            </a:r>
            <a:r>
              <a:rPr lang="en-GB" sz="2000" dirty="0" smtClean="0"/>
              <a:t>Scenario with Range of Expert Responses</a:t>
            </a:r>
            <a:endParaRPr lang="en-GB" sz="2000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A1385-5EA4-443F-A3E2-AC2E9FF0FDE3}" type="slidenum">
              <a:rPr lang="en-US" smtClean="0">
                <a:solidFill>
                  <a:srgbClr val="4BACC6">
                    <a:lumMod val="75000"/>
                  </a:srgbClr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71451" y="1854656"/>
            <a:ext cx="5665734" cy="25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2014 offshore baseline: 127€/MWh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271451" y="1071019"/>
            <a:ext cx="2667000" cy="52918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</a:rPr>
              <a:t>Fixed-Bottom Offshore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761998" y="1071018"/>
            <a:ext cx="2228335" cy="529181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Onshore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6297828" y="1071019"/>
            <a:ext cx="2667000" cy="529181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Floating </a:t>
            </a:r>
            <a:r>
              <a:rPr lang="en-US" sz="2000" b="1" dirty="0">
                <a:solidFill>
                  <a:schemeClr val="bg1"/>
                </a:solidFill>
              </a:rPr>
              <a:t>Offshore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2711040" y="2660078"/>
            <a:ext cx="142581" cy="1143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599113" y="2667000"/>
            <a:ext cx="142581" cy="13716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8496645" y="2657475"/>
            <a:ext cx="142581" cy="12192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7379563" y="2647948"/>
            <a:ext cx="142581" cy="762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4420741" y="2667000"/>
            <a:ext cx="142581" cy="9906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1663730" y="2667000"/>
            <a:ext cx="142581" cy="762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1143000" y="2667000"/>
            <a:ext cx="142581" cy="2286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3848977" y="2667000"/>
            <a:ext cx="142581" cy="2286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flipV="1">
            <a:off x="6804640" y="2538411"/>
            <a:ext cx="142581" cy="11906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792415" y="1822307"/>
            <a:ext cx="2192015" cy="5025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2014 onshore baseline: 59€/MWh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2401" y="5433190"/>
            <a:ext cx="8978151" cy="1058862"/>
          </a:xfrm>
          <a:prstGeom prst="rect">
            <a:avLst/>
          </a:prstGeom>
        </p:spPr>
        <p:txBody>
          <a:bodyPr wrap="square" lIns="73262" tIns="36631" rIns="73262" bIns="36631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Lines/markers indicate the</a:t>
            </a:r>
            <a:r>
              <a:rPr lang="en-US" b="1" dirty="0">
                <a:solidFill>
                  <a:sysClr val="windowText" lastClr="000000"/>
                </a:solidFill>
              </a:rPr>
              <a:t> median </a:t>
            </a:r>
            <a:r>
              <a:rPr lang="en-US" dirty="0">
                <a:solidFill>
                  <a:sysClr val="windowText" lastClr="000000"/>
                </a:solidFill>
              </a:rPr>
              <a:t>expert </a:t>
            </a:r>
            <a:r>
              <a:rPr lang="en-US" dirty="0" smtClean="0">
                <a:solidFill>
                  <a:sysClr val="windowText" lastClr="000000"/>
                </a:solidFill>
              </a:rPr>
              <a:t>response, range specifies 25</a:t>
            </a:r>
            <a:r>
              <a:rPr lang="en-US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dirty="0" smtClean="0">
                <a:solidFill>
                  <a:sysClr val="windowText" lastClr="000000"/>
                </a:solidFill>
              </a:rPr>
              <a:t> and 75</a:t>
            </a:r>
            <a:r>
              <a:rPr lang="en-US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dirty="0" smtClean="0">
                <a:solidFill>
                  <a:sysClr val="windowText" lastClr="000000"/>
                </a:solidFill>
              </a:rPr>
              <a:t> percentile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Leading experts</a:t>
            </a:r>
            <a:r>
              <a:rPr lang="en-US" dirty="0"/>
              <a:t> (22) foresee greater LCOE reductions </a:t>
            </a:r>
            <a:endParaRPr lang="en-US" dirty="0" smtClean="0"/>
          </a:p>
          <a:p>
            <a:r>
              <a:rPr lang="en-GB" dirty="0" smtClean="0">
                <a:solidFill>
                  <a:sysClr val="windowText" lastClr="000000"/>
                </a:solidFill>
              </a:rPr>
              <a:t>For </a:t>
            </a:r>
            <a:r>
              <a:rPr lang="en-GB" b="1" dirty="0" smtClean="0">
                <a:solidFill>
                  <a:sysClr val="windowText" lastClr="000000"/>
                </a:solidFill>
              </a:rPr>
              <a:t>floating, </a:t>
            </a:r>
            <a:r>
              <a:rPr lang="en-GB" dirty="0" smtClean="0">
                <a:solidFill>
                  <a:sysClr val="windowText" lastClr="000000"/>
                </a:solidFill>
              </a:rPr>
              <a:t>change </a:t>
            </a:r>
            <a:r>
              <a:rPr lang="en-GB" dirty="0">
                <a:solidFill>
                  <a:sysClr val="windowText" lastClr="000000"/>
                </a:solidFill>
              </a:rPr>
              <a:t>is shown relative to </a:t>
            </a:r>
            <a:r>
              <a:rPr lang="en-GB" dirty="0" smtClean="0">
                <a:solidFill>
                  <a:sysClr val="windowText" lastClr="000000"/>
                </a:solidFill>
              </a:rPr>
              <a:t>2014 baseline </a:t>
            </a:r>
            <a:r>
              <a:rPr lang="en-GB" dirty="0">
                <a:solidFill>
                  <a:sysClr val="windowText" lastClr="000000"/>
                </a:solidFill>
              </a:rPr>
              <a:t>for </a:t>
            </a:r>
            <a:r>
              <a:rPr lang="en-GB" dirty="0" smtClean="0">
                <a:solidFill>
                  <a:sysClr val="windowText" lastClr="000000"/>
                </a:solidFill>
              </a:rPr>
              <a:t>fixed-bottom</a:t>
            </a:r>
          </a:p>
          <a:p>
            <a:r>
              <a:rPr lang="en-GB" dirty="0">
                <a:solidFill>
                  <a:sysClr val="windowText" lastClr="000000"/>
                </a:solidFill>
              </a:rPr>
              <a:t>All </a:t>
            </a:r>
            <a:r>
              <a:rPr lang="en-GB" dirty="0" smtClean="0">
                <a:solidFill>
                  <a:sysClr val="windowText" lastClr="000000"/>
                </a:solidFill>
              </a:rPr>
              <a:t>dates are based </a:t>
            </a:r>
            <a:r>
              <a:rPr lang="en-GB" dirty="0">
                <a:solidFill>
                  <a:sysClr val="windowText" lastClr="000000"/>
                </a:solidFill>
              </a:rPr>
              <a:t>on the year in which a new wind project is </a:t>
            </a:r>
            <a:r>
              <a:rPr lang="en-GB" dirty="0" smtClean="0">
                <a:solidFill>
                  <a:sysClr val="windowText" lastClr="000000"/>
                </a:solidFill>
              </a:rPr>
              <a:t>commissioned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150249" y="4370373"/>
            <a:ext cx="2640017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Leading Expert Median Assessments</a:t>
            </a: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8001000" cy="89246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Absolute </a:t>
            </a:r>
            <a:r>
              <a:rPr lang="en-US" sz="2400" dirty="0"/>
              <a:t>T</a:t>
            </a:r>
            <a:r>
              <a:rPr lang="en-US" sz="2400" dirty="0" smtClean="0"/>
              <a:t>erms, Narrowing </a:t>
            </a:r>
            <a:r>
              <a:rPr lang="en-US" sz="2400" dirty="0"/>
              <a:t>G</a:t>
            </a:r>
            <a:r>
              <a:rPr lang="en-US" sz="2400" dirty="0" smtClean="0"/>
              <a:t>ap Between Onshore &amp; Offshore, and Fixed-Bottom &amp; Floating: Median Scenario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A1385-5EA4-443F-A3E2-AC2E9FF0FDE3}" type="slidenum">
              <a:rPr lang="en-US" smtClean="0">
                <a:solidFill>
                  <a:srgbClr val="4BACC6">
                    <a:lumMod val="75000"/>
                  </a:srgbClr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189" y="6055871"/>
            <a:ext cx="4495800" cy="320199"/>
          </a:xfrm>
          <a:prstGeom prst="rect">
            <a:avLst/>
          </a:prstGeom>
        </p:spPr>
        <p:txBody>
          <a:bodyPr wrap="square" lIns="73262" tIns="36631" rIns="73262" bIns="36631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Lines/markers indicate the</a:t>
            </a:r>
            <a:r>
              <a:rPr lang="en-US" b="1" dirty="0">
                <a:solidFill>
                  <a:sysClr val="windowText" lastClr="000000"/>
                </a:solidFill>
              </a:rPr>
              <a:t> median </a:t>
            </a:r>
            <a:r>
              <a:rPr lang="en-US" dirty="0">
                <a:solidFill>
                  <a:sysClr val="windowText" lastClr="000000"/>
                </a:solidFill>
              </a:rPr>
              <a:t>expert </a:t>
            </a:r>
            <a:r>
              <a:rPr lang="en-US" dirty="0" smtClean="0">
                <a:solidFill>
                  <a:sysClr val="windowText" lastClr="000000"/>
                </a:solidFill>
              </a:rPr>
              <a:t>response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990600"/>
            <a:ext cx="1981200" cy="4648200"/>
          </a:xfrm>
          <a:prstGeom prst="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1628" tIns="40814" rIns="81628" bIns="40814" numCol="1" anchor="ctr" anchorCtr="0" compatLnSpc="1">
            <a:prstTxWarp prst="textNoShape">
              <a:avLst/>
            </a:prstTxWarp>
          </a:bodyPr>
          <a:lstStyle>
            <a:lvl1pPr marL="382059" indent="-382059" algn="l" rtl="0" eaLnBrk="0" fontAlgn="base" hangingPunct="0">
              <a:spcBef>
                <a:spcPct val="20000"/>
              </a:spcBef>
              <a:spcAft>
                <a:spcPts val="669"/>
              </a:spcAft>
              <a:buFont typeface="Arial" charset="0"/>
              <a:buChar char="•"/>
              <a:defRPr sz="2700" kern="120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27795" indent="-318383" algn="l" rtl="0" eaLnBrk="0" fontAlgn="base" hangingPunct="0">
              <a:spcBef>
                <a:spcPct val="20000"/>
              </a:spcBef>
              <a:spcAft>
                <a:spcPts val="669"/>
              </a:spcAft>
              <a:buFont typeface="Arial" charset="0"/>
              <a:buChar char="–"/>
              <a:defRPr sz="22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73531" indent="-254706" algn="l" rtl="0" eaLnBrk="0" fontAlgn="base" hangingPunct="0">
              <a:spcBef>
                <a:spcPct val="20000"/>
              </a:spcBef>
              <a:spcAft>
                <a:spcPts val="669"/>
              </a:spcAft>
              <a:buFont typeface="Arial" charset="0"/>
              <a:buChar char="•"/>
              <a:defRPr sz="2000" kern="120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82943" indent="-2547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92355" indent="-2547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32617">
              <a:spcBef>
                <a:spcPts val="160"/>
              </a:spcBef>
              <a:spcAft>
                <a:spcPts val="160"/>
              </a:spcAft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LCOE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reductions for floating offshore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are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expected to be especially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sizable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between 2020 and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2030</a:t>
            </a:r>
          </a:p>
          <a:p>
            <a:pPr marL="0" indent="0" defTabSz="732617">
              <a:spcBef>
                <a:spcPts val="160"/>
              </a:spcBef>
              <a:spcAft>
                <a:spcPts val="160"/>
              </a:spcAft>
              <a:buNone/>
            </a:pPr>
            <a:endParaRPr lang="en-US" sz="2000" dirty="0" smtClean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2149109" y="1016000"/>
            <a:ext cx="6981444" cy="4775200"/>
            <a:chOff x="2149109" y="978074"/>
            <a:chExt cx="6981444" cy="4775200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78744981"/>
                </p:ext>
              </p:extLst>
            </p:nvPr>
          </p:nvGraphicFramePr>
          <p:xfrm>
            <a:off x="2149109" y="978074"/>
            <a:ext cx="6981444" cy="477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90800" y="1028874"/>
              <a:ext cx="457200" cy="42672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932089" y="5646636"/>
            <a:ext cx="4211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cs typeface="Arial" panose="020B0604020202020204" pitchFamily="34" charset="0"/>
              </a:rPr>
              <a:t>Note: Percentage </a:t>
            </a:r>
            <a:r>
              <a:rPr lang="en-GB" sz="1200" dirty="0">
                <a:cs typeface="Arial" panose="020B0604020202020204" pitchFamily="34" charset="0"/>
              </a:rPr>
              <a:t>changes from </a:t>
            </a:r>
            <a:r>
              <a:rPr lang="en-GB" sz="1200" dirty="0" smtClean="0">
                <a:cs typeface="Arial" panose="020B0604020202020204" pitchFamily="34" charset="0"/>
              </a:rPr>
              <a:t>baseline </a:t>
            </a:r>
            <a:r>
              <a:rPr lang="en-GB" sz="1200" dirty="0">
                <a:cs typeface="Arial" panose="020B0604020202020204" pitchFamily="34" charset="0"/>
              </a:rPr>
              <a:t>are </a:t>
            </a:r>
            <a:r>
              <a:rPr lang="en-GB" sz="1200" dirty="0" smtClean="0">
                <a:cs typeface="Arial" panose="020B0604020202020204" pitchFamily="34" charset="0"/>
              </a:rPr>
              <a:t>most </a:t>
            </a:r>
            <a:r>
              <a:rPr lang="en-GB" sz="1200" dirty="0">
                <a:cs typeface="Arial" panose="020B0604020202020204" pitchFamily="34" charset="0"/>
              </a:rPr>
              <a:t>broadly applicable approach to presenting </a:t>
            </a:r>
            <a:r>
              <a:rPr lang="en-GB" sz="1200" dirty="0" smtClean="0">
                <a:cs typeface="Arial" panose="020B0604020202020204" pitchFamily="34" charset="0"/>
              </a:rPr>
              <a:t>findings </a:t>
            </a:r>
            <a:r>
              <a:rPr lang="en-GB" sz="1200" dirty="0">
                <a:cs typeface="Arial" panose="020B0604020202020204" pitchFamily="34" charset="0"/>
              </a:rPr>
              <a:t>(because each region &amp;</a:t>
            </a:r>
            <a:r>
              <a:rPr lang="en-GB" sz="1200" dirty="0" smtClean="0">
                <a:cs typeface="Arial" panose="020B0604020202020204" pitchFamily="34" charset="0"/>
              </a:rPr>
              <a:t> expert might have a </a:t>
            </a:r>
            <a:r>
              <a:rPr lang="en-GB" sz="1200" dirty="0">
                <a:cs typeface="Arial" panose="020B0604020202020204" pitchFamily="34" charset="0"/>
              </a:rPr>
              <a:t>different baseline </a:t>
            </a:r>
            <a:r>
              <a:rPr lang="en-GB" sz="1200" dirty="0" smtClean="0">
                <a:cs typeface="Arial" panose="020B0604020202020204" pitchFamily="34" charset="0"/>
              </a:rPr>
              <a:t>value), but the relative absolute values of </a:t>
            </a:r>
            <a:r>
              <a:rPr lang="en-GB" sz="1200" dirty="0">
                <a:cs typeface="Arial" panose="020B0604020202020204" pitchFamily="34" charset="0"/>
              </a:rPr>
              <a:t>expert-specified </a:t>
            </a:r>
            <a:r>
              <a:rPr lang="en-GB" sz="1200" dirty="0" smtClean="0">
                <a:cs typeface="Arial" panose="020B0604020202020204" pitchFamily="34" charset="0"/>
              </a:rPr>
              <a:t>LCOEs are </a:t>
            </a:r>
            <a:r>
              <a:rPr lang="en-GB" sz="1200" dirty="0">
                <a:cs typeface="Arial" panose="020B0604020202020204" pitchFamily="34" charset="0"/>
              </a:rPr>
              <a:t>also </a:t>
            </a:r>
            <a:r>
              <a:rPr lang="en-GB" sz="1200" dirty="0" smtClean="0">
                <a:cs typeface="Arial" panose="020B0604020202020204" pitchFamily="34" charset="0"/>
              </a:rPr>
              <a:t>relevant </a:t>
            </a:r>
          </a:p>
        </p:txBody>
      </p:sp>
    </p:spTree>
    <p:extLst>
      <p:ext uri="{BB962C8B-B14F-4D97-AF65-F5344CB8AC3E}">
        <p14:creationId xmlns:p14="http://schemas.microsoft.com/office/powerpoint/2010/main" val="5732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"/>
            <a:ext cx="7952509" cy="892460"/>
          </a:xfrm>
        </p:spPr>
        <p:txBody>
          <a:bodyPr>
            <a:noAutofit/>
          </a:bodyPr>
          <a:lstStyle/>
          <a:p>
            <a:r>
              <a:rPr lang="en-US" sz="2400" dirty="0" smtClean="0"/>
              <a:t>How Will We Get There? Factor-Contribution to Median LCOE Reductions, 2014 to 2030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A1385-5EA4-443F-A3E2-AC2E9FF0FDE3}" type="slidenum">
              <a:rPr lang="en-US" smtClean="0">
                <a:solidFill>
                  <a:srgbClr val="4BACC6">
                    <a:lumMod val="75000"/>
                  </a:srgbClr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4BACC6">
                  <a:lumMod val="75000"/>
                </a:srgbClr>
              </a:solid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38100" y="4367238"/>
            <a:ext cx="9067800" cy="1984187"/>
            <a:chOff x="38100" y="1397000"/>
            <a:chExt cx="9067800" cy="1984187"/>
          </a:xfrm>
        </p:grpSpPr>
        <p:sp>
          <p:nvSpPr>
            <p:cNvPr id="18" name="Rounded Rectangle 17"/>
            <p:cNvSpPr/>
            <p:nvPr/>
          </p:nvSpPr>
          <p:spPr>
            <a:xfrm>
              <a:off x="38100" y="1397000"/>
              <a:ext cx="9067800" cy="198418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47800" y="1496874"/>
              <a:ext cx="329953" cy="1884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8100" y="1748447"/>
              <a:ext cx="1596081" cy="966529"/>
            </a:xfrm>
            <a:prstGeom prst="rect">
              <a:avLst/>
            </a:prstGeom>
            <a:noFill/>
          </p:spPr>
          <p:txBody>
            <a:bodyPr wrap="square" lIns="73262" tIns="36631" rIns="73262" bIns="36631" rtlCol="0">
              <a:spAutoFit/>
            </a:bodyPr>
            <a:lstStyle/>
            <a:p>
              <a:pPr algn="ctr"/>
              <a:r>
                <a:rPr lang="en-US" b="1" u="sng" dirty="0" smtClean="0"/>
                <a:t>Absolute Change </a:t>
              </a:r>
            </a:p>
            <a:p>
              <a:pPr algn="ctr"/>
              <a:r>
                <a:rPr lang="en-US" sz="1400" b="1" dirty="0" smtClean="0"/>
                <a:t>in five </a:t>
              </a:r>
              <a:r>
                <a:rPr lang="en-US" sz="1400" b="1" dirty="0"/>
                <a:t>f</a:t>
              </a:r>
              <a:r>
                <a:rPr lang="en-US" sz="1400" b="1" dirty="0" smtClean="0"/>
                <a:t>actors </a:t>
              </a:r>
            </a:p>
            <a:p>
              <a:pPr algn="ctr"/>
              <a:r>
                <a:rPr lang="en-US" sz="1400" b="1" dirty="0"/>
                <a:t>f</a:t>
              </a:r>
              <a:r>
                <a:rPr lang="en-US" sz="1400" b="1" dirty="0" smtClean="0"/>
                <a:t>rom 2014 to 2030 in </a:t>
              </a:r>
              <a:r>
                <a:rPr lang="en-US" sz="1400" b="1" dirty="0"/>
                <a:t>m</a:t>
              </a:r>
              <a:r>
                <a:rPr lang="en-US" sz="1400" b="1" dirty="0" smtClean="0"/>
                <a:t>edian </a:t>
              </a:r>
              <a:r>
                <a:rPr lang="en-US" sz="1400" b="1" dirty="0"/>
                <a:t>s</a:t>
              </a:r>
              <a:r>
                <a:rPr lang="en-US" sz="1400" b="1" dirty="0" smtClean="0"/>
                <a:t>cenario</a:t>
              </a:r>
              <a:endParaRPr lang="en-US" sz="1400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191000" y="1496874"/>
              <a:ext cx="2315296" cy="71510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/>
                <a:t>Capacity Factor: +4% </a:t>
              </a:r>
              <a:r>
                <a:rPr lang="en-US" sz="1400" dirty="0" smtClean="0"/>
                <a:t>(=47%)</a:t>
              </a:r>
            </a:p>
            <a:p>
              <a:r>
                <a:rPr lang="en-US" sz="1400" b="1" dirty="0" smtClean="0"/>
                <a:t>Project life: +15%     </a:t>
              </a:r>
              <a:r>
                <a:rPr lang="en-US" sz="1400" dirty="0" smtClean="0"/>
                <a:t>(=23 </a:t>
              </a:r>
              <a:r>
                <a:rPr lang="en-US" sz="1400" dirty="0" err="1" smtClean="0"/>
                <a:t>yrs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91957" y="2339434"/>
              <a:ext cx="2314339" cy="9421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028700" algn="l"/>
                </a:tabLst>
              </a:pPr>
              <a:r>
                <a:rPr lang="en-US" sz="1400" b="1" dirty="0" err="1" smtClean="0"/>
                <a:t>CapEx</a:t>
              </a:r>
              <a:r>
                <a:rPr lang="en-US" sz="1400" b="1" dirty="0" smtClean="0"/>
                <a:t>: -14% 	</a:t>
              </a:r>
              <a:r>
                <a:rPr lang="en-US" sz="1400" dirty="0"/>
                <a:t>(=3,008 € </a:t>
              </a:r>
              <a:r>
                <a:rPr lang="en-US" sz="1400" dirty="0" smtClean="0"/>
                <a:t>kW)</a:t>
              </a:r>
            </a:p>
            <a:p>
              <a:pPr>
                <a:tabLst>
                  <a:tab pos="1028700" algn="l"/>
                </a:tabLst>
              </a:pPr>
              <a:r>
                <a:rPr lang="en-US" sz="1400" b="1" dirty="0" err="1" smtClean="0"/>
                <a:t>OpEx</a:t>
              </a:r>
              <a:r>
                <a:rPr lang="en-US" sz="1400" b="1" dirty="0" smtClean="0"/>
                <a:t>: -9%      </a:t>
              </a:r>
              <a:r>
                <a:rPr lang="en-US" sz="1400" b="1" dirty="0"/>
                <a:t>	</a:t>
              </a:r>
              <a:r>
                <a:rPr lang="en-US" sz="1400" dirty="0" smtClean="0"/>
                <a:t>(=79 €/</a:t>
              </a:r>
              <a:r>
                <a:rPr lang="en-US" sz="1400" dirty="0"/>
                <a:t>kW-</a:t>
              </a:r>
              <a:r>
                <a:rPr lang="en-US" sz="1400" dirty="0" err="1" smtClean="0"/>
                <a:t>yr</a:t>
              </a:r>
              <a:r>
                <a:rPr lang="en-US" sz="1400" dirty="0" smtClean="0"/>
                <a:t>)</a:t>
              </a:r>
            </a:p>
            <a:p>
              <a:pPr>
                <a:tabLst>
                  <a:tab pos="1028700" algn="l"/>
                </a:tabLst>
              </a:pPr>
              <a:r>
                <a:rPr lang="en-US" sz="1400" b="1" dirty="0" smtClean="0"/>
                <a:t>WACC: -10%</a:t>
              </a:r>
              <a:r>
                <a:rPr lang="en-US" sz="1400" dirty="0" smtClean="0"/>
                <a:t>  	(=9%)</a:t>
              </a:r>
              <a:endParaRPr lang="en-US" sz="1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88504" y="1496874"/>
              <a:ext cx="2315296" cy="7151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/>
                <a:t>Capacity Factor: +9% </a:t>
              </a:r>
              <a:r>
                <a:rPr lang="en-US" sz="1400" dirty="0" smtClean="0"/>
                <a:t>(=49%)</a:t>
              </a:r>
            </a:p>
            <a:p>
              <a:r>
                <a:rPr lang="en-US" sz="1400" b="1" dirty="0" smtClean="0"/>
                <a:t>Project life: +25%     </a:t>
              </a:r>
              <a:r>
                <a:rPr lang="en-US" sz="1400" dirty="0" smtClean="0"/>
                <a:t>(=25 </a:t>
              </a:r>
              <a:r>
                <a:rPr lang="en-US" sz="1400" dirty="0" err="1" smtClean="0"/>
                <a:t>yrs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88504" y="2339437"/>
              <a:ext cx="2306128" cy="9421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976313" algn="l"/>
                </a:tabLst>
              </a:pPr>
              <a:r>
                <a:rPr lang="en-US" sz="1400" b="1" dirty="0" err="1" smtClean="0"/>
                <a:t>CapEx</a:t>
              </a:r>
              <a:r>
                <a:rPr lang="en-US" sz="1400" b="1" dirty="0" smtClean="0"/>
                <a:t>: -5%    	</a:t>
              </a:r>
              <a:r>
                <a:rPr lang="en-US" sz="1400" dirty="0"/>
                <a:t>(=3,308 € </a:t>
              </a:r>
              <a:r>
                <a:rPr lang="en-US" sz="1400" dirty="0" smtClean="0"/>
                <a:t>kW)</a:t>
              </a:r>
            </a:p>
            <a:p>
              <a:pPr>
                <a:tabLst>
                  <a:tab pos="976313" algn="l"/>
                </a:tabLst>
              </a:pPr>
              <a:r>
                <a:rPr lang="en-US" sz="1400" b="1" dirty="0" err="1" smtClean="0"/>
                <a:t>OpEx</a:t>
              </a:r>
              <a:r>
                <a:rPr lang="en-US" sz="1400" b="1" dirty="0" smtClean="0"/>
                <a:t>: -8%     	</a:t>
              </a:r>
              <a:r>
                <a:rPr lang="en-US" sz="1400" dirty="0" smtClean="0"/>
                <a:t>(=79 €/</a:t>
              </a:r>
              <a:r>
                <a:rPr lang="en-US" sz="1400" dirty="0"/>
                <a:t>kW-</a:t>
              </a:r>
              <a:r>
                <a:rPr lang="en-US" sz="1400" dirty="0" err="1" smtClean="0"/>
                <a:t>yr</a:t>
              </a:r>
              <a:r>
                <a:rPr lang="en-US" sz="1400" dirty="0" smtClean="0"/>
                <a:t>)</a:t>
              </a:r>
            </a:p>
            <a:p>
              <a:pPr>
                <a:tabLst>
                  <a:tab pos="976313" algn="l"/>
                </a:tabLst>
              </a:pPr>
              <a:r>
                <a:rPr lang="en-US" sz="1400" b="1" dirty="0" smtClean="0"/>
                <a:t>WACC: -5%</a:t>
              </a:r>
              <a:r>
                <a:rPr lang="en-US" sz="1400" dirty="0" smtClean="0"/>
                <a:t>   	(=9.5%)</a:t>
              </a:r>
              <a:endParaRPr lang="en-US" sz="1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791851" y="2339437"/>
              <a:ext cx="2315296" cy="942107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028700" algn="l"/>
                </a:tabLst>
              </a:pPr>
              <a:r>
                <a:rPr lang="en-US" sz="1400" b="1" dirty="0" err="1" smtClean="0"/>
                <a:t>CapEx</a:t>
              </a:r>
              <a:r>
                <a:rPr lang="en-US" sz="1400" b="1" dirty="0" smtClean="0"/>
                <a:t>: -12%  	</a:t>
              </a:r>
              <a:r>
                <a:rPr lang="en-US" sz="1400" dirty="0" smtClean="0"/>
                <a:t>(=1157 €/kW)</a:t>
              </a:r>
            </a:p>
            <a:p>
              <a:pPr>
                <a:tabLst>
                  <a:tab pos="1028700" algn="l"/>
                </a:tabLst>
              </a:pPr>
              <a:r>
                <a:rPr lang="en-US" sz="1400" b="1" dirty="0" err="1" smtClean="0"/>
                <a:t>OpEx</a:t>
              </a:r>
              <a:r>
                <a:rPr lang="en-US" sz="1400" b="1" dirty="0" smtClean="0"/>
                <a:t>: -9%     	</a:t>
              </a:r>
              <a:r>
                <a:rPr lang="en-US" sz="1400" dirty="0" smtClean="0"/>
                <a:t>(=40</a:t>
              </a:r>
              <a:r>
                <a:rPr lang="en-US" sz="1400" dirty="0"/>
                <a:t> </a:t>
              </a:r>
              <a:r>
                <a:rPr lang="en-US" sz="1400" dirty="0" smtClean="0"/>
                <a:t>€/kW-</a:t>
              </a:r>
              <a:r>
                <a:rPr lang="en-US" sz="1400" dirty="0" err="1" smtClean="0"/>
                <a:t>yr</a:t>
              </a:r>
              <a:r>
                <a:rPr lang="en-US" sz="1400" dirty="0" smtClean="0"/>
                <a:t>)</a:t>
              </a:r>
            </a:p>
            <a:p>
              <a:r>
                <a:rPr lang="en-US" sz="1400" b="1" dirty="0" smtClean="0"/>
                <a:t>WACC: 0%</a:t>
              </a:r>
              <a:r>
                <a:rPr lang="en-US" sz="1400" dirty="0" smtClean="0"/>
                <a:t>       (=</a:t>
              </a:r>
              <a:r>
                <a:rPr lang="en-US" sz="1400" dirty="0"/>
                <a:t>8</a:t>
              </a:r>
              <a:r>
                <a:rPr lang="en-US" sz="1400" dirty="0" smtClean="0"/>
                <a:t>%)</a:t>
              </a:r>
              <a:endParaRPr lang="en-US" sz="14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791851" y="1496874"/>
              <a:ext cx="2315296" cy="715101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/>
                <a:t>Capacity Factor: +10%</a:t>
              </a:r>
              <a:r>
                <a:rPr lang="en-US" sz="1400" dirty="0" smtClean="0"/>
                <a:t>(=39%)</a:t>
              </a:r>
            </a:p>
            <a:p>
              <a:r>
                <a:rPr lang="en-US" sz="1400" b="1" dirty="0" smtClean="0"/>
                <a:t>Project life: +10%  </a:t>
              </a:r>
              <a:r>
                <a:rPr lang="en-US" sz="1400" dirty="0" smtClean="0"/>
                <a:t>(=24.5 </a:t>
              </a:r>
              <a:r>
                <a:rPr lang="en-US" sz="1400" dirty="0" err="1" smtClean="0"/>
                <a:t>yrs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200" y="6519446"/>
            <a:ext cx="8818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ysClr val="windowText" lastClr="000000"/>
                </a:solidFill>
              </a:rPr>
              <a:t>For </a:t>
            </a:r>
            <a:r>
              <a:rPr lang="en-GB" b="1" dirty="0" smtClean="0">
                <a:solidFill>
                  <a:sysClr val="windowText" lastClr="000000"/>
                </a:solidFill>
              </a:rPr>
              <a:t>floating offshore wind, </a:t>
            </a:r>
            <a:r>
              <a:rPr lang="en-GB" dirty="0">
                <a:solidFill>
                  <a:sysClr val="windowText" lastClr="000000"/>
                </a:solidFill>
              </a:rPr>
              <a:t>change </a:t>
            </a:r>
            <a:r>
              <a:rPr lang="en-GB" dirty="0" smtClean="0">
                <a:solidFill>
                  <a:sysClr val="windowText" lastClr="000000"/>
                </a:solidFill>
              </a:rPr>
              <a:t>and impact are </a:t>
            </a:r>
            <a:r>
              <a:rPr lang="en-GB" dirty="0">
                <a:solidFill>
                  <a:sysClr val="windowText" lastClr="000000"/>
                </a:solidFill>
              </a:rPr>
              <a:t>shown relative to 2014 baseline for fixed-bottom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" y="1168400"/>
            <a:ext cx="9067799" cy="29463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" y="1202648"/>
            <a:ext cx="1777752" cy="1397417"/>
          </a:xfrm>
          <a:prstGeom prst="rect">
            <a:avLst/>
          </a:prstGeom>
          <a:noFill/>
        </p:spPr>
        <p:txBody>
          <a:bodyPr wrap="square" lIns="73262" tIns="36631" rIns="73262" bIns="36631" rtlCol="0">
            <a:spAutoFit/>
          </a:bodyPr>
          <a:lstStyle/>
          <a:p>
            <a:pPr algn="ctr"/>
            <a:r>
              <a:rPr lang="en-US" b="1" u="sng" dirty="0" smtClean="0"/>
              <a:t>Relative Impact </a:t>
            </a:r>
          </a:p>
          <a:p>
            <a:pPr algn="ctr"/>
            <a:r>
              <a:rPr lang="en-US" sz="1400" b="1" dirty="0" smtClean="0"/>
              <a:t>of five </a:t>
            </a:r>
            <a:r>
              <a:rPr lang="en-US" sz="1400" b="1" dirty="0"/>
              <a:t>f</a:t>
            </a:r>
            <a:r>
              <a:rPr lang="en-US" sz="1400" b="1" dirty="0" smtClean="0"/>
              <a:t>actor </a:t>
            </a:r>
            <a:r>
              <a:rPr lang="en-US" sz="1400" b="1" dirty="0"/>
              <a:t>c</a:t>
            </a:r>
            <a:r>
              <a:rPr lang="en-US" sz="1400" b="1" dirty="0" smtClean="0"/>
              <a:t>hanges </a:t>
            </a:r>
          </a:p>
          <a:p>
            <a:pPr algn="ctr"/>
            <a:r>
              <a:rPr lang="en-US" sz="1400" b="1" dirty="0" smtClean="0"/>
              <a:t>from 2014 to 2030 </a:t>
            </a:r>
          </a:p>
          <a:p>
            <a:pPr algn="ctr"/>
            <a:r>
              <a:rPr lang="en-US" sz="1400" b="1" dirty="0" smtClean="0"/>
              <a:t>in median scenario </a:t>
            </a:r>
          </a:p>
          <a:p>
            <a:pPr algn="ctr"/>
            <a:r>
              <a:rPr lang="en-US" sz="1400" b="1" dirty="0" smtClean="0"/>
              <a:t>on </a:t>
            </a:r>
            <a:r>
              <a:rPr lang="en-US" sz="1400" b="1" dirty="0"/>
              <a:t>LCOE reduction </a:t>
            </a:r>
          </a:p>
          <a:p>
            <a:pPr algn="ctr"/>
            <a:endParaRPr lang="en-US" sz="1400" b="1" dirty="0"/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603939"/>
              </p:ext>
            </p:extLst>
          </p:nvPr>
        </p:nvGraphicFramePr>
        <p:xfrm>
          <a:off x="4293958" y="1496823"/>
          <a:ext cx="3299283" cy="253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137926"/>
              </p:ext>
            </p:extLst>
          </p:nvPr>
        </p:nvGraphicFramePr>
        <p:xfrm>
          <a:off x="457201" y="1475744"/>
          <a:ext cx="3966818" cy="2639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355771"/>
              </p:ext>
            </p:extLst>
          </p:nvPr>
        </p:nvGraphicFramePr>
        <p:xfrm>
          <a:off x="6686091" y="1507495"/>
          <a:ext cx="3299283" cy="253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TextBox 1"/>
          <p:cNvSpPr txBox="1"/>
          <p:nvPr/>
        </p:nvSpPr>
        <p:spPr>
          <a:xfrm>
            <a:off x="4547286" y="1371302"/>
            <a:ext cx="2041218" cy="4466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</a:rPr>
              <a:t>Fixed-Bottom Offshore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2283813" y="1371302"/>
            <a:ext cx="1705481" cy="446609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Onshore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6883178" y="1371302"/>
            <a:ext cx="2041218" cy="44660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Floating </a:t>
            </a:r>
            <a:r>
              <a:rPr lang="en-US" sz="1600" b="1" dirty="0">
                <a:solidFill>
                  <a:schemeClr val="bg1"/>
                </a:solidFill>
              </a:rPr>
              <a:t>Offshore</a:t>
            </a:r>
          </a:p>
        </p:txBody>
      </p:sp>
      <p:sp>
        <p:nvSpPr>
          <p:cNvPr id="6" name="Oval 5"/>
          <p:cNvSpPr/>
          <p:nvPr/>
        </p:nvSpPr>
        <p:spPr>
          <a:xfrm>
            <a:off x="3637004" y="2467020"/>
            <a:ext cx="470143" cy="38100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118361" y="2543219"/>
            <a:ext cx="470143" cy="38100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72000" y="3152821"/>
            <a:ext cx="470143" cy="38100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605628" y="3608249"/>
            <a:ext cx="470143" cy="38100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357112" y="3267120"/>
            <a:ext cx="470143" cy="38100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6"/>
          <p:cNvSpPr/>
          <p:nvPr/>
        </p:nvSpPr>
        <p:spPr>
          <a:xfrm>
            <a:off x="7086600" y="2286000"/>
            <a:ext cx="470143" cy="38100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animBg="1"/>
      <p:bldP spid="35" grpId="0" animBg="1"/>
      <p:bldP spid="36" grpId="0" animBg="1"/>
      <p:bldP spid="37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8001000" cy="89246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CapEx</a:t>
            </a:r>
            <a:r>
              <a:rPr lang="en-US" sz="2000" dirty="0" smtClean="0"/>
              <a:t> &amp; Capacity Factor Improvements Driven in Part by Growth in Turbine Size &amp; Rotor Diameter: European Turbine Stats in 2030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A1385-5EA4-443F-A3E2-AC2E9FF0FDE3}" type="slidenum">
              <a:rPr lang="en-US" smtClean="0">
                <a:solidFill>
                  <a:srgbClr val="4BACC6">
                    <a:lumMod val="75000"/>
                  </a:srgbClr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" y="4800600"/>
            <a:ext cx="6524625" cy="164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53200" y="5301287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All Regions </a:t>
            </a:r>
          </a:p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(not just Europe)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5" name="Straight Connector 4"/>
          <p:cNvCxnSpPr/>
          <p:nvPr/>
        </p:nvCxnSpPr>
        <p:spPr>
          <a:xfrm>
            <a:off x="152400" y="4724400"/>
            <a:ext cx="87677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066800"/>
            <a:ext cx="802130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"/>
            <a:ext cx="7952509" cy="892460"/>
          </a:xfrm>
        </p:spPr>
        <p:txBody>
          <a:bodyPr>
            <a:noAutofit/>
          </a:bodyPr>
          <a:lstStyle/>
          <a:p>
            <a:pPr>
              <a:tabLst>
                <a:tab pos="1560628" algn="l"/>
              </a:tabLst>
            </a:pPr>
            <a:r>
              <a:rPr lang="en-GB" sz="2400" dirty="0" smtClean="0"/>
              <a:t>Drivers for LCOE Reduction by 2030 Are Diverse: </a:t>
            </a:r>
            <a:br>
              <a:rPr lang="en-GB" sz="2400" dirty="0" smtClean="0"/>
            </a:br>
            <a:r>
              <a:rPr lang="en-GB" sz="2400" dirty="0" smtClean="0"/>
              <a:t>It’s Not Just Turbine Size</a:t>
            </a:r>
            <a:endParaRPr lang="en-GB" sz="2400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A1385-5EA4-443F-A3E2-AC2E9FF0FDE3}" type="slidenum">
              <a:rPr lang="en-US" smtClean="0">
                <a:solidFill>
                  <a:srgbClr val="4BACC6">
                    <a:lumMod val="75000"/>
                  </a:srgbClr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399" y="1066800"/>
            <a:ext cx="8839201" cy="6704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1628" tIns="40814" rIns="81628" bIns="40814" numCol="1" anchor="t" anchorCtr="0" compatLnSpc="1">
            <a:prstTxWarp prst="textNoShape">
              <a:avLst/>
            </a:prstTxWarp>
          </a:bodyPr>
          <a:lstStyle>
            <a:lvl1pPr marL="382059" indent="-382059" algn="l" rtl="0" eaLnBrk="0" fontAlgn="base" hangingPunct="0">
              <a:spcBef>
                <a:spcPct val="20000"/>
              </a:spcBef>
              <a:spcAft>
                <a:spcPts val="669"/>
              </a:spcAft>
              <a:buFont typeface="Arial" charset="0"/>
              <a:buChar char="•"/>
              <a:defRPr sz="2700" kern="120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27795" indent="-318383" algn="l" rtl="0" eaLnBrk="0" fontAlgn="base" hangingPunct="0">
              <a:spcBef>
                <a:spcPct val="20000"/>
              </a:spcBef>
              <a:spcAft>
                <a:spcPts val="669"/>
              </a:spcAft>
              <a:buFont typeface="Arial" charset="0"/>
              <a:buChar char="–"/>
              <a:defRPr sz="22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73531" indent="-254706" algn="l" rtl="0" eaLnBrk="0" fontAlgn="base" hangingPunct="0">
              <a:spcBef>
                <a:spcPct val="20000"/>
              </a:spcBef>
              <a:spcAft>
                <a:spcPts val="669"/>
              </a:spcAft>
              <a:buFont typeface="Arial" charset="0"/>
              <a:buChar char="•"/>
              <a:defRPr sz="2000" kern="120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82943" indent="-2547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92355" indent="-2547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32617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Survey asked about expected impact </a:t>
            </a: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of 28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different </a:t>
            </a: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technology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, market, </a:t>
            </a: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and other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changes </a:t>
            </a: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on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LCOE reductions by </a:t>
            </a: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2030; Table shows top 5 responses for each turbine application</a:t>
            </a:r>
            <a:endParaRPr lang="en-GB" sz="1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023"/>
          <a:stretch/>
        </p:blipFill>
        <p:spPr bwMode="auto">
          <a:xfrm>
            <a:off x="772159" y="1867859"/>
            <a:ext cx="7599681" cy="445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4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653" y="1001554"/>
            <a:ext cx="3697147" cy="40318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00" b="1" dirty="0" smtClean="0"/>
          </a:p>
          <a:p>
            <a:pPr lvl="1"/>
            <a:r>
              <a:rPr lang="en-US" sz="2000" b="1" dirty="0" smtClean="0"/>
              <a:t>IEA Wind </a:t>
            </a:r>
            <a:r>
              <a:rPr lang="en-US" sz="1800" b="1" dirty="0"/>
              <a:t>Task26 </a:t>
            </a:r>
            <a:r>
              <a:rPr lang="en-US" sz="1800" b="1" dirty="0" smtClean="0"/>
              <a:t>– </a:t>
            </a:r>
          </a:p>
          <a:p>
            <a:pPr lvl="1"/>
            <a:r>
              <a:rPr lang="en-US" sz="1800" b="1" dirty="0" smtClean="0"/>
              <a:t>Cost </a:t>
            </a:r>
            <a:r>
              <a:rPr lang="en-US" sz="1800" b="1" dirty="0"/>
              <a:t>of Wind Energy</a:t>
            </a:r>
          </a:p>
          <a:p>
            <a:pPr lvl="2" algn="ctr"/>
            <a:endParaRPr lang="en-US" sz="2000" b="1" dirty="0" smtClean="0"/>
          </a:p>
          <a:p>
            <a:pPr lvl="1"/>
            <a:r>
              <a:rPr lang="en-US" sz="1800" b="1" dirty="0" smtClean="0"/>
              <a:t>Volker BERKHOUT</a:t>
            </a:r>
            <a:endParaRPr lang="en-US" sz="1800" b="1" dirty="0"/>
          </a:p>
          <a:p>
            <a:pPr lvl="1"/>
            <a:r>
              <a:rPr lang="en-US" sz="1400" dirty="0" err="1" smtClean="0">
                <a:solidFill>
                  <a:schemeClr val="tx2"/>
                </a:solidFill>
              </a:rPr>
              <a:t>Fraunhofer</a:t>
            </a:r>
            <a:r>
              <a:rPr lang="en-US" sz="1400" dirty="0" smtClean="0">
                <a:solidFill>
                  <a:schemeClr val="tx2"/>
                </a:solidFill>
              </a:rPr>
              <a:t> IWES</a:t>
            </a:r>
          </a:p>
          <a:p>
            <a:pPr lvl="1"/>
            <a:r>
              <a:rPr lang="en-US" sz="1400" dirty="0" smtClean="0">
                <a:solidFill>
                  <a:schemeClr val="tx2"/>
                </a:solidFill>
                <a:hlinkClick r:id="rId3"/>
              </a:rPr>
              <a:t>volker.berkhout@iwes.fraunhofer.de</a:t>
            </a:r>
            <a:r>
              <a:rPr lang="en-US" sz="1400" dirty="0" smtClean="0">
                <a:solidFill>
                  <a:schemeClr val="tx2"/>
                </a:solidFill>
              </a:rPr>
              <a:t/>
            </a:r>
            <a:br>
              <a:rPr lang="en-US" sz="1400" dirty="0" smtClean="0">
                <a:solidFill>
                  <a:schemeClr val="tx2"/>
                </a:solidFill>
              </a:rPr>
            </a:br>
            <a:endParaRPr lang="en-US" sz="2200" b="1" dirty="0" smtClean="0"/>
          </a:p>
          <a:p>
            <a:pPr lvl="1"/>
            <a:r>
              <a:rPr lang="en-US" sz="1800" b="1" dirty="0" smtClean="0"/>
              <a:t>Roberto LACAL ARÁNTEGUI</a:t>
            </a:r>
          </a:p>
          <a:p>
            <a:pPr lvl="1"/>
            <a:r>
              <a:rPr lang="en-US" sz="1400" dirty="0" smtClean="0">
                <a:solidFill>
                  <a:schemeClr val="tx2"/>
                </a:solidFill>
              </a:rPr>
              <a:t>European Commission </a:t>
            </a:r>
            <a:br>
              <a:rPr lang="en-US" sz="1400" dirty="0" smtClean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Joint </a:t>
            </a:r>
            <a:r>
              <a:rPr lang="en-US" sz="1400" dirty="0">
                <a:solidFill>
                  <a:schemeClr val="tx2"/>
                </a:solidFill>
              </a:rPr>
              <a:t>Research </a:t>
            </a:r>
            <a:r>
              <a:rPr lang="en-US" sz="1400" dirty="0" smtClean="0">
                <a:solidFill>
                  <a:schemeClr val="tx2"/>
                </a:solidFill>
              </a:rPr>
              <a:t>Centre</a:t>
            </a:r>
          </a:p>
          <a:p>
            <a:pPr lvl="1"/>
            <a:r>
              <a:rPr lang="en-US" sz="1400" dirty="0" smtClean="0">
                <a:solidFill>
                  <a:schemeClr val="tx2"/>
                </a:solidFill>
                <a:hlinkClick r:id="rId4"/>
              </a:rPr>
              <a:t>Roberto.LACAL-ARANTEGUI@ec.europa.eu</a:t>
            </a:r>
            <a:r>
              <a:rPr lang="en-US" sz="1400" dirty="0" smtClean="0">
                <a:solidFill>
                  <a:schemeClr val="tx2"/>
                </a:solidFill>
              </a:rPr>
              <a:t/>
            </a:r>
            <a:br>
              <a:rPr lang="en-US" sz="1400" dirty="0" smtClean="0">
                <a:solidFill>
                  <a:schemeClr val="tx2"/>
                </a:solidFill>
              </a:rPr>
            </a:br>
            <a:endParaRPr lang="en-US" sz="2200" b="1" dirty="0" smtClean="0"/>
          </a:p>
          <a:p>
            <a:pPr lvl="1"/>
            <a:r>
              <a:rPr lang="en-US" sz="1800" b="1" dirty="0" smtClean="0"/>
              <a:t>Ryan WISER, Joachim SEEL </a:t>
            </a:r>
          </a:p>
          <a:p>
            <a:pPr lvl="1"/>
            <a:r>
              <a:rPr lang="en-US" sz="1400" dirty="0" smtClean="0">
                <a:solidFill>
                  <a:schemeClr val="tx2"/>
                </a:solidFill>
              </a:rPr>
              <a:t>Lawrence Berkeley National Laboratory</a:t>
            </a:r>
          </a:p>
          <a:p>
            <a:pPr lvl="1"/>
            <a:r>
              <a:rPr lang="en-US" sz="1400" dirty="0" smtClean="0">
                <a:solidFill>
                  <a:schemeClr val="tx2"/>
                </a:solidFill>
                <a:hlinkClick r:id="rId5"/>
              </a:rPr>
              <a:t>rhwiser@lbl.gov</a:t>
            </a:r>
            <a:endParaRPr lang="en-US" sz="600" dirty="0" smtClean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Summary and Contact Information</a:t>
            </a:r>
            <a:endParaRPr lang="en-US" sz="24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A1385-5EA4-443F-A3E2-AC2E9FF0FDE3}" type="slidenum">
              <a:rPr lang="en-US" smtClean="0">
                <a:solidFill>
                  <a:srgbClr val="4BACC6">
                    <a:lumMod val="75000"/>
                  </a:srgbClr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9" y="5333999"/>
            <a:ext cx="8859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For the full report on the survey results and a complete slide deck, see:</a:t>
            </a:r>
          </a:p>
          <a:p>
            <a:pPr algn="ctr"/>
            <a:r>
              <a:rPr lang="en-US" sz="1800" dirty="0"/>
              <a:t>http://www.ieawind.org/task_26_public/task26_results.html</a:t>
            </a:r>
            <a:endParaRPr lang="en-US" sz="1800" dirty="0">
              <a:solidFill>
                <a:srgbClr val="C00000"/>
              </a:solidFill>
            </a:endParaRPr>
          </a:p>
        </p:txBody>
      </p:sp>
      <p:pic>
        <p:nvPicPr>
          <p:cNvPr id="8" name="Picture 10" descr="http://www.ewea.org/annual2015/wp-content/uploads/Logo-IEA-wind-green-300x2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7216" y="1125638"/>
            <a:ext cx="818540" cy="76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1554"/>
            <a:ext cx="5638800" cy="407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3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Bildschirmpräsentation (4:3)</PresentationFormat>
  <Paragraphs>135</Paragraphs>
  <Slides>8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 Theme</vt:lpstr>
      <vt:lpstr>Forecasting Wind Energy Costs  and Cost Drivers  The Views of the World’s Leading Experts    Wind Europe 2016 | IEA Wind Task 26 </vt:lpstr>
      <vt:lpstr>IEA Wind Survey of 163 of the World’s Foremost Wind Experts, Focused on Cost and Technology Trends</vt:lpstr>
      <vt:lpstr>Expectations for Significant LCOE Reduction:  Median “Best Guess” Scenario with Range of Expert Responses</vt:lpstr>
      <vt:lpstr>In Absolute Terms, Narrowing Gap Between Onshore &amp; Offshore, and Fixed-Bottom &amp; Floating: Median Scenario</vt:lpstr>
      <vt:lpstr>How Will We Get There? Factor-Contribution to Median LCOE Reductions, 2014 to 2030</vt:lpstr>
      <vt:lpstr>CapEx &amp; Capacity Factor Improvements Driven in Part by Growth in Turbine Size &amp; Rotor Diameter: European Turbine Stats in 2030</vt:lpstr>
      <vt:lpstr>Drivers for LCOE Reduction by 2030 Are Diverse:  It’s Not Just Turbine Size</vt:lpstr>
      <vt:lpstr>Summary and 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mcfuller</dc:creator>
  <cp:lastModifiedBy>Volker Berkhout</cp:lastModifiedBy>
  <cp:revision>1783</cp:revision>
  <cp:lastPrinted>2016-09-26T09:50:24Z</cp:lastPrinted>
  <dcterms:created xsi:type="dcterms:W3CDTF">2011-07-28T23:28:08Z</dcterms:created>
  <dcterms:modified xsi:type="dcterms:W3CDTF">2016-09-28T19:40:20Z</dcterms:modified>
</cp:coreProperties>
</file>