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95" r:id="rId3"/>
    <p:sldId id="294" r:id="rId4"/>
    <p:sldId id="296" r:id="rId5"/>
    <p:sldId id="297" r:id="rId6"/>
    <p:sldId id="298" r:id="rId7"/>
    <p:sldId id="303" r:id="rId8"/>
    <p:sldId id="301" r:id="rId9"/>
    <p:sldId id="299" r:id="rId10"/>
    <p:sldId id="300" r:id="rId11"/>
    <p:sldId id="3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5" autoAdjust="0"/>
    <p:restoredTop sz="94660"/>
  </p:normalViewPr>
  <p:slideViewPr>
    <p:cSldViewPr snapToGrid="0">
      <p:cViewPr varScale="1">
        <p:scale>
          <a:sx n="65" d="100"/>
          <a:sy n="65" d="100"/>
        </p:scale>
        <p:origin x="72" y="396"/>
      </p:cViewPr>
      <p:guideLst/>
    </p:cSldViewPr>
  </p:slideViewPr>
  <p:notesTextViewPr>
    <p:cViewPr>
      <p:scale>
        <a:sx n="3" d="2"/>
        <a:sy n="3" d="2"/>
      </p:scale>
      <p:origin x="0" y="0"/>
    </p:cViewPr>
  </p:notesTextViewPr>
  <p:sorterViewPr>
    <p:cViewPr varScale="1">
      <p:scale>
        <a:sx n="100" d="100"/>
        <a:sy n="100" d="100"/>
      </p:scale>
      <p:origin x="0" y="-4104"/>
    </p:cViewPr>
  </p:sorterViewPr>
  <p:notesViewPr>
    <p:cSldViewPr snapToGrid="0">
      <p:cViewPr varScale="1">
        <p:scale>
          <a:sx n="92" d="100"/>
          <a:sy n="92" d="100"/>
        </p:scale>
        <p:origin x="373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226D18-E5EE-48E3-8831-A71E87A696CD}" type="datetimeFigureOut">
              <a:rPr lang="en-GB" smtClean="0"/>
              <a:t>28/09/2016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14B855-1642-451E-BF21-93AEB4115208}" type="slidenum">
              <a:rPr lang="en-GB" smtClean="0"/>
              <a:t>‹#›</a:t>
            </a:fld>
            <a:endParaRPr lang="en-GB"/>
          </a:p>
        </p:txBody>
      </p:sp>
    </p:spTree>
    <p:extLst>
      <p:ext uri="{BB962C8B-B14F-4D97-AF65-F5344CB8AC3E}">
        <p14:creationId xmlns:p14="http://schemas.microsoft.com/office/powerpoint/2010/main" val="150484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FE754-496A-405D-A3A8-9740D6177478}" type="datetimeFigureOut">
              <a:rPr lang="en-GB" smtClean="0"/>
              <a:t>28/09/2016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F1682-F88A-411E-9769-D10E26E30437}" type="slidenum">
              <a:rPr lang="en-GB" smtClean="0"/>
              <a:t>‹#›</a:t>
            </a:fld>
            <a:endParaRPr lang="en-GB"/>
          </a:p>
        </p:txBody>
      </p:sp>
    </p:spTree>
    <p:extLst>
      <p:ext uri="{BB962C8B-B14F-4D97-AF65-F5344CB8AC3E}">
        <p14:creationId xmlns:p14="http://schemas.microsoft.com/office/powerpoint/2010/main" val="3652382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 My Name Is Dominic Murphy and I am HSE Advisor Europe for Windhoist  Limited,. Today I would like to talk to you about best practice in crane transport, rigging and de rigging on site.</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1</a:t>
            </a:fld>
            <a:endParaRPr lang="en-GB"/>
          </a:p>
        </p:txBody>
      </p:sp>
    </p:spTree>
    <p:extLst>
      <p:ext uri="{BB962C8B-B14F-4D97-AF65-F5344CB8AC3E}">
        <p14:creationId xmlns:p14="http://schemas.microsoft.com/office/powerpoint/2010/main" val="290224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Lastly, as cranes grow in size, site infrastructure has to take this into account.  Site roads are often  inadequate, too narrow with poor edge protection. Hardstands vary from civil contractor to civil contractor. There are very good ones and there are very poor ones. As in the image you can see that the crane pads are not flush to the ground. This could seriously affect the cranes stability and performance during a heavy lift. Site roads are often difficult to navigate in wet weather, especially where steep slopes are extremely wet and slippery. Heavy transport often struggles to maintain deliveries and has been known to stop altogether, blocking site roads. This now presents a problem in case of an emergency – Access to essential emergency vehicles would be blocked creating a serious problem. Wider roads with more passing places would be an advantage were possible. Again a set standard would be advantageous.</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10</a:t>
            </a:fld>
            <a:endParaRPr lang="en-GB"/>
          </a:p>
        </p:txBody>
      </p:sp>
    </p:spTree>
    <p:extLst>
      <p:ext uri="{BB962C8B-B14F-4D97-AF65-F5344CB8AC3E}">
        <p14:creationId xmlns:p14="http://schemas.microsoft.com/office/powerpoint/2010/main" val="321536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6F1682-F88A-411E-9769-D10E26E30437}" type="slidenum">
              <a:rPr lang="en-GB" smtClean="0"/>
              <a:t>11</a:t>
            </a:fld>
            <a:endParaRPr lang="en-GB"/>
          </a:p>
        </p:txBody>
      </p:sp>
    </p:spTree>
    <p:extLst>
      <p:ext uri="{BB962C8B-B14F-4D97-AF65-F5344CB8AC3E}">
        <p14:creationId xmlns:p14="http://schemas.microsoft.com/office/powerpoint/2010/main" val="261167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43350"/>
          </a:xfrm>
        </p:spPr>
        <p:txBody>
          <a:bodyPr/>
          <a:lstStyle/>
          <a:p>
            <a:r>
              <a:rPr lang="en-GB" dirty="0" smtClean="0"/>
              <a:t>As turbines grow in size , so does the way they are manufactured, transported and erected on site. Crane manufacturers  have adapted the size and versatility of cranes to suit this ever changing environment, however even though European policy is changing and adapting it still does not have a uniform platform for all to work with. Many countries have different rules and regulations with regards to movement of mobile cranes on our roads and as to what testing is required </a:t>
            </a:r>
            <a:r>
              <a:rPr lang="en-GB" dirty="0"/>
              <a:t>b</a:t>
            </a:r>
            <a:r>
              <a:rPr lang="en-GB" dirty="0" smtClean="0"/>
              <a:t>efore, during and after pre erection and main erection. For example in France it’s a requirement to carry out overload tests every time the crane is configured. So from pre- erection to main erection, the crane would undergo , on a site with lets say 25 turbines, 50 overload tests for pre erection and 50 overload tests for main erection.  Time consuming and totally unnecessary . In the UK we once had very strict overload testing practices, introduced in the 70’s however this has all changed. The UK Health and Safety executive repealed the Construction Operations 1961 ( specifically Lifting regulations) which stated that overload testing was required every 4 years. Since the introduction of LOLER – Lifting Operations and Lifting Equipment regulations 1998 overload testing became optional. The removal of overload testing in the UK has been led by industry. Many crane companies now work directly with the HSE and UK government to end Overload testing by releasing a TIN or Technical Information Note advising against it. As a Company we carry out full annual inspections on all our cranes and additional 6 month testing as a matter of course.</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2</a:t>
            </a:fld>
            <a:endParaRPr lang="en-GB"/>
          </a:p>
        </p:txBody>
      </p:sp>
    </p:spTree>
    <p:extLst>
      <p:ext uri="{BB962C8B-B14F-4D97-AF65-F5344CB8AC3E}">
        <p14:creationId xmlns:p14="http://schemas.microsoft.com/office/powerpoint/2010/main" val="109443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03123"/>
          </a:xfrm>
        </p:spPr>
        <p:txBody>
          <a:bodyPr/>
          <a:lstStyle/>
          <a:p>
            <a:r>
              <a:rPr lang="en-GB" dirty="0" smtClean="0"/>
              <a:t>Mobile Cranes are an integral part of our core business and as these grow larger to keep up with ever growing turbine sizes , we are always mindful that all our operations are carefully planned and co-ordinated to ensure the safety of all our personnel and others working around our equipment .  Good training and regular safety talks ensure that we have a accident free environment.  However as good as this may sound it is not always the reality. Our cranes operate at steep boom angles and personnel are often exposed to  Danger. For example whilst installing any tower section, nacelle, drive train operatives are often placed under large and heavy suspended loads. We always advise to steer clear of suspended loads however this is not always possible due to the nature of the build. Personnel are also exposed to danger during transport , rigging and de rigging of mobile cranes. Manufacturers make clear how to rig and de rig a crane and generally these guidelines are followed to the letter. Sometimes pressures from site management and above due to say inclement weather or delays to equipment delivery, mean that operatives will take unnecessary risks to bypass safety, in order to get the job done faster. Unfortunately this does result in incidents and accidents that we should not tolerate under any circumstance. The laws surrounding our obligations and requirements are very clear and are there to ensure we all go home at the end of our shift.</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3</a:t>
            </a:fld>
            <a:endParaRPr lang="en-GB"/>
          </a:p>
        </p:txBody>
      </p:sp>
    </p:spTree>
    <p:extLst>
      <p:ext uri="{BB962C8B-B14F-4D97-AF65-F5344CB8AC3E}">
        <p14:creationId xmlns:p14="http://schemas.microsoft.com/office/powerpoint/2010/main" val="306035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Events, incidents accidents are unfortunate . Repeated events, incidents and accidents are more serious. We all have our own interpretation of the slogan ZERO HARM. In a speech recently it was said that if we can go one day, then two days then a week, a month, a year without incident why can it not be like this all the time. Well in an ideal world Humans would not make mistakes and equipment would not fail. We can provide our employees with the best training, best practice guidelines and best support possible, but as humans we have the ability to sometimes make choices that do fall within the good training received. We all have a duty to promote good practice and that message needs to come from the very echelons of the organisation.</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4</a:t>
            </a:fld>
            <a:endParaRPr lang="en-GB"/>
          </a:p>
        </p:txBody>
      </p:sp>
    </p:spTree>
    <p:extLst>
      <p:ext uri="{BB962C8B-B14F-4D97-AF65-F5344CB8AC3E}">
        <p14:creationId xmlns:p14="http://schemas.microsoft.com/office/powerpoint/2010/main" val="372527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we use subcontractors to assist with our site operations, we provide them with a clear traffic management plan that will ensure that all rules and regulations are followed; for example – Clear and concise directions and road numbers and given. Contact name and telephone number  for use in emergency and to make contact at the agreed rendezvous point, to allow safe and escorted transit to site. However on this occasion the system broke down. Our subcontractor subcontracted the work out to another crane company and failed to pass on the very clear site instructions on how to get to the rendezvous point and who to contact. Instead the driver of the crane used his satellite navigation system that ultimately put him on a road that was not built to sustain the size and weight of his crane and ultimately giving way and rolling the crane 90 degrees . Luckily there were no injuries but a very bruised ego.</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5</a:t>
            </a:fld>
            <a:endParaRPr lang="en-GB"/>
          </a:p>
        </p:txBody>
      </p:sp>
    </p:spTree>
    <p:extLst>
      <p:ext uri="{BB962C8B-B14F-4D97-AF65-F5344CB8AC3E}">
        <p14:creationId xmlns:p14="http://schemas.microsoft.com/office/powerpoint/2010/main" val="3229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particular occasion, the crane operator had finished de rigging his crane and was trying to make arrangements with his office on how he was getting home from site. After various failed attempts at calling his office, he resorted to sending text messages. He departed the hardstand and drove approximately 300 metres. Unfortunately for the crane operator, he was so busy using his mobile phone he drove his 140T crane off the site road. The site road was approximately 1000 metres long and dead straight. There should have been no excuses on this occasion. The use of mobile phones is strictly prohibited whilst driving on site. </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6</a:t>
            </a:fld>
            <a:endParaRPr lang="en-GB"/>
          </a:p>
        </p:txBody>
      </p:sp>
    </p:spTree>
    <p:extLst>
      <p:ext uri="{BB962C8B-B14F-4D97-AF65-F5344CB8AC3E}">
        <p14:creationId xmlns:p14="http://schemas.microsoft.com/office/powerpoint/2010/main" val="219652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accident was somewhat more serious.  During the de rigging of out Terex TC2800 lattice boom crane, one of our crane technicians received serious injuries to his right hand . In this image you can see the crane drivers view of the boom. The boom is approximately 98 metres long. ( This model crane has a remote control unit that the crane driver can use on the move. On this particular model it was not installed) At the opposite end of the boom there are 2 crane technicians getting ready to assist the crane driver with hoisting in ( reeling in ) the hoist rope.  This process calls for 2 crane technicians, one in constant communication with the crane driver and the other manually lifting the hoist rope. This is a safe process if done correctly. However this was not the case on this occasion. We carried out a recreation of the accident in our extensive investigation which I will play for you all now.</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7</a:t>
            </a:fld>
            <a:endParaRPr lang="en-GB"/>
          </a:p>
        </p:txBody>
      </p:sp>
    </p:spTree>
    <p:extLst>
      <p:ext uri="{BB962C8B-B14F-4D97-AF65-F5344CB8AC3E}">
        <p14:creationId xmlns:p14="http://schemas.microsoft.com/office/powerpoint/2010/main" val="32800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6F1682-F88A-411E-9769-D10E26E30437}" type="slidenum">
              <a:rPr lang="en-GB" smtClean="0"/>
              <a:t>8</a:t>
            </a:fld>
            <a:endParaRPr lang="en-GB"/>
          </a:p>
        </p:txBody>
      </p:sp>
    </p:spTree>
    <p:extLst>
      <p:ext uri="{BB962C8B-B14F-4D97-AF65-F5344CB8AC3E}">
        <p14:creationId xmlns:p14="http://schemas.microsoft.com/office/powerpoint/2010/main" val="268268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promotion of good behaviour on site is very important and as already mentioned it should come from the very top.   In this image we observe a crane operator , approximately  4 metres off the ground, yet not wearing a harness. It is not standard practice for crane drivers/operators to have any form of working at heights training. Some companies put their staff through the GWO working at heights programme, however this training although good for a turbine technician is not really appropriate for a crane technician. Specific training on how to climb , rig and de rig a crane should be mandatory. As a company we have developed a specific training programme that instructs crane drivers and crane technicians how to operate safely, on and around the equipment they are using. We should have a set standard throughout the industry, and certainly on all sites, UK </a:t>
            </a:r>
            <a:r>
              <a:rPr lang="en-GB" dirty="0" err="1" smtClean="0"/>
              <a:t>Europe,Asia</a:t>
            </a:r>
            <a:r>
              <a:rPr lang="en-GB" dirty="0" smtClean="0"/>
              <a:t> ,Americas in which mobile cranes are used to erect wind turbines. The sooner Manufacturers, Site PCs and clients get together and standardise site rules and regulations irrespective of country and safety culture the better it will be for all.</a:t>
            </a:r>
            <a:endParaRPr lang="en-GB" dirty="0"/>
          </a:p>
        </p:txBody>
      </p:sp>
      <p:sp>
        <p:nvSpPr>
          <p:cNvPr id="4" name="Slide Number Placeholder 3"/>
          <p:cNvSpPr>
            <a:spLocks noGrp="1"/>
          </p:cNvSpPr>
          <p:nvPr>
            <p:ph type="sldNum" sz="quarter" idx="10"/>
          </p:nvPr>
        </p:nvSpPr>
        <p:spPr/>
        <p:txBody>
          <a:bodyPr/>
          <a:lstStyle/>
          <a:p>
            <a:fld id="{9D6F1682-F88A-411E-9769-D10E26E30437}" type="slidenum">
              <a:rPr lang="en-GB" smtClean="0"/>
              <a:t>9</a:t>
            </a:fld>
            <a:endParaRPr lang="en-GB"/>
          </a:p>
        </p:txBody>
      </p:sp>
    </p:spTree>
    <p:extLst>
      <p:ext uri="{BB962C8B-B14F-4D97-AF65-F5344CB8AC3E}">
        <p14:creationId xmlns:p14="http://schemas.microsoft.com/office/powerpoint/2010/main" val="340178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76EF32-B34D-45CB-A0FC-6FF0C0F02DA7}" type="datetimeFigureOut">
              <a:rPr lang="en-GB" smtClean="0"/>
              <a:t>28/09/2016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25320774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76EF32-B34D-45CB-A0FC-6FF0C0F02DA7}" type="datetimeFigureOut">
              <a:rPr lang="en-GB" smtClean="0"/>
              <a:t>28/09/2016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298608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76EF32-B34D-45CB-A0FC-6FF0C0F02DA7}" type="datetimeFigureOut">
              <a:rPr lang="en-GB" smtClean="0"/>
              <a:t>28/09/2016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128152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76EF32-B34D-45CB-A0FC-6FF0C0F02DA7}" type="datetimeFigureOut">
              <a:rPr lang="en-GB" smtClean="0"/>
              <a:t>28/09/2016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140394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76EF32-B34D-45CB-A0FC-6FF0C0F02DA7}" type="datetimeFigureOut">
              <a:rPr lang="en-GB" smtClean="0"/>
              <a:t>28/09/2016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329139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76EF32-B34D-45CB-A0FC-6FF0C0F02DA7}" type="datetimeFigureOut">
              <a:rPr lang="en-GB" smtClean="0"/>
              <a:t>28/09/2016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3798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76EF32-B34D-45CB-A0FC-6FF0C0F02DA7}" type="datetimeFigureOut">
              <a:rPr lang="en-GB" smtClean="0"/>
              <a:t>28/09/2016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411620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76EF32-B34D-45CB-A0FC-6FF0C0F02DA7}" type="datetimeFigureOut">
              <a:rPr lang="en-GB" smtClean="0"/>
              <a:t>28/09/2016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2191703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6EF32-B34D-45CB-A0FC-6FF0C0F02DA7}" type="datetimeFigureOut">
              <a:rPr lang="en-GB" smtClean="0"/>
              <a:t>28/09/2016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68784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6EF32-B34D-45CB-A0FC-6FF0C0F02DA7}" type="datetimeFigureOut">
              <a:rPr lang="en-GB" smtClean="0"/>
              <a:t>28/09/2016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120946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6EF32-B34D-45CB-A0FC-6FF0C0F02DA7}" type="datetimeFigureOut">
              <a:rPr lang="en-GB" smtClean="0"/>
              <a:t>28/09/2016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6578E8-F3F1-4EB8-9B46-AF627D325AAA}" type="slidenum">
              <a:rPr lang="en-GB" smtClean="0"/>
              <a:t>‹#›</a:t>
            </a:fld>
            <a:endParaRPr lang="en-GB"/>
          </a:p>
        </p:txBody>
      </p:sp>
    </p:spTree>
    <p:extLst>
      <p:ext uri="{BB962C8B-B14F-4D97-AF65-F5344CB8AC3E}">
        <p14:creationId xmlns:p14="http://schemas.microsoft.com/office/powerpoint/2010/main" val="174022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lum/>
          </a:blip>
          <a:srcRect/>
          <a:stretch>
            <a:fillRect t="-68000" b="-6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6EF32-B34D-45CB-A0FC-6FF0C0F02DA7}" type="datetimeFigureOut">
              <a:rPr lang="en-GB" smtClean="0"/>
              <a:t>28/09/2016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578E8-F3F1-4EB8-9B46-AF627D325AAA}" type="slidenum">
              <a:rPr lang="en-GB" smtClean="0"/>
              <a:t>‹#›</a:t>
            </a:fld>
            <a:endParaRPr lang="en-GB"/>
          </a:p>
        </p:txBody>
      </p:sp>
    </p:spTree>
    <p:extLst>
      <p:ext uri="{BB962C8B-B14F-4D97-AF65-F5344CB8AC3E}">
        <p14:creationId xmlns:p14="http://schemas.microsoft.com/office/powerpoint/2010/main" val="281451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8.gif"/><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3579844" cy="100648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725" y="6046237"/>
            <a:ext cx="3466706" cy="811763"/>
          </a:xfrm>
          <a:prstGeom prst="rect">
            <a:avLst/>
          </a:prstGeom>
        </p:spPr>
      </p:pic>
      <p:pic>
        <p:nvPicPr>
          <p:cNvPr id="10" name="Picture 6" descr="McNally%20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212" y="0"/>
            <a:ext cx="1220788"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1518078" y="1233486"/>
            <a:ext cx="9144000" cy="3932483"/>
          </a:xfrm>
        </p:spPr>
        <p:txBody>
          <a:bodyPr>
            <a:noAutofit/>
          </a:bodyPr>
          <a:lstStyle/>
          <a:p>
            <a:r>
              <a:rPr lang="en-GB" b="1" dirty="0">
                <a:solidFill>
                  <a:srgbClr val="FF0000"/>
                </a:solidFill>
              </a:rPr>
              <a:t>B</a:t>
            </a:r>
            <a:r>
              <a:rPr lang="en-GB" b="1" dirty="0" smtClean="0">
                <a:solidFill>
                  <a:srgbClr val="FF0000"/>
                </a:solidFill>
              </a:rPr>
              <a:t>est Practice In Crane Transport</a:t>
            </a:r>
            <a:r>
              <a:rPr lang="en-GB" dirty="0" smtClean="0"/>
              <a:t/>
            </a:r>
            <a:br>
              <a:rPr lang="en-GB" dirty="0" smtClean="0"/>
            </a:br>
            <a:r>
              <a:rPr lang="en-GB" sz="5400" b="1" dirty="0" smtClean="0">
                <a:solidFill>
                  <a:srgbClr val="FF0000"/>
                </a:solidFill>
              </a:rPr>
              <a:t>Rigging and De-Rigging on Site</a:t>
            </a:r>
            <a:br>
              <a:rPr lang="en-GB" sz="5400" b="1" dirty="0" smtClean="0">
                <a:solidFill>
                  <a:srgbClr val="FF0000"/>
                </a:solidFill>
              </a:rPr>
            </a:br>
            <a:r>
              <a:rPr lang="en-GB" sz="2800" b="1" dirty="0" smtClean="0">
                <a:solidFill>
                  <a:srgbClr val="FF0000"/>
                </a:solidFill>
              </a:rPr>
              <a:t>by Dominic Murphy HSE Advisor Windhoist Limited</a:t>
            </a:r>
            <a:br>
              <a:rPr lang="en-GB" sz="2800" b="1" dirty="0" smtClean="0">
                <a:solidFill>
                  <a:srgbClr val="FF0000"/>
                </a:solidFill>
              </a:rPr>
            </a:br>
            <a:r>
              <a:rPr lang="en-GB" sz="1400" b="1" dirty="0" smtClean="0">
                <a:solidFill>
                  <a:srgbClr val="FF0000"/>
                </a:solidFill>
              </a:rPr>
              <a:t>Assisted By Declan Corrigan Technical Manager</a:t>
            </a:r>
            <a:endParaRPr lang="en-GB" sz="1400" b="1" dirty="0">
              <a:solidFill>
                <a:srgbClr val="FF0000"/>
              </a:solidFill>
            </a:endParaRPr>
          </a:p>
        </p:txBody>
      </p:sp>
    </p:spTree>
    <p:extLst>
      <p:ext uri="{BB962C8B-B14F-4D97-AF65-F5344CB8AC3E}">
        <p14:creationId xmlns:p14="http://schemas.microsoft.com/office/powerpoint/2010/main" val="2721102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307911" y="301690"/>
            <a:ext cx="11541968" cy="2123658"/>
          </a:xfrm>
          <a:prstGeom prst="rect">
            <a:avLst/>
          </a:prstGeom>
          <a:noFill/>
        </p:spPr>
        <p:txBody>
          <a:bodyPr wrap="square">
            <a:spAutoFit/>
          </a:bodyPr>
          <a:lstStyle/>
          <a:p>
            <a:pPr>
              <a:spcAft>
                <a:spcPts val="0"/>
              </a:spcAft>
            </a:pPr>
            <a:r>
              <a:rPr lang="en-GB" sz="3200" b="1" u="sng" dirty="0" smtClean="0">
                <a:solidFill>
                  <a:srgbClr val="FF0000"/>
                </a:solidFill>
                <a:effectLst/>
                <a:latin typeface="Arial" panose="020B0604020202020204" pitchFamily="34" charset="0"/>
                <a:ea typeface="Calibri" panose="020F0502020204030204" pitchFamily="34" charset="0"/>
              </a:rPr>
              <a:t>WHAT MUST WE DO</a:t>
            </a:r>
          </a:p>
          <a:p>
            <a:pPr>
              <a:spcAft>
                <a:spcPts val="0"/>
              </a:spcAft>
            </a:pPr>
            <a:endParaRPr lang="en-GB" sz="3200" b="1"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Campaign for adequate site infrastructure!</a:t>
            </a: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sp>
        <p:nvSpPr>
          <p:cNvPr id="3" name="Rectangle 2"/>
          <p:cNvSpPr/>
          <p:nvPr/>
        </p:nvSpPr>
        <p:spPr>
          <a:xfrm rot="16852880" flipV="1">
            <a:off x="10056188" y="3832003"/>
            <a:ext cx="958701" cy="143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50" name="Picture 2" descr="http://www.windhoist.co.uk/i/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indhoist.co.uk/i/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3spn5xe2pesqe.cloudfront.net/a/f=getImg/image-galleries/page-Liebherr%7CLG1750/LG1750-LORRY-5.jpg/w=350/h=350"/>
          <p:cNvPicPr>
            <a:picLocks noChangeAspect="1" noChangeArrowheads="1"/>
          </p:cNvPicPr>
          <p:nvPr/>
        </p:nvPicPr>
        <p:blipFill rotWithShape="1">
          <a:blip r:embed="rId5">
            <a:extLst>
              <a:ext uri="{28A0092B-C50C-407E-A947-70E740481C1C}">
                <a14:useLocalDpi xmlns:a14="http://schemas.microsoft.com/office/drawing/2010/main" val="0"/>
              </a:ext>
            </a:extLst>
          </a:blip>
          <a:srcRect l="6547" t="26589" r="1668" b="27796"/>
          <a:stretch/>
        </p:blipFill>
        <p:spPr bwMode="auto">
          <a:xfrm>
            <a:off x="3986059" y="1737435"/>
            <a:ext cx="4226537" cy="15768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6861" y="1737435"/>
            <a:ext cx="3736281" cy="2714822"/>
          </a:xfrm>
          <a:prstGeom prst="rect">
            <a:avLst/>
          </a:prstGeom>
          <a:ln w="19050">
            <a:solidFill>
              <a:schemeClr val="tx1"/>
            </a:solidFill>
          </a:ln>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1" b="43694"/>
          <a:stretch/>
        </p:blipFill>
        <p:spPr>
          <a:xfrm>
            <a:off x="137872" y="1739769"/>
            <a:ext cx="3722914" cy="1572207"/>
          </a:xfrm>
          <a:prstGeom prst="rect">
            <a:avLst/>
          </a:prstGeom>
          <a:ln w="19050">
            <a:solidFill>
              <a:schemeClr val="tx1"/>
            </a:solidFill>
          </a:ln>
        </p:spPr>
      </p:pic>
      <p:pic>
        <p:nvPicPr>
          <p:cNvPr id="12"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8822" t="19313" r="22118" b="20375"/>
          <a:stretch/>
        </p:blipFill>
        <p:spPr bwMode="auto">
          <a:xfrm>
            <a:off x="131774" y="3433665"/>
            <a:ext cx="3735111" cy="332786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9024530" y="3888146"/>
            <a:ext cx="2569934" cy="369332"/>
          </a:xfrm>
          <a:prstGeom prst="rect">
            <a:avLst/>
          </a:prstGeom>
        </p:spPr>
        <p:txBody>
          <a:bodyPr wrap="none">
            <a:spAutoFit/>
          </a:bodyPr>
          <a:lstStyle/>
          <a:p>
            <a:r>
              <a:rPr lang="en-GB" b="1" dirty="0" smtClean="0">
                <a:solidFill>
                  <a:srgbClr val="FF0000"/>
                </a:solidFill>
                <a:latin typeface="Arial" panose="020B0604020202020204" pitchFamily="34" charset="0"/>
                <a:ea typeface="Calibri" panose="020F0502020204030204" pitchFamily="34" charset="0"/>
              </a:rPr>
              <a:t>Road running surface</a:t>
            </a:r>
            <a:endParaRPr lang="en-IE" b="1" dirty="0">
              <a:solidFill>
                <a:srgbClr val="FF0000"/>
              </a:solidFill>
            </a:endParaRPr>
          </a:p>
        </p:txBody>
      </p:sp>
      <p:sp>
        <p:nvSpPr>
          <p:cNvPr id="15" name="Rectangle 14"/>
          <p:cNvSpPr/>
          <p:nvPr/>
        </p:nvSpPr>
        <p:spPr>
          <a:xfrm>
            <a:off x="928669" y="3004848"/>
            <a:ext cx="2518638" cy="369332"/>
          </a:xfrm>
          <a:prstGeom prst="rect">
            <a:avLst/>
          </a:prstGeom>
        </p:spPr>
        <p:txBody>
          <a:bodyPr wrap="none">
            <a:spAutoFit/>
          </a:bodyPr>
          <a:lstStyle/>
          <a:p>
            <a:r>
              <a:rPr lang="en-GB" b="1" dirty="0" smtClean="0">
                <a:solidFill>
                  <a:srgbClr val="FF0000"/>
                </a:solidFill>
                <a:latin typeface="Arial" panose="020B0604020202020204" pitchFamily="34" charset="0"/>
                <a:ea typeface="Calibri" panose="020F0502020204030204" pitchFamily="34" charset="0"/>
              </a:rPr>
              <a:t>Underfoot conditions</a:t>
            </a:r>
            <a:endParaRPr lang="en-IE" b="1" dirty="0">
              <a:solidFill>
                <a:srgbClr val="FF0000"/>
              </a:solidFill>
            </a:endParaRPr>
          </a:p>
        </p:txBody>
      </p:sp>
      <p:sp>
        <p:nvSpPr>
          <p:cNvPr id="16" name="Rectangle 15"/>
          <p:cNvSpPr/>
          <p:nvPr/>
        </p:nvSpPr>
        <p:spPr>
          <a:xfrm>
            <a:off x="78902" y="5206873"/>
            <a:ext cx="1061509" cy="830997"/>
          </a:xfrm>
          <a:prstGeom prst="rect">
            <a:avLst/>
          </a:prstGeom>
        </p:spPr>
        <p:txBody>
          <a:bodyPr wrap="none">
            <a:spAutoFit/>
          </a:bodyPr>
          <a:lstStyle/>
          <a:p>
            <a:pPr algn="ctr"/>
            <a:r>
              <a:rPr lang="en-GB" sz="1600" dirty="0" smtClean="0">
                <a:solidFill>
                  <a:srgbClr val="FF0000"/>
                </a:solidFill>
                <a:latin typeface="Arial" panose="020B0604020202020204" pitchFamily="34" charset="0"/>
                <a:ea typeface="Calibri" panose="020F0502020204030204" pitchFamily="34" charset="0"/>
              </a:rPr>
              <a:t>Adequate</a:t>
            </a:r>
          </a:p>
          <a:p>
            <a:pPr algn="ctr"/>
            <a:r>
              <a:rPr lang="en-GB" sz="1600" dirty="0" smtClean="0">
                <a:solidFill>
                  <a:srgbClr val="FF0000"/>
                </a:solidFill>
                <a:latin typeface="Arial" panose="020B0604020202020204" pitchFamily="34" charset="0"/>
                <a:ea typeface="Calibri" panose="020F0502020204030204" pitchFamily="34" charset="0"/>
              </a:rPr>
              <a:t>Road </a:t>
            </a:r>
          </a:p>
          <a:p>
            <a:pPr algn="ctr"/>
            <a:r>
              <a:rPr lang="en-GB" sz="1600" dirty="0">
                <a:solidFill>
                  <a:srgbClr val="FF0000"/>
                </a:solidFill>
                <a:latin typeface="Arial" panose="020B0604020202020204" pitchFamily="34" charset="0"/>
                <a:ea typeface="Calibri" panose="020F0502020204030204" pitchFamily="34" charset="0"/>
              </a:rPr>
              <a:t>W</a:t>
            </a:r>
            <a:r>
              <a:rPr lang="en-GB" sz="1600" dirty="0" smtClean="0">
                <a:solidFill>
                  <a:srgbClr val="FF0000"/>
                </a:solidFill>
                <a:latin typeface="Arial" panose="020B0604020202020204" pitchFamily="34" charset="0"/>
                <a:ea typeface="Calibri" panose="020F0502020204030204" pitchFamily="34" charset="0"/>
              </a:rPr>
              <a:t>idth?</a:t>
            </a:r>
            <a:endParaRPr lang="en-IE" sz="1600" dirty="0">
              <a:solidFill>
                <a:srgbClr val="FF0000"/>
              </a:solidFill>
            </a:endParaRPr>
          </a:p>
        </p:txBody>
      </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9800" t="27057" r="13372" b="5599"/>
          <a:stretch/>
        </p:blipFill>
        <p:spPr>
          <a:xfrm>
            <a:off x="8341567" y="4627984"/>
            <a:ext cx="3741575" cy="2133550"/>
          </a:xfrm>
          <a:prstGeom prst="rect">
            <a:avLst/>
          </a:prstGeom>
          <a:ln w="19050">
            <a:solidFill>
              <a:schemeClr val="tx1"/>
            </a:solidFill>
          </a:ln>
        </p:spPr>
      </p:pic>
      <p:sp>
        <p:nvSpPr>
          <p:cNvPr id="19" name="Rectangle 18"/>
          <p:cNvSpPr/>
          <p:nvPr/>
        </p:nvSpPr>
        <p:spPr>
          <a:xfrm>
            <a:off x="4794651" y="2942644"/>
            <a:ext cx="2646878" cy="369332"/>
          </a:xfrm>
          <a:prstGeom prst="rect">
            <a:avLst/>
          </a:prstGeom>
        </p:spPr>
        <p:txBody>
          <a:bodyPr wrap="none">
            <a:spAutoFit/>
          </a:bodyPr>
          <a:lstStyle/>
          <a:p>
            <a:r>
              <a:rPr lang="en-GB" b="1" dirty="0" smtClean="0">
                <a:solidFill>
                  <a:srgbClr val="FF0000"/>
                </a:solidFill>
                <a:latin typeface="Arial" panose="020B0604020202020204" pitchFamily="34" charset="0"/>
                <a:ea typeface="Calibri" panose="020F0502020204030204" pitchFamily="34" charset="0"/>
              </a:rPr>
              <a:t>Road bearing capacity</a:t>
            </a:r>
            <a:endParaRPr lang="en-IE" b="1" dirty="0">
              <a:solidFill>
                <a:srgbClr val="FF0000"/>
              </a:solidFill>
            </a:endParaRPr>
          </a:p>
        </p:txBody>
      </p:sp>
      <p:sp>
        <p:nvSpPr>
          <p:cNvPr id="20" name="Rectangle 19"/>
          <p:cNvSpPr/>
          <p:nvPr/>
        </p:nvSpPr>
        <p:spPr>
          <a:xfrm>
            <a:off x="8952995" y="6205249"/>
            <a:ext cx="2595582" cy="369332"/>
          </a:xfrm>
          <a:prstGeom prst="rect">
            <a:avLst/>
          </a:prstGeom>
        </p:spPr>
        <p:txBody>
          <a:bodyPr wrap="none">
            <a:spAutoFit/>
          </a:bodyPr>
          <a:lstStyle/>
          <a:p>
            <a:r>
              <a:rPr lang="en-GB" dirty="0" smtClean="0">
                <a:solidFill>
                  <a:srgbClr val="FF0000"/>
                </a:solidFill>
                <a:latin typeface="Arial" panose="020B0604020202020204" pitchFamily="34" charset="0"/>
                <a:ea typeface="Calibri" panose="020F0502020204030204" pitchFamily="34" charset="0"/>
              </a:rPr>
              <a:t>Good quality civil works</a:t>
            </a:r>
            <a:endParaRPr lang="en-IE" dirty="0">
              <a:solidFill>
                <a:srgbClr val="FF0000"/>
              </a:solidFill>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1858" b="15810"/>
          <a:stretch/>
        </p:blipFill>
        <p:spPr>
          <a:xfrm>
            <a:off x="3966179" y="3433665"/>
            <a:ext cx="4255409" cy="3327869"/>
          </a:xfrm>
          <a:prstGeom prst="rect">
            <a:avLst/>
          </a:prstGeom>
          <a:ln w="19050">
            <a:solidFill>
              <a:schemeClr val="tx1"/>
            </a:solidFill>
          </a:ln>
        </p:spPr>
      </p:pic>
      <p:sp>
        <p:nvSpPr>
          <p:cNvPr id="21" name="Rectangle 20"/>
          <p:cNvSpPr/>
          <p:nvPr/>
        </p:nvSpPr>
        <p:spPr>
          <a:xfrm>
            <a:off x="4915949" y="6049738"/>
            <a:ext cx="2903359" cy="369332"/>
          </a:xfrm>
          <a:prstGeom prst="rect">
            <a:avLst/>
          </a:prstGeom>
        </p:spPr>
        <p:txBody>
          <a:bodyPr wrap="none">
            <a:spAutoFit/>
          </a:bodyPr>
          <a:lstStyle/>
          <a:p>
            <a:r>
              <a:rPr lang="en-GB" b="1" dirty="0" smtClean="0">
                <a:solidFill>
                  <a:srgbClr val="FF0000"/>
                </a:solidFill>
                <a:latin typeface="Arial" panose="020B0604020202020204" pitchFamily="34" charset="0"/>
                <a:ea typeface="Calibri" panose="020F0502020204030204" pitchFamily="34" charset="0"/>
              </a:rPr>
              <a:t>Hardstand bearing finish</a:t>
            </a:r>
            <a:endParaRPr lang="en-IE" b="1" dirty="0">
              <a:solidFill>
                <a:srgbClr val="FF0000"/>
              </a:solidFill>
            </a:endParaRPr>
          </a:p>
        </p:txBody>
      </p:sp>
    </p:spTree>
    <p:extLst>
      <p:ext uri="{BB962C8B-B14F-4D97-AF65-F5344CB8AC3E}">
        <p14:creationId xmlns:p14="http://schemas.microsoft.com/office/powerpoint/2010/main" val="36288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416" y="1271710"/>
            <a:ext cx="10515600" cy="1325563"/>
          </a:xfrm>
        </p:spPr>
        <p:txBody>
          <a:bodyPr/>
          <a:lstStyle/>
          <a:p>
            <a:pPr algn="ctr"/>
            <a:r>
              <a:rPr lang="en-GB" b="1" dirty="0" smtClean="0">
                <a:solidFill>
                  <a:srgbClr val="FF0000"/>
                </a:solidFill>
              </a:rPr>
              <a:t/>
            </a:r>
            <a:br>
              <a:rPr lang="en-GB" b="1" dirty="0" smtClean="0">
                <a:solidFill>
                  <a:srgbClr val="FF0000"/>
                </a:solidFill>
              </a:rPr>
            </a:br>
            <a:r>
              <a:rPr lang="en-GB" b="1" dirty="0" smtClean="0">
                <a:solidFill>
                  <a:srgbClr val="FF0000"/>
                </a:solidFill>
              </a:rPr>
              <a:t>Thank you for listening</a:t>
            </a:r>
            <a:endParaRPr lang="en-GB" b="1" dirty="0">
              <a:solidFill>
                <a:srgbClr val="FF0000"/>
              </a:solidFill>
            </a:endParaRPr>
          </a:p>
        </p:txBody>
      </p:sp>
      <p:sp>
        <p:nvSpPr>
          <p:cNvPr id="3" name="Content Placeholder 2"/>
          <p:cNvSpPr>
            <a:spLocks noGrp="1"/>
          </p:cNvSpPr>
          <p:nvPr>
            <p:ph idx="1"/>
          </p:nvPr>
        </p:nvSpPr>
        <p:spPr>
          <a:xfrm>
            <a:off x="838200" y="1690688"/>
            <a:ext cx="10515600" cy="2490543"/>
          </a:xfrm>
        </p:spPr>
        <p:txBody>
          <a:bodyPr>
            <a:normAutofit/>
          </a:bodyPr>
          <a:lstStyle/>
          <a:p>
            <a:pPr marL="0" indent="0" algn="ctr">
              <a:buNone/>
            </a:pPr>
            <a:endParaRPr lang="en-GB" sz="7200" dirty="0" smtClean="0">
              <a:solidFill>
                <a:srgbClr val="FF0000"/>
              </a:solidFill>
            </a:endParaRPr>
          </a:p>
          <a:p>
            <a:pPr marL="0" indent="0" algn="ctr">
              <a:buNone/>
            </a:pPr>
            <a:r>
              <a:rPr lang="en-GB" sz="7200" dirty="0" smtClean="0">
                <a:solidFill>
                  <a:srgbClr val="FF0000"/>
                </a:solidFill>
              </a:rPr>
              <a:t>Any Questions</a:t>
            </a:r>
            <a:endParaRPr lang="en-GB" sz="7200" dirty="0">
              <a:solidFill>
                <a:srgbClr val="FF0000"/>
              </a:solidFill>
            </a:endParaRPr>
          </a:p>
        </p:txBody>
      </p:sp>
      <p:pic>
        <p:nvPicPr>
          <p:cNvPr id="4" name="Picture 3"/>
          <p:cNvPicPr>
            <a:picLocks noChangeAspect="1"/>
          </p:cNvPicPr>
          <p:nvPr/>
        </p:nvPicPr>
        <p:blipFill>
          <a:blip r:embed="rId3"/>
          <a:stretch>
            <a:fillRect/>
          </a:stretch>
        </p:blipFill>
        <p:spPr>
          <a:xfrm>
            <a:off x="0" y="0"/>
            <a:ext cx="3579844" cy="1006482"/>
          </a:xfrm>
          <a:prstGeom prst="rect">
            <a:avLst/>
          </a:prstGeom>
        </p:spPr>
      </p:pic>
      <p:pic>
        <p:nvPicPr>
          <p:cNvPr id="7" name="Picture 6" descr="McNally%20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1212" y="0"/>
            <a:ext cx="1220788"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6725" y="6046237"/>
            <a:ext cx="3466706" cy="811763"/>
          </a:xfrm>
          <a:prstGeom prst="rect">
            <a:avLst/>
          </a:prstGeom>
        </p:spPr>
      </p:pic>
    </p:spTree>
    <p:extLst>
      <p:ext uri="{BB962C8B-B14F-4D97-AF65-F5344CB8AC3E}">
        <p14:creationId xmlns:p14="http://schemas.microsoft.com/office/powerpoint/2010/main" val="248060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15550"/>
            <a:ext cx="3466706" cy="811763"/>
          </a:xfrm>
          <a:prstGeom prst="rect">
            <a:avLst/>
          </a:prstGeom>
        </p:spPr>
      </p:pic>
      <p:sp>
        <p:nvSpPr>
          <p:cNvPr id="7" name="Rectangle 6"/>
          <p:cNvSpPr/>
          <p:nvPr/>
        </p:nvSpPr>
        <p:spPr>
          <a:xfrm>
            <a:off x="326572" y="796213"/>
            <a:ext cx="11541968" cy="2246769"/>
          </a:xfrm>
          <a:prstGeom prst="rect">
            <a:avLst/>
          </a:prstGeom>
        </p:spPr>
        <p:txBody>
          <a:bodyPr wrap="square">
            <a:spAutoFit/>
          </a:bodyPr>
          <a:lstStyle/>
          <a:p>
            <a:pPr>
              <a:spcAft>
                <a:spcPts val="0"/>
              </a:spcAft>
            </a:pPr>
            <a:r>
              <a:rPr lang="en-GB" sz="2000" dirty="0" smtClean="0">
                <a:solidFill>
                  <a:srgbClr val="FF0000"/>
                </a:solidFill>
                <a:latin typeface="Arial" panose="020B0604020202020204" pitchFamily="34" charset="0"/>
                <a:ea typeface="Calibri" panose="020F0502020204030204" pitchFamily="34" charset="0"/>
              </a:rPr>
              <a:t>The wind industry has been the key driver in crane design &amp; manufacture for the last 15 years.</a:t>
            </a:r>
          </a:p>
          <a:p>
            <a:pPr>
              <a:spcAft>
                <a:spcPts val="0"/>
              </a:spcAft>
            </a:pPr>
            <a:endParaRPr lang="en-GB" sz="20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latin typeface="Arial" panose="020B0604020202020204" pitchFamily="34" charset="0"/>
                <a:ea typeface="Calibri" panose="020F0502020204030204" pitchFamily="34" charset="0"/>
              </a:rPr>
              <a:t>Turbine hub-height has almost quadrupled &amp; b</a:t>
            </a:r>
            <a:r>
              <a:rPr lang="en-GB" sz="2000" dirty="0" smtClean="0">
                <a:solidFill>
                  <a:srgbClr val="FF0000"/>
                </a:solidFill>
                <a:effectLst/>
                <a:latin typeface="Arial" panose="020B0604020202020204" pitchFamily="34" charset="0"/>
                <a:ea typeface="Calibri" panose="020F0502020204030204" pitchFamily="34" charset="0"/>
              </a:rPr>
              <a:t>oom length will soon exceed 180m!</a:t>
            </a:r>
          </a:p>
          <a:p>
            <a:pPr>
              <a:spcAft>
                <a:spcPts val="0"/>
              </a:spcAft>
            </a:pPr>
            <a:endParaRPr lang="en-GB" sz="2000" dirty="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European policy and energy support mechanisms are changing radically.</a:t>
            </a:r>
          </a:p>
          <a:p>
            <a:pPr>
              <a:spcAft>
                <a:spcPts val="0"/>
              </a:spcAft>
            </a:pPr>
            <a:endParaRPr lang="en-GB" sz="2000" dirty="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We are being asked to </a:t>
            </a:r>
            <a:r>
              <a:rPr lang="en-GB" sz="2000" i="1" dirty="0" smtClean="0">
                <a:solidFill>
                  <a:srgbClr val="FF0000"/>
                </a:solidFill>
                <a:effectLst/>
                <a:latin typeface="Arial" panose="020B0604020202020204" pitchFamily="34" charset="0"/>
                <a:ea typeface="Calibri" panose="020F0502020204030204" pitchFamily="34" charset="0"/>
              </a:rPr>
              <a:t>optimise</a:t>
            </a:r>
            <a:r>
              <a:rPr lang="en-GB" sz="2000" dirty="0" smtClean="0">
                <a:solidFill>
                  <a:srgbClr val="FF0000"/>
                </a:solidFill>
                <a:effectLst/>
                <a:latin typeface="Arial" panose="020B0604020202020204" pitchFamily="34" charset="0"/>
                <a:ea typeface="Calibri" panose="020F0502020204030204" pitchFamily="34" charset="0"/>
              </a:rPr>
              <a:t> site infrastructure and reduce costs when the opposite should apply!</a:t>
            </a:r>
            <a:endParaRPr lang="en-GB" sz="2000" dirty="0">
              <a:solidFill>
                <a:srgbClr val="FF0000"/>
              </a:solidFill>
              <a:latin typeface="Arial" panose="020B0604020202020204" pitchFamily="34" charset="0"/>
              <a:ea typeface="Calibri" panose="020F0502020204030204" pitchFamily="34" charset="0"/>
            </a:endParaRPr>
          </a:p>
        </p:txBody>
      </p:sp>
      <p:pic>
        <p:nvPicPr>
          <p:cNvPr id="4" name="Picture 2" descr="https://scontent-lhr3-1.xx.fbcdn.net/hphotos-xpa1/t31.0-8/11958179_919011498174289_279216424352944995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1" b="5778"/>
          <a:stretch/>
        </p:blipFill>
        <p:spPr bwMode="auto">
          <a:xfrm>
            <a:off x="6312147" y="3489650"/>
            <a:ext cx="5812826" cy="32750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1600" t="15724" r="34452" b="12605"/>
          <a:stretch/>
        </p:blipFill>
        <p:spPr bwMode="auto">
          <a:xfrm>
            <a:off x="79222" y="3489649"/>
            <a:ext cx="2074593" cy="328437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triped Right Arrow 1"/>
          <p:cNvSpPr/>
          <p:nvPr/>
        </p:nvSpPr>
        <p:spPr>
          <a:xfrm>
            <a:off x="2192694" y="4889242"/>
            <a:ext cx="4086808" cy="839755"/>
          </a:xfrm>
          <a:prstGeom prst="striped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p:cNvSpPr/>
          <p:nvPr/>
        </p:nvSpPr>
        <p:spPr>
          <a:xfrm>
            <a:off x="2763912" y="5129117"/>
            <a:ext cx="2787943" cy="369332"/>
          </a:xfrm>
          <a:prstGeom prst="rect">
            <a:avLst/>
          </a:prstGeom>
        </p:spPr>
        <p:txBody>
          <a:bodyPr wrap="none">
            <a:spAutoFit/>
          </a:bodyPr>
          <a:lstStyle/>
          <a:p>
            <a:r>
              <a:rPr lang="en-GB" dirty="0" smtClean="0">
                <a:solidFill>
                  <a:srgbClr val="FF0000"/>
                </a:solidFill>
                <a:latin typeface="Arial" panose="020B0604020202020204" pitchFamily="34" charset="0"/>
                <a:ea typeface="Calibri" panose="020F0502020204030204" pitchFamily="34" charset="0"/>
              </a:rPr>
              <a:t>40m Hub-height to 160m!</a:t>
            </a:r>
            <a:endParaRPr lang="en-IE" dirty="0"/>
          </a:p>
        </p:txBody>
      </p:sp>
      <p:sp>
        <p:nvSpPr>
          <p:cNvPr id="6" name="Rectangle 5"/>
          <p:cNvSpPr/>
          <p:nvPr/>
        </p:nvSpPr>
        <p:spPr>
          <a:xfrm>
            <a:off x="2736236" y="3598897"/>
            <a:ext cx="2954655" cy="646331"/>
          </a:xfrm>
          <a:prstGeom prst="rect">
            <a:avLst/>
          </a:prstGeom>
        </p:spPr>
        <p:txBody>
          <a:bodyPr wrap="none">
            <a:spAutoFit/>
          </a:bodyPr>
          <a:lstStyle/>
          <a:p>
            <a:pPr>
              <a:spcAft>
                <a:spcPts val="0"/>
              </a:spcAft>
            </a:pPr>
            <a:r>
              <a:rPr lang="en-GB" dirty="0">
                <a:solidFill>
                  <a:srgbClr val="002060"/>
                </a:solidFill>
                <a:latin typeface="Arial" panose="020B0604020202020204" pitchFamily="34" charset="0"/>
                <a:ea typeface="Calibri" panose="020F0502020204030204" pitchFamily="34" charset="0"/>
              </a:rPr>
              <a:t>Crane rigging &amp; de-rigging </a:t>
            </a:r>
            <a:endParaRPr lang="en-GB" dirty="0" smtClean="0">
              <a:solidFill>
                <a:srgbClr val="002060"/>
              </a:solidFill>
              <a:latin typeface="Arial" panose="020B0604020202020204" pitchFamily="34" charset="0"/>
              <a:ea typeface="Calibri" panose="020F0502020204030204" pitchFamily="34" charset="0"/>
            </a:endParaRPr>
          </a:p>
          <a:p>
            <a:pPr>
              <a:spcAft>
                <a:spcPts val="0"/>
              </a:spcAft>
            </a:pPr>
            <a:r>
              <a:rPr lang="en-GB" dirty="0" smtClean="0">
                <a:solidFill>
                  <a:srgbClr val="002060"/>
                </a:solidFill>
                <a:latin typeface="Arial" panose="020B0604020202020204" pitchFamily="34" charset="0"/>
                <a:ea typeface="Calibri" panose="020F0502020204030204" pitchFamily="34" charset="0"/>
              </a:rPr>
              <a:t>is </a:t>
            </a:r>
            <a:r>
              <a:rPr lang="en-GB" dirty="0">
                <a:solidFill>
                  <a:srgbClr val="002060"/>
                </a:solidFill>
                <a:latin typeface="Arial" panose="020B0604020202020204" pitchFamily="34" charset="0"/>
                <a:ea typeface="Calibri" panose="020F0502020204030204" pitchFamily="34" charset="0"/>
              </a:rPr>
              <a:t>more complex than ever </a:t>
            </a:r>
          </a:p>
        </p:txBody>
      </p:sp>
    </p:spTree>
    <p:extLst>
      <p:ext uri="{BB962C8B-B14F-4D97-AF65-F5344CB8AC3E}">
        <p14:creationId xmlns:p14="http://schemas.microsoft.com/office/powerpoint/2010/main" val="39874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307911" y="301690"/>
            <a:ext cx="11541968" cy="4093428"/>
          </a:xfrm>
          <a:prstGeom prst="rect">
            <a:avLst/>
          </a:prstGeom>
          <a:noFill/>
        </p:spPr>
        <p:txBody>
          <a:bodyPr wrap="square">
            <a:spAutoFit/>
          </a:bodyPr>
          <a:lstStyle/>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Cranage is an integral constituent of our core activities.</a:t>
            </a: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endParaRPr lang="en-GB" sz="2000" dirty="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Crane design has been tailored to suit optimised infrastructure design. </a:t>
            </a:r>
          </a:p>
          <a:p>
            <a:pPr>
              <a:spcAft>
                <a:spcPts val="0"/>
              </a:spcAft>
            </a:pPr>
            <a:endParaRPr lang="en-GB" sz="20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effectLst/>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Our cranes operate at steep boom angles and our personnel work in, and under, suspended loads.</a:t>
            </a: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endParaRPr lang="en-GB" sz="2000" dirty="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latin typeface="Arial" panose="020B0604020202020204" pitchFamily="34" charset="0"/>
                <a:ea typeface="Calibri" panose="020F0502020204030204" pitchFamily="34" charset="0"/>
              </a:rPr>
              <a:t>It is during</a:t>
            </a:r>
            <a:r>
              <a:rPr lang="en-GB" sz="2000" dirty="0" smtClean="0">
                <a:solidFill>
                  <a:srgbClr val="FF0000"/>
                </a:solidFill>
                <a:effectLst/>
                <a:latin typeface="Arial" panose="020B0604020202020204" pitchFamily="34" charset="0"/>
                <a:ea typeface="Calibri" panose="020F0502020204030204" pitchFamily="34" charset="0"/>
              </a:rPr>
              <a:t> transportation and mobilisation of cranes that we are exposed to greatest risk.</a:t>
            </a: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endParaRPr lang="en-GB" sz="2000" dirty="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rgbClr val="FF0000"/>
                </a:solidFill>
                <a:effectLst/>
                <a:latin typeface="Arial" panose="020B0604020202020204" pitchFamily="34" charset="0"/>
                <a:ea typeface="Calibri" panose="020F0502020204030204" pitchFamily="34" charset="0"/>
              </a:rPr>
              <a:t>The law, and our obligations, is clear.</a:t>
            </a: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495" t="5431" r="2931" b="37380"/>
          <a:stretch/>
        </p:blipFill>
        <p:spPr>
          <a:xfrm>
            <a:off x="8808098" y="3432074"/>
            <a:ext cx="3293707" cy="3323290"/>
          </a:xfrm>
          <a:prstGeom prst="rect">
            <a:avLst/>
          </a:prstGeom>
          <a:ln w="19050">
            <a:solidFill>
              <a:schemeClr val="tx1"/>
            </a:solid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0255" t="25850" r="30051" b="15511"/>
          <a:stretch/>
        </p:blipFill>
        <p:spPr>
          <a:xfrm>
            <a:off x="5178490" y="3697783"/>
            <a:ext cx="2752530" cy="3057579"/>
          </a:xfrm>
          <a:prstGeom prst="rect">
            <a:avLst/>
          </a:prstGeom>
          <a:ln w="19050">
            <a:solidFill>
              <a:schemeClr val="tx1"/>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8741" t="18503" r="5340" b="17687"/>
          <a:stretch/>
        </p:blipFill>
        <p:spPr>
          <a:xfrm>
            <a:off x="93307" y="4590661"/>
            <a:ext cx="3852806" cy="2146041"/>
          </a:xfrm>
          <a:prstGeom prst="rect">
            <a:avLst/>
          </a:prstGeom>
          <a:ln w="19050">
            <a:solidFill>
              <a:schemeClr val="tx1"/>
            </a:solidFill>
          </a:ln>
        </p:spPr>
      </p:pic>
      <p:sp>
        <p:nvSpPr>
          <p:cNvPr id="4" name="Rectangle 3"/>
          <p:cNvSpPr/>
          <p:nvPr/>
        </p:nvSpPr>
        <p:spPr>
          <a:xfrm>
            <a:off x="105704" y="4578612"/>
            <a:ext cx="1685077" cy="369332"/>
          </a:xfrm>
          <a:prstGeom prst="rect">
            <a:avLst/>
          </a:prstGeom>
        </p:spPr>
        <p:txBody>
          <a:bodyPr wrap="none">
            <a:spAutoFit/>
          </a:bodyPr>
          <a:lstStyle/>
          <a:p>
            <a:r>
              <a:rPr lang="en-GB" dirty="0" smtClean="0">
                <a:solidFill>
                  <a:srgbClr val="002060"/>
                </a:solidFill>
                <a:latin typeface="Arial" panose="020B0604020202020204" pitchFamily="34" charset="0"/>
                <a:ea typeface="Calibri" panose="020F0502020204030204" pitchFamily="34" charset="0"/>
              </a:rPr>
              <a:t>Moving cranes</a:t>
            </a:r>
            <a:endParaRPr lang="en-IE" dirty="0">
              <a:solidFill>
                <a:srgbClr val="002060"/>
              </a:solidFill>
            </a:endParaRPr>
          </a:p>
        </p:txBody>
      </p:sp>
      <p:sp>
        <p:nvSpPr>
          <p:cNvPr id="13" name="Rectangle 12"/>
          <p:cNvSpPr/>
          <p:nvPr/>
        </p:nvSpPr>
        <p:spPr>
          <a:xfrm>
            <a:off x="5231321" y="3685982"/>
            <a:ext cx="2659702" cy="369332"/>
          </a:xfrm>
          <a:prstGeom prst="rect">
            <a:avLst/>
          </a:prstGeom>
        </p:spPr>
        <p:txBody>
          <a:bodyPr wrap="none">
            <a:spAutoFit/>
          </a:bodyPr>
          <a:lstStyle/>
          <a:p>
            <a:r>
              <a:rPr lang="en-GB" dirty="0" smtClean="0">
                <a:solidFill>
                  <a:srgbClr val="002060"/>
                </a:solidFill>
                <a:latin typeface="Arial" panose="020B0604020202020204" pitchFamily="34" charset="0"/>
              </a:rPr>
              <a:t>Low-level work at height</a:t>
            </a:r>
            <a:endParaRPr lang="en-IE" dirty="0">
              <a:solidFill>
                <a:srgbClr val="002060"/>
              </a:solidFill>
            </a:endParaRPr>
          </a:p>
        </p:txBody>
      </p:sp>
      <p:sp>
        <p:nvSpPr>
          <p:cNvPr id="14" name="Rectangle 13"/>
          <p:cNvSpPr/>
          <p:nvPr/>
        </p:nvSpPr>
        <p:spPr>
          <a:xfrm>
            <a:off x="8954235" y="3499371"/>
            <a:ext cx="2894767" cy="369332"/>
          </a:xfrm>
          <a:prstGeom prst="rect">
            <a:avLst/>
          </a:prstGeom>
        </p:spPr>
        <p:txBody>
          <a:bodyPr wrap="none">
            <a:spAutoFit/>
          </a:bodyPr>
          <a:lstStyle/>
          <a:p>
            <a:r>
              <a:rPr lang="en-GB" dirty="0" smtClean="0">
                <a:solidFill>
                  <a:srgbClr val="FF0000"/>
                </a:solidFill>
                <a:latin typeface="Arial" panose="020B0604020202020204" pitchFamily="34" charset="0"/>
                <a:ea typeface="Calibri" panose="020F0502020204030204" pitchFamily="34" charset="0"/>
              </a:rPr>
              <a:t>Trucks moving crane parts</a:t>
            </a:r>
            <a:endParaRPr lang="en-IE" dirty="0">
              <a:solidFill>
                <a:srgbClr val="FF0000"/>
              </a:solidFill>
            </a:endParaRPr>
          </a:p>
        </p:txBody>
      </p:sp>
    </p:spTree>
    <p:extLst>
      <p:ext uri="{BB962C8B-B14F-4D97-AF65-F5344CB8AC3E}">
        <p14:creationId xmlns:p14="http://schemas.microsoft.com/office/powerpoint/2010/main" val="41647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 calcmode="lin" valueType="num">
                                      <p:cBhvr additive="base">
                                        <p:cTn id="1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 calcmode="lin" valueType="num">
                                      <p:cBhvr additive="base">
                                        <p:cTn id="2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 calcmode="lin" valueType="num">
                                      <p:cBhvr additive="base">
                                        <p:cTn id="26"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12" end="12"/>
                                            </p:txEl>
                                          </p:spTgt>
                                        </p:tgtEl>
                                        <p:attrNameLst>
                                          <p:attrName>style.visibility</p:attrName>
                                        </p:attrNameLst>
                                      </p:cBhvr>
                                      <p:to>
                                        <p:strVal val="visible"/>
                                      </p:to>
                                    </p:set>
                                    <p:anim calcmode="lin" valueType="num">
                                      <p:cBhvr additive="base">
                                        <p:cTn id="32"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460375" y="306007"/>
            <a:ext cx="11541968" cy="6001643"/>
          </a:xfrm>
          <a:prstGeom prst="rect">
            <a:avLst/>
          </a:prstGeom>
          <a:noFill/>
        </p:spPr>
        <p:txBody>
          <a:bodyPr wrap="square">
            <a:spAutoFit/>
          </a:bodyPr>
          <a:lstStyle/>
          <a:p>
            <a:pPr>
              <a:spcAft>
                <a:spcPts val="0"/>
              </a:spcAft>
            </a:pPr>
            <a:r>
              <a:rPr lang="en-GB" sz="3200" b="1" u="sng" dirty="0" smtClean="0">
                <a:solidFill>
                  <a:srgbClr val="FF0000"/>
                </a:solidFill>
                <a:effectLst/>
                <a:latin typeface="Arial" panose="020B0604020202020204" pitchFamily="34" charset="0"/>
                <a:ea typeface="Calibri" panose="020F0502020204030204" pitchFamily="34" charset="0"/>
              </a:rPr>
              <a:t>WHAT MUST WE LEARN</a:t>
            </a:r>
          </a:p>
          <a:p>
            <a:pPr>
              <a:spcAft>
                <a:spcPts val="0"/>
              </a:spcAft>
            </a:pPr>
            <a:endParaRPr lang="en-GB" sz="3200" b="1"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An accident is classed as an </a:t>
            </a:r>
            <a:r>
              <a:rPr lang="en-GB" sz="2800" i="1" u="sng" dirty="0" smtClean="0">
                <a:solidFill>
                  <a:srgbClr val="FF0000"/>
                </a:solidFill>
                <a:latin typeface="Arial" panose="020B0604020202020204" pitchFamily="34" charset="0"/>
                <a:ea typeface="Calibri" panose="020F0502020204030204" pitchFamily="34" charset="0"/>
              </a:rPr>
              <a:t>unforeseen</a:t>
            </a:r>
            <a:r>
              <a:rPr lang="en-GB" sz="2800" dirty="0" smtClean="0">
                <a:solidFill>
                  <a:srgbClr val="FF0000"/>
                </a:solidFill>
                <a:latin typeface="Arial" panose="020B0604020202020204" pitchFamily="34" charset="0"/>
                <a:ea typeface="Calibri" panose="020F0502020204030204" pitchFamily="34" charset="0"/>
              </a:rPr>
              <a:t> event.</a:t>
            </a:r>
          </a:p>
          <a:p>
            <a:pPr>
              <a:spcAft>
                <a:spcPts val="0"/>
              </a:spcAft>
            </a:pPr>
            <a:endParaRPr lang="en-GB" sz="2800" b="1"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If it is repeated then it is </a:t>
            </a:r>
            <a:r>
              <a:rPr lang="en-GB" sz="2800" b="1" i="1" u="sng" dirty="0" smtClean="0">
                <a:solidFill>
                  <a:srgbClr val="FFFF00"/>
                </a:solidFill>
                <a:latin typeface="Arial" panose="020B0604020202020204" pitchFamily="34" charset="0"/>
                <a:ea typeface="Calibri" panose="020F0502020204030204" pitchFamily="34" charset="0"/>
              </a:rPr>
              <a:t>stupidity</a:t>
            </a:r>
            <a:endParaRPr lang="en-GB" sz="2800" dirty="0" smtClean="0">
              <a:solidFill>
                <a:srgbClr val="FF0000"/>
              </a:solidFill>
              <a:latin typeface="Arial" panose="020B0604020202020204" pitchFamily="34" charset="0"/>
              <a:ea typeface="Calibri" panose="020F0502020204030204" pitchFamily="34" charset="0"/>
            </a:endParaRP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When this happens we are (plural)</a:t>
            </a:r>
          </a:p>
          <a:p>
            <a:pPr>
              <a:spcAft>
                <a:spcPts val="0"/>
              </a:spcAft>
            </a:pPr>
            <a:endParaRPr lang="en-GB" sz="2800"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We have a duty to promote good practice.</a:t>
            </a:r>
          </a:p>
          <a:p>
            <a:pPr>
              <a:spcAft>
                <a:spcPts val="0"/>
              </a:spcAft>
            </a:pPr>
            <a:endParaRPr lang="en-GB" sz="2800" dirty="0" smtClean="0">
              <a:solidFill>
                <a:srgbClr val="FF0000"/>
              </a:solidFill>
              <a:latin typeface="Arial" panose="020B0604020202020204" pitchFamily="34" charset="0"/>
              <a:ea typeface="Calibri" panose="020F0502020204030204" pitchFamily="34" charset="0"/>
            </a:endParaRPr>
          </a:p>
          <a:p>
            <a:pPr>
              <a:spcAft>
                <a:spcPts val="0"/>
              </a:spcAft>
            </a:pPr>
            <a:endParaRPr lang="en-GB" sz="2800"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The behaviour of personnel reflects the ethos of senior management!</a:t>
            </a: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pic>
        <p:nvPicPr>
          <p:cNvPr id="1026" name="Picture 2" descr="Image result for D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8522" y="1687383"/>
            <a:ext cx="2192695" cy="32232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Striped Right Arrow 1"/>
          <p:cNvSpPr/>
          <p:nvPr/>
        </p:nvSpPr>
        <p:spPr>
          <a:xfrm>
            <a:off x="5980285" y="3048079"/>
            <a:ext cx="3666930" cy="401216"/>
          </a:xfrm>
          <a:prstGeom prst="stripedRightArrow">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AutoShape 4" descr="Image result for zero harm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476" y="3480317"/>
            <a:ext cx="2066925" cy="1709097"/>
          </a:xfrm>
          <a:prstGeom prst="rect">
            <a:avLst/>
          </a:prstGeom>
        </p:spPr>
      </p:pic>
    </p:spTree>
    <p:extLst>
      <p:ext uri="{BB962C8B-B14F-4D97-AF65-F5344CB8AC3E}">
        <p14:creationId xmlns:p14="http://schemas.microsoft.com/office/powerpoint/2010/main" val="323341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anim calcmode="lin" valueType="num">
                                      <p:cBhvr additive="base">
                                        <p:cTn id="5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307911" y="301690"/>
            <a:ext cx="11541968" cy="4708981"/>
          </a:xfrm>
          <a:prstGeom prst="rect">
            <a:avLst/>
          </a:prstGeom>
          <a:noFill/>
        </p:spPr>
        <p:txBody>
          <a:bodyPr wrap="square">
            <a:spAutoFit/>
          </a:bodyPr>
          <a:lstStyle/>
          <a:p>
            <a:pPr>
              <a:spcAft>
                <a:spcPts val="0"/>
              </a:spcAft>
            </a:pPr>
            <a:r>
              <a:rPr lang="en-GB" sz="3200" b="1" u="sng" dirty="0" smtClean="0">
                <a:solidFill>
                  <a:srgbClr val="FF0000"/>
                </a:solidFill>
                <a:effectLst/>
                <a:latin typeface="Arial" panose="020B0604020202020204" pitchFamily="34" charset="0"/>
                <a:ea typeface="Calibri" panose="020F0502020204030204" pitchFamily="34" charset="0"/>
              </a:rPr>
              <a:t>WHAT MUST WE DO</a:t>
            </a:r>
          </a:p>
          <a:p>
            <a:pPr>
              <a:spcAft>
                <a:spcPts val="0"/>
              </a:spcAft>
            </a:pPr>
            <a:endParaRPr lang="en-GB" sz="3200" b="1"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Ensure traffic management plans are simple and clear</a:t>
            </a:r>
          </a:p>
          <a:p>
            <a:pPr>
              <a:spcAft>
                <a:spcPts val="0"/>
              </a:spcAft>
            </a:pP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Directions to site are followed precisely.</a:t>
            </a:r>
          </a:p>
          <a:p>
            <a:pPr>
              <a:spcAft>
                <a:spcPts val="0"/>
              </a:spcAft>
            </a:pP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Ensure drivers do NOT use sat-navigation devices!</a:t>
            </a: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pic>
        <p:nvPicPr>
          <p:cNvPr id="6" name="Picture 2" descr="IMG_11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9130" y="2121687"/>
            <a:ext cx="3461261" cy="461501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rot="16852880" flipV="1">
            <a:off x="10056188" y="3832003"/>
            <a:ext cx="958701" cy="143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9069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 calcmode="lin" valueType="num">
                                      <p:cBhvr additive="base">
                                        <p:cTn id="3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307911" y="301690"/>
            <a:ext cx="11541968" cy="2985433"/>
          </a:xfrm>
          <a:prstGeom prst="rect">
            <a:avLst/>
          </a:prstGeom>
          <a:noFill/>
        </p:spPr>
        <p:txBody>
          <a:bodyPr wrap="square">
            <a:spAutoFit/>
          </a:bodyPr>
          <a:lstStyle/>
          <a:p>
            <a:pPr>
              <a:spcAft>
                <a:spcPts val="0"/>
              </a:spcAft>
            </a:pPr>
            <a:r>
              <a:rPr lang="en-GB" sz="3200" b="1" u="sng" dirty="0" smtClean="0">
                <a:solidFill>
                  <a:srgbClr val="FF0000"/>
                </a:solidFill>
                <a:effectLst/>
                <a:latin typeface="Arial" panose="020B0604020202020204" pitchFamily="34" charset="0"/>
                <a:ea typeface="Calibri" panose="020F0502020204030204" pitchFamily="34" charset="0"/>
              </a:rPr>
              <a:t>WHAT MUST WE DO</a:t>
            </a:r>
          </a:p>
          <a:p>
            <a:pPr>
              <a:spcAft>
                <a:spcPts val="0"/>
              </a:spcAft>
            </a:pPr>
            <a:endParaRPr lang="en-GB" sz="3200" b="1"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Promote good behaviour!</a:t>
            </a: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Enforce basic rules e.g. phone use while driving?</a:t>
            </a: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sp>
        <p:nvSpPr>
          <p:cNvPr id="3" name="Rectangle 2"/>
          <p:cNvSpPr/>
          <p:nvPr/>
        </p:nvSpPr>
        <p:spPr>
          <a:xfrm rot="16852880" flipV="1">
            <a:off x="10056188" y="3832003"/>
            <a:ext cx="958701" cy="143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3" descr="C:\Users\Dominic Murphy\Desktop\IMG_07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5" y="3670075"/>
            <a:ext cx="4422269" cy="312261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502" y="3592286"/>
            <a:ext cx="4048521" cy="3172408"/>
          </a:xfrm>
          <a:prstGeom prst="rect">
            <a:avLst/>
          </a:prstGeom>
          <a:ln w="19050">
            <a:solidFill>
              <a:schemeClr val="tx1"/>
            </a:solidFill>
          </a:ln>
        </p:spPr>
      </p:pic>
      <p:cxnSp>
        <p:nvCxnSpPr>
          <p:cNvPr id="4" name="Straight Arrow Connector 3"/>
          <p:cNvCxnSpPr/>
          <p:nvPr/>
        </p:nvCxnSpPr>
        <p:spPr>
          <a:xfrm flipV="1">
            <a:off x="1548882" y="5253135"/>
            <a:ext cx="1875453" cy="1866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076142" y="4951836"/>
            <a:ext cx="505267" cy="369332"/>
          </a:xfrm>
          <a:prstGeom prst="rect">
            <a:avLst/>
          </a:prstGeom>
        </p:spPr>
        <p:txBody>
          <a:bodyPr wrap="none">
            <a:spAutoFit/>
          </a:bodyPr>
          <a:lstStyle/>
          <a:p>
            <a:r>
              <a:rPr lang="en-GB" dirty="0" smtClean="0">
                <a:solidFill>
                  <a:srgbClr val="FF0000"/>
                </a:solidFill>
                <a:latin typeface="Arial" panose="020B0604020202020204" pitchFamily="34" charset="0"/>
                <a:ea typeface="Calibri" panose="020F0502020204030204" pitchFamily="34" charset="0"/>
              </a:rPr>
              <a:t>6m</a:t>
            </a:r>
            <a:endParaRPr lang="en-IE" dirty="0"/>
          </a:p>
        </p:txBody>
      </p:sp>
      <p:cxnSp>
        <p:nvCxnSpPr>
          <p:cNvPr id="12" name="Straight Arrow Connector 11"/>
          <p:cNvCxnSpPr/>
          <p:nvPr/>
        </p:nvCxnSpPr>
        <p:spPr>
          <a:xfrm flipV="1">
            <a:off x="10039739" y="4562669"/>
            <a:ext cx="933061" cy="279919"/>
          </a:xfrm>
          <a:prstGeom prst="straightConnector1">
            <a:avLst/>
          </a:prstGeom>
          <a:ln w="38100">
            <a:solidFill>
              <a:srgbClr val="FF3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20566130">
            <a:off x="10178223" y="4675027"/>
            <a:ext cx="825867" cy="369332"/>
          </a:xfrm>
          <a:prstGeom prst="rect">
            <a:avLst/>
          </a:prstGeom>
        </p:spPr>
        <p:txBody>
          <a:bodyPr wrap="none">
            <a:spAutoFit/>
          </a:bodyPr>
          <a:lstStyle/>
          <a:p>
            <a:r>
              <a:rPr lang="en-GB" dirty="0" smtClean="0">
                <a:solidFill>
                  <a:srgbClr val="FF0000"/>
                </a:solidFill>
                <a:latin typeface="Arial" panose="020B0604020202020204" pitchFamily="34" charset="0"/>
                <a:ea typeface="Calibri" panose="020F0502020204030204" pitchFamily="34" charset="0"/>
              </a:rPr>
              <a:t>2.55m</a:t>
            </a:r>
            <a:endParaRPr lang="en-IE" dirty="0"/>
          </a:p>
        </p:txBody>
      </p:sp>
      <p:sp>
        <p:nvSpPr>
          <p:cNvPr id="17" name="Rectangle 16"/>
          <p:cNvSpPr/>
          <p:nvPr/>
        </p:nvSpPr>
        <p:spPr>
          <a:xfrm>
            <a:off x="4495881" y="3863264"/>
            <a:ext cx="3491124" cy="1477328"/>
          </a:xfrm>
          <a:prstGeom prst="rect">
            <a:avLst/>
          </a:prstGeom>
        </p:spPr>
        <p:txBody>
          <a:bodyPr wrap="square">
            <a:spAutoFit/>
          </a:bodyPr>
          <a:lstStyle/>
          <a:p>
            <a:pPr algn="ctr"/>
            <a:r>
              <a:rPr lang="en-GB" dirty="0" smtClean="0">
                <a:solidFill>
                  <a:srgbClr val="FF0000"/>
                </a:solidFill>
                <a:latin typeface="Arial" panose="020B0604020202020204" pitchFamily="34" charset="0"/>
                <a:ea typeface="Calibri" panose="020F0502020204030204" pitchFamily="34" charset="0"/>
              </a:rPr>
              <a:t>This driver was sending an SMS </a:t>
            </a:r>
          </a:p>
          <a:p>
            <a:pPr algn="ctr"/>
            <a:endParaRPr lang="en-GB" dirty="0">
              <a:solidFill>
                <a:srgbClr val="FF0000"/>
              </a:solidFill>
              <a:latin typeface="Arial" panose="020B0604020202020204" pitchFamily="34" charset="0"/>
            </a:endParaRPr>
          </a:p>
          <a:p>
            <a:pPr algn="ctr"/>
            <a:r>
              <a:rPr lang="en-GB" dirty="0" smtClean="0">
                <a:solidFill>
                  <a:srgbClr val="FF0000"/>
                </a:solidFill>
                <a:latin typeface="Arial" panose="020B0604020202020204" pitchFamily="34" charset="0"/>
              </a:rPr>
              <a:t>We cannot condemn this behaviour when we actually condone it!</a:t>
            </a:r>
            <a:endParaRPr lang="en-IE" dirty="0">
              <a:solidFill>
                <a:srgbClr val="FF0000"/>
              </a:solidFill>
            </a:endParaRPr>
          </a:p>
        </p:txBody>
      </p:sp>
    </p:spTree>
    <p:extLst>
      <p:ext uri="{BB962C8B-B14F-4D97-AF65-F5344CB8AC3E}">
        <p14:creationId xmlns:p14="http://schemas.microsoft.com/office/powerpoint/2010/main" val="269994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3" name="Rectangle 2"/>
          <p:cNvSpPr/>
          <p:nvPr/>
        </p:nvSpPr>
        <p:spPr>
          <a:xfrm>
            <a:off x="359508" y="268850"/>
            <a:ext cx="8307754" cy="1077218"/>
          </a:xfrm>
          <a:prstGeom prst="rect">
            <a:avLst/>
          </a:prstGeom>
        </p:spPr>
        <p:txBody>
          <a:bodyPr wrap="square">
            <a:spAutoFit/>
          </a:bodyPr>
          <a:lstStyle/>
          <a:p>
            <a:r>
              <a:rPr lang="en-GB" sz="3200" dirty="0">
                <a:solidFill>
                  <a:srgbClr val="FF0000"/>
                </a:solidFill>
              </a:rPr>
              <a:t>What happens when de rigging goes wrong</a:t>
            </a:r>
            <a:br>
              <a:rPr lang="en-GB" sz="3200" dirty="0">
                <a:solidFill>
                  <a:srgbClr val="FF0000"/>
                </a:solidFill>
              </a:rPr>
            </a:br>
            <a:endParaRPr lang="en-GB" sz="3200" dirty="0"/>
          </a:p>
        </p:txBody>
      </p:sp>
      <p:pic>
        <p:nvPicPr>
          <p:cNvPr id="4" name="Picture 3"/>
          <p:cNvPicPr/>
          <p:nvPr/>
        </p:nvPicPr>
        <p:blipFill rotWithShape="1">
          <a:blip r:embed="rId4"/>
          <a:srcRect l="12307" t="7522" r="9615" b="12391"/>
          <a:stretch/>
        </p:blipFill>
        <p:spPr bwMode="auto">
          <a:xfrm>
            <a:off x="1000368" y="1016000"/>
            <a:ext cx="9558215" cy="3532553"/>
          </a:xfrm>
          <a:prstGeom prst="rect">
            <a:avLst/>
          </a:prstGeom>
          <a:ln w="285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Picture 4"/>
          <p:cNvPicPr/>
          <p:nvPr/>
        </p:nvPicPr>
        <p:blipFill rotWithShape="1">
          <a:blip r:embed="rId5"/>
          <a:srcRect l="11025" t="32365" r="36667" b="42792"/>
          <a:stretch/>
        </p:blipFill>
        <p:spPr bwMode="auto">
          <a:xfrm>
            <a:off x="1000369" y="4775199"/>
            <a:ext cx="9558215" cy="1836615"/>
          </a:xfrm>
          <a:prstGeom prst="rect">
            <a:avLst/>
          </a:prstGeom>
          <a:ln w="285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8667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923" y="1131032"/>
            <a:ext cx="10515600" cy="1325563"/>
          </a:xfrm>
        </p:spPr>
        <p:txBody>
          <a:bodyPr/>
          <a:lstStyle/>
          <a:p>
            <a:r>
              <a:rPr lang="en-GB" dirty="0">
                <a:solidFill>
                  <a:srgbClr val="FF0000"/>
                </a:solidFill>
              </a:rPr>
              <a:t>What happens when de rigging goes wrong</a:t>
            </a:r>
            <a:br>
              <a:rPr lang="en-GB" dirty="0">
                <a:solidFill>
                  <a:srgbClr val="FF0000"/>
                </a:solidFill>
              </a:rPr>
            </a:br>
            <a:endParaRPr lang="en-GB" dirty="0">
              <a:solidFill>
                <a:srgbClr val="FF0000"/>
              </a:solidFill>
            </a:endParaRPr>
          </a:p>
        </p:txBody>
      </p:sp>
      <p:pic>
        <p:nvPicPr>
          <p:cNvPr id="4" name="PY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6923" y="1992923"/>
            <a:ext cx="10097477" cy="460326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Tree>
    <p:extLst>
      <p:ext uri="{BB962C8B-B14F-4D97-AF65-F5344CB8AC3E}">
        <p14:creationId xmlns:p14="http://schemas.microsoft.com/office/powerpoint/2010/main" val="3471094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94" y="0"/>
            <a:ext cx="3466706" cy="811763"/>
          </a:xfrm>
          <a:prstGeom prst="rect">
            <a:avLst/>
          </a:prstGeom>
        </p:spPr>
      </p:pic>
      <p:sp>
        <p:nvSpPr>
          <p:cNvPr id="7" name="Rectangle 6"/>
          <p:cNvSpPr/>
          <p:nvPr/>
        </p:nvSpPr>
        <p:spPr>
          <a:xfrm>
            <a:off x="307911" y="301690"/>
            <a:ext cx="11541968" cy="3847207"/>
          </a:xfrm>
          <a:prstGeom prst="rect">
            <a:avLst/>
          </a:prstGeom>
          <a:noFill/>
        </p:spPr>
        <p:txBody>
          <a:bodyPr wrap="square">
            <a:spAutoFit/>
          </a:bodyPr>
          <a:lstStyle/>
          <a:p>
            <a:pPr>
              <a:spcAft>
                <a:spcPts val="0"/>
              </a:spcAft>
            </a:pPr>
            <a:r>
              <a:rPr lang="en-GB" sz="3200" b="1" u="sng" dirty="0" smtClean="0">
                <a:solidFill>
                  <a:srgbClr val="FF0000"/>
                </a:solidFill>
                <a:effectLst/>
                <a:latin typeface="Arial" panose="020B0604020202020204" pitchFamily="34" charset="0"/>
                <a:ea typeface="Calibri" panose="020F0502020204030204" pitchFamily="34" charset="0"/>
              </a:rPr>
              <a:t>WHAT MUST WE DO</a:t>
            </a:r>
          </a:p>
          <a:p>
            <a:pPr>
              <a:spcAft>
                <a:spcPts val="0"/>
              </a:spcAft>
            </a:pPr>
            <a:endParaRPr lang="en-GB" sz="3200" b="1" dirty="0">
              <a:solidFill>
                <a:srgbClr val="FF0000"/>
              </a:solidFill>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Promote good behaviour!</a:t>
            </a: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Simple guidelines for rigging/de-rigging cranes?</a:t>
            </a:r>
          </a:p>
          <a:p>
            <a:pPr>
              <a:spcAft>
                <a:spcPts val="0"/>
              </a:spcAft>
            </a:pPr>
            <a:endParaRPr lang="en-GB" sz="2800" dirty="0">
              <a:solidFill>
                <a:srgbClr val="FF0000"/>
              </a:solidFill>
              <a:effectLst/>
              <a:latin typeface="Arial" panose="020B0604020202020204" pitchFamily="34" charset="0"/>
              <a:ea typeface="Calibri" panose="020F0502020204030204" pitchFamily="34" charset="0"/>
            </a:endParaRPr>
          </a:p>
          <a:p>
            <a:pPr>
              <a:spcAft>
                <a:spcPts val="0"/>
              </a:spcAft>
            </a:pPr>
            <a:r>
              <a:rPr lang="en-GB" sz="2800" dirty="0" smtClean="0">
                <a:solidFill>
                  <a:srgbClr val="FF0000"/>
                </a:solidFill>
                <a:latin typeface="Arial" panose="020B0604020202020204" pitchFamily="34" charset="0"/>
                <a:ea typeface="Calibri" panose="020F0502020204030204" pitchFamily="34" charset="0"/>
              </a:rPr>
              <a:t>Adopt a pan-European approach – be consistent!</a:t>
            </a:r>
            <a:endParaRPr lang="en-GB" sz="2800" dirty="0" smtClean="0">
              <a:solidFill>
                <a:srgbClr val="FF0000"/>
              </a:solidFill>
              <a:effectLst/>
              <a:latin typeface="Arial" panose="020B0604020202020204" pitchFamily="34" charset="0"/>
              <a:ea typeface="Calibri" panose="020F0502020204030204" pitchFamily="34" charset="0"/>
            </a:endParaRPr>
          </a:p>
          <a:p>
            <a:pPr>
              <a:spcAft>
                <a:spcPts val="0"/>
              </a:spcAft>
            </a:pPr>
            <a:endParaRPr lang="en-GB" sz="2000" dirty="0" smtClean="0">
              <a:solidFill>
                <a:srgbClr val="FF0000"/>
              </a:solidFill>
              <a:latin typeface="Arial" panose="020B0604020202020204" pitchFamily="34" charset="0"/>
              <a:ea typeface="Calibri" panose="020F0502020204030204" pitchFamily="34" charset="0"/>
            </a:endParaRPr>
          </a:p>
          <a:p>
            <a:pPr>
              <a:spcAft>
                <a:spcPts val="0"/>
              </a:spcAft>
            </a:pPr>
            <a:r>
              <a:rPr lang="en-GB" sz="2000" dirty="0" smtClean="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sp>
        <p:nvSpPr>
          <p:cNvPr id="3" name="Rectangle 2"/>
          <p:cNvSpPr/>
          <p:nvPr/>
        </p:nvSpPr>
        <p:spPr>
          <a:xfrm rot="16852880" flipV="1">
            <a:off x="10056188" y="3832003"/>
            <a:ext cx="958701" cy="143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50" name="Picture 2" descr="http://www.windhoist.co.uk/i/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indhoist.co.uk/i/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22676" t="10405" r="14772" b="45793"/>
          <a:stretch/>
        </p:blipFill>
        <p:spPr>
          <a:xfrm>
            <a:off x="6960637" y="3797559"/>
            <a:ext cx="5140036" cy="2967134"/>
          </a:xfrm>
          <a:prstGeom prst="rect">
            <a:avLst/>
          </a:prstGeom>
          <a:ln w="19050">
            <a:solidFill>
              <a:schemeClr val="tx1"/>
            </a:solidFill>
          </a:ln>
        </p:spPr>
      </p:pic>
      <p:sp>
        <p:nvSpPr>
          <p:cNvPr id="6" name="Rectangle 5"/>
          <p:cNvSpPr/>
          <p:nvPr/>
        </p:nvSpPr>
        <p:spPr>
          <a:xfrm>
            <a:off x="11075437" y="5383763"/>
            <a:ext cx="363894" cy="2892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5101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1916</Words>
  <Application>Microsoft Office PowerPoint</Application>
  <PresentationFormat>Widescreen</PresentationFormat>
  <Paragraphs>111</Paragraphs>
  <Slides>11</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Best Practice In Crane Transport Rigging and De-Rigging on Site by Dominic Murphy HSE Advisor Windhoist Limited Assisted By Declan Corrigan Technical Manager</vt:lpstr>
      <vt:lpstr>PowerPoint Presentation</vt:lpstr>
      <vt:lpstr>PowerPoint Presentation</vt:lpstr>
      <vt:lpstr>PowerPoint Presentation</vt:lpstr>
      <vt:lpstr>PowerPoint Presentation</vt:lpstr>
      <vt:lpstr>PowerPoint Presentation</vt:lpstr>
      <vt:lpstr>PowerPoint Presentation</vt:lpstr>
      <vt:lpstr>What happens when de rigging goes wrong </vt:lpstr>
      <vt:lpstr>PowerPoint Presentation</vt:lpstr>
      <vt:lpstr>PowerPoint Presentation</vt:lpstr>
      <vt:lpstr> Thank you for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Windhoist Presentation to MHI Vestas Offshore Wind</dc:title>
  <dc:creator>Lynn Macnab</dc:creator>
  <cp:lastModifiedBy>Media</cp:lastModifiedBy>
  <cp:revision>156</cp:revision>
  <cp:lastPrinted>2016-09-28T06:28:46Z</cp:lastPrinted>
  <dcterms:created xsi:type="dcterms:W3CDTF">2016-07-22T09:02:13Z</dcterms:created>
  <dcterms:modified xsi:type="dcterms:W3CDTF">2016-09-28T06:29:06Z</dcterms:modified>
</cp:coreProperties>
</file>