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312" r:id="rId2"/>
    <p:sldId id="330" r:id="rId3"/>
    <p:sldId id="314" r:id="rId4"/>
    <p:sldId id="333" r:id="rId5"/>
    <p:sldId id="334" r:id="rId6"/>
    <p:sldId id="336" r:id="rId7"/>
    <p:sldId id="339" r:id="rId8"/>
    <p:sldId id="345" r:id="rId9"/>
    <p:sldId id="338" r:id="rId10"/>
    <p:sldId id="349" r:id="rId11"/>
    <p:sldId id="340" r:id="rId12"/>
    <p:sldId id="342" r:id="rId13"/>
    <p:sldId id="346" r:id="rId14"/>
    <p:sldId id="327" r:id="rId15"/>
    <p:sldId id="329" r:id="rId16"/>
    <p:sldId id="324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FFCC00"/>
    <a:srgbClr val="DDDDDD"/>
    <a:srgbClr val="FFCCFF"/>
    <a:srgbClr val="00FFFF"/>
    <a:srgbClr val="D5D6D7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89" d="100"/>
          <a:sy n="89" d="100"/>
        </p:scale>
        <p:origin x="61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1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r\Documents\Meteodyn\C_onferences\d_one\20160927_EWEA2016\wake\talk\RMSE_Hors_Rev_Nys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r\Documents\Meteodyn\C_onferences\d_one\20160927_EWEA2016\wake\talk\RMSE_Hors_Rev_Nys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Feuil1!$D$8</c:f>
              <c:strCache>
                <c:ptCount val="1"/>
                <c:pt idx="0">
                  <c:v> WT Park+IBL</c:v>
                </c:pt>
              </c:strCache>
            </c:strRef>
          </c:tx>
          <c:spPr>
            <a:ln w="28575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9525">
                <a:solidFill>
                  <a:srgbClr val="0066FF"/>
                </a:solidFill>
              </a:ln>
              <a:effectLst/>
            </c:spPr>
          </c:marker>
          <c:cat>
            <c:strRef>
              <c:f>Feuil1!$C$9:$C$15</c:f>
              <c:strCache>
                <c:ptCount val="7"/>
                <c:pt idx="0">
                  <c:v>ER-15°</c:v>
                </c:pt>
                <c:pt idx="1">
                  <c:v>ER-10°</c:v>
                </c:pt>
                <c:pt idx="2">
                  <c:v>ER-5°</c:v>
                </c:pt>
                <c:pt idx="3">
                  <c:v>ER</c:v>
                </c:pt>
                <c:pt idx="4">
                  <c:v>ER+5°</c:v>
                </c:pt>
                <c:pt idx="5">
                  <c:v>ER+10°</c:v>
                </c:pt>
                <c:pt idx="6">
                  <c:v>ER+15°</c:v>
                </c:pt>
              </c:strCache>
            </c:strRef>
          </c:cat>
          <c:val>
            <c:numRef>
              <c:f>Feuil1!$D$9:$D$15</c:f>
              <c:numCache>
                <c:formatCode>General</c:formatCode>
                <c:ptCount val="7"/>
                <c:pt idx="0">
                  <c:v>0.11</c:v>
                </c:pt>
                <c:pt idx="1">
                  <c:v>0.04</c:v>
                </c:pt>
                <c:pt idx="2">
                  <c:v>0.05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7.0000000000000007E-2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Feuil1!$E$8</c:f>
              <c:strCache>
                <c:ptCount val="1"/>
                <c:pt idx="0">
                  <c:v> WT Fast EVM+IBL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Feuil1!$C$9:$C$15</c:f>
              <c:strCache>
                <c:ptCount val="7"/>
                <c:pt idx="0">
                  <c:v>ER-15°</c:v>
                </c:pt>
                <c:pt idx="1">
                  <c:v>ER-10°</c:v>
                </c:pt>
                <c:pt idx="2">
                  <c:v>ER-5°</c:v>
                </c:pt>
                <c:pt idx="3">
                  <c:v>ER</c:v>
                </c:pt>
                <c:pt idx="4">
                  <c:v>ER+5°</c:v>
                </c:pt>
                <c:pt idx="5">
                  <c:v>ER+10°</c:v>
                </c:pt>
                <c:pt idx="6">
                  <c:v>ER+15°</c:v>
                </c:pt>
              </c:strCache>
            </c:strRef>
          </c:cat>
          <c:val>
            <c:numRef>
              <c:f>Feuil1!$E$9:$E$15</c:f>
              <c:numCache>
                <c:formatCode>General</c:formatCode>
                <c:ptCount val="7"/>
                <c:pt idx="0">
                  <c:v>0.11</c:v>
                </c:pt>
                <c:pt idx="1">
                  <c:v>0.03</c:v>
                </c:pt>
                <c:pt idx="2">
                  <c:v>0.03</c:v>
                </c:pt>
                <c:pt idx="3">
                  <c:v>0.06</c:v>
                </c:pt>
                <c:pt idx="4">
                  <c:v>0.05</c:v>
                </c:pt>
                <c:pt idx="5">
                  <c:v>0.08</c:v>
                </c:pt>
                <c:pt idx="6">
                  <c:v>7.0000000000000007E-2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Feuil1!$F$8</c:f>
              <c:strCache>
                <c:ptCount val="1"/>
                <c:pt idx="0">
                  <c:v> WindFarmer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Feuil1!$C$9:$C$15</c:f>
              <c:strCache>
                <c:ptCount val="7"/>
                <c:pt idx="0">
                  <c:v>ER-15°</c:v>
                </c:pt>
                <c:pt idx="1">
                  <c:v>ER-10°</c:v>
                </c:pt>
                <c:pt idx="2">
                  <c:v>ER-5°</c:v>
                </c:pt>
                <c:pt idx="3">
                  <c:v>ER</c:v>
                </c:pt>
                <c:pt idx="4">
                  <c:v>ER+5°</c:v>
                </c:pt>
                <c:pt idx="5">
                  <c:v>ER+10°</c:v>
                </c:pt>
                <c:pt idx="6">
                  <c:v>ER+15°</c:v>
                </c:pt>
              </c:strCache>
            </c:strRef>
          </c:cat>
          <c:val>
            <c:numRef>
              <c:f>Feuil1!$F$9:$F$15</c:f>
              <c:numCache>
                <c:formatCode>General</c:formatCode>
                <c:ptCount val="7"/>
                <c:pt idx="0">
                  <c:v>0.15</c:v>
                </c:pt>
                <c:pt idx="1">
                  <c:v>0.05</c:v>
                </c:pt>
                <c:pt idx="2">
                  <c:v>0.05</c:v>
                </c:pt>
                <c:pt idx="3">
                  <c:v>0.04</c:v>
                </c:pt>
                <c:pt idx="4">
                  <c:v>0.04</c:v>
                </c:pt>
                <c:pt idx="5">
                  <c:v>0.03</c:v>
                </c:pt>
                <c:pt idx="6">
                  <c:v>7.0000000000000007E-2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Feuil1!$G$8</c:f>
              <c:strCache>
                <c:ptCount val="1"/>
                <c:pt idx="0">
                  <c:v> Wakefarm</c:v>
                </c:pt>
              </c:strCache>
            </c:strRef>
          </c:tx>
          <c:spPr>
            <a:ln w="28575" cap="rnd">
              <a:solidFill>
                <a:srgbClr val="00FF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FFFF"/>
              </a:solidFill>
              <a:ln w="9525">
                <a:solidFill>
                  <a:srgbClr val="00FFFF"/>
                </a:solidFill>
              </a:ln>
              <a:effectLst/>
            </c:spPr>
          </c:marker>
          <c:cat>
            <c:strRef>
              <c:f>Feuil1!$C$9:$C$15</c:f>
              <c:strCache>
                <c:ptCount val="7"/>
                <c:pt idx="0">
                  <c:v>ER-15°</c:v>
                </c:pt>
                <c:pt idx="1">
                  <c:v>ER-10°</c:v>
                </c:pt>
                <c:pt idx="2">
                  <c:v>ER-5°</c:v>
                </c:pt>
                <c:pt idx="3">
                  <c:v>ER</c:v>
                </c:pt>
                <c:pt idx="4">
                  <c:v>ER+5°</c:v>
                </c:pt>
                <c:pt idx="5">
                  <c:v>ER+10°</c:v>
                </c:pt>
                <c:pt idx="6">
                  <c:v>ER+15°</c:v>
                </c:pt>
              </c:strCache>
            </c:strRef>
          </c:cat>
          <c:val>
            <c:numRef>
              <c:f>Feuil1!$G$9:$G$15</c:f>
              <c:numCache>
                <c:formatCode>General</c:formatCode>
                <c:ptCount val="7"/>
                <c:pt idx="0">
                  <c:v>0.17</c:v>
                </c:pt>
                <c:pt idx="1">
                  <c:v>7.0000000000000007E-2</c:v>
                </c:pt>
                <c:pt idx="2">
                  <c:v>0.03</c:v>
                </c:pt>
                <c:pt idx="3">
                  <c:v>0.08</c:v>
                </c:pt>
                <c:pt idx="4">
                  <c:v>0.05</c:v>
                </c:pt>
                <c:pt idx="5">
                  <c:v>0.03</c:v>
                </c:pt>
                <c:pt idx="6">
                  <c:v>0.03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Feuil1!$H$8</c:f>
              <c:strCache>
                <c:ptCount val="1"/>
                <c:pt idx="0">
                  <c:v> WAsP</c:v>
                </c:pt>
              </c:strCache>
            </c:strRef>
          </c:tx>
          <c:spPr>
            <a:ln w="28575" cap="rnd">
              <a:solidFill>
                <a:srgbClr val="FFCC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C00"/>
              </a:solidFill>
              <a:ln w="9525">
                <a:solidFill>
                  <a:srgbClr val="FFCC00"/>
                </a:solidFill>
              </a:ln>
              <a:effectLst/>
            </c:spPr>
          </c:marker>
          <c:cat>
            <c:strRef>
              <c:f>Feuil1!$C$9:$C$15</c:f>
              <c:strCache>
                <c:ptCount val="7"/>
                <c:pt idx="0">
                  <c:v>ER-15°</c:v>
                </c:pt>
                <c:pt idx="1">
                  <c:v>ER-10°</c:v>
                </c:pt>
                <c:pt idx="2">
                  <c:v>ER-5°</c:v>
                </c:pt>
                <c:pt idx="3">
                  <c:v>ER</c:v>
                </c:pt>
                <c:pt idx="4">
                  <c:v>ER+5°</c:v>
                </c:pt>
                <c:pt idx="5">
                  <c:v>ER+10°</c:v>
                </c:pt>
                <c:pt idx="6">
                  <c:v>ER+15°</c:v>
                </c:pt>
              </c:strCache>
            </c:strRef>
          </c:cat>
          <c:val>
            <c:numRef>
              <c:f>Feuil1!$H$9:$H$15</c:f>
              <c:numCache>
                <c:formatCode>General</c:formatCode>
                <c:ptCount val="7"/>
                <c:pt idx="1">
                  <c:v>0.17</c:v>
                </c:pt>
                <c:pt idx="3">
                  <c:v>0.06</c:v>
                </c:pt>
                <c:pt idx="5">
                  <c:v>0.11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Feuil1!$I$8</c:f>
              <c:strCache>
                <c:ptCount val="1"/>
                <c:pt idx="0">
                  <c:v> NTUA</c:v>
                </c:pt>
              </c:strCache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cat>
            <c:strRef>
              <c:f>Feuil1!$C$9:$C$15</c:f>
              <c:strCache>
                <c:ptCount val="7"/>
                <c:pt idx="0">
                  <c:v>ER-15°</c:v>
                </c:pt>
                <c:pt idx="1">
                  <c:v>ER-10°</c:v>
                </c:pt>
                <c:pt idx="2">
                  <c:v>ER-5°</c:v>
                </c:pt>
                <c:pt idx="3">
                  <c:v>ER</c:v>
                </c:pt>
                <c:pt idx="4">
                  <c:v>ER+5°</c:v>
                </c:pt>
                <c:pt idx="5">
                  <c:v>ER+10°</c:v>
                </c:pt>
                <c:pt idx="6">
                  <c:v>ER+15°</c:v>
                </c:pt>
              </c:strCache>
            </c:strRef>
          </c:cat>
          <c:val>
            <c:numRef>
              <c:f>Feuil1!$I$9:$I$15</c:f>
              <c:numCache>
                <c:formatCode>General</c:formatCode>
                <c:ptCount val="7"/>
                <c:pt idx="0">
                  <c:v>7.0000000000000007E-2</c:v>
                </c:pt>
                <c:pt idx="1">
                  <c:v>0.11</c:v>
                </c:pt>
                <c:pt idx="2">
                  <c:v>0.03</c:v>
                </c:pt>
                <c:pt idx="3">
                  <c:v>0.08</c:v>
                </c:pt>
                <c:pt idx="4">
                  <c:v>0.04</c:v>
                </c:pt>
                <c:pt idx="5">
                  <c:v>0.03</c:v>
                </c:pt>
                <c:pt idx="6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690936"/>
        <c:axId val="329984128"/>
      </c:lineChart>
      <c:catAx>
        <c:axId val="272690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solidFill>
                      <a:schemeClr val="tx1"/>
                    </a:solidFill>
                  </a:rPr>
                  <a:t>Incident wind direction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9984128"/>
        <c:crosses val="autoZero"/>
        <c:auto val="1"/>
        <c:lblAlgn val="ctr"/>
        <c:lblOffset val="100"/>
        <c:noMultiLvlLbl val="0"/>
      </c:catAx>
      <c:valAx>
        <c:axId val="329984128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RMSE</a:t>
                </a:r>
                <a:r>
                  <a:rPr lang="en-US" baseline="0">
                    <a:solidFill>
                      <a:schemeClr val="tx1"/>
                    </a:solidFill>
                  </a:rPr>
                  <a:t> of normalized power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2690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Feuil1!$D$18</c:f>
              <c:strCache>
                <c:ptCount val="1"/>
                <c:pt idx="0">
                  <c:v>WT Park+IBL </c:v>
                </c:pt>
              </c:strCache>
            </c:strRef>
          </c:tx>
          <c:spPr>
            <a:ln w="28575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9525">
                <a:solidFill>
                  <a:srgbClr val="0066FF"/>
                </a:solidFill>
              </a:ln>
              <a:effectLst/>
            </c:spPr>
          </c:marker>
          <c:cat>
            <c:strRef>
              <c:f>Feuil1!$C$19:$C$25</c:f>
              <c:strCache>
                <c:ptCount val="7"/>
                <c:pt idx="0">
                  <c:v>ER-15°</c:v>
                </c:pt>
                <c:pt idx="1">
                  <c:v>ER-10°</c:v>
                </c:pt>
                <c:pt idx="2">
                  <c:v>ER-5°</c:v>
                </c:pt>
                <c:pt idx="3">
                  <c:v>ER</c:v>
                </c:pt>
                <c:pt idx="4">
                  <c:v>ER+5°</c:v>
                </c:pt>
                <c:pt idx="5">
                  <c:v>ER+10°</c:v>
                </c:pt>
                <c:pt idx="6">
                  <c:v>ER+15°</c:v>
                </c:pt>
              </c:strCache>
            </c:strRef>
          </c:cat>
          <c:val>
            <c:numRef>
              <c:f>Feuil1!$D$19:$D$25</c:f>
              <c:numCache>
                <c:formatCode>General</c:formatCode>
                <c:ptCount val="7"/>
                <c:pt idx="0">
                  <c:v>0.02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0.08</c:v>
                </c:pt>
                <c:pt idx="5">
                  <c:v>0.03</c:v>
                </c:pt>
                <c:pt idx="6">
                  <c:v>7.0000000000000007E-2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Feuil1!$E$18</c:f>
              <c:strCache>
                <c:ptCount val="1"/>
                <c:pt idx="0">
                  <c:v>WT Fast EVM+IBL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Feuil1!$C$19:$C$25</c:f>
              <c:strCache>
                <c:ptCount val="7"/>
                <c:pt idx="0">
                  <c:v>ER-15°</c:v>
                </c:pt>
                <c:pt idx="1">
                  <c:v>ER-10°</c:v>
                </c:pt>
                <c:pt idx="2">
                  <c:v>ER-5°</c:v>
                </c:pt>
                <c:pt idx="3">
                  <c:v>ER</c:v>
                </c:pt>
                <c:pt idx="4">
                  <c:v>ER+5°</c:v>
                </c:pt>
                <c:pt idx="5">
                  <c:v>ER+10°</c:v>
                </c:pt>
                <c:pt idx="6">
                  <c:v>ER+15°</c:v>
                </c:pt>
              </c:strCache>
            </c:strRef>
          </c:cat>
          <c:val>
            <c:numRef>
              <c:f>Feuil1!$E$19:$E$25</c:f>
              <c:numCache>
                <c:formatCode>General</c:formatCode>
                <c:ptCount val="7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0.03</c:v>
                </c:pt>
                <c:pt idx="6">
                  <c:v>0.06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Feuil1!$F$18</c:f>
              <c:strCache>
                <c:ptCount val="1"/>
                <c:pt idx="0">
                  <c:v>WindFarmer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Feuil1!$C$19:$C$25</c:f>
              <c:strCache>
                <c:ptCount val="7"/>
                <c:pt idx="0">
                  <c:v>ER-15°</c:v>
                </c:pt>
                <c:pt idx="1">
                  <c:v>ER-10°</c:v>
                </c:pt>
                <c:pt idx="2">
                  <c:v>ER-5°</c:v>
                </c:pt>
                <c:pt idx="3">
                  <c:v>ER</c:v>
                </c:pt>
                <c:pt idx="4">
                  <c:v>ER+5°</c:v>
                </c:pt>
                <c:pt idx="5">
                  <c:v>ER+10°</c:v>
                </c:pt>
                <c:pt idx="6">
                  <c:v>ER+15°</c:v>
                </c:pt>
              </c:strCache>
            </c:strRef>
          </c:cat>
          <c:val>
            <c:numRef>
              <c:f>Feuil1!$F$19:$F$25</c:f>
              <c:numCache>
                <c:formatCode>General</c:formatCode>
                <c:ptCount val="7"/>
                <c:pt idx="0">
                  <c:v>0.09</c:v>
                </c:pt>
                <c:pt idx="1">
                  <c:v>0.05</c:v>
                </c:pt>
                <c:pt idx="2">
                  <c:v>0.13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Feuil1!$G$18</c:f>
              <c:strCache>
                <c:ptCount val="1"/>
                <c:pt idx="0">
                  <c:v> Wakefarm</c:v>
                </c:pt>
              </c:strCache>
            </c:strRef>
          </c:tx>
          <c:spPr>
            <a:ln w="28575" cap="rnd">
              <a:solidFill>
                <a:srgbClr val="66FF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6FFFF"/>
              </a:solidFill>
              <a:ln w="9525">
                <a:solidFill>
                  <a:srgbClr val="66FFFF"/>
                </a:solidFill>
              </a:ln>
              <a:effectLst/>
            </c:spPr>
          </c:marker>
          <c:cat>
            <c:strRef>
              <c:f>Feuil1!$C$19:$C$25</c:f>
              <c:strCache>
                <c:ptCount val="7"/>
                <c:pt idx="0">
                  <c:v>ER-15°</c:v>
                </c:pt>
                <c:pt idx="1">
                  <c:v>ER-10°</c:v>
                </c:pt>
                <c:pt idx="2">
                  <c:v>ER-5°</c:v>
                </c:pt>
                <c:pt idx="3">
                  <c:v>ER</c:v>
                </c:pt>
                <c:pt idx="4">
                  <c:v>ER+5°</c:v>
                </c:pt>
                <c:pt idx="5">
                  <c:v>ER+10°</c:v>
                </c:pt>
                <c:pt idx="6">
                  <c:v>ER+15°</c:v>
                </c:pt>
              </c:strCache>
            </c:strRef>
          </c:cat>
          <c:val>
            <c:numRef>
              <c:f>Feuil1!$G$19:$G$25</c:f>
              <c:numCache>
                <c:formatCode>General</c:formatCode>
                <c:ptCount val="7"/>
                <c:pt idx="0">
                  <c:v>0.05</c:v>
                </c:pt>
                <c:pt idx="1">
                  <c:v>0.04</c:v>
                </c:pt>
                <c:pt idx="2">
                  <c:v>0.1</c:v>
                </c:pt>
                <c:pt idx="3">
                  <c:v>0.06</c:v>
                </c:pt>
                <c:pt idx="4">
                  <c:v>0.03</c:v>
                </c:pt>
                <c:pt idx="5">
                  <c:v>0.03</c:v>
                </c:pt>
                <c:pt idx="6">
                  <c:v>0.04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Feuil1!$H$18</c:f>
              <c:strCache>
                <c:ptCount val="1"/>
                <c:pt idx="0">
                  <c:v>WAsP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Feuil1!$C$19:$C$25</c:f>
              <c:strCache>
                <c:ptCount val="7"/>
                <c:pt idx="0">
                  <c:v>ER-15°</c:v>
                </c:pt>
                <c:pt idx="1">
                  <c:v>ER-10°</c:v>
                </c:pt>
                <c:pt idx="2">
                  <c:v>ER-5°</c:v>
                </c:pt>
                <c:pt idx="3">
                  <c:v>ER</c:v>
                </c:pt>
                <c:pt idx="4">
                  <c:v>ER+5°</c:v>
                </c:pt>
                <c:pt idx="5">
                  <c:v>ER+10°</c:v>
                </c:pt>
                <c:pt idx="6">
                  <c:v>ER+15°</c:v>
                </c:pt>
              </c:strCache>
            </c:strRef>
          </c:cat>
          <c:val>
            <c:numRef>
              <c:f>Feuil1!$H$19:$H$25</c:f>
              <c:numCache>
                <c:formatCode>General</c:formatCode>
                <c:ptCount val="7"/>
                <c:pt idx="1">
                  <c:v>0.21</c:v>
                </c:pt>
                <c:pt idx="3">
                  <c:v>0.09</c:v>
                </c:pt>
                <c:pt idx="5">
                  <c:v>0.12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562632"/>
        <c:axId val="384709496"/>
      </c:lineChart>
      <c:catAx>
        <c:axId val="327562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solidFill>
                      <a:schemeClr val="tx1"/>
                    </a:solidFill>
                  </a:rPr>
                  <a:t>Incident wind direction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4709496"/>
        <c:crosses val="autoZero"/>
        <c:auto val="1"/>
        <c:lblAlgn val="ctr"/>
        <c:lblOffset val="100"/>
        <c:noMultiLvlLbl val="0"/>
      </c:catAx>
      <c:valAx>
        <c:axId val="38470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RMSE</a:t>
                </a:r>
                <a:r>
                  <a:rPr lang="en-US" baseline="0">
                    <a:solidFill>
                      <a:schemeClr val="tx1"/>
                    </a:solidFill>
                  </a:rPr>
                  <a:t> of normalized power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756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D4C9A-07B0-4B20-8636-D1692B64F21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C7502CD-CA80-4C21-BC1A-B9E5B457DB84}">
      <dgm:prSet phldrT="[Texte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sz="1300" dirty="0" smtClean="0"/>
            <a:t>LARGE WIND FARM WAKE EFFECT</a:t>
          </a:r>
          <a:endParaRPr lang="fr-FR" sz="1300" dirty="0"/>
        </a:p>
      </dgm:t>
    </dgm:pt>
    <dgm:pt modelId="{06E62C6B-3B87-4C67-9B56-C7CFF13C6DC8}" type="parTrans" cxnId="{C4FC0535-70EC-4603-8F60-6ECA290BBC26}">
      <dgm:prSet/>
      <dgm:spPr/>
      <dgm:t>
        <a:bodyPr/>
        <a:lstStyle/>
        <a:p>
          <a:endParaRPr lang="fr-FR"/>
        </a:p>
      </dgm:t>
    </dgm:pt>
    <dgm:pt modelId="{037EF858-8731-4459-98F6-863C51FB9F6C}" type="sibTrans" cxnId="{C4FC0535-70EC-4603-8F60-6ECA290BBC26}">
      <dgm:prSet/>
      <dgm:spPr/>
      <dgm:t>
        <a:bodyPr/>
        <a:lstStyle/>
        <a:p>
          <a:endParaRPr lang="fr-FR"/>
        </a:p>
      </dgm:t>
    </dgm:pt>
    <dgm:pt modelId="{7A76C8F8-4EAD-4F11-A18F-D93272D876C2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sz="1300" dirty="0" err="1" smtClean="0"/>
            <a:t>Roughness</a:t>
          </a:r>
          <a:r>
            <a:rPr lang="fr-FR" sz="1300" dirty="0" smtClean="0"/>
            <a:t> </a:t>
          </a:r>
          <a:r>
            <a:rPr lang="fr-FR" sz="1300" dirty="0" err="1" smtClean="0"/>
            <a:t>parametrization</a:t>
          </a:r>
          <a:endParaRPr lang="fr-FR" sz="1300" dirty="0"/>
        </a:p>
      </dgm:t>
    </dgm:pt>
    <dgm:pt modelId="{4887593E-BBA0-436A-8B12-6FB4D3F0787E}" type="parTrans" cxnId="{F570A2DF-7968-495C-84A0-57652FE1F31C}">
      <dgm:prSet/>
      <dgm:spPr/>
      <dgm:t>
        <a:bodyPr/>
        <a:lstStyle/>
        <a:p>
          <a:endParaRPr lang="fr-FR"/>
        </a:p>
      </dgm:t>
    </dgm:pt>
    <dgm:pt modelId="{BBFB43F5-AEA3-452E-8020-503DC7890D2C}" type="sibTrans" cxnId="{F570A2DF-7968-495C-84A0-57652FE1F31C}">
      <dgm:prSet/>
      <dgm:spPr/>
      <dgm:t>
        <a:bodyPr/>
        <a:lstStyle/>
        <a:p>
          <a:endParaRPr lang="fr-FR"/>
        </a:p>
      </dgm:t>
    </dgm:pt>
    <dgm:pt modelId="{B1190126-8F7E-45B3-83A3-4772CFAB768D}">
      <dgm:prSet phldrT="[Texte]"/>
      <dgm:spPr>
        <a:solidFill>
          <a:schemeClr val="accent3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dirty="0" err="1" smtClean="0"/>
            <a:t>Internal</a:t>
          </a:r>
          <a:r>
            <a:rPr lang="fr-FR" dirty="0" smtClean="0"/>
            <a:t> </a:t>
          </a:r>
          <a:r>
            <a:rPr lang="fr-FR" dirty="0" err="1" smtClean="0"/>
            <a:t>boundary</a:t>
          </a:r>
          <a:r>
            <a:rPr lang="fr-FR" dirty="0" smtClean="0"/>
            <a:t> layer profile influence</a:t>
          </a:r>
          <a:endParaRPr lang="fr-FR" dirty="0"/>
        </a:p>
      </dgm:t>
    </dgm:pt>
    <dgm:pt modelId="{A9FF6447-CE84-412C-95C3-CED77F7D2C90}" type="parTrans" cxnId="{0F5B798F-5A2A-4EA8-BCC2-E38EB9382C78}">
      <dgm:prSet/>
      <dgm:spPr/>
      <dgm:t>
        <a:bodyPr/>
        <a:lstStyle/>
        <a:p>
          <a:endParaRPr lang="fr-FR"/>
        </a:p>
      </dgm:t>
    </dgm:pt>
    <dgm:pt modelId="{00240C81-4949-4442-AB81-99A94A6AA0E1}" type="sibTrans" cxnId="{0F5B798F-5A2A-4EA8-BCC2-E38EB9382C78}">
      <dgm:prSet/>
      <dgm:spPr/>
      <dgm:t>
        <a:bodyPr/>
        <a:lstStyle/>
        <a:p>
          <a:endParaRPr lang="fr-FR"/>
        </a:p>
      </dgm:t>
    </dgm:pt>
    <dgm:pt modelId="{E9F7C85D-3747-4AD1-A702-D176D3AB7D00}">
      <dgm:prSet phldrT="[Texte]"/>
      <dgm:spPr>
        <a:solidFill>
          <a:schemeClr val="accent6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dirty="0" err="1" smtClean="0"/>
            <a:t>Geometric</a:t>
          </a:r>
          <a:r>
            <a:rPr lang="fr-FR" dirty="0" smtClean="0"/>
            <a:t> </a:t>
          </a:r>
          <a:r>
            <a:rPr lang="fr-FR" dirty="0" err="1" smtClean="0"/>
            <a:t>measure</a:t>
          </a:r>
          <a:r>
            <a:rPr lang="fr-FR" dirty="0" smtClean="0"/>
            <a:t> of turbine </a:t>
          </a:r>
          <a:r>
            <a:rPr lang="fr-FR" dirty="0" err="1" smtClean="0"/>
            <a:t>density</a:t>
          </a:r>
          <a:endParaRPr lang="fr-FR" dirty="0"/>
        </a:p>
      </dgm:t>
    </dgm:pt>
    <dgm:pt modelId="{9CEE77C5-9DD5-4CF3-A791-D7FC8987BA56}" type="parTrans" cxnId="{0C93643F-41ED-498E-99B9-F6EB50A31B40}">
      <dgm:prSet/>
      <dgm:spPr/>
      <dgm:t>
        <a:bodyPr/>
        <a:lstStyle/>
        <a:p>
          <a:endParaRPr lang="fr-FR"/>
        </a:p>
      </dgm:t>
    </dgm:pt>
    <dgm:pt modelId="{F116DCC2-FF09-449C-98ED-E82F7D7BEB90}" type="sibTrans" cxnId="{0C93643F-41ED-498E-99B9-F6EB50A31B40}">
      <dgm:prSet/>
      <dgm:spPr/>
      <dgm:t>
        <a:bodyPr/>
        <a:lstStyle/>
        <a:p>
          <a:endParaRPr lang="fr-FR"/>
        </a:p>
      </dgm:t>
    </dgm:pt>
    <dgm:pt modelId="{095B9D19-2AAB-4357-A37F-F8CE8114CADB}">
      <dgm:prSet phldrT="[Texte]"/>
      <dgm:spPr>
        <a:solidFill>
          <a:schemeClr val="accent6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dirty="0" smtClean="0"/>
            <a:t>Large </a:t>
          </a:r>
          <a:r>
            <a:rPr lang="fr-FR" dirty="0" err="1" smtClean="0"/>
            <a:t>wind</a:t>
          </a:r>
          <a:r>
            <a:rPr lang="fr-FR" dirty="0" smtClean="0"/>
            <a:t> </a:t>
          </a:r>
          <a:r>
            <a:rPr lang="fr-FR" dirty="0" err="1" smtClean="0"/>
            <a:t>farm</a:t>
          </a:r>
          <a:r>
            <a:rPr lang="fr-FR" dirty="0" smtClean="0"/>
            <a:t> correction activation</a:t>
          </a:r>
          <a:endParaRPr lang="fr-FR" dirty="0"/>
        </a:p>
      </dgm:t>
    </dgm:pt>
    <dgm:pt modelId="{A3E29184-AE7E-44E7-8AB1-C7581BA1F997}" type="parTrans" cxnId="{23D5CD42-35F5-4007-9ABD-7EB55D3044A1}">
      <dgm:prSet/>
      <dgm:spPr/>
      <dgm:t>
        <a:bodyPr/>
        <a:lstStyle/>
        <a:p>
          <a:endParaRPr lang="fr-FR"/>
        </a:p>
      </dgm:t>
    </dgm:pt>
    <dgm:pt modelId="{8C90DFD9-D656-4085-9A5F-E7D90C58088D}" type="sibTrans" cxnId="{23D5CD42-35F5-4007-9ABD-7EB55D3044A1}">
      <dgm:prSet/>
      <dgm:spPr/>
      <dgm:t>
        <a:bodyPr/>
        <a:lstStyle/>
        <a:p>
          <a:endParaRPr lang="fr-FR"/>
        </a:p>
      </dgm:t>
    </dgm:pt>
    <dgm:pt modelId="{DF9C30B5-799D-44DA-BFED-3F78CCB1273D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300" dirty="0" smtClean="0"/>
            <a:t>Estimation of spacing between two wind turbine rows</a:t>
          </a:r>
          <a:endParaRPr lang="fr-FR" sz="1300" dirty="0"/>
        </a:p>
      </dgm:t>
    </dgm:pt>
    <dgm:pt modelId="{FAA5C783-8FD9-44ED-A42D-6F448C54559A}" type="parTrans" cxnId="{DD00F023-246A-47FF-916C-26E56ABB553E}">
      <dgm:prSet/>
      <dgm:spPr/>
      <dgm:t>
        <a:bodyPr/>
        <a:lstStyle/>
        <a:p>
          <a:endParaRPr lang="fr-FR"/>
        </a:p>
      </dgm:t>
    </dgm:pt>
    <dgm:pt modelId="{BB029B69-D717-4B53-8FBD-9B1D6F2A50F5}" type="sibTrans" cxnId="{DD00F023-246A-47FF-916C-26E56ABB553E}">
      <dgm:prSet/>
      <dgm:spPr/>
      <dgm:t>
        <a:bodyPr/>
        <a:lstStyle/>
        <a:p>
          <a:endParaRPr lang="fr-FR"/>
        </a:p>
      </dgm:t>
    </dgm:pt>
    <dgm:pt modelId="{0CCA2CC2-7686-4429-8D4A-F6B2FB7CD57E}" type="pres">
      <dgm:prSet presAssocID="{3DFD4C9A-07B0-4B20-8636-D1692B64F2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D34EDBE-A3A2-4811-B33E-DA6DB4186085}" type="pres">
      <dgm:prSet presAssocID="{3DFD4C9A-07B0-4B20-8636-D1692B64F21C}" presName="cycle" presStyleCnt="0"/>
      <dgm:spPr/>
    </dgm:pt>
    <dgm:pt modelId="{939197D4-97FE-4EFB-8701-98B48115FC56}" type="pres">
      <dgm:prSet presAssocID="{0C7502CD-CA80-4C21-BC1A-B9E5B457DB8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94249C-6341-425E-A786-A7453F694AF6}" type="pres">
      <dgm:prSet presAssocID="{037EF858-8731-4459-98F6-863C51FB9F6C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157EF38B-F30D-4FF9-8122-26A30D8809A4}" type="pres">
      <dgm:prSet presAssocID="{7A76C8F8-4EAD-4F11-A18F-D93272D876C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DC6AED-B173-455F-ACDF-FFDFF5899A9A}" type="pres">
      <dgm:prSet presAssocID="{DF9C30B5-799D-44DA-BFED-3F78CCB1273D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F8FFF7-41BA-44BB-81E1-88D11A586B94}" type="pres">
      <dgm:prSet presAssocID="{B1190126-8F7E-45B3-83A3-4772CFAB768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DDA0D7-A021-4BE9-968F-26527EA10C54}" type="pres">
      <dgm:prSet presAssocID="{E9F7C85D-3747-4AD1-A702-D176D3AB7D00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93079C-029B-4A46-930E-A321548ED2D4}" type="pres">
      <dgm:prSet presAssocID="{095B9D19-2AAB-4357-A37F-F8CE8114CAD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19C01E-6248-4E85-8166-50E8EEC420BC}" type="presOf" srcId="{B1190126-8F7E-45B3-83A3-4772CFAB768D}" destId="{6AF8FFF7-41BA-44BB-81E1-88D11A586B94}" srcOrd="0" destOrd="0" presId="urn:microsoft.com/office/officeart/2005/8/layout/cycle3"/>
    <dgm:cxn modelId="{0C93643F-41ED-498E-99B9-F6EB50A31B40}" srcId="{3DFD4C9A-07B0-4B20-8636-D1692B64F21C}" destId="{E9F7C85D-3747-4AD1-A702-D176D3AB7D00}" srcOrd="4" destOrd="0" parTransId="{9CEE77C5-9DD5-4CF3-A791-D7FC8987BA56}" sibTransId="{F116DCC2-FF09-449C-98ED-E82F7D7BEB90}"/>
    <dgm:cxn modelId="{23D5CD42-35F5-4007-9ABD-7EB55D3044A1}" srcId="{3DFD4C9A-07B0-4B20-8636-D1692B64F21C}" destId="{095B9D19-2AAB-4357-A37F-F8CE8114CADB}" srcOrd="5" destOrd="0" parTransId="{A3E29184-AE7E-44E7-8AB1-C7581BA1F997}" sibTransId="{8C90DFD9-D656-4085-9A5F-E7D90C58088D}"/>
    <dgm:cxn modelId="{E92C6BC5-32EC-4421-8ECF-2CB648C426FE}" type="presOf" srcId="{095B9D19-2AAB-4357-A37F-F8CE8114CADB}" destId="{5493079C-029B-4A46-930E-A321548ED2D4}" srcOrd="0" destOrd="0" presId="urn:microsoft.com/office/officeart/2005/8/layout/cycle3"/>
    <dgm:cxn modelId="{0F5B798F-5A2A-4EA8-BCC2-E38EB9382C78}" srcId="{3DFD4C9A-07B0-4B20-8636-D1692B64F21C}" destId="{B1190126-8F7E-45B3-83A3-4772CFAB768D}" srcOrd="3" destOrd="0" parTransId="{A9FF6447-CE84-412C-95C3-CED77F7D2C90}" sibTransId="{00240C81-4949-4442-AB81-99A94A6AA0E1}"/>
    <dgm:cxn modelId="{F570A2DF-7968-495C-84A0-57652FE1F31C}" srcId="{3DFD4C9A-07B0-4B20-8636-D1692B64F21C}" destId="{7A76C8F8-4EAD-4F11-A18F-D93272D876C2}" srcOrd="1" destOrd="0" parTransId="{4887593E-BBA0-436A-8B12-6FB4D3F0787E}" sibTransId="{BBFB43F5-AEA3-452E-8020-503DC7890D2C}"/>
    <dgm:cxn modelId="{5049C4CB-0EA3-4EE8-AACD-6A6D87182AC0}" type="presOf" srcId="{3DFD4C9A-07B0-4B20-8636-D1692B64F21C}" destId="{0CCA2CC2-7686-4429-8D4A-F6B2FB7CD57E}" srcOrd="0" destOrd="0" presId="urn:microsoft.com/office/officeart/2005/8/layout/cycle3"/>
    <dgm:cxn modelId="{DD00F023-246A-47FF-916C-26E56ABB553E}" srcId="{3DFD4C9A-07B0-4B20-8636-D1692B64F21C}" destId="{DF9C30B5-799D-44DA-BFED-3F78CCB1273D}" srcOrd="2" destOrd="0" parTransId="{FAA5C783-8FD9-44ED-A42D-6F448C54559A}" sibTransId="{BB029B69-D717-4B53-8FBD-9B1D6F2A50F5}"/>
    <dgm:cxn modelId="{9BE6DE38-2048-438F-A82D-1F8634F733B2}" type="presOf" srcId="{0C7502CD-CA80-4C21-BC1A-B9E5B457DB84}" destId="{939197D4-97FE-4EFB-8701-98B48115FC56}" srcOrd="0" destOrd="0" presId="urn:microsoft.com/office/officeart/2005/8/layout/cycle3"/>
    <dgm:cxn modelId="{5D43DFAB-FE73-45A9-83C6-71BE49FAA9FA}" type="presOf" srcId="{DF9C30B5-799D-44DA-BFED-3F78CCB1273D}" destId="{1CDC6AED-B173-455F-ACDF-FFDFF5899A9A}" srcOrd="0" destOrd="0" presId="urn:microsoft.com/office/officeart/2005/8/layout/cycle3"/>
    <dgm:cxn modelId="{4D07C367-3F7D-468B-BD62-F901063D2B6C}" type="presOf" srcId="{037EF858-8731-4459-98F6-863C51FB9F6C}" destId="{0D94249C-6341-425E-A786-A7453F694AF6}" srcOrd="0" destOrd="0" presId="urn:microsoft.com/office/officeart/2005/8/layout/cycle3"/>
    <dgm:cxn modelId="{862749BE-5549-44E7-8352-A8F99ED4BC42}" type="presOf" srcId="{7A76C8F8-4EAD-4F11-A18F-D93272D876C2}" destId="{157EF38B-F30D-4FF9-8122-26A30D8809A4}" srcOrd="0" destOrd="0" presId="urn:microsoft.com/office/officeart/2005/8/layout/cycle3"/>
    <dgm:cxn modelId="{3DC18792-F526-419E-960C-41AA02FFD8BF}" type="presOf" srcId="{E9F7C85D-3747-4AD1-A702-D176D3AB7D00}" destId="{C8DDA0D7-A021-4BE9-968F-26527EA10C54}" srcOrd="0" destOrd="0" presId="urn:microsoft.com/office/officeart/2005/8/layout/cycle3"/>
    <dgm:cxn modelId="{C4FC0535-70EC-4603-8F60-6ECA290BBC26}" srcId="{3DFD4C9A-07B0-4B20-8636-D1692B64F21C}" destId="{0C7502CD-CA80-4C21-BC1A-B9E5B457DB84}" srcOrd="0" destOrd="0" parTransId="{06E62C6B-3B87-4C67-9B56-C7CFF13C6DC8}" sibTransId="{037EF858-8731-4459-98F6-863C51FB9F6C}"/>
    <dgm:cxn modelId="{163FB963-7AF7-4305-AA4D-1C23C1731770}" type="presParOf" srcId="{0CCA2CC2-7686-4429-8D4A-F6B2FB7CD57E}" destId="{9D34EDBE-A3A2-4811-B33E-DA6DB4186085}" srcOrd="0" destOrd="0" presId="urn:microsoft.com/office/officeart/2005/8/layout/cycle3"/>
    <dgm:cxn modelId="{82C3E918-EC56-423D-BC4E-BA80DE9FA976}" type="presParOf" srcId="{9D34EDBE-A3A2-4811-B33E-DA6DB4186085}" destId="{939197D4-97FE-4EFB-8701-98B48115FC56}" srcOrd="0" destOrd="0" presId="urn:microsoft.com/office/officeart/2005/8/layout/cycle3"/>
    <dgm:cxn modelId="{995631A9-0C01-49E9-94A8-31DBFE8331D2}" type="presParOf" srcId="{9D34EDBE-A3A2-4811-B33E-DA6DB4186085}" destId="{0D94249C-6341-425E-A786-A7453F694AF6}" srcOrd="1" destOrd="0" presId="urn:microsoft.com/office/officeart/2005/8/layout/cycle3"/>
    <dgm:cxn modelId="{77E144EB-0932-46E4-97FF-C536DF29A759}" type="presParOf" srcId="{9D34EDBE-A3A2-4811-B33E-DA6DB4186085}" destId="{157EF38B-F30D-4FF9-8122-26A30D8809A4}" srcOrd="2" destOrd="0" presId="urn:microsoft.com/office/officeart/2005/8/layout/cycle3"/>
    <dgm:cxn modelId="{683606DC-BA89-46FC-8057-4C6ACC93BF57}" type="presParOf" srcId="{9D34EDBE-A3A2-4811-B33E-DA6DB4186085}" destId="{1CDC6AED-B173-455F-ACDF-FFDFF5899A9A}" srcOrd="3" destOrd="0" presId="urn:microsoft.com/office/officeart/2005/8/layout/cycle3"/>
    <dgm:cxn modelId="{FE167FB1-C11E-4A42-8946-B36CF1FA3AD3}" type="presParOf" srcId="{9D34EDBE-A3A2-4811-B33E-DA6DB4186085}" destId="{6AF8FFF7-41BA-44BB-81E1-88D11A586B94}" srcOrd="4" destOrd="0" presId="urn:microsoft.com/office/officeart/2005/8/layout/cycle3"/>
    <dgm:cxn modelId="{659C295A-2239-40FB-9D51-FF81BEA4D535}" type="presParOf" srcId="{9D34EDBE-A3A2-4811-B33E-DA6DB4186085}" destId="{C8DDA0D7-A021-4BE9-968F-26527EA10C54}" srcOrd="5" destOrd="0" presId="urn:microsoft.com/office/officeart/2005/8/layout/cycle3"/>
    <dgm:cxn modelId="{2A3E0A6C-6E77-41D4-8D79-C88B55B488D4}" type="presParOf" srcId="{9D34EDBE-A3A2-4811-B33E-DA6DB4186085}" destId="{5493079C-029B-4A46-930E-A321548ED2D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1B4EA-43B3-4C8D-AC2B-09C232456A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FC385C6-0EA0-43B8-B662-E94B5B089D5D}">
      <dgm:prSet phldrT="[Texte]"/>
      <dgm:spPr>
        <a:solidFill>
          <a:schemeClr val="bg1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b="1" dirty="0" err="1" smtClean="0"/>
            <a:t>Step</a:t>
          </a:r>
          <a:r>
            <a:rPr lang="fr-FR" b="1" dirty="0" smtClean="0"/>
            <a:t> 1</a:t>
          </a:r>
          <a:endParaRPr lang="fr-FR" b="1" dirty="0"/>
        </a:p>
      </dgm:t>
    </dgm:pt>
    <dgm:pt modelId="{F5C1CDCA-7A78-4C0A-BCA0-E4107F060362}" type="parTrans" cxnId="{3211677F-4128-457D-9B3A-CFFF539DBDF1}">
      <dgm:prSet/>
      <dgm:spPr/>
      <dgm:t>
        <a:bodyPr/>
        <a:lstStyle/>
        <a:p>
          <a:endParaRPr lang="fr-FR"/>
        </a:p>
      </dgm:t>
    </dgm:pt>
    <dgm:pt modelId="{F67DF258-5079-45FC-A00A-63C86DA44714}" type="sibTrans" cxnId="{3211677F-4128-457D-9B3A-CFFF539DBDF1}">
      <dgm:prSet/>
      <dgm:spPr/>
      <dgm:t>
        <a:bodyPr/>
        <a:lstStyle/>
        <a:p>
          <a:endParaRPr lang="fr-FR"/>
        </a:p>
      </dgm:t>
    </dgm:pt>
    <dgm:pt modelId="{D5E323C2-1FD1-4F08-8CEF-069C04D1CBE5}">
      <dgm:prSet phldrT="[Texte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sz="1400" dirty="0" smtClean="0"/>
            <a:t>Turbine </a:t>
          </a:r>
          <a:r>
            <a:rPr lang="fr-FR" sz="1400" dirty="0" err="1" smtClean="0"/>
            <a:t>density</a:t>
          </a:r>
          <a:r>
            <a:rPr lang="fr-FR" sz="1400" dirty="0" smtClean="0"/>
            <a:t> ≥ 1</a:t>
          </a:r>
          <a:endParaRPr lang="fr-FR" sz="1400" dirty="0"/>
        </a:p>
      </dgm:t>
    </dgm:pt>
    <dgm:pt modelId="{A5277DC1-5A9E-4351-B136-763A1A07E599}" type="parTrans" cxnId="{38E3C2A7-456E-4E10-9CB6-CDA7F8D0F804}">
      <dgm:prSet/>
      <dgm:spPr/>
      <dgm:t>
        <a:bodyPr/>
        <a:lstStyle/>
        <a:p>
          <a:endParaRPr lang="fr-FR"/>
        </a:p>
      </dgm:t>
    </dgm:pt>
    <dgm:pt modelId="{6568C3F7-92D9-4949-B998-AD8614767DA0}" type="sibTrans" cxnId="{38E3C2A7-456E-4E10-9CB6-CDA7F8D0F804}">
      <dgm:prSet/>
      <dgm:spPr/>
      <dgm:t>
        <a:bodyPr/>
        <a:lstStyle/>
        <a:p>
          <a:endParaRPr lang="fr-FR"/>
        </a:p>
      </dgm:t>
    </dgm:pt>
    <dgm:pt modelId="{E9E4327B-A46E-40E6-B3D6-E25B7744D2D2}">
      <dgm:prSet phldrT="[Texte]"/>
      <dgm:spPr>
        <a:solidFill>
          <a:schemeClr val="bg1">
            <a:lumMod val="6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b="1" dirty="0" err="1" smtClean="0"/>
            <a:t>Step</a:t>
          </a:r>
          <a:r>
            <a:rPr lang="fr-FR" b="1" dirty="0" smtClean="0"/>
            <a:t> 2</a:t>
          </a:r>
          <a:endParaRPr lang="fr-FR" b="1" dirty="0"/>
        </a:p>
      </dgm:t>
    </dgm:pt>
    <dgm:pt modelId="{D6D3F55B-0967-4E94-80CA-4370453BB252}" type="parTrans" cxnId="{F19A5BB4-DBE5-4209-A29E-978CAB520207}">
      <dgm:prSet/>
      <dgm:spPr/>
      <dgm:t>
        <a:bodyPr/>
        <a:lstStyle/>
        <a:p>
          <a:endParaRPr lang="fr-FR"/>
        </a:p>
      </dgm:t>
    </dgm:pt>
    <dgm:pt modelId="{D6749DCF-7A1E-4C6E-9312-C9B0A6CB1689}" type="sibTrans" cxnId="{F19A5BB4-DBE5-4209-A29E-978CAB520207}">
      <dgm:prSet/>
      <dgm:spPr/>
      <dgm:t>
        <a:bodyPr/>
        <a:lstStyle/>
        <a:p>
          <a:endParaRPr lang="fr-FR"/>
        </a:p>
      </dgm:t>
    </dgm:pt>
    <dgm:pt modelId="{59C24992-2BF6-43E9-9F4B-EB98C43234D5}">
      <dgm:prSet phldrT="[Texte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400" dirty="0" smtClean="0"/>
            <a:t>Combined to two single wake models:</a:t>
          </a:r>
          <a:endParaRPr lang="fr-FR" sz="1400" dirty="0"/>
        </a:p>
      </dgm:t>
    </dgm:pt>
    <dgm:pt modelId="{547ECACD-DCCF-4821-AD23-298C4057A2DF}" type="parTrans" cxnId="{90434ADF-28F5-477E-A3D5-8A7584950995}">
      <dgm:prSet/>
      <dgm:spPr/>
      <dgm:t>
        <a:bodyPr/>
        <a:lstStyle/>
        <a:p>
          <a:endParaRPr lang="fr-FR"/>
        </a:p>
      </dgm:t>
    </dgm:pt>
    <dgm:pt modelId="{C9120AAC-A580-4702-8AE6-9F2D58F66980}" type="sibTrans" cxnId="{90434ADF-28F5-477E-A3D5-8A7584950995}">
      <dgm:prSet/>
      <dgm:spPr/>
      <dgm:t>
        <a:bodyPr/>
        <a:lstStyle/>
        <a:p>
          <a:endParaRPr lang="fr-FR"/>
        </a:p>
      </dgm:t>
    </dgm:pt>
    <dgm:pt modelId="{986DEB6E-391D-427F-B9A3-3A0938D19543}">
      <dgm:prSet phldrT="[Texte]"/>
      <dgm:spPr>
        <a:solidFill>
          <a:schemeClr val="bg1">
            <a:lumMod val="5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b="1" dirty="0" err="1" smtClean="0"/>
            <a:t>Step</a:t>
          </a:r>
          <a:r>
            <a:rPr lang="fr-FR" b="1" dirty="0" smtClean="0"/>
            <a:t> 3</a:t>
          </a:r>
          <a:endParaRPr lang="fr-FR" b="1" dirty="0"/>
        </a:p>
      </dgm:t>
    </dgm:pt>
    <dgm:pt modelId="{C0A29E24-E281-42DA-B70F-345FA22CD91A}" type="parTrans" cxnId="{08AECE94-69D7-4284-92A9-9821A462AA4C}">
      <dgm:prSet/>
      <dgm:spPr/>
      <dgm:t>
        <a:bodyPr/>
        <a:lstStyle/>
        <a:p>
          <a:endParaRPr lang="fr-FR"/>
        </a:p>
      </dgm:t>
    </dgm:pt>
    <dgm:pt modelId="{6BA9677E-DADF-451B-A420-BCA7BBFD5579}" type="sibTrans" cxnId="{08AECE94-69D7-4284-92A9-9821A462AA4C}">
      <dgm:prSet/>
      <dgm:spPr/>
      <dgm:t>
        <a:bodyPr/>
        <a:lstStyle/>
        <a:p>
          <a:endParaRPr lang="fr-FR"/>
        </a:p>
      </dgm:t>
    </dgm:pt>
    <dgm:pt modelId="{8AC8D9D4-8CE5-4BA7-A891-435D6B60EBF7}">
      <dgm:prSet phldrT="[Texte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400" dirty="0" smtClean="0"/>
            <a:t>Always activated from the 4</a:t>
          </a:r>
          <a:r>
            <a:rPr lang="en-US" sz="1400" baseline="30000" dirty="0" smtClean="0"/>
            <a:t>th</a:t>
          </a:r>
          <a:r>
            <a:rPr lang="en-US" sz="1400" dirty="0" smtClean="0"/>
            <a:t> wind farm column</a:t>
          </a:r>
          <a:endParaRPr lang="fr-FR" sz="1400" dirty="0"/>
        </a:p>
      </dgm:t>
    </dgm:pt>
    <dgm:pt modelId="{A37AB441-AA29-420A-88B4-BA5EF126C929}" type="parTrans" cxnId="{1943185D-63E7-4FB5-BFA6-2830CA8E8E4B}">
      <dgm:prSet/>
      <dgm:spPr/>
      <dgm:t>
        <a:bodyPr/>
        <a:lstStyle/>
        <a:p>
          <a:endParaRPr lang="fr-FR"/>
        </a:p>
      </dgm:t>
    </dgm:pt>
    <dgm:pt modelId="{94A1B3C5-DEC5-4A1F-906C-2506D74AFF7A}" type="sibTrans" cxnId="{1943185D-63E7-4FB5-BFA6-2830CA8E8E4B}">
      <dgm:prSet/>
      <dgm:spPr/>
      <dgm:t>
        <a:bodyPr/>
        <a:lstStyle/>
        <a:p>
          <a:endParaRPr lang="fr-FR"/>
        </a:p>
      </dgm:t>
    </dgm:pt>
    <dgm:pt modelId="{01CE1371-C7CC-47A2-B5C5-22526E32E649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300" dirty="0" smtClean="0"/>
            <a:t>Park model (Jensen, 1983)			</a:t>
          </a:r>
        </a:p>
      </dgm:t>
    </dgm:pt>
    <dgm:pt modelId="{6635CF68-B17A-401D-82D4-5432CFC816DD}" type="parTrans" cxnId="{075A1C55-1172-43E5-923E-508ADD6C3FA3}">
      <dgm:prSet/>
      <dgm:spPr/>
      <dgm:t>
        <a:bodyPr/>
        <a:lstStyle/>
        <a:p>
          <a:endParaRPr lang="fr-FR"/>
        </a:p>
      </dgm:t>
    </dgm:pt>
    <dgm:pt modelId="{CBC8DB42-4EF6-4BCF-A69A-8FDAC13336F6}" type="sibTrans" cxnId="{075A1C55-1172-43E5-923E-508ADD6C3FA3}">
      <dgm:prSet/>
      <dgm:spPr/>
      <dgm:t>
        <a:bodyPr/>
        <a:lstStyle/>
        <a:p>
          <a:endParaRPr lang="fr-FR"/>
        </a:p>
      </dgm:t>
    </dgm:pt>
    <dgm:pt modelId="{D181717D-4EE6-4EA6-90BB-1800914096C2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300" dirty="0" smtClean="0"/>
            <a:t>Fast EVM model (Ainslie, 1988; Anderson, 2009)</a:t>
          </a:r>
          <a:endParaRPr lang="en-US" sz="1300" dirty="0"/>
        </a:p>
      </dgm:t>
    </dgm:pt>
    <dgm:pt modelId="{2A4109AC-54F9-49E6-88A7-D055B3D4F165}" type="parTrans" cxnId="{1C57243E-CE77-4AA7-96F7-8384356C7193}">
      <dgm:prSet/>
      <dgm:spPr/>
      <dgm:t>
        <a:bodyPr/>
        <a:lstStyle/>
        <a:p>
          <a:endParaRPr lang="fr-FR"/>
        </a:p>
      </dgm:t>
    </dgm:pt>
    <dgm:pt modelId="{F64C275A-8026-4D7A-86D8-6001042D285D}" type="sibTrans" cxnId="{1C57243E-CE77-4AA7-96F7-8384356C7193}">
      <dgm:prSet/>
      <dgm:spPr/>
      <dgm:t>
        <a:bodyPr/>
        <a:lstStyle/>
        <a:p>
          <a:endParaRPr lang="fr-FR"/>
        </a:p>
      </dgm:t>
    </dgm:pt>
    <dgm:pt modelId="{00BB985C-97C3-4A95-9559-878D60A964A5}">
      <dgm:prSet phldrT="[Texte]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b="1" dirty="0" err="1" smtClean="0"/>
            <a:t>Step</a:t>
          </a:r>
          <a:r>
            <a:rPr lang="fr-FR" b="1" dirty="0" smtClean="0"/>
            <a:t> 4</a:t>
          </a:r>
          <a:endParaRPr lang="fr-FR" b="1" dirty="0"/>
        </a:p>
      </dgm:t>
    </dgm:pt>
    <dgm:pt modelId="{8D6AD85B-5975-4B9C-9EA9-DF6BF9395F07}" type="parTrans" cxnId="{1ABF6F6C-89D8-4EF7-A880-22D61FD7571A}">
      <dgm:prSet/>
      <dgm:spPr/>
      <dgm:t>
        <a:bodyPr/>
        <a:lstStyle/>
        <a:p>
          <a:endParaRPr lang="fr-FR"/>
        </a:p>
      </dgm:t>
    </dgm:pt>
    <dgm:pt modelId="{E913762F-A148-4B3B-9C30-536B1EA279E9}" type="sibTrans" cxnId="{1ABF6F6C-89D8-4EF7-A880-22D61FD7571A}">
      <dgm:prSet/>
      <dgm:spPr/>
      <dgm:t>
        <a:bodyPr/>
        <a:lstStyle/>
        <a:p>
          <a:endParaRPr lang="fr-FR"/>
        </a:p>
      </dgm:t>
    </dgm:pt>
    <dgm:pt modelId="{4AB35551-09D3-4434-A291-AD853F4B7B69}">
      <dgm:prSet phldrT="[Texte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400" dirty="0" smtClean="0"/>
            <a:t>Velocity deficit minimum between the large wind farm correction and the single wake models</a:t>
          </a:r>
          <a:endParaRPr lang="fr-FR" sz="1400" dirty="0"/>
        </a:p>
      </dgm:t>
    </dgm:pt>
    <dgm:pt modelId="{D109965D-BF5A-47D4-93B9-CF1B762B5A75}" type="parTrans" cxnId="{C1458D97-7E9B-4F01-81FC-61AC4A8CF6B4}">
      <dgm:prSet/>
      <dgm:spPr/>
      <dgm:t>
        <a:bodyPr/>
        <a:lstStyle/>
        <a:p>
          <a:endParaRPr lang="fr-FR"/>
        </a:p>
      </dgm:t>
    </dgm:pt>
    <dgm:pt modelId="{37E9EB7B-442E-491C-8E17-7F708607FB01}" type="sibTrans" cxnId="{C1458D97-7E9B-4F01-81FC-61AC4A8CF6B4}">
      <dgm:prSet/>
      <dgm:spPr/>
      <dgm:t>
        <a:bodyPr/>
        <a:lstStyle/>
        <a:p>
          <a:endParaRPr lang="fr-FR"/>
        </a:p>
      </dgm:t>
    </dgm:pt>
    <dgm:pt modelId="{7B2648DB-E0F0-4FDE-9EF4-D0E47E7E4A2C}">
      <dgm:prSet phldrT="[Texte]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b="1" dirty="0" err="1" smtClean="0"/>
            <a:t>Step</a:t>
          </a:r>
          <a:r>
            <a:rPr lang="fr-FR" b="1" dirty="0" smtClean="0"/>
            <a:t> 5</a:t>
          </a:r>
          <a:endParaRPr lang="fr-FR" b="1" dirty="0"/>
        </a:p>
      </dgm:t>
    </dgm:pt>
    <dgm:pt modelId="{76A61A02-A14A-4931-AEA6-1FBFF69DAD5E}" type="parTrans" cxnId="{522251AF-D38C-4B2D-A4BA-96170D03784A}">
      <dgm:prSet/>
      <dgm:spPr/>
      <dgm:t>
        <a:bodyPr/>
        <a:lstStyle/>
        <a:p>
          <a:endParaRPr lang="fr-FR"/>
        </a:p>
      </dgm:t>
    </dgm:pt>
    <dgm:pt modelId="{7B4E7C66-EF32-440F-B47E-5D0E0C89D78D}" type="sibTrans" cxnId="{522251AF-D38C-4B2D-A4BA-96170D03784A}">
      <dgm:prSet/>
      <dgm:spPr/>
      <dgm:t>
        <a:bodyPr/>
        <a:lstStyle/>
        <a:p>
          <a:endParaRPr lang="fr-FR"/>
        </a:p>
      </dgm:t>
    </dgm:pt>
    <dgm:pt modelId="{BD51C21D-E2CD-429B-8F3E-04BAE3754238}">
      <dgm:prSet phldrT="[Texte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400" dirty="0" smtClean="0"/>
            <a:t>Estimation of the large wind </a:t>
          </a:r>
          <a:r>
            <a:rPr lang="fr-FR" sz="1400" dirty="0" err="1" smtClean="0"/>
            <a:t>farm</a:t>
          </a:r>
          <a:r>
            <a:rPr lang="fr-FR" sz="1400" dirty="0" smtClean="0"/>
            <a:t> </a:t>
          </a:r>
          <a:r>
            <a:rPr lang="fr-FR" sz="1400" dirty="0" err="1" smtClean="0"/>
            <a:t>wake</a:t>
          </a:r>
          <a:r>
            <a:rPr lang="fr-FR" sz="1400" dirty="0" smtClean="0"/>
            <a:t> </a:t>
          </a:r>
          <a:r>
            <a:rPr lang="fr-FR" sz="1400" dirty="0" err="1" smtClean="0"/>
            <a:t>effect</a:t>
          </a:r>
          <a:endParaRPr lang="fr-FR" sz="1400" dirty="0"/>
        </a:p>
      </dgm:t>
    </dgm:pt>
    <dgm:pt modelId="{B013E23A-B54A-479A-8CCB-3A4D9F4A2CC0}" type="parTrans" cxnId="{E03403EA-7C8E-495A-9B24-CC6AB521454F}">
      <dgm:prSet/>
      <dgm:spPr/>
      <dgm:t>
        <a:bodyPr/>
        <a:lstStyle/>
        <a:p>
          <a:endParaRPr lang="fr-FR"/>
        </a:p>
      </dgm:t>
    </dgm:pt>
    <dgm:pt modelId="{0B8BC6C2-6E02-4B20-B963-2CAA71C50715}" type="sibTrans" cxnId="{E03403EA-7C8E-495A-9B24-CC6AB521454F}">
      <dgm:prSet/>
      <dgm:spPr/>
      <dgm:t>
        <a:bodyPr/>
        <a:lstStyle/>
        <a:p>
          <a:endParaRPr lang="fr-FR"/>
        </a:p>
      </dgm:t>
    </dgm:pt>
    <dgm:pt modelId="{87ADF20B-F8CA-43FD-B97F-40BFAA363982}" type="pres">
      <dgm:prSet presAssocID="{2C01B4EA-43B3-4C8D-AC2B-09C232456A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FCF119-5957-49FF-8089-2D54BE2B641A}" type="pres">
      <dgm:prSet presAssocID="{6FC385C6-0EA0-43B8-B662-E94B5B089D5D}" presName="composite" presStyleCnt="0"/>
      <dgm:spPr/>
    </dgm:pt>
    <dgm:pt modelId="{9B9439B0-0DC0-4B47-9F4C-96403543B6A5}" type="pres">
      <dgm:prSet presAssocID="{6FC385C6-0EA0-43B8-B662-E94B5B089D5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782273-2D10-455E-90DA-AF7AF5E9EB46}" type="pres">
      <dgm:prSet presAssocID="{6FC385C6-0EA0-43B8-B662-E94B5B089D5D}" presName="descendantText" presStyleLbl="alignAcc1" presStyleIdx="0" presStyleCnt="5" custLinFactNeighborX="5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39D3E0-82F3-4C8C-A60D-7F78774653CE}" type="pres">
      <dgm:prSet presAssocID="{F67DF258-5079-45FC-A00A-63C86DA44714}" presName="sp" presStyleCnt="0"/>
      <dgm:spPr/>
    </dgm:pt>
    <dgm:pt modelId="{2AFE5464-053B-4CB8-ABA8-E50E6F5F7673}" type="pres">
      <dgm:prSet presAssocID="{E9E4327B-A46E-40E6-B3D6-E25B7744D2D2}" presName="composite" presStyleCnt="0"/>
      <dgm:spPr/>
    </dgm:pt>
    <dgm:pt modelId="{3EEA28D0-A33C-470D-959E-EF5299A01B51}" type="pres">
      <dgm:prSet presAssocID="{E9E4327B-A46E-40E6-B3D6-E25B7744D2D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AABBC7-6631-4B9B-B4E0-1B887E40F1A0}" type="pres">
      <dgm:prSet presAssocID="{E9E4327B-A46E-40E6-B3D6-E25B7744D2D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54CAE8-7550-4EA0-8806-BAD47D82040F}" type="pres">
      <dgm:prSet presAssocID="{D6749DCF-7A1E-4C6E-9312-C9B0A6CB1689}" presName="sp" presStyleCnt="0"/>
      <dgm:spPr/>
    </dgm:pt>
    <dgm:pt modelId="{4439A106-E091-4F53-93A3-8801C1F920A5}" type="pres">
      <dgm:prSet presAssocID="{986DEB6E-391D-427F-B9A3-3A0938D19543}" presName="composite" presStyleCnt="0"/>
      <dgm:spPr/>
    </dgm:pt>
    <dgm:pt modelId="{E8729803-323D-4B38-9D01-1FD8937891BF}" type="pres">
      <dgm:prSet presAssocID="{986DEB6E-391D-427F-B9A3-3A0938D1954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D0B556-C241-4848-9BEF-DAE42CC95D33}" type="pres">
      <dgm:prSet presAssocID="{986DEB6E-391D-427F-B9A3-3A0938D1954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9E6CFC-B7B6-4FB4-9791-D4CDEED7A963}" type="pres">
      <dgm:prSet presAssocID="{6BA9677E-DADF-451B-A420-BCA7BBFD5579}" presName="sp" presStyleCnt="0"/>
      <dgm:spPr/>
    </dgm:pt>
    <dgm:pt modelId="{3AFABECE-3694-4C35-A805-C5FAA390B46D}" type="pres">
      <dgm:prSet presAssocID="{00BB985C-97C3-4A95-9559-878D60A964A5}" presName="composite" presStyleCnt="0"/>
      <dgm:spPr/>
    </dgm:pt>
    <dgm:pt modelId="{D0C76260-2F24-4301-BA46-289E308C0155}" type="pres">
      <dgm:prSet presAssocID="{00BB985C-97C3-4A95-9559-878D60A964A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52A29C-2D77-418B-87E7-BFA9B6FE82CA}" type="pres">
      <dgm:prSet presAssocID="{00BB985C-97C3-4A95-9559-878D60A964A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A8270B-696A-4E27-872B-320E21C5100D}" type="pres">
      <dgm:prSet presAssocID="{E913762F-A148-4B3B-9C30-536B1EA279E9}" presName="sp" presStyleCnt="0"/>
      <dgm:spPr/>
    </dgm:pt>
    <dgm:pt modelId="{903ACD2D-3CE2-4786-91D5-FE884D0E4377}" type="pres">
      <dgm:prSet presAssocID="{7B2648DB-E0F0-4FDE-9EF4-D0E47E7E4A2C}" presName="composite" presStyleCnt="0"/>
      <dgm:spPr/>
    </dgm:pt>
    <dgm:pt modelId="{873359D4-C62E-4D34-941B-48EDD65FBF07}" type="pres">
      <dgm:prSet presAssocID="{7B2648DB-E0F0-4FDE-9EF4-D0E47E7E4A2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BA7F68-F2A1-4AF8-99F6-FD2EC93E743E}" type="pres">
      <dgm:prSet presAssocID="{7B2648DB-E0F0-4FDE-9EF4-D0E47E7E4A2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9A5BB4-DBE5-4209-A29E-978CAB520207}" srcId="{2C01B4EA-43B3-4C8D-AC2B-09C232456AAD}" destId="{E9E4327B-A46E-40E6-B3D6-E25B7744D2D2}" srcOrd="1" destOrd="0" parTransId="{D6D3F55B-0967-4E94-80CA-4370453BB252}" sibTransId="{D6749DCF-7A1E-4C6E-9312-C9B0A6CB1689}"/>
    <dgm:cxn modelId="{1ABF6F6C-89D8-4EF7-A880-22D61FD7571A}" srcId="{2C01B4EA-43B3-4C8D-AC2B-09C232456AAD}" destId="{00BB985C-97C3-4A95-9559-878D60A964A5}" srcOrd="3" destOrd="0" parTransId="{8D6AD85B-5975-4B9C-9EA9-DF6BF9395F07}" sibTransId="{E913762F-A148-4B3B-9C30-536B1EA279E9}"/>
    <dgm:cxn modelId="{FF6C27B8-8747-4FF0-B1D5-A83FA4EE622D}" type="presOf" srcId="{8AC8D9D4-8CE5-4BA7-A891-435D6B60EBF7}" destId="{16D0B556-C241-4848-9BEF-DAE42CC95D33}" srcOrd="0" destOrd="0" presId="urn:microsoft.com/office/officeart/2005/8/layout/chevron2"/>
    <dgm:cxn modelId="{C1458D97-7E9B-4F01-81FC-61AC4A8CF6B4}" srcId="{00BB985C-97C3-4A95-9559-878D60A964A5}" destId="{4AB35551-09D3-4434-A291-AD853F4B7B69}" srcOrd="0" destOrd="0" parTransId="{D109965D-BF5A-47D4-93B9-CF1B762B5A75}" sibTransId="{37E9EB7B-442E-491C-8E17-7F708607FB01}"/>
    <dgm:cxn modelId="{1943185D-63E7-4FB5-BFA6-2830CA8E8E4B}" srcId="{986DEB6E-391D-427F-B9A3-3A0938D19543}" destId="{8AC8D9D4-8CE5-4BA7-A891-435D6B60EBF7}" srcOrd="0" destOrd="0" parTransId="{A37AB441-AA29-420A-88B4-BA5EF126C929}" sibTransId="{94A1B3C5-DEC5-4A1F-906C-2506D74AFF7A}"/>
    <dgm:cxn modelId="{38E3C2A7-456E-4E10-9CB6-CDA7F8D0F804}" srcId="{6FC385C6-0EA0-43B8-B662-E94B5B089D5D}" destId="{D5E323C2-1FD1-4F08-8CEF-069C04D1CBE5}" srcOrd="0" destOrd="0" parTransId="{A5277DC1-5A9E-4351-B136-763A1A07E599}" sibTransId="{6568C3F7-92D9-4949-B998-AD8614767DA0}"/>
    <dgm:cxn modelId="{1C57243E-CE77-4AA7-96F7-8384356C7193}" srcId="{59C24992-2BF6-43E9-9F4B-EB98C43234D5}" destId="{D181717D-4EE6-4EA6-90BB-1800914096C2}" srcOrd="1" destOrd="0" parTransId="{2A4109AC-54F9-49E6-88A7-D055B3D4F165}" sibTransId="{F64C275A-8026-4D7A-86D8-6001042D285D}"/>
    <dgm:cxn modelId="{E03403EA-7C8E-495A-9B24-CC6AB521454F}" srcId="{7B2648DB-E0F0-4FDE-9EF4-D0E47E7E4A2C}" destId="{BD51C21D-E2CD-429B-8F3E-04BAE3754238}" srcOrd="0" destOrd="0" parTransId="{B013E23A-B54A-479A-8CCB-3A4D9F4A2CC0}" sibTransId="{0B8BC6C2-6E02-4B20-B963-2CAA71C50715}"/>
    <dgm:cxn modelId="{3C5DD4D2-B906-42A1-A3FE-100DC442A25A}" type="presOf" srcId="{D5E323C2-1FD1-4F08-8CEF-069C04D1CBE5}" destId="{09782273-2D10-455E-90DA-AF7AF5E9EB46}" srcOrd="0" destOrd="0" presId="urn:microsoft.com/office/officeart/2005/8/layout/chevron2"/>
    <dgm:cxn modelId="{C9D0C4BF-6BB1-4FE2-95ED-50B364D81107}" type="presOf" srcId="{00BB985C-97C3-4A95-9559-878D60A964A5}" destId="{D0C76260-2F24-4301-BA46-289E308C0155}" srcOrd="0" destOrd="0" presId="urn:microsoft.com/office/officeart/2005/8/layout/chevron2"/>
    <dgm:cxn modelId="{5B62DACD-A2FF-416A-8051-A39809DC0B07}" type="presOf" srcId="{BD51C21D-E2CD-429B-8F3E-04BAE3754238}" destId="{83BA7F68-F2A1-4AF8-99F6-FD2EC93E743E}" srcOrd="0" destOrd="0" presId="urn:microsoft.com/office/officeart/2005/8/layout/chevron2"/>
    <dgm:cxn modelId="{90434ADF-28F5-477E-A3D5-8A7584950995}" srcId="{E9E4327B-A46E-40E6-B3D6-E25B7744D2D2}" destId="{59C24992-2BF6-43E9-9F4B-EB98C43234D5}" srcOrd="0" destOrd="0" parTransId="{547ECACD-DCCF-4821-AD23-298C4057A2DF}" sibTransId="{C9120AAC-A580-4702-8AE6-9F2D58F66980}"/>
    <dgm:cxn modelId="{BA3576C7-B95E-4A59-B8D4-9B7DCFD3D968}" type="presOf" srcId="{D181717D-4EE6-4EA6-90BB-1800914096C2}" destId="{E1AABBC7-6631-4B9B-B4E0-1B887E40F1A0}" srcOrd="0" destOrd="2" presId="urn:microsoft.com/office/officeart/2005/8/layout/chevron2"/>
    <dgm:cxn modelId="{01D8FC8B-CB55-497D-A8A1-508647233A7F}" type="presOf" srcId="{01CE1371-C7CC-47A2-B5C5-22526E32E649}" destId="{E1AABBC7-6631-4B9B-B4E0-1B887E40F1A0}" srcOrd="0" destOrd="1" presId="urn:microsoft.com/office/officeart/2005/8/layout/chevron2"/>
    <dgm:cxn modelId="{075A1C55-1172-43E5-923E-508ADD6C3FA3}" srcId="{59C24992-2BF6-43E9-9F4B-EB98C43234D5}" destId="{01CE1371-C7CC-47A2-B5C5-22526E32E649}" srcOrd="0" destOrd="0" parTransId="{6635CF68-B17A-401D-82D4-5432CFC816DD}" sibTransId="{CBC8DB42-4EF6-4BCF-A69A-8FDAC13336F6}"/>
    <dgm:cxn modelId="{C79F289C-034B-4225-9CF0-B48EFCA618E8}" type="presOf" srcId="{986DEB6E-391D-427F-B9A3-3A0938D19543}" destId="{E8729803-323D-4B38-9D01-1FD8937891BF}" srcOrd="0" destOrd="0" presId="urn:microsoft.com/office/officeart/2005/8/layout/chevron2"/>
    <dgm:cxn modelId="{08AECE94-69D7-4284-92A9-9821A462AA4C}" srcId="{2C01B4EA-43B3-4C8D-AC2B-09C232456AAD}" destId="{986DEB6E-391D-427F-B9A3-3A0938D19543}" srcOrd="2" destOrd="0" parTransId="{C0A29E24-E281-42DA-B70F-345FA22CD91A}" sibTransId="{6BA9677E-DADF-451B-A420-BCA7BBFD5579}"/>
    <dgm:cxn modelId="{3211677F-4128-457D-9B3A-CFFF539DBDF1}" srcId="{2C01B4EA-43B3-4C8D-AC2B-09C232456AAD}" destId="{6FC385C6-0EA0-43B8-B662-E94B5B089D5D}" srcOrd="0" destOrd="0" parTransId="{F5C1CDCA-7A78-4C0A-BCA0-E4107F060362}" sibTransId="{F67DF258-5079-45FC-A00A-63C86DA44714}"/>
    <dgm:cxn modelId="{A6416704-1D7E-49EB-8403-5EEFEC8D9804}" type="presOf" srcId="{7B2648DB-E0F0-4FDE-9EF4-D0E47E7E4A2C}" destId="{873359D4-C62E-4D34-941B-48EDD65FBF07}" srcOrd="0" destOrd="0" presId="urn:microsoft.com/office/officeart/2005/8/layout/chevron2"/>
    <dgm:cxn modelId="{4F668A61-0024-414D-943D-5D5CDF8B79CF}" type="presOf" srcId="{2C01B4EA-43B3-4C8D-AC2B-09C232456AAD}" destId="{87ADF20B-F8CA-43FD-B97F-40BFAA363982}" srcOrd="0" destOrd="0" presId="urn:microsoft.com/office/officeart/2005/8/layout/chevron2"/>
    <dgm:cxn modelId="{514B76DD-1B67-41FD-86EA-3D2EE6369BE3}" type="presOf" srcId="{E9E4327B-A46E-40E6-B3D6-E25B7744D2D2}" destId="{3EEA28D0-A33C-470D-959E-EF5299A01B51}" srcOrd="0" destOrd="0" presId="urn:microsoft.com/office/officeart/2005/8/layout/chevron2"/>
    <dgm:cxn modelId="{522251AF-D38C-4B2D-A4BA-96170D03784A}" srcId="{2C01B4EA-43B3-4C8D-AC2B-09C232456AAD}" destId="{7B2648DB-E0F0-4FDE-9EF4-D0E47E7E4A2C}" srcOrd="4" destOrd="0" parTransId="{76A61A02-A14A-4931-AEA6-1FBFF69DAD5E}" sibTransId="{7B4E7C66-EF32-440F-B47E-5D0E0C89D78D}"/>
    <dgm:cxn modelId="{8047E4A3-79FB-41BF-96F7-F325981BD63A}" type="presOf" srcId="{6FC385C6-0EA0-43B8-B662-E94B5B089D5D}" destId="{9B9439B0-0DC0-4B47-9F4C-96403543B6A5}" srcOrd="0" destOrd="0" presId="urn:microsoft.com/office/officeart/2005/8/layout/chevron2"/>
    <dgm:cxn modelId="{872238EC-2E1E-4237-A039-62CEF4059D27}" type="presOf" srcId="{4AB35551-09D3-4434-A291-AD853F4B7B69}" destId="{3F52A29C-2D77-418B-87E7-BFA9B6FE82CA}" srcOrd="0" destOrd="0" presId="urn:microsoft.com/office/officeart/2005/8/layout/chevron2"/>
    <dgm:cxn modelId="{81134D52-16AD-4F5B-8C3D-0A555CCA39F6}" type="presOf" srcId="{59C24992-2BF6-43E9-9F4B-EB98C43234D5}" destId="{E1AABBC7-6631-4B9B-B4E0-1B887E40F1A0}" srcOrd="0" destOrd="0" presId="urn:microsoft.com/office/officeart/2005/8/layout/chevron2"/>
    <dgm:cxn modelId="{B2C4C7D7-1C8F-452E-8D10-DC0BD7462810}" type="presParOf" srcId="{87ADF20B-F8CA-43FD-B97F-40BFAA363982}" destId="{F6FCF119-5957-49FF-8089-2D54BE2B641A}" srcOrd="0" destOrd="0" presId="urn:microsoft.com/office/officeart/2005/8/layout/chevron2"/>
    <dgm:cxn modelId="{24CE063A-264C-4F34-897C-56BF0AD5D4D3}" type="presParOf" srcId="{F6FCF119-5957-49FF-8089-2D54BE2B641A}" destId="{9B9439B0-0DC0-4B47-9F4C-96403543B6A5}" srcOrd="0" destOrd="0" presId="urn:microsoft.com/office/officeart/2005/8/layout/chevron2"/>
    <dgm:cxn modelId="{DC5826FC-B7E4-4CBF-B0F3-953A314DABF0}" type="presParOf" srcId="{F6FCF119-5957-49FF-8089-2D54BE2B641A}" destId="{09782273-2D10-455E-90DA-AF7AF5E9EB46}" srcOrd="1" destOrd="0" presId="urn:microsoft.com/office/officeart/2005/8/layout/chevron2"/>
    <dgm:cxn modelId="{15C2CA5F-A74C-49AF-861D-24D16590131F}" type="presParOf" srcId="{87ADF20B-F8CA-43FD-B97F-40BFAA363982}" destId="{0E39D3E0-82F3-4C8C-A60D-7F78774653CE}" srcOrd="1" destOrd="0" presId="urn:microsoft.com/office/officeart/2005/8/layout/chevron2"/>
    <dgm:cxn modelId="{D7DEAC2B-7AEA-4D32-ADF9-C5BEE8222645}" type="presParOf" srcId="{87ADF20B-F8CA-43FD-B97F-40BFAA363982}" destId="{2AFE5464-053B-4CB8-ABA8-E50E6F5F7673}" srcOrd="2" destOrd="0" presId="urn:microsoft.com/office/officeart/2005/8/layout/chevron2"/>
    <dgm:cxn modelId="{F2593EAA-D032-4AF0-A453-E0E59D97F7B7}" type="presParOf" srcId="{2AFE5464-053B-4CB8-ABA8-E50E6F5F7673}" destId="{3EEA28D0-A33C-470D-959E-EF5299A01B51}" srcOrd="0" destOrd="0" presId="urn:microsoft.com/office/officeart/2005/8/layout/chevron2"/>
    <dgm:cxn modelId="{88D2F17C-EB3F-4ABC-9500-40AABA465196}" type="presParOf" srcId="{2AFE5464-053B-4CB8-ABA8-E50E6F5F7673}" destId="{E1AABBC7-6631-4B9B-B4E0-1B887E40F1A0}" srcOrd="1" destOrd="0" presId="urn:microsoft.com/office/officeart/2005/8/layout/chevron2"/>
    <dgm:cxn modelId="{05D882BA-A8A2-407B-8CAF-CBCDECBCA91F}" type="presParOf" srcId="{87ADF20B-F8CA-43FD-B97F-40BFAA363982}" destId="{0D54CAE8-7550-4EA0-8806-BAD47D82040F}" srcOrd="3" destOrd="0" presId="urn:microsoft.com/office/officeart/2005/8/layout/chevron2"/>
    <dgm:cxn modelId="{294D2888-C473-46AE-A22B-D3D3E0268A3B}" type="presParOf" srcId="{87ADF20B-F8CA-43FD-B97F-40BFAA363982}" destId="{4439A106-E091-4F53-93A3-8801C1F920A5}" srcOrd="4" destOrd="0" presId="urn:microsoft.com/office/officeart/2005/8/layout/chevron2"/>
    <dgm:cxn modelId="{7462C9B8-9521-4742-8D7E-CD70670D8E93}" type="presParOf" srcId="{4439A106-E091-4F53-93A3-8801C1F920A5}" destId="{E8729803-323D-4B38-9D01-1FD8937891BF}" srcOrd="0" destOrd="0" presId="urn:microsoft.com/office/officeart/2005/8/layout/chevron2"/>
    <dgm:cxn modelId="{6DA89EAC-5474-43E7-9FDF-84498AE026A2}" type="presParOf" srcId="{4439A106-E091-4F53-93A3-8801C1F920A5}" destId="{16D0B556-C241-4848-9BEF-DAE42CC95D33}" srcOrd="1" destOrd="0" presId="urn:microsoft.com/office/officeart/2005/8/layout/chevron2"/>
    <dgm:cxn modelId="{C8F62C18-20AC-4DE8-BE4B-48A3366700A8}" type="presParOf" srcId="{87ADF20B-F8CA-43FD-B97F-40BFAA363982}" destId="{769E6CFC-B7B6-4FB4-9791-D4CDEED7A963}" srcOrd="5" destOrd="0" presId="urn:microsoft.com/office/officeart/2005/8/layout/chevron2"/>
    <dgm:cxn modelId="{9C7B3BFF-7D86-40B1-8705-E69EA4F9AFE2}" type="presParOf" srcId="{87ADF20B-F8CA-43FD-B97F-40BFAA363982}" destId="{3AFABECE-3694-4C35-A805-C5FAA390B46D}" srcOrd="6" destOrd="0" presId="urn:microsoft.com/office/officeart/2005/8/layout/chevron2"/>
    <dgm:cxn modelId="{AA8E358C-B685-42FE-B9CF-03479F402C79}" type="presParOf" srcId="{3AFABECE-3694-4C35-A805-C5FAA390B46D}" destId="{D0C76260-2F24-4301-BA46-289E308C0155}" srcOrd="0" destOrd="0" presId="urn:microsoft.com/office/officeart/2005/8/layout/chevron2"/>
    <dgm:cxn modelId="{3A2C5668-158E-45CE-8AD3-D1044CFF3997}" type="presParOf" srcId="{3AFABECE-3694-4C35-A805-C5FAA390B46D}" destId="{3F52A29C-2D77-418B-87E7-BFA9B6FE82CA}" srcOrd="1" destOrd="0" presId="urn:microsoft.com/office/officeart/2005/8/layout/chevron2"/>
    <dgm:cxn modelId="{99BDE3B1-2894-4EE8-9375-365FAB1D9963}" type="presParOf" srcId="{87ADF20B-F8CA-43FD-B97F-40BFAA363982}" destId="{84A8270B-696A-4E27-872B-320E21C5100D}" srcOrd="7" destOrd="0" presId="urn:microsoft.com/office/officeart/2005/8/layout/chevron2"/>
    <dgm:cxn modelId="{8269D7CD-5349-4A6F-BB2C-B773EAD69D40}" type="presParOf" srcId="{87ADF20B-F8CA-43FD-B97F-40BFAA363982}" destId="{903ACD2D-3CE2-4786-91D5-FE884D0E4377}" srcOrd="8" destOrd="0" presId="urn:microsoft.com/office/officeart/2005/8/layout/chevron2"/>
    <dgm:cxn modelId="{95F4A17E-C81F-420A-B32E-221D4FBC112A}" type="presParOf" srcId="{903ACD2D-3CE2-4786-91D5-FE884D0E4377}" destId="{873359D4-C62E-4D34-941B-48EDD65FBF07}" srcOrd="0" destOrd="0" presId="urn:microsoft.com/office/officeart/2005/8/layout/chevron2"/>
    <dgm:cxn modelId="{E984E74B-1987-43A3-9AC1-DF1A052D9FDD}" type="presParOf" srcId="{903ACD2D-3CE2-4786-91D5-FE884D0E4377}" destId="{83BA7F68-F2A1-4AF8-99F6-FD2EC93E74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4249C-6341-425E-A786-A7453F694AF6}">
      <dsp:nvSpPr>
        <dsp:cNvPr id="0" name=""/>
        <dsp:cNvSpPr/>
      </dsp:nvSpPr>
      <dsp:spPr>
        <a:xfrm>
          <a:off x="1006286" y="-4434"/>
          <a:ext cx="4005757" cy="4005757"/>
        </a:xfrm>
        <a:prstGeom prst="circularArrow">
          <a:avLst>
            <a:gd name="adj1" fmla="val 5274"/>
            <a:gd name="adj2" fmla="val 312630"/>
            <a:gd name="adj3" fmla="val 14266375"/>
            <a:gd name="adj4" fmla="val 1710467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197D4-97FE-4EFB-8701-98B48115FC56}">
      <dsp:nvSpPr>
        <dsp:cNvPr id="0" name=""/>
        <dsp:cNvSpPr/>
      </dsp:nvSpPr>
      <dsp:spPr>
        <a:xfrm>
          <a:off x="2264220" y="1032"/>
          <a:ext cx="1489889" cy="744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LARGE WIND FARM WAKE EFFECT</a:t>
          </a:r>
          <a:endParaRPr lang="fr-FR" sz="1300" kern="1200" dirty="0"/>
        </a:p>
      </dsp:txBody>
      <dsp:txXfrm>
        <a:off x="2300585" y="37397"/>
        <a:ext cx="1417159" cy="672214"/>
      </dsp:txXfrm>
    </dsp:sp>
    <dsp:sp modelId="{157EF38B-F30D-4FF9-8122-26A30D8809A4}">
      <dsp:nvSpPr>
        <dsp:cNvPr id="0" name=""/>
        <dsp:cNvSpPr/>
      </dsp:nvSpPr>
      <dsp:spPr>
        <a:xfrm>
          <a:off x="3671558" y="813559"/>
          <a:ext cx="1489889" cy="744944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Roughness</a:t>
          </a:r>
          <a:r>
            <a:rPr lang="fr-FR" sz="1300" kern="1200" dirty="0" smtClean="0"/>
            <a:t> </a:t>
          </a:r>
          <a:r>
            <a:rPr lang="fr-FR" sz="1300" kern="1200" dirty="0" err="1" smtClean="0"/>
            <a:t>parametrization</a:t>
          </a:r>
          <a:endParaRPr lang="fr-FR" sz="1300" kern="1200" dirty="0"/>
        </a:p>
      </dsp:txBody>
      <dsp:txXfrm>
        <a:off x="3707923" y="849924"/>
        <a:ext cx="1417159" cy="672214"/>
      </dsp:txXfrm>
    </dsp:sp>
    <dsp:sp modelId="{1CDC6AED-B173-455F-ACDF-FFDFF5899A9A}">
      <dsp:nvSpPr>
        <dsp:cNvPr id="0" name=""/>
        <dsp:cNvSpPr/>
      </dsp:nvSpPr>
      <dsp:spPr>
        <a:xfrm>
          <a:off x="3671558" y="2438613"/>
          <a:ext cx="1489889" cy="744944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Estimation of spacing between two wind turbine rows</a:t>
          </a:r>
          <a:endParaRPr lang="fr-FR" sz="1300" kern="1200" dirty="0"/>
        </a:p>
      </dsp:txBody>
      <dsp:txXfrm>
        <a:off x="3707923" y="2474978"/>
        <a:ext cx="1417159" cy="672214"/>
      </dsp:txXfrm>
    </dsp:sp>
    <dsp:sp modelId="{6AF8FFF7-41BA-44BB-81E1-88D11A586B94}">
      <dsp:nvSpPr>
        <dsp:cNvPr id="0" name=""/>
        <dsp:cNvSpPr/>
      </dsp:nvSpPr>
      <dsp:spPr>
        <a:xfrm>
          <a:off x="2264220" y="3251140"/>
          <a:ext cx="1489889" cy="744944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Internal</a:t>
          </a:r>
          <a:r>
            <a:rPr lang="fr-FR" sz="1300" kern="1200" dirty="0" smtClean="0"/>
            <a:t> </a:t>
          </a:r>
          <a:r>
            <a:rPr lang="fr-FR" sz="1300" kern="1200" dirty="0" err="1" smtClean="0"/>
            <a:t>boundary</a:t>
          </a:r>
          <a:r>
            <a:rPr lang="fr-FR" sz="1300" kern="1200" dirty="0" smtClean="0"/>
            <a:t> layer profile influence</a:t>
          </a:r>
          <a:endParaRPr lang="fr-FR" sz="1300" kern="1200" dirty="0"/>
        </a:p>
      </dsp:txBody>
      <dsp:txXfrm>
        <a:off x="2300585" y="3287505"/>
        <a:ext cx="1417159" cy="672214"/>
      </dsp:txXfrm>
    </dsp:sp>
    <dsp:sp modelId="{C8DDA0D7-A021-4BE9-968F-26527EA10C54}">
      <dsp:nvSpPr>
        <dsp:cNvPr id="0" name=""/>
        <dsp:cNvSpPr/>
      </dsp:nvSpPr>
      <dsp:spPr>
        <a:xfrm>
          <a:off x="856882" y="2438613"/>
          <a:ext cx="1489889" cy="74494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Geometric</a:t>
          </a:r>
          <a:r>
            <a:rPr lang="fr-FR" sz="1300" kern="1200" dirty="0" smtClean="0"/>
            <a:t> </a:t>
          </a:r>
          <a:r>
            <a:rPr lang="fr-FR" sz="1300" kern="1200" dirty="0" err="1" smtClean="0"/>
            <a:t>measure</a:t>
          </a:r>
          <a:r>
            <a:rPr lang="fr-FR" sz="1300" kern="1200" dirty="0" smtClean="0"/>
            <a:t> of turbine </a:t>
          </a:r>
          <a:r>
            <a:rPr lang="fr-FR" sz="1300" kern="1200" dirty="0" err="1" smtClean="0"/>
            <a:t>density</a:t>
          </a:r>
          <a:endParaRPr lang="fr-FR" sz="1300" kern="1200" dirty="0"/>
        </a:p>
      </dsp:txBody>
      <dsp:txXfrm>
        <a:off x="893247" y="2474978"/>
        <a:ext cx="1417159" cy="672214"/>
      </dsp:txXfrm>
    </dsp:sp>
    <dsp:sp modelId="{5493079C-029B-4A46-930E-A321548ED2D4}">
      <dsp:nvSpPr>
        <dsp:cNvPr id="0" name=""/>
        <dsp:cNvSpPr/>
      </dsp:nvSpPr>
      <dsp:spPr>
        <a:xfrm>
          <a:off x="856882" y="813559"/>
          <a:ext cx="1489889" cy="74494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Large </a:t>
          </a:r>
          <a:r>
            <a:rPr lang="fr-FR" sz="1300" kern="1200" dirty="0" err="1" smtClean="0"/>
            <a:t>wind</a:t>
          </a:r>
          <a:r>
            <a:rPr lang="fr-FR" sz="1300" kern="1200" dirty="0" smtClean="0"/>
            <a:t> </a:t>
          </a:r>
          <a:r>
            <a:rPr lang="fr-FR" sz="1300" kern="1200" dirty="0" err="1" smtClean="0"/>
            <a:t>farm</a:t>
          </a:r>
          <a:r>
            <a:rPr lang="fr-FR" sz="1300" kern="1200" dirty="0" smtClean="0"/>
            <a:t> correction activation</a:t>
          </a:r>
          <a:endParaRPr lang="fr-FR" sz="1300" kern="1200" dirty="0"/>
        </a:p>
      </dsp:txBody>
      <dsp:txXfrm>
        <a:off x="893247" y="849924"/>
        <a:ext cx="1417159" cy="672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439B0-0DC0-4B47-9F4C-96403543B6A5}">
      <dsp:nvSpPr>
        <dsp:cNvPr id="0" name=""/>
        <dsp:cNvSpPr/>
      </dsp:nvSpPr>
      <dsp:spPr>
        <a:xfrm rot="5400000">
          <a:off x="-149367" y="152036"/>
          <a:ext cx="995780" cy="697046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err="1" smtClean="0"/>
            <a:t>Step</a:t>
          </a:r>
          <a:r>
            <a:rPr lang="fr-FR" sz="1900" b="1" kern="1200" dirty="0" smtClean="0"/>
            <a:t> 1</a:t>
          </a:r>
          <a:endParaRPr lang="fr-FR" sz="1900" b="1" kern="1200" dirty="0"/>
        </a:p>
      </dsp:txBody>
      <dsp:txXfrm rot="-5400000">
        <a:off x="0" y="351192"/>
        <a:ext cx="697046" cy="298734"/>
      </dsp:txXfrm>
    </dsp:sp>
    <dsp:sp modelId="{09782273-2D10-455E-90DA-AF7AF5E9EB46}">
      <dsp:nvSpPr>
        <dsp:cNvPr id="0" name=""/>
        <dsp:cNvSpPr/>
      </dsp:nvSpPr>
      <dsp:spPr>
        <a:xfrm rot="5400000">
          <a:off x="3130239" y="-2430524"/>
          <a:ext cx="647257" cy="5513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Turbine </a:t>
          </a:r>
          <a:r>
            <a:rPr lang="fr-FR" sz="1400" kern="1200" dirty="0" err="1" smtClean="0"/>
            <a:t>density</a:t>
          </a:r>
          <a:r>
            <a:rPr lang="fr-FR" sz="1400" kern="1200" dirty="0" smtClean="0"/>
            <a:t> ≥ 1</a:t>
          </a:r>
          <a:endParaRPr lang="fr-FR" sz="1400" kern="1200" dirty="0"/>
        </a:p>
      </dsp:txBody>
      <dsp:txXfrm rot="-5400000">
        <a:off x="697046" y="34265"/>
        <a:ext cx="5482047" cy="584065"/>
      </dsp:txXfrm>
    </dsp:sp>
    <dsp:sp modelId="{3EEA28D0-A33C-470D-959E-EF5299A01B51}">
      <dsp:nvSpPr>
        <dsp:cNvPr id="0" name=""/>
        <dsp:cNvSpPr/>
      </dsp:nvSpPr>
      <dsp:spPr>
        <a:xfrm rot="5400000">
          <a:off x="-149367" y="1029574"/>
          <a:ext cx="995780" cy="697046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err="1" smtClean="0"/>
            <a:t>Step</a:t>
          </a:r>
          <a:r>
            <a:rPr lang="fr-FR" sz="1900" b="1" kern="1200" dirty="0" smtClean="0"/>
            <a:t> 2</a:t>
          </a:r>
          <a:endParaRPr lang="fr-FR" sz="1900" b="1" kern="1200" dirty="0"/>
        </a:p>
      </dsp:txBody>
      <dsp:txXfrm rot="-5400000">
        <a:off x="0" y="1228730"/>
        <a:ext cx="697046" cy="298734"/>
      </dsp:txXfrm>
    </dsp:sp>
    <dsp:sp modelId="{E1AABBC7-6631-4B9B-B4E0-1B887E40F1A0}">
      <dsp:nvSpPr>
        <dsp:cNvPr id="0" name=""/>
        <dsp:cNvSpPr/>
      </dsp:nvSpPr>
      <dsp:spPr>
        <a:xfrm rot="5400000">
          <a:off x="3130239" y="-1552985"/>
          <a:ext cx="647257" cy="5513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Combined to two single wake models:</a:t>
          </a:r>
          <a:endParaRPr lang="fr-FR" sz="14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Park model (Jensen, 1983)			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Fast EVM model (Ainslie, 1988; Anderson, 2009)</a:t>
          </a:r>
          <a:endParaRPr lang="en-US" sz="1300" kern="1200" dirty="0"/>
        </a:p>
      </dsp:txBody>
      <dsp:txXfrm rot="-5400000">
        <a:off x="697046" y="911804"/>
        <a:ext cx="5482047" cy="584065"/>
      </dsp:txXfrm>
    </dsp:sp>
    <dsp:sp modelId="{E8729803-323D-4B38-9D01-1FD8937891BF}">
      <dsp:nvSpPr>
        <dsp:cNvPr id="0" name=""/>
        <dsp:cNvSpPr/>
      </dsp:nvSpPr>
      <dsp:spPr>
        <a:xfrm rot="5400000">
          <a:off x="-149367" y="1907113"/>
          <a:ext cx="995780" cy="697046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err="1" smtClean="0"/>
            <a:t>Step</a:t>
          </a:r>
          <a:r>
            <a:rPr lang="fr-FR" sz="1900" b="1" kern="1200" dirty="0" smtClean="0"/>
            <a:t> 3</a:t>
          </a:r>
          <a:endParaRPr lang="fr-FR" sz="1900" b="1" kern="1200" dirty="0"/>
        </a:p>
      </dsp:txBody>
      <dsp:txXfrm rot="-5400000">
        <a:off x="0" y="2106269"/>
        <a:ext cx="697046" cy="298734"/>
      </dsp:txXfrm>
    </dsp:sp>
    <dsp:sp modelId="{16D0B556-C241-4848-9BEF-DAE42CC95D33}">
      <dsp:nvSpPr>
        <dsp:cNvPr id="0" name=""/>
        <dsp:cNvSpPr/>
      </dsp:nvSpPr>
      <dsp:spPr>
        <a:xfrm rot="5400000">
          <a:off x="3130239" y="-675446"/>
          <a:ext cx="647257" cy="5513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Always activated from the 4</a:t>
          </a:r>
          <a:r>
            <a:rPr lang="en-US" sz="1400" kern="1200" baseline="30000" dirty="0" smtClean="0"/>
            <a:t>th</a:t>
          </a:r>
          <a:r>
            <a:rPr lang="en-US" sz="1400" kern="1200" dirty="0" smtClean="0"/>
            <a:t> wind farm column</a:t>
          </a:r>
          <a:endParaRPr lang="fr-FR" sz="1400" kern="1200" dirty="0"/>
        </a:p>
      </dsp:txBody>
      <dsp:txXfrm rot="-5400000">
        <a:off x="697046" y="1789343"/>
        <a:ext cx="5482047" cy="584065"/>
      </dsp:txXfrm>
    </dsp:sp>
    <dsp:sp modelId="{D0C76260-2F24-4301-BA46-289E308C0155}">
      <dsp:nvSpPr>
        <dsp:cNvPr id="0" name=""/>
        <dsp:cNvSpPr/>
      </dsp:nvSpPr>
      <dsp:spPr>
        <a:xfrm rot="5400000">
          <a:off x="-149367" y="2784652"/>
          <a:ext cx="995780" cy="697046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err="1" smtClean="0"/>
            <a:t>Step</a:t>
          </a:r>
          <a:r>
            <a:rPr lang="fr-FR" sz="1900" b="1" kern="1200" dirty="0" smtClean="0"/>
            <a:t> 4</a:t>
          </a:r>
          <a:endParaRPr lang="fr-FR" sz="1900" b="1" kern="1200" dirty="0"/>
        </a:p>
      </dsp:txBody>
      <dsp:txXfrm rot="-5400000">
        <a:off x="0" y="2983808"/>
        <a:ext cx="697046" cy="298734"/>
      </dsp:txXfrm>
    </dsp:sp>
    <dsp:sp modelId="{3F52A29C-2D77-418B-87E7-BFA9B6FE82CA}">
      <dsp:nvSpPr>
        <dsp:cNvPr id="0" name=""/>
        <dsp:cNvSpPr/>
      </dsp:nvSpPr>
      <dsp:spPr>
        <a:xfrm rot="5400000">
          <a:off x="3130239" y="202091"/>
          <a:ext cx="647257" cy="5513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Velocity deficit minimum between the large wind farm correction and the single wake models</a:t>
          </a:r>
          <a:endParaRPr lang="fr-FR" sz="1400" kern="1200" dirty="0"/>
        </a:p>
      </dsp:txBody>
      <dsp:txXfrm rot="-5400000">
        <a:off x="697046" y="2666880"/>
        <a:ext cx="5482047" cy="584065"/>
      </dsp:txXfrm>
    </dsp:sp>
    <dsp:sp modelId="{873359D4-C62E-4D34-941B-48EDD65FBF07}">
      <dsp:nvSpPr>
        <dsp:cNvPr id="0" name=""/>
        <dsp:cNvSpPr/>
      </dsp:nvSpPr>
      <dsp:spPr>
        <a:xfrm rot="5400000">
          <a:off x="-149367" y="3662190"/>
          <a:ext cx="995780" cy="697046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err="1" smtClean="0"/>
            <a:t>Step</a:t>
          </a:r>
          <a:r>
            <a:rPr lang="fr-FR" sz="1900" b="1" kern="1200" dirty="0" smtClean="0"/>
            <a:t> 5</a:t>
          </a:r>
          <a:endParaRPr lang="fr-FR" sz="1900" b="1" kern="1200" dirty="0"/>
        </a:p>
      </dsp:txBody>
      <dsp:txXfrm rot="-5400000">
        <a:off x="0" y="3861346"/>
        <a:ext cx="697046" cy="298734"/>
      </dsp:txXfrm>
    </dsp:sp>
    <dsp:sp modelId="{83BA7F68-F2A1-4AF8-99F6-FD2EC93E743E}">
      <dsp:nvSpPr>
        <dsp:cNvPr id="0" name=""/>
        <dsp:cNvSpPr/>
      </dsp:nvSpPr>
      <dsp:spPr>
        <a:xfrm rot="5400000">
          <a:off x="3130239" y="1079630"/>
          <a:ext cx="647257" cy="5513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Estimation of the large wind </a:t>
          </a:r>
          <a:r>
            <a:rPr lang="fr-FR" sz="1400" kern="1200" dirty="0" err="1" smtClean="0"/>
            <a:t>farm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wake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effect</a:t>
          </a:r>
          <a:endParaRPr lang="fr-FR" sz="1400" kern="1200" dirty="0"/>
        </a:p>
      </dsp:txBody>
      <dsp:txXfrm rot="-5400000">
        <a:off x="697046" y="3544419"/>
        <a:ext cx="5482047" cy="584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DAFA2B2-3526-479F-83D6-63089ADBC39A}" type="datetimeFigureOut">
              <a:rPr lang="fr-FR" smtClean="0"/>
              <a:t>29/09/2016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0E8E782-AA26-48A3-AA22-A47F46C3CF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51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8FC635E-23E0-4325-AA9F-B181B806D654}" type="datetimeFigureOut">
              <a:rPr lang="fr-FR" smtClean="0"/>
              <a:t>29/09/2016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CB677627-BA1A-48BD-870E-AB5D4B333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6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88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651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034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185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542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43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8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6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86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818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27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16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951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627-BA1A-48BD-870E-AB5D4B333B7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4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04/02/2016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94C4-F15F-4B8A-8CBB-796DCDCF2F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MMF Division – </a:t>
            </a:r>
            <a:r>
              <a:rPr lang="en-US" dirty="0" err="1" smtClean="0"/>
              <a:t>Meteodyn</a:t>
            </a:r>
            <a:r>
              <a:rPr lang="en-US" dirty="0" smtClean="0"/>
              <a:t> day</a:t>
            </a:r>
            <a:endParaRPr lang="en-US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3707905" y="141784"/>
            <a:ext cx="5292080" cy="5509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07905" y="141784"/>
            <a:ext cx="5292080" cy="5509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04/02/2016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194C4-F15F-4B8A-8CBB-796DCDCF2F7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MMF Division – </a:t>
            </a:r>
            <a:r>
              <a:rPr lang="en-US" dirty="0" err="1" smtClean="0"/>
              <a:t>Meteodyn</a:t>
            </a:r>
            <a:r>
              <a:rPr lang="en-US" dirty="0" smtClean="0"/>
              <a:t> day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Sous-titre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smtClean="0"/>
              <a:t>Modifiez le style des sous-titres du masque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184576"/>
          </a:xfrm>
          <a:prstGeom prst="rect">
            <a:avLst/>
          </a:prstGeom>
        </p:spPr>
        <p:txBody>
          <a:bodyPr/>
          <a:lstStyle>
            <a:lvl1pPr algn="l">
              <a:defRPr sz="15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04/02/2016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MMF Division – </a:t>
            </a:r>
            <a:r>
              <a:rPr lang="en-US" dirty="0" err="1" smtClean="0"/>
              <a:t>Meteodyn</a:t>
            </a:r>
            <a:r>
              <a:rPr lang="en-US" dirty="0" smtClean="0"/>
              <a:t> day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94C4-F15F-4B8A-8CBB-796DCDCF2F7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3707905" y="141784"/>
            <a:ext cx="5292080" cy="5509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0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04/02/2016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MMF Division – </a:t>
            </a:r>
            <a:r>
              <a:rPr lang="en-US" dirty="0" err="1" smtClean="0"/>
              <a:t>Meteodyn</a:t>
            </a:r>
            <a:r>
              <a:rPr lang="en-US" dirty="0" smtClean="0"/>
              <a:t> day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94C4-F15F-4B8A-8CBB-796DCDCF2F7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3707905" y="141784"/>
            <a:ext cx="5292080" cy="5509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04/02/2016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MMF Division – </a:t>
            </a:r>
            <a:r>
              <a:rPr lang="en-US" dirty="0" err="1" smtClean="0"/>
              <a:t>Meteodyn</a:t>
            </a:r>
            <a:r>
              <a:rPr lang="en-US" dirty="0" smtClean="0"/>
              <a:t> day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94C4-F15F-4B8A-8CBB-796DCDCF2F7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4" y="225295"/>
            <a:ext cx="2649134" cy="501080"/>
          </a:xfrm>
          <a:prstGeom prst="rect">
            <a:avLst/>
          </a:prstGeom>
        </p:spPr>
      </p:pic>
      <p:cxnSp>
        <p:nvCxnSpPr>
          <p:cNvPr id="3" name="Connecteur droit 2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D5D6D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84" r:id="rId3"/>
    <p:sldLayoutId id="2147483683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UW_invit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6"/>
          <a:stretch/>
        </p:blipFill>
        <p:spPr bwMode="auto">
          <a:xfrm>
            <a:off x="467544" y="1197312"/>
            <a:ext cx="7428104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79712" y="1196752"/>
            <a:ext cx="705678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6141C"/>
                </a:solidFill>
              </a:rPr>
              <a:t>Investigation and validation of wake model combinations for large wind farm modelling in neutral atmospheric boundary layers</a:t>
            </a:r>
          </a:p>
          <a:p>
            <a:pPr algn="ctr"/>
            <a:endParaRPr lang="en-US" sz="900" dirty="0">
              <a:solidFill>
                <a:srgbClr val="96141C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96141C"/>
                </a:solidFill>
              </a:rPr>
              <a:t>Eric TROMEUR, Sophie PUYGRENIER, Stéphane SANQUER</a:t>
            </a:r>
          </a:p>
          <a:p>
            <a:pPr algn="ctr"/>
            <a:r>
              <a:rPr lang="en-US" sz="1200" dirty="0" err="1" smtClean="0">
                <a:solidFill>
                  <a:srgbClr val="96141C"/>
                </a:solidFill>
              </a:rPr>
              <a:t>Meteodyn</a:t>
            </a:r>
            <a:r>
              <a:rPr lang="en-US" sz="1200" dirty="0" smtClean="0">
                <a:solidFill>
                  <a:srgbClr val="96141C"/>
                </a:solidFill>
              </a:rPr>
              <a:t> France, 14bd Winston Churchill, 44100, Nantes, France</a:t>
            </a:r>
          </a:p>
          <a:p>
            <a:pPr algn="ctr"/>
            <a:endParaRPr lang="en-US" dirty="0">
              <a:solidFill>
                <a:srgbClr val="96141C"/>
              </a:solidFill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04482" y="6517901"/>
            <a:ext cx="881285" cy="273844"/>
          </a:xfrm>
        </p:spPr>
        <p:txBody>
          <a:bodyPr/>
          <a:lstStyle/>
          <a:p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57527" y="6517901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76710" y="6517902"/>
            <a:ext cx="277788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82628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758354" y="648262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385646" y="6484432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784468" y="648262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5"/>
          <p:cNvSpPr txBox="1">
            <a:spLocks/>
          </p:cNvSpPr>
          <p:nvPr/>
        </p:nvSpPr>
        <p:spPr>
          <a:xfrm>
            <a:off x="7833633" y="6533825"/>
            <a:ext cx="87555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25" dirty="0"/>
              <a:t>Eric TROMEUR</a:t>
            </a:r>
          </a:p>
        </p:txBody>
      </p:sp>
    </p:spTree>
    <p:extLst>
      <p:ext uri="{BB962C8B-B14F-4D97-AF65-F5344CB8AC3E}">
        <p14:creationId xmlns:p14="http://schemas.microsoft.com/office/powerpoint/2010/main" val="5227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7494" y="6518180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37138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15162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15162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4680012" y="332656"/>
            <a:ext cx="437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Large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wind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farm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correction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547664" y="1124744"/>
            <a:ext cx="6210690" cy="439017"/>
            <a:chOff x="2219236" y="1578683"/>
            <a:chExt cx="4675022" cy="439017"/>
          </a:xfrm>
        </p:grpSpPr>
        <p:sp>
          <p:nvSpPr>
            <p:cNvPr id="51" name="Rectangle à coins arrondis 50"/>
            <p:cNvSpPr/>
            <p:nvPr/>
          </p:nvSpPr>
          <p:spPr>
            <a:xfrm>
              <a:off x="2219236" y="1578683"/>
              <a:ext cx="4675022" cy="43901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2303748" y="1654457"/>
              <a:ext cx="4536504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LARGE WIND FARM CORRECTION ACTIVATION</a:t>
              </a:r>
            </a:p>
          </p:txBody>
        </p:sp>
      </p:grp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582751352"/>
              </p:ext>
            </p:extLst>
          </p:nvPr>
        </p:nvGraphicFramePr>
        <p:xfrm>
          <a:off x="1547664" y="1700808"/>
          <a:ext cx="6210690" cy="451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èche droite 2"/>
          <p:cNvSpPr/>
          <p:nvPr/>
        </p:nvSpPr>
        <p:spPr>
          <a:xfrm>
            <a:off x="5847045" y="2789166"/>
            <a:ext cx="469623" cy="17865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ZoneTexte 3"/>
          <p:cNvSpPr txBox="1"/>
          <p:nvPr/>
        </p:nvSpPr>
        <p:spPr>
          <a:xfrm>
            <a:off x="6331010" y="2725396"/>
            <a:ext cx="1545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WT Park model + IBL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333144" y="2957896"/>
            <a:ext cx="1474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WT </a:t>
            </a:r>
            <a:r>
              <a:rPr lang="fr-FR" sz="1200" dirty="0" err="1">
                <a:solidFill>
                  <a:srgbClr val="0070C0"/>
                </a:solidFill>
              </a:rPr>
              <a:t>Fast</a:t>
            </a:r>
            <a:r>
              <a:rPr lang="fr-FR" sz="1200" dirty="0">
                <a:solidFill>
                  <a:srgbClr val="0070C0"/>
                </a:solidFill>
              </a:rPr>
              <a:t> EVM + IBL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5847044" y="3027175"/>
            <a:ext cx="469623" cy="17865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0022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7494" y="6518180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37138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15162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15162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80012" y="332656"/>
            <a:ext cx="437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Results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and validation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475656" y="1124744"/>
            <a:ext cx="6237323" cy="537261"/>
            <a:chOff x="2986070" y="906840"/>
            <a:chExt cx="6757100" cy="716347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2986070" y="906840"/>
              <a:ext cx="6757100" cy="66505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071665" y="925561"/>
              <a:ext cx="655272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MODEL COMPARISONS WITH OFFSHORE WIND FARM DATA 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- </a:t>
              </a:r>
              <a:r>
                <a:rPr lang="fr-FR" sz="1400" b="1" i="1" dirty="0">
                  <a:solidFill>
                    <a:schemeClr val="bg1"/>
                  </a:solidFill>
                </a:rPr>
                <a:t>Wake </a:t>
              </a:r>
              <a:r>
                <a:rPr lang="fr-FR" sz="1400" b="1" i="1" dirty="0" err="1">
                  <a:solidFill>
                    <a:schemeClr val="bg1"/>
                  </a:solidFill>
                </a:rPr>
                <a:t>width</a:t>
              </a:r>
              <a:r>
                <a:rPr lang="fr-FR" sz="1400" b="1" i="1" dirty="0">
                  <a:solidFill>
                    <a:schemeClr val="bg1"/>
                  </a:solidFill>
                </a:rPr>
                <a:t> -</a:t>
              </a:r>
            </a:p>
          </p:txBody>
        </p:sp>
      </p:grpSp>
      <p:pic>
        <p:nvPicPr>
          <p:cNvPr id="38" name="Picture 2" descr="Normalized_power_direction_obs_mod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1111"/>
            <a:ext cx="6237323" cy="432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1763688" y="3142446"/>
            <a:ext cx="531751" cy="1994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9" name="Rectangle à coins arrondis 38"/>
          <p:cNvSpPr/>
          <p:nvPr/>
        </p:nvSpPr>
        <p:spPr>
          <a:xfrm>
            <a:off x="5048361" y="3148713"/>
            <a:ext cx="531751" cy="1994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0" name="Rectangle à coins arrondis 39"/>
          <p:cNvSpPr/>
          <p:nvPr/>
        </p:nvSpPr>
        <p:spPr>
          <a:xfrm>
            <a:off x="4970158" y="5687538"/>
            <a:ext cx="439706" cy="1801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1" name="Rectangle à coins arrondis 40"/>
          <p:cNvSpPr/>
          <p:nvPr/>
        </p:nvSpPr>
        <p:spPr>
          <a:xfrm>
            <a:off x="1745548" y="5670487"/>
            <a:ext cx="439706" cy="1801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0431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7494" y="6518180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37138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15162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15162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80012" y="332656"/>
            <a:ext cx="437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Results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and validation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2033718" y="980729"/>
            <a:ext cx="5067825" cy="537261"/>
            <a:chOff x="2986070" y="906840"/>
            <a:chExt cx="6757100" cy="716347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2986070" y="906840"/>
              <a:ext cx="6757100" cy="66505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071665" y="925561"/>
              <a:ext cx="655272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MODEL COMPARISONS WITH OFFSHORE WIND FARM DATA 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- </a:t>
              </a:r>
              <a:r>
                <a:rPr lang="en-US" sz="1400" b="1" i="1" dirty="0">
                  <a:solidFill>
                    <a:schemeClr val="bg1"/>
                  </a:solidFill>
                </a:rPr>
                <a:t>RMSE of normalized power </a:t>
              </a:r>
              <a:r>
                <a:rPr lang="fr-FR" sz="1400" b="1" i="1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2272758" y="1556792"/>
            <a:ext cx="4564857" cy="2385485"/>
            <a:chOff x="-42876" y="2456892"/>
            <a:chExt cx="4564857" cy="2385485"/>
          </a:xfrm>
        </p:grpSpPr>
        <p:graphicFrame>
          <p:nvGraphicFramePr>
            <p:cNvPr id="18" name="Graphique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69362600"/>
                </p:ext>
              </p:extLst>
            </p:nvPr>
          </p:nvGraphicFramePr>
          <p:xfrm>
            <a:off x="-42876" y="2789636"/>
            <a:ext cx="4564857" cy="20527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ZoneTexte 21"/>
            <p:cNvSpPr txBox="1"/>
            <p:nvPr/>
          </p:nvSpPr>
          <p:spPr>
            <a:xfrm>
              <a:off x="1738124" y="2527171"/>
              <a:ext cx="1043157" cy="3000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 err="1"/>
                <a:t>Horns</a:t>
              </a:r>
              <a:r>
                <a:rPr lang="fr-FR" sz="1350" dirty="0"/>
                <a:t> </a:t>
              </a:r>
              <a:r>
                <a:rPr lang="fr-FR" sz="1350" dirty="0" err="1"/>
                <a:t>Rev</a:t>
              </a:r>
              <a:endParaRPr lang="fr-FR" sz="1350" dirty="0"/>
            </a:p>
          </p:txBody>
        </p:sp>
        <p:sp>
          <p:nvSpPr>
            <p:cNvPr id="3" name="Rectangle à coins arrondis 2"/>
            <p:cNvSpPr/>
            <p:nvPr/>
          </p:nvSpPr>
          <p:spPr>
            <a:xfrm>
              <a:off x="27708" y="2456892"/>
              <a:ext cx="4463988" cy="2376264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788528" y="2913395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084546" y="2914013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1148568" y="3356992"/>
              <a:ext cx="695366" cy="57606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>
              <a:off x="1843935" y="3674014"/>
              <a:ext cx="706659" cy="25904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1148568" y="2916858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492132" y="2917324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1843934" y="2924944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2195736" y="2924944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2555776" y="2924944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2899958" y="2924944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2277263" y="4005064"/>
            <a:ext cx="4564857" cy="2382183"/>
            <a:chOff x="4579143" y="2456892"/>
            <a:chExt cx="4564857" cy="2382183"/>
          </a:xfrm>
        </p:grpSpPr>
        <p:graphicFrame>
          <p:nvGraphicFramePr>
            <p:cNvPr id="21" name="Graphique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40361432"/>
                </p:ext>
              </p:extLst>
            </p:nvPr>
          </p:nvGraphicFramePr>
          <p:xfrm>
            <a:off x="4579143" y="2786334"/>
            <a:ext cx="4564857" cy="20527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Rectangle à coins arrondis 23"/>
            <p:cNvSpPr/>
            <p:nvPr/>
          </p:nvSpPr>
          <p:spPr>
            <a:xfrm>
              <a:off x="4631756" y="2456892"/>
              <a:ext cx="4463988" cy="2376264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39993" y="2527171"/>
              <a:ext cx="1043157" cy="3000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 err="1"/>
                <a:t>Nysted</a:t>
              </a:r>
              <a:endParaRPr lang="fr-FR" sz="1350" dirty="0"/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5762592" y="3151289"/>
              <a:ext cx="719079" cy="65224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H="1">
              <a:off x="6457958" y="3638276"/>
              <a:ext cx="706330" cy="16525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5413236" y="2913395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5765656" y="2917324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6125696" y="2917476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482308" y="2917324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34728" y="2917324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7194768" y="2917324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7550616" y="2917324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7725112" y="2917324"/>
              <a:ext cx="0" cy="13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85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22704" y="6539532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379004" y="332656"/>
            <a:ext cx="3675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Results &amp; Validation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89502" y="6435333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13357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sp>
        <p:nvSpPr>
          <p:cNvPr id="3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13357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7758354" y="6435333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8784468" y="6435333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>
          <a:xfrm>
            <a:off x="2033718" y="1196753"/>
            <a:ext cx="5092984" cy="537261"/>
            <a:chOff x="2986070" y="906840"/>
            <a:chExt cx="6757100" cy="716347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2986070" y="906840"/>
              <a:ext cx="6757100" cy="66505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071665" y="925561"/>
              <a:ext cx="655272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MODEL COMPARISONS WITH OFFSHORE WIND FARM DATA 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- </a:t>
              </a:r>
              <a:r>
                <a:rPr lang="en-US" sz="1400" b="1" i="1" dirty="0">
                  <a:solidFill>
                    <a:schemeClr val="bg1"/>
                  </a:solidFill>
                </a:rPr>
                <a:t>Power deficit by downwind distance </a:t>
              </a:r>
              <a:r>
                <a:rPr lang="fr-FR" sz="1400" b="1" i="1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08038" y="2129509"/>
            <a:ext cx="8910990" cy="1686461"/>
            <a:chOff x="119336" y="1732802"/>
            <a:chExt cx="11881320" cy="2248614"/>
          </a:xfrm>
        </p:grpSpPr>
        <p:grpSp>
          <p:nvGrpSpPr>
            <p:cNvPr id="9" name="Groupe 8"/>
            <p:cNvGrpSpPr/>
            <p:nvPr/>
          </p:nvGrpSpPr>
          <p:grpSpPr>
            <a:xfrm>
              <a:off x="396289" y="2126703"/>
              <a:ext cx="1595255" cy="1479337"/>
              <a:chOff x="305637" y="1901444"/>
              <a:chExt cx="1595255" cy="1479337"/>
            </a:xfrm>
          </p:grpSpPr>
          <p:pic>
            <p:nvPicPr>
              <p:cNvPr id="21" name="Picture 2" descr="Normalized_power_Horns_Rev_models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804" t="81931" r="12718" b="6826"/>
              <a:stretch/>
            </p:blipFill>
            <p:spPr bwMode="auto">
              <a:xfrm>
                <a:off x="305637" y="2228653"/>
                <a:ext cx="1595255" cy="115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ZoneTexte 3"/>
              <p:cNvSpPr txBox="1"/>
              <p:nvPr/>
            </p:nvSpPr>
            <p:spPr>
              <a:xfrm>
                <a:off x="324109" y="1901444"/>
                <a:ext cx="1488816" cy="4001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fr-FR" sz="1350" dirty="0" err="1"/>
                  <a:t>Horns</a:t>
                </a:r>
                <a:r>
                  <a:rPr lang="fr-FR" sz="1350" dirty="0"/>
                  <a:t> </a:t>
                </a:r>
                <a:r>
                  <a:rPr lang="fr-FR" sz="1350" dirty="0" err="1"/>
                  <a:t>Rev</a:t>
                </a:r>
                <a:endParaRPr lang="fr-FR" sz="1350" dirty="0"/>
              </a:p>
            </p:txBody>
          </p:sp>
        </p:grpSp>
        <p:sp>
          <p:nvSpPr>
            <p:cNvPr id="11" name="Rectangle à coins arrondis 10"/>
            <p:cNvSpPr/>
            <p:nvPr/>
          </p:nvSpPr>
          <p:spPr>
            <a:xfrm>
              <a:off x="119336" y="1732802"/>
              <a:ext cx="11881320" cy="2200254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pic>
          <p:nvPicPr>
            <p:cNvPr id="8194" name="Picture 2" descr="Normalized_power_Horns_Rev_mode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31" b="76649"/>
            <a:stretch/>
          </p:blipFill>
          <p:spPr bwMode="auto">
            <a:xfrm>
              <a:off x="2469976" y="1772816"/>
              <a:ext cx="2869905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Normalized_power_Horns_Rev_mode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31" t="25242" b="51407"/>
            <a:stretch/>
          </p:blipFill>
          <p:spPr bwMode="auto">
            <a:xfrm>
              <a:off x="5566320" y="1772816"/>
              <a:ext cx="2869905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Normalized_power_Horns_Rev_mode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54" t="50797" b="25852"/>
            <a:stretch/>
          </p:blipFill>
          <p:spPr bwMode="auto">
            <a:xfrm>
              <a:off x="8662664" y="1772816"/>
              <a:ext cx="2833936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3190965" y="3647997"/>
              <a:ext cx="1607219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Wind </a:t>
              </a:r>
              <a:r>
                <a:rPr lang="fr-FR" sz="1000" dirty="0" err="1"/>
                <a:t>farm</a:t>
              </a:r>
              <a:r>
                <a:rPr lang="fr-FR" sz="1000" dirty="0"/>
                <a:t> </a:t>
              </a:r>
              <a:r>
                <a:rPr lang="fr-FR" sz="1000" dirty="0" err="1"/>
                <a:t>column</a:t>
              </a:r>
              <a:endParaRPr lang="fr-FR" sz="10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263307" y="3653121"/>
              <a:ext cx="1565665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Wind </a:t>
              </a:r>
              <a:r>
                <a:rPr lang="fr-FR" sz="1000" dirty="0" err="1"/>
                <a:t>farm</a:t>
              </a:r>
              <a:r>
                <a:rPr lang="fr-FR" sz="1000" dirty="0"/>
                <a:t> </a:t>
              </a:r>
              <a:r>
                <a:rPr lang="fr-FR" sz="1000" dirty="0" err="1"/>
                <a:t>column</a:t>
              </a:r>
              <a:endParaRPr lang="fr-FR" sz="10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9335648" y="3647997"/>
              <a:ext cx="1586285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Wind </a:t>
              </a:r>
              <a:r>
                <a:rPr lang="fr-FR" sz="1000" dirty="0" err="1"/>
                <a:t>farm</a:t>
              </a:r>
              <a:r>
                <a:rPr lang="fr-FR" sz="1000" dirty="0"/>
                <a:t> </a:t>
              </a:r>
              <a:r>
                <a:rPr lang="fr-FR" sz="1000" dirty="0" err="1"/>
                <a:t>column</a:t>
              </a:r>
              <a:endParaRPr lang="fr-FR" sz="1000" dirty="0"/>
            </a:p>
          </p:txBody>
        </p:sp>
        <p:sp>
          <p:nvSpPr>
            <p:cNvPr id="40" name="ZoneTexte 39"/>
            <p:cNvSpPr txBox="1"/>
            <p:nvPr/>
          </p:nvSpPr>
          <p:spPr>
            <a:xfrm rot="16200000">
              <a:off x="1557675" y="2668043"/>
              <a:ext cx="1547697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/>
                <a:t>Normalized</a:t>
              </a:r>
              <a:r>
                <a:rPr lang="fr-FR" sz="1000" dirty="0"/>
                <a:t> power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08038" y="4296197"/>
            <a:ext cx="8910990" cy="1680012"/>
            <a:chOff x="119336" y="4037058"/>
            <a:chExt cx="11881320" cy="2240016"/>
          </a:xfrm>
        </p:grpSpPr>
        <p:pic>
          <p:nvPicPr>
            <p:cNvPr id="22" name="Picture 3" descr="Normalized_power_Nysted_mode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70" b="76480"/>
            <a:stretch/>
          </p:blipFill>
          <p:spPr bwMode="auto">
            <a:xfrm>
              <a:off x="2482601" y="4099128"/>
              <a:ext cx="2844651" cy="1954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 descr="Normalized_power_Nysted_mode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70" t="25483" b="51867"/>
            <a:stretch/>
          </p:blipFill>
          <p:spPr bwMode="auto">
            <a:xfrm>
              <a:off x="5591574" y="4107366"/>
              <a:ext cx="2844651" cy="188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Normalized_power_Nysted_mode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70" t="50836" b="25771"/>
            <a:stretch/>
          </p:blipFill>
          <p:spPr bwMode="auto">
            <a:xfrm>
              <a:off x="8651949" y="4077072"/>
              <a:ext cx="2844651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e 6"/>
            <p:cNvGrpSpPr/>
            <p:nvPr/>
          </p:nvGrpSpPr>
          <p:grpSpPr>
            <a:xfrm>
              <a:off x="371751" y="4443488"/>
              <a:ext cx="1619793" cy="1367508"/>
              <a:chOff x="267920" y="4144339"/>
              <a:chExt cx="1619793" cy="1367508"/>
            </a:xfrm>
          </p:grpSpPr>
          <p:pic>
            <p:nvPicPr>
              <p:cNvPr id="25" name="Picture 3" descr="Normalized_power_Nysted_model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230" t="82366" r="11493" b="6371"/>
              <a:stretch/>
            </p:blipFill>
            <p:spPr bwMode="auto">
              <a:xfrm>
                <a:off x="267920" y="4509120"/>
                <a:ext cx="1619793" cy="1002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ZoneTexte 25"/>
              <p:cNvSpPr txBox="1"/>
              <p:nvPr/>
            </p:nvSpPr>
            <p:spPr>
              <a:xfrm>
                <a:off x="333347" y="4144339"/>
                <a:ext cx="1488814" cy="4001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fr-FR" sz="1350" dirty="0" err="1"/>
                  <a:t>Nysted</a:t>
                </a:r>
                <a:endParaRPr lang="fr-FR" sz="1350" dirty="0"/>
              </a:p>
            </p:txBody>
          </p:sp>
        </p:grpSp>
        <p:sp>
          <p:nvSpPr>
            <p:cNvPr id="29" name="Rectangle à coins arrondis 28"/>
            <p:cNvSpPr/>
            <p:nvPr/>
          </p:nvSpPr>
          <p:spPr>
            <a:xfrm>
              <a:off x="119336" y="4037058"/>
              <a:ext cx="11881320" cy="2200254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1" name="ZoneTexte 40"/>
            <p:cNvSpPr txBox="1"/>
            <p:nvPr/>
          </p:nvSpPr>
          <p:spPr>
            <a:xfrm rot="16200000">
              <a:off x="1607859" y="4873131"/>
              <a:ext cx="1447666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/>
                <a:t>Normalized</a:t>
              </a:r>
              <a:r>
                <a:rPr lang="fr-FR" sz="825" dirty="0"/>
                <a:t> power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190965" y="5943654"/>
              <a:ext cx="1607219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Wind </a:t>
              </a:r>
              <a:r>
                <a:rPr lang="fr-FR" sz="1000" dirty="0" err="1"/>
                <a:t>farm</a:t>
              </a:r>
              <a:r>
                <a:rPr lang="fr-FR" sz="1000" dirty="0"/>
                <a:t> </a:t>
              </a:r>
              <a:r>
                <a:rPr lang="fr-FR" sz="1000" dirty="0" err="1"/>
                <a:t>column</a:t>
              </a:r>
              <a:endParaRPr lang="fr-FR" sz="10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263307" y="5948779"/>
              <a:ext cx="1565664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Wind </a:t>
              </a:r>
              <a:r>
                <a:rPr lang="fr-FR" sz="1000" dirty="0" err="1"/>
                <a:t>farm</a:t>
              </a:r>
              <a:r>
                <a:rPr lang="fr-FR" sz="1000" dirty="0"/>
                <a:t> </a:t>
              </a:r>
              <a:r>
                <a:rPr lang="fr-FR" sz="1000" dirty="0" err="1"/>
                <a:t>column</a:t>
              </a:r>
              <a:endParaRPr lang="fr-FR" sz="10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9335648" y="5943654"/>
              <a:ext cx="1586285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Wind </a:t>
              </a:r>
              <a:r>
                <a:rPr lang="fr-FR" sz="1000" dirty="0" err="1"/>
                <a:t>farm</a:t>
              </a:r>
              <a:r>
                <a:rPr lang="fr-FR" sz="1000" dirty="0"/>
                <a:t> </a:t>
              </a:r>
              <a:r>
                <a:rPr lang="fr-FR" sz="1000" dirty="0" err="1"/>
                <a:t>column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0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7494" y="6518180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37138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15162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15162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148064" y="332656"/>
            <a:ext cx="3906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Limitations and Future developments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535360" y="1709965"/>
            <a:ext cx="2627618" cy="998347"/>
            <a:chOff x="5580113" y="1422546"/>
            <a:chExt cx="2736304" cy="1065059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5580113" y="1422546"/>
              <a:ext cx="2736304" cy="103748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951622" y="1431982"/>
              <a:ext cx="2299621" cy="1055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2863" lvl="1" indent="-42863" defTabSz="233363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fr-FR" sz="1100" dirty="0">
                  <a:cs typeface="Times New Roman" panose="02020603050405020304" pitchFamily="18" charset="0"/>
                </a:rPr>
                <a:t> Large wind farm correction activation</a:t>
              </a:r>
            </a:p>
            <a:p>
              <a:pPr marL="42863" lvl="1" indent="-42863" defTabSz="233363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fr-FR" sz="1100" dirty="0">
                  <a:cs typeface="Times New Roman" panose="02020603050405020304" pitchFamily="18" charset="0"/>
                </a:rPr>
                <a:t> Velocity deficit minimum</a:t>
              </a:r>
            </a:p>
            <a:p>
              <a:pPr marL="42863" lvl="1" indent="-42863" defTabSz="233363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fr-FR" sz="1100" dirty="0">
                  <a:cs typeface="Times New Roman" panose="02020603050405020304" pitchFamily="18" charset="0"/>
                </a:rPr>
                <a:t> Model comparisons with offshore wind farm data</a:t>
              </a:r>
            </a:p>
          </p:txBody>
        </p:sp>
      </p:grpSp>
      <p:sp>
        <p:nvSpPr>
          <p:cNvPr id="16" name="Forme libre 15"/>
          <p:cNvSpPr/>
          <p:nvPr/>
        </p:nvSpPr>
        <p:spPr>
          <a:xfrm>
            <a:off x="4567289" y="1903157"/>
            <a:ext cx="1689817" cy="1649489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971862" y="0"/>
                  <a:pt x="1759712" y="787850"/>
                  <a:pt x="1759712" y="1759712"/>
                </a:cubicBezTo>
                <a:lnTo>
                  <a:pt x="0" y="1759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66566" rIns="466566" bIns="80010" numCol="1" spcCol="1270" anchor="ctr" anchorCtr="0">
            <a:noAutofit/>
          </a:bodyPr>
          <a:lstStyle/>
          <a:p>
            <a:pPr algn="r"/>
            <a:r>
              <a:rPr lang="en-US" sz="1100" b="1" dirty="0"/>
              <a:t>Assessment of the new large wind farm model</a:t>
            </a:r>
          </a:p>
          <a:p>
            <a:pPr algn="r"/>
            <a:endParaRPr lang="en-US" sz="1100" b="1" dirty="0"/>
          </a:p>
          <a:p>
            <a:pPr algn="r"/>
            <a:endParaRPr lang="fr-FR" sz="1100" b="1" dirty="0"/>
          </a:p>
        </p:txBody>
      </p:sp>
      <p:sp>
        <p:nvSpPr>
          <p:cNvPr id="22" name="Flèche en arc 21"/>
          <p:cNvSpPr/>
          <p:nvPr/>
        </p:nvSpPr>
        <p:spPr>
          <a:xfrm>
            <a:off x="4275571" y="3247892"/>
            <a:ext cx="583436" cy="495227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lèche en arc 22"/>
          <p:cNvSpPr/>
          <p:nvPr/>
        </p:nvSpPr>
        <p:spPr>
          <a:xfrm rot="10800000">
            <a:off x="4275571" y="3438364"/>
            <a:ext cx="583436" cy="495227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e 25"/>
          <p:cNvGrpSpPr/>
          <p:nvPr/>
        </p:nvGrpSpPr>
        <p:grpSpPr>
          <a:xfrm>
            <a:off x="971601" y="1700808"/>
            <a:ext cx="2748341" cy="972503"/>
            <a:chOff x="5580113" y="1422546"/>
            <a:chExt cx="2862019" cy="1037488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5580113" y="1422546"/>
              <a:ext cx="2736304" cy="103748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692592" y="1480161"/>
              <a:ext cx="2749540" cy="902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2863" lvl="1" indent="-42863" defTabSz="233363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altLang="fr-FR" sz="1100" dirty="0">
                  <a:cs typeface="Times New Roman" panose="02020603050405020304" pitchFamily="18" charset="0"/>
                </a:rPr>
                <a:t> Equivalent </a:t>
              </a:r>
              <a:r>
                <a:rPr lang="fr-FR" altLang="fr-FR" sz="1100" dirty="0" err="1">
                  <a:cs typeface="Times New Roman" panose="02020603050405020304" pitchFamily="18" charset="0"/>
                </a:rPr>
                <a:t>roughness</a:t>
              </a:r>
              <a:r>
                <a:rPr lang="fr-FR" altLang="fr-FR" sz="1100" dirty="0">
                  <a:cs typeface="Times New Roman" panose="02020603050405020304" pitchFamily="18" charset="0"/>
                </a:rPr>
                <a:t> influence</a:t>
              </a:r>
              <a:endParaRPr lang="fr-FR" sz="1100" dirty="0"/>
            </a:p>
            <a:p>
              <a:pPr marL="42863" lvl="1" indent="-42863" defTabSz="233363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altLang="fr-FR" sz="1100" dirty="0">
                  <a:cs typeface="Times New Roman" panose="02020603050405020304" pitchFamily="18" charset="0"/>
                </a:rPr>
                <a:t> </a:t>
              </a:r>
              <a:r>
                <a:rPr lang="fr-FR" altLang="fr-FR" sz="1100" dirty="0" err="1">
                  <a:cs typeface="Times New Roman" panose="02020603050405020304" pitchFamily="18" charset="0"/>
                </a:rPr>
                <a:t>Automatic</a:t>
              </a:r>
              <a:r>
                <a:rPr lang="fr-FR" altLang="fr-FR" sz="1100" dirty="0">
                  <a:cs typeface="Times New Roman" panose="02020603050405020304" pitchFamily="18" charset="0"/>
                </a:rPr>
                <a:t> estimation of </a:t>
              </a:r>
              <a:r>
                <a:rPr lang="fr-FR" altLang="fr-FR" sz="1100" dirty="0" err="1">
                  <a:cs typeface="Times New Roman" panose="02020603050405020304" pitchFamily="18" charset="0"/>
                </a:rPr>
                <a:t>S</a:t>
              </a:r>
              <a:r>
                <a:rPr lang="fr-FR" altLang="fr-FR" sz="1100" baseline="-25000" dirty="0" err="1">
                  <a:cs typeface="Times New Roman" panose="02020603050405020304" pitchFamily="18" charset="0"/>
                </a:rPr>
                <a:t>d</a:t>
              </a:r>
              <a:r>
                <a:rPr lang="fr-FR" altLang="fr-FR" sz="1100" dirty="0">
                  <a:cs typeface="Times New Roman" panose="02020603050405020304" pitchFamily="18" charset="0"/>
                </a:rPr>
                <a:t> and </a:t>
              </a:r>
              <a:r>
                <a:rPr lang="fr-FR" altLang="fr-FR" sz="1100" dirty="0" err="1">
                  <a:cs typeface="Times New Roman" panose="02020603050405020304" pitchFamily="18" charset="0"/>
                </a:rPr>
                <a:t>S</a:t>
              </a:r>
              <a:r>
                <a:rPr lang="fr-FR" altLang="fr-FR" sz="1100" baseline="-25000" dirty="0" err="1">
                  <a:cs typeface="Times New Roman" panose="02020603050405020304" pitchFamily="18" charset="0"/>
                </a:rPr>
                <a:t>c</a:t>
              </a:r>
              <a:endParaRPr lang="fr-FR" sz="1100" baseline="-25000" dirty="0"/>
            </a:p>
            <a:p>
              <a:pPr marL="42863" lvl="1" indent="-42863" defTabSz="233363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altLang="fr-FR" sz="1100" dirty="0">
                  <a:cs typeface="Times New Roman" panose="02020603050405020304" pitchFamily="18" charset="0"/>
                </a:rPr>
                <a:t> </a:t>
              </a:r>
              <a:r>
                <a:rPr lang="fr-FR" altLang="fr-FR" sz="1100" dirty="0" err="1">
                  <a:cs typeface="Times New Roman" panose="02020603050405020304" pitchFamily="18" charset="0"/>
                </a:rPr>
                <a:t>Boundary</a:t>
              </a:r>
              <a:r>
                <a:rPr lang="fr-FR" altLang="fr-FR" sz="1100" dirty="0">
                  <a:cs typeface="Times New Roman" panose="02020603050405020304" pitchFamily="18" charset="0"/>
                </a:rPr>
                <a:t> layer offset</a:t>
              </a:r>
            </a:p>
            <a:p>
              <a:pPr marL="42863" lvl="1" indent="-42863" defTabSz="233363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altLang="fr-FR" sz="1100" dirty="0">
                  <a:cs typeface="Times New Roman" panose="02020603050405020304" pitchFamily="18" charset="0"/>
                </a:rPr>
                <a:t> </a:t>
              </a:r>
              <a:r>
                <a:rPr lang="fr-FR" altLang="fr-FR" sz="1100" dirty="0" err="1">
                  <a:cs typeface="Times New Roman" panose="02020603050405020304" pitchFamily="18" charset="0"/>
                </a:rPr>
                <a:t>Internal</a:t>
              </a:r>
              <a:r>
                <a:rPr lang="fr-FR" altLang="fr-FR" sz="1100" dirty="0">
                  <a:cs typeface="Times New Roman" panose="02020603050405020304" pitchFamily="18" charset="0"/>
                </a:rPr>
                <a:t> </a:t>
              </a:r>
              <a:r>
                <a:rPr lang="fr-FR" altLang="fr-FR" sz="1100" dirty="0" err="1">
                  <a:cs typeface="Times New Roman" panose="02020603050405020304" pitchFamily="18" charset="0"/>
                </a:rPr>
                <a:t>boundary</a:t>
              </a:r>
              <a:r>
                <a:rPr lang="fr-FR" altLang="fr-FR" sz="1100" dirty="0">
                  <a:cs typeface="Times New Roman" panose="02020603050405020304" pitchFamily="18" charset="0"/>
                </a:rPr>
                <a:t> layer </a:t>
              </a:r>
              <a:r>
                <a:rPr lang="fr-FR" altLang="fr-FR" sz="1100" dirty="0" err="1">
                  <a:cs typeface="Times New Roman" panose="02020603050405020304" pitchFamily="18" charset="0"/>
                </a:rPr>
                <a:t>height</a:t>
              </a:r>
              <a:endParaRPr lang="fr-FR" sz="1100" dirty="0"/>
            </a:p>
          </p:txBody>
        </p:sp>
      </p:grpSp>
      <p:sp>
        <p:nvSpPr>
          <p:cNvPr id="27" name="Rectangle à coins arrondis 26"/>
          <p:cNvSpPr/>
          <p:nvPr/>
        </p:nvSpPr>
        <p:spPr>
          <a:xfrm>
            <a:off x="971600" y="4400713"/>
            <a:ext cx="2627619" cy="97250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8" name="ZoneTexte 27"/>
          <p:cNvSpPr txBox="1"/>
          <p:nvPr/>
        </p:nvSpPr>
        <p:spPr>
          <a:xfrm>
            <a:off x="1080644" y="4576808"/>
            <a:ext cx="2640329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3" lvl="1" indent="-42863" defTabSz="233363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fr-FR" sz="1100" dirty="0">
                <a:cs typeface="Times New Roman" panose="02020603050405020304" pitchFamily="18" charset="0"/>
              </a:rPr>
              <a:t> Limited set of validation cases</a:t>
            </a:r>
          </a:p>
          <a:p>
            <a:pPr marL="42863" lvl="1" indent="-42863" defTabSz="233363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fr-FR" sz="1100" dirty="0">
                <a:cs typeface="Times New Roman" panose="02020603050405020304" pitchFamily="18" charset="0"/>
              </a:rPr>
              <a:t> Large wind farm model uncertainties </a:t>
            </a:r>
          </a:p>
          <a:p>
            <a:pPr marL="42863" lvl="1" indent="-42863" defTabSz="233363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fr-FR" sz="1100" dirty="0">
                <a:cs typeface="Times New Roman" panose="02020603050405020304" pitchFamily="18" charset="0"/>
              </a:rPr>
              <a:t> Scaled to offshore wind farm layouts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5535359" y="4400713"/>
            <a:ext cx="2627619" cy="97250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0" name="ZoneTexte 29"/>
          <p:cNvSpPr txBox="1"/>
          <p:nvPr/>
        </p:nvSpPr>
        <p:spPr>
          <a:xfrm>
            <a:off x="5801493" y="4537364"/>
            <a:ext cx="2496313" cy="84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3" lvl="1" indent="-42863" defTabSz="233363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fr-FR" sz="1100" dirty="0">
                <a:cs typeface="Times New Roman" panose="02020603050405020304" pitchFamily="18" charset="0"/>
              </a:rPr>
              <a:t> Assessment on onshore wind farms</a:t>
            </a:r>
          </a:p>
          <a:p>
            <a:pPr marL="42863" lvl="1" indent="-42863" defTabSz="233363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fr-FR" sz="1100" dirty="0">
                <a:cs typeface="Times New Roman" panose="02020603050405020304" pitchFamily="18" charset="0"/>
              </a:rPr>
              <a:t> Complex sites</a:t>
            </a:r>
          </a:p>
          <a:p>
            <a:pPr marL="42863" lvl="1" indent="-42863" defTabSz="233363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fr-FR" sz="1100" dirty="0">
                <a:cs typeface="Times New Roman" panose="02020603050405020304" pitchFamily="18" charset="0"/>
              </a:rPr>
              <a:t> L</a:t>
            </a:r>
            <a:r>
              <a:rPr lang="en-US" sz="1100" dirty="0"/>
              <a:t>inear combination of velocity deficits</a:t>
            </a:r>
          </a:p>
          <a:p>
            <a:pPr marL="42863" lvl="1" indent="-42863" defTabSz="233363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dirty="0"/>
              <a:t> Influence of thermal stratification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2838447" y="1903157"/>
            <a:ext cx="1689817" cy="1649489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0" y="787850"/>
                  <a:pt x="787850" y="0"/>
                  <a:pt x="1759712" y="0"/>
                </a:cubicBezTo>
                <a:lnTo>
                  <a:pt x="1759712" y="1759712"/>
                </a:lnTo>
                <a:lnTo>
                  <a:pt x="0" y="17597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6566" tIns="466566" rIns="80010" bIns="80010" numCol="1" spcCol="1270" anchor="ctr" anchorCtr="0">
            <a:noAutofit/>
          </a:bodyPr>
          <a:lstStyle/>
          <a:p>
            <a:r>
              <a:rPr lang="en-US" sz="1100" b="1" dirty="0"/>
              <a:t>Sensitivity studies of internal boundary</a:t>
            </a:r>
          </a:p>
          <a:p>
            <a:r>
              <a:rPr lang="fr-FR" sz="1100" b="1" dirty="0"/>
              <a:t>layer </a:t>
            </a:r>
            <a:r>
              <a:rPr lang="fr-FR" sz="1100" b="1" dirty="0" err="1"/>
              <a:t>parameters</a:t>
            </a:r>
            <a:endParaRPr lang="fr-FR" sz="1100" b="1" dirty="0"/>
          </a:p>
          <a:p>
            <a:endParaRPr lang="fr-FR" sz="1100" b="1" dirty="0"/>
          </a:p>
        </p:txBody>
      </p:sp>
      <p:sp>
        <p:nvSpPr>
          <p:cNvPr id="21" name="Forme libre 20"/>
          <p:cNvSpPr/>
          <p:nvPr/>
        </p:nvSpPr>
        <p:spPr>
          <a:xfrm>
            <a:off x="2838447" y="3628836"/>
            <a:ext cx="1689817" cy="1649489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787850" y="1759712"/>
                  <a:pt x="0" y="971862"/>
                  <a:pt x="0" y="0"/>
                </a:cubicBezTo>
                <a:lnTo>
                  <a:pt x="1759712" y="0"/>
                </a:lnTo>
                <a:lnTo>
                  <a:pt x="1759712" y="175971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6566" tIns="80010" rIns="80009" bIns="466566" numCol="1" spcCol="1270" anchor="ctr" anchorCtr="0">
            <a:noAutofit/>
          </a:bodyPr>
          <a:lstStyle/>
          <a:p>
            <a:r>
              <a:rPr lang="en-US" sz="1100" b="1" dirty="0"/>
              <a:t>Limitations of applications</a:t>
            </a:r>
            <a:endParaRPr lang="fr-FR" sz="1100" b="1" dirty="0"/>
          </a:p>
        </p:txBody>
      </p:sp>
      <p:sp>
        <p:nvSpPr>
          <p:cNvPr id="18" name="Forme libre 17"/>
          <p:cNvSpPr/>
          <p:nvPr/>
        </p:nvSpPr>
        <p:spPr>
          <a:xfrm>
            <a:off x="4567289" y="3628693"/>
            <a:ext cx="1689529" cy="1649490"/>
          </a:xfrm>
          <a:custGeom>
            <a:avLst/>
            <a:gdLst>
              <a:gd name="connsiteX0" fmla="*/ 0 w 1759412"/>
              <a:gd name="connsiteY0" fmla="*/ 1759712 h 1759712"/>
              <a:gd name="connsiteX1" fmla="*/ 1759412 w 1759412"/>
              <a:gd name="connsiteY1" fmla="*/ 0 h 1759712"/>
              <a:gd name="connsiteX2" fmla="*/ 1759412 w 1759412"/>
              <a:gd name="connsiteY2" fmla="*/ 1759712 h 1759712"/>
              <a:gd name="connsiteX3" fmla="*/ 0 w 17594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412" h="1759712">
                <a:moveTo>
                  <a:pt x="1759412" y="0"/>
                </a:moveTo>
                <a:cubicBezTo>
                  <a:pt x="1759412" y="971862"/>
                  <a:pt x="971696" y="1759712"/>
                  <a:pt x="0" y="1759712"/>
                </a:cubicBezTo>
                <a:lnTo>
                  <a:pt x="0" y="0"/>
                </a:lnTo>
                <a:lnTo>
                  <a:pt x="1759412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1" rIns="466500" bIns="466566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fr-FR" sz="1100" b="1" dirty="0"/>
              <a:t>Future developments</a:t>
            </a:r>
            <a:endParaRPr lang="fr-FR" sz="1100" b="1" dirty="0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4027648" y="3049684"/>
            <a:ext cx="1079282" cy="10799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ZoneTexte 1"/>
          <p:cNvSpPr txBox="1"/>
          <p:nvPr/>
        </p:nvSpPr>
        <p:spPr>
          <a:xfrm>
            <a:off x="3897985" y="3316521"/>
            <a:ext cx="135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WIND FARM WAKE EFFECT</a:t>
            </a:r>
          </a:p>
        </p:txBody>
      </p:sp>
    </p:spTree>
    <p:extLst>
      <p:ext uri="{BB962C8B-B14F-4D97-AF65-F5344CB8AC3E}">
        <p14:creationId xmlns:p14="http://schemas.microsoft.com/office/powerpoint/2010/main" val="9491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4039930" y="1717518"/>
            <a:ext cx="4726297" cy="3608255"/>
            <a:chOff x="5386573" y="1147024"/>
            <a:chExt cx="6301729" cy="4811006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91484">
              <a:off x="8375032" y="1278030"/>
              <a:ext cx="3313270" cy="46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45737">
              <a:off x="7282922" y="1212544"/>
              <a:ext cx="3313270" cy="46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1110">
              <a:off x="6316987" y="1147024"/>
              <a:ext cx="3313270" cy="46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6573" y="1147024"/>
              <a:ext cx="3313270" cy="46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03082" y="6496700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37138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15162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3779" y="6515162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197514" y="2780928"/>
            <a:ext cx="2916324" cy="918102"/>
            <a:chOff x="335360" y="2564904"/>
            <a:chExt cx="3888432" cy="1224136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335360" y="2564904"/>
              <a:ext cx="3888432" cy="12241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77261" y="2671899"/>
              <a:ext cx="3825440" cy="98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Look at the </a:t>
              </a:r>
              <a:r>
                <a:rPr lang="fr-FR" sz="1400" dirty="0" err="1"/>
                <a:t>paper</a:t>
              </a:r>
              <a:r>
                <a:rPr lang="fr-FR" sz="1400" dirty="0"/>
                <a:t> </a:t>
              </a:r>
            </a:p>
            <a:p>
              <a:pPr algn="ctr"/>
              <a:r>
                <a:rPr lang="fr-FR" sz="1400" dirty="0"/>
                <a:t>in</a:t>
              </a:r>
            </a:p>
            <a:p>
              <a:pPr algn="ctr"/>
              <a:r>
                <a:rPr lang="en-GB" sz="1400" dirty="0"/>
                <a:t>Journal of Physics: Conference Series</a:t>
              </a:r>
              <a:endParaRPr lang="fr-FR" sz="1400" dirty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5379004" y="332656"/>
            <a:ext cx="3675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More information</a:t>
            </a:r>
          </a:p>
        </p:txBody>
      </p:sp>
      <p:sp>
        <p:nvSpPr>
          <p:cNvPr id="9" name="Flèche courbée vers la droite 8"/>
          <p:cNvSpPr/>
          <p:nvPr/>
        </p:nvSpPr>
        <p:spPr>
          <a:xfrm rot="17669758">
            <a:off x="3048510" y="3676332"/>
            <a:ext cx="594066" cy="1188132"/>
          </a:xfrm>
          <a:prstGeom prst="curv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97494" y="6486174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574455" y="2204864"/>
            <a:ext cx="7957985" cy="2340000"/>
            <a:chOff x="611560" y="2204864"/>
            <a:chExt cx="7957985" cy="2340000"/>
          </a:xfrm>
        </p:grpSpPr>
        <p:sp>
          <p:nvSpPr>
            <p:cNvPr id="22" name="Text Box 1"/>
            <p:cNvSpPr txBox="1">
              <a:spLocks noChangeArrowheads="1"/>
            </p:cNvSpPr>
            <p:nvPr/>
          </p:nvSpPr>
          <p:spPr bwMode="auto">
            <a:xfrm>
              <a:off x="611560" y="2810991"/>
              <a:ext cx="5803106" cy="110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 marL="457200" indent="-439738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pPr>
                <a:spcBef>
                  <a:spcPts val="844"/>
                </a:spcBef>
              </a:pPr>
              <a:r>
                <a:rPr lang="fr-FR" altLang="fr-F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Thank</a:t>
              </a:r>
              <a:r>
                <a:rPr lang="fr-FR" alt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altLang="fr-F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you</a:t>
              </a:r>
              <a:r>
                <a:rPr lang="fr-FR" alt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>
                <a:spcBef>
                  <a:spcPts val="844"/>
                </a:spcBef>
              </a:pPr>
              <a:r>
                <a:rPr lang="fr-FR" alt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www.meteodyn.com/en</a:t>
              </a:r>
            </a:p>
            <a:p>
              <a:pPr>
                <a:spcBef>
                  <a:spcPts val="844"/>
                </a:spcBef>
              </a:pPr>
              <a:r>
                <a:rPr lang="fr-FR" alt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eric.tromeur@meteodyn.com</a:t>
              </a:r>
            </a:p>
          </p:txBody>
        </p:sp>
        <p:sp>
          <p:nvSpPr>
            <p:cNvPr id="23" name="Line 2"/>
            <p:cNvSpPr>
              <a:spLocks noChangeShapeType="1"/>
            </p:cNvSpPr>
            <p:nvPr/>
          </p:nvSpPr>
          <p:spPr bwMode="auto">
            <a:xfrm flipV="1">
              <a:off x="3275856" y="3374064"/>
              <a:ext cx="1296144" cy="0"/>
            </a:xfrm>
            <a:prstGeom prst="line">
              <a:avLst/>
            </a:prstGeom>
            <a:noFill/>
            <a:ln w="22225" cap="sq">
              <a:solidFill>
                <a:srgbClr val="808080"/>
              </a:solidFill>
              <a:miter lim="800000"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379" y="2204864"/>
              <a:ext cx="3797166" cy="2340000"/>
            </a:xfrm>
            <a:prstGeom prst="rect">
              <a:avLst/>
            </a:prstGeom>
            <a:ln w="12700">
              <a:solidFill>
                <a:srgbClr val="C00000"/>
              </a:solidFill>
            </a:ln>
          </p:spPr>
        </p:pic>
      </p:grpSp>
      <p:cxnSp>
        <p:nvCxnSpPr>
          <p:cNvPr id="20" name="Connecteur droit 19"/>
          <p:cNvCxnSpPr/>
          <p:nvPr/>
        </p:nvCxnSpPr>
        <p:spPr>
          <a:xfrm>
            <a:off x="89502" y="6430211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8784468" y="6430211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08235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7758354" y="6430211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pied de page 5"/>
          <p:cNvSpPr>
            <a:spLocks noGrp="1"/>
          </p:cNvSpPr>
          <p:nvPr>
            <p:ph type="ftr" sz="quarter" idx="4294967295"/>
          </p:nvPr>
        </p:nvSpPr>
        <p:spPr>
          <a:xfrm>
            <a:off x="2654083" y="6539532"/>
            <a:ext cx="3993020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WAKE MODELLING AND FORECASTING SESSION – WIND EUROPE SUMMIT 2016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379004" y="332656"/>
            <a:ext cx="3675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Contact</a:t>
            </a:r>
          </a:p>
        </p:txBody>
      </p:sp>
    </p:spTree>
    <p:extLst>
      <p:ext uri="{BB962C8B-B14F-4D97-AF65-F5344CB8AC3E}">
        <p14:creationId xmlns:p14="http://schemas.microsoft.com/office/powerpoint/2010/main" val="35047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31360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22704" y="6531359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1640" y="1788430"/>
            <a:ext cx="623411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CONTENT</a:t>
            </a:r>
            <a:r>
              <a:rPr lang="fr-FR" altLang="fr-FR" sz="2250" b="1" dirty="0">
                <a:solidFill>
                  <a:srgbClr val="999999"/>
                </a:solidFill>
              </a:rPr>
              <a:t/>
            </a:r>
            <a:br>
              <a:rPr lang="fr-FR" altLang="fr-FR" sz="2250" b="1" dirty="0">
                <a:solidFill>
                  <a:srgbClr val="999999"/>
                </a:solidFill>
              </a:rPr>
            </a:br>
            <a:endParaRPr lang="fr-FR" altLang="fr-FR" sz="2250" b="1" dirty="0">
              <a:solidFill>
                <a:srgbClr val="999999"/>
              </a:solidFill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1339455" y="2174678"/>
            <a:ext cx="6421040" cy="1190"/>
          </a:xfrm>
          <a:prstGeom prst="line">
            <a:avLst/>
          </a:prstGeom>
          <a:noFill/>
          <a:ln w="19080" cap="sq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3" name="ZoneTexte 2"/>
          <p:cNvSpPr txBox="1"/>
          <p:nvPr/>
        </p:nvSpPr>
        <p:spPr>
          <a:xfrm>
            <a:off x="1328733" y="2610243"/>
            <a:ext cx="394243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indent="-300038">
              <a:buFont typeface="+mj-lt"/>
              <a:buAutoNum type="romanUcPeriod"/>
            </a:pPr>
            <a:r>
              <a:rPr lang="fr-FR" sz="1350" dirty="0"/>
              <a:t>Background</a:t>
            </a:r>
          </a:p>
          <a:p>
            <a:pPr marL="300038" indent="-300038">
              <a:buFont typeface="+mj-lt"/>
              <a:buAutoNum type="romanUcPeriod"/>
            </a:pPr>
            <a:endParaRPr lang="fr-FR" sz="1350" dirty="0"/>
          </a:p>
          <a:p>
            <a:pPr marL="300038" indent="-300038">
              <a:buFont typeface="+mj-lt"/>
              <a:buAutoNum type="romanUcPeriod"/>
            </a:pPr>
            <a:r>
              <a:rPr lang="fr-FR" sz="1350" dirty="0"/>
              <a:t>Large </a:t>
            </a:r>
            <a:r>
              <a:rPr lang="fr-FR" sz="1350" dirty="0" err="1"/>
              <a:t>wind</a:t>
            </a:r>
            <a:r>
              <a:rPr lang="fr-FR" sz="1350" dirty="0"/>
              <a:t> </a:t>
            </a:r>
            <a:r>
              <a:rPr lang="fr-FR" sz="1350" dirty="0" err="1"/>
              <a:t>farm</a:t>
            </a:r>
            <a:r>
              <a:rPr lang="fr-FR" sz="1350" dirty="0"/>
              <a:t> correction</a:t>
            </a:r>
          </a:p>
          <a:p>
            <a:pPr marL="300038" indent="-300038">
              <a:buFont typeface="+mj-lt"/>
              <a:buAutoNum type="romanUcPeriod"/>
            </a:pPr>
            <a:endParaRPr lang="fr-FR" sz="1350" dirty="0"/>
          </a:p>
          <a:p>
            <a:pPr marL="300038" indent="-300038">
              <a:buFont typeface="+mj-lt"/>
              <a:buAutoNum type="romanUcPeriod"/>
            </a:pPr>
            <a:r>
              <a:rPr lang="fr-FR" sz="1350" dirty="0" err="1"/>
              <a:t>Results</a:t>
            </a:r>
            <a:r>
              <a:rPr lang="fr-FR" sz="1350" dirty="0"/>
              <a:t> and validation</a:t>
            </a:r>
          </a:p>
          <a:p>
            <a:pPr marL="300038" indent="-300038">
              <a:buFont typeface="+mj-lt"/>
              <a:buAutoNum type="romanUcPeriod"/>
            </a:pPr>
            <a:endParaRPr lang="fr-FR" sz="1350" dirty="0"/>
          </a:p>
          <a:p>
            <a:pPr marL="300038" indent="-300038">
              <a:buFont typeface="+mj-lt"/>
              <a:buAutoNum type="romanUcPeriod"/>
            </a:pPr>
            <a:r>
              <a:rPr lang="fr-FR" sz="1350" dirty="0"/>
              <a:t>Limitations and future </a:t>
            </a:r>
            <a:r>
              <a:rPr lang="fr-FR" sz="1350" dirty="0" err="1"/>
              <a:t>developments</a:t>
            </a:r>
            <a:endParaRPr lang="fr-FR" sz="135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53336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31360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53336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53336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7494" y="6534378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379004" y="332656"/>
            <a:ext cx="3675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Background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53336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31360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31360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53336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53336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5" name="Groupe 1034"/>
          <p:cNvGrpSpPr/>
          <p:nvPr/>
        </p:nvGrpSpPr>
        <p:grpSpPr>
          <a:xfrm>
            <a:off x="89502" y="1700808"/>
            <a:ext cx="4104456" cy="2970332"/>
            <a:chOff x="119336" y="1196751"/>
            <a:chExt cx="5472608" cy="3960442"/>
          </a:xfrm>
        </p:grpSpPr>
        <p:sp>
          <p:nvSpPr>
            <p:cNvPr id="1027" name="Rectangle à coins arrondis 1026"/>
            <p:cNvSpPr/>
            <p:nvPr/>
          </p:nvSpPr>
          <p:spPr>
            <a:xfrm>
              <a:off x="119336" y="1196751"/>
              <a:ext cx="5472608" cy="396044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737459" y="1292139"/>
              <a:ext cx="2380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SINGLE WAKE EFFECT</a:t>
              </a:r>
            </a:p>
          </p:txBody>
        </p:sp>
        <p:grpSp>
          <p:nvGrpSpPr>
            <p:cNvPr id="1025" name="Groupe 1024"/>
            <p:cNvGrpSpPr/>
            <p:nvPr/>
          </p:nvGrpSpPr>
          <p:grpSpPr>
            <a:xfrm>
              <a:off x="407368" y="2097794"/>
              <a:ext cx="4968216" cy="2808312"/>
              <a:chOff x="551384" y="2780928"/>
              <a:chExt cx="4968216" cy="2808312"/>
            </a:xfrm>
          </p:grpSpPr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5640" y="3342346"/>
                <a:ext cx="1314487" cy="2040106"/>
              </a:xfrm>
              <a:prstGeom prst="rect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0" t="7068" r="66407" b="6255"/>
              <a:stretch/>
            </p:blipFill>
            <p:spPr>
              <a:xfrm>
                <a:off x="551384" y="2780928"/>
                <a:ext cx="1957652" cy="2808312"/>
              </a:xfrm>
              <a:prstGeom prst="rect">
                <a:avLst/>
              </a:prstGeom>
            </p:spPr>
          </p:pic>
          <p:cxnSp>
            <p:nvCxnSpPr>
              <p:cNvPr id="31" name="Connecteur droit 30"/>
              <p:cNvCxnSpPr/>
              <p:nvPr/>
            </p:nvCxnSpPr>
            <p:spPr>
              <a:xfrm>
                <a:off x="2495600" y="5373216"/>
                <a:ext cx="3024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4"/>
              <p:cNvSpPr>
                <a:spLocks/>
              </p:cNvSpPr>
              <p:nvPr/>
            </p:nvSpPr>
            <p:spPr bwMode="auto">
              <a:xfrm>
                <a:off x="3058248" y="3151550"/>
                <a:ext cx="2304256" cy="213515"/>
              </a:xfrm>
              <a:custGeom>
                <a:avLst/>
                <a:gdLst>
                  <a:gd name="T0" fmla="*/ 0 w 3069"/>
                  <a:gd name="T1" fmla="*/ 54 h 54"/>
                  <a:gd name="T2" fmla="*/ 1360 w 3069"/>
                  <a:gd name="T3" fmla="*/ 8 h 54"/>
                  <a:gd name="T4" fmla="*/ 2268 w 3069"/>
                  <a:gd name="T5" fmla="*/ 54 h 54"/>
                  <a:gd name="T6" fmla="*/ 2948 w 3069"/>
                  <a:gd name="T7" fmla="*/ 8 h 54"/>
                  <a:gd name="T8" fmla="*/ 2993 w 3069"/>
                  <a:gd name="T9" fmla="*/ 8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9"/>
                  <a:gd name="T16" fmla="*/ 0 h 54"/>
                  <a:gd name="T17" fmla="*/ 3069 w 306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9" h="54">
                    <a:moveTo>
                      <a:pt x="0" y="54"/>
                    </a:moveTo>
                    <a:cubicBezTo>
                      <a:pt x="491" y="31"/>
                      <a:pt x="982" y="8"/>
                      <a:pt x="1360" y="8"/>
                    </a:cubicBezTo>
                    <a:cubicBezTo>
                      <a:pt x="1738" y="8"/>
                      <a:pt x="2003" y="54"/>
                      <a:pt x="2268" y="54"/>
                    </a:cubicBezTo>
                    <a:cubicBezTo>
                      <a:pt x="2533" y="54"/>
                      <a:pt x="2827" y="16"/>
                      <a:pt x="2948" y="8"/>
                    </a:cubicBezTo>
                    <a:cubicBezTo>
                      <a:pt x="3069" y="0"/>
                      <a:pt x="2986" y="8"/>
                      <a:pt x="2993" y="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67500" tIns="35100" rIns="67500" bIns="35100" anchor="ctr"/>
              <a:lstStyle/>
              <a:p>
                <a:endParaRPr lang="fr-FR" sz="1350"/>
              </a:p>
            </p:txBody>
          </p:sp>
          <p:sp>
            <p:nvSpPr>
              <p:cNvPr id="35" name="Freeform 5"/>
              <p:cNvSpPr>
                <a:spLocks/>
              </p:cNvSpPr>
              <p:nvPr/>
            </p:nvSpPr>
            <p:spPr bwMode="auto">
              <a:xfrm flipV="1">
                <a:off x="3386250" y="4722257"/>
                <a:ext cx="1976254" cy="155659"/>
              </a:xfrm>
              <a:custGeom>
                <a:avLst/>
                <a:gdLst>
                  <a:gd name="T0" fmla="*/ 0 w 3069"/>
                  <a:gd name="T1" fmla="*/ 54 h 54"/>
                  <a:gd name="T2" fmla="*/ 1360 w 3069"/>
                  <a:gd name="T3" fmla="*/ 8 h 54"/>
                  <a:gd name="T4" fmla="*/ 2268 w 3069"/>
                  <a:gd name="T5" fmla="*/ 54 h 54"/>
                  <a:gd name="T6" fmla="*/ 2948 w 3069"/>
                  <a:gd name="T7" fmla="*/ 8 h 54"/>
                  <a:gd name="T8" fmla="*/ 2993 w 3069"/>
                  <a:gd name="T9" fmla="*/ 8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9"/>
                  <a:gd name="T16" fmla="*/ 0 h 54"/>
                  <a:gd name="T17" fmla="*/ 3069 w 306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9" h="54">
                    <a:moveTo>
                      <a:pt x="0" y="54"/>
                    </a:moveTo>
                    <a:cubicBezTo>
                      <a:pt x="491" y="31"/>
                      <a:pt x="982" y="8"/>
                      <a:pt x="1360" y="8"/>
                    </a:cubicBezTo>
                    <a:cubicBezTo>
                      <a:pt x="1738" y="8"/>
                      <a:pt x="2003" y="54"/>
                      <a:pt x="2268" y="54"/>
                    </a:cubicBezTo>
                    <a:cubicBezTo>
                      <a:pt x="2533" y="54"/>
                      <a:pt x="2827" y="16"/>
                      <a:pt x="2948" y="8"/>
                    </a:cubicBezTo>
                    <a:cubicBezTo>
                      <a:pt x="3069" y="0"/>
                      <a:pt x="2986" y="8"/>
                      <a:pt x="2993" y="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67500" tIns="35100" rIns="67500" bIns="35100" anchor="ctr"/>
              <a:lstStyle/>
              <a:p>
                <a:endParaRPr lang="fr-FR" sz="1350"/>
              </a:p>
            </p:txBody>
          </p:sp>
        </p:grp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723571" y="2852936"/>
              <a:ext cx="1806135" cy="1048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a-DK" altLang="fr-FR" sz="1050" b="1" dirty="0">
                  <a:latin typeface="+mn-lt"/>
                  <a:cs typeface="Times New Roman" panose="02020603050405020304" pitchFamily="18" charset="0"/>
                </a:rPr>
                <a:t>Velocity deficit</a:t>
              </a:r>
            </a:p>
            <a:p>
              <a:pPr eaLnBrk="1" hangingPunct="1"/>
              <a:r>
                <a:rPr lang="da-DK" altLang="fr-FR" sz="900" dirty="0">
                  <a:latin typeface="+mn-lt"/>
                  <a:cs typeface="Times New Roman" panose="02020603050405020304" pitchFamily="18" charset="0"/>
                </a:rPr>
                <a:t>Turbulence intensities</a:t>
              </a:r>
            </a:p>
            <a:p>
              <a:pPr eaLnBrk="1" hangingPunct="1"/>
              <a:r>
                <a:rPr lang="da-DK" altLang="fr-FR" sz="900" dirty="0">
                  <a:latin typeface="+mn-lt"/>
                  <a:cs typeface="Times New Roman" panose="02020603050405020304" pitchFamily="18" charset="0"/>
                </a:rPr>
                <a:t>Turbulence length scale</a:t>
              </a:r>
            </a:p>
            <a:p>
              <a:pPr eaLnBrk="1" hangingPunct="1"/>
              <a:r>
                <a:rPr lang="da-DK" altLang="fr-FR" sz="900" dirty="0">
                  <a:latin typeface="+mn-lt"/>
                  <a:cs typeface="Times New Roman" panose="02020603050405020304" pitchFamily="18" charset="0"/>
                </a:rPr>
                <a:t>Turbulence coherence</a:t>
              </a:r>
            </a:p>
            <a:p>
              <a:pPr eaLnBrk="1" hangingPunct="1"/>
              <a:r>
                <a:rPr lang="da-DK" altLang="fr-FR" sz="900" dirty="0">
                  <a:latin typeface="+mn-lt"/>
                  <a:cs typeface="Times New Roman" panose="02020603050405020304" pitchFamily="18" charset="0"/>
                </a:rPr>
                <a:t>Distribution of turbulence</a:t>
              </a:r>
              <a:endParaRPr lang="en-US" altLang="fr-FR" sz="90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6" name="Groupe 1035"/>
          <p:cNvGrpSpPr/>
          <p:nvPr/>
        </p:nvGrpSpPr>
        <p:grpSpPr>
          <a:xfrm>
            <a:off x="4418430" y="1700808"/>
            <a:ext cx="4636068" cy="2970331"/>
            <a:chOff x="5891240" y="1196751"/>
            <a:chExt cx="6181424" cy="3960441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" t="6098" r="3051"/>
            <a:stretch/>
          </p:blipFill>
          <p:spPr>
            <a:xfrm>
              <a:off x="6048672" y="2060849"/>
              <a:ext cx="5832648" cy="3042448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6912768" y="1279506"/>
              <a:ext cx="4104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INTERNAL BOUNDARY LAYER MODIFICATION</a:t>
              </a:r>
            </a:p>
          </p:txBody>
        </p:sp>
        <p:sp>
          <p:nvSpPr>
            <p:cNvPr id="1028" name="Rectangle à coins arrondis 1027"/>
            <p:cNvSpPr/>
            <p:nvPr/>
          </p:nvSpPr>
          <p:spPr>
            <a:xfrm>
              <a:off x="5891240" y="1196751"/>
              <a:ext cx="6181424" cy="3960441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981409" y="4725144"/>
            <a:ext cx="4695129" cy="1008112"/>
            <a:chOff x="1981409" y="4725144"/>
            <a:chExt cx="4695129" cy="1008112"/>
          </a:xfrm>
        </p:grpSpPr>
        <p:grpSp>
          <p:nvGrpSpPr>
            <p:cNvPr id="1037" name="Groupe 1036"/>
            <p:cNvGrpSpPr/>
            <p:nvPr/>
          </p:nvGrpSpPr>
          <p:grpSpPr>
            <a:xfrm>
              <a:off x="2897815" y="5202341"/>
              <a:ext cx="2862318" cy="530915"/>
              <a:chOff x="3863752" y="5537879"/>
              <a:chExt cx="3816424" cy="707886"/>
            </a:xfrm>
          </p:grpSpPr>
          <p:sp>
            <p:nvSpPr>
              <p:cNvPr id="1034" name="Rectangle à coins arrondis 1033"/>
              <p:cNvSpPr/>
              <p:nvPr/>
            </p:nvSpPr>
            <p:spPr>
              <a:xfrm>
                <a:off x="3935760" y="5537879"/>
                <a:ext cx="3672408" cy="70788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033" name="ZoneTexte 1032"/>
              <p:cNvSpPr txBox="1"/>
              <p:nvPr/>
            </p:nvSpPr>
            <p:spPr>
              <a:xfrm>
                <a:off x="3863752" y="5703382"/>
                <a:ext cx="3816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/>
                  <a:t>LARGE WIND FARM WAKE EFFECT</a:t>
                </a:r>
              </a:p>
            </p:txBody>
          </p:sp>
        </p:grpSp>
        <p:sp>
          <p:nvSpPr>
            <p:cNvPr id="1038" name="Flèche à angle droit 1037"/>
            <p:cNvSpPr/>
            <p:nvPr/>
          </p:nvSpPr>
          <p:spPr>
            <a:xfrm rot="5400000">
              <a:off x="1980560" y="4725993"/>
              <a:ext cx="864098" cy="862400"/>
            </a:xfrm>
            <a:prstGeom prst="bentUpArrow">
              <a:avLst>
                <a:gd name="adj1" fmla="val 14505"/>
                <a:gd name="adj2" fmla="val 16033"/>
                <a:gd name="adj3" fmla="val 3782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1" name="Flèche à angle droit 50"/>
            <p:cNvSpPr/>
            <p:nvPr/>
          </p:nvSpPr>
          <p:spPr>
            <a:xfrm rot="16200000" flipH="1">
              <a:off x="5813289" y="4725993"/>
              <a:ext cx="864098" cy="862400"/>
            </a:xfrm>
            <a:prstGeom prst="bentUpArrow">
              <a:avLst>
                <a:gd name="adj1" fmla="val 14505"/>
                <a:gd name="adj2" fmla="val 16033"/>
                <a:gd name="adj3" fmla="val 3782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8732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7494" y="6534378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680012" y="332656"/>
            <a:ext cx="437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Large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wind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farm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correction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53336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31360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31360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53336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53336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75864316"/>
              </p:ext>
            </p:extLst>
          </p:nvPr>
        </p:nvGraphicFramePr>
        <p:xfrm>
          <a:off x="1524000" y="1552645"/>
          <a:ext cx="6018330" cy="399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56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7494" y="6518180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37138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15162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15162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/>
          <p:cNvGrpSpPr/>
          <p:nvPr/>
        </p:nvGrpSpPr>
        <p:grpSpPr>
          <a:xfrm>
            <a:off x="2168732" y="1160482"/>
            <a:ext cx="4806535" cy="579382"/>
            <a:chOff x="2168732" y="1160482"/>
            <a:chExt cx="4806535" cy="579382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2168732" y="1160482"/>
              <a:ext cx="4806535" cy="54855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2168732" y="1192664"/>
              <a:ext cx="4806535" cy="54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OFFSHORE WIND FARMS LAYOUTS</a:t>
              </a:r>
            </a:p>
            <a:p>
              <a:pPr algn="ctr"/>
              <a:r>
                <a:rPr lang="fr-FR" sz="1200" b="1" i="1" dirty="0" err="1">
                  <a:solidFill>
                    <a:schemeClr val="bg1"/>
                  </a:solidFill>
                </a:rPr>
                <a:t>Measurements</a:t>
              </a:r>
              <a:r>
                <a:rPr lang="fr-FR" sz="1200" b="1" i="1" dirty="0">
                  <a:solidFill>
                    <a:schemeClr val="bg1"/>
                  </a:solidFill>
                </a:rPr>
                <a:t> for </a:t>
              </a:r>
              <a:r>
                <a:rPr lang="fr-FR" sz="1200" b="1" i="1" dirty="0" err="1">
                  <a:solidFill>
                    <a:schemeClr val="bg1"/>
                  </a:solidFill>
                </a:rPr>
                <a:t>parameterization</a:t>
              </a:r>
              <a:r>
                <a:rPr lang="fr-FR" sz="1200" b="1" i="1" dirty="0">
                  <a:solidFill>
                    <a:schemeClr val="bg1"/>
                  </a:solidFill>
                </a:rPr>
                <a:t> and validation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51520" y="2147033"/>
            <a:ext cx="4212468" cy="3078342"/>
            <a:chOff x="47328" y="1751765"/>
            <a:chExt cx="5616624" cy="4104456"/>
          </a:xfrm>
        </p:grpSpPr>
        <p:grpSp>
          <p:nvGrpSpPr>
            <p:cNvPr id="7" name="Groupe 6"/>
            <p:cNvGrpSpPr/>
            <p:nvPr/>
          </p:nvGrpSpPr>
          <p:grpSpPr>
            <a:xfrm>
              <a:off x="123815" y="1914343"/>
              <a:ext cx="5540137" cy="3577129"/>
              <a:chOff x="767408" y="1845929"/>
              <a:chExt cx="5540137" cy="3577129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 rotWithShape="1">
              <a:blip r:embed="rId3"/>
              <a:srcRect t="53298"/>
              <a:stretch/>
            </p:blipFill>
            <p:spPr>
              <a:xfrm>
                <a:off x="767408" y="2564904"/>
                <a:ext cx="4635941" cy="2858154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 rot="21235735">
                <a:off x="1926582" y="2773308"/>
                <a:ext cx="238220" cy="2151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5" name="Flèche droite 4"/>
              <p:cNvSpPr/>
              <p:nvPr/>
            </p:nvSpPr>
            <p:spPr>
              <a:xfrm>
                <a:off x="2221282" y="2227264"/>
                <a:ext cx="1728192" cy="285625"/>
              </a:xfrm>
              <a:prstGeom prst="rightArrow">
                <a:avLst>
                  <a:gd name="adj1" fmla="val 50000"/>
                  <a:gd name="adj2" fmla="val 214833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6" name="Flèche droite 15"/>
              <p:cNvSpPr/>
              <p:nvPr/>
            </p:nvSpPr>
            <p:spPr>
              <a:xfrm rot="5400000">
                <a:off x="4757559" y="3661181"/>
                <a:ext cx="1728192" cy="285625"/>
              </a:xfrm>
              <a:prstGeom prst="rightArrow">
                <a:avLst>
                  <a:gd name="adj1" fmla="val 50000"/>
                  <a:gd name="adj2" fmla="val 21483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2199120" y="1845929"/>
                <a:ext cx="158417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 err="1"/>
                  <a:t>Columns</a:t>
                </a:r>
                <a:r>
                  <a:rPr lang="fr-FR" sz="1050" b="1" dirty="0"/>
                  <a:t> 1 to 10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5602122" y="3280773"/>
                <a:ext cx="70542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 err="1"/>
                  <a:t>Rows</a:t>
                </a:r>
                <a:endParaRPr lang="fr-FR" sz="1050" b="1" dirty="0"/>
              </a:p>
              <a:p>
                <a:pPr algn="ctr"/>
                <a:r>
                  <a:rPr lang="fr-FR" sz="1050" b="1" dirty="0"/>
                  <a:t>1 to 8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47328" y="1751765"/>
              <a:ext cx="5544616" cy="41044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b="45714"/>
          <a:stretch/>
        </p:blipFill>
        <p:spPr>
          <a:xfrm>
            <a:off x="4896036" y="2618351"/>
            <a:ext cx="3476956" cy="2491732"/>
          </a:xfrm>
          <a:prstGeom prst="rect">
            <a:avLst/>
          </a:prstGeom>
        </p:spPr>
      </p:pic>
      <p:sp>
        <p:nvSpPr>
          <p:cNvPr id="22" name="Flèche droite 21"/>
          <p:cNvSpPr/>
          <p:nvPr/>
        </p:nvSpPr>
        <p:spPr>
          <a:xfrm rot="5400000">
            <a:off x="7834302" y="3614617"/>
            <a:ext cx="1296144" cy="214219"/>
          </a:xfrm>
          <a:prstGeom prst="rightArrow">
            <a:avLst>
              <a:gd name="adj1" fmla="val 50000"/>
              <a:gd name="adj2" fmla="val 2148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ZoneTexte 22"/>
          <p:cNvSpPr txBox="1"/>
          <p:nvPr/>
        </p:nvSpPr>
        <p:spPr>
          <a:xfrm>
            <a:off x="8470884" y="3329311"/>
            <a:ext cx="5290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/>
              <a:t>Rows</a:t>
            </a:r>
            <a:endParaRPr lang="fr-FR" sz="1050" b="1" dirty="0"/>
          </a:p>
          <a:p>
            <a:pPr algn="ctr"/>
            <a:r>
              <a:rPr lang="fr-FR" sz="1050" b="1" dirty="0"/>
              <a:t>1 to 9</a:t>
            </a:r>
          </a:p>
        </p:txBody>
      </p:sp>
      <p:sp>
        <p:nvSpPr>
          <p:cNvPr id="24" name="Flèche droite 23"/>
          <p:cNvSpPr/>
          <p:nvPr/>
        </p:nvSpPr>
        <p:spPr>
          <a:xfrm>
            <a:off x="6084168" y="2537310"/>
            <a:ext cx="1296144" cy="214219"/>
          </a:xfrm>
          <a:prstGeom prst="rightArrow">
            <a:avLst>
              <a:gd name="adj1" fmla="val 50000"/>
              <a:gd name="adj2" fmla="val 2148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5" name="ZoneTexte 24"/>
          <p:cNvSpPr txBox="1"/>
          <p:nvPr/>
        </p:nvSpPr>
        <p:spPr>
          <a:xfrm>
            <a:off x="6084168" y="2253670"/>
            <a:ext cx="1188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/>
              <a:t>Columns</a:t>
            </a:r>
            <a:r>
              <a:rPr lang="fr-FR" sz="1050" b="1" dirty="0"/>
              <a:t> 1 to 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8024" y="2147033"/>
            <a:ext cx="4158462" cy="30783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" name="Rectangle 26"/>
          <p:cNvSpPr/>
          <p:nvPr/>
        </p:nvSpPr>
        <p:spPr>
          <a:xfrm rot="21448635">
            <a:off x="5510883" y="2842006"/>
            <a:ext cx="178665" cy="1613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0" name="ZoneTexte 29"/>
          <p:cNvSpPr txBox="1"/>
          <p:nvPr/>
        </p:nvSpPr>
        <p:spPr>
          <a:xfrm>
            <a:off x="251520" y="5304401"/>
            <a:ext cx="41584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Layout of the Horns rev wind farm (</a:t>
            </a:r>
            <a:r>
              <a:rPr lang="en-US" sz="1050" b="1" dirty="0" err="1"/>
              <a:t>Barthelmie</a:t>
            </a:r>
            <a:r>
              <a:rPr lang="en-US" sz="1050" b="1" dirty="0"/>
              <a:t>, 2010)</a:t>
            </a:r>
            <a:endParaRPr lang="fr-FR" sz="105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4788024" y="5278182"/>
            <a:ext cx="41584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Layout of the </a:t>
            </a:r>
            <a:r>
              <a:rPr lang="en-US" sz="1050" b="1" dirty="0" err="1"/>
              <a:t>Nysted</a:t>
            </a:r>
            <a:r>
              <a:rPr lang="en-US" sz="1050" b="1" dirty="0"/>
              <a:t> wind farm (</a:t>
            </a:r>
            <a:r>
              <a:rPr lang="en-US" sz="1050" b="1" dirty="0" err="1"/>
              <a:t>Barthelmie</a:t>
            </a:r>
            <a:r>
              <a:rPr lang="en-US" sz="1050" b="1" dirty="0"/>
              <a:t>, 2010)</a:t>
            </a:r>
            <a:endParaRPr lang="fr-FR" sz="105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4680012" y="332656"/>
            <a:ext cx="437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Large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wind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farm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correction</a:t>
            </a:r>
          </a:p>
        </p:txBody>
      </p:sp>
    </p:spTree>
    <p:extLst>
      <p:ext uri="{BB962C8B-B14F-4D97-AF65-F5344CB8AC3E}">
        <p14:creationId xmlns:p14="http://schemas.microsoft.com/office/powerpoint/2010/main" val="21035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à coins arrondis 42"/>
          <p:cNvSpPr/>
          <p:nvPr/>
        </p:nvSpPr>
        <p:spPr>
          <a:xfrm>
            <a:off x="242872" y="2587987"/>
            <a:ext cx="3032983" cy="246119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7494" y="6518180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37138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15162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15162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2575490" y="1340767"/>
            <a:ext cx="3993020" cy="547200"/>
            <a:chOff x="2575490" y="1340767"/>
            <a:chExt cx="3993020" cy="54720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2575490" y="1340767"/>
              <a:ext cx="3993020" cy="5472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076308" y="1470796"/>
              <a:ext cx="3037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EQUIVALENT ROUGHNESS INFLUENCE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274695" y="3128531"/>
                <a:ext cx="2684325" cy="744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5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fr-FR" sz="105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fr-FR" sz="105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05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5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105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105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05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5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05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105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fr-FR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0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05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fr-FR" sz="10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fr-FR" sz="10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sz="105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num>
                                            <m:den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1050">
                                                  <a:latin typeface="Cambria Math" panose="02040503050406030204" pitchFamily="18" charset="0"/>
                                                </a:rPr>
                                                <m:t>l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fr-FR" sz="105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fr-FR" sz="1050">
                                                      <a:latin typeface="Cambria Math" panose="02040503050406030204" pitchFamily="18" charset="0"/>
                                                    </a:rPr>
                                                    <m:t>n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fr-FR" sz="105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type m:val="skw"/>
                                                          <m:ctrlPr>
                                                            <a:rPr lang="fr-FR" sz="105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fr-FR" sz="105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fr-FR" sz="105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h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fr-FR" sz="105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𝐻</m:t>
                                                              </m:r>
                                                            </m:sub>
                                                          </m:sSub>
                                                        </m:num>
                                                        <m:den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fr-FR" sz="105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fr-FR" sz="105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𝑧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fr-FR" sz="105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sub>
                                                          </m:sSub>
                                                        </m:den>
                                                      </m:f>
                                                    </m:e>
                                                  </m:d>
                                                </m:e>
                                              </m:func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0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60" y="3028374"/>
                <a:ext cx="3512435" cy="961674"/>
              </a:xfrm>
              <a:prstGeom prst="rect">
                <a:avLst/>
              </a:prstGeom>
              <a:blipFill rotWithShape="0">
                <a:blip r:embed="rId3"/>
                <a:stretch>
                  <a:fillRect t="-39241" r="-347" b="-1050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07603" y="4569048"/>
                <a:ext cx="1017843" cy="395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05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sz="10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05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1050">
                              <a:latin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0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0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05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0" y="4949063"/>
                <a:ext cx="1294585" cy="496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/>
          <p:cNvSpPr txBox="1"/>
          <p:nvPr/>
        </p:nvSpPr>
        <p:spPr>
          <a:xfrm>
            <a:off x="375310" y="2672917"/>
            <a:ext cx="275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/>
              <a:t>Method of </a:t>
            </a:r>
            <a:r>
              <a:rPr lang="fr-FR" sz="1200" u="sng" dirty="0" err="1"/>
              <a:t>Frandsen</a:t>
            </a:r>
            <a:r>
              <a:rPr lang="fr-FR" sz="1200" u="sng" dirty="0"/>
              <a:t> (</a:t>
            </a:r>
            <a:r>
              <a:rPr lang="fr-FR" sz="1200" i="1" u="sng" dirty="0"/>
              <a:t>Wind </a:t>
            </a:r>
            <a:r>
              <a:rPr lang="fr-FR" sz="1200" i="1" u="sng" dirty="0" err="1"/>
              <a:t>Energy</a:t>
            </a:r>
            <a:r>
              <a:rPr lang="fr-FR" sz="1200" u="sng" dirty="0"/>
              <a:t>, 2006)</a:t>
            </a:r>
          </a:p>
        </p:txBody>
      </p:sp>
      <p:sp>
        <p:nvSpPr>
          <p:cNvPr id="42" name="Flèche droite 41"/>
          <p:cNvSpPr/>
          <p:nvPr/>
        </p:nvSpPr>
        <p:spPr>
          <a:xfrm rot="5400000">
            <a:off x="1120733" y="4048308"/>
            <a:ext cx="826474" cy="105500"/>
          </a:xfrm>
          <a:prstGeom prst="rightArrow">
            <a:avLst>
              <a:gd name="adj1" fmla="val 6159"/>
              <a:gd name="adj2" fmla="val 9521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6" name="Groupe 5"/>
          <p:cNvGrpSpPr/>
          <p:nvPr/>
        </p:nvGrpSpPr>
        <p:grpSpPr>
          <a:xfrm>
            <a:off x="3419271" y="2602408"/>
            <a:ext cx="5587766" cy="2625763"/>
            <a:chOff x="4559027" y="2326878"/>
            <a:chExt cx="7450355" cy="3501017"/>
          </a:xfrm>
        </p:grpSpPr>
        <p:pic>
          <p:nvPicPr>
            <p:cNvPr id="34" name="Picture 2" descr="Frandsen_roughnes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72" b="18129"/>
            <a:stretch>
              <a:fillRect/>
            </a:stretch>
          </p:blipFill>
          <p:spPr bwMode="auto">
            <a:xfrm>
              <a:off x="4559027" y="2587895"/>
              <a:ext cx="7450355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à coins arrondis 39"/>
            <p:cNvSpPr/>
            <p:nvPr/>
          </p:nvSpPr>
          <p:spPr>
            <a:xfrm>
              <a:off x="4899572" y="2348880"/>
              <a:ext cx="7051253" cy="37443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615379" y="2326878"/>
              <a:ext cx="568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/>
                  </a:solidFill>
                </a:rPr>
                <a:t>Frandsen</a:t>
              </a:r>
              <a:r>
                <a:rPr lang="en-US" sz="1200" b="1" dirty="0">
                  <a:solidFill>
                    <a:schemeClr val="bg1"/>
                  </a:solidFill>
                </a:rPr>
                <a:t> roughness function of wind speed and </a:t>
              </a:r>
              <a:r>
                <a:rPr lang="en-US" sz="1200" b="1" i="1" dirty="0" err="1">
                  <a:solidFill>
                    <a:schemeClr val="bg1"/>
                  </a:solidFill>
                </a:rPr>
                <a:t>Sc</a:t>
              </a:r>
              <a:r>
                <a:rPr lang="en-US" sz="1200" b="1" i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>
                  <a:solidFill>
                    <a:schemeClr val="bg1"/>
                  </a:solidFill>
                </a:rPr>
                <a:t>at </a:t>
              </a:r>
              <a:r>
                <a:rPr lang="fr-FR" sz="1200" b="1" dirty="0" err="1">
                  <a:solidFill>
                    <a:schemeClr val="bg1"/>
                  </a:solidFill>
                </a:rPr>
                <a:t>Horns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>
                  <a:solidFill>
                    <a:schemeClr val="bg1"/>
                  </a:solidFill>
                </a:rPr>
                <a:t>Rev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0483315" y="3889308"/>
              <a:ext cx="739948" cy="307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err="1"/>
                <a:t>S</a:t>
              </a:r>
              <a:r>
                <a:rPr lang="fr-FR" sz="900" b="1" baseline="-25000" dirty="0" err="1"/>
                <a:t>d</a:t>
              </a:r>
              <a:r>
                <a:rPr lang="fr-FR" sz="900" b="1" dirty="0"/>
                <a:t>=7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0483315" y="3332988"/>
              <a:ext cx="733207" cy="307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/>
                <a:t>ER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0483315" y="2827340"/>
              <a:ext cx="733207" cy="307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/>
                <a:t>WT74</a:t>
              </a: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6249252" y="2759442"/>
              <a:ext cx="0" cy="2685782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4680012" y="332656"/>
            <a:ext cx="437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Large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wind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farm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correction</a:t>
            </a:r>
          </a:p>
        </p:txBody>
      </p:sp>
    </p:spTree>
    <p:extLst>
      <p:ext uri="{BB962C8B-B14F-4D97-AF65-F5344CB8AC3E}">
        <p14:creationId xmlns:p14="http://schemas.microsoft.com/office/powerpoint/2010/main" val="35461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7494" y="6518180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37138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15162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15162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9320"/>
            <a:ext cx="6760000" cy="468000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2010530" y="1009592"/>
            <a:ext cx="5535864" cy="547200"/>
            <a:chOff x="2010530" y="1009592"/>
            <a:chExt cx="5535864" cy="54720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2010530" y="1009592"/>
              <a:ext cx="5535864" cy="5472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2303718" y="1132982"/>
              <a:ext cx="4999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SPACING BETWEEN TWO WIND TURBINE ROWS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680012" y="332656"/>
            <a:ext cx="437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Large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wind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farm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correction</a:t>
            </a:r>
          </a:p>
        </p:txBody>
      </p:sp>
    </p:spTree>
    <p:extLst>
      <p:ext uri="{BB962C8B-B14F-4D97-AF65-F5344CB8AC3E}">
        <p14:creationId xmlns:p14="http://schemas.microsoft.com/office/powerpoint/2010/main" val="12853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26200" r="52120" b="4936"/>
          <a:stretch/>
        </p:blipFill>
        <p:spPr bwMode="auto">
          <a:xfrm>
            <a:off x="6156176" y="2725304"/>
            <a:ext cx="2913044" cy="28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6073001" y="2492983"/>
            <a:ext cx="517260" cy="297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4" name="Image 43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1" t="26463" r="7292" b="4936"/>
          <a:stretch/>
        </p:blipFill>
        <p:spPr bwMode="auto">
          <a:xfrm>
            <a:off x="3131840" y="2725304"/>
            <a:ext cx="3014885" cy="28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7494" y="6518180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37138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15162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15162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2411761" y="1302876"/>
            <a:ext cx="4320482" cy="547200"/>
            <a:chOff x="2411761" y="1260522"/>
            <a:chExt cx="4320482" cy="547200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2411761" y="1260522"/>
              <a:ext cx="4320482" cy="5472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640581" y="1268761"/>
              <a:ext cx="3901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INTERNAL BOUNDARY LAYER INFLUENCE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- </a:t>
              </a:r>
              <a:r>
                <a:rPr lang="fr-FR" sz="1400" b="1" i="1" dirty="0" err="1">
                  <a:solidFill>
                    <a:schemeClr val="bg1"/>
                  </a:solidFill>
                </a:rPr>
                <a:t>Boundary</a:t>
              </a:r>
              <a:r>
                <a:rPr lang="fr-FR" sz="1400" b="1" i="1" dirty="0">
                  <a:solidFill>
                    <a:schemeClr val="bg1"/>
                  </a:solidFill>
                </a:rPr>
                <a:t> layer offset </a:t>
              </a:r>
              <a:r>
                <a:rPr lang="fr-FR" sz="1400" b="1" i="1" dirty="0" err="1">
                  <a:solidFill>
                    <a:schemeClr val="bg1"/>
                  </a:solidFill>
                </a:rPr>
                <a:t>H</a:t>
              </a:r>
              <a:r>
                <a:rPr lang="fr-FR" sz="1400" b="1" i="1" baseline="-25000" dirty="0" err="1">
                  <a:solidFill>
                    <a:schemeClr val="bg1"/>
                  </a:solidFill>
                </a:rPr>
                <a:t>start</a:t>
              </a:r>
              <a:r>
                <a:rPr lang="fr-FR" sz="1400" b="1" i="1" baseline="-25000" dirty="0">
                  <a:solidFill>
                    <a:schemeClr val="bg1"/>
                  </a:solidFill>
                </a:rPr>
                <a:t> </a:t>
              </a:r>
              <a:r>
                <a:rPr lang="fr-FR" sz="1400" b="1" i="1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682315" y="2609392"/>
            <a:ext cx="225772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30" name="Connecteur droit 29"/>
          <p:cNvCxnSpPr/>
          <p:nvPr/>
        </p:nvCxnSpPr>
        <p:spPr>
          <a:xfrm>
            <a:off x="3707904" y="2790330"/>
            <a:ext cx="223200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 rot="16200000">
            <a:off x="5742653" y="3624191"/>
            <a:ext cx="97210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/>
              <a:t>Height</a:t>
            </a:r>
            <a:r>
              <a:rPr lang="fr-FR" sz="1050" dirty="0"/>
              <a:t> (m)</a:t>
            </a:r>
          </a:p>
        </p:txBody>
      </p:sp>
      <p:grpSp>
        <p:nvGrpSpPr>
          <p:cNvPr id="82" name="Groupe 81"/>
          <p:cNvGrpSpPr/>
          <p:nvPr/>
        </p:nvGrpSpPr>
        <p:grpSpPr>
          <a:xfrm>
            <a:off x="3563888" y="5346810"/>
            <a:ext cx="2629558" cy="235356"/>
            <a:chOff x="5033789" y="5328391"/>
            <a:chExt cx="2974359" cy="313807"/>
          </a:xfrm>
        </p:grpSpPr>
        <p:sp>
          <p:nvSpPr>
            <p:cNvPr id="61" name="Rectangle 60"/>
            <p:cNvSpPr/>
            <p:nvPr/>
          </p:nvSpPr>
          <p:spPr>
            <a:xfrm>
              <a:off x="5106221" y="5373216"/>
              <a:ext cx="2831347" cy="26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5033789" y="5334422"/>
              <a:ext cx="22483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296697" y="5334422"/>
              <a:ext cx="22483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1</a:t>
              </a:r>
              <a:endParaRPr lang="fr-FR" sz="105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551110" y="5334422"/>
              <a:ext cx="22483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2</a:t>
              </a:r>
              <a:endParaRPr lang="fr-FR" sz="1050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814018" y="5334422"/>
              <a:ext cx="22483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3</a:t>
              </a:r>
              <a:endParaRPr lang="fr-FR" sz="1050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078345" y="5334422"/>
              <a:ext cx="22483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4</a:t>
              </a:r>
              <a:endParaRPr lang="fr-FR" sz="105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6341253" y="5334422"/>
              <a:ext cx="22483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5</a:t>
              </a:r>
              <a:endParaRPr lang="fr-FR" sz="105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601308" y="5334422"/>
              <a:ext cx="22483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6</a:t>
              </a:r>
              <a:endParaRPr lang="fr-FR" sz="1050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6864216" y="5334422"/>
              <a:ext cx="22483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7</a:t>
              </a:r>
              <a:endParaRPr lang="fr-FR" sz="1050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7129032" y="5328391"/>
              <a:ext cx="22483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8</a:t>
              </a:r>
              <a:endParaRPr lang="fr-FR" sz="1050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7391940" y="5328391"/>
              <a:ext cx="22483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9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583785" y="5328391"/>
              <a:ext cx="42436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10</a:t>
              </a:r>
              <a:endParaRPr lang="fr-FR" sz="1050" dirty="0"/>
            </a:p>
          </p:txBody>
        </p:sp>
      </p:grpSp>
      <p:pic>
        <p:nvPicPr>
          <p:cNvPr id="62" name="Image 61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9" t="8601" r="11916" b="72009"/>
          <a:stretch/>
        </p:blipFill>
        <p:spPr bwMode="auto">
          <a:xfrm>
            <a:off x="3964315" y="2860093"/>
            <a:ext cx="1183847" cy="81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1" name="Groupe 70"/>
          <p:cNvGrpSpPr/>
          <p:nvPr/>
        </p:nvGrpSpPr>
        <p:grpSpPr>
          <a:xfrm>
            <a:off x="6126636" y="2685316"/>
            <a:ext cx="596590" cy="2795828"/>
            <a:chOff x="4482936" y="2238065"/>
            <a:chExt cx="795452" cy="3156037"/>
          </a:xfrm>
        </p:grpSpPr>
        <p:sp>
          <p:nvSpPr>
            <p:cNvPr id="72" name="ZoneTexte 71"/>
            <p:cNvSpPr txBox="1"/>
            <p:nvPr/>
          </p:nvSpPr>
          <p:spPr>
            <a:xfrm>
              <a:off x="4955471" y="5086326"/>
              <a:ext cx="22483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</a:t>
              </a: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4720696" y="2238065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300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4714347" y="2719720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250</a:t>
              </a:r>
              <a:endParaRPr lang="fr-FR" sz="105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4720696" y="3199569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200</a:t>
              </a:r>
              <a:endParaRPr lang="fr-FR" sz="105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717391" y="3677669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150</a:t>
              </a:r>
              <a:endParaRPr lang="fr-FR" sz="105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4714347" y="4151030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100</a:t>
              </a: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4755282" y="4637091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50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 rot="16200000">
              <a:off x="4004141" y="3547754"/>
              <a:ext cx="12961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err="1"/>
                <a:t>Height</a:t>
              </a:r>
              <a:r>
                <a:rPr lang="fr-FR" sz="1050" dirty="0"/>
                <a:t> (m)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6578990" y="5387086"/>
            <a:ext cx="2450297" cy="249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3" name="Groupe 2"/>
          <p:cNvGrpSpPr/>
          <p:nvPr/>
        </p:nvGrpSpPr>
        <p:grpSpPr>
          <a:xfrm>
            <a:off x="6505400" y="5349666"/>
            <a:ext cx="2666874" cy="372309"/>
            <a:chOff x="8717803" y="5243085"/>
            <a:chExt cx="2953771" cy="496411"/>
          </a:xfrm>
        </p:grpSpPr>
        <p:sp>
          <p:nvSpPr>
            <p:cNvPr id="85" name="ZoneTexte 84"/>
            <p:cNvSpPr txBox="1"/>
            <p:nvPr/>
          </p:nvSpPr>
          <p:spPr>
            <a:xfrm>
              <a:off x="8717803" y="5250142"/>
              <a:ext cx="22483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8883960" y="5247054"/>
              <a:ext cx="40853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0.1</a:t>
              </a: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9147759" y="5243085"/>
              <a:ext cx="40970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0.2</a:t>
              </a: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9410048" y="5246384"/>
              <a:ext cx="40970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0.3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9682818" y="5245096"/>
              <a:ext cx="40970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0.4</a:t>
              </a: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9942971" y="5243462"/>
              <a:ext cx="40970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0.5</a:t>
              </a: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10201455" y="5245533"/>
              <a:ext cx="40970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0.6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10475894" y="5246281"/>
              <a:ext cx="40970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0.7</a:t>
              </a: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10729833" y="5244372"/>
              <a:ext cx="40970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0.8</a:t>
              </a: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10989986" y="5244996"/>
              <a:ext cx="40970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0.9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11261869" y="5244996"/>
              <a:ext cx="409705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1</a:t>
              </a: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7028510" y="5549108"/>
            <a:ext cx="1539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Correction coefficient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118636" y="2743036"/>
            <a:ext cx="517260" cy="266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105" name="Groupe 104"/>
          <p:cNvGrpSpPr/>
          <p:nvPr/>
        </p:nvGrpSpPr>
        <p:grpSpPr>
          <a:xfrm>
            <a:off x="3148976" y="2677193"/>
            <a:ext cx="608356" cy="2789878"/>
            <a:chOff x="4482936" y="2238065"/>
            <a:chExt cx="811140" cy="3156037"/>
          </a:xfrm>
        </p:grpSpPr>
        <p:sp>
          <p:nvSpPr>
            <p:cNvPr id="106" name="ZoneTexte 105"/>
            <p:cNvSpPr txBox="1"/>
            <p:nvPr/>
          </p:nvSpPr>
          <p:spPr>
            <a:xfrm>
              <a:off x="4955471" y="5086326"/>
              <a:ext cx="22483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0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4720696" y="2238065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300</a:t>
              </a: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4714347" y="2719720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250</a:t>
              </a:r>
              <a:endParaRPr lang="fr-FR" sz="1050" dirty="0"/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4720696" y="3199569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200</a:t>
              </a:r>
              <a:endParaRPr lang="fr-FR" sz="1050" dirty="0"/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4717391" y="3677669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150</a:t>
              </a:r>
              <a:endParaRPr lang="fr-FR" sz="1050" dirty="0"/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4714347" y="4151030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100</a:t>
              </a:r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4770970" y="4637091"/>
              <a:ext cx="5231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50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 rot="16200000">
              <a:off x="4004141" y="3547754"/>
              <a:ext cx="12961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err="1"/>
                <a:t>Height</a:t>
              </a:r>
              <a:r>
                <a:rPr lang="fr-FR" sz="1050" dirty="0"/>
                <a:t> (m)</a:t>
              </a: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4062396" y="5551348"/>
            <a:ext cx="153917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Wind speed (m/s)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3653148" y="4742396"/>
            <a:ext cx="2340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772504" y="4488480"/>
            <a:ext cx="533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>
                <a:solidFill>
                  <a:srgbClr val="FF0000"/>
                </a:solidFill>
              </a:rPr>
              <a:t>H</a:t>
            </a:r>
            <a:r>
              <a:rPr lang="fr-FR" sz="1050" b="1" baseline="-25000" dirty="0" err="1">
                <a:solidFill>
                  <a:srgbClr val="FF0000"/>
                </a:solidFill>
              </a:rPr>
              <a:t>hub</a:t>
            </a:r>
            <a:endParaRPr lang="fr-FR" sz="1050" b="1" baseline="-25000" dirty="0">
              <a:solidFill>
                <a:srgbClr val="FF0000"/>
              </a:solidFill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3710038" y="2393349"/>
            <a:ext cx="635460" cy="219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 err="1"/>
              <a:t>Horns</a:t>
            </a:r>
            <a:r>
              <a:rPr lang="fr-FR" sz="825" b="1" dirty="0"/>
              <a:t> </a:t>
            </a:r>
            <a:r>
              <a:rPr lang="fr-FR" sz="825" b="1" dirty="0" err="1"/>
              <a:t>Rev</a:t>
            </a:r>
            <a:endParaRPr lang="fr-FR" sz="825" b="1" dirty="0"/>
          </a:p>
        </p:txBody>
      </p:sp>
      <p:sp>
        <p:nvSpPr>
          <p:cNvPr id="116" name="ZoneTexte 115"/>
          <p:cNvSpPr txBox="1"/>
          <p:nvPr/>
        </p:nvSpPr>
        <p:spPr>
          <a:xfrm>
            <a:off x="5390928" y="2386800"/>
            <a:ext cx="555396" cy="219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/>
              <a:t>V=8 m/s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ZoneTexte 117"/>
              <p:cNvSpPr txBox="1"/>
              <p:nvPr/>
            </p:nvSpPr>
            <p:spPr>
              <a:xfrm>
                <a:off x="8216685" y="2375984"/>
                <a:ext cx="747803" cy="2192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825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825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825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fr-FR" sz="825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825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825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825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825" b="1" i="1"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fr-FR" sz="825" b="1" dirty="0"/>
              </a:p>
            </p:txBody>
          </p:sp>
        </mc:Choice>
        <mc:Fallback xmlns="">
          <p:sp>
            <p:nvSpPr>
              <p:cNvPr id="118" name="ZoneTexte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685" y="2375984"/>
                <a:ext cx="747803" cy="2192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ZoneTexte 118"/>
          <p:cNvSpPr txBox="1"/>
          <p:nvPr/>
        </p:nvSpPr>
        <p:spPr>
          <a:xfrm>
            <a:off x="4430118" y="2396205"/>
            <a:ext cx="474047" cy="219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/>
              <a:t>WT74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6621176" y="2376873"/>
            <a:ext cx="637844" cy="219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 err="1"/>
              <a:t>Horns</a:t>
            </a:r>
            <a:r>
              <a:rPr lang="fr-FR" sz="825" b="1" dirty="0"/>
              <a:t> </a:t>
            </a:r>
            <a:r>
              <a:rPr lang="fr-FR" sz="825" b="1" dirty="0" err="1"/>
              <a:t>Rev</a:t>
            </a:r>
            <a:endParaRPr lang="fr-FR" sz="825" b="1" dirty="0"/>
          </a:p>
        </p:txBody>
      </p:sp>
      <p:sp>
        <p:nvSpPr>
          <p:cNvPr id="121" name="ZoneTexte 120"/>
          <p:cNvSpPr txBox="1"/>
          <p:nvPr/>
        </p:nvSpPr>
        <p:spPr>
          <a:xfrm>
            <a:off x="7297953" y="2379729"/>
            <a:ext cx="497931" cy="219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/>
              <a:t>WT74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4982231" y="2393348"/>
            <a:ext cx="322036" cy="219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/>
              <a:t>ER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7822489" y="2376075"/>
            <a:ext cx="349911" cy="219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/>
              <a:t>ER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179512" y="2856129"/>
            <a:ext cx="2906368" cy="21371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5" name="ZoneTexte 34"/>
          <p:cNvSpPr txBox="1"/>
          <p:nvPr/>
        </p:nvSpPr>
        <p:spPr>
          <a:xfrm>
            <a:off x="282545" y="2941058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/>
              <a:t>Velocity deficit correction coefficient (</a:t>
            </a:r>
            <a:r>
              <a:rPr lang="fr-FR" sz="1200" u="sng" dirty="0" err="1"/>
              <a:t>Schlez</a:t>
            </a:r>
            <a:r>
              <a:rPr lang="fr-FR" sz="1200" u="sng" dirty="0"/>
              <a:t> and </a:t>
            </a:r>
            <a:r>
              <a:rPr lang="fr-FR" sz="1200" u="sng" dirty="0" err="1"/>
              <a:t>Neubert</a:t>
            </a:r>
            <a:r>
              <a:rPr lang="fr-FR" sz="1200" u="sng" dirty="0"/>
              <a:t>, 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64120" y="3658679"/>
                <a:ext cx="2716065" cy="432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𝑖𝑏𝑙</m:t>
                          </m:r>
                        </m:sub>
                      </m:sSub>
                      <m:r>
                        <a:rPr lang="fr-FR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h𝑢𝑏</m:t>
                              </m:r>
                            </m:sub>
                          </m:s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h𝑢𝑏</m:t>
                              </m:r>
                            </m:sub>
                          </m:s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fr-FR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fr-FR" sz="135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𝑖𝑏𝑙</m:t>
                          </m:r>
                        </m:sub>
                      </m:sSub>
                      <m:r>
                        <a:rPr lang="fr-FR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20" y="3658679"/>
                <a:ext cx="2716065" cy="432554"/>
              </a:xfrm>
              <a:prstGeom prst="rect">
                <a:avLst/>
              </a:prstGeom>
              <a:blipFill rotWithShape="0">
                <a:blip r:embed="rId5"/>
                <a:stretch>
                  <a:fillRect l="-1121" t="-4225" r="-1794"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 à angle droit 17"/>
          <p:cNvSpPr/>
          <p:nvPr/>
        </p:nvSpPr>
        <p:spPr>
          <a:xfrm rot="16200000" flipH="1">
            <a:off x="1869207" y="4083217"/>
            <a:ext cx="523994" cy="432048"/>
          </a:xfrm>
          <a:prstGeom prst="bentUpArrow">
            <a:avLst>
              <a:gd name="adj1" fmla="val 9270"/>
              <a:gd name="adj2" fmla="val 14275"/>
              <a:gd name="adj3" fmla="val 321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ZoneTexte 21"/>
          <p:cNvSpPr txBox="1"/>
          <p:nvPr/>
        </p:nvSpPr>
        <p:spPr>
          <a:xfrm>
            <a:off x="476725" y="4378233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/>
              <a:t>Boundary</a:t>
            </a:r>
            <a:r>
              <a:rPr lang="fr-FR" sz="1050" dirty="0"/>
              <a:t> layer offset</a:t>
            </a:r>
          </a:p>
        </p:txBody>
      </p:sp>
      <p:sp>
        <p:nvSpPr>
          <p:cNvPr id="124" name="Flèche à angle droit 123"/>
          <p:cNvSpPr/>
          <p:nvPr/>
        </p:nvSpPr>
        <p:spPr>
          <a:xfrm rot="16200000" flipH="1">
            <a:off x="2160235" y="4210972"/>
            <a:ext cx="779505" cy="432048"/>
          </a:xfrm>
          <a:prstGeom prst="bentUpArrow">
            <a:avLst>
              <a:gd name="adj1" fmla="val 9270"/>
              <a:gd name="adj2" fmla="val 14275"/>
              <a:gd name="adj3" fmla="val 321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5" name="ZoneTexte 124"/>
          <p:cNvSpPr txBox="1"/>
          <p:nvPr/>
        </p:nvSpPr>
        <p:spPr>
          <a:xfrm>
            <a:off x="519856" y="4624789"/>
            <a:ext cx="18947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/>
              <a:t>Internal</a:t>
            </a:r>
            <a:r>
              <a:rPr lang="fr-FR" sz="1050" dirty="0"/>
              <a:t> </a:t>
            </a:r>
            <a:r>
              <a:rPr lang="fr-FR" sz="1050" dirty="0" err="1"/>
              <a:t>boundary</a:t>
            </a:r>
            <a:r>
              <a:rPr lang="fr-FR" sz="1050" dirty="0"/>
              <a:t> layer </a:t>
            </a:r>
            <a:r>
              <a:rPr lang="fr-FR" sz="1050" dirty="0" err="1"/>
              <a:t>height</a:t>
            </a:r>
            <a:endParaRPr lang="fr-FR" sz="10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ZoneTexte 125"/>
              <p:cNvSpPr txBox="1"/>
              <p:nvPr/>
            </p:nvSpPr>
            <p:spPr>
              <a:xfrm>
                <a:off x="7535968" y="2117670"/>
                <a:ext cx="1420282" cy="2192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25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825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825" b="1">
                          <a:latin typeface="Cambria Math" panose="02040503050406030204" pitchFamily="18" charset="0"/>
                        </a:rPr>
                        <m:t>𝟎𝟓𝐡</m:t>
                      </m:r>
                      <m:r>
                        <a:rPr lang="fr-FR" sz="825" b="1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fr-FR" sz="825" b="1">
                          <a:latin typeface="Cambria Math" panose="02040503050406030204" pitchFamily="18" charset="0"/>
                        </a:rPr>
                        <m:t>𝐡𝐢𝐛𝐥</m:t>
                      </m:r>
                      <m:r>
                        <a:rPr lang="fr-FR" sz="825" b="1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fr-FR" sz="825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825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825" b="1">
                          <a:latin typeface="Cambria Math" panose="02040503050406030204" pitchFamily="18" charset="0"/>
                        </a:rPr>
                        <m:t>𝟎𝟗𝐡</m:t>
                      </m:r>
                    </m:oMath>
                  </m:oMathPara>
                </a14:m>
                <a:endParaRPr lang="fr-FR" sz="825" b="1" dirty="0"/>
              </a:p>
            </p:txBody>
          </p:sp>
        </mc:Choice>
        <mc:Fallback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68" y="2117670"/>
                <a:ext cx="1420282" cy="2192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ZoneTexte 126"/>
          <p:cNvSpPr txBox="1"/>
          <p:nvPr/>
        </p:nvSpPr>
        <p:spPr>
          <a:xfrm>
            <a:off x="4680012" y="332656"/>
            <a:ext cx="437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Large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wind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farm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correction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28611" y="2366745"/>
            <a:ext cx="64807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err="1" smtClean="0"/>
              <a:t>Theoritical</a:t>
            </a:r>
            <a:r>
              <a:rPr lang="fr-FR" sz="500" dirty="0" smtClean="0"/>
              <a:t> profile</a:t>
            </a:r>
            <a:endParaRPr lang="fr-FR" sz="500" dirty="0"/>
          </a:p>
        </p:txBody>
      </p:sp>
      <p:sp>
        <p:nvSpPr>
          <p:cNvPr id="10" name="Rectangle 9"/>
          <p:cNvSpPr/>
          <p:nvPr/>
        </p:nvSpPr>
        <p:spPr>
          <a:xfrm>
            <a:off x="4209965" y="2876082"/>
            <a:ext cx="918254" cy="9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122584" y="2832586"/>
            <a:ext cx="11338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err="1" smtClean="0"/>
              <a:t>Theoritical</a:t>
            </a:r>
            <a:r>
              <a:rPr lang="fr-FR" sz="600" dirty="0" smtClean="0"/>
              <a:t> profile z0=0.001m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35471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7494" y="6518180"/>
            <a:ext cx="331794" cy="273844"/>
          </a:xfrm>
        </p:spPr>
        <p:txBody>
          <a:bodyPr/>
          <a:lstStyle/>
          <a:p>
            <a:fld id="{13C194C4-F15F-4B8A-8CBB-796DCDCF2F7C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9502" y="6437138"/>
            <a:ext cx="89649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862487" y="6515162"/>
            <a:ext cx="817848" cy="273844"/>
          </a:xfrm>
        </p:spPr>
        <p:txBody>
          <a:bodyPr/>
          <a:lstStyle/>
          <a:p>
            <a:pPr algn="ctr"/>
            <a:r>
              <a:rPr lang="fr-FR" dirty="0" smtClean="0"/>
              <a:t>29/09/2016</a:t>
            </a:r>
            <a:endParaRPr lang="en-US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575490" y="6515162"/>
            <a:ext cx="3993020" cy="273844"/>
          </a:xfrm>
        </p:spPr>
        <p:txBody>
          <a:bodyPr/>
          <a:lstStyle/>
          <a:p>
            <a:r>
              <a:rPr lang="en-US" dirty="0" smtClean="0"/>
              <a:t>WAKE MODELLING AND FORECASTING SESSION – WIND EUROPE SUMMIT 2016</a:t>
            </a:r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58354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784468" y="6437138"/>
            <a:ext cx="0" cy="3762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/>
          <p:cNvGrpSpPr/>
          <p:nvPr/>
        </p:nvGrpSpPr>
        <p:grpSpPr>
          <a:xfrm>
            <a:off x="2404833" y="1268760"/>
            <a:ext cx="4320483" cy="439017"/>
            <a:chOff x="3935757" y="1124744"/>
            <a:chExt cx="5760643" cy="585356"/>
          </a:xfrm>
          <a:solidFill>
            <a:schemeClr val="accent6">
              <a:lumMod val="75000"/>
            </a:schemeClr>
          </a:solidFill>
        </p:grpSpPr>
        <p:sp>
          <p:nvSpPr>
            <p:cNvPr id="9" name="Rectangle à coins arrondis 8"/>
            <p:cNvSpPr/>
            <p:nvPr/>
          </p:nvSpPr>
          <p:spPr>
            <a:xfrm>
              <a:off x="3935757" y="1124744"/>
              <a:ext cx="5760643" cy="585356"/>
            </a:xfrm>
            <a:prstGeom prst="round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4240852" y="1226589"/>
              <a:ext cx="5202580" cy="4103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GEOMETRIC MEASURE OF TURBINE DENSITY</a:t>
              </a:r>
            </a:p>
          </p:txBody>
        </p:sp>
      </p:grpSp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1691680" y="1844824"/>
            <a:ext cx="5779988" cy="4320000"/>
            <a:chOff x="2397249" y="2212653"/>
            <a:chExt cx="4334991" cy="3240000"/>
          </a:xfrm>
        </p:grpSpPr>
        <p:pic>
          <p:nvPicPr>
            <p:cNvPr id="13" name="Image 0" descr="repe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249" y="2212653"/>
              <a:ext cx="4334991" cy="324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riangle isocèle 4"/>
            <p:cNvSpPr/>
            <p:nvPr/>
          </p:nvSpPr>
          <p:spPr>
            <a:xfrm rot="12183653">
              <a:off x="3840652" y="2604056"/>
              <a:ext cx="739844" cy="18588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" name="Ellipse 2"/>
            <p:cNvSpPr/>
            <p:nvPr/>
          </p:nvSpPr>
          <p:spPr>
            <a:xfrm>
              <a:off x="4478016" y="2293526"/>
              <a:ext cx="324036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" name="Rectangle 3"/>
            <p:cNvSpPr/>
            <p:nvPr/>
          </p:nvSpPr>
          <p:spPr>
            <a:xfrm rot="18276694">
              <a:off x="4678860" y="2749690"/>
              <a:ext cx="324036" cy="162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477884" y="2950647"/>
              <a:ext cx="324036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" name="Plus 5"/>
            <p:cNvSpPr/>
            <p:nvPr/>
          </p:nvSpPr>
          <p:spPr>
            <a:xfrm>
              <a:off x="4615173" y="3078518"/>
              <a:ext cx="54006" cy="68295"/>
            </a:xfrm>
            <a:prstGeom prst="mathPlus">
              <a:avLst>
                <a:gd name="adj1" fmla="val 3679"/>
              </a:avLst>
            </a:prstGeom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1" name="Rectangle 20"/>
            <p:cNvSpPr/>
            <p:nvPr/>
          </p:nvSpPr>
          <p:spPr>
            <a:xfrm rot="18276694">
              <a:off x="4867821" y="2839898"/>
              <a:ext cx="293902" cy="162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Triangle rectangle 6"/>
            <p:cNvSpPr/>
            <p:nvPr/>
          </p:nvSpPr>
          <p:spPr>
            <a:xfrm rot="10800000" flipH="1">
              <a:off x="3820563" y="2293526"/>
              <a:ext cx="270030" cy="206011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2" name="Plus 21"/>
            <p:cNvSpPr/>
            <p:nvPr/>
          </p:nvSpPr>
          <p:spPr>
            <a:xfrm>
              <a:off x="3767840" y="3738207"/>
              <a:ext cx="54006" cy="68295"/>
            </a:xfrm>
            <a:prstGeom prst="mathPlus">
              <a:avLst>
                <a:gd name="adj1" fmla="val 3679"/>
              </a:avLst>
            </a:prstGeom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V="1">
              <a:off x="3807830" y="3854087"/>
              <a:ext cx="0" cy="590956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lus 22"/>
            <p:cNvSpPr/>
            <p:nvPr/>
          </p:nvSpPr>
          <p:spPr>
            <a:xfrm>
              <a:off x="3767840" y="3074665"/>
              <a:ext cx="54006" cy="68295"/>
            </a:xfrm>
            <a:prstGeom prst="mathPlus">
              <a:avLst>
                <a:gd name="adj1" fmla="val 3679"/>
              </a:avLst>
            </a:prstGeom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4" name="Plus 23"/>
            <p:cNvSpPr/>
            <p:nvPr/>
          </p:nvSpPr>
          <p:spPr>
            <a:xfrm>
              <a:off x="3766556" y="2416195"/>
              <a:ext cx="54006" cy="68295"/>
            </a:xfrm>
            <a:prstGeom prst="mathPlus">
              <a:avLst>
                <a:gd name="adj1" fmla="val 3679"/>
              </a:avLst>
            </a:prstGeom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" name="Rectangle 17"/>
            <p:cNvSpPr/>
            <p:nvPr/>
          </p:nvSpPr>
          <p:spPr>
            <a:xfrm rot="602703">
              <a:off x="4018712" y="2306912"/>
              <a:ext cx="108012" cy="906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6" name="Rectangle 25"/>
            <p:cNvSpPr/>
            <p:nvPr/>
          </p:nvSpPr>
          <p:spPr>
            <a:xfrm rot="602703">
              <a:off x="4150745" y="2373382"/>
              <a:ext cx="108012" cy="906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11019" y="2591782"/>
              <a:ext cx="108012" cy="458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22887" y="2336153"/>
              <a:ext cx="108012" cy="148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97447" y="2721152"/>
              <a:ext cx="366354" cy="102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3820562" y="2244682"/>
              <a:ext cx="887155" cy="2200361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 rot="19438311">
              <a:off x="3613284" y="3505546"/>
              <a:ext cx="685800" cy="685800"/>
            </a:xfrm>
            <a:prstGeom prst="arc">
              <a:avLst>
                <a:gd name="adj1" fmla="val 18950271"/>
                <a:gd name="adj2" fmla="val 20581468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4" name="Arc 33"/>
            <p:cNvSpPr/>
            <p:nvPr/>
          </p:nvSpPr>
          <p:spPr>
            <a:xfrm rot="20187404">
              <a:off x="3688061" y="3653641"/>
              <a:ext cx="685800" cy="685800"/>
            </a:xfrm>
            <a:prstGeom prst="arc">
              <a:avLst>
                <a:gd name="adj1" fmla="val 18687098"/>
                <a:gd name="adj2" fmla="val 20406274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/>
                <p:cNvSpPr txBox="1"/>
                <p:nvPr/>
              </p:nvSpPr>
              <p:spPr>
                <a:xfrm>
                  <a:off x="4037993" y="3369324"/>
                  <a:ext cx="152286" cy="1269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825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sz="825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fr-FR" sz="825" dirty="0"/>
                </a:p>
              </p:txBody>
            </p:sp>
          </mc:Choice>
          <mc:Fallback xmlns="">
            <p:sp>
              <p:nvSpPr>
                <p:cNvPr id="33" name="ZoneText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993" y="3369324"/>
                  <a:ext cx="152286" cy="1269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4179219" y="3563287"/>
                  <a:ext cx="152286" cy="1269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825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sz="825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fr-FR" sz="825" dirty="0"/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9219" y="3563287"/>
                  <a:ext cx="152286" cy="1269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6686778" y="1880607"/>
                <a:ext cx="756084" cy="2154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=2,5°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778" y="1880607"/>
                <a:ext cx="756084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7143" r="-6349" b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/>
        </p:nvSpPr>
        <p:spPr>
          <a:xfrm>
            <a:off x="527149" y="2655940"/>
            <a:ext cx="106398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S</a:t>
            </a:r>
            <a:r>
              <a:rPr lang="fr-FR" sz="1200" b="1" baseline="-25000" dirty="0" err="1"/>
              <a:t>d</a:t>
            </a:r>
            <a:r>
              <a:rPr lang="fr-FR" sz="1200" b="1" dirty="0"/>
              <a:t>=7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29164" y="3072418"/>
            <a:ext cx="105995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S</a:t>
            </a:r>
            <a:r>
              <a:rPr lang="fr-FR" sz="1200" b="1" baseline="-25000" dirty="0" err="1"/>
              <a:t>c</a:t>
            </a:r>
            <a:r>
              <a:rPr lang="fr-FR" sz="1200" b="1" dirty="0"/>
              <a:t>=7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529658" y="3478802"/>
                <a:ext cx="1068008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12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fr-FR" sz="1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2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200" b="1" i="1"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fr-FR" sz="1200" b="1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58" y="3478802"/>
                <a:ext cx="1068008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529657" y="2250452"/>
            <a:ext cx="106800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V=8 m/s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14709" y="4284124"/>
                <a:ext cx="1076785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fr-FR" sz="1200" b="1" baseline="-25000">
                          <a:latin typeface="Cambria Math" panose="02040503050406030204" pitchFamily="18" charset="0"/>
                        </a:rPr>
                        <m:t>𝐢𝐛𝐥</m:t>
                      </m:r>
                      <m:r>
                        <a:rPr lang="fr-FR" sz="12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2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200" b="1">
                          <a:latin typeface="Cambria Math" panose="02040503050406030204" pitchFamily="18" charset="0"/>
                        </a:rPr>
                        <m:t>𝟎𝟓𝐡</m:t>
                      </m:r>
                    </m:oMath>
                  </m:oMathPara>
                </a14:m>
                <a:endParaRPr lang="fr-FR" sz="1200" b="1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09" y="4284124"/>
                <a:ext cx="1076785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514709" y="3878609"/>
                <a:ext cx="1066130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fr-FR" sz="1200" b="1" baseline="-25000">
                          <a:latin typeface="Cambria Math" panose="02040503050406030204" pitchFamily="18" charset="0"/>
                        </a:rPr>
                        <m:t>𝐬𝐭𝐚𝐫𝐭</m:t>
                      </m:r>
                      <m:r>
                        <a:rPr lang="fr-FR" sz="12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1200" b="1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09" y="3878609"/>
                <a:ext cx="1066130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/>
          <p:cNvSpPr txBox="1"/>
          <p:nvPr/>
        </p:nvSpPr>
        <p:spPr>
          <a:xfrm>
            <a:off x="531211" y="1839639"/>
            <a:ext cx="106645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HORNS REV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680012" y="332656"/>
            <a:ext cx="437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_______________ 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Large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wind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</a:t>
            </a:r>
            <a:r>
              <a:rPr lang="fr-FR" sz="1200" b="1" dirty="0" err="1">
                <a:solidFill>
                  <a:srgbClr val="96141C"/>
                </a:solidFill>
                <a:latin typeface="Garamond" panose="02020404030301010803" pitchFamily="18" charset="0"/>
              </a:rPr>
              <a:t>farm</a:t>
            </a:r>
            <a:r>
              <a:rPr lang="fr-FR" sz="1200" b="1" dirty="0">
                <a:solidFill>
                  <a:srgbClr val="96141C"/>
                </a:solidFill>
                <a:latin typeface="Garamond" panose="02020404030301010803" pitchFamily="18" charset="0"/>
              </a:rPr>
              <a:t> correction</a:t>
            </a:r>
          </a:p>
        </p:txBody>
      </p:sp>
    </p:spTree>
    <p:extLst>
      <p:ext uri="{BB962C8B-B14F-4D97-AF65-F5344CB8AC3E}">
        <p14:creationId xmlns:p14="http://schemas.microsoft.com/office/powerpoint/2010/main" val="94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4149</TotalTime>
  <Words>866</Words>
  <Application>Microsoft Office PowerPoint</Application>
  <PresentationFormat>Affichage à l'écran (4:3)</PresentationFormat>
  <Paragraphs>255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Cambria Math</vt:lpstr>
      <vt:lpstr>Garamond</vt:lpstr>
      <vt:lpstr>Geneva</vt:lpstr>
      <vt:lpstr>Times New Roman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Bezault</dc:creator>
  <cp:lastModifiedBy>Eric Tromeur</cp:lastModifiedBy>
  <cp:revision>394</cp:revision>
  <cp:lastPrinted>2016-08-30T09:17:23Z</cp:lastPrinted>
  <dcterms:created xsi:type="dcterms:W3CDTF">2013-03-08T10:33:48Z</dcterms:created>
  <dcterms:modified xsi:type="dcterms:W3CDTF">2016-09-29T08:15:38Z</dcterms:modified>
</cp:coreProperties>
</file>