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02" r:id="rId2"/>
    <p:sldId id="314" r:id="rId3"/>
    <p:sldId id="315" r:id="rId4"/>
    <p:sldId id="327" r:id="rId5"/>
    <p:sldId id="319" r:id="rId6"/>
    <p:sldId id="320" r:id="rId7"/>
    <p:sldId id="332" r:id="rId8"/>
    <p:sldId id="333" r:id="rId9"/>
    <p:sldId id="308" r:id="rId10"/>
  </p:sldIdLst>
  <p:sldSz cx="9144000" cy="6840538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3FD17D9C-97AB-447C-A805-71F123E11853}">
          <p14:sldIdLst>
            <p14:sldId id="302"/>
            <p14:sldId id="314"/>
            <p14:sldId id="315"/>
            <p14:sldId id="327"/>
            <p14:sldId id="319"/>
            <p14:sldId id="320"/>
            <p14:sldId id="332"/>
            <p14:sldId id="333"/>
          </p14:sldIdLst>
        </p14:section>
        <p14:section name="Abschnitt ohne Titel" id="{D5568052-9170-4086-9F26-2658E80B84EC}">
          <p14:sldIdLst>
            <p14:sldId id="30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0F19"/>
    <a:srgbClr val="FCFCFC"/>
    <a:srgbClr val="960519"/>
    <a:srgbClr val="F9F9F9"/>
    <a:srgbClr val="9A0A12"/>
    <a:srgbClr val="96050F"/>
    <a:srgbClr val="93050A"/>
    <a:srgbClr val="9A070F"/>
    <a:srgbClr val="9A141B"/>
    <a:srgbClr val="B800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5018" autoAdjust="0"/>
  </p:normalViewPr>
  <p:slideViewPr>
    <p:cSldViewPr snapToGrid="0">
      <p:cViewPr varScale="1">
        <p:scale>
          <a:sx n="112" d="100"/>
          <a:sy n="112" d="100"/>
        </p:scale>
        <p:origin x="1500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90AA5E-9E9E-4DC8-9111-6BCEAF34E93E}" type="datetimeFigureOut">
              <a:rPr lang="de-DE" smtClean="0"/>
              <a:t>28.09.2016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0E8E7-BCA6-4733-B1FE-EB0F4407D1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1486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07538F-98B1-4D8C-830E-B6BE636A0E0B}" type="datetimeFigureOut">
              <a:rPr lang="de-DE" smtClean="0"/>
              <a:t>28.09.2016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0463" y="1241425"/>
            <a:ext cx="4476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90FAC-FF5C-4CA2-9150-7DBEC6B488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6157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90FAC-FF5C-4CA2-9150-7DBEC6B4887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0552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4108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8452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90FAC-FF5C-4CA2-9150-7DBEC6B48876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8111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90FAC-FF5C-4CA2-9150-7DBEC6B48876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0189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elfoli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Bildplatzhalter 7"/>
          <p:cNvSpPr>
            <a:spLocks noGrp="1"/>
          </p:cNvSpPr>
          <p:nvPr>
            <p:ph type="pic" sz="quarter" idx="13"/>
          </p:nvPr>
        </p:nvSpPr>
        <p:spPr>
          <a:xfrm>
            <a:off x="0" y="1512634"/>
            <a:ext cx="9144000" cy="5327904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68000" y="1926623"/>
            <a:ext cx="6120000" cy="792000"/>
          </a:xfrm>
        </p:spPr>
        <p:txBody>
          <a:bodyPr anchor="t"/>
          <a:lstStyle>
            <a:lvl1pPr algn="l">
              <a:lnSpc>
                <a:spcPts val="2800"/>
              </a:lnSpc>
              <a:spcBef>
                <a:spcPts val="0"/>
              </a:spcBef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Präsentationstitel</a:t>
            </a:r>
            <a:br>
              <a:rPr lang="de-DE" dirty="0" smtClean="0"/>
            </a:br>
            <a:r>
              <a:rPr lang="de-DE" dirty="0" smtClean="0"/>
              <a:t>maximal zweizeilig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68000" y="5974169"/>
            <a:ext cx="4320000" cy="216000"/>
          </a:xfrm>
        </p:spPr>
        <p:txBody>
          <a:bodyPr/>
          <a:lstStyle>
            <a:lvl1pPr>
              <a:lnSpc>
                <a:spcPts val="1800"/>
              </a:lnSpc>
              <a:defRPr sz="14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Hamburg, 28th September 2016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001" y="342000"/>
            <a:ext cx="2453398" cy="87985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25" y="774295"/>
            <a:ext cx="1497977" cy="147141"/>
          </a:xfrm>
          <a:prstGeom prst="rect">
            <a:avLst/>
          </a:prstGeom>
        </p:spPr>
      </p:pic>
      <p:sp>
        <p:nvSpPr>
          <p:cNvPr id="14" name="Textplatzhalt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468000" y="5752596"/>
            <a:ext cx="4320000" cy="216000"/>
          </a:xfrm>
        </p:spPr>
        <p:txBody>
          <a:bodyPr/>
          <a:lstStyle>
            <a:lvl1pPr marL="0" indent="0">
              <a:lnSpc>
                <a:spcPts val="18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18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ts val="1800"/>
              </a:lnSpc>
              <a:spcAft>
                <a:spcPts val="0"/>
              </a:spcAft>
              <a:buNone/>
              <a:defRPr sz="1400" b="1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ts val="1800"/>
              </a:lnSpc>
              <a:spcAft>
                <a:spcPts val="0"/>
              </a:spcAft>
              <a:buNone/>
              <a:defRPr sz="1400" b="1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ts val="1800"/>
              </a:lnSpc>
              <a:spcAft>
                <a:spcPts val="0"/>
              </a:spcAft>
              <a:buNone/>
              <a:defRPr sz="1400" b="1">
                <a:solidFill>
                  <a:schemeClr val="bg1"/>
                </a:solidFill>
                <a:latin typeface="+mj-lt"/>
              </a:defRPr>
            </a:lvl5pPr>
            <a:lvl6pPr marL="0" indent="0">
              <a:lnSpc>
                <a:spcPts val="1800"/>
              </a:lnSpc>
              <a:spcAft>
                <a:spcPts val="0"/>
              </a:spcAft>
              <a:buNone/>
              <a:defRPr sz="1400" b="1">
                <a:solidFill>
                  <a:schemeClr val="bg1"/>
                </a:solidFill>
                <a:latin typeface="+mj-lt"/>
              </a:defRPr>
            </a:lvl6pPr>
            <a:lvl7pPr marL="0" indent="0">
              <a:lnSpc>
                <a:spcPts val="1800"/>
              </a:lnSpc>
              <a:spcAft>
                <a:spcPts val="0"/>
              </a:spcAft>
              <a:buNone/>
              <a:defRPr sz="1400" b="1">
                <a:solidFill>
                  <a:schemeClr val="bg1"/>
                </a:solidFill>
                <a:latin typeface="+mj-lt"/>
              </a:defRPr>
            </a:lvl7pPr>
            <a:lvl8pPr marL="0" indent="0">
              <a:lnSpc>
                <a:spcPts val="1800"/>
              </a:lnSpc>
              <a:spcAft>
                <a:spcPts val="0"/>
              </a:spcAft>
              <a:buNone/>
              <a:defRPr sz="1400" b="1">
                <a:solidFill>
                  <a:schemeClr val="bg1"/>
                </a:solidFill>
                <a:latin typeface="+mj-lt"/>
              </a:defRPr>
            </a:lvl8pPr>
            <a:lvl9pPr marL="0" indent="0">
              <a:lnSpc>
                <a:spcPts val="1800"/>
              </a:lnSpc>
              <a:spcAft>
                <a:spcPts val="0"/>
              </a:spcAft>
              <a:buNone/>
              <a:defRPr sz="1400" b="1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 smtClean="0"/>
              <a:t>Vorname, Nachname</a:t>
            </a:r>
            <a:endParaRPr lang="de-DE" dirty="0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468000" y="6195129"/>
            <a:ext cx="4320000" cy="216000"/>
          </a:xfrm>
        </p:spPr>
        <p:txBody>
          <a:bodyPr/>
          <a:lstStyle>
            <a:lvl1pPr marL="0" indent="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36000" indent="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  <a:latin typeface="+mj-lt"/>
              </a:defRPr>
            </a:lvl2pPr>
            <a:lvl3pPr marL="36000" indent="0">
              <a:lnSpc>
                <a:spcPts val="1800"/>
              </a:lnSpc>
              <a:spcAft>
                <a:spcPts val="60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3pPr>
            <a:lvl4pPr marL="36000" indent="0">
              <a:lnSpc>
                <a:spcPts val="1800"/>
              </a:lnSpc>
              <a:spcAft>
                <a:spcPts val="60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4pPr>
            <a:lvl5pPr marL="36000" indent="0">
              <a:lnSpc>
                <a:spcPts val="1800"/>
              </a:lnSpc>
              <a:spcAft>
                <a:spcPts val="60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5pPr>
            <a:lvl6pPr marL="36000" indent="0">
              <a:lnSpc>
                <a:spcPts val="1800"/>
              </a:lnSpc>
              <a:spcAft>
                <a:spcPts val="60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6pPr>
            <a:lvl7pPr marL="36000" indent="0">
              <a:lnSpc>
                <a:spcPts val="1800"/>
              </a:lnSpc>
              <a:spcAft>
                <a:spcPts val="60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7pPr>
            <a:lvl8pPr marL="36000" indent="0">
              <a:lnSpc>
                <a:spcPts val="1800"/>
              </a:lnSpc>
              <a:spcAft>
                <a:spcPts val="60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8pPr>
            <a:lvl9pPr marL="36000" indent="0">
              <a:lnSpc>
                <a:spcPts val="1800"/>
              </a:lnSpc>
              <a:spcAft>
                <a:spcPts val="60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 smtClean="0"/>
              <a:t>für Kunde Mustermann GmbH</a:t>
            </a:r>
            <a:endParaRPr lang="de-DE" dirty="0"/>
          </a:p>
        </p:txBody>
      </p:sp>
      <p:grpSp>
        <p:nvGrpSpPr>
          <p:cNvPr id="11" name="Gruppieren 10"/>
          <p:cNvGrpSpPr/>
          <p:nvPr userDrawn="1"/>
        </p:nvGrpSpPr>
        <p:grpSpPr>
          <a:xfrm>
            <a:off x="-1908000" y="-432002"/>
            <a:ext cx="11880000" cy="7722002"/>
            <a:chOff x="-1908000" y="-432002"/>
            <a:chExt cx="11880000" cy="7722002"/>
          </a:xfrm>
        </p:grpSpPr>
        <p:grpSp>
          <p:nvGrpSpPr>
            <p:cNvPr id="12" name="Gruppieren 11"/>
            <p:cNvGrpSpPr/>
            <p:nvPr userDrawn="1"/>
          </p:nvGrpSpPr>
          <p:grpSpPr>
            <a:xfrm>
              <a:off x="-828001" y="5272033"/>
              <a:ext cx="720001" cy="358832"/>
              <a:chOff x="-828001" y="5272033"/>
              <a:chExt cx="720001" cy="358832"/>
            </a:xfrm>
          </p:grpSpPr>
          <p:cxnSp>
            <p:nvCxnSpPr>
              <p:cNvPr id="38" name="Gerade Verbindung 50"/>
              <p:cNvCxnSpPr/>
              <p:nvPr userDrawn="1"/>
            </p:nvCxnSpPr>
            <p:spPr>
              <a:xfrm>
                <a:off x="-432000" y="5630865"/>
                <a:ext cx="324000" cy="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feld 38"/>
              <p:cNvSpPr txBox="1"/>
              <p:nvPr userDrawn="1"/>
            </p:nvSpPr>
            <p:spPr>
              <a:xfrm>
                <a:off x="-828001" y="5272033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 anchorCtr="0">
                <a:noAutofit/>
              </a:bodyPr>
              <a:lstStyle/>
              <a:p>
                <a:pPr marL="0" marR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06,15</a:t>
                </a:r>
              </a:p>
              <a:p>
                <a:pPr marL="0" marR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cm 16,25</a:t>
                </a:r>
              </a:p>
            </p:txBody>
          </p:sp>
        </p:grpSp>
        <p:grpSp>
          <p:nvGrpSpPr>
            <p:cNvPr id="13" name="Gruppieren 12"/>
            <p:cNvGrpSpPr/>
            <p:nvPr userDrawn="1"/>
          </p:nvGrpSpPr>
          <p:grpSpPr>
            <a:xfrm>
              <a:off x="467517" y="6966000"/>
              <a:ext cx="8210554" cy="324000"/>
              <a:chOff x="467517" y="6966000"/>
              <a:chExt cx="8210554" cy="324000"/>
            </a:xfrm>
          </p:grpSpPr>
          <p:sp>
            <p:nvSpPr>
              <p:cNvPr id="34" name="Regieanweisung // Fußzeile"/>
              <p:cNvSpPr txBox="1"/>
              <p:nvPr userDrawn="1"/>
            </p:nvSpPr>
            <p:spPr>
              <a:xfrm rot="10800000" flipH="1" flipV="1">
                <a:off x="502667" y="6966000"/>
                <a:ext cx="6372000" cy="324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Fußzeilenfeld pro Folie oder für alle/mehrere anpassen über Menü:</a:t>
                </a:r>
              </a:p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Einfügen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Text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Kopf- und Fußzeile</a:t>
                </a:r>
              </a:p>
            </p:txBody>
          </p:sp>
          <p:cxnSp>
            <p:nvCxnSpPr>
              <p:cNvPr id="35" name="Gerade Verbindung 43"/>
              <p:cNvCxnSpPr/>
              <p:nvPr userDrawn="1"/>
            </p:nvCxnSpPr>
            <p:spPr>
              <a:xfrm>
                <a:off x="467517" y="6966000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 Verbindung 44"/>
              <p:cNvCxnSpPr/>
              <p:nvPr userDrawn="1"/>
            </p:nvCxnSpPr>
            <p:spPr>
              <a:xfrm>
                <a:off x="8678071" y="6966000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feld 36"/>
              <p:cNvSpPr txBox="1"/>
              <p:nvPr userDrawn="1"/>
            </p:nvSpPr>
            <p:spPr>
              <a:xfrm>
                <a:off x="7921333" y="6966000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cm 24,10</a:t>
                </a:r>
              </a:p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11,40</a:t>
                </a:r>
                <a:endParaRPr lang="de-DE" sz="90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" name="Gruppieren 14"/>
            <p:cNvGrpSpPr/>
            <p:nvPr userDrawn="1"/>
          </p:nvGrpSpPr>
          <p:grpSpPr>
            <a:xfrm>
              <a:off x="9252000" y="1493042"/>
              <a:ext cx="720000" cy="4137823"/>
              <a:chOff x="9252000" y="1493042"/>
              <a:chExt cx="720000" cy="4137823"/>
            </a:xfrm>
          </p:grpSpPr>
          <p:sp>
            <p:nvSpPr>
              <p:cNvPr id="30" name="Textfeld 29"/>
              <p:cNvSpPr txBox="1"/>
              <p:nvPr userDrawn="1"/>
            </p:nvSpPr>
            <p:spPr>
              <a:xfrm>
                <a:off x="9252000" y="1530204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04,15 cm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05,35</a:t>
                </a:r>
              </a:p>
            </p:txBody>
          </p:sp>
          <p:cxnSp>
            <p:nvCxnSpPr>
              <p:cNvPr id="31" name="Gerade Verbindung 37"/>
              <p:cNvCxnSpPr/>
              <p:nvPr userDrawn="1"/>
            </p:nvCxnSpPr>
            <p:spPr>
              <a:xfrm>
                <a:off x="9252000" y="1493042"/>
                <a:ext cx="324000" cy="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Gerade Verbindung 38"/>
              <p:cNvCxnSpPr/>
              <p:nvPr userDrawn="1"/>
            </p:nvCxnSpPr>
            <p:spPr>
              <a:xfrm>
                <a:off x="9252000" y="5630865"/>
                <a:ext cx="324000" cy="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feld 32"/>
              <p:cNvSpPr txBox="1"/>
              <p:nvPr userDrawn="1"/>
            </p:nvSpPr>
            <p:spPr>
              <a:xfrm>
                <a:off x="9252000" y="5271565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 anchorCtr="0">
                <a:noAutofit/>
              </a:bodyPr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06,15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16,25 cm</a:t>
                </a:r>
              </a:p>
            </p:txBody>
          </p:sp>
        </p:grpSp>
        <p:grpSp>
          <p:nvGrpSpPr>
            <p:cNvPr id="17" name="Gruppieren 16"/>
            <p:cNvGrpSpPr/>
            <p:nvPr userDrawn="1"/>
          </p:nvGrpSpPr>
          <p:grpSpPr>
            <a:xfrm>
              <a:off x="467517" y="-432002"/>
              <a:ext cx="8210554" cy="324003"/>
              <a:chOff x="467517" y="-432002"/>
              <a:chExt cx="8210554" cy="324003"/>
            </a:xfrm>
          </p:grpSpPr>
          <p:sp>
            <p:nvSpPr>
              <p:cNvPr id="25" name="Regieanweisung // Fußzeile"/>
              <p:cNvSpPr txBox="1"/>
              <p:nvPr userDrawn="1"/>
            </p:nvSpPr>
            <p:spPr>
              <a:xfrm rot="10800000" flipH="1" flipV="1">
                <a:off x="502667" y="-432002"/>
                <a:ext cx="720000" cy="324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b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11,40</a:t>
                </a:r>
              </a:p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01,30 cm</a:t>
                </a:r>
              </a:p>
            </p:txBody>
          </p:sp>
          <p:cxnSp>
            <p:nvCxnSpPr>
              <p:cNvPr id="26" name="Gerade Verbindung 32"/>
              <p:cNvCxnSpPr/>
              <p:nvPr userDrawn="1"/>
            </p:nvCxnSpPr>
            <p:spPr>
              <a:xfrm>
                <a:off x="467517" y="-431999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 Verbindung 33"/>
              <p:cNvCxnSpPr/>
              <p:nvPr userDrawn="1"/>
            </p:nvCxnSpPr>
            <p:spPr>
              <a:xfrm>
                <a:off x="8678071" y="-431999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feld 27"/>
              <p:cNvSpPr txBox="1"/>
              <p:nvPr userDrawn="1"/>
            </p:nvSpPr>
            <p:spPr>
              <a:xfrm>
                <a:off x="7921333" y="-431999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 anchorCtr="0">
                <a:noAutofit/>
              </a:bodyPr>
              <a:lstStyle/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de-DE" sz="900" dirty="0" smtClean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11,40</a:t>
                </a:r>
              </a:p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cm 24,10</a:t>
                </a:r>
              </a:p>
            </p:txBody>
          </p:sp>
          <p:sp>
            <p:nvSpPr>
              <p:cNvPr id="29" name="Regieanweisung // Hilfslinien"/>
              <p:cNvSpPr txBox="1"/>
              <p:nvPr userDrawn="1"/>
            </p:nvSpPr>
            <p:spPr>
              <a:xfrm rot="10800000" flipH="1" flipV="1">
                <a:off x="2592000" y="-432001"/>
                <a:ext cx="3960000" cy="324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b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Hilfslinien anzeigen über Menu: 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Ansicht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Anzeigen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Haken bei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Führungslinien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setzten</a:t>
                </a:r>
              </a:p>
            </p:txBody>
          </p:sp>
        </p:grpSp>
        <p:grpSp>
          <p:nvGrpSpPr>
            <p:cNvPr id="18" name="Gruppieren 17"/>
            <p:cNvGrpSpPr/>
            <p:nvPr userDrawn="1"/>
          </p:nvGrpSpPr>
          <p:grpSpPr>
            <a:xfrm>
              <a:off x="-1908000" y="961076"/>
              <a:ext cx="1800000" cy="2718000"/>
              <a:chOff x="-1908000" y="961076"/>
              <a:chExt cx="1800000" cy="2718000"/>
            </a:xfrm>
          </p:grpSpPr>
          <p:sp>
            <p:nvSpPr>
              <p:cNvPr id="19" name="Regieanweisung // Listenebenen"/>
              <p:cNvSpPr txBox="1"/>
              <p:nvPr userDrawn="1"/>
            </p:nvSpPr>
            <p:spPr>
              <a:xfrm rot="10800000" flipH="1" flipV="1">
                <a:off x="-1368000" y="2275076"/>
                <a:ext cx="1260000" cy="720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Wechsel der Textebene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im Menü über: 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Absatz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Listenebene </a:t>
                </a:r>
                <a:b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erhöhen/verringern</a:t>
                </a:r>
              </a:p>
            </p:txBody>
          </p:sp>
          <p:sp>
            <p:nvSpPr>
              <p:cNvPr id="20" name="Listenebenen verringern"/>
              <p:cNvSpPr txBox="1"/>
              <p:nvPr userDrawn="1"/>
            </p:nvSpPr>
            <p:spPr>
              <a:xfrm rot="10800000" flipH="1" flipV="1">
                <a:off x="-1322180" y="3427076"/>
                <a:ext cx="648000" cy="25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ctr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800" b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Listenebene verringern</a:t>
                </a:r>
              </a:p>
            </p:txBody>
          </p:sp>
          <p:sp>
            <p:nvSpPr>
              <p:cNvPr id="21" name="Listenebenen erhöhen"/>
              <p:cNvSpPr txBox="1"/>
              <p:nvPr userDrawn="1"/>
            </p:nvSpPr>
            <p:spPr>
              <a:xfrm rot="10800000" flipH="1" flipV="1">
                <a:off x="-1322181" y="3103076"/>
                <a:ext cx="648000" cy="25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ctr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800" b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Listenebene erhöhen</a:t>
                </a:r>
              </a:p>
            </p:txBody>
          </p:sp>
          <p:sp>
            <p:nvSpPr>
              <p:cNvPr id="22" name="Regieanweisung // Allgemein"/>
              <p:cNvSpPr txBox="1"/>
              <p:nvPr userDrawn="1"/>
            </p:nvSpPr>
            <p:spPr>
              <a:xfrm rot="10800000" flipH="1" flipV="1">
                <a:off x="-1908000" y="961076"/>
                <a:ext cx="1800000" cy="1080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ctr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Folie in Ursprungsform </a:t>
                </a:r>
              </a:p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bringen über Menu:</a:t>
                </a:r>
              </a:p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Folien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Zurücksetzen</a:t>
                </a:r>
              </a:p>
              <a:p>
                <a:pPr indent="0" algn="r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Wechsel des Folienlayouts 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im Menü über: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Folien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Layout</a:t>
                </a:r>
                <a:endParaRPr lang="de-DE" sz="900" b="0" baseline="0" dirty="0" smtClean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pic>
            <p:nvPicPr>
              <p:cNvPr id="23" name="Bild Listenebenen erhöhen"/>
              <p:cNvPicPr>
                <a:picLocks noChangeAspect="1" noChangeArrowheads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3003" y="3121076"/>
                <a:ext cx="495003" cy="21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" name="Bild Listenebenen verringern"/>
              <p:cNvPicPr>
                <a:picLocks noChangeAspect="1" noChangeArrowheads="1"/>
              </p:cNvPicPr>
              <p:nvPr userDrawn="1"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3004" y="3445076"/>
                <a:ext cx="495003" cy="21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230302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ß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rafik 4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" y="1510560"/>
            <a:ext cx="9139880" cy="53316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001" y="342000"/>
            <a:ext cx="2453398" cy="879850"/>
          </a:xfrm>
          <a:prstGeom prst="rect">
            <a:avLst/>
          </a:prstGeom>
        </p:spPr>
      </p:pic>
      <p:grpSp>
        <p:nvGrpSpPr>
          <p:cNvPr id="11" name="Gruppieren 10"/>
          <p:cNvGrpSpPr/>
          <p:nvPr userDrawn="1"/>
        </p:nvGrpSpPr>
        <p:grpSpPr>
          <a:xfrm>
            <a:off x="-1908000" y="-432002"/>
            <a:ext cx="11880000" cy="7722002"/>
            <a:chOff x="-1908000" y="-432002"/>
            <a:chExt cx="11880000" cy="7722002"/>
          </a:xfrm>
        </p:grpSpPr>
        <p:grpSp>
          <p:nvGrpSpPr>
            <p:cNvPr id="12" name="Gruppieren 11"/>
            <p:cNvGrpSpPr/>
            <p:nvPr userDrawn="1"/>
          </p:nvGrpSpPr>
          <p:grpSpPr>
            <a:xfrm>
              <a:off x="-828001" y="5272033"/>
              <a:ext cx="720001" cy="358832"/>
              <a:chOff x="-828001" y="5272033"/>
              <a:chExt cx="720001" cy="358832"/>
            </a:xfrm>
          </p:grpSpPr>
          <p:cxnSp>
            <p:nvCxnSpPr>
              <p:cNvPr id="38" name="Gerade Verbindung 50"/>
              <p:cNvCxnSpPr/>
              <p:nvPr userDrawn="1"/>
            </p:nvCxnSpPr>
            <p:spPr>
              <a:xfrm>
                <a:off x="-432000" y="5630865"/>
                <a:ext cx="324000" cy="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feld 38"/>
              <p:cNvSpPr txBox="1"/>
              <p:nvPr userDrawn="1"/>
            </p:nvSpPr>
            <p:spPr>
              <a:xfrm>
                <a:off x="-828001" y="5272033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 anchorCtr="0">
                <a:noAutofit/>
              </a:bodyPr>
              <a:lstStyle/>
              <a:p>
                <a:pPr marL="0" marR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06,15</a:t>
                </a:r>
              </a:p>
              <a:p>
                <a:pPr marL="0" marR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cm 16,25</a:t>
                </a:r>
              </a:p>
            </p:txBody>
          </p:sp>
        </p:grpSp>
        <p:grpSp>
          <p:nvGrpSpPr>
            <p:cNvPr id="13" name="Gruppieren 12"/>
            <p:cNvGrpSpPr/>
            <p:nvPr userDrawn="1"/>
          </p:nvGrpSpPr>
          <p:grpSpPr>
            <a:xfrm>
              <a:off x="467517" y="6966000"/>
              <a:ext cx="8210554" cy="324000"/>
              <a:chOff x="467517" y="6966000"/>
              <a:chExt cx="8210554" cy="324000"/>
            </a:xfrm>
          </p:grpSpPr>
          <p:sp>
            <p:nvSpPr>
              <p:cNvPr id="34" name="Regieanweisung // Fußzeile"/>
              <p:cNvSpPr txBox="1"/>
              <p:nvPr userDrawn="1"/>
            </p:nvSpPr>
            <p:spPr>
              <a:xfrm rot="10800000" flipH="1" flipV="1">
                <a:off x="502667" y="6966000"/>
                <a:ext cx="6372000" cy="324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Fußzeilenfeld pro Folie oder für alle/mehrere anpassen über Menü:</a:t>
                </a:r>
              </a:p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Einfügen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Text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Kopf- und Fußzeile</a:t>
                </a:r>
              </a:p>
            </p:txBody>
          </p:sp>
          <p:cxnSp>
            <p:nvCxnSpPr>
              <p:cNvPr id="35" name="Gerade Verbindung 43"/>
              <p:cNvCxnSpPr/>
              <p:nvPr userDrawn="1"/>
            </p:nvCxnSpPr>
            <p:spPr>
              <a:xfrm>
                <a:off x="467517" y="6966000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 Verbindung 44"/>
              <p:cNvCxnSpPr/>
              <p:nvPr userDrawn="1"/>
            </p:nvCxnSpPr>
            <p:spPr>
              <a:xfrm>
                <a:off x="8678071" y="6966000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feld 36"/>
              <p:cNvSpPr txBox="1"/>
              <p:nvPr userDrawn="1"/>
            </p:nvSpPr>
            <p:spPr>
              <a:xfrm>
                <a:off x="7921333" y="6966000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cm 24,10</a:t>
                </a:r>
              </a:p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11,40</a:t>
                </a:r>
                <a:endParaRPr lang="de-DE" sz="90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" name="Gruppieren 14"/>
            <p:cNvGrpSpPr/>
            <p:nvPr userDrawn="1"/>
          </p:nvGrpSpPr>
          <p:grpSpPr>
            <a:xfrm>
              <a:off x="9252000" y="1493042"/>
              <a:ext cx="720000" cy="4137823"/>
              <a:chOff x="9252000" y="1493042"/>
              <a:chExt cx="720000" cy="4137823"/>
            </a:xfrm>
          </p:grpSpPr>
          <p:sp>
            <p:nvSpPr>
              <p:cNvPr id="30" name="Textfeld 29"/>
              <p:cNvSpPr txBox="1"/>
              <p:nvPr userDrawn="1"/>
            </p:nvSpPr>
            <p:spPr>
              <a:xfrm>
                <a:off x="9252000" y="1530204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04,15 cm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05,35</a:t>
                </a:r>
              </a:p>
            </p:txBody>
          </p:sp>
          <p:cxnSp>
            <p:nvCxnSpPr>
              <p:cNvPr id="31" name="Gerade Verbindung 37"/>
              <p:cNvCxnSpPr/>
              <p:nvPr userDrawn="1"/>
            </p:nvCxnSpPr>
            <p:spPr>
              <a:xfrm>
                <a:off x="9252000" y="1493042"/>
                <a:ext cx="324000" cy="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Gerade Verbindung 38"/>
              <p:cNvCxnSpPr/>
              <p:nvPr userDrawn="1"/>
            </p:nvCxnSpPr>
            <p:spPr>
              <a:xfrm>
                <a:off x="9252000" y="5630865"/>
                <a:ext cx="324000" cy="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feld 32"/>
              <p:cNvSpPr txBox="1"/>
              <p:nvPr userDrawn="1"/>
            </p:nvSpPr>
            <p:spPr>
              <a:xfrm>
                <a:off x="9252000" y="5271565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 anchorCtr="0">
                <a:noAutofit/>
              </a:bodyPr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06,15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16,25 cm</a:t>
                </a:r>
              </a:p>
            </p:txBody>
          </p:sp>
        </p:grpSp>
        <p:grpSp>
          <p:nvGrpSpPr>
            <p:cNvPr id="17" name="Gruppieren 16"/>
            <p:cNvGrpSpPr/>
            <p:nvPr userDrawn="1"/>
          </p:nvGrpSpPr>
          <p:grpSpPr>
            <a:xfrm>
              <a:off x="467517" y="-432002"/>
              <a:ext cx="8210554" cy="324003"/>
              <a:chOff x="467517" y="-432002"/>
              <a:chExt cx="8210554" cy="324003"/>
            </a:xfrm>
          </p:grpSpPr>
          <p:sp>
            <p:nvSpPr>
              <p:cNvPr id="25" name="Regieanweisung // Fußzeile"/>
              <p:cNvSpPr txBox="1"/>
              <p:nvPr userDrawn="1"/>
            </p:nvSpPr>
            <p:spPr>
              <a:xfrm rot="10800000" flipH="1" flipV="1">
                <a:off x="502667" y="-432002"/>
                <a:ext cx="720000" cy="324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b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11,40</a:t>
                </a:r>
              </a:p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01,30 cm</a:t>
                </a:r>
              </a:p>
            </p:txBody>
          </p:sp>
          <p:cxnSp>
            <p:nvCxnSpPr>
              <p:cNvPr id="26" name="Gerade Verbindung 32"/>
              <p:cNvCxnSpPr/>
              <p:nvPr userDrawn="1"/>
            </p:nvCxnSpPr>
            <p:spPr>
              <a:xfrm>
                <a:off x="467517" y="-431999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 Verbindung 33"/>
              <p:cNvCxnSpPr/>
              <p:nvPr userDrawn="1"/>
            </p:nvCxnSpPr>
            <p:spPr>
              <a:xfrm>
                <a:off x="8678071" y="-431999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feld 27"/>
              <p:cNvSpPr txBox="1"/>
              <p:nvPr userDrawn="1"/>
            </p:nvSpPr>
            <p:spPr>
              <a:xfrm>
                <a:off x="7921333" y="-431999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 anchorCtr="0">
                <a:noAutofit/>
              </a:bodyPr>
              <a:lstStyle/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de-DE" sz="900" dirty="0" smtClean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11,40</a:t>
                </a:r>
              </a:p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cm 24,10</a:t>
                </a:r>
              </a:p>
            </p:txBody>
          </p:sp>
          <p:sp>
            <p:nvSpPr>
              <p:cNvPr id="29" name="Regieanweisung // Hilfslinien"/>
              <p:cNvSpPr txBox="1"/>
              <p:nvPr userDrawn="1"/>
            </p:nvSpPr>
            <p:spPr>
              <a:xfrm rot="10800000" flipH="1" flipV="1">
                <a:off x="2592000" y="-432001"/>
                <a:ext cx="3960000" cy="324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b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Hilfslinien anzeigen über Menu: 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Ansicht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Anzeigen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Haken bei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Führungslinien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setzten</a:t>
                </a:r>
              </a:p>
            </p:txBody>
          </p:sp>
        </p:grpSp>
        <p:grpSp>
          <p:nvGrpSpPr>
            <p:cNvPr id="18" name="Gruppieren 17"/>
            <p:cNvGrpSpPr/>
            <p:nvPr userDrawn="1"/>
          </p:nvGrpSpPr>
          <p:grpSpPr>
            <a:xfrm>
              <a:off x="-1908000" y="961076"/>
              <a:ext cx="1800000" cy="2718000"/>
              <a:chOff x="-1908000" y="961076"/>
              <a:chExt cx="1800000" cy="2718000"/>
            </a:xfrm>
          </p:grpSpPr>
          <p:sp>
            <p:nvSpPr>
              <p:cNvPr id="19" name="Regieanweisung // Listenebenen"/>
              <p:cNvSpPr txBox="1"/>
              <p:nvPr userDrawn="1"/>
            </p:nvSpPr>
            <p:spPr>
              <a:xfrm rot="10800000" flipH="1" flipV="1">
                <a:off x="-1368000" y="2275076"/>
                <a:ext cx="1260000" cy="720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Wechsel der Textebene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im Menü über: 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Absatz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Listenebene </a:t>
                </a:r>
                <a:b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erhöhen/verringern</a:t>
                </a:r>
              </a:p>
            </p:txBody>
          </p:sp>
          <p:sp>
            <p:nvSpPr>
              <p:cNvPr id="20" name="Listenebenen verringern"/>
              <p:cNvSpPr txBox="1"/>
              <p:nvPr userDrawn="1"/>
            </p:nvSpPr>
            <p:spPr>
              <a:xfrm rot="10800000" flipH="1" flipV="1">
                <a:off x="-1322180" y="3427076"/>
                <a:ext cx="648000" cy="25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ctr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800" b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Listenebene verringern</a:t>
                </a:r>
              </a:p>
            </p:txBody>
          </p:sp>
          <p:sp>
            <p:nvSpPr>
              <p:cNvPr id="21" name="Listenebenen erhöhen"/>
              <p:cNvSpPr txBox="1"/>
              <p:nvPr userDrawn="1"/>
            </p:nvSpPr>
            <p:spPr>
              <a:xfrm rot="10800000" flipH="1" flipV="1">
                <a:off x="-1322181" y="3103076"/>
                <a:ext cx="648000" cy="25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ctr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800" b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Listenebene erhöhen</a:t>
                </a:r>
              </a:p>
            </p:txBody>
          </p:sp>
          <p:sp>
            <p:nvSpPr>
              <p:cNvPr id="22" name="Regieanweisung // Allgemein"/>
              <p:cNvSpPr txBox="1"/>
              <p:nvPr userDrawn="1"/>
            </p:nvSpPr>
            <p:spPr>
              <a:xfrm rot="10800000" flipH="1" flipV="1">
                <a:off x="-1908000" y="961076"/>
                <a:ext cx="1800000" cy="1080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ctr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Folie in Ursprungsform </a:t>
                </a:r>
              </a:p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bringen über Menu:</a:t>
                </a:r>
              </a:p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Folien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Zurücksetzen</a:t>
                </a:r>
              </a:p>
              <a:p>
                <a:pPr indent="0" algn="r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Wechsel des Folienlayouts 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im Menü über: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Folien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Layout</a:t>
                </a:r>
                <a:endParaRPr lang="de-DE" sz="900" b="0" baseline="0" dirty="0" smtClean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pic>
            <p:nvPicPr>
              <p:cNvPr id="23" name="Bild Listenebenen erhöhen"/>
              <p:cNvPicPr>
                <a:picLocks noChangeAspect="1" noChangeArrowheads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3003" y="3121076"/>
                <a:ext cx="495003" cy="21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" name="Bild Listenebenen verringern"/>
              <p:cNvPicPr>
                <a:picLocks noChangeAspect="1" noChangeArrowheads="1"/>
              </p:cNvPicPr>
              <p:nvPr userDrawn="1"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3004" y="3445076"/>
                <a:ext cx="495003" cy="21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0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71783" y="1940718"/>
            <a:ext cx="8206288" cy="334358"/>
          </a:xfrm>
        </p:spPr>
        <p:txBody>
          <a:bodyPr/>
          <a:lstStyle>
            <a:lvl1pPr marL="0" indent="0">
              <a:lnSpc>
                <a:spcPts val="2800"/>
              </a:lnSpc>
              <a:spcAft>
                <a:spcPts val="0"/>
              </a:spcAft>
              <a:buFont typeface="Arial" panose="020B0604020202020204" pitchFamily="34" charset="0"/>
              <a:buNone/>
              <a:defRPr sz="2400" b="1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800"/>
              </a:lnSpc>
              <a:spcAft>
                <a:spcPts val="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5pPr>
            <a:lvl6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6pPr>
            <a:lvl7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7pPr>
            <a:lvl8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8pPr>
            <a:lvl9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 smtClean="0"/>
              <a:t>Fließtext </a:t>
            </a:r>
            <a:r>
              <a:rPr lang="de-DE" dirty="0" err="1" smtClean="0"/>
              <a:t>Bold</a:t>
            </a:r>
            <a:r>
              <a:rPr lang="de-DE" dirty="0" smtClean="0"/>
              <a:t> einfügen/Arial Schriftgröße 24 Pt. fett: </a:t>
            </a:r>
            <a:br>
              <a:rPr lang="de-DE" dirty="0" smtClean="0"/>
            </a:br>
            <a:endParaRPr lang="de-DE" dirty="0"/>
          </a:p>
        </p:txBody>
      </p:sp>
      <p:sp>
        <p:nvSpPr>
          <p:cNvPr id="42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474549" y="2626835"/>
            <a:ext cx="4092643" cy="2884503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ts val="2800"/>
              </a:lnSpc>
              <a:spcAft>
                <a:spcPts val="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5pPr>
            <a:lvl6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6pPr>
            <a:lvl7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7pPr>
            <a:lvl8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8pPr>
            <a:lvl9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sz="1600" dirty="0" smtClean="0"/>
              <a:t>Ansprechpartner 1//Fleißtext Regular</a:t>
            </a:r>
          </a:p>
          <a:p>
            <a:pPr lvl="0"/>
            <a:r>
              <a:rPr lang="de-DE" sz="1600" dirty="0" smtClean="0"/>
              <a:t>Times New Roman, Schriftgröße 16 Pt.</a:t>
            </a:r>
            <a:endParaRPr lang="de-DE" dirty="0"/>
          </a:p>
        </p:txBody>
      </p:sp>
      <p:sp>
        <p:nvSpPr>
          <p:cNvPr id="43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608758" y="2621288"/>
            <a:ext cx="4032575" cy="2884503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ts val="2800"/>
              </a:lnSpc>
              <a:spcAft>
                <a:spcPts val="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5pPr>
            <a:lvl6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6pPr>
            <a:lvl7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7pPr>
            <a:lvl8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8pPr>
            <a:lvl9pPr marL="0" indent="0">
              <a:lnSpc>
                <a:spcPts val="2800"/>
              </a:lnSpc>
              <a:spcAft>
                <a:spcPts val="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 smtClean="0"/>
              <a:t>Ggf. Ansprechpartner 2//Fließtext Regular</a:t>
            </a:r>
          </a:p>
          <a:p>
            <a:pPr lvl="0"/>
            <a:r>
              <a:rPr lang="de-DE" dirty="0" smtClean="0"/>
              <a:t>Times New Roman, Schriftgröße 16 Pt.</a:t>
            </a:r>
            <a:endParaRPr lang="de-DE" dirty="0"/>
          </a:p>
        </p:txBody>
      </p:sp>
      <p:pic>
        <p:nvPicPr>
          <p:cNvPr id="44" name="Grafik 43"/>
          <p:cNvPicPr>
            <a:picLocks noChangeAspect="1"/>
          </p:cNvPicPr>
          <p:nvPr userDrawn="1"/>
        </p:nvPicPr>
        <p:blipFill>
          <a:blip r:embed="rId6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25" y="774295"/>
            <a:ext cx="1497977" cy="14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50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Headline</a:t>
            </a:r>
            <a:br>
              <a:rPr lang="de-DE" dirty="0" smtClean="0"/>
            </a:br>
            <a:r>
              <a:rPr lang="de-DE" dirty="0" smtClean="0"/>
              <a:t>maximal zweizeilig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 smtClean="0"/>
              <a:t>Fließtext einfügen // für Aufzählungen: Start // Absatz // Listenebene erhöhen/verringern</a:t>
            </a:r>
          </a:p>
          <a:p>
            <a:pPr lvl="1"/>
            <a:r>
              <a:rPr lang="de-DE" dirty="0" smtClean="0"/>
              <a:t>Zweite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Hamburg, 28th September 2016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WindEurope Summit 2016</a:t>
            </a:r>
            <a:endParaRPr lang="de-DE" dirty="0" smtClean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FEBB9091-5BBA-4093-A35E-E893536AB30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5986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Headline</a:t>
            </a:r>
            <a:br>
              <a:rPr lang="de-DE" dirty="0" smtClean="0"/>
            </a:br>
            <a:r>
              <a:rPr lang="de-DE" dirty="0" smtClean="0"/>
              <a:t>maximal zweizeilig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44000" y="1494741"/>
            <a:ext cx="4032000" cy="4140000"/>
          </a:xfrm>
        </p:spPr>
        <p:txBody>
          <a:bodyPr/>
          <a:lstStyle/>
          <a:p>
            <a:pPr lvl="0"/>
            <a:r>
              <a:rPr lang="de-DE" dirty="0" smtClean="0"/>
              <a:t>Fließtext einfügen // für Aufzählungen: Start // Absatz // Listenebene erhöhen/verringern</a:t>
            </a:r>
          </a:p>
          <a:p>
            <a:pPr lvl="1"/>
            <a:r>
              <a:rPr lang="de-DE" dirty="0" smtClean="0"/>
              <a:t>Zweite Ebene</a:t>
            </a:r>
          </a:p>
        </p:txBody>
      </p:sp>
      <p:sp>
        <p:nvSpPr>
          <p:cNvPr id="11" name="Textplatzhalt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68000" y="1494741"/>
            <a:ext cx="4032000" cy="4140000"/>
          </a:xfrm>
        </p:spPr>
        <p:txBody>
          <a:bodyPr/>
          <a:lstStyle/>
          <a:p>
            <a:pPr lvl="0"/>
            <a:r>
              <a:rPr lang="de-DE" dirty="0" smtClean="0"/>
              <a:t>Fließtext einfügen // für Aufzählungen: Start // Absatz // Listenebene erhöhen/verringern</a:t>
            </a:r>
          </a:p>
          <a:p>
            <a:pPr lvl="1"/>
            <a:r>
              <a:rPr lang="de-DE" dirty="0" smtClean="0"/>
              <a:t>Zweite Ebene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 smtClean="0"/>
              <a:t>Hamburg, 28th September 2016</a:t>
            </a: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 smtClean="0"/>
              <a:t>WindEurope Summit 2016</a:t>
            </a:r>
            <a:endParaRPr lang="de-DE" dirty="0" smtClean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FEBB9091-5BBA-4093-A35E-E893536AB30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4757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8674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450466"/>
            <a:ext cx="8208000" cy="756000"/>
          </a:xfrm>
        </p:spPr>
        <p:txBody>
          <a:bodyPr anchor="t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Headline</a:t>
            </a:r>
            <a:br>
              <a:rPr lang="de-DE" dirty="0" smtClean="0"/>
            </a:br>
            <a:r>
              <a:rPr lang="de-DE" dirty="0" smtClean="0"/>
              <a:t>maximal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000" y="5995186"/>
            <a:ext cx="1529999" cy="548696"/>
          </a:xfrm>
          <a:prstGeom prst="rect">
            <a:avLst/>
          </a:prstGeom>
        </p:spPr>
      </p:pic>
      <p:grpSp>
        <p:nvGrpSpPr>
          <p:cNvPr id="9" name="Gruppieren 8"/>
          <p:cNvGrpSpPr/>
          <p:nvPr userDrawn="1"/>
        </p:nvGrpSpPr>
        <p:grpSpPr>
          <a:xfrm>
            <a:off x="-1908000" y="-432002"/>
            <a:ext cx="11880000" cy="7722002"/>
            <a:chOff x="-1908000" y="-432002"/>
            <a:chExt cx="11880000" cy="7722002"/>
          </a:xfrm>
        </p:grpSpPr>
        <p:grpSp>
          <p:nvGrpSpPr>
            <p:cNvPr id="10" name="Gruppieren 9"/>
            <p:cNvGrpSpPr/>
            <p:nvPr userDrawn="1"/>
          </p:nvGrpSpPr>
          <p:grpSpPr>
            <a:xfrm>
              <a:off x="-828001" y="5272033"/>
              <a:ext cx="720001" cy="358832"/>
              <a:chOff x="-828001" y="5272033"/>
              <a:chExt cx="720001" cy="358832"/>
            </a:xfrm>
          </p:grpSpPr>
          <p:cxnSp>
            <p:nvCxnSpPr>
              <p:cNvPr id="34" name="Gerade Verbindung 50"/>
              <p:cNvCxnSpPr/>
              <p:nvPr userDrawn="1"/>
            </p:nvCxnSpPr>
            <p:spPr>
              <a:xfrm>
                <a:off x="-432000" y="5630865"/>
                <a:ext cx="324000" cy="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feld 34"/>
              <p:cNvSpPr txBox="1"/>
              <p:nvPr userDrawn="1"/>
            </p:nvSpPr>
            <p:spPr>
              <a:xfrm>
                <a:off x="-828001" y="5272033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 anchorCtr="0">
                <a:noAutofit/>
              </a:bodyPr>
              <a:lstStyle/>
              <a:p>
                <a:pPr marL="0" marR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06,15</a:t>
                </a:r>
              </a:p>
              <a:p>
                <a:pPr marL="0" marR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cm 16,25</a:t>
                </a:r>
              </a:p>
            </p:txBody>
          </p:sp>
        </p:grpSp>
        <p:grpSp>
          <p:nvGrpSpPr>
            <p:cNvPr id="11" name="Gruppieren 10"/>
            <p:cNvGrpSpPr/>
            <p:nvPr userDrawn="1"/>
          </p:nvGrpSpPr>
          <p:grpSpPr>
            <a:xfrm>
              <a:off x="467517" y="6966000"/>
              <a:ext cx="8210554" cy="324000"/>
              <a:chOff x="467517" y="6966000"/>
              <a:chExt cx="8210554" cy="324000"/>
            </a:xfrm>
          </p:grpSpPr>
          <p:sp>
            <p:nvSpPr>
              <p:cNvPr id="30" name="Regieanweisung // Fußzeile"/>
              <p:cNvSpPr txBox="1"/>
              <p:nvPr userDrawn="1"/>
            </p:nvSpPr>
            <p:spPr>
              <a:xfrm rot="10800000" flipH="1" flipV="1">
                <a:off x="502667" y="6966000"/>
                <a:ext cx="6372000" cy="324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Fußzeilenfeld pro Folie oder für alle/mehrere anpassen über Menü:</a:t>
                </a:r>
              </a:p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Einfügen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Text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Kopf- und Fußzeile</a:t>
                </a:r>
              </a:p>
            </p:txBody>
          </p:sp>
          <p:cxnSp>
            <p:nvCxnSpPr>
              <p:cNvPr id="31" name="Gerade Verbindung 43"/>
              <p:cNvCxnSpPr/>
              <p:nvPr userDrawn="1"/>
            </p:nvCxnSpPr>
            <p:spPr>
              <a:xfrm>
                <a:off x="467517" y="6966000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Gerade Verbindung 44"/>
              <p:cNvCxnSpPr/>
              <p:nvPr userDrawn="1"/>
            </p:nvCxnSpPr>
            <p:spPr>
              <a:xfrm>
                <a:off x="8678071" y="6966000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feld 32"/>
              <p:cNvSpPr txBox="1"/>
              <p:nvPr userDrawn="1"/>
            </p:nvSpPr>
            <p:spPr>
              <a:xfrm>
                <a:off x="7921333" y="6966000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cm 24,10</a:t>
                </a:r>
              </a:p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11,40</a:t>
                </a:r>
                <a:endParaRPr lang="de-DE" sz="90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" name="Gruppieren 11"/>
            <p:cNvGrpSpPr/>
            <p:nvPr userDrawn="1"/>
          </p:nvGrpSpPr>
          <p:grpSpPr>
            <a:xfrm>
              <a:off x="9252000" y="1493042"/>
              <a:ext cx="720000" cy="4137823"/>
              <a:chOff x="9252000" y="1493042"/>
              <a:chExt cx="720000" cy="4137823"/>
            </a:xfrm>
          </p:grpSpPr>
          <p:sp>
            <p:nvSpPr>
              <p:cNvPr id="26" name="Textfeld 25"/>
              <p:cNvSpPr txBox="1"/>
              <p:nvPr userDrawn="1"/>
            </p:nvSpPr>
            <p:spPr>
              <a:xfrm>
                <a:off x="9252000" y="1530204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04,15 cm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05,35</a:t>
                </a:r>
              </a:p>
            </p:txBody>
          </p:sp>
          <p:cxnSp>
            <p:nvCxnSpPr>
              <p:cNvPr id="27" name="Gerade Verbindung 37"/>
              <p:cNvCxnSpPr/>
              <p:nvPr userDrawn="1"/>
            </p:nvCxnSpPr>
            <p:spPr>
              <a:xfrm>
                <a:off x="9252000" y="1493042"/>
                <a:ext cx="324000" cy="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 Verbindung 38"/>
              <p:cNvCxnSpPr/>
              <p:nvPr userDrawn="1"/>
            </p:nvCxnSpPr>
            <p:spPr>
              <a:xfrm>
                <a:off x="9252000" y="5630865"/>
                <a:ext cx="324000" cy="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feld 28"/>
              <p:cNvSpPr txBox="1"/>
              <p:nvPr userDrawn="1"/>
            </p:nvSpPr>
            <p:spPr>
              <a:xfrm>
                <a:off x="9252000" y="5271565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 anchorCtr="0">
                <a:noAutofit/>
              </a:bodyPr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06,15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16,25 cm</a:t>
                </a:r>
              </a:p>
            </p:txBody>
          </p:sp>
        </p:grpSp>
        <p:grpSp>
          <p:nvGrpSpPr>
            <p:cNvPr id="13" name="Gruppieren 12"/>
            <p:cNvGrpSpPr/>
            <p:nvPr userDrawn="1"/>
          </p:nvGrpSpPr>
          <p:grpSpPr>
            <a:xfrm>
              <a:off x="467517" y="-432002"/>
              <a:ext cx="8210554" cy="324003"/>
              <a:chOff x="467517" y="-432002"/>
              <a:chExt cx="8210554" cy="324003"/>
            </a:xfrm>
          </p:grpSpPr>
          <p:sp>
            <p:nvSpPr>
              <p:cNvPr id="21" name="Regieanweisung // Fußzeile"/>
              <p:cNvSpPr txBox="1"/>
              <p:nvPr userDrawn="1"/>
            </p:nvSpPr>
            <p:spPr>
              <a:xfrm rot="10800000" flipH="1" flipV="1">
                <a:off x="502667" y="-432002"/>
                <a:ext cx="720000" cy="324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b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11,40</a:t>
                </a:r>
              </a:p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01,30 cm</a:t>
                </a:r>
              </a:p>
            </p:txBody>
          </p:sp>
          <p:cxnSp>
            <p:nvCxnSpPr>
              <p:cNvPr id="22" name="Gerade Verbindung 32"/>
              <p:cNvCxnSpPr/>
              <p:nvPr userDrawn="1"/>
            </p:nvCxnSpPr>
            <p:spPr>
              <a:xfrm>
                <a:off x="467517" y="-431999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Gerade Verbindung 33"/>
              <p:cNvCxnSpPr/>
              <p:nvPr userDrawn="1"/>
            </p:nvCxnSpPr>
            <p:spPr>
              <a:xfrm>
                <a:off x="8678071" y="-431999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feld 23"/>
              <p:cNvSpPr txBox="1"/>
              <p:nvPr userDrawn="1"/>
            </p:nvSpPr>
            <p:spPr>
              <a:xfrm>
                <a:off x="7921333" y="-431999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 anchorCtr="0">
                <a:noAutofit/>
              </a:bodyPr>
              <a:lstStyle/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de-DE" sz="900" dirty="0" smtClean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11,40</a:t>
                </a:r>
              </a:p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cm 24,10</a:t>
                </a:r>
              </a:p>
            </p:txBody>
          </p:sp>
          <p:sp>
            <p:nvSpPr>
              <p:cNvPr id="25" name="Regieanweisung // Hilfslinien"/>
              <p:cNvSpPr txBox="1"/>
              <p:nvPr userDrawn="1"/>
            </p:nvSpPr>
            <p:spPr>
              <a:xfrm rot="10800000" flipH="1" flipV="1">
                <a:off x="2592000" y="-432001"/>
                <a:ext cx="3960000" cy="324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b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Hilfslinien anzeigen über Menu: 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Ansicht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Anzeigen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Haken bei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Führungslinien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setzten</a:t>
                </a:r>
              </a:p>
            </p:txBody>
          </p:sp>
        </p:grpSp>
        <p:grpSp>
          <p:nvGrpSpPr>
            <p:cNvPr id="14" name="Gruppieren 13"/>
            <p:cNvGrpSpPr/>
            <p:nvPr userDrawn="1"/>
          </p:nvGrpSpPr>
          <p:grpSpPr>
            <a:xfrm>
              <a:off x="-1908000" y="961076"/>
              <a:ext cx="1800000" cy="2718000"/>
              <a:chOff x="-1908000" y="961076"/>
              <a:chExt cx="1800000" cy="2718000"/>
            </a:xfrm>
          </p:grpSpPr>
          <p:sp>
            <p:nvSpPr>
              <p:cNvPr id="15" name="Regieanweisung // Listenebenen"/>
              <p:cNvSpPr txBox="1"/>
              <p:nvPr userDrawn="1"/>
            </p:nvSpPr>
            <p:spPr>
              <a:xfrm rot="10800000" flipH="1" flipV="1">
                <a:off x="-1368000" y="2275076"/>
                <a:ext cx="1260000" cy="720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Wechsel der Textebene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im Menü über: 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Absatz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Listenebene </a:t>
                </a:r>
                <a:b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erhöhen/verringern</a:t>
                </a:r>
              </a:p>
            </p:txBody>
          </p:sp>
          <p:sp>
            <p:nvSpPr>
              <p:cNvPr id="16" name="Listenebenen verringern"/>
              <p:cNvSpPr txBox="1"/>
              <p:nvPr userDrawn="1"/>
            </p:nvSpPr>
            <p:spPr>
              <a:xfrm rot="10800000" flipH="1" flipV="1">
                <a:off x="-1322180" y="3427076"/>
                <a:ext cx="648000" cy="25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ctr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800" b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Listenebene verringern</a:t>
                </a:r>
              </a:p>
            </p:txBody>
          </p:sp>
          <p:sp>
            <p:nvSpPr>
              <p:cNvPr id="17" name="Listenebenen erhöhen"/>
              <p:cNvSpPr txBox="1"/>
              <p:nvPr userDrawn="1"/>
            </p:nvSpPr>
            <p:spPr>
              <a:xfrm rot="10800000" flipH="1" flipV="1">
                <a:off x="-1322181" y="3103076"/>
                <a:ext cx="648000" cy="25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ctr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800" b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Listenebene erhöhen</a:t>
                </a:r>
              </a:p>
            </p:txBody>
          </p:sp>
          <p:sp>
            <p:nvSpPr>
              <p:cNvPr id="18" name="Regieanweisung // Allgemein"/>
              <p:cNvSpPr txBox="1"/>
              <p:nvPr userDrawn="1"/>
            </p:nvSpPr>
            <p:spPr>
              <a:xfrm rot="10800000" flipH="1" flipV="1">
                <a:off x="-1908000" y="961076"/>
                <a:ext cx="1800000" cy="1080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ctr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Folie in Ursprungsform </a:t>
                </a:r>
              </a:p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bringen über Menu:</a:t>
                </a:r>
              </a:p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Folien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Zurücksetzen</a:t>
                </a:r>
              </a:p>
              <a:p>
                <a:pPr indent="0" algn="r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Wechsel des Folienlayouts 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im Menü über: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Folien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Layout</a:t>
                </a:r>
                <a:endParaRPr lang="de-DE" sz="900" b="0" baseline="0" dirty="0" smtClean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pic>
            <p:nvPicPr>
              <p:cNvPr id="19" name="Bild Listenebenen erhöhen"/>
              <p:cNvPicPr>
                <a:picLocks noChangeAspect="1" noChangeArrowheads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3003" y="3121076"/>
                <a:ext cx="495003" cy="21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Bild Listenebenen verringern"/>
              <p:cNvPicPr>
                <a:picLocks noChangeAspect="1" noChangeArrowheads="1"/>
              </p:cNvPicPr>
              <p:nvPr userDrawn="1"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3004" y="3445076"/>
                <a:ext cx="495003" cy="21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Hamburg, 28th September 2016</a:t>
            </a:r>
            <a:endParaRPr lang="de-DE"/>
          </a:p>
        </p:txBody>
      </p:sp>
      <p:sp>
        <p:nvSpPr>
          <p:cNvPr id="36" name="Fußzeilenplatzhalter 3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WindEurope Summit 2016</a:t>
            </a:r>
            <a:endParaRPr lang="de-DE" dirty="0" smtClean="0"/>
          </a:p>
        </p:txBody>
      </p:sp>
      <p:sp>
        <p:nvSpPr>
          <p:cNvPr id="37" name="Foliennummernplatzhalter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FEBB9091-5BBA-4093-A35E-E893536AB30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703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86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450466"/>
            <a:ext cx="8208000" cy="756000"/>
          </a:xfrm>
        </p:spPr>
        <p:txBody>
          <a:bodyPr anchor="t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Headline</a:t>
            </a:r>
            <a:br>
              <a:rPr lang="de-DE" dirty="0" smtClean="0"/>
            </a:br>
            <a:r>
              <a:rPr lang="de-DE" dirty="0" smtClean="0"/>
              <a:t>maximal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000" y="5995186"/>
            <a:ext cx="1529999" cy="548696"/>
          </a:xfrm>
          <a:prstGeom prst="rect">
            <a:avLst/>
          </a:prstGeom>
        </p:spPr>
      </p:pic>
      <p:grpSp>
        <p:nvGrpSpPr>
          <p:cNvPr id="9" name="Gruppieren 8"/>
          <p:cNvGrpSpPr/>
          <p:nvPr userDrawn="1"/>
        </p:nvGrpSpPr>
        <p:grpSpPr>
          <a:xfrm>
            <a:off x="-1908000" y="-432002"/>
            <a:ext cx="11880000" cy="7722002"/>
            <a:chOff x="-1908000" y="-432002"/>
            <a:chExt cx="11880000" cy="7722002"/>
          </a:xfrm>
        </p:grpSpPr>
        <p:grpSp>
          <p:nvGrpSpPr>
            <p:cNvPr id="10" name="Gruppieren 9"/>
            <p:cNvGrpSpPr/>
            <p:nvPr userDrawn="1"/>
          </p:nvGrpSpPr>
          <p:grpSpPr>
            <a:xfrm>
              <a:off x="-828001" y="5272033"/>
              <a:ext cx="720001" cy="358832"/>
              <a:chOff x="-828001" y="5272033"/>
              <a:chExt cx="720001" cy="358832"/>
            </a:xfrm>
          </p:grpSpPr>
          <p:cxnSp>
            <p:nvCxnSpPr>
              <p:cNvPr id="34" name="Gerade Verbindung 50"/>
              <p:cNvCxnSpPr/>
              <p:nvPr userDrawn="1"/>
            </p:nvCxnSpPr>
            <p:spPr>
              <a:xfrm>
                <a:off x="-432000" y="5630865"/>
                <a:ext cx="324000" cy="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feld 34"/>
              <p:cNvSpPr txBox="1"/>
              <p:nvPr userDrawn="1"/>
            </p:nvSpPr>
            <p:spPr>
              <a:xfrm>
                <a:off x="-828001" y="5272033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 anchorCtr="0">
                <a:noAutofit/>
              </a:bodyPr>
              <a:lstStyle/>
              <a:p>
                <a:pPr marL="0" marR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06,15</a:t>
                </a:r>
              </a:p>
              <a:p>
                <a:pPr marL="0" marR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cm 16,25</a:t>
                </a:r>
              </a:p>
            </p:txBody>
          </p:sp>
        </p:grpSp>
        <p:grpSp>
          <p:nvGrpSpPr>
            <p:cNvPr id="11" name="Gruppieren 10"/>
            <p:cNvGrpSpPr/>
            <p:nvPr userDrawn="1"/>
          </p:nvGrpSpPr>
          <p:grpSpPr>
            <a:xfrm>
              <a:off x="467517" y="6966000"/>
              <a:ext cx="8210554" cy="324000"/>
              <a:chOff x="467517" y="6966000"/>
              <a:chExt cx="8210554" cy="324000"/>
            </a:xfrm>
          </p:grpSpPr>
          <p:sp>
            <p:nvSpPr>
              <p:cNvPr id="30" name="Regieanweisung // Fußzeile"/>
              <p:cNvSpPr txBox="1"/>
              <p:nvPr userDrawn="1"/>
            </p:nvSpPr>
            <p:spPr>
              <a:xfrm rot="10800000" flipH="1" flipV="1">
                <a:off x="502667" y="6966000"/>
                <a:ext cx="6372000" cy="324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Fußzeilenfeld pro Folie oder für alle/mehrere anpassen über Menü:</a:t>
                </a:r>
              </a:p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Einfügen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Text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Kopf- und Fußzeile</a:t>
                </a:r>
              </a:p>
            </p:txBody>
          </p:sp>
          <p:cxnSp>
            <p:nvCxnSpPr>
              <p:cNvPr id="31" name="Gerade Verbindung 43"/>
              <p:cNvCxnSpPr/>
              <p:nvPr userDrawn="1"/>
            </p:nvCxnSpPr>
            <p:spPr>
              <a:xfrm>
                <a:off x="467517" y="6966000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Gerade Verbindung 44"/>
              <p:cNvCxnSpPr/>
              <p:nvPr userDrawn="1"/>
            </p:nvCxnSpPr>
            <p:spPr>
              <a:xfrm>
                <a:off x="8678071" y="6966000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feld 32"/>
              <p:cNvSpPr txBox="1"/>
              <p:nvPr userDrawn="1"/>
            </p:nvSpPr>
            <p:spPr>
              <a:xfrm>
                <a:off x="7921333" y="6966000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cm 24,10</a:t>
                </a:r>
              </a:p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11,40</a:t>
                </a:r>
                <a:endParaRPr lang="de-DE" sz="90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" name="Gruppieren 11"/>
            <p:cNvGrpSpPr/>
            <p:nvPr userDrawn="1"/>
          </p:nvGrpSpPr>
          <p:grpSpPr>
            <a:xfrm>
              <a:off x="9252000" y="1493042"/>
              <a:ext cx="720000" cy="4137823"/>
              <a:chOff x="9252000" y="1493042"/>
              <a:chExt cx="720000" cy="4137823"/>
            </a:xfrm>
          </p:grpSpPr>
          <p:sp>
            <p:nvSpPr>
              <p:cNvPr id="26" name="Textfeld 25"/>
              <p:cNvSpPr txBox="1"/>
              <p:nvPr userDrawn="1"/>
            </p:nvSpPr>
            <p:spPr>
              <a:xfrm>
                <a:off x="9252000" y="1530204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04,15 cm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05,35</a:t>
                </a:r>
              </a:p>
            </p:txBody>
          </p:sp>
          <p:cxnSp>
            <p:nvCxnSpPr>
              <p:cNvPr id="27" name="Gerade Verbindung 37"/>
              <p:cNvCxnSpPr/>
              <p:nvPr userDrawn="1"/>
            </p:nvCxnSpPr>
            <p:spPr>
              <a:xfrm>
                <a:off x="9252000" y="1493042"/>
                <a:ext cx="324000" cy="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 Verbindung 38"/>
              <p:cNvCxnSpPr/>
              <p:nvPr userDrawn="1"/>
            </p:nvCxnSpPr>
            <p:spPr>
              <a:xfrm>
                <a:off x="9252000" y="5630865"/>
                <a:ext cx="324000" cy="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feld 28"/>
              <p:cNvSpPr txBox="1"/>
              <p:nvPr userDrawn="1"/>
            </p:nvSpPr>
            <p:spPr>
              <a:xfrm>
                <a:off x="9252000" y="5271565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 anchorCtr="0">
                <a:noAutofit/>
              </a:bodyPr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06,15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16,25 cm</a:t>
                </a:r>
              </a:p>
            </p:txBody>
          </p:sp>
        </p:grpSp>
        <p:grpSp>
          <p:nvGrpSpPr>
            <p:cNvPr id="13" name="Gruppieren 12"/>
            <p:cNvGrpSpPr/>
            <p:nvPr userDrawn="1"/>
          </p:nvGrpSpPr>
          <p:grpSpPr>
            <a:xfrm>
              <a:off x="467517" y="-432002"/>
              <a:ext cx="8210554" cy="324003"/>
              <a:chOff x="467517" y="-432002"/>
              <a:chExt cx="8210554" cy="324003"/>
            </a:xfrm>
          </p:grpSpPr>
          <p:sp>
            <p:nvSpPr>
              <p:cNvPr id="21" name="Regieanweisung // Fußzeile"/>
              <p:cNvSpPr txBox="1"/>
              <p:nvPr userDrawn="1"/>
            </p:nvSpPr>
            <p:spPr>
              <a:xfrm rot="10800000" flipH="1" flipV="1">
                <a:off x="502667" y="-432002"/>
                <a:ext cx="720000" cy="324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b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11,40</a:t>
                </a:r>
              </a:p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01,30 cm</a:t>
                </a:r>
              </a:p>
            </p:txBody>
          </p:sp>
          <p:cxnSp>
            <p:nvCxnSpPr>
              <p:cNvPr id="22" name="Gerade Verbindung 32"/>
              <p:cNvCxnSpPr/>
              <p:nvPr userDrawn="1"/>
            </p:nvCxnSpPr>
            <p:spPr>
              <a:xfrm>
                <a:off x="467517" y="-431999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Gerade Verbindung 33"/>
              <p:cNvCxnSpPr/>
              <p:nvPr userDrawn="1"/>
            </p:nvCxnSpPr>
            <p:spPr>
              <a:xfrm>
                <a:off x="8678071" y="-431999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feld 23"/>
              <p:cNvSpPr txBox="1"/>
              <p:nvPr userDrawn="1"/>
            </p:nvSpPr>
            <p:spPr>
              <a:xfrm>
                <a:off x="7921333" y="-431999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 anchorCtr="0">
                <a:noAutofit/>
              </a:bodyPr>
              <a:lstStyle/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de-DE" sz="900" dirty="0" smtClean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11,40</a:t>
                </a:r>
              </a:p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cm 24,10</a:t>
                </a:r>
              </a:p>
            </p:txBody>
          </p:sp>
          <p:sp>
            <p:nvSpPr>
              <p:cNvPr id="25" name="Regieanweisung // Hilfslinien"/>
              <p:cNvSpPr txBox="1"/>
              <p:nvPr userDrawn="1"/>
            </p:nvSpPr>
            <p:spPr>
              <a:xfrm rot="10800000" flipH="1" flipV="1">
                <a:off x="2592000" y="-432001"/>
                <a:ext cx="3960000" cy="324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b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Hilfslinien anzeigen über Menu: 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Ansicht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Anzeigen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Haken bei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Führungslinien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setzten</a:t>
                </a:r>
              </a:p>
            </p:txBody>
          </p:sp>
        </p:grpSp>
        <p:grpSp>
          <p:nvGrpSpPr>
            <p:cNvPr id="14" name="Gruppieren 13"/>
            <p:cNvGrpSpPr/>
            <p:nvPr userDrawn="1"/>
          </p:nvGrpSpPr>
          <p:grpSpPr>
            <a:xfrm>
              <a:off x="-1908000" y="961076"/>
              <a:ext cx="1800000" cy="2718000"/>
              <a:chOff x="-1908000" y="961076"/>
              <a:chExt cx="1800000" cy="2718000"/>
            </a:xfrm>
          </p:grpSpPr>
          <p:sp>
            <p:nvSpPr>
              <p:cNvPr id="15" name="Regieanweisung // Listenebenen"/>
              <p:cNvSpPr txBox="1"/>
              <p:nvPr userDrawn="1"/>
            </p:nvSpPr>
            <p:spPr>
              <a:xfrm rot="10800000" flipH="1" flipV="1">
                <a:off x="-1368000" y="2275076"/>
                <a:ext cx="1260000" cy="720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Wechsel der Textebene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im Menü über: 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Absatz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Listenebene </a:t>
                </a:r>
                <a:b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erhöhen/verringern</a:t>
                </a:r>
              </a:p>
            </p:txBody>
          </p:sp>
          <p:sp>
            <p:nvSpPr>
              <p:cNvPr id="16" name="Listenebenen verringern"/>
              <p:cNvSpPr txBox="1"/>
              <p:nvPr userDrawn="1"/>
            </p:nvSpPr>
            <p:spPr>
              <a:xfrm rot="10800000" flipH="1" flipV="1">
                <a:off x="-1322180" y="3427076"/>
                <a:ext cx="648000" cy="25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ctr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800" b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Listenebene verringern</a:t>
                </a:r>
              </a:p>
            </p:txBody>
          </p:sp>
          <p:sp>
            <p:nvSpPr>
              <p:cNvPr id="17" name="Listenebenen erhöhen"/>
              <p:cNvSpPr txBox="1"/>
              <p:nvPr userDrawn="1"/>
            </p:nvSpPr>
            <p:spPr>
              <a:xfrm rot="10800000" flipH="1" flipV="1">
                <a:off x="-1322181" y="3103076"/>
                <a:ext cx="648000" cy="25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ctr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800" b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Listenebene erhöhen</a:t>
                </a:r>
              </a:p>
            </p:txBody>
          </p:sp>
          <p:sp>
            <p:nvSpPr>
              <p:cNvPr id="18" name="Regieanweisung // Allgemein"/>
              <p:cNvSpPr txBox="1"/>
              <p:nvPr userDrawn="1"/>
            </p:nvSpPr>
            <p:spPr>
              <a:xfrm rot="10800000" flipH="1" flipV="1">
                <a:off x="-1908000" y="961076"/>
                <a:ext cx="1800000" cy="1080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ctr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Folie in Ursprungsform </a:t>
                </a:r>
              </a:p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bringen über Menu:</a:t>
                </a:r>
              </a:p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Folien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Zurücksetzen</a:t>
                </a:r>
              </a:p>
              <a:p>
                <a:pPr indent="0" algn="r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Wechsel des Folienlayouts 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im Menü über: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Folien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Layout</a:t>
                </a:r>
                <a:endParaRPr lang="de-DE" sz="900" b="0" baseline="0" dirty="0" smtClean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pic>
            <p:nvPicPr>
              <p:cNvPr id="19" name="Bild Listenebenen erhöhen"/>
              <p:cNvPicPr>
                <a:picLocks noChangeAspect="1" noChangeArrowheads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3003" y="3121076"/>
                <a:ext cx="495003" cy="21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Bild Listenebenen verringern"/>
              <p:cNvPicPr>
                <a:picLocks noChangeAspect="1" noChangeArrowheads="1"/>
              </p:cNvPicPr>
              <p:nvPr userDrawn="1"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3004" y="3445076"/>
                <a:ext cx="495003" cy="21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Hamburg, 28th September 2016</a:t>
            </a:r>
            <a:endParaRPr lang="de-DE"/>
          </a:p>
        </p:txBody>
      </p:sp>
      <p:sp>
        <p:nvSpPr>
          <p:cNvPr id="36" name="Fußzeilenplatzhalter 3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WindEurope Summit 2016</a:t>
            </a:r>
            <a:endParaRPr lang="de-DE" dirty="0" smtClean="0"/>
          </a:p>
        </p:txBody>
      </p:sp>
      <p:sp>
        <p:nvSpPr>
          <p:cNvPr id="37" name="Foliennummernplatzhalter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FEBB9091-5BBA-4093-A35E-E893536AB30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29327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/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Headline</a:t>
            </a:r>
            <a:br>
              <a:rPr lang="de-DE" dirty="0" smtClean="0"/>
            </a:br>
            <a:r>
              <a:rPr lang="de-DE" dirty="0" smtClean="0"/>
              <a:t>maximal zweizeilig</a:t>
            </a:r>
            <a:endParaRPr lang="de-DE" dirty="0"/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19051" y="1494741"/>
            <a:ext cx="4032000" cy="4140000"/>
          </a:xfrm>
        </p:spPr>
        <p:txBody>
          <a:bodyPr/>
          <a:lstStyle/>
          <a:p>
            <a:pPr lvl="0"/>
            <a:r>
              <a:rPr lang="de-DE" dirty="0" smtClean="0"/>
              <a:t>Fließtext einfügen // für Aufzählungen: Start // Absatz // Listenebene erhöhen/verringern</a:t>
            </a:r>
          </a:p>
          <a:p>
            <a:pPr lvl="1"/>
            <a:r>
              <a:rPr lang="de-DE" dirty="0" smtClean="0"/>
              <a:t>Zweite Ebene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4" hasCustomPrompt="1"/>
          </p:nvPr>
        </p:nvSpPr>
        <p:spPr>
          <a:xfrm>
            <a:off x="481816" y="1342737"/>
            <a:ext cx="4032000" cy="4473808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Bild einfügen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 smtClean="0"/>
              <a:t>Hamburg, 28th September 2016</a:t>
            </a:r>
            <a:endParaRPr lang="de-DE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 smtClean="0"/>
              <a:t>WindEurope Summit 2016</a:t>
            </a:r>
            <a:endParaRPr lang="de-DE" dirty="0" smtClean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FEBB9091-5BBA-4093-A35E-E893536AB30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171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432000" y="1296000"/>
            <a:ext cx="8280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350000"/>
            <a:ext cx="3924000" cy="4474800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Bild einfügen</a:t>
            </a:r>
            <a:endParaRPr lang="de-DE" dirty="0"/>
          </a:p>
        </p:txBody>
      </p:sp>
      <p:sp>
        <p:nvSpPr>
          <p:cNvPr id="8" name="Bildplatzhalter 6"/>
          <p:cNvSpPr>
            <a:spLocks noGrp="1"/>
          </p:cNvSpPr>
          <p:nvPr>
            <p:ph type="pic" sz="quarter" idx="14" hasCustomPrompt="1"/>
          </p:nvPr>
        </p:nvSpPr>
        <p:spPr>
          <a:xfrm>
            <a:off x="4068000" y="1350000"/>
            <a:ext cx="5076000" cy="4474800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Bild einfügen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Headline</a:t>
            </a:r>
            <a:br>
              <a:rPr lang="de-DE" dirty="0" smtClean="0"/>
            </a:br>
            <a:r>
              <a:rPr lang="de-DE" dirty="0" smtClean="0"/>
              <a:t>maximal zweizeilig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 smtClean="0"/>
              <a:t>Hamburg, 28th September 2016</a:t>
            </a:r>
            <a:endParaRPr lang="de-DE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 smtClean="0"/>
              <a:t>WindEurope Summit 2016</a:t>
            </a:r>
            <a:endParaRPr lang="de-DE" dirty="0" smtClean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FEBB9091-5BBA-4093-A35E-E893536AB30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1350000"/>
            <a:ext cx="468000" cy="4474800"/>
          </a:xfrm>
          <a:solidFill>
            <a:schemeClr val="bg1">
              <a:alpha val="30000"/>
            </a:schemeClr>
          </a:solidFill>
        </p:spPr>
        <p:txBody>
          <a:bodyPr rIns="828000"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 smtClean="0"/>
              <a:t>               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677275" y="1350000"/>
            <a:ext cx="468000" cy="4474800"/>
          </a:xfrm>
          <a:solidFill>
            <a:schemeClr val="bg1">
              <a:alpha val="30000"/>
            </a:schemeClr>
          </a:solidFill>
        </p:spPr>
        <p:txBody>
          <a:bodyPr lIns="792000" rIns="0"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+mj-lt"/>
              <a:buNone/>
              <a:defRPr sz="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 smtClean="0"/>
              <a:t>                          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77537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VERTRAULICH</a:t>
            </a:r>
            <a:br>
              <a:rPr lang="de-DE" dirty="0" smtClean="0"/>
            </a:br>
            <a:r>
              <a:rPr lang="de-DE" dirty="0" smtClean="0"/>
              <a:t>Unsere Referenzen (Auszug)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 smtClean="0"/>
              <a:t>Fließtext einfügen // für Aufzählungen: Start // Absatz // Listenebene erhöhen/verringern</a:t>
            </a:r>
          </a:p>
          <a:p>
            <a:pPr lvl="1"/>
            <a:r>
              <a:rPr lang="de-DE" dirty="0" smtClean="0"/>
              <a:t>Zweite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Hamburg, 28th September 2016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WindEurope Summit 2016</a:t>
            </a:r>
            <a:endParaRPr lang="de-DE" dirty="0" smtClean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FEBB9091-5BBA-4093-A35E-E893536AB30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7380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Headline</a:t>
            </a:r>
            <a:br>
              <a:rPr lang="de-DE" dirty="0" smtClean="0"/>
            </a:br>
            <a:r>
              <a:rPr lang="de-DE" dirty="0" smtClean="0"/>
              <a:t>maximal zweizeilig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Hamburg, 28th September 2016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WindEurope Summit 2016</a:t>
            </a:r>
            <a:endParaRPr lang="de-DE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FEBB9091-5BBA-4093-A35E-E893536AB30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2464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000" y="5995186"/>
            <a:ext cx="1529999" cy="548696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68000" y="216000"/>
            <a:ext cx="8208000" cy="75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 smtClean="0"/>
              <a:t>Headline</a:t>
            </a:r>
            <a:br>
              <a:rPr lang="de-DE" dirty="0" smtClean="0"/>
            </a:br>
            <a:r>
              <a:rPr lang="de-DE" dirty="0" smtClean="0"/>
              <a:t>maximal zweizeilig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8000" y="1493838"/>
            <a:ext cx="8208000" cy="41386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de-DE" dirty="0" smtClean="0"/>
              <a:t>Fließtext einfügen // für Aufzählungen: Start // Absatz // Listenebene erhöhen/verringern</a:t>
            </a:r>
          </a:p>
          <a:p>
            <a:pPr lvl="1"/>
            <a:r>
              <a:rPr lang="de-DE" dirty="0" smtClean="0"/>
              <a:t>Zweite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67999" y="6291436"/>
            <a:ext cx="3862931" cy="1560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defRPr sz="898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smtClean="0"/>
              <a:t>Hamburg, 28th September 2016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8000" y="6135379"/>
            <a:ext cx="5760000" cy="14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defRPr sz="898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smtClean="0"/>
              <a:t>WindEurope Summit 2016</a:t>
            </a:r>
            <a:endParaRPr lang="de-DE" dirty="0" smtClean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68000" y="6447506"/>
            <a:ext cx="1800000" cy="14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defRPr sz="898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 smtClean="0"/>
              <a:t>Page </a:t>
            </a:r>
            <a:fld id="{FEBB9091-5BBA-4093-A35E-E893536AB304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2" name="Gerader Verbinder 11"/>
          <p:cNvCxnSpPr/>
          <p:nvPr userDrawn="1"/>
        </p:nvCxnSpPr>
        <p:spPr>
          <a:xfrm>
            <a:off x="468000" y="1342800"/>
            <a:ext cx="8208000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/>
          <p:cNvCxnSpPr/>
          <p:nvPr userDrawn="1"/>
        </p:nvCxnSpPr>
        <p:spPr>
          <a:xfrm>
            <a:off x="468000" y="5834666"/>
            <a:ext cx="82080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uppieren 14"/>
          <p:cNvGrpSpPr/>
          <p:nvPr userDrawn="1"/>
        </p:nvGrpSpPr>
        <p:grpSpPr>
          <a:xfrm>
            <a:off x="-1908000" y="-432002"/>
            <a:ext cx="11880000" cy="7722002"/>
            <a:chOff x="-1908000" y="-432002"/>
            <a:chExt cx="11880000" cy="7722002"/>
          </a:xfrm>
        </p:grpSpPr>
        <p:grpSp>
          <p:nvGrpSpPr>
            <p:cNvPr id="16" name="Gruppieren 15"/>
            <p:cNvGrpSpPr/>
            <p:nvPr userDrawn="1"/>
          </p:nvGrpSpPr>
          <p:grpSpPr>
            <a:xfrm>
              <a:off x="-828001" y="5272033"/>
              <a:ext cx="720001" cy="358832"/>
              <a:chOff x="-828001" y="5272033"/>
              <a:chExt cx="720001" cy="358832"/>
            </a:xfrm>
          </p:grpSpPr>
          <p:cxnSp>
            <p:nvCxnSpPr>
              <p:cNvPr id="40" name="Gerade Verbindung 50"/>
              <p:cNvCxnSpPr/>
              <p:nvPr userDrawn="1"/>
            </p:nvCxnSpPr>
            <p:spPr>
              <a:xfrm>
                <a:off x="-432000" y="5630865"/>
                <a:ext cx="324000" cy="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Textfeld 40"/>
              <p:cNvSpPr txBox="1"/>
              <p:nvPr userDrawn="1"/>
            </p:nvSpPr>
            <p:spPr>
              <a:xfrm>
                <a:off x="-828001" y="5272033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 anchorCtr="0">
                <a:noAutofit/>
              </a:bodyPr>
              <a:lstStyle/>
              <a:p>
                <a:pPr marL="0" marR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06,15</a:t>
                </a:r>
              </a:p>
              <a:p>
                <a:pPr marL="0" marR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cm 16,25</a:t>
                </a:r>
              </a:p>
            </p:txBody>
          </p:sp>
        </p:grpSp>
        <p:grpSp>
          <p:nvGrpSpPr>
            <p:cNvPr id="17" name="Gruppieren 16"/>
            <p:cNvGrpSpPr/>
            <p:nvPr userDrawn="1"/>
          </p:nvGrpSpPr>
          <p:grpSpPr>
            <a:xfrm>
              <a:off x="467517" y="6966000"/>
              <a:ext cx="8210554" cy="324000"/>
              <a:chOff x="467517" y="6966000"/>
              <a:chExt cx="8210554" cy="324000"/>
            </a:xfrm>
          </p:grpSpPr>
          <p:sp>
            <p:nvSpPr>
              <p:cNvPr id="36" name="Regieanweisung // Fußzeile"/>
              <p:cNvSpPr txBox="1"/>
              <p:nvPr userDrawn="1"/>
            </p:nvSpPr>
            <p:spPr>
              <a:xfrm rot="10800000" flipH="1" flipV="1">
                <a:off x="502667" y="6966000"/>
                <a:ext cx="6372000" cy="324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Fußzeilenfeld pro Folie oder für alle/mehrere anpassen über Menü:</a:t>
                </a:r>
              </a:p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Einfügen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Text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Kopf- und Fußzeile</a:t>
                </a:r>
              </a:p>
            </p:txBody>
          </p:sp>
          <p:cxnSp>
            <p:nvCxnSpPr>
              <p:cNvPr id="37" name="Gerade Verbindung 43"/>
              <p:cNvCxnSpPr/>
              <p:nvPr userDrawn="1"/>
            </p:nvCxnSpPr>
            <p:spPr>
              <a:xfrm>
                <a:off x="467517" y="6966000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 Verbindung 44"/>
              <p:cNvCxnSpPr/>
              <p:nvPr userDrawn="1"/>
            </p:nvCxnSpPr>
            <p:spPr>
              <a:xfrm>
                <a:off x="8678071" y="6966000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feld 38"/>
              <p:cNvSpPr txBox="1"/>
              <p:nvPr userDrawn="1"/>
            </p:nvSpPr>
            <p:spPr>
              <a:xfrm>
                <a:off x="7921333" y="6966000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cm 24,10</a:t>
                </a:r>
              </a:p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11,40</a:t>
                </a:r>
                <a:endParaRPr lang="de-DE" sz="90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8" name="Gruppieren 17"/>
            <p:cNvGrpSpPr/>
            <p:nvPr userDrawn="1"/>
          </p:nvGrpSpPr>
          <p:grpSpPr>
            <a:xfrm>
              <a:off x="9252000" y="1493042"/>
              <a:ext cx="720000" cy="4137823"/>
              <a:chOff x="9252000" y="1493042"/>
              <a:chExt cx="720000" cy="4137823"/>
            </a:xfrm>
          </p:grpSpPr>
          <p:sp>
            <p:nvSpPr>
              <p:cNvPr id="32" name="Textfeld 31"/>
              <p:cNvSpPr txBox="1"/>
              <p:nvPr userDrawn="1"/>
            </p:nvSpPr>
            <p:spPr>
              <a:xfrm>
                <a:off x="9252000" y="1530204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noAutofit/>
              </a:bodyPr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04,15 cm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05,35</a:t>
                </a:r>
              </a:p>
            </p:txBody>
          </p:sp>
          <p:cxnSp>
            <p:nvCxnSpPr>
              <p:cNvPr id="33" name="Gerade Verbindung 37"/>
              <p:cNvCxnSpPr/>
              <p:nvPr userDrawn="1"/>
            </p:nvCxnSpPr>
            <p:spPr>
              <a:xfrm>
                <a:off x="9252000" y="1493042"/>
                <a:ext cx="324000" cy="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Gerade Verbindung 38"/>
              <p:cNvCxnSpPr/>
              <p:nvPr userDrawn="1"/>
            </p:nvCxnSpPr>
            <p:spPr>
              <a:xfrm>
                <a:off x="9252000" y="5630865"/>
                <a:ext cx="324000" cy="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feld 34"/>
              <p:cNvSpPr txBox="1"/>
              <p:nvPr userDrawn="1"/>
            </p:nvSpPr>
            <p:spPr>
              <a:xfrm>
                <a:off x="9252000" y="5271565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 anchorCtr="0">
                <a:noAutofit/>
              </a:bodyPr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06,15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16,25 cm</a:t>
                </a:r>
              </a:p>
            </p:txBody>
          </p:sp>
        </p:grpSp>
        <p:grpSp>
          <p:nvGrpSpPr>
            <p:cNvPr id="19" name="Gruppieren 18"/>
            <p:cNvGrpSpPr/>
            <p:nvPr userDrawn="1"/>
          </p:nvGrpSpPr>
          <p:grpSpPr>
            <a:xfrm>
              <a:off x="467517" y="-432002"/>
              <a:ext cx="8210554" cy="324003"/>
              <a:chOff x="467517" y="-432002"/>
              <a:chExt cx="8210554" cy="324003"/>
            </a:xfrm>
          </p:grpSpPr>
          <p:sp>
            <p:nvSpPr>
              <p:cNvPr id="27" name="Regieanweisung // Fußzeile"/>
              <p:cNvSpPr txBox="1"/>
              <p:nvPr userDrawn="1"/>
            </p:nvSpPr>
            <p:spPr>
              <a:xfrm rot="10800000" flipH="1" flipV="1">
                <a:off x="502667" y="-432002"/>
                <a:ext cx="720000" cy="324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b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11,40</a:t>
                </a:r>
              </a:p>
              <a:p>
                <a:pPr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01,30 cm</a:t>
                </a:r>
              </a:p>
            </p:txBody>
          </p:sp>
          <p:cxnSp>
            <p:nvCxnSpPr>
              <p:cNvPr id="28" name="Gerade Verbindung 32"/>
              <p:cNvCxnSpPr/>
              <p:nvPr userDrawn="1"/>
            </p:nvCxnSpPr>
            <p:spPr>
              <a:xfrm>
                <a:off x="467517" y="-431999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 Verbindung 33"/>
              <p:cNvCxnSpPr/>
              <p:nvPr userDrawn="1"/>
            </p:nvCxnSpPr>
            <p:spPr>
              <a:xfrm>
                <a:off x="8678071" y="-431999"/>
                <a:ext cx="0" cy="324000"/>
              </a:xfrm>
              <a:prstGeom prst="line">
                <a:avLst/>
              </a:prstGeom>
              <a:ln w="0">
                <a:solidFill>
                  <a:schemeClr val="accent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feld 29"/>
              <p:cNvSpPr txBox="1"/>
              <p:nvPr userDrawn="1"/>
            </p:nvSpPr>
            <p:spPr>
              <a:xfrm>
                <a:off x="7921333" y="-431999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 anchorCtr="0">
                <a:noAutofit/>
              </a:bodyPr>
              <a:lstStyle/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de-DE" sz="900" dirty="0" smtClean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11,40</a:t>
                </a:r>
              </a:p>
              <a:p>
                <a:pPr marL="0" marR="0" indent="0" algn="r" defTabSz="958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cm 24,10</a:t>
                </a:r>
              </a:p>
            </p:txBody>
          </p:sp>
          <p:sp>
            <p:nvSpPr>
              <p:cNvPr id="31" name="Regieanweisung // Hilfslinien"/>
              <p:cNvSpPr txBox="1"/>
              <p:nvPr userDrawn="1"/>
            </p:nvSpPr>
            <p:spPr>
              <a:xfrm rot="10800000" flipH="1" flipV="1">
                <a:off x="2592000" y="-432001"/>
                <a:ext cx="3960000" cy="324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b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Hilfslinien anzeigen über Menu: 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Ansicht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Anzeigen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Haken bei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Führungslinien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setzten</a:t>
                </a:r>
              </a:p>
            </p:txBody>
          </p:sp>
        </p:grpSp>
        <p:grpSp>
          <p:nvGrpSpPr>
            <p:cNvPr id="20" name="Gruppieren 19"/>
            <p:cNvGrpSpPr/>
            <p:nvPr userDrawn="1"/>
          </p:nvGrpSpPr>
          <p:grpSpPr>
            <a:xfrm>
              <a:off x="-1908000" y="961076"/>
              <a:ext cx="1800000" cy="2718000"/>
              <a:chOff x="-1908000" y="961076"/>
              <a:chExt cx="1800000" cy="2718000"/>
            </a:xfrm>
          </p:grpSpPr>
          <p:sp>
            <p:nvSpPr>
              <p:cNvPr id="21" name="Regieanweisung // Listenebenen"/>
              <p:cNvSpPr txBox="1"/>
              <p:nvPr userDrawn="1"/>
            </p:nvSpPr>
            <p:spPr>
              <a:xfrm rot="10800000" flipH="1" flipV="1">
                <a:off x="-1368000" y="2275076"/>
                <a:ext cx="1260000" cy="720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Wechsel der Textebene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im Menü über: 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Absatz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Listenebene </a:t>
                </a:r>
                <a:b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erhöhen/verringern</a:t>
                </a:r>
              </a:p>
            </p:txBody>
          </p:sp>
          <p:sp>
            <p:nvSpPr>
              <p:cNvPr id="22" name="Listenebenen verringern"/>
              <p:cNvSpPr txBox="1"/>
              <p:nvPr userDrawn="1"/>
            </p:nvSpPr>
            <p:spPr>
              <a:xfrm rot="10800000" flipH="1" flipV="1">
                <a:off x="-1322180" y="3427076"/>
                <a:ext cx="648000" cy="25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ctr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800" b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Listenebene verringern</a:t>
                </a:r>
              </a:p>
            </p:txBody>
          </p:sp>
          <p:sp>
            <p:nvSpPr>
              <p:cNvPr id="23" name="Listenebenen erhöhen"/>
              <p:cNvSpPr txBox="1"/>
              <p:nvPr userDrawn="1"/>
            </p:nvSpPr>
            <p:spPr>
              <a:xfrm rot="10800000" flipH="1" flipV="1">
                <a:off x="-1322181" y="3103076"/>
                <a:ext cx="648000" cy="25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ctr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800" b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Listenebene erhöhen</a:t>
                </a:r>
              </a:p>
            </p:txBody>
          </p:sp>
          <p:sp>
            <p:nvSpPr>
              <p:cNvPr id="24" name="Regieanweisung // Allgemein"/>
              <p:cNvSpPr txBox="1"/>
              <p:nvPr userDrawn="1"/>
            </p:nvSpPr>
            <p:spPr>
              <a:xfrm rot="10800000" flipH="1" flipV="1">
                <a:off x="-1908000" y="961076"/>
                <a:ext cx="1800000" cy="1080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ctr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Folie in Ursprungsform </a:t>
                </a:r>
              </a:p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bringen über Menu:</a:t>
                </a:r>
              </a:p>
              <a:p>
                <a:pPr indent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Folien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Zurücksetzen</a:t>
                </a:r>
              </a:p>
              <a:p>
                <a:pPr indent="0" algn="r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</a:pP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Wechsel des Folienlayouts </a:t>
                </a:r>
                <a:b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</a:b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im Menü über: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Start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Folien</a:t>
                </a:r>
                <a:r>
                  <a:rPr lang="de-DE" sz="900" b="0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 // </a:t>
                </a:r>
                <a:r>
                  <a:rPr lang="de-DE" sz="900" b="1" baseline="0" dirty="0" smtClean="0">
                    <a:solidFill>
                      <a:schemeClr val="tx1"/>
                    </a:solidFill>
                    <a:latin typeface="+mn-lt"/>
                    <a:cs typeface="Arial" panose="020B0604020202020204" pitchFamily="34" charset="0"/>
                  </a:rPr>
                  <a:t>Layout</a:t>
                </a:r>
                <a:endParaRPr lang="de-DE" sz="900" b="0" baseline="0" dirty="0" smtClean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pic>
            <p:nvPicPr>
              <p:cNvPr id="25" name="Bild Listenebenen erhöhen"/>
              <p:cNvPicPr>
                <a:picLocks noChangeAspect="1" noChangeArrowheads="1"/>
              </p:cNvPicPr>
              <p:nvPr userDrawn="1"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3003" y="3121076"/>
                <a:ext cx="495003" cy="21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Bild Listenebenen verringern"/>
              <p:cNvPicPr>
                <a:picLocks noChangeAspect="1" noChangeArrowheads="1"/>
              </p:cNvPicPr>
              <p:nvPr userDrawn="1"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3004" y="3445076"/>
                <a:ext cx="495003" cy="21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536618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50" r:id="rId2"/>
    <p:sldLayoutId id="2147483652" r:id="rId3"/>
    <p:sldLayoutId id="2147483651" r:id="rId4"/>
    <p:sldLayoutId id="2147483655" r:id="rId5"/>
    <p:sldLayoutId id="2147483653" r:id="rId6"/>
    <p:sldLayoutId id="2147483654" r:id="rId7"/>
    <p:sldLayoutId id="2147483675" r:id="rId8"/>
    <p:sldLayoutId id="2147483669" r:id="rId9"/>
    <p:sldLayoutId id="2147483657" r:id="rId10"/>
  </p:sldLayoutIdLst>
  <p:timing>
    <p:tnLst>
      <p:par>
        <p:cTn id="1" dur="indefinite" restart="never" nodeType="tmRoot"/>
      </p:par>
    </p:tnLst>
  </p:timing>
  <p:hf hdr="0"/>
  <p:txStyles>
    <p:titleStyle>
      <a:lvl1pPr marL="0" indent="0" algn="l" defTabSz="684086" rtl="0" eaLnBrk="1" latinLnBrk="0" hangingPunct="1">
        <a:lnSpc>
          <a:spcPts val="2800"/>
        </a:lnSpc>
        <a:spcBef>
          <a:spcPts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684086" rtl="0" eaLnBrk="1" latinLnBrk="0" hangingPunct="1">
        <a:lnSpc>
          <a:spcPts val="22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b="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88000" indent="-288000" algn="l" defTabSz="684086" rtl="0" eaLnBrk="1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tx2"/>
        </a:buClr>
        <a:buFont typeface="Times New Roman" panose="02020603050405020304" pitchFamily="18" charset="0"/>
        <a:buChar char="›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0" indent="0" algn="l" defTabSz="684086" rtl="0" eaLnBrk="1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tx2"/>
        </a:buClr>
        <a:buSzPct val="100000"/>
        <a:buFont typeface="Times New Roman" panose="02020603050405020304" pitchFamily="18" charset="0"/>
        <a:buNone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3pPr>
      <a:lvl4pPr marL="0" indent="0" algn="l" defTabSz="684086" rtl="0" eaLnBrk="1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tx2"/>
        </a:buClr>
        <a:buFont typeface="Times New Roman" panose="02020603050405020304" pitchFamily="18" charset="0"/>
        <a:buNone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684086" rtl="0" eaLnBrk="1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tx2"/>
        </a:buClr>
        <a:buFont typeface="Times New Roman" panose="02020603050405020304" pitchFamily="18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5pPr>
      <a:lvl6pPr marL="0" indent="0" algn="l" defTabSz="684086" rtl="0" eaLnBrk="1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tx2"/>
        </a:buClr>
        <a:buFont typeface="Times New Roman" panose="02020603050405020304" pitchFamily="18" charset="0"/>
        <a:buNone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684086" rtl="0" eaLnBrk="1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tx2"/>
        </a:buClr>
        <a:buFont typeface="Times New Roman" panose="02020603050405020304" pitchFamily="18" charset="0"/>
        <a:buNone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7pPr>
      <a:lvl8pPr marL="0" indent="0" algn="l" defTabSz="684086" rtl="0" eaLnBrk="1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tx2"/>
        </a:buClr>
        <a:buFont typeface="Times New Roman" panose="02020603050405020304" pitchFamily="18" charset="0"/>
        <a:buNone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8pPr>
      <a:lvl9pPr marL="0" indent="0" algn="l" defTabSz="684086" rtl="0" eaLnBrk="1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tx2"/>
        </a:buClr>
        <a:buFont typeface="Times New Roman" panose="02020603050405020304" pitchFamily="18" charset="0"/>
        <a:buNone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4086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1pPr>
      <a:lvl2pPr marL="342043" algn="l" defTabSz="684086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2pPr>
      <a:lvl3pPr marL="684086" algn="l" defTabSz="684086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3pPr>
      <a:lvl4pPr marL="1026128" algn="l" defTabSz="684086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4pPr>
      <a:lvl5pPr marL="1368171" algn="l" defTabSz="684086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5pPr>
      <a:lvl6pPr marL="1710214" algn="l" defTabSz="684086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6pPr>
      <a:lvl7pPr marL="2052257" algn="l" defTabSz="684086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7pPr>
      <a:lvl8pPr marL="2394299" algn="l" defTabSz="684086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8pPr>
      <a:lvl9pPr marL="2736342" algn="l" defTabSz="684086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941" userDrawn="1">
          <p15:clr>
            <a:srgbClr val="F26B43"/>
          </p15:clr>
        </p15:guide>
        <p15:guide id="2" pos="294" userDrawn="1">
          <p15:clr>
            <a:srgbClr val="F26B43"/>
          </p15:clr>
        </p15:guide>
        <p15:guide id="3" pos="5466" userDrawn="1">
          <p15:clr>
            <a:srgbClr val="F26B43"/>
          </p15:clr>
        </p15:guide>
        <p15:guide id="4" orient="horz" pos="3548" userDrawn="1">
          <p15:clr>
            <a:srgbClr val="F26B43"/>
          </p15:clr>
        </p15:guide>
        <p15:guide id="5" pos="1519" userDrawn="1">
          <p15:clr>
            <a:srgbClr val="F26B43"/>
          </p15:clr>
        </p15:guide>
        <p15:guide id="6" pos="1610" userDrawn="1">
          <p15:clr>
            <a:srgbClr val="F26B43"/>
          </p15:clr>
        </p15:guide>
        <p15:guide id="7" pos="2835" userDrawn="1">
          <p15:clr>
            <a:srgbClr val="F26B43"/>
          </p15:clr>
        </p15:guide>
        <p15:guide id="8" pos="2925" userDrawn="1">
          <p15:clr>
            <a:srgbClr val="F26B43"/>
          </p15:clr>
        </p15:guide>
        <p15:guide id="9" pos="4150" userDrawn="1">
          <p15:clr>
            <a:srgbClr val="F26B43"/>
          </p15:clr>
        </p15:guide>
        <p15:guide id="10" pos="424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platzhalter 1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2"/>
          <a:stretch>
            <a:fillRect/>
          </a:stretch>
        </p:blipFill>
        <p:spPr/>
      </p:pic>
      <p:sp>
        <p:nvSpPr>
          <p:cNvPr id="7" name="Titel 6"/>
          <p:cNvSpPr>
            <a:spLocks noGrp="1"/>
          </p:cNvSpPr>
          <p:nvPr>
            <p:ph type="ctrTitle"/>
          </p:nvPr>
        </p:nvSpPr>
        <p:spPr>
          <a:xfrm>
            <a:off x="467999" y="1926623"/>
            <a:ext cx="8437103" cy="79200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de-DE" dirty="0" smtClean="0"/>
              <a:t>Insurance Solutions </a:t>
            </a:r>
            <a:r>
              <a:rPr lang="de-DE" dirty="0" err="1" smtClean="0"/>
              <a:t>for</a:t>
            </a:r>
            <a:r>
              <a:rPr lang="de-DE" dirty="0" smtClean="0"/>
              <a:t> Offshore Wind </a:t>
            </a:r>
            <a:r>
              <a:rPr lang="de-DE" dirty="0" err="1" smtClean="0"/>
              <a:t>Contractors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Conventional</a:t>
            </a:r>
            <a:r>
              <a:rPr lang="de-DE" dirty="0" smtClean="0"/>
              <a:t> and </a:t>
            </a:r>
            <a:r>
              <a:rPr lang="de-DE" dirty="0" err="1" smtClean="0"/>
              <a:t>special</a:t>
            </a:r>
            <a:r>
              <a:rPr lang="de-DE" dirty="0" smtClean="0"/>
              <a:t> </a:t>
            </a:r>
            <a:r>
              <a:rPr lang="de-DE" dirty="0" err="1" smtClean="0"/>
              <a:t>risk</a:t>
            </a:r>
            <a:r>
              <a:rPr lang="de-DE" dirty="0" smtClean="0"/>
              <a:t> </a:t>
            </a:r>
            <a:r>
              <a:rPr lang="de-DE" dirty="0" err="1" smtClean="0"/>
              <a:t>transfer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sz="1600" b="0" dirty="0" smtClean="0"/>
              <a:t/>
            </a:r>
            <a:br>
              <a:rPr lang="de-DE" sz="1600" b="0" dirty="0" smtClean="0"/>
            </a:br>
            <a:endParaRPr lang="de-DE" sz="1600" b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Hamburg, 28th September 2016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 smtClean="0"/>
              <a:t>Dr. Patrick Wendisch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 smtClean="0"/>
              <a:t>WindEurope</a:t>
            </a:r>
            <a:r>
              <a:rPr lang="de-DE" dirty="0" smtClean="0"/>
              <a:t> </a:t>
            </a:r>
            <a:r>
              <a:rPr lang="de-DE" dirty="0" err="1" smtClean="0"/>
              <a:t>Summit</a:t>
            </a:r>
            <a:r>
              <a:rPr lang="de-DE" dirty="0" smtClean="0"/>
              <a:t> 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544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Nordwest Assekuranzmakler </a:t>
            </a:r>
            <a:br>
              <a:rPr lang="de-DE" altLang="de-DE" dirty="0"/>
            </a:br>
            <a:r>
              <a:rPr lang="en-US" altLang="de-DE" dirty="0" smtClean="0"/>
              <a:t>Leading</a:t>
            </a:r>
            <a:r>
              <a:rPr lang="de-DE" altLang="de-DE" dirty="0" smtClean="0"/>
              <a:t> Broker in Offshore </a:t>
            </a:r>
            <a:r>
              <a:rPr lang="de-DE" altLang="de-DE" dirty="0" err="1" smtClean="0"/>
              <a:t>and</a:t>
            </a:r>
            <a:r>
              <a:rPr lang="de-DE" altLang="de-DE" dirty="0" smtClean="0"/>
              <a:t> Onshore Wind Insurance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spcBef>
                <a:spcPct val="0"/>
              </a:spcBef>
              <a:defRPr/>
            </a:pPr>
            <a:r>
              <a:rPr lang="de-DE" altLang="de-DE" dirty="0" smtClean="0"/>
              <a:t>Market </a:t>
            </a:r>
            <a:r>
              <a:rPr lang="de-DE" altLang="de-DE" dirty="0" err="1" smtClean="0"/>
              <a:t>leader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with</a:t>
            </a:r>
            <a:r>
              <a:rPr lang="de-DE" altLang="de-DE" dirty="0" smtClean="0"/>
              <a:t> 15.000 MW </a:t>
            </a:r>
            <a:r>
              <a:rPr lang="de-DE" altLang="de-DE" dirty="0"/>
              <a:t>wind </a:t>
            </a:r>
            <a:r>
              <a:rPr lang="de-DE" altLang="de-DE" dirty="0" err="1"/>
              <a:t>energy</a:t>
            </a:r>
            <a:r>
              <a:rPr lang="de-DE" altLang="de-DE" dirty="0"/>
              <a:t> </a:t>
            </a:r>
            <a:r>
              <a:rPr lang="de-DE" altLang="de-DE" dirty="0" err="1"/>
              <a:t>onshore</a:t>
            </a:r>
            <a:r>
              <a:rPr lang="de-DE" altLang="de-DE" dirty="0"/>
              <a:t> </a:t>
            </a:r>
            <a:r>
              <a:rPr lang="de-DE" altLang="de-DE" dirty="0" smtClean="0"/>
              <a:t>and offshore </a:t>
            </a:r>
            <a:r>
              <a:rPr lang="de-DE" altLang="de-DE" dirty="0" err="1" smtClean="0"/>
              <a:t>worldwide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insured</a:t>
            </a:r>
            <a:r>
              <a:rPr lang="de-DE" altLang="de-DE" dirty="0" smtClean="0"/>
              <a:t> </a:t>
            </a:r>
          </a:p>
          <a:p>
            <a:pPr lvl="1">
              <a:spcBef>
                <a:spcPct val="0"/>
              </a:spcBef>
              <a:defRPr/>
            </a:pPr>
            <a:r>
              <a:rPr lang="de-DE" altLang="de-DE" dirty="0" err="1" smtClean="0"/>
              <a:t>Largest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single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market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share</a:t>
            </a:r>
            <a:r>
              <a:rPr lang="de-DE" altLang="de-DE" dirty="0" smtClean="0"/>
              <a:t> North </a:t>
            </a:r>
            <a:r>
              <a:rPr lang="de-DE" altLang="de-DE" dirty="0" err="1" smtClean="0"/>
              <a:t>Sea</a:t>
            </a:r>
            <a:r>
              <a:rPr lang="de-DE" altLang="de-DE" dirty="0" smtClean="0"/>
              <a:t> (</a:t>
            </a:r>
            <a:r>
              <a:rPr lang="de-DE" altLang="de-DE" dirty="0" err="1" smtClean="0"/>
              <a:t>installation</a:t>
            </a:r>
            <a:r>
              <a:rPr lang="de-DE" altLang="de-DE" dirty="0" smtClean="0"/>
              <a:t> +</a:t>
            </a:r>
            <a:r>
              <a:rPr lang="de-DE" alt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alt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</a:t>
            </a:r>
            <a:r>
              <a:rPr lang="de-DE" alt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de-DE" altLang="de-DE" dirty="0"/>
          </a:p>
          <a:p>
            <a:pPr lvl="1">
              <a:spcBef>
                <a:spcPct val="0"/>
              </a:spcBef>
              <a:defRPr/>
            </a:pPr>
            <a:r>
              <a:rPr lang="en-GB" altLang="de-DE" dirty="0" smtClean="0"/>
              <a:t>Market Leader Marine Hull Germany </a:t>
            </a:r>
          </a:p>
          <a:p>
            <a:pPr lvl="1">
              <a:spcBef>
                <a:spcPct val="0"/>
              </a:spcBef>
              <a:defRPr/>
            </a:pPr>
            <a:r>
              <a:rPr lang="en-GB" altLang="de-DE" dirty="0" smtClean="0"/>
              <a:t>Special Risk Solutions</a:t>
            </a:r>
          </a:p>
          <a:p>
            <a:pPr marL="0" lvl="1" indent="0">
              <a:spcBef>
                <a:spcPct val="0"/>
              </a:spcBef>
              <a:buNone/>
              <a:defRPr/>
            </a:pPr>
            <a:r>
              <a:rPr lang="en-GB" altLang="de-DE" dirty="0" smtClean="0"/>
              <a:t>     with own Expert Company:</a:t>
            </a:r>
          </a:p>
          <a:p>
            <a:pPr marL="0" lvl="1" indent="0">
              <a:spcBef>
                <a:spcPct val="0"/>
              </a:spcBef>
              <a:buNone/>
              <a:defRPr/>
            </a:pPr>
            <a:r>
              <a:rPr lang="en-GB" altLang="de-DE" dirty="0" smtClean="0"/>
              <a:t>     we provide risk transfer in the area of:</a:t>
            </a:r>
          </a:p>
          <a:p>
            <a:pPr marL="0" lvl="1" indent="0">
              <a:spcBef>
                <a:spcPct val="0"/>
              </a:spcBef>
              <a:buNone/>
              <a:defRPr/>
            </a:pPr>
            <a:r>
              <a:rPr lang="en-GB" altLang="de-DE" dirty="0"/>
              <a:t> </a:t>
            </a:r>
            <a:r>
              <a:rPr lang="en-GB" altLang="de-DE" dirty="0" smtClean="0"/>
              <a:t>    - pure defects / serial losses</a:t>
            </a:r>
          </a:p>
          <a:p>
            <a:pPr marL="0" lvl="1" indent="0">
              <a:spcBef>
                <a:spcPct val="0"/>
              </a:spcBef>
              <a:buNone/>
              <a:defRPr/>
            </a:pPr>
            <a:r>
              <a:rPr lang="en-GB" altLang="de-DE" dirty="0"/>
              <a:t> </a:t>
            </a:r>
            <a:r>
              <a:rPr lang="en-GB" altLang="de-DE" dirty="0" smtClean="0"/>
              <a:t>    - offshore logistics warranty cover</a:t>
            </a:r>
          </a:p>
          <a:p>
            <a:pPr marL="0" lvl="1" indent="0">
              <a:spcBef>
                <a:spcPct val="0"/>
              </a:spcBef>
              <a:buNone/>
              <a:defRPr/>
            </a:pPr>
            <a:r>
              <a:rPr lang="en-GB" altLang="de-DE" dirty="0" smtClean="0"/>
              <a:t>     - makers guarantee / non physical loss</a:t>
            </a:r>
          </a:p>
          <a:p>
            <a:pPr marL="0" lvl="1" indent="0">
              <a:spcBef>
                <a:spcPct val="0"/>
              </a:spcBef>
              <a:buClr>
                <a:srgbClr val="960523"/>
              </a:buClr>
              <a:buNone/>
              <a:defRPr/>
            </a:pPr>
            <a:r>
              <a:rPr lang="en-GB" altLang="de-DE" dirty="0"/>
              <a:t> </a:t>
            </a:r>
            <a:r>
              <a:rPr lang="en-GB" altLang="de-DE" dirty="0" smtClean="0"/>
              <a:t>    - offshore logistic weather cover</a:t>
            </a:r>
          </a:p>
          <a:p>
            <a:pPr marL="0" lvl="1" indent="0">
              <a:spcBef>
                <a:spcPct val="0"/>
              </a:spcBef>
              <a:buClr>
                <a:srgbClr val="960523"/>
              </a:buClr>
              <a:buNone/>
              <a:defRPr/>
            </a:pPr>
            <a:r>
              <a:rPr lang="en-GB" altLang="de-DE" dirty="0" smtClean="0"/>
              <a:t>     - lack of wind-cover</a:t>
            </a:r>
          </a:p>
          <a:p>
            <a:pPr lvl="1">
              <a:spcBef>
                <a:spcPct val="0"/>
              </a:spcBef>
              <a:defRPr/>
            </a:pPr>
            <a:endParaRPr lang="en-US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Hamburg, 28th September 2016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WindEurope Summit 2016</a:t>
            </a:r>
            <a:endParaRPr lang="de-DE" dirty="0" smtClean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FEBB9091-5BBA-4093-A35E-E893536AB304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07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Nordwest Assekuranzmakler</a:t>
            </a:r>
            <a:br>
              <a:rPr lang="de-DE" dirty="0" smtClean="0"/>
            </a:br>
            <a:r>
              <a:rPr lang="de-DE" dirty="0" smtClean="0"/>
              <a:t>Track </a:t>
            </a:r>
            <a:r>
              <a:rPr lang="de-DE" dirty="0" err="1" smtClean="0"/>
              <a:t>Record</a:t>
            </a:r>
            <a:r>
              <a:rPr lang="de-DE" dirty="0" smtClean="0"/>
              <a:t> (</a:t>
            </a:r>
            <a:r>
              <a:rPr lang="de-DE" dirty="0" err="1" smtClean="0"/>
              <a:t>Extract</a:t>
            </a:r>
            <a:r>
              <a:rPr lang="de-DE" dirty="0" smtClean="0"/>
              <a:t>)</a:t>
            </a:r>
            <a:endParaRPr lang="de-DE" sz="1600" b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Hamburg, 28th September 2016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WindEurope Summit 2016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FEBB9091-5BBA-4093-A35E-E893536AB304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25" name="Text Box 8"/>
          <p:cNvSpPr txBox="1">
            <a:spLocks noChangeArrowheads="1"/>
          </p:cNvSpPr>
          <p:nvPr/>
        </p:nvSpPr>
        <p:spPr bwMode="auto">
          <a:xfrm>
            <a:off x="7018245" y="1967932"/>
            <a:ext cx="298259" cy="270023"/>
          </a:xfrm>
          <a:prstGeom prst="rect">
            <a:avLst/>
          </a:prstGeom>
          <a:gradFill>
            <a:gsLst>
              <a:gs pos="16000">
                <a:srgbClr val="008000"/>
              </a:gs>
              <a:gs pos="85000">
                <a:srgbClr val="008000"/>
              </a:gs>
              <a:gs pos="93000">
                <a:srgbClr val="008000"/>
              </a:gs>
              <a:gs pos="97000">
                <a:srgbClr val="008000"/>
              </a:gs>
            </a:gsLst>
            <a:path path="rect">
              <a:fillToRect l="100000" t="100000"/>
            </a:path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txBody>
          <a:bodyPr wrap="none" lIns="0" tIns="0" rIns="0" bIns="0" anchor="ctr"/>
          <a:lstStyle>
            <a:defPPr>
              <a:defRPr lang="de-DE"/>
            </a:defPPr>
            <a:lvl1pPr algn="ctr" eaLnBrk="1" hangingPunct="1">
              <a:defRPr sz="1200" b="1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</p:txBody>
      </p:sp>
      <p:sp>
        <p:nvSpPr>
          <p:cNvPr id="126" name="Text Box 26"/>
          <p:cNvSpPr txBox="1">
            <a:spLocks noChangeArrowheads="1"/>
          </p:cNvSpPr>
          <p:nvPr/>
        </p:nvSpPr>
        <p:spPr bwMode="auto">
          <a:xfrm>
            <a:off x="7177534" y="1447800"/>
            <a:ext cx="28369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de-DE" sz="1200">
              <a:solidFill>
                <a:srgbClr val="606060"/>
              </a:solidFill>
              <a:cs typeface="Arial" panose="020B0604020202020204" pitchFamily="34" charset="0"/>
            </a:endParaRPr>
          </a:p>
        </p:txBody>
      </p:sp>
      <p:sp>
        <p:nvSpPr>
          <p:cNvPr id="127" name="Oval 4"/>
          <p:cNvSpPr>
            <a:spLocks noChangeArrowheads="1"/>
          </p:cNvSpPr>
          <p:nvPr/>
        </p:nvSpPr>
        <p:spPr bwMode="auto">
          <a:xfrm>
            <a:off x="5843670" y="3349048"/>
            <a:ext cx="306903" cy="22626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28" name="Line 5"/>
          <p:cNvSpPr>
            <a:spLocks noChangeShapeType="1"/>
          </p:cNvSpPr>
          <p:nvPr/>
        </p:nvSpPr>
        <p:spPr bwMode="auto">
          <a:xfrm flipV="1">
            <a:off x="6057561" y="3276458"/>
            <a:ext cx="429935" cy="169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 b="1"/>
          </a:p>
        </p:txBody>
      </p:sp>
      <p:sp>
        <p:nvSpPr>
          <p:cNvPr id="129" name="Oval 7"/>
          <p:cNvSpPr>
            <a:spLocks noChangeArrowheads="1"/>
          </p:cNvSpPr>
          <p:nvPr/>
        </p:nvSpPr>
        <p:spPr bwMode="auto">
          <a:xfrm>
            <a:off x="4473236" y="3351031"/>
            <a:ext cx="429935" cy="17029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30" name="Line 8"/>
          <p:cNvSpPr>
            <a:spLocks noChangeShapeType="1"/>
          </p:cNvSpPr>
          <p:nvPr/>
        </p:nvSpPr>
        <p:spPr bwMode="auto">
          <a:xfrm>
            <a:off x="5045496" y="3501885"/>
            <a:ext cx="674647" cy="169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 b="1"/>
          </a:p>
        </p:txBody>
      </p:sp>
      <p:sp>
        <p:nvSpPr>
          <p:cNvPr id="131" name="Oval 10"/>
          <p:cNvSpPr>
            <a:spLocks noChangeArrowheads="1"/>
          </p:cNvSpPr>
          <p:nvPr/>
        </p:nvSpPr>
        <p:spPr bwMode="auto">
          <a:xfrm>
            <a:off x="5117930" y="4401121"/>
            <a:ext cx="613806" cy="28342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32" name="Line 11"/>
          <p:cNvSpPr>
            <a:spLocks noChangeShapeType="1"/>
          </p:cNvSpPr>
          <p:nvPr/>
        </p:nvSpPr>
        <p:spPr bwMode="auto">
          <a:xfrm>
            <a:off x="5836663" y="4632540"/>
            <a:ext cx="735487" cy="1143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 b="1"/>
          </a:p>
        </p:txBody>
      </p:sp>
      <p:sp>
        <p:nvSpPr>
          <p:cNvPr id="133" name="Oval 13"/>
          <p:cNvSpPr>
            <a:spLocks noChangeArrowheads="1"/>
          </p:cNvSpPr>
          <p:nvPr/>
        </p:nvSpPr>
        <p:spPr bwMode="auto">
          <a:xfrm>
            <a:off x="3179845" y="4703185"/>
            <a:ext cx="306903" cy="22626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34" name="Oval 16"/>
          <p:cNvSpPr>
            <a:spLocks noChangeArrowheads="1"/>
          </p:cNvSpPr>
          <p:nvPr/>
        </p:nvSpPr>
        <p:spPr bwMode="auto">
          <a:xfrm>
            <a:off x="4187908" y="5231823"/>
            <a:ext cx="306904" cy="22626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36" name="Oval 19"/>
          <p:cNvSpPr>
            <a:spLocks noChangeArrowheads="1"/>
          </p:cNvSpPr>
          <p:nvPr/>
        </p:nvSpPr>
        <p:spPr bwMode="auto">
          <a:xfrm>
            <a:off x="3898983" y="4403148"/>
            <a:ext cx="306904" cy="22626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37" name="Oval 21"/>
          <p:cNvSpPr>
            <a:spLocks noChangeArrowheads="1"/>
          </p:cNvSpPr>
          <p:nvPr/>
        </p:nvSpPr>
        <p:spPr bwMode="auto">
          <a:xfrm>
            <a:off x="3545332" y="4945067"/>
            <a:ext cx="306903" cy="22626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cxnSp>
        <p:nvCxnSpPr>
          <p:cNvPr id="138" name="Gerade Verbindung mit Pfeil 25"/>
          <p:cNvCxnSpPr>
            <a:cxnSpLocks noChangeShapeType="1"/>
            <a:stCxn id="134" idx="7"/>
          </p:cNvCxnSpPr>
          <p:nvPr/>
        </p:nvCxnSpPr>
        <p:spPr bwMode="auto">
          <a:xfrm flipV="1">
            <a:off x="4449867" y="5104904"/>
            <a:ext cx="752709" cy="160054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9" name="Gerade Verbindung mit Pfeil 29"/>
          <p:cNvCxnSpPr>
            <a:cxnSpLocks noChangeShapeType="1"/>
            <a:stCxn id="136" idx="7"/>
          </p:cNvCxnSpPr>
          <p:nvPr/>
        </p:nvCxnSpPr>
        <p:spPr bwMode="auto">
          <a:xfrm flipV="1">
            <a:off x="4160942" y="4109543"/>
            <a:ext cx="371709" cy="32674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0" name="Gerade Verbindung mit Pfeil 33"/>
          <p:cNvCxnSpPr>
            <a:cxnSpLocks noChangeShapeType="1"/>
            <a:stCxn id="133" idx="2"/>
          </p:cNvCxnSpPr>
          <p:nvPr/>
        </p:nvCxnSpPr>
        <p:spPr bwMode="auto">
          <a:xfrm flipH="1" flipV="1">
            <a:off x="2751476" y="4787404"/>
            <a:ext cx="428369" cy="28911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1" name="Oval 21"/>
          <p:cNvSpPr>
            <a:spLocks noChangeArrowheads="1"/>
          </p:cNvSpPr>
          <p:nvPr/>
        </p:nvSpPr>
        <p:spPr bwMode="auto">
          <a:xfrm>
            <a:off x="3611645" y="5306392"/>
            <a:ext cx="306903" cy="227451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42" name="Line 23"/>
          <p:cNvSpPr>
            <a:spLocks noChangeShapeType="1"/>
          </p:cNvSpPr>
          <p:nvPr/>
        </p:nvSpPr>
        <p:spPr bwMode="auto">
          <a:xfrm flipH="1">
            <a:off x="2885903" y="5465265"/>
            <a:ext cx="61380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b="1"/>
          </a:p>
        </p:txBody>
      </p:sp>
      <p:grpSp>
        <p:nvGrpSpPr>
          <p:cNvPr id="143" name="_s122958"/>
          <p:cNvGrpSpPr>
            <a:grpSpLocks/>
          </p:cNvGrpSpPr>
          <p:nvPr/>
        </p:nvGrpSpPr>
        <p:grpSpPr bwMode="auto">
          <a:xfrm>
            <a:off x="1595935" y="4556823"/>
            <a:ext cx="961269" cy="279847"/>
            <a:chOff x="2024" y="2822"/>
            <a:chExt cx="1017" cy="626"/>
          </a:xfrm>
        </p:grpSpPr>
        <p:pic>
          <p:nvPicPr>
            <p:cNvPr id="234" name="_s122958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4" y="2822"/>
              <a:ext cx="1017" cy="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" name="Text Box 26"/>
            <p:cNvSpPr txBox="1">
              <a:spLocks noChangeArrowheads="1"/>
            </p:cNvSpPr>
            <p:nvPr/>
          </p:nvSpPr>
          <p:spPr bwMode="auto">
            <a:xfrm>
              <a:off x="2107" y="2870"/>
              <a:ext cx="865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DE" altLang="de-DE" sz="1200" b="1">
                <a:solidFill>
                  <a:srgbClr val="60606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44" name="Text Box 27"/>
          <p:cNvSpPr txBox="1">
            <a:spLocks noChangeArrowheads="1"/>
          </p:cNvSpPr>
          <p:nvPr/>
        </p:nvSpPr>
        <p:spPr bwMode="auto">
          <a:xfrm>
            <a:off x="1657542" y="4621784"/>
            <a:ext cx="882854" cy="408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000" b="1">
                <a:cs typeface="Arial" panose="020B0604020202020204" pitchFamily="34" charset="0"/>
              </a:rPr>
              <a:t>Bard Offshore</a:t>
            </a:r>
          </a:p>
        </p:txBody>
      </p:sp>
      <p:grpSp>
        <p:nvGrpSpPr>
          <p:cNvPr id="146" name="_s122958"/>
          <p:cNvGrpSpPr>
            <a:grpSpLocks/>
          </p:cNvGrpSpPr>
          <p:nvPr/>
        </p:nvGrpSpPr>
        <p:grpSpPr bwMode="auto">
          <a:xfrm>
            <a:off x="5760209" y="3648816"/>
            <a:ext cx="1042390" cy="278657"/>
            <a:chOff x="2024" y="2822"/>
            <a:chExt cx="1017" cy="626"/>
          </a:xfrm>
        </p:grpSpPr>
        <p:pic>
          <p:nvPicPr>
            <p:cNvPr id="230" name="_s122958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4" y="2822"/>
              <a:ext cx="1017" cy="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1" name="Text Box 39"/>
            <p:cNvSpPr txBox="1">
              <a:spLocks noChangeArrowheads="1"/>
            </p:cNvSpPr>
            <p:nvPr/>
          </p:nvSpPr>
          <p:spPr bwMode="auto">
            <a:xfrm>
              <a:off x="2107" y="2870"/>
              <a:ext cx="865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DE" altLang="de-DE" sz="1200" b="1">
                <a:solidFill>
                  <a:srgbClr val="60606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51" name="Rectangle 52"/>
          <p:cNvSpPr>
            <a:spLocks noChangeArrowheads="1"/>
          </p:cNvSpPr>
          <p:nvPr/>
        </p:nvSpPr>
        <p:spPr bwMode="auto">
          <a:xfrm>
            <a:off x="5760077" y="3718496"/>
            <a:ext cx="1050502" cy="408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000" b="1">
                <a:cs typeface="Arial" panose="020B0604020202020204" pitchFamily="34" charset="0"/>
              </a:rPr>
              <a:t>Nördlicher Grund</a:t>
            </a:r>
          </a:p>
        </p:txBody>
      </p:sp>
      <p:grpSp>
        <p:nvGrpSpPr>
          <p:cNvPr id="153" name="_s122965"/>
          <p:cNvGrpSpPr>
            <a:grpSpLocks/>
          </p:cNvGrpSpPr>
          <p:nvPr/>
        </p:nvGrpSpPr>
        <p:grpSpPr bwMode="auto">
          <a:xfrm>
            <a:off x="4537666" y="3872483"/>
            <a:ext cx="858518" cy="283420"/>
            <a:chOff x="4666" y="3072"/>
            <a:chExt cx="1225" cy="503"/>
          </a:xfrm>
        </p:grpSpPr>
        <p:pic>
          <p:nvPicPr>
            <p:cNvPr id="224" name="_s122965"/>
            <p:cNvPicPr>
              <a:picLocks noChangeArrowheads="1"/>
            </p:cNvPicPr>
            <p:nvPr/>
          </p:nvPicPr>
          <p:blipFill>
            <a:blip r:embed="rId5" cstate="print">
              <a:lum bright="-2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6" y="3072"/>
              <a:ext cx="1225" cy="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" name="Text Box 53"/>
            <p:cNvSpPr txBox="1">
              <a:spLocks noChangeArrowheads="1"/>
            </p:cNvSpPr>
            <p:nvPr/>
          </p:nvSpPr>
          <p:spPr bwMode="auto">
            <a:xfrm>
              <a:off x="4732" y="3114"/>
              <a:ext cx="1096" cy="361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endParaRPr lang="de-DE" sz="1200" b="1">
                <a:solidFill>
                  <a:srgbClr val="800000"/>
                </a:solidFill>
                <a:latin typeface="Arial" charset="0"/>
                <a:ea typeface="MS PGothic" panose="020B0600070205080204" pitchFamily="34" charset="-128"/>
              </a:endParaRPr>
            </a:p>
            <a:p>
              <a:pPr algn="ctr" eaLnBrk="1" hangingPunct="1">
                <a:defRPr/>
              </a:pPr>
              <a:r>
                <a:rPr lang="de-DE" sz="1000" b="1">
                  <a:latin typeface="Arial" charset="0"/>
                  <a:ea typeface="MS PGothic" panose="020B0600070205080204" pitchFamily="34" charset="-128"/>
                </a:rPr>
                <a:t>Global Tech</a:t>
              </a:r>
            </a:p>
            <a:p>
              <a:pPr algn="ctr" eaLnBrk="1" hangingPunct="1">
                <a:defRPr/>
              </a:pPr>
              <a:endParaRPr lang="de-DE" sz="1200" b="1">
                <a:solidFill>
                  <a:srgbClr val="800000"/>
                </a:solidFill>
                <a:latin typeface="Arial" charset="0"/>
                <a:ea typeface="MS PGothic" panose="020B0600070205080204" pitchFamily="34" charset="-128"/>
              </a:endParaRPr>
            </a:p>
          </p:txBody>
        </p:sp>
      </p:grpSp>
      <p:grpSp>
        <p:nvGrpSpPr>
          <p:cNvPr id="154" name="_s122965"/>
          <p:cNvGrpSpPr>
            <a:grpSpLocks/>
          </p:cNvGrpSpPr>
          <p:nvPr/>
        </p:nvGrpSpPr>
        <p:grpSpPr bwMode="auto">
          <a:xfrm>
            <a:off x="1802403" y="5229796"/>
            <a:ext cx="858517" cy="283420"/>
            <a:chOff x="4666" y="3072"/>
            <a:chExt cx="1225" cy="503"/>
          </a:xfrm>
        </p:grpSpPr>
        <p:pic>
          <p:nvPicPr>
            <p:cNvPr id="222" name="_s122965"/>
            <p:cNvPicPr>
              <a:picLocks noChangeArrowheads="1"/>
            </p:cNvPicPr>
            <p:nvPr/>
          </p:nvPicPr>
          <p:blipFill>
            <a:blip r:embed="rId5" cstate="print">
              <a:lum bright="-2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6" y="3072"/>
              <a:ext cx="1225" cy="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3" name="Text Box 56"/>
            <p:cNvSpPr txBox="1">
              <a:spLocks noChangeArrowheads="1"/>
            </p:cNvSpPr>
            <p:nvPr/>
          </p:nvSpPr>
          <p:spPr bwMode="auto">
            <a:xfrm>
              <a:off x="4732" y="3114"/>
              <a:ext cx="1096" cy="361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endParaRPr lang="de-DE" sz="1200" b="1">
                <a:solidFill>
                  <a:srgbClr val="800000"/>
                </a:solidFill>
                <a:latin typeface="Arial" charset="0"/>
                <a:ea typeface="MS PGothic" panose="020B0600070205080204" pitchFamily="34" charset="-128"/>
              </a:endParaRPr>
            </a:p>
            <a:p>
              <a:pPr algn="ctr" eaLnBrk="1" hangingPunct="1">
                <a:defRPr/>
              </a:pPr>
              <a:r>
                <a:rPr lang="de-DE" sz="1000" b="1">
                  <a:latin typeface="Arial" charset="0"/>
                  <a:ea typeface="MS PGothic" panose="020B0600070205080204" pitchFamily="34" charset="-128"/>
                </a:rPr>
                <a:t>Borkum West II</a:t>
              </a:r>
            </a:p>
            <a:p>
              <a:pPr algn="ctr" eaLnBrk="1" hangingPunct="1">
                <a:defRPr/>
              </a:pPr>
              <a:endParaRPr lang="de-DE" sz="1200" b="1">
                <a:solidFill>
                  <a:srgbClr val="800000"/>
                </a:solidFill>
                <a:latin typeface="Arial" charset="0"/>
                <a:ea typeface="MS PGothic" panose="020B0600070205080204" pitchFamily="34" charset="-128"/>
              </a:endParaRPr>
            </a:p>
          </p:txBody>
        </p:sp>
      </p:grpSp>
      <p:grpSp>
        <p:nvGrpSpPr>
          <p:cNvPr id="155" name="_s122965"/>
          <p:cNvGrpSpPr>
            <a:grpSpLocks/>
          </p:cNvGrpSpPr>
          <p:nvPr/>
        </p:nvGrpSpPr>
        <p:grpSpPr bwMode="auto">
          <a:xfrm>
            <a:off x="5186953" y="4928214"/>
            <a:ext cx="858517" cy="282230"/>
            <a:chOff x="4666" y="3072"/>
            <a:chExt cx="1225" cy="503"/>
          </a:xfrm>
        </p:grpSpPr>
        <p:pic>
          <p:nvPicPr>
            <p:cNvPr id="220" name="_s122965"/>
            <p:cNvPicPr>
              <a:picLocks noChangeArrowheads="1"/>
            </p:cNvPicPr>
            <p:nvPr/>
          </p:nvPicPr>
          <p:blipFill>
            <a:blip r:embed="rId6" cstate="print">
              <a:lum bright="-2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6" y="3072"/>
              <a:ext cx="1225" cy="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1" name="Text Box 59"/>
            <p:cNvSpPr txBox="1">
              <a:spLocks noChangeArrowheads="1"/>
            </p:cNvSpPr>
            <p:nvPr/>
          </p:nvSpPr>
          <p:spPr bwMode="auto">
            <a:xfrm>
              <a:off x="4732" y="3114"/>
              <a:ext cx="1096" cy="361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1" hangingPunct="1">
                <a:defRPr/>
              </a:pPr>
              <a:endParaRPr lang="de-DE" sz="1200" b="1">
                <a:solidFill>
                  <a:srgbClr val="800000"/>
                </a:solidFill>
                <a:latin typeface="Arial" charset="0"/>
                <a:ea typeface="MS PGothic" panose="020B0600070205080204" pitchFamily="34" charset="-128"/>
              </a:endParaRPr>
            </a:p>
            <a:p>
              <a:pPr algn="ctr" eaLnBrk="1" hangingPunct="1">
                <a:defRPr/>
              </a:pPr>
              <a:r>
                <a:rPr lang="de-DE" sz="1000" b="1">
                  <a:latin typeface="Arial" charset="0"/>
                  <a:ea typeface="MS PGothic" panose="020B0600070205080204" pitchFamily="34" charset="-128"/>
                </a:rPr>
                <a:t>Alpha Ventus</a:t>
              </a:r>
            </a:p>
            <a:p>
              <a:pPr algn="ctr" eaLnBrk="1" hangingPunct="1">
                <a:defRPr/>
              </a:pPr>
              <a:endParaRPr lang="de-DE" sz="1200" b="1">
                <a:solidFill>
                  <a:srgbClr val="800000"/>
                </a:solidFill>
                <a:latin typeface="Arial" charset="0"/>
                <a:ea typeface="MS PGothic" panose="020B0600070205080204" pitchFamily="34" charset="-128"/>
              </a:endParaRPr>
            </a:p>
          </p:txBody>
        </p:sp>
      </p:grpSp>
      <p:sp>
        <p:nvSpPr>
          <p:cNvPr id="156" name="Oval 16"/>
          <p:cNvSpPr>
            <a:spLocks noChangeArrowheads="1"/>
          </p:cNvSpPr>
          <p:nvPr/>
        </p:nvSpPr>
        <p:spPr bwMode="auto">
          <a:xfrm>
            <a:off x="4764170" y="5382592"/>
            <a:ext cx="306903" cy="227451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57" name="Line 17"/>
          <p:cNvSpPr>
            <a:spLocks noChangeShapeType="1"/>
          </p:cNvSpPr>
          <p:nvPr/>
        </p:nvSpPr>
        <p:spPr bwMode="auto">
          <a:xfrm>
            <a:off x="5188963" y="5539834"/>
            <a:ext cx="735487" cy="119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 b="1"/>
          </a:p>
        </p:txBody>
      </p:sp>
      <p:sp>
        <p:nvSpPr>
          <p:cNvPr id="159" name="Text Box 50"/>
          <p:cNvSpPr txBox="1">
            <a:spLocks noChangeArrowheads="1"/>
          </p:cNvSpPr>
          <p:nvPr/>
        </p:nvSpPr>
        <p:spPr bwMode="auto">
          <a:xfrm>
            <a:off x="6124134" y="5375846"/>
            <a:ext cx="727375" cy="408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000" b="1">
                <a:cs typeface="Arial" panose="020B0604020202020204" pitchFamily="34" charset="0"/>
              </a:rPr>
              <a:t>Gode Wind</a:t>
            </a:r>
          </a:p>
        </p:txBody>
      </p:sp>
      <p:sp>
        <p:nvSpPr>
          <p:cNvPr id="160" name="Rectangle 66"/>
          <p:cNvSpPr>
            <a:spLocks noChangeArrowheads="1"/>
          </p:cNvSpPr>
          <p:nvPr/>
        </p:nvSpPr>
        <p:spPr bwMode="auto">
          <a:xfrm>
            <a:off x="7343026" y="1422248"/>
            <a:ext cx="11818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dirty="0" smtClean="0">
                <a:latin typeface="+mn-lt"/>
              </a:rPr>
              <a:t>Insurance Broker Project</a:t>
            </a:r>
            <a:endParaRPr lang="de-DE" altLang="de-DE" sz="1200" dirty="0">
              <a:latin typeface="+mn-lt"/>
            </a:endParaRPr>
          </a:p>
        </p:txBody>
      </p:sp>
      <p:sp>
        <p:nvSpPr>
          <p:cNvPr id="161" name="Rectangle 67"/>
          <p:cNvSpPr>
            <a:spLocks noChangeArrowheads="1"/>
          </p:cNvSpPr>
          <p:nvPr/>
        </p:nvSpPr>
        <p:spPr bwMode="auto">
          <a:xfrm>
            <a:off x="7362076" y="2655735"/>
            <a:ext cx="129939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dirty="0" err="1" smtClean="0">
                <a:latin typeface="+mn-lt"/>
              </a:rPr>
              <a:t>Adviser</a:t>
            </a:r>
            <a:endParaRPr lang="de-DE" altLang="de-DE" sz="1200" dirty="0">
              <a:latin typeface="+mn-lt"/>
            </a:endParaRPr>
          </a:p>
        </p:txBody>
      </p:sp>
      <p:sp>
        <p:nvSpPr>
          <p:cNvPr id="162" name="Rectangle 68"/>
          <p:cNvSpPr>
            <a:spLocks noChangeArrowheads="1"/>
          </p:cNvSpPr>
          <p:nvPr/>
        </p:nvSpPr>
        <p:spPr bwMode="auto">
          <a:xfrm>
            <a:off x="7343026" y="1949298"/>
            <a:ext cx="14645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dirty="0" smtClean="0">
                <a:latin typeface="+mn-lt"/>
              </a:rPr>
              <a:t>Insurance Broker </a:t>
            </a:r>
            <a:r>
              <a:rPr lang="de-DE" altLang="de-DE" sz="1200" dirty="0" err="1" smtClean="0">
                <a:latin typeface="+mn-lt"/>
              </a:rPr>
              <a:t>Contractors</a:t>
            </a:r>
            <a:endParaRPr lang="de-DE" altLang="de-DE" sz="1200" dirty="0">
              <a:latin typeface="+mn-lt"/>
            </a:endParaRPr>
          </a:p>
        </p:txBody>
      </p:sp>
      <p:pic>
        <p:nvPicPr>
          <p:cNvPr id="163" name="Picture 73" descr="Map Overlay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600" y="4077916"/>
            <a:ext cx="50507" cy="50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" name="Picture 75" descr="Map Overlay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600" y="4077916"/>
            <a:ext cx="50507" cy="50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70" y="1393958"/>
            <a:ext cx="6469810" cy="4400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" name="Text Box 26"/>
          <p:cNvSpPr txBox="1">
            <a:spLocks noChangeArrowheads="1"/>
          </p:cNvSpPr>
          <p:nvPr/>
        </p:nvSpPr>
        <p:spPr bwMode="auto">
          <a:xfrm>
            <a:off x="7025549" y="1424812"/>
            <a:ext cx="283799" cy="286055"/>
          </a:xfrm>
          <a:prstGeom prst="rect">
            <a:avLst/>
          </a:prstGeom>
          <a:gradFill>
            <a:gsLst>
              <a:gs pos="16000">
                <a:srgbClr val="A50021"/>
              </a:gs>
              <a:gs pos="85000">
                <a:srgbClr val="C00000"/>
              </a:gs>
              <a:gs pos="93000">
                <a:srgbClr val="A50021"/>
              </a:gs>
              <a:gs pos="97000">
                <a:srgbClr val="A50021"/>
              </a:gs>
            </a:gsLst>
            <a:path path="rect">
              <a:fillToRect l="100000" t="100000"/>
            </a:path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txBody>
          <a:bodyPr wrap="none" lIns="0" tIns="0" rIns="0" bIns="0" anchor="ctr"/>
          <a:lstStyle>
            <a:defPPr>
              <a:defRPr lang="de-DE"/>
            </a:defPPr>
            <a:lvl1pPr algn="ctr" eaLnBrk="1" hangingPunct="1">
              <a:defRPr sz="1200" b="1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endParaRPr lang="de-DE" smtClean="0"/>
          </a:p>
        </p:txBody>
      </p:sp>
      <p:sp>
        <p:nvSpPr>
          <p:cNvPr id="167" name="Text Box 14"/>
          <p:cNvSpPr txBox="1">
            <a:spLocks noChangeArrowheads="1"/>
          </p:cNvSpPr>
          <p:nvPr/>
        </p:nvSpPr>
        <p:spPr bwMode="auto">
          <a:xfrm>
            <a:off x="7025755" y="2656092"/>
            <a:ext cx="298259" cy="270024"/>
          </a:xfrm>
          <a:prstGeom prst="rect">
            <a:avLst/>
          </a:prstGeom>
          <a:gradFill rotWithShape="1">
            <a:gsLst>
              <a:gs pos="0">
                <a:srgbClr val="891C94"/>
              </a:gs>
              <a:gs pos="100000">
                <a:srgbClr val="7030A0"/>
              </a:gs>
            </a:gsLst>
            <a:path path="shape">
              <a:fillToRect l="50000" t="50000" r="50000" b="50000"/>
            </a:path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0" tIns="0" rIns="0" bIns="0" anchor="ctr"/>
          <a:lstStyle>
            <a:defPPr>
              <a:defRPr lang="de-DE"/>
            </a:defPPr>
            <a:lvl1pPr algn="ctr" eaLnBrk="1" hangingPunct="1">
              <a:buFontTx/>
              <a:buNone/>
              <a:defRPr sz="1200" b="1">
                <a:solidFill>
                  <a:srgbClr val="800000"/>
                </a:solidFill>
              </a:defRPr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>
              <a:defRPr/>
            </a:pPr>
            <a:endParaRPr lang="de-DE" smtClean="0"/>
          </a:p>
          <a:p>
            <a:pPr>
              <a:defRPr/>
            </a:pPr>
            <a:endParaRPr lang="de-DE" smtClean="0"/>
          </a:p>
        </p:txBody>
      </p:sp>
      <p:sp>
        <p:nvSpPr>
          <p:cNvPr id="168" name="Oval 4"/>
          <p:cNvSpPr>
            <a:spLocks noChangeArrowheads="1"/>
          </p:cNvSpPr>
          <p:nvPr/>
        </p:nvSpPr>
        <p:spPr bwMode="auto">
          <a:xfrm>
            <a:off x="5087500" y="2748341"/>
            <a:ext cx="306904" cy="22626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69" name="Line 5"/>
          <p:cNvSpPr>
            <a:spLocks noChangeShapeType="1"/>
          </p:cNvSpPr>
          <p:nvPr/>
        </p:nvSpPr>
        <p:spPr bwMode="auto">
          <a:xfrm flipV="1">
            <a:off x="5394404" y="2504143"/>
            <a:ext cx="244573" cy="2404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 b="1"/>
          </a:p>
        </p:txBody>
      </p:sp>
      <p:sp>
        <p:nvSpPr>
          <p:cNvPr id="170" name="Oval 7"/>
          <p:cNvSpPr>
            <a:spLocks noChangeArrowheads="1"/>
          </p:cNvSpPr>
          <p:nvPr/>
        </p:nvSpPr>
        <p:spPr bwMode="auto">
          <a:xfrm>
            <a:off x="3941921" y="2708539"/>
            <a:ext cx="429935" cy="170291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71" name="Line 8"/>
          <p:cNvSpPr>
            <a:spLocks noChangeShapeType="1"/>
          </p:cNvSpPr>
          <p:nvPr/>
        </p:nvSpPr>
        <p:spPr bwMode="auto">
          <a:xfrm>
            <a:off x="4354285" y="2861888"/>
            <a:ext cx="603340" cy="244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 b="1"/>
          </a:p>
        </p:txBody>
      </p:sp>
      <p:sp>
        <p:nvSpPr>
          <p:cNvPr id="172" name="Oval 10"/>
          <p:cNvSpPr>
            <a:spLocks noChangeArrowheads="1"/>
          </p:cNvSpPr>
          <p:nvPr/>
        </p:nvSpPr>
        <p:spPr bwMode="auto">
          <a:xfrm>
            <a:off x="4537666" y="3768498"/>
            <a:ext cx="388818" cy="28342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73" name="Line 11"/>
          <p:cNvSpPr>
            <a:spLocks noChangeShapeType="1"/>
          </p:cNvSpPr>
          <p:nvPr/>
        </p:nvSpPr>
        <p:spPr bwMode="auto">
          <a:xfrm flipV="1">
            <a:off x="4960888" y="3693658"/>
            <a:ext cx="875775" cy="19246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 b="1"/>
          </a:p>
        </p:txBody>
      </p:sp>
      <p:sp>
        <p:nvSpPr>
          <p:cNvPr id="174" name="Oval 13"/>
          <p:cNvSpPr>
            <a:spLocks noChangeArrowheads="1"/>
          </p:cNvSpPr>
          <p:nvPr/>
        </p:nvSpPr>
        <p:spPr bwMode="auto">
          <a:xfrm>
            <a:off x="3430670" y="3701413"/>
            <a:ext cx="306903" cy="22626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75" name="Oval 16"/>
          <p:cNvSpPr>
            <a:spLocks noChangeArrowheads="1"/>
          </p:cNvSpPr>
          <p:nvPr/>
        </p:nvSpPr>
        <p:spPr bwMode="auto">
          <a:xfrm>
            <a:off x="3531278" y="4496545"/>
            <a:ext cx="306904" cy="22626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76" name="Line 17"/>
          <p:cNvSpPr>
            <a:spLocks noChangeShapeType="1"/>
          </p:cNvSpPr>
          <p:nvPr/>
        </p:nvSpPr>
        <p:spPr bwMode="auto">
          <a:xfrm flipH="1" flipV="1">
            <a:off x="2439472" y="4428695"/>
            <a:ext cx="273289" cy="744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 b="1"/>
          </a:p>
        </p:txBody>
      </p:sp>
      <p:sp>
        <p:nvSpPr>
          <p:cNvPr id="177" name="Oval 19"/>
          <p:cNvSpPr>
            <a:spLocks noChangeArrowheads="1"/>
          </p:cNvSpPr>
          <p:nvPr/>
        </p:nvSpPr>
        <p:spPr bwMode="auto">
          <a:xfrm>
            <a:off x="4148681" y="4486408"/>
            <a:ext cx="307257" cy="218728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78" name="Oval 21"/>
          <p:cNvSpPr>
            <a:spLocks noChangeArrowheads="1"/>
          </p:cNvSpPr>
          <p:nvPr/>
        </p:nvSpPr>
        <p:spPr bwMode="auto">
          <a:xfrm>
            <a:off x="2760004" y="3952495"/>
            <a:ext cx="306903" cy="22626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82" name="Oval 21"/>
          <p:cNvSpPr>
            <a:spLocks noChangeArrowheads="1"/>
          </p:cNvSpPr>
          <p:nvPr/>
        </p:nvSpPr>
        <p:spPr bwMode="auto">
          <a:xfrm>
            <a:off x="3475095" y="5123830"/>
            <a:ext cx="306904" cy="22745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83" name="Line 23"/>
          <p:cNvSpPr>
            <a:spLocks noChangeShapeType="1"/>
          </p:cNvSpPr>
          <p:nvPr/>
        </p:nvSpPr>
        <p:spPr bwMode="auto">
          <a:xfrm flipV="1">
            <a:off x="2183959" y="4142190"/>
            <a:ext cx="605247" cy="71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b="1"/>
          </a:p>
        </p:txBody>
      </p:sp>
      <p:sp>
        <p:nvSpPr>
          <p:cNvPr id="184" name="Text Box 27"/>
          <p:cNvSpPr txBox="1">
            <a:spLocks noChangeArrowheads="1"/>
          </p:cNvSpPr>
          <p:nvPr/>
        </p:nvSpPr>
        <p:spPr bwMode="auto">
          <a:xfrm>
            <a:off x="1197308" y="3991007"/>
            <a:ext cx="1037826" cy="207788"/>
          </a:xfrm>
          <a:prstGeom prst="rect">
            <a:avLst/>
          </a:prstGeom>
          <a:gradFill>
            <a:gsLst>
              <a:gs pos="16000">
                <a:srgbClr val="A50021"/>
              </a:gs>
              <a:gs pos="85000">
                <a:srgbClr val="C00000"/>
              </a:gs>
              <a:gs pos="93000">
                <a:srgbClr val="A50021"/>
              </a:gs>
              <a:gs pos="97000">
                <a:srgbClr val="A50021"/>
              </a:gs>
            </a:gsLst>
            <a:path path="rect">
              <a:fillToRect l="100000" t="100000"/>
            </a:path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txBody>
          <a:bodyPr wrap="none" lIns="0" tIns="0" rIns="0" bIns="0" anchor="ctr"/>
          <a:lstStyle>
            <a:defPPr>
              <a:defRPr lang="de-DE"/>
            </a:defPPr>
            <a:lvl1pPr algn="ctr" eaLnBrk="1" hangingPunct="1">
              <a:defRPr sz="1200" b="1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r>
              <a:rPr lang="de-DE" dirty="0" smtClean="0">
                <a:solidFill>
                  <a:schemeClr val="bg1"/>
                </a:solidFill>
              </a:rPr>
              <a:t>Bard Offshore</a:t>
            </a:r>
          </a:p>
        </p:txBody>
      </p:sp>
      <p:sp>
        <p:nvSpPr>
          <p:cNvPr id="185" name="Text Box 39"/>
          <p:cNvSpPr txBox="1">
            <a:spLocks noChangeArrowheads="1"/>
          </p:cNvSpPr>
          <p:nvPr/>
        </p:nvSpPr>
        <p:spPr bwMode="auto">
          <a:xfrm>
            <a:off x="5862764" y="3679712"/>
            <a:ext cx="886910" cy="21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de-DE" sz="1200" b="1">
              <a:solidFill>
                <a:srgbClr val="606060"/>
              </a:solidFill>
              <a:cs typeface="Arial" panose="020B0604020202020204" pitchFamily="34" charset="0"/>
            </a:endParaRPr>
          </a:p>
        </p:txBody>
      </p:sp>
      <p:sp>
        <p:nvSpPr>
          <p:cNvPr id="186" name="Text Box 49"/>
          <p:cNvSpPr txBox="1">
            <a:spLocks noChangeArrowheads="1"/>
          </p:cNvSpPr>
          <p:nvPr/>
        </p:nvSpPr>
        <p:spPr bwMode="auto">
          <a:xfrm>
            <a:off x="4109348" y="5100660"/>
            <a:ext cx="840465" cy="207788"/>
          </a:xfrm>
          <a:prstGeom prst="rect">
            <a:avLst/>
          </a:prstGeom>
          <a:gradFill>
            <a:gsLst>
              <a:gs pos="16000">
                <a:srgbClr val="A50021"/>
              </a:gs>
              <a:gs pos="85000">
                <a:srgbClr val="C00000"/>
              </a:gs>
              <a:gs pos="93000">
                <a:srgbClr val="A50021"/>
              </a:gs>
              <a:gs pos="97000">
                <a:srgbClr val="A50021"/>
              </a:gs>
            </a:gsLst>
            <a:path path="rect">
              <a:fillToRect l="100000" t="100000"/>
            </a:path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txBody>
          <a:bodyPr wrap="none" lIns="0" tIns="0" rIns="0" bIns="0" anchor="ctr"/>
          <a:lstStyle>
            <a:defPPr>
              <a:defRPr lang="de-DE"/>
            </a:defPPr>
            <a:lvl1pPr algn="ctr" eaLnBrk="1" hangingPunct="1">
              <a:defRPr sz="1200" b="1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r>
              <a:rPr lang="de-DE" dirty="0" err="1" smtClean="0">
                <a:solidFill>
                  <a:schemeClr val="bg1"/>
                </a:solidFill>
              </a:rPr>
              <a:t>Riffgat</a:t>
            </a:r>
            <a:endParaRPr lang="de-DE" dirty="0" smtClean="0">
              <a:solidFill>
                <a:schemeClr val="bg1"/>
              </a:solidFill>
            </a:endParaRPr>
          </a:p>
        </p:txBody>
      </p:sp>
      <p:sp>
        <p:nvSpPr>
          <p:cNvPr id="187" name="Text Box 50"/>
          <p:cNvSpPr txBox="1">
            <a:spLocks noChangeArrowheads="1"/>
          </p:cNvSpPr>
          <p:nvPr/>
        </p:nvSpPr>
        <p:spPr bwMode="auto">
          <a:xfrm>
            <a:off x="5879953" y="3608662"/>
            <a:ext cx="762054" cy="207788"/>
          </a:xfrm>
          <a:prstGeom prst="rect">
            <a:avLst/>
          </a:prstGeom>
          <a:gradFill>
            <a:gsLst>
              <a:gs pos="16000">
                <a:srgbClr val="A50021"/>
              </a:gs>
              <a:gs pos="85000">
                <a:srgbClr val="C00000"/>
              </a:gs>
              <a:gs pos="93000">
                <a:srgbClr val="A50021"/>
              </a:gs>
              <a:gs pos="97000">
                <a:srgbClr val="A50021"/>
              </a:gs>
            </a:gsLst>
            <a:path path="rect">
              <a:fillToRect l="100000" t="100000"/>
            </a:path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txBody>
          <a:bodyPr wrap="none" lIns="0" tIns="0" rIns="0" bIns="0" anchor="ctr"/>
          <a:lstStyle>
            <a:defPPr>
              <a:defRPr lang="de-DE"/>
            </a:defPPr>
            <a:lvl1pPr algn="ctr" eaLnBrk="1" hangingPunct="1">
              <a:defRPr sz="1200" b="1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r>
              <a:rPr lang="de-DE" dirty="0" err="1" smtClean="0">
                <a:solidFill>
                  <a:schemeClr val="bg1"/>
                </a:solidFill>
              </a:rPr>
              <a:t>Meerwind</a:t>
            </a:r>
            <a:endParaRPr lang="de-DE" dirty="0" smtClean="0">
              <a:solidFill>
                <a:schemeClr val="bg1"/>
              </a:solidFill>
            </a:endParaRPr>
          </a:p>
        </p:txBody>
      </p:sp>
      <p:sp>
        <p:nvSpPr>
          <p:cNvPr id="188" name="Rectangle 52"/>
          <p:cNvSpPr>
            <a:spLocks noChangeArrowheads="1"/>
          </p:cNvSpPr>
          <p:nvPr/>
        </p:nvSpPr>
        <p:spPr bwMode="auto">
          <a:xfrm>
            <a:off x="4895337" y="3135628"/>
            <a:ext cx="1243970" cy="207788"/>
          </a:xfrm>
          <a:prstGeom prst="rect">
            <a:avLst/>
          </a:prstGeom>
          <a:gradFill>
            <a:gsLst>
              <a:gs pos="16000">
                <a:srgbClr val="A50021"/>
              </a:gs>
              <a:gs pos="85000">
                <a:srgbClr val="C00000"/>
              </a:gs>
              <a:gs pos="93000">
                <a:srgbClr val="A50021"/>
              </a:gs>
              <a:gs pos="97000">
                <a:srgbClr val="A50021"/>
              </a:gs>
            </a:gsLst>
            <a:path path="rect">
              <a:fillToRect l="100000" t="100000"/>
            </a:path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txBody>
          <a:bodyPr wrap="none" lIns="0" tIns="0" rIns="0" bIns="0" anchor="ctr"/>
          <a:lstStyle/>
          <a:p>
            <a:pPr algn="ctr" eaLnBrk="1" hangingPunct="1">
              <a:defRPr/>
            </a:pPr>
            <a:r>
              <a:rPr lang="de-DE" sz="1200" b="1" dirty="0" smtClean="0">
                <a:solidFill>
                  <a:schemeClr val="bg1"/>
                </a:solidFill>
              </a:rPr>
              <a:t>Nördlicher Grund</a:t>
            </a:r>
            <a:endParaRPr lang="de-DE" sz="1200" b="1" dirty="0">
              <a:solidFill>
                <a:schemeClr val="bg1"/>
              </a:solidFill>
            </a:endParaRPr>
          </a:p>
        </p:txBody>
      </p:sp>
      <p:sp>
        <p:nvSpPr>
          <p:cNvPr id="189" name="Rectangle 53"/>
          <p:cNvSpPr>
            <a:spLocks noChangeArrowheads="1"/>
          </p:cNvSpPr>
          <p:nvPr/>
        </p:nvSpPr>
        <p:spPr bwMode="auto">
          <a:xfrm>
            <a:off x="5311596" y="2261939"/>
            <a:ext cx="790725" cy="207788"/>
          </a:xfrm>
          <a:prstGeom prst="rect">
            <a:avLst/>
          </a:prstGeom>
          <a:gradFill>
            <a:gsLst>
              <a:gs pos="16000">
                <a:srgbClr val="A50021"/>
              </a:gs>
              <a:gs pos="85000">
                <a:srgbClr val="C00000"/>
              </a:gs>
              <a:gs pos="93000">
                <a:srgbClr val="A50021"/>
              </a:gs>
              <a:gs pos="97000">
                <a:srgbClr val="A50021"/>
              </a:gs>
            </a:gsLst>
            <a:path path="rect">
              <a:fillToRect l="100000" t="100000"/>
            </a:path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txBody>
          <a:bodyPr wrap="none" lIns="0" tIns="0" rIns="0" bIns="0" anchor="ctr"/>
          <a:lstStyle/>
          <a:p>
            <a:pPr algn="ctr" eaLnBrk="1" hangingPunct="1">
              <a:defRPr/>
            </a:pPr>
            <a:r>
              <a:rPr lang="de-DE" sz="1200" b="1" dirty="0" err="1">
                <a:solidFill>
                  <a:schemeClr val="bg1"/>
                </a:solidFill>
              </a:rPr>
              <a:t>Butendiek</a:t>
            </a:r>
            <a:endParaRPr lang="de-DE" sz="1200" b="1" dirty="0">
              <a:solidFill>
                <a:schemeClr val="bg1"/>
              </a:solidFill>
            </a:endParaRPr>
          </a:p>
        </p:txBody>
      </p:sp>
      <p:sp>
        <p:nvSpPr>
          <p:cNvPr id="190" name="Text Box 53"/>
          <p:cNvSpPr txBox="1">
            <a:spLocks noChangeArrowheads="1"/>
          </p:cNvSpPr>
          <p:nvPr/>
        </p:nvSpPr>
        <p:spPr bwMode="auto">
          <a:xfrm>
            <a:off x="4017646" y="3290798"/>
            <a:ext cx="834504" cy="203410"/>
          </a:xfrm>
          <a:prstGeom prst="rect">
            <a:avLst/>
          </a:prstGeom>
          <a:gradFill>
            <a:gsLst>
              <a:gs pos="16000">
                <a:srgbClr val="008000"/>
              </a:gs>
              <a:gs pos="85000">
                <a:srgbClr val="008000"/>
              </a:gs>
              <a:gs pos="93000">
                <a:srgbClr val="008000"/>
              </a:gs>
              <a:gs pos="97000">
                <a:srgbClr val="008000"/>
              </a:gs>
            </a:gsLst>
            <a:path path="rect">
              <a:fillToRect l="100000" t="100000"/>
            </a:path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txBody>
          <a:bodyPr wrap="none" lIns="0" tIns="0" rIns="0" bIns="0" anchor="ctr"/>
          <a:lstStyle>
            <a:defPPr>
              <a:defRPr lang="de-DE"/>
            </a:defPPr>
            <a:lvl1pPr algn="ctr" eaLnBrk="1" hangingPunct="1">
              <a:defRPr sz="1200" b="1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endParaRPr lang="de-DE" dirty="0"/>
          </a:p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Global Tech</a:t>
            </a:r>
          </a:p>
          <a:p>
            <a:pPr>
              <a:defRPr/>
            </a:pPr>
            <a:endParaRPr lang="de-DE" dirty="0"/>
          </a:p>
        </p:txBody>
      </p:sp>
      <p:sp>
        <p:nvSpPr>
          <p:cNvPr id="191" name="Text Box 56"/>
          <p:cNvSpPr txBox="1">
            <a:spLocks noChangeArrowheads="1"/>
          </p:cNvSpPr>
          <p:nvPr/>
        </p:nvSpPr>
        <p:spPr bwMode="auto">
          <a:xfrm>
            <a:off x="1415647" y="4787564"/>
            <a:ext cx="1053808" cy="216451"/>
          </a:xfrm>
          <a:prstGeom prst="rect">
            <a:avLst/>
          </a:prstGeom>
          <a:gradFill>
            <a:gsLst>
              <a:gs pos="16000">
                <a:srgbClr val="008000"/>
              </a:gs>
              <a:gs pos="85000">
                <a:srgbClr val="008000"/>
              </a:gs>
              <a:gs pos="93000">
                <a:srgbClr val="008000"/>
              </a:gs>
              <a:gs pos="97000">
                <a:srgbClr val="008000"/>
              </a:gs>
            </a:gsLst>
            <a:path path="rect">
              <a:fillToRect l="100000" t="100000"/>
            </a:path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txBody>
          <a:bodyPr wrap="none" lIns="0" tIns="0" rIns="0" bIns="0" anchor="ctr"/>
          <a:lstStyle>
            <a:defPPr>
              <a:defRPr lang="de-DE"/>
            </a:defPPr>
            <a:lvl1pPr algn="ctr" eaLnBrk="1" hangingPunct="1">
              <a:defRPr sz="1200" b="1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endParaRPr lang="de-DE" dirty="0"/>
          </a:p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Borkum West II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92" name="Oval 16"/>
          <p:cNvSpPr>
            <a:spLocks noChangeArrowheads="1"/>
          </p:cNvSpPr>
          <p:nvPr/>
        </p:nvSpPr>
        <p:spPr bwMode="auto">
          <a:xfrm>
            <a:off x="2961291" y="4478695"/>
            <a:ext cx="441305" cy="17029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93" name="Line 17"/>
          <p:cNvSpPr>
            <a:spLocks noChangeShapeType="1"/>
          </p:cNvSpPr>
          <p:nvPr/>
        </p:nvSpPr>
        <p:spPr bwMode="auto">
          <a:xfrm flipV="1">
            <a:off x="3808214" y="5226269"/>
            <a:ext cx="269085" cy="184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 b="1"/>
          </a:p>
        </p:txBody>
      </p:sp>
      <p:sp>
        <p:nvSpPr>
          <p:cNvPr id="194" name="Text Box 64"/>
          <p:cNvSpPr txBox="1">
            <a:spLocks noChangeArrowheads="1"/>
          </p:cNvSpPr>
          <p:nvPr/>
        </p:nvSpPr>
        <p:spPr bwMode="auto">
          <a:xfrm>
            <a:off x="5301164" y="4547717"/>
            <a:ext cx="768618" cy="203410"/>
          </a:xfrm>
          <a:prstGeom prst="rect">
            <a:avLst/>
          </a:prstGeom>
          <a:gradFill rotWithShape="1">
            <a:gsLst>
              <a:gs pos="0">
                <a:srgbClr val="891C94"/>
              </a:gs>
              <a:gs pos="100000">
                <a:srgbClr val="7030A0"/>
              </a:gs>
            </a:gsLst>
            <a:path path="shape">
              <a:fillToRect l="50000" t="50000" r="50000" b="50000"/>
            </a:path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de-DE" sz="1200" b="1" smtClean="0">
              <a:solidFill>
                <a:srgbClr val="80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de-DE" sz="1200" b="1" smtClean="0">
              <a:solidFill>
                <a:srgbClr val="800000"/>
              </a:solidFill>
            </a:endParaRPr>
          </a:p>
        </p:txBody>
      </p:sp>
      <p:sp>
        <p:nvSpPr>
          <p:cNvPr id="195" name="Text Box 50"/>
          <p:cNvSpPr txBox="1">
            <a:spLocks noChangeArrowheads="1"/>
          </p:cNvSpPr>
          <p:nvPr/>
        </p:nvSpPr>
        <p:spPr bwMode="auto">
          <a:xfrm>
            <a:off x="5234756" y="4510062"/>
            <a:ext cx="96466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Gode </a:t>
            </a:r>
            <a:r>
              <a:rPr lang="de-DE" altLang="de-DE" sz="12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Wind</a:t>
            </a:r>
          </a:p>
        </p:txBody>
      </p:sp>
      <p:pic>
        <p:nvPicPr>
          <p:cNvPr id="196" name="Picture 26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446" y="4327343"/>
            <a:ext cx="169497" cy="195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7" name="Text Box 64"/>
          <p:cNvSpPr txBox="1">
            <a:spLocks noChangeArrowheads="1"/>
          </p:cNvSpPr>
          <p:nvPr/>
        </p:nvSpPr>
        <p:spPr bwMode="auto">
          <a:xfrm>
            <a:off x="6137074" y="4030522"/>
            <a:ext cx="768618" cy="203410"/>
          </a:xfrm>
          <a:prstGeom prst="rect">
            <a:avLst/>
          </a:prstGeom>
          <a:gradFill>
            <a:gsLst>
              <a:gs pos="16000">
                <a:srgbClr val="0070C0"/>
              </a:gs>
              <a:gs pos="85000">
                <a:schemeClr val="accent6">
                  <a:lumMod val="89000"/>
                </a:schemeClr>
              </a:gs>
              <a:gs pos="93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rect">
              <a:fillToRect l="100000" t="100000"/>
            </a:path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  <a:extLst/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de-DE" sz="1200" b="1" smtClean="0">
              <a:solidFill>
                <a:srgbClr val="80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de-DE" sz="1200" b="1" smtClean="0">
              <a:solidFill>
                <a:srgbClr val="800000"/>
              </a:solidFill>
            </a:endParaRPr>
          </a:p>
        </p:txBody>
      </p:sp>
      <p:pic>
        <p:nvPicPr>
          <p:cNvPr id="198" name="Picture 272" descr="Map Overlay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600" y="4077916"/>
            <a:ext cx="50507" cy="50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9" name="Line 274"/>
          <p:cNvSpPr>
            <a:spLocks noChangeShapeType="1"/>
          </p:cNvSpPr>
          <p:nvPr/>
        </p:nvSpPr>
        <p:spPr bwMode="auto">
          <a:xfrm>
            <a:off x="5605711" y="4024877"/>
            <a:ext cx="489008" cy="94256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2000" tIns="0" rIns="0" bIns="0" anchor="ctr"/>
          <a:lstStyle/>
          <a:p>
            <a:endParaRPr lang="de-DE" b="1"/>
          </a:p>
        </p:txBody>
      </p:sp>
      <p:sp>
        <p:nvSpPr>
          <p:cNvPr id="200" name="Text Box 50"/>
          <p:cNvSpPr txBox="1">
            <a:spLocks noChangeArrowheads="1"/>
          </p:cNvSpPr>
          <p:nvPr/>
        </p:nvSpPr>
        <p:spPr bwMode="auto">
          <a:xfrm>
            <a:off x="6316112" y="4000867"/>
            <a:ext cx="68711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000" b="1" dirty="0" err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HelWin</a:t>
            </a:r>
            <a:endParaRPr lang="de-DE" altLang="de-DE" sz="10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201" name="AutoShape 276"/>
          <p:cNvCxnSpPr>
            <a:cxnSpLocks noChangeShapeType="1"/>
          </p:cNvCxnSpPr>
          <p:nvPr/>
        </p:nvCxnSpPr>
        <p:spPr bwMode="auto">
          <a:xfrm>
            <a:off x="6394789" y="4652465"/>
            <a:ext cx="476500" cy="400867"/>
          </a:xfrm>
          <a:prstGeom prst="bentConnector3">
            <a:avLst>
              <a:gd name="adj1" fmla="val 50000"/>
            </a:avLst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 type="triangle" w="med" len="med"/>
              </a14:hiddenLine>
            </a:ext>
          </a:extLst>
        </p:spPr>
      </p:cxnSp>
      <p:pic>
        <p:nvPicPr>
          <p:cNvPr id="202" name="Picture 27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720" y="3926870"/>
            <a:ext cx="169497" cy="195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3" name="Text Box 50"/>
          <p:cNvSpPr txBox="1">
            <a:spLocks noChangeArrowheads="1"/>
          </p:cNvSpPr>
          <p:nvPr/>
        </p:nvSpPr>
        <p:spPr bwMode="auto">
          <a:xfrm>
            <a:off x="6127619" y="2621126"/>
            <a:ext cx="774432" cy="207788"/>
          </a:xfrm>
          <a:prstGeom prst="rect">
            <a:avLst/>
          </a:prstGeom>
          <a:gradFill>
            <a:gsLst>
              <a:gs pos="16000">
                <a:srgbClr val="0070C0"/>
              </a:gs>
              <a:gs pos="85000">
                <a:schemeClr val="accent6">
                  <a:lumMod val="89000"/>
                </a:schemeClr>
              </a:gs>
              <a:gs pos="93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rect">
              <a:fillToRect l="100000" t="100000"/>
            </a:path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txBody>
          <a:bodyPr wrap="none" lIns="0" tIns="0" rIns="0" bIns="0" anchor="ctr"/>
          <a:lstStyle>
            <a:defPPr>
              <a:defRPr lang="de-DE"/>
            </a:defPPr>
            <a:lvl1pPr algn="ctr" eaLnBrk="1" hangingPunct="1">
              <a:buFontTx/>
              <a:buNone/>
              <a:defRPr sz="1200" b="1">
                <a:solidFill>
                  <a:srgbClr val="800000"/>
                </a:solidFill>
              </a:defRPr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algn="l">
              <a:defRPr/>
            </a:pPr>
            <a:r>
              <a:rPr lang="de-DE" sz="1000" dirty="0" smtClean="0">
                <a:solidFill>
                  <a:schemeClr val="bg1"/>
                </a:solidFill>
                <a:cs typeface="Arial" panose="020B0604020202020204" pitchFamily="34" charset="0"/>
              </a:rPr>
              <a:t>         </a:t>
            </a:r>
            <a:r>
              <a:rPr lang="de-DE" sz="10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SylWin</a:t>
            </a:r>
            <a:endParaRPr lang="de-DE" sz="1000" dirty="0" smtClean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04" name="Line 283"/>
          <p:cNvSpPr>
            <a:spLocks noChangeShapeType="1"/>
          </p:cNvSpPr>
          <p:nvPr/>
        </p:nvSpPr>
        <p:spPr bwMode="auto">
          <a:xfrm flipV="1">
            <a:off x="5726145" y="2729658"/>
            <a:ext cx="351237" cy="14944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2000" tIns="0" rIns="0" bIns="0" anchor="ctr"/>
          <a:lstStyle/>
          <a:p>
            <a:endParaRPr lang="de-DE" b="1"/>
          </a:p>
        </p:txBody>
      </p:sp>
      <p:pic>
        <p:nvPicPr>
          <p:cNvPr id="205" name="Picture 28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511" y="2670161"/>
            <a:ext cx="169497" cy="195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" name="Text Box 64"/>
          <p:cNvSpPr txBox="1">
            <a:spLocks noChangeArrowheads="1"/>
          </p:cNvSpPr>
          <p:nvPr/>
        </p:nvSpPr>
        <p:spPr bwMode="auto">
          <a:xfrm>
            <a:off x="1665322" y="4331162"/>
            <a:ext cx="768618" cy="203410"/>
          </a:xfrm>
          <a:prstGeom prst="rect">
            <a:avLst/>
          </a:prstGeom>
          <a:gradFill>
            <a:gsLst>
              <a:gs pos="16000">
                <a:srgbClr val="0070C0"/>
              </a:gs>
              <a:gs pos="85000">
                <a:schemeClr val="accent6">
                  <a:lumMod val="89000"/>
                </a:schemeClr>
              </a:gs>
              <a:gs pos="93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rect">
              <a:fillToRect l="100000" t="100000"/>
            </a:path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  <a:extLst/>
        </p:spPr>
        <p:txBody>
          <a:bodyPr wrap="none" lIns="0" tIns="0" rIns="0" bIns="0" anchor="ctr"/>
          <a:lstStyle>
            <a:defPPr>
              <a:defRPr lang="de-DE"/>
            </a:defPPr>
            <a:lvl1pPr algn="ctr" eaLnBrk="1" hangingPunct="1">
              <a:buFontTx/>
              <a:buNone/>
              <a:defRPr sz="1200" b="1">
                <a:solidFill>
                  <a:schemeClr val="accent4"/>
                </a:solidFill>
              </a:defRPr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>
              <a:defRPr/>
            </a:pPr>
            <a:endParaRPr lang="de-DE" smtClean="0"/>
          </a:p>
          <a:p>
            <a:pPr>
              <a:defRPr/>
            </a:pPr>
            <a:endParaRPr lang="de-DE" smtClean="0"/>
          </a:p>
        </p:txBody>
      </p:sp>
      <p:sp>
        <p:nvSpPr>
          <p:cNvPr id="207" name="Text Box 50"/>
          <p:cNvSpPr txBox="1">
            <a:spLocks noChangeArrowheads="1"/>
          </p:cNvSpPr>
          <p:nvPr/>
        </p:nvSpPr>
        <p:spPr bwMode="auto">
          <a:xfrm>
            <a:off x="1731544" y="4296746"/>
            <a:ext cx="74608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b="1" dirty="0" err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DolWin</a:t>
            </a:r>
            <a:endParaRPr lang="de-DE" altLang="de-DE" sz="12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208" name="Gerade Verbindung mit Pfeil 33"/>
          <p:cNvCxnSpPr>
            <a:cxnSpLocks noChangeShapeType="1"/>
          </p:cNvCxnSpPr>
          <p:nvPr/>
        </p:nvCxnSpPr>
        <p:spPr bwMode="auto">
          <a:xfrm flipH="1">
            <a:off x="3353969" y="5136523"/>
            <a:ext cx="113" cy="136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9" name="Text Box 14"/>
          <p:cNvSpPr txBox="1">
            <a:spLocks noChangeArrowheads="1"/>
          </p:cNvSpPr>
          <p:nvPr/>
        </p:nvSpPr>
        <p:spPr bwMode="auto">
          <a:xfrm>
            <a:off x="7033265" y="3198478"/>
            <a:ext cx="298259" cy="270023"/>
          </a:xfrm>
          <a:prstGeom prst="rect">
            <a:avLst/>
          </a:prstGeom>
          <a:gradFill>
            <a:gsLst>
              <a:gs pos="16000">
                <a:srgbClr val="0070C0"/>
              </a:gs>
              <a:gs pos="85000">
                <a:schemeClr val="accent6">
                  <a:lumMod val="89000"/>
                </a:schemeClr>
              </a:gs>
              <a:gs pos="93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rect">
              <a:fillToRect l="100000" t="100000"/>
            </a:path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  <a:extLst/>
        </p:spPr>
        <p:txBody>
          <a:bodyPr wrap="none" lIns="0" tIns="0" rIns="0" bIns="0" anchor="ctr"/>
          <a:lstStyle>
            <a:defPPr>
              <a:defRPr lang="de-DE"/>
            </a:defPPr>
            <a:lvl1pPr algn="ctr" eaLnBrk="1" hangingPunct="1">
              <a:buFontTx/>
              <a:buNone/>
              <a:defRPr sz="1200" b="1">
                <a:solidFill>
                  <a:srgbClr val="800000"/>
                </a:solidFill>
              </a:defRPr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>
              <a:defRPr/>
            </a:pPr>
            <a:endParaRPr lang="de-DE" smtClean="0"/>
          </a:p>
          <a:p>
            <a:pPr>
              <a:defRPr/>
            </a:pPr>
            <a:endParaRPr lang="de-DE" smtClean="0"/>
          </a:p>
        </p:txBody>
      </p:sp>
      <p:sp>
        <p:nvSpPr>
          <p:cNvPr id="210" name="Text Box 64"/>
          <p:cNvSpPr txBox="1">
            <a:spLocks noChangeArrowheads="1"/>
          </p:cNvSpPr>
          <p:nvPr/>
        </p:nvSpPr>
        <p:spPr bwMode="auto">
          <a:xfrm>
            <a:off x="1622472" y="3652830"/>
            <a:ext cx="768618" cy="203410"/>
          </a:xfrm>
          <a:prstGeom prst="rect">
            <a:avLst/>
          </a:prstGeom>
          <a:gradFill>
            <a:gsLst>
              <a:gs pos="16000">
                <a:srgbClr val="0070C0"/>
              </a:gs>
              <a:gs pos="85000">
                <a:schemeClr val="accent6">
                  <a:lumMod val="89000"/>
                </a:schemeClr>
              </a:gs>
              <a:gs pos="93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rect">
              <a:fillToRect l="100000" t="100000"/>
            </a:path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  <a:extLst/>
        </p:spPr>
        <p:txBody>
          <a:bodyPr wrap="none" lIns="0" tIns="0" rIns="0" bIns="0" anchor="ctr"/>
          <a:lstStyle>
            <a:defPPr>
              <a:defRPr lang="de-DE"/>
            </a:defPPr>
            <a:lvl1pPr algn="ctr" eaLnBrk="1" hangingPunct="1">
              <a:buFontTx/>
              <a:buNone/>
              <a:defRPr sz="1200" b="1">
                <a:solidFill>
                  <a:schemeClr val="accent4"/>
                </a:solidFill>
              </a:defRPr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algn="l">
              <a:defRPr/>
            </a:pPr>
            <a:r>
              <a:rPr lang="de-DE" sz="1000" dirty="0" smtClean="0">
                <a:solidFill>
                  <a:schemeClr val="bg1"/>
                </a:solidFill>
                <a:cs typeface="Arial" panose="020B0604020202020204" pitchFamily="34" charset="0"/>
              </a:rPr>
              <a:t>      </a:t>
            </a:r>
            <a:r>
              <a:rPr lang="de-DE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BorWin</a:t>
            </a:r>
            <a:endParaRPr lang="de-DE" dirty="0" smtClean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211" name="Picture 26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644" y="3914457"/>
            <a:ext cx="169497" cy="195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2" name="Gerade Verbindung mit Pfeil 33"/>
          <p:cNvCxnSpPr>
            <a:cxnSpLocks noChangeShapeType="1"/>
          </p:cNvCxnSpPr>
          <p:nvPr/>
        </p:nvCxnSpPr>
        <p:spPr bwMode="auto">
          <a:xfrm flipH="1">
            <a:off x="3200628" y="4478689"/>
            <a:ext cx="6" cy="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3" name="Textfeld 6"/>
          <p:cNvSpPr txBox="1">
            <a:spLocks noChangeArrowheads="1"/>
          </p:cNvSpPr>
          <p:nvPr/>
        </p:nvSpPr>
        <p:spPr bwMode="auto">
          <a:xfrm>
            <a:off x="4566517" y="4290404"/>
            <a:ext cx="1170830" cy="207788"/>
          </a:xfrm>
          <a:prstGeom prst="rect">
            <a:avLst/>
          </a:prstGeom>
          <a:gradFill>
            <a:gsLst>
              <a:gs pos="16000">
                <a:srgbClr val="A50021"/>
              </a:gs>
              <a:gs pos="85000">
                <a:srgbClr val="C00000"/>
              </a:gs>
              <a:gs pos="93000">
                <a:srgbClr val="A50021"/>
              </a:gs>
              <a:gs pos="97000">
                <a:srgbClr val="A50021"/>
              </a:gs>
            </a:gsLst>
            <a:path path="rect">
              <a:fillToRect l="100000" t="100000"/>
            </a:path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txBody>
          <a:bodyPr wrap="none" lIns="0" tIns="0" rIns="0" bIns="0" anchor="ctr"/>
          <a:lstStyle>
            <a:defPPr>
              <a:defRPr lang="de-DE"/>
            </a:defPPr>
            <a:lvl1pPr algn="ctr" eaLnBrk="1" hangingPunct="1">
              <a:defRPr sz="1200" b="1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r>
              <a:rPr lang="de-DE" dirty="0" smtClean="0">
                <a:solidFill>
                  <a:schemeClr val="bg1"/>
                </a:solidFill>
              </a:rPr>
              <a:t>Alpha </a:t>
            </a:r>
            <a:r>
              <a:rPr lang="de-DE" dirty="0" err="1" smtClean="0">
                <a:solidFill>
                  <a:schemeClr val="bg1"/>
                </a:solidFill>
              </a:rPr>
              <a:t>Ventus</a:t>
            </a:r>
            <a:endParaRPr lang="de-DE" dirty="0" smtClean="0">
              <a:solidFill>
                <a:schemeClr val="bg1"/>
              </a:solidFill>
            </a:endParaRPr>
          </a:p>
        </p:txBody>
      </p:sp>
      <p:sp>
        <p:nvSpPr>
          <p:cNvPr id="214" name="Rectangle 67"/>
          <p:cNvSpPr>
            <a:spLocks noChangeArrowheads="1"/>
          </p:cNvSpPr>
          <p:nvPr/>
        </p:nvSpPr>
        <p:spPr bwMode="auto">
          <a:xfrm>
            <a:off x="7357314" y="3195485"/>
            <a:ext cx="17866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dirty="0" err="1" smtClean="0">
                <a:latin typeface="+mn-lt"/>
              </a:rPr>
              <a:t>Grid</a:t>
            </a:r>
            <a:r>
              <a:rPr lang="de-DE" altLang="de-DE" sz="1200" dirty="0" smtClean="0">
                <a:latin typeface="+mn-lt"/>
              </a:rPr>
              <a:t> Connection Germany </a:t>
            </a:r>
            <a:r>
              <a:rPr lang="de-DE" altLang="de-DE" sz="1200" dirty="0" err="1" smtClean="0">
                <a:latin typeface="+mn-lt"/>
              </a:rPr>
              <a:t>and</a:t>
            </a:r>
            <a:r>
              <a:rPr lang="de-DE" altLang="de-DE" sz="1200" dirty="0" smtClean="0">
                <a:latin typeface="+mn-lt"/>
              </a:rPr>
              <a:t> UK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dirty="0" smtClean="0">
                <a:latin typeface="+mn-lt"/>
              </a:rPr>
              <a:t>- </a:t>
            </a:r>
            <a:r>
              <a:rPr lang="de-DE" altLang="de-DE" sz="1200" dirty="0" err="1" smtClean="0">
                <a:latin typeface="+mn-lt"/>
              </a:rPr>
              <a:t>Adviser</a:t>
            </a:r>
            <a:r>
              <a:rPr lang="de-DE" altLang="de-DE" sz="1200" dirty="0" smtClean="0">
                <a:latin typeface="+mn-lt"/>
              </a:rPr>
              <a:t> </a:t>
            </a:r>
            <a:r>
              <a:rPr lang="de-DE" altLang="de-DE" sz="1200" dirty="0" err="1" smtClean="0">
                <a:latin typeface="+mn-lt"/>
              </a:rPr>
              <a:t>for</a:t>
            </a:r>
            <a:r>
              <a:rPr lang="de-DE" altLang="de-DE" sz="1200" dirty="0" smtClean="0">
                <a:latin typeface="+mn-lt"/>
              </a:rPr>
              <a:t> TSO</a:t>
            </a:r>
            <a:endParaRPr lang="de-DE" altLang="de-DE" sz="1200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dirty="0" smtClean="0">
                <a:latin typeface="+mn-lt"/>
              </a:rPr>
              <a:t>- Broker </a:t>
            </a:r>
            <a:r>
              <a:rPr lang="de-DE" altLang="de-DE" sz="1200" dirty="0" err="1" smtClean="0">
                <a:latin typeface="+mn-lt"/>
              </a:rPr>
              <a:t>for</a:t>
            </a:r>
            <a:r>
              <a:rPr lang="de-DE" altLang="de-DE" sz="1200" dirty="0" smtClean="0">
                <a:latin typeface="+mn-lt"/>
              </a:rPr>
              <a:t> </a:t>
            </a:r>
            <a:r>
              <a:rPr lang="de-DE" altLang="de-DE" sz="1200" dirty="0" err="1" smtClean="0">
                <a:latin typeface="+mn-lt"/>
              </a:rPr>
              <a:t>Contractors</a:t>
            </a:r>
            <a:endParaRPr lang="de-DE" altLang="de-DE" sz="1200" dirty="0">
              <a:latin typeface="+mn-lt"/>
            </a:endParaRPr>
          </a:p>
        </p:txBody>
      </p:sp>
      <p:sp>
        <p:nvSpPr>
          <p:cNvPr id="215" name="Oval 21"/>
          <p:cNvSpPr>
            <a:spLocks noChangeArrowheads="1"/>
          </p:cNvSpPr>
          <p:nvPr/>
        </p:nvSpPr>
        <p:spPr bwMode="auto">
          <a:xfrm>
            <a:off x="3421740" y="4540952"/>
            <a:ext cx="306903" cy="22745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216" name="Text Box 49"/>
          <p:cNvSpPr txBox="1">
            <a:spLocks noChangeArrowheads="1"/>
          </p:cNvSpPr>
          <p:nvPr/>
        </p:nvSpPr>
        <p:spPr bwMode="auto">
          <a:xfrm>
            <a:off x="2534828" y="5093406"/>
            <a:ext cx="840465" cy="207788"/>
          </a:xfrm>
          <a:prstGeom prst="rect">
            <a:avLst/>
          </a:prstGeom>
          <a:gradFill flip="none" rotWithShape="1">
            <a:gsLst>
              <a:gs pos="85000">
                <a:srgbClr val="008000"/>
              </a:gs>
              <a:gs pos="93000">
                <a:srgbClr val="008000"/>
              </a:gs>
              <a:gs pos="83000">
                <a:srgbClr val="008000"/>
              </a:gs>
            </a:gsLst>
            <a:path path="rect">
              <a:fillToRect t="100000" r="100000"/>
            </a:path>
            <a:tileRect l="-100000" b="-100000"/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txBody>
          <a:bodyPr wrap="none" lIns="0" tIns="0" rIns="0" bIns="0" anchor="ctr"/>
          <a:lstStyle>
            <a:defPPr>
              <a:defRPr lang="de-DE"/>
            </a:defPPr>
            <a:lvl1pPr algn="ctr" eaLnBrk="1" hangingPunct="1">
              <a:defRPr sz="1200" b="1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r>
              <a:rPr lang="de-DE" dirty="0" smtClean="0">
                <a:solidFill>
                  <a:schemeClr val="bg1"/>
                </a:solidFill>
              </a:rPr>
              <a:t>MEG I</a:t>
            </a:r>
          </a:p>
        </p:txBody>
      </p:sp>
      <p:sp>
        <p:nvSpPr>
          <p:cNvPr id="217" name="Line 17"/>
          <p:cNvSpPr>
            <a:spLocks noChangeShapeType="1"/>
          </p:cNvSpPr>
          <p:nvPr/>
        </p:nvSpPr>
        <p:spPr bwMode="auto">
          <a:xfrm flipH="1">
            <a:off x="3013568" y="4748197"/>
            <a:ext cx="459501" cy="2977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 b="1"/>
          </a:p>
        </p:txBody>
      </p:sp>
      <p:sp>
        <p:nvSpPr>
          <p:cNvPr id="236" name="Line 11"/>
          <p:cNvSpPr>
            <a:spLocks noChangeShapeType="1"/>
          </p:cNvSpPr>
          <p:nvPr/>
        </p:nvSpPr>
        <p:spPr bwMode="auto">
          <a:xfrm flipV="1">
            <a:off x="4494812" y="4626244"/>
            <a:ext cx="740339" cy="29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 b="1"/>
          </a:p>
        </p:txBody>
      </p:sp>
      <p:sp>
        <p:nvSpPr>
          <p:cNvPr id="237" name="Line 17"/>
          <p:cNvSpPr>
            <a:spLocks noChangeShapeType="1"/>
          </p:cNvSpPr>
          <p:nvPr/>
        </p:nvSpPr>
        <p:spPr bwMode="auto">
          <a:xfrm flipV="1">
            <a:off x="3741429" y="3520201"/>
            <a:ext cx="363156" cy="20546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 b="1"/>
          </a:p>
        </p:txBody>
      </p:sp>
      <p:sp>
        <p:nvSpPr>
          <p:cNvPr id="238" name="Line 11"/>
          <p:cNvSpPr>
            <a:spLocks noChangeShapeType="1"/>
          </p:cNvSpPr>
          <p:nvPr/>
        </p:nvSpPr>
        <p:spPr bwMode="auto">
          <a:xfrm flipV="1">
            <a:off x="3857234" y="4373950"/>
            <a:ext cx="674210" cy="15716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 b="1"/>
          </a:p>
        </p:txBody>
      </p:sp>
      <p:sp>
        <p:nvSpPr>
          <p:cNvPr id="135" name="Line 17"/>
          <p:cNvSpPr>
            <a:spLocks noChangeShapeType="1"/>
          </p:cNvSpPr>
          <p:nvPr/>
        </p:nvSpPr>
        <p:spPr bwMode="auto">
          <a:xfrm>
            <a:off x="2405362" y="3743344"/>
            <a:ext cx="236635" cy="149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 b="1"/>
          </a:p>
        </p:txBody>
      </p:sp>
      <p:sp>
        <p:nvSpPr>
          <p:cNvPr id="239" name="Line 17"/>
          <p:cNvSpPr>
            <a:spLocks noChangeShapeType="1"/>
          </p:cNvSpPr>
          <p:nvPr/>
        </p:nvSpPr>
        <p:spPr bwMode="auto">
          <a:xfrm flipH="1">
            <a:off x="2506003" y="4656947"/>
            <a:ext cx="444866" cy="2070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 b="1"/>
          </a:p>
        </p:txBody>
      </p:sp>
      <p:sp>
        <p:nvSpPr>
          <p:cNvPr id="103" name="Oval 10"/>
          <p:cNvSpPr>
            <a:spLocks noChangeArrowheads="1"/>
          </p:cNvSpPr>
          <p:nvPr/>
        </p:nvSpPr>
        <p:spPr bwMode="auto">
          <a:xfrm>
            <a:off x="5553786" y="4835188"/>
            <a:ext cx="388818" cy="28342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b="1">
              <a:cs typeface="Arial" panose="020B0604020202020204" pitchFamily="34" charset="0"/>
            </a:endParaRPr>
          </a:p>
        </p:txBody>
      </p:sp>
      <p:sp>
        <p:nvSpPr>
          <p:cNvPr id="104" name="Textfeld 6"/>
          <p:cNvSpPr txBox="1">
            <a:spLocks noChangeArrowheads="1"/>
          </p:cNvSpPr>
          <p:nvPr/>
        </p:nvSpPr>
        <p:spPr bwMode="auto">
          <a:xfrm>
            <a:off x="5599231" y="5456822"/>
            <a:ext cx="1170830" cy="207788"/>
          </a:xfrm>
          <a:prstGeom prst="rect">
            <a:avLst/>
          </a:prstGeom>
          <a:gradFill>
            <a:gsLst>
              <a:gs pos="16000">
                <a:srgbClr val="A50021"/>
              </a:gs>
              <a:gs pos="85000">
                <a:srgbClr val="C00000"/>
              </a:gs>
              <a:gs pos="93000">
                <a:srgbClr val="A50021"/>
              </a:gs>
              <a:gs pos="97000">
                <a:srgbClr val="A50021"/>
              </a:gs>
            </a:gsLst>
            <a:path path="rect">
              <a:fillToRect l="100000" t="100000"/>
            </a:path>
          </a:gradFill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txBody>
          <a:bodyPr wrap="none" lIns="0" tIns="0" rIns="0" bIns="0" anchor="ctr"/>
          <a:lstStyle>
            <a:defPPr>
              <a:defRPr lang="de-DE"/>
            </a:defPPr>
            <a:lvl1pPr algn="ctr" eaLnBrk="1" hangingPunct="1">
              <a:defRPr sz="1200" b="1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r>
              <a:rPr lang="de-DE" dirty="0" smtClean="0">
                <a:solidFill>
                  <a:schemeClr val="bg1"/>
                </a:solidFill>
              </a:rPr>
              <a:t>Nordergründe</a:t>
            </a:r>
          </a:p>
        </p:txBody>
      </p:sp>
      <p:sp>
        <p:nvSpPr>
          <p:cNvPr id="105" name="Line 17"/>
          <p:cNvSpPr>
            <a:spLocks noChangeShapeType="1"/>
          </p:cNvSpPr>
          <p:nvPr/>
        </p:nvSpPr>
        <p:spPr bwMode="auto">
          <a:xfrm flipH="1" flipV="1">
            <a:off x="5775420" y="5127604"/>
            <a:ext cx="92174" cy="30890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 b="1"/>
          </a:p>
        </p:txBody>
      </p:sp>
    </p:spTree>
    <p:extLst>
      <p:ext uri="{BB962C8B-B14F-4D97-AF65-F5344CB8AC3E}">
        <p14:creationId xmlns:p14="http://schemas.microsoft.com/office/powerpoint/2010/main" val="154747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Operational OWP – Projects </a:t>
            </a:r>
            <a:r>
              <a:rPr lang="de-DE" altLang="de-DE" dirty="0" err="1"/>
              <a:t>serviced</a:t>
            </a:r>
            <a:r>
              <a:rPr lang="de-DE" altLang="de-DE" dirty="0"/>
              <a:t> </a:t>
            </a:r>
            <a:r>
              <a:rPr lang="de-DE" altLang="de-DE" dirty="0" err="1"/>
              <a:t>by</a:t>
            </a:r>
            <a:r>
              <a:rPr lang="de-DE" altLang="de-DE" dirty="0"/>
              <a:t> NWA </a:t>
            </a:r>
            <a:r>
              <a:rPr lang="de-DE" altLang="de-DE" dirty="0" err="1"/>
              <a:t>including</a:t>
            </a:r>
            <a:r>
              <a:rPr lang="de-DE" altLang="de-DE" dirty="0"/>
              <a:t> </a:t>
            </a:r>
            <a:r>
              <a:rPr lang="de-DE" altLang="de-DE" dirty="0" err="1" smtClean="0"/>
              <a:t>those</a:t>
            </a:r>
            <a:r>
              <a:rPr lang="de-DE" altLang="de-DE" dirty="0" smtClean="0"/>
              <a:t> Projects </a:t>
            </a:r>
            <a:r>
              <a:rPr lang="de-DE" altLang="de-DE" dirty="0" err="1"/>
              <a:t>being</a:t>
            </a:r>
            <a:r>
              <a:rPr lang="de-DE" altLang="de-DE" dirty="0"/>
              <a:t> in </a:t>
            </a:r>
            <a:r>
              <a:rPr lang="de-DE" altLang="de-DE" dirty="0" err="1"/>
              <a:t>the</a:t>
            </a:r>
            <a:r>
              <a:rPr lang="de-DE" altLang="de-DE" dirty="0"/>
              <a:t> </a:t>
            </a:r>
            <a:r>
              <a:rPr lang="de-DE" altLang="de-DE" dirty="0" err="1"/>
              <a:t>Erection</a:t>
            </a:r>
            <a:r>
              <a:rPr lang="de-DE" altLang="de-DE" dirty="0"/>
              <a:t> Phase in </a:t>
            </a:r>
            <a:r>
              <a:rPr lang="de-DE" altLang="de-DE" dirty="0" err="1"/>
              <a:t>the</a:t>
            </a:r>
            <a:r>
              <a:rPr lang="de-DE" altLang="de-DE" dirty="0"/>
              <a:t> German North </a:t>
            </a:r>
            <a:r>
              <a:rPr lang="de-DE" altLang="de-DE" dirty="0" err="1"/>
              <a:t>Sea</a:t>
            </a:r>
            <a:r>
              <a:rPr lang="de-DE" altLang="de-DE" dirty="0"/>
              <a:t> (in MW)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This </a:t>
            </a:r>
            <a:r>
              <a:rPr lang="de-DE" dirty="0" err="1">
                <a:solidFill>
                  <a:schemeClr val="tx1"/>
                </a:solidFill>
              </a:rPr>
              <a:t>chart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takes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those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projects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into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consideration</a:t>
            </a:r>
            <a:r>
              <a:rPr lang="de-DE" dirty="0">
                <a:solidFill>
                  <a:schemeClr val="tx1"/>
                </a:solidFill>
              </a:rPr>
              <a:t>, </a:t>
            </a:r>
            <a:r>
              <a:rPr lang="de-DE" dirty="0" err="1">
                <a:solidFill>
                  <a:schemeClr val="tx1"/>
                </a:solidFill>
              </a:rPr>
              <a:t>which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are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serviced</a:t>
            </a:r>
            <a:r>
              <a:rPr lang="de-DE" dirty="0">
                <a:solidFill>
                  <a:schemeClr val="tx1"/>
                </a:solidFill>
              </a:rPr>
              <a:t> on behalf </a:t>
            </a:r>
            <a:r>
              <a:rPr lang="de-DE" dirty="0" err="1">
                <a:solidFill>
                  <a:schemeClr val="tx1"/>
                </a:solidFill>
              </a:rPr>
              <a:t>of</a:t>
            </a:r>
            <a:r>
              <a:rPr lang="de-DE" dirty="0">
                <a:solidFill>
                  <a:schemeClr val="tx1"/>
                </a:solidFill>
              </a:rPr>
              <a:t> and in </a:t>
            </a:r>
            <a:r>
              <a:rPr lang="de-DE" dirty="0" err="1">
                <a:solidFill>
                  <a:schemeClr val="tx1"/>
                </a:solidFill>
              </a:rPr>
              <a:t>interest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of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the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project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companies</a:t>
            </a:r>
            <a:r>
              <a:rPr lang="de-DE" dirty="0">
                <a:solidFill>
                  <a:schemeClr val="tx1"/>
                </a:solidFill>
              </a:rPr>
              <a:t>. Further </a:t>
            </a:r>
            <a:r>
              <a:rPr lang="de-DE" dirty="0" err="1">
                <a:solidFill>
                  <a:schemeClr val="tx1"/>
                </a:solidFill>
              </a:rPr>
              <a:t>projects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being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serviced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by</a:t>
            </a:r>
            <a:r>
              <a:rPr lang="de-DE" dirty="0">
                <a:solidFill>
                  <a:schemeClr val="tx1"/>
                </a:solidFill>
              </a:rPr>
              <a:t> NWA on behalf </a:t>
            </a:r>
            <a:r>
              <a:rPr lang="de-DE" dirty="0" err="1">
                <a:solidFill>
                  <a:schemeClr val="tx1"/>
                </a:solidFill>
              </a:rPr>
              <a:t>of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other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project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parties</a:t>
            </a:r>
            <a:r>
              <a:rPr lang="de-DE" dirty="0">
                <a:solidFill>
                  <a:schemeClr val="tx1"/>
                </a:solidFill>
              </a:rPr>
              <a:t> / </a:t>
            </a:r>
            <a:r>
              <a:rPr lang="de-DE" dirty="0" err="1">
                <a:solidFill>
                  <a:schemeClr val="tx1"/>
                </a:solidFill>
              </a:rPr>
              <a:t>contractors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are</a:t>
            </a:r>
            <a:r>
              <a:rPr lang="de-DE" dirty="0">
                <a:solidFill>
                  <a:schemeClr val="tx1"/>
                </a:solidFill>
              </a:rPr>
              <a:t> not </a:t>
            </a:r>
            <a:r>
              <a:rPr lang="de-DE" dirty="0" err="1">
                <a:solidFill>
                  <a:schemeClr val="tx1"/>
                </a:solidFill>
              </a:rPr>
              <a:t>even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taken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into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consideration</a:t>
            </a:r>
            <a:r>
              <a:rPr lang="de-DE" dirty="0" smtClean="0">
                <a:solidFill>
                  <a:schemeClr val="tx1"/>
                </a:solidFill>
              </a:rPr>
              <a:t>.</a:t>
            </a:r>
          </a:p>
          <a:p>
            <a:r>
              <a:rPr lang="de-DE" sz="900" dirty="0" err="1" smtClean="0">
                <a:solidFill>
                  <a:schemeClr val="tx1"/>
                </a:solidFill>
              </a:rPr>
              <a:t>Figure</a:t>
            </a:r>
            <a:r>
              <a:rPr lang="de-DE" sz="900" dirty="0" smtClean="0">
                <a:solidFill>
                  <a:schemeClr val="tx1"/>
                </a:solidFill>
              </a:rPr>
              <a:t> </a:t>
            </a:r>
            <a:r>
              <a:rPr lang="de-DE" sz="900" dirty="0" err="1" smtClean="0">
                <a:solidFill>
                  <a:schemeClr val="tx1"/>
                </a:solidFill>
              </a:rPr>
              <a:t>as</a:t>
            </a:r>
            <a:r>
              <a:rPr lang="de-DE" sz="900" dirty="0" smtClean="0">
                <a:solidFill>
                  <a:schemeClr val="tx1"/>
                </a:solidFill>
              </a:rPr>
              <a:t> per 2015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 smtClean="0"/>
              <a:t>Hamburg, 28th September 2016</a:t>
            </a:r>
            <a:endParaRPr lang="de-DE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/>
          <a:srcRect l="22283" t="2796" r="30702" b="7577"/>
          <a:stretch/>
        </p:blipFill>
        <p:spPr>
          <a:xfrm>
            <a:off x="844834" y="1771788"/>
            <a:ext cx="3493970" cy="3551722"/>
          </a:xfrm>
          <a:prstGeom prst="rect">
            <a:avLst/>
          </a:prstGeom>
        </p:spPr>
      </p:pic>
      <p:sp>
        <p:nvSpPr>
          <p:cNvPr id="2" name="Fußzeilenplatzhalter 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 smtClean="0"/>
              <a:t>WindEurope Summit 2016</a:t>
            </a:r>
            <a:endParaRPr lang="de-DE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FEBB9091-5BBA-4093-A35E-E893536AB304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563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Gerader Verbinder 46"/>
          <p:cNvCxnSpPr/>
          <p:nvPr/>
        </p:nvCxnSpPr>
        <p:spPr>
          <a:xfrm>
            <a:off x="2848519" y="1368198"/>
            <a:ext cx="0" cy="3528000"/>
          </a:xfrm>
          <a:prstGeom prst="line">
            <a:avLst/>
          </a:prstGeom>
          <a:ln w="254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err="1"/>
              <a:t>Comprehensive</a:t>
            </a:r>
            <a:r>
              <a:rPr lang="de-DE" altLang="de-DE" dirty="0"/>
              <a:t> Insurance </a:t>
            </a:r>
            <a:r>
              <a:rPr lang="de-DE" altLang="de-DE" dirty="0" err="1" smtClean="0"/>
              <a:t>Concept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for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Contractors</a:t>
            </a:r>
            <a:r>
              <a:rPr lang="de-DE" altLang="de-DE" dirty="0" smtClean="0"/>
              <a:t/>
            </a:r>
            <a:br>
              <a:rPr lang="de-DE" altLang="de-DE" dirty="0" smtClean="0"/>
            </a:br>
            <a:r>
              <a:rPr lang="en-US" altLang="de-DE" dirty="0" smtClean="0"/>
              <a:t>Contractors Protection Insurance Concept (CPIC)</a:t>
            </a:r>
            <a:r>
              <a:rPr lang="de-DE" altLang="de-DE" sz="4400" dirty="0"/>
              <a:t/>
            </a:r>
            <a:br>
              <a:rPr lang="de-DE" altLang="de-DE" sz="4400" dirty="0"/>
            </a:b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Hamburg, 28th September 2016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WindEurope Summit 2016</a:t>
            </a:r>
            <a:endParaRPr lang="de-DE" dirty="0" smtClean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FEBB9091-5BBA-4093-A35E-E893536AB304}" type="slidenum">
              <a:rPr lang="de-DE" smtClean="0"/>
              <a:pPr/>
              <a:t>5</a:t>
            </a:fld>
            <a:endParaRPr lang="de-DE" dirty="0"/>
          </a:p>
        </p:txBody>
      </p:sp>
      <p:cxnSp>
        <p:nvCxnSpPr>
          <p:cNvPr id="31" name="Gerader Verbinder 30"/>
          <p:cNvCxnSpPr/>
          <p:nvPr/>
        </p:nvCxnSpPr>
        <p:spPr>
          <a:xfrm>
            <a:off x="5265148" y="1368198"/>
            <a:ext cx="0" cy="352800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18"/>
          <p:cNvSpPr txBox="1">
            <a:spLocks noChangeAspect="1" noChangeArrowheads="1"/>
          </p:cNvSpPr>
          <p:nvPr/>
        </p:nvSpPr>
        <p:spPr bwMode="auto">
          <a:xfrm>
            <a:off x="467996" y="1350367"/>
            <a:ext cx="2405833" cy="27699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de-DE" sz="1200" b="1" dirty="0" smtClean="0">
                <a:solidFill>
                  <a:schemeClr val="bg1"/>
                </a:solidFill>
              </a:rPr>
              <a:t>Pre-OCIP-Phase</a:t>
            </a:r>
            <a:endParaRPr lang="en-GB" altLang="de-DE" sz="1200" b="1" dirty="0">
              <a:solidFill>
                <a:schemeClr val="bg1"/>
              </a:solidFill>
            </a:endParaRPr>
          </a:p>
        </p:txBody>
      </p:sp>
      <p:sp>
        <p:nvSpPr>
          <p:cNvPr id="38" name="Text Box 18"/>
          <p:cNvSpPr txBox="1">
            <a:spLocks noChangeAspect="1" noChangeArrowheads="1"/>
          </p:cNvSpPr>
          <p:nvPr/>
        </p:nvSpPr>
        <p:spPr bwMode="auto">
          <a:xfrm>
            <a:off x="5155474" y="1350367"/>
            <a:ext cx="3526972" cy="27699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de-DE" sz="1200" b="1" dirty="0">
                <a:solidFill>
                  <a:schemeClr val="bg1"/>
                </a:solidFill>
              </a:rPr>
              <a:t>Operating </a:t>
            </a:r>
            <a:r>
              <a:rPr lang="en-GB" altLang="de-DE" sz="1200" b="1" dirty="0" smtClean="0">
                <a:solidFill>
                  <a:schemeClr val="bg1"/>
                </a:solidFill>
              </a:rPr>
              <a:t>Phase</a:t>
            </a:r>
            <a:endParaRPr lang="en-GB" altLang="de-DE" sz="1200" b="1" dirty="0">
              <a:solidFill>
                <a:schemeClr val="bg1"/>
              </a:solidFill>
            </a:endParaRPr>
          </a:p>
        </p:txBody>
      </p:sp>
      <p:sp>
        <p:nvSpPr>
          <p:cNvPr id="41" name="AutoShape 6"/>
          <p:cNvSpPr>
            <a:spLocks noChangeArrowheads="1"/>
          </p:cNvSpPr>
          <p:nvPr/>
        </p:nvSpPr>
        <p:spPr bwMode="auto">
          <a:xfrm>
            <a:off x="476707" y="1695215"/>
            <a:ext cx="2370995" cy="612556"/>
          </a:xfrm>
          <a:prstGeom prst="chevron">
            <a:avLst>
              <a:gd name="adj" fmla="val 32828"/>
            </a:avLst>
          </a:prstGeom>
          <a:solidFill>
            <a:schemeClr val="accent4"/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CPIC-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Inception</a:t>
            </a:r>
            <a:endParaRPr lang="de-DE" sz="11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87313" indent="-84138">
              <a:spcBef>
                <a:spcPct val="0"/>
              </a:spcBef>
              <a:buFontTx/>
              <a:buChar char="-"/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Begin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manufacturing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key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components</a:t>
            </a:r>
            <a:endParaRPr lang="de-DE" sz="900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87313" indent="-84138">
              <a:spcBef>
                <a:spcPct val="0"/>
              </a:spcBef>
              <a:buFontTx/>
              <a:buChar char="-"/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Manufacturing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contractors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scope</a:t>
            </a:r>
            <a:r>
              <a:rPr lang="de-DE" sz="900" dirty="0">
                <a:solidFill>
                  <a:schemeClr val="bg1"/>
                </a:solidFill>
                <a:cs typeface="Arial" panose="020B0604020202020204" pitchFamily="34" charset="0"/>
              </a:rPr>
              <a:t/>
            </a:r>
            <a:br>
              <a:rPr lang="de-DE" sz="9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work</a:t>
            </a:r>
            <a:endParaRPr lang="de-DE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Text Box 18"/>
          <p:cNvSpPr txBox="1">
            <a:spLocks noChangeAspect="1" noChangeArrowheads="1"/>
          </p:cNvSpPr>
          <p:nvPr/>
        </p:nvSpPr>
        <p:spPr bwMode="auto">
          <a:xfrm>
            <a:off x="2867203" y="1350367"/>
            <a:ext cx="2405833" cy="2769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de-DE" sz="1200" b="1" dirty="0" smtClean="0">
                <a:solidFill>
                  <a:schemeClr val="bg1"/>
                </a:solidFill>
              </a:rPr>
              <a:t>OCIP-Phase</a:t>
            </a:r>
            <a:endParaRPr lang="en-GB" altLang="de-DE" sz="1200" b="1" dirty="0">
              <a:solidFill>
                <a:schemeClr val="bg1"/>
              </a:solidFill>
            </a:endParaRPr>
          </a:p>
        </p:txBody>
      </p:sp>
      <p:sp>
        <p:nvSpPr>
          <p:cNvPr id="48" name="AutoShape 6"/>
          <p:cNvSpPr>
            <a:spLocks noChangeArrowheads="1"/>
          </p:cNvSpPr>
          <p:nvPr/>
        </p:nvSpPr>
        <p:spPr bwMode="auto">
          <a:xfrm>
            <a:off x="2875919" y="1695214"/>
            <a:ext cx="2370995" cy="1124897"/>
          </a:xfrm>
          <a:prstGeom prst="chevron">
            <a:avLst>
              <a:gd name="adj" fmla="val 32828"/>
            </a:avLst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OCIP-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Inception</a:t>
            </a:r>
            <a:endParaRPr lang="de-DE" sz="11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87313" indent="-84138">
              <a:spcBef>
                <a:spcPct val="0"/>
              </a:spcBef>
              <a:buFontTx/>
              <a:buChar char="-"/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Start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latest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FOS</a:t>
            </a:r>
          </a:p>
          <a:p>
            <a:pPr marL="87313" indent="-84138">
              <a:spcBef>
                <a:spcPct val="0"/>
              </a:spcBef>
              <a:buFontTx/>
              <a:buChar char="-"/>
            </a:pP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Full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cover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for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contractors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interest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up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  <a:p>
            <a:pPr marL="3175">
              <a:spcBef>
                <a:spcPct val="0"/>
              </a:spcBef>
            </a:pPr>
            <a:r>
              <a:rPr lang="de-DE" sz="9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until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final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acceptance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whole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  <a:p>
            <a:pPr marL="3175">
              <a:spcBef>
                <a:spcPct val="0"/>
              </a:spcBef>
            </a:pPr>
            <a:r>
              <a:rPr lang="de-DE" sz="9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windfarm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within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OCIP (End </a:t>
            </a:r>
          </a:p>
          <a:p>
            <a:pPr marL="3175">
              <a:spcBef>
                <a:spcPct val="0"/>
              </a:spcBef>
            </a:pPr>
            <a:r>
              <a:rPr lang="de-DE" sz="9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risk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for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contractors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)</a:t>
            </a:r>
            <a:endParaRPr lang="de-DE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9" name="AutoShape 6"/>
          <p:cNvSpPr>
            <a:spLocks noChangeArrowheads="1"/>
          </p:cNvSpPr>
          <p:nvPr/>
        </p:nvSpPr>
        <p:spPr bwMode="auto">
          <a:xfrm>
            <a:off x="5292547" y="1840494"/>
            <a:ext cx="3416024" cy="612556"/>
          </a:xfrm>
          <a:prstGeom prst="chevron">
            <a:avLst>
              <a:gd name="adj" fmla="val 32828"/>
            </a:avLst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de-DE" sz="1100" dirty="0" smtClean="0">
                <a:solidFill>
                  <a:schemeClr val="bg1"/>
                </a:solidFill>
                <a:cs typeface="Arial" panose="020B0604020202020204" pitchFamily="34" charset="0"/>
              </a:rPr>
              <a:t>CPIC </a:t>
            </a:r>
            <a:r>
              <a:rPr lang="de-DE" sz="11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begin</a:t>
            </a:r>
            <a:r>
              <a:rPr lang="de-DE" sz="1100" dirty="0" smtClean="0">
                <a:solidFill>
                  <a:schemeClr val="bg1"/>
                </a:solidFill>
                <a:cs typeface="Arial" panose="020B0604020202020204" pitchFamily="34" charset="0"/>
              </a:rPr>
              <a:t> after FAC </a:t>
            </a:r>
            <a:r>
              <a:rPr lang="de-DE" sz="11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according</a:t>
            </a:r>
            <a:r>
              <a:rPr lang="de-DE" sz="11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to</a:t>
            </a:r>
            <a:r>
              <a:rPr lang="de-DE" sz="11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contractual</a:t>
            </a:r>
            <a:r>
              <a:rPr lang="de-DE" sz="11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risks</a:t>
            </a:r>
            <a:r>
              <a:rPr lang="de-DE" sz="1100" dirty="0" smtClean="0">
                <a:solidFill>
                  <a:schemeClr val="bg1"/>
                </a:solidFill>
                <a:cs typeface="Arial" panose="020B0604020202020204" pitchFamily="34" charset="0"/>
              </a:rPr>
              <a:t>.</a:t>
            </a:r>
            <a:endParaRPr lang="de-DE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0" name="AutoShape 6"/>
          <p:cNvSpPr>
            <a:spLocks noChangeArrowheads="1"/>
          </p:cNvSpPr>
          <p:nvPr/>
        </p:nvSpPr>
        <p:spPr bwMode="auto">
          <a:xfrm>
            <a:off x="446062" y="2925769"/>
            <a:ext cx="4818147" cy="791082"/>
          </a:xfrm>
          <a:prstGeom prst="chevron">
            <a:avLst>
              <a:gd name="adj" fmla="val 27427"/>
            </a:avLst>
          </a:prstGeom>
          <a:solidFill>
            <a:schemeClr val="accent4"/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marL="3175">
              <a:spcBef>
                <a:spcPct val="0"/>
              </a:spcBef>
            </a:pP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Works/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Erection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All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Risk</a:t>
            </a:r>
            <a:endParaRPr lang="de-DE" sz="11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87313" indent="-84138">
              <a:spcBef>
                <a:spcPct val="0"/>
              </a:spcBef>
              <a:buFontTx/>
              <a:buChar char="-"/>
            </a:pPr>
            <a:r>
              <a:rPr lang="de-DE" sz="9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Including</a:t>
            </a:r>
            <a:r>
              <a:rPr lang="de-DE" sz="9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Transport, Land-</a:t>
            </a:r>
            <a:r>
              <a:rPr lang="de-DE" sz="9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Risk</a:t>
            </a:r>
            <a:r>
              <a:rPr lang="de-DE" sz="9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an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d</a:t>
            </a:r>
            <a:endParaRPr lang="de-DE" sz="900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175">
              <a:spcBef>
                <a:spcPct val="0"/>
              </a:spcBef>
            </a:pPr>
            <a:r>
              <a:rPr lang="de-DE" sz="9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 marine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transit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deliveries</a:t>
            </a:r>
            <a:endParaRPr lang="de-DE" sz="900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175">
              <a:spcBef>
                <a:spcPct val="0"/>
              </a:spcBef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-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Full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cover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depending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 TOT</a:t>
            </a:r>
            <a:endParaRPr lang="de-DE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1" name="AutoShape 6"/>
          <p:cNvSpPr>
            <a:spLocks noChangeArrowheads="1"/>
          </p:cNvSpPr>
          <p:nvPr/>
        </p:nvSpPr>
        <p:spPr bwMode="auto">
          <a:xfrm>
            <a:off x="2845926" y="2925769"/>
            <a:ext cx="2370995" cy="612556"/>
          </a:xfrm>
          <a:prstGeom prst="chevron">
            <a:avLst>
              <a:gd name="adj" fmla="val 32828"/>
            </a:avLst>
          </a:prstGeom>
          <a:solidFill>
            <a:schemeClr val="accent4"/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Property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damage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Cover:</a:t>
            </a:r>
          </a:p>
          <a:p>
            <a:pPr>
              <a:spcBef>
                <a:spcPct val="0"/>
              </a:spcBef>
            </a:pPr>
            <a:r>
              <a:rPr lang="de-DE" sz="1100" dirty="0" smtClean="0">
                <a:solidFill>
                  <a:schemeClr val="bg1"/>
                </a:solidFill>
                <a:cs typeface="Arial" panose="020B0604020202020204" pitchFamily="34" charset="0"/>
              </a:rPr>
              <a:t>- </a:t>
            </a:r>
            <a:r>
              <a:rPr lang="de-DE" sz="11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Difference</a:t>
            </a:r>
            <a:r>
              <a:rPr lang="de-DE" sz="1100" dirty="0" smtClean="0">
                <a:solidFill>
                  <a:schemeClr val="bg1"/>
                </a:solidFill>
                <a:cs typeface="Arial" panose="020B0604020202020204" pitchFamily="34" charset="0"/>
              </a:rPr>
              <a:t> in </a:t>
            </a:r>
            <a:r>
              <a:rPr lang="de-DE" sz="11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deductitle</a:t>
            </a:r>
            <a:r>
              <a:rPr lang="de-DE" sz="11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de-DE" sz="1100" dirty="0" smtClean="0">
                <a:solidFill>
                  <a:schemeClr val="bg1"/>
                </a:solidFill>
                <a:cs typeface="Arial" panose="020B0604020202020204" pitchFamily="34" charset="0"/>
              </a:rPr>
              <a:t> CPIC</a:t>
            </a:r>
            <a:endParaRPr lang="de-DE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2" name="AutoShape 6"/>
          <p:cNvSpPr>
            <a:spLocks noChangeArrowheads="1"/>
          </p:cNvSpPr>
          <p:nvPr/>
        </p:nvSpPr>
        <p:spPr bwMode="auto">
          <a:xfrm>
            <a:off x="5348011" y="2515570"/>
            <a:ext cx="3416024" cy="913003"/>
          </a:xfrm>
          <a:prstGeom prst="chevron">
            <a:avLst>
              <a:gd name="adj" fmla="val 32828"/>
            </a:avLst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Turbine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contractor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: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Macherinery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guarantee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insurance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cover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including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 </a:t>
            </a: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Serial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loss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costs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sufficient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to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cover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mayor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loss</a:t>
            </a:r>
            <a:endParaRPr lang="de-DE" sz="900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Retrofit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costs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„pro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active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clause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“</a:t>
            </a: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Back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up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for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extended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maintenance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within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OCIP </a:t>
            </a: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Depending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on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contractual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warrenty</a:t>
            </a:r>
            <a:endParaRPr lang="de-DE" sz="900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de-DE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1" name="AutoShape 6"/>
          <p:cNvSpPr>
            <a:spLocks noChangeArrowheads="1"/>
          </p:cNvSpPr>
          <p:nvPr/>
        </p:nvSpPr>
        <p:spPr bwMode="auto">
          <a:xfrm>
            <a:off x="480899" y="3843423"/>
            <a:ext cx="4770207" cy="1339723"/>
          </a:xfrm>
          <a:prstGeom prst="chevron">
            <a:avLst>
              <a:gd name="adj" fmla="val 19827"/>
            </a:avLst>
          </a:prstGeom>
          <a:solidFill>
            <a:schemeClr val="accent4"/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Delay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cover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=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Full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cover</a:t>
            </a:r>
            <a:endParaRPr lang="de-DE" sz="11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87313" indent="-84138">
              <a:spcBef>
                <a:spcPct val="0"/>
              </a:spcBef>
              <a:buFontTx/>
              <a:buChar char="-"/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Business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interruption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  <a:p>
            <a:pPr marL="87313" indent="-84138">
              <a:spcBef>
                <a:spcPct val="0"/>
              </a:spcBef>
              <a:buFontTx/>
              <a:buChar char="-"/>
            </a:pPr>
            <a:endParaRPr lang="de-DE" sz="900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175">
              <a:spcBef>
                <a:spcPct val="0"/>
              </a:spcBef>
            </a:pP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Delay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damage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for</a:t>
            </a:r>
            <a:endParaRPr lang="de-DE" sz="11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74625" indent="-171450">
              <a:spcBef>
                <a:spcPct val="0"/>
              </a:spcBef>
              <a:buFontTx/>
              <a:buChar char="-"/>
            </a:pP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Increased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cost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working</a:t>
            </a:r>
            <a:endParaRPr lang="de-DE" sz="900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74625" indent="-171450">
              <a:spcBef>
                <a:spcPct val="0"/>
              </a:spcBef>
              <a:buFontTx/>
              <a:buChar char="-"/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Extra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expenses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whether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time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related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or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not.      </a:t>
            </a:r>
          </a:p>
          <a:p>
            <a:pPr marL="174625" indent="-171450">
              <a:spcBef>
                <a:spcPct val="0"/>
              </a:spcBef>
              <a:buFontTx/>
              <a:buChar char="-"/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Time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loss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minimization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costs</a:t>
            </a:r>
            <a:endParaRPr lang="de-DE" sz="900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74625" indent="-171450">
              <a:spcBef>
                <a:spcPct val="0"/>
              </a:spcBef>
              <a:buFontTx/>
              <a:buChar char="-"/>
            </a:pP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Contractual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liquidated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damages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according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to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contract</a:t>
            </a:r>
            <a:endParaRPr lang="de-DE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3" name="AutoShape 6"/>
          <p:cNvSpPr>
            <a:spLocks noChangeArrowheads="1"/>
          </p:cNvSpPr>
          <p:nvPr/>
        </p:nvSpPr>
        <p:spPr bwMode="auto">
          <a:xfrm>
            <a:off x="5348014" y="4116889"/>
            <a:ext cx="3416024" cy="612556"/>
          </a:xfrm>
          <a:prstGeom prst="chevron">
            <a:avLst>
              <a:gd name="adj" fmla="val 32828"/>
            </a:avLst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Insurance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Business Interruption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Time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element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and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LD‘s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acc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.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to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contract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. (Power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curve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and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    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avalailability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compensation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triggered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by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property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damage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)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endParaRPr lang="de-DE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6657174" y="369178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21" name="AutoShape 6"/>
          <p:cNvSpPr>
            <a:spLocks noChangeArrowheads="1"/>
          </p:cNvSpPr>
          <p:nvPr/>
        </p:nvSpPr>
        <p:spPr bwMode="auto">
          <a:xfrm>
            <a:off x="5350943" y="3471316"/>
            <a:ext cx="3416024" cy="612556"/>
          </a:xfrm>
          <a:prstGeom prst="chevron">
            <a:avLst>
              <a:gd name="adj" fmla="val 32828"/>
            </a:avLst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de-DE" sz="1100" dirty="0" smtClean="0">
                <a:solidFill>
                  <a:schemeClr val="bg1"/>
                </a:solidFill>
                <a:cs typeface="Arial" panose="020B0604020202020204" pitchFamily="34" charset="0"/>
              </a:rPr>
              <a:t>„Extended“ Extended </a:t>
            </a:r>
            <a:r>
              <a:rPr lang="de-DE" sz="11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Maintanance</a:t>
            </a:r>
            <a:r>
              <a:rPr lang="de-DE" sz="11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de-DE" sz="1100" dirty="0" smtClean="0">
                <a:solidFill>
                  <a:schemeClr val="bg1"/>
                </a:solidFill>
                <a:cs typeface="Arial" panose="020B0604020202020204" pitchFamily="34" charset="0"/>
              </a:rPr>
              <a:t>Serial </a:t>
            </a:r>
            <a:r>
              <a:rPr lang="de-DE" sz="11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loss</a:t>
            </a:r>
            <a:r>
              <a:rPr lang="de-DE" sz="11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cover</a:t>
            </a:r>
            <a:r>
              <a:rPr lang="de-DE" sz="110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endParaRPr lang="de-DE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28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err="1"/>
              <a:t>Comprehensive</a:t>
            </a:r>
            <a:r>
              <a:rPr lang="de-DE" altLang="de-DE" dirty="0"/>
              <a:t> Insurance </a:t>
            </a:r>
            <a:r>
              <a:rPr lang="de-DE" altLang="de-DE" dirty="0" err="1" smtClean="0"/>
              <a:t>Concept</a:t>
            </a:r>
            <a:r>
              <a:rPr lang="de-DE" altLang="de-DE" dirty="0" smtClean="0"/>
              <a:t/>
            </a:r>
            <a:br>
              <a:rPr lang="de-DE" altLang="de-DE" dirty="0" smtClean="0"/>
            </a:br>
            <a:r>
              <a:rPr lang="en-US" altLang="de-DE" dirty="0" smtClean="0"/>
              <a:t>Contractors Protection Insurance Concept (CPIC)</a:t>
            </a:r>
            <a:r>
              <a:rPr lang="de-DE" altLang="de-DE" sz="4400" dirty="0"/>
              <a:t/>
            </a:r>
            <a:br>
              <a:rPr lang="de-DE" altLang="de-DE" sz="4400" dirty="0"/>
            </a:b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Hamburg, 28th September 2016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WindEurope Summit 2016</a:t>
            </a:r>
            <a:endParaRPr lang="de-DE" dirty="0" smtClean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 smtClean="0"/>
              <a:t>Page </a:t>
            </a:r>
            <a:fld id="{FEBB9091-5BBA-4093-A35E-E893536AB304}" type="slidenum">
              <a:rPr lang="de-DE" smtClean="0"/>
              <a:pPr/>
              <a:t>6</a:t>
            </a:fld>
            <a:endParaRPr lang="de-DE" dirty="0"/>
          </a:p>
        </p:txBody>
      </p:sp>
      <p:cxnSp>
        <p:nvCxnSpPr>
          <p:cNvPr id="31" name="Gerader Verbinder 30"/>
          <p:cNvCxnSpPr/>
          <p:nvPr/>
        </p:nvCxnSpPr>
        <p:spPr>
          <a:xfrm>
            <a:off x="5265148" y="1368198"/>
            <a:ext cx="0" cy="442800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18"/>
          <p:cNvSpPr txBox="1">
            <a:spLocks noChangeAspect="1" noChangeArrowheads="1"/>
          </p:cNvSpPr>
          <p:nvPr/>
        </p:nvSpPr>
        <p:spPr bwMode="auto">
          <a:xfrm>
            <a:off x="467996" y="1350367"/>
            <a:ext cx="2405833" cy="27699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de-DE" sz="1200" b="1" dirty="0" smtClean="0">
                <a:solidFill>
                  <a:schemeClr val="bg1"/>
                </a:solidFill>
              </a:rPr>
              <a:t>Pre-OCIP-Phase</a:t>
            </a:r>
            <a:endParaRPr lang="en-GB" altLang="de-DE" sz="1200" b="1" dirty="0">
              <a:solidFill>
                <a:schemeClr val="bg1"/>
              </a:solidFill>
            </a:endParaRPr>
          </a:p>
        </p:txBody>
      </p:sp>
      <p:sp>
        <p:nvSpPr>
          <p:cNvPr id="38" name="Text Box 18"/>
          <p:cNvSpPr txBox="1">
            <a:spLocks noChangeAspect="1" noChangeArrowheads="1"/>
          </p:cNvSpPr>
          <p:nvPr/>
        </p:nvSpPr>
        <p:spPr bwMode="auto">
          <a:xfrm>
            <a:off x="5155474" y="1350367"/>
            <a:ext cx="3526972" cy="27699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de-DE" sz="1200" b="1" dirty="0">
                <a:solidFill>
                  <a:schemeClr val="bg1"/>
                </a:solidFill>
              </a:rPr>
              <a:t>Operating </a:t>
            </a:r>
            <a:r>
              <a:rPr lang="en-GB" altLang="de-DE" sz="1200" b="1" dirty="0" smtClean="0">
                <a:solidFill>
                  <a:schemeClr val="bg1"/>
                </a:solidFill>
              </a:rPr>
              <a:t>Phase</a:t>
            </a:r>
            <a:endParaRPr lang="en-GB" altLang="de-DE" sz="1200" b="1" dirty="0">
              <a:solidFill>
                <a:schemeClr val="bg1"/>
              </a:solidFill>
            </a:endParaRPr>
          </a:p>
        </p:txBody>
      </p:sp>
      <p:sp>
        <p:nvSpPr>
          <p:cNvPr id="26" name="Text Box 18"/>
          <p:cNvSpPr txBox="1">
            <a:spLocks noChangeAspect="1" noChangeArrowheads="1"/>
          </p:cNvSpPr>
          <p:nvPr/>
        </p:nvSpPr>
        <p:spPr bwMode="auto">
          <a:xfrm>
            <a:off x="2867203" y="1350367"/>
            <a:ext cx="2405833" cy="2769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de-DE" sz="1200" b="1" dirty="0" smtClean="0">
                <a:solidFill>
                  <a:schemeClr val="bg1"/>
                </a:solidFill>
              </a:rPr>
              <a:t>OCIP-Phase</a:t>
            </a:r>
            <a:endParaRPr lang="en-GB" altLang="de-DE" sz="1200" b="1" dirty="0">
              <a:solidFill>
                <a:schemeClr val="bg1"/>
              </a:solidFill>
            </a:endParaRPr>
          </a:p>
        </p:txBody>
      </p:sp>
      <p:sp>
        <p:nvSpPr>
          <p:cNvPr id="52" name="AutoShape 6"/>
          <p:cNvSpPr>
            <a:spLocks noChangeArrowheads="1"/>
          </p:cNvSpPr>
          <p:nvPr/>
        </p:nvSpPr>
        <p:spPr bwMode="auto">
          <a:xfrm>
            <a:off x="5323025" y="2997146"/>
            <a:ext cx="3692787" cy="644434"/>
          </a:xfrm>
          <a:prstGeom prst="chevron">
            <a:avLst>
              <a:gd name="adj" fmla="val 32828"/>
            </a:avLst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sz="11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Special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Risk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Transfer</a:t>
            </a:r>
          </a:p>
          <a:p>
            <a:pPr>
              <a:spcBef>
                <a:spcPct val="0"/>
              </a:spcBef>
            </a:pP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Pure design /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serial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loss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cover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/ offshore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warranty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cover</a:t>
            </a:r>
            <a:endParaRPr lang="de-DE" sz="11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Non-material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damage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trigged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including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proatice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retrofit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costs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 </a:t>
            </a:r>
          </a:p>
          <a:p>
            <a:pPr>
              <a:spcBef>
                <a:spcPct val="0"/>
              </a:spcBef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</a:pPr>
            <a:endParaRPr lang="de-DE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1" name="AutoShape 6"/>
          <p:cNvSpPr>
            <a:spLocks noChangeArrowheads="1"/>
          </p:cNvSpPr>
          <p:nvPr/>
        </p:nvSpPr>
        <p:spPr bwMode="auto">
          <a:xfrm>
            <a:off x="402684" y="1647316"/>
            <a:ext cx="4874711" cy="1339723"/>
          </a:xfrm>
          <a:prstGeom prst="chevron">
            <a:avLst>
              <a:gd name="adj" fmla="val 25027"/>
            </a:avLst>
          </a:prstGeom>
          <a:solidFill>
            <a:schemeClr val="accent4"/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Advantage: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Contractor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has</a:t>
            </a:r>
            <a:endParaRPr lang="de-DE" sz="11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Access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to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Business Interruption / Delay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cover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:</a:t>
            </a:r>
          </a:p>
          <a:p>
            <a:pPr marL="87313" indent="-84138">
              <a:spcBef>
                <a:spcPct val="0"/>
              </a:spcBef>
              <a:buFontTx/>
              <a:buChar char="-"/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Time Element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cover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including</a:t>
            </a:r>
            <a:endParaRPr lang="de-DE" sz="900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175">
              <a:spcBef>
                <a:spcPct val="0"/>
              </a:spcBef>
            </a:pP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Extras </a:t>
            </a:r>
          </a:p>
          <a:p>
            <a:pPr marL="174625" indent="-171450">
              <a:spcBef>
                <a:spcPct val="0"/>
              </a:spcBef>
              <a:buFontTx/>
              <a:buChar char="-"/>
            </a:pP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Suppliers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and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customers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extension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              -   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Contractors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plant</a:t>
            </a:r>
          </a:p>
          <a:p>
            <a:pPr marL="174625" indent="-171450">
              <a:spcBef>
                <a:spcPct val="0"/>
              </a:spcBef>
              <a:buFontTx/>
              <a:buChar char="-"/>
            </a:pP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Contingend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BI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if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applicable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                         -    Lease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and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license</a:t>
            </a:r>
            <a:endParaRPr lang="de-DE" sz="900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175">
              <a:spcBef>
                <a:spcPct val="0"/>
              </a:spcBef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-    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Prevention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excess</a:t>
            </a:r>
            <a:endParaRPr lang="de-DE" sz="900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74625" indent="-171450">
              <a:spcBef>
                <a:spcPct val="0"/>
              </a:spcBef>
              <a:buFontTx/>
              <a:buChar char="-"/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Utilities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clause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endParaRPr lang="de-DE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5" name="AutoShape 6"/>
          <p:cNvSpPr>
            <a:spLocks noChangeArrowheads="1"/>
          </p:cNvSpPr>
          <p:nvPr/>
        </p:nvSpPr>
        <p:spPr bwMode="auto">
          <a:xfrm>
            <a:off x="389621" y="3698185"/>
            <a:ext cx="4874711" cy="1339723"/>
          </a:xfrm>
          <a:prstGeom prst="chevron">
            <a:avLst>
              <a:gd name="adj" fmla="val 67279"/>
            </a:avLst>
          </a:prstGeom>
          <a:solidFill>
            <a:schemeClr val="accent4"/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r>
              <a:rPr lang="de-DE" sz="1100" b="1" dirty="0">
                <a:solidFill>
                  <a:schemeClr val="bg1"/>
                </a:solidFill>
              </a:rPr>
              <a:t>Third </a:t>
            </a:r>
            <a:r>
              <a:rPr lang="de-DE" sz="1100" b="1" dirty="0" err="1">
                <a:solidFill>
                  <a:schemeClr val="bg1"/>
                </a:solidFill>
              </a:rPr>
              <a:t>parts</a:t>
            </a:r>
            <a:r>
              <a:rPr lang="de-DE" sz="1100" b="1" dirty="0">
                <a:solidFill>
                  <a:schemeClr val="bg1"/>
                </a:solidFill>
              </a:rPr>
              <a:t> </a:t>
            </a:r>
            <a:r>
              <a:rPr lang="de-DE" sz="1100" b="1" dirty="0" err="1">
                <a:solidFill>
                  <a:schemeClr val="bg1"/>
                </a:solidFill>
              </a:rPr>
              <a:t>liability</a:t>
            </a:r>
            <a:r>
              <a:rPr lang="de-DE" sz="1100" b="1" dirty="0">
                <a:solidFill>
                  <a:schemeClr val="bg1"/>
                </a:solidFill>
              </a:rPr>
              <a:t> </a:t>
            </a:r>
            <a:r>
              <a:rPr lang="de-DE" sz="1100" b="1" dirty="0" err="1">
                <a:solidFill>
                  <a:schemeClr val="bg1"/>
                </a:solidFill>
              </a:rPr>
              <a:t>insurance</a:t>
            </a:r>
            <a:endParaRPr lang="de-DE" sz="1100" b="1" i="1" dirty="0">
              <a:solidFill>
                <a:schemeClr val="bg1"/>
              </a:solidFill>
            </a:endParaRPr>
          </a:p>
          <a:p>
            <a:pPr marL="171450" indent="-171450">
              <a:buFont typeface="Symbol" panose="05050102010706020507" pitchFamily="18" charset="2"/>
              <a:buChar char="-"/>
            </a:pPr>
            <a:r>
              <a:rPr lang="de-DE" sz="900" dirty="0" err="1">
                <a:solidFill>
                  <a:schemeClr val="bg1"/>
                </a:solidFill>
              </a:rPr>
              <a:t>Own</a:t>
            </a:r>
            <a:r>
              <a:rPr lang="de-DE" sz="900" dirty="0">
                <a:solidFill>
                  <a:schemeClr val="bg1"/>
                </a:solidFill>
              </a:rPr>
              <a:t> </a:t>
            </a:r>
            <a:r>
              <a:rPr lang="de-DE" sz="900" dirty="0" err="1">
                <a:solidFill>
                  <a:schemeClr val="bg1"/>
                </a:solidFill>
              </a:rPr>
              <a:t>underlayer</a:t>
            </a:r>
            <a:r>
              <a:rPr lang="de-DE" sz="900" dirty="0">
                <a:solidFill>
                  <a:schemeClr val="bg1"/>
                </a:solidFill>
              </a:rPr>
              <a:t> </a:t>
            </a:r>
            <a:r>
              <a:rPr lang="de-DE" sz="900" dirty="0" err="1">
                <a:solidFill>
                  <a:schemeClr val="bg1"/>
                </a:solidFill>
              </a:rPr>
              <a:t>projects</a:t>
            </a:r>
            <a:r>
              <a:rPr lang="de-DE" sz="900" dirty="0">
                <a:solidFill>
                  <a:schemeClr val="bg1"/>
                </a:solidFill>
              </a:rPr>
              <a:t> TPL</a:t>
            </a:r>
          </a:p>
          <a:p>
            <a:pPr marL="171450" indent="-171450">
              <a:buFont typeface="Symbol" panose="05050102010706020507" pitchFamily="18" charset="2"/>
              <a:buChar char="-"/>
            </a:pPr>
            <a:r>
              <a:rPr lang="de-DE" sz="900" dirty="0" err="1">
                <a:solidFill>
                  <a:schemeClr val="bg1"/>
                </a:solidFill>
              </a:rPr>
              <a:t>Manufacrures</a:t>
            </a:r>
            <a:r>
              <a:rPr lang="de-DE" sz="900" dirty="0">
                <a:solidFill>
                  <a:schemeClr val="bg1"/>
                </a:solidFill>
              </a:rPr>
              <a:t> TPL </a:t>
            </a:r>
            <a:r>
              <a:rPr lang="de-DE" sz="900" dirty="0" err="1">
                <a:solidFill>
                  <a:schemeClr val="bg1"/>
                </a:solidFill>
              </a:rPr>
              <a:t>inclucing</a:t>
            </a:r>
            <a:r>
              <a:rPr lang="de-DE" sz="900" dirty="0">
                <a:solidFill>
                  <a:schemeClr val="bg1"/>
                </a:solidFill>
              </a:rPr>
              <a:t> </a:t>
            </a:r>
            <a:r>
              <a:rPr lang="de-DE" sz="900" dirty="0" err="1">
                <a:solidFill>
                  <a:schemeClr val="bg1"/>
                </a:solidFill>
              </a:rPr>
              <a:t>extended</a:t>
            </a:r>
            <a:r>
              <a:rPr lang="de-DE" sz="900" dirty="0">
                <a:solidFill>
                  <a:schemeClr val="bg1"/>
                </a:solidFill>
              </a:rPr>
              <a:t> </a:t>
            </a:r>
            <a:r>
              <a:rPr lang="de-DE" sz="900" dirty="0" err="1">
                <a:solidFill>
                  <a:schemeClr val="bg1"/>
                </a:solidFill>
              </a:rPr>
              <a:t>products</a:t>
            </a:r>
            <a:r>
              <a:rPr lang="de-DE" sz="900" dirty="0">
                <a:solidFill>
                  <a:schemeClr val="bg1"/>
                </a:solidFill>
              </a:rPr>
              <a:t> </a:t>
            </a:r>
            <a:r>
              <a:rPr lang="de-DE" sz="900" dirty="0" err="1">
                <a:solidFill>
                  <a:schemeClr val="bg1"/>
                </a:solidFill>
              </a:rPr>
              <a:t>liability</a:t>
            </a:r>
            <a:endParaRPr lang="de-DE" sz="900" dirty="0">
              <a:solidFill>
                <a:schemeClr val="bg1"/>
              </a:solidFill>
            </a:endParaRPr>
          </a:p>
          <a:p>
            <a:pPr marL="171450" indent="-171450">
              <a:buFont typeface="Symbol" panose="05050102010706020507" pitchFamily="18" charset="2"/>
              <a:buChar char="-"/>
            </a:pPr>
            <a:r>
              <a:rPr lang="de-DE" sz="900" dirty="0">
                <a:solidFill>
                  <a:schemeClr val="bg1"/>
                </a:solidFill>
              </a:rPr>
              <a:t>Sublimits </a:t>
            </a:r>
            <a:r>
              <a:rPr lang="de-DE" sz="900" dirty="0" err="1">
                <a:solidFill>
                  <a:schemeClr val="bg1"/>
                </a:solidFill>
              </a:rPr>
              <a:t>to</a:t>
            </a:r>
            <a:r>
              <a:rPr lang="de-DE" sz="900" dirty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include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damage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to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work</a:t>
            </a:r>
            <a:r>
              <a:rPr lang="de-DE" sz="900" dirty="0" smtClean="0">
                <a:solidFill>
                  <a:schemeClr val="bg1"/>
                </a:solidFill>
              </a:rPr>
              <a:t> in </a:t>
            </a:r>
            <a:r>
              <a:rPr lang="de-DE" sz="900" dirty="0" err="1" smtClean="0">
                <a:solidFill>
                  <a:schemeClr val="bg1"/>
                </a:solidFill>
              </a:rPr>
              <a:t>progress</a:t>
            </a:r>
            <a:endParaRPr lang="de-DE" sz="900" dirty="0">
              <a:solidFill>
                <a:schemeClr val="bg1"/>
              </a:solidFill>
            </a:endParaRPr>
          </a:p>
          <a:p>
            <a:pPr marL="171450" indent="-171450">
              <a:buFont typeface="Symbol" panose="05050102010706020507" pitchFamily="18" charset="2"/>
              <a:buChar char="-"/>
            </a:pPr>
            <a:r>
              <a:rPr lang="de-DE" sz="900" dirty="0" smtClean="0">
                <a:solidFill>
                  <a:schemeClr val="bg1"/>
                </a:solidFill>
              </a:rPr>
              <a:t>Environmental </a:t>
            </a:r>
            <a:r>
              <a:rPr lang="de-DE" sz="900" dirty="0" err="1">
                <a:solidFill>
                  <a:schemeClr val="bg1"/>
                </a:solidFill>
              </a:rPr>
              <a:t>liability</a:t>
            </a:r>
            <a:r>
              <a:rPr lang="de-DE" sz="900" dirty="0">
                <a:solidFill>
                  <a:schemeClr val="bg1"/>
                </a:solidFill>
              </a:rPr>
              <a:t> </a:t>
            </a:r>
            <a:r>
              <a:rPr lang="de-DE" sz="900" dirty="0" err="1">
                <a:solidFill>
                  <a:schemeClr val="bg1"/>
                </a:solidFill>
              </a:rPr>
              <a:t>cover</a:t>
            </a:r>
            <a:endParaRPr lang="de-DE" sz="900" dirty="0">
              <a:solidFill>
                <a:schemeClr val="bg1"/>
              </a:solidFill>
            </a:endParaRPr>
          </a:p>
          <a:p>
            <a:pPr marL="171450" indent="-171450">
              <a:buFont typeface="Symbol" panose="05050102010706020507" pitchFamily="18" charset="2"/>
              <a:buChar char="-"/>
            </a:pPr>
            <a:r>
              <a:rPr lang="de-DE" sz="900" dirty="0" err="1">
                <a:solidFill>
                  <a:schemeClr val="bg1"/>
                </a:solidFill>
              </a:rPr>
              <a:t>No</a:t>
            </a:r>
            <a:r>
              <a:rPr lang="de-DE" sz="900" dirty="0">
                <a:solidFill>
                  <a:schemeClr val="bg1"/>
                </a:solidFill>
              </a:rPr>
              <a:t> offshore </a:t>
            </a:r>
            <a:r>
              <a:rPr lang="de-DE" sz="900" dirty="0" err="1" smtClean="0">
                <a:solidFill>
                  <a:schemeClr val="bg1"/>
                </a:solidFill>
              </a:rPr>
              <a:t>exclusion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endParaRPr lang="de-DE" sz="900" dirty="0">
              <a:solidFill>
                <a:schemeClr val="bg1"/>
              </a:solidFill>
            </a:endParaRP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463644" y="5095911"/>
            <a:ext cx="4796333" cy="616912"/>
          </a:xfrm>
          <a:prstGeom prst="chevron">
            <a:avLst>
              <a:gd name="adj" fmla="val 23616"/>
            </a:avLst>
          </a:prstGeom>
          <a:solidFill>
            <a:schemeClr val="accent4"/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r>
              <a:rPr lang="de-DE" sz="1100" b="1" dirty="0" err="1" smtClean="0">
                <a:solidFill>
                  <a:schemeClr val="bg1"/>
                </a:solidFill>
              </a:rPr>
              <a:t>Weather</a:t>
            </a:r>
            <a:r>
              <a:rPr lang="de-DE" sz="1100" b="1" dirty="0" smtClean="0">
                <a:solidFill>
                  <a:schemeClr val="bg1"/>
                </a:solidFill>
              </a:rPr>
              <a:t> </a:t>
            </a:r>
            <a:r>
              <a:rPr lang="de-DE" sz="1100" b="1" dirty="0" err="1" smtClean="0">
                <a:solidFill>
                  <a:schemeClr val="bg1"/>
                </a:solidFill>
              </a:rPr>
              <a:t>risks</a:t>
            </a:r>
            <a:r>
              <a:rPr lang="de-DE" sz="11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smtClean="0">
                <a:solidFill>
                  <a:schemeClr val="bg1"/>
                </a:solidFill>
              </a:rPr>
              <a:t>Insurance</a:t>
            </a:r>
            <a:endParaRPr lang="de-DE" sz="1100" b="1" i="1" dirty="0" smtClean="0">
              <a:solidFill>
                <a:schemeClr val="bg1"/>
              </a:solidFill>
            </a:endParaRPr>
          </a:p>
          <a:p>
            <a:pPr marL="171450" indent="-171450">
              <a:buFontTx/>
              <a:buChar char="-"/>
            </a:pPr>
            <a:r>
              <a:rPr lang="de-DE" sz="900" dirty="0" err="1" smtClean="0">
                <a:solidFill>
                  <a:schemeClr val="bg1"/>
                </a:solidFill>
              </a:rPr>
              <a:t>If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contractor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takes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the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risk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for</a:t>
            </a:r>
            <a:r>
              <a:rPr lang="de-DE" sz="900" dirty="0" smtClean="0">
                <a:solidFill>
                  <a:schemeClr val="bg1"/>
                </a:solidFill>
              </a:rPr>
              <a:t> lack </a:t>
            </a:r>
            <a:r>
              <a:rPr lang="de-DE" sz="900" dirty="0" err="1" smtClean="0">
                <a:solidFill>
                  <a:schemeClr val="bg1"/>
                </a:solidFill>
              </a:rPr>
              <a:t>of</a:t>
            </a:r>
            <a:r>
              <a:rPr lang="de-DE" sz="900" dirty="0" smtClean="0">
                <a:solidFill>
                  <a:schemeClr val="bg1"/>
                </a:solidFill>
              </a:rPr>
              <a:t> wind, max. </a:t>
            </a:r>
            <a:r>
              <a:rPr lang="de-DE" sz="900" dirty="0" err="1" smtClean="0">
                <a:solidFill>
                  <a:schemeClr val="bg1"/>
                </a:solidFill>
              </a:rPr>
              <a:t>wave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and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for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calm</a:t>
            </a:r>
            <a:endParaRPr lang="de-DE" sz="900" dirty="0" smtClean="0">
              <a:solidFill>
                <a:schemeClr val="bg1"/>
              </a:solidFill>
            </a:endParaRPr>
          </a:p>
          <a:p>
            <a:r>
              <a:rPr lang="de-DE" sz="900" dirty="0">
                <a:solidFill>
                  <a:schemeClr val="bg1"/>
                </a:solidFill>
              </a:rPr>
              <a:t> </a:t>
            </a:r>
            <a:r>
              <a:rPr lang="de-DE" sz="900" dirty="0" smtClean="0">
                <a:solidFill>
                  <a:schemeClr val="bg1"/>
                </a:solidFill>
              </a:rPr>
              <a:t>     </a:t>
            </a:r>
            <a:r>
              <a:rPr lang="de-DE" sz="900" dirty="0" err="1" smtClean="0">
                <a:solidFill>
                  <a:schemeClr val="bg1"/>
                </a:solidFill>
              </a:rPr>
              <a:t>installation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periods</a:t>
            </a:r>
            <a:r>
              <a:rPr lang="de-DE" sz="900" dirty="0" smtClean="0">
                <a:solidFill>
                  <a:schemeClr val="bg1"/>
                </a:solidFill>
              </a:rPr>
              <a:t> etc. </a:t>
            </a:r>
            <a:r>
              <a:rPr lang="de-DE" sz="900" dirty="0" err="1" smtClean="0">
                <a:solidFill>
                  <a:schemeClr val="bg1"/>
                </a:solidFill>
              </a:rPr>
              <a:t>weather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cover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is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available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taylor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made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to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the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particular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</a:p>
          <a:p>
            <a:r>
              <a:rPr lang="de-DE" sz="900" dirty="0">
                <a:solidFill>
                  <a:schemeClr val="bg1"/>
                </a:solidFill>
              </a:rPr>
              <a:t> </a:t>
            </a:r>
            <a:r>
              <a:rPr lang="de-DE" sz="900" dirty="0" smtClean="0">
                <a:solidFill>
                  <a:schemeClr val="bg1"/>
                </a:solidFill>
              </a:rPr>
              <a:t>     </a:t>
            </a:r>
            <a:r>
              <a:rPr lang="de-DE" sz="900" dirty="0" err="1" smtClean="0">
                <a:solidFill>
                  <a:schemeClr val="bg1"/>
                </a:solidFill>
              </a:rPr>
              <a:t>contractors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risk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1" name="AutoShape 6"/>
          <p:cNvSpPr>
            <a:spLocks noChangeArrowheads="1"/>
          </p:cNvSpPr>
          <p:nvPr/>
        </p:nvSpPr>
        <p:spPr bwMode="auto">
          <a:xfrm>
            <a:off x="433163" y="3018917"/>
            <a:ext cx="4796333" cy="616912"/>
          </a:xfrm>
          <a:prstGeom prst="chevron">
            <a:avLst>
              <a:gd name="adj" fmla="val 51849"/>
            </a:avLst>
          </a:prstGeom>
          <a:solidFill>
            <a:schemeClr val="accent4"/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r>
              <a:rPr lang="de-DE" sz="1100" b="1" dirty="0" smtClean="0">
                <a:solidFill>
                  <a:schemeClr val="bg1"/>
                </a:solidFill>
              </a:rPr>
              <a:t>Pure design / </a:t>
            </a:r>
            <a:r>
              <a:rPr lang="de-DE" sz="1100" b="1" dirty="0" err="1" smtClean="0">
                <a:solidFill>
                  <a:schemeClr val="bg1"/>
                </a:solidFill>
              </a:rPr>
              <a:t>serial</a:t>
            </a:r>
            <a:r>
              <a:rPr lang="de-DE" sz="1100" b="1" dirty="0" smtClean="0">
                <a:solidFill>
                  <a:schemeClr val="bg1"/>
                </a:solidFill>
              </a:rPr>
              <a:t> </a:t>
            </a:r>
            <a:r>
              <a:rPr lang="de-DE" sz="1100" b="1" dirty="0" err="1" smtClean="0">
                <a:solidFill>
                  <a:schemeClr val="bg1"/>
                </a:solidFill>
              </a:rPr>
              <a:t>loss</a:t>
            </a:r>
            <a:r>
              <a:rPr lang="de-DE" sz="1100" b="1" dirty="0" smtClean="0">
                <a:solidFill>
                  <a:schemeClr val="bg1"/>
                </a:solidFill>
              </a:rPr>
              <a:t> </a:t>
            </a:r>
            <a:r>
              <a:rPr lang="de-DE" sz="1100" b="1" dirty="0" err="1" smtClean="0">
                <a:solidFill>
                  <a:schemeClr val="bg1"/>
                </a:solidFill>
              </a:rPr>
              <a:t>cover</a:t>
            </a:r>
            <a:r>
              <a:rPr lang="de-DE" sz="1100" b="1" dirty="0" smtClean="0">
                <a:solidFill>
                  <a:schemeClr val="bg1"/>
                </a:solidFill>
              </a:rPr>
              <a:t> / offshore </a:t>
            </a:r>
            <a:r>
              <a:rPr lang="de-DE" sz="1100" b="1" dirty="0" err="1" smtClean="0">
                <a:solidFill>
                  <a:schemeClr val="bg1"/>
                </a:solidFill>
              </a:rPr>
              <a:t>warranty</a:t>
            </a:r>
            <a:r>
              <a:rPr lang="de-DE" sz="1100" b="1" dirty="0" smtClean="0">
                <a:solidFill>
                  <a:schemeClr val="bg1"/>
                </a:solidFill>
              </a:rPr>
              <a:t> </a:t>
            </a:r>
            <a:r>
              <a:rPr lang="de-DE" sz="1100" b="1" dirty="0" err="1" smtClean="0">
                <a:solidFill>
                  <a:schemeClr val="bg1"/>
                </a:solidFill>
              </a:rPr>
              <a:t>cover</a:t>
            </a:r>
            <a:endParaRPr lang="de-DE" sz="1100" b="1" dirty="0" smtClean="0">
              <a:solidFill>
                <a:schemeClr val="bg1"/>
              </a:solidFill>
            </a:endParaRPr>
          </a:p>
          <a:p>
            <a:pPr marL="171450" indent="-171450">
              <a:buFontTx/>
              <a:buChar char="-"/>
            </a:pPr>
            <a:r>
              <a:rPr lang="de-DE" sz="900" dirty="0" smtClean="0">
                <a:solidFill>
                  <a:schemeClr val="bg1"/>
                </a:solidFill>
              </a:rPr>
              <a:t>Non </a:t>
            </a:r>
            <a:r>
              <a:rPr lang="de-DE" sz="900" dirty="0" err="1" smtClean="0">
                <a:solidFill>
                  <a:schemeClr val="bg1"/>
                </a:solidFill>
              </a:rPr>
              <a:t>physical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loss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</a:rPr>
              <a:t>triggered</a:t>
            </a:r>
            <a:r>
              <a:rPr lang="de-DE" sz="9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auto">
          <a:xfrm>
            <a:off x="5336088" y="3770812"/>
            <a:ext cx="3739545" cy="867900"/>
          </a:xfrm>
          <a:prstGeom prst="chevron">
            <a:avLst>
              <a:gd name="adj" fmla="val 32828"/>
            </a:avLst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SMA –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Liability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Insured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is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liability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risk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operation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turbine</a:t>
            </a:r>
            <a:endParaRPr lang="de-DE" sz="9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    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contractor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as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Sercvice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Company </a:t>
            </a:r>
          </a:p>
          <a:p>
            <a:pPr>
              <a:spcBef>
                <a:spcPct val="0"/>
              </a:spcBef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</a:pPr>
            <a:endParaRPr lang="de-DE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3" name="AutoShape 6"/>
          <p:cNvSpPr>
            <a:spLocks noChangeArrowheads="1"/>
          </p:cNvSpPr>
          <p:nvPr/>
        </p:nvSpPr>
        <p:spPr bwMode="auto">
          <a:xfrm>
            <a:off x="5397048" y="5021889"/>
            <a:ext cx="3661493" cy="644434"/>
          </a:xfrm>
          <a:prstGeom prst="chevron">
            <a:avLst>
              <a:gd name="adj" fmla="val 32828"/>
            </a:avLst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Weather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11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risk</a:t>
            </a:r>
            <a:r>
              <a:rPr lang="de-DE" sz="11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1100" b="1" smtClean="0">
                <a:solidFill>
                  <a:schemeClr val="bg1"/>
                </a:solidFill>
                <a:cs typeface="Arial" panose="020B0604020202020204" pitchFamily="34" charset="0"/>
              </a:rPr>
              <a:t>insurance</a:t>
            </a:r>
            <a:endParaRPr lang="de-DE" sz="1100" b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If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TSA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contractor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is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carrying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weather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de-DE" sz="900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risk</a:t>
            </a: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in SMA  </a:t>
            </a:r>
          </a:p>
          <a:p>
            <a:pPr>
              <a:spcBef>
                <a:spcPct val="0"/>
              </a:spcBef>
            </a:pPr>
            <a:r>
              <a:rPr lang="de-DE" sz="9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</a:pPr>
            <a:endParaRPr lang="de-DE" sz="9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5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Excursion</a:t>
            </a:r>
            <a:r>
              <a:rPr lang="de-DE" dirty="0" smtClean="0"/>
              <a:t> </a:t>
            </a:r>
            <a:r>
              <a:rPr lang="de-DE" dirty="0" err="1" smtClean="0"/>
              <a:t>mechanical</a:t>
            </a:r>
            <a:r>
              <a:rPr lang="de-DE" dirty="0" smtClean="0"/>
              <a:t> </a:t>
            </a:r>
            <a:r>
              <a:rPr lang="de-DE" dirty="0" err="1" smtClean="0"/>
              <a:t>damages</a:t>
            </a:r>
            <a:r>
              <a:rPr lang="de-DE" dirty="0" smtClean="0"/>
              <a:t> </a:t>
            </a:r>
            <a:r>
              <a:rPr lang="de-DE" dirty="0"/>
              <a:t>–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insured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Hamburg, 28th September 2016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WindEurope Summit 2016</a:t>
            </a:r>
            <a:endParaRPr lang="de-DE" dirty="0" smtClean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EBB9091-5BBA-4093-A35E-E893536AB304}" type="slidenum">
              <a:rPr lang="de-DE" smtClean="0"/>
              <a:pPr/>
              <a:t>7</a:t>
            </a:fld>
            <a:endParaRPr lang="de-DE" dirty="0"/>
          </a:p>
        </p:txBody>
      </p:sp>
      <p:graphicFrame>
        <p:nvGraphicFramePr>
          <p:cNvPr id="9" name="Inhaltsplatzhalt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1160138"/>
              </p:ext>
            </p:extLst>
          </p:nvPr>
        </p:nvGraphicFramePr>
        <p:xfrm>
          <a:off x="467999" y="1455413"/>
          <a:ext cx="8208001" cy="4247291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1814258"/>
                <a:gridCol w="1946242"/>
                <a:gridCol w="2092210"/>
                <a:gridCol w="2355291"/>
              </a:tblGrid>
              <a:tr h="437755">
                <a:tc>
                  <a:txBody>
                    <a:bodyPr/>
                    <a:lstStyle/>
                    <a:p>
                      <a:endParaRPr lang="de-DE" sz="1300" dirty="0"/>
                    </a:p>
                  </a:txBody>
                  <a:tcPr marL="91207" marR="91207" marT="45604" marB="45604"/>
                </a:tc>
                <a:tc>
                  <a:txBody>
                    <a:bodyPr/>
                    <a:lstStyle/>
                    <a:p>
                      <a:r>
                        <a:rPr lang="de-DE" sz="1800" dirty="0" smtClean="0"/>
                        <a:t>Operator</a:t>
                      </a:r>
                      <a:endParaRPr lang="de-DE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207" marR="91207" marT="45604" marB="45604"/>
                </a:tc>
                <a:tc>
                  <a:txBody>
                    <a:bodyPr/>
                    <a:lstStyle/>
                    <a:p>
                      <a:r>
                        <a:rPr lang="de-DE" sz="1800" dirty="0" err="1" smtClean="0"/>
                        <a:t>Contractor</a:t>
                      </a:r>
                      <a:endParaRPr lang="de-DE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207" marR="91207" marT="45604" marB="45604"/>
                </a:tc>
                <a:tc>
                  <a:txBody>
                    <a:bodyPr/>
                    <a:lstStyle/>
                    <a:p>
                      <a:r>
                        <a:rPr lang="de-DE" sz="1800" dirty="0" smtClean="0"/>
                        <a:t>Sub-</a:t>
                      </a:r>
                      <a:r>
                        <a:rPr lang="de-DE" sz="1800" dirty="0" err="1" smtClean="0"/>
                        <a:t>Contractor</a:t>
                      </a:r>
                      <a:endParaRPr lang="de-DE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207" marR="91207" marT="45604" marB="45604"/>
                </a:tc>
              </a:tr>
              <a:tr h="15561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de-DE" sz="1400" kern="1200" dirty="0" smtClean="0"/>
                        <a:t>1) </a:t>
                      </a:r>
                      <a:r>
                        <a:rPr lang="de-DE" sz="1400" dirty="0" smtClean="0"/>
                        <a:t>Normal </a:t>
                      </a:r>
                      <a:r>
                        <a:rPr lang="de-DE" sz="1400" dirty="0" err="1" smtClean="0"/>
                        <a:t>case</a:t>
                      </a:r>
                      <a:endParaRPr lang="de-DE" sz="1400" dirty="0" smtClean="0"/>
                    </a:p>
                    <a:p>
                      <a:pPr marL="0" indent="0">
                        <a:buNone/>
                      </a:pPr>
                      <a:r>
                        <a:rPr lang="de-DE" sz="1400" dirty="0" err="1" smtClean="0"/>
                        <a:t>Industry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dirty="0" err="1" smtClean="0"/>
                        <a:t>Onshore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207" marR="91207" marT="45604" marB="45604"/>
                </a:tc>
                <a:tc>
                  <a:txBody>
                    <a:bodyPr/>
                    <a:lstStyle/>
                    <a:p>
                      <a:r>
                        <a:rPr lang="de-DE" sz="1400" dirty="0" err="1" smtClean="0"/>
                        <a:t>Machinery</a:t>
                      </a:r>
                      <a:r>
                        <a:rPr lang="de-DE" sz="1400" baseline="0" dirty="0" smtClean="0"/>
                        <a:t> breakdown</a:t>
                      </a:r>
                      <a:r>
                        <a:rPr lang="de-DE" sz="1400" dirty="0" smtClean="0"/>
                        <a:t> + BI</a:t>
                      </a:r>
                    </a:p>
                    <a:p>
                      <a:r>
                        <a:rPr lang="de-DE" sz="1400" dirty="0" err="1" smtClean="0"/>
                        <a:t>Recourse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of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baseline="0" dirty="0" err="1" smtClean="0"/>
                        <a:t>two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baseline="0" dirty="0" err="1" smtClean="0"/>
                        <a:t>years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baseline="0" dirty="0" err="1" smtClean="0"/>
                        <a:t>towards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baseline="0" dirty="0" err="1" smtClean="0"/>
                        <a:t>manufacturers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baseline="0" dirty="0" err="1" smtClean="0"/>
                        <a:t>guarantee</a:t>
                      </a:r>
                      <a:endParaRPr lang="de-DE" sz="1400" baseline="0" dirty="0" smtClean="0"/>
                    </a:p>
                    <a:p>
                      <a:endParaRPr lang="de-DE" sz="1400" baseline="0" dirty="0" smtClean="0"/>
                    </a:p>
                    <a:p>
                      <a:r>
                        <a:rPr lang="de-DE" sz="1400" baseline="0" dirty="0" smtClean="0"/>
                        <a:t>+ </a:t>
                      </a:r>
                      <a:r>
                        <a:rPr lang="de-DE" sz="1400" baseline="0" dirty="0" err="1" smtClean="0"/>
                        <a:t>public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baseline="0" dirty="0" err="1" smtClean="0"/>
                        <a:t>liability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207" marR="91207" marT="45604" marB="45604"/>
                </a:tc>
                <a:tc>
                  <a:txBody>
                    <a:bodyPr/>
                    <a:lstStyle/>
                    <a:p>
                      <a:r>
                        <a:rPr lang="de-DE" sz="1400" kern="1200" dirty="0" err="1" smtClean="0"/>
                        <a:t>possibly</a:t>
                      </a:r>
                      <a:r>
                        <a:rPr lang="de-DE" sz="1400" kern="1200" dirty="0" smtClean="0"/>
                        <a:t> limited </a:t>
                      </a:r>
                      <a:r>
                        <a:rPr lang="de-DE" sz="1400" kern="1200" dirty="0" err="1" smtClean="0"/>
                        <a:t>warranty</a:t>
                      </a:r>
                      <a:r>
                        <a:rPr lang="de-DE" sz="1400" kern="1200" dirty="0" smtClean="0"/>
                        <a:t> insurance</a:t>
                      </a:r>
                    </a:p>
                    <a:p>
                      <a:r>
                        <a:rPr lang="de-DE" sz="1400" kern="1200" dirty="0" smtClean="0"/>
                        <a:t> </a:t>
                      </a:r>
                    </a:p>
                    <a:p>
                      <a:endParaRPr lang="de-DE" sz="1400" kern="1200" dirty="0" smtClean="0"/>
                    </a:p>
                    <a:p>
                      <a:endParaRPr lang="de-DE" sz="1400" kern="1200" dirty="0" smtClean="0"/>
                    </a:p>
                    <a:p>
                      <a:endParaRPr lang="de-DE" sz="1400" kern="1200" dirty="0" smtClean="0"/>
                    </a:p>
                    <a:p>
                      <a:r>
                        <a:rPr lang="de-DE" sz="1400" kern="1200" dirty="0" smtClean="0"/>
                        <a:t>+ ext. </a:t>
                      </a:r>
                      <a:r>
                        <a:rPr lang="de-DE" sz="1400" kern="1200" dirty="0" err="1" smtClean="0"/>
                        <a:t>products</a:t>
                      </a:r>
                      <a:r>
                        <a:rPr lang="de-DE" sz="1400" kern="1200" dirty="0" smtClean="0"/>
                        <a:t> </a:t>
                      </a:r>
                      <a:r>
                        <a:rPr lang="de-DE" sz="1400" kern="1200" dirty="0" err="1" smtClean="0"/>
                        <a:t>liability</a:t>
                      </a:r>
                      <a:endParaRPr lang="de-DE" sz="1400" kern="1200" dirty="0" smtClean="0"/>
                    </a:p>
                    <a:p>
                      <a:r>
                        <a:rPr lang="de-DE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de-DE" sz="1400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as</a:t>
                      </a:r>
                      <a:r>
                        <a:rPr lang="de-DE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400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manufacturer</a:t>
                      </a:r>
                      <a:endParaRPr lang="de-DE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207" marR="91207" marT="45604" marB="45604"/>
                </a:tc>
                <a:tc>
                  <a:txBody>
                    <a:bodyPr/>
                    <a:lstStyle/>
                    <a:p>
                      <a:r>
                        <a:rPr lang="de-DE" sz="1400" kern="1200" dirty="0" err="1" smtClean="0"/>
                        <a:t>possibly</a:t>
                      </a:r>
                      <a:r>
                        <a:rPr lang="de-DE" sz="1400" kern="1200" dirty="0" smtClean="0"/>
                        <a:t> limited </a:t>
                      </a:r>
                      <a:r>
                        <a:rPr lang="de-DE" sz="1400" kern="1200" dirty="0" err="1" smtClean="0"/>
                        <a:t>warranty</a:t>
                      </a:r>
                      <a:r>
                        <a:rPr lang="de-DE" sz="1400" kern="1200" dirty="0" smtClean="0"/>
                        <a:t> insurance</a:t>
                      </a:r>
                    </a:p>
                    <a:p>
                      <a:r>
                        <a:rPr lang="de-DE" sz="1400" kern="1200" dirty="0" smtClean="0"/>
                        <a:t> </a:t>
                      </a:r>
                    </a:p>
                    <a:p>
                      <a:endParaRPr lang="de-DE" sz="1400" kern="1200" dirty="0" smtClean="0"/>
                    </a:p>
                    <a:p>
                      <a:endParaRPr lang="de-DE" sz="1400" kern="1200" dirty="0" smtClean="0"/>
                    </a:p>
                    <a:p>
                      <a:endParaRPr lang="de-DE" sz="1400" kern="1200" dirty="0" smtClean="0"/>
                    </a:p>
                    <a:p>
                      <a:r>
                        <a:rPr lang="de-DE" sz="1400" kern="1200" dirty="0" smtClean="0"/>
                        <a:t>+ ext. </a:t>
                      </a:r>
                      <a:r>
                        <a:rPr lang="de-DE" sz="1400" kern="1200" dirty="0" err="1" smtClean="0"/>
                        <a:t>product</a:t>
                      </a:r>
                      <a:r>
                        <a:rPr lang="de-DE" sz="1400" kern="1200" dirty="0" smtClean="0"/>
                        <a:t> </a:t>
                      </a:r>
                      <a:r>
                        <a:rPr lang="de-DE" sz="1400" kern="1200" dirty="0" err="1" smtClean="0"/>
                        <a:t>liability</a:t>
                      </a:r>
                      <a:endParaRPr lang="de-DE" sz="1400" kern="1200" dirty="0" smtClean="0"/>
                    </a:p>
                    <a:p>
                      <a:r>
                        <a:rPr lang="de-DE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de-DE" sz="1400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as</a:t>
                      </a:r>
                      <a:r>
                        <a:rPr lang="de-DE" sz="140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400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manufacturer</a:t>
                      </a:r>
                      <a:endParaRPr lang="de-DE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207" marR="91207" marT="45604" marB="45604"/>
                </a:tc>
              </a:tr>
              <a:tr h="1821197">
                <a:tc>
                  <a:txBody>
                    <a:bodyPr/>
                    <a:lstStyle/>
                    <a:p>
                      <a:r>
                        <a:rPr lang="de-DE" sz="1400" kern="1200" dirty="0" smtClean="0"/>
                        <a:t>2) Offshore Wind</a:t>
                      </a:r>
                    </a:p>
                    <a:p>
                      <a:endParaRPr lang="de-DE" sz="1400" kern="1200" dirty="0" smtClean="0"/>
                    </a:p>
                    <a:p>
                      <a:r>
                        <a:rPr lang="de-DE" sz="1400" b="1" u="none" kern="1200" dirty="0" smtClean="0"/>
                        <a:t>New</a:t>
                      </a:r>
                    </a:p>
                    <a:p>
                      <a:r>
                        <a:rPr lang="de-DE" sz="1400" dirty="0" smtClean="0"/>
                        <a:t>The </a:t>
                      </a:r>
                      <a:r>
                        <a:rPr lang="de-DE" sz="1400" dirty="0" err="1" smtClean="0"/>
                        <a:t>contractor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provides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dirty="0" err="1" smtClean="0">
                          <a:effectLst/>
                        </a:rPr>
                        <a:t>availability</a:t>
                      </a:r>
                      <a:r>
                        <a:rPr lang="de-DE" sz="1400" dirty="0" smtClean="0">
                          <a:effectLst/>
                        </a:rPr>
                        <a:t> </a:t>
                      </a:r>
                      <a:r>
                        <a:rPr lang="de-DE" sz="1400" dirty="0" err="1" smtClean="0">
                          <a:effectLst/>
                        </a:rPr>
                        <a:t>guaranties</a:t>
                      </a:r>
                      <a:r>
                        <a:rPr lang="de-DE" sz="1400" baseline="0" dirty="0" smtClean="0">
                          <a:effectLst/>
                        </a:rPr>
                        <a:t> </a:t>
                      </a:r>
                      <a:r>
                        <a:rPr lang="de-DE" sz="1400" baseline="0" dirty="0" smtClean="0"/>
                        <a:t>and </a:t>
                      </a:r>
                      <a:r>
                        <a:rPr lang="de-DE" sz="1400" baseline="0" dirty="0" err="1" smtClean="0"/>
                        <a:t>may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baseline="0" dirty="0" err="1" smtClean="0"/>
                        <a:t>have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baseline="0" dirty="0" err="1" smtClean="0"/>
                        <a:t>interest</a:t>
                      </a:r>
                      <a:r>
                        <a:rPr lang="de-DE" sz="1400" baseline="0" dirty="0" smtClean="0"/>
                        <a:t> in  </a:t>
                      </a:r>
                      <a:r>
                        <a:rPr lang="de-DE" sz="1400" baseline="0" dirty="0" err="1" smtClean="0"/>
                        <a:t>the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baseline="0" dirty="0" err="1" smtClean="0"/>
                        <a:t>proceeds</a:t>
                      </a: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207" marR="91207" marT="45604" marB="45604"/>
                </a:tc>
                <a:tc>
                  <a:txBody>
                    <a:bodyPr/>
                    <a:lstStyle/>
                    <a:p>
                      <a:r>
                        <a:rPr lang="de-DE" sz="1400" dirty="0" err="1" smtClean="0"/>
                        <a:t>Machinery</a:t>
                      </a:r>
                      <a:r>
                        <a:rPr lang="de-DE" sz="1400" dirty="0" smtClean="0"/>
                        <a:t> breakdown + BI</a:t>
                      </a:r>
                    </a:p>
                    <a:p>
                      <a:pPr lvl="0"/>
                      <a:r>
                        <a:rPr lang="de-DE" sz="1400" dirty="0" smtClean="0"/>
                        <a:t>-“</a:t>
                      </a:r>
                      <a:r>
                        <a:rPr lang="de-DE" sz="1400" dirty="0" err="1" smtClean="0"/>
                        <a:t>remaining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baseline="0" dirty="0" err="1" smtClean="0"/>
                        <a:t>cover</a:t>
                      </a:r>
                      <a:r>
                        <a:rPr lang="de-DE" sz="1400" baseline="0" dirty="0" smtClean="0"/>
                        <a:t>“</a:t>
                      </a:r>
                      <a:r>
                        <a:rPr lang="de-DE" sz="1400" dirty="0" smtClean="0"/>
                        <a:t> </a:t>
                      </a:r>
                    </a:p>
                    <a:p>
                      <a:pPr lvl="0"/>
                      <a:r>
                        <a:rPr lang="de-DE" sz="1400" dirty="0" smtClean="0"/>
                        <a:t>- Force </a:t>
                      </a:r>
                      <a:r>
                        <a:rPr lang="de-DE" sz="1400" dirty="0" err="1" smtClean="0"/>
                        <a:t>majeure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207" marR="91207" marT="45604" marB="45604"/>
                </a:tc>
                <a:tc>
                  <a:txBody>
                    <a:bodyPr/>
                    <a:lstStyle/>
                    <a:p>
                      <a:r>
                        <a:rPr lang="de-DE" sz="1400" kern="1200" dirty="0" err="1" smtClean="0"/>
                        <a:t>Machinery</a:t>
                      </a:r>
                      <a:r>
                        <a:rPr lang="de-DE" sz="1400" kern="1200" baseline="0" dirty="0" smtClean="0"/>
                        <a:t> breakdown </a:t>
                      </a:r>
                      <a:r>
                        <a:rPr lang="de-DE" sz="1400" kern="1200" dirty="0" smtClean="0"/>
                        <a:t>+ BI</a:t>
                      </a:r>
                    </a:p>
                    <a:p>
                      <a:r>
                        <a:rPr lang="de-DE" sz="1400" kern="1200" dirty="0" err="1" smtClean="0"/>
                        <a:t>as</a:t>
                      </a:r>
                      <a:r>
                        <a:rPr lang="de-DE" sz="1400" kern="1200" dirty="0" smtClean="0"/>
                        <a:t> </a:t>
                      </a:r>
                      <a:r>
                        <a:rPr lang="de-DE" sz="1400" kern="1200" dirty="0" err="1" smtClean="0"/>
                        <a:t>comprehensive</a:t>
                      </a:r>
                      <a:r>
                        <a:rPr lang="de-DE" sz="1400" kern="1200" dirty="0" smtClean="0"/>
                        <a:t> </a:t>
                      </a:r>
                      <a:r>
                        <a:rPr lang="de-DE" sz="1400" kern="1200" dirty="0" err="1" smtClean="0"/>
                        <a:t>cover</a:t>
                      </a:r>
                      <a:r>
                        <a:rPr lang="de-DE" sz="1400" kern="1200" dirty="0" smtClean="0"/>
                        <a:t> </a:t>
                      </a:r>
                      <a:r>
                        <a:rPr lang="de-DE" sz="1400" kern="1200" dirty="0" err="1" smtClean="0"/>
                        <a:t>for</a:t>
                      </a:r>
                      <a:r>
                        <a:rPr lang="de-DE" sz="1400" kern="1200" dirty="0" smtClean="0"/>
                        <a:t> </a:t>
                      </a:r>
                      <a:r>
                        <a:rPr lang="de-DE" sz="1400" kern="1200" dirty="0" err="1" smtClean="0"/>
                        <a:t>guaranty-damages</a:t>
                      </a:r>
                      <a:r>
                        <a:rPr lang="de-DE" sz="1400" kern="1200" dirty="0" smtClean="0"/>
                        <a:t> </a:t>
                      </a:r>
                      <a:r>
                        <a:rPr lang="de-DE" sz="1400" kern="1200" dirty="0" err="1" smtClean="0"/>
                        <a:t>and</a:t>
                      </a:r>
                      <a:r>
                        <a:rPr lang="de-DE" sz="1400" kern="1200" dirty="0" smtClean="0"/>
                        <a:t> </a:t>
                      </a:r>
                      <a:r>
                        <a:rPr lang="de-DE" sz="1400" kern="1200" dirty="0" err="1" smtClean="0"/>
                        <a:t>for</a:t>
                      </a:r>
                      <a:r>
                        <a:rPr lang="de-DE" sz="1400" kern="1200" dirty="0" smtClean="0"/>
                        <a:t> SMA-</a:t>
                      </a:r>
                      <a:r>
                        <a:rPr lang="de-DE" sz="1400" kern="1200" dirty="0" err="1" smtClean="0"/>
                        <a:t>activities</a:t>
                      </a:r>
                      <a:endParaRPr lang="de-DE" sz="1400" kern="1200" dirty="0" smtClean="0"/>
                    </a:p>
                    <a:p>
                      <a:endParaRPr lang="de-DE" sz="1400" kern="1200" dirty="0" smtClean="0"/>
                    </a:p>
                    <a:p>
                      <a:endParaRPr lang="de-DE" sz="1400" kern="1200" dirty="0" smtClean="0"/>
                    </a:p>
                    <a:p>
                      <a:r>
                        <a:rPr lang="de-DE" sz="1400" kern="1200" dirty="0" smtClean="0"/>
                        <a:t>+ ext. </a:t>
                      </a:r>
                      <a:r>
                        <a:rPr lang="de-DE" sz="1400" kern="1200" dirty="0" err="1" smtClean="0"/>
                        <a:t>product</a:t>
                      </a:r>
                      <a:r>
                        <a:rPr lang="de-DE" sz="1400" kern="1200" dirty="0" smtClean="0"/>
                        <a:t> </a:t>
                      </a:r>
                      <a:r>
                        <a:rPr lang="de-DE" sz="1400" kern="1200" dirty="0" err="1" smtClean="0"/>
                        <a:t>liability</a:t>
                      </a:r>
                      <a:endParaRPr lang="de-DE" sz="1400" kern="1200" dirty="0" smtClean="0"/>
                    </a:p>
                    <a:p>
                      <a:r>
                        <a:rPr lang="de-DE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de-DE" sz="1400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as</a:t>
                      </a:r>
                      <a:r>
                        <a:rPr lang="de-DE" sz="140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400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manufacturer</a:t>
                      </a:r>
                      <a:endParaRPr lang="de-DE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207" marR="91207" marT="45604" marB="45604"/>
                </a:tc>
                <a:tc>
                  <a:txBody>
                    <a:bodyPr/>
                    <a:lstStyle/>
                    <a:p>
                      <a:r>
                        <a:rPr lang="de-DE" sz="1400" kern="1200" baseline="0" dirty="0" err="1" smtClean="0"/>
                        <a:t>Warranties</a:t>
                      </a:r>
                      <a:r>
                        <a:rPr lang="de-DE" sz="1400" kern="1200" baseline="0" dirty="0" smtClean="0"/>
                        <a:t> </a:t>
                      </a:r>
                      <a:r>
                        <a:rPr lang="de-DE" sz="1400" kern="1200" baseline="0" dirty="0" err="1" smtClean="0"/>
                        <a:t>of</a:t>
                      </a:r>
                      <a:r>
                        <a:rPr lang="de-DE" sz="1400" kern="1200" baseline="0" dirty="0" smtClean="0"/>
                        <a:t> Sub-</a:t>
                      </a:r>
                      <a:r>
                        <a:rPr lang="de-DE" sz="1400" kern="1200" baseline="0" dirty="0" err="1" smtClean="0"/>
                        <a:t>Contractors</a:t>
                      </a:r>
                      <a:r>
                        <a:rPr lang="de-DE" sz="1400" kern="1200" baseline="0" dirty="0" smtClean="0"/>
                        <a:t> </a:t>
                      </a:r>
                      <a:r>
                        <a:rPr lang="de-DE" sz="1400" kern="1200" baseline="0" dirty="0" err="1" smtClean="0"/>
                        <a:t>give</a:t>
                      </a:r>
                      <a:r>
                        <a:rPr lang="de-DE" sz="1400" kern="1200" baseline="0" dirty="0" smtClean="0"/>
                        <a:t> </a:t>
                      </a:r>
                      <a:r>
                        <a:rPr lang="de-DE" sz="1400" kern="1200" baseline="0" dirty="0" err="1" smtClean="0"/>
                        <a:t>relief</a:t>
                      </a:r>
                      <a:r>
                        <a:rPr lang="de-DE" sz="1400" kern="1200" baseline="0" dirty="0" smtClean="0"/>
                        <a:t> </a:t>
                      </a:r>
                      <a:r>
                        <a:rPr lang="de-DE" sz="1400" kern="1200" baseline="0" dirty="0" err="1" smtClean="0"/>
                        <a:t>to</a:t>
                      </a:r>
                      <a:r>
                        <a:rPr lang="de-DE" sz="1400" kern="1200" baseline="0" dirty="0" smtClean="0"/>
                        <a:t> </a:t>
                      </a:r>
                      <a:r>
                        <a:rPr lang="de-DE" sz="1400" kern="1200" baseline="0" dirty="0" err="1" smtClean="0"/>
                        <a:t>the</a:t>
                      </a:r>
                      <a:r>
                        <a:rPr lang="de-DE" sz="1400" kern="1200" baseline="0" dirty="0" smtClean="0"/>
                        <a:t> </a:t>
                      </a:r>
                      <a:r>
                        <a:rPr lang="de-DE" sz="1400" kern="1200" baseline="0" dirty="0" err="1" smtClean="0"/>
                        <a:t>main</a:t>
                      </a:r>
                      <a:r>
                        <a:rPr lang="de-DE" sz="1400" kern="1200" baseline="0" dirty="0" smtClean="0"/>
                        <a:t> </a:t>
                      </a:r>
                      <a:r>
                        <a:rPr lang="de-DE" sz="1400" kern="1200" baseline="0" dirty="0" err="1" smtClean="0"/>
                        <a:t>contractor</a:t>
                      </a:r>
                      <a:endParaRPr lang="de-DE" sz="1400" kern="1200" baseline="0" dirty="0" smtClean="0"/>
                    </a:p>
                    <a:p>
                      <a:endParaRPr lang="de-DE" sz="1400" kern="1200" baseline="0" dirty="0" smtClean="0"/>
                    </a:p>
                    <a:p>
                      <a:r>
                        <a:rPr lang="de-DE" sz="1400" kern="1200" baseline="0" dirty="0" smtClean="0"/>
                        <a:t> </a:t>
                      </a:r>
                    </a:p>
                    <a:p>
                      <a:endParaRPr lang="de-DE" sz="1400" kern="1200" baseline="0" dirty="0" smtClean="0"/>
                    </a:p>
                    <a:p>
                      <a:endParaRPr lang="de-DE" sz="1400" kern="1200" baseline="0" dirty="0" smtClean="0"/>
                    </a:p>
                    <a:p>
                      <a:r>
                        <a:rPr lang="de-DE" sz="1400" kern="1200" baseline="0" dirty="0" smtClean="0"/>
                        <a:t>+ ext. </a:t>
                      </a:r>
                      <a:r>
                        <a:rPr lang="de-DE" sz="1400" kern="1200" baseline="0" dirty="0" err="1" smtClean="0"/>
                        <a:t>product</a:t>
                      </a:r>
                      <a:r>
                        <a:rPr lang="de-DE" sz="1400" kern="1200" baseline="0" dirty="0" smtClean="0"/>
                        <a:t> </a:t>
                      </a:r>
                      <a:r>
                        <a:rPr lang="de-DE" sz="1400" kern="1200" baseline="0" dirty="0" err="1" smtClean="0"/>
                        <a:t>liability</a:t>
                      </a:r>
                      <a:endParaRPr lang="de-DE" sz="1400" kern="1200" baseline="0" dirty="0" smtClean="0"/>
                    </a:p>
                    <a:p>
                      <a:r>
                        <a:rPr lang="de-DE" sz="140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de-DE" sz="1400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as</a:t>
                      </a:r>
                      <a:r>
                        <a:rPr lang="de-DE" sz="140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400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manufacturer</a:t>
                      </a:r>
                      <a:endParaRPr lang="de-DE" sz="1400" kern="1200" baseline="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207" marR="91207" marT="45604" marB="4560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871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Insurance marke </a:t>
            </a:r>
            <a:r>
              <a:rPr lang="de-DE" dirty="0" err="1" smtClean="0"/>
              <a:t>Onshore</a:t>
            </a:r>
            <a:r>
              <a:rPr lang="de-DE" dirty="0" smtClean="0"/>
              <a:t> &amp; Offshore</a:t>
            </a:r>
            <a:br>
              <a:rPr lang="de-DE" dirty="0" smtClean="0"/>
            </a:br>
            <a:r>
              <a:rPr lang="de-DE" dirty="0" smtClean="0"/>
              <a:t>The </a:t>
            </a:r>
            <a:r>
              <a:rPr lang="de-DE" dirty="0" err="1" smtClean="0"/>
              <a:t>future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endParaRPr lang="de-DE" b="1" dirty="0" smtClean="0"/>
          </a:p>
          <a:p>
            <a:pPr lvl="1">
              <a:lnSpc>
                <a:spcPct val="100000"/>
              </a:lnSpc>
            </a:pPr>
            <a:r>
              <a:rPr lang="de-DE" sz="2000" dirty="0" smtClean="0"/>
              <a:t>New </a:t>
            </a:r>
            <a:r>
              <a:rPr lang="de-DE" sz="2000" dirty="0" err="1" smtClean="0"/>
              <a:t>independent</a:t>
            </a:r>
            <a:r>
              <a:rPr lang="de-DE" sz="2000" dirty="0" smtClean="0"/>
              <a:t> </a:t>
            </a:r>
            <a:r>
              <a:rPr lang="de-DE" sz="2000" dirty="0" err="1" smtClean="0"/>
              <a:t>service</a:t>
            </a:r>
            <a:r>
              <a:rPr lang="de-DE" sz="2000" dirty="0" smtClean="0"/>
              <a:t> </a:t>
            </a:r>
            <a:r>
              <a:rPr lang="de-DE" sz="2000" dirty="0" err="1" smtClean="0"/>
              <a:t>partners</a:t>
            </a:r>
            <a:r>
              <a:rPr lang="de-DE" sz="2000" dirty="0" smtClean="0"/>
              <a:t> will </a:t>
            </a:r>
            <a:r>
              <a:rPr lang="de-DE" sz="2000" dirty="0" err="1" smtClean="0"/>
              <a:t>step</a:t>
            </a:r>
            <a:r>
              <a:rPr lang="de-DE" sz="2000" dirty="0" smtClean="0"/>
              <a:t> in</a:t>
            </a:r>
          </a:p>
          <a:p>
            <a:pPr lvl="1">
              <a:lnSpc>
                <a:spcPct val="100000"/>
              </a:lnSpc>
            </a:pPr>
            <a:r>
              <a:rPr lang="de-DE" sz="2000" dirty="0" smtClean="0"/>
              <a:t>TSA-</a:t>
            </a:r>
            <a:r>
              <a:rPr lang="de-DE" sz="2000" dirty="0" err="1" smtClean="0"/>
              <a:t>Contracts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independend</a:t>
            </a:r>
            <a:r>
              <a:rPr lang="de-DE" sz="2000" dirty="0" smtClean="0"/>
              <a:t> </a:t>
            </a:r>
            <a:r>
              <a:rPr lang="de-DE" sz="2000" dirty="0" err="1" smtClean="0"/>
              <a:t>services</a:t>
            </a:r>
            <a:r>
              <a:rPr lang="de-DE" sz="2000" dirty="0" smtClean="0"/>
              <a:t> </a:t>
            </a:r>
            <a:r>
              <a:rPr lang="de-DE" sz="2000" dirty="0" err="1" smtClean="0"/>
              <a:t>companies</a:t>
            </a:r>
            <a:r>
              <a:rPr lang="de-DE" sz="2000" smtClean="0"/>
              <a:t> incl</a:t>
            </a:r>
            <a:r>
              <a:rPr lang="de-DE" sz="2000" dirty="0" smtClean="0"/>
              <a:t>. </a:t>
            </a:r>
            <a:r>
              <a:rPr lang="de-DE" sz="2000" dirty="0" err="1" smtClean="0"/>
              <a:t>availability</a:t>
            </a:r>
            <a:endParaRPr lang="de-DE" sz="2000" dirty="0" smtClean="0"/>
          </a:p>
          <a:p>
            <a:pPr lvl="1">
              <a:lnSpc>
                <a:spcPct val="100000"/>
              </a:lnSpc>
            </a:pPr>
            <a:r>
              <a:rPr lang="de-DE" sz="2000" dirty="0" smtClean="0"/>
              <a:t>Main </a:t>
            </a:r>
            <a:r>
              <a:rPr lang="de-DE" sz="2000" dirty="0" err="1" smtClean="0"/>
              <a:t>technical</a:t>
            </a:r>
            <a:r>
              <a:rPr lang="de-DE" sz="2000" dirty="0" smtClean="0"/>
              <a:t> </a:t>
            </a:r>
            <a:r>
              <a:rPr lang="de-DE" sz="2000" dirty="0" err="1" smtClean="0"/>
              <a:t>problems</a:t>
            </a:r>
            <a:r>
              <a:rPr lang="de-DE" sz="2000" dirty="0" smtClean="0"/>
              <a:t> </a:t>
            </a:r>
            <a:r>
              <a:rPr lang="de-DE" sz="2000" dirty="0" err="1" smtClean="0"/>
              <a:t>had</a:t>
            </a:r>
            <a:r>
              <a:rPr lang="de-DE" sz="2000" dirty="0" smtClean="0"/>
              <a:t> </a:t>
            </a:r>
            <a:r>
              <a:rPr lang="de-DE" sz="2000" dirty="0" err="1" smtClean="0"/>
              <a:t>been</a:t>
            </a:r>
            <a:r>
              <a:rPr lang="de-DE" sz="2000" dirty="0" smtClean="0"/>
              <a:t> </a:t>
            </a:r>
            <a:r>
              <a:rPr lang="de-DE" sz="2000" dirty="0" err="1" smtClean="0"/>
              <a:t>solved</a:t>
            </a:r>
            <a:r>
              <a:rPr lang="de-DE" sz="2000" dirty="0" smtClean="0"/>
              <a:t> but </a:t>
            </a:r>
            <a:r>
              <a:rPr lang="de-DE" sz="2000" dirty="0" err="1" smtClean="0"/>
              <a:t>new</a:t>
            </a:r>
            <a:r>
              <a:rPr lang="de-DE" sz="2000" dirty="0" smtClean="0"/>
              <a:t> </a:t>
            </a:r>
            <a:r>
              <a:rPr lang="de-DE" sz="2000" dirty="0" err="1" smtClean="0"/>
              <a:t>problems</a:t>
            </a:r>
            <a:r>
              <a:rPr lang="de-DE" sz="2000" dirty="0" smtClean="0"/>
              <a:t> </a:t>
            </a:r>
            <a:r>
              <a:rPr lang="de-DE" sz="2000" dirty="0" err="1" smtClean="0"/>
              <a:t>arise</a:t>
            </a:r>
            <a:r>
              <a:rPr lang="de-DE" sz="2000" dirty="0" smtClean="0"/>
              <a:t> at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horizon</a:t>
            </a:r>
            <a:r>
              <a:rPr lang="de-DE" sz="2000" dirty="0" smtClean="0"/>
              <a:t> </a:t>
            </a:r>
          </a:p>
          <a:p>
            <a:pPr lvl="1">
              <a:lnSpc>
                <a:spcPct val="100000"/>
              </a:lnSpc>
            </a:pPr>
            <a:r>
              <a:rPr lang="de-DE" sz="2000" dirty="0" err="1" smtClean="0"/>
              <a:t>Overcapacity</a:t>
            </a:r>
            <a:r>
              <a:rPr lang="de-DE" sz="2000" dirty="0" smtClean="0"/>
              <a:t> in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insurance</a:t>
            </a:r>
            <a:r>
              <a:rPr lang="de-DE" sz="2000" dirty="0" smtClean="0"/>
              <a:t> </a:t>
            </a:r>
            <a:r>
              <a:rPr lang="de-DE" sz="2000" dirty="0" err="1" smtClean="0"/>
              <a:t>market</a:t>
            </a:r>
            <a:r>
              <a:rPr lang="de-DE" sz="2000" dirty="0" smtClean="0"/>
              <a:t> </a:t>
            </a:r>
            <a:r>
              <a:rPr lang="de-DE" sz="2000" dirty="0" err="1" smtClean="0"/>
              <a:t>only</a:t>
            </a:r>
            <a:r>
              <a:rPr lang="de-DE" sz="2000" dirty="0" smtClean="0"/>
              <a:t> </a:t>
            </a:r>
            <a:r>
              <a:rPr lang="de-DE" sz="2000" dirty="0" err="1" smtClean="0"/>
              <a:t>until</a:t>
            </a:r>
            <a:r>
              <a:rPr lang="de-DE" sz="2000" dirty="0" smtClean="0"/>
              <a:t> a </a:t>
            </a:r>
            <a:r>
              <a:rPr lang="de-DE" sz="2000" dirty="0" err="1" smtClean="0"/>
              <a:t>big</a:t>
            </a:r>
            <a:r>
              <a:rPr lang="de-DE" sz="2000" dirty="0" smtClean="0"/>
              <a:t> bang!</a:t>
            </a:r>
          </a:p>
          <a:p>
            <a:pPr lvl="1">
              <a:lnSpc>
                <a:spcPct val="100000"/>
              </a:lnSpc>
            </a:pPr>
            <a:r>
              <a:rPr lang="de-DE" sz="2000" dirty="0" err="1" smtClean="0"/>
              <a:t>Availability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vessels</a:t>
            </a:r>
            <a:r>
              <a:rPr lang="de-DE" sz="2000" dirty="0" smtClean="0"/>
              <a:t> </a:t>
            </a:r>
            <a:r>
              <a:rPr lang="de-DE" sz="2000" dirty="0" err="1" smtClean="0"/>
              <a:t>are</a:t>
            </a:r>
            <a:r>
              <a:rPr lang="de-DE" sz="2000" dirty="0" smtClean="0"/>
              <a:t> still not a </a:t>
            </a:r>
            <a:r>
              <a:rPr lang="de-DE" sz="2000" dirty="0" err="1" smtClean="0"/>
              <a:t>problem</a:t>
            </a:r>
            <a:endParaRPr lang="de-DE" sz="2000" dirty="0" smtClean="0"/>
          </a:p>
          <a:p>
            <a:pPr lvl="1">
              <a:lnSpc>
                <a:spcPct val="100000"/>
              </a:lnSpc>
            </a:pPr>
            <a:r>
              <a:rPr lang="de-DE" sz="2000" dirty="0" err="1" smtClean="0"/>
              <a:t>Insurer</a:t>
            </a:r>
            <a:r>
              <a:rPr lang="de-DE" sz="2000" dirty="0" smtClean="0"/>
              <a:t> and </a:t>
            </a:r>
            <a:r>
              <a:rPr lang="de-DE" sz="2000" dirty="0" err="1" smtClean="0"/>
              <a:t>pension</a:t>
            </a:r>
            <a:r>
              <a:rPr lang="de-DE" sz="2000" dirty="0" smtClean="0"/>
              <a:t> </a:t>
            </a:r>
            <a:r>
              <a:rPr lang="de-DE" sz="2000" dirty="0" err="1" smtClean="0"/>
              <a:t>funds</a:t>
            </a:r>
            <a:r>
              <a:rPr lang="de-DE" sz="2000" dirty="0" smtClean="0"/>
              <a:t> </a:t>
            </a:r>
            <a:r>
              <a:rPr lang="de-DE" sz="2000" dirty="0" err="1" smtClean="0"/>
              <a:t>look</a:t>
            </a:r>
            <a:r>
              <a:rPr lang="de-DE" sz="2000" dirty="0" smtClean="0"/>
              <a:t> after </a:t>
            </a:r>
            <a:r>
              <a:rPr lang="de-DE" sz="2000" dirty="0" err="1" smtClean="0"/>
              <a:t>OWP´s</a:t>
            </a:r>
            <a:r>
              <a:rPr lang="de-DE" sz="2000" dirty="0" smtClean="0"/>
              <a:t> </a:t>
            </a:r>
            <a:r>
              <a:rPr lang="de-DE" sz="2000" dirty="0" err="1" smtClean="0"/>
              <a:t>as</a:t>
            </a:r>
            <a:r>
              <a:rPr lang="de-DE" sz="2000" dirty="0" smtClean="0"/>
              <a:t> an </a:t>
            </a:r>
            <a:r>
              <a:rPr lang="de-DE" sz="2000" dirty="0" err="1" smtClean="0"/>
              <a:t>investment</a:t>
            </a:r>
            <a:r>
              <a:rPr lang="de-DE" sz="2000" dirty="0" smtClean="0"/>
              <a:t> </a:t>
            </a:r>
            <a:r>
              <a:rPr lang="de-DE" sz="2000" dirty="0" err="1" smtClean="0"/>
              <a:t>case</a:t>
            </a:r>
            <a:endParaRPr lang="de-DE" sz="2000" dirty="0" smtClean="0"/>
          </a:p>
          <a:p>
            <a:pPr marL="285750" indent="-285750">
              <a:lnSpc>
                <a:spcPct val="100000"/>
              </a:lnSpc>
              <a:buFontTx/>
              <a:buChar char="-"/>
            </a:pPr>
            <a:endParaRPr lang="de-DE" sz="1600" dirty="0" smtClean="0"/>
          </a:p>
          <a:p>
            <a:pPr>
              <a:lnSpc>
                <a:spcPct val="100000"/>
              </a:lnSpc>
            </a:pPr>
            <a:endParaRPr lang="de-DE" sz="1600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Hamburg, 28th September 2016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WindEurope Summit 2016</a:t>
            </a:r>
            <a:endParaRPr lang="de-DE" dirty="0" smtClean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smtClean="0"/>
              <a:t>Page </a:t>
            </a:r>
            <a:fld id="{FEBB9091-5BBA-4093-A35E-E893536AB304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093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>
          <a:xfrm>
            <a:off x="497908" y="1949426"/>
            <a:ext cx="8206288" cy="334358"/>
          </a:xfrm>
        </p:spPr>
        <p:txBody>
          <a:bodyPr/>
          <a:lstStyle/>
          <a:p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questions</a:t>
            </a:r>
            <a:r>
              <a:rPr lang="de-DE" dirty="0" smtClean="0"/>
              <a:t> / </a:t>
            </a:r>
            <a:r>
              <a:rPr lang="de-DE" dirty="0" err="1" smtClean="0"/>
              <a:t>Stay</a:t>
            </a:r>
            <a:r>
              <a:rPr lang="de-DE" dirty="0" smtClean="0"/>
              <a:t> in </a:t>
            </a:r>
            <a:r>
              <a:rPr lang="de-DE" dirty="0" err="1" smtClean="0"/>
              <a:t>contact</a:t>
            </a:r>
            <a:r>
              <a:rPr lang="de-DE" dirty="0"/>
              <a:t>!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de-DE" dirty="0" smtClean="0"/>
              <a:t>Dr. Patrick Wendisch</a:t>
            </a:r>
            <a:endParaRPr lang="de-DE" dirty="0"/>
          </a:p>
          <a:p>
            <a:pPr lvl="0"/>
            <a:r>
              <a:rPr lang="de-DE" dirty="0" smtClean="0"/>
              <a:t>Managing Partner</a:t>
            </a:r>
            <a:endParaRPr lang="de-DE" dirty="0"/>
          </a:p>
          <a:p>
            <a:pPr lvl="0"/>
            <a:endParaRPr lang="de-DE" dirty="0"/>
          </a:p>
          <a:p>
            <a:pPr lvl="0"/>
            <a:r>
              <a:rPr lang="de-DE" dirty="0" smtClean="0"/>
              <a:t>Nordwest Assekuranzmakler GmbH &amp; Co. KG</a:t>
            </a:r>
            <a:endParaRPr lang="de-DE" dirty="0"/>
          </a:p>
          <a:p>
            <a:pPr lvl="0"/>
            <a:r>
              <a:rPr lang="de-DE" dirty="0" smtClean="0"/>
              <a:t>Herrlichkeit 5-6, 28199 Bremen, Germany</a:t>
            </a:r>
            <a:endParaRPr lang="de-DE" dirty="0"/>
          </a:p>
          <a:p>
            <a:pPr lvl="0"/>
            <a:endParaRPr lang="de-DE" dirty="0"/>
          </a:p>
          <a:p>
            <a:pPr lvl="0"/>
            <a:r>
              <a:rPr lang="de-DE" dirty="0"/>
              <a:t>T +49 (0) 421 </a:t>
            </a:r>
            <a:r>
              <a:rPr lang="de-DE" dirty="0" smtClean="0"/>
              <a:t>989607-300</a:t>
            </a:r>
            <a:endParaRPr lang="de-DE" dirty="0"/>
          </a:p>
          <a:p>
            <a:pPr lvl="0"/>
            <a:r>
              <a:rPr lang="de-DE" dirty="0"/>
              <a:t>F +49 (0) 421 </a:t>
            </a:r>
            <a:r>
              <a:rPr lang="de-DE" dirty="0" smtClean="0"/>
              <a:t>989607-4300</a:t>
            </a:r>
            <a:endParaRPr lang="de-DE" dirty="0"/>
          </a:p>
          <a:p>
            <a:pPr lvl="0"/>
            <a:endParaRPr lang="de-DE" dirty="0"/>
          </a:p>
          <a:p>
            <a:pPr lvl="0"/>
            <a:r>
              <a:rPr lang="de-DE" dirty="0" smtClean="0"/>
              <a:t>p.wendisch@nw-assekuranz.de</a:t>
            </a:r>
            <a:endParaRPr lang="de-DE" dirty="0"/>
          </a:p>
          <a:p>
            <a:pPr lvl="0"/>
            <a:r>
              <a:rPr lang="de-DE" dirty="0"/>
              <a:t>www.nw-assekuranz.de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047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_Master_L&amp;S">
  <a:themeElements>
    <a:clrScheme name="NW Assekuranz">
      <a:dk1>
        <a:srgbClr val="2E4454"/>
      </a:dk1>
      <a:lt1>
        <a:sysClr val="window" lastClr="FFFFFF"/>
      </a:lt1>
      <a:dk2>
        <a:srgbClr val="960523"/>
      </a:dk2>
      <a:lt2>
        <a:srgbClr val="2E4454"/>
      </a:lt2>
      <a:accent1>
        <a:srgbClr val="2E4454"/>
      </a:accent1>
      <a:accent2>
        <a:srgbClr val="515F6E"/>
      </a:accent2>
      <a:accent3>
        <a:srgbClr val="787F8C"/>
      </a:accent3>
      <a:accent4>
        <a:srgbClr val="A1A4AE"/>
      </a:accent4>
      <a:accent5>
        <a:srgbClr val="CECFD5"/>
      </a:accent5>
      <a:accent6>
        <a:srgbClr val="E5E5E9"/>
      </a:accent6>
      <a:hlink>
        <a:srgbClr val="2E4454"/>
      </a:hlink>
      <a:folHlink>
        <a:srgbClr val="2E4454"/>
      </a:folHlink>
    </a:clrScheme>
    <a:fontScheme name="L&amp;S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WA_Basisfolien_Englisch_01" id="{BC43EBDE-AB7E-44D4-83B9-B67C7F0704C4}" vid="{090539C8-7046-4B16-AE10-39270D60D7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NWA_Basisfolien_Englisch_01</Template>
  <TotalTime>0</TotalTime>
  <Words>894</Words>
  <Application>Microsoft Office PowerPoint</Application>
  <PresentationFormat>Benutzerdefiniert</PresentationFormat>
  <Paragraphs>216</Paragraphs>
  <Slides>9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7" baseType="lpstr">
      <vt:lpstr>MS PGothic</vt:lpstr>
      <vt:lpstr>MS PGothic</vt:lpstr>
      <vt:lpstr>Arial</vt:lpstr>
      <vt:lpstr>Calibri</vt:lpstr>
      <vt:lpstr>Symbol</vt:lpstr>
      <vt:lpstr>Times New Roman</vt:lpstr>
      <vt:lpstr>Wingdings</vt:lpstr>
      <vt:lpstr>PPT_Master_L&amp;S</vt:lpstr>
      <vt:lpstr>Insurance Solutions for Offshore Wind Contractors Conventional and special risk transfer  </vt:lpstr>
      <vt:lpstr>Nordwest Assekuranzmakler  Leading Broker in Offshore and Onshore Wind Insurance</vt:lpstr>
      <vt:lpstr>Nordwest Assekuranzmakler Track Record (Extract)</vt:lpstr>
      <vt:lpstr>Operational OWP – Projects serviced by NWA including those Projects being in the Erection Phase in the German North Sea (in MW)</vt:lpstr>
      <vt:lpstr>Comprehensive Insurance Concept for Contractors Contractors Protection Insurance Concept (CPIC) </vt:lpstr>
      <vt:lpstr>Comprehensive Insurance Concept Contractors Protection Insurance Concept (CPIC) </vt:lpstr>
      <vt:lpstr>Excursion mechanical damages – where can they be insured</vt:lpstr>
      <vt:lpstr>Insurance marke Onshore &amp; Offshore The future</vt:lpstr>
      <vt:lpstr>PowerPoint-Präsentation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Heß, Annekathrin</dc:creator>
  <cp:lastModifiedBy>Kiehl, Sonja</cp:lastModifiedBy>
  <cp:revision>118</cp:revision>
  <cp:lastPrinted>2016-09-27T13:33:19Z</cp:lastPrinted>
  <dcterms:created xsi:type="dcterms:W3CDTF">2015-05-21T08:25:28Z</dcterms:created>
  <dcterms:modified xsi:type="dcterms:W3CDTF">2016-09-28T11:01:13Z</dcterms:modified>
</cp:coreProperties>
</file>