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2" r:id="rId2"/>
    <p:sldId id="314" r:id="rId3"/>
    <p:sldId id="315" r:id="rId4"/>
    <p:sldId id="327" r:id="rId5"/>
    <p:sldId id="319" r:id="rId6"/>
    <p:sldId id="320" r:id="rId7"/>
    <p:sldId id="332" r:id="rId8"/>
    <p:sldId id="333" r:id="rId9"/>
    <p:sldId id="308" r:id="rId10"/>
  </p:sldIdLst>
  <p:sldSz cx="9144000" cy="6840538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FD17D9C-97AB-447C-A805-71F123E11853}">
          <p14:sldIdLst>
            <p14:sldId id="302"/>
            <p14:sldId id="314"/>
            <p14:sldId id="315"/>
            <p14:sldId id="327"/>
            <p14:sldId id="319"/>
            <p14:sldId id="320"/>
            <p14:sldId id="332"/>
            <p14:sldId id="333"/>
          </p14:sldIdLst>
        </p14:section>
        <p14:section name="Abschnitt ohne Titel" id="{D5568052-9170-4086-9F26-2658E80B84EC}">
          <p14:sldIdLst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F19"/>
    <a:srgbClr val="FCFCFC"/>
    <a:srgbClr val="960519"/>
    <a:srgbClr val="F9F9F9"/>
    <a:srgbClr val="9A0A12"/>
    <a:srgbClr val="96050F"/>
    <a:srgbClr val="93050A"/>
    <a:srgbClr val="9A070F"/>
    <a:srgbClr val="9A141B"/>
    <a:srgbClr val="B8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5018" autoAdjust="0"/>
  </p:normalViewPr>
  <p:slideViewPr>
    <p:cSldViewPr snapToGrid="0">
      <p:cViewPr varScale="1">
        <p:scale>
          <a:sx n="112" d="100"/>
          <a:sy n="112" d="100"/>
        </p:scale>
        <p:origin x="150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0AA5E-9E9E-4DC8-9111-6BCEAF34E93E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0E8E7-BCA6-4733-B1FE-EB0F4407D1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486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7538F-98B1-4D8C-830E-B6BE636A0E0B}" type="datetimeFigureOut">
              <a:rPr lang="de-DE" smtClean="0"/>
              <a:t>28.09.2016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1241425"/>
            <a:ext cx="4476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90FAC-FF5C-4CA2-9150-7DBEC6B488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15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0FAC-FF5C-4CA2-9150-7DBEC6B4887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55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10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4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0FAC-FF5C-4CA2-9150-7DBEC6B4887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111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0FAC-FF5C-4CA2-9150-7DBEC6B4887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18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1512634"/>
            <a:ext cx="9144000" cy="532790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926623"/>
            <a:ext cx="6120000" cy="792000"/>
          </a:xfrm>
        </p:spPr>
        <p:txBody>
          <a:bodyPr anchor="t"/>
          <a:lstStyle>
            <a:lvl1pPr algn="l">
              <a:lnSpc>
                <a:spcPts val="2800"/>
              </a:lnSpc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maximal zweizeilig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8000" y="5974169"/>
            <a:ext cx="4320000" cy="216000"/>
          </a:xfrm>
        </p:spPr>
        <p:txBody>
          <a:bodyPr/>
          <a:lstStyle>
            <a:lvl1pPr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Hamburg, 28th September 2016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01" y="342000"/>
            <a:ext cx="2453398" cy="8798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5" y="774295"/>
            <a:ext cx="1497977" cy="147141"/>
          </a:xfrm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5752596"/>
            <a:ext cx="4320000" cy="216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18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8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8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18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ts val="18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ts val="18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ts val="18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ts val="18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 smtClean="0"/>
              <a:t>Vorname, Nachname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6195129"/>
            <a:ext cx="4320000" cy="216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36000" indent="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j-lt"/>
              </a:defRPr>
            </a:lvl2pPr>
            <a:lvl3pPr marL="36000" indent="0">
              <a:lnSpc>
                <a:spcPts val="1800"/>
              </a:lnSpc>
              <a:spcAft>
                <a:spcPts val="60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3pPr>
            <a:lvl4pPr marL="36000" indent="0">
              <a:lnSpc>
                <a:spcPts val="1800"/>
              </a:lnSpc>
              <a:spcAft>
                <a:spcPts val="60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4pPr>
            <a:lvl5pPr marL="36000" indent="0">
              <a:lnSpc>
                <a:spcPts val="1800"/>
              </a:lnSpc>
              <a:spcAft>
                <a:spcPts val="60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5pPr>
            <a:lvl6pPr marL="36000" indent="0">
              <a:lnSpc>
                <a:spcPts val="1800"/>
              </a:lnSpc>
              <a:spcAft>
                <a:spcPts val="60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6pPr>
            <a:lvl7pPr marL="36000" indent="0">
              <a:lnSpc>
                <a:spcPts val="1800"/>
              </a:lnSpc>
              <a:spcAft>
                <a:spcPts val="60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7pPr>
            <a:lvl8pPr marL="36000" indent="0">
              <a:lnSpc>
                <a:spcPts val="1800"/>
              </a:lnSpc>
              <a:spcAft>
                <a:spcPts val="60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8pPr>
            <a:lvl9pPr marL="36000" indent="0">
              <a:lnSpc>
                <a:spcPts val="1800"/>
              </a:lnSpc>
              <a:spcAft>
                <a:spcPts val="600"/>
              </a:spcAft>
              <a:buNone/>
              <a:defRPr sz="14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 smtClean="0"/>
              <a:t>für Kunde Mustermann GmbH</a:t>
            </a:r>
            <a:endParaRPr lang="de-DE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-1908000" y="-432002"/>
            <a:ext cx="11880000" cy="7722002"/>
            <a:chOff x="-1908000" y="-432002"/>
            <a:chExt cx="11880000" cy="7722002"/>
          </a:xfrm>
        </p:grpSpPr>
        <p:grpSp>
          <p:nvGrpSpPr>
            <p:cNvPr id="12" name="Gruppieren 11"/>
            <p:cNvGrpSpPr/>
            <p:nvPr userDrawn="1"/>
          </p:nvGrpSpPr>
          <p:grpSpPr>
            <a:xfrm>
              <a:off x="-828001" y="5272033"/>
              <a:ext cx="720001" cy="358832"/>
              <a:chOff x="-828001" y="5272033"/>
              <a:chExt cx="720001" cy="358832"/>
            </a:xfrm>
          </p:grpSpPr>
          <p:cxnSp>
            <p:nvCxnSpPr>
              <p:cNvPr id="38" name="Gerade Verbindung 50"/>
              <p:cNvCxnSpPr/>
              <p:nvPr userDrawn="1"/>
            </p:nvCxnSpPr>
            <p:spPr>
              <a:xfrm>
                <a:off x="-432000" y="5630865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feld 38"/>
              <p:cNvSpPr txBox="1"/>
              <p:nvPr userDrawn="1"/>
            </p:nvSpPr>
            <p:spPr>
              <a:xfrm>
                <a:off x="-828001" y="527203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06,15</a:t>
                </a: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16,25</a:t>
                </a:r>
              </a:p>
            </p:txBody>
          </p:sp>
        </p:grpSp>
        <p:grpSp>
          <p:nvGrpSpPr>
            <p:cNvPr id="13" name="Gruppieren 12"/>
            <p:cNvGrpSpPr/>
            <p:nvPr userDrawn="1"/>
          </p:nvGrpSpPr>
          <p:grpSpPr>
            <a:xfrm>
              <a:off x="467517" y="6966000"/>
              <a:ext cx="8210554" cy="324000"/>
              <a:chOff x="467517" y="6966000"/>
              <a:chExt cx="8210554" cy="324000"/>
            </a:xfrm>
          </p:grpSpPr>
          <p:sp>
            <p:nvSpPr>
              <p:cNvPr id="34" name="Regieanweisung // Fußzeile"/>
              <p:cNvSpPr txBox="1"/>
              <p:nvPr userDrawn="1"/>
            </p:nvSpPr>
            <p:spPr>
              <a:xfrm rot="10800000" flipH="1" flipV="1">
                <a:off x="502667" y="6966000"/>
                <a:ext cx="6372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Einfügen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Text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Kopf- und Fußzeile</a:t>
                </a:r>
              </a:p>
            </p:txBody>
          </p:sp>
          <p:cxnSp>
            <p:nvCxnSpPr>
              <p:cNvPr id="35" name="Gerade Verbindung 43"/>
              <p:cNvCxnSpPr/>
              <p:nvPr userDrawn="1"/>
            </p:nvCxnSpPr>
            <p:spPr>
              <a:xfrm>
                <a:off x="467517" y="6966000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44"/>
              <p:cNvCxnSpPr/>
              <p:nvPr userDrawn="1"/>
            </p:nvCxnSpPr>
            <p:spPr>
              <a:xfrm>
                <a:off x="8678071" y="6966000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/>
              <p:cNvSpPr txBox="1"/>
              <p:nvPr userDrawn="1"/>
            </p:nvSpPr>
            <p:spPr>
              <a:xfrm>
                <a:off x="7921333" y="6966000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24,10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  <a:endParaRPr lang="de-DE" sz="9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uppieren 14"/>
            <p:cNvGrpSpPr/>
            <p:nvPr userDrawn="1"/>
          </p:nvGrpSpPr>
          <p:grpSpPr>
            <a:xfrm>
              <a:off x="9252000" y="1493042"/>
              <a:ext cx="720000" cy="4137823"/>
              <a:chOff x="9252000" y="1493042"/>
              <a:chExt cx="720000" cy="4137823"/>
            </a:xfrm>
          </p:grpSpPr>
          <p:sp>
            <p:nvSpPr>
              <p:cNvPr id="30" name="Textfeld 29"/>
              <p:cNvSpPr txBox="1"/>
              <p:nvPr userDrawn="1"/>
            </p:nvSpPr>
            <p:spPr>
              <a:xfrm>
                <a:off x="9252000" y="1530204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04,15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05,35</a:t>
                </a:r>
              </a:p>
            </p:txBody>
          </p:sp>
          <p:cxnSp>
            <p:nvCxnSpPr>
              <p:cNvPr id="31" name="Gerade Verbindung 37"/>
              <p:cNvCxnSpPr/>
              <p:nvPr userDrawn="1"/>
            </p:nvCxnSpPr>
            <p:spPr>
              <a:xfrm>
                <a:off x="9252000" y="1493042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8"/>
              <p:cNvCxnSpPr/>
              <p:nvPr userDrawn="1"/>
            </p:nvCxnSpPr>
            <p:spPr>
              <a:xfrm>
                <a:off x="9252000" y="5630865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feld 32"/>
              <p:cNvSpPr txBox="1"/>
              <p:nvPr userDrawn="1"/>
            </p:nvSpPr>
            <p:spPr>
              <a:xfrm>
                <a:off x="9252000" y="5271565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06,15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16,25 cm</a:t>
                </a:r>
              </a:p>
            </p:txBody>
          </p:sp>
        </p:grpSp>
        <p:grpSp>
          <p:nvGrpSpPr>
            <p:cNvPr id="17" name="Gruppieren 16"/>
            <p:cNvGrpSpPr/>
            <p:nvPr userDrawn="1"/>
          </p:nvGrpSpPr>
          <p:grpSpPr>
            <a:xfrm>
              <a:off x="467517" y="-432002"/>
              <a:ext cx="8210554" cy="324003"/>
              <a:chOff x="467517" y="-432002"/>
              <a:chExt cx="8210554" cy="324003"/>
            </a:xfrm>
          </p:grpSpPr>
          <p:sp>
            <p:nvSpPr>
              <p:cNvPr id="25" name="Regieanweisung // Fußzeile"/>
              <p:cNvSpPr txBox="1"/>
              <p:nvPr userDrawn="1"/>
            </p:nvSpPr>
            <p:spPr>
              <a:xfrm rot="10800000" flipH="1" flipV="1">
                <a:off x="502667" y="-432002"/>
                <a:ext cx="720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01,30 cm</a:t>
                </a:r>
              </a:p>
            </p:txBody>
          </p:sp>
          <p:cxnSp>
            <p:nvCxnSpPr>
              <p:cNvPr id="26" name="Gerade Verbindung 32"/>
              <p:cNvCxnSpPr/>
              <p:nvPr userDrawn="1"/>
            </p:nvCxnSpPr>
            <p:spPr>
              <a:xfrm>
                <a:off x="467517" y="-431999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33"/>
              <p:cNvCxnSpPr/>
              <p:nvPr userDrawn="1"/>
            </p:nvCxnSpPr>
            <p:spPr>
              <a:xfrm>
                <a:off x="8678071" y="-431999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feld 27"/>
              <p:cNvSpPr txBox="1"/>
              <p:nvPr userDrawn="1"/>
            </p:nvSpPr>
            <p:spPr>
              <a:xfrm>
                <a:off x="7921333" y="-431999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sz="90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24,10</a:t>
                </a:r>
              </a:p>
            </p:txBody>
          </p:sp>
          <p:sp>
            <p:nvSpPr>
              <p:cNvPr id="29" name="Regieanweisung // Hilfslinien"/>
              <p:cNvSpPr txBox="1"/>
              <p:nvPr userDrawn="1"/>
            </p:nvSpPr>
            <p:spPr>
              <a:xfrm rot="10800000" flipH="1" flipV="1">
                <a:off x="2592000" y="-432001"/>
                <a:ext cx="3960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Hilfslinien anzeigen über Menu: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Ansicht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Anzeigen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Haken bei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Führungslinien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setzten</a:t>
                </a:r>
              </a:p>
            </p:txBody>
          </p:sp>
        </p:grpSp>
        <p:grpSp>
          <p:nvGrpSpPr>
            <p:cNvPr id="18" name="Gruppieren 17"/>
            <p:cNvGrpSpPr/>
            <p:nvPr userDrawn="1"/>
          </p:nvGrpSpPr>
          <p:grpSpPr>
            <a:xfrm>
              <a:off x="-1908000" y="961076"/>
              <a:ext cx="1800000" cy="2718000"/>
              <a:chOff x="-1908000" y="961076"/>
              <a:chExt cx="1800000" cy="2718000"/>
            </a:xfrm>
          </p:grpSpPr>
          <p:sp>
            <p:nvSpPr>
              <p:cNvPr id="19" name="Regieanweisung // Listenebenen"/>
              <p:cNvSpPr txBox="1"/>
              <p:nvPr userDrawn="1"/>
            </p:nvSpPr>
            <p:spPr>
              <a:xfrm rot="10800000" flipH="1" flipV="1">
                <a:off x="-1368000" y="2275076"/>
                <a:ext cx="126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Wechsel der Textebene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im Menü über: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Absatz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</a:t>
                </a:r>
                <a:b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erhöhen/verringern</a:t>
                </a:r>
              </a:p>
            </p:txBody>
          </p:sp>
          <p:sp>
            <p:nvSpPr>
              <p:cNvPr id="20" name="Listenebenen verringern"/>
              <p:cNvSpPr txBox="1"/>
              <p:nvPr userDrawn="1"/>
            </p:nvSpPr>
            <p:spPr>
              <a:xfrm rot="10800000" flipH="1" flipV="1">
                <a:off x="-1322180" y="3427076"/>
                <a:ext cx="648000" cy="25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00" b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21" name="Listenebenen erhöhen"/>
              <p:cNvSpPr txBox="1"/>
              <p:nvPr userDrawn="1"/>
            </p:nvSpPr>
            <p:spPr>
              <a:xfrm rot="10800000" flipH="1" flipV="1">
                <a:off x="-1322181" y="3103076"/>
                <a:ext cx="648000" cy="25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00" b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erhöhen</a:t>
                </a:r>
              </a:p>
            </p:txBody>
          </p:sp>
          <p:sp>
            <p:nvSpPr>
              <p:cNvPr id="22" name="Regieanweisung // Allgemein"/>
              <p:cNvSpPr txBox="1"/>
              <p:nvPr userDrawn="1"/>
            </p:nvSpPr>
            <p:spPr>
              <a:xfrm rot="10800000" flipH="1" flipV="1">
                <a:off x="-1908000" y="961076"/>
                <a:ext cx="1800000" cy="108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Wechsel des Folienlayouts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Layout</a:t>
                </a:r>
                <a:endParaRPr lang="de-DE" sz="900" b="0" baseline="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23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3" y="3121076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4" y="3445076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3030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1510560"/>
            <a:ext cx="9139880" cy="5331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01" y="342000"/>
            <a:ext cx="2453398" cy="879850"/>
          </a:xfrm>
          <a:prstGeom prst="rect">
            <a:avLst/>
          </a:prstGeom>
        </p:spPr>
      </p:pic>
      <p:grpSp>
        <p:nvGrpSpPr>
          <p:cNvPr id="11" name="Gruppieren 10"/>
          <p:cNvGrpSpPr/>
          <p:nvPr userDrawn="1"/>
        </p:nvGrpSpPr>
        <p:grpSpPr>
          <a:xfrm>
            <a:off x="-1908000" y="-432002"/>
            <a:ext cx="11880000" cy="7722002"/>
            <a:chOff x="-1908000" y="-432002"/>
            <a:chExt cx="11880000" cy="7722002"/>
          </a:xfrm>
        </p:grpSpPr>
        <p:grpSp>
          <p:nvGrpSpPr>
            <p:cNvPr id="12" name="Gruppieren 11"/>
            <p:cNvGrpSpPr/>
            <p:nvPr userDrawn="1"/>
          </p:nvGrpSpPr>
          <p:grpSpPr>
            <a:xfrm>
              <a:off x="-828001" y="5272033"/>
              <a:ext cx="720001" cy="358832"/>
              <a:chOff x="-828001" y="5272033"/>
              <a:chExt cx="720001" cy="358832"/>
            </a:xfrm>
          </p:grpSpPr>
          <p:cxnSp>
            <p:nvCxnSpPr>
              <p:cNvPr id="38" name="Gerade Verbindung 50"/>
              <p:cNvCxnSpPr/>
              <p:nvPr userDrawn="1"/>
            </p:nvCxnSpPr>
            <p:spPr>
              <a:xfrm>
                <a:off x="-432000" y="5630865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feld 38"/>
              <p:cNvSpPr txBox="1"/>
              <p:nvPr userDrawn="1"/>
            </p:nvSpPr>
            <p:spPr>
              <a:xfrm>
                <a:off x="-828001" y="527203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06,15</a:t>
                </a: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16,25</a:t>
                </a:r>
              </a:p>
            </p:txBody>
          </p:sp>
        </p:grpSp>
        <p:grpSp>
          <p:nvGrpSpPr>
            <p:cNvPr id="13" name="Gruppieren 12"/>
            <p:cNvGrpSpPr/>
            <p:nvPr userDrawn="1"/>
          </p:nvGrpSpPr>
          <p:grpSpPr>
            <a:xfrm>
              <a:off x="467517" y="6966000"/>
              <a:ext cx="8210554" cy="324000"/>
              <a:chOff x="467517" y="6966000"/>
              <a:chExt cx="8210554" cy="324000"/>
            </a:xfrm>
          </p:grpSpPr>
          <p:sp>
            <p:nvSpPr>
              <p:cNvPr id="34" name="Regieanweisung // Fußzeile"/>
              <p:cNvSpPr txBox="1"/>
              <p:nvPr userDrawn="1"/>
            </p:nvSpPr>
            <p:spPr>
              <a:xfrm rot="10800000" flipH="1" flipV="1">
                <a:off x="502667" y="6966000"/>
                <a:ext cx="6372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Einfügen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Text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Kopf- und Fußzeile</a:t>
                </a:r>
              </a:p>
            </p:txBody>
          </p:sp>
          <p:cxnSp>
            <p:nvCxnSpPr>
              <p:cNvPr id="35" name="Gerade Verbindung 43"/>
              <p:cNvCxnSpPr/>
              <p:nvPr userDrawn="1"/>
            </p:nvCxnSpPr>
            <p:spPr>
              <a:xfrm>
                <a:off x="467517" y="6966000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44"/>
              <p:cNvCxnSpPr/>
              <p:nvPr userDrawn="1"/>
            </p:nvCxnSpPr>
            <p:spPr>
              <a:xfrm>
                <a:off x="8678071" y="6966000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/>
              <p:cNvSpPr txBox="1"/>
              <p:nvPr userDrawn="1"/>
            </p:nvSpPr>
            <p:spPr>
              <a:xfrm>
                <a:off x="7921333" y="6966000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24,10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  <a:endParaRPr lang="de-DE" sz="9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uppieren 14"/>
            <p:cNvGrpSpPr/>
            <p:nvPr userDrawn="1"/>
          </p:nvGrpSpPr>
          <p:grpSpPr>
            <a:xfrm>
              <a:off x="9252000" y="1493042"/>
              <a:ext cx="720000" cy="4137823"/>
              <a:chOff x="9252000" y="1493042"/>
              <a:chExt cx="720000" cy="4137823"/>
            </a:xfrm>
          </p:grpSpPr>
          <p:sp>
            <p:nvSpPr>
              <p:cNvPr id="30" name="Textfeld 29"/>
              <p:cNvSpPr txBox="1"/>
              <p:nvPr userDrawn="1"/>
            </p:nvSpPr>
            <p:spPr>
              <a:xfrm>
                <a:off x="9252000" y="1530204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04,15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05,35</a:t>
                </a:r>
              </a:p>
            </p:txBody>
          </p:sp>
          <p:cxnSp>
            <p:nvCxnSpPr>
              <p:cNvPr id="31" name="Gerade Verbindung 37"/>
              <p:cNvCxnSpPr/>
              <p:nvPr userDrawn="1"/>
            </p:nvCxnSpPr>
            <p:spPr>
              <a:xfrm>
                <a:off x="9252000" y="1493042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8"/>
              <p:cNvCxnSpPr/>
              <p:nvPr userDrawn="1"/>
            </p:nvCxnSpPr>
            <p:spPr>
              <a:xfrm>
                <a:off x="9252000" y="5630865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feld 32"/>
              <p:cNvSpPr txBox="1"/>
              <p:nvPr userDrawn="1"/>
            </p:nvSpPr>
            <p:spPr>
              <a:xfrm>
                <a:off x="9252000" y="5271565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06,15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16,25 cm</a:t>
                </a:r>
              </a:p>
            </p:txBody>
          </p:sp>
        </p:grpSp>
        <p:grpSp>
          <p:nvGrpSpPr>
            <p:cNvPr id="17" name="Gruppieren 16"/>
            <p:cNvGrpSpPr/>
            <p:nvPr userDrawn="1"/>
          </p:nvGrpSpPr>
          <p:grpSpPr>
            <a:xfrm>
              <a:off x="467517" y="-432002"/>
              <a:ext cx="8210554" cy="324003"/>
              <a:chOff x="467517" y="-432002"/>
              <a:chExt cx="8210554" cy="324003"/>
            </a:xfrm>
          </p:grpSpPr>
          <p:sp>
            <p:nvSpPr>
              <p:cNvPr id="25" name="Regieanweisung // Fußzeile"/>
              <p:cNvSpPr txBox="1"/>
              <p:nvPr userDrawn="1"/>
            </p:nvSpPr>
            <p:spPr>
              <a:xfrm rot="10800000" flipH="1" flipV="1">
                <a:off x="502667" y="-432002"/>
                <a:ext cx="720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01,30 cm</a:t>
                </a:r>
              </a:p>
            </p:txBody>
          </p:sp>
          <p:cxnSp>
            <p:nvCxnSpPr>
              <p:cNvPr id="26" name="Gerade Verbindung 32"/>
              <p:cNvCxnSpPr/>
              <p:nvPr userDrawn="1"/>
            </p:nvCxnSpPr>
            <p:spPr>
              <a:xfrm>
                <a:off x="467517" y="-431999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33"/>
              <p:cNvCxnSpPr/>
              <p:nvPr userDrawn="1"/>
            </p:nvCxnSpPr>
            <p:spPr>
              <a:xfrm>
                <a:off x="8678071" y="-431999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feld 27"/>
              <p:cNvSpPr txBox="1"/>
              <p:nvPr userDrawn="1"/>
            </p:nvSpPr>
            <p:spPr>
              <a:xfrm>
                <a:off x="7921333" y="-431999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sz="90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24,10</a:t>
                </a:r>
              </a:p>
            </p:txBody>
          </p:sp>
          <p:sp>
            <p:nvSpPr>
              <p:cNvPr id="29" name="Regieanweisung // Hilfslinien"/>
              <p:cNvSpPr txBox="1"/>
              <p:nvPr userDrawn="1"/>
            </p:nvSpPr>
            <p:spPr>
              <a:xfrm rot="10800000" flipH="1" flipV="1">
                <a:off x="2592000" y="-432001"/>
                <a:ext cx="3960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Hilfslinien anzeigen über Menu: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Ansicht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Anzeigen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Haken bei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Führungslinien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setzten</a:t>
                </a:r>
              </a:p>
            </p:txBody>
          </p:sp>
        </p:grpSp>
        <p:grpSp>
          <p:nvGrpSpPr>
            <p:cNvPr id="18" name="Gruppieren 17"/>
            <p:cNvGrpSpPr/>
            <p:nvPr userDrawn="1"/>
          </p:nvGrpSpPr>
          <p:grpSpPr>
            <a:xfrm>
              <a:off x="-1908000" y="961076"/>
              <a:ext cx="1800000" cy="2718000"/>
              <a:chOff x="-1908000" y="961076"/>
              <a:chExt cx="1800000" cy="2718000"/>
            </a:xfrm>
          </p:grpSpPr>
          <p:sp>
            <p:nvSpPr>
              <p:cNvPr id="19" name="Regieanweisung // Listenebenen"/>
              <p:cNvSpPr txBox="1"/>
              <p:nvPr userDrawn="1"/>
            </p:nvSpPr>
            <p:spPr>
              <a:xfrm rot="10800000" flipH="1" flipV="1">
                <a:off x="-1368000" y="2275076"/>
                <a:ext cx="126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Wechsel der Textebene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im Menü über: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Absatz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</a:t>
                </a:r>
                <a:b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erhöhen/verringern</a:t>
                </a:r>
              </a:p>
            </p:txBody>
          </p:sp>
          <p:sp>
            <p:nvSpPr>
              <p:cNvPr id="20" name="Listenebenen verringern"/>
              <p:cNvSpPr txBox="1"/>
              <p:nvPr userDrawn="1"/>
            </p:nvSpPr>
            <p:spPr>
              <a:xfrm rot="10800000" flipH="1" flipV="1">
                <a:off x="-1322180" y="3427076"/>
                <a:ext cx="648000" cy="25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00" b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21" name="Listenebenen erhöhen"/>
              <p:cNvSpPr txBox="1"/>
              <p:nvPr userDrawn="1"/>
            </p:nvSpPr>
            <p:spPr>
              <a:xfrm rot="10800000" flipH="1" flipV="1">
                <a:off x="-1322181" y="3103076"/>
                <a:ext cx="648000" cy="25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00" b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erhöhen</a:t>
                </a:r>
              </a:p>
            </p:txBody>
          </p:sp>
          <p:sp>
            <p:nvSpPr>
              <p:cNvPr id="22" name="Regieanweisung // Allgemein"/>
              <p:cNvSpPr txBox="1"/>
              <p:nvPr userDrawn="1"/>
            </p:nvSpPr>
            <p:spPr>
              <a:xfrm rot="10800000" flipH="1" flipV="1">
                <a:off x="-1908000" y="961076"/>
                <a:ext cx="1800000" cy="108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Wechsel des Folienlayouts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Layout</a:t>
                </a:r>
                <a:endParaRPr lang="de-DE" sz="900" b="0" baseline="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23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3" y="3121076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4" y="3445076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1783" y="1940718"/>
            <a:ext cx="8206288" cy="334358"/>
          </a:xfrm>
        </p:spPr>
        <p:txBody>
          <a:bodyPr/>
          <a:lstStyle>
            <a:lvl1pPr marL="0" indent="0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 smtClean="0"/>
              <a:t>Fließtext </a:t>
            </a:r>
            <a:r>
              <a:rPr lang="de-DE" dirty="0" err="1" smtClean="0"/>
              <a:t>Bold</a:t>
            </a:r>
            <a:r>
              <a:rPr lang="de-DE" dirty="0" smtClean="0"/>
              <a:t> einfügen/Arial Schriftgröße 24 Pt. fett: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2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4549" y="2626835"/>
            <a:ext cx="4092643" cy="288450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sz="1600" dirty="0" smtClean="0"/>
              <a:t>Ansprechpartner 1//Fleißtext Regular</a:t>
            </a:r>
          </a:p>
          <a:p>
            <a:pPr lvl="0"/>
            <a:r>
              <a:rPr lang="de-DE" sz="1600" dirty="0" smtClean="0"/>
              <a:t>Times New Roman, Schriftgröße 16 Pt.</a:t>
            </a:r>
            <a:endParaRPr lang="de-DE" dirty="0"/>
          </a:p>
        </p:txBody>
      </p:sp>
      <p:sp>
        <p:nvSpPr>
          <p:cNvPr id="43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08758" y="2621288"/>
            <a:ext cx="4032575" cy="288450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 smtClean="0"/>
              <a:t>Ggf. Ansprechpartner 2//Fließtext Regular</a:t>
            </a:r>
          </a:p>
          <a:p>
            <a:pPr lvl="0"/>
            <a:r>
              <a:rPr lang="de-DE" dirty="0" smtClean="0"/>
              <a:t>Times New Roman, Schriftgröße 16 Pt.</a:t>
            </a:r>
            <a:endParaRPr lang="de-DE" dirty="0"/>
          </a:p>
        </p:txBody>
      </p:sp>
      <p:pic>
        <p:nvPicPr>
          <p:cNvPr id="44" name="Grafik 43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5" y="774295"/>
            <a:ext cx="1497977" cy="14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maximal zweizeilig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 smtClean="0"/>
              <a:t>Fließtext einfügen // für Aufzählungen: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WindEurope Summit 2016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EBB9091-5BBA-4093-A35E-E893536AB3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98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maximal zweizeilig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00" y="1494741"/>
            <a:ext cx="4032000" cy="4140000"/>
          </a:xfrm>
        </p:spPr>
        <p:txBody>
          <a:bodyPr/>
          <a:lstStyle/>
          <a:p>
            <a:pPr lvl="0"/>
            <a:r>
              <a:rPr lang="de-DE" dirty="0" smtClean="0"/>
              <a:t>Fließtext einfügen // für Aufzählungen: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494741"/>
            <a:ext cx="4032000" cy="4140000"/>
          </a:xfrm>
        </p:spPr>
        <p:txBody>
          <a:bodyPr/>
          <a:lstStyle/>
          <a:p>
            <a:pPr lvl="0"/>
            <a:r>
              <a:rPr lang="de-DE" dirty="0" smtClean="0"/>
              <a:t>Fließtext einfügen // für Aufzählungen: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WindEurope Summit 2016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EBB9091-5BBA-4093-A35E-E893536AB3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475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867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50466"/>
            <a:ext cx="8208000" cy="756000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maximal zweizeilig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00" y="5995186"/>
            <a:ext cx="1529999" cy="548696"/>
          </a:xfrm>
          <a:prstGeom prst="rect">
            <a:avLst/>
          </a:prstGeom>
        </p:spPr>
      </p:pic>
      <p:grpSp>
        <p:nvGrpSpPr>
          <p:cNvPr id="9" name="Gruppieren 8"/>
          <p:cNvGrpSpPr/>
          <p:nvPr userDrawn="1"/>
        </p:nvGrpSpPr>
        <p:grpSpPr>
          <a:xfrm>
            <a:off x="-1908000" y="-432002"/>
            <a:ext cx="11880000" cy="7722002"/>
            <a:chOff x="-1908000" y="-432002"/>
            <a:chExt cx="11880000" cy="7722002"/>
          </a:xfrm>
        </p:grpSpPr>
        <p:grpSp>
          <p:nvGrpSpPr>
            <p:cNvPr id="10" name="Gruppieren 9"/>
            <p:cNvGrpSpPr/>
            <p:nvPr userDrawn="1"/>
          </p:nvGrpSpPr>
          <p:grpSpPr>
            <a:xfrm>
              <a:off x="-828001" y="5272033"/>
              <a:ext cx="720001" cy="358832"/>
              <a:chOff x="-828001" y="5272033"/>
              <a:chExt cx="720001" cy="358832"/>
            </a:xfrm>
          </p:grpSpPr>
          <p:cxnSp>
            <p:nvCxnSpPr>
              <p:cNvPr id="34" name="Gerade Verbindung 50"/>
              <p:cNvCxnSpPr/>
              <p:nvPr userDrawn="1"/>
            </p:nvCxnSpPr>
            <p:spPr>
              <a:xfrm>
                <a:off x="-432000" y="5630865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feld 34"/>
              <p:cNvSpPr txBox="1"/>
              <p:nvPr userDrawn="1"/>
            </p:nvSpPr>
            <p:spPr>
              <a:xfrm>
                <a:off x="-828001" y="527203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06,15</a:t>
                </a: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16,25</a:t>
                </a:r>
              </a:p>
            </p:txBody>
          </p:sp>
        </p:grpSp>
        <p:grpSp>
          <p:nvGrpSpPr>
            <p:cNvPr id="11" name="Gruppieren 10"/>
            <p:cNvGrpSpPr/>
            <p:nvPr userDrawn="1"/>
          </p:nvGrpSpPr>
          <p:grpSpPr>
            <a:xfrm>
              <a:off x="467517" y="6966000"/>
              <a:ext cx="8210554" cy="324000"/>
              <a:chOff x="467517" y="6966000"/>
              <a:chExt cx="8210554" cy="324000"/>
            </a:xfrm>
          </p:grpSpPr>
          <p:sp>
            <p:nvSpPr>
              <p:cNvPr id="30" name="Regieanweisung // Fußzeile"/>
              <p:cNvSpPr txBox="1"/>
              <p:nvPr userDrawn="1"/>
            </p:nvSpPr>
            <p:spPr>
              <a:xfrm rot="10800000" flipH="1" flipV="1">
                <a:off x="502667" y="6966000"/>
                <a:ext cx="6372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Einfügen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Text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Kopf- und Fußzeile</a:t>
                </a:r>
              </a:p>
            </p:txBody>
          </p:sp>
          <p:cxnSp>
            <p:nvCxnSpPr>
              <p:cNvPr id="31" name="Gerade Verbindung 43"/>
              <p:cNvCxnSpPr/>
              <p:nvPr userDrawn="1"/>
            </p:nvCxnSpPr>
            <p:spPr>
              <a:xfrm>
                <a:off x="467517" y="6966000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4"/>
              <p:cNvCxnSpPr/>
              <p:nvPr userDrawn="1"/>
            </p:nvCxnSpPr>
            <p:spPr>
              <a:xfrm>
                <a:off x="8678071" y="6966000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feld 32"/>
              <p:cNvSpPr txBox="1"/>
              <p:nvPr userDrawn="1"/>
            </p:nvSpPr>
            <p:spPr>
              <a:xfrm>
                <a:off x="7921333" y="6966000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24,10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  <a:endParaRPr lang="de-DE" sz="9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uppieren 11"/>
            <p:cNvGrpSpPr/>
            <p:nvPr userDrawn="1"/>
          </p:nvGrpSpPr>
          <p:grpSpPr>
            <a:xfrm>
              <a:off x="9252000" y="1493042"/>
              <a:ext cx="720000" cy="4137823"/>
              <a:chOff x="9252000" y="1493042"/>
              <a:chExt cx="720000" cy="4137823"/>
            </a:xfrm>
          </p:grpSpPr>
          <p:sp>
            <p:nvSpPr>
              <p:cNvPr id="26" name="Textfeld 25"/>
              <p:cNvSpPr txBox="1"/>
              <p:nvPr userDrawn="1"/>
            </p:nvSpPr>
            <p:spPr>
              <a:xfrm>
                <a:off x="9252000" y="1530204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04,15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05,35</a:t>
                </a:r>
              </a:p>
            </p:txBody>
          </p:sp>
          <p:cxnSp>
            <p:nvCxnSpPr>
              <p:cNvPr id="27" name="Gerade Verbindung 37"/>
              <p:cNvCxnSpPr/>
              <p:nvPr userDrawn="1"/>
            </p:nvCxnSpPr>
            <p:spPr>
              <a:xfrm>
                <a:off x="9252000" y="1493042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38"/>
              <p:cNvCxnSpPr/>
              <p:nvPr userDrawn="1"/>
            </p:nvCxnSpPr>
            <p:spPr>
              <a:xfrm>
                <a:off x="9252000" y="5630865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feld 28"/>
              <p:cNvSpPr txBox="1"/>
              <p:nvPr userDrawn="1"/>
            </p:nvSpPr>
            <p:spPr>
              <a:xfrm>
                <a:off x="9252000" y="5271565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06,15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16,25 cm</a:t>
                </a:r>
              </a:p>
            </p:txBody>
          </p:sp>
        </p:grpSp>
        <p:grpSp>
          <p:nvGrpSpPr>
            <p:cNvPr id="13" name="Gruppieren 12"/>
            <p:cNvGrpSpPr/>
            <p:nvPr userDrawn="1"/>
          </p:nvGrpSpPr>
          <p:grpSpPr>
            <a:xfrm>
              <a:off x="467517" y="-432002"/>
              <a:ext cx="8210554" cy="324003"/>
              <a:chOff x="467517" y="-432002"/>
              <a:chExt cx="8210554" cy="324003"/>
            </a:xfrm>
          </p:grpSpPr>
          <p:sp>
            <p:nvSpPr>
              <p:cNvPr id="21" name="Regieanweisung // Fußzeile"/>
              <p:cNvSpPr txBox="1"/>
              <p:nvPr userDrawn="1"/>
            </p:nvSpPr>
            <p:spPr>
              <a:xfrm rot="10800000" flipH="1" flipV="1">
                <a:off x="502667" y="-432002"/>
                <a:ext cx="720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01,30 cm</a:t>
                </a:r>
              </a:p>
            </p:txBody>
          </p:sp>
          <p:cxnSp>
            <p:nvCxnSpPr>
              <p:cNvPr id="22" name="Gerade Verbindung 32"/>
              <p:cNvCxnSpPr/>
              <p:nvPr userDrawn="1"/>
            </p:nvCxnSpPr>
            <p:spPr>
              <a:xfrm>
                <a:off x="467517" y="-431999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33"/>
              <p:cNvCxnSpPr/>
              <p:nvPr userDrawn="1"/>
            </p:nvCxnSpPr>
            <p:spPr>
              <a:xfrm>
                <a:off x="8678071" y="-431999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/>
              <p:cNvSpPr txBox="1"/>
              <p:nvPr userDrawn="1"/>
            </p:nvSpPr>
            <p:spPr>
              <a:xfrm>
                <a:off x="7921333" y="-431999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sz="90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24,10</a:t>
                </a:r>
              </a:p>
            </p:txBody>
          </p:sp>
          <p:sp>
            <p:nvSpPr>
              <p:cNvPr id="25" name="Regieanweisung // Hilfslinien"/>
              <p:cNvSpPr txBox="1"/>
              <p:nvPr userDrawn="1"/>
            </p:nvSpPr>
            <p:spPr>
              <a:xfrm rot="10800000" flipH="1" flipV="1">
                <a:off x="2592000" y="-432001"/>
                <a:ext cx="3960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Hilfslinien anzeigen über Menu: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Ansicht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Anzeigen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Haken bei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Führungslinien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setzten</a:t>
                </a:r>
              </a:p>
            </p:txBody>
          </p:sp>
        </p:grpSp>
        <p:grpSp>
          <p:nvGrpSpPr>
            <p:cNvPr id="14" name="Gruppieren 13"/>
            <p:cNvGrpSpPr/>
            <p:nvPr userDrawn="1"/>
          </p:nvGrpSpPr>
          <p:grpSpPr>
            <a:xfrm>
              <a:off x="-1908000" y="961076"/>
              <a:ext cx="1800000" cy="2718000"/>
              <a:chOff x="-1908000" y="961076"/>
              <a:chExt cx="1800000" cy="2718000"/>
            </a:xfrm>
          </p:grpSpPr>
          <p:sp>
            <p:nvSpPr>
              <p:cNvPr id="15" name="Regieanweisung // Listenebenen"/>
              <p:cNvSpPr txBox="1"/>
              <p:nvPr userDrawn="1"/>
            </p:nvSpPr>
            <p:spPr>
              <a:xfrm rot="10800000" flipH="1" flipV="1">
                <a:off x="-1368000" y="2275076"/>
                <a:ext cx="126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Wechsel der Textebene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im Menü über: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Absatz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</a:t>
                </a:r>
                <a:b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erhöhen/verringern</a:t>
                </a:r>
              </a:p>
            </p:txBody>
          </p:sp>
          <p:sp>
            <p:nvSpPr>
              <p:cNvPr id="16" name="Listenebenen verringern"/>
              <p:cNvSpPr txBox="1"/>
              <p:nvPr userDrawn="1"/>
            </p:nvSpPr>
            <p:spPr>
              <a:xfrm rot="10800000" flipH="1" flipV="1">
                <a:off x="-1322180" y="3427076"/>
                <a:ext cx="648000" cy="25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00" b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17" name="Listenebenen erhöhen"/>
              <p:cNvSpPr txBox="1"/>
              <p:nvPr userDrawn="1"/>
            </p:nvSpPr>
            <p:spPr>
              <a:xfrm rot="10800000" flipH="1" flipV="1">
                <a:off x="-1322181" y="3103076"/>
                <a:ext cx="648000" cy="25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00" b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erhöhen</a:t>
                </a:r>
              </a:p>
            </p:txBody>
          </p:sp>
          <p:sp>
            <p:nvSpPr>
              <p:cNvPr id="18" name="Regieanweisung // Allgemein"/>
              <p:cNvSpPr txBox="1"/>
              <p:nvPr userDrawn="1"/>
            </p:nvSpPr>
            <p:spPr>
              <a:xfrm rot="10800000" flipH="1" flipV="1">
                <a:off x="-1908000" y="961076"/>
                <a:ext cx="1800000" cy="108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Wechsel des Folienlayouts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Layout</a:t>
                </a:r>
                <a:endParaRPr lang="de-DE" sz="900" b="0" baseline="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3" y="3121076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4" y="3445076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/>
          </a:p>
        </p:txBody>
      </p:sp>
      <p:sp>
        <p:nvSpPr>
          <p:cNvPr id="36" name="Fußzeilenplatzhalt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WindEurope Summit 2016</a:t>
            </a:r>
            <a:endParaRPr lang="de-DE" dirty="0" smtClean="0"/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EBB9091-5BBA-4093-A35E-E893536AB3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70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50466"/>
            <a:ext cx="8208000" cy="756000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maximal zweizeilig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00" y="5995186"/>
            <a:ext cx="1529999" cy="548696"/>
          </a:xfrm>
          <a:prstGeom prst="rect">
            <a:avLst/>
          </a:prstGeom>
        </p:spPr>
      </p:pic>
      <p:grpSp>
        <p:nvGrpSpPr>
          <p:cNvPr id="9" name="Gruppieren 8"/>
          <p:cNvGrpSpPr/>
          <p:nvPr userDrawn="1"/>
        </p:nvGrpSpPr>
        <p:grpSpPr>
          <a:xfrm>
            <a:off x="-1908000" y="-432002"/>
            <a:ext cx="11880000" cy="7722002"/>
            <a:chOff x="-1908000" y="-432002"/>
            <a:chExt cx="11880000" cy="7722002"/>
          </a:xfrm>
        </p:grpSpPr>
        <p:grpSp>
          <p:nvGrpSpPr>
            <p:cNvPr id="10" name="Gruppieren 9"/>
            <p:cNvGrpSpPr/>
            <p:nvPr userDrawn="1"/>
          </p:nvGrpSpPr>
          <p:grpSpPr>
            <a:xfrm>
              <a:off x="-828001" y="5272033"/>
              <a:ext cx="720001" cy="358832"/>
              <a:chOff x="-828001" y="5272033"/>
              <a:chExt cx="720001" cy="358832"/>
            </a:xfrm>
          </p:grpSpPr>
          <p:cxnSp>
            <p:nvCxnSpPr>
              <p:cNvPr id="34" name="Gerade Verbindung 50"/>
              <p:cNvCxnSpPr/>
              <p:nvPr userDrawn="1"/>
            </p:nvCxnSpPr>
            <p:spPr>
              <a:xfrm>
                <a:off x="-432000" y="5630865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feld 34"/>
              <p:cNvSpPr txBox="1"/>
              <p:nvPr userDrawn="1"/>
            </p:nvSpPr>
            <p:spPr>
              <a:xfrm>
                <a:off x="-828001" y="527203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06,15</a:t>
                </a: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16,25</a:t>
                </a:r>
              </a:p>
            </p:txBody>
          </p:sp>
        </p:grpSp>
        <p:grpSp>
          <p:nvGrpSpPr>
            <p:cNvPr id="11" name="Gruppieren 10"/>
            <p:cNvGrpSpPr/>
            <p:nvPr userDrawn="1"/>
          </p:nvGrpSpPr>
          <p:grpSpPr>
            <a:xfrm>
              <a:off x="467517" y="6966000"/>
              <a:ext cx="8210554" cy="324000"/>
              <a:chOff x="467517" y="6966000"/>
              <a:chExt cx="8210554" cy="324000"/>
            </a:xfrm>
          </p:grpSpPr>
          <p:sp>
            <p:nvSpPr>
              <p:cNvPr id="30" name="Regieanweisung // Fußzeile"/>
              <p:cNvSpPr txBox="1"/>
              <p:nvPr userDrawn="1"/>
            </p:nvSpPr>
            <p:spPr>
              <a:xfrm rot="10800000" flipH="1" flipV="1">
                <a:off x="502667" y="6966000"/>
                <a:ext cx="6372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Einfügen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Text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Kopf- und Fußzeile</a:t>
                </a:r>
              </a:p>
            </p:txBody>
          </p:sp>
          <p:cxnSp>
            <p:nvCxnSpPr>
              <p:cNvPr id="31" name="Gerade Verbindung 43"/>
              <p:cNvCxnSpPr/>
              <p:nvPr userDrawn="1"/>
            </p:nvCxnSpPr>
            <p:spPr>
              <a:xfrm>
                <a:off x="467517" y="6966000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4"/>
              <p:cNvCxnSpPr/>
              <p:nvPr userDrawn="1"/>
            </p:nvCxnSpPr>
            <p:spPr>
              <a:xfrm>
                <a:off x="8678071" y="6966000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feld 32"/>
              <p:cNvSpPr txBox="1"/>
              <p:nvPr userDrawn="1"/>
            </p:nvSpPr>
            <p:spPr>
              <a:xfrm>
                <a:off x="7921333" y="6966000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24,10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  <a:endParaRPr lang="de-DE" sz="9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uppieren 11"/>
            <p:cNvGrpSpPr/>
            <p:nvPr userDrawn="1"/>
          </p:nvGrpSpPr>
          <p:grpSpPr>
            <a:xfrm>
              <a:off x="9252000" y="1493042"/>
              <a:ext cx="720000" cy="4137823"/>
              <a:chOff x="9252000" y="1493042"/>
              <a:chExt cx="720000" cy="4137823"/>
            </a:xfrm>
          </p:grpSpPr>
          <p:sp>
            <p:nvSpPr>
              <p:cNvPr id="26" name="Textfeld 25"/>
              <p:cNvSpPr txBox="1"/>
              <p:nvPr userDrawn="1"/>
            </p:nvSpPr>
            <p:spPr>
              <a:xfrm>
                <a:off x="9252000" y="1530204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04,15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05,35</a:t>
                </a:r>
              </a:p>
            </p:txBody>
          </p:sp>
          <p:cxnSp>
            <p:nvCxnSpPr>
              <p:cNvPr id="27" name="Gerade Verbindung 37"/>
              <p:cNvCxnSpPr/>
              <p:nvPr userDrawn="1"/>
            </p:nvCxnSpPr>
            <p:spPr>
              <a:xfrm>
                <a:off x="9252000" y="1493042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38"/>
              <p:cNvCxnSpPr/>
              <p:nvPr userDrawn="1"/>
            </p:nvCxnSpPr>
            <p:spPr>
              <a:xfrm>
                <a:off x="9252000" y="5630865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feld 28"/>
              <p:cNvSpPr txBox="1"/>
              <p:nvPr userDrawn="1"/>
            </p:nvSpPr>
            <p:spPr>
              <a:xfrm>
                <a:off x="9252000" y="5271565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06,15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16,25 cm</a:t>
                </a:r>
              </a:p>
            </p:txBody>
          </p:sp>
        </p:grpSp>
        <p:grpSp>
          <p:nvGrpSpPr>
            <p:cNvPr id="13" name="Gruppieren 12"/>
            <p:cNvGrpSpPr/>
            <p:nvPr userDrawn="1"/>
          </p:nvGrpSpPr>
          <p:grpSpPr>
            <a:xfrm>
              <a:off x="467517" y="-432002"/>
              <a:ext cx="8210554" cy="324003"/>
              <a:chOff x="467517" y="-432002"/>
              <a:chExt cx="8210554" cy="324003"/>
            </a:xfrm>
          </p:grpSpPr>
          <p:sp>
            <p:nvSpPr>
              <p:cNvPr id="21" name="Regieanweisung // Fußzeile"/>
              <p:cNvSpPr txBox="1"/>
              <p:nvPr userDrawn="1"/>
            </p:nvSpPr>
            <p:spPr>
              <a:xfrm rot="10800000" flipH="1" flipV="1">
                <a:off x="502667" y="-432002"/>
                <a:ext cx="720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01,30 cm</a:t>
                </a:r>
              </a:p>
            </p:txBody>
          </p:sp>
          <p:cxnSp>
            <p:nvCxnSpPr>
              <p:cNvPr id="22" name="Gerade Verbindung 32"/>
              <p:cNvCxnSpPr/>
              <p:nvPr userDrawn="1"/>
            </p:nvCxnSpPr>
            <p:spPr>
              <a:xfrm>
                <a:off x="467517" y="-431999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33"/>
              <p:cNvCxnSpPr/>
              <p:nvPr userDrawn="1"/>
            </p:nvCxnSpPr>
            <p:spPr>
              <a:xfrm>
                <a:off x="8678071" y="-431999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/>
              <p:cNvSpPr txBox="1"/>
              <p:nvPr userDrawn="1"/>
            </p:nvSpPr>
            <p:spPr>
              <a:xfrm>
                <a:off x="7921333" y="-431999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sz="90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24,10</a:t>
                </a:r>
              </a:p>
            </p:txBody>
          </p:sp>
          <p:sp>
            <p:nvSpPr>
              <p:cNvPr id="25" name="Regieanweisung // Hilfslinien"/>
              <p:cNvSpPr txBox="1"/>
              <p:nvPr userDrawn="1"/>
            </p:nvSpPr>
            <p:spPr>
              <a:xfrm rot="10800000" flipH="1" flipV="1">
                <a:off x="2592000" y="-432001"/>
                <a:ext cx="3960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Hilfslinien anzeigen über Menu: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Ansicht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Anzeigen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Haken bei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Führungslinien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setzten</a:t>
                </a:r>
              </a:p>
            </p:txBody>
          </p:sp>
        </p:grpSp>
        <p:grpSp>
          <p:nvGrpSpPr>
            <p:cNvPr id="14" name="Gruppieren 13"/>
            <p:cNvGrpSpPr/>
            <p:nvPr userDrawn="1"/>
          </p:nvGrpSpPr>
          <p:grpSpPr>
            <a:xfrm>
              <a:off x="-1908000" y="961076"/>
              <a:ext cx="1800000" cy="2718000"/>
              <a:chOff x="-1908000" y="961076"/>
              <a:chExt cx="1800000" cy="2718000"/>
            </a:xfrm>
          </p:grpSpPr>
          <p:sp>
            <p:nvSpPr>
              <p:cNvPr id="15" name="Regieanweisung // Listenebenen"/>
              <p:cNvSpPr txBox="1"/>
              <p:nvPr userDrawn="1"/>
            </p:nvSpPr>
            <p:spPr>
              <a:xfrm rot="10800000" flipH="1" flipV="1">
                <a:off x="-1368000" y="2275076"/>
                <a:ext cx="126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Wechsel der Textebene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im Menü über: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Absatz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</a:t>
                </a:r>
                <a:b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erhöhen/verringern</a:t>
                </a:r>
              </a:p>
            </p:txBody>
          </p:sp>
          <p:sp>
            <p:nvSpPr>
              <p:cNvPr id="16" name="Listenebenen verringern"/>
              <p:cNvSpPr txBox="1"/>
              <p:nvPr userDrawn="1"/>
            </p:nvSpPr>
            <p:spPr>
              <a:xfrm rot="10800000" flipH="1" flipV="1">
                <a:off x="-1322180" y="3427076"/>
                <a:ext cx="648000" cy="25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00" b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17" name="Listenebenen erhöhen"/>
              <p:cNvSpPr txBox="1"/>
              <p:nvPr userDrawn="1"/>
            </p:nvSpPr>
            <p:spPr>
              <a:xfrm rot="10800000" flipH="1" flipV="1">
                <a:off x="-1322181" y="3103076"/>
                <a:ext cx="648000" cy="25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00" b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erhöhen</a:t>
                </a:r>
              </a:p>
            </p:txBody>
          </p:sp>
          <p:sp>
            <p:nvSpPr>
              <p:cNvPr id="18" name="Regieanweisung // Allgemein"/>
              <p:cNvSpPr txBox="1"/>
              <p:nvPr userDrawn="1"/>
            </p:nvSpPr>
            <p:spPr>
              <a:xfrm rot="10800000" flipH="1" flipV="1">
                <a:off x="-1908000" y="961076"/>
                <a:ext cx="1800000" cy="108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Wechsel des Folienlayouts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Layout</a:t>
                </a:r>
                <a:endParaRPr lang="de-DE" sz="900" b="0" baseline="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3" y="3121076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4" y="3445076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/>
          </a:p>
        </p:txBody>
      </p:sp>
      <p:sp>
        <p:nvSpPr>
          <p:cNvPr id="36" name="Fußzeilenplatzhalt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WindEurope Summit 2016</a:t>
            </a:r>
            <a:endParaRPr lang="de-DE" dirty="0" smtClean="0"/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EBB9091-5BBA-4093-A35E-E893536AB3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293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maximal zweizeilig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19051" y="1494741"/>
            <a:ext cx="4032000" cy="4140000"/>
          </a:xfrm>
        </p:spPr>
        <p:txBody>
          <a:bodyPr/>
          <a:lstStyle/>
          <a:p>
            <a:pPr lvl="0"/>
            <a:r>
              <a:rPr lang="de-DE" dirty="0" smtClean="0"/>
              <a:t>Fließtext einfügen // für Aufzählungen: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81816" y="1342737"/>
            <a:ext cx="4032000" cy="4473808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WindEurope Summit 2016</a:t>
            </a:r>
            <a:endParaRPr lang="de-DE" dirty="0" smtClean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EBB9091-5BBA-4093-A35E-E893536AB3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171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32000" y="1296000"/>
            <a:ext cx="828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50000"/>
            <a:ext cx="3924000" cy="447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068000" y="1350000"/>
            <a:ext cx="5076000" cy="447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maximal zweizeilig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WindEurope Summit 2016</a:t>
            </a:r>
            <a:endParaRPr lang="de-DE" dirty="0" smtClean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EBB9091-5BBA-4093-A35E-E893536AB3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350000"/>
            <a:ext cx="468000" cy="4474800"/>
          </a:xfrm>
          <a:solidFill>
            <a:schemeClr val="bg1">
              <a:alpha val="30000"/>
            </a:schemeClr>
          </a:solidFill>
        </p:spPr>
        <p:txBody>
          <a:bodyPr rIns="82800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677275" y="1350000"/>
            <a:ext cx="468000" cy="4474800"/>
          </a:xfrm>
          <a:solidFill>
            <a:schemeClr val="bg1">
              <a:alpha val="30000"/>
            </a:schemeClr>
          </a:solidFill>
        </p:spPr>
        <p:txBody>
          <a:bodyPr lIns="792000" rIns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smtClean="0"/>
              <a:t>                      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7537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VERTRAULICH</a:t>
            </a:r>
            <a:br>
              <a:rPr lang="de-DE" dirty="0" smtClean="0"/>
            </a:br>
            <a:r>
              <a:rPr lang="de-DE" dirty="0" smtClean="0"/>
              <a:t>Unsere Referenzen (Auszug)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 smtClean="0"/>
              <a:t>Fließtext einfügen // für Aufzählungen: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WindEurope Summit 2016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EBB9091-5BBA-4093-A35E-E893536AB3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738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maximal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WindEurope Summit 2016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EBB9091-5BBA-4093-A35E-E893536AB3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46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00" y="5995186"/>
            <a:ext cx="1529999" cy="54869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216000"/>
            <a:ext cx="8208000" cy="75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maximal zweizeilig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493838"/>
            <a:ext cx="8208000" cy="41386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 smtClean="0"/>
              <a:t>Fließtext einfügen // für Aufzählungen: Start // Absatz // Listenebene erhöhen/verringern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7999" y="6291436"/>
            <a:ext cx="3862931" cy="1560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898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smtClean="0"/>
              <a:t>Hamburg, 28th September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8000" y="6135379"/>
            <a:ext cx="5760000" cy="1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898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smtClean="0"/>
              <a:t>WindEurope Summit 2016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8000" y="6447506"/>
            <a:ext cx="1800000" cy="1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898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 smtClean="0"/>
              <a:t>Page </a:t>
            </a:r>
            <a:fld id="{FEBB9091-5BBA-4093-A35E-E893536AB30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468000" y="1342800"/>
            <a:ext cx="820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 userDrawn="1"/>
        </p:nvCxnSpPr>
        <p:spPr>
          <a:xfrm>
            <a:off x="468000" y="5834666"/>
            <a:ext cx="8208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/>
          <p:cNvGrpSpPr/>
          <p:nvPr userDrawn="1"/>
        </p:nvGrpSpPr>
        <p:grpSpPr>
          <a:xfrm>
            <a:off x="-1908000" y="-432002"/>
            <a:ext cx="11880000" cy="7722002"/>
            <a:chOff x="-1908000" y="-432002"/>
            <a:chExt cx="11880000" cy="7722002"/>
          </a:xfrm>
        </p:grpSpPr>
        <p:grpSp>
          <p:nvGrpSpPr>
            <p:cNvPr id="16" name="Gruppieren 15"/>
            <p:cNvGrpSpPr/>
            <p:nvPr userDrawn="1"/>
          </p:nvGrpSpPr>
          <p:grpSpPr>
            <a:xfrm>
              <a:off x="-828001" y="5272033"/>
              <a:ext cx="720001" cy="358832"/>
              <a:chOff x="-828001" y="5272033"/>
              <a:chExt cx="720001" cy="358832"/>
            </a:xfrm>
          </p:grpSpPr>
          <p:cxnSp>
            <p:nvCxnSpPr>
              <p:cNvPr id="40" name="Gerade Verbindung 50"/>
              <p:cNvCxnSpPr/>
              <p:nvPr userDrawn="1"/>
            </p:nvCxnSpPr>
            <p:spPr>
              <a:xfrm>
                <a:off x="-432000" y="5630865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feld 40"/>
              <p:cNvSpPr txBox="1"/>
              <p:nvPr userDrawn="1"/>
            </p:nvSpPr>
            <p:spPr>
              <a:xfrm>
                <a:off x="-828001" y="527203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06,15</a:t>
                </a:r>
              </a:p>
              <a:p>
                <a:pPr marL="0" marR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16,25</a:t>
                </a:r>
              </a:p>
            </p:txBody>
          </p:sp>
        </p:grpSp>
        <p:grpSp>
          <p:nvGrpSpPr>
            <p:cNvPr id="17" name="Gruppieren 16"/>
            <p:cNvGrpSpPr/>
            <p:nvPr userDrawn="1"/>
          </p:nvGrpSpPr>
          <p:grpSpPr>
            <a:xfrm>
              <a:off x="467517" y="6966000"/>
              <a:ext cx="8210554" cy="324000"/>
              <a:chOff x="467517" y="6966000"/>
              <a:chExt cx="8210554" cy="324000"/>
            </a:xfrm>
          </p:grpSpPr>
          <p:sp>
            <p:nvSpPr>
              <p:cNvPr id="36" name="Regieanweisung // Fußzeile"/>
              <p:cNvSpPr txBox="1"/>
              <p:nvPr userDrawn="1"/>
            </p:nvSpPr>
            <p:spPr>
              <a:xfrm rot="10800000" flipH="1" flipV="1">
                <a:off x="502667" y="6966000"/>
                <a:ext cx="6372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Fußzeilenfeld pro Folie oder für alle/mehrere anpassen über Menü: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Einfügen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Text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Kopf- und Fußzeile</a:t>
                </a:r>
              </a:p>
            </p:txBody>
          </p:sp>
          <p:cxnSp>
            <p:nvCxnSpPr>
              <p:cNvPr id="37" name="Gerade Verbindung 43"/>
              <p:cNvCxnSpPr/>
              <p:nvPr userDrawn="1"/>
            </p:nvCxnSpPr>
            <p:spPr>
              <a:xfrm>
                <a:off x="467517" y="6966000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44"/>
              <p:cNvCxnSpPr/>
              <p:nvPr userDrawn="1"/>
            </p:nvCxnSpPr>
            <p:spPr>
              <a:xfrm>
                <a:off x="8678071" y="6966000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feld 38"/>
              <p:cNvSpPr txBox="1"/>
              <p:nvPr userDrawn="1"/>
            </p:nvSpPr>
            <p:spPr>
              <a:xfrm>
                <a:off x="7921333" y="6966000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24,10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  <a:endParaRPr lang="de-DE" sz="9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uppieren 17"/>
            <p:cNvGrpSpPr/>
            <p:nvPr userDrawn="1"/>
          </p:nvGrpSpPr>
          <p:grpSpPr>
            <a:xfrm>
              <a:off x="9252000" y="1493042"/>
              <a:ext cx="720000" cy="4137823"/>
              <a:chOff x="9252000" y="1493042"/>
              <a:chExt cx="720000" cy="4137823"/>
            </a:xfrm>
          </p:grpSpPr>
          <p:sp>
            <p:nvSpPr>
              <p:cNvPr id="32" name="Textfeld 31"/>
              <p:cNvSpPr txBox="1"/>
              <p:nvPr userDrawn="1"/>
            </p:nvSpPr>
            <p:spPr>
              <a:xfrm>
                <a:off x="9252000" y="1530204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04,15 cm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05,35</a:t>
                </a:r>
              </a:p>
            </p:txBody>
          </p:sp>
          <p:cxnSp>
            <p:nvCxnSpPr>
              <p:cNvPr id="33" name="Gerade Verbindung 37"/>
              <p:cNvCxnSpPr/>
              <p:nvPr userDrawn="1"/>
            </p:nvCxnSpPr>
            <p:spPr>
              <a:xfrm>
                <a:off x="9252000" y="1493042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8"/>
              <p:cNvCxnSpPr/>
              <p:nvPr userDrawn="1"/>
            </p:nvCxnSpPr>
            <p:spPr>
              <a:xfrm>
                <a:off x="9252000" y="5630865"/>
                <a:ext cx="324000" cy="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feld 34"/>
              <p:cNvSpPr txBox="1"/>
              <p:nvPr userDrawn="1"/>
            </p:nvSpPr>
            <p:spPr>
              <a:xfrm>
                <a:off x="9252000" y="5271565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06,15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16,25 cm</a:t>
                </a:r>
              </a:p>
            </p:txBody>
          </p:sp>
        </p:grpSp>
        <p:grpSp>
          <p:nvGrpSpPr>
            <p:cNvPr id="19" name="Gruppieren 18"/>
            <p:cNvGrpSpPr/>
            <p:nvPr userDrawn="1"/>
          </p:nvGrpSpPr>
          <p:grpSpPr>
            <a:xfrm>
              <a:off x="467517" y="-432002"/>
              <a:ext cx="8210554" cy="324003"/>
              <a:chOff x="467517" y="-432002"/>
              <a:chExt cx="8210554" cy="324003"/>
            </a:xfrm>
          </p:grpSpPr>
          <p:sp>
            <p:nvSpPr>
              <p:cNvPr id="27" name="Regieanweisung // Fußzeile"/>
              <p:cNvSpPr txBox="1"/>
              <p:nvPr userDrawn="1"/>
            </p:nvSpPr>
            <p:spPr>
              <a:xfrm rot="10800000" flipH="1" flipV="1">
                <a:off x="502667" y="-432002"/>
                <a:ext cx="720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</a:p>
              <a:p>
                <a:pPr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01,30 cm</a:t>
                </a:r>
              </a:p>
            </p:txBody>
          </p:sp>
          <p:cxnSp>
            <p:nvCxnSpPr>
              <p:cNvPr id="28" name="Gerade Verbindung 32"/>
              <p:cNvCxnSpPr/>
              <p:nvPr userDrawn="1"/>
            </p:nvCxnSpPr>
            <p:spPr>
              <a:xfrm>
                <a:off x="467517" y="-431999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33"/>
              <p:cNvCxnSpPr/>
              <p:nvPr userDrawn="1"/>
            </p:nvCxnSpPr>
            <p:spPr>
              <a:xfrm>
                <a:off x="8678071" y="-431999"/>
                <a:ext cx="0" cy="324000"/>
              </a:xfrm>
              <a:prstGeom prst="line">
                <a:avLst/>
              </a:prstGeom>
              <a:ln w="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29"/>
              <p:cNvSpPr txBox="1"/>
              <p:nvPr userDrawn="1"/>
            </p:nvSpPr>
            <p:spPr>
              <a:xfrm>
                <a:off x="7921333" y="-431999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sz="90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11,40</a:t>
                </a:r>
              </a:p>
              <a:p>
                <a:pPr marL="0" marR="0" indent="0" algn="r" defTabSz="958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 24,10</a:t>
                </a:r>
              </a:p>
            </p:txBody>
          </p:sp>
          <p:sp>
            <p:nvSpPr>
              <p:cNvPr id="31" name="Regieanweisung // Hilfslinien"/>
              <p:cNvSpPr txBox="1"/>
              <p:nvPr userDrawn="1"/>
            </p:nvSpPr>
            <p:spPr>
              <a:xfrm rot="10800000" flipH="1" flipV="1">
                <a:off x="2592000" y="-432001"/>
                <a:ext cx="3960000" cy="324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b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Hilfslinien anzeigen über Menu: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Ansicht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Anzeigen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Haken bei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Führungslinien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setzten</a:t>
                </a:r>
              </a:p>
            </p:txBody>
          </p:sp>
        </p:grpSp>
        <p:grpSp>
          <p:nvGrpSpPr>
            <p:cNvPr id="20" name="Gruppieren 19"/>
            <p:cNvGrpSpPr/>
            <p:nvPr userDrawn="1"/>
          </p:nvGrpSpPr>
          <p:grpSpPr>
            <a:xfrm>
              <a:off x="-1908000" y="961076"/>
              <a:ext cx="1800000" cy="2718000"/>
              <a:chOff x="-1908000" y="961076"/>
              <a:chExt cx="1800000" cy="2718000"/>
            </a:xfrm>
          </p:grpSpPr>
          <p:sp>
            <p:nvSpPr>
              <p:cNvPr id="21" name="Regieanweisung // Listenebenen"/>
              <p:cNvSpPr txBox="1"/>
              <p:nvPr userDrawn="1"/>
            </p:nvSpPr>
            <p:spPr>
              <a:xfrm rot="10800000" flipH="1" flipV="1">
                <a:off x="-1368000" y="2275076"/>
                <a:ext cx="1260000" cy="72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Wechsel der Textebene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im Menü über: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Absatz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</a:t>
                </a:r>
                <a:b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erhöhen/verringern</a:t>
                </a:r>
              </a:p>
            </p:txBody>
          </p:sp>
          <p:sp>
            <p:nvSpPr>
              <p:cNvPr id="22" name="Listenebenen verringern"/>
              <p:cNvSpPr txBox="1"/>
              <p:nvPr userDrawn="1"/>
            </p:nvSpPr>
            <p:spPr>
              <a:xfrm rot="10800000" flipH="1" flipV="1">
                <a:off x="-1322180" y="3427076"/>
                <a:ext cx="648000" cy="25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00" b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verringern</a:t>
                </a:r>
              </a:p>
            </p:txBody>
          </p:sp>
          <p:sp>
            <p:nvSpPr>
              <p:cNvPr id="23" name="Listenebenen erhöhen"/>
              <p:cNvSpPr txBox="1"/>
              <p:nvPr userDrawn="1"/>
            </p:nvSpPr>
            <p:spPr>
              <a:xfrm rot="10800000" flipH="1" flipV="1">
                <a:off x="-1322181" y="3103076"/>
                <a:ext cx="648000" cy="25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00" b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Listenebene erhöhen</a:t>
                </a:r>
              </a:p>
            </p:txBody>
          </p:sp>
          <p:sp>
            <p:nvSpPr>
              <p:cNvPr id="24" name="Regieanweisung // Allgemein"/>
              <p:cNvSpPr txBox="1"/>
              <p:nvPr userDrawn="1"/>
            </p:nvSpPr>
            <p:spPr>
              <a:xfrm rot="10800000" flipH="1" flipV="1">
                <a:off x="-1908000" y="961076"/>
                <a:ext cx="1800000" cy="108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 in Ursprungsform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bringen über Menu: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Zurücksetzen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Wechsel des Folienlayouts </a:t>
                </a:r>
                <a:b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im Menü über: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Start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Folien</a:t>
                </a:r>
                <a:r>
                  <a:rPr lang="de-DE" sz="900" b="0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// </a:t>
                </a:r>
                <a:r>
                  <a:rPr lang="de-DE" sz="900" b="1" baseline="0" dirty="0" smtClean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Layout</a:t>
                </a:r>
                <a:endParaRPr lang="de-DE" sz="900" b="0" baseline="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Bild Listenebenen erhöhen"/>
              <p:cNvPicPr>
                <a:picLocks noChangeAspect="1" noChangeArrowheads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3" y="3121076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Bild Listenebenen verringern"/>
              <p:cNvPicPr>
                <a:picLocks noChangeAspect="1" noChangeArrowheads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4" y="3445076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3661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0" r:id="rId2"/>
    <p:sldLayoutId id="2147483652" r:id="rId3"/>
    <p:sldLayoutId id="2147483651" r:id="rId4"/>
    <p:sldLayoutId id="2147483655" r:id="rId5"/>
    <p:sldLayoutId id="2147483653" r:id="rId6"/>
    <p:sldLayoutId id="2147483654" r:id="rId7"/>
    <p:sldLayoutId id="2147483675" r:id="rId8"/>
    <p:sldLayoutId id="2147483669" r:id="rId9"/>
    <p:sldLayoutId id="2147483657" r:id="rId10"/>
  </p:sldLayoutIdLst>
  <p:timing>
    <p:tnLst>
      <p:par>
        <p:cTn id="1" dur="indefinite" restart="never" nodeType="tmRoot"/>
      </p:par>
    </p:tnLst>
  </p:timing>
  <p:hf hdr="0"/>
  <p:txStyles>
    <p:titleStyle>
      <a:lvl1pPr marL="0" indent="0" algn="l" defTabSz="684086" rtl="0" eaLnBrk="1" latinLnBrk="0" hangingPunct="1">
        <a:lnSpc>
          <a:spcPts val="2800"/>
        </a:lnSpc>
        <a:spcBef>
          <a:spcPts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4086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684086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2"/>
        </a:buClr>
        <a:buFont typeface="Times New Roman" panose="02020603050405020304" pitchFamily="18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4086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imes New Roman" panose="02020603050405020304" pitchFamily="18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684086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2"/>
        </a:buClr>
        <a:buFont typeface="Times New Roman" panose="02020603050405020304" pitchFamily="18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684086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2"/>
        </a:buClr>
        <a:buFont typeface="Times New Roman" panose="02020603050405020304" pitchFamily="18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684086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2"/>
        </a:buClr>
        <a:buFont typeface="Times New Roman" panose="02020603050405020304" pitchFamily="18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684086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2"/>
        </a:buClr>
        <a:buFont typeface="Times New Roman" panose="02020603050405020304" pitchFamily="18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684086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2"/>
        </a:buClr>
        <a:buFont typeface="Times New Roman" panose="02020603050405020304" pitchFamily="18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684086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2"/>
        </a:buClr>
        <a:buFont typeface="Times New Roman" panose="02020603050405020304" pitchFamily="18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43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86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128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71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214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257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99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342" algn="l" defTabSz="684086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41" userDrawn="1">
          <p15:clr>
            <a:srgbClr val="F26B43"/>
          </p15:clr>
        </p15:guide>
        <p15:guide id="2" pos="294" userDrawn="1">
          <p15:clr>
            <a:srgbClr val="F26B43"/>
          </p15:clr>
        </p15:guide>
        <p15:guide id="3" pos="5466" userDrawn="1">
          <p15:clr>
            <a:srgbClr val="F26B43"/>
          </p15:clr>
        </p15:guide>
        <p15:guide id="4" orient="horz" pos="3548" userDrawn="1">
          <p15:clr>
            <a:srgbClr val="F26B43"/>
          </p15:clr>
        </p15:guide>
        <p15:guide id="5" pos="1519" userDrawn="1">
          <p15:clr>
            <a:srgbClr val="F26B43"/>
          </p15:clr>
        </p15:guide>
        <p15:guide id="6" pos="1610" userDrawn="1">
          <p15:clr>
            <a:srgbClr val="F26B43"/>
          </p15:clr>
        </p15:guide>
        <p15:guide id="7" pos="2835" userDrawn="1">
          <p15:clr>
            <a:srgbClr val="F26B43"/>
          </p15:clr>
        </p15:guide>
        <p15:guide id="8" pos="2925" userDrawn="1">
          <p15:clr>
            <a:srgbClr val="F26B43"/>
          </p15:clr>
        </p15:guide>
        <p15:guide id="9" pos="4150" userDrawn="1">
          <p15:clr>
            <a:srgbClr val="F26B43"/>
          </p15:clr>
        </p15:guide>
        <p15:guide id="10" pos="42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467999" y="1926623"/>
            <a:ext cx="8437103" cy="792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dirty="0" smtClean="0"/>
              <a:t>Insurance Solutions </a:t>
            </a:r>
            <a:r>
              <a:rPr lang="de-DE" dirty="0" err="1" smtClean="0"/>
              <a:t>for</a:t>
            </a:r>
            <a:r>
              <a:rPr lang="de-DE" dirty="0" smtClean="0"/>
              <a:t> Offshore Wind </a:t>
            </a:r>
            <a:r>
              <a:rPr lang="de-DE" dirty="0" err="1" smtClean="0"/>
              <a:t>Contractors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Conventional</a:t>
            </a:r>
            <a:r>
              <a:rPr lang="de-DE" dirty="0" smtClean="0"/>
              <a:t> and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b="0" dirty="0" smtClean="0"/>
              <a:t/>
            </a:r>
            <a:br>
              <a:rPr lang="de-DE" sz="1600" b="0" dirty="0" smtClean="0"/>
            </a:b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Dr. Patrick Wendisch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WindEurope</a:t>
            </a:r>
            <a:r>
              <a:rPr lang="de-DE" dirty="0" smtClean="0"/>
              <a:t> </a:t>
            </a:r>
            <a:r>
              <a:rPr lang="de-DE" dirty="0" err="1" smtClean="0"/>
              <a:t>Summit</a:t>
            </a:r>
            <a:r>
              <a:rPr lang="de-DE" dirty="0" smtClean="0"/>
              <a:t>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4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Nordwest Assekuranzmakler </a:t>
            </a:r>
            <a:br>
              <a:rPr lang="de-DE" altLang="de-DE" dirty="0"/>
            </a:br>
            <a:r>
              <a:rPr lang="en-US" altLang="de-DE" dirty="0" smtClean="0"/>
              <a:t>Leading</a:t>
            </a:r>
            <a:r>
              <a:rPr lang="de-DE" altLang="de-DE" dirty="0" smtClean="0"/>
              <a:t> Broker in Offshore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Onshore Wind Insurance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0"/>
              </a:spcBef>
              <a:defRPr/>
            </a:pPr>
            <a:r>
              <a:rPr lang="de-DE" altLang="de-DE" dirty="0" smtClean="0"/>
              <a:t>Market </a:t>
            </a:r>
            <a:r>
              <a:rPr lang="de-DE" altLang="de-DE" dirty="0" err="1" smtClean="0"/>
              <a:t>leader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15.000 MW </a:t>
            </a:r>
            <a:r>
              <a:rPr lang="de-DE" altLang="de-DE" dirty="0"/>
              <a:t>wind </a:t>
            </a:r>
            <a:r>
              <a:rPr lang="de-DE" altLang="de-DE" dirty="0" err="1"/>
              <a:t>energy</a:t>
            </a:r>
            <a:r>
              <a:rPr lang="de-DE" altLang="de-DE" dirty="0"/>
              <a:t> </a:t>
            </a:r>
            <a:r>
              <a:rPr lang="de-DE" altLang="de-DE" dirty="0" err="1"/>
              <a:t>onshore</a:t>
            </a:r>
            <a:r>
              <a:rPr lang="de-DE" altLang="de-DE" dirty="0"/>
              <a:t> </a:t>
            </a:r>
            <a:r>
              <a:rPr lang="de-DE" altLang="de-DE" dirty="0" smtClean="0"/>
              <a:t>and offshore </a:t>
            </a:r>
            <a:r>
              <a:rPr lang="de-DE" altLang="de-DE" dirty="0" err="1" smtClean="0"/>
              <a:t>worldwide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insured</a:t>
            </a:r>
            <a:r>
              <a:rPr lang="de-DE" altLang="de-DE" dirty="0" smtClean="0"/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de-DE" altLang="de-DE" dirty="0" err="1" smtClean="0"/>
              <a:t>Largest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single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market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share</a:t>
            </a:r>
            <a:r>
              <a:rPr lang="de-DE" altLang="de-DE" dirty="0" smtClean="0"/>
              <a:t> North </a:t>
            </a:r>
            <a:r>
              <a:rPr lang="de-DE" altLang="de-DE" dirty="0" err="1" smtClean="0"/>
              <a:t>Sea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installation</a:t>
            </a:r>
            <a:r>
              <a:rPr lang="de-DE" altLang="de-DE" dirty="0" smtClean="0"/>
              <a:t> +</a:t>
            </a:r>
            <a:r>
              <a:rPr lang="de-DE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r>
              <a:rPr lang="de-DE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de-DE" altLang="de-DE" dirty="0"/>
          </a:p>
          <a:p>
            <a:pPr lvl="1">
              <a:spcBef>
                <a:spcPct val="0"/>
              </a:spcBef>
              <a:defRPr/>
            </a:pPr>
            <a:r>
              <a:rPr lang="en-GB" altLang="de-DE" dirty="0" smtClean="0"/>
              <a:t>Market Leader Marine Hull Germany </a:t>
            </a:r>
          </a:p>
          <a:p>
            <a:pPr lvl="1">
              <a:spcBef>
                <a:spcPct val="0"/>
              </a:spcBef>
              <a:defRPr/>
            </a:pPr>
            <a:r>
              <a:rPr lang="en-GB" altLang="de-DE" dirty="0" smtClean="0"/>
              <a:t>Special Risk Solutions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en-GB" altLang="de-DE" dirty="0" smtClean="0"/>
              <a:t>     with own Expert Company: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en-GB" altLang="de-DE" dirty="0" smtClean="0"/>
              <a:t>     we provide risk transfer in the area of: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en-GB" altLang="de-DE" dirty="0"/>
              <a:t> </a:t>
            </a:r>
            <a:r>
              <a:rPr lang="en-GB" altLang="de-DE" dirty="0" smtClean="0"/>
              <a:t>    - pure defects / serial losses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en-GB" altLang="de-DE" dirty="0"/>
              <a:t> </a:t>
            </a:r>
            <a:r>
              <a:rPr lang="en-GB" altLang="de-DE" dirty="0" smtClean="0"/>
              <a:t>    - offshore logistics warranty cover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en-GB" altLang="de-DE" dirty="0" smtClean="0"/>
              <a:t>     - makers guarantee / non physical loss</a:t>
            </a:r>
          </a:p>
          <a:p>
            <a:pPr marL="0" lvl="1" indent="0">
              <a:spcBef>
                <a:spcPct val="0"/>
              </a:spcBef>
              <a:buClr>
                <a:srgbClr val="960523"/>
              </a:buClr>
              <a:buNone/>
              <a:defRPr/>
            </a:pPr>
            <a:r>
              <a:rPr lang="en-GB" altLang="de-DE" dirty="0"/>
              <a:t> </a:t>
            </a:r>
            <a:r>
              <a:rPr lang="en-GB" altLang="de-DE" dirty="0" smtClean="0"/>
              <a:t>    - offshore logistic weather cover</a:t>
            </a:r>
          </a:p>
          <a:p>
            <a:pPr marL="0" lvl="1" indent="0">
              <a:spcBef>
                <a:spcPct val="0"/>
              </a:spcBef>
              <a:buClr>
                <a:srgbClr val="960523"/>
              </a:buClr>
              <a:buNone/>
              <a:defRPr/>
            </a:pPr>
            <a:r>
              <a:rPr lang="en-GB" altLang="de-DE" dirty="0" smtClean="0"/>
              <a:t>     - lack of wind-cover</a:t>
            </a:r>
          </a:p>
          <a:p>
            <a:pPr lvl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WindEurope Summit 2016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EBB9091-5BBA-4093-A35E-E893536AB30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0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Nordwest Assekuranzmakler</a:t>
            </a:r>
            <a:br>
              <a:rPr lang="de-DE" dirty="0" smtClean="0"/>
            </a:br>
            <a:r>
              <a:rPr lang="de-DE" dirty="0" smtClean="0"/>
              <a:t>Track </a:t>
            </a:r>
            <a:r>
              <a:rPr lang="de-DE" dirty="0" err="1" smtClean="0"/>
              <a:t>Record</a:t>
            </a:r>
            <a:r>
              <a:rPr lang="de-DE" dirty="0" smtClean="0"/>
              <a:t> (</a:t>
            </a:r>
            <a:r>
              <a:rPr lang="de-DE" dirty="0" err="1" smtClean="0"/>
              <a:t>Extract</a:t>
            </a:r>
            <a:r>
              <a:rPr lang="de-DE" dirty="0" smtClean="0"/>
              <a:t>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WindEurope Summit 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EBB9091-5BBA-4093-A35E-E893536AB30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7018245" y="1967932"/>
            <a:ext cx="298259" cy="270023"/>
          </a:xfrm>
          <a:prstGeom prst="rect">
            <a:avLst/>
          </a:prstGeom>
          <a:gradFill>
            <a:gsLst>
              <a:gs pos="16000">
                <a:srgbClr val="008000"/>
              </a:gs>
              <a:gs pos="85000">
                <a:srgbClr val="008000"/>
              </a:gs>
              <a:gs pos="93000">
                <a:srgbClr val="008000"/>
              </a:gs>
              <a:gs pos="97000">
                <a:srgbClr val="008000"/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defRPr sz="12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26" name="Text Box 26"/>
          <p:cNvSpPr txBox="1">
            <a:spLocks noChangeArrowheads="1"/>
          </p:cNvSpPr>
          <p:nvPr/>
        </p:nvSpPr>
        <p:spPr bwMode="auto">
          <a:xfrm>
            <a:off x="7177534" y="1447800"/>
            <a:ext cx="28369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27" name="Oval 4"/>
          <p:cNvSpPr>
            <a:spLocks noChangeArrowheads="1"/>
          </p:cNvSpPr>
          <p:nvPr/>
        </p:nvSpPr>
        <p:spPr bwMode="auto">
          <a:xfrm>
            <a:off x="5843670" y="3349048"/>
            <a:ext cx="306903" cy="22626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28" name="Line 5"/>
          <p:cNvSpPr>
            <a:spLocks noChangeShapeType="1"/>
          </p:cNvSpPr>
          <p:nvPr/>
        </p:nvSpPr>
        <p:spPr bwMode="auto">
          <a:xfrm flipV="1">
            <a:off x="6057561" y="3276458"/>
            <a:ext cx="429935" cy="16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29" name="Oval 7"/>
          <p:cNvSpPr>
            <a:spLocks noChangeArrowheads="1"/>
          </p:cNvSpPr>
          <p:nvPr/>
        </p:nvSpPr>
        <p:spPr bwMode="auto">
          <a:xfrm>
            <a:off x="4473236" y="3351031"/>
            <a:ext cx="429935" cy="17029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30" name="Line 8"/>
          <p:cNvSpPr>
            <a:spLocks noChangeShapeType="1"/>
          </p:cNvSpPr>
          <p:nvPr/>
        </p:nvSpPr>
        <p:spPr bwMode="auto">
          <a:xfrm>
            <a:off x="5045496" y="3501885"/>
            <a:ext cx="674647" cy="16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31" name="Oval 10"/>
          <p:cNvSpPr>
            <a:spLocks noChangeArrowheads="1"/>
          </p:cNvSpPr>
          <p:nvPr/>
        </p:nvSpPr>
        <p:spPr bwMode="auto">
          <a:xfrm>
            <a:off x="5117930" y="4401121"/>
            <a:ext cx="613806" cy="28342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32" name="Line 11"/>
          <p:cNvSpPr>
            <a:spLocks noChangeShapeType="1"/>
          </p:cNvSpPr>
          <p:nvPr/>
        </p:nvSpPr>
        <p:spPr bwMode="auto">
          <a:xfrm>
            <a:off x="5836663" y="4632540"/>
            <a:ext cx="735487" cy="114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33" name="Oval 13"/>
          <p:cNvSpPr>
            <a:spLocks noChangeArrowheads="1"/>
          </p:cNvSpPr>
          <p:nvPr/>
        </p:nvSpPr>
        <p:spPr bwMode="auto">
          <a:xfrm>
            <a:off x="3179845" y="4703185"/>
            <a:ext cx="306903" cy="22626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34" name="Oval 16"/>
          <p:cNvSpPr>
            <a:spLocks noChangeArrowheads="1"/>
          </p:cNvSpPr>
          <p:nvPr/>
        </p:nvSpPr>
        <p:spPr bwMode="auto">
          <a:xfrm>
            <a:off x="4187908" y="5231823"/>
            <a:ext cx="306904" cy="22626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36" name="Oval 19"/>
          <p:cNvSpPr>
            <a:spLocks noChangeArrowheads="1"/>
          </p:cNvSpPr>
          <p:nvPr/>
        </p:nvSpPr>
        <p:spPr bwMode="auto">
          <a:xfrm>
            <a:off x="3898983" y="4403148"/>
            <a:ext cx="306904" cy="22626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37" name="Oval 21"/>
          <p:cNvSpPr>
            <a:spLocks noChangeArrowheads="1"/>
          </p:cNvSpPr>
          <p:nvPr/>
        </p:nvSpPr>
        <p:spPr bwMode="auto">
          <a:xfrm>
            <a:off x="3545332" y="4945067"/>
            <a:ext cx="306903" cy="22626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cxnSp>
        <p:nvCxnSpPr>
          <p:cNvPr id="138" name="Gerade Verbindung mit Pfeil 25"/>
          <p:cNvCxnSpPr>
            <a:cxnSpLocks noChangeShapeType="1"/>
            <a:stCxn id="134" idx="7"/>
          </p:cNvCxnSpPr>
          <p:nvPr/>
        </p:nvCxnSpPr>
        <p:spPr bwMode="auto">
          <a:xfrm flipV="1">
            <a:off x="4449867" y="5104904"/>
            <a:ext cx="752709" cy="16005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Gerade Verbindung mit Pfeil 29"/>
          <p:cNvCxnSpPr>
            <a:cxnSpLocks noChangeShapeType="1"/>
            <a:stCxn id="136" idx="7"/>
          </p:cNvCxnSpPr>
          <p:nvPr/>
        </p:nvCxnSpPr>
        <p:spPr bwMode="auto">
          <a:xfrm flipV="1">
            <a:off x="4160942" y="4109543"/>
            <a:ext cx="371709" cy="32674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Gerade Verbindung mit Pfeil 33"/>
          <p:cNvCxnSpPr>
            <a:cxnSpLocks noChangeShapeType="1"/>
            <a:stCxn id="133" idx="2"/>
          </p:cNvCxnSpPr>
          <p:nvPr/>
        </p:nvCxnSpPr>
        <p:spPr bwMode="auto">
          <a:xfrm flipH="1" flipV="1">
            <a:off x="2751476" y="4787404"/>
            <a:ext cx="428369" cy="289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1" name="Oval 21"/>
          <p:cNvSpPr>
            <a:spLocks noChangeArrowheads="1"/>
          </p:cNvSpPr>
          <p:nvPr/>
        </p:nvSpPr>
        <p:spPr bwMode="auto">
          <a:xfrm>
            <a:off x="3611645" y="5306392"/>
            <a:ext cx="306903" cy="227451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42" name="Line 23"/>
          <p:cNvSpPr>
            <a:spLocks noChangeShapeType="1"/>
          </p:cNvSpPr>
          <p:nvPr/>
        </p:nvSpPr>
        <p:spPr bwMode="auto">
          <a:xfrm flipH="1">
            <a:off x="2885903" y="5465265"/>
            <a:ext cx="613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b="1"/>
          </a:p>
        </p:txBody>
      </p:sp>
      <p:grpSp>
        <p:nvGrpSpPr>
          <p:cNvPr id="143" name="_s122958"/>
          <p:cNvGrpSpPr>
            <a:grpSpLocks/>
          </p:cNvGrpSpPr>
          <p:nvPr/>
        </p:nvGrpSpPr>
        <p:grpSpPr bwMode="auto">
          <a:xfrm>
            <a:off x="1595935" y="4556823"/>
            <a:ext cx="961269" cy="279847"/>
            <a:chOff x="2024" y="2822"/>
            <a:chExt cx="1017" cy="626"/>
          </a:xfrm>
        </p:grpSpPr>
        <p:pic>
          <p:nvPicPr>
            <p:cNvPr id="234" name="_s12295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2822"/>
              <a:ext cx="1017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" name="Text Box 26"/>
            <p:cNvSpPr txBox="1">
              <a:spLocks noChangeArrowheads="1"/>
            </p:cNvSpPr>
            <p:nvPr/>
          </p:nvSpPr>
          <p:spPr bwMode="auto">
            <a:xfrm>
              <a:off x="2107" y="2870"/>
              <a:ext cx="86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200" b="1">
                <a:solidFill>
                  <a:srgbClr val="606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4" name="Text Box 27"/>
          <p:cNvSpPr txBox="1">
            <a:spLocks noChangeArrowheads="1"/>
          </p:cNvSpPr>
          <p:nvPr/>
        </p:nvSpPr>
        <p:spPr bwMode="auto">
          <a:xfrm>
            <a:off x="1657542" y="4621784"/>
            <a:ext cx="882854" cy="40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cs typeface="Arial" panose="020B0604020202020204" pitchFamily="34" charset="0"/>
              </a:rPr>
              <a:t>Bard Offshore</a:t>
            </a:r>
          </a:p>
        </p:txBody>
      </p:sp>
      <p:grpSp>
        <p:nvGrpSpPr>
          <p:cNvPr id="146" name="_s122958"/>
          <p:cNvGrpSpPr>
            <a:grpSpLocks/>
          </p:cNvGrpSpPr>
          <p:nvPr/>
        </p:nvGrpSpPr>
        <p:grpSpPr bwMode="auto">
          <a:xfrm>
            <a:off x="5760209" y="3648816"/>
            <a:ext cx="1042390" cy="278657"/>
            <a:chOff x="2024" y="2822"/>
            <a:chExt cx="1017" cy="626"/>
          </a:xfrm>
        </p:grpSpPr>
        <p:pic>
          <p:nvPicPr>
            <p:cNvPr id="230" name="_s12295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2822"/>
              <a:ext cx="1017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Text Box 39"/>
            <p:cNvSpPr txBox="1">
              <a:spLocks noChangeArrowheads="1"/>
            </p:cNvSpPr>
            <p:nvPr/>
          </p:nvSpPr>
          <p:spPr bwMode="auto">
            <a:xfrm>
              <a:off x="2107" y="2870"/>
              <a:ext cx="86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200" b="1">
                <a:solidFill>
                  <a:srgbClr val="606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1" name="Rectangle 52"/>
          <p:cNvSpPr>
            <a:spLocks noChangeArrowheads="1"/>
          </p:cNvSpPr>
          <p:nvPr/>
        </p:nvSpPr>
        <p:spPr bwMode="auto">
          <a:xfrm>
            <a:off x="5760077" y="3718496"/>
            <a:ext cx="1050502" cy="40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cs typeface="Arial" panose="020B0604020202020204" pitchFamily="34" charset="0"/>
              </a:rPr>
              <a:t>Nördlicher Grund</a:t>
            </a:r>
          </a:p>
        </p:txBody>
      </p:sp>
      <p:grpSp>
        <p:nvGrpSpPr>
          <p:cNvPr id="153" name="_s122965"/>
          <p:cNvGrpSpPr>
            <a:grpSpLocks/>
          </p:cNvGrpSpPr>
          <p:nvPr/>
        </p:nvGrpSpPr>
        <p:grpSpPr bwMode="auto">
          <a:xfrm>
            <a:off x="4537666" y="3872483"/>
            <a:ext cx="858518" cy="283420"/>
            <a:chOff x="4666" y="3072"/>
            <a:chExt cx="1225" cy="503"/>
          </a:xfrm>
        </p:grpSpPr>
        <p:pic>
          <p:nvPicPr>
            <p:cNvPr id="224" name="_s122965"/>
            <p:cNvPicPr>
              <a:picLocks noChangeArrowheads="1"/>
            </p:cNvPicPr>
            <p:nvPr/>
          </p:nvPicPr>
          <p:blipFill>
            <a:blip r:embed="rId5" cstate="print">
              <a:lum bright="-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3072"/>
              <a:ext cx="1225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Text Box 53"/>
            <p:cNvSpPr txBox="1">
              <a:spLocks noChangeArrowheads="1"/>
            </p:cNvSpPr>
            <p:nvPr/>
          </p:nvSpPr>
          <p:spPr bwMode="auto">
            <a:xfrm>
              <a:off x="4732" y="3114"/>
              <a:ext cx="1096" cy="3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endParaRPr lang="de-DE" sz="1200" b="1">
                <a:solidFill>
                  <a:srgbClr val="800000"/>
                </a:solidFill>
                <a:latin typeface="Arial" charset="0"/>
                <a:ea typeface="MS PGothic" panose="020B0600070205080204" pitchFamily="34" charset="-128"/>
              </a:endParaRPr>
            </a:p>
            <a:p>
              <a:pPr algn="ctr" eaLnBrk="1" hangingPunct="1">
                <a:defRPr/>
              </a:pPr>
              <a:r>
                <a:rPr lang="de-DE" sz="1000" b="1">
                  <a:latin typeface="Arial" charset="0"/>
                  <a:ea typeface="MS PGothic" panose="020B0600070205080204" pitchFamily="34" charset="-128"/>
                </a:rPr>
                <a:t>Global Tech</a:t>
              </a:r>
            </a:p>
            <a:p>
              <a:pPr algn="ctr" eaLnBrk="1" hangingPunct="1">
                <a:defRPr/>
              </a:pPr>
              <a:endParaRPr lang="de-DE" sz="1200" b="1">
                <a:solidFill>
                  <a:srgbClr val="800000"/>
                </a:solidFill>
                <a:latin typeface="Arial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4" name="_s122965"/>
          <p:cNvGrpSpPr>
            <a:grpSpLocks/>
          </p:cNvGrpSpPr>
          <p:nvPr/>
        </p:nvGrpSpPr>
        <p:grpSpPr bwMode="auto">
          <a:xfrm>
            <a:off x="1802403" y="5229796"/>
            <a:ext cx="858517" cy="283420"/>
            <a:chOff x="4666" y="3072"/>
            <a:chExt cx="1225" cy="503"/>
          </a:xfrm>
        </p:grpSpPr>
        <p:pic>
          <p:nvPicPr>
            <p:cNvPr id="222" name="_s122965"/>
            <p:cNvPicPr>
              <a:picLocks noChangeArrowheads="1"/>
            </p:cNvPicPr>
            <p:nvPr/>
          </p:nvPicPr>
          <p:blipFill>
            <a:blip r:embed="rId5" cstate="print">
              <a:lum bright="-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3072"/>
              <a:ext cx="1225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Text Box 56"/>
            <p:cNvSpPr txBox="1">
              <a:spLocks noChangeArrowheads="1"/>
            </p:cNvSpPr>
            <p:nvPr/>
          </p:nvSpPr>
          <p:spPr bwMode="auto">
            <a:xfrm>
              <a:off x="4732" y="3114"/>
              <a:ext cx="1096" cy="3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endParaRPr lang="de-DE" sz="1200" b="1">
                <a:solidFill>
                  <a:srgbClr val="800000"/>
                </a:solidFill>
                <a:latin typeface="Arial" charset="0"/>
                <a:ea typeface="MS PGothic" panose="020B0600070205080204" pitchFamily="34" charset="-128"/>
              </a:endParaRPr>
            </a:p>
            <a:p>
              <a:pPr algn="ctr" eaLnBrk="1" hangingPunct="1">
                <a:defRPr/>
              </a:pPr>
              <a:r>
                <a:rPr lang="de-DE" sz="1000" b="1">
                  <a:latin typeface="Arial" charset="0"/>
                  <a:ea typeface="MS PGothic" panose="020B0600070205080204" pitchFamily="34" charset="-128"/>
                </a:rPr>
                <a:t>Borkum West II</a:t>
              </a:r>
            </a:p>
            <a:p>
              <a:pPr algn="ctr" eaLnBrk="1" hangingPunct="1">
                <a:defRPr/>
              </a:pPr>
              <a:endParaRPr lang="de-DE" sz="1200" b="1">
                <a:solidFill>
                  <a:srgbClr val="800000"/>
                </a:solidFill>
                <a:latin typeface="Arial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5" name="_s122965"/>
          <p:cNvGrpSpPr>
            <a:grpSpLocks/>
          </p:cNvGrpSpPr>
          <p:nvPr/>
        </p:nvGrpSpPr>
        <p:grpSpPr bwMode="auto">
          <a:xfrm>
            <a:off x="5186953" y="4928214"/>
            <a:ext cx="858517" cy="282230"/>
            <a:chOff x="4666" y="3072"/>
            <a:chExt cx="1225" cy="503"/>
          </a:xfrm>
        </p:grpSpPr>
        <p:pic>
          <p:nvPicPr>
            <p:cNvPr id="220" name="_s122965"/>
            <p:cNvPicPr>
              <a:picLocks noChangeArrowheads="1"/>
            </p:cNvPicPr>
            <p:nvPr/>
          </p:nvPicPr>
          <p:blipFill>
            <a:blip r:embed="rId6" cstate="print">
              <a:lum bright="-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3072"/>
              <a:ext cx="1225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4732" y="3114"/>
              <a:ext cx="1096" cy="3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endParaRPr lang="de-DE" sz="1200" b="1">
                <a:solidFill>
                  <a:srgbClr val="800000"/>
                </a:solidFill>
                <a:latin typeface="Arial" charset="0"/>
                <a:ea typeface="MS PGothic" panose="020B0600070205080204" pitchFamily="34" charset="-128"/>
              </a:endParaRPr>
            </a:p>
            <a:p>
              <a:pPr algn="ctr" eaLnBrk="1" hangingPunct="1">
                <a:defRPr/>
              </a:pPr>
              <a:r>
                <a:rPr lang="de-DE" sz="1000" b="1">
                  <a:latin typeface="Arial" charset="0"/>
                  <a:ea typeface="MS PGothic" panose="020B0600070205080204" pitchFamily="34" charset="-128"/>
                </a:rPr>
                <a:t>Alpha Ventus</a:t>
              </a:r>
            </a:p>
            <a:p>
              <a:pPr algn="ctr" eaLnBrk="1" hangingPunct="1">
                <a:defRPr/>
              </a:pPr>
              <a:endParaRPr lang="de-DE" sz="1200" b="1">
                <a:solidFill>
                  <a:srgbClr val="800000"/>
                </a:solidFill>
                <a:latin typeface="Arial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56" name="Oval 16"/>
          <p:cNvSpPr>
            <a:spLocks noChangeArrowheads="1"/>
          </p:cNvSpPr>
          <p:nvPr/>
        </p:nvSpPr>
        <p:spPr bwMode="auto">
          <a:xfrm>
            <a:off x="4764170" y="5382592"/>
            <a:ext cx="306903" cy="227451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57" name="Line 17"/>
          <p:cNvSpPr>
            <a:spLocks noChangeShapeType="1"/>
          </p:cNvSpPr>
          <p:nvPr/>
        </p:nvSpPr>
        <p:spPr bwMode="auto">
          <a:xfrm>
            <a:off x="5188963" y="5539834"/>
            <a:ext cx="735487" cy="1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59" name="Text Box 50"/>
          <p:cNvSpPr txBox="1">
            <a:spLocks noChangeArrowheads="1"/>
          </p:cNvSpPr>
          <p:nvPr/>
        </p:nvSpPr>
        <p:spPr bwMode="auto">
          <a:xfrm>
            <a:off x="6124134" y="5375846"/>
            <a:ext cx="727375" cy="40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>
                <a:cs typeface="Arial" panose="020B0604020202020204" pitchFamily="34" charset="0"/>
              </a:rPr>
              <a:t>Gode Wind</a:t>
            </a:r>
          </a:p>
        </p:txBody>
      </p:sp>
      <p:sp>
        <p:nvSpPr>
          <p:cNvPr id="160" name="Rectangle 66"/>
          <p:cNvSpPr>
            <a:spLocks noChangeArrowheads="1"/>
          </p:cNvSpPr>
          <p:nvPr/>
        </p:nvSpPr>
        <p:spPr bwMode="auto">
          <a:xfrm>
            <a:off x="7343026" y="1422248"/>
            <a:ext cx="1181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latin typeface="+mn-lt"/>
              </a:rPr>
              <a:t>Insurance Broker Project</a:t>
            </a:r>
            <a:endParaRPr lang="de-DE" altLang="de-DE" sz="1200" dirty="0">
              <a:latin typeface="+mn-lt"/>
            </a:endParaRPr>
          </a:p>
        </p:txBody>
      </p:sp>
      <p:sp>
        <p:nvSpPr>
          <p:cNvPr id="161" name="Rectangle 67"/>
          <p:cNvSpPr>
            <a:spLocks noChangeArrowheads="1"/>
          </p:cNvSpPr>
          <p:nvPr/>
        </p:nvSpPr>
        <p:spPr bwMode="auto">
          <a:xfrm>
            <a:off x="7362076" y="2655735"/>
            <a:ext cx="1299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err="1" smtClean="0">
                <a:latin typeface="+mn-lt"/>
              </a:rPr>
              <a:t>Adviser</a:t>
            </a:r>
            <a:endParaRPr lang="de-DE" altLang="de-DE" sz="1200" dirty="0">
              <a:latin typeface="+mn-lt"/>
            </a:endParaRPr>
          </a:p>
        </p:txBody>
      </p:sp>
      <p:sp>
        <p:nvSpPr>
          <p:cNvPr id="162" name="Rectangle 68"/>
          <p:cNvSpPr>
            <a:spLocks noChangeArrowheads="1"/>
          </p:cNvSpPr>
          <p:nvPr/>
        </p:nvSpPr>
        <p:spPr bwMode="auto">
          <a:xfrm>
            <a:off x="7343026" y="1949298"/>
            <a:ext cx="1464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latin typeface="+mn-lt"/>
              </a:rPr>
              <a:t>Insurance Broker </a:t>
            </a:r>
            <a:r>
              <a:rPr lang="de-DE" altLang="de-DE" sz="1200" dirty="0" err="1" smtClean="0">
                <a:latin typeface="+mn-lt"/>
              </a:rPr>
              <a:t>Contractors</a:t>
            </a:r>
            <a:endParaRPr lang="de-DE" altLang="de-DE" sz="1200" dirty="0">
              <a:latin typeface="+mn-lt"/>
            </a:endParaRPr>
          </a:p>
        </p:txBody>
      </p:sp>
      <p:pic>
        <p:nvPicPr>
          <p:cNvPr id="163" name="Picture 73" descr="Map Overlay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00" y="4077916"/>
            <a:ext cx="50507" cy="5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75" descr="Map Overlay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00" y="4077916"/>
            <a:ext cx="50507" cy="5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0" y="1393958"/>
            <a:ext cx="6469810" cy="440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" name="Text Box 26"/>
          <p:cNvSpPr txBox="1">
            <a:spLocks noChangeArrowheads="1"/>
          </p:cNvSpPr>
          <p:nvPr/>
        </p:nvSpPr>
        <p:spPr bwMode="auto">
          <a:xfrm>
            <a:off x="7025549" y="1424812"/>
            <a:ext cx="283799" cy="286055"/>
          </a:xfrm>
          <a:prstGeom prst="rect">
            <a:avLst/>
          </a:prstGeom>
          <a:gradFill>
            <a:gsLst>
              <a:gs pos="16000">
                <a:srgbClr val="A50021"/>
              </a:gs>
              <a:gs pos="85000">
                <a:srgbClr val="C00000"/>
              </a:gs>
              <a:gs pos="93000">
                <a:srgbClr val="A50021"/>
              </a:gs>
              <a:gs pos="97000">
                <a:srgbClr val="A50021"/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defRPr sz="12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endParaRPr lang="de-DE" smtClean="0"/>
          </a:p>
        </p:txBody>
      </p:sp>
      <p:sp>
        <p:nvSpPr>
          <p:cNvPr id="167" name="Text Box 14"/>
          <p:cNvSpPr txBox="1">
            <a:spLocks noChangeArrowheads="1"/>
          </p:cNvSpPr>
          <p:nvPr/>
        </p:nvSpPr>
        <p:spPr bwMode="auto">
          <a:xfrm>
            <a:off x="7025755" y="2656092"/>
            <a:ext cx="298259" cy="270024"/>
          </a:xfrm>
          <a:prstGeom prst="rect">
            <a:avLst/>
          </a:prstGeom>
          <a:gradFill rotWithShape="1">
            <a:gsLst>
              <a:gs pos="0">
                <a:srgbClr val="891C94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buFontTx/>
              <a:buNone/>
              <a:defRPr sz="1200" b="1">
                <a:solidFill>
                  <a:srgbClr val="800000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endParaRPr lang="de-DE" smtClean="0"/>
          </a:p>
          <a:p>
            <a:pPr>
              <a:defRPr/>
            </a:pPr>
            <a:endParaRPr lang="de-DE" smtClean="0"/>
          </a:p>
        </p:txBody>
      </p:sp>
      <p:sp>
        <p:nvSpPr>
          <p:cNvPr id="168" name="Oval 4"/>
          <p:cNvSpPr>
            <a:spLocks noChangeArrowheads="1"/>
          </p:cNvSpPr>
          <p:nvPr/>
        </p:nvSpPr>
        <p:spPr bwMode="auto">
          <a:xfrm>
            <a:off x="5087500" y="2748341"/>
            <a:ext cx="306904" cy="22626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69" name="Line 5"/>
          <p:cNvSpPr>
            <a:spLocks noChangeShapeType="1"/>
          </p:cNvSpPr>
          <p:nvPr/>
        </p:nvSpPr>
        <p:spPr bwMode="auto">
          <a:xfrm flipV="1">
            <a:off x="5394404" y="2504143"/>
            <a:ext cx="244573" cy="2404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70" name="Oval 7"/>
          <p:cNvSpPr>
            <a:spLocks noChangeArrowheads="1"/>
          </p:cNvSpPr>
          <p:nvPr/>
        </p:nvSpPr>
        <p:spPr bwMode="auto">
          <a:xfrm>
            <a:off x="3941921" y="2708539"/>
            <a:ext cx="429935" cy="170291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71" name="Line 8"/>
          <p:cNvSpPr>
            <a:spLocks noChangeShapeType="1"/>
          </p:cNvSpPr>
          <p:nvPr/>
        </p:nvSpPr>
        <p:spPr bwMode="auto">
          <a:xfrm>
            <a:off x="4354285" y="2861888"/>
            <a:ext cx="603340" cy="24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72" name="Oval 10"/>
          <p:cNvSpPr>
            <a:spLocks noChangeArrowheads="1"/>
          </p:cNvSpPr>
          <p:nvPr/>
        </p:nvSpPr>
        <p:spPr bwMode="auto">
          <a:xfrm>
            <a:off x="4537666" y="3768498"/>
            <a:ext cx="388818" cy="28342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73" name="Line 11"/>
          <p:cNvSpPr>
            <a:spLocks noChangeShapeType="1"/>
          </p:cNvSpPr>
          <p:nvPr/>
        </p:nvSpPr>
        <p:spPr bwMode="auto">
          <a:xfrm flipV="1">
            <a:off x="4960888" y="3693658"/>
            <a:ext cx="875775" cy="1924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74" name="Oval 13"/>
          <p:cNvSpPr>
            <a:spLocks noChangeArrowheads="1"/>
          </p:cNvSpPr>
          <p:nvPr/>
        </p:nvSpPr>
        <p:spPr bwMode="auto">
          <a:xfrm>
            <a:off x="3430670" y="3701413"/>
            <a:ext cx="306903" cy="22626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75" name="Oval 16"/>
          <p:cNvSpPr>
            <a:spLocks noChangeArrowheads="1"/>
          </p:cNvSpPr>
          <p:nvPr/>
        </p:nvSpPr>
        <p:spPr bwMode="auto">
          <a:xfrm>
            <a:off x="3531278" y="4496545"/>
            <a:ext cx="306904" cy="22626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76" name="Line 17"/>
          <p:cNvSpPr>
            <a:spLocks noChangeShapeType="1"/>
          </p:cNvSpPr>
          <p:nvPr/>
        </p:nvSpPr>
        <p:spPr bwMode="auto">
          <a:xfrm flipH="1" flipV="1">
            <a:off x="2439472" y="4428695"/>
            <a:ext cx="273289" cy="7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77" name="Oval 19"/>
          <p:cNvSpPr>
            <a:spLocks noChangeArrowheads="1"/>
          </p:cNvSpPr>
          <p:nvPr/>
        </p:nvSpPr>
        <p:spPr bwMode="auto">
          <a:xfrm>
            <a:off x="4148681" y="4486408"/>
            <a:ext cx="307257" cy="21872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78" name="Oval 21"/>
          <p:cNvSpPr>
            <a:spLocks noChangeArrowheads="1"/>
          </p:cNvSpPr>
          <p:nvPr/>
        </p:nvSpPr>
        <p:spPr bwMode="auto">
          <a:xfrm>
            <a:off x="2760004" y="3952495"/>
            <a:ext cx="306903" cy="22626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82" name="Oval 21"/>
          <p:cNvSpPr>
            <a:spLocks noChangeArrowheads="1"/>
          </p:cNvSpPr>
          <p:nvPr/>
        </p:nvSpPr>
        <p:spPr bwMode="auto">
          <a:xfrm>
            <a:off x="3475095" y="5123830"/>
            <a:ext cx="306904" cy="2274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83" name="Line 23"/>
          <p:cNvSpPr>
            <a:spLocks noChangeShapeType="1"/>
          </p:cNvSpPr>
          <p:nvPr/>
        </p:nvSpPr>
        <p:spPr bwMode="auto">
          <a:xfrm flipV="1">
            <a:off x="2183959" y="4142190"/>
            <a:ext cx="605247" cy="7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b="1"/>
          </a:p>
        </p:txBody>
      </p:sp>
      <p:sp>
        <p:nvSpPr>
          <p:cNvPr id="184" name="Text Box 27"/>
          <p:cNvSpPr txBox="1">
            <a:spLocks noChangeArrowheads="1"/>
          </p:cNvSpPr>
          <p:nvPr/>
        </p:nvSpPr>
        <p:spPr bwMode="auto">
          <a:xfrm>
            <a:off x="1197308" y="3991007"/>
            <a:ext cx="1037826" cy="207788"/>
          </a:xfrm>
          <a:prstGeom prst="rect">
            <a:avLst/>
          </a:prstGeom>
          <a:gradFill>
            <a:gsLst>
              <a:gs pos="16000">
                <a:srgbClr val="A50021"/>
              </a:gs>
              <a:gs pos="85000">
                <a:srgbClr val="C00000"/>
              </a:gs>
              <a:gs pos="93000">
                <a:srgbClr val="A50021"/>
              </a:gs>
              <a:gs pos="97000">
                <a:srgbClr val="A50021"/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defRPr sz="12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Bard Offshore</a:t>
            </a:r>
          </a:p>
        </p:txBody>
      </p:sp>
      <p:sp>
        <p:nvSpPr>
          <p:cNvPr id="185" name="Text Box 39"/>
          <p:cNvSpPr txBox="1">
            <a:spLocks noChangeArrowheads="1"/>
          </p:cNvSpPr>
          <p:nvPr/>
        </p:nvSpPr>
        <p:spPr bwMode="auto">
          <a:xfrm>
            <a:off x="5862764" y="3679712"/>
            <a:ext cx="886910" cy="21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86" name="Text Box 49"/>
          <p:cNvSpPr txBox="1">
            <a:spLocks noChangeArrowheads="1"/>
          </p:cNvSpPr>
          <p:nvPr/>
        </p:nvSpPr>
        <p:spPr bwMode="auto">
          <a:xfrm>
            <a:off x="4109348" y="5100660"/>
            <a:ext cx="840465" cy="207788"/>
          </a:xfrm>
          <a:prstGeom prst="rect">
            <a:avLst/>
          </a:prstGeom>
          <a:gradFill>
            <a:gsLst>
              <a:gs pos="16000">
                <a:srgbClr val="A50021"/>
              </a:gs>
              <a:gs pos="85000">
                <a:srgbClr val="C00000"/>
              </a:gs>
              <a:gs pos="93000">
                <a:srgbClr val="A50021"/>
              </a:gs>
              <a:gs pos="97000">
                <a:srgbClr val="A50021"/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defRPr sz="12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de-DE" dirty="0" err="1" smtClean="0">
                <a:solidFill>
                  <a:schemeClr val="bg1"/>
                </a:solidFill>
              </a:rPr>
              <a:t>Riffgat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187" name="Text Box 50"/>
          <p:cNvSpPr txBox="1">
            <a:spLocks noChangeArrowheads="1"/>
          </p:cNvSpPr>
          <p:nvPr/>
        </p:nvSpPr>
        <p:spPr bwMode="auto">
          <a:xfrm>
            <a:off x="5879953" y="3608662"/>
            <a:ext cx="762054" cy="207788"/>
          </a:xfrm>
          <a:prstGeom prst="rect">
            <a:avLst/>
          </a:prstGeom>
          <a:gradFill>
            <a:gsLst>
              <a:gs pos="16000">
                <a:srgbClr val="A50021"/>
              </a:gs>
              <a:gs pos="85000">
                <a:srgbClr val="C00000"/>
              </a:gs>
              <a:gs pos="93000">
                <a:srgbClr val="A50021"/>
              </a:gs>
              <a:gs pos="97000">
                <a:srgbClr val="A50021"/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defRPr sz="12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de-DE" dirty="0" err="1" smtClean="0">
                <a:solidFill>
                  <a:schemeClr val="bg1"/>
                </a:solidFill>
              </a:rPr>
              <a:t>Meerwind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188" name="Rectangle 52"/>
          <p:cNvSpPr>
            <a:spLocks noChangeArrowheads="1"/>
          </p:cNvSpPr>
          <p:nvPr/>
        </p:nvSpPr>
        <p:spPr bwMode="auto">
          <a:xfrm>
            <a:off x="4895337" y="3135628"/>
            <a:ext cx="1243970" cy="207788"/>
          </a:xfrm>
          <a:prstGeom prst="rect">
            <a:avLst/>
          </a:prstGeom>
          <a:gradFill>
            <a:gsLst>
              <a:gs pos="16000">
                <a:srgbClr val="A50021"/>
              </a:gs>
              <a:gs pos="85000">
                <a:srgbClr val="C00000"/>
              </a:gs>
              <a:gs pos="93000">
                <a:srgbClr val="A50021"/>
              </a:gs>
              <a:gs pos="97000">
                <a:srgbClr val="A50021"/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de-DE" sz="1200" b="1" dirty="0" smtClean="0">
                <a:solidFill>
                  <a:schemeClr val="bg1"/>
                </a:solidFill>
              </a:rPr>
              <a:t>Nördlicher Grund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189" name="Rectangle 53"/>
          <p:cNvSpPr>
            <a:spLocks noChangeArrowheads="1"/>
          </p:cNvSpPr>
          <p:nvPr/>
        </p:nvSpPr>
        <p:spPr bwMode="auto">
          <a:xfrm>
            <a:off x="5311596" y="2261939"/>
            <a:ext cx="790725" cy="207788"/>
          </a:xfrm>
          <a:prstGeom prst="rect">
            <a:avLst/>
          </a:prstGeom>
          <a:gradFill>
            <a:gsLst>
              <a:gs pos="16000">
                <a:srgbClr val="A50021"/>
              </a:gs>
              <a:gs pos="85000">
                <a:srgbClr val="C00000"/>
              </a:gs>
              <a:gs pos="93000">
                <a:srgbClr val="A50021"/>
              </a:gs>
              <a:gs pos="97000">
                <a:srgbClr val="A50021"/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de-DE" sz="1200" b="1" dirty="0" err="1">
                <a:solidFill>
                  <a:schemeClr val="bg1"/>
                </a:solidFill>
              </a:rPr>
              <a:t>Butendiek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190" name="Text Box 53"/>
          <p:cNvSpPr txBox="1">
            <a:spLocks noChangeArrowheads="1"/>
          </p:cNvSpPr>
          <p:nvPr/>
        </p:nvSpPr>
        <p:spPr bwMode="auto">
          <a:xfrm>
            <a:off x="4017646" y="3290798"/>
            <a:ext cx="834504" cy="203410"/>
          </a:xfrm>
          <a:prstGeom prst="rect">
            <a:avLst/>
          </a:prstGeom>
          <a:gradFill>
            <a:gsLst>
              <a:gs pos="16000">
                <a:srgbClr val="008000"/>
              </a:gs>
              <a:gs pos="85000">
                <a:srgbClr val="008000"/>
              </a:gs>
              <a:gs pos="93000">
                <a:srgbClr val="008000"/>
              </a:gs>
              <a:gs pos="97000">
                <a:srgbClr val="008000"/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defRPr sz="12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Global Tech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91" name="Text Box 56"/>
          <p:cNvSpPr txBox="1">
            <a:spLocks noChangeArrowheads="1"/>
          </p:cNvSpPr>
          <p:nvPr/>
        </p:nvSpPr>
        <p:spPr bwMode="auto">
          <a:xfrm>
            <a:off x="1415647" y="4787564"/>
            <a:ext cx="1053808" cy="216451"/>
          </a:xfrm>
          <a:prstGeom prst="rect">
            <a:avLst/>
          </a:prstGeom>
          <a:gradFill>
            <a:gsLst>
              <a:gs pos="16000">
                <a:srgbClr val="008000"/>
              </a:gs>
              <a:gs pos="85000">
                <a:srgbClr val="008000"/>
              </a:gs>
              <a:gs pos="93000">
                <a:srgbClr val="008000"/>
              </a:gs>
              <a:gs pos="97000">
                <a:srgbClr val="008000"/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defRPr sz="12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Borkum West II</a:t>
            </a:r>
          </a:p>
          <a:p>
            <a:pPr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2" name="Oval 16"/>
          <p:cNvSpPr>
            <a:spLocks noChangeArrowheads="1"/>
          </p:cNvSpPr>
          <p:nvPr/>
        </p:nvSpPr>
        <p:spPr bwMode="auto">
          <a:xfrm>
            <a:off x="2961291" y="4478695"/>
            <a:ext cx="441305" cy="17029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93" name="Line 17"/>
          <p:cNvSpPr>
            <a:spLocks noChangeShapeType="1"/>
          </p:cNvSpPr>
          <p:nvPr/>
        </p:nvSpPr>
        <p:spPr bwMode="auto">
          <a:xfrm flipV="1">
            <a:off x="3808214" y="5226269"/>
            <a:ext cx="269085" cy="184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94" name="Text Box 64"/>
          <p:cNvSpPr txBox="1">
            <a:spLocks noChangeArrowheads="1"/>
          </p:cNvSpPr>
          <p:nvPr/>
        </p:nvSpPr>
        <p:spPr bwMode="auto">
          <a:xfrm>
            <a:off x="5301164" y="4547717"/>
            <a:ext cx="768618" cy="203410"/>
          </a:xfrm>
          <a:prstGeom prst="rect">
            <a:avLst/>
          </a:prstGeom>
          <a:gradFill rotWithShape="1">
            <a:gsLst>
              <a:gs pos="0">
                <a:srgbClr val="891C94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sz="1200" b="1" smtClean="0">
              <a:solidFill>
                <a:srgbClr val="8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sz="1200" b="1" smtClean="0">
              <a:solidFill>
                <a:srgbClr val="800000"/>
              </a:solidFill>
            </a:endParaRPr>
          </a:p>
        </p:txBody>
      </p:sp>
      <p:sp>
        <p:nvSpPr>
          <p:cNvPr id="195" name="Text Box 50"/>
          <p:cNvSpPr txBox="1">
            <a:spLocks noChangeArrowheads="1"/>
          </p:cNvSpPr>
          <p:nvPr/>
        </p:nvSpPr>
        <p:spPr bwMode="auto">
          <a:xfrm>
            <a:off x="5234756" y="4510062"/>
            <a:ext cx="9646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Gode </a:t>
            </a:r>
            <a:r>
              <a:rPr lang="de-DE" altLang="de-DE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Wind</a:t>
            </a:r>
          </a:p>
        </p:txBody>
      </p:sp>
      <p:pic>
        <p:nvPicPr>
          <p:cNvPr id="196" name="Picture 26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46" y="4327343"/>
            <a:ext cx="169497" cy="19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" name="Text Box 64"/>
          <p:cNvSpPr txBox="1">
            <a:spLocks noChangeArrowheads="1"/>
          </p:cNvSpPr>
          <p:nvPr/>
        </p:nvSpPr>
        <p:spPr bwMode="auto">
          <a:xfrm>
            <a:off x="6137074" y="4030522"/>
            <a:ext cx="768618" cy="203410"/>
          </a:xfrm>
          <a:prstGeom prst="rect">
            <a:avLst/>
          </a:prstGeom>
          <a:gradFill>
            <a:gsLst>
              <a:gs pos="16000">
                <a:srgbClr val="0070C0"/>
              </a:gs>
              <a:gs pos="85000">
                <a:schemeClr val="accent6">
                  <a:lumMod val="89000"/>
                </a:schemeClr>
              </a:gs>
              <a:gs pos="93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  <a:extLst/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sz="1200" b="1" smtClean="0">
              <a:solidFill>
                <a:srgbClr val="8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sz="1200" b="1" smtClean="0">
              <a:solidFill>
                <a:srgbClr val="800000"/>
              </a:solidFill>
            </a:endParaRPr>
          </a:p>
        </p:txBody>
      </p:sp>
      <p:pic>
        <p:nvPicPr>
          <p:cNvPr id="198" name="Picture 272" descr="Map Overlay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00" y="4077916"/>
            <a:ext cx="50507" cy="5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Line 274"/>
          <p:cNvSpPr>
            <a:spLocks noChangeShapeType="1"/>
          </p:cNvSpPr>
          <p:nvPr/>
        </p:nvSpPr>
        <p:spPr bwMode="auto">
          <a:xfrm>
            <a:off x="5605711" y="4024877"/>
            <a:ext cx="489008" cy="9425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000" tIns="0" rIns="0" bIns="0" anchor="ctr"/>
          <a:lstStyle/>
          <a:p>
            <a:endParaRPr lang="de-DE" b="1"/>
          </a:p>
        </p:txBody>
      </p:sp>
      <p:sp>
        <p:nvSpPr>
          <p:cNvPr id="200" name="Text Box 50"/>
          <p:cNvSpPr txBox="1">
            <a:spLocks noChangeArrowheads="1"/>
          </p:cNvSpPr>
          <p:nvPr/>
        </p:nvSpPr>
        <p:spPr bwMode="auto">
          <a:xfrm>
            <a:off x="6316112" y="4000867"/>
            <a:ext cx="6871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HelWin</a:t>
            </a:r>
            <a:endParaRPr lang="de-DE" altLang="de-DE" sz="1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01" name="AutoShape 276"/>
          <p:cNvCxnSpPr>
            <a:cxnSpLocks noChangeShapeType="1"/>
          </p:cNvCxnSpPr>
          <p:nvPr/>
        </p:nvCxnSpPr>
        <p:spPr bwMode="auto">
          <a:xfrm>
            <a:off x="6394789" y="4652465"/>
            <a:ext cx="476500" cy="400867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</p:cxnSp>
      <p:pic>
        <p:nvPicPr>
          <p:cNvPr id="202" name="Picture 27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20" y="3926870"/>
            <a:ext cx="169497" cy="19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" name="Text Box 50"/>
          <p:cNvSpPr txBox="1">
            <a:spLocks noChangeArrowheads="1"/>
          </p:cNvSpPr>
          <p:nvPr/>
        </p:nvSpPr>
        <p:spPr bwMode="auto">
          <a:xfrm>
            <a:off x="6127619" y="2621126"/>
            <a:ext cx="774432" cy="207788"/>
          </a:xfrm>
          <a:prstGeom prst="rect">
            <a:avLst/>
          </a:prstGeom>
          <a:gradFill>
            <a:gsLst>
              <a:gs pos="16000">
                <a:srgbClr val="0070C0"/>
              </a:gs>
              <a:gs pos="85000">
                <a:schemeClr val="accent6">
                  <a:lumMod val="89000"/>
                </a:schemeClr>
              </a:gs>
              <a:gs pos="93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buFontTx/>
              <a:buNone/>
              <a:defRPr sz="1200" b="1">
                <a:solidFill>
                  <a:srgbClr val="800000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de-DE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</a:t>
            </a:r>
            <a:r>
              <a:rPr lang="de-DE" sz="1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SylWin</a:t>
            </a:r>
            <a:endParaRPr lang="de-DE" sz="10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4" name="Line 283"/>
          <p:cNvSpPr>
            <a:spLocks noChangeShapeType="1"/>
          </p:cNvSpPr>
          <p:nvPr/>
        </p:nvSpPr>
        <p:spPr bwMode="auto">
          <a:xfrm flipV="1">
            <a:off x="5726145" y="2729658"/>
            <a:ext cx="351237" cy="1494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000" tIns="0" rIns="0" bIns="0" anchor="ctr"/>
          <a:lstStyle/>
          <a:p>
            <a:endParaRPr lang="de-DE" b="1"/>
          </a:p>
        </p:txBody>
      </p:sp>
      <p:pic>
        <p:nvPicPr>
          <p:cNvPr id="205" name="Picture 28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11" y="2670161"/>
            <a:ext cx="169497" cy="19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" name="Text Box 64"/>
          <p:cNvSpPr txBox="1">
            <a:spLocks noChangeArrowheads="1"/>
          </p:cNvSpPr>
          <p:nvPr/>
        </p:nvSpPr>
        <p:spPr bwMode="auto">
          <a:xfrm>
            <a:off x="1665322" y="4331162"/>
            <a:ext cx="768618" cy="203410"/>
          </a:xfrm>
          <a:prstGeom prst="rect">
            <a:avLst/>
          </a:prstGeom>
          <a:gradFill>
            <a:gsLst>
              <a:gs pos="16000">
                <a:srgbClr val="0070C0"/>
              </a:gs>
              <a:gs pos="85000">
                <a:schemeClr val="accent6">
                  <a:lumMod val="89000"/>
                </a:schemeClr>
              </a:gs>
              <a:gs pos="93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  <a:extLst/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buFontTx/>
              <a:buNone/>
              <a:defRPr sz="1200" b="1">
                <a:solidFill>
                  <a:schemeClr val="accent4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endParaRPr lang="de-DE" smtClean="0"/>
          </a:p>
          <a:p>
            <a:pPr>
              <a:defRPr/>
            </a:pPr>
            <a:endParaRPr lang="de-DE" smtClean="0"/>
          </a:p>
        </p:txBody>
      </p:sp>
      <p:sp>
        <p:nvSpPr>
          <p:cNvPr id="207" name="Text Box 50"/>
          <p:cNvSpPr txBox="1">
            <a:spLocks noChangeArrowheads="1"/>
          </p:cNvSpPr>
          <p:nvPr/>
        </p:nvSpPr>
        <p:spPr bwMode="auto">
          <a:xfrm>
            <a:off x="1731544" y="4296746"/>
            <a:ext cx="746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DolWin</a:t>
            </a:r>
            <a:endParaRPr lang="de-DE" altLang="de-DE" sz="1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08" name="Gerade Verbindung mit Pfeil 33"/>
          <p:cNvCxnSpPr>
            <a:cxnSpLocks noChangeShapeType="1"/>
          </p:cNvCxnSpPr>
          <p:nvPr/>
        </p:nvCxnSpPr>
        <p:spPr bwMode="auto">
          <a:xfrm flipH="1">
            <a:off x="3353969" y="5136523"/>
            <a:ext cx="113" cy="13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" name="Text Box 14"/>
          <p:cNvSpPr txBox="1">
            <a:spLocks noChangeArrowheads="1"/>
          </p:cNvSpPr>
          <p:nvPr/>
        </p:nvSpPr>
        <p:spPr bwMode="auto">
          <a:xfrm>
            <a:off x="7033265" y="3198478"/>
            <a:ext cx="298259" cy="270023"/>
          </a:xfrm>
          <a:prstGeom prst="rect">
            <a:avLst/>
          </a:prstGeom>
          <a:gradFill>
            <a:gsLst>
              <a:gs pos="16000">
                <a:srgbClr val="0070C0"/>
              </a:gs>
              <a:gs pos="85000">
                <a:schemeClr val="accent6">
                  <a:lumMod val="89000"/>
                </a:schemeClr>
              </a:gs>
              <a:gs pos="93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  <a:extLst/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buFontTx/>
              <a:buNone/>
              <a:defRPr sz="1200" b="1">
                <a:solidFill>
                  <a:srgbClr val="800000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endParaRPr lang="de-DE" smtClean="0"/>
          </a:p>
          <a:p>
            <a:pPr>
              <a:defRPr/>
            </a:pPr>
            <a:endParaRPr lang="de-DE" smtClean="0"/>
          </a:p>
        </p:txBody>
      </p:sp>
      <p:sp>
        <p:nvSpPr>
          <p:cNvPr id="210" name="Text Box 64"/>
          <p:cNvSpPr txBox="1">
            <a:spLocks noChangeArrowheads="1"/>
          </p:cNvSpPr>
          <p:nvPr/>
        </p:nvSpPr>
        <p:spPr bwMode="auto">
          <a:xfrm>
            <a:off x="1622472" y="3652830"/>
            <a:ext cx="768618" cy="203410"/>
          </a:xfrm>
          <a:prstGeom prst="rect">
            <a:avLst/>
          </a:prstGeom>
          <a:gradFill>
            <a:gsLst>
              <a:gs pos="16000">
                <a:srgbClr val="0070C0"/>
              </a:gs>
              <a:gs pos="85000">
                <a:schemeClr val="accent6">
                  <a:lumMod val="89000"/>
                </a:schemeClr>
              </a:gs>
              <a:gs pos="93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  <a:extLst/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buFontTx/>
              <a:buNone/>
              <a:defRPr sz="1200" b="1">
                <a:solidFill>
                  <a:schemeClr val="accent4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l">
              <a:defRPr/>
            </a:pPr>
            <a:r>
              <a:rPr lang="de-DE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</a:t>
            </a:r>
            <a:r>
              <a:rPr 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BorWin</a:t>
            </a:r>
            <a:endParaRPr lang="de-DE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11" name="Picture 26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44" y="3914457"/>
            <a:ext cx="169497" cy="19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2" name="Gerade Verbindung mit Pfeil 33"/>
          <p:cNvCxnSpPr>
            <a:cxnSpLocks noChangeShapeType="1"/>
          </p:cNvCxnSpPr>
          <p:nvPr/>
        </p:nvCxnSpPr>
        <p:spPr bwMode="auto">
          <a:xfrm flipH="1">
            <a:off x="3200628" y="4478689"/>
            <a:ext cx="6" cy="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" name="Textfeld 6"/>
          <p:cNvSpPr txBox="1">
            <a:spLocks noChangeArrowheads="1"/>
          </p:cNvSpPr>
          <p:nvPr/>
        </p:nvSpPr>
        <p:spPr bwMode="auto">
          <a:xfrm>
            <a:off x="4566517" y="4290404"/>
            <a:ext cx="1170830" cy="207788"/>
          </a:xfrm>
          <a:prstGeom prst="rect">
            <a:avLst/>
          </a:prstGeom>
          <a:gradFill>
            <a:gsLst>
              <a:gs pos="16000">
                <a:srgbClr val="A50021"/>
              </a:gs>
              <a:gs pos="85000">
                <a:srgbClr val="C00000"/>
              </a:gs>
              <a:gs pos="93000">
                <a:srgbClr val="A50021"/>
              </a:gs>
              <a:gs pos="97000">
                <a:srgbClr val="A50021"/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defRPr sz="12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Alpha </a:t>
            </a:r>
            <a:r>
              <a:rPr lang="de-DE" dirty="0" err="1" smtClean="0">
                <a:solidFill>
                  <a:schemeClr val="bg1"/>
                </a:solidFill>
              </a:rPr>
              <a:t>Ventus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214" name="Rectangle 67"/>
          <p:cNvSpPr>
            <a:spLocks noChangeArrowheads="1"/>
          </p:cNvSpPr>
          <p:nvPr/>
        </p:nvSpPr>
        <p:spPr bwMode="auto">
          <a:xfrm>
            <a:off x="7357314" y="3195485"/>
            <a:ext cx="17866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err="1" smtClean="0">
                <a:latin typeface="+mn-lt"/>
              </a:rPr>
              <a:t>Grid</a:t>
            </a:r>
            <a:r>
              <a:rPr lang="de-DE" altLang="de-DE" sz="1200" dirty="0" smtClean="0">
                <a:latin typeface="+mn-lt"/>
              </a:rPr>
              <a:t> Connection Germany </a:t>
            </a:r>
            <a:r>
              <a:rPr lang="de-DE" altLang="de-DE" sz="1200" dirty="0" err="1" smtClean="0">
                <a:latin typeface="+mn-lt"/>
              </a:rPr>
              <a:t>and</a:t>
            </a:r>
            <a:r>
              <a:rPr lang="de-DE" altLang="de-DE" sz="1200" dirty="0" smtClean="0">
                <a:latin typeface="+mn-lt"/>
              </a:rPr>
              <a:t> UK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latin typeface="+mn-lt"/>
              </a:rPr>
              <a:t>- </a:t>
            </a:r>
            <a:r>
              <a:rPr lang="de-DE" altLang="de-DE" sz="1200" dirty="0" err="1" smtClean="0">
                <a:latin typeface="+mn-lt"/>
              </a:rPr>
              <a:t>Adviser</a:t>
            </a:r>
            <a:r>
              <a:rPr lang="de-DE" altLang="de-DE" sz="1200" dirty="0" smtClean="0">
                <a:latin typeface="+mn-lt"/>
              </a:rPr>
              <a:t> </a:t>
            </a:r>
            <a:r>
              <a:rPr lang="de-DE" altLang="de-DE" sz="1200" dirty="0" err="1" smtClean="0">
                <a:latin typeface="+mn-lt"/>
              </a:rPr>
              <a:t>for</a:t>
            </a:r>
            <a:r>
              <a:rPr lang="de-DE" altLang="de-DE" sz="1200" dirty="0" smtClean="0">
                <a:latin typeface="+mn-lt"/>
              </a:rPr>
              <a:t> TSO</a:t>
            </a:r>
            <a:endParaRPr lang="de-DE" altLang="de-DE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latin typeface="+mn-lt"/>
              </a:rPr>
              <a:t>- Broker </a:t>
            </a:r>
            <a:r>
              <a:rPr lang="de-DE" altLang="de-DE" sz="1200" dirty="0" err="1" smtClean="0">
                <a:latin typeface="+mn-lt"/>
              </a:rPr>
              <a:t>for</a:t>
            </a:r>
            <a:r>
              <a:rPr lang="de-DE" altLang="de-DE" sz="1200" dirty="0" smtClean="0">
                <a:latin typeface="+mn-lt"/>
              </a:rPr>
              <a:t> </a:t>
            </a:r>
            <a:r>
              <a:rPr lang="de-DE" altLang="de-DE" sz="1200" dirty="0" err="1" smtClean="0">
                <a:latin typeface="+mn-lt"/>
              </a:rPr>
              <a:t>Contractors</a:t>
            </a:r>
            <a:endParaRPr lang="de-DE" altLang="de-DE" sz="1200" dirty="0">
              <a:latin typeface="+mn-lt"/>
            </a:endParaRPr>
          </a:p>
        </p:txBody>
      </p:sp>
      <p:sp>
        <p:nvSpPr>
          <p:cNvPr id="215" name="Oval 21"/>
          <p:cNvSpPr>
            <a:spLocks noChangeArrowheads="1"/>
          </p:cNvSpPr>
          <p:nvPr/>
        </p:nvSpPr>
        <p:spPr bwMode="auto">
          <a:xfrm>
            <a:off x="3421740" y="4540952"/>
            <a:ext cx="306903" cy="2274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216" name="Text Box 49"/>
          <p:cNvSpPr txBox="1">
            <a:spLocks noChangeArrowheads="1"/>
          </p:cNvSpPr>
          <p:nvPr/>
        </p:nvSpPr>
        <p:spPr bwMode="auto">
          <a:xfrm>
            <a:off x="2534828" y="5093406"/>
            <a:ext cx="840465" cy="207788"/>
          </a:xfrm>
          <a:prstGeom prst="rect">
            <a:avLst/>
          </a:prstGeom>
          <a:gradFill flip="none" rotWithShape="1">
            <a:gsLst>
              <a:gs pos="85000">
                <a:srgbClr val="008000"/>
              </a:gs>
              <a:gs pos="93000">
                <a:srgbClr val="008000"/>
              </a:gs>
              <a:gs pos="83000">
                <a:srgbClr val="008000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defRPr sz="12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MEG I</a:t>
            </a:r>
          </a:p>
        </p:txBody>
      </p:sp>
      <p:sp>
        <p:nvSpPr>
          <p:cNvPr id="217" name="Line 17"/>
          <p:cNvSpPr>
            <a:spLocks noChangeShapeType="1"/>
          </p:cNvSpPr>
          <p:nvPr/>
        </p:nvSpPr>
        <p:spPr bwMode="auto">
          <a:xfrm flipH="1">
            <a:off x="3013568" y="4748197"/>
            <a:ext cx="459501" cy="297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236" name="Line 11"/>
          <p:cNvSpPr>
            <a:spLocks noChangeShapeType="1"/>
          </p:cNvSpPr>
          <p:nvPr/>
        </p:nvSpPr>
        <p:spPr bwMode="auto">
          <a:xfrm flipV="1">
            <a:off x="4494812" y="4626244"/>
            <a:ext cx="740339" cy="29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237" name="Line 17"/>
          <p:cNvSpPr>
            <a:spLocks noChangeShapeType="1"/>
          </p:cNvSpPr>
          <p:nvPr/>
        </p:nvSpPr>
        <p:spPr bwMode="auto">
          <a:xfrm flipV="1">
            <a:off x="3741429" y="3520201"/>
            <a:ext cx="363156" cy="2054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238" name="Line 11"/>
          <p:cNvSpPr>
            <a:spLocks noChangeShapeType="1"/>
          </p:cNvSpPr>
          <p:nvPr/>
        </p:nvSpPr>
        <p:spPr bwMode="auto">
          <a:xfrm flipV="1">
            <a:off x="3857234" y="4373950"/>
            <a:ext cx="674210" cy="157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35" name="Line 17"/>
          <p:cNvSpPr>
            <a:spLocks noChangeShapeType="1"/>
          </p:cNvSpPr>
          <p:nvPr/>
        </p:nvSpPr>
        <p:spPr bwMode="auto">
          <a:xfrm>
            <a:off x="2405362" y="3743344"/>
            <a:ext cx="236635" cy="1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239" name="Line 17"/>
          <p:cNvSpPr>
            <a:spLocks noChangeShapeType="1"/>
          </p:cNvSpPr>
          <p:nvPr/>
        </p:nvSpPr>
        <p:spPr bwMode="auto">
          <a:xfrm flipH="1">
            <a:off x="2506003" y="4656947"/>
            <a:ext cx="444866" cy="207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03" name="Oval 10"/>
          <p:cNvSpPr>
            <a:spLocks noChangeArrowheads="1"/>
          </p:cNvSpPr>
          <p:nvPr/>
        </p:nvSpPr>
        <p:spPr bwMode="auto">
          <a:xfrm>
            <a:off x="5553786" y="4835188"/>
            <a:ext cx="388818" cy="28342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b="1">
              <a:cs typeface="Arial" panose="020B0604020202020204" pitchFamily="34" charset="0"/>
            </a:endParaRPr>
          </a:p>
        </p:txBody>
      </p:sp>
      <p:sp>
        <p:nvSpPr>
          <p:cNvPr id="104" name="Textfeld 6"/>
          <p:cNvSpPr txBox="1">
            <a:spLocks noChangeArrowheads="1"/>
          </p:cNvSpPr>
          <p:nvPr/>
        </p:nvSpPr>
        <p:spPr bwMode="auto">
          <a:xfrm>
            <a:off x="5599231" y="5456822"/>
            <a:ext cx="1170830" cy="207788"/>
          </a:xfrm>
          <a:prstGeom prst="rect">
            <a:avLst/>
          </a:prstGeom>
          <a:gradFill>
            <a:gsLst>
              <a:gs pos="16000">
                <a:srgbClr val="A50021"/>
              </a:gs>
              <a:gs pos="85000">
                <a:srgbClr val="C00000"/>
              </a:gs>
              <a:gs pos="93000">
                <a:srgbClr val="A50021"/>
              </a:gs>
              <a:gs pos="97000">
                <a:srgbClr val="A50021"/>
              </a:gs>
            </a:gsLst>
            <a:path path="rect">
              <a:fillToRect l="100000" t="100000"/>
            </a:path>
          </a:gra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lIns="0" tIns="0" rIns="0" bIns="0" anchor="ctr"/>
          <a:lstStyle>
            <a:defPPr>
              <a:defRPr lang="de-DE"/>
            </a:defPPr>
            <a:lvl1pPr algn="ctr" eaLnBrk="1" hangingPunct="1">
              <a:defRPr sz="12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Nordergründe</a:t>
            </a:r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 flipH="1" flipV="1">
            <a:off x="5775420" y="5127604"/>
            <a:ext cx="92174" cy="3089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15474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Operational OWP – Projects </a:t>
            </a:r>
            <a:r>
              <a:rPr lang="de-DE" altLang="de-DE" dirty="0" err="1"/>
              <a:t>serviced</a:t>
            </a:r>
            <a:r>
              <a:rPr lang="de-DE" altLang="de-DE" dirty="0"/>
              <a:t> </a:t>
            </a:r>
            <a:r>
              <a:rPr lang="de-DE" altLang="de-DE" dirty="0" err="1"/>
              <a:t>by</a:t>
            </a:r>
            <a:r>
              <a:rPr lang="de-DE" altLang="de-DE" dirty="0"/>
              <a:t> NWA </a:t>
            </a:r>
            <a:r>
              <a:rPr lang="de-DE" altLang="de-DE" dirty="0" err="1"/>
              <a:t>including</a:t>
            </a:r>
            <a:r>
              <a:rPr lang="de-DE" altLang="de-DE" dirty="0"/>
              <a:t> </a:t>
            </a:r>
            <a:r>
              <a:rPr lang="de-DE" altLang="de-DE" dirty="0" err="1" smtClean="0"/>
              <a:t>those</a:t>
            </a:r>
            <a:r>
              <a:rPr lang="de-DE" altLang="de-DE" dirty="0" smtClean="0"/>
              <a:t> Projects </a:t>
            </a:r>
            <a:r>
              <a:rPr lang="de-DE" altLang="de-DE" dirty="0" err="1"/>
              <a:t>being</a:t>
            </a:r>
            <a:r>
              <a:rPr lang="de-DE" altLang="de-DE" dirty="0"/>
              <a:t> in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Erection</a:t>
            </a:r>
            <a:r>
              <a:rPr lang="de-DE" altLang="de-DE" dirty="0"/>
              <a:t> Phase in </a:t>
            </a:r>
            <a:r>
              <a:rPr lang="de-DE" altLang="de-DE" dirty="0" err="1"/>
              <a:t>the</a:t>
            </a:r>
            <a:r>
              <a:rPr lang="de-DE" altLang="de-DE" dirty="0"/>
              <a:t> German North </a:t>
            </a:r>
            <a:r>
              <a:rPr lang="de-DE" altLang="de-DE" dirty="0" err="1"/>
              <a:t>Sea</a:t>
            </a:r>
            <a:r>
              <a:rPr lang="de-DE" altLang="de-DE" dirty="0"/>
              <a:t> (in MW)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This </a:t>
            </a:r>
            <a:r>
              <a:rPr lang="de-DE" dirty="0" err="1">
                <a:solidFill>
                  <a:schemeClr val="tx1"/>
                </a:solidFill>
              </a:rPr>
              <a:t>chart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takes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those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projects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consideration</a:t>
            </a:r>
            <a:r>
              <a:rPr lang="de-DE" dirty="0">
                <a:solidFill>
                  <a:schemeClr val="tx1"/>
                </a:solidFill>
              </a:rPr>
              <a:t>, </a:t>
            </a:r>
            <a:r>
              <a:rPr lang="de-DE" dirty="0" err="1">
                <a:solidFill>
                  <a:schemeClr val="tx1"/>
                </a:solidFill>
              </a:rPr>
              <a:t>which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serviced</a:t>
            </a:r>
            <a:r>
              <a:rPr lang="de-DE" dirty="0">
                <a:solidFill>
                  <a:schemeClr val="tx1"/>
                </a:solidFill>
              </a:rPr>
              <a:t> on behalf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and in </a:t>
            </a:r>
            <a:r>
              <a:rPr lang="de-DE" dirty="0" err="1">
                <a:solidFill>
                  <a:schemeClr val="tx1"/>
                </a:solidFill>
              </a:rPr>
              <a:t>interest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project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companies</a:t>
            </a:r>
            <a:r>
              <a:rPr lang="de-DE" dirty="0">
                <a:solidFill>
                  <a:schemeClr val="tx1"/>
                </a:solidFill>
              </a:rPr>
              <a:t>. Further </a:t>
            </a:r>
            <a:r>
              <a:rPr lang="de-DE" dirty="0" err="1">
                <a:solidFill>
                  <a:schemeClr val="tx1"/>
                </a:solidFill>
              </a:rPr>
              <a:t>projects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serviced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by</a:t>
            </a:r>
            <a:r>
              <a:rPr lang="de-DE" dirty="0">
                <a:solidFill>
                  <a:schemeClr val="tx1"/>
                </a:solidFill>
              </a:rPr>
              <a:t> NWA on behalf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other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project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parties</a:t>
            </a:r>
            <a:r>
              <a:rPr lang="de-DE" dirty="0">
                <a:solidFill>
                  <a:schemeClr val="tx1"/>
                </a:solidFill>
              </a:rPr>
              <a:t> / </a:t>
            </a:r>
            <a:r>
              <a:rPr lang="de-DE" dirty="0" err="1">
                <a:solidFill>
                  <a:schemeClr val="tx1"/>
                </a:solidFill>
              </a:rPr>
              <a:t>contractors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are</a:t>
            </a:r>
            <a:r>
              <a:rPr lang="de-DE" dirty="0">
                <a:solidFill>
                  <a:schemeClr val="tx1"/>
                </a:solidFill>
              </a:rPr>
              <a:t> not </a:t>
            </a:r>
            <a:r>
              <a:rPr lang="de-DE" dirty="0" err="1">
                <a:solidFill>
                  <a:schemeClr val="tx1"/>
                </a:solidFill>
              </a:rPr>
              <a:t>even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taken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consideration</a:t>
            </a:r>
            <a:r>
              <a:rPr lang="de-DE" dirty="0" smtClean="0">
                <a:solidFill>
                  <a:schemeClr val="tx1"/>
                </a:solidFill>
              </a:rPr>
              <a:t>.</a:t>
            </a:r>
          </a:p>
          <a:p>
            <a:r>
              <a:rPr lang="de-DE" sz="900" dirty="0" err="1" smtClean="0">
                <a:solidFill>
                  <a:schemeClr val="tx1"/>
                </a:solidFill>
              </a:rPr>
              <a:t>Figure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</a:rPr>
              <a:t>as</a:t>
            </a:r>
            <a:r>
              <a:rPr lang="de-DE" sz="900" dirty="0" smtClean="0">
                <a:solidFill>
                  <a:schemeClr val="tx1"/>
                </a:solidFill>
              </a:rPr>
              <a:t> per 2015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/>
          <a:srcRect l="22283" t="2796" r="30702" b="7577"/>
          <a:stretch/>
        </p:blipFill>
        <p:spPr>
          <a:xfrm>
            <a:off x="844834" y="1771788"/>
            <a:ext cx="3493970" cy="3551722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WindEurope Summit 2016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FEBB9091-5BBA-4093-A35E-E893536AB304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6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erader Verbinder 46"/>
          <p:cNvCxnSpPr/>
          <p:nvPr/>
        </p:nvCxnSpPr>
        <p:spPr>
          <a:xfrm>
            <a:off x="2848519" y="1368198"/>
            <a:ext cx="0" cy="3528000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Comprehensive</a:t>
            </a:r>
            <a:r>
              <a:rPr lang="de-DE" altLang="de-DE" dirty="0"/>
              <a:t> Insurance </a:t>
            </a:r>
            <a:r>
              <a:rPr lang="de-DE" altLang="de-DE" dirty="0" err="1" smtClean="0"/>
              <a:t>Concept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Contractors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en-US" altLang="de-DE" dirty="0" smtClean="0"/>
              <a:t>Contractors Protection Insurance Concept (CPIC)</a:t>
            </a:r>
            <a:r>
              <a:rPr lang="de-DE" altLang="de-DE" sz="4400" dirty="0"/>
              <a:t/>
            </a:r>
            <a:br>
              <a:rPr lang="de-DE" altLang="de-DE" sz="4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WindEurope Summit 2016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EBB9091-5BBA-4093-A35E-E893536AB304}" type="slidenum">
              <a:rPr lang="de-DE" smtClean="0"/>
              <a:pPr/>
              <a:t>5</a:t>
            </a:fld>
            <a:endParaRPr lang="de-DE" dirty="0"/>
          </a:p>
        </p:txBody>
      </p:sp>
      <p:cxnSp>
        <p:nvCxnSpPr>
          <p:cNvPr id="31" name="Gerader Verbinder 30"/>
          <p:cNvCxnSpPr/>
          <p:nvPr/>
        </p:nvCxnSpPr>
        <p:spPr>
          <a:xfrm>
            <a:off x="5265148" y="1368198"/>
            <a:ext cx="0" cy="35280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8"/>
          <p:cNvSpPr txBox="1">
            <a:spLocks noChangeAspect="1" noChangeArrowheads="1"/>
          </p:cNvSpPr>
          <p:nvPr/>
        </p:nvSpPr>
        <p:spPr bwMode="auto">
          <a:xfrm>
            <a:off x="467996" y="1350367"/>
            <a:ext cx="2405833" cy="276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sz="1200" b="1" dirty="0" smtClean="0">
                <a:solidFill>
                  <a:schemeClr val="bg1"/>
                </a:solidFill>
              </a:rPr>
              <a:t>Pre-OCIP-Phase</a:t>
            </a:r>
            <a:endParaRPr lang="en-GB" altLang="de-DE" sz="1200" b="1" dirty="0">
              <a:solidFill>
                <a:schemeClr val="bg1"/>
              </a:solidFill>
            </a:endParaRPr>
          </a:p>
        </p:txBody>
      </p:sp>
      <p:sp>
        <p:nvSpPr>
          <p:cNvPr id="38" name="Text Box 18"/>
          <p:cNvSpPr txBox="1">
            <a:spLocks noChangeAspect="1" noChangeArrowheads="1"/>
          </p:cNvSpPr>
          <p:nvPr/>
        </p:nvSpPr>
        <p:spPr bwMode="auto">
          <a:xfrm>
            <a:off x="5155474" y="1350367"/>
            <a:ext cx="3526972" cy="276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sz="1200" b="1" dirty="0">
                <a:solidFill>
                  <a:schemeClr val="bg1"/>
                </a:solidFill>
              </a:rPr>
              <a:t>Operating </a:t>
            </a:r>
            <a:r>
              <a:rPr lang="en-GB" altLang="de-DE" sz="1200" b="1" dirty="0" smtClean="0">
                <a:solidFill>
                  <a:schemeClr val="bg1"/>
                </a:solidFill>
              </a:rPr>
              <a:t>Phase</a:t>
            </a:r>
            <a:endParaRPr lang="en-GB" altLang="de-DE" sz="1200" b="1" dirty="0">
              <a:solidFill>
                <a:schemeClr val="bg1"/>
              </a:solidFill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76707" y="1695215"/>
            <a:ext cx="2370995" cy="612556"/>
          </a:xfrm>
          <a:prstGeom prst="chevron">
            <a:avLst>
              <a:gd name="adj" fmla="val 32828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CPIC-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Inception</a:t>
            </a:r>
            <a:endParaRPr lang="de-DE" sz="11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87313" indent="-84138">
              <a:spcBef>
                <a:spcPct val="0"/>
              </a:spcBef>
              <a:buFontTx/>
              <a:buChar char="-"/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Begin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manufacturing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key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components</a:t>
            </a:r>
            <a:endParaRPr lang="de-DE" sz="9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87313" indent="-84138">
              <a:spcBef>
                <a:spcPct val="0"/>
              </a:spcBef>
              <a:buFontTx/>
              <a:buChar char="-"/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Manufacturing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contractors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scope</a:t>
            </a:r>
            <a:r>
              <a:rPr lang="de-DE" sz="9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de-DE" sz="9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work</a:t>
            </a:r>
            <a:endParaRPr lang="de-DE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 Box 18"/>
          <p:cNvSpPr txBox="1">
            <a:spLocks noChangeAspect="1" noChangeArrowheads="1"/>
          </p:cNvSpPr>
          <p:nvPr/>
        </p:nvSpPr>
        <p:spPr bwMode="auto">
          <a:xfrm>
            <a:off x="2867203" y="1350367"/>
            <a:ext cx="2405833" cy="276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sz="1200" b="1" dirty="0" smtClean="0">
                <a:solidFill>
                  <a:schemeClr val="bg1"/>
                </a:solidFill>
              </a:rPr>
              <a:t>OCIP-Phase</a:t>
            </a:r>
            <a:endParaRPr lang="en-GB" altLang="de-DE" sz="1200" b="1" dirty="0">
              <a:solidFill>
                <a:schemeClr val="bg1"/>
              </a:solidFill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2875919" y="1695214"/>
            <a:ext cx="2370995" cy="1124897"/>
          </a:xfrm>
          <a:prstGeom prst="chevron">
            <a:avLst>
              <a:gd name="adj" fmla="val 32828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OCIP-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Inception</a:t>
            </a:r>
            <a:endParaRPr lang="de-DE" sz="11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87313" indent="-84138">
              <a:spcBef>
                <a:spcPct val="0"/>
              </a:spcBef>
              <a:buFontTx/>
              <a:buChar char="-"/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Start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latest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FOS</a:t>
            </a:r>
          </a:p>
          <a:p>
            <a:pPr marL="87313" indent="-84138">
              <a:spcBef>
                <a:spcPct val="0"/>
              </a:spcBef>
              <a:buFontTx/>
              <a:buChar char="-"/>
            </a:pP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Full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cover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for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contractors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interest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up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3175">
              <a:spcBef>
                <a:spcPct val="0"/>
              </a:spcBef>
            </a:pPr>
            <a:r>
              <a:rPr lang="de-DE" sz="9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until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final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acceptance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whole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3175">
              <a:spcBef>
                <a:spcPct val="0"/>
              </a:spcBef>
            </a:pPr>
            <a:r>
              <a:rPr lang="de-DE" sz="9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windfarm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within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OCIP (End </a:t>
            </a:r>
          </a:p>
          <a:p>
            <a:pPr marL="3175">
              <a:spcBef>
                <a:spcPct val="0"/>
              </a:spcBef>
            </a:pPr>
            <a:r>
              <a:rPr lang="de-DE" sz="9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risk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for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contractors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  <a:endParaRPr lang="de-DE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5292547" y="1840494"/>
            <a:ext cx="3416024" cy="612556"/>
          </a:xfrm>
          <a:prstGeom prst="chevron">
            <a:avLst>
              <a:gd name="adj" fmla="val 32828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de-DE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CPIC </a:t>
            </a:r>
            <a:r>
              <a:rPr lang="de-DE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begin</a:t>
            </a:r>
            <a:r>
              <a:rPr lang="de-DE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 after FAC </a:t>
            </a:r>
            <a:r>
              <a:rPr lang="de-DE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according</a:t>
            </a:r>
            <a:r>
              <a:rPr lang="de-DE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to</a:t>
            </a:r>
            <a:r>
              <a:rPr lang="de-DE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contractual</a:t>
            </a:r>
            <a:r>
              <a:rPr lang="de-DE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risks</a:t>
            </a:r>
            <a:r>
              <a:rPr lang="de-DE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de-DE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>
            <a:off x="446062" y="2925769"/>
            <a:ext cx="4818147" cy="791082"/>
          </a:xfrm>
          <a:prstGeom prst="chevron">
            <a:avLst>
              <a:gd name="adj" fmla="val 27427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175">
              <a:spcBef>
                <a:spcPct val="0"/>
              </a:spcBef>
            </a:pP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Works/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Erection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All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Risk</a:t>
            </a:r>
            <a:endParaRPr lang="de-DE" sz="11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87313" indent="-84138">
              <a:spcBef>
                <a:spcPct val="0"/>
              </a:spcBef>
              <a:buFontTx/>
              <a:buChar char="-"/>
            </a:pPr>
            <a:r>
              <a:rPr lang="de-DE" sz="9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Including</a:t>
            </a:r>
            <a:r>
              <a:rPr lang="de-DE" sz="9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Transport, Land-</a:t>
            </a:r>
            <a:r>
              <a:rPr lang="de-DE" sz="9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Risk</a:t>
            </a:r>
            <a:r>
              <a:rPr lang="de-DE" sz="9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an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endParaRPr lang="de-DE" sz="9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175">
              <a:spcBef>
                <a:spcPct val="0"/>
              </a:spcBef>
            </a:pPr>
            <a:r>
              <a:rPr lang="de-DE" sz="9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 marine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transit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deliveries</a:t>
            </a:r>
            <a:endParaRPr lang="de-DE" sz="9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175">
              <a:spcBef>
                <a:spcPct val="0"/>
              </a:spcBef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Full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cover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depending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 TOT</a:t>
            </a:r>
            <a:endParaRPr lang="de-DE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1" name="AutoShape 6"/>
          <p:cNvSpPr>
            <a:spLocks noChangeArrowheads="1"/>
          </p:cNvSpPr>
          <p:nvPr/>
        </p:nvSpPr>
        <p:spPr bwMode="auto">
          <a:xfrm>
            <a:off x="2845926" y="2925769"/>
            <a:ext cx="2370995" cy="612556"/>
          </a:xfrm>
          <a:prstGeom prst="chevron">
            <a:avLst>
              <a:gd name="adj" fmla="val 32828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Property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damage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Cover:</a:t>
            </a:r>
          </a:p>
          <a:p>
            <a:pPr>
              <a:spcBef>
                <a:spcPct val="0"/>
              </a:spcBef>
            </a:pPr>
            <a:r>
              <a:rPr lang="de-DE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de-DE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Difference</a:t>
            </a:r>
            <a:r>
              <a:rPr lang="de-DE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 in </a:t>
            </a:r>
            <a:r>
              <a:rPr lang="de-DE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deductitle</a:t>
            </a:r>
            <a:r>
              <a:rPr lang="de-DE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de-DE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 CPIC</a:t>
            </a:r>
            <a:endParaRPr lang="de-DE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2" name="AutoShape 6"/>
          <p:cNvSpPr>
            <a:spLocks noChangeArrowheads="1"/>
          </p:cNvSpPr>
          <p:nvPr/>
        </p:nvSpPr>
        <p:spPr bwMode="auto">
          <a:xfrm>
            <a:off x="5348011" y="2515570"/>
            <a:ext cx="3416024" cy="913003"/>
          </a:xfrm>
          <a:prstGeom prst="chevron">
            <a:avLst>
              <a:gd name="adj" fmla="val 32828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Turbine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contractor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Macherinery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guarantee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insurance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cover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including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Serial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loss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costs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sufficient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to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cover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mayor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loss</a:t>
            </a:r>
            <a:endParaRPr lang="de-DE" sz="9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Retrofit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costs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„pro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active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clause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Back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up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for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extended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maintenance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within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OCIP 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Depending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on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contractual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warrenty</a:t>
            </a:r>
            <a:endParaRPr lang="de-DE" sz="9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" name="AutoShape 6"/>
          <p:cNvSpPr>
            <a:spLocks noChangeArrowheads="1"/>
          </p:cNvSpPr>
          <p:nvPr/>
        </p:nvSpPr>
        <p:spPr bwMode="auto">
          <a:xfrm>
            <a:off x="480899" y="3843423"/>
            <a:ext cx="4770207" cy="1339723"/>
          </a:xfrm>
          <a:prstGeom prst="chevron">
            <a:avLst>
              <a:gd name="adj" fmla="val 19827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Delay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cover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=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Full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cover</a:t>
            </a:r>
            <a:endParaRPr lang="de-DE" sz="11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87313" indent="-84138">
              <a:spcBef>
                <a:spcPct val="0"/>
              </a:spcBef>
              <a:buFontTx/>
              <a:buChar char="-"/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Business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interruption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87313" indent="-84138">
              <a:spcBef>
                <a:spcPct val="0"/>
              </a:spcBef>
              <a:buFontTx/>
              <a:buChar char="-"/>
            </a:pPr>
            <a:endParaRPr lang="de-DE" sz="9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175">
              <a:spcBef>
                <a:spcPct val="0"/>
              </a:spcBef>
            </a:pP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Delay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damage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for</a:t>
            </a:r>
            <a:endParaRPr lang="de-DE" sz="11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4625" indent="-171450">
              <a:spcBef>
                <a:spcPct val="0"/>
              </a:spcBef>
              <a:buFontTx/>
              <a:buChar char="-"/>
            </a:pP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Increased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cost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working</a:t>
            </a:r>
            <a:endParaRPr lang="de-DE" sz="9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4625" indent="-171450">
              <a:spcBef>
                <a:spcPct val="0"/>
              </a:spcBef>
              <a:buFontTx/>
              <a:buChar char="-"/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Extra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expenses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whether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time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related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or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not.      </a:t>
            </a:r>
          </a:p>
          <a:p>
            <a:pPr marL="174625" indent="-171450">
              <a:spcBef>
                <a:spcPct val="0"/>
              </a:spcBef>
              <a:buFontTx/>
              <a:buChar char="-"/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Time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loss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minimization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costs</a:t>
            </a:r>
            <a:endParaRPr lang="de-DE" sz="9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4625" indent="-171450">
              <a:spcBef>
                <a:spcPct val="0"/>
              </a:spcBef>
              <a:buFontTx/>
              <a:buChar char="-"/>
            </a:pP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Contractual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liquidated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damages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according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to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contract</a:t>
            </a:r>
            <a:endParaRPr lang="de-DE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3" name="AutoShape 6"/>
          <p:cNvSpPr>
            <a:spLocks noChangeArrowheads="1"/>
          </p:cNvSpPr>
          <p:nvPr/>
        </p:nvSpPr>
        <p:spPr bwMode="auto">
          <a:xfrm>
            <a:off x="5348014" y="4116889"/>
            <a:ext cx="3416024" cy="612556"/>
          </a:xfrm>
          <a:prstGeom prst="chevron">
            <a:avLst>
              <a:gd name="adj" fmla="val 32828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Insurance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Business Interruption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Time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element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and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LD‘s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acc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to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contract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. (Power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curve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and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avalailability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compensation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triggered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by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property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damage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endParaRPr lang="de-DE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657174" y="3691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5350943" y="3471316"/>
            <a:ext cx="3416024" cy="612556"/>
          </a:xfrm>
          <a:prstGeom prst="chevron">
            <a:avLst>
              <a:gd name="adj" fmla="val 32828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de-DE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„Extended“ Extended </a:t>
            </a:r>
            <a:r>
              <a:rPr lang="de-DE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Maintanance</a:t>
            </a:r>
            <a:r>
              <a:rPr lang="de-DE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e-DE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Serial </a:t>
            </a:r>
            <a:r>
              <a:rPr lang="de-DE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loss</a:t>
            </a:r>
            <a:r>
              <a:rPr lang="de-DE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cover</a:t>
            </a:r>
            <a:r>
              <a:rPr lang="de-DE" sz="11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de-DE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Comprehensive</a:t>
            </a:r>
            <a:r>
              <a:rPr lang="de-DE" altLang="de-DE" dirty="0"/>
              <a:t> Insurance </a:t>
            </a:r>
            <a:r>
              <a:rPr lang="de-DE" altLang="de-DE" dirty="0" err="1" smtClean="0"/>
              <a:t>Concept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en-US" altLang="de-DE" dirty="0" smtClean="0"/>
              <a:t>Contractors Protection Insurance Concept (CPIC)</a:t>
            </a:r>
            <a:r>
              <a:rPr lang="de-DE" altLang="de-DE" sz="4400" dirty="0"/>
              <a:t/>
            </a:r>
            <a:br>
              <a:rPr lang="de-DE" altLang="de-DE" sz="4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WindEurope Summit 2016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EBB9091-5BBA-4093-A35E-E893536AB304}" type="slidenum">
              <a:rPr lang="de-DE" smtClean="0"/>
              <a:pPr/>
              <a:t>6</a:t>
            </a:fld>
            <a:endParaRPr lang="de-DE" dirty="0"/>
          </a:p>
        </p:txBody>
      </p:sp>
      <p:cxnSp>
        <p:nvCxnSpPr>
          <p:cNvPr id="31" name="Gerader Verbinder 30"/>
          <p:cNvCxnSpPr/>
          <p:nvPr/>
        </p:nvCxnSpPr>
        <p:spPr>
          <a:xfrm>
            <a:off x="5265148" y="1368198"/>
            <a:ext cx="0" cy="44280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8"/>
          <p:cNvSpPr txBox="1">
            <a:spLocks noChangeAspect="1" noChangeArrowheads="1"/>
          </p:cNvSpPr>
          <p:nvPr/>
        </p:nvSpPr>
        <p:spPr bwMode="auto">
          <a:xfrm>
            <a:off x="467996" y="1350367"/>
            <a:ext cx="2405833" cy="276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sz="1200" b="1" dirty="0" smtClean="0">
                <a:solidFill>
                  <a:schemeClr val="bg1"/>
                </a:solidFill>
              </a:rPr>
              <a:t>Pre-OCIP-Phase</a:t>
            </a:r>
            <a:endParaRPr lang="en-GB" altLang="de-DE" sz="1200" b="1" dirty="0">
              <a:solidFill>
                <a:schemeClr val="bg1"/>
              </a:solidFill>
            </a:endParaRPr>
          </a:p>
        </p:txBody>
      </p:sp>
      <p:sp>
        <p:nvSpPr>
          <p:cNvPr id="38" name="Text Box 18"/>
          <p:cNvSpPr txBox="1">
            <a:spLocks noChangeAspect="1" noChangeArrowheads="1"/>
          </p:cNvSpPr>
          <p:nvPr/>
        </p:nvSpPr>
        <p:spPr bwMode="auto">
          <a:xfrm>
            <a:off x="5155474" y="1350367"/>
            <a:ext cx="3526972" cy="276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sz="1200" b="1" dirty="0">
                <a:solidFill>
                  <a:schemeClr val="bg1"/>
                </a:solidFill>
              </a:rPr>
              <a:t>Operating </a:t>
            </a:r>
            <a:r>
              <a:rPr lang="en-GB" altLang="de-DE" sz="1200" b="1" dirty="0" smtClean="0">
                <a:solidFill>
                  <a:schemeClr val="bg1"/>
                </a:solidFill>
              </a:rPr>
              <a:t>Phase</a:t>
            </a:r>
            <a:endParaRPr lang="en-GB" altLang="de-DE" sz="1200" b="1" dirty="0">
              <a:solidFill>
                <a:schemeClr val="bg1"/>
              </a:solidFill>
            </a:endParaRPr>
          </a:p>
        </p:txBody>
      </p:sp>
      <p:sp>
        <p:nvSpPr>
          <p:cNvPr id="26" name="Text Box 18"/>
          <p:cNvSpPr txBox="1">
            <a:spLocks noChangeAspect="1" noChangeArrowheads="1"/>
          </p:cNvSpPr>
          <p:nvPr/>
        </p:nvSpPr>
        <p:spPr bwMode="auto">
          <a:xfrm>
            <a:off x="2867203" y="1350367"/>
            <a:ext cx="2405833" cy="276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sz="1200" b="1" dirty="0" smtClean="0">
                <a:solidFill>
                  <a:schemeClr val="bg1"/>
                </a:solidFill>
              </a:rPr>
              <a:t>OCIP-Phase</a:t>
            </a:r>
            <a:endParaRPr lang="en-GB" altLang="de-DE" sz="1200" b="1" dirty="0">
              <a:solidFill>
                <a:schemeClr val="bg1"/>
              </a:solidFill>
            </a:endParaRPr>
          </a:p>
        </p:txBody>
      </p:sp>
      <p:sp>
        <p:nvSpPr>
          <p:cNvPr id="52" name="AutoShape 6"/>
          <p:cNvSpPr>
            <a:spLocks noChangeArrowheads="1"/>
          </p:cNvSpPr>
          <p:nvPr/>
        </p:nvSpPr>
        <p:spPr bwMode="auto">
          <a:xfrm>
            <a:off x="5323025" y="2997146"/>
            <a:ext cx="3692787" cy="644434"/>
          </a:xfrm>
          <a:prstGeom prst="chevron">
            <a:avLst>
              <a:gd name="adj" fmla="val 32828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DE" sz="11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Special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Risk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Transfer</a:t>
            </a:r>
          </a:p>
          <a:p>
            <a:pPr>
              <a:spcBef>
                <a:spcPct val="0"/>
              </a:spcBef>
            </a:pP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Pure design /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serial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loss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cover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/ offshore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warranty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cover</a:t>
            </a:r>
            <a:endParaRPr lang="de-DE" sz="11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Non-material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damage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trigged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including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proatice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retrofit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costs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endParaRPr lang="de-DE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" name="AutoShape 6"/>
          <p:cNvSpPr>
            <a:spLocks noChangeArrowheads="1"/>
          </p:cNvSpPr>
          <p:nvPr/>
        </p:nvSpPr>
        <p:spPr bwMode="auto">
          <a:xfrm>
            <a:off x="402684" y="1647316"/>
            <a:ext cx="4874711" cy="1339723"/>
          </a:xfrm>
          <a:prstGeom prst="chevron">
            <a:avLst>
              <a:gd name="adj" fmla="val 25027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Advantage: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Contractor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has</a:t>
            </a:r>
            <a:endParaRPr lang="de-DE" sz="11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Access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to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Business Interruption / Delay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cover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</a:p>
          <a:p>
            <a:pPr marL="87313" indent="-84138">
              <a:spcBef>
                <a:spcPct val="0"/>
              </a:spcBef>
              <a:buFontTx/>
              <a:buChar char="-"/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Time Element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cover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including</a:t>
            </a:r>
            <a:endParaRPr lang="de-DE" sz="9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175">
              <a:spcBef>
                <a:spcPct val="0"/>
              </a:spcBef>
            </a:pP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Extras </a:t>
            </a:r>
          </a:p>
          <a:p>
            <a:pPr marL="174625" indent="-171450">
              <a:spcBef>
                <a:spcPct val="0"/>
              </a:spcBef>
              <a:buFontTx/>
              <a:buChar char="-"/>
            </a:pP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Suppliers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and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customers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extension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      -   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Contractors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plant</a:t>
            </a:r>
          </a:p>
          <a:p>
            <a:pPr marL="174625" indent="-171450">
              <a:spcBef>
                <a:spcPct val="0"/>
              </a:spcBef>
              <a:buFontTx/>
              <a:buChar char="-"/>
            </a:pP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Contingend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BI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if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applicable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                 -    Lease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and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license</a:t>
            </a:r>
            <a:endParaRPr lang="de-DE" sz="9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175">
              <a:spcBef>
                <a:spcPct val="0"/>
              </a:spcBef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-    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Prevention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excess</a:t>
            </a:r>
            <a:endParaRPr lang="de-DE" sz="9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4625" indent="-171450">
              <a:spcBef>
                <a:spcPct val="0"/>
              </a:spcBef>
              <a:buFontTx/>
              <a:buChar char="-"/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Utilities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clause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de-DE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389621" y="3698185"/>
            <a:ext cx="4874711" cy="1339723"/>
          </a:xfrm>
          <a:prstGeom prst="chevron">
            <a:avLst>
              <a:gd name="adj" fmla="val 67279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de-DE" sz="1100" b="1" dirty="0">
                <a:solidFill>
                  <a:schemeClr val="bg1"/>
                </a:solidFill>
              </a:rPr>
              <a:t>Third </a:t>
            </a:r>
            <a:r>
              <a:rPr lang="de-DE" sz="1100" b="1" dirty="0" err="1">
                <a:solidFill>
                  <a:schemeClr val="bg1"/>
                </a:solidFill>
              </a:rPr>
              <a:t>parts</a:t>
            </a:r>
            <a:r>
              <a:rPr lang="de-DE" sz="1100" b="1" dirty="0">
                <a:solidFill>
                  <a:schemeClr val="bg1"/>
                </a:solidFill>
              </a:rPr>
              <a:t> </a:t>
            </a:r>
            <a:r>
              <a:rPr lang="de-DE" sz="1100" b="1" dirty="0" err="1">
                <a:solidFill>
                  <a:schemeClr val="bg1"/>
                </a:solidFill>
              </a:rPr>
              <a:t>liability</a:t>
            </a:r>
            <a:r>
              <a:rPr lang="de-DE" sz="1100" b="1" dirty="0">
                <a:solidFill>
                  <a:schemeClr val="bg1"/>
                </a:solidFill>
              </a:rPr>
              <a:t> </a:t>
            </a:r>
            <a:r>
              <a:rPr lang="de-DE" sz="1100" b="1" dirty="0" err="1">
                <a:solidFill>
                  <a:schemeClr val="bg1"/>
                </a:solidFill>
              </a:rPr>
              <a:t>insurance</a:t>
            </a:r>
            <a:endParaRPr lang="de-DE" sz="1100" b="1" i="1" dirty="0">
              <a:solidFill>
                <a:schemeClr val="bg1"/>
              </a:solidFill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900" dirty="0" err="1">
                <a:solidFill>
                  <a:schemeClr val="bg1"/>
                </a:solidFill>
              </a:rPr>
              <a:t>Own</a:t>
            </a:r>
            <a:r>
              <a:rPr lang="de-DE" sz="900" dirty="0">
                <a:solidFill>
                  <a:schemeClr val="bg1"/>
                </a:solidFill>
              </a:rPr>
              <a:t> </a:t>
            </a:r>
            <a:r>
              <a:rPr lang="de-DE" sz="900" dirty="0" err="1">
                <a:solidFill>
                  <a:schemeClr val="bg1"/>
                </a:solidFill>
              </a:rPr>
              <a:t>underlayer</a:t>
            </a:r>
            <a:r>
              <a:rPr lang="de-DE" sz="900" dirty="0">
                <a:solidFill>
                  <a:schemeClr val="bg1"/>
                </a:solidFill>
              </a:rPr>
              <a:t> </a:t>
            </a:r>
            <a:r>
              <a:rPr lang="de-DE" sz="900" dirty="0" err="1">
                <a:solidFill>
                  <a:schemeClr val="bg1"/>
                </a:solidFill>
              </a:rPr>
              <a:t>projects</a:t>
            </a:r>
            <a:r>
              <a:rPr lang="de-DE" sz="900" dirty="0">
                <a:solidFill>
                  <a:schemeClr val="bg1"/>
                </a:solidFill>
              </a:rPr>
              <a:t> TPL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900" dirty="0" err="1">
                <a:solidFill>
                  <a:schemeClr val="bg1"/>
                </a:solidFill>
              </a:rPr>
              <a:t>Manufacrures</a:t>
            </a:r>
            <a:r>
              <a:rPr lang="de-DE" sz="900" dirty="0">
                <a:solidFill>
                  <a:schemeClr val="bg1"/>
                </a:solidFill>
              </a:rPr>
              <a:t> TPL </a:t>
            </a:r>
            <a:r>
              <a:rPr lang="de-DE" sz="900" dirty="0" err="1">
                <a:solidFill>
                  <a:schemeClr val="bg1"/>
                </a:solidFill>
              </a:rPr>
              <a:t>inclucing</a:t>
            </a:r>
            <a:r>
              <a:rPr lang="de-DE" sz="900" dirty="0">
                <a:solidFill>
                  <a:schemeClr val="bg1"/>
                </a:solidFill>
              </a:rPr>
              <a:t> </a:t>
            </a:r>
            <a:r>
              <a:rPr lang="de-DE" sz="900" dirty="0" err="1">
                <a:solidFill>
                  <a:schemeClr val="bg1"/>
                </a:solidFill>
              </a:rPr>
              <a:t>extended</a:t>
            </a:r>
            <a:r>
              <a:rPr lang="de-DE" sz="900" dirty="0">
                <a:solidFill>
                  <a:schemeClr val="bg1"/>
                </a:solidFill>
              </a:rPr>
              <a:t> </a:t>
            </a:r>
            <a:r>
              <a:rPr lang="de-DE" sz="900" dirty="0" err="1">
                <a:solidFill>
                  <a:schemeClr val="bg1"/>
                </a:solidFill>
              </a:rPr>
              <a:t>products</a:t>
            </a:r>
            <a:r>
              <a:rPr lang="de-DE" sz="900" dirty="0">
                <a:solidFill>
                  <a:schemeClr val="bg1"/>
                </a:solidFill>
              </a:rPr>
              <a:t> </a:t>
            </a:r>
            <a:r>
              <a:rPr lang="de-DE" sz="900" dirty="0" err="1">
                <a:solidFill>
                  <a:schemeClr val="bg1"/>
                </a:solidFill>
              </a:rPr>
              <a:t>liability</a:t>
            </a:r>
            <a:endParaRPr lang="de-DE" sz="900" dirty="0">
              <a:solidFill>
                <a:schemeClr val="bg1"/>
              </a:solidFill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900" dirty="0">
                <a:solidFill>
                  <a:schemeClr val="bg1"/>
                </a:solidFill>
              </a:rPr>
              <a:t>Sublimits </a:t>
            </a:r>
            <a:r>
              <a:rPr lang="de-DE" sz="900" dirty="0" err="1">
                <a:solidFill>
                  <a:schemeClr val="bg1"/>
                </a:solidFill>
              </a:rPr>
              <a:t>to</a:t>
            </a:r>
            <a:r>
              <a:rPr lang="de-DE" sz="900" dirty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include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damage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to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work</a:t>
            </a:r>
            <a:r>
              <a:rPr lang="de-DE" sz="900" dirty="0" smtClean="0">
                <a:solidFill>
                  <a:schemeClr val="bg1"/>
                </a:solidFill>
              </a:rPr>
              <a:t> in </a:t>
            </a:r>
            <a:r>
              <a:rPr lang="de-DE" sz="900" dirty="0" err="1" smtClean="0">
                <a:solidFill>
                  <a:schemeClr val="bg1"/>
                </a:solidFill>
              </a:rPr>
              <a:t>progress</a:t>
            </a:r>
            <a:endParaRPr lang="de-DE" sz="900" dirty="0">
              <a:solidFill>
                <a:schemeClr val="bg1"/>
              </a:solidFill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900" dirty="0" smtClean="0">
                <a:solidFill>
                  <a:schemeClr val="bg1"/>
                </a:solidFill>
              </a:rPr>
              <a:t>Environmental </a:t>
            </a:r>
            <a:r>
              <a:rPr lang="de-DE" sz="900" dirty="0" err="1">
                <a:solidFill>
                  <a:schemeClr val="bg1"/>
                </a:solidFill>
              </a:rPr>
              <a:t>liability</a:t>
            </a:r>
            <a:r>
              <a:rPr lang="de-DE" sz="900" dirty="0">
                <a:solidFill>
                  <a:schemeClr val="bg1"/>
                </a:solidFill>
              </a:rPr>
              <a:t> </a:t>
            </a:r>
            <a:r>
              <a:rPr lang="de-DE" sz="900" dirty="0" err="1">
                <a:solidFill>
                  <a:schemeClr val="bg1"/>
                </a:solidFill>
              </a:rPr>
              <a:t>cover</a:t>
            </a:r>
            <a:endParaRPr lang="de-DE" sz="900" dirty="0">
              <a:solidFill>
                <a:schemeClr val="bg1"/>
              </a:solidFill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900" dirty="0" err="1">
                <a:solidFill>
                  <a:schemeClr val="bg1"/>
                </a:solidFill>
              </a:rPr>
              <a:t>No</a:t>
            </a:r>
            <a:r>
              <a:rPr lang="de-DE" sz="900" dirty="0">
                <a:solidFill>
                  <a:schemeClr val="bg1"/>
                </a:solidFill>
              </a:rPr>
              <a:t> offshore </a:t>
            </a:r>
            <a:r>
              <a:rPr lang="de-DE" sz="900" dirty="0" err="1" smtClean="0">
                <a:solidFill>
                  <a:schemeClr val="bg1"/>
                </a:solidFill>
              </a:rPr>
              <a:t>exclusion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63644" y="5095911"/>
            <a:ext cx="4796333" cy="616912"/>
          </a:xfrm>
          <a:prstGeom prst="chevron">
            <a:avLst>
              <a:gd name="adj" fmla="val 23616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de-DE" sz="1100" b="1" dirty="0" err="1" smtClean="0">
                <a:solidFill>
                  <a:schemeClr val="bg1"/>
                </a:solidFill>
              </a:rPr>
              <a:t>Weather</a:t>
            </a:r>
            <a:r>
              <a:rPr lang="de-DE" sz="1100" b="1" dirty="0" smtClean="0">
                <a:solidFill>
                  <a:schemeClr val="bg1"/>
                </a:solidFill>
              </a:rPr>
              <a:t> </a:t>
            </a:r>
            <a:r>
              <a:rPr lang="de-DE" sz="1100" b="1" dirty="0" err="1" smtClean="0">
                <a:solidFill>
                  <a:schemeClr val="bg1"/>
                </a:solidFill>
              </a:rPr>
              <a:t>risks</a:t>
            </a:r>
            <a:r>
              <a:rPr lang="de-DE" sz="11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smtClean="0">
                <a:solidFill>
                  <a:schemeClr val="bg1"/>
                </a:solidFill>
              </a:rPr>
              <a:t>Insurance</a:t>
            </a:r>
            <a:endParaRPr lang="de-DE" sz="1100" b="1" i="1" dirty="0" smtClean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de-DE" sz="900" dirty="0" err="1" smtClean="0">
                <a:solidFill>
                  <a:schemeClr val="bg1"/>
                </a:solidFill>
              </a:rPr>
              <a:t>If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contractor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takes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the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risk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for</a:t>
            </a:r>
            <a:r>
              <a:rPr lang="de-DE" sz="900" dirty="0" smtClean="0">
                <a:solidFill>
                  <a:schemeClr val="bg1"/>
                </a:solidFill>
              </a:rPr>
              <a:t> lack </a:t>
            </a:r>
            <a:r>
              <a:rPr lang="de-DE" sz="900" dirty="0" err="1" smtClean="0">
                <a:solidFill>
                  <a:schemeClr val="bg1"/>
                </a:solidFill>
              </a:rPr>
              <a:t>of</a:t>
            </a:r>
            <a:r>
              <a:rPr lang="de-DE" sz="900" dirty="0" smtClean="0">
                <a:solidFill>
                  <a:schemeClr val="bg1"/>
                </a:solidFill>
              </a:rPr>
              <a:t> wind, max. </a:t>
            </a:r>
            <a:r>
              <a:rPr lang="de-DE" sz="900" dirty="0" err="1" smtClean="0">
                <a:solidFill>
                  <a:schemeClr val="bg1"/>
                </a:solidFill>
              </a:rPr>
              <a:t>wave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and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for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calm</a:t>
            </a:r>
            <a:endParaRPr lang="de-DE" sz="900" dirty="0" smtClean="0">
              <a:solidFill>
                <a:schemeClr val="bg1"/>
              </a:solidFill>
            </a:endParaRPr>
          </a:p>
          <a:p>
            <a:r>
              <a:rPr lang="de-DE" sz="900" dirty="0">
                <a:solidFill>
                  <a:schemeClr val="bg1"/>
                </a:solidFill>
              </a:rPr>
              <a:t> </a:t>
            </a:r>
            <a:r>
              <a:rPr lang="de-DE" sz="900" dirty="0" smtClean="0">
                <a:solidFill>
                  <a:schemeClr val="bg1"/>
                </a:solidFill>
              </a:rPr>
              <a:t>     </a:t>
            </a:r>
            <a:r>
              <a:rPr lang="de-DE" sz="900" dirty="0" err="1" smtClean="0">
                <a:solidFill>
                  <a:schemeClr val="bg1"/>
                </a:solidFill>
              </a:rPr>
              <a:t>installation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periods</a:t>
            </a:r>
            <a:r>
              <a:rPr lang="de-DE" sz="900" dirty="0" smtClean="0">
                <a:solidFill>
                  <a:schemeClr val="bg1"/>
                </a:solidFill>
              </a:rPr>
              <a:t> etc. </a:t>
            </a:r>
            <a:r>
              <a:rPr lang="de-DE" sz="900" dirty="0" err="1" smtClean="0">
                <a:solidFill>
                  <a:schemeClr val="bg1"/>
                </a:solidFill>
              </a:rPr>
              <a:t>weather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cover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is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available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taylor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made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to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the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particular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900" dirty="0">
                <a:solidFill>
                  <a:schemeClr val="bg1"/>
                </a:solidFill>
              </a:rPr>
              <a:t> </a:t>
            </a:r>
            <a:r>
              <a:rPr lang="de-DE" sz="900" dirty="0" smtClean="0">
                <a:solidFill>
                  <a:schemeClr val="bg1"/>
                </a:solidFill>
              </a:rPr>
              <a:t>     </a:t>
            </a:r>
            <a:r>
              <a:rPr lang="de-DE" sz="900" dirty="0" err="1" smtClean="0">
                <a:solidFill>
                  <a:schemeClr val="bg1"/>
                </a:solidFill>
              </a:rPr>
              <a:t>contractors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risk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433163" y="3018917"/>
            <a:ext cx="4796333" cy="616912"/>
          </a:xfrm>
          <a:prstGeom prst="chevron">
            <a:avLst>
              <a:gd name="adj" fmla="val 51849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Pure design / </a:t>
            </a:r>
            <a:r>
              <a:rPr lang="de-DE" sz="1100" b="1" dirty="0" err="1" smtClean="0">
                <a:solidFill>
                  <a:schemeClr val="bg1"/>
                </a:solidFill>
              </a:rPr>
              <a:t>serial</a:t>
            </a:r>
            <a:r>
              <a:rPr lang="de-DE" sz="1100" b="1" dirty="0" smtClean="0">
                <a:solidFill>
                  <a:schemeClr val="bg1"/>
                </a:solidFill>
              </a:rPr>
              <a:t> </a:t>
            </a:r>
            <a:r>
              <a:rPr lang="de-DE" sz="1100" b="1" dirty="0" err="1" smtClean="0">
                <a:solidFill>
                  <a:schemeClr val="bg1"/>
                </a:solidFill>
              </a:rPr>
              <a:t>loss</a:t>
            </a:r>
            <a:r>
              <a:rPr lang="de-DE" sz="1100" b="1" dirty="0" smtClean="0">
                <a:solidFill>
                  <a:schemeClr val="bg1"/>
                </a:solidFill>
              </a:rPr>
              <a:t> </a:t>
            </a:r>
            <a:r>
              <a:rPr lang="de-DE" sz="1100" b="1" dirty="0" err="1" smtClean="0">
                <a:solidFill>
                  <a:schemeClr val="bg1"/>
                </a:solidFill>
              </a:rPr>
              <a:t>cover</a:t>
            </a:r>
            <a:r>
              <a:rPr lang="de-DE" sz="1100" b="1" dirty="0" smtClean="0">
                <a:solidFill>
                  <a:schemeClr val="bg1"/>
                </a:solidFill>
              </a:rPr>
              <a:t> / offshore </a:t>
            </a:r>
            <a:r>
              <a:rPr lang="de-DE" sz="1100" b="1" dirty="0" err="1" smtClean="0">
                <a:solidFill>
                  <a:schemeClr val="bg1"/>
                </a:solidFill>
              </a:rPr>
              <a:t>warranty</a:t>
            </a:r>
            <a:r>
              <a:rPr lang="de-DE" sz="1100" b="1" dirty="0" smtClean="0">
                <a:solidFill>
                  <a:schemeClr val="bg1"/>
                </a:solidFill>
              </a:rPr>
              <a:t> </a:t>
            </a:r>
            <a:r>
              <a:rPr lang="de-DE" sz="1100" b="1" dirty="0" err="1" smtClean="0">
                <a:solidFill>
                  <a:schemeClr val="bg1"/>
                </a:solidFill>
              </a:rPr>
              <a:t>cover</a:t>
            </a:r>
            <a:endParaRPr lang="de-DE" sz="1100" b="1" dirty="0" smtClean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de-DE" sz="900" dirty="0" smtClean="0">
                <a:solidFill>
                  <a:schemeClr val="bg1"/>
                </a:solidFill>
              </a:rPr>
              <a:t>Non </a:t>
            </a:r>
            <a:r>
              <a:rPr lang="de-DE" sz="900" dirty="0" err="1" smtClean="0">
                <a:solidFill>
                  <a:schemeClr val="bg1"/>
                </a:solidFill>
              </a:rPr>
              <a:t>physical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loss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triggered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5336088" y="3770812"/>
            <a:ext cx="3739545" cy="867900"/>
          </a:xfrm>
          <a:prstGeom prst="chevron">
            <a:avLst>
              <a:gd name="adj" fmla="val 32828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SMA –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Liability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Insured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the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liability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risk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the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operation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turbine</a:t>
            </a:r>
            <a:endParaRPr lang="de-DE" sz="9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contractor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Sercvice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Company </a:t>
            </a:r>
          </a:p>
          <a:p>
            <a:pPr>
              <a:spcBef>
                <a:spcPct val="0"/>
              </a:spcBef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endParaRPr lang="de-DE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397048" y="5021889"/>
            <a:ext cx="3661493" cy="644434"/>
          </a:xfrm>
          <a:prstGeom prst="chevron">
            <a:avLst>
              <a:gd name="adj" fmla="val 32828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Weather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risk</a:t>
            </a:r>
            <a:r>
              <a:rPr lang="de-DE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1100" b="1" smtClean="0">
                <a:solidFill>
                  <a:schemeClr val="bg1"/>
                </a:solidFill>
                <a:cs typeface="Arial" panose="020B0604020202020204" pitchFamily="34" charset="0"/>
              </a:rPr>
              <a:t>insurance</a:t>
            </a:r>
            <a:endParaRPr lang="de-DE" sz="11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If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TSA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contractor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is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carrying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weather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risk</a:t>
            </a: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in SMA  </a:t>
            </a:r>
          </a:p>
          <a:p>
            <a:pPr>
              <a:spcBef>
                <a:spcPct val="0"/>
              </a:spcBef>
            </a:pPr>
            <a:r>
              <a:rPr lang="de-DE" sz="9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endParaRPr lang="de-DE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Excursion</a:t>
            </a:r>
            <a:r>
              <a:rPr lang="de-DE" dirty="0" smtClean="0"/>
              <a:t>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damages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insured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WindEurope Summit 2016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EBB9091-5BBA-4093-A35E-E893536AB304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9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160138"/>
              </p:ext>
            </p:extLst>
          </p:nvPr>
        </p:nvGraphicFramePr>
        <p:xfrm>
          <a:off x="467999" y="1455413"/>
          <a:ext cx="8208001" cy="424729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14258"/>
                <a:gridCol w="1946242"/>
                <a:gridCol w="2092210"/>
                <a:gridCol w="2355291"/>
              </a:tblGrid>
              <a:tr h="437755"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Operator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Contractor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Sub-</a:t>
                      </a:r>
                      <a:r>
                        <a:rPr lang="de-DE" sz="1800" dirty="0" err="1" smtClean="0"/>
                        <a:t>Contractor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207" marR="91207" marT="45604" marB="45604"/>
                </a:tc>
              </a:tr>
              <a:tr h="15561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400" kern="1200" dirty="0" smtClean="0"/>
                        <a:t>1) </a:t>
                      </a:r>
                      <a:r>
                        <a:rPr lang="de-DE" sz="1400" dirty="0" smtClean="0"/>
                        <a:t>Normal </a:t>
                      </a:r>
                      <a:r>
                        <a:rPr lang="de-DE" sz="1400" dirty="0" err="1" smtClean="0"/>
                        <a:t>case</a:t>
                      </a:r>
                      <a:endParaRPr lang="de-DE" sz="1400" dirty="0" smtClean="0"/>
                    </a:p>
                    <a:p>
                      <a:pPr marL="0" indent="0">
                        <a:buNone/>
                      </a:pPr>
                      <a:r>
                        <a:rPr lang="de-DE" sz="1400" dirty="0" err="1" smtClean="0"/>
                        <a:t>Industry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err="1" smtClean="0"/>
                        <a:t>Onshore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Machinery</a:t>
                      </a:r>
                      <a:r>
                        <a:rPr lang="de-DE" sz="1400" baseline="0" dirty="0" smtClean="0"/>
                        <a:t> breakdown</a:t>
                      </a:r>
                      <a:r>
                        <a:rPr lang="de-DE" sz="1400" dirty="0" smtClean="0"/>
                        <a:t> + BI</a:t>
                      </a:r>
                    </a:p>
                    <a:p>
                      <a:r>
                        <a:rPr lang="de-DE" sz="1400" dirty="0" err="1" smtClean="0"/>
                        <a:t>Recourse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two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years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towards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manufacturers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guarantee</a:t>
                      </a:r>
                      <a:endParaRPr lang="de-DE" sz="1400" baseline="0" dirty="0" smtClean="0"/>
                    </a:p>
                    <a:p>
                      <a:endParaRPr lang="de-DE" sz="1400" baseline="0" dirty="0" smtClean="0"/>
                    </a:p>
                    <a:p>
                      <a:r>
                        <a:rPr lang="de-DE" sz="1400" baseline="0" dirty="0" smtClean="0"/>
                        <a:t>+ </a:t>
                      </a:r>
                      <a:r>
                        <a:rPr lang="de-DE" sz="1400" baseline="0" dirty="0" err="1" smtClean="0"/>
                        <a:t>public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liability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de-DE" sz="1400" kern="1200" dirty="0" err="1" smtClean="0"/>
                        <a:t>possibly</a:t>
                      </a:r>
                      <a:r>
                        <a:rPr lang="de-DE" sz="1400" kern="1200" dirty="0" smtClean="0"/>
                        <a:t> limited </a:t>
                      </a:r>
                      <a:r>
                        <a:rPr lang="de-DE" sz="1400" kern="1200" dirty="0" err="1" smtClean="0"/>
                        <a:t>warranty</a:t>
                      </a:r>
                      <a:r>
                        <a:rPr lang="de-DE" sz="1400" kern="1200" dirty="0" smtClean="0"/>
                        <a:t> insurance</a:t>
                      </a:r>
                    </a:p>
                    <a:p>
                      <a:r>
                        <a:rPr lang="de-DE" sz="1400" kern="1200" dirty="0" smtClean="0"/>
                        <a:t> </a:t>
                      </a:r>
                    </a:p>
                    <a:p>
                      <a:endParaRPr lang="de-DE" sz="1400" kern="1200" dirty="0" smtClean="0"/>
                    </a:p>
                    <a:p>
                      <a:endParaRPr lang="de-DE" sz="1400" kern="1200" dirty="0" smtClean="0"/>
                    </a:p>
                    <a:p>
                      <a:endParaRPr lang="de-DE" sz="1400" kern="1200" dirty="0" smtClean="0"/>
                    </a:p>
                    <a:p>
                      <a:r>
                        <a:rPr lang="de-DE" sz="1400" kern="1200" dirty="0" smtClean="0"/>
                        <a:t>+ ext. </a:t>
                      </a:r>
                      <a:r>
                        <a:rPr lang="de-DE" sz="1400" kern="1200" dirty="0" err="1" smtClean="0"/>
                        <a:t>products</a:t>
                      </a:r>
                      <a:r>
                        <a:rPr lang="de-DE" sz="1400" kern="1200" dirty="0" smtClean="0"/>
                        <a:t> </a:t>
                      </a:r>
                      <a:r>
                        <a:rPr lang="de-DE" sz="1400" kern="1200" dirty="0" err="1" smtClean="0"/>
                        <a:t>liability</a:t>
                      </a:r>
                      <a:endParaRPr lang="de-DE" sz="1400" kern="1200" dirty="0" smtClean="0"/>
                    </a:p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manufacturer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de-DE" sz="1400" kern="1200" dirty="0" err="1" smtClean="0"/>
                        <a:t>possibly</a:t>
                      </a:r>
                      <a:r>
                        <a:rPr lang="de-DE" sz="1400" kern="1200" dirty="0" smtClean="0"/>
                        <a:t> limited </a:t>
                      </a:r>
                      <a:r>
                        <a:rPr lang="de-DE" sz="1400" kern="1200" dirty="0" err="1" smtClean="0"/>
                        <a:t>warranty</a:t>
                      </a:r>
                      <a:r>
                        <a:rPr lang="de-DE" sz="1400" kern="1200" dirty="0" smtClean="0"/>
                        <a:t> insurance</a:t>
                      </a:r>
                    </a:p>
                    <a:p>
                      <a:r>
                        <a:rPr lang="de-DE" sz="1400" kern="1200" dirty="0" smtClean="0"/>
                        <a:t> </a:t>
                      </a:r>
                    </a:p>
                    <a:p>
                      <a:endParaRPr lang="de-DE" sz="1400" kern="1200" dirty="0" smtClean="0"/>
                    </a:p>
                    <a:p>
                      <a:endParaRPr lang="de-DE" sz="1400" kern="1200" dirty="0" smtClean="0"/>
                    </a:p>
                    <a:p>
                      <a:endParaRPr lang="de-DE" sz="1400" kern="1200" dirty="0" smtClean="0"/>
                    </a:p>
                    <a:p>
                      <a:r>
                        <a:rPr lang="de-DE" sz="1400" kern="1200" dirty="0" smtClean="0"/>
                        <a:t>+ ext. </a:t>
                      </a:r>
                      <a:r>
                        <a:rPr lang="de-DE" sz="1400" kern="1200" dirty="0" err="1" smtClean="0"/>
                        <a:t>product</a:t>
                      </a:r>
                      <a:r>
                        <a:rPr lang="de-DE" sz="1400" kern="1200" dirty="0" smtClean="0"/>
                        <a:t> </a:t>
                      </a:r>
                      <a:r>
                        <a:rPr lang="de-DE" sz="1400" kern="1200" dirty="0" err="1" smtClean="0"/>
                        <a:t>liability</a:t>
                      </a:r>
                      <a:endParaRPr lang="de-DE" sz="1400" kern="1200" dirty="0" smtClean="0"/>
                    </a:p>
                    <a:p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de-DE" sz="14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de-DE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manufacturer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07" marR="91207" marT="45604" marB="45604"/>
                </a:tc>
              </a:tr>
              <a:tr h="1821197">
                <a:tc>
                  <a:txBody>
                    <a:bodyPr/>
                    <a:lstStyle/>
                    <a:p>
                      <a:r>
                        <a:rPr lang="de-DE" sz="1400" kern="1200" dirty="0" smtClean="0"/>
                        <a:t>2) Offshore Wind</a:t>
                      </a:r>
                    </a:p>
                    <a:p>
                      <a:endParaRPr lang="de-DE" sz="1400" kern="1200" dirty="0" smtClean="0"/>
                    </a:p>
                    <a:p>
                      <a:r>
                        <a:rPr lang="de-DE" sz="1400" b="1" u="none" kern="1200" dirty="0" smtClean="0"/>
                        <a:t>New</a:t>
                      </a:r>
                    </a:p>
                    <a:p>
                      <a:r>
                        <a:rPr lang="de-DE" sz="1400" dirty="0" smtClean="0"/>
                        <a:t>The </a:t>
                      </a:r>
                      <a:r>
                        <a:rPr lang="de-DE" sz="1400" dirty="0" err="1" smtClean="0"/>
                        <a:t>contractor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provides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err="1" smtClean="0">
                          <a:effectLst/>
                        </a:rPr>
                        <a:t>availability</a:t>
                      </a:r>
                      <a:r>
                        <a:rPr lang="de-DE" sz="1400" dirty="0" smtClean="0">
                          <a:effectLst/>
                        </a:rPr>
                        <a:t> </a:t>
                      </a:r>
                      <a:r>
                        <a:rPr lang="de-DE" sz="1400" dirty="0" err="1" smtClean="0">
                          <a:effectLst/>
                        </a:rPr>
                        <a:t>guaranties</a:t>
                      </a:r>
                      <a:r>
                        <a:rPr lang="de-DE" sz="1400" baseline="0" dirty="0" smtClean="0">
                          <a:effectLst/>
                        </a:rPr>
                        <a:t> </a:t>
                      </a:r>
                      <a:r>
                        <a:rPr lang="de-DE" sz="1400" baseline="0" dirty="0" smtClean="0"/>
                        <a:t>and </a:t>
                      </a:r>
                      <a:r>
                        <a:rPr lang="de-DE" sz="1400" baseline="0" dirty="0" err="1" smtClean="0"/>
                        <a:t>may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have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interest</a:t>
                      </a:r>
                      <a:r>
                        <a:rPr lang="de-DE" sz="1400" baseline="0" dirty="0" smtClean="0"/>
                        <a:t> in  </a:t>
                      </a:r>
                      <a:r>
                        <a:rPr lang="de-DE" sz="1400" baseline="0" dirty="0" err="1" smtClean="0"/>
                        <a:t>the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proceeds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Machinery</a:t>
                      </a:r>
                      <a:r>
                        <a:rPr lang="de-DE" sz="1400" dirty="0" smtClean="0"/>
                        <a:t> breakdown + BI</a:t>
                      </a:r>
                    </a:p>
                    <a:p>
                      <a:pPr lvl="0"/>
                      <a:r>
                        <a:rPr lang="de-DE" sz="1400" dirty="0" smtClean="0"/>
                        <a:t>-“</a:t>
                      </a:r>
                      <a:r>
                        <a:rPr lang="de-DE" sz="1400" dirty="0" err="1" smtClean="0"/>
                        <a:t>remaining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cover</a:t>
                      </a:r>
                      <a:r>
                        <a:rPr lang="de-DE" sz="1400" baseline="0" dirty="0" smtClean="0"/>
                        <a:t>“</a:t>
                      </a:r>
                      <a:r>
                        <a:rPr lang="de-DE" sz="1400" dirty="0" smtClean="0"/>
                        <a:t> </a:t>
                      </a:r>
                    </a:p>
                    <a:p>
                      <a:pPr lvl="0"/>
                      <a:r>
                        <a:rPr lang="de-DE" sz="1400" dirty="0" smtClean="0"/>
                        <a:t>- Force </a:t>
                      </a:r>
                      <a:r>
                        <a:rPr lang="de-DE" sz="1400" dirty="0" err="1" smtClean="0"/>
                        <a:t>majeure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de-DE" sz="1400" kern="1200" dirty="0" err="1" smtClean="0"/>
                        <a:t>Machinery</a:t>
                      </a:r>
                      <a:r>
                        <a:rPr lang="de-DE" sz="1400" kern="1200" baseline="0" dirty="0" smtClean="0"/>
                        <a:t> breakdown </a:t>
                      </a:r>
                      <a:r>
                        <a:rPr lang="de-DE" sz="1400" kern="1200" dirty="0" smtClean="0"/>
                        <a:t>+ BI</a:t>
                      </a:r>
                    </a:p>
                    <a:p>
                      <a:r>
                        <a:rPr lang="de-DE" sz="1400" kern="1200" dirty="0" err="1" smtClean="0"/>
                        <a:t>as</a:t>
                      </a:r>
                      <a:r>
                        <a:rPr lang="de-DE" sz="1400" kern="1200" dirty="0" smtClean="0"/>
                        <a:t> </a:t>
                      </a:r>
                      <a:r>
                        <a:rPr lang="de-DE" sz="1400" kern="1200" dirty="0" err="1" smtClean="0"/>
                        <a:t>comprehensive</a:t>
                      </a:r>
                      <a:r>
                        <a:rPr lang="de-DE" sz="1400" kern="1200" dirty="0" smtClean="0"/>
                        <a:t> </a:t>
                      </a:r>
                      <a:r>
                        <a:rPr lang="de-DE" sz="1400" kern="1200" dirty="0" err="1" smtClean="0"/>
                        <a:t>cover</a:t>
                      </a:r>
                      <a:r>
                        <a:rPr lang="de-DE" sz="1400" kern="1200" dirty="0" smtClean="0"/>
                        <a:t> </a:t>
                      </a:r>
                      <a:r>
                        <a:rPr lang="de-DE" sz="1400" kern="1200" dirty="0" err="1" smtClean="0"/>
                        <a:t>for</a:t>
                      </a:r>
                      <a:r>
                        <a:rPr lang="de-DE" sz="1400" kern="1200" dirty="0" smtClean="0"/>
                        <a:t> </a:t>
                      </a:r>
                      <a:r>
                        <a:rPr lang="de-DE" sz="1400" kern="1200" dirty="0" err="1" smtClean="0"/>
                        <a:t>guaranty-damages</a:t>
                      </a:r>
                      <a:r>
                        <a:rPr lang="de-DE" sz="1400" kern="1200" dirty="0" smtClean="0"/>
                        <a:t> </a:t>
                      </a:r>
                      <a:r>
                        <a:rPr lang="de-DE" sz="1400" kern="1200" dirty="0" err="1" smtClean="0"/>
                        <a:t>and</a:t>
                      </a:r>
                      <a:r>
                        <a:rPr lang="de-DE" sz="1400" kern="1200" dirty="0" smtClean="0"/>
                        <a:t> </a:t>
                      </a:r>
                      <a:r>
                        <a:rPr lang="de-DE" sz="1400" kern="1200" dirty="0" err="1" smtClean="0"/>
                        <a:t>for</a:t>
                      </a:r>
                      <a:r>
                        <a:rPr lang="de-DE" sz="1400" kern="1200" dirty="0" smtClean="0"/>
                        <a:t> SMA-</a:t>
                      </a:r>
                      <a:r>
                        <a:rPr lang="de-DE" sz="1400" kern="1200" dirty="0" err="1" smtClean="0"/>
                        <a:t>activities</a:t>
                      </a:r>
                      <a:endParaRPr lang="de-DE" sz="1400" kern="1200" dirty="0" smtClean="0"/>
                    </a:p>
                    <a:p>
                      <a:endParaRPr lang="de-DE" sz="1400" kern="1200" dirty="0" smtClean="0"/>
                    </a:p>
                    <a:p>
                      <a:endParaRPr lang="de-DE" sz="1400" kern="1200" dirty="0" smtClean="0"/>
                    </a:p>
                    <a:p>
                      <a:r>
                        <a:rPr lang="de-DE" sz="1400" kern="1200" dirty="0" smtClean="0"/>
                        <a:t>+ ext. </a:t>
                      </a:r>
                      <a:r>
                        <a:rPr lang="de-DE" sz="1400" kern="1200" dirty="0" err="1" smtClean="0"/>
                        <a:t>product</a:t>
                      </a:r>
                      <a:r>
                        <a:rPr lang="de-DE" sz="1400" kern="1200" dirty="0" smtClean="0"/>
                        <a:t> </a:t>
                      </a:r>
                      <a:r>
                        <a:rPr lang="de-DE" sz="1400" kern="1200" dirty="0" err="1" smtClean="0"/>
                        <a:t>liability</a:t>
                      </a:r>
                      <a:endParaRPr lang="de-DE" sz="1400" kern="1200" dirty="0" smtClean="0"/>
                    </a:p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de-DE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manufacturer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de-DE" sz="1400" kern="1200" baseline="0" dirty="0" err="1" smtClean="0"/>
                        <a:t>Warranties</a:t>
                      </a:r>
                      <a:r>
                        <a:rPr lang="de-DE" sz="1400" kern="1200" baseline="0" dirty="0" smtClean="0"/>
                        <a:t> </a:t>
                      </a:r>
                      <a:r>
                        <a:rPr lang="de-DE" sz="1400" kern="1200" baseline="0" dirty="0" err="1" smtClean="0"/>
                        <a:t>of</a:t>
                      </a:r>
                      <a:r>
                        <a:rPr lang="de-DE" sz="1400" kern="1200" baseline="0" dirty="0" smtClean="0"/>
                        <a:t> Sub-</a:t>
                      </a:r>
                      <a:r>
                        <a:rPr lang="de-DE" sz="1400" kern="1200" baseline="0" dirty="0" err="1" smtClean="0"/>
                        <a:t>Contractors</a:t>
                      </a:r>
                      <a:r>
                        <a:rPr lang="de-DE" sz="1400" kern="1200" baseline="0" dirty="0" smtClean="0"/>
                        <a:t> </a:t>
                      </a:r>
                      <a:r>
                        <a:rPr lang="de-DE" sz="1400" kern="1200" baseline="0" dirty="0" err="1" smtClean="0"/>
                        <a:t>give</a:t>
                      </a:r>
                      <a:r>
                        <a:rPr lang="de-DE" sz="1400" kern="1200" baseline="0" dirty="0" smtClean="0"/>
                        <a:t> </a:t>
                      </a:r>
                      <a:r>
                        <a:rPr lang="de-DE" sz="1400" kern="1200" baseline="0" dirty="0" err="1" smtClean="0"/>
                        <a:t>relief</a:t>
                      </a:r>
                      <a:r>
                        <a:rPr lang="de-DE" sz="1400" kern="1200" baseline="0" dirty="0" smtClean="0"/>
                        <a:t> </a:t>
                      </a:r>
                      <a:r>
                        <a:rPr lang="de-DE" sz="1400" kern="1200" baseline="0" dirty="0" err="1" smtClean="0"/>
                        <a:t>to</a:t>
                      </a:r>
                      <a:r>
                        <a:rPr lang="de-DE" sz="1400" kern="1200" baseline="0" dirty="0" smtClean="0"/>
                        <a:t> </a:t>
                      </a:r>
                      <a:r>
                        <a:rPr lang="de-DE" sz="1400" kern="1200" baseline="0" dirty="0" err="1" smtClean="0"/>
                        <a:t>the</a:t>
                      </a:r>
                      <a:r>
                        <a:rPr lang="de-DE" sz="1400" kern="1200" baseline="0" dirty="0" smtClean="0"/>
                        <a:t> </a:t>
                      </a:r>
                      <a:r>
                        <a:rPr lang="de-DE" sz="1400" kern="1200" baseline="0" dirty="0" err="1" smtClean="0"/>
                        <a:t>main</a:t>
                      </a:r>
                      <a:r>
                        <a:rPr lang="de-DE" sz="1400" kern="1200" baseline="0" dirty="0" smtClean="0"/>
                        <a:t> </a:t>
                      </a:r>
                      <a:r>
                        <a:rPr lang="de-DE" sz="1400" kern="1200" baseline="0" dirty="0" err="1" smtClean="0"/>
                        <a:t>contractor</a:t>
                      </a:r>
                      <a:endParaRPr lang="de-DE" sz="1400" kern="1200" baseline="0" dirty="0" smtClean="0"/>
                    </a:p>
                    <a:p>
                      <a:endParaRPr lang="de-DE" sz="1400" kern="1200" baseline="0" dirty="0" smtClean="0"/>
                    </a:p>
                    <a:p>
                      <a:r>
                        <a:rPr lang="de-DE" sz="1400" kern="1200" baseline="0" dirty="0" smtClean="0"/>
                        <a:t> </a:t>
                      </a:r>
                    </a:p>
                    <a:p>
                      <a:endParaRPr lang="de-DE" sz="1400" kern="1200" baseline="0" dirty="0" smtClean="0"/>
                    </a:p>
                    <a:p>
                      <a:endParaRPr lang="de-DE" sz="1400" kern="1200" baseline="0" dirty="0" smtClean="0"/>
                    </a:p>
                    <a:p>
                      <a:r>
                        <a:rPr lang="de-DE" sz="1400" kern="1200" baseline="0" dirty="0" smtClean="0"/>
                        <a:t>+ ext. </a:t>
                      </a:r>
                      <a:r>
                        <a:rPr lang="de-DE" sz="1400" kern="1200" baseline="0" dirty="0" err="1" smtClean="0"/>
                        <a:t>product</a:t>
                      </a:r>
                      <a:r>
                        <a:rPr lang="de-DE" sz="1400" kern="1200" baseline="0" dirty="0" smtClean="0"/>
                        <a:t> </a:t>
                      </a:r>
                      <a:r>
                        <a:rPr lang="de-DE" sz="1400" kern="1200" baseline="0" dirty="0" err="1" smtClean="0"/>
                        <a:t>liability</a:t>
                      </a:r>
                      <a:endParaRPr lang="de-DE" sz="1400" kern="1200" baseline="0" dirty="0" smtClean="0"/>
                    </a:p>
                    <a:p>
                      <a:r>
                        <a:rPr lang="de-DE" sz="1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de-DE" sz="14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de-DE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manufacturer</a:t>
                      </a:r>
                      <a:endParaRPr lang="de-DE" sz="14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07" marR="91207" marT="45604" marB="456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7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Insurance marke </a:t>
            </a:r>
            <a:r>
              <a:rPr lang="de-DE" dirty="0" err="1" smtClean="0"/>
              <a:t>Onshore</a:t>
            </a:r>
            <a:r>
              <a:rPr lang="de-DE" dirty="0" smtClean="0"/>
              <a:t> &amp; Offshore</a:t>
            </a:r>
            <a:br>
              <a:rPr lang="de-DE" dirty="0" smtClean="0"/>
            </a:br>
            <a:r>
              <a:rPr lang="de-DE" dirty="0" smtClean="0"/>
              <a:t>The </a:t>
            </a:r>
            <a:r>
              <a:rPr lang="de-DE" dirty="0" err="1" smtClean="0"/>
              <a:t>future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de-DE" b="1" dirty="0" smtClean="0"/>
          </a:p>
          <a:p>
            <a:pPr lvl="1">
              <a:lnSpc>
                <a:spcPct val="100000"/>
              </a:lnSpc>
            </a:pPr>
            <a:r>
              <a:rPr lang="de-DE" sz="2000" dirty="0" smtClean="0"/>
              <a:t>New </a:t>
            </a:r>
            <a:r>
              <a:rPr lang="de-DE" sz="2000" dirty="0" err="1" smtClean="0"/>
              <a:t>independent</a:t>
            </a:r>
            <a:r>
              <a:rPr lang="de-DE" sz="2000" dirty="0" smtClean="0"/>
              <a:t> </a:t>
            </a:r>
            <a:r>
              <a:rPr lang="de-DE" sz="2000" dirty="0" err="1" smtClean="0"/>
              <a:t>service</a:t>
            </a:r>
            <a:r>
              <a:rPr lang="de-DE" sz="2000" dirty="0" smtClean="0"/>
              <a:t> </a:t>
            </a:r>
            <a:r>
              <a:rPr lang="de-DE" sz="2000" dirty="0" err="1" smtClean="0"/>
              <a:t>partners</a:t>
            </a:r>
            <a:r>
              <a:rPr lang="de-DE" sz="2000" dirty="0" smtClean="0"/>
              <a:t> will </a:t>
            </a:r>
            <a:r>
              <a:rPr lang="de-DE" sz="2000" dirty="0" err="1" smtClean="0"/>
              <a:t>step</a:t>
            </a:r>
            <a:r>
              <a:rPr lang="de-DE" sz="2000" dirty="0" smtClean="0"/>
              <a:t> in</a:t>
            </a:r>
          </a:p>
          <a:p>
            <a:pPr lvl="1">
              <a:lnSpc>
                <a:spcPct val="100000"/>
              </a:lnSpc>
            </a:pPr>
            <a:r>
              <a:rPr lang="de-DE" sz="2000" dirty="0" smtClean="0"/>
              <a:t>TSA-</a:t>
            </a:r>
            <a:r>
              <a:rPr lang="de-DE" sz="2000" dirty="0" err="1" smtClean="0"/>
              <a:t>Contracts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independend</a:t>
            </a:r>
            <a:r>
              <a:rPr lang="de-DE" sz="2000" dirty="0" smtClean="0"/>
              <a:t> </a:t>
            </a:r>
            <a:r>
              <a:rPr lang="de-DE" sz="2000" dirty="0" err="1" smtClean="0"/>
              <a:t>services</a:t>
            </a:r>
            <a:r>
              <a:rPr lang="de-DE" sz="2000" dirty="0" smtClean="0"/>
              <a:t> </a:t>
            </a:r>
            <a:r>
              <a:rPr lang="de-DE" sz="2000" dirty="0" err="1" smtClean="0"/>
              <a:t>companies</a:t>
            </a:r>
            <a:r>
              <a:rPr lang="de-DE" sz="2000" smtClean="0"/>
              <a:t> incl</a:t>
            </a:r>
            <a:r>
              <a:rPr lang="de-DE" sz="2000" dirty="0" smtClean="0"/>
              <a:t>. </a:t>
            </a:r>
            <a:r>
              <a:rPr lang="de-DE" sz="2000" dirty="0" err="1" smtClean="0"/>
              <a:t>availability</a:t>
            </a:r>
            <a:endParaRPr lang="de-DE" sz="2000" dirty="0" smtClean="0"/>
          </a:p>
          <a:p>
            <a:pPr lvl="1">
              <a:lnSpc>
                <a:spcPct val="100000"/>
              </a:lnSpc>
            </a:pPr>
            <a:r>
              <a:rPr lang="de-DE" sz="2000" dirty="0" smtClean="0"/>
              <a:t>Main </a:t>
            </a:r>
            <a:r>
              <a:rPr lang="de-DE" sz="2000" dirty="0" err="1" smtClean="0"/>
              <a:t>technical</a:t>
            </a:r>
            <a:r>
              <a:rPr lang="de-DE" sz="2000" dirty="0" smtClean="0"/>
              <a:t> </a:t>
            </a:r>
            <a:r>
              <a:rPr lang="de-DE" sz="2000" dirty="0" err="1" smtClean="0"/>
              <a:t>problems</a:t>
            </a:r>
            <a:r>
              <a:rPr lang="de-DE" sz="2000" dirty="0" smtClean="0"/>
              <a:t> </a:t>
            </a:r>
            <a:r>
              <a:rPr lang="de-DE" sz="2000" dirty="0" err="1" smtClean="0"/>
              <a:t>had</a:t>
            </a:r>
            <a:r>
              <a:rPr lang="de-DE" sz="2000" dirty="0" smtClean="0"/>
              <a:t> </a:t>
            </a:r>
            <a:r>
              <a:rPr lang="de-DE" sz="2000" dirty="0" err="1" smtClean="0"/>
              <a:t>been</a:t>
            </a:r>
            <a:r>
              <a:rPr lang="de-DE" sz="2000" dirty="0" smtClean="0"/>
              <a:t> </a:t>
            </a:r>
            <a:r>
              <a:rPr lang="de-DE" sz="2000" dirty="0" err="1" smtClean="0"/>
              <a:t>solved</a:t>
            </a:r>
            <a:r>
              <a:rPr lang="de-DE" sz="2000" dirty="0" smtClean="0"/>
              <a:t> but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problems</a:t>
            </a:r>
            <a:r>
              <a:rPr lang="de-DE" sz="2000" dirty="0" smtClean="0"/>
              <a:t> </a:t>
            </a:r>
            <a:r>
              <a:rPr lang="de-DE" sz="2000" dirty="0" err="1" smtClean="0"/>
              <a:t>arise</a:t>
            </a:r>
            <a:r>
              <a:rPr lang="de-DE" sz="2000" dirty="0" smtClean="0"/>
              <a:t> at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horizon</a:t>
            </a:r>
            <a:r>
              <a:rPr lang="de-DE" sz="2000" dirty="0" smtClean="0"/>
              <a:t> </a:t>
            </a:r>
          </a:p>
          <a:p>
            <a:pPr lvl="1">
              <a:lnSpc>
                <a:spcPct val="100000"/>
              </a:lnSpc>
            </a:pPr>
            <a:r>
              <a:rPr lang="de-DE" sz="2000" dirty="0" err="1" smtClean="0"/>
              <a:t>Overcapacity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insurance</a:t>
            </a:r>
            <a:r>
              <a:rPr lang="de-DE" sz="2000" dirty="0" smtClean="0"/>
              <a:t> </a:t>
            </a:r>
            <a:r>
              <a:rPr lang="de-DE" sz="2000" dirty="0" err="1" smtClean="0"/>
              <a:t>market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until</a:t>
            </a:r>
            <a:r>
              <a:rPr lang="de-DE" sz="2000" dirty="0" smtClean="0"/>
              <a:t> a </a:t>
            </a:r>
            <a:r>
              <a:rPr lang="de-DE" sz="2000" dirty="0" err="1" smtClean="0"/>
              <a:t>big</a:t>
            </a:r>
            <a:r>
              <a:rPr lang="de-DE" sz="2000" dirty="0" smtClean="0"/>
              <a:t> bang!</a:t>
            </a:r>
          </a:p>
          <a:p>
            <a:pPr lvl="1">
              <a:lnSpc>
                <a:spcPct val="100000"/>
              </a:lnSpc>
            </a:pPr>
            <a:r>
              <a:rPr lang="de-DE" sz="2000" dirty="0" err="1" smtClean="0"/>
              <a:t>Availability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vessels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still not a </a:t>
            </a:r>
            <a:r>
              <a:rPr lang="de-DE" sz="2000" dirty="0" err="1" smtClean="0"/>
              <a:t>problem</a:t>
            </a:r>
            <a:endParaRPr lang="de-DE" sz="2000" dirty="0" smtClean="0"/>
          </a:p>
          <a:p>
            <a:pPr lvl="1">
              <a:lnSpc>
                <a:spcPct val="100000"/>
              </a:lnSpc>
            </a:pPr>
            <a:r>
              <a:rPr lang="de-DE" sz="2000" dirty="0" err="1" smtClean="0"/>
              <a:t>Insurer</a:t>
            </a:r>
            <a:r>
              <a:rPr lang="de-DE" sz="2000" dirty="0" smtClean="0"/>
              <a:t> and </a:t>
            </a:r>
            <a:r>
              <a:rPr lang="de-DE" sz="2000" dirty="0" err="1" smtClean="0"/>
              <a:t>pension</a:t>
            </a:r>
            <a:r>
              <a:rPr lang="de-DE" sz="2000" dirty="0" smtClean="0"/>
              <a:t> </a:t>
            </a:r>
            <a:r>
              <a:rPr lang="de-DE" sz="2000" dirty="0" err="1" smtClean="0"/>
              <a:t>funds</a:t>
            </a:r>
            <a:r>
              <a:rPr lang="de-DE" sz="2000" dirty="0" smtClean="0"/>
              <a:t> </a:t>
            </a:r>
            <a:r>
              <a:rPr lang="de-DE" sz="2000" dirty="0" err="1" smtClean="0"/>
              <a:t>look</a:t>
            </a:r>
            <a:r>
              <a:rPr lang="de-DE" sz="2000" dirty="0" smtClean="0"/>
              <a:t> after </a:t>
            </a:r>
            <a:r>
              <a:rPr lang="de-DE" sz="2000" dirty="0" err="1" smtClean="0"/>
              <a:t>OWP´s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an </a:t>
            </a:r>
            <a:r>
              <a:rPr lang="de-DE" sz="2000" dirty="0" err="1" smtClean="0"/>
              <a:t>investment</a:t>
            </a:r>
            <a:r>
              <a:rPr lang="de-DE" sz="2000" dirty="0" smtClean="0"/>
              <a:t> </a:t>
            </a:r>
            <a:r>
              <a:rPr lang="de-DE" sz="2000" dirty="0" err="1" smtClean="0"/>
              <a:t>case</a:t>
            </a:r>
            <a:endParaRPr lang="de-DE" sz="2000" dirty="0" smtClean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de-DE" sz="1600" dirty="0" smtClean="0"/>
          </a:p>
          <a:p>
            <a:pPr>
              <a:lnSpc>
                <a:spcPct val="100000"/>
              </a:lnSpc>
            </a:pPr>
            <a:endParaRPr lang="de-DE" sz="1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Hamburg, 28th September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WindEurope Summit 2016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FEBB9091-5BBA-4093-A35E-E893536AB304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09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97908" y="1949426"/>
            <a:ext cx="8206288" cy="334358"/>
          </a:xfrm>
        </p:spPr>
        <p:txBody>
          <a:bodyPr/>
          <a:lstStyle/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 / </a:t>
            </a:r>
            <a:r>
              <a:rPr lang="de-DE" dirty="0" err="1" smtClean="0"/>
              <a:t>Stay</a:t>
            </a:r>
            <a:r>
              <a:rPr lang="de-DE" dirty="0" smtClean="0"/>
              <a:t> in </a:t>
            </a:r>
            <a:r>
              <a:rPr lang="de-DE" dirty="0" err="1" smtClean="0"/>
              <a:t>contact</a:t>
            </a:r>
            <a:r>
              <a:rPr lang="de-DE" dirty="0"/>
              <a:t>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de-DE" dirty="0" smtClean="0"/>
              <a:t>Dr. Patrick Wendisch</a:t>
            </a:r>
            <a:endParaRPr lang="de-DE" dirty="0"/>
          </a:p>
          <a:p>
            <a:pPr lvl="0"/>
            <a:r>
              <a:rPr lang="de-DE" dirty="0" smtClean="0"/>
              <a:t>Managing Partner</a:t>
            </a:r>
            <a:endParaRPr lang="de-DE" dirty="0"/>
          </a:p>
          <a:p>
            <a:pPr lvl="0"/>
            <a:endParaRPr lang="de-DE" dirty="0"/>
          </a:p>
          <a:p>
            <a:pPr lvl="0"/>
            <a:r>
              <a:rPr lang="de-DE" dirty="0" smtClean="0"/>
              <a:t>Nordwest Assekuranzmakler GmbH &amp; Co. KG</a:t>
            </a:r>
            <a:endParaRPr lang="de-DE" dirty="0"/>
          </a:p>
          <a:p>
            <a:pPr lvl="0"/>
            <a:r>
              <a:rPr lang="de-DE" dirty="0" smtClean="0"/>
              <a:t>Herrlichkeit 5-6, 28199 Bremen, Germany</a:t>
            </a:r>
            <a:endParaRPr lang="de-DE" dirty="0"/>
          </a:p>
          <a:p>
            <a:pPr lvl="0"/>
            <a:endParaRPr lang="de-DE" dirty="0"/>
          </a:p>
          <a:p>
            <a:pPr lvl="0"/>
            <a:r>
              <a:rPr lang="de-DE" dirty="0"/>
              <a:t>T +49 (0) 421 </a:t>
            </a:r>
            <a:r>
              <a:rPr lang="de-DE" dirty="0" smtClean="0"/>
              <a:t>989607-300</a:t>
            </a:r>
            <a:endParaRPr lang="de-DE" dirty="0"/>
          </a:p>
          <a:p>
            <a:pPr lvl="0"/>
            <a:r>
              <a:rPr lang="de-DE" dirty="0"/>
              <a:t>F +49 (0) 421 </a:t>
            </a:r>
            <a:r>
              <a:rPr lang="de-DE" dirty="0" smtClean="0"/>
              <a:t>989607-4300</a:t>
            </a:r>
            <a:endParaRPr lang="de-DE" dirty="0"/>
          </a:p>
          <a:p>
            <a:pPr lvl="0"/>
            <a:endParaRPr lang="de-DE" dirty="0"/>
          </a:p>
          <a:p>
            <a:pPr lvl="0"/>
            <a:r>
              <a:rPr lang="de-DE" dirty="0" smtClean="0"/>
              <a:t>p.wendisch@nw-assekuranz.de</a:t>
            </a:r>
            <a:endParaRPr lang="de-DE" dirty="0"/>
          </a:p>
          <a:p>
            <a:pPr lvl="0"/>
            <a:r>
              <a:rPr lang="de-DE" dirty="0"/>
              <a:t>www.nw-assekuranz.de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4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Master_L&amp;S">
  <a:themeElements>
    <a:clrScheme name="NW Assekuranz">
      <a:dk1>
        <a:srgbClr val="2E4454"/>
      </a:dk1>
      <a:lt1>
        <a:sysClr val="window" lastClr="FFFFFF"/>
      </a:lt1>
      <a:dk2>
        <a:srgbClr val="960523"/>
      </a:dk2>
      <a:lt2>
        <a:srgbClr val="2E4454"/>
      </a:lt2>
      <a:accent1>
        <a:srgbClr val="2E4454"/>
      </a:accent1>
      <a:accent2>
        <a:srgbClr val="515F6E"/>
      </a:accent2>
      <a:accent3>
        <a:srgbClr val="787F8C"/>
      </a:accent3>
      <a:accent4>
        <a:srgbClr val="A1A4AE"/>
      </a:accent4>
      <a:accent5>
        <a:srgbClr val="CECFD5"/>
      </a:accent5>
      <a:accent6>
        <a:srgbClr val="E5E5E9"/>
      </a:accent6>
      <a:hlink>
        <a:srgbClr val="2E4454"/>
      </a:hlink>
      <a:folHlink>
        <a:srgbClr val="2E4454"/>
      </a:folHlink>
    </a:clrScheme>
    <a:fontScheme name="L&amp;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WA_Basisfolien_Englisch_01" id="{BC43EBDE-AB7E-44D4-83B9-B67C7F0704C4}" vid="{090539C8-7046-4B16-AE10-39270D60D7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NWA_Basisfolien_Englisch_01</Template>
  <TotalTime>0</TotalTime>
  <Words>894</Words>
  <Application>Microsoft Office PowerPoint</Application>
  <PresentationFormat>Benutzerdefiniert</PresentationFormat>
  <Paragraphs>216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Symbol</vt:lpstr>
      <vt:lpstr>Times New Roman</vt:lpstr>
      <vt:lpstr>Wingdings</vt:lpstr>
      <vt:lpstr>PPT_Master_L&amp;S</vt:lpstr>
      <vt:lpstr>Insurance Solutions for Offshore Wind Contractors Conventional and special risk transfer  </vt:lpstr>
      <vt:lpstr>Nordwest Assekuranzmakler  Leading Broker in Offshore and Onshore Wind Insurance</vt:lpstr>
      <vt:lpstr>Nordwest Assekuranzmakler Track Record (Extract)</vt:lpstr>
      <vt:lpstr>Operational OWP – Projects serviced by NWA including those Projects being in the Erection Phase in the German North Sea (in MW)</vt:lpstr>
      <vt:lpstr>Comprehensive Insurance Concept for Contractors Contractors Protection Insurance Concept (CPIC) </vt:lpstr>
      <vt:lpstr>Comprehensive Insurance Concept Contractors Protection Insurance Concept (CPIC) </vt:lpstr>
      <vt:lpstr>Excursion mechanical damages – where can they be insured</vt:lpstr>
      <vt:lpstr>Insurance marke Onshore &amp; Offshore The future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Heß, Annekathrin</dc:creator>
  <cp:lastModifiedBy>Kiehl, Sonja</cp:lastModifiedBy>
  <cp:revision>118</cp:revision>
  <cp:lastPrinted>2016-09-27T13:33:19Z</cp:lastPrinted>
  <dcterms:created xsi:type="dcterms:W3CDTF">2015-05-21T08:25:28Z</dcterms:created>
  <dcterms:modified xsi:type="dcterms:W3CDTF">2016-09-28T11:01:13Z</dcterms:modified>
</cp:coreProperties>
</file>