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98" r:id="rId3"/>
    <p:sldId id="401" r:id="rId4"/>
    <p:sldId id="391" r:id="rId5"/>
    <p:sldId id="399" r:id="rId6"/>
    <p:sldId id="392" r:id="rId7"/>
    <p:sldId id="402" r:id="rId8"/>
    <p:sldId id="404" r:id="rId9"/>
    <p:sldId id="379" r:id="rId10"/>
    <p:sldId id="378" r:id="rId11"/>
    <p:sldId id="396" r:id="rId12"/>
    <p:sldId id="395" r:id="rId13"/>
    <p:sldId id="384" r:id="rId14"/>
    <p:sldId id="385" r:id="rId15"/>
    <p:sldId id="387" r:id="rId16"/>
    <p:sldId id="386" r:id="rId17"/>
    <p:sldId id="405" r:id="rId18"/>
    <p:sldId id="272" r:id="rId19"/>
    <p:sldId id="258"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5">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Wadham-Gagnon" initials="MW" lastIdx="1" clrIdx="0">
    <p:extLst>
      <p:ext uri="{19B8F6BF-5375-455C-9EA6-DF929625EA0E}">
        <p15:presenceInfo xmlns:p15="http://schemas.microsoft.com/office/powerpoint/2012/main" userId="Matthew Wadham-Gagn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D9F2"/>
    <a:srgbClr val="FFFF00"/>
    <a:srgbClr val="FFEB9C"/>
    <a:srgbClr val="C6EFCE"/>
    <a:srgbClr val="000000"/>
    <a:srgbClr val="FFC7CE"/>
    <a:srgbClr val="9C6500"/>
    <a:srgbClr val="D0D8E8"/>
    <a:srgbClr val="E9EDF4"/>
    <a:srgbClr val="1748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3435" autoAdjust="0"/>
  </p:normalViewPr>
  <p:slideViewPr>
    <p:cSldViewPr snapToGrid="0" snapToObjects="1">
      <p:cViewPr varScale="1">
        <p:scale>
          <a:sx n="66" d="100"/>
          <a:sy n="66" d="100"/>
        </p:scale>
        <p:origin x="78" y="252"/>
      </p:cViewPr>
      <p:guideLst>
        <p:guide orient="horz" pos="3555"/>
        <p:guide pos="2881"/>
      </p:guideLst>
    </p:cSldViewPr>
  </p:slideViewPr>
  <p:outlineViewPr>
    <p:cViewPr>
      <p:scale>
        <a:sx n="33" d="100"/>
        <a:sy n="33" d="100"/>
      </p:scale>
      <p:origin x="0" y="2016"/>
    </p:cViewPr>
  </p:outlineViewPr>
  <p:notesTextViewPr>
    <p:cViewPr>
      <p:scale>
        <a:sx n="100" d="100"/>
        <a:sy n="100" d="100"/>
      </p:scale>
      <p:origin x="0" y="0"/>
    </p:cViewPr>
  </p:notesTextViewPr>
  <p:sorterViewPr>
    <p:cViewPr>
      <p:scale>
        <a:sx n="90" d="100"/>
        <a:sy n="90" d="100"/>
      </p:scale>
      <p:origin x="0" y="3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25T22:40:21.954" idx="1">
    <p:pos x="5217" y="936"/>
    <p:text>CANWEA LOGO</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4DF26-2BD0-476A-BC3E-A6C21C35DDBE}" type="datetimeFigureOut">
              <a:rPr lang="fr-CA" smtClean="0"/>
              <a:t>2016-09-28</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7626E-ECF3-49A1-B2F0-2B33CDC34768}" type="slidenum">
              <a:rPr lang="fr-CA" smtClean="0"/>
              <a:t>‹#›</a:t>
            </a:fld>
            <a:endParaRPr lang="fr-CA"/>
          </a:p>
        </p:txBody>
      </p:sp>
    </p:spTree>
    <p:extLst>
      <p:ext uri="{BB962C8B-B14F-4D97-AF65-F5344CB8AC3E}">
        <p14:creationId xmlns:p14="http://schemas.microsoft.com/office/powerpoint/2010/main" val="193335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64931">
              <a:defRPr/>
            </a:pPr>
            <a:r>
              <a:rPr lang="fr-CA" dirty="0" smtClean="0"/>
              <a:t>Non-for-profit</a:t>
            </a:r>
            <a:r>
              <a:rPr lang="fr-CA" baseline="0" dirty="0" smtClean="0"/>
              <a:t> </a:t>
            </a:r>
            <a:r>
              <a:rPr lang="fr-CA" baseline="0" dirty="0" err="1" smtClean="0"/>
              <a:t>research</a:t>
            </a:r>
            <a:r>
              <a:rPr lang="fr-CA" baseline="0" dirty="0" smtClean="0"/>
              <a:t> and </a:t>
            </a:r>
            <a:r>
              <a:rPr lang="fr-CA" baseline="0" dirty="0" err="1" smtClean="0"/>
              <a:t>technology</a:t>
            </a:r>
            <a:r>
              <a:rPr lang="fr-CA" baseline="0" dirty="0" smtClean="0"/>
              <a:t> </a:t>
            </a:r>
            <a:r>
              <a:rPr lang="fr-CA" baseline="0" dirty="0" err="1" smtClean="0"/>
              <a:t>transfer</a:t>
            </a:r>
            <a:r>
              <a:rPr lang="fr-CA" baseline="0" dirty="0" smtClean="0"/>
              <a:t> center </a:t>
            </a:r>
            <a:r>
              <a:rPr lang="fr-CA" baseline="0" dirty="0" err="1" smtClean="0"/>
              <a:t>located</a:t>
            </a:r>
            <a:r>
              <a:rPr lang="fr-CA" baseline="0" dirty="0" smtClean="0"/>
              <a:t> </a:t>
            </a:r>
            <a:r>
              <a:rPr lang="en-CA" baseline="0" dirty="0" smtClean="0"/>
              <a:t>on the tip of the </a:t>
            </a:r>
            <a:r>
              <a:rPr lang="en-CA" baseline="0" dirty="0" err="1" smtClean="0"/>
              <a:t>gaspé</a:t>
            </a:r>
            <a:r>
              <a:rPr lang="en-CA" baseline="0" dirty="0" smtClean="0"/>
              <a:t> peninsula, in Qc, Canada</a:t>
            </a:r>
          </a:p>
          <a:p>
            <a:pPr defTabSz="864931">
              <a:defRPr/>
            </a:pPr>
            <a:endParaRPr lang="en-CA" baseline="0" dirty="0" smtClean="0"/>
          </a:p>
          <a:p>
            <a:pPr defTabSz="864931">
              <a:defRPr/>
            </a:pPr>
            <a:r>
              <a:rPr lang="en-CA" baseline="0" dirty="0" smtClean="0"/>
              <a:t>Founded  in  2000,  the  </a:t>
            </a:r>
            <a:r>
              <a:rPr lang="en-CA" baseline="0" dirty="0" err="1" smtClean="0"/>
              <a:t>TechnoCentre</a:t>
            </a:r>
            <a:r>
              <a:rPr lang="en-CA" baseline="0" dirty="0" smtClean="0"/>
              <a:t>  </a:t>
            </a:r>
            <a:r>
              <a:rPr lang="en-CA" baseline="0" dirty="0" err="1" smtClean="0"/>
              <a:t>éolien</a:t>
            </a:r>
            <a:r>
              <a:rPr lang="en-CA" baseline="0" dirty="0" smtClean="0"/>
              <a:t>  is  a  research  and  technology  transfer  centre  that helps companies adapt their technology to withstand the northern climate, develop new products for the wind power industry, and integrate the power supply chain in Québec. The </a:t>
            </a:r>
            <a:r>
              <a:rPr lang="en-CA" baseline="0" dirty="0" err="1" smtClean="0"/>
              <a:t>TechnoCentre</a:t>
            </a:r>
            <a:r>
              <a:rPr lang="en-CA" baseline="0" dirty="0" smtClean="0"/>
              <a:t> </a:t>
            </a:r>
            <a:r>
              <a:rPr lang="en-CA" baseline="0" dirty="0" err="1" smtClean="0"/>
              <a:t>éolien</a:t>
            </a:r>
            <a:r>
              <a:rPr lang="en-CA" baseline="0" dirty="0" smtClean="0"/>
              <a:t>  has  four  principal  areas  of  endeavour:  </a:t>
            </a:r>
          </a:p>
          <a:p>
            <a:pPr marL="162175" indent="-162175" defTabSz="864931">
              <a:buFont typeface="Arial" panose="020B0604020202020204" pitchFamily="34" charset="0"/>
              <a:buChar char="•"/>
              <a:defRPr/>
            </a:pPr>
            <a:r>
              <a:rPr lang="en-CA" baseline="0" dirty="0" smtClean="0"/>
              <a:t>technical  assistance  for  businesses</a:t>
            </a:r>
          </a:p>
          <a:p>
            <a:pPr marL="162175" indent="-162175" defTabSz="864931">
              <a:buFont typeface="Arial" panose="020B0604020202020204" pitchFamily="34" charset="0"/>
              <a:buChar char="•"/>
              <a:defRPr/>
            </a:pPr>
            <a:r>
              <a:rPr lang="en-CA" baseline="0" dirty="0" smtClean="0"/>
              <a:t>applied research</a:t>
            </a:r>
          </a:p>
          <a:p>
            <a:pPr marL="162175" indent="-162175" defTabSz="864931">
              <a:buFont typeface="Arial" panose="020B0604020202020204" pitchFamily="34" charset="0"/>
              <a:buChar char="•"/>
              <a:defRPr/>
            </a:pPr>
            <a:r>
              <a:rPr lang="en-CA" baseline="0" dirty="0" smtClean="0"/>
              <a:t>economic development </a:t>
            </a:r>
          </a:p>
          <a:p>
            <a:pPr marL="162175" indent="-162175" defTabSz="864931">
              <a:buFont typeface="Arial" panose="020B0604020202020204" pitchFamily="34" charset="0"/>
              <a:buChar char="•"/>
              <a:defRPr/>
            </a:pPr>
            <a:r>
              <a:rPr lang="en-CA" baseline="0" dirty="0" smtClean="0"/>
              <a:t>communication/events. </a:t>
            </a:r>
          </a:p>
          <a:p>
            <a:pPr defTabSz="864931">
              <a:defRPr/>
            </a:pPr>
            <a:r>
              <a:rPr lang="en-CA" baseline="0" dirty="0" smtClean="0"/>
              <a:t> </a:t>
            </a:r>
          </a:p>
          <a:p>
            <a:pPr defTabSz="864931">
              <a:defRPr/>
            </a:pPr>
            <a:endParaRPr lang="en-CA" baseline="0" dirty="0" smtClean="0"/>
          </a:p>
          <a:p>
            <a:pPr defTabSz="864931">
              <a:defRPr/>
            </a:pPr>
            <a:endParaRPr lang="fr-CA" dirty="0" smtClean="0"/>
          </a:p>
          <a:p>
            <a:pPr defTabSz="864931">
              <a:defRPr/>
            </a:pPr>
            <a:endParaRPr lang="fr-CA" dirty="0" smtClean="0"/>
          </a:p>
        </p:txBody>
      </p:sp>
      <p:sp>
        <p:nvSpPr>
          <p:cNvPr id="4" name="Espace réservé du numéro de diapositive 3"/>
          <p:cNvSpPr>
            <a:spLocks noGrp="1"/>
          </p:cNvSpPr>
          <p:nvPr>
            <p:ph type="sldNum" sz="quarter" idx="10"/>
          </p:nvPr>
        </p:nvSpPr>
        <p:spPr/>
        <p:txBody>
          <a:bodyPr/>
          <a:lstStyle/>
          <a:p>
            <a:fld id="{31EE8B1C-F775-4D2F-AAE3-A9016FAB9D7A}" type="slidenum">
              <a:rPr lang="fr-CA" smtClean="0"/>
              <a:t>4</a:t>
            </a:fld>
            <a:endParaRPr lang="fr-CA"/>
          </a:p>
        </p:txBody>
      </p:sp>
    </p:spTree>
    <p:extLst>
      <p:ext uri="{BB962C8B-B14F-4D97-AF65-F5344CB8AC3E}">
        <p14:creationId xmlns:p14="http://schemas.microsoft.com/office/powerpoint/2010/main" val="63079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Highly</a:t>
            </a:r>
            <a:r>
              <a:rPr lang="fr-CA" dirty="0" smtClean="0"/>
              <a:t> </a:t>
            </a:r>
            <a:r>
              <a:rPr lang="fr-CA" dirty="0" err="1" smtClean="0"/>
              <a:t>Qualified</a:t>
            </a:r>
            <a:r>
              <a:rPr lang="fr-CA" dirty="0" smtClean="0"/>
              <a:t> Personnel</a:t>
            </a:r>
          </a:p>
          <a:p>
            <a:r>
              <a:rPr lang="fr-CA" dirty="0" smtClean="0"/>
              <a:t>50% </a:t>
            </a:r>
            <a:r>
              <a:rPr lang="fr-CA" dirty="0" err="1" smtClean="0"/>
              <a:t>with</a:t>
            </a:r>
            <a:r>
              <a:rPr lang="fr-CA" dirty="0" smtClean="0"/>
              <a:t> </a:t>
            </a:r>
            <a:r>
              <a:rPr lang="fr-CA" dirty="0" err="1" smtClean="0"/>
              <a:t>graduate</a:t>
            </a:r>
            <a:r>
              <a:rPr lang="fr-CA" dirty="0" smtClean="0"/>
              <a:t> </a:t>
            </a:r>
            <a:r>
              <a:rPr lang="fr-CA" dirty="0" err="1" smtClean="0"/>
              <a:t>degrees</a:t>
            </a:r>
            <a:r>
              <a:rPr lang="fr-CA" dirty="0" smtClean="0"/>
              <a:t> (Masters</a:t>
            </a:r>
            <a:r>
              <a:rPr lang="fr-CA" baseline="0" dirty="0" smtClean="0"/>
              <a:t> or </a:t>
            </a:r>
            <a:r>
              <a:rPr lang="fr-CA" baseline="0" dirty="0" err="1" smtClean="0"/>
              <a:t>PhDs</a:t>
            </a:r>
            <a:r>
              <a:rPr lang="fr-CA" baseline="0" dirty="0" smtClean="0"/>
              <a:t>)</a:t>
            </a:r>
          </a:p>
          <a:p>
            <a:r>
              <a:rPr lang="fr-CA" baseline="0" dirty="0" smtClean="0"/>
              <a:t>25% </a:t>
            </a:r>
            <a:r>
              <a:rPr lang="fr-CA" baseline="0" dirty="0" err="1" smtClean="0"/>
              <a:t>with</a:t>
            </a:r>
            <a:r>
              <a:rPr lang="fr-CA" baseline="0" dirty="0" smtClean="0"/>
              <a:t> </a:t>
            </a:r>
            <a:r>
              <a:rPr lang="fr-CA" baseline="0" dirty="0" err="1" smtClean="0"/>
              <a:t>undergraduate</a:t>
            </a:r>
            <a:endParaRPr lang="fr-CA" baseline="0" dirty="0" smtClean="0"/>
          </a:p>
          <a:p>
            <a:r>
              <a:rPr lang="fr-CA" baseline="0" dirty="0" smtClean="0"/>
              <a:t>25% </a:t>
            </a:r>
            <a:r>
              <a:rPr lang="fr-CA" baseline="0" dirty="0" err="1" smtClean="0"/>
              <a:t>college</a:t>
            </a:r>
            <a:endParaRPr lang="fr-CA" baseline="0" dirty="0" smtClean="0"/>
          </a:p>
          <a:p>
            <a:endParaRPr lang="fr-CA" baseline="0" dirty="0" smtClean="0"/>
          </a:p>
          <a:p>
            <a:r>
              <a:rPr lang="fr-CA" baseline="0" dirty="0" smtClean="0"/>
              <a:t>60% in Natural Sciences and Engineering</a:t>
            </a:r>
          </a:p>
          <a:p>
            <a:r>
              <a:rPr lang="fr-CA" baseline="0" dirty="0" smtClean="0"/>
              <a:t>40% Business Admin Communications</a:t>
            </a:r>
            <a:endParaRPr lang="fr-CA" dirty="0"/>
          </a:p>
        </p:txBody>
      </p:sp>
      <p:sp>
        <p:nvSpPr>
          <p:cNvPr id="4" name="Espace réservé du numéro de diapositive 3"/>
          <p:cNvSpPr>
            <a:spLocks noGrp="1"/>
          </p:cNvSpPr>
          <p:nvPr>
            <p:ph type="sldNum" sz="quarter" idx="10"/>
          </p:nvPr>
        </p:nvSpPr>
        <p:spPr/>
        <p:txBody>
          <a:bodyPr/>
          <a:lstStyle/>
          <a:p>
            <a:fld id="{6F07626E-ECF3-49A1-B2F0-2B33CDC34768}" type="slidenum">
              <a:rPr lang="fr-CA" smtClean="0"/>
              <a:t>5</a:t>
            </a:fld>
            <a:endParaRPr lang="fr-CA"/>
          </a:p>
        </p:txBody>
      </p:sp>
    </p:spTree>
    <p:extLst>
      <p:ext uri="{BB962C8B-B14F-4D97-AF65-F5344CB8AC3E}">
        <p14:creationId xmlns:p14="http://schemas.microsoft.com/office/powerpoint/2010/main" val="410559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Icing Class between 2 to 3 based on IEA classification based on a scale</a:t>
            </a:r>
            <a:r>
              <a:rPr lang="en-CA" baseline="0" dirty="0" smtClean="0"/>
              <a:t> of 5</a:t>
            </a:r>
          </a:p>
          <a:p>
            <a:endParaRPr lang="en-CA" baseline="0" dirty="0" smtClean="0"/>
          </a:p>
          <a:p>
            <a:r>
              <a:rPr lang="en-CA" baseline="0" dirty="0" smtClean="0"/>
              <a:t>Between the 2 </a:t>
            </a:r>
            <a:r>
              <a:rPr lang="en-CA" baseline="0" dirty="0" err="1" smtClean="0"/>
              <a:t>Senvion</a:t>
            </a:r>
            <a:r>
              <a:rPr lang="en-CA" baseline="0" dirty="0" smtClean="0"/>
              <a:t> turbines we have a recent </a:t>
            </a:r>
            <a:r>
              <a:rPr lang="en-CA" baseline="0" dirty="0" err="1" smtClean="0"/>
              <a:t>autonomos</a:t>
            </a:r>
            <a:r>
              <a:rPr lang="en-CA" baseline="0" dirty="0" smtClean="0"/>
              <a:t> Wind/diesel micro grid that include:</a:t>
            </a:r>
          </a:p>
          <a:p>
            <a:pPr marL="162175" indent="-162175">
              <a:buFont typeface="Arial" panose="020B0604020202020204" pitchFamily="34" charset="0"/>
              <a:buChar char="•"/>
            </a:pPr>
            <a:r>
              <a:rPr lang="en-CA" baseline="0" dirty="0" smtClean="0"/>
              <a:t>2 </a:t>
            </a:r>
            <a:r>
              <a:rPr lang="en-CA" baseline="0" dirty="0" err="1" smtClean="0"/>
              <a:t>Eocycle</a:t>
            </a:r>
            <a:r>
              <a:rPr lang="en-CA" baseline="0" dirty="0" smtClean="0"/>
              <a:t> 25kW  and 7.5 </a:t>
            </a:r>
            <a:r>
              <a:rPr lang="en-CA" baseline="0" dirty="0" err="1" smtClean="0"/>
              <a:t>Bergey</a:t>
            </a:r>
            <a:r>
              <a:rPr lang="en-CA" baseline="0" dirty="0" smtClean="0"/>
              <a:t> turbines</a:t>
            </a:r>
          </a:p>
          <a:p>
            <a:pPr marL="162175" indent="-162175">
              <a:buFont typeface="Arial" panose="020B0604020202020204" pitchFamily="34" charset="0"/>
              <a:buChar char="•"/>
            </a:pPr>
            <a:r>
              <a:rPr lang="en-CA" baseline="0" dirty="0" smtClean="0"/>
              <a:t>2 50kW diesel </a:t>
            </a:r>
            <a:r>
              <a:rPr lang="en-CA" baseline="0" dirty="0" err="1" smtClean="0"/>
              <a:t>genrator</a:t>
            </a:r>
            <a:endParaRPr lang="en-CA" baseline="0" dirty="0" smtClean="0"/>
          </a:p>
          <a:p>
            <a:pPr marL="162175" indent="-162175">
              <a:buFont typeface="Arial" panose="020B0604020202020204" pitchFamily="34" charset="0"/>
              <a:buChar char="•"/>
            </a:pPr>
            <a:r>
              <a:rPr lang="en-CA" baseline="0" dirty="0" smtClean="0"/>
              <a:t>AC and DC bus</a:t>
            </a:r>
          </a:p>
          <a:p>
            <a:pPr marL="162175" indent="-162175">
              <a:buFont typeface="Arial" panose="020B0604020202020204" pitchFamily="34" charset="0"/>
              <a:buChar char="•"/>
            </a:pPr>
            <a:r>
              <a:rPr lang="en-CA" baseline="0" dirty="0" smtClean="0"/>
              <a:t>Battery bench and compressed air accumulator</a:t>
            </a:r>
          </a:p>
          <a:p>
            <a:endParaRPr lang="en-CA" baseline="0" dirty="0" smtClean="0"/>
          </a:p>
          <a:p>
            <a:endParaRPr lang="fr-CA" dirty="0"/>
          </a:p>
        </p:txBody>
      </p:sp>
      <p:sp>
        <p:nvSpPr>
          <p:cNvPr id="4" name="Espace réservé du numéro de diapositive 3"/>
          <p:cNvSpPr>
            <a:spLocks noGrp="1"/>
          </p:cNvSpPr>
          <p:nvPr>
            <p:ph type="sldNum" sz="quarter" idx="10"/>
          </p:nvPr>
        </p:nvSpPr>
        <p:spPr/>
        <p:txBody>
          <a:bodyPr/>
          <a:lstStyle/>
          <a:p>
            <a:fld id="{31EE8B1C-F775-4D2F-AAE3-A9016FAB9D7A}" type="slidenum">
              <a:rPr lang="fr-CA" smtClean="0"/>
              <a:t>6</a:t>
            </a:fld>
            <a:endParaRPr lang="fr-CA"/>
          </a:p>
        </p:txBody>
      </p:sp>
    </p:spTree>
    <p:extLst>
      <p:ext uri="{BB962C8B-B14F-4D97-AF65-F5344CB8AC3E}">
        <p14:creationId xmlns:p14="http://schemas.microsoft.com/office/powerpoint/2010/main" val="76884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742950" lvl="1" indent="-285750">
              <a:buFont typeface="Arial" panose="020B0604020202020204" pitchFamily="34" charset="0"/>
              <a:buChar char="•"/>
            </a:pPr>
            <a:r>
              <a:rPr lang="en-CA" dirty="0" smtClean="0"/>
              <a:t>Hub Cam and nacelle camera</a:t>
            </a:r>
          </a:p>
          <a:p>
            <a:pPr marL="742950" lvl="1" indent="-285750">
              <a:buFont typeface="Arial" panose="020B0604020202020204" pitchFamily="34" charset="0"/>
              <a:buChar char="•"/>
            </a:pPr>
            <a:r>
              <a:rPr lang="en-CA" dirty="0" smtClean="0"/>
              <a:t>Infrared Hub cam</a:t>
            </a:r>
          </a:p>
          <a:p>
            <a:pPr marL="742950" lvl="1" indent="-285750">
              <a:buFont typeface="Arial" panose="020B0604020202020204" pitchFamily="34" charset="0"/>
              <a:buChar char="•"/>
            </a:pPr>
            <a:r>
              <a:rPr lang="en-CA" dirty="0" smtClean="0"/>
              <a:t>Meteorological sensors (humidity, solar radiation, precipitation)</a:t>
            </a:r>
          </a:p>
          <a:p>
            <a:pPr marL="742950" lvl="1" indent="-285750">
              <a:buFont typeface="Arial" panose="020B0604020202020204" pitchFamily="34" charset="0"/>
              <a:buChar char="•"/>
            </a:pPr>
            <a:r>
              <a:rPr lang="en-CA" dirty="0" smtClean="0"/>
              <a:t>Ice blade sensors</a:t>
            </a:r>
          </a:p>
          <a:p>
            <a:pPr marL="742950" lvl="1" indent="-285750">
              <a:buFont typeface="Arial" panose="020B0604020202020204" pitchFamily="34" charset="0"/>
              <a:buChar char="•"/>
            </a:pPr>
            <a:r>
              <a:rPr lang="en-CA" dirty="0" smtClean="0"/>
              <a:t>Load measurement sensor</a:t>
            </a:r>
          </a:p>
          <a:p>
            <a:pPr marL="1200150" lvl="2" indent="-285750">
              <a:buFont typeface="Arial" panose="020B0604020202020204" pitchFamily="34" charset="0"/>
              <a:buChar char="•"/>
            </a:pPr>
            <a:r>
              <a:rPr lang="en-CA" dirty="0" smtClean="0"/>
              <a:t>Blade</a:t>
            </a:r>
          </a:p>
          <a:p>
            <a:pPr marL="1200150" lvl="2" indent="-285750">
              <a:buFont typeface="Arial" panose="020B0604020202020204" pitchFamily="34" charset="0"/>
              <a:buChar char="•"/>
            </a:pPr>
            <a:r>
              <a:rPr lang="en-CA" dirty="0" smtClean="0"/>
              <a:t>Tower</a:t>
            </a:r>
          </a:p>
          <a:p>
            <a:pPr marL="1200150" lvl="2" indent="-285750">
              <a:buFont typeface="Arial" panose="020B0604020202020204" pitchFamily="34" charset="0"/>
              <a:buChar char="•"/>
            </a:pPr>
            <a:r>
              <a:rPr lang="en-CA" dirty="0" smtClean="0"/>
              <a:t>Shaft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6F07626E-ECF3-49A1-B2F0-2B33CDC34768}" type="slidenum">
              <a:rPr lang="fr-CA" smtClean="0"/>
              <a:t>9</a:t>
            </a:fld>
            <a:endParaRPr lang="fr-CA"/>
          </a:p>
        </p:txBody>
      </p:sp>
    </p:spTree>
    <p:extLst>
      <p:ext uri="{BB962C8B-B14F-4D97-AF65-F5344CB8AC3E}">
        <p14:creationId xmlns:p14="http://schemas.microsoft.com/office/powerpoint/2010/main" val="118297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143991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232599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415400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342110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164035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296757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368154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292065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284690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282658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104E3AF8-0D66-E94A-8E39-CACD25303CE6}" type="datetimeFigureOut">
              <a:rPr lang="fr-FR" smtClean="0"/>
              <a:pPr/>
              <a:t>28/09/2016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A1FF7-A514-774A-B16E-BF489ED667FE}" type="slidenum">
              <a:rPr lang="fr-FR" smtClean="0"/>
              <a:pPr/>
              <a:t>‹#›</a:t>
            </a:fld>
            <a:endParaRPr lang="fr-FR"/>
          </a:p>
        </p:txBody>
      </p:sp>
    </p:spTree>
    <p:extLst>
      <p:ext uri="{BB962C8B-B14F-4D97-AF65-F5344CB8AC3E}">
        <p14:creationId xmlns:p14="http://schemas.microsoft.com/office/powerpoint/2010/main" val="38522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E3AF8-0D66-E94A-8E39-CACD25303CE6}" type="datetimeFigureOut">
              <a:rPr lang="fr-FR" smtClean="0"/>
              <a:pPr/>
              <a:t>28/09/2016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1FF7-A514-774A-B16E-BF489ED667FE}" type="slidenum">
              <a:rPr lang="fr-FR" smtClean="0"/>
              <a:pPr/>
              <a:t>‹#›</a:t>
            </a:fld>
            <a:endParaRPr lang="fr-FR"/>
          </a:p>
        </p:txBody>
      </p:sp>
    </p:spTree>
    <p:extLst>
      <p:ext uri="{BB962C8B-B14F-4D97-AF65-F5344CB8AC3E}">
        <p14:creationId xmlns:p14="http://schemas.microsoft.com/office/powerpoint/2010/main" val="158203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29.jpg"/><Relationship Id="rId12"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g"/><Relationship Id="rId11" Type="http://schemas.openxmlformats.org/officeDocument/2006/relationships/image" Target="../media/image33.png"/><Relationship Id="rId5" Type="http://schemas.openxmlformats.org/officeDocument/2006/relationships/image" Target="../media/image27.jpg"/><Relationship Id="rId10" Type="http://schemas.openxmlformats.org/officeDocument/2006/relationships/image" Target="../media/image32.png"/><Relationship Id="rId4" Type="http://schemas.openxmlformats.org/officeDocument/2006/relationships/image" Target="../media/image26.jp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llipse.png"/>
          <p:cNvPicPr>
            <a:picLocks noChangeAspect="1"/>
          </p:cNvPicPr>
          <p:nvPr/>
        </p:nvPicPr>
        <p:blipFill rotWithShape="1">
          <a:blip r:embed="rId2">
            <a:extLst>
              <a:ext uri="{28A0092B-C50C-407E-A947-70E740481C1C}">
                <a14:useLocalDpi xmlns:a14="http://schemas.microsoft.com/office/drawing/2010/main" val="0"/>
              </a:ext>
            </a:extLst>
          </a:blip>
          <a:srcRect r="23473" b="8164"/>
          <a:stretch/>
        </p:blipFill>
        <p:spPr>
          <a:xfrm>
            <a:off x="4331535" y="1639131"/>
            <a:ext cx="4812465" cy="5218869"/>
          </a:xfrm>
          <a:prstGeom prst="rect">
            <a:avLst/>
          </a:prstGeom>
        </p:spPr>
      </p:pic>
      <p:pic>
        <p:nvPicPr>
          <p:cNvPr id="6" name="Image 5" descr="Logo T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086" y="834951"/>
            <a:ext cx="3124562" cy="688270"/>
          </a:xfrm>
          <a:prstGeom prst="rect">
            <a:avLst/>
          </a:prstGeom>
        </p:spPr>
      </p:pic>
      <p:sp>
        <p:nvSpPr>
          <p:cNvPr id="7" name="ZoneTexte 6"/>
          <p:cNvSpPr txBox="1"/>
          <p:nvPr/>
        </p:nvSpPr>
        <p:spPr>
          <a:xfrm>
            <a:off x="899212" y="1682409"/>
            <a:ext cx="7392071" cy="739754"/>
          </a:xfrm>
          <a:prstGeom prst="rect">
            <a:avLst/>
          </a:prstGeom>
          <a:noFill/>
        </p:spPr>
        <p:txBody>
          <a:bodyPr wrap="square" rtlCol="0">
            <a:spAutoFit/>
          </a:bodyPr>
          <a:lstStyle/>
          <a:p>
            <a:pPr algn="r">
              <a:lnSpc>
                <a:spcPct val="150000"/>
              </a:lnSpc>
            </a:pPr>
            <a:r>
              <a:rPr lang="en-US" sz="3200" dirty="0">
                <a:solidFill>
                  <a:srgbClr val="174890"/>
                </a:solidFill>
                <a:latin typeface="Forgotten Futurist"/>
              </a:rPr>
              <a:t>Wind Turbine Control in </a:t>
            </a:r>
            <a:r>
              <a:rPr lang="en-US" sz="3200" dirty="0" smtClean="0">
                <a:solidFill>
                  <a:srgbClr val="174890"/>
                </a:solidFill>
                <a:latin typeface="Forgotten Futurist"/>
              </a:rPr>
              <a:t>Icing Climate</a:t>
            </a:r>
          </a:p>
        </p:txBody>
      </p:sp>
      <p:pic>
        <p:nvPicPr>
          <p:cNvPr id="2" name="Image 1" descr="Pale cote.png"/>
          <p:cNvPicPr>
            <a:picLocks noChangeAspect="1"/>
          </p:cNvPicPr>
          <p:nvPr/>
        </p:nvPicPr>
        <p:blipFill rotWithShape="1">
          <a:blip r:embed="rId4">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8" name="ZoneTexte 7"/>
          <p:cNvSpPr txBox="1"/>
          <p:nvPr/>
        </p:nvSpPr>
        <p:spPr>
          <a:xfrm>
            <a:off x="3087805" y="5629138"/>
            <a:ext cx="5203479" cy="646331"/>
          </a:xfrm>
          <a:prstGeom prst="rect">
            <a:avLst/>
          </a:prstGeom>
          <a:noFill/>
        </p:spPr>
        <p:txBody>
          <a:bodyPr wrap="square" rtlCol="0">
            <a:spAutoFit/>
          </a:bodyPr>
          <a:lstStyle/>
          <a:p>
            <a:pPr algn="r">
              <a:lnSpc>
                <a:spcPct val="150000"/>
              </a:lnSpc>
            </a:pPr>
            <a:r>
              <a:rPr lang="fr-FR" sz="1200" dirty="0" err="1" smtClean="0">
                <a:latin typeface="PT Sans"/>
                <a:cs typeface="PT Sans"/>
              </a:rPr>
              <a:t>WindEurope</a:t>
            </a:r>
            <a:r>
              <a:rPr lang="fr-FR" sz="1200" dirty="0" smtClean="0">
                <a:latin typeface="PT Sans"/>
                <a:cs typeface="PT Sans"/>
              </a:rPr>
              <a:t> 2016</a:t>
            </a:r>
          </a:p>
          <a:p>
            <a:pPr algn="r">
              <a:lnSpc>
                <a:spcPct val="150000"/>
              </a:lnSpc>
            </a:pPr>
            <a:r>
              <a:rPr lang="nb-NO" sz="1200" dirty="0" smtClean="0">
                <a:latin typeface="PT Sans"/>
                <a:cs typeface="PT Sans"/>
              </a:rPr>
              <a:t>Hamburg</a:t>
            </a:r>
            <a:endParaRPr lang="fr-FR" sz="1200" dirty="0">
              <a:latin typeface="PT Sans"/>
              <a:cs typeface="PT Sans"/>
            </a:endParaRPr>
          </a:p>
        </p:txBody>
      </p:sp>
      <p:sp>
        <p:nvSpPr>
          <p:cNvPr id="3" name="ZoneTexte 2"/>
          <p:cNvSpPr txBox="1"/>
          <p:nvPr/>
        </p:nvSpPr>
        <p:spPr>
          <a:xfrm>
            <a:off x="1622739" y="4392790"/>
            <a:ext cx="6668546" cy="584775"/>
          </a:xfrm>
          <a:prstGeom prst="rect">
            <a:avLst/>
          </a:prstGeom>
          <a:noFill/>
        </p:spPr>
        <p:txBody>
          <a:bodyPr wrap="square" rtlCol="0">
            <a:spAutoFit/>
          </a:bodyPr>
          <a:lstStyle/>
          <a:p>
            <a:pPr algn="r"/>
            <a:r>
              <a:rPr lang="en-US" sz="1600" dirty="0"/>
              <a:t>Matthew Wadham-Gagnon, </a:t>
            </a:r>
            <a:r>
              <a:rPr lang="en-US" sz="1600" dirty="0" err="1"/>
              <a:t>eng.</a:t>
            </a:r>
            <a:r>
              <a:rPr lang="en-US" sz="1600" dirty="0"/>
              <a:t>, </a:t>
            </a:r>
            <a:r>
              <a:rPr lang="en-US" sz="1600" dirty="0" err="1"/>
              <a:t>M.Eng</a:t>
            </a:r>
            <a:r>
              <a:rPr lang="en-US" sz="1600" dirty="0"/>
              <a:t>.</a:t>
            </a:r>
          </a:p>
          <a:p>
            <a:pPr algn="r"/>
            <a:r>
              <a:rPr lang="en-US" sz="1600" dirty="0"/>
              <a:t>Project Manager / Business Development Coordinator</a:t>
            </a:r>
          </a:p>
        </p:txBody>
      </p:sp>
      <p:sp>
        <p:nvSpPr>
          <p:cNvPr id="9"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12352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Infrastructure and </a:t>
            </a:r>
            <a:r>
              <a:rPr lang="fr-FR" sz="2800" dirty="0" err="1" smtClean="0">
                <a:solidFill>
                  <a:srgbClr val="174890"/>
                </a:solidFill>
                <a:latin typeface="Forgotten Futurist"/>
              </a:rPr>
              <a:t>Sensors</a:t>
            </a:r>
            <a:endParaRPr lang="fr-FR" sz="2800" dirty="0" smtClean="0">
              <a:solidFill>
                <a:srgbClr val="174890"/>
              </a:solidFill>
              <a:latin typeface="Forgotten Futurist"/>
            </a:endParaRP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10</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3">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3" name="ZoneTexte 2"/>
          <p:cNvSpPr txBox="1"/>
          <p:nvPr/>
        </p:nvSpPr>
        <p:spPr>
          <a:xfrm>
            <a:off x="927429" y="1064218"/>
            <a:ext cx="6706692" cy="3077766"/>
          </a:xfrm>
          <a:prstGeom prst="rect">
            <a:avLst/>
          </a:prstGeom>
          <a:noFill/>
        </p:spPr>
        <p:txBody>
          <a:bodyPr wrap="square" rtlCol="0">
            <a:spAutoFit/>
          </a:bodyPr>
          <a:lstStyle/>
          <a:p>
            <a:r>
              <a:rPr lang="en-CA" sz="2800" b="1" dirty="0" smtClean="0"/>
              <a:t>On TCE test site</a:t>
            </a:r>
          </a:p>
          <a:p>
            <a:pPr marL="742950" lvl="1" indent="-285750">
              <a:buFont typeface="Arial" panose="020B0604020202020204" pitchFamily="34" charset="0"/>
              <a:buChar char="•"/>
            </a:pPr>
            <a:r>
              <a:rPr lang="en-CA" sz="2000" dirty="0" smtClean="0"/>
              <a:t>On the 2 MM92 turbine</a:t>
            </a:r>
          </a:p>
          <a:p>
            <a:pPr marL="742950" lvl="1" indent="-285750">
              <a:buFont typeface="Arial" panose="020B0604020202020204" pitchFamily="34" charset="0"/>
              <a:buChar char="•"/>
            </a:pPr>
            <a:endParaRPr lang="en-CA" dirty="0"/>
          </a:p>
          <a:p>
            <a:pPr marL="742950" lvl="1" indent="-285750">
              <a:buFont typeface="Arial" panose="020B0604020202020204" pitchFamily="34" charset="0"/>
              <a:buChar char="•"/>
            </a:pPr>
            <a:endParaRPr lang="en-CA" dirty="0" smtClean="0"/>
          </a:p>
          <a:p>
            <a:pPr marL="742950" lvl="1" indent="-285750">
              <a:buFont typeface="Arial" panose="020B0604020202020204" pitchFamily="34" charset="0"/>
              <a:buChar char="•"/>
            </a:pPr>
            <a:endParaRPr lang="en-CA" dirty="0"/>
          </a:p>
          <a:p>
            <a:pPr marL="742950" lvl="1" indent="-285750">
              <a:buFont typeface="Arial" panose="020B0604020202020204" pitchFamily="34" charset="0"/>
              <a:buChar char="•"/>
            </a:pPr>
            <a:endParaRPr lang="en-CA" dirty="0" smtClean="0"/>
          </a:p>
          <a:p>
            <a:pPr marL="742950" lvl="1" indent="-285750">
              <a:buFont typeface="Arial" panose="020B0604020202020204" pitchFamily="34" charset="0"/>
              <a:buChar char="•"/>
            </a:pPr>
            <a:endParaRPr lang="en-CA" dirty="0"/>
          </a:p>
          <a:p>
            <a:pPr marL="742950" lvl="1" indent="-285750">
              <a:buFont typeface="Arial" panose="020B0604020202020204" pitchFamily="34" charset="0"/>
              <a:buChar char="•"/>
            </a:pPr>
            <a:endParaRPr lang="en-CA" dirty="0" smtClean="0"/>
          </a:p>
          <a:p>
            <a:pPr marL="742950" lvl="1" indent="-285750">
              <a:buFont typeface="Arial" panose="020B0604020202020204" pitchFamily="34" charset="0"/>
              <a:buChar char="•"/>
            </a:pPr>
            <a:endParaRPr lang="en-CA" dirty="0" smtClean="0"/>
          </a:p>
          <a:p>
            <a:pPr marL="742950" lvl="1" indent="-285750">
              <a:buFont typeface="Arial" panose="020B0604020202020204" pitchFamily="34" charset="0"/>
              <a:buChar char="•"/>
            </a:pPr>
            <a:r>
              <a:rPr lang="en-CA" sz="2000" dirty="0" smtClean="0"/>
              <a:t>On MMV1 weather masts</a:t>
            </a:r>
          </a:p>
        </p:txBody>
      </p:sp>
      <p:sp>
        <p:nvSpPr>
          <p:cNvPr id="4" name="ZoneTexte 3"/>
          <p:cNvSpPr txBox="1"/>
          <p:nvPr/>
        </p:nvSpPr>
        <p:spPr>
          <a:xfrm>
            <a:off x="6380298" y="1953227"/>
            <a:ext cx="2726858" cy="400110"/>
          </a:xfrm>
          <a:prstGeom prst="rect">
            <a:avLst/>
          </a:prstGeom>
          <a:noFill/>
        </p:spPr>
        <p:txBody>
          <a:bodyPr wrap="square" rtlCol="0">
            <a:spAutoFit/>
          </a:bodyPr>
          <a:lstStyle/>
          <a:p>
            <a:r>
              <a:rPr lang="en-CA" sz="2000" u="sng" dirty="0" smtClean="0"/>
              <a:t>Blade sensor bench test</a:t>
            </a:r>
            <a:endParaRPr lang="fr-CA" sz="2000" u="sng" dirty="0"/>
          </a:p>
        </p:txBody>
      </p:sp>
      <p:sp>
        <p:nvSpPr>
          <p:cNvPr id="10" name="ZoneTexte 9"/>
          <p:cNvSpPr txBox="1"/>
          <p:nvPr/>
        </p:nvSpPr>
        <p:spPr>
          <a:xfrm>
            <a:off x="1360126" y="1940348"/>
            <a:ext cx="2726858" cy="400110"/>
          </a:xfrm>
          <a:prstGeom prst="rect">
            <a:avLst/>
          </a:prstGeom>
          <a:noFill/>
        </p:spPr>
        <p:txBody>
          <a:bodyPr wrap="square" rtlCol="0">
            <a:spAutoFit/>
          </a:bodyPr>
          <a:lstStyle/>
          <a:p>
            <a:r>
              <a:rPr lang="en-CA" sz="2000" u="sng" dirty="0" smtClean="0"/>
              <a:t>Camera packages</a:t>
            </a:r>
            <a:endParaRPr lang="fr-CA" sz="2000" u="sng" dirty="0"/>
          </a:p>
        </p:txBody>
      </p:sp>
      <p:grpSp>
        <p:nvGrpSpPr>
          <p:cNvPr id="19" name="Groupe 18"/>
          <p:cNvGrpSpPr/>
          <p:nvPr/>
        </p:nvGrpSpPr>
        <p:grpSpPr>
          <a:xfrm>
            <a:off x="646377" y="2438239"/>
            <a:ext cx="5658931" cy="1183170"/>
            <a:chOff x="721367" y="2438239"/>
            <a:chExt cx="5658931" cy="1183170"/>
          </a:xfrm>
        </p:grpSpPr>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67" y="2460885"/>
              <a:ext cx="1517170" cy="1137878"/>
            </a:xfrm>
            <a:prstGeom prst="roundRect">
              <a:avLst>
                <a:gd name="adj" fmla="val 8594"/>
              </a:avLst>
            </a:prstGeom>
            <a:solidFill>
              <a:srgbClr val="FFFFFF">
                <a:shade val="85000"/>
              </a:srgbClr>
            </a:solidFill>
            <a:ln>
              <a:noFill/>
            </a:ln>
            <a:effectLst/>
          </p:spPr>
        </p:pic>
        <p:pic>
          <p:nvPicPr>
            <p:cNvPr id="13" name="Image 12"/>
            <p:cNvPicPr>
              <a:picLocks noChangeAspect="1"/>
            </p:cNvPicPr>
            <p:nvPr/>
          </p:nvPicPr>
          <p:blipFill rotWithShape="1">
            <a:blip r:embed="rId5">
              <a:extLst>
                <a:ext uri="{28A0092B-C50C-407E-A947-70E740481C1C}">
                  <a14:useLocalDpi xmlns:a14="http://schemas.microsoft.com/office/drawing/2010/main" val="0"/>
                </a:ext>
              </a:extLst>
            </a:blip>
            <a:srcRect t="3333" r="14238"/>
            <a:stretch/>
          </p:blipFill>
          <p:spPr>
            <a:xfrm>
              <a:off x="2308109" y="2460885"/>
              <a:ext cx="1346021" cy="1137878"/>
            </a:xfrm>
            <a:prstGeom prst="roundRect">
              <a:avLst>
                <a:gd name="adj" fmla="val 8594"/>
              </a:avLst>
            </a:prstGeom>
            <a:solidFill>
              <a:srgbClr val="FFFFFF">
                <a:shade val="85000"/>
              </a:srgbClr>
            </a:solidFill>
            <a:ln>
              <a:noFill/>
            </a:ln>
            <a:effectLst/>
          </p:spPr>
        </p:pic>
        <p:pic>
          <p:nvPicPr>
            <p:cNvPr id="14" name="Image 13"/>
            <p:cNvPicPr>
              <a:picLocks noChangeAspect="1"/>
            </p:cNvPicPr>
            <p:nvPr/>
          </p:nvPicPr>
          <p:blipFill rotWithShape="1">
            <a:blip r:embed="rId6">
              <a:extLst>
                <a:ext uri="{28A0092B-C50C-407E-A947-70E740481C1C}">
                  <a14:useLocalDpi xmlns:a14="http://schemas.microsoft.com/office/drawing/2010/main" val="0"/>
                </a:ext>
              </a:extLst>
            </a:blip>
            <a:srcRect l="13997" t="7747" r="31973" b="30755"/>
            <a:stretch/>
          </p:blipFill>
          <p:spPr>
            <a:xfrm>
              <a:off x="3723702" y="2438239"/>
              <a:ext cx="1386000" cy="1183170"/>
            </a:xfrm>
            <a:prstGeom prst="roundRect">
              <a:avLst>
                <a:gd name="adj" fmla="val 8594"/>
              </a:avLst>
            </a:prstGeom>
            <a:solidFill>
              <a:srgbClr val="FFFFFF">
                <a:shade val="85000"/>
              </a:srgbClr>
            </a:solidFill>
            <a:ln>
              <a:noFill/>
            </a:ln>
            <a:effectLst/>
          </p:spPr>
        </p:pic>
        <p:pic>
          <p:nvPicPr>
            <p:cNvPr id="15" name="Image 14"/>
            <p:cNvPicPr>
              <a:picLocks noChangeAspect="1"/>
            </p:cNvPicPr>
            <p:nvPr/>
          </p:nvPicPr>
          <p:blipFill rotWithShape="1">
            <a:blip r:embed="rId7">
              <a:extLst>
                <a:ext uri="{28A0092B-C50C-407E-A947-70E740481C1C}">
                  <a14:useLocalDpi xmlns:a14="http://schemas.microsoft.com/office/drawing/2010/main" val="0"/>
                </a:ext>
              </a:extLst>
            </a:blip>
            <a:srcRect t="6741" r="29000"/>
            <a:stretch/>
          </p:blipFill>
          <p:spPr>
            <a:xfrm>
              <a:off x="5179273" y="2438239"/>
              <a:ext cx="1201025" cy="1183170"/>
            </a:xfrm>
            <a:prstGeom prst="roundRect">
              <a:avLst>
                <a:gd name="adj" fmla="val 8594"/>
              </a:avLst>
            </a:prstGeom>
            <a:solidFill>
              <a:srgbClr val="FFFFFF">
                <a:shade val="85000"/>
              </a:srgbClr>
            </a:solidFill>
            <a:ln>
              <a:noFill/>
            </a:ln>
            <a:effectLst/>
          </p:spPr>
        </p:pic>
      </p:grpSp>
      <p:pic>
        <p:nvPicPr>
          <p:cNvPr id="16" name="Image 15"/>
          <p:cNvPicPr>
            <a:picLocks noChangeAspect="1"/>
          </p:cNvPicPr>
          <p:nvPr/>
        </p:nvPicPr>
        <p:blipFill rotWithShape="1">
          <a:blip r:embed="rId8">
            <a:extLst>
              <a:ext uri="{28A0092B-C50C-407E-A947-70E740481C1C}">
                <a14:useLocalDpi xmlns:a14="http://schemas.microsoft.com/office/drawing/2010/main" val="0"/>
              </a:ext>
            </a:extLst>
          </a:blip>
          <a:srcRect t="29180" r="59927" b="62579"/>
          <a:stretch/>
        </p:blipFill>
        <p:spPr>
          <a:xfrm>
            <a:off x="988620" y="4785962"/>
            <a:ext cx="4716175" cy="1483771"/>
          </a:xfrm>
          <a:prstGeom prst="rect">
            <a:avLst/>
          </a:prstGeom>
        </p:spPr>
      </p:pic>
      <p:sp>
        <p:nvSpPr>
          <p:cNvPr id="5" name="AutoShape 2" descr="Résultats de recherche d'images pour « fos4x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4" descr="Résultats de recherche d'images pour « fos4x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7" name="AutoShape 6" descr="Résultats de recherche d'images pour « fos4x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8" name="AutoShape 11" descr="Résultats de recherche d'images pour « bosch rexroth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grpSp>
        <p:nvGrpSpPr>
          <p:cNvPr id="20" name="Groupe 19"/>
          <p:cNvGrpSpPr/>
          <p:nvPr/>
        </p:nvGrpSpPr>
        <p:grpSpPr>
          <a:xfrm>
            <a:off x="7213962" y="2460885"/>
            <a:ext cx="1368000" cy="1703217"/>
            <a:chOff x="7398196" y="2460885"/>
            <a:chExt cx="1368000" cy="1703217"/>
          </a:xfrm>
        </p:grpSpPr>
        <p:pic>
          <p:nvPicPr>
            <p:cNvPr id="7175"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3720" t="29405" r="46138" b="10745"/>
            <a:stretch/>
          </p:blipFill>
          <p:spPr bwMode="auto">
            <a:xfrm>
              <a:off x="7398196" y="2460885"/>
              <a:ext cx="1368000" cy="54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descr="Résultats de recherche d'images pour « eologix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8196" y="3092067"/>
              <a:ext cx="1368000" cy="4530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8196" y="3627781"/>
              <a:ext cx="1368000" cy="53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ZoneTexte 23"/>
          <p:cNvSpPr txBox="1"/>
          <p:nvPr/>
        </p:nvSpPr>
        <p:spPr>
          <a:xfrm>
            <a:off x="1360126" y="4187284"/>
            <a:ext cx="2726858" cy="400110"/>
          </a:xfrm>
          <a:prstGeom prst="rect">
            <a:avLst/>
          </a:prstGeom>
          <a:noFill/>
        </p:spPr>
        <p:txBody>
          <a:bodyPr wrap="square" rtlCol="0">
            <a:spAutoFit/>
          </a:bodyPr>
          <a:lstStyle/>
          <a:p>
            <a:r>
              <a:rPr lang="en-CA" sz="2000" u="sng" dirty="0" smtClean="0"/>
              <a:t>Ice detector bench test</a:t>
            </a:r>
            <a:endParaRPr lang="fr-CA" sz="2000" u="sng" dirty="0"/>
          </a:p>
        </p:txBody>
      </p:sp>
      <p:sp>
        <p:nvSpPr>
          <p:cNvPr id="25" name="ZoneTexte 24"/>
          <p:cNvSpPr txBox="1"/>
          <p:nvPr/>
        </p:nvSpPr>
        <p:spPr>
          <a:xfrm>
            <a:off x="5338853" y="4187284"/>
            <a:ext cx="2726858" cy="400110"/>
          </a:xfrm>
          <a:prstGeom prst="rect">
            <a:avLst/>
          </a:prstGeom>
          <a:noFill/>
        </p:spPr>
        <p:txBody>
          <a:bodyPr wrap="square" rtlCol="0">
            <a:spAutoFit/>
          </a:bodyPr>
          <a:lstStyle/>
          <a:p>
            <a:r>
              <a:rPr lang="en-CA" sz="2000" u="sng" dirty="0" smtClean="0"/>
              <a:t>Micro Rain Radar</a:t>
            </a:r>
            <a:endParaRPr lang="fr-CA" sz="2000" u="sng" dirty="0"/>
          </a:p>
        </p:txBody>
      </p:sp>
      <p:grpSp>
        <p:nvGrpSpPr>
          <p:cNvPr id="21" name="Groupe 20"/>
          <p:cNvGrpSpPr/>
          <p:nvPr/>
        </p:nvGrpSpPr>
        <p:grpSpPr>
          <a:xfrm>
            <a:off x="5655925" y="4735621"/>
            <a:ext cx="3086080" cy="1534112"/>
            <a:chOff x="1194695" y="2532855"/>
            <a:chExt cx="7847703" cy="3263901"/>
          </a:xfrm>
        </p:grpSpPr>
        <p:pic>
          <p:nvPicPr>
            <p:cNvPr id="26" name="Picture 2" descr="http://www.alliance-technologies.net/meteo/PARTENAIRES/METEK/images%20metek/Mrr2_k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4695" y="2919412"/>
              <a:ext cx="2490786" cy="249078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e 26"/>
            <p:cNvGrpSpPr/>
            <p:nvPr/>
          </p:nvGrpSpPr>
          <p:grpSpPr>
            <a:xfrm>
              <a:off x="4112192" y="2532855"/>
              <a:ext cx="4930206" cy="3263901"/>
              <a:chOff x="4112192" y="2532855"/>
              <a:chExt cx="4930206" cy="3263901"/>
            </a:xfrm>
          </p:grpSpPr>
          <p:pic>
            <p:nvPicPr>
              <p:cNvPr id="28" name="Image 27"/>
              <p:cNvPicPr>
                <a:picLocks noChangeAspect="1"/>
              </p:cNvPicPr>
              <p:nvPr/>
            </p:nvPicPr>
            <p:blipFill rotWithShape="1">
              <a:blip r:embed="rId13">
                <a:extLst>
                  <a:ext uri="{28A0092B-C50C-407E-A947-70E740481C1C}">
                    <a14:useLocalDpi xmlns:a14="http://schemas.microsoft.com/office/drawing/2010/main" val="0"/>
                  </a:ext>
                </a:extLst>
              </a:blip>
              <a:srcRect l="53750" t="42828" r="6389" b="6706"/>
              <a:stretch/>
            </p:blipFill>
            <p:spPr>
              <a:xfrm>
                <a:off x="4112192" y="2532855"/>
                <a:ext cx="4930206" cy="3263901"/>
              </a:xfrm>
              <a:prstGeom prst="rect">
                <a:avLst/>
              </a:prstGeom>
            </p:spPr>
          </p:pic>
          <p:sp>
            <p:nvSpPr>
              <p:cNvPr id="29" name="Rectangle 28"/>
              <p:cNvSpPr/>
              <p:nvPr/>
            </p:nvSpPr>
            <p:spPr>
              <a:xfrm>
                <a:off x="6209788" y="3286125"/>
                <a:ext cx="759337" cy="984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sp>
        <p:nvSpPr>
          <p:cNvPr id="31"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404124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err="1" smtClean="0">
                <a:solidFill>
                  <a:srgbClr val="174890"/>
                </a:solidFill>
                <a:latin typeface="Forgotten Futurist"/>
              </a:rPr>
              <a:t>Example</a:t>
            </a:r>
            <a:r>
              <a:rPr lang="fr-FR" sz="2800" dirty="0" smtClean="0">
                <a:solidFill>
                  <a:srgbClr val="174890"/>
                </a:solidFill>
                <a:latin typeface="Forgotten Futurist"/>
              </a:rPr>
              <a:t> of local </a:t>
            </a:r>
            <a:r>
              <a:rPr lang="fr-FR" sz="2800" dirty="0" err="1" smtClean="0">
                <a:solidFill>
                  <a:srgbClr val="174890"/>
                </a:solidFill>
                <a:latin typeface="Forgotten Futurist"/>
              </a:rPr>
              <a:t>ice</a:t>
            </a:r>
            <a:r>
              <a:rPr lang="fr-FR" sz="2800" dirty="0" smtClean="0">
                <a:solidFill>
                  <a:srgbClr val="174890"/>
                </a:solidFill>
                <a:latin typeface="Forgotten Futurist"/>
              </a:rPr>
              <a:t> </a:t>
            </a:r>
            <a:r>
              <a:rPr lang="fr-FR" sz="2800" dirty="0" err="1" smtClean="0">
                <a:solidFill>
                  <a:srgbClr val="174890"/>
                </a:solidFill>
                <a:latin typeface="Forgotten Futurist"/>
              </a:rPr>
              <a:t>detection</a:t>
            </a:r>
            <a:r>
              <a:rPr lang="fr-FR" sz="2800" dirty="0" smtClean="0">
                <a:solidFill>
                  <a:srgbClr val="174890"/>
                </a:solidFill>
                <a:latin typeface="Forgotten Futurist"/>
              </a:rPr>
              <a:t> on rotor</a:t>
            </a: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11</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3">
            <a:extLst>
              <a:ext uri="{28A0092B-C50C-407E-A947-70E740481C1C}">
                <a14:useLocalDpi xmlns:a14="http://schemas.microsoft.com/office/drawing/2010/main" val="0"/>
              </a:ext>
            </a:extLst>
          </a:blip>
          <a:srcRect l="69247"/>
          <a:stretch/>
        </p:blipFill>
        <p:spPr>
          <a:xfrm>
            <a:off x="0" y="0"/>
            <a:ext cx="1153602" cy="6891304"/>
          </a:xfrm>
          <a:prstGeom prst="rect">
            <a:avLst/>
          </a:prstGeom>
        </p:spPr>
      </p:pic>
      <p:pic>
        <p:nvPicPr>
          <p:cNvPr id="5122" name="Picture 2" descr="C:\Users\dbolduc2\Documents\WW2016\WW2016\Presentation\TCE-Senvion\Eologix_signal.jpg"/>
          <p:cNvPicPr>
            <a:picLocks noChangeAspect="1" noChangeArrowheads="1"/>
          </p:cNvPicPr>
          <p:nvPr/>
        </p:nvPicPr>
        <p:blipFill rotWithShape="1">
          <a:blip r:embed="rId4">
            <a:extLst>
              <a:ext uri="{28A0092B-C50C-407E-A947-70E740481C1C}">
                <a14:useLocalDpi xmlns:a14="http://schemas.microsoft.com/office/drawing/2010/main" val="0"/>
              </a:ext>
            </a:extLst>
          </a:blip>
          <a:srcRect l="8936" t="4947" r="7534" b="3834"/>
          <a:stretch/>
        </p:blipFill>
        <p:spPr bwMode="auto">
          <a:xfrm>
            <a:off x="867728" y="1483890"/>
            <a:ext cx="7740203" cy="423261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4094408" y="1852410"/>
            <a:ext cx="2585510" cy="1902334"/>
            <a:chOff x="3977425" y="1697864"/>
            <a:chExt cx="2585510" cy="1902334"/>
          </a:xfrm>
        </p:grpSpPr>
        <p:sp>
          <p:nvSpPr>
            <p:cNvPr id="3" name="Rectangle 2"/>
            <p:cNvSpPr/>
            <p:nvPr/>
          </p:nvSpPr>
          <p:spPr>
            <a:xfrm>
              <a:off x="4211392" y="2498501"/>
              <a:ext cx="1931831" cy="30909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Rectangle 11"/>
            <p:cNvSpPr/>
            <p:nvPr/>
          </p:nvSpPr>
          <p:spPr>
            <a:xfrm>
              <a:off x="4211392" y="1697864"/>
              <a:ext cx="2351543" cy="30909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Rectangle 12"/>
            <p:cNvSpPr/>
            <p:nvPr/>
          </p:nvSpPr>
          <p:spPr>
            <a:xfrm>
              <a:off x="3977425" y="3291105"/>
              <a:ext cx="2449133" cy="30909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cxnSp>
        <p:nvCxnSpPr>
          <p:cNvPr id="10" name="Connecteur en angle 9"/>
          <p:cNvCxnSpPr/>
          <p:nvPr/>
        </p:nvCxnSpPr>
        <p:spPr>
          <a:xfrm flipV="1">
            <a:off x="5795492" y="1350131"/>
            <a:ext cx="722292" cy="502279"/>
          </a:xfrm>
          <a:prstGeom prst="bentConnector3">
            <a:avLst>
              <a:gd name="adj1" fmla="val 1858"/>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027313" y="1738648"/>
            <a:ext cx="652605" cy="2820473"/>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1" name="Rectangle 20"/>
          <p:cNvSpPr/>
          <p:nvPr/>
        </p:nvSpPr>
        <p:spPr>
          <a:xfrm>
            <a:off x="6681710" y="1732208"/>
            <a:ext cx="1689557" cy="2820473"/>
          </a:xfrm>
          <a:prstGeom prst="rect">
            <a:avLst/>
          </a:prstGeom>
          <a:solidFill>
            <a:schemeClr val="bg1">
              <a:lumMod val="65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9" name="ZoneTexte 18"/>
          <p:cNvSpPr txBox="1"/>
          <p:nvPr/>
        </p:nvSpPr>
        <p:spPr>
          <a:xfrm>
            <a:off x="6562935" y="1171977"/>
            <a:ext cx="1808332" cy="369332"/>
          </a:xfrm>
          <a:prstGeom prst="rect">
            <a:avLst/>
          </a:prstGeom>
          <a:noFill/>
        </p:spPr>
        <p:txBody>
          <a:bodyPr wrap="square" rtlCol="0">
            <a:spAutoFit/>
          </a:bodyPr>
          <a:lstStyle/>
          <a:p>
            <a:r>
              <a:rPr lang="en-CA" dirty="0" smtClean="0"/>
              <a:t>LE installation</a:t>
            </a:r>
            <a:endParaRPr lang="fr-CA" dirty="0"/>
          </a:p>
        </p:txBody>
      </p:sp>
      <p:sp>
        <p:nvSpPr>
          <p:cNvPr id="22" name="Accolade ouvrante 21"/>
          <p:cNvSpPr/>
          <p:nvPr/>
        </p:nvSpPr>
        <p:spPr>
          <a:xfrm rot="16200000">
            <a:off x="6954276" y="3641501"/>
            <a:ext cx="431443" cy="225380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grpSp>
        <p:nvGrpSpPr>
          <p:cNvPr id="31" name="Groupe 30"/>
          <p:cNvGrpSpPr/>
          <p:nvPr/>
        </p:nvGrpSpPr>
        <p:grpSpPr>
          <a:xfrm>
            <a:off x="6695701" y="4984124"/>
            <a:ext cx="474296" cy="991673"/>
            <a:chOff x="6679918" y="4984124"/>
            <a:chExt cx="474296" cy="875763"/>
          </a:xfrm>
        </p:grpSpPr>
        <p:cxnSp>
          <p:nvCxnSpPr>
            <p:cNvPr id="28" name="Connecteur droit avec flèche 27"/>
            <p:cNvCxnSpPr/>
            <p:nvPr/>
          </p:nvCxnSpPr>
          <p:spPr>
            <a:xfrm flipH="1">
              <a:off x="6679918" y="5859887"/>
              <a:ext cx="4742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flipV="1">
              <a:off x="7154214" y="4984124"/>
              <a:ext cx="0" cy="875763"/>
            </a:xfrm>
            <a:prstGeom prst="line">
              <a:avLst/>
            </a:prstGeom>
          </p:spPr>
          <p:style>
            <a:lnRef idx="2">
              <a:schemeClr val="accent1"/>
            </a:lnRef>
            <a:fillRef idx="0">
              <a:schemeClr val="accent1"/>
            </a:fillRef>
            <a:effectRef idx="1">
              <a:schemeClr val="accent1"/>
            </a:effectRef>
            <a:fontRef idx="minor">
              <a:schemeClr val="tx1"/>
            </a:fontRef>
          </p:style>
        </p:cxnSp>
      </p:grpSp>
      <p:sp>
        <p:nvSpPr>
          <p:cNvPr id="5121" name="ZoneTexte 5120"/>
          <p:cNvSpPr txBox="1"/>
          <p:nvPr/>
        </p:nvSpPr>
        <p:spPr>
          <a:xfrm>
            <a:off x="3394657" y="5775742"/>
            <a:ext cx="1867436" cy="400110"/>
          </a:xfrm>
          <a:prstGeom prst="rect">
            <a:avLst/>
          </a:prstGeom>
          <a:noFill/>
        </p:spPr>
        <p:txBody>
          <a:bodyPr wrap="square" rtlCol="0">
            <a:spAutoFit/>
          </a:bodyPr>
          <a:lstStyle/>
          <a:p>
            <a:r>
              <a:rPr lang="en-CA" sz="2000" b="1" dirty="0" smtClean="0"/>
              <a:t>Ice shed timing:</a:t>
            </a:r>
            <a:endParaRPr lang="fr-CA" sz="2000" b="1" dirty="0"/>
          </a:p>
        </p:txBody>
      </p:sp>
      <p:sp>
        <p:nvSpPr>
          <p:cNvPr id="36" name="ZoneTexte 35"/>
          <p:cNvSpPr txBox="1"/>
          <p:nvPr/>
        </p:nvSpPr>
        <p:spPr>
          <a:xfrm>
            <a:off x="5274290" y="5621854"/>
            <a:ext cx="1392748" cy="707886"/>
          </a:xfrm>
          <a:prstGeom prst="rect">
            <a:avLst/>
          </a:prstGeom>
          <a:noFill/>
        </p:spPr>
        <p:txBody>
          <a:bodyPr wrap="square" rtlCol="0">
            <a:spAutoFit/>
          </a:bodyPr>
          <a:lstStyle/>
          <a:p>
            <a:pPr marL="342900" indent="-342900">
              <a:buFont typeface="Arial" panose="020B0604020202020204" pitchFamily="34" charset="0"/>
              <a:buChar char="•"/>
            </a:pPr>
            <a:r>
              <a:rPr lang="en-CA" sz="2000" dirty="0" smtClean="0"/>
              <a:t>Blade</a:t>
            </a:r>
          </a:p>
          <a:p>
            <a:pPr marL="342900" indent="-342900">
              <a:buFont typeface="Arial" panose="020B0604020202020204" pitchFamily="34" charset="0"/>
              <a:buChar char="•"/>
            </a:pPr>
            <a:r>
              <a:rPr lang="en-CA" sz="2000" dirty="0" smtClean="0"/>
              <a:t>Nacelle</a:t>
            </a:r>
            <a:endParaRPr lang="fr-CA" sz="2000" dirty="0"/>
          </a:p>
        </p:txBody>
      </p:sp>
      <p:sp>
        <p:nvSpPr>
          <p:cNvPr id="23"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7329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121"/>
                                        </p:tgtEl>
                                        <p:attrNameLst>
                                          <p:attrName>style.visibility</p:attrName>
                                        </p:attrNameLst>
                                      </p:cBhvr>
                                      <p:to>
                                        <p:strVal val="visible"/>
                                      </p:to>
                                    </p:set>
                                    <p:animEffect transition="in" filter="wipe(down)">
                                      <p:cBhvr>
                                        <p:cTn id="32" dur="500"/>
                                        <p:tgtEl>
                                          <p:spTgt spid="512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19" grpId="0"/>
      <p:bldP spid="22" grpId="0" animBg="1"/>
      <p:bldP spid="512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332870" y="2286000"/>
            <a:ext cx="184666" cy="369332"/>
          </a:xfrm>
          <a:prstGeom prst="rect">
            <a:avLst/>
          </a:prstGeom>
          <a:noFill/>
        </p:spPr>
        <p:txBody>
          <a:bodyPr wrap="none" rtlCol="0">
            <a:spAutoFit/>
          </a:bodyPr>
          <a:lstStyle/>
          <a:p>
            <a:endParaRPr lang="fr-FR" dirty="0"/>
          </a:p>
        </p:txBody>
      </p:sp>
      <p:pic>
        <p:nvPicPr>
          <p:cNvPr id="10" name="Image 9"/>
          <p:cNvPicPr/>
          <p:nvPr/>
        </p:nvPicPr>
        <p:blipFill rotWithShape="1">
          <a:blip r:embed="rId2">
            <a:extLst>
              <a:ext uri="{28A0092B-C50C-407E-A947-70E740481C1C}">
                <a14:useLocalDpi xmlns:a14="http://schemas.microsoft.com/office/drawing/2010/main" val="0"/>
              </a:ext>
            </a:extLst>
          </a:blip>
          <a:srcRect l="6397" t="5815" r="5349" b="7142"/>
          <a:stretch/>
        </p:blipFill>
        <p:spPr bwMode="auto">
          <a:xfrm>
            <a:off x="1453780" y="1677282"/>
            <a:ext cx="6445239" cy="4259195"/>
          </a:xfrm>
          <a:prstGeom prst="rect">
            <a:avLst/>
          </a:prstGeom>
          <a:ln>
            <a:noFill/>
          </a:ln>
          <a:extLst>
            <a:ext uri="{53640926-AAD7-44d8-BBD7-CCE9431645EC}">
              <a14:shadowObscured xmlns="" xmlns:a14="http://schemas.microsoft.com/office/drawing/2010/main"/>
            </a:ext>
          </a:extLst>
        </p:spPr>
      </p:pic>
      <p:cxnSp>
        <p:nvCxnSpPr>
          <p:cNvPr id="3" name="Connecteur droit 2"/>
          <p:cNvCxnSpPr/>
          <p:nvPr/>
        </p:nvCxnSpPr>
        <p:spPr>
          <a:xfrm flipV="1">
            <a:off x="5979884" y="1735338"/>
            <a:ext cx="0" cy="4071416"/>
          </a:xfrm>
          <a:prstGeom prst="line">
            <a:avLst/>
          </a:prstGeom>
          <a:ln w="38100">
            <a:prstDash val="sysDash"/>
          </a:ln>
        </p:spPr>
        <p:style>
          <a:lnRef idx="2">
            <a:schemeClr val="accent1"/>
          </a:lnRef>
          <a:fillRef idx="0">
            <a:schemeClr val="accent1"/>
          </a:fillRef>
          <a:effectRef idx="1">
            <a:schemeClr val="accent1"/>
          </a:effectRef>
          <a:fontRef idx="minor">
            <a:schemeClr val="tx1"/>
          </a:fontRef>
        </p:style>
      </p:cxnSp>
      <p:sp>
        <p:nvSpPr>
          <p:cNvPr id="14"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pic>
        <p:nvPicPr>
          <p:cNvPr id="17" name="Image 16" descr="Logo T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18" name="ZoneTexte 17"/>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12</a:t>
            </a:fld>
            <a:endParaRPr lang="fr-FR" sz="1200">
              <a:solidFill>
                <a:srgbClr val="174890"/>
              </a:solidFill>
              <a:latin typeface="PT Sans"/>
              <a:cs typeface="PT Sans"/>
            </a:endParaRPr>
          </a:p>
        </p:txBody>
      </p:sp>
      <p:cxnSp>
        <p:nvCxnSpPr>
          <p:cNvPr id="19" name="Connecteur droit 18"/>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20" name="Image 19" descr="Pale cote.png"/>
          <p:cNvPicPr>
            <a:picLocks noChangeAspect="1"/>
          </p:cNvPicPr>
          <p:nvPr/>
        </p:nvPicPr>
        <p:blipFill rotWithShape="1">
          <a:blip r:embed="rId4">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21" name="ZoneTexte 20"/>
          <p:cNvSpPr txBox="1"/>
          <p:nvPr/>
        </p:nvSpPr>
        <p:spPr>
          <a:xfrm>
            <a:off x="1112479" y="387305"/>
            <a:ext cx="7016736" cy="738664"/>
          </a:xfrm>
          <a:prstGeom prst="rect">
            <a:avLst/>
          </a:prstGeom>
          <a:noFill/>
        </p:spPr>
        <p:txBody>
          <a:bodyPr wrap="square" rtlCol="0">
            <a:spAutoFit/>
          </a:bodyPr>
          <a:lstStyle/>
          <a:p>
            <a:pPr algn="ctr">
              <a:lnSpc>
                <a:spcPct val="150000"/>
              </a:lnSpc>
            </a:pPr>
            <a:r>
              <a:rPr lang="fr-FR" sz="2800" dirty="0" err="1" smtClean="0">
                <a:solidFill>
                  <a:srgbClr val="174890"/>
                </a:solidFill>
                <a:latin typeface="Forgotten Futurist"/>
              </a:rPr>
              <a:t>Example</a:t>
            </a:r>
            <a:r>
              <a:rPr lang="fr-FR" sz="2800" dirty="0" smtClean="0">
                <a:solidFill>
                  <a:srgbClr val="174890"/>
                </a:solidFill>
                <a:latin typeface="Forgotten Futurist"/>
              </a:rPr>
              <a:t> of global </a:t>
            </a:r>
            <a:r>
              <a:rPr lang="fr-FR" sz="2800" dirty="0" err="1" smtClean="0">
                <a:solidFill>
                  <a:srgbClr val="174890"/>
                </a:solidFill>
                <a:latin typeface="Forgotten Futurist"/>
              </a:rPr>
              <a:t>ice</a:t>
            </a:r>
            <a:r>
              <a:rPr lang="fr-FR" sz="2800" dirty="0" smtClean="0">
                <a:solidFill>
                  <a:srgbClr val="174890"/>
                </a:solidFill>
                <a:latin typeface="Forgotten Futurist"/>
              </a:rPr>
              <a:t> </a:t>
            </a:r>
            <a:r>
              <a:rPr lang="fr-FR" sz="2800" dirty="0" err="1" smtClean="0">
                <a:solidFill>
                  <a:srgbClr val="174890"/>
                </a:solidFill>
                <a:latin typeface="Forgotten Futurist"/>
              </a:rPr>
              <a:t>detection</a:t>
            </a:r>
            <a:r>
              <a:rPr lang="fr-FR" sz="2800" dirty="0" smtClean="0">
                <a:solidFill>
                  <a:srgbClr val="174890"/>
                </a:solidFill>
                <a:latin typeface="Forgotten Futurist"/>
              </a:rPr>
              <a:t> on rotor</a:t>
            </a:r>
          </a:p>
        </p:txBody>
      </p:sp>
    </p:spTree>
    <p:extLst>
      <p:ext uri="{BB962C8B-B14F-4D97-AF65-F5344CB8AC3E}">
        <p14:creationId xmlns:p14="http://schemas.microsoft.com/office/powerpoint/2010/main" val="15599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32404" y="271396"/>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Normal </a:t>
            </a:r>
            <a:r>
              <a:rPr lang="fr-FR" sz="2800" dirty="0" err="1" smtClean="0">
                <a:solidFill>
                  <a:srgbClr val="174890"/>
                </a:solidFill>
                <a:latin typeface="Forgotten Futurist"/>
              </a:rPr>
              <a:t>Operation</a:t>
            </a:r>
            <a:r>
              <a:rPr lang="fr-FR" sz="2800" dirty="0" smtClean="0">
                <a:solidFill>
                  <a:srgbClr val="174890"/>
                </a:solidFill>
                <a:latin typeface="Forgotten Futurist"/>
              </a:rPr>
              <a:t> Mode</a:t>
            </a: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13</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3">
            <a:extLst>
              <a:ext uri="{28A0092B-C50C-407E-A947-70E740481C1C}">
                <a14:useLocalDpi xmlns:a14="http://schemas.microsoft.com/office/drawing/2010/main" val="0"/>
              </a:ext>
            </a:extLst>
          </a:blip>
          <a:srcRect l="69247"/>
          <a:stretch/>
        </p:blipFill>
        <p:spPr>
          <a:xfrm>
            <a:off x="0" y="-33304"/>
            <a:ext cx="1153602" cy="6891304"/>
          </a:xfrm>
          <a:prstGeom prst="rect">
            <a:avLst/>
          </a:prstGeom>
        </p:spPr>
      </p:pic>
      <p:grpSp>
        <p:nvGrpSpPr>
          <p:cNvPr id="18" name="Groupe 17"/>
          <p:cNvGrpSpPr/>
          <p:nvPr/>
        </p:nvGrpSpPr>
        <p:grpSpPr>
          <a:xfrm>
            <a:off x="1077267" y="1560963"/>
            <a:ext cx="6135683" cy="2357107"/>
            <a:chOff x="1279627" y="1738375"/>
            <a:chExt cx="6135683" cy="2357107"/>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3240"/>
            <a:stretch/>
          </p:blipFill>
          <p:spPr bwMode="auto">
            <a:xfrm>
              <a:off x="1279627" y="1738375"/>
              <a:ext cx="6135683" cy="235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535371" y="1780179"/>
              <a:ext cx="369332" cy="1882184"/>
            </a:xfrm>
            <a:prstGeom prst="rect">
              <a:avLst/>
            </a:prstGeom>
            <a:solidFill>
              <a:schemeClr val="bg1"/>
            </a:solidFill>
          </p:spPr>
          <p:txBody>
            <a:bodyPr vert="vert270" wrap="square" rtlCol="0" anchor="ctr" anchorCtr="0">
              <a:spAutoFit/>
            </a:bodyPr>
            <a:lstStyle/>
            <a:p>
              <a:pPr algn="ctr"/>
              <a:r>
                <a:rPr lang="en-CA" sz="1200" dirty="0" smtClean="0"/>
                <a:t>Power</a:t>
              </a:r>
              <a:endParaRPr lang="fr-CA" sz="1200" dirty="0"/>
            </a:p>
          </p:txBody>
        </p:sp>
        <p:cxnSp>
          <p:nvCxnSpPr>
            <p:cNvPr id="13" name="Connecteur droit 12"/>
            <p:cNvCxnSpPr/>
            <p:nvPr/>
          </p:nvCxnSpPr>
          <p:spPr>
            <a:xfrm flipV="1">
              <a:off x="1697064" y="3023591"/>
              <a:ext cx="0" cy="259171"/>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0" name="Groupe 19"/>
          <p:cNvGrpSpPr/>
          <p:nvPr/>
        </p:nvGrpSpPr>
        <p:grpSpPr>
          <a:xfrm>
            <a:off x="7325225" y="1821339"/>
            <a:ext cx="218941" cy="1591009"/>
            <a:chOff x="7529848" y="2034862"/>
            <a:chExt cx="218941" cy="1591009"/>
          </a:xfrm>
        </p:grpSpPr>
        <p:cxnSp>
          <p:nvCxnSpPr>
            <p:cNvPr id="5" name="Connecteur droit 4"/>
            <p:cNvCxnSpPr/>
            <p:nvPr/>
          </p:nvCxnSpPr>
          <p:spPr>
            <a:xfrm>
              <a:off x="7529848" y="2034862"/>
              <a:ext cx="21894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Connecteur droit 11"/>
            <p:cNvCxnSpPr/>
            <p:nvPr/>
          </p:nvCxnSpPr>
          <p:spPr>
            <a:xfrm>
              <a:off x="7529848" y="2562336"/>
              <a:ext cx="21894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Connecteur droit 14"/>
            <p:cNvCxnSpPr/>
            <p:nvPr/>
          </p:nvCxnSpPr>
          <p:spPr>
            <a:xfrm>
              <a:off x="7529848" y="3089810"/>
              <a:ext cx="218941" cy="4293"/>
            </a:xfrm>
            <a:prstGeom prst="line">
              <a:avLst/>
            </a:prstGeom>
            <a:ln>
              <a:solidFill>
                <a:srgbClr val="22D9F2"/>
              </a:solidFill>
              <a:prstDash val="sysDash"/>
            </a:ln>
          </p:spPr>
          <p:style>
            <a:lnRef idx="3">
              <a:schemeClr val="accent3"/>
            </a:lnRef>
            <a:fillRef idx="0">
              <a:schemeClr val="accent3"/>
            </a:fillRef>
            <a:effectRef idx="2">
              <a:schemeClr val="accent3"/>
            </a:effectRef>
            <a:fontRef idx="minor">
              <a:schemeClr val="tx1"/>
            </a:fontRef>
          </p:style>
        </p:cxnSp>
        <p:cxnSp>
          <p:nvCxnSpPr>
            <p:cNvPr id="19" name="Connecteur droit 18"/>
            <p:cNvCxnSpPr/>
            <p:nvPr/>
          </p:nvCxnSpPr>
          <p:spPr>
            <a:xfrm>
              <a:off x="7529848" y="3621578"/>
              <a:ext cx="218941" cy="4293"/>
            </a:xfrm>
            <a:prstGeom prst="line">
              <a:avLst/>
            </a:prstGeom>
            <a:ln>
              <a:solidFill>
                <a:srgbClr val="7030A0"/>
              </a:solidFill>
              <a:prstDash val="sysDash"/>
            </a:ln>
          </p:spPr>
          <p:style>
            <a:lnRef idx="3">
              <a:schemeClr val="accent3"/>
            </a:lnRef>
            <a:fillRef idx="0">
              <a:schemeClr val="accent3"/>
            </a:fillRef>
            <a:effectRef idx="2">
              <a:schemeClr val="accent3"/>
            </a:effectRef>
            <a:fontRef idx="minor">
              <a:schemeClr val="tx1"/>
            </a:fontRef>
          </p:style>
        </p:cxnSp>
      </p:grpSp>
      <p:grpSp>
        <p:nvGrpSpPr>
          <p:cNvPr id="22" name="Groupe 21"/>
          <p:cNvGrpSpPr/>
          <p:nvPr/>
        </p:nvGrpSpPr>
        <p:grpSpPr>
          <a:xfrm>
            <a:off x="7595349" y="1661237"/>
            <a:ext cx="1401628" cy="1916323"/>
            <a:chOff x="7742372" y="1845903"/>
            <a:chExt cx="1401628" cy="1916323"/>
          </a:xfrm>
        </p:grpSpPr>
        <p:sp>
          <p:nvSpPr>
            <p:cNvPr id="21" name="ZoneTexte 20"/>
            <p:cNvSpPr txBox="1"/>
            <p:nvPr/>
          </p:nvSpPr>
          <p:spPr>
            <a:xfrm>
              <a:off x="7742372" y="1845903"/>
              <a:ext cx="1107583" cy="369332"/>
            </a:xfrm>
            <a:prstGeom prst="rect">
              <a:avLst/>
            </a:prstGeom>
            <a:noFill/>
          </p:spPr>
          <p:txBody>
            <a:bodyPr wrap="square" rtlCol="0">
              <a:spAutoFit/>
            </a:bodyPr>
            <a:lstStyle/>
            <a:p>
              <a:r>
                <a:rPr lang="en-CA" dirty="0" smtClean="0"/>
                <a:t>WS (m/s)</a:t>
              </a:r>
              <a:endParaRPr lang="fr-CA" dirty="0"/>
            </a:p>
          </p:txBody>
        </p:sp>
        <p:sp>
          <p:nvSpPr>
            <p:cNvPr id="23" name="ZoneTexte 22"/>
            <p:cNvSpPr txBox="1"/>
            <p:nvPr/>
          </p:nvSpPr>
          <p:spPr>
            <a:xfrm>
              <a:off x="7742372" y="2361567"/>
              <a:ext cx="1107583" cy="369332"/>
            </a:xfrm>
            <a:prstGeom prst="rect">
              <a:avLst/>
            </a:prstGeom>
            <a:noFill/>
          </p:spPr>
          <p:txBody>
            <a:bodyPr wrap="square" rtlCol="0">
              <a:spAutoFit/>
            </a:bodyPr>
            <a:lstStyle/>
            <a:p>
              <a:r>
                <a:rPr lang="en-CA" dirty="0" smtClean="0"/>
                <a:t>Rot RPM</a:t>
              </a:r>
              <a:endParaRPr lang="fr-CA" dirty="0"/>
            </a:p>
          </p:txBody>
        </p:sp>
        <p:sp>
          <p:nvSpPr>
            <p:cNvPr id="24" name="ZoneTexte 23"/>
            <p:cNvSpPr txBox="1"/>
            <p:nvPr/>
          </p:nvSpPr>
          <p:spPr>
            <a:xfrm>
              <a:off x="7742372" y="2877231"/>
              <a:ext cx="1401628" cy="369332"/>
            </a:xfrm>
            <a:prstGeom prst="rect">
              <a:avLst/>
            </a:prstGeom>
            <a:noFill/>
          </p:spPr>
          <p:txBody>
            <a:bodyPr wrap="square" rtlCol="0">
              <a:spAutoFit/>
            </a:bodyPr>
            <a:lstStyle/>
            <a:p>
              <a:r>
                <a:rPr lang="en-CA" dirty="0" err="1" smtClean="0"/>
                <a:t>AoA</a:t>
              </a:r>
              <a:r>
                <a:rPr lang="en-CA" dirty="0" smtClean="0"/>
                <a:t> @25m </a:t>
              </a:r>
              <a:endParaRPr lang="fr-CA" dirty="0"/>
            </a:p>
          </p:txBody>
        </p:sp>
        <p:sp>
          <p:nvSpPr>
            <p:cNvPr id="26" name="ZoneTexte 25"/>
            <p:cNvSpPr txBox="1"/>
            <p:nvPr/>
          </p:nvSpPr>
          <p:spPr>
            <a:xfrm>
              <a:off x="7742372" y="3392894"/>
              <a:ext cx="1401628" cy="369332"/>
            </a:xfrm>
            <a:prstGeom prst="rect">
              <a:avLst/>
            </a:prstGeom>
            <a:noFill/>
          </p:spPr>
          <p:txBody>
            <a:bodyPr wrap="square" rtlCol="0">
              <a:spAutoFit/>
            </a:bodyPr>
            <a:lstStyle/>
            <a:p>
              <a:r>
                <a:rPr lang="en-CA" dirty="0" err="1" smtClean="0"/>
                <a:t>AoA</a:t>
              </a:r>
              <a:r>
                <a:rPr lang="en-CA" dirty="0" smtClean="0"/>
                <a:t> @40m </a:t>
              </a:r>
              <a:endParaRPr lang="fr-CA" dirty="0"/>
            </a:p>
          </p:txBody>
        </p:sp>
      </p:grpSp>
      <p:graphicFrame>
        <p:nvGraphicFramePr>
          <p:cNvPr id="27" name="Tableau 26"/>
          <p:cNvGraphicFramePr>
            <a:graphicFrameLocks noGrp="1"/>
          </p:cNvGraphicFramePr>
          <p:nvPr>
            <p:extLst>
              <p:ext uri="{D42A27DB-BD31-4B8C-83A1-F6EECF244321}">
                <p14:modId xmlns:p14="http://schemas.microsoft.com/office/powerpoint/2010/main" val="2864592944"/>
              </p:ext>
            </p:extLst>
          </p:nvPr>
        </p:nvGraphicFramePr>
        <p:xfrm>
          <a:off x="1336969" y="5948761"/>
          <a:ext cx="7266119" cy="382073"/>
        </p:xfrm>
        <a:graphic>
          <a:graphicData uri="http://schemas.openxmlformats.org/drawingml/2006/table">
            <a:tbl>
              <a:tblPr firstRow="1" firstCol="1" bandRow="1">
                <a:tableStyleId>{5C22544A-7EE6-4342-B048-85BDC9FD1C3A}</a:tableStyleId>
              </a:tblPr>
              <a:tblGrid>
                <a:gridCol w="2360099">
                  <a:extLst>
                    <a:ext uri="{9D8B030D-6E8A-4147-A177-3AD203B41FA5}">
                      <a16:colId xmlns:a16="http://schemas.microsoft.com/office/drawing/2014/main" xmlns="" val="20000"/>
                    </a:ext>
                  </a:extLst>
                </a:gridCol>
                <a:gridCol w="2278729">
                  <a:extLst>
                    <a:ext uri="{9D8B030D-6E8A-4147-A177-3AD203B41FA5}">
                      <a16:colId xmlns:a16="http://schemas.microsoft.com/office/drawing/2014/main" xmlns="" val="20001"/>
                    </a:ext>
                  </a:extLst>
                </a:gridCol>
                <a:gridCol w="2627291">
                  <a:extLst>
                    <a:ext uri="{9D8B030D-6E8A-4147-A177-3AD203B41FA5}">
                      <a16:colId xmlns:a16="http://schemas.microsoft.com/office/drawing/2014/main" xmlns="" val="20002"/>
                    </a:ext>
                  </a:extLst>
                </a:gridCol>
              </a:tblGrid>
              <a:tr h="382073">
                <a:tc>
                  <a:txBody>
                    <a:bodyPr/>
                    <a:lstStyle/>
                    <a:p>
                      <a:pPr algn="ctr">
                        <a:lnSpc>
                          <a:spcPct val="115000"/>
                        </a:lnSpc>
                        <a:spcBef>
                          <a:spcPts val="600"/>
                        </a:spcBef>
                        <a:spcAft>
                          <a:spcPts val="0"/>
                        </a:spcAft>
                      </a:pPr>
                      <a:r>
                        <a:rPr lang="fr-CA" sz="2000" dirty="0" smtClean="0">
                          <a:effectLst/>
                        </a:rPr>
                        <a:t>8:27</a:t>
                      </a:r>
                      <a:endParaRPr lang="fr-CA" sz="2000" dirty="0">
                        <a:effectLst/>
                        <a:latin typeface="Times New Roman"/>
                        <a:ea typeface="Times New Roman"/>
                      </a:endParaRPr>
                    </a:p>
                  </a:txBody>
                  <a:tcPr marL="36195" marR="36195" marT="0" marB="0"/>
                </a:tc>
                <a:tc>
                  <a:txBody>
                    <a:bodyPr/>
                    <a:lstStyle/>
                    <a:p>
                      <a:pPr algn="ctr">
                        <a:lnSpc>
                          <a:spcPct val="115000"/>
                        </a:lnSpc>
                        <a:spcBef>
                          <a:spcPts val="600"/>
                        </a:spcBef>
                        <a:spcAft>
                          <a:spcPts val="0"/>
                        </a:spcAft>
                      </a:pPr>
                      <a:r>
                        <a:rPr lang="fr-CA" sz="2000" dirty="0" smtClean="0">
                          <a:effectLst/>
                        </a:rPr>
                        <a:t>8:32</a:t>
                      </a:r>
                      <a:endParaRPr lang="fr-CA" sz="2000" dirty="0">
                        <a:effectLst/>
                      </a:endParaRPr>
                    </a:p>
                  </a:txBody>
                  <a:tcPr marL="36195" marR="36195" marT="0" marB="0"/>
                </a:tc>
                <a:tc>
                  <a:txBody>
                    <a:bodyPr/>
                    <a:lstStyle/>
                    <a:p>
                      <a:pPr algn="ctr">
                        <a:lnSpc>
                          <a:spcPct val="115000"/>
                        </a:lnSpc>
                        <a:spcBef>
                          <a:spcPts val="600"/>
                        </a:spcBef>
                        <a:spcAft>
                          <a:spcPts val="0"/>
                        </a:spcAft>
                      </a:pPr>
                      <a:r>
                        <a:rPr lang="fr-CA" sz="2000" dirty="0" smtClean="0">
                          <a:effectLst/>
                        </a:rPr>
                        <a:t> 8:37</a:t>
                      </a:r>
                      <a:endParaRPr lang="fr-CA" sz="2000" dirty="0">
                        <a:effectLst/>
                      </a:endParaRPr>
                    </a:p>
                  </a:txBody>
                  <a:tcPr marL="36195" marR="36195" marT="0" marB="0"/>
                </a:tc>
                <a:extLst>
                  <a:ext uri="{0D108BD9-81ED-4DB2-BD59-A6C34878D82A}">
                    <a16:rowId xmlns:a16="http://schemas.microsoft.com/office/drawing/2014/main" xmlns="" val="10000"/>
                  </a:ext>
                </a:extLst>
              </a:tr>
            </a:tbl>
          </a:graphicData>
        </a:graphic>
      </p:graphicFrame>
      <p:pic>
        <p:nvPicPr>
          <p:cNvPr id="2052" name="Image 19" descr="SNEEC_WEC2_HUBCAM_13-03-26_08-32-18-52"/>
          <p:cNvPicPr>
            <a:picLocks noChangeAspect="1" noChangeArrowheads="1"/>
          </p:cNvPicPr>
          <p:nvPr/>
        </p:nvPicPr>
        <p:blipFill>
          <a:blip r:embed="rId5">
            <a:extLst>
              <a:ext uri="{28A0092B-C50C-407E-A947-70E740481C1C}">
                <a14:useLocalDpi xmlns:a14="http://schemas.microsoft.com/office/drawing/2010/main" val="0"/>
              </a:ext>
            </a:extLst>
          </a:blip>
          <a:srcRect l="16931" r="9525" b="-175"/>
          <a:stretch>
            <a:fillRect/>
          </a:stretch>
        </p:blipFill>
        <p:spPr bwMode="auto">
          <a:xfrm>
            <a:off x="3854787" y="3912419"/>
            <a:ext cx="1967665" cy="2011982"/>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20" descr="SNEEC_WEC2_HUBCAM_13-03-26_08-37-18-54"/>
          <p:cNvPicPr>
            <a:picLocks noChangeAspect="1" noChangeArrowheads="1"/>
          </p:cNvPicPr>
          <p:nvPr/>
        </p:nvPicPr>
        <p:blipFill>
          <a:blip r:embed="rId6">
            <a:extLst>
              <a:ext uri="{28A0092B-C50C-407E-A947-70E740481C1C}">
                <a14:useLocalDpi xmlns:a14="http://schemas.microsoft.com/office/drawing/2010/main" val="0"/>
              </a:ext>
            </a:extLst>
          </a:blip>
          <a:srcRect l="16402" r="8466" b="-175"/>
          <a:stretch>
            <a:fillRect/>
          </a:stretch>
        </p:blipFill>
        <p:spPr bwMode="auto">
          <a:xfrm>
            <a:off x="6208338" y="3915177"/>
            <a:ext cx="2009224" cy="200922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droit 31"/>
          <p:cNvCxnSpPr/>
          <p:nvPr/>
        </p:nvCxnSpPr>
        <p:spPr>
          <a:xfrm flipV="1">
            <a:off x="3227388" y="6958013"/>
            <a:ext cx="4751387"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Image 11" descr="SNEEC_WEC2_HUBCAM_13-03-26_08-27-18-54"/>
          <p:cNvPicPr>
            <a:picLocks noChangeAspect="1" noChangeArrowheads="1"/>
          </p:cNvPicPr>
          <p:nvPr/>
        </p:nvPicPr>
        <p:blipFill>
          <a:blip r:embed="rId7">
            <a:extLst>
              <a:ext uri="{28A0092B-C50C-407E-A947-70E740481C1C}">
                <a14:useLocalDpi xmlns:a14="http://schemas.microsoft.com/office/drawing/2010/main" val="0"/>
              </a:ext>
            </a:extLst>
          </a:blip>
          <a:srcRect l="17461" r="9921" b="-50"/>
          <a:stretch>
            <a:fillRect/>
          </a:stretch>
        </p:blipFill>
        <p:spPr bwMode="auto">
          <a:xfrm>
            <a:off x="1521635" y="3915177"/>
            <a:ext cx="1947266" cy="200922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28"/>
          <p:cNvCxnSpPr/>
          <p:nvPr/>
        </p:nvCxnSpPr>
        <p:spPr>
          <a:xfrm>
            <a:off x="1559790" y="4494727"/>
            <a:ext cx="6511261"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ZoneTexte 2"/>
          <p:cNvSpPr txBox="1"/>
          <p:nvPr/>
        </p:nvSpPr>
        <p:spPr>
          <a:xfrm>
            <a:off x="1160761" y="1007350"/>
            <a:ext cx="6706692" cy="523220"/>
          </a:xfrm>
          <a:prstGeom prst="rect">
            <a:avLst/>
          </a:prstGeom>
          <a:noFill/>
        </p:spPr>
        <p:txBody>
          <a:bodyPr wrap="square" rtlCol="0">
            <a:spAutoFit/>
          </a:bodyPr>
          <a:lstStyle/>
          <a:p>
            <a:r>
              <a:rPr lang="en-CA" sz="2800" dirty="0" smtClean="0"/>
              <a:t>Without IOM (2013) – mixed accretion</a:t>
            </a:r>
            <a:endParaRPr lang="en-CA" sz="2400" dirty="0" smtClean="0"/>
          </a:p>
        </p:txBody>
      </p:sp>
      <p:sp>
        <p:nvSpPr>
          <p:cNvPr id="28"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20167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a:extLst>
              <a:ext uri="{28A0092B-C50C-407E-A947-70E740481C1C}">
                <a14:useLocalDpi xmlns:a14="http://schemas.microsoft.com/office/drawing/2010/main" val="0"/>
              </a:ext>
            </a:extLst>
          </a:blip>
          <a:srcRect l="8591" r="5634"/>
          <a:stretch/>
        </p:blipFill>
        <p:spPr>
          <a:xfrm>
            <a:off x="1437971" y="1434058"/>
            <a:ext cx="6204514" cy="3415528"/>
          </a:xfrm>
          <a:prstGeom prst="rect">
            <a:avLst/>
          </a:prstGeom>
        </p:spPr>
      </p:pic>
      <p:pic>
        <p:nvPicPr>
          <p:cNvPr id="6" name="Image 5" descr="Logo T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err="1" smtClean="0">
                <a:solidFill>
                  <a:srgbClr val="174890"/>
                </a:solidFill>
                <a:latin typeface="Forgotten Futurist"/>
              </a:rPr>
              <a:t>Ice</a:t>
            </a:r>
            <a:r>
              <a:rPr lang="fr-FR" sz="2800" dirty="0" smtClean="0">
                <a:solidFill>
                  <a:srgbClr val="174890"/>
                </a:solidFill>
                <a:latin typeface="Forgotten Futurist"/>
              </a:rPr>
              <a:t> </a:t>
            </a:r>
            <a:r>
              <a:rPr lang="fr-FR" sz="2800" dirty="0" err="1" smtClean="0">
                <a:solidFill>
                  <a:srgbClr val="174890"/>
                </a:solidFill>
                <a:latin typeface="Forgotten Futurist"/>
              </a:rPr>
              <a:t>Operation</a:t>
            </a:r>
            <a:r>
              <a:rPr lang="fr-FR" sz="2800" dirty="0" smtClean="0">
                <a:solidFill>
                  <a:srgbClr val="174890"/>
                </a:solidFill>
                <a:latin typeface="Forgotten Futurist"/>
              </a:rPr>
              <a:t> Mode (IOM)</a:t>
            </a: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14</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4">
            <a:extLst>
              <a:ext uri="{28A0092B-C50C-407E-A947-70E740481C1C}">
                <a14:useLocalDpi xmlns:a14="http://schemas.microsoft.com/office/drawing/2010/main" val="0"/>
              </a:ext>
            </a:extLst>
          </a:blip>
          <a:srcRect l="69247"/>
          <a:stretch/>
        </p:blipFill>
        <p:spPr>
          <a:xfrm>
            <a:off x="0" y="0"/>
            <a:ext cx="1153602" cy="6891304"/>
          </a:xfrm>
          <a:prstGeom prst="rect">
            <a:avLst/>
          </a:prstGeom>
        </p:spPr>
      </p:pic>
      <p:grpSp>
        <p:nvGrpSpPr>
          <p:cNvPr id="4" name="Groupe 3"/>
          <p:cNvGrpSpPr/>
          <p:nvPr/>
        </p:nvGrpSpPr>
        <p:grpSpPr>
          <a:xfrm>
            <a:off x="2594139" y="3850783"/>
            <a:ext cx="4722854" cy="2345601"/>
            <a:chOff x="2594139" y="3850783"/>
            <a:chExt cx="4722854" cy="2345601"/>
          </a:xfrm>
        </p:grpSpPr>
        <p:pic>
          <p:nvPicPr>
            <p:cNvPr id="3076" name="Picture 4" descr="R:\01- Projet AT-RA\01- Projets (Actifs et en développement)\Projet_0264_NRCan\03-Ingenierie\Analyse_image\MMV1_winter14-15\Sample images\103m_Thies1stclass\103m_Thies1stclass_2014-12-19_07-20_17.7 .jpg"/>
            <p:cNvPicPr>
              <a:picLocks noChangeAspect="1" noChangeArrowheads="1"/>
            </p:cNvPicPr>
            <p:nvPr/>
          </p:nvPicPr>
          <p:blipFill rotWithShape="1">
            <a:blip r:embed="rId5">
              <a:extLst>
                <a:ext uri="{28A0092B-C50C-407E-A947-70E740481C1C}">
                  <a14:useLocalDpi xmlns:a14="http://schemas.microsoft.com/office/drawing/2010/main" val="0"/>
                </a:ext>
              </a:extLst>
            </a:blip>
            <a:srcRect l="46964" t="4916" r="22620"/>
            <a:stretch/>
          </p:blipFill>
          <p:spPr bwMode="auto">
            <a:xfrm>
              <a:off x="4296207" y="4849838"/>
              <a:ext cx="765780" cy="134654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R:\01- Projet AT-RA\01- Projets (Actifs et en développement)\Projet_0264_NRCan\03-Ingenierie\Analyse_image\MMV1_winter14-15\Sample images\103m_Thies1stclass\103m_Thies1stclass_2014-12-18_05-35_19.4 .jpg"/>
            <p:cNvPicPr>
              <a:picLocks noChangeAspect="1" noChangeArrowheads="1"/>
            </p:cNvPicPr>
            <p:nvPr/>
          </p:nvPicPr>
          <p:blipFill rotWithShape="1">
            <a:blip r:embed="rId6">
              <a:extLst>
                <a:ext uri="{28A0092B-C50C-407E-A947-70E740481C1C}">
                  <a14:useLocalDpi xmlns:a14="http://schemas.microsoft.com/office/drawing/2010/main" val="0"/>
                </a:ext>
              </a:extLst>
            </a:blip>
            <a:srcRect l="46964" t="6857" r="23872"/>
            <a:stretch/>
          </p:blipFill>
          <p:spPr bwMode="auto">
            <a:xfrm>
              <a:off x="2594139" y="4828833"/>
              <a:ext cx="761233" cy="1367551"/>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droite rayée 12"/>
            <p:cNvSpPr/>
            <p:nvPr/>
          </p:nvSpPr>
          <p:spPr>
            <a:xfrm>
              <a:off x="3451538" y="5061397"/>
              <a:ext cx="765618" cy="708338"/>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15" name="Connecteur droit avec flèche 14"/>
            <p:cNvCxnSpPr/>
            <p:nvPr/>
          </p:nvCxnSpPr>
          <p:spPr>
            <a:xfrm>
              <a:off x="2794451" y="3850783"/>
              <a:ext cx="0" cy="978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4724720" y="3850783"/>
              <a:ext cx="0" cy="998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5487326" y="4953901"/>
              <a:ext cx="182966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dirty="0" smtClean="0"/>
                <a:t>MAX ICR =3.1 </a:t>
              </a:r>
            </a:p>
            <a:p>
              <a:r>
                <a:rPr lang="en-CA" dirty="0" smtClean="0"/>
                <a:t>Based on MMV1 image analysis</a:t>
              </a:r>
              <a:endParaRPr lang="fr-CA" dirty="0"/>
            </a:p>
          </p:txBody>
        </p:sp>
      </p:grpSp>
      <p:sp>
        <p:nvSpPr>
          <p:cNvPr id="16"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340972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7471" r="6015"/>
          <a:stretch/>
        </p:blipFill>
        <p:spPr>
          <a:xfrm>
            <a:off x="1354928" y="2041790"/>
            <a:ext cx="7491053" cy="4088554"/>
          </a:xfrm>
          <a:prstGeom prst="rect">
            <a:avLst/>
          </a:prstGeom>
        </p:spPr>
      </p:pic>
      <p:pic>
        <p:nvPicPr>
          <p:cNvPr id="6" name="Image 5" descr="Logo T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15</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4">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3" name="ZoneTexte 2"/>
          <p:cNvSpPr txBox="1"/>
          <p:nvPr/>
        </p:nvSpPr>
        <p:spPr>
          <a:xfrm>
            <a:off x="1267501" y="1241571"/>
            <a:ext cx="6706692" cy="800219"/>
          </a:xfrm>
          <a:prstGeom prst="rect">
            <a:avLst/>
          </a:prstGeom>
          <a:noFill/>
        </p:spPr>
        <p:txBody>
          <a:bodyPr wrap="square" rtlCol="0">
            <a:spAutoFit/>
          </a:bodyPr>
          <a:lstStyle/>
          <a:p>
            <a:r>
              <a:rPr lang="en-CA" sz="2800" dirty="0" smtClean="0"/>
              <a:t>With IOM and de-icing</a:t>
            </a:r>
            <a:endParaRPr lang="en-CA" sz="2400" dirty="0" smtClean="0"/>
          </a:p>
          <a:p>
            <a:pPr marL="742950" lvl="1" indent="-285750">
              <a:buFont typeface="Arial" panose="020B0604020202020204" pitchFamily="34" charset="0"/>
              <a:buChar char="•"/>
            </a:pPr>
            <a:r>
              <a:rPr lang="en-CA" dirty="0" smtClean="0"/>
              <a:t>Power curves during the same event</a:t>
            </a:r>
          </a:p>
        </p:txBody>
      </p:sp>
      <p:sp>
        <p:nvSpPr>
          <p:cNvPr id="10"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
        <p:nvSpPr>
          <p:cNvPr id="12" name="ZoneTexte 11"/>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IOM and Hot Air De-</a:t>
            </a:r>
            <a:r>
              <a:rPr lang="fr-FR" sz="2800" dirty="0" err="1" smtClean="0">
                <a:solidFill>
                  <a:srgbClr val="174890"/>
                </a:solidFill>
                <a:latin typeface="Forgotten Futurist"/>
              </a:rPr>
              <a:t>Icing</a:t>
            </a:r>
            <a:r>
              <a:rPr lang="fr-FR" sz="2800" dirty="0" smtClean="0">
                <a:solidFill>
                  <a:srgbClr val="174890"/>
                </a:solidFill>
                <a:latin typeface="Forgotten Futurist"/>
              </a:rPr>
              <a:t> (HAD)</a:t>
            </a:r>
          </a:p>
        </p:txBody>
      </p:sp>
    </p:spTree>
    <p:extLst>
      <p:ext uri="{BB962C8B-B14F-4D97-AF65-F5344CB8AC3E}">
        <p14:creationId xmlns:p14="http://schemas.microsoft.com/office/powerpoint/2010/main" val="838602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63" y="1318802"/>
            <a:ext cx="8071051" cy="4088702"/>
          </a:xfrm>
          <a:prstGeom prst="rect">
            <a:avLst/>
          </a:prstGeom>
        </p:spPr>
      </p:pic>
      <p:pic>
        <p:nvPicPr>
          <p:cNvPr id="6" name="Image 5" descr="Logo T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IOM and Hot Air De-</a:t>
            </a:r>
            <a:r>
              <a:rPr lang="fr-FR" sz="2800" dirty="0" err="1" smtClean="0">
                <a:solidFill>
                  <a:srgbClr val="174890"/>
                </a:solidFill>
                <a:latin typeface="Forgotten Futurist"/>
              </a:rPr>
              <a:t>Icing</a:t>
            </a:r>
            <a:r>
              <a:rPr lang="fr-FR" sz="2800" dirty="0" smtClean="0">
                <a:solidFill>
                  <a:srgbClr val="174890"/>
                </a:solidFill>
                <a:latin typeface="Forgotten Futurist"/>
              </a:rPr>
              <a:t> (HAD)</a:t>
            </a: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16</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4">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5" name="Accolade ouvrante 4"/>
          <p:cNvSpPr/>
          <p:nvPr/>
        </p:nvSpPr>
        <p:spPr>
          <a:xfrm rot="16200000">
            <a:off x="3860102" y="4455630"/>
            <a:ext cx="369135" cy="131950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CA"/>
          </a:p>
        </p:txBody>
      </p:sp>
      <p:grpSp>
        <p:nvGrpSpPr>
          <p:cNvPr id="18" name="Groupe 17"/>
          <p:cNvGrpSpPr/>
          <p:nvPr/>
        </p:nvGrpSpPr>
        <p:grpSpPr>
          <a:xfrm>
            <a:off x="5211844" y="2159646"/>
            <a:ext cx="404392" cy="3586412"/>
            <a:chOff x="5211844" y="2451906"/>
            <a:chExt cx="404392" cy="3247858"/>
          </a:xfrm>
        </p:grpSpPr>
        <p:cxnSp>
          <p:nvCxnSpPr>
            <p:cNvPr id="10" name="Connecteur droit avec flèche 9"/>
            <p:cNvCxnSpPr/>
            <p:nvPr/>
          </p:nvCxnSpPr>
          <p:spPr>
            <a:xfrm>
              <a:off x="5211844" y="5699764"/>
              <a:ext cx="40439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Connecteur droit 13"/>
            <p:cNvCxnSpPr/>
            <p:nvPr/>
          </p:nvCxnSpPr>
          <p:spPr>
            <a:xfrm>
              <a:off x="5211844" y="2451906"/>
              <a:ext cx="0" cy="3247858"/>
            </a:xfrm>
            <a:prstGeom prst="line">
              <a:avLst/>
            </a:prstGeom>
          </p:spPr>
          <p:style>
            <a:lnRef idx="3">
              <a:schemeClr val="accent1"/>
            </a:lnRef>
            <a:fillRef idx="0">
              <a:schemeClr val="accent1"/>
            </a:fillRef>
            <a:effectRef idx="2">
              <a:schemeClr val="accent1"/>
            </a:effectRef>
            <a:fontRef idx="minor">
              <a:schemeClr val="tx1"/>
            </a:fontRef>
          </p:style>
        </p:cxnSp>
      </p:grpSp>
      <p:sp>
        <p:nvSpPr>
          <p:cNvPr id="15" name="ZoneTexte 14"/>
          <p:cNvSpPr txBox="1"/>
          <p:nvPr/>
        </p:nvSpPr>
        <p:spPr>
          <a:xfrm>
            <a:off x="2777337" y="5407504"/>
            <a:ext cx="2380765" cy="677108"/>
          </a:xfrm>
          <a:prstGeom prst="rect">
            <a:avLst/>
          </a:prstGeom>
          <a:noFill/>
        </p:spPr>
        <p:txBody>
          <a:bodyPr wrap="square" rtlCol="0">
            <a:spAutoFit/>
          </a:bodyPr>
          <a:lstStyle/>
          <a:p>
            <a:r>
              <a:rPr lang="en-CA" dirty="0" smtClean="0"/>
              <a:t>Around 24hrs of</a:t>
            </a:r>
          </a:p>
          <a:p>
            <a:r>
              <a:rPr lang="en-CA" dirty="0" smtClean="0"/>
              <a:t>active icing   </a:t>
            </a:r>
            <a:r>
              <a:rPr lang="en-CA" sz="2000" b="1" dirty="0" smtClean="0"/>
              <a:t>ICR~5</a:t>
            </a:r>
            <a:endParaRPr lang="fr-CA" sz="2000" b="1" dirty="0"/>
          </a:p>
        </p:txBody>
      </p:sp>
      <p:sp>
        <p:nvSpPr>
          <p:cNvPr id="17" name="ZoneTexte 16"/>
          <p:cNvSpPr txBox="1"/>
          <p:nvPr/>
        </p:nvSpPr>
        <p:spPr>
          <a:xfrm>
            <a:off x="5616236" y="5277791"/>
            <a:ext cx="2339952" cy="923330"/>
          </a:xfrm>
          <a:prstGeom prst="rect">
            <a:avLst/>
          </a:prstGeom>
          <a:noFill/>
          <a:ln>
            <a:solidFill>
              <a:schemeClr val="tx1"/>
            </a:solidFill>
          </a:ln>
        </p:spPr>
        <p:txBody>
          <a:bodyPr wrap="square" rtlCol="0">
            <a:spAutoFit/>
          </a:bodyPr>
          <a:lstStyle/>
          <a:p>
            <a:r>
              <a:rPr lang="en-CA" dirty="0" smtClean="0"/>
              <a:t>Resumption of power</a:t>
            </a:r>
          </a:p>
          <a:p>
            <a:r>
              <a:rPr lang="en-CA" dirty="0" smtClean="0"/>
              <a:t>Around 48hrs of stand still saved</a:t>
            </a:r>
            <a:endParaRPr lang="fr-CA"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195" t="10061" r="7314"/>
          <a:stretch/>
        </p:blipFill>
        <p:spPr bwMode="auto">
          <a:xfrm>
            <a:off x="1112479" y="5027700"/>
            <a:ext cx="1487911" cy="1262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2145496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387305"/>
            <a:ext cx="7016736" cy="738664"/>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Hot Air De-</a:t>
            </a:r>
            <a:r>
              <a:rPr lang="fr-FR" sz="2800" dirty="0" err="1" smtClean="0">
                <a:solidFill>
                  <a:srgbClr val="174890"/>
                </a:solidFill>
                <a:latin typeface="Forgotten Futurist"/>
              </a:rPr>
              <a:t>Icing</a:t>
            </a:r>
            <a:r>
              <a:rPr lang="fr-FR" sz="2800" dirty="0" smtClean="0">
                <a:solidFill>
                  <a:srgbClr val="174890"/>
                </a:solidFill>
                <a:latin typeface="Forgotten Futurist"/>
              </a:rPr>
              <a:t> (HAD)</a:t>
            </a: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17</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3">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16"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pic>
        <p:nvPicPr>
          <p:cNvPr id="3" name="Image 2"/>
          <p:cNvPicPr>
            <a:picLocks noChangeAspect="1"/>
          </p:cNvPicPr>
          <p:nvPr/>
        </p:nvPicPr>
        <p:blipFill rotWithShape="1">
          <a:blip r:embed="rId4"/>
          <a:srcRect l="17282" t="26462" r="35802" b="11908"/>
          <a:stretch/>
        </p:blipFill>
        <p:spPr>
          <a:xfrm>
            <a:off x="1487148" y="1344077"/>
            <a:ext cx="6475143" cy="4784475"/>
          </a:xfrm>
          <a:prstGeom prst="rect">
            <a:avLst/>
          </a:prstGeom>
        </p:spPr>
      </p:pic>
    </p:spTree>
    <p:extLst>
      <p:ext uri="{BB962C8B-B14F-4D97-AF65-F5344CB8AC3E}">
        <p14:creationId xmlns:p14="http://schemas.microsoft.com/office/powerpoint/2010/main" val="2618104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247605"/>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Conclusion</a:t>
            </a: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18</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3">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3" name="ZoneTexte 2"/>
          <p:cNvSpPr txBox="1"/>
          <p:nvPr/>
        </p:nvSpPr>
        <p:spPr>
          <a:xfrm>
            <a:off x="1279627" y="945076"/>
            <a:ext cx="7168914" cy="4154984"/>
          </a:xfrm>
          <a:prstGeom prst="rect">
            <a:avLst/>
          </a:prstGeom>
          <a:noFill/>
        </p:spPr>
        <p:txBody>
          <a:bodyPr wrap="square" rtlCol="0">
            <a:spAutoFit/>
          </a:bodyPr>
          <a:lstStyle/>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r>
              <a:rPr lang="en-CA" sz="2400" dirty="0" smtClean="0"/>
              <a:t>Rotor </a:t>
            </a:r>
            <a:r>
              <a:rPr lang="en-CA" sz="2400" dirty="0"/>
              <a:t>sensors are an added value for ice </a:t>
            </a:r>
            <a:r>
              <a:rPr lang="en-CA" sz="2400" dirty="0" smtClean="0"/>
              <a:t>detection</a:t>
            </a:r>
          </a:p>
          <a:p>
            <a:pPr marL="285750" indent="-285750">
              <a:buFont typeface="Arial" panose="020B0604020202020204" pitchFamily="34" charset="0"/>
              <a:buChar char="•"/>
            </a:pPr>
            <a:endParaRPr lang="fr-CA" sz="2400" dirty="0" smtClean="0"/>
          </a:p>
          <a:p>
            <a:pPr marL="285750" indent="-285750">
              <a:buFont typeface="Arial" panose="020B0604020202020204" pitchFamily="34" charset="0"/>
              <a:buChar char="•"/>
            </a:pPr>
            <a:endParaRPr lang="fr-CA" sz="2400" dirty="0"/>
          </a:p>
          <a:p>
            <a:pPr marL="285750" indent="-285750">
              <a:buFont typeface="Arial" panose="020B0604020202020204" pitchFamily="34" charset="0"/>
              <a:buChar char="•"/>
            </a:pPr>
            <a:r>
              <a:rPr lang="en-CA" sz="2400" dirty="0" smtClean="0"/>
              <a:t>IOM alone can prevent stall and reduce down time in light to moderate site</a:t>
            </a:r>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r>
              <a:rPr lang="en-CA" sz="2400" dirty="0" smtClean="0"/>
              <a:t>HAD can reduce considerably down time in severe site</a:t>
            </a:r>
          </a:p>
          <a:p>
            <a:pPr marL="285750" indent="-285750">
              <a:buFont typeface="Arial" panose="020B0604020202020204" pitchFamily="34" charset="0"/>
              <a:buChar char="•"/>
            </a:pPr>
            <a:endParaRPr lang="en-CA" sz="2400" dirty="0" smtClean="0"/>
          </a:p>
        </p:txBody>
      </p:sp>
      <p:sp>
        <p:nvSpPr>
          <p:cNvPr id="10"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1181596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bolduc2\Google Drive\WW2016\Photos givre WW2016\LAC064_HUBCAM2_151118_122959.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4549" b="16278"/>
          <a:stretch/>
        </p:blipFill>
        <p:spPr bwMode="auto">
          <a:xfrm rot="5400000">
            <a:off x="894185" y="-1396460"/>
            <a:ext cx="6853355" cy="96462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917233" y="5459596"/>
            <a:ext cx="4010286" cy="1118255"/>
          </a:xfrm>
          <a:prstGeom prst="rect">
            <a:avLst/>
          </a:prstGeom>
          <a:noFill/>
        </p:spPr>
        <p:txBody>
          <a:bodyPr wrap="square" rtlCol="0">
            <a:spAutoFit/>
          </a:bodyPr>
          <a:lstStyle/>
          <a:p>
            <a:pPr algn="r">
              <a:lnSpc>
                <a:spcPts val="2000"/>
              </a:lnSpc>
            </a:pPr>
            <a:r>
              <a:rPr lang="fr-FR" sz="1600" b="1" dirty="0" smtClean="0">
                <a:ln>
                  <a:solidFill>
                    <a:schemeClr val="bg1">
                      <a:lumMod val="95000"/>
                    </a:schemeClr>
                  </a:solidFill>
                </a:ln>
                <a:solidFill>
                  <a:schemeClr val="bg1">
                    <a:lumMod val="95000"/>
                  </a:schemeClr>
                </a:solidFill>
                <a:latin typeface="PT Sans"/>
                <a:cs typeface="PT Sans"/>
              </a:rPr>
              <a:t>Matthew Wadham-Gagnon, </a:t>
            </a:r>
            <a:r>
              <a:rPr lang="fr-FR" sz="1600" b="1" dirty="0" err="1" smtClean="0">
                <a:ln>
                  <a:solidFill>
                    <a:schemeClr val="bg1">
                      <a:lumMod val="95000"/>
                    </a:schemeClr>
                  </a:solidFill>
                </a:ln>
                <a:solidFill>
                  <a:schemeClr val="bg1">
                    <a:lumMod val="95000"/>
                  </a:schemeClr>
                </a:solidFill>
                <a:latin typeface="PT Sans"/>
                <a:cs typeface="PT Sans"/>
              </a:rPr>
              <a:t>eng</a:t>
            </a:r>
            <a:r>
              <a:rPr lang="fr-FR" sz="1600" b="1" dirty="0" smtClean="0">
                <a:ln>
                  <a:solidFill>
                    <a:schemeClr val="bg1">
                      <a:lumMod val="95000"/>
                    </a:schemeClr>
                  </a:solidFill>
                </a:ln>
                <a:solidFill>
                  <a:schemeClr val="bg1">
                    <a:lumMod val="95000"/>
                  </a:schemeClr>
                </a:solidFill>
                <a:latin typeface="PT Sans"/>
                <a:cs typeface="PT Sans"/>
              </a:rPr>
              <a:t>. </a:t>
            </a:r>
            <a:r>
              <a:rPr lang="fr-FR" sz="1600" b="1" dirty="0" err="1" smtClean="0">
                <a:ln>
                  <a:solidFill>
                    <a:schemeClr val="bg1">
                      <a:lumMod val="95000"/>
                    </a:schemeClr>
                  </a:solidFill>
                </a:ln>
                <a:solidFill>
                  <a:schemeClr val="bg1">
                    <a:lumMod val="95000"/>
                  </a:schemeClr>
                </a:solidFill>
                <a:latin typeface="PT Sans"/>
                <a:cs typeface="PT Sans"/>
              </a:rPr>
              <a:t>M.Eng</a:t>
            </a:r>
            <a:r>
              <a:rPr lang="fr-FR" sz="1600" b="1" dirty="0" smtClean="0">
                <a:ln>
                  <a:solidFill>
                    <a:schemeClr val="bg1">
                      <a:lumMod val="95000"/>
                    </a:schemeClr>
                  </a:solidFill>
                </a:ln>
                <a:solidFill>
                  <a:schemeClr val="bg1">
                    <a:lumMod val="95000"/>
                  </a:schemeClr>
                </a:solidFill>
                <a:latin typeface="PT Sans"/>
                <a:cs typeface="PT Sans"/>
              </a:rPr>
              <a:t>.</a:t>
            </a:r>
            <a:endParaRPr lang="fr-FR" sz="1600" b="1" dirty="0">
              <a:ln>
                <a:solidFill>
                  <a:schemeClr val="bg1">
                    <a:lumMod val="95000"/>
                  </a:schemeClr>
                </a:solidFill>
              </a:ln>
              <a:solidFill>
                <a:schemeClr val="bg1">
                  <a:lumMod val="95000"/>
                </a:schemeClr>
              </a:solidFill>
              <a:latin typeface="PT Sans"/>
              <a:cs typeface="PT Sans"/>
            </a:endParaRPr>
          </a:p>
          <a:p>
            <a:pPr algn="r">
              <a:lnSpc>
                <a:spcPts val="2000"/>
              </a:lnSpc>
            </a:pPr>
            <a:r>
              <a:rPr lang="fr-FR" sz="1400" dirty="0" smtClean="0">
                <a:ln>
                  <a:solidFill>
                    <a:schemeClr val="bg1">
                      <a:lumMod val="95000"/>
                    </a:schemeClr>
                  </a:solidFill>
                </a:ln>
                <a:solidFill>
                  <a:schemeClr val="bg1">
                    <a:lumMod val="95000"/>
                  </a:schemeClr>
                </a:solidFill>
                <a:latin typeface="PT Sans"/>
                <a:cs typeface="PT Sans"/>
              </a:rPr>
              <a:t>Project Manager / Business </a:t>
            </a:r>
            <a:r>
              <a:rPr lang="fr-FR" sz="1400" dirty="0" err="1" smtClean="0">
                <a:ln>
                  <a:solidFill>
                    <a:schemeClr val="bg1">
                      <a:lumMod val="95000"/>
                    </a:schemeClr>
                  </a:solidFill>
                </a:ln>
                <a:solidFill>
                  <a:schemeClr val="bg1">
                    <a:lumMod val="95000"/>
                  </a:schemeClr>
                </a:solidFill>
                <a:latin typeface="PT Sans"/>
                <a:cs typeface="PT Sans"/>
              </a:rPr>
              <a:t>Development</a:t>
            </a:r>
            <a:endParaRPr lang="fr-FR" sz="1400" dirty="0">
              <a:ln>
                <a:solidFill>
                  <a:schemeClr val="bg1">
                    <a:lumMod val="95000"/>
                  </a:schemeClr>
                </a:solidFill>
              </a:ln>
              <a:solidFill>
                <a:schemeClr val="bg1">
                  <a:lumMod val="95000"/>
                </a:schemeClr>
              </a:solidFill>
              <a:latin typeface="PT Sans"/>
              <a:cs typeface="PT Sans"/>
            </a:endParaRPr>
          </a:p>
          <a:p>
            <a:pPr algn="r">
              <a:lnSpc>
                <a:spcPts val="2000"/>
              </a:lnSpc>
            </a:pPr>
            <a:r>
              <a:rPr lang="fr-FR" sz="1400" dirty="0" smtClean="0">
                <a:ln>
                  <a:solidFill>
                    <a:schemeClr val="bg1">
                      <a:lumMod val="95000"/>
                    </a:schemeClr>
                  </a:solidFill>
                </a:ln>
                <a:solidFill>
                  <a:schemeClr val="bg1">
                    <a:lumMod val="95000"/>
                  </a:schemeClr>
                </a:solidFill>
                <a:latin typeface="PT Sans"/>
                <a:cs typeface="PT Sans"/>
              </a:rPr>
              <a:t>mgagnon@eolien.qc.ca</a:t>
            </a:r>
          </a:p>
          <a:p>
            <a:pPr algn="r">
              <a:lnSpc>
                <a:spcPts val="2000"/>
              </a:lnSpc>
            </a:pPr>
            <a:endParaRPr lang="fr-FR" sz="1400" dirty="0">
              <a:ln>
                <a:solidFill>
                  <a:schemeClr val="bg1">
                    <a:lumMod val="95000"/>
                  </a:schemeClr>
                </a:solidFill>
              </a:ln>
              <a:solidFill>
                <a:schemeClr val="bg1">
                  <a:lumMod val="95000"/>
                </a:schemeClr>
              </a:solidFill>
              <a:latin typeface="PT Sans"/>
              <a:cs typeface="PT Sans"/>
            </a:endParaRPr>
          </a:p>
        </p:txBody>
      </p:sp>
      <p:pic>
        <p:nvPicPr>
          <p:cNvPr id="2" name="Image 1" descr="Partenaires_T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60" y="3445652"/>
            <a:ext cx="4746575" cy="913298"/>
          </a:xfrm>
          <a:prstGeom prst="rect">
            <a:avLst/>
          </a:prstGeom>
        </p:spPr>
      </p:pic>
      <p:pic>
        <p:nvPicPr>
          <p:cNvPr id="9" name="Image 8" descr="Pale cote.png"/>
          <p:cNvPicPr>
            <a:picLocks noChangeAspect="1"/>
          </p:cNvPicPr>
          <p:nvPr/>
        </p:nvPicPr>
        <p:blipFill rotWithShape="1">
          <a:blip r:embed="rId5">
            <a:extLst>
              <a:ext uri="{28A0092B-C50C-407E-A947-70E740481C1C}">
                <a14:useLocalDpi xmlns:a14="http://schemas.microsoft.com/office/drawing/2010/main" val="0"/>
              </a:ext>
            </a:extLst>
          </a:blip>
          <a:srcRect l="69247"/>
          <a:stretch/>
        </p:blipFill>
        <p:spPr>
          <a:xfrm>
            <a:off x="0" y="0"/>
            <a:ext cx="1153602" cy="6891304"/>
          </a:xfrm>
          <a:prstGeom prst="rect">
            <a:avLst/>
          </a:prstGeom>
        </p:spPr>
      </p:pic>
      <p:pic>
        <p:nvPicPr>
          <p:cNvPr id="3" name="Image 2" descr="ellipse.png"/>
          <p:cNvPicPr>
            <a:picLocks noChangeAspect="1"/>
          </p:cNvPicPr>
          <p:nvPr/>
        </p:nvPicPr>
        <p:blipFill rotWithShape="1">
          <a:blip r:embed="rId6">
            <a:extLst>
              <a:ext uri="{28A0092B-C50C-407E-A947-70E740481C1C}">
                <a14:useLocalDpi xmlns:a14="http://schemas.microsoft.com/office/drawing/2010/main" val="0"/>
              </a:ext>
            </a:extLst>
          </a:blip>
          <a:srcRect t="6547" r="29940"/>
          <a:stretch/>
        </p:blipFill>
        <p:spPr>
          <a:xfrm>
            <a:off x="7542855" y="0"/>
            <a:ext cx="1601145" cy="1930533"/>
          </a:xfrm>
          <a:prstGeom prst="rect">
            <a:avLst/>
          </a:prstGeom>
        </p:spPr>
      </p:pic>
      <p:sp>
        <p:nvSpPr>
          <p:cNvPr id="5" name="ZoneTexte 4"/>
          <p:cNvSpPr txBox="1"/>
          <p:nvPr/>
        </p:nvSpPr>
        <p:spPr>
          <a:xfrm>
            <a:off x="954998" y="462837"/>
            <a:ext cx="4675652" cy="1631216"/>
          </a:xfrm>
          <a:prstGeom prst="rect">
            <a:avLst/>
          </a:prstGeom>
          <a:noFill/>
        </p:spPr>
        <p:txBody>
          <a:bodyPr wrap="square" rtlCol="0">
            <a:spAutoFit/>
          </a:bodyPr>
          <a:lstStyle/>
          <a:p>
            <a:r>
              <a:rPr lang="fr-FR" sz="3600" dirty="0" err="1" smtClean="0">
                <a:ln>
                  <a:solidFill>
                    <a:schemeClr val="bg1">
                      <a:lumMod val="95000"/>
                    </a:schemeClr>
                  </a:solidFill>
                </a:ln>
                <a:solidFill>
                  <a:schemeClr val="bg1">
                    <a:lumMod val="95000"/>
                  </a:schemeClr>
                </a:solidFill>
                <a:latin typeface="PT sans"/>
                <a:cs typeface="PT sans"/>
              </a:rPr>
              <a:t>Thank</a:t>
            </a:r>
            <a:r>
              <a:rPr lang="fr-FR" sz="3600" dirty="0" smtClean="0">
                <a:ln>
                  <a:solidFill>
                    <a:schemeClr val="bg1">
                      <a:lumMod val="95000"/>
                    </a:schemeClr>
                  </a:solidFill>
                </a:ln>
                <a:solidFill>
                  <a:schemeClr val="bg1">
                    <a:lumMod val="95000"/>
                  </a:schemeClr>
                </a:solidFill>
                <a:latin typeface="PT sans"/>
                <a:cs typeface="PT sans"/>
              </a:rPr>
              <a:t> </a:t>
            </a:r>
            <a:r>
              <a:rPr lang="fr-FR" sz="3600" dirty="0" err="1" smtClean="0">
                <a:ln>
                  <a:solidFill>
                    <a:schemeClr val="bg1">
                      <a:lumMod val="95000"/>
                    </a:schemeClr>
                  </a:solidFill>
                </a:ln>
                <a:solidFill>
                  <a:schemeClr val="bg1">
                    <a:lumMod val="95000"/>
                  </a:schemeClr>
                </a:solidFill>
                <a:latin typeface="PT sans"/>
                <a:cs typeface="PT sans"/>
              </a:rPr>
              <a:t>you</a:t>
            </a:r>
            <a:r>
              <a:rPr lang="fr-FR" sz="3600" dirty="0" smtClean="0">
                <a:ln>
                  <a:solidFill>
                    <a:schemeClr val="bg1">
                      <a:lumMod val="95000"/>
                    </a:schemeClr>
                  </a:solidFill>
                </a:ln>
                <a:solidFill>
                  <a:schemeClr val="bg1">
                    <a:lumMod val="95000"/>
                  </a:schemeClr>
                </a:solidFill>
                <a:latin typeface="PT sans"/>
                <a:cs typeface="PT sans"/>
              </a:rPr>
              <a:t> !</a:t>
            </a:r>
          </a:p>
          <a:p>
            <a:endParaRPr lang="fr-FR" sz="3200" dirty="0">
              <a:ln>
                <a:solidFill>
                  <a:schemeClr val="bg1">
                    <a:lumMod val="95000"/>
                  </a:schemeClr>
                </a:solidFill>
              </a:ln>
              <a:solidFill>
                <a:schemeClr val="bg1">
                  <a:lumMod val="95000"/>
                </a:schemeClr>
              </a:solidFill>
              <a:latin typeface="PT sans"/>
              <a:cs typeface="PT sans"/>
            </a:endParaRPr>
          </a:p>
          <a:p>
            <a:r>
              <a:rPr lang="fr-FR" sz="2800" dirty="0" err="1" smtClean="0">
                <a:ln>
                  <a:solidFill>
                    <a:schemeClr val="bg1">
                      <a:lumMod val="95000"/>
                    </a:schemeClr>
                  </a:solidFill>
                </a:ln>
                <a:solidFill>
                  <a:schemeClr val="bg1">
                    <a:lumMod val="95000"/>
                  </a:schemeClr>
                </a:solidFill>
                <a:latin typeface="PT sans"/>
                <a:cs typeface="PT sans"/>
              </a:rPr>
              <a:t>Any</a:t>
            </a:r>
            <a:r>
              <a:rPr lang="fr-FR" sz="2800" dirty="0" smtClean="0">
                <a:ln>
                  <a:solidFill>
                    <a:schemeClr val="bg1">
                      <a:lumMod val="95000"/>
                    </a:schemeClr>
                  </a:solidFill>
                </a:ln>
                <a:solidFill>
                  <a:schemeClr val="bg1">
                    <a:lumMod val="95000"/>
                  </a:schemeClr>
                </a:solidFill>
                <a:latin typeface="PT sans"/>
                <a:cs typeface="PT sans"/>
              </a:rPr>
              <a:t> questions?</a:t>
            </a:r>
            <a:endParaRPr lang="fr-FR" sz="2800" dirty="0">
              <a:ln>
                <a:solidFill>
                  <a:schemeClr val="bg1">
                    <a:lumMod val="95000"/>
                  </a:schemeClr>
                </a:solidFill>
              </a:ln>
              <a:solidFill>
                <a:schemeClr val="bg1">
                  <a:lumMod val="95000"/>
                </a:schemeClr>
              </a:solidFill>
              <a:latin typeface="PT sans"/>
              <a:cs typeface="PT sans"/>
            </a:endParaRPr>
          </a:p>
        </p:txBody>
      </p:sp>
    </p:spTree>
    <p:extLst>
      <p:ext uri="{BB962C8B-B14F-4D97-AF65-F5344CB8AC3E}">
        <p14:creationId xmlns:p14="http://schemas.microsoft.com/office/powerpoint/2010/main" val="136882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2">
            <a:extLst>
              <a:ext uri="{28A0092B-C50C-407E-A947-70E740481C1C}">
                <a14:useLocalDpi xmlns:a14="http://schemas.microsoft.com/office/drawing/2010/main" val="0"/>
              </a:ext>
            </a:extLst>
          </a:blip>
          <a:srcRect t="2329"/>
          <a:stretch/>
        </p:blipFill>
        <p:spPr>
          <a:xfrm>
            <a:off x="0" y="0"/>
            <a:ext cx="9357360" cy="6854572"/>
          </a:xfrm>
          <a:prstGeom prst="rect">
            <a:avLst/>
          </a:prstGeom>
        </p:spPr>
      </p:pic>
      <p:pic>
        <p:nvPicPr>
          <p:cNvPr id="3" name="Image 2" descr="Logo T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62935" y="6380539"/>
            <a:ext cx="1508116" cy="332204"/>
          </a:xfrm>
          <a:prstGeom prst="rect">
            <a:avLst/>
          </a:prstGeom>
        </p:spPr>
      </p:pic>
      <p:sp>
        <p:nvSpPr>
          <p:cNvPr id="4"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2559435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3</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2"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
        <p:nvSpPr>
          <p:cNvPr id="13" name="ZoneTexte 12"/>
          <p:cNvSpPr txBox="1"/>
          <p:nvPr/>
        </p:nvSpPr>
        <p:spPr>
          <a:xfrm>
            <a:off x="1112479" y="227651"/>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Cold </a:t>
            </a:r>
            <a:r>
              <a:rPr lang="fr-FR" sz="2800" dirty="0" err="1" smtClean="0">
                <a:solidFill>
                  <a:srgbClr val="174890"/>
                </a:solidFill>
                <a:latin typeface="Forgotten Futurist"/>
              </a:rPr>
              <a:t>Climate</a:t>
            </a:r>
            <a:r>
              <a:rPr lang="fr-FR" sz="2800" dirty="0" smtClean="0">
                <a:solidFill>
                  <a:srgbClr val="174890"/>
                </a:solidFill>
                <a:latin typeface="Forgotten Futurist"/>
              </a:rPr>
              <a:t> – Global </a:t>
            </a:r>
            <a:r>
              <a:rPr lang="fr-FR" sz="2800" dirty="0" err="1" smtClean="0">
                <a:solidFill>
                  <a:srgbClr val="174890"/>
                </a:solidFill>
                <a:latin typeface="Forgotten Futurist"/>
              </a:rPr>
              <a:t>Scale</a:t>
            </a:r>
            <a:endParaRPr lang="fr-FR" sz="2800" dirty="0" smtClean="0">
              <a:solidFill>
                <a:srgbClr val="174890"/>
              </a:solidFill>
              <a:latin typeface="Forgotten Futurist"/>
            </a:endParaRPr>
          </a:p>
        </p:txBody>
      </p:sp>
      <p:pic>
        <p:nvPicPr>
          <p:cNvPr id="16" name="Picture 2" descr="http://offlinehbpl.hbpl.co.uk/news/MPW/richedit/cold-climate-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41" y="1484784"/>
            <a:ext cx="8372872" cy="437063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5998" y="3212891"/>
            <a:ext cx="972962" cy="914424"/>
          </a:xfrm>
          <a:prstGeom prst="rect">
            <a:avLst/>
          </a:prstGeom>
        </p:spPr>
      </p:pic>
      <p:sp>
        <p:nvSpPr>
          <p:cNvPr id="18" name="ZoneTexte 17"/>
          <p:cNvSpPr txBox="1"/>
          <p:nvPr/>
        </p:nvSpPr>
        <p:spPr>
          <a:xfrm>
            <a:off x="4427984" y="5632772"/>
            <a:ext cx="4164923" cy="261610"/>
          </a:xfrm>
          <a:prstGeom prst="rect">
            <a:avLst/>
          </a:prstGeom>
          <a:noFill/>
        </p:spPr>
        <p:txBody>
          <a:bodyPr wrap="none" rtlCol="0">
            <a:spAutoFit/>
          </a:bodyPr>
          <a:lstStyle/>
          <a:p>
            <a:r>
              <a:rPr lang="fr-CA" sz="1100" dirty="0"/>
              <a:t>http://www.windpowermonthly.com/article/1403504/emerging-cold</a:t>
            </a:r>
          </a:p>
        </p:txBody>
      </p:sp>
      <p:pic>
        <p:nvPicPr>
          <p:cNvPr id="9" name="Image 8" descr="Pale cote.png"/>
          <p:cNvPicPr>
            <a:picLocks noChangeAspect="1"/>
          </p:cNvPicPr>
          <p:nvPr/>
        </p:nvPicPr>
        <p:blipFill rotWithShape="1">
          <a:blip r:embed="rId5">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Tree>
    <p:extLst>
      <p:ext uri="{BB962C8B-B14F-4D97-AF65-F5344CB8AC3E}">
        <p14:creationId xmlns:p14="http://schemas.microsoft.com/office/powerpoint/2010/main" val="450727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57162" y="263476"/>
            <a:ext cx="9360000" cy="9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Ellipse 25"/>
          <p:cNvSpPr/>
          <p:nvPr/>
        </p:nvSpPr>
        <p:spPr>
          <a:xfrm>
            <a:off x="3938587" y="2133601"/>
            <a:ext cx="5580000" cy="5580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ZoneTexte 6"/>
          <p:cNvSpPr txBox="1"/>
          <p:nvPr/>
        </p:nvSpPr>
        <p:spPr>
          <a:xfrm>
            <a:off x="1112479" y="227651"/>
            <a:ext cx="7016736" cy="658835"/>
          </a:xfrm>
          <a:prstGeom prst="rect">
            <a:avLst/>
          </a:prstGeom>
          <a:noFill/>
        </p:spPr>
        <p:txBody>
          <a:bodyPr wrap="square" rtlCol="0">
            <a:spAutoFit/>
          </a:bodyPr>
          <a:lstStyle/>
          <a:p>
            <a:pPr algn="ctr">
              <a:lnSpc>
                <a:spcPct val="150000"/>
              </a:lnSpc>
            </a:pPr>
            <a:r>
              <a:rPr lang="fr-FR" sz="2800" dirty="0" err="1" smtClean="0">
                <a:solidFill>
                  <a:srgbClr val="174890"/>
                </a:solidFill>
                <a:latin typeface="Forgotten Futurist"/>
              </a:rPr>
              <a:t>TechnoCentre</a:t>
            </a:r>
            <a:r>
              <a:rPr lang="fr-FR" sz="2800" dirty="0" smtClean="0">
                <a:solidFill>
                  <a:srgbClr val="174890"/>
                </a:solidFill>
                <a:latin typeface="Forgotten Futurist"/>
              </a:rPr>
              <a:t> éolien (TCE)</a:t>
            </a:r>
          </a:p>
        </p:txBody>
      </p:sp>
      <p:pic>
        <p:nvPicPr>
          <p:cNvPr id="18" name="Imag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824" y="1030897"/>
            <a:ext cx="3370916" cy="2860622"/>
          </a:xfrm>
          <a:prstGeom prst="rect">
            <a:avLst/>
          </a:prstGeom>
        </p:spPr>
      </p:pic>
      <p:sp>
        <p:nvSpPr>
          <p:cNvPr id="19" name="Ellipse 18"/>
          <p:cNvSpPr/>
          <p:nvPr/>
        </p:nvSpPr>
        <p:spPr>
          <a:xfrm>
            <a:off x="3274260" y="3036156"/>
            <a:ext cx="360040" cy="35718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 name="Image 8" descr="Pale co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97597" y="0"/>
            <a:ext cx="3751199" cy="6891304"/>
          </a:xfrm>
          <a:prstGeom prst="rect">
            <a:avLst/>
          </a:prstGeom>
        </p:spPr>
      </p:pic>
      <p:cxnSp>
        <p:nvCxnSpPr>
          <p:cNvPr id="28" name="Connecteur droit avec flèche 27"/>
          <p:cNvCxnSpPr>
            <a:stCxn id="29" idx="2"/>
          </p:cNvCxnSpPr>
          <p:nvPr/>
        </p:nvCxnSpPr>
        <p:spPr>
          <a:xfrm>
            <a:off x="7570716" y="1495009"/>
            <a:ext cx="937395" cy="21509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18"/>
          <p:cNvSpPr txBox="1">
            <a:spLocks noChangeArrowheads="1"/>
          </p:cNvSpPr>
          <p:nvPr/>
        </p:nvSpPr>
        <p:spPr bwMode="auto">
          <a:xfrm>
            <a:off x="6095928" y="1125122"/>
            <a:ext cx="2949575" cy="369887"/>
          </a:xfrm>
          <a:prstGeom prst="rect">
            <a:avLst/>
          </a:prstGeom>
          <a:noFill/>
          <a:ln w="9525">
            <a:solidFill>
              <a:schemeClr val="tx1"/>
            </a:solidFill>
            <a:miter lim="800000"/>
            <a:headEnd/>
            <a:tailEnd/>
          </a:ln>
        </p:spPr>
        <p:txBody>
          <a:bodyPr>
            <a:spAutoFit/>
          </a:bodyPr>
          <a:lstStyle/>
          <a:p>
            <a:pPr algn="ctr"/>
            <a:r>
              <a:rPr lang="en-CA" dirty="0" smtClean="0"/>
              <a:t>Wind Farm/Test Site</a:t>
            </a:r>
            <a:endParaRPr lang="fr-CA" dirty="0"/>
          </a:p>
        </p:txBody>
      </p:sp>
      <p:sp>
        <p:nvSpPr>
          <p:cNvPr id="30" name="Rectangle 29"/>
          <p:cNvSpPr/>
          <p:nvPr/>
        </p:nvSpPr>
        <p:spPr>
          <a:xfrm>
            <a:off x="3874354" y="6311784"/>
            <a:ext cx="5793489" cy="14333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6" name="Image 5" descr="Logo TCE.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62935" y="6380539"/>
            <a:ext cx="1508116" cy="332204"/>
          </a:xfrm>
          <a:prstGeom prst="rect">
            <a:avLst/>
          </a:prstGeom>
        </p:spPr>
      </p:pic>
      <p:sp>
        <p:nvSpPr>
          <p:cNvPr id="2" name="ZoneTexte 1"/>
          <p:cNvSpPr txBox="1"/>
          <p:nvPr/>
        </p:nvSpPr>
        <p:spPr>
          <a:xfrm>
            <a:off x="4340628" y="638219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4</a:t>
            </a:fld>
            <a:endParaRPr lang="fr-FR" sz="1200" dirty="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a:stCxn id="19" idx="3"/>
          </p:cNvCxnSpPr>
          <p:nvPr/>
        </p:nvCxnSpPr>
        <p:spPr>
          <a:xfrm>
            <a:off x="3326987" y="3341034"/>
            <a:ext cx="709232" cy="2309936"/>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21"/>
          <p:cNvCxnSpPr>
            <a:stCxn id="19" idx="0"/>
          </p:cNvCxnSpPr>
          <p:nvPr/>
        </p:nvCxnSpPr>
        <p:spPr>
          <a:xfrm flipV="1">
            <a:off x="3454280" y="2240756"/>
            <a:ext cx="2491701" cy="79540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1" name="Ellipse 20"/>
          <p:cNvSpPr/>
          <p:nvPr/>
        </p:nvSpPr>
        <p:spPr>
          <a:xfrm>
            <a:off x="8265050" y="3930926"/>
            <a:ext cx="243061" cy="24553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Ellipse 22"/>
          <p:cNvSpPr/>
          <p:nvPr/>
        </p:nvSpPr>
        <p:spPr>
          <a:xfrm>
            <a:off x="8411259" y="3645984"/>
            <a:ext cx="243061" cy="24553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4" name="Connecteur droit avec flèche 23"/>
          <p:cNvCxnSpPr>
            <a:stCxn id="27" idx="2"/>
          </p:cNvCxnSpPr>
          <p:nvPr/>
        </p:nvCxnSpPr>
        <p:spPr>
          <a:xfrm>
            <a:off x="6078710" y="2049840"/>
            <a:ext cx="2186340" cy="18810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18"/>
          <p:cNvSpPr txBox="1">
            <a:spLocks noChangeArrowheads="1"/>
          </p:cNvSpPr>
          <p:nvPr/>
        </p:nvSpPr>
        <p:spPr bwMode="auto">
          <a:xfrm>
            <a:off x="4603922" y="1679953"/>
            <a:ext cx="2949575" cy="369887"/>
          </a:xfrm>
          <a:prstGeom prst="rect">
            <a:avLst/>
          </a:prstGeom>
          <a:noFill/>
          <a:ln w="9525">
            <a:solidFill>
              <a:schemeClr val="tx1"/>
            </a:solidFill>
            <a:miter lim="800000"/>
            <a:headEnd/>
            <a:tailEnd/>
          </a:ln>
        </p:spPr>
        <p:txBody>
          <a:bodyPr>
            <a:spAutoFit/>
          </a:bodyPr>
          <a:lstStyle/>
          <a:p>
            <a:pPr algn="ctr"/>
            <a:r>
              <a:rPr lang="en-CA" dirty="0" smtClean="0"/>
              <a:t>Office</a:t>
            </a:r>
            <a:endParaRPr lang="fr-CA" dirty="0"/>
          </a:p>
        </p:txBody>
      </p:sp>
      <p:sp>
        <p:nvSpPr>
          <p:cNvPr id="5" name="ZoneTexte 4"/>
          <p:cNvSpPr txBox="1"/>
          <p:nvPr/>
        </p:nvSpPr>
        <p:spPr>
          <a:xfrm>
            <a:off x="5945981" y="5650970"/>
            <a:ext cx="2586808" cy="646331"/>
          </a:xfrm>
          <a:prstGeom prst="rect">
            <a:avLst/>
          </a:prstGeom>
          <a:noFill/>
        </p:spPr>
        <p:txBody>
          <a:bodyPr wrap="square" rtlCol="0">
            <a:spAutoFit/>
          </a:bodyPr>
          <a:lstStyle/>
          <a:p>
            <a:pPr algn="ctr"/>
            <a:r>
              <a:rPr lang="en-CA" b="1" dirty="0" smtClean="0">
                <a:solidFill>
                  <a:schemeClr val="accent1">
                    <a:lumMod val="50000"/>
                  </a:schemeClr>
                </a:solidFill>
              </a:rPr>
              <a:t>Over 1500MW in operation (Dec 2013)</a:t>
            </a:r>
            <a:endParaRPr lang="en-CA" b="1" dirty="0">
              <a:solidFill>
                <a:schemeClr val="accent1">
                  <a:lumMod val="50000"/>
                </a:schemeClr>
              </a:solidFill>
            </a:endParaRPr>
          </a:p>
        </p:txBody>
      </p:sp>
      <p:sp>
        <p:nvSpPr>
          <p:cNvPr id="31" name="ZoneTexte 18"/>
          <p:cNvSpPr txBox="1">
            <a:spLocks noChangeArrowheads="1"/>
          </p:cNvSpPr>
          <p:nvPr/>
        </p:nvSpPr>
        <p:spPr bwMode="auto">
          <a:xfrm>
            <a:off x="1786742" y="4685387"/>
            <a:ext cx="1894861" cy="369887"/>
          </a:xfrm>
          <a:prstGeom prst="rect">
            <a:avLst/>
          </a:prstGeom>
          <a:noFill/>
          <a:ln w="9525">
            <a:solidFill>
              <a:schemeClr val="tx1"/>
            </a:solidFill>
            <a:miter lim="800000"/>
            <a:headEnd/>
            <a:tailEnd/>
          </a:ln>
        </p:spPr>
        <p:txBody>
          <a:bodyPr wrap="square">
            <a:spAutoFit/>
          </a:bodyPr>
          <a:lstStyle/>
          <a:p>
            <a:pPr algn="ctr"/>
            <a:r>
              <a:rPr lang="en-CA" dirty="0" smtClean="0"/>
              <a:t>1 met mast</a:t>
            </a:r>
            <a:endParaRPr lang="fr-CA" dirty="0"/>
          </a:p>
        </p:txBody>
      </p:sp>
      <p:cxnSp>
        <p:nvCxnSpPr>
          <p:cNvPr id="32" name="Connecteur droit avec flèche 31"/>
          <p:cNvCxnSpPr/>
          <p:nvPr/>
        </p:nvCxnSpPr>
        <p:spPr>
          <a:xfrm flipV="1">
            <a:off x="3686141" y="3930926"/>
            <a:ext cx="3485739" cy="9394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1932307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5</a:t>
            </a:fld>
            <a:endParaRPr lang="fr-FR" sz="1200">
              <a:solidFill>
                <a:srgbClr val="174890"/>
              </a:solidFill>
              <a:latin typeface="PT Sans"/>
              <a:cs typeface="PT Sans"/>
            </a:endParaRPr>
          </a:p>
        </p:txBody>
      </p:sp>
      <p:pic>
        <p:nvPicPr>
          <p:cNvPr id="9" name="Image 8" descr="Pale cote.png"/>
          <p:cNvPicPr>
            <a:picLocks noChangeAspect="1"/>
          </p:cNvPicPr>
          <p:nvPr/>
        </p:nvPicPr>
        <p:blipFill rotWithShape="1">
          <a:blip r:embed="rId4">
            <a:extLst>
              <a:ext uri="{28A0092B-C50C-407E-A947-70E740481C1C}">
                <a14:useLocalDpi xmlns:a14="http://schemas.microsoft.com/office/drawing/2010/main" val="0"/>
              </a:ext>
            </a:extLst>
          </a:blip>
          <a:srcRect l="69247"/>
          <a:stretch/>
        </p:blipFill>
        <p:spPr>
          <a:xfrm>
            <a:off x="0" y="0"/>
            <a:ext cx="1153602" cy="6891304"/>
          </a:xfrm>
          <a:prstGeom prst="rect">
            <a:avLst/>
          </a:prstGeom>
        </p:spPr>
      </p:pic>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2"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
        <p:nvSpPr>
          <p:cNvPr id="13" name="ZoneTexte 12"/>
          <p:cNvSpPr txBox="1"/>
          <p:nvPr/>
        </p:nvSpPr>
        <p:spPr>
          <a:xfrm>
            <a:off x="1112479" y="227651"/>
            <a:ext cx="7016736" cy="658835"/>
          </a:xfrm>
          <a:prstGeom prst="rect">
            <a:avLst/>
          </a:prstGeom>
          <a:noFill/>
        </p:spPr>
        <p:txBody>
          <a:bodyPr wrap="square" rtlCol="0">
            <a:spAutoFit/>
          </a:bodyPr>
          <a:lstStyle/>
          <a:p>
            <a:pPr algn="ctr">
              <a:lnSpc>
                <a:spcPct val="150000"/>
              </a:lnSpc>
            </a:pPr>
            <a:r>
              <a:rPr lang="fr-FR" sz="2800" dirty="0" err="1" smtClean="0">
                <a:solidFill>
                  <a:srgbClr val="174890"/>
                </a:solidFill>
                <a:latin typeface="Forgotten Futurist"/>
              </a:rPr>
              <a:t>TechnoCentre</a:t>
            </a:r>
            <a:r>
              <a:rPr lang="fr-FR" sz="2800" dirty="0" smtClean="0">
                <a:solidFill>
                  <a:srgbClr val="174890"/>
                </a:solidFill>
                <a:latin typeface="Forgotten Futurist"/>
              </a:rPr>
              <a:t> éolien</a:t>
            </a:r>
          </a:p>
        </p:txBody>
      </p:sp>
      <p:sp>
        <p:nvSpPr>
          <p:cNvPr id="10" name="ZoneTexte 9"/>
          <p:cNvSpPr txBox="1"/>
          <p:nvPr/>
        </p:nvSpPr>
        <p:spPr>
          <a:xfrm>
            <a:off x="1267501" y="1241571"/>
            <a:ext cx="4845916" cy="4893647"/>
          </a:xfrm>
          <a:prstGeom prst="rect">
            <a:avLst/>
          </a:prstGeom>
          <a:noFill/>
        </p:spPr>
        <p:txBody>
          <a:bodyPr wrap="square" rtlCol="0">
            <a:spAutoFit/>
          </a:bodyPr>
          <a:lstStyle/>
          <a:p>
            <a:r>
              <a:rPr lang="en-US" sz="2400" b="1" dirty="0"/>
              <a:t>Mandate</a:t>
            </a:r>
          </a:p>
          <a:p>
            <a:r>
              <a:rPr lang="en-US" sz="2400" dirty="0" smtClean="0"/>
              <a:t>- Integrate </a:t>
            </a:r>
            <a:r>
              <a:rPr lang="en-US" sz="2400" dirty="0"/>
              <a:t>renewable energy to conventional grids</a:t>
            </a:r>
          </a:p>
          <a:p>
            <a:r>
              <a:rPr lang="en-US" sz="2400" dirty="0" smtClean="0"/>
              <a:t>- </a:t>
            </a:r>
            <a:r>
              <a:rPr lang="en-US" sz="2400" dirty="0" err="1" smtClean="0"/>
              <a:t>Optimise</a:t>
            </a:r>
            <a:r>
              <a:rPr lang="en-US" sz="2400" dirty="0" smtClean="0"/>
              <a:t> </a:t>
            </a:r>
            <a:r>
              <a:rPr lang="en-US" sz="2400" dirty="0"/>
              <a:t>wind farm performances</a:t>
            </a:r>
          </a:p>
          <a:p>
            <a:r>
              <a:rPr lang="en-US" sz="2400" dirty="0" smtClean="0"/>
              <a:t>- Support </a:t>
            </a:r>
            <a:r>
              <a:rPr lang="en-US" sz="2400" dirty="0"/>
              <a:t>SME growth</a:t>
            </a:r>
          </a:p>
          <a:p>
            <a:endParaRPr lang="en-US" sz="2400" b="1" dirty="0"/>
          </a:p>
          <a:p>
            <a:endParaRPr lang="en-US" sz="2400" b="1" dirty="0"/>
          </a:p>
          <a:p>
            <a:r>
              <a:rPr lang="en-US" sz="2400" b="1" dirty="0"/>
              <a:t>Mission</a:t>
            </a:r>
          </a:p>
          <a:p>
            <a:r>
              <a:rPr lang="en-US" sz="2400" dirty="0" smtClean="0"/>
              <a:t>To </a:t>
            </a:r>
            <a:r>
              <a:rPr lang="en-US" sz="2400" dirty="0"/>
              <a:t>contribute to the development of a wind industry that is competitive both within North America and internationally.</a:t>
            </a:r>
          </a:p>
          <a:p>
            <a:endParaRPr lang="en-CA" sz="2400" dirty="0" smtClean="0"/>
          </a:p>
        </p:txBody>
      </p:sp>
      <p:pic>
        <p:nvPicPr>
          <p:cNvPr id="16" name="Shape 118"/>
          <p:cNvPicPr preferRelativeResize="0"/>
          <p:nvPr/>
        </p:nvPicPr>
        <p:blipFill>
          <a:blip r:embed="rId5" cstate="print">
            <a:alphaModFix/>
            <a:extLst>
              <a:ext uri="{28A0092B-C50C-407E-A947-70E740481C1C}">
                <a14:useLocalDpi xmlns:a14="http://schemas.microsoft.com/office/drawing/2010/main" val="0"/>
              </a:ext>
            </a:extLst>
          </a:blip>
          <a:stretch>
            <a:fillRect/>
          </a:stretch>
        </p:blipFill>
        <p:spPr>
          <a:xfrm>
            <a:off x="6189850" y="3061636"/>
            <a:ext cx="2075077" cy="1556308"/>
          </a:xfrm>
          <a:prstGeom prst="rect">
            <a:avLst/>
          </a:prstGeom>
          <a:noFill/>
          <a:ln w="9525" cap="flat" cmpd="sng">
            <a:solidFill>
              <a:schemeClr val="dk1"/>
            </a:solidFill>
            <a:prstDash val="solid"/>
            <a:round/>
            <a:headEnd type="none" w="med" len="med"/>
            <a:tailEnd type="none" w="med" len="med"/>
          </a:ln>
        </p:spPr>
      </p:pic>
      <p:pic>
        <p:nvPicPr>
          <p:cNvPr id="17" name="Shape 119"/>
          <p:cNvPicPr preferRelativeResize="0"/>
          <p:nvPr/>
        </p:nvPicPr>
        <p:blipFill>
          <a:blip r:embed="rId6" cstate="print">
            <a:alphaModFix/>
            <a:extLst>
              <a:ext uri="{28A0092B-C50C-407E-A947-70E740481C1C}">
                <a14:useLocalDpi xmlns:a14="http://schemas.microsoft.com/office/drawing/2010/main" val="0"/>
              </a:ext>
            </a:extLst>
          </a:blip>
          <a:stretch>
            <a:fillRect/>
          </a:stretch>
        </p:blipFill>
        <p:spPr>
          <a:xfrm>
            <a:off x="6189850" y="1520601"/>
            <a:ext cx="2075078" cy="1384122"/>
          </a:xfrm>
          <a:prstGeom prst="rect">
            <a:avLst/>
          </a:prstGeom>
          <a:noFill/>
          <a:ln w="9525" cap="flat" cmpd="sng">
            <a:solidFill>
              <a:srgbClr val="17346B"/>
            </a:solidFill>
            <a:prstDash val="solid"/>
            <a:round/>
            <a:headEnd type="none" w="med" len="med"/>
            <a:tailEnd type="none" w="med" len="med"/>
          </a:ln>
        </p:spPr>
      </p:pic>
      <p:pic>
        <p:nvPicPr>
          <p:cNvPr id="18" name="Shape 120"/>
          <p:cNvPicPr preferRelativeResize="0"/>
          <p:nvPr/>
        </p:nvPicPr>
        <p:blipFill>
          <a:blip r:embed="rId7" cstate="print">
            <a:alphaModFix/>
            <a:extLst>
              <a:ext uri="{28A0092B-C50C-407E-A947-70E740481C1C}">
                <a14:useLocalDpi xmlns:a14="http://schemas.microsoft.com/office/drawing/2010/main" val="0"/>
              </a:ext>
            </a:extLst>
          </a:blip>
          <a:stretch>
            <a:fillRect/>
          </a:stretch>
        </p:blipFill>
        <p:spPr>
          <a:xfrm>
            <a:off x="6189848" y="4774850"/>
            <a:ext cx="2075076" cy="1383374"/>
          </a:xfrm>
          <a:prstGeom prst="rect">
            <a:avLst/>
          </a:prstGeom>
          <a:noFill/>
          <a:ln w="9525" cap="flat" cmpd="sng">
            <a:solidFill>
              <a:srgbClr val="990000"/>
            </a:solidFill>
            <a:prstDash val="solid"/>
            <a:round/>
            <a:headEnd type="none" w="med" len="med"/>
            <a:tailEnd type="none" w="med" len="med"/>
          </a:ln>
        </p:spPr>
      </p:pic>
    </p:spTree>
    <p:extLst>
      <p:ext uri="{BB962C8B-B14F-4D97-AF65-F5344CB8AC3E}">
        <p14:creationId xmlns:p14="http://schemas.microsoft.com/office/powerpoint/2010/main" val="170006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62935" y="6380539"/>
            <a:ext cx="1508116" cy="332204"/>
          </a:xfrm>
          <a:prstGeom prst="rect">
            <a:avLst/>
          </a:prstGeom>
        </p:spPr>
      </p:pic>
      <p:sp>
        <p:nvSpPr>
          <p:cNvPr id="2" name="ZoneTexte 1"/>
          <p:cNvSpPr txBox="1"/>
          <p:nvPr/>
        </p:nvSpPr>
        <p:spPr>
          <a:xfrm>
            <a:off x="4340628" y="638219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6</a:t>
            </a:fld>
            <a:endParaRPr lang="fr-FR" sz="1200" dirty="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1112479" y="227651"/>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Wind </a:t>
            </a:r>
            <a:r>
              <a:rPr lang="fr-FR" sz="2800" dirty="0" err="1" smtClean="0">
                <a:solidFill>
                  <a:srgbClr val="174890"/>
                </a:solidFill>
                <a:latin typeface="Forgotten Futurist"/>
              </a:rPr>
              <a:t>Farm</a:t>
            </a:r>
            <a:r>
              <a:rPr lang="fr-FR" sz="2800" dirty="0" smtClean="0">
                <a:solidFill>
                  <a:srgbClr val="174890"/>
                </a:solidFill>
                <a:latin typeface="Forgotten Futurist"/>
              </a:rPr>
              <a:t> / Test Site</a:t>
            </a:r>
          </a:p>
        </p:txBody>
      </p:sp>
      <p:pic>
        <p:nvPicPr>
          <p:cNvPr id="9" name="Image 8" descr="Pale co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97597" y="30996"/>
            <a:ext cx="3751199" cy="6891304"/>
          </a:xfrm>
          <a:prstGeom prst="rect">
            <a:avLst/>
          </a:prstGeom>
        </p:spPr>
      </p:pic>
      <p:pic>
        <p:nvPicPr>
          <p:cNvPr id="12" name="Picture 2" descr="C:\PROJETS\GIVRE\100 - SNEEC Picture Library\20121027 - Maintenance MMV2\DSC01308.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314845" y="857060"/>
            <a:ext cx="5721205" cy="4003912"/>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3995936" y="6464369"/>
            <a:ext cx="1584176" cy="276999"/>
          </a:xfrm>
          <a:prstGeom prst="rect">
            <a:avLst/>
          </a:prstGeom>
          <a:noFill/>
        </p:spPr>
        <p:txBody>
          <a:bodyPr wrap="square" rtlCol="0">
            <a:spAutoFit/>
          </a:bodyPr>
          <a:lstStyle/>
          <a:p>
            <a:r>
              <a:rPr lang="en-CA" sz="1200" b="1" dirty="0" smtClean="0">
                <a:solidFill>
                  <a:schemeClr val="bg1"/>
                </a:solidFill>
              </a:rPr>
              <a:t>www.eolien.qc.ca</a:t>
            </a:r>
            <a:endParaRPr lang="fr-FR" sz="1200" b="1" dirty="0">
              <a:solidFill>
                <a:schemeClr val="bg1"/>
              </a:solidFill>
            </a:endParaRPr>
          </a:p>
        </p:txBody>
      </p:sp>
      <p:pic>
        <p:nvPicPr>
          <p:cNvPr id="16" name="Espace réservé du contenu 4" descr="100325CHRLS_0051.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06950" y="3982206"/>
            <a:ext cx="1714181" cy="2291390"/>
          </a:xfrm>
          <a:prstGeom prst="rect">
            <a:avLst/>
          </a:prstGeom>
          <a:noFill/>
          <a:ln w="9525">
            <a:noFill/>
            <a:miter lim="800000"/>
            <a:headEnd/>
            <a:tailEnd/>
          </a:ln>
        </p:spPr>
      </p:pic>
      <p:sp>
        <p:nvSpPr>
          <p:cNvPr id="17" name="Espace réservé du contenu 3"/>
          <p:cNvSpPr txBox="1">
            <a:spLocks/>
          </p:cNvSpPr>
          <p:nvPr/>
        </p:nvSpPr>
        <p:spPr bwMode="auto">
          <a:xfrm>
            <a:off x="672234" y="857060"/>
            <a:ext cx="2634716" cy="4876196"/>
          </a:xfrm>
          <a:prstGeom prst="rect">
            <a:avLst/>
          </a:prstGeom>
          <a:noFill/>
          <a:ln w="9525">
            <a:noFill/>
            <a:miter lim="800000"/>
            <a:headEnd/>
            <a:tailEnd/>
          </a:ln>
        </p:spPr>
        <p:txBody>
          <a:bodyPr/>
          <a:lstStyle/>
          <a:p>
            <a:pPr marL="180975" indent="-180975" algn="just" eaLnBrk="1" hangingPunct="1">
              <a:lnSpc>
                <a:spcPct val="100000"/>
              </a:lnSpc>
              <a:spcBef>
                <a:spcPct val="20000"/>
              </a:spcBef>
              <a:buFont typeface="Arial" charset="0"/>
              <a:buChar char="•"/>
            </a:pPr>
            <a:r>
              <a:rPr lang="en-CA" sz="1700" dirty="0" smtClean="0">
                <a:latin typeface="Calibri" pitchFamily="34" charset="0"/>
              </a:rPr>
              <a:t>Two 2.05 MW </a:t>
            </a:r>
            <a:r>
              <a:rPr lang="en-CA" sz="1700" dirty="0" err="1" smtClean="0">
                <a:latin typeface="Calibri" pitchFamily="34" charset="0"/>
              </a:rPr>
              <a:t>Senvion</a:t>
            </a:r>
            <a:r>
              <a:rPr lang="en-CA" sz="1700" dirty="0" smtClean="0">
                <a:latin typeface="Calibri" pitchFamily="34" charset="0"/>
              </a:rPr>
              <a:t> MM92 CCV</a:t>
            </a:r>
          </a:p>
          <a:p>
            <a:pPr marL="180975" indent="-180975" algn="just" eaLnBrk="1" hangingPunct="1">
              <a:lnSpc>
                <a:spcPct val="100000"/>
              </a:lnSpc>
              <a:spcBef>
                <a:spcPct val="20000"/>
              </a:spcBef>
            </a:pPr>
            <a:endParaRPr lang="en-CA" sz="1700" dirty="0" smtClean="0">
              <a:latin typeface="Calibri" pitchFamily="34" charset="0"/>
            </a:endParaRPr>
          </a:p>
          <a:p>
            <a:pPr marL="180975" indent="-180975" eaLnBrk="1" hangingPunct="1">
              <a:lnSpc>
                <a:spcPct val="100000"/>
              </a:lnSpc>
              <a:spcBef>
                <a:spcPct val="20000"/>
              </a:spcBef>
              <a:buFont typeface="Arial" charset="0"/>
              <a:buChar char="•"/>
            </a:pPr>
            <a:endParaRPr lang="en-CA" sz="1700" dirty="0" smtClean="0">
              <a:latin typeface="Calibri" pitchFamily="34" charset="0"/>
            </a:endParaRPr>
          </a:p>
          <a:p>
            <a:pPr marL="180975" indent="-180975">
              <a:spcBef>
                <a:spcPct val="20000"/>
              </a:spcBef>
              <a:buFont typeface="Arial" charset="0"/>
              <a:buChar char="•"/>
            </a:pPr>
            <a:endParaRPr lang="en-CA" sz="1700" dirty="0" smtClean="0">
              <a:latin typeface="Calibri" pitchFamily="34" charset="0"/>
            </a:endParaRPr>
          </a:p>
          <a:p>
            <a:pPr marL="180975" indent="-180975">
              <a:spcBef>
                <a:spcPct val="20000"/>
              </a:spcBef>
              <a:buFont typeface="Arial" charset="0"/>
              <a:buChar char="•"/>
            </a:pPr>
            <a:r>
              <a:rPr lang="en-CA" sz="1700" dirty="0" smtClean="0">
                <a:latin typeface="Calibri" pitchFamily="34" charset="0"/>
              </a:rPr>
              <a:t>Commissioned </a:t>
            </a:r>
            <a:r>
              <a:rPr lang="en-CA" sz="1700" dirty="0">
                <a:latin typeface="Calibri" pitchFamily="34" charset="0"/>
              </a:rPr>
              <a:t>March 2010</a:t>
            </a:r>
          </a:p>
          <a:p>
            <a:pPr marL="180975" indent="-180975" eaLnBrk="1" hangingPunct="1">
              <a:lnSpc>
                <a:spcPct val="100000"/>
              </a:lnSpc>
              <a:spcBef>
                <a:spcPct val="20000"/>
              </a:spcBef>
              <a:buFont typeface="Arial" charset="0"/>
              <a:buChar char="•"/>
            </a:pPr>
            <a:endParaRPr lang="en-CA" sz="1700" dirty="0" smtClean="0">
              <a:latin typeface="Calibri" pitchFamily="34" charset="0"/>
            </a:endParaRPr>
          </a:p>
          <a:p>
            <a:pPr marL="180975" indent="-180975" eaLnBrk="1" hangingPunct="1">
              <a:lnSpc>
                <a:spcPct val="100000"/>
              </a:lnSpc>
              <a:spcBef>
                <a:spcPct val="20000"/>
              </a:spcBef>
              <a:buFont typeface="Arial" charset="0"/>
              <a:buChar char="•"/>
            </a:pPr>
            <a:endParaRPr lang="en-CA" sz="1700" dirty="0" smtClean="0">
              <a:latin typeface="Calibri" pitchFamily="34" charset="0"/>
            </a:endParaRPr>
          </a:p>
          <a:p>
            <a:pPr marL="180975" indent="-180975" eaLnBrk="1" hangingPunct="1">
              <a:lnSpc>
                <a:spcPct val="100000"/>
              </a:lnSpc>
              <a:spcBef>
                <a:spcPct val="20000"/>
              </a:spcBef>
              <a:buFont typeface="Arial" charset="0"/>
              <a:buChar char="•"/>
            </a:pPr>
            <a:r>
              <a:rPr lang="en-CA" sz="1700" dirty="0" smtClean="0">
                <a:latin typeface="Calibri" pitchFamily="34" charset="0"/>
              </a:rPr>
              <a:t>Icing (IEA Class 2-3)</a:t>
            </a:r>
          </a:p>
          <a:p>
            <a:pPr marL="180975" indent="-180975" eaLnBrk="1" hangingPunct="1">
              <a:lnSpc>
                <a:spcPct val="100000"/>
              </a:lnSpc>
              <a:spcBef>
                <a:spcPct val="20000"/>
              </a:spcBef>
              <a:buFont typeface="Arial" charset="0"/>
              <a:buChar char="•"/>
            </a:pPr>
            <a:r>
              <a:rPr lang="en-CA" sz="1700" dirty="0" smtClean="0">
                <a:latin typeface="Calibri" pitchFamily="34" charset="0"/>
              </a:rPr>
              <a:t>Complex terrain (IEC Class 2)</a:t>
            </a:r>
          </a:p>
          <a:p>
            <a:pPr marL="180975" indent="-180975" eaLnBrk="1" hangingPunct="1">
              <a:lnSpc>
                <a:spcPct val="100000"/>
              </a:lnSpc>
              <a:spcBef>
                <a:spcPct val="20000"/>
              </a:spcBef>
              <a:buFont typeface="Arial" charset="0"/>
              <a:buChar char="•"/>
            </a:pPr>
            <a:r>
              <a:rPr lang="en-CA" sz="1700" dirty="0" smtClean="0">
                <a:latin typeface="Calibri" pitchFamily="34" charset="0"/>
              </a:rPr>
              <a:t>R&amp;D, technological transfer, technological validation, performance assessment. </a:t>
            </a:r>
            <a:r>
              <a:rPr lang="en-CA" sz="1700" dirty="0" smtClean="0"/>
              <a:t> </a:t>
            </a:r>
          </a:p>
          <a:p>
            <a:pPr marL="180975" indent="-180975" eaLnBrk="1" hangingPunct="1">
              <a:lnSpc>
                <a:spcPct val="100000"/>
              </a:lnSpc>
              <a:spcBef>
                <a:spcPct val="20000"/>
              </a:spcBef>
              <a:buFont typeface="Arial" charset="0"/>
              <a:buChar char="•"/>
            </a:pPr>
            <a:endParaRPr lang="en-CA" sz="1700" dirty="0">
              <a:latin typeface="Calibri" pitchFamily="34" charset="0"/>
            </a:endParaRPr>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05694" y="3966763"/>
            <a:ext cx="4020109" cy="2330646"/>
          </a:xfrm>
          <a:prstGeom prst="rect">
            <a:avLst/>
          </a:prstGeom>
          <a:noFill/>
          <a:ln w="9525">
            <a:noFill/>
            <a:miter lim="800000"/>
            <a:headEnd/>
            <a:tailEnd/>
          </a:ln>
        </p:spPr>
      </p:pic>
      <p:pic>
        <p:nvPicPr>
          <p:cNvPr id="1026" name="Picture 2" descr="http://www.tolacapital.com/img/osisoft.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99964" y="5693366"/>
            <a:ext cx="1579255" cy="58023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9627" y="1646889"/>
            <a:ext cx="1695801" cy="409614"/>
          </a:xfrm>
          <a:prstGeom prst="rect">
            <a:avLst/>
          </a:prstGeom>
        </p:spPr>
      </p:pic>
      <p:pic>
        <p:nvPicPr>
          <p:cNvPr id="19" name="Image 18" descr="Logo_HydroQuebec.jpg"/>
          <p:cNvPicPr>
            <a:picLocks noChangeAspect="1"/>
          </p:cNvPicPr>
          <p:nvPr/>
        </p:nvPicPr>
        <p:blipFill>
          <a:blip r:embed="rId10"/>
          <a:stretch>
            <a:fillRect/>
          </a:stretch>
        </p:blipFill>
        <p:spPr>
          <a:xfrm>
            <a:off x="1279627" y="2859016"/>
            <a:ext cx="1695801" cy="734487"/>
          </a:xfrm>
          <a:prstGeom prst="rect">
            <a:avLst/>
          </a:prstGeom>
        </p:spPr>
      </p:pic>
      <p:sp>
        <p:nvSpPr>
          <p:cNvPr id="21"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789047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7</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2"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grpSp>
        <p:nvGrpSpPr>
          <p:cNvPr id="3" name="Groupe 2"/>
          <p:cNvGrpSpPr/>
          <p:nvPr/>
        </p:nvGrpSpPr>
        <p:grpSpPr>
          <a:xfrm>
            <a:off x="439957" y="2392944"/>
            <a:ext cx="8645237" cy="3164301"/>
            <a:chOff x="439957" y="2680025"/>
            <a:chExt cx="8645237" cy="3164301"/>
          </a:xfrm>
        </p:grpSpPr>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957" y="2900517"/>
              <a:ext cx="2725542" cy="1817440"/>
            </a:xfrm>
            <a:prstGeom prst="roundRect">
              <a:avLst>
                <a:gd name="adj" fmla="val 0"/>
              </a:avLst>
            </a:prstGeom>
            <a:solidFill>
              <a:srgbClr val="FFFFFF">
                <a:shade val="85000"/>
              </a:srgbClr>
            </a:solidFill>
            <a:ln>
              <a:noFill/>
            </a:ln>
            <a:effec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764" y="5079651"/>
              <a:ext cx="1529350" cy="76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79" y="5288564"/>
              <a:ext cx="1969835" cy="433910"/>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1805" y="5336653"/>
              <a:ext cx="1695801" cy="409614"/>
            </a:xfrm>
            <a:prstGeom prst="rect">
              <a:avLst/>
            </a:prstGeom>
          </p:spPr>
        </p:pic>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807" y="5240909"/>
              <a:ext cx="1821109" cy="50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3961" y="2680025"/>
              <a:ext cx="3011233" cy="2258425"/>
            </a:xfrm>
            <a:prstGeom prst="rect">
              <a:avLst/>
            </a:prstGeom>
          </p:spPr>
        </p:pic>
        <p:pic>
          <p:nvPicPr>
            <p:cNvPr id="21" name="Image 2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62670" y="2900517"/>
              <a:ext cx="2901973" cy="1825014"/>
            </a:xfrm>
            <a:prstGeom prst="rect">
              <a:avLst/>
            </a:prstGeom>
          </p:spPr>
        </p:pic>
      </p:grpSp>
      <p:sp>
        <p:nvSpPr>
          <p:cNvPr id="20" name="ZoneTexte 19"/>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err="1" smtClean="0">
                <a:solidFill>
                  <a:srgbClr val="174890"/>
                </a:solidFill>
                <a:latin typeface="Forgotten Futurist"/>
              </a:rPr>
              <a:t>Iced</a:t>
            </a:r>
            <a:r>
              <a:rPr lang="fr-FR" sz="2800" dirty="0" smtClean="0">
                <a:solidFill>
                  <a:srgbClr val="174890"/>
                </a:solidFill>
                <a:latin typeface="Forgotten Futurist"/>
              </a:rPr>
              <a:t> Wind Turbine Control </a:t>
            </a:r>
            <a:r>
              <a:rPr lang="fr-FR" sz="2800" dirty="0" err="1" smtClean="0">
                <a:solidFill>
                  <a:srgbClr val="174890"/>
                </a:solidFill>
                <a:latin typeface="Forgotten Futurist"/>
              </a:rPr>
              <a:t>Optimization</a:t>
            </a:r>
            <a:endParaRPr lang="fr-FR" sz="2800" dirty="0" smtClean="0">
              <a:solidFill>
                <a:srgbClr val="174890"/>
              </a:solidFill>
              <a:latin typeface="Forgotten Futurist"/>
            </a:endParaRPr>
          </a:p>
        </p:txBody>
      </p:sp>
      <p:pic>
        <p:nvPicPr>
          <p:cNvPr id="9" name="Image 8" descr="Pale cote.png"/>
          <p:cNvPicPr>
            <a:picLocks noChangeAspect="1"/>
          </p:cNvPicPr>
          <p:nvPr/>
        </p:nvPicPr>
        <p:blipFill rotWithShape="1">
          <a:blip r:embed="rId9">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Tree>
    <p:extLst>
      <p:ext uri="{BB962C8B-B14F-4D97-AF65-F5344CB8AC3E}">
        <p14:creationId xmlns:p14="http://schemas.microsoft.com/office/powerpoint/2010/main" val="290584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err="1" smtClean="0">
                <a:solidFill>
                  <a:srgbClr val="174890"/>
                </a:solidFill>
                <a:latin typeface="Forgotten Futurist"/>
              </a:rPr>
              <a:t>Ice</a:t>
            </a:r>
            <a:r>
              <a:rPr lang="fr-FR" sz="2800" dirty="0" smtClean="0">
                <a:solidFill>
                  <a:srgbClr val="174890"/>
                </a:solidFill>
                <a:latin typeface="Forgotten Futurist"/>
              </a:rPr>
              <a:t> </a:t>
            </a:r>
            <a:r>
              <a:rPr lang="fr-FR" sz="2800" dirty="0" err="1" smtClean="0">
                <a:solidFill>
                  <a:srgbClr val="174890"/>
                </a:solidFill>
                <a:latin typeface="Forgotten Futurist"/>
              </a:rPr>
              <a:t>Operation</a:t>
            </a:r>
            <a:r>
              <a:rPr lang="fr-FR" sz="2800" dirty="0" smtClean="0">
                <a:solidFill>
                  <a:srgbClr val="174890"/>
                </a:solidFill>
                <a:latin typeface="Forgotten Futurist"/>
              </a:rPr>
              <a:t> Mode </a:t>
            </a:r>
            <a:r>
              <a:rPr lang="fr-FR" sz="2800" dirty="0" err="1" smtClean="0">
                <a:solidFill>
                  <a:srgbClr val="174890"/>
                </a:solidFill>
                <a:latin typeface="Forgotten Futurist"/>
              </a:rPr>
              <a:t>Strategy</a:t>
            </a:r>
            <a:endParaRPr lang="fr-FR" sz="2800" dirty="0" smtClean="0">
              <a:solidFill>
                <a:srgbClr val="174890"/>
              </a:solidFill>
              <a:latin typeface="Forgotten Futurist"/>
            </a:endParaRP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8</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3">
            <a:extLst>
              <a:ext uri="{28A0092B-C50C-407E-A947-70E740481C1C}">
                <a14:useLocalDpi xmlns:a14="http://schemas.microsoft.com/office/drawing/2010/main" val="0"/>
              </a:ext>
            </a:extLst>
          </a:blip>
          <a:srcRect l="69247"/>
          <a:stretch/>
        </p:blipFill>
        <p:spPr>
          <a:xfrm>
            <a:off x="0" y="0"/>
            <a:ext cx="1153602" cy="6891304"/>
          </a:xfrm>
          <a:prstGeom prst="rect">
            <a:avLst/>
          </a:prstGeom>
        </p:spPr>
      </p:pic>
      <p:sp>
        <p:nvSpPr>
          <p:cNvPr id="20"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grpSp>
        <p:nvGrpSpPr>
          <p:cNvPr id="3" name="Groupe 2"/>
          <p:cNvGrpSpPr/>
          <p:nvPr/>
        </p:nvGrpSpPr>
        <p:grpSpPr>
          <a:xfrm>
            <a:off x="2666680" y="2391775"/>
            <a:ext cx="3743450" cy="2683414"/>
            <a:chOff x="2666680" y="2391775"/>
            <a:chExt cx="3743450" cy="2683414"/>
          </a:xfrm>
        </p:grpSpPr>
        <p:sp>
          <p:nvSpPr>
            <p:cNvPr id="24" name="ZoneTexte 23"/>
            <p:cNvSpPr txBox="1"/>
            <p:nvPr/>
          </p:nvSpPr>
          <p:spPr>
            <a:xfrm>
              <a:off x="2666681" y="2391775"/>
              <a:ext cx="3743449" cy="12003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CA" sz="2400" dirty="0" smtClean="0"/>
                <a:t>Performance</a:t>
              </a:r>
            </a:p>
            <a:p>
              <a:pPr marL="742950" lvl="1" indent="-285750">
                <a:buFont typeface="Arial" panose="020B0604020202020204" pitchFamily="34" charset="0"/>
                <a:buChar char="•"/>
              </a:pPr>
              <a:r>
                <a:rPr lang="en-CA" sz="2400" dirty="0" smtClean="0"/>
                <a:t>Increase Energy yield</a:t>
              </a:r>
            </a:p>
            <a:p>
              <a:pPr marL="742950" lvl="1" indent="-285750">
                <a:buFont typeface="Arial" panose="020B0604020202020204" pitchFamily="34" charset="0"/>
                <a:buChar char="•"/>
              </a:pPr>
              <a:r>
                <a:rPr lang="en-CA" sz="2400" dirty="0" smtClean="0"/>
                <a:t>Reduce downtime</a:t>
              </a:r>
              <a:endParaRPr lang="fr-CA" sz="2400" dirty="0"/>
            </a:p>
          </p:txBody>
        </p:sp>
        <p:sp>
          <p:nvSpPr>
            <p:cNvPr id="25" name="ZoneTexte 24"/>
            <p:cNvSpPr txBox="1"/>
            <p:nvPr/>
          </p:nvSpPr>
          <p:spPr>
            <a:xfrm>
              <a:off x="2666680" y="3874860"/>
              <a:ext cx="3743449" cy="1200329"/>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CA" sz="2400" dirty="0" smtClean="0">
                  <a:solidFill>
                    <a:schemeClr val="tx1"/>
                  </a:solidFill>
                </a:rPr>
                <a:t>Load</a:t>
              </a:r>
            </a:p>
            <a:p>
              <a:pPr marL="742950" lvl="1" indent="-285750">
                <a:buFont typeface="Arial" panose="020B0604020202020204" pitchFamily="34" charset="0"/>
                <a:buChar char="•"/>
              </a:pPr>
              <a:r>
                <a:rPr lang="en-CA" sz="2400" dirty="0" smtClean="0">
                  <a:solidFill>
                    <a:schemeClr val="tx1"/>
                  </a:solidFill>
                </a:rPr>
                <a:t>Avoid extreme loads</a:t>
              </a:r>
            </a:p>
            <a:p>
              <a:pPr marL="742950" lvl="1" indent="-285750">
                <a:buFont typeface="Arial" panose="020B0604020202020204" pitchFamily="34" charset="0"/>
                <a:buChar char="•"/>
              </a:pPr>
              <a:r>
                <a:rPr lang="en-CA" sz="2400" dirty="0" smtClean="0">
                  <a:solidFill>
                    <a:schemeClr val="tx1"/>
                  </a:solidFill>
                </a:rPr>
                <a:t>Reduce fatigue loads</a:t>
              </a:r>
              <a:endParaRPr lang="fr-CA" sz="2400" dirty="0">
                <a:solidFill>
                  <a:schemeClr val="tx1"/>
                </a:solidFill>
              </a:endParaRPr>
            </a:p>
          </p:txBody>
        </p:sp>
      </p:grpSp>
      <p:sp>
        <p:nvSpPr>
          <p:cNvPr id="28" name="Rectangle 27"/>
          <p:cNvSpPr/>
          <p:nvPr/>
        </p:nvSpPr>
        <p:spPr>
          <a:xfrm>
            <a:off x="1181102" y="1590675"/>
            <a:ext cx="6908999" cy="4143375"/>
          </a:xfrm>
          <a:prstGeom prst="rect">
            <a:avLst/>
          </a:prstGeom>
          <a:noFill/>
        </p:spPr>
        <p:txBody>
          <a:bodyPr wrap="none" lIns="91440" tIns="45720" rIns="91440" bIns="45720">
            <a:prstTxWarp prst="textCircle">
              <a:avLst>
                <a:gd name="adj" fmla="val 10900601"/>
              </a:avLst>
            </a:prstTxWarp>
            <a:spAutoFit/>
          </a:bodyPr>
          <a:lstStyle/>
          <a:p>
            <a:pPr algn="ct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Ice</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Detection</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Ice</a:t>
            </a:r>
            <a:r>
              <a:rPr lang="fr-F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Detection</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Ice</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Detection</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Ice</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Detection</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Ice</a:t>
            </a: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fr-FR"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Detection</a:t>
            </a:r>
            <a:endParaRPr lang="fr-F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1369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par>
                                <p:cTn id="7" presetID="21" presetClass="entr" presetSubtype="8" fill="hold" grpId="0" nodeType="withEffect">
                                  <p:stCondLst>
                                    <p:cond delay="1000"/>
                                  </p:stCondLst>
                                  <p:childTnLst>
                                    <p:set>
                                      <p:cBhvr>
                                        <p:cTn id="8" dur="1" fill="hold">
                                          <p:stCondLst>
                                            <p:cond delay="0"/>
                                          </p:stCondLst>
                                        </p:cTn>
                                        <p:tgtEl>
                                          <p:spTgt spid="28"/>
                                        </p:tgtEl>
                                        <p:attrNameLst>
                                          <p:attrName>style.visibility</p:attrName>
                                        </p:attrNameLst>
                                      </p:cBhvr>
                                      <p:to>
                                        <p:strVal val="visible"/>
                                      </p:to>
                                    </p:set>
                                    <p:animEffect transition="in" filter="wheel(8)">
                                      <p:cBhvr>
                                        <p:cTn id="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T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935" y="6380539"/>
            <a:ext cx="1508116" cy="332204"/>
          </a:xfrm>
          <a:prstGeom prst="rect">
            <a:avLst/>
          </a:prstGeom>
        </p:spPr>
      </p:pic>
      <p:sp>
        <p:nvSpPr>
          <p:cNvPr id="7" name="ZoneTexte 6"/>
          <p:cNvSpPr txBox="1"/>
          <p:nvPr/>
        </p:nvSpPr>
        <p:spPr>
          <a:xfrm>
            <a:off x="1112479" y="387305"/>
            <a:ext cx="7016736" cy="658835"/>
          </a:xfrm>
          <a:prstGeom prst="rect">
            <a:avLst/>
          </a:prstGeom>
          <a:noFill/>
        </p:spPr>
        <p:txBody>
          <a:bodyPr wrap="square" rtlCol="0">
            <a:spAutoFit/>
          </a:bodyPr>
          <a:lstStyle/>
          <a:p>
            <a:pPr algn="ctr">
              <a:lnSpc>
                <a:spcPct val="150000"/>
              </a:lnSpc>
            </a:pPr>
            <a:r>
              <a:rPr lang="fr-FR" sz="2800" dirty="0" smtClean="0">
                <a:solidFill>
                  <a:srgbClr val="174890"/>
                </a:solidFill>
                <a:latin typeface="Forgotten Futurist"/>
              </a:rPr>
              <a:t>Wind </a:t>
            </a:r>
            <a:r>
              <a:rPr lang="fr-FR" sz="2800" dirty="0" err="1" smtClean="0">
                <a:solidFill>
                  <a:srgbClr val="174890"/>
                </a:solidFill>
                <a:latin typeface="Forgotten Futurist"/>
              </a:rPr>
              <a:t>farms</a:t>
            </a:r>
            <a:r>
              <a:rPr lang="fr-FR" sz="2800" dirty="0" smtClean="0">
                <a:solidFill>
                  <a:srgbClr val="174890"/>
                </a:solidFill>
                <a:latin typeface="Forgotten Futurist"/>
              </a:rPr>
              <a:t> in scope of </a:t>
            </a:r>
            <a:r>
              <a:rPr lang="fr-FR" sz="2800" dirty="0" err="1" smtClean="0">
                <a:solidFill>
                  <a:srgbClr val="174890"/>
                </a:solidFill>
                <a:latin typeface="Forgotten Futurist"/>
              </a:rPr>
              <a:t>project</a:t>
            </a:r>
            <a:endParaRPr lang="fr-FR" sz="2800" dirty="0" smtClean="0">
              <a:solidFill>
                <a:srgbClr val="174890"/>
              </a:solidFill>
              <a:latin typeface="Forgotten Futurist"/>
            </a:endParaRPr>
          </a:p>
        </p:txBody>
      </p:sp>
      <p:sp>
        <p:nvSpPr>
          <p:cNvPr id="2" name="ZoneTexte 1"/>
          <p:cNvSpPr txBox="1"/>
          <p:nvPr/>
        </p:nvSpPr>
        <p:spPr>
          <a:xfrm>
            <a:off x="4340628" y="6401581"/>
            <a:ext cx="768185" cy="276999"/>
          </a:xfrm>
          <a:prstGeom prst="rect">
            <a:avLst/>
          </a:prstGeom>
          <a:noFill/>
          <a:ln>
            <a:noFill/>
          </a:ln>
        </p:spPr>
        <p:txBody>
          <a:bodyPr wrap="square" rtlCol="0">
            <a:spAutoFit/>
          </a:bodyPr>
          <a:lstStyle/>
          <a:p>
            <a:pPr algn="ctr"/>
            <a:fld id="{61A561ED-D6AA-6441-A725-8C0B170B53F6}" type="slidenum">
              <a:rPr lang="fr-FR" sz="1200" smtClean="0">
                <a:solidFill>
                  <a:srgbClr val="174890"/>
                </a:solidFill>
                <a:latin typeface="PT Sans"/>
                <a:cs typeface="PT Sans"/>
              </a:rPr>
              <a:pPr algn="ctr"/>
              <a:t>9</a:t>
            </a:fld>
            <a:endParaRPr lang="fr-FR" sz="1200">
              <a:solidFill>
                <a:srgbClr val="174890"/>
              </a:solidFill>
              <a:latin typeface="PT Sans"/>
              <a:cs typeface="PT Sans"/>
            </a:endParaRPr>
          </a:p>
        </p:txBody>
      </p:sp>
      <p:cxnSp>
        <p:nvCxnSpPr>
          <p:cNvPr id="11" name="Connecteur droit 10"/>
          <p:cNvCxnSpPr/>
          <p:nvPr/>
        </p:nvCxnSpPr>
        <p:spPr>
          <a:xfrm>
            <a:off x="1279627" y="6330834"/>
            <a:ext cx="6849588"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Image 8" descr="Pale cote.png"/>
          <p:cNvPicPr>
            <a:picLocks noChangeAspect="1"/>
          </p:cNvPicPr>
          <p:nvPr/>
        </p:nvPicPr>
        <p:blipFill rotWithShape="1">
          <a:blip r:embed="rId4">
            <a:extLst>
              <a:ext uri="{28A0092B-C50C-407E-A947-70E740481C1C}">
                <a14:useLocalDpi xmlns:a14="http://schemas.microsoft.com/office/drawing/2010/main" val="0"/>
              </a:ext>
            </a:extLst>
          </a:blip>
          <a:srcRect l="69247"/>
          <a:stretch/>
        </p:blipFill>
        <p:spPr>
          <a:xfrm>
            <a:off x="0" y="0"/>
            <a:ext cx="1153602" cy="6891304"/>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895"/>
          <a:stretch/>
        </p:blipFill>
        <p:spPr bwMode="auto">
          <a:xfrm>
            <a:off x="1153602" y="1329329"/>
            <a:ext cx="7016736" cy="4739271"/>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6" name="Shape 87"/>
          <p:cNvSpPr txBox="1"/>
          <p:nvPr/>
        </p:nvSpPr>
        <p:spPr>
          <a:xfrm>
            <a:off x="1268916" y="6426490"/>
            <a:ext cx="1752889" cy="371698"/>
          </a:xfrm>
          <a:prstGeom prst="rect">
            <a:avLst/>
          </a:prstGeom>
          <a:noFill/>
          <a:ln>
            <a:noFill/>
          </a:ln>
        </p:spPr>
        <p:txBody>
          <a:bodyPr lIns="91425" tIns="91425" rIns="91425" bIns="91425" anchor="t" anchorCtr="0">
            <a:noAutofit/>
          </a:bodyPr>
          <a:lstStyle/>
          <a:p>
            <a:pPr lvl="0" rtl="0">
              <a:spcBef>
                <a:spcPts val="0"/>
              </a:spcBef>
              <a:buNone/>
            </a:pPr>
            <a:r>
              <a:rPr lang="en-CA" sz="900" dirty="0">
                <a:solidFill>
                  <a:schemeClr val="tx1">
                    <a:lumMod val="50000"/>
                    <a:lumOff val="50000"/>
                  </a:schemeClr>
                </a:solidFill>
              </a:rPr>
              <a:t>© </a:t>
            </a:r>
            <a:r>
              <a:rPr lang="en-CA" sz="900" dirty="0" err="1">
                <a:solidFill>
                  <a:schemeClr val="tx1">
                    <a:lumMod val="50000"/>
                    <a:lumOff val="50000"/>
                  </a:schemeClr>
                </a:solidFill>
              </a:rPr>
              <a:t>TechnoCentre</a:t>
            </a:r>
            <a:r>
              <a:rPr lang="en-CA" sz="900" dirty="0">
                <a:solidFill>
                  <a:schemeClr val="tx1">
                    <a:lumMod val="50000"/>
                    <a:lumOff val="50000"/>
                  </a:schemeClr>
                </a:solidFill>
              </a:rPr>
              <a:t> </a:t>
            </a:r>
            <a:r>
              <a:rPr lang="en-CA" sz="900" dirty="0" err="1">
                <a:solidFill>
                  <a:schemeClr val="tx1">
                    <a:lumMod val="50000"/>
                    <a:lumOff val="50000"/>
                  </a:schemeClr>
                </a:solidFill>
              </a:rPr>
              <a:t>éolien</a:t>
            </a:r>
            <a:r>
              <a:rPr lang="en-CA" sz="900" dirty="0">
                <a:solidFill>
                  <a:schemeClr val="tx1">
                    <a:lumMod val="50000"/>
                    <a:lumOff val="50000"/>
                  </a:schemeClr>
                </a:solidFill>
              </a:rPr>
              <a:t>, 2016</a:t>
            </a:r>
          </a:p>
        </p:txBody>
      </p:sp>
    </p:spTree>
    <p:extLst>
      <p:ext uri="{BB962C8B-B14F-4D97-AF65-F5344CB8AC3E}">
        <p14:creationId xmlns:p14="http://schemas.microsoft.com/office/powerpoint/2010/main" val="3077927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On-screen Show (4:3)</PresentationFormat>
  <Paragraphs>171</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Forgotten Futurist</vt:lpstr>
      <vt:lpstr>PT Sans</vt:lpstr>
      <vt:lpstr>PT Sans</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peinture debosselage pabos-mills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edouard gionest</dc:creator>
  <cp:lastModifiedBy>Media</cp:lastModifiedBy>
  <cp:revision>547</cp:revision>
  <dcterms:created xsi:type="dcterms:W3CDTF">2013-01-17T18:51:49Z</dcterms:created>
  <dcterms:modified xsi:type="dcterms:W3CDTF">2016-09-28T06:56:16Z</dcterms:modified>
</cp:coreProperties>
</file>