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5" r:id="rId3"/>
    <p:sldId id="327" r:id="rId4"/>
    <p:sldId id="326" r:id="rId5"/>
    <p:sldId id="328" r:id="rId6"/>
    <p:sldId id="316" r:id="rId7"/>
    <p:sldId id="329" r:id="rId8"/>
    <p:sldId id="277" r:id="rId9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it Lulu Nielsen" initials="ELN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96"/>
    <a:srgbClr val="78A22F"/>
    <a:srgbClr val="F2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8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C017C-C175-4840-B216-0114C9AA7085}" type="datetimeFigureOut">
              <a:rPr lang="en-US" smtClean="0"/>
              <a:t>28-Sep-16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AF2CC-6F67-4B8F-AE8C-A7EC51912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00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26ABB5-73FE-40FE-BA10-76462FA1FC70}" type="datetimeFigureOut">
              <a:rPr lang="en-GB" smtClean="0"/>
              <a:t>28/09/2016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D91F4-B5CA-4AA7-85B7-BC29A909E0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8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25400"/>
            <a:ext cx="9226550" cy="17256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8" descr="backgroun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1700213"/>
            <a:ext cx="9266238" cy="44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-39688" y="6126163"/>
            <a:ext cx="9266238" cy="731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2" name="Picture 10" descr="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69875"/>
            <a:ext cx="2974975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2700" y="6126163"/>
            <a:ext cx="2592388" cy="731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-39688" y="6188075"/>
            <a:ext cx="9183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 bwMode="auto">
          <a:xfrm>
            <a:off x="541544" y="6237312"/>
            <a:ext cx="30223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0" indent="0">
              <a:lnSpc>
                <a:spcPct val="80000"/>
              </a:lnSpc>
              <a:buNone/>
              <a:defRPr sz="1800" baseline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-39286" y="2636912"/>
            <a:ext cx="9266328" cy="1872208"/>
          </a:xfrm>
        </p:spPr>
        <p:txBody>
          <a:bodyPr/>
          <a:lstStyle>
            <a:lvl1pPr algn="ctr">
              <a:defRPr sz="5000" b="0" i="0">
                <a:solidFill>
                  <a:schemeClr val="bg1"/>
                </a:solidFill>
                <a:latin typeface="Nexa Light"/>
                <a:cs typeface="Nexa 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0"/>
          </p:nvPr>
        </p:nvSpPr>
        <p:spPr bwMode="auto">
          <a:xfrm>
            <a:off x="541544" y="6453336"/>
            <a:ext cx="3144605" cy="44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0" indent="0">
              <a:lnSpc>
                <a:spcPct val="80000"/>
              </a:lnSpc>
              <a:buNone/>
              <a:defRPr sz="1800" i="1" baseline="0">
                <a:solidFill>
                  <a:srgbClr val="509E2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1"/>
          </p:nvPr>
        </p:nvSpPr>
        <p:spPr bwMode="auto">
          <a:xfrm>
            <a:off x="6516216" y="6252168"/>
            <a:ext cx="2232248" cy="44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0" indent="0" algn="r">
              <a:lnSpc>
                <a:spcPct val="80000"/>
              </a:lnSpc>
              <a:buNone/>
              <a:defRPr sz="1800" baseline="0">
                <a:solidFill>
                  <a:srgbClr val="509E2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947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25400"/>
            <a:ext cx="9226550" cy="17256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0" y="3849688"/>
            <a:ext cx="90011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000">
                <a:solidFill>
                  <a:schemeClr val="tx2"/>
                </a:solidFill>
                <a:latin typeface="Nexa" charset="0"/>
                <a:cs typeface="Nexa" charset="0"/>
              </a:rPr>
              <a:t>Thank you very much for your attention 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8613" y="5738813"/>
            <a:ext cx="3708400" cy="112395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10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738" y="1862138"/>
            <a:ext cx="2974975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5949950"/>
            <a:ext cx="9144000" cy="9080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12" descr="backgroun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1700213"/>
            <a:ext cx="9266238" cy="44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69875"/>
            <a:ext cx="2974975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-39688" y="6188075"/>
            <a:ext cx="9183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8" name="Title 9"/>
          <p:cNvSpPr>
            <a:spLocks noGrp="1"/>
          </p:cNvSpPr>
          <p:nvPr>
            <p:ph type="title"/>
          </p:nvPr>
        </p:nvSpPr>
        <p:spPr>
          <a:xfrm>
            <a:off x="-39286" y="2913911"/>
            <a:ext cx="9266328" cy="1872208"/>
          </a:xfrm>
        </p:spPr>
        <p:txBody>
          <a:bodyPr/>
          <a:lstStyle>
            <a:lvl1pPr algn="ctr">
              <a:defRPr sz="5000" b="0" i="0" baseline="0">
                <a:solidFill>
                  <a:schemeClr val="bg1"/>
                </a:solidFill>
                <a:latin typeface="Nexa Light"/>
                <a:cs typeface="Nexa 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1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background-squa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0"/>
            <a:ext cx="9213851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5949950"/>
            <a:ext cx="9144000" cy="9080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-39688" y="6188075"/>
            <a:ext cx="9183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 bwMode="auto">
          <a:xfrm>
            <a:off x="0" y="3305175"/>
            <a:ext cx="926623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5000" b="0" i="0" kern="1200" baseline="0">
                <a:solidFill>
                  <a:schemeClr val="bg1"/>
                </a:solidFill>
                <a:latin typeface="Nexa Book"/>
                <a:ea typeface="ヒラギノ角ゴ Pro W3" charset="0"/>
                <a:cs typeface="Nexa Book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Nexa Light"/>
                <a:cs typeface="Nexa Light"/>
              </a:rPr>
              <a:t>#</a:t>
            </a:r>
            <a:r>
              <a:rPr lang="en-US" dirty="0" err="1" smtClean="0">
                <a:latin typeface="Nexa Light"/>
                <a:cs typeface="Nexa Light"/>
              </a:rPr>
              <a:t>ETIPWind</a:t>
            </a:r>
            <a:endParaRPr lang="en-US" dirty="0">
              <a:latin typeface="Nexa Light"/>
              <a:cs typeface="Nexa Ligh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38775" y="6188075"/>
            <a:ext cx="3706813" cy="674688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39688" y="5949950"/>
            <a:ext cx="9296401" cy="1027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-9525" y="6188075"/>
            <a:ext cx="9183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34" name="Title 9"/>
          <p:cNvSpPr>
            <a:spLocks noGrp="1"/>
          </p:cNvSpPr>
          <p:nvPr>
            <p:ph type="title"/>
          </p:nvPr>
        </p:nvSpPr>
        <p:spPr>
          <a:xfrm>
            <a:off x="-9699" y="1988840"/>
            <a:ext cx="9266328" cy="1307177"/>
          </a:xfrm>
        </p:spPr>
        <p:txBody>
          <a:bodyPr/>
          <a:lstStyle>
            <a:lvl1pPr algn="ctr">
              <a:defRPr sz="5000" b="0" i="0" baseline="0">
                <a:solidFill>
                  <a:schemeClr val="bg1"/>
                </a:solidFill>
                <a:latin typeface="Nexa Light"/>
                <a:cs typeface="Nexa 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4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835193" y="1268413"/>
            <a:ext cx="7200900" cy="4248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3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 bwMode="auto">
          <a:xfrm>
            <a:off x="827088" y="549275"/>
            <a:ext cx="67516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2"/>
                </a:solidFill>
                <a:latin typeface="Franklin Gothic Book"/>
                <a:ea typeface="ヒラギノ角ゴ Pro W3" charset="0"/>
                <a:cs typeface="Franklin Gothic Book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9pPr>
          </a:lstStyle>
          <a:p>
            <a:pPr>
              <a:defRPr/>
            </a:pPr>
            <a:r>
              <a:rPr lang="nl-BE" sz="3000" dirty="0" smtClean="0">
                <a:latin typeface="Calibri"/>
                <a:cs typeface="Calibri"/>
              </a:rPr>
              <a:t>Write here the title of the slide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84" y="2019548"/>
            <a:ext cx="2909391" cy="3772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3928" y="1340770"/>
            <a:ext cx="4680520" cy="44513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340769"/>
            <a:ext cx="2909391" cy="67877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5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9150" y="1255713"/>
            <a:ext cx="3683000" cy="4537075"/>
          </a:xfrm>
          <a:prstGeom prst="rect">
            <a:avLst/>
          </a:prstGeom>
          <a:solidFill>
            <a:srgbClr val="509E2F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 bwMode="auto">
          <a:xfrm>
            <a:off x="1043607" y="1340770"/>
            <a:ext cx="3234177" cy="4451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509E2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0"/>
          </p:nvPr>
        </p:nvSpPr>
        <p:spPr bwMode="auto">
          <a:xfrm>
            <a:off x="4929808" y="1340770"/>
            <a:ext cx="3674640" cy="4451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509E2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 sz="3000" b="1" kern="1200" dirty="0" smtClean="0">
                <a:solidFill>
                  <a:schemeClr val="tx2"/>
                </a:solidFill>
                <a:latin typeface="Calibri"/>
                <a:ea typeface="ヒラギノ角ゴ Pro W3" charset="0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109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584" y="1331259"/>
            <a:ext cx="3672408" cy="7207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584" y="2060849"/>
            <a:ext cx="3672408" cy="3744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2041" y="1331259"/>
            <a:ext cx="3672408" cy="7207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2041" y="2060849"/>
            <a:ext cx="3672408" cy="3744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19169" y="476672"/>
            <a:ext cx="6750396" cy="648072"/>
          </a:xfrm>
        </p:spPr>
        <p:txBody>
          <a:bodyPr/>
          <a:lstStyle>
            <a:lvl1pPr>
              <a:defRPr lang="en-GB" sz="3000" b="1" kern="1200" dirty="0" smtClean="0">
                <a:solidFill>
                  <a:schemeClr val="tx2"/>
                </a:solidFill>
                <a:latin typeface="Calibri"/>
                <a:ea typeface="ヒラギノ角ゴ Pro W3" charset="0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26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6"/>
          <p:cNvGraphicFramePr>
            <a:graphicFrameLocks noGrp="1"/>
          </p:cNvGraphicFramePr>
          <p:nvPr/>
        </p:nvGraphicFramePr>
        <p:xfrm>
          <a:off x="1116013" y="1700213"/>
          <a:ext cx="6911976" cy="295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3992"/>
                <a:gridCol w="2303992"/>
                <a:gridCol w="2303992"/>
              </a:tblGrid>
              <a:tr h="590550"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>
                    <a:solidFill>
                      <a:srgbClr val="509E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>
                    <a:solidFill>
                      <a:srgbClr val="509E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>
                    <a:solidFill>
                      <a:srgbClr val="509E2F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b="0" i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b="0" i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b="0" i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nl-NL" sz="1800" dirty="0" err="1" smtClean="0">
                          <a:latin typeface="Calibri"/>
                          <a:cs typeface="Calibri"/>
                        </a:rPr>
                        <a:t>Table</a:t>
                      </a:r>
                      <a:endParaRPr lang="nl-NL" sz="1800" b="0" i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  <a:tc>
                  <a:txBody>
                    <a:bodyPr/>
                    <a:lstStyle/>
                    <a:p>
                      <a:r>
                        <a:rPr lang="nl-NL" sz="1600" dirty="0" smtClean="0">
                          <a:latin typeface="Calibri"/>
                          <a:cs typeface="Calibri"/>
                        </a:rPr>
                        <a:t>1</a:t>
                      </a:r>
                      <a:endParaRPr lang="nl-NL" sz="16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91430" marR="91430" marT="45727" marB="45727"/>
                </a:tc>
              </a:tr>
            </a:tbl>
          </a:graphicData>
        </a:graphic>
      </p:graphicFrame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1115616" y="548680"/>
            <a:ext cx="675039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6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 bwMode="auto">
          <a:xfrm>
            <a:off x="827088" y="549275"/>
            <a:ext cx="67516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2"/>
                </a:solidFill>
                <a:latin typeface="Franklin Gothic Book"/>
                <a:ea typeface="ヒラギノ角ゴ Pro W3" charset="0"/>
                <a:cs typeface="Franklin Gothic Book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9pPr>
          </a:lstStyle>
          <a:p>
            <a:pPr>
              <a:defRPr/>
            </a:pPr>
            <a:r>
              <a:rPr lang="nl-BE" sz="3000" dirty="0" smtClean="0">
                <a:latin typeface="Calibri"/>
                <a:cs typeface="Calibri"/>
              </a:rPr>
              <a:t>Write here the title of the slide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9992" y="1340768"/>
            <a:ext cx="4104456" cy="64807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584" y="1340768"/>
            <a:ext cx="3456384" cy="432048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9992" y="2132856"/>
            <a:ext cx="4104456" cy="35283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553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08613" y="5738813"/>
            <a:ext cx="3708400" cy="112395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" name="Picture 8" descr="logo-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98438" y="1357313"/>
            <a:ext cx="15843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 rot="5400000">
            <a:off x="-1025525" y="5389563"/>
            <a:ext cx="309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900" y="5876925"/>
            <a:ext cx="2174875" cy="8651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3608" y="1268762"/>
            <a:ext cx="6984776" cy="43204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00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08613" y="5738813"/>
            <a:ext cx="3708400" cy="112395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8" descr="logo-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98438" y="1357313"/>
            <a:ext cx="15843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 rot="5400000">
            <a:off x="-1025525" y="5389563"/>
            <a:ext cx="309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3900" y="5876925"/>
            <a:ext cx="2174875" cy="8651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9755" y="1268761"/>
            <a:ext cx="1148629" cy="4320480"/>
          </a:xfrm>
        </p:spPr>
        <p:txBody>
          <a:bodyPr vert="eaVert"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5616" y="1268761"/>
            <a:ext cx="5472608" cy="4320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16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19150" y="549275"/>
            <a:ext cx="6750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/>
              <a:t>Write here the title of the slide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7088" y="1341438"/>
            <a:ext cx="7777162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/>
              <a:t>Write here your text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pic>
        <p:nvPicPr>
          <p:cNvPr id="1028" name="Picture 1" descr="logo-small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092825"/>
            <a:ext cx="15843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372225" y="6188075"/>
            <a:ext cx="309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>
                <a:solidFill>
                  <a:schemeClr val="tx2"/>
                </a:solidFill>
                <a:latin typeface="Nexa Light" charset="0"/>
                <a:cs typeface="Nexa Light" charset="0"/>
              </a:rPr>
              <a:t>etipwind.eu</a:t>
            </a:r>
            <a:endParaRPr lang="en-US" sz="2000">
              <a:solidFill>
                <a:schemeClr val="tx2"/>
              </a:solidFill>
              <a:latin typeface="Nexa Light" charset="0"/>
              <a:cs typeface="Nexa Light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80513" cy="333375"/>
          </a:xfrm>
          <a:prstGeom prst="rect">
            <a:avLst/>
          </a:prstGeom>
          <a:gradFill flip="none" rotWithShape="1">
            <a:gsLst>
              <a:gs pos="0">
                <a:srgbClr val="509E2F"/>
              </a:gs>
              <a:gs pos="100000">
                <a:schemeClr val="tx2"/>
              </a:gs>
              <a:gs pos="51000">
                <a:schemeClr val="tx2"/>
              </a:gs>
            </a:gsLst>
            <a:lin ang="207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9" r:id="rId2"/>
    <p:sldLayoutId id="2147483722" r:id="rId3"/>
    <p:sldLayoutId id="2147483723" r:id="rId4"/>
    <p:sldLayoutId id="2147483720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chemeClr val="tx2"/>
          </a:solidFill>
          <a:latin typeface="Calibri"/>
          <a:ea typeface="ヒラギノ角ゴ Pro W3" charset="0"/>
          <a:cs typeface="Calibri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alibri" charset="0"/>
          <a:ea typeface="ヒラギノ角ゴ Pro W3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alibri" charset="0"/>
          <a:ea typeface="ヒラギノ角ゴ Pro W3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alibri" charset="0"/>
          <a:ea typeface="ヒラギノ角ゴ Pro W3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alibri" charset="0"/>
          <a:ea typeface="ヒラギノ角ゴ Pro W3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78BDE8"/>
          </a:solidFill>
          <a:latin typeface="Franklin Gothic Book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78BDE8"/>
          </a:solidFill>
          <a:latin typeface="Franklin Gothic Book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78BDE8"/>
          </a:solidFill>
          <a:latin typeface="Franklin Gothic Book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78BDE8"/>
          </a:solidFill>
          <a:latin typeface="Franklin Gothic Book" charset="0"/>
          <a:ea typeface="ヒラギノ角ゴ Pro W3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9E2F"/>
          </a:solidFill>
          <a:latin typeface="Calibri"/>
          <a:ea typeface="ヒラギノ角ゴ Pro W3" charset="0"/>
          <a:cs typeface="Calibri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SzPct val="101000"/>
        <a:buFont typeface="Arial" charset="0"/>
        <a:buChar char="•"/>
        <a:defRPr sz="2200" kern="1200">
          <a:solidFill>
            <a:schemeClr val="tx1"/>
          </a:solidFill>
          <a:latin typeface="Calibri"/>
          <a:ea typeface="ヒラギノ角ゴ Pro W3" charset="0"/>
          <a:cs typeface="Calibri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A7A7A"/>
        </a:buClr>
        <a:buFont typeface="Arial" charset="0"/>
        <a:buChar char="•"/>
        <a:defRPr sz="2000" kern="1200">
          <a:solidFill>
            <a:srgbClr val="7A7A7A"/>
          </a:solidFill>
          <a:latin typeface="Calibri"/>
          <a:ea typeface="ヒラギノ角ゴ Pro W3" charset="0"/>
          <a:cs typeface="Calibri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SzPct val="70000"/>
        <a:buFont typeface="Wingdings" charset="0"/>
        <a:buChar char="§"/>
        <a:defRPr kern="1200">
          <a:solidFill>
            <a:schemeClr val="tx1"/>
          </a:solidFill>
          <a:latin typeface="Calibri"/>
          <a:ea typeface="ヒラギノ角ゴ Pro W3" charset="0"/>
          <a:cs typeface="Calibri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SzPct val="75000"/>
        <a:buFont typeface="Wingdings" charset="0"/>
        <a:buChar char="§"/>
        <a:defRPr sz="1600" kern="1200">
          <a:solidFill>
            <a:schemeClr val="tx1"/>
          </a:solidFill>
          <a:latin typeface="Calibri"/>
          <a:ea typeface="ヒラギノ角ゴ Pro W3" charset="0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SEPTEMBER 29 2016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ETIPWind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da-DK" dirty="0" smtClean="0"/>
              <a:t>Aidan Cronin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6220326" y="6256420"/>
            <a:ext cx="2528138" cy="436639"/>
          </a:xfrm>
        </p:spPr>
        <p:txBody>
          <a:bodyPr/>
          <a:lstStyle/>
          <a:p>
            <a:r>
              <a:rPr lang="da-DK" dirty="0" smtClean="0"/>
              <a:t>IRP Session</a:t>
            </a:r>
          </a:p>
          <a:p>
            <a:r>
              <a:rPr lang="da-DK" dirty="0" smtClean="0"/>
              <a:t>Wind Summit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9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ETIPs?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0" y="1135105"/>
            <a:ext cx="7782889" cy="4965143"/>
          </a:xfrm>
        </p:spPr>
      </p:pic>
    </p:spTree>
    <p:extLst>
      <p:ext uri="{BB962C8B-B14F-4D97-AF65-F5344CB8AC3E}">
        <p14:creationId xmlns:p14="http://schemas.microsoft.com/office/powerpoint/2010/main" val="165973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99454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2"/>
                </a:solidFill>
                <a:latin typeface="Calibri"/>
                <a:ea typeface="ヒラギノ角ゴ Pro W3" charset="0"/>
                <a:cs typeface="Calibri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2"/>
                </a:solidFill>
                <a:latin typeface="Calibri" charset="0"/>
                <a:ea typeface="ヒラギノ角ゴ Pro W3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2"/>
                </a:solidFill>
                <a:latin typeface="Calibri" charset="0"/>
                <a:ea typeface="ヒラギノ角ゴ Pro W3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2"/>
                </a:solidFill>
                <a:latin typeface="Calibri" charset="0"/>
                <a:ea typeface="ヒラギノ角ゴ Pro W3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2"/>
                </a:solidFill>
                <a:latin typeface="Calibri" charset="0"/>
                <a:ea typeface="ヒラギノ角ゴ Pro W3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78BDE8"/>
                </a:solidFill>
                <a:latin typeface="Franklin Gothic Book" charset="0"/>
                <a:ea typeface="ヒラギノ角ゴ Pro W3" charset="0"/>
              </a:defRPr>
            </a:lvl9pPr>
          </a:lstStyle>
          <a:p>
            <a:r>
              <a:rPr lang="en-US" dirty="0"/>
              <a:t>What</a:t>
            </a:r>
            <a:r>
              <a:rPr lang="en-US" dirty="0" smtClean="0">
                <a:solidFill>
                  <a:srgbClr val="15A24C"/>
                </a:solidFill>
              </a:rPr>
              <a:t> </a:t>
            </a:r>
            <a:r>
              <a:rPr lang="en-US" dirty="0" smtClean="0"/>
              <a:t>are</a:t>
            </a:r>
            <a:r>
              <a:rPr lang="en-US" dirty="0" smtClean="0">
                <a:solidFill>
                  <a:srgbClr val="15A24C"/>
                </a:solidFill>
              </a:rPr>
              <a:t> </a:t>
            </a:r>
            <a:r>
              <a:rPr lang="en-US" dirty="0" smtClean="0"/>
              <a:t>ETIPs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7572" y="2477307"/>
            <a:ext cx="77688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European Technology and Innovation Platform’s </a:t>
            </a:r>
          </a:p>
          <a:p>
            <a:pPr algn="ctr"/>
            <a:endParaRPr lang="en-US" sz="1600" dirty="0" smtClean="0">
              <a:solidFill>
                <a:srgbClr val="15A24C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“…European </a:t>
            </a:r>
            <a:r>
              <a:rPr lang="en-GB" sz="1600" dirty="0">
                <a:solidFill>
                  <a:srgbClr val="15A24C"/>
                </a:solidFill>
                <a:latin typeface="Calibri" panose="020F0502020204030204" pitchFamily="34" charset="0"/>
              </a:rPr>
              <a:t>Technology Platforms are industry-led stakeholder fora recognised by the </a:t>
            </a:r>
            <a:r>
              <a:rPr lang="en-GB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European Commission </a:t>
            </a:r>
            <a:r>
              <a:rPr lang="en-GB" sz="1600" dirty="0">
                <a:solidFill>
                  <a:srgbClr val="15A24C"/>
                </a:solidFill>
                <a:latin typeface="Calibri" panose="020F0502020204030204" pitchFamily="34" charset="0"/>
              </a:rPr>
              <a:t>as key actors in driving innovation, knowledge transfer and European competitiveness</a:t>
            </a:r>
            <a:r>
              <a:rPr lang="en-GB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. These </a:t>
            </a:r>
            <a:r>
              <a:rPr lang="en-GB" sz="1600" dirty="0">
                <a:solidFill>
                  <a:srgbClr val="15A24C"/>
                </a:solidFill>
                <a:latin typeface="Calibri" panose="020F0502020204030204" pitchFamily="34" charset="0"/>
              </a:rPr>
              <a:t>platforms develop research and innovation agendas and roadmaps for action at EU </a:t>
            </a:r>
            <a:r>
              <a:rPr lang="en-GB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and national </a:t>
            </a:r>
            <a:r>
              <a:rPr lang="en-GB" sz="1600" dirty="0">
                <a:solidFill>
                  <a:srgbClr val="15A24C"/>
                </a:solidFill>
                <a:latin typeface="Calibri" panose="020F0502020204030204" pitchFamily="34" charset="0"/>
              </a:rPr>
              <a:t>level to be supported by both private and public funding. They mobilise stakeholders </a:t>
            </a:r>
            <a:r>
              <a:rPr lang="en-GB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to deliver </a:t>
            </a:r>
            <a:r>
              <a:rPr lang="en-GB" sz="1600" dirty="0">
                <a:solidFill>
                  <a:srgbClr val="15A24C"/>
                </a:solidFill>
                <a:latin typeface="Calibri" panose="020F0502020204030204" pitchFamily="34" charset="0"/>
              </a:rPr>
              <a:t>on agreed priorities and share information across the EU</a:t>
            </a:r>
            <a:r>
              <a:rPr lang="en-GB" sz="1600" dirty="0" smtClean="0">
                <a:solidFill>
                  <a:srgbClr val="15A24C"/>
                </a:solidFill>
                <a:latin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97345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83700" y="2071512"/>
            <a:ext cx="5800573" cy="3670401"/>
          </a:xfrm>
          <a:prstGeom prst="roundRect">
            <a:avLst/>
          </a:prstGeom>
          <a:noFill/>
          <a:ln>
            <a:solidFill>
              <a:srgbClr val="15A24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1607" y="2346227"/>
            <a:ext cx="11006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n w="0">
                  <a:noFill/>
                </a:ln>
                <a:solidFill>
                  <a:srgbClr val="15A24D"/>
                </a:solidFill>
                <a:latin typeface="Calibri" panose="020F0502020204030204" pitchFamily="34" charset="0"/>
              </a:rPr>
              <a:t>SECRETARIAT</a:t>
            </a:r>
          </a:p>
          <a:p>
            <a:pPr algn="ctr"/>
            <a:r>
              <a:rPr lang="en-US" sz="800" dirty="0" smtClean="0">
                <a:ln w="0">
                  <a:noFill/>
                </a:ln>
                <a:solidFill>
                  <a:srgbClr val="15A24D"/>
                </a:solidFill>
                <a:latin typeface="Calibri" panose="020F0502020204030204" pitchFamily="34" charset="0"/>
              </a:rPr>
              <a:t>Hosted by WindEurope</a:t>
            </a:r>
            <a:endParaRPr lang="en-US" sz="800" dirty="0">
              <a:solidFill>
                <a:srgbClr val="15A24D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853232" y="3659519"/>
            <a:ext cx="1097280" cy="731520"/>
          </a:xfrm>
          <a:prstGeom prst="roundRect">
            <a:avLst/>
          </a:prstGeom>
          <a:noFill/>
          <a:ln w="12700">
            <a:solidFill>
              <a:srgbClr val="15A2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117227" y="3655099"/>
            <a:ext cx="1097280" cy="731520"/>
          </a:xfrm>
          <a:prstGeom prst="roundRect">
            <a:avLst/>
          </a:prstGeom>
          <a:noFill/>
          <a:ln w="12700">
            <a:solidFill>
              <a:srgbClr val="15A2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65959" y="3861028"/>
            <a:ext cx="10718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n w="0">
                  <a:noFill/>
                </a:ln>
                <a:solidFill>
                  <a:srgbClr val="15A24D"/>
                </a:solidFill>
                <a:latin typeface="Calibri" panose="020F0502020204030204" pitchFamily="34" charset="0"/>
              </a:rPr>
              <a:t>EERA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2682" y="3858295"/>
            <a:ext cx="10718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n w="0">
                  <a:noFill/>
                </a:ln>
                <a:solidFill>
                  <a:srgbClr val="15A24D"/>
                </a:solidFill>
                <a:latin typeface="Calibri" panose="020F0502020204030204" pitchFamily="34" charset="0"/>
              </a:rPr>
              <a:t>INDUSTRY</a:t>
            </a:r>
          </a:p>
        </p:txBody>
      </p:sp>
      <p:sp>
        <p:nvSpPr>
          <p:cNvPr id="10" name="Rounded Rectangle 9"/>
          <p:cNvSpPr/>
          <p:nvPr/>
        </p:nvSpPr>
        <p:spPr>
          <a:xfrm rot="10800000">
            <a:off x="1748614" y="3263574"/>
            <a:ext cx="2560320" cy="1523410"/>
          </a:xfrm>
          <a:prstGeom prst="roundRect">
            <a:avLst/>
          </a:prstGeom>
          <a:noFill/>
          <a:ln w="12700">
            <a:solidFill>
              <a:srgbClr val="15A24D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">
                <a:solidFill>
                  <a:schemeClr val="tx1"/>
                </a:solidFill>
                <a:prstDash val="solid"/>
              </a:ln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>
            <a:off x="2689607" y="1828301"/>
            <a:ext cx="323165" cy="244826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15A24D"/>
                </a:solidFill>
                <a:latin typeface="Calibri" panose="020F0502020204030204" pitchFamily="34" charset="0"/>
              </a:rPr>
              <a:t>ETIPWIND STEERING COMMITTEE</a:t>
            </a:r>
            <a:endParaRPr lang="en-US" sz="900" dirty="0">
              <a:solidFill>
                <a:srgbClr val="15A24D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31607" y="2198206"/>
            <a:ext cx="1097280" cy="731520"/>
          </a:xfrm>
          <a:prstGeom prst="roundRect">
            <a:avLst/>
          </a:prstGeom>
          <a:noFill/>
          <a:ln w="12700">
            <a:solidFill>
              <a:srgbClr val="15A2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940689" y="3623340"/>
            <a:ext cx="1097280" cy="731520"/>
          </a:xfrm>
          <a:prstGeom prst="roundRect">
            <a:avLst/>
          </a:prstGeom>
          <a:noFill/>
          <a:ln w="12700">
            <a:solidFill>
              <a:srgbClr val="15A2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66144" y="3773656"/>
            <a:ext cx="10718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n w="0">
                  <a:noFill/>
                </a:ln>
                <a:solidFill>
                  <a:srgbClr val="15A24D"/>
                </a:solidFill>
                <a:latin typeface="Calibri" panose="020F0502020204030204" pitchFamily="34" charset="0"/>
              </a:rPr>
              <a:t>R&amp;I CTOs GROUP</a:t>
            </a:r>
          </a:p>
        </p:txBody>
      </p:sp>
      <p:sp>
        <p:nvSpPr>
          <p:cNvPr id="15" name="TextBox 14"/>
          <p:cNvSpPr txBox="1"/>
          <p:nvPr/>
        </p:nvSpPr>
        <p:spPr>
          <a:xfrm rot="5400000">
            <a:off x="6463096" y="2109827"/>
            <a:ext cx="323165" cy="19675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15A24D"/>
                </a:solidFill>
                <a:latin typeface="Calibri" panose="020F0502020204030204" pitchFamily="34" charset="0"/>
              </a:rPr>
              <a:t>ETIPWIND ADVISORY GROUP</a:t>
            </a:r>
            <a:endParaRPr lang="en-US" sz="900" dirty="0">
              <a:solidFill>
                <a:srgbClr val="15A24D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19150" y="549275"/>
            <a:ext cx="6750050" cy="647700"/>
          </a:xfrm>
        </p:spPr>
        <p:txBody>
          <a:bodyPr/>
          <a:lstStyle/>
          <a:p>
            <a:r>
              <a:rPr lang="en-US" dirty="0" err="1" smtClean="0"/>
              <a:t>ETIPWind</a:t>
            </a:r>
            <a:r>
              <a:rPr lang="en-US" dirty="0" smtClean="0"/>
              <a:t> Structure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584233" y="2078398"/>
            <a:ext cx="2464022" cy="3670400"/>
          </a:xfrm>
          <a:prstGeom prst="roundRect">
            <a:avLst/>
          </a:prstGeom>
          <a:noFill/>
          <a:ln w="12700">
            <a:solidFill>
              <a:schemeClr val="tx2"/>
            </a:solidFill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865477" y="2071513"/>
            <a:ext cx="2449711" cy="3670400"/>
          </a:xfrm>
          <a:prstGeom prst="roundRect">
            <a:avLst/>
          </a:prstGeom>
          <a:noFill/>
          <a:ln w="12700">
            <a:solidFill>
              <a:schemeClr val="tx2"/>
            </a:solidFill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1453" y="2323750"/>
            <a:ext cx="553998" cy="317103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Calibri" panose="020F0502020204030204" pitchFamily="34" charset="0"/>
              </a:rPr>
              <a:t>Academia</a:t>
            </a:r>
            <a:endParaRPr lang="en-US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0800000">
            <a:off x="7576261" y="2272775"/>
            <a:ext cx="553998" cy="317103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Calibri" panose="020F0502020204030204" pitchFamily="34" charset="0"/>
              </a:rPr>
              <a:t>Industry</a:t>
            </a:r>
            <a:endParaRPr lang="en-US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85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/>
      <p:bldP spid="9" grpId="0"/>
      <p:bldP spid="12" grpId="0" animBg="1"/>
      <p:bldP spid="13" grpId="0" animBg="1"/>
      <p:bldP spid="14" grpId="0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The STRATEGIC and INNOVATION Agenda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88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361316"/>
            <a:ext cx="7642425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55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What now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da-DK" dirty="0" smtClean="0"/>
              <a:t>Release SRIA</a:t>
            </a:r>
          </a:p>
          <a:p>
            <a:pPr lvl="1"/>
            <a:r>
              <a:rPr lang="da-DK" dirty="0" smtClean="0"/>
              <a:t>Use it to promote funding for wind under te different funding opportunities</a:t>
            </a:r>
          </a:p>
          <a:p>
            <a:pPr lvl="1"/>
            <a:r>
              <a:rPr lang="da-DK" dirty="0" smtClean="0"/>
              <a:t>Promote at national EU level and work for member state buy in</a:t>
            </a:r>
            <a:endParaRPr lang="da-DK" dirty="0"/>
          </a:p>
          <a:p>
            <a:r>
              <a:rPr lang="da-DK" dirty="0" smtClean="0"/>
              <a:t>Develop an ETIP work program going forward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Vital that all parties in the wind sector avoid the attempts </a:t>
            </a:r>
            <a:r>
              <a:rPr lang="da-DK" smtClean="0"/>
              <a:t>of some </a:t>
            </a:r>
            <a:r>
              <a:rPr lang="da-DK" dirty="0" smtClean="0"/>
              <a:t>to promote divide and cut down.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286" y="2913911"/>
            <a:ext cx="9266328" cy="1020526"/>
          </a:xfrm>
        </p:spPr>
        <p:txBody>
          <a:bodyPr/>
          <a:lstStyle/>
          <a:p>
            <a:r>
              <a:rPr lang="en-US" dirty="0" smtClean="0"/>
              <a:t>Thank you</a:t>
            </a:r>
            <a:r>
              <a:rPr lang="en-US" sz="5400" dirty="0"/>
              <a:t/>
            </a:r>
            <a:br>
              <a:rPr lang="en-US" sz="5400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5284" y="4018327"/>
            <a:ext cx="79359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Nexa Light"/>
              </a:rPr>
              <a:t>Edit Nielsen, Content Coordinator for R&amp;I activities – </a:t>
            </a:r>
            <a:r>
              <a:rPr lang="en-US" sz="1400" dirty="0" smtClean="0">
                <a:solidFill>
                  <a:prstClr val="white"/>
                </a:solidFill>
                <a:latin typeface="Nexa Light"/>
              </a:rPr>
              <a:t>edit.nielsen@windeurope.org</a:t>
            </a:r>
            <a:r>
              <a:rPr lang="en-US" sz="1400" dirty="0">
                <a:solidFill>
                  <a:prstClr val="white"/>
                </a:solidFill>
                <a:latin typeface="Nexa Light"/>
              </a:rPr>
              <a:t/>
            </a:r>
            <a:br>
              <a:rPr lang="en-US" sz="1400" dirty="0">
                <a:solidFill>
                  <a:prstClr val="white"/>
                </a:solidFill>
                <a:latin typeface="Nexa Light"/>
              </a:rPr>
            </a:br>
            <a:r>
              <a:rPr lang="en-US" sz="1400" dirty="0" smtClean="0">
                <a:solidFill>
                  <a:prstClr val="white"/>
                </a:solidFill>
                <a:latin typeface="Nexa Light"/>
              </a:rPr>
              <a:t>Aloys Nghiem, </a:t>
            </a:r>
            <a:r>
              <a:rPr lang="en-GB" sz="1400" dirty="0">
                <a:solidFill>
                  <a:prstClr val="white"/>
                </a:solidFill>
                <a:latin typeface="Nexa Light"/>
              </a:rPr>
              <a:t>R&amp;I analyst </a:t>
            </a:r>
            <a:r>
              <a:rPr lang="en-GB" sz="1400" dirty="0" smtClean="0">
                <a:solidFill>
                  <a:prstClr val="white"/>
                </a:solidFill>
                <a:latin typeface="Nexa Light"/>
              </a:rPr>
              <a:t>&amp; technical </a:t>
            </a:r>
            <a:r>
              <a:rPr lang="en-GB" sz="1400" dirty="0">
                <a:solidFill>
                  <a:prstClr val="white"/>
                </a:solidFill>
                <a:latin typeface="Nexa Light"/>
              </a:rPr>
              <a:t>content </a:t>
            </a:r>
            <a:r>
              <a:rPr lang="en-GB" sz="1400" dirty="0" smtClean="0">
                <a:solidFill>
                  <a:prstClr val="white"/>
                </a:solidFill>
                <a:latin typeface="Nexa Light"/>
              </a:rPr>
              <a:t>developer – aloys.nghiem@windeurope.org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64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IPWind">
  <a:themeElements>
    <a:clrScheme name="ETIPWind">
      <a:dk1>
        <a:srgbClr val="323232"/>
      </a:dk1>
      <a:lt1>
        <a:sysClr val="window" lastClr="FFFFFF"/>
      </a:lt1>
      <a:dk2>
        <a:srgbClr val="005596"/>
      </a:dk2>
      <a:lt2>
        <a:srgbClr val="79BDE8"/>
      </a:lt2>
      <a:accent1>
        <a:srgbClr val="78A22F"/>
      </a:accent1>
      <a:accent2>
        <a:srgbClr val="F2A900"/>
      </a:accent2>
      <a:accent3>
        <a:srgbClr val="D50032"/>
      </a:accent3>
      <a:accent4>
        <a:srgbClr val="A3D4E7"/>
      </a:accent4>
      <a:accent5>
        <a:srgbClr val="EEF8FA"/>
      </a:accent5>
      <a:accent6>
        <a:srgbClr val="777877"/>
      </a:accent6>
      <a:hlink>
        <a:srgbClr val="B2B3B2"/>
      </a:hlink>
      <a:folHlink>
        <a:srgbClr val="69A7CF"/>
      </a:folHlink>
    </a:clrScheme>
    <a:fontScheme name="Hoeken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ETIPWind</Template>
  <TotalTime>1</TotalTime>
  <Words>181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Franklin Gothic Book</vt:lpstr>
      <vt:lpstr>Nexa</vt:lpstr>
      <vt:lpstr>Nexa Light</vt:lpstr>
      <vt:lpstr>Wingdings</vt:lpstr>
      <vt:lpstr>ヒラギノ角ゴ Pro W3</vt:lpstr>
      <vt:lpstr>ETIPWind</vt:lpstr>
      <vt:lpstr>ETIPWind    </vt:lpstr>
      <vt:lpstr>What are ETIPs?</vt:lpstr>
      <vt:lpstr>PowerPoint Presentation</vt:lpstr>
      <vt:lpstr>ETIPWind Structure</vt:lpstr>
      <vt:lpstr>The STRATEGIC and INNOVATION Agenda 2016</vt:lpstr>
      <vt:lpstr>PowerPoint Presentation</vt:lpstr>
      <vt:lpstr>What now </vt:lpstr>
      <vt:lpstr>Thank you </vt:lpstr>
    </vt:vector>
  </TitlesOfParts>
  <Company>EWEA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ETIPWind Steering Committee Meeting</dc:title>
  <dc:creator>Edit Lulu Nielsen</dc:creator>
  <cp:lastModifiedBy>Diletta Zeni</cp:lastModifiedBy>
  <cp:revision>82</cp:revision>
  <cp:lastPrinted>2016-07-13T12:48:02Z</cp:lastPrinted>
  <dcterms:created xsi:type="dcterms:W3CDTF">2016-03-04T11:11:19Z</dcterms:created>
  <dcterms:modified xsi:type="dcterms:W3CDTF">2016-09-28T06:26:59Z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647079405</vt:i4>
  </property>
  <property fmtid="{D5CDD505-2E9C-101B-9397-08002B2CF9AE}" pid="3" name="_NewReviewCycle">
    <vt:lpwstr/>
  </property>
  <property fmtid="{D5CDD505-2E9C-101B-9397-08002B2CF9AE}" pid="4" name="_EmailSubject">
    <vt:lpwstr>Presentation for this morning</vt:lpwstr>
  </property>
  <property fmtid="{D5CDD505-2E9C-101B-9397-08002B2CF9AE}" pid="5" name="_AuthorEmail">
    <vt:lpwstr>aidan.cronin@siemens.com</vt:lpwstr>
  </property>
  <property fmtid="{D5CDD505-2E9C-101B-9397-08002B2CF9AE}" pid="6" name="_AuthorEmailDisplayName">
    <vt:lpwstr>Cronin, Aidan (WP TI TM)</vt:lpwstr>
  </property>
</Properties>
</file>