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5" r:id="rId3"/>
    <p:sldId id="268" r:id="rId4"/>
    <p:sldId id="269" r:id="rId5"/>
    <p:sldId id="263" r:id="rId6"/>
    <p:sldId id="266" r:id="rId7"/>
    <p:sldId id="267" r:id="rId8"/>
    <p:sldId id="270" r:id="rId9"/>
    <p:sldId id="271" r:id="rId10"/>
    <p:sldId id="262" r:id="rId11"/>
    <p:sldId id="272" r:id="rId12"/>
    <p:sldId id="273" r:id="rId13"/>
    <p:sldId id="259" r:id="rId1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9E2F"/>
    <a:srgbClr val="6BA8CF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ijl, thema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ijl, donker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59" autoAdjust="0"/>
    <p:restoredTop sz="95360" autoAdjust="0"/>
  </p:normalViewPr>
  <p:slideViewPr>
    <p:cSldViewPr snapToObjects="1">
      <p:cViewPr varScale="1">
        <p:scale>
          <a:sx n="100" d="100"/>
          <a:sy n="100" d="100"/>
        </p:scale>
        <p:origin x="-6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7EA50F9-3F05-4FD4-A3C8-7BE244DA543C}" type="datetimeFigureOut">
              <a:rPr lang="en-US" altLang="es-ES"/>
              <a:pPr/>
              <a:t>9/23/2016</a:t>
            </a:fld>
            <a:endParaRPr lang="en-US" alt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A4F83AB-8E29-403C-83FB-70AC80907D5A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570708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15431E6-56B1-4A89-9DA8-171823ACBE8A}" type="datetimeFigureOut">
              <a:rPr lang="en-US" altLang="es-ES"/>
              <a:pPr/>
              <a:t>9/23/2016</a:t>
            </a:fld>
            <a:endParaRPr lang="en-US" alt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7DDF2B0-293E-442D-B378-6CBE440546BB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2441267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/>
          <p:nvPr/>
        </p:nvSpPr>
        <p:spPr>
          <a:xfrm>
            <a:off x="0" y="-25400"/>
            <a:ext cx="9226550" cy="1725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8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700213"/>
            <a:ext cx="9266238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9"/>
          <p:cNvSpPr/>
          <p:nvPr/>
        </p:nvSpPr>
        <p:spPr>
          <a:xfrm>
            <a:off x="-39688" y="6126163"/>
            <a:ext cx="9266238" cy="731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2" name="Picture 10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9875"/>
            <a:ext cx="29749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1"/>
          <p:cNvSpPr/>
          <p:nvPr/>
        </p:nvSpPr>
        <p:spPr>
          <a:xfrm>
            <a:off x="-12700" y="6126163"/>
            <a:ext cx="2592388" cy="731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s-E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s-E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541544" y="6237312"/>
            <a:ext cx="30223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0" indent="0">
              <a:lnSpc>
                <a:spcPct val="80000"/>
              </a:lnSpc>
              <a:buNone/>
              <a:defRPr sz="1800" baseline="0">
                <a:solidFill>
                  <a:schemeClr val="tx2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39286" y="2636912"/>
            <a:ext cx="9266328" cy="1872208"/>
          </a:xfrm>
        </p:spPr>
        <p:txBody>
          <a:bodyPr/>
          <a:lstStyle>
            <a:lvl1pPr algn="ctr">
              <a:defRPr sz="5000" b="0" i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0"/>
          </p:nvPr>
        </p:nvSpPr>
        <p:spPr bwMode="auto">
          <a:xfrm>
            <a:off x="541544" y="6453336"/>
            <a:ext cx="3144605" cy="44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0" indent="0">
              <a:lnSpc>
                <a:spcPct val="80000"/>
              </a:lnSpc>
              <a:buNone/>
              <a:defRPr sz="1800" i="1" baseline="0">
                <a:solidFill>
                  <a:srgbClr val="509E2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1"/>
          </p:nvPr>
        </p:nvSpPr>
        <p:spPr bwMode="auto">
          <a:xfrm>
            <a:off x="6516216" y="6252168"/>
            <a:ext cx="2232248" cy="44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0" indent="0" algn="r">
              <a:lnSpc>
                <a:spcPct val="80000"/>
              </a:lnSpc>
              <a:buNone/>
              <a:defRPr sz="1800" baseline="0">
                <a:solidFill>
                  <a:srgbClr val="509E2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281139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/>
        </p:nvSpPr>
        <p:spPr>
          <a:xfrm>
            <a:off x="0" y="-25400"/>
            <a:ext cx="9226550" cy="1725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3849688"/>
            <a:ext cx="90011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s-ES" sz="3000">
                <a:solidFill>
                  <a:schemeClr val="tx2"/>
                </a:solidFill>
                <a:latin typeface="Nexa" charset="0"/>
              </a:rPr>
              <a:t>Thank you very much for your attention  </a:t>
            </a:r>
          </a:p>
        </p:txBody>
      </p:sp>
      <p:sp>
        <p:nvSpPr>
          <p:cNvPr id="5" name="Rectangle 9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10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1862138"/>
            <a:ext cx="2974975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1"/>
          <p:cNvSpPr/>
          <p:nvPr/>
        </p:nvSpPr>
        <p:spPr>
          <a:xfrm>
            <a:off x="0" y="5949950"/>
            <a:ext cx="9144000" cy="908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" name="Picture 12" descr="backgrou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700213"/>
            <a:ext cx="9266238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9875"/>
            <a:ext cx="29749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s-E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s-E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8" name="Title 9"/>
          <p:cNvSpPr>
            <a:spLocks noGrp="1"/>
          </p:cNvSpPr>
          <p:nvPr>
            <p:ph type="title"/>
          </p:nvPr>
        </p:nvSpPr>
        <p:spPr>
          <a:xfrm>
            <a:off x="-39286" y="2913911"/>
            <a:ext cx="9266328" cy="1872208"/>
          </a:xfrm>
        </p:spPr>
        <p:txBody>
          <a:bodyPr/>
          <a:lstStyle>
            <a:lvl1pPr algn="ctr">
              <a:defRPr sz="5000" b="0" i="0" baseline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417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background-squa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9213851" cy="697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8"/>
          <p:cNvSpPr/>
          <p:nvPr/>
        </p:nvSpPr>
        <p:spPr>
          <a:xfrm>
            <a:off x="0" y="5949950"/>
            <a:ext cx="9144000" cy="908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s-E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s-E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6" name="Title 9"/>
          <p:cNvSpPr txBox="1">
            <a:spLocks/>
          </p:cNvSpPr>
          <p:nvPr/>
        </p:nvSpPr>
        <p:spPr bwMode="auto">
          <a:xfrm>
            <a:off x="0" y="3305175"/>
            <a:ext cx="926623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5000" b="0" i="0" kern="1200" baseline="0">
                <a:solidFill>
                  <a:schemeClr val="bg1"/>
                </a:solidFill>
                <a:latin typeface="Nexa Book"/>
                <a:ea typeface="ヒラギノ角ゴ Pro W3" charset="0"/>
                <a:cs typeface="Nexa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Nexa Light"/>
                <a:cs typeface="Nexa Light"/>
              </a:rPr>
              <a:t>#</a:t>
            </a:r>
            <a:r>
              <a:rPr lang="en-US" dirty="0" err="1" smtClean="0">
                <a:latin typeface="Nexa Light"/>
                <a:cs typeface="Nexa Light"/>
              </a:rPr>
              <a:t>ETIPWind</a:t>
            </a:r>
            <a:endParaRPr lang="en-US" dirty="0">
              <a:latin typeface="Nexa Light"/>
              <a:cs typeface="Nexa Light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5438775" y="6188075"/>
            <a:ext cx="3706813" cy="674688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12"/>
          <p:cNvSpPr/>
          <p:nvPr/>
        </p:nvSpPr>
        <p:spPr>
          <a:xfrm>
            <a:off x="-39688" y="5949950"/>
            <a:ext cx="9296401" cy="1027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-9525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s-E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s-E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34" name="Title 9"/>
          <p:cNvSpPr>
            <a:spLocks noGrp="1"/>
          </p:cNvSpPr>
          <p:nvPr>
            <p:ph type="title"/>
          </p:nvPr>
        </p:nvSpPr>
        <p:spPr>
          <a:xfrm>
            <a:off x="-9699" y="1988840"/>
            <a:ext cx="9266328" cy="1307177"/>
          </a:xfrm>
        </p:spPr>
        <p:txBody>
          <a:bodyPr/>
          <a:lstStyle>
            <a:lvl1pPr algn="ctr">
              <a:defRPr sz="5000" b="0" i="0" baseline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587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835193" y="1268413"/>
            <a:ext cx="7200900" cy="42481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918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/>
        </p:nvSpPr>
        <p:spPr bwMode="auto">
          <a:xfrm>
            <a:off x="827088" y="549275"/>
            <a:ext cx="6751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nl-BE" sz="3000" dirty="0" smtClean="0">
                <a:latin typeface="Calibri"/>
                <a:cs typeface="Calibri"/>
              </a:rPr>
              <a:t>Write here the title of the slide</a:t>
            </a:r>
            <a:endParaRPr lang="en-US" sz="3000" dirty="0">
              <a:latin typeface="Calibri"/>
              <a:cs typeface="Calibri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84" y="2019548"/>
            <a:ext cx="2909391" cy="3772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3928" y="1340770"/>
            <a:ext cx="4680520" cy="44513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340769"/>
            <a:ext cx="2909391" cy="67877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402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819150" y="1255713"/>
            <a:ext cx="3683000" cy="4537075"/>
          </a:xfrm>
          <a:prstGeom prst="rect">
            <a:avLst/>
          </a:prstGeom>
          <a:solidFill>
            <a:srgbClr val="509E2F">
              <a:alpha val="1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1043607" y="1340770"/>
            <a:ext cx="3234177" cy="44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509E2F"/>
                </a:solidFill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0"/>
          </p:nvPr>
        </p:nvSpPr>
        <p:spPr bwMode="auto">
          <a:xfrm>
            <a:off x="4929808" y="1340770"/>
            <a:ext cx="3674640" cy="44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509E2F"/>
                </a:solidFill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GB" sz="3000" b="1" kern="1200" dirty="0" smtClean="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935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1331259"/>
            <a:ext cx="3672408" cy="720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584" y="2060849"/>
            <a:ext cx="3672408" cy="3744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041" y="1331259"/>
            <a:ext cx="3672408" cy="720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041" y="2060849"/>
            <a:ext cx="3672408" cy="3744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19169" y="476672"/>
            <a:ext cx="6750396" cy="648072"/>
          </a:xfrm>
        </p:spPr>
        <p:txBody>
          <a:bodyPr/>
          <a:lstStyle>
            <a:lvl1pPr>
              <a:defRPr lang="en-GB" sz="3000" b="1" kern="1200" dirty="0" smtClean="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2256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6"/>
          <p:cNvGraphicFramePr>
            <a:graphicFrameLocks noGrp="1"/>
          </p:cNvGraphicFramePr>
          <p:nvPr/>
        </p:nvGraphicFramePr>
        <p:xfrm>
          <a:off x="1116013" y="1700213"/>
          <a:ext cx="6911976" cy="2952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992"/>
                <a:gridCol w="2303992"/>
                <a:gridCol w="2303992"/>
              </a:tblGrid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</a:tbl>
          </a:graphicData>
        </a:graphic>
      </p:graphicFrame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1115616" y="548680"/>
            <a:ext cx="675039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227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/>
        </p:nvSpPr>
        <p:spPr bwMode="auto">
          <a:xfrm>
            <a:off x="827088" y="549275"/>
            <a:ext cx="6751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nl-BE" sz="3000" dirty="0" smtClean="0">
                <a:latin typeface="Calibri"/>
                <a:cs typeface="Calibri"/>
              </a:rPr>
              <a:t>Write here the title of the slide</a:t>
            </a:r>
            <a:endParaRPr lang="en-US" sz="3000" dirty="0">
              <a:latin typeface="Calibri"/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9992" y="1340768"/>
            <a:ext cx="4104456" cy="6480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27584" y="1340768"/>
            <a:ext cx="3456384" cy="432048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2" y="2132856"/>
            <a:ext cx="4104456" cy="35283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879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" name="Picture 8" descr="logo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8438" y="1357313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 rot="5400000">
            <a:off x="-1025525" y="5389563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s-E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s-E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6" name="Rectangle 10"/>
          <p:cNvSpPr/>
          <p:nvPr/>
        </p:nvSpPr>
        <p:spPr>
          <a:xfrm>
            <a:off x="723900" y="5876925"/>
            <a:ext cx="2174875" cy="865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3608" y="1268762"/>
            <a:ext cx="6984776" cy="43204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635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8" descr="logo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8438" y="1357313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 rot="5400000">
            <a:off x="-1025525" y="5389563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s-E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s-E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7" name="Rectangle 10"/>
          <p:cNvSpPr/>
          <p:nvPr/>
        </p:nvSpPr>
        <p:spPr>
          <a:xfrm>
            <a:off x="723900" y="5876925"/>
            <a:ext cx="2174875" cy="865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9755" y="1268761"/>
            <a:ext cx="1148629" cy="4320480"/>
          </a:xfrm>
        </p:spPr>
        <p:txBody>
          <a:bodyPr vert="eaVert"/>
          <a:lstStyle>
            <a:lvl1pPr>
              <a:defRPr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5616" y="1268761"/>
            <a:ext cx="5472608" cy="432048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328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19150" y="549275"/>
            <a:ext cx="6750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es-ES" smtClean="0"/>
              <a:t>Write here the title of the slide</a:t>
            </a:r>
            <a:endParaRPr lang="en-US" altLang="es-E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7088" y="1341438"/>
            <a:ext cx="7777162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es-ES" smtClean="0"/>
              <a:t>Write here your text</a:t>
            </a:r>
          </a:p>
          <a:p>
            <a:pPr lvl="1"/>
            <a:r>
              <a:rPr lang="nl-BE" altLang="es-ES" smtClean="0"/>
              <a:t>Second level</a:t>
            </a:r>
          </a:p>
          <a:p>
            <a:pPr lvl="2"/>
            <a:r>
              <a:rPr lang="nl-BE" altLang="es-ES" smtClean="0"/>
              <a:t>Third level</a:t>
            </a:r>
          </a:p>
          <a:p>
            <a:pPr lvl="3"/>
            <a:r>
              <a:rPr lang="nl-BE" altLang="es-ES" smtClean="0"/>
              <a:t>Fourth level</a:t>
            </a:r>
          </a:p>
          <a:p>
            <a:pPr lvl="4"/>
            <a:r>
              <a:rPr lang="nl-BE" altLang="es-ES" smtClean="0"/>
              <a:t>Fifth level</a:t>
            </a:r>
            <a:endParaRPr lang="en-US" altLang="es-ES" smtClean="0"/>
          </a:p>
        </p:txBody>
      </p:sp>
      <p:pic>
        <p:nvPicPr>
          <p:cNvPr id="1028" name="Picture 1" descr="logo-small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092825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372225" y="6188075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s-E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s-E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80513" cy="333375"/>
          </a:xfrm>
          <a:prstGeom prst="rect">
            <a:avLst/>
          </a:prstGeom>
          <a:gradFill flip="none" rotWithShape="1">
            <a:gsLst>
              <a:gs pos="0">
                <a:srgbClr val="509E2F"/>
              </a:gs>
              <a:gs pos="100000">
                <a:schemeClr val="tx2"/>
              </a:gs>
              <a:gs pos="51000">
                <a:schemeClr val="tx2"/>
              </a:gs>
            </a:gsLst>
            <a:lin ang="207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19" r:id="rId2"/>
    <p:sldLayoutId id="2147483722" r:id="rId3"/>
    <p:sldLayoutId id="2147483723" r:id="rId4"/>
    <p:sldLayoutId id="2147483720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chemeClr val="tx2"/>
          </a:solidFill>
          <a:latin typeface="Calibri"/>
          <a:ea typeface="ヒラギノ角ゴ Pro W3" charset="0"/>
          <a:cs typeface="Calibri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509E2F"/>
          </a:solidFill>
          <a:latin typeface="Calibri"/>
          <a:ea typeface="ヒラギノ角ゴ Pro W3" charset="0"/>
          <a:cs typeface="Calibri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SzPct val="101000"/>
        <a:buFont typeface="Arial" pitchFamily="34" charset="0"/>
        <a:buChar char="•"/>
        <a:defRPr sz="2200" kern="1200">
          <a:solidFill>
            <a:schemeClr val="tx1"/>
          </a:solidFill>
          <a:latin typeface="Calibri"/>
          <a:ea typeface="ヒラギノ角ゴ Pro W3" charset="0"/>
          <a:cs typeface="Calibri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A7A7A"/>
        </a:buClr>
        <a:buFont typeface="Arial" pitchFamily="34" charset="0"/>
        <a:buChar char="•"/>
        <a:defRPr sz="2000" kern="1200">
          <a:solidFill>
            <a:srgbClr val="7A7A7A"/>
          </a:solidFill>
          <a:latin typeface="Calibri"/>
          <a:ea typeface="ヒラギノ角ゴ Pro W3" charset="0"/>
          <a:cs typeface="Calibri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SzPct val="70000"/>
        <a:buFont typeface="Wingdings" pitchFamily="2" charset="2"/>
        <a:buChar char="§"/>
        <a:defRPr kern="1200">
          <a:solidFill>
            <a:schemeClr val="tx1"/>
          </a:solidFill>
          <a:latin typeface="Calibri"/>
          <a:ea typeface="ヒラギノ角ゴ Pro W3" charset="0"/>
          <a:cs typeface="Calibri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SzPct val="75000"/>
        <a:buFont typeface="Wingdings" pitchFamily="2" charset="2"/>
        <a:buChar char="§"/>
        <a:defRPr sz="1600" kern="1200">
          <a:solidFill>
            <a:schemeClr val="tx1"/>
          </a:solidFill>
          <a:latin typeface="Calibri"/>
          <a:ea typeface="ヒラギノ角ゴ Pro W3" charset="0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Content Placeholder 9"/>
          <p:cNvSpPr>
            <a:spLocks noGrp="1"/>
          </p:cNvSpPr>
          <p:nvPr>
            <p:ph idx="1"/>
          </p:nvPr>
        </p:nvSpPr>
        <p:spPr>
          <a:xfrm>
            <a:off x="179512" y="6237288"/>
            <a:ext cx="3022600" cy="400050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Dr Gustavo Quiñonez-Varela</a:t>
            </a:r>
          </a:p>
        </p:txBody>
      </p:sp>
      <p:sp>
        <p:nvSpPr>
          <p:cNvPr id="11266" name="Title 8"/>
          <p:cNvSpPr>
            <a:spLocks noGrp="1"/>
          </p:cNvSpPr>
          <p:nvPr>
            <p:ph type="title"/>
          </p:nvPr>
        </p:nvSpPr>
        <p:spPr>
          <a:xfrm>
            <a:off x="-39688" y="2636838"/>
            <a:ext cx="9266238" cy="1871662"/>
          </a:xfrm>
        </p:spPr>
        <p:txBody>
          <a:bodyPr/>
          <a:lstStyle/>
          <a:p>
            <a:r>
              <a:rPr lang="en-US" altLang="es-ES" sz="4400" dirty="0" smtClean="0">
                <a:latin typeface="Nexa Light" charset="0"/>
                <a:ea typeface="ヒラギノ角ゴ Pro W3" charset="-128"/>
              </a:rPr>
              <a:t>Towards Grid Support Services: </a:t>
            </a:r>
            <a:br>
              <a:rPr lang="en-US" altLang="es-ES" sz="4400" dirty="0" smtClean="0">
                <a:latin typeface="Nexa Light" charset="0"/>
                <a:ea typeface="ヒラギノ角ゴ Pro W3" charset="-128"/>
              </a:rPr>
            </a:br>
            <a:r>
              <a:rPr lang="en-US" altLang="es-ES" sz="4000" smtClean="0">
                <a:latin typeface="Nexa Light" charset="0"/>
                <a:ea typeface="ヒラギノ角ゴ Pro W3" charset="-128"/>
              </a:rPr>
              <a:t>The </a:t>
            </a:r>
            <a:r>
              <a:rPr lang="en-US" altLang="es-ES" sz="4000" dirty="0">
                <a:latin typeface="Nexa Light" charset="0"/>
                <a:ea typeface="ヒラギノ角ゴ Pro W3" charset="-128"/>
              </a:rPr>
              <a:t>c</a:t>
            </a:r>
            <a:r>
              <a:rPr lang="en-US" altLang="es-ES" sz="4000" smtClean="0">
                <a:latin typeface="Nexa Light" charset="0"/>
                <a:ea typeface="ヒラギノ角ゴ Pro W3" charset="-128"/>
              </a:rPr>
              <a:t>ontributions </a:t>
            </a:r>
            <a:r>
              <a:rPr lang="en-US" altLang="es-ES" sz="4000" dirty="0" smtClean="0">
                <a:latin typeface="Nexa Light" charset="0"/>
                <a:ea typeface="ヒラギノ角ゴ Pro W3" charset="-128"/>
              </a:rPr>
              <a:t>of </a:t>
            </a:r>
            <a:r>
              <a:rPr lang="en-US" altLang="es-ES" sz="4000" dirty="0" err="1" smtClean="0">
                <a:latin typeface="Nexa Light" charset="0"/>
                <a:ea typeface="ヒラギノ角ゴ Pro W3" charset="-128"/>
              </a:rPr>
              <a:t>REserviceS</a:t>
            </a:r>
            <a:endParaRPr lang="en-US" altLang="es-ES" sz="4000" dirty="0" smtClean="0">
              <a:latin typeface="Nexa Light" charset="0"/>
              <a:ea typeface="ヒラギノ角ゴ Pro W3" charset="-128"/>
            </a:endParaRPr>
          </a:p>
        </p:txBody>
      </p:sp>
      <p:sp>
        <p:nvSpPr>
          <p:cNvPr id="11267" name="Content Placeholder 10"/>
          <p:cNvSpPr>
            <a:spLocks noGrp="1"/>
          </p:cNvSpPr>
          <p:nvPr>
            <p:ph idx="10"/>
          </p:nvPr>
        </p:nvSpPr>
        <p:spPr>
          <a:xfrm>
            <a:off x="179512" y="6453188"/>
            <a:ext cx="3670622" cy="441325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Grid Integration Manager (</a:t>
            </a:r>
            <a:r>
              <a:rPr lang="en-US" altLang="es-ES" dirty="0" err="1" smtClean="0">
                <a:latin typeface="Calibri" pitchFamily="34" charset="0"/>
                <a:ea typeface="ヒラギノ角ゴ Pro W3" charset="-128"/>
              </a:rPr>
              <a:t>Acciona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)</a:t>
            </a:r>
          </a:p>
        </p:txBody>
      </p:sp>
      <p:sp>
        <p:nvSpPr>
          <p:cNvPr id="11268" name="Content Placeholder 11"/>
          <p:cNvSpPr>
            <a:spLocks noGrp="1"/>
          </p:cNvSpPr>
          <p:nvPr>
            <p:ph idx="11"/>
          </p:nvPr>
        </p:nvSpPr>
        <p:spPr>
          <a:xfrm>
            <a:off x="6516688" y="6251575"/>
            <a:ext cx="2232025" cy="441325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27</a:t>
            </a:r>
            <a:r>
              <a:rPr lang="en-US" altLang="es-ES" baseline="30000" dirty="0" smtClean="0">
                <a:latin typeface="Calibri" pitchFamily="34" charset="0"/>
                <a:ea typeface="ヒラギノ角ゴ Pro W3" charset="-128"/>
              </a:rPr>
              <a:t>th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 September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>
          <a:xfrm>
            <a:off x="395536" y="549275"/>
            <a:ext cx="6750050" cy="647700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GSS from </a:t>
            </a:r>
            <a:r>
              <a:rPr lang="en-US" altLang="es-ES" smtClean="0">
                <a:latin typeface="Calibri" pitchFamily="34" charset="0"/>
                <a:ea typeface="ヒラギノ角ゴ Pro W3" charset="-128"/>
              </a:rPr>
              <a:t>wind power are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a reality….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" t="4818" r="3636" b="6288"/>
          <a:stretch/>
        </p:blipFill>
        <p:spPr bwMode="auto">
          <a:xfrm>
            <a:off x="3203848" y="2878278"/>
            <a:ext cx="5675638" cy="2855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395536" y="1275917"/>
            <a:ext cx="8208912" cy="1000955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Spain: </a:t>
            </a:r>
            <a:r>
              <a:rPr lang="en-US" altLang="es-ES" dirty="0">
                <a:latin typeface="Calibri" pitchFamily="34" charset="0"/>
                <a:ea typeface="ヒラギノ角ゴ Pro W3" charset="-128"/>
              </a:rPr>
              <a:t>new legislation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laid </a:t>
            </a:r>
            <a:r>
              <a:rPr lang="en-US" altLang="es-ES" dirty="0">
                <a:latin typeface="Calibri" pitchFamily="34" charset="0"/>
                <a:ea typeface="ヒラギノ角ゴ Pro W3" charset="-128"/>
              </a:rPr>
              <a:t>down the criteria for participation in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GSS and now is legally </a:t>
            </a:r>
            <a:r>
              <a:rPr lang="en-US" altLang="es-ES" dirty="0">
                <a:latin typeface="Calibri" pitchFamily="34" charset="0"/>
                <a:ea typeface="ヒラギノ角ゴ Pro W3" charset="-128"/>
              </a:rPr>
              <a:t>possible since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10/02/2016</a:t>
            </a: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323528" y="2348880"/>
            <a:ext cx="2334946" cy="3430162"/>
            <a:chOff x="6629542" y="2375102"/>
            <a:chExt cx="2334946" cy="3430162"/>
          </a:xfrm>
        </p:grpSpPr>
        <p:pic>
          <p:nvPicPr>
            <p:cNvPr id="3076" name="Picture 4" descr="Resultado de imagen de ceco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542" y="4494128"/>
              <a:ext cx="2334946" cy="1311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332" b="13023"/>
            <a:stretch/>
          </p:blipFill>
          <p:spPr bwMode="auto">
            <a:xfrm>
              <a:off x="6804248" y="2966938"/>
              <a:ext cx="1866932" cy="1110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6559" y="2375102"/>
              <a:ext cx="1438275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2 Flecha abajo"/>
            <p:cNvSpPr/>
            <p:nvPr/>
          </p:nvSpPr>
          <p:spPr>
            <a:xfrm>
              <a:off x="7753059" y="2686065"/>
              <a:ext cx="59301" cy="310887"/>
            </a:xfrm>
            <a:prstGeom prst="downArrow">
              <a:avLst/>
            </a:prstGeom>
            <a:gradFill>
              <a:gsLst>
                <a:gs pos="0">
                  <a:schemeClr val="bg2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11 Flecha abajo"/>
            <p:cNvSpPr/>
            <p:nvPr/>
          </p:nvSpPr>
          <p:spPr>
            <a:xfrm>
              <a:off x="7753059" y="4126225"/>
              <a:ext cx="59301" cy="310887"/>
            </a:xfrm>
            <a:prstGeom prst="downArrow">
              <a:avLst/>
            </a:prstGeom>
            <a:gradFill>
              <a:gsLst>
                <a:gs pos="0">
                  <a:schemeClr val="bg2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>
          <a:xfrm>
            <a:off x="420594" y="549275"/>
            <a:ext cx="7175742" cy="647700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Towards future GSS…..</a:t>
            </a:r>
          </a:p>
        </p:txBody>
      </p:sp>
      <p:sp>
        <p:nvSpPr>
          <p:cNvPr id="71" name="Content Placeholder 5"/>
          <p:cNvSpPr>
            <a:spLocks noGrp="1"/>
          </p:cNvSpPr>
          <p:nvPr>
            <p:ph sz="quarter" idx="10"/>
          </p:nvPr>
        </p:nvSpPr>
        <p:spPr>
          <a:xfrm>
            <a:off x="395536" y="1275917"/>
            <a:ext cx="8208912" cy="1000955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Provision of services of frequency containment and restoration reserves</a:t>
            </a: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539552" y="2478264"/>
            <a:ext cx="4896544" cy="3254992"/>
            <a:chOff x="107504" y="2478264"/>
            <a:chExt cx="4896544" cy="3254992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2478264"/>
              <a:ext cx="4896544" cy="3254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6 Llamada con línea 1"/>
            <p:cNvSpPr/>
            <p:nvPr/>
          </p:nvSpPr>
          <p:spPr>
            <a:xfrm>
              <a:off x="2627784" y="3140968"/>
              <a:ext cx="576064" cy="144016"/>
            </a:xfrm>
            <a:prstGeom prst="borderCallout1">
              <a:avLst>
                <a:gd name="adj1" fmla="val 57118"/>
                <a:gd name="adj2" fmla="val -5025"/>
                <a:gd name="adj3" fmla="val 206907"/>
                <a:gd name="adj4" fmla="val -34200"/>
              </a:avLst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0" rIns="36000" bIns="36000" rtlCol="0" anchor="ctr"/>
            <a:lstStyle/>
            <a:p>
              <a:pPr algn="ctr"/>
              <a:r>
                <a:rPr lang="es-ES" sz="900" dirty="0" err="1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  <a:r>
                <a:rPr lang="es-ES" sz="900" baseline="-25000" dirty="0" err="1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available</a:t>
              </a:r>
              <a:endParaRPr lang="es-ES" sz="90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7" name="76 Llamada con línea 1"/>
            <p:cNvSpPr/>
            <p:nvPr/>
          </p:nvSpPr>
          <p:spPr>
            <a:xfrm>
              <a:off x="3347864" y="4797152"/>
              <a:ext cx="576064" cy="144016"/>
            </a:xfrm>
            <a:prstGeom prst="borderCallout1">
              <a:avLst>
                <a:gd name="adj1" fmla="val 57118"/>
                <a:gd name="adj2" fmla="val -5025"/>
                <a:gd name="adj3" fmla="val -133706"/>
                <a:gd name="adj4" fmla="val -52388"/>
              </a:avLst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0" rIns="36000" bIns="36000" rtlCol="0" anchor="ctr"/>
            <a:lstStyle/>
            <a:p>
              <a:pPr algn="ctr"/>
              <a:r>
                <a:rPr lang="es-ES" sz="900" dirty="0" err="1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  <a:r>
                <a:rPr lang="es-ES" sz="900" baseline="-25000" dirty="0" err="1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output</a:t>
              </a:r>
              <a:endParaRPr lang="es-ES" sz="90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8 CuadroTexto"/>
            <p:cNvSpPr txBox="1"/>
            <p:nvPr/>
          </p:nvSpPr>
          <p:spPr>
            <a:xfrm>
              <a:off x="1331640" y="3918248"/>
              <a:ext cx="220765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dirty="0" smtClean="0"/>
                <a:t>Active </a:t>
              </a:r>
              <a:r>
                <a:rPr lang="es-ES" sz="900" dirty="0" err="1" smtClean="0"/>
                <a:t>power</a:t>
              </a:r>
              <a:r>
                <a:rPr lang="es-ES" sz="900" dirty="0" smtClean="0"/>
                <a:t> reserve =  </a:t>
              </a:r>
              <a:r>
                <a:rPr lang="es-ES" sz="900" dirty="0" err="1" smtClean="0"/>
                <a:t>generation</a:t>
              </a:r>
              <a:r>
                <a:rPr lang="es-ES" sz="900" dirty="0" smtClean="0"/>
                <a:t> </a:t>
              </a:r>
              <a:r>
                <a:rPr lang="es-ES" sz="900" dirty="0" err="1" smtClean="0"/>
                <a:t>loss</a:t>
              </a:r>
              <a:endParaRPr lang="es-ES" sz="900" dirty="0"/>
            </a:p>
          </p:txBody>
        </p:sp>
      </p:grpSp>
      <p:grpSp>
        <p:nvGrpSpPr>
          <p:cNvPr id="4" name="3 Grupo"/>
          <p:cNvGrpSpPr/>
          <p:nvPr/>
        </p:nvGrpSpPr>
        <p:grpSpPr>
          <a:xfrm>
            <a:off x="5788868" y="2420888"/>
            <a:ext cx="2095500" cy="3168352"/>
            <a:chOff x="5647610" y="2420888"/>
            <a:chExt cx="2095500" cy="316835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7610" y="3312765"/>
              <a:ext cx="2095500" cy="227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2420888"/>
              <a:ext cx="1501076" cy="688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6792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>
          <a:xfrm>
            <a:off x="420594" y="549275"/>
            <a:ext cx="7175742" cy="647700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Final remarks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/>
          </p:nvPr>
        </p:nvSpPr>
        <p:spPr>
          <a:xfrm>
            <a:off x="395536" y="1275917"/>
            <a:ext cx="8352928" cy="4248150"/>
          </a:xfrm>
        </p:spPr>
        <p:txBody>
          <a:bodyPr/>
          <a:lstStyle/>
          <a:p>
            <a:pPr marL="342900" lvl="1" indent="-342900">
              <a:buSzTx/>
            </a:pPr>
            <a:r>
              <a:rPr lang="en-US" altLang="es-ES" sz="2400" dirty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Publicly funded </a:t>
            </a:r>
            <a:r>
              <a:rPr lang="en-US" altLang="es-ES" sz="2400" dirty="0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projects significantly contribute to R&amp;I of the wind industry</a:t>
            </a:r>
          </a:p>
          <a:p>
            <a:pPr lvl="1"/>
            <a:r>
              <a:rPr lang="en-US" altLang="es-ES" dirty="0" err="1">
                <a:latin typeface="Calibri" pitchFamily="34" charset="0"/>
                <a:ea typeface="ヒラギノ角ゴ Pro W3" charset="-128"/>
              </a:rPr>
              <a:t>REserviceS</a:t>
            </a:r>
            <a:r>
              <a:rPr lang="en-US" altLang="es-ES" dirty="0">
                <a:latin typeface="Calibri" pitchFamily="34" charset="0"/>
                <a:ea typeface="ヒラギノ角ゴ Pro W3" charset="-128"/>
              </a:rPr>
              <a:t> is an example of a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successful project</a:t>
            </a:r>
            <a:endParaRPr lang="en-US" altLang="es-ES" dirty="0">
              <a:latin typeface="Calibri" pitchFamily="34" charset="0"/>
              <a:ea typeface="ヒラギノ角ゴ Pro W3" charset="-128"/>
            </a:endParaRPr>
          </a:p>
          <a:p>
            <a:pPr marL="342900" lvl="1" indent="-342900">
              <a:buSzTx/>
            </a:pPr>
            <a:r>
              <a:rPr lang="en-US" altLang="es-ES" sz="2400" dirty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F</a:t>
            </a:r>
            <a:r>
              <a:rPr lang="en-US" altLang="es-ES" sz="2400" dirty="0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ocus on topics align with industry R&amp;I agendas must be maintained</a:t>
            </a:r>
          </a:p>
          <a:p>
            <a:pPr lvl="1"/>
            <a:r>
              <a:rPr lang="en-US" altLang="es-ES" dirty="0">
                <a:latin typeface="Calibri" pitchFamily="34" charset="0"/>
                <a:ea typeface="ヒラギノ角ゴ Pro W3" charset="-128"/>
              </a:rPr>
              <a:t>Role of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Technology Platforms (ETIPWind)</a:t>
            </a:r>
            <a:endParaRPr lang="en-US" altLang="es-ES" dirty="0">
              <a:latin typeface="Calibri" pitchFamily="34" charset="0"/>
              <a:ea typeface="ヒラギノ角ゴ Pro W3" charset="-128"/>
            </a:endParaRPr>
          </a:p>
          <a:p>
            <a:pPr marL="342900" lvl="1" indent="-342900">
              <a:buSzTx/>
            </a:pPr>
            <a:r>
              <a:rPr lang="en-US" altLang="es-ES" sz="2400" dirty="0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Shorter </a:t>
            </a:r>
            <a:r>
              <a:rPr lang="en-US" altLang="es-ES" sz="2400" dirty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t</a:t>
            </a:r>
            <a:r>
              <a:rPr lang="en-US" altLang="es-ES" sz="2400" dirty="0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ime </a:t>
            </a:r>
            <a:r>
              <a:rPr lang="en-US" altLang="es-ES" sz="2400" dirty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from </a:t>
            </a:r>
            <a:r>
              <a:rPr lang="en-US" altLang="es-ES" sz="2400" dirty="0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proposals </a:t>
            </a:r>
            <a:r>
              <a:rPr lang="en-US" altLang="es-ES" sz="2400" dirty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to </a:t>
            </a:r>
            <a:r>
              <a:rPr lang="en-US" altLang="es-ES" sz="2400" dirty="0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start </a:t>
            </a:r>
            <a:r>
              <a:rPr lang="en-US" altLang="es-ES" sz="2400" dirty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of </a:t>
            </a:r>
            <a:r>
              <a:rPr lang="en-US" altLang="es-ES" sz="2400" dirty="0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funded project</a:t>
            </a:r>
          </a:p>
          <a:p>
            <a:pPr lvl="1"/>
            <a:r>
              <a:rPr lang="en-US" altLang="es-ES" dirty="0" err="1" smtClean="0">
                <a:latin typeface="Calibri" pitchFamily="34" charset="0"/>
                <a:ea typeface="ヒラギノ角ゴ Pro W3" charset="-128"/>
              </a:rPr>
              <a:t>Minimise</a:t>
            </a:r>
            <a:r>
              <a:rPr lang="en-US" altLang="es-ES" dirty="0">
                <a:latin typeface="Calibri" pitchFamily="34" charset="0"/>
                <a:ea typeface="ヒラギノ角ゴ Pro W3" charset="-128"/>
              </a:rPr>
              <a:t>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administration, expedite Contract</a:t>
            </a:r>
            <a:r>
              <a:rPr lang="en-US" altLang="es-ES" dirty="0">
                <a:latin typeface="Calibri" pitchFamily="34" charset="0"/>
                <a:ea typeface="ヒラギノ角ゴ Pro W3" charset="-128"/>
              </a:rPr>
              <a:t>, Consortium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Agreement </a:t>
            </a:r>
            <a:r>
              <a:rPr lang="en-US" altLang="es-ES" dirty="0">
                <a:latin typeface="Calibri" pitchFamily="34" charset="0"/>
                <a:ea typeface="ヒラギノ角ゴ Pro W3" charset="-128"/>
              </a:rPr>
              <a:t>and IPR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discussions,….</a:t>
            </a:r>
          </a:p>
          <a:p>
            <a:pPr lvl="1"/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Keep in mind external competition</a:t>
            </a:r>
            <a:endParaRPr lang="en-US" altLang="es-ES" dirty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368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4"/>
          <p:cNvSpPr>
            <a:spLocks noGrp="1"/>
          </p:cNvSpPr>
          <p:nvPr>
            <p:ph type="title"/>
          </p:nvPr>
        </p:nvSpPr>
        <p:spPr>
          <a:xfrm>
            <a:off x="-39688" y="2914650"/>
            <a:ext cx="9266238" cy="1871663"/>
          </a:xfrm>
        </p:spPr>
        <p:txBody>
          <a:bodyPr/>
          <a:lstStyle/>
          <a:p>
            <a:r>
              <a:rPr lang="en-US" altLang="es-ES" dirty="0" smtClean="0">
                <a:latin typeface="Nexa Light" charset="0"/>
                <a:ea typeface="ヒラギノ角ゴ Pro W3" charset="-128"/>
              </a:rPr>
              <a:t>Thanks for your attention</a:t>
            </a: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392" y="4509120"/>
            <a:ext cx="2051720" cy="87866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2267744" y="5343599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http://www.acciona-energia.com/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>
          <a:xfrm>
            <a:off x="420594" y="549275"/>
            <a:ext cx="6750050" cy="647700"/>
          </a:xfrm>
        </p:spPr>
        <p:txBody>
          <a:bodyPr/>
          <a:lstStyle/>
          <a:p>
            <a:r>
              <a:rPr lang="en-US" altLang="es-ES" dirty="0">
                <a:latin typeface="Calibri" pitchFamily="34" charset="0"/>
                <a:ea typeface="ヒラギノ角ゴ Pro W3" charset="-128"/>
              </a:rPr>
              <a:t>P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ublicly funded R&amp;I in wind industry </a:t>
            </a: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395536" y="1196752"/>
            <a:ext cx="8352928" cy="4824536"/>
          </a:xfrm>
        </p:spPr>
        <p:txBody>
          <a:bodyPr/>
          <a:lstStyle/>
          <a:p>
            <a:pPr marL="342900" lvl="1" indent="-342900">
              <a:buSzTx/>
            </a:pPr>
            <a:r>
              <a:rPr lang="en-US" altLang="es-ES" sz="2400" dirty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Publicly funded </a:t>
            </a:r>
            <a:r>
              <a:rPr lang="en-US" altLang="es-ES" sz="2400" dirty="0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projects enhance R&amp;I efforts and investments from the wind industry </a:t>
            </a:r>
          </a:p>
          <a:p>
            <a:pPr lvl="1"/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Help bringing novel technologies faster into the market</a:t>
            </a:r>
          </a:p>
          <a:p>
            <a:pPr lvl="1"/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Also, help setting required </a:t>
            </a:r>
            <a:r>
              <a:rPr lang="en-US" altLang="es-ES" dirty="0">
                <a:latin typeface="Calibri" pitchFamily="34" charset="0"/>
                <a:ea typeface="ヒラギノ角ゴ Pro W3" charset="-128"/>
              </a:rPr>
              <a:t>adaptation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of markets (key to Grid Support Services, GSS)</a:t>
            </a:r>
          </a:p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F</a:t>
            </a:r>
            <a:r>
              <a:rPr lang="en-US" altLang="es-ES" dirty="0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acilitate liaison between research and industry peers</a:t>
            </a:r>
          </a:p>
          <a:p>
            <a:pPr lvl="1"/>
            <a:r>
              <a:rPr lang="en-US" altLang="es-ES" dirty="0">
                <a:latin typeface="Calibri" pitchFamily="34" charset="0"/>
                <a:ea typeface="ヒラギノ角ゴ Pro W3" charset="-128"/>
              </a:rPr>
              <a:t>Multidisciplinary teams, specific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expertise</a:t>
            </a:r>
            <a:endParaRPr lang="en-US" altLang="es-ES" dirty="0">
              <a:latin typeface="Calibri" pitchFamily="34" charset="0"/>
              <a:ea typeface="ヒラギノ角ゴ Pro W3" charset="-128"/>
            </a:endParaRPr>
          </a:p>
          <a:p>
            <a:r>
              <a:rPr lang="en-US" altLang="es-ES" dirty="0">
                <a:latin typeface="Calibri" pitchFamily="34" charset="0"/>
                <a:ea typeface="ヒラギノ角ゴ Pro W3" charset="-128"/>
              </a:rPr>
              <a:t>Traditionally, had played an important role particularly in:</a:t>
            </a:r>
          </a:p>
          <a:p>
            <a:pPr lvl="1"/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Basic research and knowledge creation</a:t>
            </a:r>
          </a:p>
          <a:p>
            <a:pPr lvl="1"/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Development of technology and tools</a:t>
            </a:r>
          </a:p>
          <a:p>
            <a:pPr lvl="1"/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Demonstration of concepts</a:t>
            </a:r>
          </a:p>
          <a:p>
            <a:pPr lvl="1"/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Setting key references and recommendations</a:t>
            </a: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162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>
          <a:xfrm>
            <a:off x="420594" y="549275"/>
            <a:ext cx="6750050" cy="647700"/>
          </a:xfrm>
        </p:spPr>
        <p:txBody>
          <a:bodyPr/>
          <a:lstStyle/>
          <a:p>
            <a:r>
              <a:rPr lang="en-US" altLang="es-ES" dirty="0">
                <a:latin typeface="Calibri" pitchFamily="34" charset="0"/>
                <a:ea typeface="ヒラギノ角ゴ Pro W3" charset="-128"/>
              </a:rPr>
              <a:t>P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ublicly funded R&amp;I in </a:t>
            </a:r>
            <a:r>
              <a:rPr lang="en-US" altLang="es-ES" dirty="0">
                <a:latin typeface="Calibri" pitchFamily="34" charset="0"/>
                <a:ea typeface="ヒラギノ角ゴ Pro W3" charset="-128"/>
              </a:rPr>
              <a:t>i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ndustry </a:t>
            </a: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395536" y="1124744"/>
            <a:ext cx="8208912" cy="496899"/>
          </a:xfrm>
        </p:spPr>
        <p:txBody>
          <a:bodyPr/>
          <a:lstStyle/>
          <a:p>
            <a:pPr marL="342900" lvl="1" indent="-342900">
              <a:buSzTx/>
            </a:pPr>
            <a:r>
              <a:rPr lang="en-US" altLang="es-ES" sz="2400" dirty="0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Example: completed R&amp;I (inputs to </a:t>
            </a:r>
            <a:r>
              <a:rPr lang="en-US" altLang="es-ES" sz="2400" dirty="0" err="1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REserviceS</a:t>
            </a:r>
            <a:r>
              <a:rPr lang="en-US" altLang="es-ES" sz="2400" dirty="0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)</a:t>
            </a: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1187624" y="1757418"/>
            <a:ext cx="6739200" cy="3814311"/>
            <a:chOff x="1187624" y="1757418"/>
            <a:chExt cx="6739200" cy="3814311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4" y="1757418"/>
              <a:ext cx="6739200" cy="3615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6 CuadroTexto"/>
            <p:cNvSpPr txBox="1"/>
            <p:nvPr/>
          </p:nvSpPr>
          <p:spPr>
            <a:xfrm>
              <a:off x="6967803" y="5356285"/>
              <a:ext cx="95902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i="1" dirty="0" smtClean="0"/>
                <a:t>Acciona Energia</a:t>
              </a:r>
              <a:endParaRPr lang="es-ES" sz="8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4954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>
          <a:xfrm>
            <a:off x="420594" y="549275"/>
            <a:ext cx="6750050" cy="647700"/>
          </a:xfrm>
        </p:spPr>
        <p:txBody>
          <a:bodyPr/>
          <a:lstStyle/>
          <a:p>
            <a:r>
              <a:rPr lang="en-US" altLang="es-ES" dirty="0">
                <a:latin typeface="Calibri" pitchFamily="34" charset="0"/>
                <a:ea typeface="ヒラギノ角ゴ Pro W3" charset="-128"/>
              </a:rPr>
              <a:t>P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ublicly funded R&amp;I in </a:t>
            </a:r>
            <a:r>
              <a:rPr lang="en-US" altLang="es-ES" dirty="0">
                <a:latin typeface="Calibri" pitchFamily="34" charset="0"/>
                <a:ea typeface="ヒラギノ角ゴ Pro W3" charset="-128"/>
              </a:rPr>
              <a:t>i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ndustry </a:t>
            </a: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395536" y="1124744"/>
            <a:ext cx="8208912" cy="496899"/>
          </a:xfrm>
        </p:spPr>
        <p:txBody>
          <a:bodyPr/>
          <a:lstStyle/>
          <a:p>
            <a:pPr marL="342900" lvl="1" indent="-342900">
              <a:buSzTx/>
            </a:pPr>
            <a:r>
              <a:rPr lang="en-US" altLang="es-ES" sz="2400" dirty="0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Example: ongoing R&amp;I</a:t>
            </a: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1187624" y="1670782"/>
            <a:ext cx="6738875" cy="4566530"/>
            <a:chOff x="1187624" y="1670782"/>
            <a:chExt cx="6738875" cy="4566530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4" y="1670782"/>
              <a:ext cx="6738875" cy="4350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1 CuadroTexto"/>
            <p:cNvSpPr txBox="1"/>
            <p:nvPr/>
          </p:nvSpPr>
          <p:spPr>
            <a:xfrm>
              <a:off x="6906566" y="6021868"/>
              <a:ext cx="10081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i="1" dirty="0" smtClean="0"/>
                <a:t>Acciona Energia</a:t>
              </a:r>
              <a:endParaRPr lang="es-ES" sz="8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17329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>
          <a:xfrm>
            <a:off x="323528" y="549275"/>
            <a:ext cx="6750050" cy="647700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R&amp;I in the wind industry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23440"/>
            <a:ext cx="1980321" cy="280170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2 Llamada rectangular"/>
          <p:cNvSpPr/>
          <p:nvPr/>
        </p:nvSpPr>
        <p:spPr>
          <a:xfrm>
            <a:off x="4364248" y="2027489"/>
            <a:ext cx="3151809" cy="1368152"/>
          </a:xfrm>
          <a:prstGeom prst="wedgeRectCallout">
            <a:avLst>
              <a:gd name="adj1" fmla="val -93217"/>
              <a:gd name="adj2" fmla="val -3796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70449"/>
            <a:ext cx="3024336" cy="111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5"/>
          <p:cNvSpPr>
            <a:spLocks noGrp="1"/>
          </p:cNvSpPr>
          <p:nvPr>
            <p:ph sz="quarter" idx="10"/>
          </p:nvPr>
        </p:nvSpPr>
        <p:spPr>
          <a:xfrm>
            <a:off x="395536" y="1275917"/>
            <a:ext cx="8208912" cy="568907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Quoting a </a:t>
            </a:r>
            <a:r>
              <a:rPr lang="en-US" altLang="es-ES" dirty="0">
                <a:latin typeface="Calibri" pitchFamily="34" charset="0"/>
                <a:ea typeface="ヒラギノ角ゴ Pro W3" charset="-128"/>
              </a:rPr>
              <a:t>d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ossier from the Spanish government (21/07/16):</a:t>
            </a: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</p:txBody>
      </p:sp>
      <p:sp>
        <p:nvSpPr>
          <p:cNvPr id="9" name="Content Placeholder 5"/>
          <p:cNvSpPr txBox="1">
            <a:spLocks/>
          </p:cNvSpPr>
          <p:nvPr/>
        </p:nvSpPr>
        <p:spPr bwMode="auto">
          <a:xfrm>
            <a:off x="467544" y="4797152"/>
            <a:ext cx="8280920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rgbClr val="509E2F"/>
                </a:solidFill>
                <a:latin typeface="Calibri"/>
                <a:ea typeface="ヒラギノ角ゴ Pro W3" charset="0"/>
                <a:cs typeface="Calibri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1000"/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Calibri"/>
                <a:ea typeface="ヒラギノ角ゴ Pro W3" charset="0"/>
                <a:cs typeface="Calibri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A7A7A"/>
              </a:buClr>
              <a:buFont typeface="Arial" pitchFamily="34" charset="0"/>
              <a:buChar char="•"/>
              <a:defRPr sz="2000" kern="1200">
                <a:solidFill>
                  <a:srgbClr val="7A7A7A"/>
                </a:solidFill>
                <a:latin typeface="Calibri"/>
                <a:ea typeface="ヒラギノ角ゴ Pro W3" charset="0"/>
                <a:cs typeface="Calibri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70000"/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Calibri"/>
                <a:ea typeface="ヒラギノ角ゴ Pro W3" charset="0"/>
                <a:cs typeface="Calibri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Calibri"/>
                <a:ea typeface="ヒラギノ角ゴ Pro W3" charset="0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National and EU publicly funded projects (FP7, IEE,…) had traditionally play an important role in the development of next generation technologies</a:t>
            </a: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284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>
          <a:xfrm>
            <a:off x="420594" y="549275"/>
            <a:ext cx="7247750" cy="647700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Why industry partners joined </a:t>
            </a:r>
            <a:r>
              <a:rPr lang="en-US" altLang="es-ES" dirty="0" err="1" smtClean="0">
                <a:latin typeface="Calibri" pitchFamily="34" charset="0"/>
                <a:ea typeface="ヒラギノ角ゴ Pro W3" charset="-128"/>
              </a:rPr>
              <a:t>REserviceS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?</a:t>
            </a: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395536" y="1275916"/>
            <a:ext cx="8208912" cy="4673363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Dealt with R&amp;I issues within the strategic research agenda of the wind/renewable industry</a:t>
            </a:r>
          </a:p>
          <a:p>
            <a:pPr lvl="1"/>
            <a:r>
              <a:rPr lang="en-US" altLang="es-ES" dirty="0">
                <a:latin typeface="Calibri" pitchFamily="34" charset="0"/>
                <a:ea typeface="ヒラギノ角ゴ Pro W3" charset="-128"/>
              </a:rPr>
              <a:t>High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penetration of renewables</a:t>
            </a:r>
          </a:p>
          <a:p>
            <a:pPr lvl="1"/>
            <a:r>
              <a:rPr lang="en-US" altLang="es-ES" dirty="0">
                <a:latin typeface="Calibri" pitchFamily="34" charset="0"/>
                <a:ea typeface="ヒラギノ角ゴ Pro W3" charset="-128"/>
              </a:rPr>
              <a:t>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Electricity markets design (Grid Support Services)</a:t>
            </a:r>
          </a:p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Timely topic:</a:t>
            </a:r>
          </a:p>
          <a:p>
            <a:pPr lvl="1"/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New European Network Codes under implementation</a:t>
            </a:r>
          </a:p>
          <a:p>
            <a:pPr lvl="1"/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From requirements to system services </a:t>
            </a:r>
          </a:p>
          <a:p>
            <a:pPr lvl="2"/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Technology readiness, additional costs (CAPEX/OPEX), cost allocations,….. </a:t>
            </a:r>
          </a:p>
          <a:p>
            <a:pPr marL="342900" lvl="1" indent="-342900"/>
            <a:r>
              <a:rPr lang="en-US" altLang="es-ES" sz="2400" dirty="0" smtClean="0">
                <a:solidFill>
                  <a:srgbClr val="509E2F"/>
                </a:solidFill>
                <a:latin typeface="Calibri" pitchFamily="34" charset="0"/>
                <a:ea typeface="ヒラギノ角ゴ Pro W3" charset="-128"/>
              </a:rPr>
              <a:t>Well balanced Consortium</a:t>
            </a:r>
          </a:p>
          <a:p>
            <a:pPr lvl="1"/>
            <a:r>
              <a:rPr lang="en-US" altLang="es-ES" dirty="0">
                <a:latin typeface="Calibri" pitchFamily="34" charset="0"/>
                <a:ea typeface="ヒラギノ角ゴ Pro W3" charset="-128"/>
              </a:rPr>
              <a:t>research institutes, consultancy companies,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wind OEMs and </a:t>
            </a:r>
            <a:r>
              <a:rPr lang="en-US" altLang="es-ES" dirty="0">
                <a:latin typeface="Calibri" pitchFamily="34" charset="0"/>
                <a:ea typeface="ヒラギノ角ゴ Pro W3" charset="-128"/>
              </a:rPr>
              <a:t>power plant operators, 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DSO’s and industry </a:t>
            </a:r>
            <a:r>
              <a:rPr lang="en-US" altLang="es-ES" dirty="0">
                <a:latin typeface="Calibri" pitchFamily="34" charset="0"/>
                <a:ea typeface="ヒラギノ角ゴ Pro W3" charset="-128"/>
              </a:rPr>
              <a:t>associations.</a:t>
            </a: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11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>
          <a:xfrm>
            <a:off x="420594" y="549275"/>
            <a:ext cx="6750050" cy="647700"/>
          </a:xfrm>
        </p:spPr>
        <p:txBody>
          <a:bodyPr/>
          <a:lstStyle/>
          <a:p>
            <a:r>
              <a:rPr lang="en-US" altLang="es-ES" dirty="0" err="1" smtClean="0">
                <a:latin typeface="Calibri" pitchFamily="34" charset="0"/>
                <a:ea typeface="ヒラギノ角ゴ Pro W3" charset="-128"/>
              </a:rPr>
              <a:t>REserviceS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 project</a:t>
            </a: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395536" y="1275917"/>
            <a:ext cx="8208912" cy="4248150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Established a reference basis and policy recommendations for future grid support services from variable renewables.</a:t>
            </a: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75579"/>
            <a:ext cx="8698651" cy="228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463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>
          <a:xfrm>
            <a:off x="420594" y="549275"/>
            <a:ext cx="7175742" cy="647700"/>
          </a:xfrm>
        </p:spPr>
        <p:txBody>
          <a:bodyPr/>
          <a:lstStyle/>
          <a:p>
            <a:r>
              <a:rPr lang="en-US" altLang="es-ES" dirty="0" err="1" smtClean="0">
                <a:latin typeface="Calibri" pitchFamily="34" charset="0"/>
                <a:ea typeface="ヒラギノ角ゴ Pro W3" charset="-128"/>
              </a:rPr>
              <a:t>Benifits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 of </a:t>
            </a:r>
            <a:r>
              <a:rPr lang="en-US" altLang="es-ES" dirty="0" err="1" smtClean="0">
                <a:latin typeface="Calibri" pitchFamily="34" charset="0"/>
                <a:ea typeface="ヒラギノ角ゴ Pro W3" charset="-128"/>
              </a:rPr>
              <a:t>REserviceS</a:t>
            </a: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 in the wind industry</a:t>
            </a: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395536" y="1275917"/>
            <a:ext cx="8208912" cy="1144971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Findings and recommendations helping the ongoing national implementation of EU Network Codes</a:t>
            </a: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1878010" cy="3354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79172"/>
            <a:ext cx="1726668" cy="349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836322"/>
            <a:ext cx="2716394" cy="2618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917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>
          <a:xfrm>
            <a:off x="420594" y="549275"/>
            <a:ext cx="7175742" cy="647700"/>
          </a:xfrm>
        </p:spPr>
        <p:txBody>
          <a:bodyPr/>
          <a:lstStyle/>
          <a:p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A practical example: Q at P=0</a:t>
            </a: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323528" y="4834588"/>
            <a:ext cx="8208912" cy="1330716"/>
          </a:xfrm>
        </p:spPr>
        <p:txBody>
          <a:bodyPr/>
          <a:lstStyle/>
          <a:p>
            <a:pPr>
              <a:spcBef>
                <a:spcPts val="200"/>
              </a:spcBef>
            </a:pP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Voltage control at P=0 a GSS, Why?</a:t>
            </a:r>
          </a:p>
          <a:p>
            <a:pPr>
              <a:spcBef>
                <a:spcPts val="200"/>
              </a:spcBef>
            </a:pP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Additional costs?</a:t>
            </a:r>
          </a:p>
          <a:p>
            <a:pPr>
              <a:spcBef>
                <a:spcPts val="200"/>
              </a:spcBef>
            </a:pPr>
            <a:r>
              <a:rPr lang="en-US" altLang="es-ES" dirty="0" smtClean="0">
                <a:latin typeface="Calibri" pitchFamily="34" charset="0"/>
                <a:ea typeface="ヒラギノ角ゴ Pro W3" charset="-128"/>
              </a:rPr>
              <a:t>Changes in existing regulatory framework?</a:t>
            </a:r>
          </a:p>
          <a:p>
            <a:pPr marL="457200" lvl="1" indent="0">
              <a:spcBef>
                <a:spcPts val="200"/>
              </a:spcBef>
              <a:buFont typeface="Arial" pitchFamily="34" charset="0"/>
              <a:buNone/>
            </a:pPr>
            <a:endParaRPr lang="en-US" altLang="es-ES" dirty="0" smtClean="0">
              <a:latin typeface="Calibri" pitchFamily="34" charset="0"/>
              <a:ea typeface="ヒラギノ角ゴ Pro W3" charset="-128"/>
            </a:endParaRPr>
          </a:p>
        </p:txBody>
      </p:sp>
      <p:grpSp>
        <p:nvGrpSpPr>
          <p:cNvPr id="24" name="23 Grupo"/>
          <p:cNvGrpSpPr/>
          <p:nvPr/>
        </p:nvGrpSpPr>
        <p:grpSpPr>
          <a:xfrm>
            <a:off x="6586682" y="1118592"/>
            <a:ext cx="2458466" cy="1496149"/>
            <a:chOff x="6586682" y="2606633"/>
            <a:chExt cx="2458466" cy="1496149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6682" y="2708920"/>
              <a:ext cx="2458466" cy="1314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9" name="2058 Rectángulo redondeado"/>
            <p:cNvSpPr/>
            <p:nvPr/>
          </p:nvSpPr>
          <p:spPr>
            <a:xfrm>
              <a:off x="6887724" y="3758388"/>
              <a:ext cx="2076764" cy="344394"/>
            </a:xfrm>
            <a:prstGeom prst="roundRect">
              <a:avLst/>
            </a:prstGeom>
            <a:gradFill>
              <a:gsLst>
                <a:gs pos="0">
                  <a:srgbClr val="FFFF00">
                    <a:alpha val="5000"/>
                  </a:srgb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7" name="12 CuadroTexto"/>
            <p:cNvSpPr txBox="1"/>
            <p:nvPr/>
          </p:nvSpPr>
          <p:spPr>
            <a:xfrm>
              <a:off x="7066736" y="2606633"/>
              <a:ext cx="171874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05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Network Code requirement</a:t>
              </a:r>
              <a:endParaRPr lang="en-GB" sz="105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0" name="39 Grupo"/>
          <p:cNvGrpSpPr/>
          <p:nvPr/>
        </p:nvGrpSpPr>
        <p:grpSpPr>
          <a:xfrm>
            <a:off x="5124149" y="1340381"/>
            <a:ext cx="1296460" cy="3528779"/>
            <a:chOff x="5220072" y="2132856"/>
            <a:chExt cx="1152128" cy="3240360"/>
          </a:xfrm>
        </p:grpSpPr>
        <p:sp>
          <p:nvSpPr>
            <p:cNvPr id="37" name="36 Llamada de flecha hacia abajo"/>
            <p:cNvSpPr/>
            <p:nvPr/>
          </p:nvSpPr>
          <p:spPr>
            <a:xfrm>
              <a:off x="5220072" y="2132856"/>
              <a:ext cx="1152128" cy="3240360"/>
            </a:xfrm>
            <a:prstGeom prst="downArrowCallout">
              <a:avLst>
                <a:gd name="adj1" fmla="val 16583"/>
                <a:gd name="adj2" fmla="val 17986"/>
                <a:gd name="adj3" fmla="val 41834"/>
                <a:gd name="adj4" fmla="val 64977"/>
              </a:avLst>
            </a:prstGeom>
            <a:solidFill>
              <a:schemeClr val="accent2">
                <a:lumMod val="20000"/>
                <a:lumOff val="80000"/>
                <a:alpha val="24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5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298" y="4364576"/>
              <a:ext cx="1017505" cy="100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20 Grupo"/>
          <p:cNvGrpSpPr/>
          <p:nvPr/>
        </p:nvGrpSpPr>
        <p:grpSpPr>
          <a:xfrm>
            <a:off x="251520" y="1312402"/>
            <a:ext cx="6195504" cy="1845469"/>
            <a:chOff x="251520" y="2800443"/>
            <a:chExt cx="6195504" cy="1845469"/>
          </a:xfrm>
        </p:grpSpPr>
        <p:cxnSp>
          <p:nvCxnSpPr>
            <p:cNvPr id="39" name="38 Conector recto"/>
            <p:cNvCxnSpPr>
              <a:endCxn id="31" idx="2"/>
            </p:cNvCxnSpPr>
            <p:nvPr/>
          </p:nvCxnSpPr>
          <p:spPr>
            <a:xfrm>
              <a:off x="5084848" y="3510247"/>
              <a:ext cx="351248" cy="1"/>
            </a:xfrm>
            <a:prstGeom prst="line">
              <a:avLst/>
            </a:prstGeom>
            <a:ln w="158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40 Conector recto"/>
            <p:cNvCxnSpPr/>
            <p:nvPr/>
          </p:nvCxnSpPr>
          <p:spPr>
            <a:xfrm>
              <a:off x="6095776" y="3510248"/>
              <a:ext cx="351248" cy="1"/>
            </a:xfrm>
            <a:prstGeom prst="line">
              <a:avLst/>
            </a:prstGeom>
            <a:ln w="158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41 Conector recto"/>
            <p:cNvCxnSpPr/>
            <p:nvPr/>
          </p:nvCxnSpPr>
          <p:spPr>
            <a:xfrm>
              <a:off x="6447024" y="3189165"/>
              <a:ext cx="0" cy="64680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998" y="2988487"/>
              <a:ext cx="3683794" cy="1403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5" name="104 Conector recto"/>
            <p:cNvCxnSpPr/>
            <p:nvPr/>
          </p:nvCxnSpPr>
          <p:spPr>
            <a:xfrm flipV="1">
              <a:off x="3312000" y="3102699"/>
              <a:ext cx="0" cy="285852"/>
            </a:xfrm>
            <a:prstGeom prst="line">
              <a:avLst/>
            </a:prstGeom>
            <a:ln w="158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52 Conector recto"/>
            <p:cNvCxnSpPr/>
            <p:nvPr/>
          </p:nvCxnSpPr>
          <p:spPr>
            <a:xfrm flipV="1">
              <a:off x="3419872" y="3085200"/>
              <a:ext cx="790767" cy="1"/>
            </a:xfrm>
            <a:prstGeom prst="line">
              <a:avLst/>
            </a:prstGeom>
            <a:ln w="158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60 CuadroTexto"/>
            <p:cNvSpPr txBox="1"/>
            <p:nvPr/>
          </p:nvSpPr>
          <p:spPr>
            <a:xfrm>
              <a:off x="5584508" y="3626762"/>
              <a:ext cx="355644" cy="234286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r>
                <a:rPr lang="es-ES" sz="105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MPT</a:t>
              </a:r>
              <a:endParaRPr lang="es-ES" sz="105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65" name="2064 Grupo"/>
            <p:cNvGrpSpPr/>
            <p:nvPr/>
          </p:nvGrpSpPr>
          <p:grpSpPr>
            <a:xfrm>
              <a:off x="5320872" y="2996952"/>
              <a:ext cx="835304" cy="288032"/>
              <a:chOff x="5320872" y="2276872"/>
              <a:chExt cx="835304" cy="288032"/>
            </a:xfrm>
          </p:grpSpPr>
          <p:cxnSp>
            <p:nvCxnSpPr>
              <p:cNvPr id="2062" name="2061 Conector recto de flecha"/>
              <p:cNvCxnSpPr/>
              <p:nvPr/>
            </p:nvCxnSpPr>
            <p:spPr>
              <a:xfrm flipH="1">
                <a:off x="5320872" y="2276872"/>
                <a:ext cx="835304" cy="0"/>
              </a:xfrm>
              <a:prstGeom prst="straightConnector1">
                <a:avLst/>
              </a:prstGeom>
              <a:ln w="31750">
                <a:solidFill>
                  <a:schemeClr val="tx2">
                    <a:lumMod val="75000"/>
                  </a:schemeClr>
                </a:solidFill>
                <a:headEnd type="none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61 CuadroTexto"/>
              <p:cNvSpPr txBox="1"/>
              <p:nvPr/>
            </p:nvSpPr>
            <p:spPr>
              <a:xfrm>
                <a:off x="5436096" y="2330618"/>
                <a:ext cx="648072" cy="234286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r>
                  <a:rPr lang="es-ES" sz="1050" b="1" dirty="0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Q (</a:t>
                </a:r>
                <a:r>
                  <a:rPr lang="es-ES" sz="1050" b="1" dirty="0" err="1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</a:t>
                </a:r>
                <a:r>
                  <a:rPr lang="es-ES" sz="1050" b="1" dirty="0" err="1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VAr</a:t>
                </a:r>
                <a:r>
                  <a:rPr lang="es-ES" sz="1050" b="1" dirty="0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endParaRPr lang="es-ES" sz="1050" b="1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55" name="2054 Grupo"/>
            <p:cNvGrpSpPr/>
            <p:nvPr/>
          </p:nvGrpSpPr>
          <p:grpSpPr>
            <a:xfrm>
              <a:off x="5436096" y="3347605"/>
              <a:ext cx="648072" cy="325284"/>
              <a:chOff x="5436096" y="2537042"/>
              <a:chExt cx="648072" cy="325284"/>
            </a:xfrm>
          </p:grpSpPr>
          <p:sp>
            <p:nvSpPr>
              <p:cNvPr id="31" name="30 Elipse"/>
              <p:cNvSpPr/>
              <p:nvPr/>
            </p:nvSpPr>
            <p:spPr>
              <a:xfrm>
                <a:off x="5436096" y="2537043"/>
                <a:ext cx="360040" cy="325283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" name="37 Elipse"/>
              <p:cNvSpPr/>
              <p:nvPr/>
            </p:nvSpPr>
            <p:spPr>
              <a:xfrm>
                <a:off x="5724128" y="2537042"/>
                <a:ext cx="360040" cy="325283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13" name="10 Rectángulo"/>
            <p:cNvSpPr/>
            <p:nvPr/>
          </p:nvSpPr>
          <p:spPr>
            <a:xfrm>
              <a:off x="251520" y="3165978"/>
              <a:ext cx="1901228" cy="1466661"/>
            </a:xfrm>
            <a:prstGeom prst="rect">
              <a:avLst/>
            </a:prstGeom>
            <a:solidFill>
              <a:srgbClr val="FF0000">
                <a:alpha val="17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b="1" dirty="0"/>
            </a:p>
          </p:txBody>
        </p:sp>
        <p:sp>
          <p:nvSpPr>
            <p:cNvPr id="14" name="12 CuadroTexto"/>
            <p:cNvSpPr txBox="1"/>
            <p:nvPr/>
          </p:nvSpPr>
          <p:spPr>
            <a:xfrm>
              <a:off x="251520" y="4391996"/>
              <a:ext cx="70403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05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P= 0 MW</a:t>
              </a:r>
              <a:endParaRPr lang="en-GB" sz="105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" name="4 Conector recto"/>
            <p:cNvCxnSpPr/>
            <p:nvPr/>
          </p:nvCxnSpPr>
          <p:spPr>
            <a:xfrm>
              <a:off x="5076056" y="2800443"/>
              <a:ext cx="8792" cy="15095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28 Conector recto"/>
            <p:cNvCxnSpPr>
              <a:stCxn id="51" idx="6"/>
            </p:cNvCxnSpPr>
            <p:nvPr/>
          </p:nvCxnSpPr>
          <p:spPr>
            <a:xfrm>
              <a:off x="4858711" y="3087435"/>
              <a:ext cx="226137" cy="0"/>
            </a:xfrm>
            <a:prstGeom prst="line">
              <a:avLst/>
            </a:prstGeom>
            <a:ln w="158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1 Grupo"/>
            <p:cNvGrpSpPr/>
            <p:nvPr/>
          </p:nvGrpSpPr>
          <p:grpSpPr>
            <a:xfrm>
              <a:off x="4210639" y="2924793"/>
              <a:ext cx="648072" cy="504207"/>
              <a:chOff x="4210639" y="2924793"/>
              <a:chExt cx="648072" cy="504207"/>
            </a:xfrm>
          </p:grpSpPr>
          <p:sp>
            <p:nvSpPr>
              <p:cNvPr id="2063" name="2062 CuadroTexto"/>
              <p:cNvSpPr txBox="1"/>
              <p:nvPr/>
            </p:nvSpPr>
            <p:spPr>
              <a:xfrm>
                <a:off x="4390659" y="3194714"/>
                <a:ext cx="355644" cy="234286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r>
                  <a:rPr lang="es-ES" sz="105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GSU</a:t>
                </a:r>
                <a:endParaRPr lang="es-ES" sz="105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9" name="48 Grupo"/>
              <p:cNvGrpSpPr/>
              <p:nvPr/>
            </p:nvGrpSpPr>
            <p:grpSpPr>
              <a:xfrm>
                <a:off x="4210639" y="2924793"/>
                <a:ext cx="648072" cy="325284"/>
                <a:chOff x="5436096" y="2537042"/>
                <a:chExt cx="648072" cy="325284"/>
              </a:xfrm>
            </p:grpSpPr>
            <p:sp>
              <p:nvSpPr>
                <p:cNvPr id="50" name="49 Elipse"/>
                <p:cNvSpPr/>
                <p:nvPr/>
              </p:nvSpPr>
              <p:spPr>
                <a:xfrm>
                  <a:off x="5436096" y="2537043"/>
                  <a:ext cx="360040" cy="325283"/>
                </a:xfrm>
                <a:prstGeom prst="ellipse">
                  <a:avLst/>
                </a:prstGeom>
                <a:noFill/>
                <a:ln w="317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51" name="50 Elipse"/>
                <p:cNvSpPr/>
                <p:nvPr/>
              </p:nvSpPr>
              <p:spPr>
                <a:xfrm>
                  <a:off x="5724128" y="2537042"/>
                  <a:ext cx="360040" cy="325283"/>
                </a:xfrm>
                <a:prstGeom prst="ellipse">
                  <a:avLst/>
                </a:prstGeom>
                <a:noFill/>
                <a:ln w="317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</p:grpSp>
        <p:grpSp>
          <p:nvGrpSpPr>
            <p:cNvPr id="2064" name="2063 Grupo"/>
            <p:cNvGrpSpPr/>
            <p:nvPr/>
          </p:nvGrpSpPr>
          <p:grpSpPr>
            <a:xfrm>
              <a:off x="5292080" y="3933056"/>
              <a:ext cx="936104" cy="448239"/>
              <a:chOff x="5292080" y="3212976"/>
              <a:chExt cx="936104" cy="448239"/>
            </a:xfrm>
          </p:grpSpPr>
          <p:sp>
            <p:nvSpPr>
              <p:cNvPr id="64" name="63 CuadroTexto"/>
              <p:cNvSpPr txBox="1"/>
              <p:nvPr/>
            </p:nvSpPr>
            <p:spPr>
              <a:xfrm>
                <a:off x="5292080" y="3265346"/>
                <a:ext cx="936104" cy="3958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36000" tIns="36000" rIns="36000" bIns="36000" rtlCol="0">
                <a:spAutoFit/>
              </a:bodyPr>
              <a:lstStyle/>
              <a:p>
                <a:pPr algn="ctr"/>
                <a:r>
                  <a:rPr lang="es-ES" sz="1050" b="1" dirty="0" err="1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s-ES" sz="1050" b="1" baseline="-25000" dirty="0" err="1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loss</a:t>
                </a:r>
                <a:r>
                  <a:rPr lang="es-ES" sz="1050" b="1" baseline="-25000" dirty="0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WF</a:t>
                </a:r>
                <a:r>
                  <a:rPr lang="es-ES" sz="1050" b="1" dirty="0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+ </a:t>
                </a:r>
                <a:r>
                  <a:rPr lang="es-ES" sz="1050" b="1" dirty="0" err="1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Aux</a:t>
                </a:r>
                <a:r>
                  <a:rPr lang="es-ES" sz="1050" b="1" baseline="-25000" dirty="0" err="1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WF</a:t>
                </a:r>
                <a:r>
                  <a:rPr lang="es-ES" sz="1050" b="1" dirty="0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(kW)</a:t>
                </a:r>
                <a:endParaRPr lang="es-ES" sz="1050" b="1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63" name="62 Conector recto de flecha"/>
              <p:cNvCxnSpPr/>
              <p:nvPr/>
            </p:nvCxnSpPr>
            <p:spPr>
              <a:xfrm flipH="1">
                <a:off x="5320872" y="3212976"/>
                <a:ext cx="835304" cy="0"/>
              </a:xfrm>
              <a:prstGeom prst="straightConnector1">
                <a:avLst/>
              </a:prstGeom>
              <a:ln w="31750">
                <a:solidFill>
                  <a:schemeClr val="tx2">
                    <a:lumMod val="75000"/>
                  </a:schemeClr>
                </a:solidFill>
                <a:headEnd type="none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" name="31 Grupo"/>
          <p:cNvGrpSpPr/>
          <p:nvPr/>
        </p:nvGrpSpPr>
        <p:grpSpPr>
          <a:xfrm>
            <a:off x="2173895" y="1318380"/>
            <a:ext cx="3970201" cy="1422663"/>
            <a:chOff x="2173895" y="2806421"/>
            <a:chExt cx="3970201" cy="1422663"/>
          </a:xfrm>
        </p:grpSpPr>
        <p:grpSp>
          <p:nvGrpSpPr>
            <p:cNvPr id="23" name="22 Grupo"/>
            <p:cNvGrpSpPr/>
            <p:nvPr/>
          </p:nvGrpSpPr>
          <p:grpSpPr>
            <a:xfrm>
              <a:off x="2173895" y="2806421"/>
              <a:ext cx="3970201" cy="1296361"/>
              <a:chOff x="2173895" y="2806421"/>
              <a:chExt cx="3970201" cy="1296361"/>
            </a:xfrm>
          </p:grpSpPr>
          <p:sp>
            <p:nvSpPr>
              <p:cNvPr id="26" name="23 CuadroTexto"/>
              <p:cNvSpPr txBox="1"/>
              <p:nvPr/>
            </p:nvSpPr>
            <p:spPr>
              <a:xfrm>
                <a:off x="3059832" y="2806421"/>
                <a:ext cx="72327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s-E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800" b="1" i="1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Statcom-like</a:t>
                </a:r>
                <a:endParaRPr lang="en-GB" sz="800" b="1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65" name="64 Grupo"/>
              <p:cNvGrpSpPr/>
              <p:nvPr/>
            </p:nvGrpSpPr>
            <p:grpSpPr>
              <a:xfrm>
                <a:off x="5308792" y="2991140"/>
                <a:ext cx="835304" cy="254485"/>
                <a:chOff x="5322782" y="2793920"/>
                <a:chExt cx="835304" cy="254485"/>
              </a:xfrm>
            </p:grpSpPr>
            <p:cxnSp>
              <p:nvCxnSpPr>
                <p:cNvPr id="66" name="65 Conector recto de flecha"/>
                <p:cNvCxnSpPr/>
                <p:nvPr/>
              </p:nvCxnSpPr>
              <p:spPr>
                <a:xfrm flipH="1">
                  <a:off x="5322782" y="2793920"/>
                  <a:ext cx="835304" cy="0"/>
                </a:xfrm>
                <a:prstGeom prst="straightConnector1">
                  <a:avLst/>
                </a:prstGeom>
                <a:ln w="31750">
                  <a:solidFill>
                    <a:schemeClr val="tx2">
                      <a:lumMod val="75000"/>
                    </a:schemeClr>
                  </a:solidFill>
                  <a:headEnd type="arrow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" name="69 CuadroTexto"/>
                <p:cNvSpPr txBox="1"/>
                <p:nvPr/>
              </p:nvSpPr>
              <p:spPr>
                <a:xfrm>
                  <a:off x="5452988" y="2886822"/>
                  <a:ext cx="648072" cy="16158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s-ES" sz="1050" b="1" dirty="0" smtClean="0">
                      <a:solidFill>
                        <a:schemeClr val="tx2">
                          <a:lumMod val="5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Q (</a:t>
                  </a:r>
                  <a:r>
                    <a:rPr lang="es-ES" sz="1050" b="1" dirty="0" err="1" smtClean="0">
                      <a:solidFill>
                        <a:schemeClr val="tx2">
                          <a:lumMod val="5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MVAr</a:t>
                  </a:r>
                  <a:r>
                    <a:rPr lang="es-ES" sz="1050" b="1" dirty="0" smtClean="0">
                      <a:solidFill>
                        <a:schemeClr val="tx2">
                          <a:lumMod val="5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)</a:t>
                  </a:r>
                  <a:endParaRPr lang="es-ES" sz="1050" b="1" dirty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" name="18 Grupo"/>
              <p:cNvGrpSpPr/>
              <p:nvPr/>
            </p:nvGrpSpPr>
            <p:grpSpPr>
              <a:xfrm>
                <a:off x="2173895" y="2851101"/>
                <a:ext cx="1785820" cy="1251681"/>
                <a:chOff x="2233475" y="2851101"/>
                <a:chExt cx="1785820" cy="1251681"/>
              </a:xfrm>
            </p:grpSpPr>
            <p:sp>
              <p:nvSpPr>
                <p:cNvPr id="15" name="18 Rectángulo"/>
                <p:cNvSpPr/>
                <p:nvPr/>
              </p:nvSpPr>
              <p:spPr>
                <a:xfrm>
                  <a:off x="2233475" y="3525687"/>
                  <a:ext cx="1349721" cy="577095"/>
                </a:xfrm>
                <a:prstGeom prst="rect">
                  <a:avLst/>
                </a:prstGeom>
                <a:solidFill>
                  <a:schemeClr val="tx2">
                    <a:alpha val="17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GB" b="1" dirty="0"/>
                </a:p>
              </p:txBody>
            </p:sp>
            <p:sp>
              <p:nvSpPr>
                <p:cNvPr id="17" name="20 Rectángulo"/>
                <p:cNvSpPr/>
                <p:nvPr/>
              </p:nvSpPr>
              <p:spPr>
                <a:xfrm>
                  <a:off x="3179642" y="2851101"/>
                  <a:ext cx="403554" cy="674586"/>
                </a:xfrm>
                <a:prstGeom prst="rect">
                  <a:avLst/>
                </a:prstGeom>
                <a:solidFill>
                  <a:schemeClr val="tx2">
                    <a:alpha val="17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GB" b="1" dirty="0"/>
                </a:p>
              </p:txBody>
            </p:sp>
            <p:sp>
              <p:nvSpPr>
                <p:cNvPr id="18" name="21 Rectángulo"/>
                <p:cNvSpPr/>
                <p:nvPr/>
              </p:nvSpPr>
              <p:spPr>
                <a:xfrm>
                  <a:off x="3583195" y="2851101"/>
                  <a:ext cx="436100" cy="438211"/>
                </a:xfrm>
                <a:prstGeom prst="rect">
                  <a:avLst/>
                </a:prstGeom>
                <a:solidFill>
                  <a:schemeClr val="tx2">
                    <a:alpha val="17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GB" b="1" dirty="0"/>
                </a:p>
              </p:txBody>
            </p:sp>
          </p:grpSp>
        </p:grpSp>
        <p:grpSp>
          <p:nvGrpSpPr>
            <p:cNvPr id="28" name="27 Grupo"/>
            <p:cNvGrpSpPr/>
            <p:nvPr/>
          </p:nvGrpSpPr>
          <p:grpSpPr>
            <a:xfrm>
              <a:off x="3783107" y="3789040"/>
              <a:ext cx="1297345" cy="440044"/>
              <a:chOff x="3783107" y="3626762"/>
              <a:chExt cx="1297345" cy="440044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83107" y="3626762"/>
                <a:ext cx="1192753" cy="4400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83" name="82 Conector recto"/>
              <p:cNvCxnSpPr/>
              <p:nvPr/>
            </p:nvCxnSpPr>
            <p:spPr>
              <a:xfrm>
                <a:off x="4944046" y="3789040"/>
                <a:ext cx="136406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" name="33 Grupo"/>
          <p:cNvGrpSpPr/>
          <p:nvPr/>
        </p:nvGrpSpPr>
        <p:grpSpPr>
          <a:xfrm>
            <a:off x="2231335" y="2499221"/>
            <a:ext cx="4189275" cy="2106034"/>
            <a:chOff x="2231335" y="3987262"/>
            <a:chExt cx="4189275" cy="2106034"/>
          </a:xfrm>
        </p:grpSpPr>
        <p:grpSp>
          <p:nvGrpSpPr>
            <p:cNvPr id="67" name="66 Grupo"/>
            <p:cNvGrpSpPr/>
            <p:nvPr/>
          </p:nvGrpSpPr>
          <p:grpSpPr>
            <a:xfrm>
              <a:off x="5220072" y="4509120"/>
              <a:ext cx="1152128" cy="448239"/>
              <a:chOff x="5220072" y="3212976"/>
              <a:chExt cx="1152128" cy="448239"/>
            </a:xfrm>
          </p:grpSpPr>
          <p:sp>
            <p:nvSpPr>
              <p:cNvPr id="69" name="68 CuadroTexto"/>
              <p:cNvSpPr txBox="1"/>
              <p:nvPr/>
            </p:nvSpPr>
            <p:spPr>
              <a:xfrm>
                <a:off x="5220072" y="3265346"/>
                <a:ext cx="1152128" cy="3958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36000" tIns="36000" rIns="36000" bIns="36000" rtlCol="0">
                <a:spAutoFit/>
              </a:bodyPr>
              <a:lstStyle/>
              <a:p>
                <a:pPr algn="ctr"/>
                <a:r>
                  <a:rPr lang="es-ES" sz="1050" b="1" dirty="0" err="1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s-ES" sz="1050" b="1" baseline="-25000" dirty="0" err="1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loss</a:t>
                </a:r>
                <a:r>
                  <a:rPr lang="es-ES" sz="1050" b="1" baseline="-25000" dirty="0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CONV </a:t>
                </a:r>
                <a:r>
                  <a:rPr lang="es-ES" sz="1050" b="1" dirty="0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+ </a:t>
                </a:r>
                <a:r>
                  <a:rPr lang="es-ES" sz="1050" b="1" dirty="0" err="1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Aux</a:t>
                </a:r>
                <a:r>
                  <a:rPr lang="es-ES" sz="1050" b="1" baseline="-25000" dirty="0" err="1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CONV</a:t>
                </a:r>
                <a:r>
                  <a:rPr lang="es-ES" sz="1050" b="1" baseline="-25000" dirty="0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s-ES" sz="1050" b="1" dirty="0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algn="ctr"/>
                <a:r>
                  <a:rPr lang="es-ES" sz="1050" b="1" dirty="0" smtClean="0">
                    <a:solidFill>
                      <a:schemeClr val="tx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(kW)</a:t>
                </a:r>
                <a:endParaRPr lang="es-ES" sz="1050" b="1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68" name="67 Conector recto de flecha"/>
              <p:cNvCxnSpPr/>
              <p:nvPr/>
            </p:nvCxnSpPr>
            <p:spPr>
              <a:xfrm flipH="1">
                <a:off x="5320872" y="3212976"/>
                <a:ext cx="835304" cy="0"/>
              </a:xfrm>
              <a:prstGeom prst="straightConnector1">
                <a:avLst/>
              </a:prstGeom>
              <a:ln w="31750">
                <a:solidFill>
                  <a:schemeClr val="tx2">
                    <a:lumMod val="75000"/>
                  </a:schemeClr>
                </a:solidFill>
                <a:headEnd type="none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2" name="2071 Grupo"/>
            <p:cNvGrpSpPr/>
            <p:nvPr/>
          </p:nvGrpSpPr>
          <p:grpSpPr>
            <a:xfrm>
              <a:off x="2231335" y="4677802"/>
              <a:ext cx="2340665" cy="1415494"/>
              <a:chOff x="2159327" y="3822805"/>
              <a:chExt cx="2340665" cy="1415494"/>
            </a:xfrm>
          </p:grpSpPr>
          <p:pic>
            <p:nvPicPr>
              <p:cNvPr id="2069" name="Picture 6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7124" y="3822805"/>
                <a:ext cx="1646372" cy="1182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" name="73 CuadroTexto"/>
              <p:cNvSpPr txBox="1"/>
              <p:nvPr/>
            </p:nvSpPr>
            <p:spPr>
              <a:xfrm>
                <a:off x="3937174" y="3934393"/>
                <a:ext cx="561497" cy="180425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r>
                  <a:rPr lang="es-ES" sz="7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Max </a:t>
                </a:r>
                <a:r>
                  <a:rPr lang="es-ES" sz="700" b="1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s-ES" sz="700" b="1" baseline="-25000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loss</a:t>
                </a:r>
                <a:r>
                  <a:rPr lang="es-ES" sz="700" b="1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CONV</a:t>
                </a:r>
                <a:endParaRPr lang="es-ES" sz="7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5" name="74 CuadroTexto"/>
              <p:cNvSpPr txBox="1"/>
              <p:nvPr/>
            </p:nvSpPr>
            <p:spPr>
              <a:xfrm>
                <a:off x="3938495" y="4801261"/>
                <a:ext cx="561497" cy="180425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r>
                  <a:rPr lang="es-ES" sz="7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Min </a:t>
                </a:r>
                <a:r>
                  <a:rPr lang="es-ES" sz="700" b="1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s-ES" sz="700" b="1" baseline="-25000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loss</a:t>
                </a:r>
                <a:r>
                  <a:rPr lang="es-ES" sz="700" b="1" baseline="-25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CONV</a:t>
                </a:r>
                <a:endParaRPr lang="es-ES" sz="7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071" name="2070 Conector recto"/>
              <p:cNvCxnSpPr/>
              <p:nvPr/>
            </p:nvCxnSpPr>
            <p:spPr>
              <a:xfrm>
                <a:off x="3129601" y="4895907"/>
                <a:ext cx="878985" cy="0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77 CuadroTexto"/>
              <p:cNvSpPr txBox="1"/>
              <p:nvPr/>
            </p:nvSpPr>
            <p:spPr>
              <a:xfrm>
                <a:off x="3851920" y="4952709"/>
                <a:ext cx="216024" cy="180425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r>
                  <a:rPr lang="es-ES" sz="7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1.0</a:t>
                </a:r>
                <a:endParaRPr lang="es-ES" sz="7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78 CuadroTexto"/>
              <p:cNvSpPr txBox="1"/>
              <p:nvPr/>
            </p:nvSpPr>
            <p:spPr>
              <a:xfrm>
                <a:off x="3461081" y="4952709"/>
                <a:ext cx="216024" cy="180425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r>
                  <a:rPr lang="es-ES" sz="7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0.5</a:t>
                </a:r>
                <a:endParaRPr lang="es-ES" sz="7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0" name="79 CuadroTexto"/>
              <p:cNvSpPr txBox="1"/>
              <p:nvPr/>
            </p:nvSpPr>
            <p:spPr>
              <a:xfrm>
                <a:off x="3071630" y="4952708"/>
                <a:ext cx="216024" cy="180425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r>
                  <a:rPr lang="es-ES" sz="7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  <a:r>
                  <a:rPr lang="es-ES" sz="7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.0</a:t>
                </a:r>
                <a:endParaRPr lang="es-ES" sz="7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1" name="80 CuadroTexto"/>
              <p:cNvSpPr txBox="1"/>
              <p:nvPr/>
            </p:nvSpPr>
            <p:spPr>
              <a:xfrm>
                <a:off x="2658583" y="4952709"/>
                <a:ext cx="216024" cy="180425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r>
                  <a:rPr lang="es-ES" sz="7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0.5</a:t>
                </a:r>
                <a:endParaRPr lang="es-ES" sz="7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81 CuadroTexto"/>
              <p:cNvSpPr txBox="1"/>
              <p:nvPr/>
            </p:nvSpPr>
            <p:spPr>
              <a:xfrm>
                <a:off x="2267744" y="4952709"/>
                <a:ext cx="216024" cy="180425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r>
                  <a:rPr lang="es-ES" sz="7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1.0</a:t>
                </a:r>
                <a:endParaRPr lang="es-ES" sz="7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6" name="85 CuadroTexto"/>
              <p:cNvSpPr txBox="1"/>
              <p:nvPr/>
            </p:nvSpPr>
            <p:spPr>
              <a:xfrm>
                <a:off x="2897957" y="5057874"/>
                <a:ext cx="531455" cy="180425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r>
                  <a:rPr lang="es-ES" sz="700" b="1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Current</a:t>
                </a:r>
                <a:r>
                  <a:rPr lang="es-ES" sz="7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es-ES" sz="700" b="1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pu</a:t>
                </a:r>
                <a:r>
                  <a:rPr lang="es-ES" sz="7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) </a:t>
                </a:r>
                <a:endParaRPr lang="es-ES" sz="7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7" name="86 CuadroTexto"/>
              <p:cNvSpPr txBox="1"/>
              <p:nvPr/>
            </p:nvSpPr>
            <p:spPr>
              <a:xfrm rot="16200000">
                <a:off x="1900623" y="4335776"/>
                <a:ext cx="697833" cy="180425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r>
                  <a:rPr lang="es-ES" sz="700" b="1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Converter</a:t>
                </a:r>
                <a:r>
                  <a:rPr lang="es-ES" sz="7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s-ES" sz="700" b="1" dirty="0" err="1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losses</a:t>
                </a:r>
                <a:endParaRPr lang="es-ES" sz="7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074" name="2073 Llamada rectangular redondeada"/>
            <p:cNvSpPr/>
            <p:nvPr/>
          </p:nvSpPr>
          <p:spPr>
            <a:xfrm>
              <a:off x="5166038" y="4391996"/>
              <a:ext cx="1254572" cy="621180"/>
            </a:xfrm>
            <a:prstGeom prst="wedgeRoundRectCallout">
              <a:avLst>
                <a:gd name="adj1" fmla="val -128720"/>
                <a:gd name="adj2" fmla="val 109971"/>
                <a:gd name="adj3" fmla="val 16667"/>
              </a:avLst>
            </a:prstGeom>
            <a:noFill/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2077" name="2076 Conector recto de flecha"/>
            <p:cNvCxnSpPr/>
            <p:nvPr/>
          </p:nvCxnSpPr>
          <p:spPr>
            <a:xfrm>
              <a:off x="2555776" y="3987262"/>
              <a:ext cx="584534" cy="6453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87 Conector recto de flecha"/>
            <p:cNvCxnSpPr/>
            <p:nvPr/>
          </p:nvCxnSpPr>
          <p:spPr>
            <a:xfrm flipH="1">
              <a:off x="3641101" y="4154451"/>
              <a:ext cx="522545" cy="47508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10 Grupo"/>
          <p:cNvGrpSpPr/>
          <p:nvPr/>
        </p:nvGrpSpPr>
        <p:grpSpPr>
          <a:xfrm>
            <a:off x="6660232" y="2614741"/>
            <a:ext cx="2232248" cy="3118515"/>
            <a:chOff x="6660232" y="2614741"/>
            <a:chExt cx="2232248" cy="3118515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-5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0232" y="4241678"/>
              <a:ext cx="2232248" cy="1491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12 CuadroTexto"/>
            <p:cNvSpPr txBox="1"/>
            <p:nvPr/>
          </p:nvSpPr>
          <p:spPr>
            <a:xfrm>
              <a:off x="6994728" y="3975670"/>
              <a:ext cx="17764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050" b="1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Proposal</a:t>
              </a:r>
              <a:r>
                <a:rPr lang="es-ES" sz="105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s-ES" sz="1050" b="1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from</a:t>
              </a:r>
              <a:r>
                <a:rPr lang="es-ES" sz="105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TF </a:t>
              </a:r>
              <a:r>
                <a:rPr lang="es-ES" sz="1050" b="1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Grid</a:t>
              </a:r>
              <a:r>
                <a:rPr lang="es-ES" sz="105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s-ES" sz="1050" b="1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Codes</a:t>
              </a:r>
              <a:endParaRPr lang="en-GB" sz="105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72" name="71 Conector recto de flecha"/>
            <p:cNvCxnSpPr>
              <a:stCxn id="2059" idx="2"/>
            </p:cNvCxnSpPr>
            <p:nvPr/>
          </p:nvCxnSpPr>
          <p:spPr>
            <a:xfrm>
              <a:off x="7926106" y="2614741"/>
              <a:ext cx="0" cy="124630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9220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uiExpand="1" build="p"/>
    </p:bldLst>
  </p:timing>
</p:sld>
</file>

<file path=ppt/theme/theme1.xml><?xml version="1.0" encoding="utf-8"?>
<a:theme xmlns:a="http://schemas.openxmlformats.org/drawingml/2006/main" name="ETIPWind_presentations">
  <a:themeElements>
    <a:clrScheme name="ETIPWind">
      <a:dk1>
        <a:srgbClr val="323232"/>
      </a:dk1>
      <a:lt1>
        <a:sysClr val="window" lastClr="FFFFFF"/>
      </a:lt1>
      <a:dk2>
        <a:srgbClr val="005596"/>
      </a:dk2>
      <a:lt2>
        <a:srgbClr val="79BDE8"/>
      </a:lt2>
      <a:accent1>
        <a:srgbClr val="78A22F"/>
      </a:accent1>
      <a:accent2>
        <a:srgbClr val="F2A900"/>
      </a:accent2>
      <a:accent3>
        <a:srgbClr val="D50032"/>
      </a:accent3>
      <a:accent4>
        <a:srgbClr val="A3D4E7"/>
      </a:accent4>
      <a:accent5>
        <a:srgbClr val="EEF8FA"/>
      </a:accent5>
      <a:accent6>
        <a:srgbClr val="777877"/>
      </a:accent6>
      <a:hlink>
        <a:srgbClr val="B2B3B2"/>
      </a:hlink>
      <a:folHlink>
        <a:srgbClr val="69A7CF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ETIPWind_presentations</Template>
  <TotalTime>1842</TotalTime>
  <Words>481</Words>
  <Application>Microsoft Office PowerPoint</Application>
  <PresentationFormat>Presentación en pantalla (4:3)</PresentationFormat>
  <Paragraphs>85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ETIPWind_presentations</vt:lpstr>
      <vt:lpstr>Towards Grid Support Services:  The contributions of REserviceS</vt:lpstr>
      <vt:lpstr>Publicly funded R&amp;I in wind industry </vt:lpstr>
      <vt:lpstr>Publicly funded R&amp;I in industry </vt:lpstr>
      <vt:lpstr>Publicly funded R&amp;I in industry </vt:lpstr>
      <vt:lpstr>R&amp;I in the wind industry</vt:lpstr>
      <vt:lpstr>Why industry partners joined REserviceS?</vt:lpstr>
      <vt:lpstr>REserviceS project</vt:lpstr>
      <vt:lpstr>Benifits of REserviceS in the wind industry</vt:lpstr>
      <vt:lpstr>A practical example: Q at P=0</vt:lpstr>
      <vt:lpstr>GSS from wind power are a reality….</vt:lpstr>
      <vt:lpstr>Towards future GSS…..</vt:lpstr>
      <vt:lpstr>Final remarks</vt:lpstr>
      <vt:lpstr>Thanks for your attention</vt:lpstr>
    </vt:vector>
  </TitlesOfParts>
  <Company>Acciona Energia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Grid Support Services: footprints of REserviceS</dc:title>
  <dc:creator>Quiñonez Varela, Gustavo</dc:creator>
  <cp:lastModifiedBy>Quiñonez Varela, Gustavo</cp:lastModifiedBy>
  <cp:revision>100</cp:revision>
  <dcterms:created xsi:type="dcterms:W3CDTF">2016-09-19T10:07:58Z</dcterms:created>
  <dcterms:modified xsi:type="dcterms:W3CDTF">2016-09-23T11:46:11Z</dcterms:modified>
</cp:coreProperties>
</file>