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8" r:id="rId4"/>
    <p:sldId id="269" r:id="rId5"/>
    <p:sldId id="263" r:id="rId6"/>
    <p:sldId id="266" r:id="rId7"/>
    <p:sldId id="267" r:id="rId8"/>
    <p:sldId id="270" r:id="rId9"/>
    <p:sldId id="271" r:id="rId10"/>
    <p:sldId id="262" r:id="rId11"/>
    <p:sldId id="272" r:id="rId12"/>
    <p:sldId id="273" r:id="rId13"/>
    <p:sldId id="25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9E2F"/>
    <a:srgbClr val="6BA8C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9" autoAdjust="0"/>
    <p:restoredTop sz="95360" autoAdjust="0"/>
  </p:normalViewPr>
  <p:slideViewPr>
    <p:cSldViewPr snapToObjects="1">
      <p:cViewPr varScale="1">
        <p:scale>
          <a:sx n="100" d="100"/>
          <a:sy n="10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EA50F9-3F05-4FD4-A3C8-7BE244DA543C}" type="datetimeFigureOut">
              <a:rPr lang="en-US" altLang="es-ES"/>
              <a:pPr/>
              <a:t>9/23/2016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4F83AB-8E29-403C-83FB-70AC80907D5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70708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5431E6-56B1-4A89-9DA8-171823ACBE8A}" type="datetimeFigureOut">
              <a:rPr lang="en-US" altLang="es-ES"/>
              <a:pPr/>
              <a:t>9/23/2016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DDF2B0-293E-442D-B378-6CBE440546BB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441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8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/>
        </p:nvSpPr>
        <p:spPr>
          <a:xfrm>
            <a:off x="-39688" y="6126163"/>
            <a:ext cx="926623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0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/>
        </p:nvSpPr>
        <p:spPr>
          <a:xfrm>
            <a:off x="-12700" y="6126163"/>
            <a:ext cx="2592388" cy="731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41544" y="6237312"/>
            <a:ext cx="3022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39286" y="2636912"/>
            <a:ext cx="9266328" cy="1872208"/>
          </a:xfrm>
        </p:spPr>
        <p:txBody>
          <a:bodyPr/>
          <a:lstStyle>
            <a:lvl1pPr algn="ctr">
              <a:defRPr sz="5000" b="0" i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541544" y="6453336"/>
            <a:ext cx="3144605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lnSpc>
                <a:spcPct val="80000"/>
              </a:lnSpc>
              <a:buNone/>
              <a:defRPr sz="1800" i="1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/>
          </p:nvPr>
        </p:nvSpPr>
        <p:spPr bwMode="auto">
          <a:xfrm>
            <a:off x="6516216" y="6252168"/>
            <a:ext cx="2232248" cy="44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1800" baseline="0">
                <a:solidFill>
                  <a:srgbClr val="509E2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113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0" y="-25400"/>
            <a:ext cx="9226550" cy="172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3849688"/>
            <a:ext cx="9001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3000">
                <a:solidFill>
                  <a:schemeClr val="tx2"/>
                </a:solidFill>
                <a:latin typeface="Nexa" charset="0"/>
              </a:rPr>
              <a:t>Thank you very much for your attention  </a:t>
            </a:r>
          </a:p>
        </p:txBody>
      </p:sp>
      <p:sp>
        <p:nvSpPr>
          <p:cNvPr id="5" name="Rectangle 9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862138"/>
            <a:ext cx="2974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1700213"/>
            <a:ext cx="926623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9875"/>
            <a:ext cx="29749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-39286" y="2913911"/>
            <a:ext cx="9266328" cy="1872208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1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-squ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13851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/>
          <p:nvPr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9688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0" y="3305175"/>
            <a:ext cx="9266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5000" b="0" i="0" kern="1200" baseline="0">
                <a:solidFill>
                  <a:schemeClr val="bg1"/>
                </a:solidFill>
                <a:latin typeface="Nexa Book"/>
                <a:ea typeface="ヒラギノ角ゴ Pro W3" charset="0"/>
                <a:cs typeface="Nexa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Nexa Light"/>
                <a:cs typeface="Nexa Light"/>
              </a:rPr>
              <a:t>#</a:t>
            </a:r>
            <a:r>
              <a:rPr lang="en-US" dirty="0" err="1" smtClean="0">
                <a:latin typeface="Nexa Light"/>
                <a:cs typeface="Nexa Light"/>
              </a:rPr>
              <a:t>ETIPWind</a:t>
            </a:r>
            <a:endParaRPr lang="en-US" dirty="0">
              <a:latin typeface="Nexa Light"/>
              <a:cs typeface="Nexa Light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5438775" y="6188075"/>
            <a:ext cx="3706813" cy="6746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2"/>
          <p:cNvSpPr/>
          <p:nvPr/>
        </p:nvSpPr>
        <p:spPr>
          <a:xfrm>
            <a:off x="-39688" y="5949950"/>
            <a:ext cx="9296401" cy="1027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-9525" y="6188075"/>
            <a:ext cx="918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34" name="Title 9"/>
          <p:cNvSpPr>
            <a:spLocks noGrp="1"/>
          </p:cNvSpPr>
          <p:nvPr>
            <p:ph type="title"/>
          </p:nvPr>
        </p:nvSpPr>
        <p:spPr>
          <a:xfrm>
            <a:off x="-9699" y="1988840"/>
            <a:ext cx="9266328" cy="1307177"/>
          </a:xfrm>
        </p:spPr>
        <p:txBody>
          <a:bodyPr/>
          <a:lstStyle>
            <a:lvl1pPr algn="ctr">
              <a:defRPr sz="5000" b="0" i="0" baseline="0">
                <a:solidFill>
                  <a:schemeClr val="bg1"/>
                </a:solidFill>
                <a:latin typeface="Nexa Light"/>
                <a:cs typeface="Nexa Ligh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5193" y="1268413"/>
            <a:ext cx="7200900" cy="42481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019548"/>
            <a:ext cx="2909391" cy="3772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340770"/>
            <a:ext cx="4680520" cy="44513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340769"/>
            <a:ext cx="2909391" cy="678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0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19150" y="1255713"/>
            <a:ext cx="3683000" cy="4537075"/>
          </a:xfrm>
          <a:prstGeom prst="rect">
            <a:avLst/>
          </a:prstGeom>
          <a:solidFill>
            <a:srgbClr val="509E2F">
              <a:alpha val="1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1043607" y="1340770"/>
            <a:ext cx="3234177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 bwMode="auto">
          <a:xfrm>
            <a:off x="4929808" y="1340770"/>
            <a:ext cx="3674640" cy="4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509E2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935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1" y="1331259"/>
            <a:ext cx="3672408" cy="7207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041" y="2060849"/>
            <a:ext cx="367240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19169" y="476672"/>
            <a:ext cx="6750396" cy="648072"/>
          </a:xfrm>
        </p:spPr>
        <p:txBody>
          <a:bodyPr/>
          <a:lstStyle>
            <a:lvl1pPr>
              <a:defRPr lang="en-GB" sz="3000" b="1" kern="1200" dirty="0" smtClean="0">
                <a:solidFill>
                  <a:schemeClr val="tx2"/>
                </a:solidFill>
                <a:latin typeface="Calibri"/>
                <a:ea typeface="ヒラギノ角ゴ Pro W3" charset="0"/>
                <a:cs typeface="Calibri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25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6"/>
          <p:cNvGraphicFramePr>
            <a:graphicFrameLocks noGrp="1"/>
          </p:cNvGraphicFramePr>
          <p:nvPr/>
        </p:nvGraphicFramePr>
        <p:xfrm>
          <a:off x="1116013" y="1700213"/>
          <a:ext cx="6911976" cy="2952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92"/>
                <a:gridCol w="2303992"/>
                <a:gridCol w="2303992"/>
              </a:tblGrid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rgbClr val="509E2F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  <a:tr h="590550">
                <a:tc>
                  <a:txBody>
                    <a:bodyPr/>
                    <a:lstStyle/>
                    <a:p>
                      <a:r>
                        <a:rPr lang="nl-NL" sz="1800" dirty="0" err="1" smtClean="0">
                          <a:latin typeface="Calibri"/>
                          <a:cs typeface="Calibri"/>
                        </a:rPr>
                        <a:t>Table</a:t>
                      </a:r>
                      <a:endParaRPr lang="nl-NL" sz="1800" b="0" i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latin typeface="Calibri"/>
                          <a:cs typeface="Calibri"/>
                        </a:rPr>
                        <a:t>1</a:t>
                      </a:r>
                      <a:endParaRPr lang="nl-NL" sz="16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30" marR="91430" marT="45727" marB="45727"/>
                </a:tc>
              </a:tr>
            </a:tbl>
          </a:graphicData>
        </a:graphic>
      </p:graphicFrame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115616" y="548680"/>
            <a:ext cx="67503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2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827088" y="549275"/>
            <a:ext cx="6751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Franklin Gothic Book"/>
                <a:ea typeface="ヒラギノ角ゴ Pro W3" charset="0"/>
                <a:cs typeface="Franklin Gothic Boo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78BDE8"/>
                </a:solidFill>
                <a:latin typeface="Franklin Gothic Book" charset="0"/>
                <a:ea typeface="ヒラギノ角ゴ Pro W3" charset="0"/>
              </a:defRPr>
            </a:lvl9pPr>
          </a:lstStyle>
          <a:p>
            <a:pPr>
              <a:defRPr/>
            </a:pPr>
            <a:r>
              <a:rPr lang="nl-BE" sz="3000" dirty="0" smtClean="0">
                <a:latin typeface="Calibri"/>
                <a:cs typeface="Calibri"/>
              </a:rPr>
              <a:t>Write here the title of the slide</a:t>
            </a:r>
            <a:endParaRPr lang="en-US" sz="30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1340768"/>
            <a:ext cx="4104456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584" y="1340768"/>
            <a:ext cx="3456384" cy="43204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2" y="2132856"/>
            <a:ext cx="4104456" cy="35283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79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1268762"/>
            <a:ext cx="6984776" cy="43204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3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408613" y="5738813"/>
            <a:ext cx="3708400" cy="112395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 descr="logo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8438" y="1357313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 rot="5400000">
            <a:off x="-1025525" y="5389563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723900" y="5876925"/>
            <a:ext cx="2174875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9755" y="1268761"/>
            <a:ext cx="1148629" cy="4320480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5616" y="1268761"/>
            <a:ext cx="5472608" cy="43204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9150" y="549275"/>
            <a:ext cx="675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s-ES" smtClean="0"/>
              <a:t>Write here the title of the slide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341438"/>
            <a:ext cx="7777162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es-ES" smtClean="0"/>
              <a:t>Write here your text</a:t>
            </a:r>
          </a:p>
          <a:p>
            <a:pPr lvl="1"/>
            <a:r>
              <a:rPr lang="nl-BE" altLang="es-ES" smtClean="0"/>
              <a:t>Second level</a:t>
            </a:r>
          </a:p>
          <a:p>
            <a:pPr lvl="2"/>
            <a:r>
              <a:rPr lang="nl-BE" altLang="es-ES" smtClean="0"/>
              <a:t>Third level</a:t>
            </a:r>
          </a:p>
          <a:p>
            <a:pPr lvl="3"/>
            <a:r>
              <a:rPr lang="nl-BE" altLang="es-ES" smtClean="0"/>
              <a:t>Fourth level</a:t>
            </a:r>
          </a:p>
          <a:p>
            <a:pPr lvl="4"/>
            <a:r>
              <a:rPr lang="nl-BE" altLang="es-ES" smtClean="0"/>
              <a:t>Fifth level</a:t>
            </a:r>
            <a:endParaRPr lang="en-US" altLang="es-ES" smtClean="0"/>
          </a:p>
        </p:txBody>
      </p:sp>
      <p:pic>
        <p:nvPicPr>
          <p:cNvPr id="1028" name="Picture 1" descr="logo-smal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372225" y="6188075"/>
            <a:ext cx="309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GB" altLang="es-ES" sz="2000">
                <a:solidFill>
                  <a:schemeClr val="tx2"/>
                </a:solidFill>
                <a:latin typeface="Nexa Light" charset="0"/>
              </a:rPr>
              <a:t>etipwind.eu</a:t>
            </a:r>
            <a:endParaRPr lang="en-US" altLang="es-ES" sz="2000">
              <a:solidFill>
                <a:schemeClr val="tx2"/>
              </a:solidFill>
              <a:latin typeface="Nexa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80513" cy="333375"/>
          </a:xfrm>
          <a:prstGeom prst="rect">
            <a:avLst/>
          </a:prstGeom>
          <a:gradFill flip="none" rotWithShape="1">
            <a:gsLst>
              <a:gs pos="0">
                <a:srgbClr val="509E2F"/>
              </a:gs>
              <a:gs pos="100000">
                <a:schemeClr val="tx2"/>
              </a:gs>
              <a:gs pos="51000">
                <a:schemeClr val="tx2"/>
              </a:gs>
            </a:gsLst>
            <a:lin ang="207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0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Calibri"/>
          <a:ea typeface="ヒラギノ角ゴ Pro W3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pitchFamily="34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78BDE8"/>
          </a:solidFill>
          <a:latin typeface="Franklin Gothic Book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9E2F"/>
          </a:solidFill>
          <a:latin typeface="Calibri"/>
          <a:ea typeface="ヒラギノ角ゴ Pro W3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101000"/>
        <a:buFont typeface="Arial" pitchFamily="34" charset="0"/>
        <a:buChar char="•"/>
        <a:defRPr sz="22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7A7A7A"/>
        </a:buClr>
        <a:buFont typeface="Arial" pitchFamily="34" charset="0"/>
        <a:buChar char="•"/>
        <a:defRPr sz="2000" kern="1200">
          <a:solidFill>
            <a:srgbClr val="7A7A7A"/>
          </a:solidFill>
          <a:latin typeface="Calibri"/>
          <a:ea typeface="ヒラギノ角ゴ Pro W3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§"/>
        <a:defRPr kern="1200">
          <a:solidFill>
            <a:schemeClr val="tx1"/>
          </a:solidFill>
          <a:latin typeface="Calibri"/>
          <a:ea typeface="ヒラギノ角ゴ Pro W3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1600" kern="1200">
          <a:solidFill>
            <a:schemeClr val="tx1"/>
          </a:solidFill>
          <a:latin typeface="Calibri"/>
          <a:ea typeface="ヒラギノ角ゴ Pro W3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9"/>
          <p:cNvSpPr>
            <a:spLocks noGrp="1"/>
          </p:cNvSpPr>
          <p:nvPr>
            <p:ph idx="1"/>
          </p:nvPr>
        </p:nvSpPr>
        <p:spPr>
          <a:xfrm>
            <a:off x="179512" y="6237288"/>
            <a:ext cx="3022600" cy="40005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Dr Gustavo Quiñonez-Varela</a:t>
            </a:r>
          </a:p>
        </p:txBody>
      </p:sp>
      <p:sp>
        <p:nvSpPr>
          <p:cNvPr id="11266" name="Title 8"/>
          <p:cNvSpPr>
            <a:spLocks noGrp="1"/>
          </p:cNvSpPr>
          <p:nvPr>
            <p:ph type="title"/>
          </p:nvPr>
        </p:nvSpPr>
        <p:spPr>
          <a:xfrm>
            <a:off x="-39688" y="2636838"/>
            <a:ext cx="9266238" cy="1871662"/>
          </a:xfrm>
        </p:spPr>
        <p:txBody>
          <a:bodyPr/>
          <a:lstStyle/>
          <a:p>
            <a:r>
              <a:rPr lang="en-US" altLang="es-ES" sz="4400" dirty="0" smtClean="0">
                <a:latin typeface="Nexa Light" charset="0"/>
                <a:ea typeface="ヒラギノ角ゴ Pro W3" charset="-128"/>
              </a:rPr>
              <a:t>Towards Grid Support Services: </a:t>
            </a:r>
            <a:br>
              <a:rPr lang="en-US" altLang="es-ES" sz="4400" dirty="0" smtClean="0">
                <a:latin typeface="Nexa Light" charset="0"/>
                <a:ea typeface="ヒラギノ角ゴ Pro W3" charset="-128"/>
              </a:rPr>
            </a:br>
            <a:r>
              <a:rPr lang="en-US" altLang="es-ES" sz="4000" smtClean="0">
                <a:latin typeface="Nexa Light" charset="0"/>
                <a:ea typeface="ヒラギノ角ゴ Pro W3" charset="-128"/>
              </a:rPr>
              <a:t>The </a:t>
            </a:r>
            <a:r>
              <a:rPr lang="en-US" altLang="es-ES" sz="4000" dirty="0">
                <a:latin typeface="Nexa Light" charset="0"/>
                <a:ea typeface="ヒラギノ角ゴ Pro W3" charset="-128"/>
              </a:rPr>
              <a:t>c</a:t>
            </a:r>
            <a:r>
              <a:rPr lang="en-US" altLang="es-ES" sz="4000" smtClean="0">
                <a:latin typeface="Nexa Light" charset="0"/>
                <a:ea typeface="ヒラギノ角ゴ Pro W3" charset="-128"/>
              </a:rPr>
              <a:t>ontributions </a:t>
            </a:r>
            <a:r>
              <a:rPr lang="en-US" altLang="es-ES" sz="4000" dirty="0" smtClean="0">
                <a:latin typeface="Nexa Light" charset="0"/>
                <a:ea typeface="ヒラギノ角ゴ Pro W3" charset="-128"/>
              </a:rPr>
              <a:t>of </a:t>
            </a:r>
            <a:r>
              <a:rPr lang="en-US" altLang="es-ES" sz="4000" dirty="0" err="1" smtClean="0">
                <a:latin typeface="Nexa Light" charset="0"/>
                <a:ea typeface="ヒラギノ角ゴ Pro W3" charset="-128"/>
              </a:rPr>
              <a:t>REserviceS</a:t>
            </a:r>
            <a:endParaRPr lang="en-US" altLang="es-ES" sz="4000" dirty="0" smtClean="0">
              <a:latin typeface="Nexa Light" charset="0"/>
              <a:ea typeface="ヒラギノ角ゴ Pro W3" charset="-128"/>
            </a:endParaRPr>
          </a:p>
        </p:txBody>
      </p:sp>
      <p:sp>
        <p:nvSpPr>
          <p:cNvPr id="11267" name="Content Placeholder 10"/>
          <p:cNvSpPr>
            <a:spLocks noGrp="1"/>
          </p:cNvSpPr>
          <p:nvPr>
            <p:ph idx="10"/>
          </p:nvPr>
        </p:nvSpPr>
        <p:spPr>
          <a:xfrm>
            <a:off x="179512" y="6453188"/>
            <a:ext cx="3670622" cy="441325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Grid Integration Manager (</a:t>
            </a:r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Acciona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)</a:t>
            </a:r>
          </a:p>
        </p:txBody>
      </p:sp>
      <p:sp>
        <p:nvSpPr>
          <p:cNvPr id="11268" name="Content Placeholder 11"/>
          <p:cNvSpPr>
            <a:spLocks noGrp="1"/>
          </p:cNvSpPr>
          <p:nvPr>
            <p:ph idx="11"/>
          </p:nvPr>
        </p:nvSpPr>
        <p:spPr>
          <a:xfrm>
            <a:off x="6516688" y="6251575"/>
            <a:ext cx="2232025" cy="441325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27</a:t>
            </a:r>
            <a:r>
              <a:rPr lang="en-US" altLang="es-ES" baseline="30000" dirty="0" smtClean="0">
                <a:latin typeface="Calibri" pitchFamily="34" charset="0"/>
                <a:ea typeface="ヒラギノ角ゴ Pro W3" charset="-128"/>
              </a:rPr>
              <a:t>th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 September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395536" y="549275"/>
            <a:ext cx="6750050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GSS from </a:t>
            </a:r>
            <a:r>
              <a:rPr lang="en-US" altLang="es-ES" smtClean="0">
                <a:latin typeface="Calibri" pitchFamily="34" charset="0"/>
                <a:ea typeface="ヒラギノ角ゴ Pro W3" charset="-128"/>
              </a:rPr>
              <a:t>wind power are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 reality….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4818" r="3636" b="6288"/>
          <a:stretch/>
        </p:blipFill>
        <p:spPr bwMode="auto">
          <a:xfrm>
            <a:off x="3203848" y="2878278"/>
            <a:ext cx="5675638" cy="28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208912" cy="1000955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Spain: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new legislation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laid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down the criteria for participation in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GSS and now is legally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possible since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10/02/2016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23528" y="2348880"/>
            <a:ext cx="2334946" cy="3430162"/>
            <a:chOff x="6629542" y="2375102"/>
            <a:chExt cx="2334946" cy="3430162"/>
          </a:xfrm>
        </p:grpSpPr>
        <p:pic>
          <p:nvPicPr>
            <p:cNvPr id="3076" name="Picture 4" descr="Resultado de imagen de ceco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542" y="4494128"/>
              <a:ext cx="2334946" cy="1311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32" b="13023"/>
            <a:stretch/>
          </p:blipFill>
          <p:spPr bwMode="auto">
            <a:xfrm>
              <a:off x="6804248" y="2966938"/>
              <a:ext cx="1866932" cy="111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6559" y="2375102"/>
              <a:ext cx="143827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Flecha abajo"/>
            <p:cNvSpPr/>
            <p:nvPr/>
          </p:nvSpPr>
          <p:spPr>
            <a:xfrm>
              <a:off x="7753059" y="2686065"/>
              <a:ext cx="59301" cy="310887"/>
            </a:xfrm>
            <a:prstGeom prst="downArrow">
              <a:avLst/>
            </a:prstGeom>
            <a:gradFill>
              <a:gsLst>
                <a:gs pos="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Flecha abajo"/>
            <p:cNvSpPr/>
            <p:nvPr/>
          </p:nvSpPr>
          <p:spPr>
            <a:xfrm>
              <a:off x="7753059" y="4126225"/>
              <a:ext cx="59301" cy="310887"/>
            </a:xfrm>
            <a:prstGeom prst="downArrow">
              <a:avLst/>
            </a:prstGeom>
            <a:gradFill>
              <a:gsLst>
                <a:gs pos="0">
                  <a:schemeClr val="bg2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7175742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Towards future GSS…..</a:t>
            </a:r>
          </a:p>
        </p:txBody>
      </p:sp>
      <p:sp>
        <p:nvSpPr>
          <p:cNvPr id="71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208912" cy="1000955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Provision of services of frequency containment and restoration reserves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39552" y="2478264"/>
            <a:ext cx="4896544" cy="3254992"/>
            <a:chOff x="107504" y="2478264"/>
            <a:chExt cx="4896544" cy="325499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478264"/>
              <a:ext cx="4896544" cy="3254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Llamada con línea 1"/>
            <p:cNvSpPr/>
            <p:nvPr/>
          </p:nvSpPr>
          <p:spPr>
            <a:xfrm>
              <a:off x="2627784" y="3140968"/>
              <a:ext cx="576064" cy="144016"/>
            </a:xfrm>
            <a:prstGeom prst="borderCallout1">
              <a:avLst>
                <a:gd name="adj1" fmla="val 57118"/>
                <a:gd name="adj2" fmla="val -5025"/>
                <a:gd name="adj3" fmla="val 206907"/>
                <a:gd name="adj4" fmla="val -342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r>
                <a:rPr lang="es-ES" sz="9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s-ES" sz="900" baseline="-25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available</a:t>
              </a:r>
              <a:endParaRPr lang="es-ES" sz="9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76 Llamada con línea 1"/>
            <p:cNvSpPr/>
            <p:nvPr/>
          </p:nvSpPr>
          <p:spPr>
            <a:xfrm>
              <a:off x="3347864" y="4797152"/>
              <a:ext cx="576064" cy="144016"/>
            </a:xfrm>
            <a:prstGeom prst="borderCallout1">
              <a:avLst>
                <a:gd name="adj1" fmla="val 57118"/>
                <a:gd name="adj2" fmla="val -5025"/>
                <a:gd name="adj3" fmla="val -133706"/>
                <a:gd name="adj4" fmla="val -52388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tIns="0" rIns="36000" bIns="36000" rtlCol="0" anchor="ctr"/>
            <a:lstStyle/>
            <a:p>
              <a:pPr algn="ctr"/>
              <a:r>
                <a:rPr lang="es-ES" sz="9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s-ES" sz="900" baseline="-250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</a:t>
              </a:r>
              <a:endParaRPr lang="es-ES" sz="9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331640" y="3918248"/>
              <a:ext cx="22076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900" dirty="0" smtClean="0"/>
                <a:t>Active </a:t>
              </a:r>
              <a:r>
                <a:rPr lang="es-ES" sz="900" dirty="0" err="1" smtClean="0"/>
                <a:t>power</a:t>
              </a:r>
              <a:r>
                <a:rPr lang="es-ES" sz="900" dirty="0" smtClean="0"/>
                <a:t> reserve =  </a:t>
              </a:r>
              <a:r>
                <a:rPr lang="es-ES" sz="900" dirty="0" err="1" smtClean="0"/>
                <a:t>generation</a:t>
              </a:r>
              <a:r>
                <a:rPr lang="es-ES" sz="900" dirty="0" smtClean="0"/>
                <a:t> </a:t>
              </a:r>
              <a:r>
                <a:rPr lang="es-ES" sz="900" dirty="0" err="1" smtClean="0"/>
                <a:t>loss</a:t>
              </a:r>
              <a:endParaRPr lang="es-ES" sz="900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788868" y="2420888"/>
            <a:ext cx="2095500" cy="3168352"/>
            <a:chOff x="5647610" y="2420888"/>
            <a:chExt cx="2095500" cy="316835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610" y="3312765"/>
              <a:ext cx="20955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420888"/>
              <a:ext cx="1501076" cy="688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7175742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Final remarks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352928" cy="4248150"/>
          </a:xfrm>
        </p:spPr>
        <p:txBody>
          <a:bodyPr/>
          <a:lstStyle/>
          <a:p>
            <a:pPr marL="342900" lvl="1" indent="-342900">
              <a:buSzTx/>
            </a:pP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Publicly funded 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projects significantly contribute to R&amp;I of the wind industry</a:t>
            </a:r>
          </a:p>
          <a:p>
            <a:pPr lvl="1"/>
            <a:r>
              <a:rPr lang="en-US" altLang="es-ES" dirty="0" err="1">
                <a:latin typeface="Calibri" pitchFamily="34" charset="0"/>
                <a:ea typeface="ヒラギノ角ゴ Pro W3" charset="-128"/>
              </a:rPr>
              <a:t>REserviceS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 is an example of a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successful project</a:t>
            </a:r>
            <a:endParaRPr lang="en-US" altLang="es-ES" dirty="0">
              <a:latin typeface="Calibri" pitchFamily="34" charset="0"/>
              <a:ea typeface="ヒラギノ角ゴ Pro W3" charset="-128"/>
            </a:endParaRPr>
          </a:p>
          <a:p>
            <a:pPr marL="342900" lvl="1" indent="-342900">
              <a:buSzTx/>
            </a:pP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F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ocus on topics align with industry R&amp;I agendas must be maintained</a:t>
            </a:r>
          </a:p>
          <a:p>
            <a:pPr lvl="1"/>
            <a:r>
              <a:rPr lang="en-US" altLang="es-ES" dirty="0">
                <a:latin typeface="Calibri" pitchFamily="34" charset="0"/>
                <a:ea typeface="ヒラギノ角ゴ Pro W3" charset="-128"/>
              </a:rPr>
              <a:t>Role of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Technology Platforms (ETIPWind)</a:t>
            </a:r>
            <a:endParaRPr lang="en-US" altLang="es-ES" dirty="0">
              <a:latin typeface="Calibri" pitchFamily="34" charset="0"/>
              <a:ea typeface="ヒラギノ角ゴ Pro W3" charset="-128"/>
            </a:endParaRPr>
          </a:p>
          <a:p>
            <a:pPr marL="342900" lvl="1" indent="-342900">
              <a:buSzTx/>
            </a:pP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Shorter </a:t>
            </a: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t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ime </a:t>
            </a: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from 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proposals </a:t>
            </a: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to 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start </a:t>
            </a: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of 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funded project</a:t>
            </a:r>
          </a:p>
          <a:p>
            <a:pPr lvl="1"/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Minimise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administration, expedite Contract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, Consortium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Agreement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and IPR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discussions,….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Keep in mind external competition</a:t>
            </a:r>
            <a:endParaRPr lang="en-US" altLang="es-ES" dirty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36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4"/>
          <p:cNvSpPr>
            <a:spLocks noGrp="1"/>
          </p:cNvSpPr>
          <p:nvPr>
            <p:ph type="title"/>
          </p:nvPr>
        </p:nvSpPr>
        <p:spPr>
          <a:xfrm>
            <a:off x="-39688" y="2914650"/>
            <a:ext cx="9266238" cy="1871663"/>
          </a:xfrm>
        </p:spPr>
        <p:txBody>
          <a:bodyPr/>
          <a:lstStyle/>
          <a:p>
            <a:r>
              <a:rPr lang="en-US" altLang="es-ES" dirty="0" smtClean="0">
                <a:latin typeface="Nexa Light" charset="0"/>
                <a:ea typeface="ヒラギノ角ゴ Pro W3" charset="-128"/>
              </a:rPr>
              <a:t>Thanks for your attention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92" y="4509120"/>
            <a:ext cx="2051720" cy="8786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267744" y="534359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http://www.acciona-energia.com/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6750050" cy="647700"/>
          </a:xfrm>
        </p:spPr>
        <p:txBody>
          <a:bodyPr/>
          <a:lstStyle/>
          <a:p>
            <a:r>
              <a:rPr lang="en-US" altLang="es-ES" dirty="0">
                <a:latin typeface="Calibri" pitchFamily="34" charset="0"/>
                <a:ea typeface="ヒラギノ角ゴ Pro W3" charset="-128"/>
              </a:rPr>
              <a:t>P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ublicly funded R&amp;I in wind industry 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196752"/>
            <a:ext cx="8352928" cy="4824536"/>
          </a:xfrm>
        </p:spPr>
        <p:txBody>
          <a:bodyPr/>
          <a:lstStyle/>
          <a:p>
            <a:pPr marL="342900" lvl="1" indent="-342900">
              <a:buSzTx/>
            </a:pPr>
            <a:r>
              <a:rPr lang="en-US" altLang="es-ES" sz="2400" dirty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Publicly funded 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projects enhance R&amp;I efforts and investments from the wind industry 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Help bringing novel technologies faster into the market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Also, help setting required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adaptation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of markets (key to Grid Support Services, GSS)</a:t>
            </a:r>
          </a:p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F</a:t>
            </a:r>
            <a:r>
              <a:rPr lang="en-US" altLang="es-ES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acilitate liaison between research and industry peers</a:t>
            </a:r>
          </a:p>
          <a:p>
            <a:pPr lvl="1"/>
            <a:r>
              <a:rPr lang="en-US" altLang="es-ES" dirty="0">
                <a:latin typeface="Calibri" pitchFamily="34" charset="0"/>
                <a:ea typeface="ヒラギノ角ゴ Pro W3" charset="-128"/>
              </a:rPr>
              <a:t>Multidisciplinary teams, specific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expertise</a:t>
            </a:r>
            <a:endParaRPr lang="en-US" altLang="es-ES" dirty="0">
              <a:latin typeface="Calibri" pitchFamily="34" charset="0"/>
              <a:ea typeface="ヒラギノ角ゴ Pro W3" charset="-128"/>
            </a:endParaRPr>
          </a:p>
          <a:p>
            <a:r>
              <a:rPr lang="en-US" altLang="es-ES" dirty="0">
                <a:latin typeface="Calibri" pitchFamily="34" charset="0"/>
                <a:ea typeface="ヒラギノ角ゴ Pro W3" charset="-128"/>
              </a:rPr>
              <a:t>Traditionally, had played an important role particularly in: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Basic research and knowledge creation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Development of technology and tools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Demonstration of concepts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Setting key references and recommendations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6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6750050" cy="647700"/>
          </a:xfrm>
        </p:spPr>
        <p:txBody>
          <a:bodyPr/>
          <a:lstStyle/>
          <a:p>
            <a:r>
              <a:rPr lang="en-US" altLang="es-ES" dirty="0">
                <a:latin typeface="Calibri" pitchFamily="34" charset="0"/>
                <a:ea typeface="ヒラギノ角ゴ Pro W3" charset="-128"/>
              </a:rPr>
              <a:t>P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ublicly funded R&amp;I in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i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ndustry 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124744"/>
            <a:ext cx="8208912" cy="496899"/>
          </a:xfrm>
        </p:spPr>
        <p:txBody>
          <a:bodyPr/>
          <a:lstStyle/>
          <a:p>
            <a:pPr marL="342900" lvl="1" indent="-342900">
              <a:buSzTx/>
            </a:pP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Example: completed R&amp;I (inputs to </a:t>
            </a:r>
            <a:r>
              <a:rPr lang="en-US" altLang="es-ES" sz="2400" dirty="0" err="1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REserviceS</a:t>
            </a: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)</a:t>
            </a: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87624" y="1757418"/>
            <a:ext cx="6739200" cy="3814311"/>
            <a:chOff x="1187624" y="1757418"/>
            <a:chExt cx="6739200" cy="381431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57418"/>
              <a:ext cx="6739200" cy="3615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6967803" y="5356285"/>
              <a:ext cx="9590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i="1" dirty="0" smtClean="0"/>
                <a:t>Acciona Energia</a:t>
              </a:r>
              <a:endParaRPr lang="es-ES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495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6750050" cy="647700"/>
          </a:xfrm>
        </p:spPr>
        <p:txBody>
          <a:bodyPr/>
          <a:lstStyle/>
          <a:p>
            <a:r>
              <a:rPr lang="en-US" altLang="es-ES" dirty="0">
                <a:latin typeface="Calibri" pitchFamily="34" charset="0"/>
                <a:ea typeface="ヒラギノ角ゴ Pro W3" charset="-128"/>
              </a:rPr>
              <a:t>P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ublicly funded R&amp;I in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i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ndustry 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124744"/>
            <a:ext cx="8208912" cy="496899"/>
          </a:xfrm>
        </p:spPr>
        <p:txBody>
          <a:bodyPr/>
          <a:lstStyle/>
          <a:p>
            <a:pPr marL="342900" lvl="1" indent="-342900">
              <a:buSzTx/>
            </a:pPr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Example: ongoing R&amp;I</a:t>
            </a: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87624" y="1670782"/>
            <a:ext cx="6738875" cy="4566530"/>
            <a:chOff x="1187624" y="1670782"/>
            <a:chExt cx="6738875" cy="456653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670782"/>
              <a:ext cx="6738875" cy="435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6906566" y="6021868"/>
              <a:ext cx="1008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" i="1" dirty="0" smtClean="0"/>
                <a:t>Acciona Energia</a:t>
              </a:r>
              <a:endParaRPr lang="es-ES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323528" y="549275"/>
            <a:ext cx="6750050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R&amp;I in the wind industry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3440"/>
            <a:ext cx="1980321" cy="28017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Llamada rectangular"/>
          <p:cNvSpPr/>
          <p:nvPr/>
        </p:nvSpPr>
        <p:spPr>
          <a:xfrm>
            <a:off x="4364248" y="2027489"/>
            <a:ext cx="3151809" cy="1368152"/>
          </a:xfrm>
          <a:prstGeom prst="wedgeRectCallout">
            <a:avLst>
              <a:gd name="adj1" fmla="val -93217"/>
              <a:gd name="adj2" fmla="val -379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70449"/>
            <a:ext cx="3024336" cy="11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208912" cy="568907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Quoting a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d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ossier from the Spanish government (21/07/16):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467544" y="4797152"/>
            <a:ext cx="828092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509E2F"/>
                </a:solidFill>
                <a:latin typeface="Calibri"/>
                <a:ea typeface="ヒラギノ角ゴ Pro W3" charset="0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1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/>
                <a:ea typeface="ヒラギノ角ゴ Pro W3" charset="0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7A7A"/>
              </a:buClr>
              <a:buFont typeface="Arial" pitchFamily="34" charset="0"/>
              <a:buChar char="•"/>
              <a:defRPr sz="2000" kern="1200">
                <a:solidFill>
                  <a:srgbClr val="7A7A7A"/>
                </a:solidFill>
                <a:latin typeface="Calibri"/>
                <a:ea typeface="ヒラギノ角ゴ Pro W3" charset="0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Calibri"/>
                <a:ea typeface="ヒラギノ角ゴ Pro W3" charset="0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/>
                <a:ea typeface="ヒラギノ角ゴ Pro W3" charset="0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National and EU publicly funded projects (FP7, IEE,…) had traditionally play an important role in the development of next generation technologies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8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7247750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Why industry partners joined </a:t>
            </a:r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REserviceS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?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6"/>
            <a:ext cx="8208912" cy="4673363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Dealt with R&amp;I issues within the strategic research agenda of the wind/renewable industry</a:t>
            </a:r>
          </a:p>
          <a:p>
            <a:pPr lvl="1"/>
            <a:r>
              <a:rPr lang="en-US" altLang="es-ES" dirty="0">
                <a:latin typeface="Calibri" pitchFamily="34" charset="0"/>
                <a:ea typeface="ヒラギノ角ゴ Pro W3" charset="-128"/>
              </a:rPr>
              <a:t>High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penetration of renewables</a:t>
            </a:r>
          </a:p>
          <a:p>
            <a:pPr lvl="1"/>
            <a:r>
              <a:rPr lang="en-US" altLang="es-ES" dirty="0">
                <a:latin typeface="Calibri" pitchFamily="34" charset="0"/>
                <a:ea typeface="ヒラギノ角ゴ Pro W3" charset="-128"/>
              </a:rPr>
              <a:t>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Electricity markets design (Grid Support Services)</a:t>
            </a:r>
          </a:p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Timely topic: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New European Network Codes under implementation</a:t>
            </a:r>
          </a:p>
          <a:p>
            <a:pPr lvl="1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From requirements to system services </a:t>
            </a:r>
          </a:p>
          <a:p>
            <a:pPr lvl="2"/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Technology readiness, additional costs (CAPEX/OPEX), cost allocations,….. </a:t>
            </a:r>
          </a:p>
          <a:p>
            <a:pPr marL="342900" lvl="1" indent="-342900"/>
            <a:r>
              <a:rPr lang="en-US" altLang="es-ES" sz="2400" dirty="0" smtClean="0">
                <a:solidFill>
                  <a:srgbClr val="509E2F"/>
                </a:solidFill>
                <a:latin typeface="Calibri" pitchFamily="34" charset="0"/>
                <a:ea typeface="ヒラギノ角ゴ Pro W3" charset="-128"/>
              </a:rPr>
              <a:t>Well balanced Consortium</a:t>
            </a:r>
          </a:p>
          <a:p>
            <a:pPr lvl="1"/>
            <a:r>
              <a:rPr lang="en-US" altLang="es-ES" dirty="0">
                <a:latin typeface="Calibri" pitchFamily="34" charset="0"/>
                <a:ea typeface="ヒラギノ角ゴ Pro W3" charset="-128"/>
              </a:rPr>
              <a:t>research institutes, consultancy companies,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wind OEMs and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power plant operators, 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DSO’s and industry </a:t>
            </a:r>
            <a:r>
              <a:rPr lang="en-US" altLang="es-ES" dirty="0">
                <a:latin typeface="Calibri" pitchFamily="34" charset="0"/>
                <a:ea typeface="ヒラギノ角ゴ Pro W3" charset="-128"/>
              </a:rPr>
              <a:t>associations.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6750050" cy="647700"/>
          </a:xfrm>
        </p:spPr>
        <p:txBody>
          <a:bodyPr/>
          <a:lstStyle/>
          <a:p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REserviceS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 project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208912" cy="424815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Established a reference basis and policy recommendations for future grid support services from variable renewables.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5579"/>
            <a:ext cx="8698651" cy="2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6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7175742" cy="647700"/>
          </a:xfrm>
        </p:spPr>
        <p:txBody>
          <a:bodyPr/>
          <a:lstStyle/>
          <a:p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Benifits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 of </a:t>
            </a:r>
            <a:r>
              <a:rPr lang="en-US" altLang="es-ES" dirty="0" err="1" smtClean="0">
                <a:latin typeface="Calibri" pitchFamily="34" charset="0"/>
                <a:ea typeface="ヒラギノ角ゴ Pro W3" charset="-128"/>
              </a:rPr>
              <a:t>REserviceS</a:t>
            </a: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 in the wind industry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95536" y="1275917"/>
            <a:ext cx="8208912" cy="1144971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Findings and recommendations helping the ongoing national implementation of EU Network Codes</a:t>
            </a: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  <a:p>
            <a:pPr marL="457200" lvl="1" indent="0"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1878010" cy="335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9172"/>
            <a:ext cx="1726668" cy="34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36322"/>
            <a:ext cx="2716394" cy="261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>
          <a:xfrm>
            <a:off x="420594" y="549275"/>
            <a:ext cx="7175742" cy="647700"/>
          </a:xfrm>
        </p:spPr>
        <p:txBody>
          <a:bodyPr/>
          <a:lstStyle/>
          <a:p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 practical example: Q at P=0</a:t>
            </a:r>
          </a:p>
        </p:txBody>
      </p:sp>
      <p:sp>
        <p:nvSpPr>
          <p:cNvPr id="12290" name="Content Placeholder 5"/>
          <p:cNvSpPr>
            <a:spLocks noGrp="1"/>
          </p:cNvSpPr>
          <p:nvPr>
            <p:ph sz="quarter" idx="10"/>
          </p:nvPr>
        </p:nvSpPr>
        <p:spPr>
          <a:xfrm>
            <a:off x="323528" y="4834588"/>
            <a:ext cx="8208912" cy="133071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Voltage control at P=0 a GSS, Why?</a:t>
            </a:r>
          </a:p>
          <a:p>
            <a:pPr>
              <a:spcBef>
                <a:spcPts val="200"/>
              </a:spcBef>
            </a:pP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Additional costs?</a:t>
            </a:r>
          </a:p>
          <a:p>
            <a:pPr>
              <a:spcBef>
                <a:spcPts val="200"/>
              </a:spcBef>
            </a:pPr>
            <a:r>
              <a:rPr lang="en-US" altLang="es-ES" dirty="0" smtClean="0">
                <a:latin typeface="Calibri" pitchFamily="34" charset="0"/>
                <a:ea typeface="ヒラギノ角ゴ Pro W3" charset="-128"/>
              </a:rPr>
              <a:t>Changes in existing regulatory framework?</a:t>
            </a:r>
          </a:p>
          <a:p>
            <a:pPr marL="457200" lvl="1" indent="0">
              <a:spcBef>
                <a:spcPts val="200"/>
              </a:spcBef>
              <a:buFont typeface="Arial" pitchFamily="34" charset="0"/>
              <a:buNone/>
            </a:pPr>
            <a:endParaRPr lang="en-US" altLang="es-ES" dirty="0" smtClean="0">
              <a:latin typeface="Calibri" pitchFamily="34" charset="0"/>
              <a:ea typeface="ヒラギノ角ゴ Pro W3" charset="-128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6586682" y="1118592"/>
            <a:ext cx="2458466" cy="1496149"/>
            <a:chOff x="6586682" y="2606633"/>
            <a:chExt cx="2458466" cy="14961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682" y="2708920"/>
              <a:ext cx="2458466" cy="1314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2058 Rectángulo redondeado"/>
            <p:cNvSpPr/>
            <p:nvPr/>
          </p:nvSpPr>
          <p:spPr>
            <a:xfrm>
              <a:off x="6887724" y="3758388"/>
              <a:ext cx="2076764" cy="344394"/>
            </a:xfrm>
            <a:prstGeom prst="roundRect">
              <a:avLst/>
            </a:prstGeom>
            <a:gradFill>
              <a:gsLst>
                <a:gs pos="0">
                  <a:srgbClr val="FFFF00">
                    <a:alpha val="5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12 CuadroTexto"/>
            <p:cNvSpPr txBox="1"/>
            <p:nvPr/>
          </p:nvSpPr>
          <p:spPr>
            <a:xfrm>
              <a:off x="7066736" y="2606633"/>
              <a:ext cx="17187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Network Code requirement</a:t>
              </a:r>
              <a:endParaRPr lang="en-GB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5124149" y="1340381"/>
            <a:ext cx="1296460" cy="3528779"/>
            <a:chOff x="5220072" y="2132856"/>
            <a:chExt cx="1152128" cy="3240360"/>
          </a:xfrm>
        </p:grpSpPr>
        <p:sp>
          <p:nvSpPr>
            <p:cNvPr id="37" name="36 Llamada de flecha hacia abajo"/>
            <p:cNvSpPr/>
            <p:nvPr/>
          </p:nvSpPr>
          <p:spPr>
            <a:xfrm>
              <a:off x="5220072" y="2132856"/>
              <a:ext cx="1152128" cy="3240360"/>
            </a:xfrm>
            <a:prstGeom prst="downArrowCallout">
              <a:avLst>
                <a:gd name="adj1" fmla="val 16583"/>
                <a:gd name="adj2" fmla="val 17986"/>
                <a:gd name="adj3" fmla="val 41834"/>
                <a:gd name="adj4" fmla="val 64977"/>
              </a:avLst>
            </a:prstGeom>
            <a:solidFill>
              <a:schemeClr val="accent2">
                <a:lumMod val="20000"/>
                <a:lumOff val="80000"/>
                <a:alpha val="2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298" y="4364576"/>
              <a:ext cx="1017505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20 Grupo"/>
          <p:cNvGrpSpPr/>
          <p:nvPr/>
        </p:nvGrpSpPr>
        <p:grpSpPr>
          <a:xfrm>
            <a:off x="251520" y="1312402"/>
            <a:ext cx="6195504" cy="1845469"/>
            <a:chOff x="251520" y="2800443"/>
            <a:chExt cx="6195504" cy="1845469"/>
          </a:xfrm>
        </p:grpSpPr>
        <p:cxnSp>
          <p:nvCxnSpPr>
            <p:cNvPr id="39" name="38 Conector recto"/>
            <p:cNvCxnSpPr>
              <a:endCxn id="31" idx="2"/>
            </p:cNvCxnSpPr>
            <p:nvPr/>
          </p:nvCxnSpPr>
          <p:spPr>
            <a:xfrm>
              <a:off x="5084848" y="3510247"/>
              <a:ext cx="351248" cy="1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>
              <a:off x="6095776" y="3510248"/>
              <a:ext cx="351248" cy="1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6447024" y="3189165"/>
              <a:ext cx="0" cy="646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98" y="2988487"/>
              <a:ext cx="3683794" cy="1403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5" name="104 Conector recto"/>
            <p:cNvCxnSpPr/>
            <p:nvPr/>
          </p:nvCxnSpPr>
          <p:spPr>
            <a:xfrm flipV="1">
              <a:off x="3312000" y="3102699"/>
              <a:ext cx="0" cy="285852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Conector recto"/>
            <p:cNvCxnSpPr/>
            <p:nvPr/>
          </p:nvCxnSpPr>
          <p:spPr>
            <a:xfrm flipV="1">
              <a:off x="3419872" y="3085200"/>
              <a:ext cx="790767" cy="1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60 CuadroTexto"/>
            <p:cNvSpPr txBox="1"/>
            <p:nvPr/>
          </p:nvSpPr>
          <p:spPr>
            <a:xfrm>
              <a:off x="5584508" y="3626762"/>
              <a:ext cx="355644" cy="234286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MPT</a:t>
              </a:r>
              <a:endParaRPr lang="es-E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65" name="2064 Grupo"/>
            <p:cNvGrpSpPr/>
            <p:nvPr/>
          </p:nvGrpSpPr>
          <p:grpSpPr>
            <a:xfrm>
              <a:off x="5320872" y="2996952"/>
              <a:ext cx="835304" cy="288032"/>
              <a:chOff x="5320872" y="2276872"/>
              <a:chExt cx="835304" cy="288032"/>
            </a:xfrm>
          </p:grpSpPr>
          <p:cxnSp>
            <p:nvCxnSpPr>
              <p:cNvPr id="2062" name="2061 Conector recto de flecha"/>
              <p:cNvCxnSpPr/>
              <p:nvPr/>
            </p:nvCxnSpPr>
            <p:spPr>
              <a:xfrm flipH="1">
                <a:off x="5320872" y="2276872"/>
                <a:ext cx="835304" cy="0"/>
              </a:xfrm>
              <a:prstGeom prst="straightConnector1">
                <a:avLst/>
              </a:prstGeom>
              <a:ln w="31750">
                <a:solidFill>
                  <a:schemeClr val="tx2">
                    <a:lumMod val="75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61 CuadroTexto"/>
              <p:cNvSpPr txBox="1"/>
              <p:nvPr/>
            </p:nvSpPr>
            <p:spPr>
              <a:xfrm>
                <a:off x="5436096" y="2330618"/>
                <a:ext cx="648072" cy="234286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 (</a:t>
                </a:r>
                <a:r>
                  <a:rPr lang="es-ES" sz="1050" b="1" dirty="0" err="1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s-ES" sz="105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VAr</a:t>
                </a:r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s-ES" sz="10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55" name="2054 Grupo"/>
            <p:cNvGrpSpPr/>
            <p:nvPr/>
          </p:nvGrpSpPr>
          <p:grpSpPr>
            <a:xfrm>
              <a:off x="5436096" y="3347605"/>
              <a:ext cx="648072" cy="325284"/>
              <a:chOff x="5436096" y="2537042"/>
              <a:chExt cx="648072" cy="325284"/>
            </a:xfrm>
          </p:grpSpPr>
          <p:sp>
            <p:nvSpPr>
              <p:cNvPr id="31" name="30 Elipse"/>
              <p:cNvSpPr/>
              <p:nvPr/>
            </p:nvSpPr>
            <p:spPr>
              <a:xfrm>
                <a:off x="5436096" y="2537043"/>
                <a:ext cx="360040" cy="325283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5724128" y="2537042"/>
                <a:ext cx="360040" cy="325283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3" name="10 Rectángulo"/>
            <p:cNvSpPr/>
            <p:nvPr/>
          </p:nvSpPr>
          <p:spPr>
            <a:xfrm>
              <a:off x="251520" y="3165978"/>
              <a:ext cx="1901228" cy="1466661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/>
            </a:p>
          </p:txBody>
        </p:sp>
        <p:sp>
          <p:nvSpPr>
            <p:cNvPr id="14" name="12 CuadroTexto"/>
            <p:cNvSpPr txBox="1"/>
            <p:nvPr/>
          </p:nvSpPr>
          <p:spPr>
            <a:xfrm>
              <a:off x="251520" y="4391996"/>
              <a:ext cx="70403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P= 0 MW</a:t>
              </a:r>
              <a:endParaRPr lang="en-GB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4 Conector recto"/>
            <p:cNvCxnSpPr/>
            <p:nvPr/>
          </p:nvCxnSpPr>
          <p:spPr>
            <a:xfrm>
              <a:off x="5076056" y="2800443"/>
              <a:ext cx="8792" cy="15095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>
              <a:stCxn id="51" idx="6"/>
            </p:cNvCxnSpPr>
            <p:nvPr/>
          </p:nvCxnSpPr>
          <p:spPr>
            <a:xfrm>
              <a:off x="4858711" y="3087435"/>
              <a:ext cx="226137" cy="0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1 Grupo"/>
            <p:cNvGrpSpPr/>
            <p:nvPr/>
          </p:nvGrpSpPr>
          <p:grpSpPr>
            <a:xfrm>
              <a:off x="4210639" y="2924793"/>
              <a:ext cx="648072" cy="504207"/>
              <a:chOff x="4210639" y="2924793"/>
              <a:chExt cx="648072" cy="504207"/>
            </a:xfrm>
          </p:grpSpPr>
          <p:sp>
            <p:nvSpPr>
              <p:cNvPr id="2063" name="2062 CuadroTexto"/>
              <p:cNvSpPr txBox="1"/>
              <p:nvPr/>
            </p:nvSpPr>
            <p:spPr>
              <a:xfrm>
                <a:off x="4390659" y="3194714"/>
                <a:ext cx="355644" cy="234286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105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GSU</a:t>
                </a:r>
                <a:endParaRPr lang="es-ES" sz="105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9" name="48 Grupo"/>
              <p:cNvGrpSpPr/>
              <p:nvPr/>
            </p:nvGrpSpPr>
            <p:grpSpPr>
              <a:xfrm>
                <a:off x="4210639" y="2924793"/>
                <a:ext cx="648072" cy="325284"/>
                <a:chOff x="5436096" y="2537042"/>
                <a:chExt cx="648072" cy="325284"/>
              </a:xfrm>
            </p:grpSpPr>
            <p:sp>
              <p:nvSpPr>
                <p:cNvPr id="50" name="49 Elipse"/>
                <p:cNvSpPr/>
                <p:nvPr/>
              </p:nvSpPr>
              <p:spPr>
                <a:xfrm>
                  <a:off x="5436096" y="2537043"/>
                  <a:ext cx="360040" cy="325283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1" name="50 Elipse"/>
                <p:cNvSpPr/>
                <p:nvPr/>
              </p:nvSpPr>
              <p:spPr>
                <a:xfrm>
                  <a:off x="5724128" y="2537042"/>
                  <a:ext cx="360040" cy="325283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064" name="2063 Grupo"/>
            <p:cNvGrpSpPr/>
            <p:nvPr/>
          </p:nvGrpSpPr>
          <p:grpSpPr>
            <a:xfrm>
              <a:off x="5292080" y="3933056"/>
              <a:ext cx="936104" cy="448239"/>
              <a:chOff x="5292080" y="3212976"/>
              <a:chExt cx="936104" cy="448239"/>
            </a:xfrm>
          </p:grpSpPr>
          <p:sp>
            <p:nvSpPr>
              <p:cNvPr id="64" name="63 CuadroTexto"/>
              <p:cNvSpPr txBox="1"/>
              <p:nvPr/>
            </p:nvSpPr>
            <p:spPr>
              <a:xfrm>
                <a:off x="5292080" y="3265346"/>
                <a:ext cx="936104" cy="3958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s-ES" sz="105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s-ES" sz="1050" b="1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loss</a:t>
                </a:r>
                <a:r>
                  <a:rPr lang="es-ES" sz="1050" b="1" baseline="-25000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WF</a:t>
                </a:r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:r>
                  <a:rPr lang="es-ES" sz="105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Aux</a:t>
                </a:r>
                <a:r>
                  <a:rPr lang="es-ES" sz="1050" b="1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WF</a:t>
                </a:r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(kW)</a:t>
                </a:r>
                <a:endParaRPr lang="es-ES" sz="10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3" name="62 Conector recto de flecha"/>
              <p:cNvCxnSpPr/>
              <p:nvPr/>
            </p:nvCxnSpPr>
            <p:spPr>
              <a:xfrm flipH="1">
                <a:off x="5320872" y="3212976"/>
                <a:ext cx="835304" cy="0"/>
              </a:xfrm>
              <a:prstGeom prst="straightConnector1">
                <a:avLst/>
              </a:prstGeom>
              <a:ln w="31750">
                <a:solidFill>
                  <a:schemeClr val="tx2">
                    <a:lumMod val="75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31 Grupo"/>
          <p:cNvGrpSpPr/>
          <p:nvPr/>
        </p:nvGrpSpPr>
        <p:grpSpPr>
          <a:xfrm>
            <a:off x="2173895" y="1318380"/>
            <a:ext cx="3970201" cy="1422663"/>
            <a:chOff x="2173895" y="2806421"/>
            <a:chExt cx="3970201" cy="1422663"/>
          </a:xfrm>
        </p:grpSpPr>
        <p:grpSp>
          <p:nvGrpSpPr>
            <p:cNvPr id="23" name="22 Grupo"/>
            <p:cNvGrpSpPr/>
            <p:nvPr/>
          </p:nvGrpSpPr>
          <p:grpSpPr>
            <a:xfrm>
              <a:off x="2173895" y="2806421"/>
              <a:ext cx="3970201" cy="1296361"/>
              <a:chOff x="2173895" y="2806421"/>
              <a:chExt cx="3970201" cy="1296361"/>
            </a:xfrm>
          </p:grpSpPr>
          <p:sp>
            <p:nvSpPr>
              <p:cNvPr id="26" name="23 CuadroTexto"/>
              <p:cNvSpPr txBox="1"/>
              <p:nvPr/>
            </p:nvSpPr>
            <p:spPr>
              <a:xfrm>
                <a:off x="3059832" y="2806421"/>
                <a:ext cx="72327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800" b="1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Statcom-like</a:t>
                </a:r>
                <a:endParaRPr lang="en-GB" sz="8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5" name="64 Grupo"/>
              <p:cNvGrpSpPr/>
              <p:nvPr/>
            </p:nvGrpSpPr>
            <p:grpSpPr>
              <a:xfrm>
                <a:off x="5308792" y="2991140"/>
                <a:ext cx="835304" cy="254485"/>
                <a:chOff x="5322782" y="2793920"/>
                <a:chExt cx="835304" cy="254485"/>
              </a:xfrm>
            </p:grpSpPr>
            <p:cxnSp>
              <p:nvCxnSpPr>
                <p:cNvPr id="66" name="65 Conector recto de flecha"/>
                <p:cNvCxnSpPr/>
                <p:nvPr/>
              </p:nvCxnSpPr>
              <p:spPr>
                <a:xfrm flipH="1">
                  <a:off x="5322782" y="2793920"/>
                  <a:ext cx="835304" cy="0"/>
                </a:xfrm>
                <a:prstGeom prst="straightConnector1">
                  <a:avLst/>
                </a:prstGeom>
                <a:ln w="31750">
                  <a:solidFill>
                    <a:schemeClr val="tx2">
                      <a:lumMod val="75000"/>
                    </a:schemeClr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69 CuadroTexto"/>
                <p:cNvSpPr txBox="1"/>
                <p:nvPr/>
              </p:nvSpPr>
              <p:spPr>
                <a:xfrm>
                  <a:off x="5452988" y="2886822"/>
                  <a:ext cx="648072" cy="16158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s-ES" sz="105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Q (</a:t>
                  </a:r>
                  <a:r>
                    <a:rPr lang="es-ES" sz="1050" b="1" dirty="0" err="1" smtClean="0">
                      <a:solidFill>
                        <a:schemeClr val="tx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MVAr</a:t>
                  </a:r>
                  <a:r>
                    <a:rPr lang="es-ES" sz="1050" b="1" dirty="0" smtClean="0">
                      <a:solidFill>
                        <a:schemeClr val="tx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  <a:endParaRPr lang="es-ES" sz="1050" b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18 Grupo"/>
              <p:cNvGrpSpPr/>
              <p:nvPr/>
            </p:nvGrpSpPr>
            <p:grpSpPr>
              <a:xfrm>
                <a:off x="2173895" y="2851101"/>
                <a:ext cx="1785820" cy="1251681"/>
                <a:chOff x="2233475" y="2851101"/>
                <a:chExt cx="1785820" cy="1251681"/>
              </a:xfrm>
            </p:grpSpPr>
            <p:sp>
              <p:nvSpPr>
                <p:cNvPr id="15" name="18 Rectángulo"/>
                <p:cNvSpPr/>
                <p:nvPr/>
              </p:nvSpPr>
              <p:spPr>
                <a:xfrm>
                  <a:off x="2233475" y="3525687"/>
                  <a:ext cx="1349721" cy="577095"/>
                </a:xfrm>
                <a:prstGeom prst="rect">
                  <a:avLst/>
                </a:prstGeom>
                <a:solidFill>
                  <a:schemeClr val="tx2">
                    <a:alpha val="17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b="1" dirty="0"/>
                </a:p>
              </p:txBody>
            </p:sp>
            <p:sp>
              <p:nvSpPr>
                <p:cNvPr id="17" name="20 Rectángulo"/>
                <p:cNvSpPr/>
                <p:nvPr/>
              </p:nvSpPr>
              <p:spPr>
                <a:xfrm>
                  <a:off x="3179642" y="2851101"/>
                  <a:ext cx="403554" cy="674586"/>
                </a:xfrm>
                <a:prstGeom prst="rect">
                  <a:avLst/>
                </a:prstGeom>
                <a:solidFill>
                  <a:schemeClr val="tx2">
                    <a:alpha val="17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b="1" dirty="0"/>
                </a:p>
              </p:txBody>
            </p:sp>
            <p:sp>
              <p:nvSpPr>
                <p:cNvPr id="18" name="21 Rectángulo"/>
                <p:cNvSpPr/>
                <p:nvPr/>
              </p:nvSpPr>
              <p:spPr>
                <a:xfrm>
                  <a:off x="3583195" y="2851101"/>
                  <a:ext cx="436100" cy="438211"/>
                </a:xfrm>
                <a:prstGeom prst="rect">
                  <a:avLst/>
                </a:prstGeom>
                <a:solidFill>
                  <a:schemeClr val="tx2">
                    <a:alpha val="17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GB" b="1" dirty="0"/>
                </a:p>
              </p:txBody>
            </p:sp>
          </p:grpSp>
        </p:grpSp>
        <p:grpSp>
          <p:nvGrpSpPr>
            <p:cNvPr id="28" name="27 Grupo"/>
            <p:cNvGrpSpPr/>
            <p:nvPr/>
          </p:nvGrpSpPr>
          <p:grpSpPr>
            <a:xfrm>
              <a:off x="3783107" y="3789040"/>
              <a:ext cx="1297345" cy="440044"/>
              <a:chOff x="3783107" y="3626762"/>
              <a:chExt cx="1297345" cy="440044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107" y="3626762"/>
                <a:ext cx="1192753" cy="440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3" name="82 Conector recto"/>
              <p:cNvCxnSpPr/>
              <p:nvPr/>
            </p:nvCxnSpPr>
            <p:spPr>
              <a:xfrm>
                <a:off x="4944046" y="3789040"/>
                <a:ext cx="136406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33 Grupo"/>
          <p:cNvGrpSpPr/>
          <p:nvPr/>
        </p:nvGrpSpPr>
        <p:grpSpPr>
          <a:xfrm>
            <a:off x="2231335" y="2499221"/>
            <a:ext cx="4189275" cy="2106034"/>
            <a:chOff x="2231335" y="3987262"/>
            <a:chExt cx="4189275" cy="2106034"/>
          </a:xfrm>
        </p:grpSpPr>
        <p:grpSp>
          <p:nvGrpSpPr>
            <p:cNvPr id="67" name="66 Grupo"/>
            <p:cNvGrpSpPr/>
            <p:nvPr/>
          </p:nvGrpSpPr>
          <p:grpSpPr>
            <a:xfrm>
              <a:off x="5220072" y="4509120"/>
              <a:ext cx="1152128" cy="448239"/>
              <a:chOff x="5220072" y="3212976"/>
              <a:chExt cx="1152128" cy="448239"/>
            </a:xfrm>
          </p:grpSpPr>
          <p:sp>
            <p:nvSpPr>
              <p:cNvPr id="69" name="68 CuadroTexto"/>
              <p:cNvSpPr txBox="1"/>
              <p:nvPr/>
            </p:nvSpPr>
            <p:spPr>
              <a:xfrm>
                <a:off x="5220072" y="3265346"/>
                <a:ext cx="1152128" cy="3958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s-ES" sz="105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s-ES" sz="1050" b="1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loss</a:t>
                </a:r>
                <a:r>
                  <a:rPr lang="es-ES" sz="1050" b="1" baseline="-25000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CONV </a:t>
                </a:r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 </a:t>
                </a:r>
                <a:r>
                  <a:rPr lang="es-ES" sz="105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Aux</a:t>
                </a:r>
                <a:r>
                  <a:rPr lang="es-ES" sz="1050" b="1" baseline="-25000" dirty="0" err="1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CONV</a:t>
                </a:r>
                <a:r>
                  <a:rPr lang="es-ES" sz="1050" b="1" baseline="-25000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algn="ctr"/>
                <a:r>
                  <a:rPr lang="es-ES" sz="105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(kW)</a:t>
                </a:r>
                <a:endParaRPr lang="es-ES" sz="10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8" name="67 Conector recto de flecha"/>
              <p:cNvCxnSpPr/>
              <p:nvPr/>
            </p:nvCxnSpPr>
            <p:spPr>
              <a:xfrm flipH="1">
                <a:off x="5320872" y="3212976"/>
                <a:ext cx="835304" cy="0"/>
              </a:xfrm>
              <a:prstGeom prst="straightConnector1">
                <a:avLst/>
              </a:prstGeom>
              <a:ln w="31750">
                <a:solidFill>
                  <a:schemeClr val="tx2">
                    <a:lumMod val="75000"/>
                  </a:schemeClr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2" name="2071 Grupo"/>
            <p:cNvGrpSpPr/>
            <p:nvPr/>
          </p:nvGrpSpPr>
          <p:grpSpPr>
            <a:xfrm>
              <a:off x="2231335" y="4677802"/>
              <a:ext cx="2340665" cy="1415494"/>
              <a:chOff x="2159327" y="3822805"/>
              <a:chExt cx="2340665" cy="1415494"/>
            </a:xfrm>
          </p:grpSpPr>
          <p:pic>
            <p:nvPicPr>
              <p:cNvPr id="206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7124" y="3822805"/>
                <a:ext cx="1646372" cy="118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73 CuadroTexto"/>
              <p:cNvSpPr txBox="1"/>
              <p:nvPr/>
            </p:nvSpPr>
            <p:spPr>
              <a:xfrm>
                <a:off x="3937174" y="3934393"/>
                <a:ext cx="561497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Max </a:t>
                </a:r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s-ES" sz="700" b="1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loss</a:t>
                </a:r>
                <a:r>
                  <a:rPr lang="es-ES" sz="700" b="1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CONV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74 CuadroTexto"/>
              <p:cNvSpPr txBox="1"/>
              <p:nvPr/>
            </p:nvSpPr>
            <p:spPr>
              <a:xfrm>
                <a:off x="3938495" y="4801261"/>
                <a:ext cx="561497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Min </a:t>
                </a:r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s-ES" sz="700" b="1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loss</a:t>
                </a:r>
                <a:r>
                  <a:rPr lang="es-ES" sz="700" b="1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CONV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71" name="2070 Conector recto"/>
              <p:cNvCxnSpPr/>
              <p:nvPr/>
            </p:nvCxnSpPr>
            <p:spPr>
              <a:xfrm>
                <a:off x="3129601" y="4895907"/>
                <a:ext cx="878985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77 CuadroTexto"/>
              <p:cNvSpPr txBox="1"/>
              <p:nvPr/>
            </p:nvSpPr>
            <p:spPr>
              <a:xfrm>
                <a:off x="3851920" y="4952709"/>
                <a:ext cx="216024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78 CuadroTexto"/>
              <p:cNvSpPr txBox="1"/>
              <p:nvPr/>
            </p:nvSpPr>
            <p:spPr>
              <a:xfrm>
                <a:off x="3461081" y="4952709"/>
                <a:ext cx="216024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0.5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79 CuadroTexto"/>
              <p:cNvSpPr txBox="1"/>
              <p:nvPr/>
            </p:nvSpPr>
            <p:spPr>
              <a:xfrm>
                <a:off x="3071630" y="4952708"/>
                <a:ext cx="216024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.0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80 CuadroTexto"/>
              <p:cNvSpPr txBox="1"/>
              <p:nvPr/>
            </p:nvSpPr>
            <p:spPr>
              <a:xfrm>
                <a:off x="2658583" y="4952709"/>
                <a:ext cx="216024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0.5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81 CuadroTexto"/>
              <p:cNvSpPr txBox="1"/>
              <p:nvPr/>
            </p:nvSpPr>
            <p:spPr>
              <a:xfrm>
                <a:off x="2267744" y="4952709"/>
                <a:ext cx="216024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85 CuadroTexto"/>
              <p:cNvSpPr txBox="1"/>
              <p:nvPr/>
            </p:nvSpPr>
            <p:spPr>
              <a:xfrm>
                <a:off x="2897957" y="5057874"/>
                <a:ext cx="531455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Current</a:t>
                </a:r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</a:t>
                </a:r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86 CuadroTexto"/>
              <p:cNvSpPr txBox="1"/>
              <p:nvPr/>
            </p:nvSpPr>
            <p:spPr>
              <a:xfrm rot="16200000">
                <a:off x="1900623" y="4335776"/>
                <a:ext cx="697833" cy="180425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Converter</a:t>
                </a:r>
                <a:r>
                  <a:rPr lang="es-ES" sz="7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S" sz="700" b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losses</a:t>
                </a:r>
                <a:endParaRPr lang="es-ES" sz="7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74" name="2073 Llamada rectangular redondeada"/>
            <p:cNvSpPr/>
            <p:nvPr/>
          </p:nvSpPr>
          <p:spPr>
            <a:xfrm>
              <a:off x="5166038" y="4391996"/>
              <a:ext cx="1254572" cy="621180"/>
            </a:xfrm>
            <a:prstGeom prst="wedgeRoundRectCallout">
              <a:avLst>
                <a:gd name="adj1" fmla="val -128720"/>
                <a:gd name="adj2" fmla="val 109971"/>
                <a:gd name="adj3" fmla="val 16667"/>
              </a:avLst>
            </a:prstGeom>
            <a:noFill/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077" name="2076 Conector recto de flecha"/>
            <p:cNvCxnSpPr/>
            <p:nvPr/>
          </p:nvCxnSpPr>
          <p:spPr>
            <a:xfrm>
              <a:off x="2555776" y="3987262"/>
              <a:ext cx="584534" cy="6453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 de flecha"/>
            <p:cNvCxnSpPr/>
            <p:nvPr/>
          </p:nvCxnSpPr>
          <p:spPr>
            <a:xfrm flipH="1">
              <a:off x="3641101" y="4154451"/>
              <a:ext cx="522545" cy="4750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10 Grupo"/>
          <p:cNvGrpSpPr/>
          <p:nvPr/>
        </p:nvGrpSpPr>
        <p:grpSpPr>
          <a:xfrm>
            <a:off x="6660232" y="2614741"/>
            <a:ext cx="2232248" cy="3118515"/>
            <a:chOff x="6660232" y="2614741"/>
            <a:chExt cx="2232248" cy="311851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4241678"/>
              <a:ext cx="2232248" cy="149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12 CuadroTexto"/>
            <p:cNvSpPr txBox="1"/>
            <p:nvPr/>
          </p:nvSpPr>
          <p:spPr>
            <a:xfrm>
              <a:off x="6994728" y="3975670"/>
              <a:ext cx="17764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05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Proposal</a:t>
              </a:r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05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TF </a:t>
              </a:r>
              <a:r>
                <a:rPr lang="es-ES" sz="105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Grid</a:t>
              </a:r>
              <a:r>
                <a:rPr lang="es-ES" sz="105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sz="105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Codes</a:t>
              </a:r>
              <a:endParaRPr lang="en-GB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71 Conector recto de flecha"/>
            <p:cNvCxnSpPr>
              <a:stCxn id="2059" idx="2"/>
            </p:cNvCxnSpPr>
            <p:nvPr/>
          </p:nvCxnSpPr>
          <p:spPr>
            <a:xfrm>
              <a:off x="7926106" y="2614741"/>
              <a:ext cx="0" cy="12463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2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</p:bldLst>
  </p:timing>
</p:sld>
</file>

<file path=ppt/theme/theme1.xml><?xml version="1.0" encoding="utf-8"?>
<a:theme xmlns:a="http://schemas.openxmlformats.org/drawingml/2006/main" name="ETIPWind_presentations">
  <a:themeElements>
    <a:clrScheme name="ETIPWind">
      <a:dk1>
        <a:srgbClr val="323232"/>
      </a:dk1>
      <a:lt1>
        <a:sysClr val="window" lastClr="FFFFFF"/>
      </a:lt1>
      <a:dk2>
        <a:srgbClr val="005596"/>
      </a:dk2>
      <a:lt2>
        <a:srgbClr val="79BDE8"/>
      </a:lt2>
      <a:accent1>
        <a:srgbClr val="78A22F"/>
      </a:accent1>
      <a:accent2>
        <a:srgbClr val="F2A900"/>
      </a:accent2>
      <a:accent3>
        <a:srgbClr val="D50032"/>
      </a:accent3>
      <a:accent4>
        <a:srgbClr val="A3D4E7"/>
      </a:accent4>
      <a:accent5>
        <a:srgbClr val="EEF8FA"/>
      </a:accent5>
      <a:accent6>
        <a:srgbClr val="777877"/>
      </a:accent6>
      <a:hlink>
        <a:srgbClr val="B2B3B2"/>
      </a:hlink>
      <a:folHlink>
        <a:srgbClr val="69A7CF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ETIPWind_presentations</Template>
  <TotalTime>1842</TotalTime>
  <Words>481</Words>
  <Application>Microsoft Office PowerPoint</Application>
  <PresentationFormat>Presentación en pantalla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ETIPWind_presentations</vt:lpstr>
      <vt:lpstr>Towards Grid Support Services:  The contributions of REserviceS</vt:lpstr>
      <vt:lpstr>Publicly funded R&amp;I in wind industry </vt:lpstr>
      <vt:lpstr>Publicly funded R&amp;I in industry </vt:lpstr>
      <vt:lpstr>Publicly funded R&amp;I in industry </vt:lpstr>
      <vt:lpstr>R&amp;I in the wind industry</vt:lpstr>
      <vt:lpstr>Why industry partners joined REserviceS?</vt:lpstr>
      <vt:lpstr>REserviceS project</vt:lpstr>
      <vt:lpstr>Benifits of REserviceS in the wind industry</vt:lpstr>
      <vt:lpstr>A practical example: Q at P=0</vt:lpstr>
      <vt:lpstr>GSS from wind power are a reality….</vt:lpstr>
      <vt:lpstr>Towards future GSS…..</vt:lpstr>
      <vt:lpstr>Final remarks</vt:lpstr>
      <vt:lpstr>Thanks for your attention</vt:lpstr>
    </vt:vector>
  </TitlesOfParts>
  <Company>Acciona Energia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Grid Support Services: footprints of REserviceS</dc:title>
  <dc:creator>Quiñonez Varela, Gustavo</dc:creator>
  <cp:lastModifiedBy>Quiñonez Varela, Gustavo</cp:lastModifiedBy>
  <cp:revision>100</cp:revision>
  <dcterms:created xsi:type="dcterms:W3CDTF">2016-09-19T10:07:58Z</dcterms:created>
  <dcterms:modified xsi:type="dcterms:W3CDTF">2016-09-23T11:46:11Z</dcterms:modified>
</cp:coreProperties>
</file>