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2" r:id="rId3"/>
    <p:sldId id="257" r:id="rId4"/>
    <p:sldId id="258" r:id="rId5"/>
    <p:sldId id="259" r:id="rId6"/>
    <p:sldId id="260" r:id="rId7"/>
    <p:sldId id="280" r:id="rId8"/>
    <p:sldId id="261" r:id="rId9"/>
    <p:sldId id="262" r:id="rId10"/>
    <p:sldId id="263" r:id="rId11"/>
    <p:sldId id="269" r:id="rId12"/>
    <p:sldId id="283" r:id="rId13"/>
    <p:sldId id="271" r:id="rId14"/>
    <p:sldId id="264" r:id="rId15"/>
    <p:sldId id="265" r:id="rId16"/>
    <p:sldId id="266" r:id="rId17"/>
    <p:sldId id="270" r:id="rId18"/>
    <p:sldId id="276" r:id="rId19"/>
    <p:sldId id="267" r:id="rId20"/>
    <p:sldId id="268" r:id="rId21"/>
    <p:sldId id="277" r:id="rId22"/>
    <p:sldId id="278" r:id="rId23"/>
    <p:sldId id="273" r:id="rId24"/>
    <p:sldId id="281" r:id="rId25"/>
    <p:sldId id="272" r:id="rId26"/>
  </p:sldIdLst>
  <p:sldSz cx="9144000" cy="6858000" type="screen4x3"/>
  <p:notesSz cx="6858000" cy="9144000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B1A31B-9667-4C65-8FA2-57C3F8623349}">
          <p14:sldIdLst>
            <p14:sldId id="256"/>
            <p14:sldId id="282"/>
            <p14:sldId id="257"/>
            <p14:sldId id="258"/>
            <p14:sldId id="259"/>
            <p14:sldId id="260"/>
            <p14:sldId id="280"/>
            <p14:sldId id="261"/>
            <p14:sldId id="262"/>
            <p14:sldId id="263"/>
            <p14:sldId id="269"/>
            <p14:sldId id="283"/>
            <p14:sldId id="271"/>
            <p14:sldId id="264"/>
            <p14:sldId id="265"/>
            <p14:sldId id="266"/>
            <p14:sldId id="270"/>
            <p14:sldId id="276"/>
            <p14:sldId id="267"/>
            <p14:sldId id="268"/>
            <p14:sldId id="277"/>
            <p14:sldId id="278"/>
          </p14:sldIdLst>
        </p14:section>
        <p14:section name="Untitled Section" id="{AF1573DE-30C6-434E-A80E-24EF9A3305FA}">
          <p14:sldIdLst>
            <p14:sldId id="273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E5E5E"/>
    <a:srgbClr val="FFFFFF"/>
    <a:srgbClr val="FFEA00"/>
    <a:srgbClr val="FFE600"/>
    <a:srgbClr val="0078DC"/>
    <a:srgbClr val="E6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50800" cy="5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BE8F-B637-4C47-B142-3817287274CE}" type="datetimeFigureOut">
              <a:rPr lang="de-DE" sz="1050" smtClean="0">
                <a:latin typeface="Arial" pitchFamily="34" charset="0"/>
                <a:cs typeface="Arial" pitchFamily="34" charset="0"/>
              </a:rPr>
              <a:pPr/>
              <a:t>29.09.2016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711D6-7C16-408D-AB39-A77E8CF5A3FD}" type="slidenum">
              <a:rPr lang="de-DE" sz="105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4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8DAF9-FCAF-40AF-8859-05C8E311A5C6}" type="datetimeFigureOut">
              <a:rPr lang="de-DE" smtClean="0"/>
              <a:pPr/>
              <a:t>29.09.2016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C4BC3-9AD3-461B-862E-410046728F4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66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0078DC"/>
      </a:buClr>
      <a:buFont typeface="Wingdings" pitchFamily="2" charset="2"/>
      <a:buChar char="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0078DC"/>
      </a:buClr>
      <a:buFont typeface="Wingdings" pitchFamily="2" charset="2"/>
      <a:buChar char="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Modified boundary conditions in EV will take the flow velocity at</a:t>
            </a:r>
            <a:r>
              <a:rPr lang="en-GB" baseline="0" dirty="0" smtClean="0"/>
              <a:t> the wake boundary to be the velocity of the upstream wake at that given location, rather than the free stream which is what currently happens.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4BC3-9AD3-461B-862E-410046728F4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57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4201200"/>
            <a:ext cx="7344000" cy="1569600"/>
          </a:xfrm>
        </p:spPr>
        <p:txBody>
          <a:bodyPr anchor="b" anchorCtr="0">
            <a:noAutofit/>
          </a:bodyPr>
          <a:lstStyle>
            <a:lvl1pPr>
              <a:defRPr sz="3400">
                <a:solidFill>
                  <a:srgbClr val="E6252E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000" y="5878800"/>
            <a:ext cx="7344000" cy="28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>
                <a:solidFill>
                  <a:srgbClr val="5E5E5E"/>
                </a:solidFill>
              </a:defRPr>
            </a:lvl1pPr>
            <a:lvl2pPr marL="457200" indent="0" algn="l">
              <a:buNone/>
              <a:defRPr>
                <a:solidFill>
                  <a:srgbClr val="5E5E5E"/>
                </a:solidFill>
              </a:defRPr>
            </a:lvl2pPr>
            <a:lvl3pPr marL="914400" indent="0" algn="l">
              <a:buNone/>
              <a:defRPr>
                <a:solidFill>
                  <a:srgbClr val="5E5E5E"/>
                </a:solidFill>
              </a:defRPr>
            </a:lvl3pPr>
            <a:lvl4pPr marL="1371600" indent="0" algn="l">
              <a:buNone/>
              <a:defRPr>
                <a:solidFill>
                  <a:srgbClr val="5E5E5E"/>
                </a:solidFill>
              </a:defRPr>
            </a:lvl4pPr>
            <a:lvl5pPr marL="1828800" indent="0" algn="l">
              <a:buNone/>
              <a:defRPr>
                <a:solidFill>
                  <a:srgbClr val="5E5E5E"/>
                </a:solidFill>
              </a:defRPr>
            </a:lvl5pPr>
            <a:lvl6pPr marL="2286000" indent="0" algn="l">
              <a:buNone/>
              <a:defRPr>
                <a:solidFill>
                  <a:srgbClr val="5E5E5E"/>
                </a:solidFill>
              </a:defRPr>
            </a:lvl6pPr>
            <a:lvl7pPr marL="2743200" indent="0" algn="l">
              <a:buNone/>
              <a:defRPr>
                <a:solidFill>
                  <a:srgbClr val="5E5E5E"/>
                </a:solidFill>
              </a:defRPr>
            </a:lvl7pPr>
            <a:lvl8pPr marL="3200400" indent="0" algn="l">
              <a:buNone/>
              <a:defRPr>
                <a:solidFill>
                  <a:srgbClr val="5E5E5E"/>
                </a:solidFill>
              </a:defRPr>
            </a:lvl8pPr>
            <a:lvl9pPr marL="3657600" indent="0" algn="l">
              <a:buNone/>
              <a:defRPr>
                <a:solidFill>
                  <a:srgbClr val="5E5E5E"/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pic>
        <p:nvPicPr>
          <p:cNvPr id="7" name="Grafik 6" descr="Uniper_Logo_Office_CO_PPT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00" y="410400"/>
            <a:ext cx="2721600" cy="2355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Blue-World-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World_Plume" descr="Uniper_Blue-World_05_Plume.jpg"/>
          <p:cNvPicPr>
            <a:picLocks noChangeAspect="1"/>
          </p:cNvPicPr>
          <p:nvPr userDrawn="1"/>
        </p:nvPicPr>
        <p:blipFill>
          <a:blip r:embed="rId2" cstate="print"/>
          <a:srcRect r="5739"/>
          <a:stretch>
            <a:fillRect/>
          </a:stretch>
        </p:blipFill>
        <p:spPr>
          <a:xfrm>
            <a:off x="0" y="-1"/>
            <a:ext cx="91488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4201200"/>
            <a:ext cx="7344000" cy="1569600"/>
          </a:xfrm>
        </p:spPr>
        <p:txBody>
          <a:bodyPr anchor="b" anchorCtr="0">
            <a:noAutofit/>
          </a:bodyPr>
          <a:lstStyle>
            <a:lvl1pPr>
              <a:defRPr sz="3400">
                <a:solidFill>
                  <a:srgbClr val="FFEA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000" y="5878800"/>
            <a:ext cx="7344000" cy="28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marL="457200" indent="0" algn="l">
              <a:buNone/>
              <a:defRPr>
                <a:solidFill>
                  <a:srgbClr val="FFFFFF"/>
                </a:solidFill>
              </a:defRPr>
            </a:lvl2pPr>
            <a:lvl3pPr marL="914400" indent="0" algn="l">
              <a:buNone/>
              <a:defRPr>
                <a:solidFill>
                  <a:srgbClr val="FFFFFF"/>
                </a:solidFill>
              </a:defRPr>
            </a:lvl3pPr>
            <a:lvl4pPr marL="1371600" indent="0" algn="l">
              <a:buNone/>
              <a:defRPr>
                <a:solidFill>
                  <a:srgbClr val="FFFFFF"/>
                </a:solidFill>
              </a:defRPr>
            </a:lvl4pPr>
            <a:lvl5pPr marL="1828800" indent="0" algn="l">
              <a:buNone/>
              <a:defRPr>
                <a:solidFill>
                  <a:srgbClr val="FFFFFF"/>
                </a:solidFill>
              </a:defRPr>
            </a:lvl5pPr>
            <a:lvl6pPr marL="2286000" indent="0" algn="l">
              <a:buNone/>
              <a:defRPr>
                <a:solidFill>
                  <a:srgbClr val="FFFFFF"/>
                </a:solidFill>
              </a:defRPr>
            </a:lvl6pPr>
            <a:lvl7pPr marL="2743200" indent="0" algn="l">
              <a:buNone/>
              <a:defRPr>
                <a:solidFill>
                  <a:srgbClr val="FFFFFF"/>
                </a:solidFill>
              </a:defRPr>
            </a:lvl7pPr>
            <a:lvl8pPr marL="3200400" indent="0" algn="l">
              <a:buNone/>
              <a:defRPr>
                <a:solidFill>
                  <a:srgbClr val="FFFFFF"/>
                </a:solidFill>
              </a:defRPr>
            </a:lvl8pPr>
            <a:lvl9pPr marL="3657600" indent="0" algn="l"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pic>
        <p:nvPicPr>
          <p:cNvPr id="6" name="Grafik 5" descr="Uniper_Logo_Office_White_PP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00" y="410400"/>
            <a:ext cx="2721600" cy="2355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328399"/>
            <a:ext cx="3888000" cy="4546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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000" y="1328399"/>
            <a:ext cx="3888000" cy="4546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000" y="1328399"/>
            <a:ext cx="2592000" cy="4546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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76000" y="1328399"/>
            <a:ext cx="2592000" cy="4546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48000" y="1328400"/>
            <a:ext cx="2592000" cy="4546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328400"/>
            <a:ext cx="3888000" cy="28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00" y="1602000"/>
            <a:ext cx="3888000" cy="4273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000" y="1328400"/>
            <a:ext cx="3888000" cy="288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000" y="1602000"/>
            <a:ext cx="3888000" cy="42732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000" y="306000"/>
            <a:ext cx="8136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00" y="1328399"/>
            <a:ext cx="8136000" cy="454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endParaRPr lang="de-DE" dirty="0" smtClean="0"/>
          </a:p>
          <a:p>
            <a:pPr lvl="4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6000" y="6084000"/>
            <a:ext cx="6480000" cy="41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5E5E5E"/>
                </a:solidFill>
              </a:defRPr>
            </a:lvl1pPr>
            <a:lvl2pPr>
              <a:defRPr sz="900">
                <a:solidFill>
                  <a:srgbClr val="5E5E5E"/>
                </a:solidFill>
              </a:defRPr>
            </a:lvl2pPr>
            <a:lvl3pPr>
              <a:defRPr sz="900">
                <a:solidFill>
                  <a:srgbClr val="5E5E5E"/>
                </a:solidFill>
              </a:defRPr>
            </a:lvl3pPr>
            <a:lvl4pPr>
              <a:defRPr sz="900">
                <a:solidFill>
                  <a:srgbClr val="5E5E5E"/>
                </a:solidFill>
              </a:defRPr>
            </a:lvl4pPr>
            <a:lvl5pPr>
              <a:defRPr sz="900">
                <a:solidFill>
                  <a:srgbClr val="5E5E5E"/>
                </a:solidFill>
              </a:defRPr>
            </a:lvl5pPr>
            <a:lvl6pPr>
              <a:defRPr sz="900">
                <a:solidFill>
                  <a:srgbClr val="5E5E5E"/>
                </a:solidFill>
              </a:defRPr>
            </a:lvl6pPr>
            <a:lvl7pPr>
              <a:defRPr sz="900">
                <a:solidFill>
                  <a:srgbClr val="5E5E5E"/>
                </a:solidFill>
              </a:defRPr>
            </a:lvl7pPr>
            <a:lvl8pPr>
              <a:defRPr sz="900">
                <a:solidFill>
                  <a:srgbClr val="5E5E5E"/>
                </a:solidFill>
              </a:defRPr>
            </a:lvl8pPr>
            <a:lvl9pPr>
              <a:defRPr sz="900">
                <a:solidFill>
                  <a:srgbClr val="5E5E5E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0000" y="6084000"/>
            <a:ext cx="360000" cy="41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rgbClr val="0078DC"/>
                </a:solidFill>
              </a:defRPr>
            </a:lvl1pPr>
          </a:lstStyle>
          <a:p>
            <a:fld id="{9D543ADB-E95E-4587-963D-D3C6AB2E96C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 descr="Uniper_Logo_Office_C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4000" y="6037200"/>
            <a:ext cx="579600" cy="50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8D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kern="1200">
          <a:solidFill>
            <a:srgbClr val="5E5E5E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800" kern="1200">
          <a:solidFill>
            <a:srgbClr val="5E5E5E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kern="1200">
          <a:solidFill>
            <a:srgbClr val="5E5E5E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800" kern="1200">
          <a:solidFill>
            <a:srgbClr val="5E5E5E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kern="1200">
          <a:solidFill>
            <a:srgbClr val="5E5E5E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spcBef>
          <a:spcPts val="0"/>
        </a:spcBef>
        <a:spcAft>
          <a:spcPts val="600"/>
        </a:spcAft>
        <a:buClr>
          <a:srgbClr val="0078DC"/>
        </a:buClr>
        <a:buFont typeface="Wingdings" pitchFamily="2" charset="2"/>
        <a:buChar char=""/>
        <a:defRPr sz="1800" kern="1200">
          <a:solidFill>
            <a:srgbClr val="5E5E5E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rgbClr val="5E5E5E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spcBef>
          <a:spcPts val="0"/>
        </a:spcBef>
        <a:buClr>
          <a:srgbClr val="0078DC"/>
        </a:buClr>
        <a:buFont typeface="Wingdings" pitchFamily="2" charset="2"/>
        <a:buChar char=""/>
        <a:defRPr sz="1800" kern="1200">
          <a:solidFill>
            <a:srgbClr val="5E5E5E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rgbClr val="5E5E5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2800" y="3581400"/>
            <a:ext cx="7344000" cy="1569600"/>
          </a:xfrm>
        </p:spPr>
        <p:txBody>
          <a:bodyPr/>
          <a:lstStyle/>
          <a:p>
            <a:r>
              <a:rPr lang="en-GB" dirty="0">
                <a:solidFill>
                  <a:srgbClr val="0078DC"/>
                </a:solidFill>
              </a:rPr>
              <a:t>Limitations to the validity of single wake superposition in wind farm yield </a:t>
            </a:r>
            <a:r>
              <a:rPr lang="en-GB" dirty="0" smtClean="0">
                <a:solidFill>
                  <a:srgbClr val="0078DC"/>
                </a:solidFill>
              </a:rPr>
              <a:t>assessment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2000" y="4902200"/>
            <a:ext cx="7344000" cy="288000"/>
          </a:xfrm>
        </p:spPr>
        <p:txBody>
          <a:bodyPr/>
          <a:lstStyle/>
          <a:p>
            <a:r>
              <a:rPr lang="en-GB" b="1" dirty="0"/>
              <a:t>K. Gunn</a:t>
            </a:r>
            <a:r>
              <a:rPr lang="en-GB" b="1" baseline="30000" dirty="0"/>
              <a:t>1</a:t>
            </a:r>
            <a:r>
              <a:rPr lang="en-GB" b="1" dirty="0"/>
              <a:t>, C. Stock-Williams</a:t>
            </a:r>
            <a:r>
              <a:rPr lang="en-GB" b="1" baseline="30000" dirty="0"/>
              <a:t>1</a:t>
            </a:r>
            <a:r>
              <a:rPr lang="en-GB" b="1" dirty="0"/>
              <a:t>, M. Burke</a:t>
            </a:r>
            <a:r>
              <a:rPr lang="en-GB" b="1" baseline="30000" dirty="0"/>
              <a:t>1</a:t>
            </a:r>
            <a:r>
              <a:rPr lang="en-GB" b="1" dirty="0"/>
              <a:t>, R. Willden</a:t>
            </a:r>
            <a:r>
              <a:rPr lang="en-GB" b="1" baseline="30000" dirty="0"/>
              <a:t>2</a:t>
            </a:r>
            <a:r>
              <a:rPr lang="en-GB" b="1" dirty="0"/>
              <a:t>, C. Vogel</a:t>
            </a:r>
            <a:r>
              <a:rPr lang="en-GB" b="1" baseline="30000" dirty="0"/>
              <a:t>2</a:t>
            </a:r>
            <a:r>
              <a:rPr lang="en-GB" b="1" dirty="0"/>
              <a:t>, </a:t>
            </a:r>
            <a:endParaRPr lang="en-GB" b="1" dirty="0" smtClean="0"/>
          </a:p>
          <a:p>
            <a:r>
              <a:rPr lang="en-GB" b="1" dirty="0" smtClean="0"/>
              <a:t>W. </a:t>
            </a:r>
            <a:r>
              <a:rPr lang="en-GB" b="1" dirty="0"/>
              <a:t>Hunter</a:t>
            </a:r>
            <a:r>
              <a:rPr lang="en-GB" b="1" baseline="30000" dirty="0"/>
              <a:t>2</a:t>
            </a:r>
            <a:r>
              <a:rPr lang="en-GB" b="1" dirty="0"/>
              <a:t>, T. Stallard</a:t>
            </a:r>
            <a:r>
              <a:rPr lang="en-GB" b="1" baseline="30000" dirty="0"/>
              <a:t>3</a:t>
            </a:r>
            <a:r>
              <a:rPr lang="en-GB" b="1" dirty="0"/>
              <a:t>, N. Robinson</a:t>
            </a:r>
            <a:r>
              <a:rPr lang="en-GB" b="1" baseline="30000" dirty="0"/>
              <a:t>4</a:t>
            </a:r>
            <a:r>
              <a:rPr lang="en-GB" b="1" dirty="0"/>
              <a:t>, S. R. Schmidt</a:t>
            </a:r>
            <a:r>
              <a:rPr lang="en-GB" b="1" baseline="30000" dirty="0"/>
              <a:t>5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400" y="5613400"/>
            <a:ext cx="325876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aseline="30000" dirty="0"/>
              <a:t>1</a:t>
            </a:r>
            <a:r>
              <a:rPr lang="en-GB" sz="1100" dirty="0"/>
              <a:t>Uniper </a:t>
            </a:r>
            <a:r>
              <a:rPr lang="en-GB" sz="1100" dirty="0" smtClean="0"/>
              <a:t>Engineering</a:t>
            </a:r>
          </a:p>
          <a:p>
            <a:r>
              <a:rPr lang="en-GB" sz="1100" baseline="30000" dirty="0" smtClean="0"/>
              <a:t>2</a:t>
            </a:r>
            <a:r>
              <a:rPr lang="en-GB" sz="1100" dirty="0" smtClean="0"/>
              <a:t>University of Oxford</a:t>
            </a:r>
          </a:p>
          <a:p>
            <a:r>
              <a:rPr lang="en-GB" sz="1100" baseline="30000" dirty="0" smtClean="0"/>
              <a:t>3</a:t>
            </a:r>
            <a:r>
              <a:rPr lang="en-GB" sz="1100" dirty="0" smtClean="0"/>
              <a:t>University of </a:t>
            </a:r>
            <a:r>
              <a:rPr lang="en-GB" sz="1100" dirty="0"/>
              <a:t>Manchester, </a:t>
            </a:r>
            <a:r>
              <a:rPr lang="en-GB" sz="1100" dirty="0" smtClean="0"/>
              <a:t>Manchester</a:t>
            </a:r>
          </a:p>
          <a:p>
            <a:r>
              <a:rPr lang="en-GB" sz="1100" baseline="30000" dirty="0" smtClean="0"/>
              <a:t>4</a:t>
            </a:r>
            <a:r>
              <a:rPr lang="en-GB" sz="1100" dirty="0" smtClean="0"/>
              <a:t>AWS </a:t>
            </a:r>
            <a:r>
              <a:rPr lang="en-GB" sz="1100" dirty="0" err="1" smtClean="0"/>
              <a:t>TruePower</a:t>
            </a:r>
            <a:endParaRPr lang="en-GB" sz="1100" dirty="0"/>
          </a:p>
          <a:p>
            <a:r>
              <a:rPr lang="en-GB" sz="1100" baseline="30000" dirty="0"/>
              <a:t>5</a:t>
            </a:r>
            <a:r>
              <a:rPr lang="en-GB" sz="1100" dirty="0"/>
              <a:t>E.ON Climate &amp; </a:t>
            </a:r>
            <a:r>
              <a:rPr lang="en-GB" sz="1100" dirty="0" smtClean="0"/>
              <a:t>Renewables</a:t>
            </a:r>
            <a:endParaRPr lang="en-GB" sz="1100" dirty="0"/>
          </a:p>
        </p:txBody>
      </p:sp>
      <p:pic>
        <p:nvPicPr>
          <p:cNvPr id="1026" name="Picture 2" descr="Image result for eon climate &amp; renewables log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8960" r="23922" b="6043"/>
          <a:stretch/>
        </p:blipFill>
        <p:spPr bwMode="auto">
          <a:xfrm>
            <a:off x="4078205" y="1608020"/>
            <a:ext cx="1995444" cy="6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ws truepow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46" y="1690623"/>
            <a:ext cx="2489200" cy="4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iversity of Oxfor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83" y="591742"/>
            <a:ext cx="2098606" cy="6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iversity of mancheste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46" y="591742"/>
            <a:ext cx="1865951" cy="7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Inline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5387" r="7918" b="2713"/>
          <a:stretch/>
        </p:blipFill>
        <p:spPr bwMode="auto">
          <a:xfrm>
            <a:off x="649468" y="990600"/>
            <a:ext cx="7772400" cy="4162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33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Inline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5387" r="7918" b="2713"/>
          <a:stretch/>
        </p:blipFill>
        <p:spPr bwMode="auto">
          <a:xfrm>
            <a:off x="649468" y="990600"/>
            <a:ext cx="7772400" cy="4162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4318000" y="2816641"/>
            <a:ext cx="1117600" cy="812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83521" y="5292862"/>
            <a:ext cx="54296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/>
              <a:t>Largest </a:t>
            </a:r>
            <a:r>
              <a:rPr lang="en-GB" dirty="0" smtClean="0"/>
              <a:t>deficit gives best agreement in the centre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 smtClean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This is the case which has been most “validated”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This is the “up tick”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Uptick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93800"/>
            <a:ext cx="5772150" cy="505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5536" r="8103" b="2768"/>
          <a:stretch/>
        </p:blipFill>
        <p:spPr bwMode="auto">
          <a:xfrm>
            <a:off x="645609" y="990600"/>
            <a:ext cx="7763244" cy="4163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Partly offset case - CFD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5536" r="8103" b="2768"/>
          <a:stretch/>
        </p:blipFill>
        <p:spPr bwMode="auto">
          <a:xfrm>
            <a:off x="645609" y="990600"/>
            <a:ext cx="7763244" cy="4163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Partly offset case - CFD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5232400" y="3519026"/>
            <a:ext cx="1117600" cy="812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83521" y="5334847"/>
            <a:ext cx="38309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/>
              <a:t>Largest </a:t>
            </a:r>
            <a:r>
              <a:rPr lang="en-GB" dirty="0" smtClean="0"/>
              <a:t>deficit is a very poor fit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 smtClean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Wakes do not re-energise as fast 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No uptick</a:t>
            </a:r>
          </a:p>
        </p:txBody>
      </p:sp>
      <p:sp>
        <p:nvSpPr>
          <p:cNvPr id="9" name="Oval 8"/>
          <p:cNvSpPr/>
          <p:nvPr/>
        </p:nvSpPr>
        <p:spPr>
          <a:xfrm>
            <a:off x="3149600" y="2553826"/>
            <a:ext cx="1117600" cy="812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5039" r="8333" b="2839"/>
          <a:stretch/>
        </p:blipFill>
        <p:spPr bwMode="auto">
          <a:xfrm>
            <a:off x="645609" y="990600"/>
            <a:ext cx="7712515" cy="4163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Partly offset case - Flume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683521" y="5334847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Flume tests corroborate this results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As do studies on operational wind farms*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642556"/>
            <a:ext cx="873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*</a:t>
            </a:r>
            <a:r>
              <a:rPr lang="en-GB" sz="800" dirty="0" err="1" smtClean="0"/>
              <a:t>Gaumond</a:t>
            </a:r>
            <a:r>
              <a:rPr lang="en-GB" sz="800" dirty="0" smtClean="0"/>
              <a:t> </a:t>
            </a:r>
            <a:r>
              <a:rPr lang="en-GB" sz="800" dirty="0"/>
              <a:t>M, </a:t>
            </a:r>
            <a:r>
              <a:rPr lang="en-GB" sz="800" dirty="0" err="1"/>
              <a:t>Réthoré</a:t>
            </a:r>
            <a:r>
              <a:rPr lang="en-GB" sz="800" dirty="0"/>
              <a:t> P E, </a:t>
            </a:r>
            <a:r>
              <a:rPr lang="en-GB" sz="800" dirty="0" err="1"/>
              <a:t>Bechmann</a:t>
            </a:r>
            <a:r>
              <a:rPr lang="en-GB" sz="800" dirty="0"/>
              <a:t> A, </a:t>
            </a:r>
            <a:r>
              <a:rPr lang="en-GB" sz="800" dirty="0" err="1"/>
              <a:t>Ott</a:t>
            </a:r>
            <a:r>
              <a:rPr lang="en-GB" sz="800" dirty="0"/>
              <a:t> S, Larsen G C, Peña A, et al. 2012 Benchmarking of wind turbine wake models in large offshore wind farms. In Torque 2012</a:t>
            </a:r>
          </a:p>
        </p:txBody>
      </p:sp>
    </p:spTree>
    <p:extLst>
      <p:ext uri="{BB962C8B-B14F-4D97-AF65-F5344CB8AC3E}">
        <p14:creationId xmlns:p14="http://schemas.microsoft.com/office/powerpoint/2010/main" val="3448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Fully offset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5670" r="7099" b="2839"/>
          <a:stretch/>
        </p:blipFill>
        <p:spPr bwMode="auto">
          <a:xfrm>
            <a:off x="230851" y="1397000"/>
            <a:ext cx="8613722" cy="452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– Fully offset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5670" r="7099" b="2839"/>
          <a:stretch/>
        </p:blipFill>
        <p:spPr bwMode="auto">
          <a:xfrm>
            <a:off x="230851" y="1397000"/>
            <a:ext cx="8613722" cy="452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 rot="845010">
            <a:off x="3505075" y="31130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426458" y="3883584"/>
            <a:ext cx="6704803" cy="108871"/>
          </a:xfrm>
          <a:custGeom>
            <a:avLst/>
            <a:gdLst>
              <a:gd name="connsiteX0" fmla="*/ 0 w 6716995"/>
              <a:gd name="connsiteY0" fmla="*/ 36256 h 202584"/>
              <a:gd name="connsiteX1" fmla="*/ 2033899 w 6716995"/>
              <a:gd name="connsiteY1" fmla="*/ 10619 h 202584"/>
              <a:gd name="connsiteX2" fmla="*/ 3589234 w 6716995"/>
              <a:gd name="connsiteY2" fmla="*/ 190081 h 202584"/>
              <a:gd name="connsiteX3" fmla="*/ 6716995 w 6716995"/>
              <a:gd name="connsiteY3" fmla="*/ 172989 h 202584"/>
              <a:gd name="connsiteX0" fmla="*/ 0 w 6716995"/>
              <a:gd name="connsiteY0" fmla="*/ 28766 h 169245"/>
              <a:gd name="connsiteX1" fmla="*/ 2033899 w 6716995"/>
              <a:gd name="connsiteY1" fmla="*/ 3129 h 169245"/>
              <a:gd name="connsiteX2" fmla="*/ 3638002 w 6716995"/>
              <a:gd name="connsiteY2" fmla="*/ 78959 h 169245"/>
              <a:gd name="connsiteX3" fmla="*/ 6716995 w 6716995"/>
              <a:gd name="connsiteY3" fmla="*/ 165499 h 169245"/>
              <a:gd name="connsiteX0" fmla="*/ 0 w 6710899"/>
              <a:gd name="connsiteY0" fmla="*/ 28766 h 78965"/>
              <a:gd name="connsiteX1" fmla="*/ 2033899 w 6710899"/>
              <a:gd name="connsiteY1" fmla="*/ 3129 h 78965"/>
              <a:gd name="connsiteX2" fmla="*/ 3638002 w 6710899"/>
              <a:gd name="connsiteY2" fmla="*/ 78959 h 78965"/>
              <a:gd name="connsiteX3" fmla="*/ 6710899 w 6710899"/>
              <a:gd name="connsiteY3" fmla="*/ 7003 h 78965"/>
              <a:gd name="connsiteX0" fmla="*/ 0 w 6710899"/>
              <a:gd name="connsiteY0" fmla="*/ 28766 h 97310"/>
              <a:gd name="connsiteX1" fmla="*/ 2033899 w 6710899"/>
              <a:gd name="connsiteY1" fmla="*/ 3129 h 97310"/>
              <a:gd name="connsiteX2" fmla="*/ 3638002 w 6710899"/>
              <a:gd name="connsiteY2" fmla="*/ 78959 h 97310"/>
              <a:gd name="connsiteX3" fmla="*/ 6710899 w 6710899"/>
              <a:gd name="connsiteY3" fmla="*/ 86251 h 97310"/>
              <a:gd name="connsiteX0" fmla="*/ 0 w 6704803"/>
              <a:gd name="connsiteY0" fmla="*/ 28766 h 78965"/>
              <a:gd name="connsiteX1" fmla="*/ 2033899 w 6704803"/>
              <a:gd name="connsiteY1" fmla="*/ 3129 h 78965"/>
              <a:gd name="connsiteX2" fmla="*/ 3638002 w 6704803"/>
              <a:gd name="connsiteY2" fmla="*/ 78959 h 78965"/>
              <a:gd name="connsiteX3" fmla="*/ 6704803 w 6704803"/>
              <a:gd name="connsiteY3" fmla="*/ 7003 h 78965"/>
              <a:gd name="connsiteX0" fmla="*/ 0 w 6704803"/>
              <a:gd name="connsiteY0" fmla="*/ 35364 h 176999"/>
              <a:gd name="connsiteX1" fmla="*/ 2033899 w 6704803"/>
              <a:gd name="connsiteY1" fmla="*/ 9727 h 176999"/>
              <a:gd name="connsiteX2" fmla="*/ 3693882 w 6704803"/>
              <a:gd name="connsiteY2" fmla="*/ 176997 h 176999"/>
              <a:gd name="connsiteX3" fmla="*/ 6704803 w 6704803"/>
              <a:gd name="connsiteY3" fmla="*/ 13601 h 176999"/>
              <a:gd name="connsiteX0" fmla="*/ 0 w 6704803"/>
              <a:gd name="connsiteY0" fmla="*/ 21763 h 163518"/>
              <a:gd name="connsiteX1" fmla="*/ 2069459 w 6704803"/>
              <a:gd name="connsiteY1" fmla="*/ 26606 h 163518"/>
              <a:gd name="connsiteX2" fmla="*/ 3693882 w 6704803"/>
              <a:gd name="connsiteY2" fmla="*/ 163396 h 163518"/>
              <a:gd name="connsiteX3" fmla="*/ 6704803 w 6704803"/>
              <a:gd name="connsiteY3" fmla="*/ 0 h 163518"/>
              <a:gd name="connsiteX0" fmla="*/ 0 w 6704803"/>
              <a:gd name="connsiteY0" fmla="*/ 21763 h 102646"/>
              <a:gd name="connsiteX1" fmla="*/ 2069459 w 6704803"/>
              <a:gd name="connsiteY1" fmla="*/ 26606 h 102646"/>
              <a:gd name="connsiteX2" fmla="*/ 3678642 w 6704803"/>
              <a:gd name="connsiteY2" fmla="*/ 102436 h 102646"/>
              <a:gd name="connsiteX3" fmla="*/ 6704803 w 6704803"/>
              <a:gd name="connsiteY3" fmla="*/ 0 h 102646"/>
              <a:gd name="connsiteX0" fmla="*/ 0 w 6704803"/>
              <a:gd name="connsiteY0" fmla="*/ 13280 h 93953"/>
              <a:gd name="connsiteX1" fmla="*/ 2069459 w 6704803"/>
              <a:gd name="connsiteY1" fmla="*/ 18123 h 93953"/>
              <a:gd name="connsiteX2" fmla="*/ 3678642 w 6704803"/>
              <a:gd name="connsiteY2" fmla="*/ 93953 h 93953"/>
              <a:gd name="connsiteX3" fmla="*/ 6704803 w 6704803"/>
              <a:gd name="connsiteY3" fmla="*/ 16917 h 93953"/>
              <a:gd name="connsiteX0" fmla="*/ 0 w 6704803"/>
              <a:gd name="connsiteY0" fmla="*/ 13280 h 93953"/>
              <a:gd name="connsiteX1" fmla="*/ 2069459 w 6704803"/>
              <a:gd name="connsiteY1" fmla="*/ 18123 h 93953"/>
              <a:gd name="connsiteX2" fmla="*/ 3678642 w 6704803"/>
              <a:gd name="connsiteY2" fmla="*/ 93953 h 93953"/>
              <a:gd name="connsiteX3" fmla="*/ 6704803 w 6704803"/>
              <a:gd name="connsiteY3" fmla="*/ 16917 h 93953"/>
              <a:gd name="connsiteX0" fmla="*/ 0 w 6704803"/>
              <a:gd name="connsiteY0" fmla="*/ 12415 h 72768"/>
              <a:gd name="connsiteX1" fmla="*/ 2069459 w 6704803"/>
              <a:gd name="connsiteY1" fmla="*/ 17258 h 72768"/>
              <a:gd name="connsiteX2" fmla="*/ 3937722 w 6704803"/>
              <a:gd name="connsiteY2" fmla="*/ 72768 h 72768"/>
              <a:gd name="connsiteX3" fmla="*/ 6704803 w 6704803"/>
              <a:gd name="connsiteY3" fmla="*/ 16052 h 72768"/>
              <a:gd name="connsiteX0" fmla="*/ 0 w 6704803"/>
              <a:gd name="connsiteY0" fmla="*/ 12415 h 78296"/>
              <a:gd name="connsiteX1" fmla="*/ 2069459 w 6704803"/>
              <a:gd name="connsiteY1" fmla="*/ 17258 h 78296"/>
              <a:gd name="connsiteX2" fmla="*/ 3937722 w 6704803"/>
              <a:gd name="connsiteY2" fmla="*/ 72768 h 78296"/>
              <a:gd name="connsiteX3" fmla="*/ 6704803 w 6704803"/>
              <a:gd name="connsiteY3" fmla="*/ 16052 h 78296"/>
              <a:gd name="connsiteX0" fmla="*/ 0 w 6704803"/>
              <a:gd name="connsiteY0" fmla="*/ 13739 h 108871"/>
              <a:gd name="connsiteX1" fmla="*/ 2069459 w 6704803"/>
              <a:gd name="connsiteY1" fmla="*/ 18582 h 108871"/>
              <a:gd name="connsiteX2" fmla="*/ 4079962 w 6704803"/>
              <a:gd name="connsiteY2" fmla="*/ 104572 h 108871"/>
              <a:gd name="connsiteX3" fmla="*/ 6704803 w 6704803"/>
              <a:gd name="connsiteY3" fmla="*/ 17376 h 10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803" h="108871">
                <a:moveTo>
                  <a:pt x="0" y="13739"/>
                </a:moveTo>
                <a:cubicBezTo>
                  <a:pt x="717846" y="-11898"/>
                  <a:pt x="1389465" y="3443"/>
                  <a:pt x="2069459" y="18582"/>
                </a:cubicBezTo>
                <a:cubicBezTo>
                  <a:pt x="2749453" y="33721"/>
                  <a:pt x="3302325" y="130173"/>
                  <a:pt x="4079962" y="104572"/>
                </a:cubicBezTo>
                <a:cubicBezTo>
                  <a:pt x="4857599" y="78971"/>
                  <a:pt x="5251780" y="44533"/>
                  <a:pt x="6704803" y="17376"/>
                </a:cubicBezTo>
              </a:path>
            </a:pathLst>
          </a:custGeom>
          <a:ln w="28575">
            <a:solidFill>
              <a:srgbClr val="00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3898968"/>
            <a:ext cx="770922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Wakes – Interaction Effect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" y="1328399"/>
            <a:ext cx="3560000" cy="4546800"/>
          </a:xfrm>
        </p:spPr>
        <p:txBody>
          <a:bodyPr/>
          <a:lstStyle/>
          <a:p>
            <a:pPr marL="322263" lvl="1" indent="-320676">
              <a:buSzPct val="100000"/>
              <a:buFont typeface="Wingdings"/>
              <a:buChar char=""/>
            </a:pPr>
            <a:r>
              <a:rPr lang="en-GB" dirty="0" smtClean="0"/>
              <a:t>Current wake models assume the wake is re-energised from all sides equally</a:t>
            </a:r>
          </a:p>
          <a:p>
            <a:pPr marL="322263" lvl="1" indent="-320676">
              <a:buSzPct val="100000"/>
              <a:buFont typeface="Wingdings"/>
              <a:buChar char=""/>
            </a:pPr>
            <a:endParaRPr lang="en-GB" dirty="0" smtClean="0"/>
          </a:p>
          <a:p>
            <a:pPr marL="322263" lvl="1" indent="-320676">
              <a:buSzPct val="100000"/>
              <a:buFont typeface="Wingdings"/>
              <a:buChar char=""/>
            </a:pPr>
            <a:r>
              <a:rPr lang="en-GB" dirty="0" smtClean="0"/>
              <a:t>Neighbouring wakes remove a source of energy</a:t>
            </a:r>
          </a:p>
          <a:p>
            <a:pPr marL="322263" lvl="1" indent="-320676">
              <a:buSzPct val="100000"/>
              <a:buFont typeface="Wingdings"/>
              <a:buChar char=""/>
            </a:pPr>
            <a:endParaRPr lang="en-GB" dirty="0"/>
          </a:p>
          <a:p>
            <a:pPr marL="322263" lvl="1" indent="-320676">
              <a:buSzPct val="100000"/>
              <a:buFont typeface="Wingdings"/>
              <a:buChar char=""/>
            </a:pPr>
            <a:r>
              <a:rPr lang="en-GB" dirty="0" smtClean="0"/>
              <a:t>Non-axisymmetric wake models could account for this</a:t>
            </a:r>
            <a:endParaRPr lang="en-GB" dirty="0"/>
          </a:p>
          <a:p>
            <a:pPr marL="1587" lvl="1" indent="0">
              <a:buSzPct val="100000"/>
              <a:buNone/>
            </a:pP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1092199"/>
            <a:ext cx="2997201" cy="29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7" t="36566" r="35374" b="46444"/>
          <a:stretch/>
        </p:blipFill>
        <p:spPr bwMode="auto">
          <a:xfrm>
            <a:off x="1270000" y="4643215"/>
            <a:ext cx="3438878" cy="1817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2" t="36749" r="35556" b="46026"/>
          <a:stretch/>
        </p:blipFill>
        <p:spPr bwMode="auto">
          <a:xfrm>
            <a:off x="4912078" y="4668852"/>
            <a:ext cx="3385560" cy="1847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8800" y="47498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Velocity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07200" y="4668852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it matters – a three turbine illustration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44601"/>
            <a:ext cx="8766163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8950" cy="807183"/>
          </a:xfrm>
        </p:spPr>
        <p:txBody>
          <a:bodyPr/>
          <a:lstStyle/>
          <a:p>
            <a:r>
              <a:rPr lang="en-GB" dirty="0" err="1" smtClean="0"/>
              <a:t>Uniper</a:t>
            </a:r>
            <a:r>
              <a:rPr lang="en-GB" dirty="0" smtClean="0"/>
              <a:t> Engineering </a:t>
            </a:r>
            <a:r>
              <a:rPr lang="en-GB" dirty="0"/>
              <a:t>- Strong Pedigree across the Energy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8150"/>
            <a:ext cx="934669" cy="68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" y="5201380"/>
            <a:ext cx="691140" cy="716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51469"/>
            <a:ext cx="601220" cy="79553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09488" y="1478846"/>
            <a:ext cx="6924912" cy="5009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363636"/>
                </a:solidFill>
              </a:rPr>
              <a:t>Established </a:t>
            </a:r>
            <a:r>
              <a:rPr lang="en-GB" sz="2000" dirty="0">
                <a:solidFill>
                  <a:srgbClr val="363636"/>
                </a:solidFill>
              </a:rPr>
              <a:t>as part of </a:t>
            </a:r>
            <a:r>
              <a:rPr lang="en-GB" sz="2000" dirty="0" smtClean="0">
                <a:solidFill>
                  <a:srgbClr val="363636"/>
                </a:solidFill>
              </a:rPr>
              <a:t>UK Central Generating Board focusing </a:t>
            </a:r>
            <a:r>
              <a:rPr lang="en-GB" sz="2000" dirty="0">
                <a:solidFill>
                  <a:srgbClr val="363636"/>
                </a:solidFill>
              </a:rPr>
              <a:t>on power generation </a:t>
            </a:r>
            <a:r>
              <a:rPr lang="en-GB" sz="2000" dirty="0" smtClean="0">
                <a:solidFill>
                  <a:srgbClr val="363636"/>
                </a:solidFill>
              </a:rPr>
              <a:t>and energy </a:t>
            </a:r>
            <a:r>
              <a:rPr lang="en-GB" sz="2000" dirty="0">
                <a:solidFill>
                  <a:srgbClr val="363636"/>
                </a:solidFill>
              </a:rPr>
              <a:t>markets</a:t>
            </a:r>
            <a:r>
              <a:rPr lang="en-GB" sz="2000" dirty="0" smtClean="0">
                <a:solidFill>
                  <a:srgbClr val="363636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solidFill>
                <a:srgbClr val="3636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solidFill>
                <a:srgbClr val="3636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63636"/>
                </a:solidFill>
              </a:rPr>
              <a:t>Became part of E.ON’s Owner’s Engineering Function in 2008, extending focus to </a:t>
            </a:r>
            <a:r>
              <a:rPr lang="en-GB" sz="2000" dirty="0" smtClean="0">
                <a:solidFill>
                  <a:srgbClr val="363636"/>
                </a:solidFill>
              </a:rPr>
              <a:t>renewables.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solidFill>
                <a:srgbClr val="3636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solidFill>
                <a:srgbClr val="3636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63636"/>
                </a:solidFill>
              </a:rPr>
              <a:t>Carved out of E.ON as part of Uniper in 2016, releasing the shackles of </a:t>
            </a:r>
            <a:r>
              <a:rPr lang="en-GB" sz="2000" dirty="0" smtClean="0">
                <a:solidFill>
                  <a:srgbClr val="363636"/>
                </a:solidFill>
              </a:rPr>
              <a:t>owners </a:t>
            </a:r>
            <a:r>
              <a:rPr lang="en-GB" sz="2000" dirty="0">
                <a:solidFill>
                  <a:srgbClr val="363636"/>
                </a:solidFill>
              </a:rPr>
              <a:t>Engineer </a:t>
            </a:r>
            <a:r>
              <a:rPr lang="en-GB" sz="2000" dirty="0" smtClean="0">
                <a:solidFill>
                  <a:srgbClr val="363636"/>
                </a:solidFill>
              </a:rPr>
              <a:t>and a focus on external </a:t>
            </a:r>
            <a:r>
              <a:rPr lang="en-GB" sz="2000" dirty="0">
                <a:solidFill>
                  <a:srgbClr val="363636"/>
                </a:solidFill>
              </a:rPr>
              <a:t>market.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000" dirty="0">
              <a:solidFill>
                <a:srgbClr val="3636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363636"/>
                </a:solidFill>
              </a:rPr>
              <a:t>1000+ scientists </a:t>
            </a:r>
            <a:r>
              <a:rPr lang="en-GB" sz="2000" dirty="0">
                <a:solidFill>
                  <a:srgbClr val="363636"/>
                </a:solidFill>
              </a:rPr>
              <a:t>and engineers based in UK and Germany, delivering </a:t>
            </a:r>
            <a:r>
              <a:rPr lang="en-GB" sz="2000" dirty="0" smtClean="0">
                <a:solidFill>
                  <a:srgbClr val="363636"/>
                </a:solidFill>
              </a:rPr>
              <a:t>solutions </a:t>
            </a:r>
            <a:r>
              <a:rPr lang="en-GB" sz="2000" dirty="0">
                <a:solidFill>
                  <a:srgbClr val="363636"/>
                </a:solidFill>
              </a:rPr>
              <a:t>for the </a:t>
            </a:r>
            <a:r>
              <a:rPr lang="en-GB" sz="2000" dirty="0" smtClean="0">
                <a:solidFill>
                  <a:srgbClr val="363636"/>
                </a:solidFill>
              </a:rPr>
              <a:t>fossil generation, renewables</a:t>
            </a:r>
            <a:r>
              <a:rPr lang="en-GB" sz="2000" dirty="0">
                <a:solidFill>
                  <a:srgbClr val="363636"/>
                </a:solidFill>
              </a:rPr>
              <a:t>, power grids, storage and energy trading sectors.</a:t>
            </a:r>
          </a:p>
        </p:txBody>
      </p:sp>
      <p:pic>
        <p:nvPicPr>
          <p:cNvPr id="11" name="Grafik 7" descr="Uniper_Logo_Office_C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9211" y="5804980"/>
            <a:ext cx="1132389" cy="9815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5918200"/>
            <a:ext cx="914400" cy="755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21172" y="6488668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digital.uniper.engineering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0" y="2667000"/>
            <a:ext cx="943939" cy="75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9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846843">
            <a:off x="653833" y="4260102"/>
            <a:ext cx="1828800" cy="96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846843">
            <a:off x="824579" y="4354754"/>
            <a:ext cx="1200294" cy="678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it </a:t>
            </a:r>
            <a:r>
              <a:rPr lang="en-GB" dirty="0"/>
              <a:t>matters – a three turbine illustration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7" name="Oval 16"/>
          <p:cNvSpPr/>
          <p:nvPr/>
        </p:nvSpPr>
        <p:spPr>
          <a:xfrm rot="846843">
            <a:off x="1014902" y="4421331"/>
            <a:ext cx="662533" cy="471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46168" y="3778243"/>
            <a:ext cx="0" cy="1757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6326" y="4610493"/>
            <a:ext cx="23368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3526" y="5599298"/>
            <a:ext cx="187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 Rose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 rot="21193091">
            <a:off x="3467617" y="1096006"/>
            <a:ext cx="5188946" cy="22886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Summing Junction 19"/>
          <p:cNvSpPr/>
          <p:nvPr/>
        </p:nvSpPr>
        <p:spPr>
          <a:xfrm>
            <a:off x="3376422" y="1427829"/>
            <a:ext cx="214362" cy="21436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Summing Junction 20"/>
          <p:cNvSpPr/>
          <p:nvPr/>
        </p:nvSpPr>
        <p:spPr>
          <a:xfrm>
            <a:off x="8492881" y="2828001"/>
            <a:ext cx="214362" cy="21436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Summing Junction 21"/>
          <p:cNvSpPr/>
          <p:nvPr/>
        </p:nvSpPr>
        <p:spPr>
          <a:xfrm>
            <a:off x="5981389" y="2097036"/>
            <a:ext cx="214362" cy="21436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3403600" y="3936170"/>
            <a:ext cx="5262759" cy="2544048"/>
            <a:chOff x="3299965" y="3585464"/>
            <a:chExt cx="5262759" cy="2544048"/>
          </a:xfrm>
        </p:grpSpPr>
        <p:sp>
          <p:nvSpPr>
            <p:cNvPr id="23" name="Rectangle 22"/>
            <p:cNvSpPr/>
            <p:nvPr/>
          </p:nvSpPr>
          <p:spPr>
            <a:xfrm rot="21193091">
              <a:off x="3373778" y="3823515"/>
              <a:ext cx="5188946" cy="2305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Summing Junction 23"/>
            <p:cNvSpPr/>
            <p:nvPr/>
          </p:nvSpPr>
          <p:spPr>
            <a:xfrm>
              <a:off x="3299965" y="4163011"/>
              <a:ext cx="214362" cy="214362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Summing Junction 24"/>
            <p:cNvSpPr/>
            <p:nvPr/>
          </p:nvSpPr>
          <p:spPr>
            <a:xfrm>
              <a:off x="8174884" y="3585464"/>
              <a:ext cx="214362" cy="214362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Summing Junction 25"/>
            <p:cNvSpPr/>
            <p:nvPr/>
          </p:nvSpPr>
          <p:spPr>
            <a:xfrm>
              <a:off x="6092116" y="5861449"/>
              <a:ext cx="214362" cy="214362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10781" y="894340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Layout A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590784" y="4033065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Layout B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56326" y="1296075"/>
            <a:ext cx="2994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Which layout is better?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From current models, A has higher yield.</a:t>
            </a:r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endParaRPr lang="en-GB" dirty="0"/>
          </a:p>
          <a:p>
            <a:pPr marL="203200" indent="-203200">
              <a:buClr>
                <a:srgbClr val="0078DC"/>
              </a:buClr>
              <a:buSzPct val="100000"/>
              <a:buFont typeface="Wingdings"/>
              <a:buChar char=""/>
            </a:pPr>
            <a:r>
              <a:rPr lang="en-GB" dirty="0" smtClean="0"/>
              <a:t>What if we are optimising for </a:t>
            </a:r>
            <a:r>
              <a:rPr lang="en-GB" dirty="0" err="1" smtClean="0"/>
              <a:t>LCoE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0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/>
              <a:buChar char=""/>
            </a:pPr>
            <a:r>
              <a:rPr lang="en-GB" dirty="0" smtClean="0"/>
              <a:t>Existing wake models do not account for the physics of wake interaction</a:t>
            </a:r>
          </a:p>
          <a:p>
            <a:pPr lvl="1">
              <a:buFont typeface="Wingdings"/>
              <a:buChar char=""/>
            </a:pPr>
            <a:endParaRPr lang="en-GB" dirty="0"/>
          </a:p>
          <a:p>
            <a:pPr lvl="1">
              <a:buFont typeface="Wingdings"/>
              <a:buChar char=""/>
            </a:pPr>
            <a:r>
              <a:rPr lang="en-GB" dirty="0" smtClean="0"/>
              <a:t>This will result in inaccuracies in the wake models</a:t>
            </a:r>
          </a:p>
          <a:p>
            <a:pPr lvl="1">
              <a:buFont typeface="Wingdings"/>
              <a:buChar char=""/>
            </a:pPr>
            <a:endParaRPr lang="en-GB" dirty="0"/>
          </a:p>
          <a:p>
            <a:pPr lvl="1">
              <a:buFont typeface="Wingdings"/>
              <a:buChar char=""/>
            </a:pPr>
            <a:r>
              <a:rPr lang="en-GB" dirty="0" smtClean="0"/>
              <a:t>These inaccuracies will influence windfarm layout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5039" r="8333" b="2839"/>
          <a:stretch/>
        </p:blipFill>
        <p:spPr bwMode="auto">
          <a:xfrm>
            <a:off x="4563608" y="3479800"/>
            <a:ext cx="4230978" cy="2284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5536" r="8103" b="2768"/>
          <a:stretch/>
        </p:blipFill>
        <p:spPr bwMode="auto">
          <a:xfrm>
            <a:off x="304800" y="3479800"/>
            <a:ext cx="4258808" cy="2284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6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and Questions</a:t>
            </a:r>
            <a:endParaRPr lang="en-GB" dirty="0"/>
          </a:p>
        </p:txBody>
      </p:sp>
      <p:pic>
        <p:nvPicPr>
          <p:cNvPr id="5" name="Picture 1" descr="C:\Users\k18348\Documents\MATLAB\WakesInvestigation\Reports\EWEA\Presentation\Mes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" b="814"/>
          <a:stretch/>
        </p:blipFill>
        <p:spPr bwMode="auto">
          <a:xfrm>
            <a:off x="-17756" y="990600"/>
            <a:ext cx="9169722" cy="47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23008" y="6488668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digital.uniper.engineering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4903" r="10433" b="6211"/>
          <a:stretch/>
        </p:blipFill>
        <p:spPr bwMode="auto">
          <a:xfrm>
            <a:off x="812800" y="1193800"/>
            <a:ext cx="7583049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“Uptick”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9" y="1549400"/>
            <a:ext cx="8683841" cy="34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7656" y="5867400"/>
            <a:ext cx="712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8DC"/>
              </a:buClr>
              <a:buSzPct val="100000"/>
            </a:pPr>
            <a:r>
              <a:rPr lang="en-GB" sz="1600" dirty="0" err="1" smtClean="0"/>
              <a:t>Gaumond</a:t>
            </a:r>
            <a:r>
              <a:rPr lang="en-GB" sz="1600" dirty="0" smtClean="0"/>
              <a:t> M, </a:t>
            </a:r>
            <a:r>
              <a:rPr lang="en-GB" sz="1600" dirty="0" err="1" smtClean="0"/>
              <a:t>Réthoré</a:t>
            </a:r>
            <a:r>
              <a:rPr lang="en-GB" sz="1600" dirty="0" smtClean="0"/>
              <a:t> P E, </a:t>
            </a:r>
            <a:r>
              <a:rPr lang="en-GB" sz="1600" dirty="0" err="1" smtClean="0"/>
              <a:t>Bechmann</a:t>
            </a:r>
            <a:r>
              <a:rPr lang="en-GB" sz="1600" dirty="0" smtClean="0"/>
              <a:t> A, </a:t>
            </a:r>
            <a:r>
              <a:rPr lang="en-GB" sz="1600" dirty="0" err="1" smtClean="0"/>
              <a:t>Ott</a:t>
            </a:r>
            <a:r>
              <a:rPr lang="en-GB" sz="1600" dirty="0" smtClean="0"/>
              <a:t> S, Larsen G C, Peña A, et al. 2012 Benchmarking of wind turbine wake models in large offshore wind farms. In Torque 2012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691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– Wake Interaction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en-GB" smtClean="0"/>
              <a:pPr/>
              <a:t>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7996264"/>
                  </p:ext>
                </p:extLst>
              </p:nvPr>
            </p:nvGraphicFramePr>
            <p:xfrm>
              <a:off x="1727200" y="4749800"/>
              <a:ext cx="5792470" cy="171843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25600"/>
                    <a:gridCol w="4166870"/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</a:tr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Largest deficit:</a:t>
                          </a: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𝑛𝑜𝑟𝑚</m:t>
                                    </m:r>
                                  </m:sub>
                                </m:sSub>
                                <m:r>
                                  <a:rPr lang="en-GB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1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  <m:d>
                                  <m:dPr>
                                    <m:ctrlPr>
                                      <a:rPr lang="en-GB" sz="11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GB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𝑛𝑜𝑟𝑚</m:t>
                                        </m:r>
                                        <m:r>
                                          <a:rPr lang="en-GB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GB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11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GB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𝑛𝑜𝑟𝑚</m:t>
                                        </m:r>
                                        <m:r>
                                          <a:rPr lang="en-GB" sz="11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a:rPr lang="en-GB" sz="11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Root-sum-square:</a:t>
                          </a: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𝑛𝑜𝑟𝑚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=1−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GB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1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1−</m:t>
                                                    </m:r>
                                                    <m:r>
                                                      <a:rPr lang="en-GB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𝑛𝑜𝑟𝑚</m:t>
                                                    </m:r>
                                                    <m:r>
                                                      <a:rPr lang="en-GB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GB" sz="1100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GB" sz="11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Linear:</a:t>
                          </a: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𝑛𝑜𝑟𝑚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=1−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GB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100">
                                                <a:effectLst/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GB" sz="1100">
                                                <a:effectLst/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GB" sz="1100">
                                                <a:effectLst/>
                                                <a:latin typeface="Cambria Math"/>
                                              </a:rPr>
                                              <m:t>𝑛𝑜𝑟𝑚</m:t>
                                            </m:r>
                                            <m:r>
                                              <a:rPr lang="en-GB" sz="1100"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sz="1100"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7996264"/>
                  </p:ext>
                </p:extLst>
              </p:nvPr>
            </p:nvGraphicFramePr>
            <p:xfrm>
              <a:off x="1727200" y="4749800"/>
              <a:ext cx="5792470" cy="171843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25600"/>
                    <a:gridCol w="4166870"/>
                  </a:tblGrid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</a:tr>
                  <a:tr h="3409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Largest deficit:</a:t>
                          </a: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035" t="-100000" b="-553571"/>
                          </a:stretch>
                        </a:blipFill>
                      </a:tcPr>
                    </a:tc>
                  </a:tr>
                  <a:tr h="5695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Root-sum-square:</a:t>
                          </a: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035" t="-120430" b="-233333"/>
                          </a:stretch>
                        </a:blipFill>
                      </a:tcPr>
                    </a:tc>
                  </a:tr>
                  <a:tr h="46685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Linear:</a:t>
                          </a:r>
                          <a:endParaRPr lang="en-GB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035" t="-266234" b="-181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036577"/>
            <a:ext cx="6705600" cy="39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– CFD and Physical Tests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15" y="1255180"/>
            <a:ext cx="5773970" cy="47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– CFD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864319"/>
              </p:ext>
            </p:extLst>
          </p:nvPr>
        </p:nvGraphicFramePr>
        <p:xfrm>
          <a:off x="1422400" y="5054600"/>
          <a:ext cx="3665537" cy="13495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8282"/>
                <a:gridCol w="1117255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GB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RANS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ANSYS Fluent</a:t>
                      </a:r>
                      <a:endParaRPr lang="en-GB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15.0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Bulk </a:t>
                      </a:r>
                      <a:r>
                        <a:rPr lang="en-GB" sz="1100" dirty="0">
                          <a:effectLst/>
                        </a:rPr>
                        <a:t>flow wind speed 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12.0 m/s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Hub height wind speed (u</a:t>
                      </a:r>
                      <a:r>
                        <a:rPr lang="en-GB" sz="1100" baseline="-25000" dirty="0">
                          <a:effectLst/>
                        </a:rPr>
                        <a:t>0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11.4 m/s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Hub height turbulent kinetic energy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0.538 m</a:t>
                      </a:r>
                      <a:r>
                        <a:rPr lang="en-GB" sz="1100" baseline="30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/s</a:t>
                      </a:r>
                      <a:r>
                        <a:rPr lang="en-GB" sz="1100" baseline="300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Hub height turbulence intensity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5.26%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1" name="Picture 1" descr="C:\Users\k18348\Documents\MATLAB\WakesInvestigation\Reports\EWEA\Presentation\Mes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8" b="8531"/>
          <a:stretch/>
        </p:blipFill>
        <p:spPr bwMode="auto">
          <a:xfrm>
            <a:off x="-25722" y="1193800"/>
            <a:ext cx="916972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57553"/>
              </p:ext>
            </p:extLst>
          </p:nvPr>
        </p:nvGraphicFramePr>
        <p:xfrm>
          <a:off x="5130800" y="5054600"/>
          <a:ext cx="2395537" cy="13495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2525"/>
                <a:gridCol w="773012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Domain width</a:t>
                      </a:r>
                      <a:endParaRPr lang="en-GB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1134 m</a:t>
                      </a:r>
                      <a:endParaRPr lang="en-GB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Domain length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3150 m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Domain height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1134 m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cells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6-8 x 10</a:t>
                      </a:r>
                      <a:r>
                        <a:rPr lang="en-GB" sz="1100" baseline="30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Rotor diameter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126 m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Rotor hub height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90 m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Picture 12" descr="Image result for University of Oxfor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668520"/>
            <a:ext cx="1320800" cy="4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– </a:t>
            </a:r>
            <a:r>
              <a:rPr lang="en-GB" dirty="0"/>
              <a:t>Physical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38223"/>
              </p:ext>
            </p:extLst>
          </p:nvPr>
        </p:nvGraphicFramePr>
        <p:xfrm>
          <a:off x="2641600" y="4579112"/>
          <a:ext cx="4267200" cy="15422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Hub height flow speed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0.463 m/s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Hub height turbulence intensity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12%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Tank width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 m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Length of test section 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 m 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Still water depth 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0.45 m 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Turbine diameter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 m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Turbine hub height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0.225 m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3" descr="http://www.energy.manchester.ac.uk/media/eps/manchester-energy/about-us/b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1" y="1941626"/>
            <a:ext cx="9161232" cy="19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university of manchest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49" y="3860800"/>
            <a:ext cx="1205551" cy="50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Analytic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Picture 1" descr="C:\Users\k18348\Documents\MATLAB\WakesInvestigation\Reports\EWEA\Presentation\Mes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r="50000" b="8531"/>
          <a:stretch/>
        </p:blipFill>
        <p:spPr bwMode="auto">
          <a:xfrm>
            <a:off x="0" y="1600200"/>
            <a:ext cx="3779520" cy="340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5" t="37079" r="37493" b="47254"/>
          <a:stretch/>
        </p:blipFill>
        <p:spPr bwMode="auto">
          <a:xfrm flipH="1">
            <a:off x="5597953" y="736600"/>
            <a:ext cx="3334693" cy="2037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4792" y="1776795"/>
            <a:ext cx="1854419" cy="984106"/>
            <a:chOff x="914400" y="1066800"/>
            <a:chExt cx="2249559" cy="1193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914400" y="2209800"/>
              <a:ext cx="2235200" cy="50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149600" y="1066800"/>
              <a:ext cx="14359" cy="1143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1117600"/>
              <a:ext cx="0" cy="1143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928759" y="1066800"/>
              <a:ext cx="2235200" cy="50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5536" r="8103" b="11157"/>
          <a:stretch/>
        </p:blipFill>
        <p:spPr bwMode="auto">
          <a:xfrm>
            <a:off x="5547152" y="4495800"/>
            <a:ext cx="3557801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5547152" y="2057400"/>
            <a:ext cx="34054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794000" y="1597264"/>
            <a:ext cx="2807899" cy="13012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Remove Shear</a:t>
            </a:r>
            <a:endParaRPr lang="en-GB" b="1" dirty="0"/>
          </a:p>
        </p:txBody>
      </p:sp>
      <p:sp>
        <p:nvSpPr>
          <p:cNvPr id="25" name="Down Arrow 24"/>
          <p:cNvSpPr/>
          <p:nvPr/>
        </p:nvSpPr>
        <p:spPr>
          <a:xfrm>
            <a:off x="6300099" y="2289096"/>
            <a:ext cx="1930400" cy="2032000"/>
          </a:xfrm>
          <a:prstGeom prst="downArrow">
            <a:avLst>
              <a:gd name="adj1" fmla="val 50000"/>
              <a:gd name="adj2" fmla="val 495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Hub Height </a:t>
            </a:r>
            <a:r>
              <a:rPr lang="en-GB" b="1" dirty="0"/>
              <a:t>P</a:t>
            </a:r>
            <a:r>
              <a:rPr lang="en-GB" b="1" dirty="0" smtClean="0"/>
              <a:t>rofile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05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Velocity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857" r="11246" b="13142"/>
          <a:stretch/>
        </p:blipFill>
        <p:spPr bwMode="auto">
          <a:xfrm>
            <a:off x="457200" y="889000"/>
            <a:ext cx="8229600" cy="5346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50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2780" r="11596" b="12848"/>
          <a:stretch/>
        </p:blipFill>
        <p:spPr bwMode="auto">
          <a:xfrm>
            <a:off x="457201" y="904240"/>
            <a:ext cx="8229600" cy="5383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TKE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ADB-E95E-4587-963D-D3C6AB2E96C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8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1.02"/>
  <p:tag name="BASIS" val="UniperVorlage"/>
</p:tagLst>
</file>

<file path=ppt/theme/theme1.xml><?xml version="1.0" encoding="utf-8"?>
<a:theme xmlns:a="http://schemas.openxmlformats.org/drawingml/2006/main" name="Uniper">
  <a:themeElements>
    <a:clrScheme name="Uniper_1">
      <a:dk1>
        <a:srgbClr val="5E5E5E"/>
      </a:dk1>
      <a:lt1>
        <a:srgbClr val="FFFFFF"/>
      </a:lt1>
      <a:dk2>
        <a:srgbClr val="0078DC"/>
      </a:dk2>
      <a:lt2>
        <a:srgbClr val="FFFFFF"/>
      </a:lt2>
      <a:accent1>
        <a:srgbClr val="C1E3FC"/>
      </a:accent1>
      <a:accent2>
        <a:srgbClr val="00A7F0"/>
      </a:accent2>
      <a:accent3>
        <a:srgbClr val="0875BB"/>
      </a:accent3>
      <a:accent4>
        <a:srgbClr val="29527A"/>
      </a:accent4>
      <a:accent5>
        <a:srgbClr val="0097EE"/>
      </a:accent5>
      <a:accent6>
        <a:srgbClr val="8CCCF7"/>
      </a:accent6>
      <a:hlink>
        <a:srgbClr val="B3B3B3"/>
      </a:hlink>
      <a:folHlink>
        <a:srgbClr val="5E5E5E"/>
      </a:folHlink>
    </a:clrScheme>
    <a:fontScheme name="Uni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per_1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0875BB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a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ED8C1C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b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FFEA00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2c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A7F0"/>
        </a:accent2>
        <a:accent3>
          <a:srgbClr val="B5D45B"/>
        </a:accent3>
        <a:accent4>
          <a:srgbClr val="29527A"/>
        </a:accent4>
        <a:accent5>
          <a:srgbClr val="0097EE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3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ED8C1C"/>
        </a:accent2>
        <a:accent3>
          <a:srgbClr val="5CBCF5"/>
        </a:accent3>
        <a:accent4>
          <a:srgbClr val="B5D45B"/>
        </a:accent4>
        <a:accent5>
          <a:srgbClr val="29527A"/>
        </a:accent5>
        <a:accent6>
          <a:srgbClr val="8CCCF7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4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29527A"/>
        </a:accent1>
        <a:accent2>
          <a:srgbClr val="FFEA00"/>
        </a:accent2>
        <a:accent3>
          <a:srgbClr val="C1E3FC"/>
        </a:accent3>
        <a:accent4>
          <a:srgbClr val="B5D45B"/>
        </a:accent4>
        <a:accent5>
          <a:srgbClr val="ED8C1C"/>
        </a:accent5>
        <a:accent6>
          <a:srgbClr val="5CBCF5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5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E3D4BC"/>
        </a:accent1>
        <a:accent2>
          <a:srgbClr val="5CBCF5"/>
        </a:accent2>
        <a:accent3>
          <a:srgbClr val="5E5E5E"/>
        </a:accent3>
        <a:accent4>
          <a:srgbClr val="135B8B"/>
        </a:accent4>
        <a:accent5>
          <a:srgbClr val="B3B3B3"/>
        </a:accent5>
        <a:accent6>
          <a:srgbClr val="876C59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er_6">
        <a:dk1>
          <a:srgbClr val="5E5E5E"/>
        </a:dk1>
        <a:lt1>
          <a:srgbClr val="FFFFFF"/>
        </a:lt1>
        <a:dk2>
          <a:srgbClr val="0078DC"/>
        </a:dk2>
        <a:lt2>
          <a:srgbClr val="FFFFFF"/>
        </a:lt2>
        <a:accent1>
          <a:srgbClr val="C1E3FC"/>
        </a:accent1>
        <a:accent2>
          <a:srgbClr val="0078DC"/>
        </a:accent2>
        <a:accent3>
          <a:srgbClr val="E3D4BC"/>
        </a:accent3>
        <a:accent4>
          <a:srgbClr val="876C59"/>
        </a:accent4>
        <a:accent5>
          <a:srgbClr val="5CBCF5"/>
        </a:accent5>
        <a:accent6>
          <a:srgbClr val="135B8B"/>
        </a:accent6>
        <a:hlink>
          <a:srgbClr val="B3B3B3"/>
        </a:hlink>
        <a:folHlink>
          <a:srgbClr val="5E5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On-screen Show (4:3)</PresentationFormat>
  <Paragraphs>147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Uniper</vt:lpstr>
      <vt:lpstr>Limitations to the validity of single wake superposition in wind farm yield assessment </vt:lpstr>
      <vt:lpstr>Uniper Engineering - Strong Pedigree across the Energy Sector</vt:lpstr>
      <vt:lpstr>Introduction – Wake Interaction</vt:lpstr>
      <vt:lpstr>Method – CFD and Physical Tests</vt:lpstr>
      <vt:lpstr>Method – CFD</vt:lpstr>
      <vt:lpstr>Method – Physical Tests</vt:lpstr>
      <vt:lpstr>Results – Analytic Method</vt:lpstr>
      <vt:lpstr>Results – Velocity </vt:lpstr>
      <vt:lpstr>Results - TKE</vt:lpstr>
      <vt:lpstr>Analysis – Inline case</vt:lpstr>
      <vt:lpstr>Analysis – Inline case</vt:lpstr>
      <vt:lpstr>The Uptick</vt:lpstr>
      <vt:lpstr>Analysis – Partly offset case - CFD</vt:lpstr>
      <vt:lpstr>Analysis – Partly offset case - CFD</vt:lpstr>
      <vt:lpstr>Analysis – Partly offset case - Flume</vt:lpstr>
      <vt:lpstr>Analysis – Fully offset case</vt:lpstr>
      <vt:lpstr>Analysis – Fully offset case</vt:lpstr>
      <vt:lpstr>Wakes – Interaction Effect</vt:lpstr>
      <vt:lpstr>Why it matters – a three turbine illustration</vt:lpstr>
      <vt:lpstr>Why it matters – a three turbine illustration</vt:lpstr>
      <vt:lpstr>Conclusions</vt:lpstr>
      <vt:lpstr>Thanks and Questions</vt:lpstr>
      <vt:lpstr>Backup Slides</vt:lpstr>
      <vt:lpstr>Real Data</vt:lpstr>
      <vt:lpstr>The “Uptick”</vt:lpstr>
    </vt:vector>
  </TitlesOfParts>
  <Company>Uniper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Uniper Presentation</dc:title>
  <dc:creator>Gunn, Kester Dr.</dc:creator>
  <cp:lastModifiedBy>Media</cp:lastModifiedBy>
  <cp:revision>126</cp:revision>
  <dcterms:created xsi:type="dcterms:W3CDTF">2015-12-04T14:40:33Z</dcterms:created>
  <dcterms:modified xsi:type="dcterms:W3CDTF">2016-09-29T10:59:43Z</dcterms:modified>
</cp:coreProperties>
</file>