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2" r:id="rId3"/>
    <p:sldId id="257" r:id="rId4"/>
    <p:sldId id="258" r:id="rId5"/>
    <p:sldId id="259" r:id="rId6"/>
    <p:sldId id="260" r:id="rId7"/>
    <p:sldId id="280" r:id="rId8"/>
    <p:sldId id="261" r:id="rId9"/>
    <p:sldId id="262" r:id="rId10"/>
    <p:sldId id="263" r:id="rId11"/>
    <p:sldId id="269" r:id="rId12"/>
    <p:sldId id="283" r:id="rId13"/>
    <p:sldId id="271" r:id="rId14"/>
    <p:sldId id="264" r:id="rId15"/>
    <p:sldId id="265" r:id="rId16"/>
    <p:sldId id="266" r:id="rId17"/>
    <p:sldId id="270" r:id="rId18"/>
    <p:sldId id="276" r:id="rId19"/>
    <p:sldId id="267" r:id="rId20"/>
    <p:sldId id="268" r:id="rId21"/>
    <p:sldId id="277" r:id="rId22"/>
    <p:sldId id="278" r:id="rId23"/>
    <p:sldId id="273" r:id="rId24"/>
    <p:sldId id="281" r:id="rId25"/>
    <p:sldId id="272" r:id="rId26"/>
  </p:sldIdLst>
  <p:sldSz cx="9144000" cy="6858000" type="screen4x3"/>
  <p:notesSz cx="6858000" cy="9144000"/>
  <p:custDataLst>
    <p:tags r:id="rId29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0B1A31B-9667-4C65-8FA2-57C3F8623349}">
          <p14:sldIdLst>
            <p14:sldId id="256"/>
            <p14:sldId id="282"/>
            <p14:sldId id="257"/>
            <p14:sldId id="258"/>
            <p14:sldId id="259"/>
            <p14:sldId id="260"/>
            <p14:sldId id="280"/>
            <p14:sldId id="261"/>
            <p14:sldId id="262"/>
            <p14:sldId id="263"/>
            <p14:sldId id="269"/>
            <p14:sldId id="283"/>
            <p14:sldId id="271"/>
            <p14:sldId id="264"/>
            <p14:sldId id="265"/>
            <p14:sldId id="266"/>
            <p14:sldId id="270"/>
            <p14:sldId id="276"/>
            <p14:sldId id="267"/>
            <p14:sldId id="268"/>
            <p14:sldId id="277"/>
            <p14:sldId id="278"/>
          </p14:sldIdLst>
        </p14:section>
        <p14:section name="Untitled Section" id="{AF1573DE-30C6-434E-A80E-24EF9A3305FA}">
          <p14:sldIdLst>
            <p14:sldId id="273"/>
            <p14:sldId id="281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5E5E5E"/>
    <a:srgbClr val="FFFFFF"/>
    <a:srgbClr val="FFEA00"/>
    <a:srgbClr val="FFE600"/>
    <a:srgbClr val="0078DC"/>
    <a:srgbClr val="E625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9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558" y="-82"/>
      </p:cViewPr>
      <p:guideLst>
        <p:guide orient="horz" pos="2880"/>
        <p:guide pos="2160"/>
      </p:guideLst>
    </p:cSldViewPr>
  </p:notesViewPr>
  <p:gridSpacing cx="50800" cy="50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sz="105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2BE8F-B637-4C47-B142-3817287274CE}" type="datetimeFigureOut">
              <a:rPr lang="de-DE" sz="1050" smtClean="0">
                <a:latin typeface="Arial" pitchFamily="34" charset="0"/>
                <a:cs typeface="Arial" pitchFamily="34" charset="0"/>
              </a:rPr>
              <a:pPr/>
              <a:t>29.09.2016</a:t>
            </a:fld>
            <a:endParaRPr lang="de-DE" sz="105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sz="105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711D6-7C16-408D-AB39-A77E8CF5A3FD}" type="slidenum">
              <a:rPr lang="de-DE" sz="1050" smtClean="0">
                <a:latin typeface="Arial" pitchFamily="34" charset="0"/>
                <a:cs typeface="Arial" pitchFamily="34" charset="0"/>
              </a:rPr>
              <a:pPr/>
              <a:t>‹#›</a:t>
            </a:fld>
            <a:endParaRPr lang="de-DE" sz="105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946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8DAF9-FCAF-40AF-8859-05C8E311A5C6}" type="datetimeFigureOut">
              <a:rPr lang="de-DE" smtClean="0"/>
              <a:pPr/>
              <a:t>29.09.2016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C4BC3-9AD3-461B-862E-410046728F4C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0663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defRPr sz="105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07963" indent="-206375" algn="l" defTabSz="914400" rtl="0" eaLnBrk="1" latinLnBrk="0" hangingPunct="1">
      <a:buClr>
        <a:srgbClr val="0078DC"/>
      </a:buClr>
      <a:buFont typeface="Wingdings" pitchFamily="2" charset="2"/>
      <a:buChar char=""/>
      <a:defRPr sz="105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209550" indent="0" algn="l" defTabSz="914400" rtl="0" eaLnBrk="1" latinLnBrk="0" hangingPunct="1">
      <a:defRPr sz="105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412750" indent="-201613" algn="l" defTabSz="914400" rtl="0" eaLnBrk="1" latinLnBrk="0" hangingPunct="1">
      <a:buClr>
        <a:srgbClr val="0078DC"/>
      </a:buClr>
      <a:buFont typeface="Wingdings" pitchFamily="2" charset="2"/>
      <a:buChar char=""/>
      <a:defRPr sz="105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414338" indent="0" algn="l" defTabSz="914400" rtl="0" eaLnBrk="1" latinLnBrk="0" hangingPunct="1">
      <a:defRPr sz="105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Modified boundary conditions in EV will take the flow velocity at</a:t>
            </a:r>
            <a:r>
              <a:rPr lang="en-GB" baseline="0" dirty="0" smtClean="0"/>
              <a:t> the wake boundary to be the velocity of the upstream wake at that given location, rather than the free stream which is what currently happens.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0C4BC3-9AD3-461B-862E-410046728F4C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6572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00000" y="4201200"/>
            <a:ext cx="7344000" cy="1569600"/>
          </a:xfrm>
        </p:spPr>
        <p:txBody>
          <a:bodyPr anchor="b" anchorCtr="0">
            <a:noAutofit/>
          </a:bodyPr>
          <a:lstStyle>
            <a:lvl1pPr>
              <a:defRPr sz="3400">
                <a:solidFill>
                  <a:srgbClr val="E6252E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00000" y="5878800"/>
            <a:ext cx="7344000" cy="2880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>
                <a:solidFill>
                  <a:srgbClr val="5E5E5E"/>
                </a:solidFill>
              </a:defRPr>
            </a:lvl1pPr>
            <a:lvl2pPr marL="457200" indent="0" algn="l">
              <a:buNone/>
              <a:defRPr>
                <a:solidFill>
                  <a:srgbClr val="5E5E5E"/>
                </a:solidFill>
              </a:defRPr>
            </a:lvl2pPr>
            <a:lvl3pPr marL="914400" indent="0" algn="l">
              <a:buNone/>
              <a:defRPr>
                <a:solidFill>
                  <a:srgbClr val="5E5E5E"/>
                </a:solidFill>
              </a:defRPr>
            </a:lvl3pPr>
            <a:lvl4pPr marL="1371600" indent="0" algn="l">
              <a:buNone/>
              <a:defRPr>
                <a:solidFill>
                  <a:srgbClr val="5E5E5E"/>
                </a:solidFill>
              </a:defRPr>
            </a:lvl4pPr>
            <a:lvl5pPr marL="1828800" indent="0" algn="l">
              <a:buNone/>
              <a:defRPr>
                <a:solidFill>
                  <a:srgbClr val="5E5E5E"/>
                </a:solidFill>
              </a:defRPr>
            </a:lvl5pPr>
            <a:lvl6pPr marL="2286000" indent="0" algn="l">
              <a:buNone/>
              <a:defRPr>
                <a:solidFill>
                  <a:srgbClr val="5E5E5E"/>
                </a:solidFill>
              </a:defRPr>
            </a:lvl6pPr>
            <a:lvl7pPr marL="2743200" indent="0" algn="l">
              <a:buNone/>
              <a:defRPr>
                <a:solidFill>
                  <a:srgbClr val="5E5E5E"/>
                </a:solidFill>
              </a:defRPr>
            </a:lvl7pPr>
            <a:lvl8pPr marL="3200400" indent="0" algn="l">
              <a:buNone/>
              <a:defRPr>
                <a:solidFill>
                  <a:srgbClr val="5E5E5E"/>
                </a:solidFill>
              </a:defRPr>
            </a:lvl8pPr>
            <a:lvl9pPr marL="3657600" indent="0" algn="l">
              <a:buNone/>
              <a:defRPr>
                <a:solidFill>
                  <a:srgbClr val="5E5E5E"/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pic>
        <p:nvPicPr>
          <p:cNvPr id="7" name="Grafik 6" descr="Uniper_Logo_Office_CO_PPT_lar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4000" y="410400"/>
            <a:ext cx="2721600" cy="23552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, Blue-World-Mo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lue_World_Plume" descr="Uniper_Blue-World_05_Plume.jpg"/>
          <p:cNvPicPr>
            <a:picLocks noChangeAspect="1"/>
          </p:cNvPicPr>
          <p:nvPr userDrawn="1"/>
        </p:nvPicPr>
        <p:blipFill>
          <a:blip r:embed="rId2" cstate="print"/>
          <a:srcRect r="5739"/>
          <a:stretch>
            <a:fillRect/>
          </a:stretch>
        </p:blipFill>
        <p:spPr>
          <a:xfrm>
            <a:off x="0" y="-1"/>
            <a:ext cx="9148800" cy="68616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00000" y="4201200"/>
            <a:ext cx="7344000" cy="1569600"/>
          </a:xfrm>
        </p:spPr>
        <p:txBody>
          <a:bodyPr anchor="b" anchorCtr="0">
            <a:noAutofit/>
          </a:bodyPr>
          <a:lstStyle>
            <a:lvl1pPr>
              <a:defRPr sz="3400">
                <a:solidFill>
                  <a:srgbClr val="FFEA00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00000" y="5878800"/>
            <a:ext cx="7344000" cy="2880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marL="457200" indent="0" algn="l">
              <a:buNone/>
              <a:defRPr>
                <a:solidFill>
                  <a:srgbClr val="FFFFFF"/>
                </a:solidFill>
              </a:defRPr>
            </a:lvl2pPr>
            <a:lvl3pPr marL="914400" indent="0" algn="l">
              <a:buNone/>
              <a:defRPr>
                <a:solidFill>
                  <a:srgbClr val="FFFFFF"/>
                </a:solidFill>
              </a:defRPr>
            </a:lvl3pPr>
            <a:lvl4pPr marL="1371600" indent="0" algn="l">
              <a:buNone/>
              <a:defRPr>
                <a:solidFill>
                  <a:srgbClr val="FFFFFF"/>
                </a:solidFill>
              </a:defRPr>
            </a:lvl4pPr>
            <a:lvl5pPr marL="1828800" indent="0" algn="l">
              <a:buNone/>
              <a:defRPr>
                <a:solidFill>
                  <a:srgbClr val="FFFFFF"/>
                </a:solidFill>
              </a:defRPr>
            </a:lvl5pPr>
            <a:lvl6pPr marL="2286000" indent="0" algn="l">
              <a:buNone/>
              <a:defRPr>
                <a:solidFill>
                  <a:srgbClr val="FFFFFF"/>
                </a:solidFill>
              </a:defRPr>
            </a:lvl6pPr>
            <a:lvl7pPr marL="2743200" indent="0" algn="l">
              <a:buNone/>
              <a:defRPr>
                <a:solidFill>
                  <a:srgbClr val="FFFFFF"/>
                </a:solidFill>
              </a:defRPr>
            </a:lvl7pPr>
            <a:lvl8pPr marL="3200400" indent="0" algn="l">
              <a:buNone/>
              <a:defRPr>
                <a:solidFill>
                  <a:srgbClr val="FFFFFF"/>
                </a:solidFill>
              </a:defRPr>
            </a:lvl8pPr>
            <a:lvl9pPr marL="3657600" indent="0" algn="l"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pic>
        <p:nvPicPr>
          <p:cNvPr id="6" name="Grafik 5" descr="Uniper_Logo_Office_White_PPT_lar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000" y="410400"/>
            <a:ext cx="2721600" cy="23552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4000" y="1328399"/>
            <a:ext cx="3888000" cy="45468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buFont typeface="Wingdings" pitchFamily="2" charset="2"/>
              <a:buChar char="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000" y="1328399"/>
            <a:ext cx="3888000" cy="45468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r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4000" y="1328399"/>
            <a:ext cx="2592000" cy="45468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buFont typeface="Wingdings" pitchFamily="2" charset="2"/>
              <a:buChar char="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276000" y="1328399"/>
            <a:ext cx="2592000" cy="45468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Inhaltsplatzhalter 3"/>
          <p:cNvSpPr>
            <a:spLocks noGrp="1"/>
          </p:cNvSpPr>
          <p:nvPr>
            <p:ph sz="half" idx="13"/>
          </p:nvPr>
        </p:nvSpPr>
        <p:spPr>
          <a:xfrm>
            <a:off x="6048000" y="1328400"/>
            <a:ext cx="2592000" cy="45468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000" y="1328400"/>
            <a:ext cx="3888000" cy="28800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000" y="1602000"/>
            <a:ext cx="3888000" cy="42732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000" y="1328400"/>
            <a:ext cx="3888000" cy="28800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000" y="1602000"/>
            <a:ext cx="3888000" cy="42732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04000" y="306000"/>
            <a:ext cx="81360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000" y="1328399"/>
            <a:ext cx="8136000" cy="4546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  <a:p>
            <a:pPr lvl="5"/>
            <a:endParaRPr lang="de-DE" dirty="0" smtClean="0"/>
          </a:p>
          <a:p>
            <a:pPr lvl="4"/>
            <a:endParaRPr lang="de-DE" dirty="0" smtClean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476000" y="6084000"/>
            <a:ext cx="6480000" cy="414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rgbClr val="5E5E5E"/>
                </a:solidFill>
              </a:defRPr>
            </a:lvl1pPr>
            <a:lvl2pPr>
              <a:defRPr sz="900">
                <a:solidFill>
                  <a:srgbClr val="5E5E5E"/>
                </a:solidFill>
              </a:defRPr>
            </a:lvl2pPr>
            <a:lvl3pPr>
              <a:defRPr sz="900">
                <a:solidFill>
                  <a:srgbClr val="5E5E5E"/>
                </a:solidFill>
              </a:defRPr>
            </a:lvl3pPr>
            <a:lvl4pPr>
              <a:defRPr sz="900">
                <a:solidFill>
                  <a:srgbClr val="5E5E5E"/>
                </a:solidFill>
              </a:defRPr>
            </a:lvl4pPr>
            <a:lvl5pPr>
              <a:defRPr sz="900">
                <a:solidFill>
                  <a:srgbClr val="5E5E5E"/>
                </a:solidFill>
              </a:defRPr>
            </a:lvl5pPr>
            <a:lvl6pPr>
              <a:defRPr sz="900">
                <a:solidFill>
                  <a:srgbClr val="5E5E5E"/>
                </a:solidFill>
              </a:defRPr>
            </a:lvl6pPr>
            <a:lvl7pPr>
              <a:defRPr sz="900">
                <a:solidFill>
                  <a:srgbClr val="5E5E5E"/>
                </a:solidFill>
              </a:defRPr>
            </a:lvl7pPr>
            <a:lvl8pPr>
              <a:defRPr sz="900">
                <a:solidFill>
                  <a:srgbClr val="5E5E5E"/>
                </a:solidFill>
              </a:defRPr>
            </a:lvl8pPr>
            <a:lvl9pPr>
              <a:defRPr sz="900">
                <a:solidFill>
                  <a:srgbClr val="5E5E5E"/>
                </a:solidFill>
              </a:defRPr>
            </a:lvl9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280000" y="6084000"/>
            <a:ext cx="360000" cy="414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rgbClr val="0078DC"/>
                </a:solidFill>
              </a:defRPr>
            </a:lvl1pPr>
          </a:lstStyle>
          <a:p>
            <a:fld id="{9D543ADB-E95E-4587-963D-D3C6AB2E96C0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8" name="Grafik 7" descr="Uniper_Logo_Office_CO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4000" y="6037200"/>
            <a:ext cx="579600" cy="50240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0078DC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rgbClr val="5E5E5E"/>
          </a:solidFill>
          <a:latin typeface="+mn-lt"/>
          <a:ea typeface="+mn-ea"/>
          <a:cs typeface="+mn-cs"/>
        </a:defRPr>
      </a:lvl1pPr>
      <a:lvl2pPr marL="207963" indent="-206375" algn="l" defTabSz="914400" rtl="0" eaLnBrk="1" latinLnBrk="0" hangingPunct="1">
        <a:spcBef>
          <a:spcPts val="0"/>
        </a:spcBef>
        <a:spcAft>
          <a:spcPts val="600"/>
        </a:spcAft>
        <a:buClr>
          <a:srgbClr val="0078DC"/>
        </a:buClr>
        <a:buFont typeface="Wingdings" pitchFamily="2" charset="2"/>
        <a:buChar char=""/>
        <a:defRPr sz="1800" kern="1200">
          <a:solidFill>
            <a:srgbClr val="5E5E5E"/>
          </a:solidFill>
          <a:latin typeface="+mn-lt"/>
          <a:ea typeface="+mn-ea"/>
          <a:cs typeface="+mn-cs"/>
        </a:defRPr>
      </a:lvl2pPr>
      <a:lvl3pPr marL="209550" indent="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rgbClr val="5E5E5E"/>
          </a:solidFill>
          <a:latin typeface="+mn-lt"/>
          <a:ea typeface="+mn-ea"/>
          <a:cs typeface="+mn-cs"/>
        </a:defRPr>
      </a:lvl3pPr>
      <a:lvl4pPr marL="412750" indent="-201613" algn="l" defTabSz="914400" rtl="0" eaLnBrk="1" latinLnBrk="0" hangingPunct="1">
        <a:spcBef>
          <a:spcPts val="0"/>
        </a:spcBef>
        <a:spcAft>
          <a:spcPts val="600"/>
        </a:spcAft>
        <a:buClr>
          <a:srgbClr val="0078DC"/>
        </a:buClr>
        <a:buFont typeface="Wingdings" pitchFamily="2" charset="2"/>
        <a:buChar char=""/>
        <a:defRPr sz="1800" kern="1200">
          <a:solidFill>
            <a:srgbClr val="5E5E5E"/>
          </a:solidFill>
          <a:latin typeface="+mn-lt"/>
          <a:ea typeface="+mn-ea"/>
          <a:cs typeface="+mn-cs"/>
        </a:defRPr>
      </a:lvl4pPr>
      <a:lvl5pPr marL="414338" indent="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rgbClr val="5E5E5E"/>
          </a:solidFill>
          <a:latin typeface="+mn-lt"/>
          <a:ea typeface="+mn-ea"/>
          <a:cs typeface="+mn-cs"/>
        </a:defRPr>
      </a:lvl5pPr>
      <a:lvl6pPr marL="617538" indent="-203200" algn="l" defTabSz="914400" rtl="0" eaLnBrk="1" latinLnBrk="0" hangingPunct="1">
        <a:spcBef>
          <a:spcPts val="0"/>
        </a:spcBef>
        <a:spcAft>
          <a:spcPts val="600"/>
        </a:spcAft>
        <a:buClr>
          <a:srgbClr val="0078DC"/>
        </a:buClr>
        <a:buFont typeface="Wingdings" pitchFamily="2" charset="2"/>
        <a:buChar char=""/>
        <a:defRPr sz="1800" kern="1200">
          <a:solidFill>
            <a:srgbClr val="5E5E5E"/>
          </a:solidFill>
          <a:latin typeface="+mn-lt"/>
          <a:ea typeface="+mn-ea"/>
          <a:cs typeface="+mn-cs"/>
        </a:defRPr>
      </a:lvl6pPr>
      <a:lvl7pPr marL="617538" indent="0" algn="l" defTabSz="914400" rtl="0" eaLnBrk="1" latinLnBrk="0" hangingPunct="1">
        <a:spcBef>
          <a:spcPts val="0"/>
        </a:spcBef>
        <a:buFont typeface="Arial" pitchFamily="34" charset="0"/>
        <a:buNone/>
        <a:defRPr sz="1800" kern="1200">
          <a:solidFill>
            <a:srgbClr val="5E5E5E"/>
          </a:solidFill>
          <a:latin typeface="+mn-lt"/>
          <a:ea typeface="+mn-ea"/>
          <a:cs typeface="+mn-cs"/>
        </a:defRPr>
      </a:lvl7pPr>
      <a:lvl8pPr marL="820738" indent="-203200" algn="l" defTabSz="914400" rtl="0" eaLnBrk="1" latinLnBrk="0" hangingPunct="1">
        <a:spcBef>
          <a:spcPts val="0"/>
        </a:spcBef>
        <a:buClr>
          <a:srgbClr val="0078DC"/>
        </a:buClr>
        <a:buFont typeface="Wingdings" pitchFamily="2" charset="2"/>
        <a:buChar char=""/>
        <a:defRPr sz="1800" kern="1200">
          <a:solidFill>
            <a:srgbClr val="5E5E5E"/>
          </a:solidFill>
          <a:latin typeface="+mn-lt"/>
          <a:ea typeface="+mn-ea"/>
          <a:cs typeface="+mn-cs"/>
        </a:defRPr>
      </a:lvl8pPr>
      <a:lvl9pPr marL="820738" indent="0" algn="l" defTabSz="914400" rtl="0" eaLnBrk="1" latinLnBrk="0" hangingPunct="1">
        <a:spcBef>
          <a:spcPts val="0"/>
        </a:spcBef>
        <a:buFont typeface="Arial" pitchFamily="34" charset="0"/>
        <a:buNone/>
        <a:defRPr sz="1800" kern="1200">
          <a:solidFill>
            <a:srgbClr val="5E5E5E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2800" y="3581400"/>
            <a:ext cx="7344000" cy="1569600"/>
          </a:xfrm>
        </p:spPr>
        <p:txBody>
          <a:bodyPr/>
          <a:lstStyle/>
          <a:p>
            <a:r>
              <a:rPr lang="en-GB" dirty="0">
                <a:solidFill>
                  <a:srgbClr val="0078DC"/>
                </a:solidFill>
              </a:rPr>
              <a:t>Limitations to the validity of single wake superposition in wind farm yield </a:t>
            </a:r>
            <a:r>
              <a:rPr lang="en-GB" dirty="0" smtClean="0">
                <a:solidFill>
                  <a:srgbClr val="0078DC"/>
                </a:solidFill>
              </a:rPr>
              <a:t>assessment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62000" y="4902200"/>
            <a:ext cx="7344000" cy="288000"/>
          </a:xfrm>
        </p:spPr>
        <p:txBody>
          <a:bodyPr/>
          <a:lstStyle/>
          <a:p>
            <a:r>
              <a:rPr lang="en-GB" b="1" dirty="0"/>
              <a:t>K. Gunn</a:t>
            </a:r>
            <a:r>
              <a:rPr lang="en-GB" b="1" baseline="30000" dirty="0"/>
              <a:t>1</a:t>
            </a:r>
            <a:r>
              <a:rPr lang="en-GB" b="1" dirty="0"/>
              <a:t>, C. Stock-Williams</a:t>
            </a:r>
            <a:r>
              <a:rPr lang="en-GB" b="1" baseline="30000" dirty="0"/>
              <a:t>1</a:t>
            </a:r>
            <a:r>
              <a:rPr lang="en-GB" b="1" dirty="0"/>
              <a:t>, M. Burke</a:t>
            </a:r>
            <a:r>
              <a:rPr lang="en-GB" b="1" baseline="30000" dirty="0"/>
              <a:t>1</a:t>
            </a:r>
            <a:r>
              <a:rPr lang="en-GB" b="1" dirty="0"/>
              <a:t>, R. Willden</a:t>
            </a:r>
            <a:r>
              <a:rPr lang="en-GB" b="1" baseline="30000" dirty="0"/>
              <a:t>2</a:t>
            </a:r>
            <a:r>
              <a:rPr lang="en-GB" b="1" dirty="0"/>
              <a:t>, C. Vogel</a:t>
            </a:r>
            <a:r>
              <a:rPr lang="en-GB" b="1" baseline="30000" dirty="0"/>
              <a:t>2</a:t>
            </a:r>
            <a:r>
              <a:rPr lang="en-GB" b="1" dirty="0"/>
              <a:t>, </a:t>
            </a:r>
            <a:endParaRPr lang="en-GB" b="1" dirty="0" smtClean="0"/>
          </a:p>
          <a:p>
            <a:r>
              <a:rPr lang="en-GB" b="1" dirty="0" smtClean="0"/>
              <a:t>W. </a:t>
            </a:r>
            <a:r>
              <a:rPr lang="en-GB" b="1" dirty="0"/>
              <a:t>Hunter</a:t>
            </a:r>
            <a:r>
              <a:rPr lang="en-GB" b="1" baseline="30000" dirty="0"/>
              <a:t>2</a:t>
            </a:r>
            <a:r>
              <a:rPr lang="en-GB" b="1" dirty="0"/>
              <a:t>, T. Stallard</a:t>
            </a:r>
            <a:r>
              <a:rPr lang="en-GB" b="1" baseline="30000" dirty="0"/>
              <a:t>3</a:t>
            </a:r>
            <a:r>
              <a:rPr lang="en-GB" b="1" dirty="0"/>
              <a:t>, N. Robinson</a:t>
            </a:r>
            <a:r>
              <a:rPr lang="en-GB" b="1" baseline="30000" dirty="0"/>
              <a:t>4</a:t>
            </a:r>
            <a:r>
              <a:rPr lang="en-GB" b="1" dirty="0"/>
              <a:t>, S. R. Schmidt</a:t>
            </a:r>
            <a:r>
              <a:rPr lang="en-GB" b="1" baseline="30000" dirty="0"/>
              <a:t>5</a:t>
            </a:r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660400" y="5613400"/>
            <a:ext cx="325876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aseline="30000" dirty="0"/>
              <a:t>1</a:t>
            </a:r>
            <a:r>
              <a:rPr lang="en-GB" sz="1100" dirty="0"/>
              <a:t>Uniper </a:t>
            </a:r>
            <a:r>
              <a:rPr lang="en-GB" sz="1100" dirty="0" smtClean="0"/>
              <a:t>Engineering</a:t>
            </a:r>
          </a:p>
          <a:p>
            <a:r>
              <a:rPr lang="en-GB" sz="1100" baseline="30000" dirty="0" smtClean="0"/>
              <a:t>2</a:t>
            </a:r>
            <a:r>
              <a:rPr lang="en-GB" sz="1100" dirty="0" smtClean="0"/>
              <a:t>University of Oxford</a:t>
            </a:r>
          </a:p>
          <a:p>
            <a:r>
              <a:rPr lang="en-GB" sz="1100" baseline="30000" dirty="0" smtClean="0"/>
              <a:t>3</a:t>
            </a:r>
            <a:r>
              <a:rPr lang="en-GB" sz="1100" dirty="0" smtClean="0"/>
              <a:t>University of </a:t>
            </a:r>
            <a:r>
              <a:rPr lang="en-GB" sz="1100" dirty="0"/>
              <a:t>Manchester, </a:t>
            </a:r>
            <a:r>
              <a:rPr lang="en-GB" sz="1100" dirty="0" smtClean="0"/>
              <a:t>Manchester</a:t>
            </a:r>
          </a:p>
          <a:p>
            <a:r>
              <a:rPr lang="en-GB" sz="1100" baseline="30000" dirty="0" smtClean="0"/>
              <a:t>4</a:t>
            </a:r>
            <a:r>
              <a:rPr lang="en-GB" sz="1100" dirty="0" smtClean="0"/>
              <a:t>AWS </a:t>
            </a:r>
            <a:r>
              <a:rPr lang="en-GB" sz="1100" dirty="0" err="1" smtClean="0"/>
              <a:t>TruePower</a:t>
            </a:r>
            <a:endParaRPr lang="en-GB" sz="1100" dirty="0"/>
          </a:p>
          <a:p>
            <a:r>
              <a:rPr lang="en-GB" sz="1100" baseline="30000" dirty="0"/>
              <a:t>5</a:t>
            </a:r>
            <a:r>
              <a:rPr lang="en-GB" sz="1100" dirty="0"/>
              <a:t>E.ON Climate &amp; </a:t>
            </a:r>
            <a:r>
              <a:rPr lang="en-GB" sz="1100" dirty="0" smtClean="0"/>
              <a:t>Renewables</a:t>
            </a:r>
            <a:endParaRPr lang="en-GB" sz="1100" dirty="0"/>
          </a:p>
        </p:txBody>
      </p:sp>
      <p:pic>
        <p:nvPicPr>
          <p:cNvPr id="1026" name="Picture 2" descr="Image result for eon climate &amp; renewables logo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5" t="8960" r="23922" b="6043"/>
          <a:stretch/>
        </p:blipFill>
        <p:spPr bwMode="auto">
          <a:xfrm>
            <a:off x="4078205" y="1608020"/>
            <a:ext cx="1995444" cy="61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aws truepower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546" y="1690623"/>
            <a:ext cx="2489200" cy="47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University of Oxford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483" y="591742"/>
            <a:ext cx="2098606" cy="64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university of manchester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946" y="591742"/>
            <a:ext cx="1865951" cy="78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 – Inline case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" t="5387" r="7918" b="2713"/>
          <a:stretch/>
        </p:blipFill>
        <p:spPr bwMode="auto">
          <a:xfrm>
            <a:off x="649468" y="990600"/>
            <a:ext cx="7772400" cy="41628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0331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 – Inline case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" t="5387" r="7918" b="2713"/>
          <a:stretch/>
        </p:blipFill>
        <p:spPr bwMode="auto">
          <a:xfrm>
            <a:off x="649468" y="990600"/>
            <a:ext cx="7772400" cy="41628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Oval 2"/>
          <p:cNvSpPr/>
          <p:nvPr/>
        </p:nvSpPr>
        <p:spPr>
          <a:xfrm>
            <a:off x="4318000" y="2816641"/>
            <a:ext cx="1117600" cy="812800"/>
          </a:xfrm>
          <a:prstGeom prst="ellipse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683521" y="5292862"/>
            <a:ext cx="5429692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r>
              <a:rPr lang="en-GB" dirty="0"/>
              <a:t>Largest </a:t>
            </a:r>
            <a:r>
              <a:rPr lang="en-GB" dirty="0" smtClean="0"/>
              <a:t>deficit gives best agreement in the centre</a:t>
            </a:r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endParaRPr lang="en-GB" dirty="0" smtClean="0"/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r>
              <a:rPr lang="en-GB" dirty="0" smtClean="0"/>
              <a:t>This is the case which has been most “validated”</a:t>
            </a:r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endParaRPr lang="en-GB" dirty="0"/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r>
              <a:rPr lang="en-GB" dirty="0" smtClean="0"/>
              <a:t>This is the “up tick”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224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Uptick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1193800"/>
            <a:ext cx="5772150" cy="5057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076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8" t="5536" r="8103" b="2768"/>
          <a:stretch/>
        </p:blipFill>
        <p:spPr bwMode="auto">
          <a:xfrm>
            <a:off x="645609" y="990600"/>
            <a:ext cx="7763244" cy="41638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 – Partly offset case - CFD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70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8" t="5536" r="8103" b="2768"/>
          <a:stretch/>
        </p:blipFill>
        <p:spPr bwMode="auto">
          <a:xfrm>
            <a:off x="645609" y="990600"/>
            <a:ext cx="7763244" cy="41638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 – Partly offset case - CFD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7" name="Oval 6"/>
          <p:cNvSpPr/>
          <p:nvPr/>
        </p:nvSpPr>
        <p:spPr>
          <a:xfrm>
            <a:off x="5232400" y="3519026"/>
            <a:ext cx="1117600" cy="812800"/>
          </a:xfrm>
          <a:prstGeom prst="ellipse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683521" y="5334847"/>
            <a:ext cx="383092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r>
              <a:rPr lang="en-GB" dirty="0"/>
              <a:t>Largest </a:t>
            </a:r>
            <a:r>
              <a:rPr lang="en-GB" dirty="0" smtClean="0"/>
              <a:t>deficit is a very poor fit</a:t>
            </a:r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endParaRPr lang="en-GB" dirty="0" smtClean="0"/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r>
              <a:rPr lang="en-GB" dirty="0" smtClean="0"/>
              <a:t>Wakes do not re-energise as fast </a:t>
            </a:r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endParaRPr lang="en-GB" dirty="0"/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r>
              <a:rPr lang="en-GB" dirty="0" smtClean="0"/>
              <a:t>No uptick</a:t>
            </a:r>
          </a:p>
        </p:txBody>
      </p:sp>
      <p:sp>
        <p:nvSpPr>
          <p:cNvPr id="9" name="Oval 8"/>
          <p:cNvSpPr/>
          <p:nvPr/>
        </p:nvSpPr>
        <p:spPr>
          <a:xfrm>
            <a:off x="3149600" y="2553826"/>
            <a:ext cx="1117600" cy="812800"/>
          </a:xfrm>
          <a:prstGeom prst="ellipse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22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9" t="5039" r="8333" b="2839"/>
          <a:stretch/>
        </p:blipFill>
        <p:spPr bwMode="auto">
          <a:xfrm>
            <a:off x="645609" y="990600"/>
            <a:ext cx="7712515" cy="41638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 – Partly offset case - Flume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7" name="Rectangle 6"/>
          <p:cNvSpPr/>
          <p:nvPr/>
        </p:nvSpPr>
        <p:spPr>
          <a:xfrm>
            <a:off x="1683521" y="5334847"/>
            <a:ext cx="45704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r>
              <a:rPr lang="en-GB" dirty="0" smtClean="0"/>
              <a:t>Flume tests corroborate this results</a:t>
            </a:r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endParaRPr lang="en-GB" dirty="0"/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r>
              <a:rPr lang="en-GB" dirty="0" smtClean="0"/>
              <a:t>As do studies on operational wind farms*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6642556"/>
            <a:ext cx="87376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 smtClean="0"/>
              <a:t>*</a:t>
            </a:r>
            <a:r>
              <a:rPr lang="en-GB" sz="800" dirty="0" err="1" smtClean="0"/>
              <a:t>Gaumond</a:t>
            </a:r>
            <a:r>
              <a:rPr lang="en-GB" sz="800" dirty="0" smtClean="0"/>
              <a:t> </a:t>
            </a:r>
            <a:r>
              <a:rPr lang="en-GB" sz="800" dirty="0"/>
              <a:t>M, </a:t>
            </a:r>
            <a:r>
              <a:rPr lang="en-GB" sz="800" dirty="0" err="1"/>
              <a:t>Réthoré</a:t>
            </a:r>
            <a:r>
              <a:rPr lang="en-GB" sz="800" dirty="0"/>
              <a:t> P E, </a:t>
            </a:r>
            <a:r>
              <a:rPr lang="en-GB" sz="800" dirty="0" err="1"/>
              <a:t>Bechmann</a:t>
            </a:r>
            <a:r>
              <a:rPr lang="en-GB" sz="800" dirty="0"/>
              <a:t> A, </a:t>
            </a:r>
            <a:r>
              <a:rPr lang="en-GB" sz="800" dirty="0" err="1"/>
              <a:t>Ott</a:t>
            </a:r>
            <a:r>
              <a:rPr lang="en-GB" sz="800" dirty="0"/>
              <a:t> S, Larsen G C, Peña A, et al. 2012 Benchmarking of wind turbine wake models in large offshore wind farms. In Torque 2012</a:t>
            </a:r>
          </a:p>
        </p:txBody>
      </p:sp>
    </p:spTree>
    <p:extLst>
      <p:ext uri="{BB962C8B-B14F-4D97-AF65-F5344CB8AC3E}">
        <p14:creationId xmlns:p14="http://schemas.microsoft.com/office/powerpoint/2010/main" val="344861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 – Fully offset case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16</a:t>
            </a:fld>
            <a:endParaRPr lang="de-DE"/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0" t="5670" r="7099" b="2839"/>
          <a:stretch/>
        </p:blipFill>
        <p:spPr bwMode="auto">
          <a:xfrm>
            <a:off x="230851" y="1397000"/>
            <a:ext cx="8613722" cy="4521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0311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 – Fully offset case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17</a:t>
            </a:fld>
            <a:endParaRPr lang="de-DE"/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0" t="5670" r="7099" b="2839"/>
          <a:stretch/>
        </p:blipFill>
        <p:spPr bwMode="auto">
          <a:xfrm>
            <a:off x="230851" y="1397000"/>
            <a:ext cx="8613722" cy="4521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ight Arrow 2"/>
          <p:cNvSpPr/>
          <p:nvPr/>
        </p:nvSpPr>
        <p:spPr>
          <a:xfrm rot="845010">
            <a:off x="3505075" y="311309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reeform 4"/>
          <p:cNvSpPr/>
          <p:nvPr/>
        </p:nvSpPr>
        <p:spPr>
          <a:xfrm>
            <a:off x="1426458" y="3883584"/>
            <a:ext cx="6704803" cy="108871"/>
          </a:xfrm>
          <a:custGeom>
            <a:avLst/>
            <a:gdLst>
              <a:gd name="connsiteX0" fmla="*/ 0 w 6716995"/>
              <a:gd name="connsiteY0" fmla="*/ 36256 h 202584"/>
              <a:gd name="connsiteX1" fmla="*/ 2033899 w 6716995"/>
              <a:gd name="connsiteY1" fmla="*/ 10619 h 202584"/>
              <a:gd name="connsiteX2" fmla="*/ 3589234 w 6716995"/>
              <a:gd name="connsiteY2" fmla="*/ 190081 h 202584"/>
              <a:gd name="connsiteX3" fmla="*/ 6716995 w 6716995"/>
              <a:gd name="connsiteY3" fmla="*/ 172989 h 202584"/>
              <a:gd name="connsiteX0" fmla="*/ 0 w 6716995"/>
              <a:gd name="connsiteY0" fmla="*/ 28766 h 169245"/>
              <a:gd name="connsiteX1" fmla="*/ 2033899 w 6716995"/>
              <a:gd name="connsiteY1" fmla="*/ 3129 h 169245"/>
              <a:gd name="connsiteX2" fmla="*/ 3638002 w 6716995"/>
              <a:gd name="connsiteY2" fmla="*/ 78959 h 169245"/>
              <a:gd name="connsiteX3" fmla="*/ 6716995 w 6716995"/>
              <a:gd name="connsiteY3" fmla="*/ 165499 h 169245"/>
              <a:gd name="connsiteX0" fmla="*/ 0 w 6710899"/>
              <a:gd name="connsiteY0" fmla="*/ 28766 h 78965"/>
              <a:gd name="connsiteX1" fmla="*/ 2033899 w 6710899"/>
              <a:gd name="connsiteY1" fmla="*/ 3129 h 78965"/>
              <a:gd name="connsiteX2" fmla="*/ 3638002 w 6710899"/>
              <a:gd name="connsiteY2" fmla="*/ 78959 h 78965"/>
              <a:gd name="connsiteX3" fmla="*/ 6710899 w 6710899"/>
              <a:gd name="connsiteY3" fmla="*/ 7003 h 78965"/>
              <a:gd name="connsiteX0" fmla="*/ 0 w 6710899"/>
              <a:gd name="connsiteY0" fmla="*/ 28766 h 97310"/>
              <a:gd name="connsiteX1" fmla="*/ 2033899 w 6710899"/>
              <a:gd name="connsiteY1" fmla="*/ 3129 h 97310"/>
              <a:gd name="connsiteX2" fmla="*/ 3638002 w 6710899"/>
              <a:gd name="connsiteY2" fmla="*/ 78959 h 97310"/>
              <a:gd name="connsiteX3" fmla="*/ 6710899 w 6710899"/>
              <a:gd name="connsiteY3" fmla="*/ 86251 h 97310"/>
              <a:gd name="connsiteX0" fmla="*/ 0 w 6704803"/>
              <a:gd name="connsiteY0" fmla="*/ 28766 h 78965"/>
              <a:gd name="connsiteX1" fmla="*/ 2033899 w 6704803"/>
              <a:gd name="connsiteY1" fmla="*/ 3129 h 78965"/>
              <a:gd name="connsiteX2" fmla="*/ 3638002 w 6704803"/>
              <a:gd name="connsiteY2" fmla="*/ 78959 h 78965"/>
              <a:gd name="connsiteX3" fmla="*/ 6704803 w 6704803"/>
              <a:gd name="connsiteY3" fmla="*/ 7003 h 78965"/>
              <a:gd name="connsiteX0" fmla="*/ 0 w 6704803"/>
              <a:gd name="connsiteY0" fmla="*/ 35364 h 176999"/>
              <a:gd name="connsiteX1" fmla="*/ 2033899 w 6704803"/>
              <a:gd name="connsiteY1" fmla="*/ 9727 h 176999"/>
              <a:gd name="connsiteX2" fmla="*/ 3693882 w 6704803"/>
              <a:gd name="connsiteY2" fmla="*/ 176997 h 176999"/>
              <a:gd name="connsiteX3" fmla="*/ 6704803 w 6704803"/>
              <a:gd name="connsiteY3" fmla="*/ 13601 h 176999"/>
              <a:gd name="connsiteX0" fmla="*/ 0 w 6704803"/>
              <a:gd name="connsiteY0" fmla="*/ 21763 h 163518"/>
              <a:gd name="connsiteX1" fmla="*/ 2069459 w 6704803"/>
              <a:gd name="connsiteY1" fmla="*/ 26606 h 163518"/>
              <a:gd name="connsiteX2" fmla="*/ 3693882 w 6704803"/>
              <a:gd name="connsiteY2" fmla="*/ 163396 h 163518"/>
              <a:gd name="connsiteX3" fmla="*/ 6704803 w 6704803"/>
              <a:gd name="connsiteY3" fmla="*/ 0 h 163518"/>
              <a:gd name="connsiteX0" fmla="*/ 0 w 6704803"/>
              <a:gd name="connsiteY0" fmla="*/ 21763 h 102646"/>
              <a:gd name="connsiteX1" fmla="*/ 2069459 w 6704803"/>
              <a:gd name="connsiteY1" fmla="*/ 26606 h 102646"/>
              <a:gd name="connsiteX2" fmla="*/ 3678642 w 6704803"/>
              <a:gd name="connsiteY2" fmla="*/ 102436 h 102646"/>
              <a:gd name="connsiteX3" fmla="*/ 6704803 w 6704803"/>
              <a:gd name="connsiteY3" fmla="*/ 0 h 102646"/>
              <a:gd name="connsiteX0" fmla="*/ 0 w 6704803"/>
              <a:gd name="connsiteY0" fmla="*/ 13280 h 93953"/>
              <a:gd name="connsiteX1" fmla="*/ 2069459 w 6704803"/>
              <a:gd name="connsiteY1" fmla="*/ 18123 h 93953"/>
              <a:gd name="connsiteX2" fmla="*/ 3678642 w 6704803"/>
              <a:gd name="connsiteY2" fmla="*/ 93953 h 93953"/>
              <a:gd name="connsiteX3" fmla="*/ 6704803 w 6704803"/>
              <a:gd name="connsiteY3" fmla="*/ 16917 h 93953"/>
              <a:gd name="connsiteX0" fmla="*/ 0 w 6704803"/>
              <a:gd name="connsiteY0" fmla="*/ 13280 h 93953"/>
              <a:gd name="connsiteX1" fmla="*/ 2069459 w 6704803"/>
              <a:gd name="connsiteY1" fmla="*/ 18123 h 93953"/>
              <a:gd name="connsiteX2" fmla="*/ 3678642 w 6704803"/>
              <a:gd name="connsiteY2" fmla="*/ 93953 h 93953"/>
              <a:gd name="connsiteX3" fmla="*/ 6704803 w 6704803"/>
              <a:gd name="connsiteY3" fmla="*/ 16917 h 93953"/>
              <a:gd name="connsiteX0" fmla="*/ 0 w 6704803"/>
              <a:gd name="connsiteY0" fmla="*/ 12415 h 72768"/>
              <a:gd name="connsiteX1" fmla="*/ 2069459 w 6704803"/>
              <a:gd name="connsiteY1" fmla="*/ 17258 h 72768"/>
              <a:gd name="connsiteX2" fmla="*/ 3937722 w 6704803"/>
              <a:gd name="connsiteY2" fmla="*/ 72768 h 72768"/>
              <a:gd name="connsiteX3" fmla="*/ 6704803 w 6704803"/>
              <a:gd name="connsiteY3" fmla="*/ 16052 h 72768"/>
              <a:gd name="connsiteX0" fmla="*/ 0 w 6704803"/>
              <a:gd name="connsiteY0" fmla="*/ 12415 h 78296"/>
              <a:gd name="connsiteX1" fmla="*/ 2069459 w 6704803"/>
              <a:gd name="connsiteY1" fmla="*/ 17258 h 78296"/>
              <a:gd name="connsiteX2" fmla="*/ 3937722 w 6704803"/>
              <a:gd name="connsiteY2" fmla="*/ 72768 h 78296"/>
              <a:gd name="connsiteX3" fmla="*/ 6704803 w 6704803"/>
              <a:gd name="connsiteY3" fmla="*/ 16052 h 78296"/>
              <a:gd name="connsiteX0" fmla="*/ 0 w 6704803"/>
              <a:gd name="connsiteY0" fmla="*/ 13739 h 108871"/>
              <a:gd name="connsiteX1" fmla="*/ 2069459 w 6704803"/>
              <a:gd name="connsiteY1" fmla="*/ 18582 h 108871"/>
              <a:gd name="connsiteX2" fmla="*/ 4079962 w 6704803"/>
              <a:gd name="connsiteY2" fmla="*/ 104572 h 108871"/>
              <a:gd name="connsiteX3" fmla="*/ 6704803 w 6704803"/>
              <a:gd name="connsiteY3" fmla="*/ 17376 h 10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4803" h="108871">
                <a:moveTo>
                  <a:pt x="0" y="13739"/>
                </a:moveTo>
                <a:cubicBezTo>
                  <a:pt x="717846" y="-11898"/>
                  <a:pt x="1389465" y="3443"/>
                  <a:pt x="2069459" y="18582"/>
                </a:cubicBezTo>
                <a:cubicBezTo>
                  <a:pt x="2749453" y="33721"/>
                  <a:pt x="3302325" y="130173"/>
                  <a:pt x="4079962" y="104572"/>
                </a:cubicBezTo>
                <a:cubicBezTo>
                  <a:pt x="4857599" y="78971"/>
                  <a:pt x="5251780" y="44533"/>
                  <a:pt x="6704803" y="17376"/>
                </a:cubicBezTo>
              </a:path>
            </a:pathLst>
          </a:custGeom>
          <a:ln w="28575">
            <a:solidFill>
              <a:srgbClr val="000000"/>
            </a:solidFill>
            <a:prstDash val="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457200" y="3898968"/>
            <a:ext cx="7709223" cy="0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66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Wakes – Interaction Effect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00" y="1328399"/>
            <a:ext cx="3560000" cy="4546800"/>
          </a:xfrm>
        </p:spPr>
        <p:txBody>
          <a:bodyPr/>
          <a:lstStyle/>
          <a:p>
            <a:pPr marL="322263" lvl="1" indent="-320676">
              <a:buSzPct val="100000"/>
              <a:buFont typeface="Wingdings"/>
              <a:buChar char=""/>
            </a:pPr>
            <a:r>
              <a:rPr lang="en-GB" dirty="0" smtClean="0"/>
              <a:t>Current wake models assume the wake is re-energised from all sides equally</a:t>
            </a:r>
          </a:p>
          <a:p>
            <a:pPr marL="322263" lvl="1" indent="-320676">
              <a:buSzPct val="100000"/>
              <a:buFont typeface="Wingdings"/>
              <a:buChar char=""/>
            </a:pPr>
            <a:endParaRPr lang="en-GB" dirty="0" smtClean="0"/>
          </a:p>
          <a:p>
            <a:pPr marL="322263" lvl="1" indent="-320676">
              <a:buSzPct val="100000"/>
              <a:buFont typeface="Wingdings"/>
              <a:buChar char=""/>
            </a:pPr>
            <a:r>
              <a:rPr lang="en-GB" dirty="0" smtClean="0"/>
              <a:t>Neighbouring wakes remove a source of energy</a:t>
            </a:r>
          </a:p>
          <a:p>
            <a:pPr marL="322263" lvl="1" indent="-320676">
              <a:buSzPct val="100000"/>
              <a:buFont typeface="Wingdings"/>
              <a:buChar char=""/>
            </a:pPr>
            <a:endParaRPr lang="en-GB" dirty="0"/>
          </a:p>
          <a:p>
            <a:pPr marL="322263" lvl="1" indent="-320676">
              <a:buSzPct val="100000"/>
              <a:buFont typeface="Wingdings"/>
              <a:buChar char=""/>
            </a:pPr>
            <a:r>
              <a:rPr lang="en-GB" dirty="0" smtClean="0"/>
              <a:t>Non-axisymmetric wake models could account for this</a:t>
            </a:r>
            <a:endParaRPr lang="en-GB" dirty="0"/>
          </a:p>
          <a:p>
            <a:pPr marL="1587" lvl="1" indent="0">
              <a:buSzPct val="100000"/>
              <a:buNone/>
            </a:pPr>
            <a:endParaRPr lang="en-GB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en-GB" smtClean="0"/>
              <a:pPr/>
              <a:t>18</a:t>
            </a:fld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199" y="1092199"/>
            <a:ext cx="2997201" cy="299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7" t="36566" r="35374" b="46444"/>
          <a:stretch/>
        </p:blipFill>
        <p:spPr bwMode="auto">
          <a:xfrm>
            <a:off x="1270000" y="4643215"/>
            <a:ext cx="3438878" cy="18179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12" t="36749" r="35556" b="46026"/>
          <a:stretch/>
        </p:blipFill>
        <p:spPr bwMode="auto">
          <a:xfrm>
            <a:off x="4912078" y="4668852"/>
            <a:ext cx="3385560" cy="18475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98800" y="4749800"/>
            <a:ext cx="172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Velocity 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807200" y="4668852"/>
            <a:ext cx="172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TKE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64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it matters – a three turbine illustration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19</a:t>
            </a:fld>
            <a:endParaRPr lang="de-DE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244601"/>
            <a:ext cx="8766163" cy="475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536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108950" cy="807183"/>
          </a:xfrm>
        </p:spPr>
        <p:txBody>
          <a:bodyPr/>
          <a:lstStyle/>
          <a:p>
            <a:r>
              <a:rPr lang="en-GB" dirty="0" err="1" smtClean="0"/>
              <a:t>Uniper</a:t>
            </a:r>
            <a:r>
              <a:rPr lang="en-GB" dirty="0" smtClean="0"/>
              <a:t> Engineering </a:t>
            </a:r>
            <a:r>
              <a:rPr lang="en-GB" dirty="0"/>
              <a:t>- Strong Pedigree across the Energy Sector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8150"/>
            <a:ext cx="934669" cy="681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14" y="5201380"/>
            <a:ext cx="691140" cy="716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951469"/>
            <a:ext cx="601220" cy="79553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609488" y="1478846"/>
            <a:ext cx="6924912" cy="50098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 smtClean="0">
                <a:solidFill>
                  <a:srgbClr val="363636"/>
                </a:solidFill>
              </a:rPr>
              <a:t>Established </a:t>
            </a:r>
            <a:r>
              <a:rPr lang="en-GB" sz="2000" dirty="0">
                <a:solidFill>
                  <a:srgbClr val="363636"/>
                </a:solidFill>
              </a:rPr>
              <a:t>as part of </a:t>
            </a:r>
            <a:r>
              <a:rPr lang="en-GB" sz="2000" dirty="0" smtClean="0">
                <a:solidFill>
                  <a:srgbClr val="363636"/>
                </a:solidFill>
              </a:rPr>
              <a:t>UK Central Generating Board focusing </a:t>
            </a:r>
            <a:r>
              <a:rPr lang="en-GB" sz="2000" dirty="0">
                <a:solidFill>
                  <a:srgbClr val="363636"/>
                </a:solidFill>
              </a:rPr>
              <a:t>on power generation </a:t>
            </a:r>
            <a:r>
              <a:rPr lang="en-GB" sz="2000" dirty="0" smtClean="0">
                <a:solidFill>
                  <a:srgbClr val="363636"/>
                </a:solidFill>
              </a:rPr>
              <a:t>and energy </a:t>
            </a:r>
            <a:r>
              <a:rPr lang="en-GB" sz="2000" dirty="0">
                <a:solidFill>
                  <a:srgbClr val="363636"/>
                </a:solidFill>
              </a:rPr>
              <a:t>markets</a:t>
            </a:r>
            <a:r>
              <a:rPr lang="en-GB" sz="2000" dirty="0" smtClean="0">
                <a:solidFill>
                  <a:srgbClr val="363636"/>
                </a:solidFill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2000" dirty="0">
              <a:solidFill>
                <a:srgbClr val="36363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2000" dirty="0">
              <a:solidFill>
                <a:srgbClr val="36363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363636"/>
                </a:solidFill>
              </a:rPr>
              <a:t>Became part of E.ON’s Owner’s Engineering Function in 2008, extending focus to </a:t>
            </a:r>
            <a:r>
              <a:rPr lang="en-GB" sz="2000" dirty="0" smtClean="0">
                <a:solidFill>
                  <a:srgbClr val="363636"/>
                </a:solidFill>
              </a:rPr>
              <a:t>renewables.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2000" dirty="0">
              <a:solidFill>
                <a:srgbClr val="36363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2000" dirty="0">
              <a:solidFill>
                <a:srgbClr val="36363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rgbClr val="363636"/>
                </a:solidFill>
              </a:rPr>
              <a:t>Carved out of E.ON as part of Uniper in 2016, releasing the shackles of </a:t>
            </a:r>
            <a:r>
              <a:rPr lang="en-GB" sz="2000" dirty="0" smtClean="0">
                <a:solidFill>
                  <a:srgbClr val="363636"/>
                </a:solidFill>
              </a:rPr>
              <a:t>owners </a:t>
            </a:r>
            <a:r>
              <a:rPr lang="en-GB" sz="2000" dirty="0">
                <a:solidFill>
                  <a:srgbClr val="363636"/>
                </a:solidFill>
              </a:rPr>
              <a:t>Engineer </a:t>
            </a:r>
            <a:r>
              <a:rPr lang="en-GB" sz="2000" dirty="0" smtClean="0">
                <a:solidFill>
                  <a:srgbClr val="363636"/>
                </a:solidFill>
              </a:rPr>
              <a:t>and a focus on external </a:t>
            </a:r>
            <a:r>
              <a:rPr lang="en-GB" sz="2000" dirty="0">
                <a:solidFill>
                  <a:srgbClr val="363636"/>
                </a:solidFill>
              </a:rPr>
              <a:t>market.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2000" dirty="0">
              <a:solidFill>
                <a:srgbClr val="36363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 smtClean="0">
                <a:solidFill>
                  <a:srgbClr val="363636"/>
                </a:solidFill>
              </a:rPr>
              <a:t>1000+ scientists </a:t>
            </a:r>
            <a:r>
              <a:rPr lang="en-GB" sz="2000" dirty="0">
                <a:solidFill>
                  <a:srgbClr val="363636"/>
                </a:solidFill>
              </a:rPr>
              <a:t>and engineers based in UK and Germany, delivering </a:t>
            </a:r>
            <a:r>
              <a:rPr lang="en-GB" sz="2000" dirty="0" smtClean="0">
                <a:solidFill>
                  <a:srgbClr val="363636"/>
                </a:solidFill>
              </a:rPr>
              <a:t>solutions </a:t>
            </a:r>
            <a:r>
              <a:rPr lang="en-GB" sz="2000" dirty="0">
                <a:solidFill>
                  <a:srgbClr val="363636"/>
                </a:solidFill>
              </a:rPr>
              <a:t>for the </a:t>
            </a:r>
            <a:r>
              <a:rPr lang="en-GB" sz="2000" dirty="0" smtClean="0">
                <a:solidFill>
                  <a:srgbClr val="363636"/>
                </a:solidFill>
              </a:rPr>
              <a:t>fossil generation, renewables</a:t>
            </a:r>
            <a:r>
              <a:rPr lang="en-GB" sz="2000" dirty="0">
                <a:solidFill>
                  <a:srgbClr val="363636"/>
                </a:solidFill>
              </a:rPr>
              <a:t>, power grids, storage and energy trading sectors.</a:t>
            </a:r>
          </a:p>
        </p:txBody>
      </p:sp>
      <p:pic>
        <p:nvPicPr>
          <p:cNvPr id="11" name="Grafik 7" descr="Uniper_Logo_Office_C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59211" y="5804980"/>
            <a:ext cx="1132389" cy="98157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04800" y="5918200"/>
            <a:ext cx="914400" cy="755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-21172" y="6488668"/>
            <a:ext cx="2813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 smtClean="0"/>
              <a:t>digital.uniper.engineering</a:t>
            </a:r>
            <a:endParaRPr lang="en-GB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30" y="2667000"/>
            <a:ext cx="943939" cy="75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7897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 rot="846843">
            <a:off x="653833" y="4260102"/>
            <a:ext cx="1828800" cy="965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 rot="846843">
            <a:off x="824579" y="4354754"/>
            <a:ext cx="1200294" cy="6784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it </a:t>
            </a:r>
            <a:r>
              <a:rPr lang="en-GB" dirty="0"/>
              <a:t>matters – a three turbine illustration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17" name="Oval 16"/>
          <p:cNvSpPr/>
          <p:nvPr/>
        </p:nvSpPr>
        <p:spPr>
          <a:xfrm rot="846843">
            <a:off x="1014902" y="4421331"/>
            <a:ext cx="662533" cy="4716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346168" y="3778243"/>
            <a:ext cx="0" cy="175781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56326" y="4610493"/>
            <a:ext cx="233680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13526" y="5599298"/>
            <a:ext cx="1879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Wind Rose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 rot="21193091">
            <a:off x="3467617" y="1096006"/>
            <a:ext cx="5188946" cy="22886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lowchart: Summing Junction 19"/>
          <p:cNvSpPr/>
          <p:nvPr/>
        </p:nvSpPr>
        <p:spPr>
          <a:xfrm>
            <a:off x="3376422" y="1427829"/>
            <a:ext cx="214362" cy="214362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lowchart: Summing Junction 20"/>
          <p:cNvSpPr/>
          <p:nvPr/>
        </p:nvSpPr>
        <p:spPr>
          <a:xfrm>
            <a:off x="8492881" y="2828001"/>
            <a:ext cx="214362" cy="214362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lowchart: Summing Junction 21"/>
          <p:cNvSpPr/>
          <p:nvPr/>
        </p:nvSpPr>
        <p:spPr>
          <a:xfrm>
            <a:off x="5981389" y="2097036"/>
            <a:ext cx="214362" cy="214362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" name="Group 26"/>
          <p:cNvGrpSpPr/>
          <p:nvPr/>
        </p:nvGrpSpPr>
        <p:grpSpPr>
          <a:xfrm>
            <a:off x="3403600" y="3936170"/>
            <a:ext cx="5262759" cy="2544048"/>
            <a:chOff x="3299965" y="3585464"/>
            <a:chExt cx="5262759" cy="2544048"/>
          </a:xfrm>
        </p:grpSpPr>
        <p:sp>
          <p:nvSpPr>
            <p:cNvPr id="23" name="Rectangle 22"/>
            <p:cNvSpPr/>
            <p:nvPr/>
          </p:nvSpPr>
          <p:spPr>
            <a:xfrm rot="21193091">
              <a:off x="3373778" y="3823515"/>
              <a:ext cx="5188946" cy="230599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lowchart: Summing Junction 23"/>
            <p:cNvSpPr/>
            <p:nvPr/>
          </p:nvSpPr>
          <p:spPr>
            <a:xfrm>
              <a:off x="3299965" y="4163011"/>
              <a:ext cx="214362" cy="214362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lowchart: Summing Junction 24"/>
            <p:cNvSpPr/>
            <p:nvPr/>
          </p:nvSpPr>
          <p:spPr>
            <a:xfrm>
              <a:off x="8174884" y="3585464"/>
              <a:ext cx="214362" cy="214362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lowchart: Summing Junction 25"/>
            <p:cNvSpPr/>
            <p:nvPr/>
          </p:nvSpPr>
          <p:spPr>
            <a:xfrm>
              <a:off x="6092116" y="5861449"/>
              <a:ext cx="214362" cy="214362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510781" y="894340"/>
            <a:ext cx="279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Layout A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3590784" y="4033065"/>
            <a:ext cx="279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Layout B</a:t>
            </a:r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256326" y="1296075"/>
            <a:ext cx="29948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r>
              <a:rPr lang="en-GB" dirty="0" smtClean="0"/>
              <a:t>Which layout is better?</a:t>
            </a:r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endParaRPr lang="en-GB" dirty="0"/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r>
              <a:rPr lang="en-GB" dirty="0" smtClean="0"/>
              <a:t>From current models, A has higher yield.</a:t>
            </a:r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endParaRPr lang="en-GB" dirty="0"/>
          </a:p>
          <a:p>
            <a:pPr marL="203200" indent="-203200">
              <a:buClr>
                <a:srgbClr val="0078DC"/>
              </a:buClr>
              <a:buSzPct val="100000"/>
              <a:buFont typeface="Wingdings"/>
              <a:buChar char=""/>
            </a:pPr>
            <a:r>
              <a:rPr lang="en-GB" dirty="0" smtClean="0"/>
              <a:t>What if we are optimising for </a:t>
            </a:r>
            <a:r>
              <a:rPr lang="en-GB" dirty="0" err="1" smtClean="0"/>
              <a:t>LCoE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808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/>
              <a:buChar char=""/>
            </a:pPr>
            <a:r>
              <a:rPr lang="en-GB" dirty="0" smtClean="0"/>
              <a:t>Existing wake models do not account for the physics of wake interaction</a:t>
            </a:r>
          </a:p>
          <a:p>
            <a:pPr lvl="1">
              <a:buFont typeface="Wingdings"/>
              <a:buChar char=""/>
            </a:pPr>
            <a:endParaRPr lang="en-GB" dirty="0"/>
          </a:p>
          <a:p>
            <a:pPr lvl="1">
              <a:buFont typeface="Wingdings"/>
              <a:buChar char=""/>
            </a:pPr>
            <a:r>
              <a:rPr lang="en-GB" dirty="0" smtClean="0"/>
              <a:t>This will result in inaccuracies in the wake models</a:t>
            </a:r>
          </a:p>
          <a:p>
            <a:pPr lvl="1">
              <a:buFont typeface="Wingdings"/>
              <a:buChar char=""/>
            </a:pPr>
            <a:endParaRPr lang="en-GB" dirty="0"/>
          </a:p>
          <a:p>
            <a:pPr lvl="1">
              <a:buFont typeface="Wingdings"/>
              <a:buChar char=""/>
            </a:pPr>
            <a:r>
              <a:rPr lang="en-GB" dirty="0" smtClean="0"/>
              <a:t>These inaccuracies will influence windfarm layout design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21</a:t>
            </a:fld>
            <a:endParaRPr lang="de-DE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9" t="5039" r="8333" b="2839"/>
          <a:stretch/>
        </p:blipFill>
        <p:spPr bwMode="auto">
          <a:xfrm>
            <a:off x="4563608" y="3479800"/>
            <a:ext cx="4230978" cy="2284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8" t="5536" r="8103" b="2768"/>
          <a:stretch/>
        </p:blipFill>
        <p:spPr bwMode="auto">
          <a:xfrm>
            <a:off x="304800" y="3479800"/>
            <a:ext cx="4258808" cy="2284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5677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Thanks and Questions</a:t>
            </a:r>
            <a:endParaRPr lang="en-GB" dirty="0"/>
          </a:p>
        </p:txBody>
      </p:sp>
      <p:pic>
        <p:nvPicPr>
          <p:cNvPr id="5" name="Picture 1" descr="C:\Users\k18348\Documents\MATLAB\WakesInvestigation\Reports\EWEA\Presentation\Mesh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" b="814"/>
          <a:stretch/>
        </p:blipFill>
        <p:spPr bwMode="auto">
          <a:xfrm>
            <a:off x="-17756" y="990600"/>
            <a:ext cx="9169722" cy="477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423008" y="6488668"/>
            <a:ext cx="2749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 smtClean="0"/>
              <a:t>digital.uniper.engineering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6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Backup Slides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Real Data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24</a:t>
            </a:fld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4" t="4903" r="10433" b="6211"/>
          <a:stretch/>
        </p:blipFill>
        <p:spPr bwMode="auto">
          <a:xfrm>
            <a:off x="812800" y="1193800"/>
            <a:ext cx="7583049" cy="466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75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“Uptick”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25</a:t>
            </a:fld>
            <a:endParaRPr lang="de-DE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9" y="1549400"/>
            <a:ext cx="8683841" cy="3481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57656" y="5867400"/>
            <a:ext cx="7124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78DC"/>
              </a:buClr>
              <a:buSzPct val="100000"/>
            </a:pPr>
            <a:r>
              <a:rPr lang="en-GB" sz="1600" dirty="0" err="1" smtClean="0"/>
              <a:t>Gaumond</a:t>
            </a:r>
            <a:r>
              <a:rPr lang="en-GB" sz="1600" dirty="0" smtClean="0"/>
              <a:t> M, </a:t>
            </a:r>
            <a:r>
              <a:rPr lang="en-GB" sz="1600" dirty="0" err="1" smtClean="0"/>
              <a:t>Réthoré</a:t>
            </a:r>
            <a:r>
              <a:rPr lang="en-GB" sz="1600" dirty="0" smtClean="0"/>
              <a:t> P E, </a:t>
            </a:r>
            <a:r>
              <a:rPr lang="en-GB" sz="1600" dirty="0" err="1" smtClean="0"/>
              <a:t>Bechmann</a:t>
            </a:r>
            <a:r>
              <a:rPr lang="en-GB" sz="1600" dirty="0" smtClean="0"/>
              <a:t> A, </a:t>
            </a:r>
            <a:r>
              <a:rPr lang="en-GB" sz="1600" dirty="0" err="1" smtClean="0"/>
              <a:t>Ott</a:t>
            </a:r>
            <a:r>
              <a:rPr lang="en-GB" sz="1600" dirty="0" smtClean="0"/>
              <a:t> S, Larsen G C, Peña A, et al. 2012 Benchmarking of wind turbine wake models in large offshore wind farms. In Torque 2012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06919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 – Wake Interaction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en-GB" smtClean="0"/>
              <a:pPr/>
              <a:t>3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7996264"/>
                  </p:ext>
                </p:extLst>
              </p:nvPr>
            </p:nvGraphicFramePr>
            <p:xfrm>
              <a:off x="1727200" y="4749800"/>
              <a:ext cx="5792470" cy="1718437"/>
            </p:xfrm>
            <a:graphic>
              <a:graphicData uri="http://schemas.openxmlformats.org/drawingml/2006/table">
                <a:tbl>
                  <a:tblPr firstRow="1" firstCol="1" bandRow="1">
                    <a:tableStyleId>{21E4AEA4-8DFA-4A89-87EB-49C32662AFE0}</a:tableStyleId>
                  </a:tblPr>
                  <a:tblGrid>
                    <a:gridCol w="1625600"/>
                    <a:gridCol w="4166870"/>
                  </a:tblGrid>
                  <a:tr h="340995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en-GB" sz="11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en-GB" sz="11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>
                        <a:noFill/>
                      </a:tcPr>
                    </a:tc>
                  </a:tr>
                  <a:tr h="340995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100" dirty="0">
                              <a:effectLst/>
                            </a:rPr>
                            <a:t>Largest deficit:</a:t>
                          </a:r>
                          <a:endParaRPr lang="en-GB" sz="11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𝑛𝑜𝑟𝑚</m:t>
                                    </m:r>
                                  </m:sub>
                                </m:sSub>
                                <m:r>
                                  <a:rPr lang="en-GB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min</m:t>
                                </m:r>
                                <m:d>
                                  <m:dPr>
                                    <m:ctrlPr>
                                      <a:rPr lang="en-GB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en-GB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𝑛𝑜𝑟𝑚</m:t>
                                        </m:r>
                                        <m:r>
                                          <a:rPr lang="en-GB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,1</m:t>
                                        </m:r>
                                      </m:sub>
                                    </m:sSub>
                                    <m:r>
                                      <a:rPr lang="en-GB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en-GB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𝑛𝑜𝑟𝑚</m:t>
                                        </m:r>
                                        <m:r>
                                          <a:rPr lang="en-GB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,2</m:t>
                                        </m:r>
                                      </m:sub>
                                    </m:sSub>
                                    <m:r>
                                      <a:rPr lang="en-GB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,…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11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40995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100" dirty="0">
                              <a:effectLst/>
                            </a:rPr>
                            <a:t>Root-sum-square:</a:t>
                          </a:r>
                          <a:endParaRPr lang="en-GB" sz="11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1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100">
                                        <a:effectLst/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1100">
                                        <a:effectLst/>
                                        <a:latin typeface="Cambria Math"/>
                                      </a:rPr>
                                      <m:t>𝑛𝑜𝑟𝑚</m:t>
                                    </m:r>
                                  </m:sub>
                                </m:sSub>
                                <m:r>
                                  <a:rPr lang="en-GB" sz="1100">
                                    <a:effectLst/>
                                    <a:latin typeface="Cambria Math"/>
                                  </a:rPr>
                                  <m:t>=1−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11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nary>
                                      <m:naryPr>
                                        <m:chr m:val="∑"/>
                                        <m:limLoc m:val="undOvr"/>
                                        <m:subHide m:val="on"/>
                                        <m:supHide m:val="on"/>
                                        <m:ctrlPr>
                                          <a:rPr lang="en-GB" sz="11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/>
                                      <m:sup/>
                                      <m:e>
                                        <m:sSup>
                                          <m:sSupPr>
                                            <m:ctrlPr>
                                              <a:rPr lang="en-GB" sz="11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GB" sz="1100" i="1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GB" sz="110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GB" sz="1100">
                                                        <a:effectLst/>
                                                        <a:latin typeface="Cambria Math"/>
                                                      </a:rPr>
                                                      <m:t>1−</m:t>
                                                    </m:r>
                                                    <m:r>
                                                      <a:rPr lang="en-GB" sz="1100">
                                                        <a:effectLst/>
                                                        <a:latin typeface="Cambria Math"/>
                                                      </a:rPr>
                                                      <m:t>𝑢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GB" sz="1100">
                                                        <a:effectLst/>
                                                        <a:latin typeface="Cambria Math"/>
                                                      </a:rPr>
                                                      <m:t>𝑛𝑜𝑟𝑚</m:t>
                                                    </m:r>
                                                    <m:r>
                                                      <a:rPr lang="en-GB" sz="1100">
                                                        <a:effectLst/>
                                                        <a:latin typeface="Cambria Math"/>
                                                      </a:rPr>
                                                      <m:t>,</m:t>
                                                    </m:r>
                                                    <m:r>
                                                      <a:rPr lang="en-GB" sz="1100">
                                                        <a:effectLst/>
                                                        <a:latin typeface="Cambria Math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en-GB" sz="1100">
                                                <a:effectLst/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nary>
                                  </m:e>
                                </m:rad>
                              </m:oMath>
                            </m:oMathPara>
                          </a14:m>
                          <a:endParaRPr lang="en-GB" sz="11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40995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100" dirty="0">
                              <a:effectLst/>
                            </a:rPr>
                            <a:t>Linear:</a:t>
                          </a:r>
                          <a:endParaRPr lang="en-GB" sz="11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1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100">
                                        <a:effectLst/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1100">
                                        <a:effectLst/>
                                        <a:latin typeface="Cambria Math"/>
                                      </a:rPr>
                                      <m:t>𝑛𝑜𝑟𝑚</m:t>
                                    </m:r>
                                  </m:sub>
                                </m:sSub>
                                <m:r>
                                  <a:rPr lang="en-GB" sz="1100">
                                    <a:effectLst/>
                                    <a:latin typeface="Cambria Math"/>
                                  </a:rPr>
                                  <m:t>=1−</m:t>
                                </m:r>
                                <m:nary>
                                  <m:naryPr>
                                    <m:chr m:val="∑"/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en-GB" sz="11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d>
                                      <m:dPr>
                                        <m:ctrlPr>
                                          <a:rPr lang="en-GB" sz="11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GB" sz="11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1100">
                                                <a:effectLst/>
                                                <a:latin typeface="Cambria Math"/>
                                              </a:rPr>
                                              <m:t>1−</m:t>
                                            </m:r>
                                            <m:r>
                                              <a:rPr lang="en-GB" sz="1100">
                                                <a:effectLst/>
                                                <a:latin typeface="Cambria Math"/>
                                              </a:rPr>
                                              <m:t>𝑢</m:t>
                                            </m:r>
                                          </m:e>
                                          <m:sub>
                                            <m:r>
                                              <a:rPr lang="en-GB" sz="1100">
                                                <a:effectLst/>
                                                <a:latin typeface="Cambria Math"/>
                                              </a:rPr>
                                              <m:t>𝑛𝑜𝑟𝑚</m:t>
                                            </m:r>
                                            <m:r>
                                              <a:rPr lang="en-GB" sz="1100">
                                                <a:effectLst/>
                                                <a:latin typeface="Cambria Math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GB" sz="1100">
                                                <a:effectLst/>
                                                <a:latin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nary>
                              </m:oMath>
                            </m:oMathPara>
                          </a14:m>
                          <a:endParaRPr lang="en-GB" sz="11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7996264"/>
                  </p:ext>
                </p:extLst>
              </p:nvPr>
            </p:nvGraphicFramePr>
            <p:xfrm>
              <a:off x="1727200" y="4749800"/>
              <a:ext cx="5792470" cy="1718437"/>
            </p:xfrm>
            <a:graphic>
              <a:graphicData uri="http://schemas.openxmlformats.org/drawingml/2006/table">
                <a:tbl>
                  <a:tblPr firstRow="1" firstCol="1" bandRow="1">
                    <a:tableStyleId>{21E4AEA4-8DFA-4A89-87EB-49C32662AFE0}</a:tableStyleId>
                  </a:tblPr>
                  <a:tblGrid>
                    <a:gridCol w="1625600"/>
                    <a:gridCol w="4166870"/>
                  </a:tblGrid>
                  <a:tr h="340995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en-GB" sz="11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en-GB" sz="11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>
                        <a:noFill/>
                      </a:tcPr>
                    </a:tc>
                  </a:tr>
                  <a:tr h="340995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100" dirty="0">
                              <a:effectLst/>
                            </a:rPr>
                            <a:t>Largest deficit:</a:t>
                          </a:r>
                          <a:endParaRPr lang="en-GB" sz="11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9035" t="-100000" b="-553571"/>
                          </a:stretch>
                        </a:blipFill>
                      </a:tcPr>
                    </a:tc>
                  </a:tr>
                  <a:tr h="569595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100" dirty="0">
                              <a:effectLst/>
                            </a:rPr>
                            <a:t>Root-sum-square:</a:t>
                          </a:r>
                          <a:endParaRPr lang="en-GB" sz="11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9035" t="-120430" b="-233333"/>
                          </a:stretch>
                        </a:blipFill>
                      </a:tcPr>
                    </a:tc>
                  </a:tr>
                  <a:tr h="466852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1100" dirty="0">
                              <a:effectLst/>
                            </a:rPr>
                            <a:t>Linear:</a:t>
                          </a:r>
                          <a:endParaRPr lang="en-GB" sz="11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9035" t="-266234" b="-18181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1036577"/>
            <a:ext cx="6705600" cy="395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 – CFD and Physical Tests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015" y="1255180"/>
            <a:ext cx="5773970" cy="477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70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 – CFD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4864319"/>
              </p:ext>
            </p:extLst>
          </p:nvPr>
        </p:nvGraphicFramePr>
        <p:xfrm>
          <a:off x="1422400" y="5054600"/>
          <a:ext cx="3665537" cy="134950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548282"/>
                <a:gridCol w="1117255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Type</a:t>
                      </a:r>
                      <a:endParaRPr lang="en-GB" sz="11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RANS</a:t>
                      </a:r>
                      <a:endParaRPr lang="en-GB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ANSYS Fluent</a:t>
                      </a:r>
                      <a:endParaRPr lang="en-GB" sz="11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v. 15.0</a:t>
                      </a:r>
                      <a:endParaRPr lang="en-GB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Bulk </a:t>
                      </a:r>
                      <a:r>
                        <a:rPr lang="en-GB" sz="1100" dirty="0">
                          <a:effectLst/>
                        </a:rPr>
                        <a:t>flow wind speed 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12.0 m/s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Hub height wind speed (u</a:t>
                      </a:r>
                      <a:r>
                        <a:rPr lang="en-GB" sz="1100" baseline="-25000" dirty="0">
                          <a:effectLst/>
                        </a:rPr>
                        <a:t>0</a:t>
                      </a:r>
                      <a:r>
                        <a:rPr lang="en-GB" sz="1100" dirty="0">
                          <a:effectLst/>
                        </a:rPr>
                        <a:t>)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11.4 m/s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Hub height turbulent kinetic energy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0.538 m</a:t>
                      </a:r>
                      <a:r>
                        <a:rPr lang="en-GB" sz="1100" baseline="30000">
                          <a:effectLst/>
                        </a:rPr>
                        <a:t>2</a:t>
                      </a:r>
                      <a:r>
                        <a:rPr lang="en-GB" sz="1100">
                          <a:effectLst/>
                        </a:rPr>
                        <a:t>/s</a:t>
                      </a:r>
                      <a:r>
                        <a:rPr lang="en-GB" sz="1100" baseline="300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Hub height turbulence intensity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5.26%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5</a:t>
            </a:fld>
            <a:endParaRPr lang="de-DE"/>
          </a:p>
        </p:txBody>
      </p:sp>
      <p:pic>
        <p:nvPicPr>
          <p:cNvPr id="11" name="Picture 1" descr="C:\Users\k18348\Documents\MATLAB\WakesInvestigation\Reports\EWEA\Presentation\Mesh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58" b="8531"/>
          <a:stretch/>
        </p:blipFill>
        <p:spPr bwMode="auto">
          <a:xfrm>
            <a:off x="-25722" y="1193800"/>
            <a:ext cx="9169722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857553"/>
              </p:ext>
            </p:extLst>
          </p:nvPr>
        </p:nvGraphicFramePr>
        <p:xfrm>
          <a:off x="5130800" y="5054600"/>
          <a:ext cx="2395537" cy="134950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622525"/>
                <a:gridCol w="773012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</a:rPr>
                        <a:t>Domain width</a:t>
                      </a:r>
                      <a:endParaRPr lang="en-GB" sz="11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</a:rPr>
                        <a:t>1134 m</a:t>
                      </a:r>
                      <a:endParaRPr lang="en-GB" sz="11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Domain length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3150 m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Domain height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1134 m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Number of cells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6-8 x 10</a:t>
                      </a:r>
                      <a:r>
                        <a:rPr lang="en-GB" sz="1100" baseline="300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Rotor diameter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126 m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Rotor hub height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90 m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3" name="Picture 12" descr="Image result for University of Oxford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200" y="4668520"/>
            <a:ext cx="1320800" cy="40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24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 – </a:t>
            </a:r>
            <a:r>
              <a:rPr lang="en-GB" dirty="0"/>
              <a:t>Physical Tests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6</a:t>
            </a:fld>
            <a:endParaRPr lang="de-DE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4238223"/>
              </p:ext>
            </p:extLst>
          </p:nvPr>
        </p:nvGraphicFramePr>
        <p:xfrm>
          <a:off x="2641600" y="4579112"/>
          <a:ext cx="4267200" cy="154228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895600"/>
                <a:gridCol w="13716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Hub height flow speed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0.463 m/s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Hub height turbulence intensity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12%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Tank width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 m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Length of test section 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12 m 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Still water depth 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0.45 m 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Turbine diameter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0.27 m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Turbine hub height</a:t>
                      </a:r>
                      <a:endParaRPr lang="en-GB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0.225 m</a:t>
                      </a:r>
                      <a:endParaRPr lang="en-GB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" name="Picture 3" descr="http://www.energy.manchester.ac.uk/media/eps/manchester-energy/about-us/b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31" y="1941626"/>
            <a:ext cx="9161232" cy="191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Image result for university of manchester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449" y="3860800"/>
            <a:ext cx="1205551" cy="50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00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– Analytic Method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5" name="Picture 1" descr="C:\Users\k18348\Documents\MATLAB\WakesInvestigation\Reports\EWEA\Presentation\Mesh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8" r="50000" b="8531"/>
          <a:stretch/>
        </p:blipFill>
        <p:spPr bwMode="auto">
          <a:xfrm>
            <a:off x="0" y="1600200"/>
            <a:ext cx="3779520" cy="340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55" t="37079" r="37493" b="47254"/>
          <a:stretch/>
        </p:blipFill>
        <p:spPr bwMode="auto">
          <a:xfrm flipH="1">
            <a:off x="5597953" y="736600"/>
            <a:ext cx="3334693" cy="20378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864792" y="1776795"/>
            <a:ext cx="1854419" cy="984106"/>
            <a:chOff x="914400" y="1066800"/>
            <a:chExt cx="2249559" cy="1193800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914400" y="2209800"/>
              <a:ext cx="2235200" cy="508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3149600" y="1066800"/>
              <a:ext cx="14359" cy="11430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914400" y="1117600"/>
              <a:ext cx="0" cy="11430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928759" y="1066800"/>
              <a:ext cx="2235200" cy="508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1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6" t="5536" r="8103" b="11157"/>
          <a:stretch/>
        </p:blipFill>
        <p:spPr bwMode="auto">
          <a:xfrm>
            <a:off x="5547152" y="4495800"/>
            <a:ext cx="3557801" cy="1828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0" name="Straight Connector 19"/>
          <p:cNvCxnSpPr/>
          <p:nvPr/>
        </p:nvCxnSpPr>
        <p:spPr>
          <a:xfrm>
            <a:off x="5547152" y="2057400"/>
            <a:ext cx="34054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ight Arrow 22"/>
          <p:cNvSpPr/>
          <p:nvPr/>
        </p:nvSpPr>
        <p:spPr>
          <a:xfrm>
            <a:off x="2794000" y="1597264"/>
            <a:ext cx="2807899" cy="130129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Remove Shear</a:t>
            </a:r>
            <a:endParaRPr lang="en-GB" b="1" dirty="0"/>
          </a:p>
        </p:txBody>
      </p:sp>
      <p:sp>
        <p:nvSpPr>
          <p:cNvPr id="25" name="Down Arrow 24"/>
          <p:cNvSpPr/>
          <p:nvPr/>
        </p:nvSpPr>
        <p:spPr>
          <a:xfrm>
            <a:off x="6300099" y="2289096"/>
            <a:ext cx="1930400" cy="2032000"/>
          </a:xfrm>
          <a:prstGeom prst="downArrow">
            <a:avLst>
              <a:gd name="adj1" fmla="val 50000"/>
              <a:gd name="adj2" fmla="val 4956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Hub Height </a:t>
            </a:r>
            <a:r>
              <a:rPr lang="en-GB" b="1" dirty="0"/>
              <a:t>P</a:t>
            </a:r>
            <a:r>
              <a:rPr lang="en-GB" b="1" dirty="0" smtClean="0"/>
              <a:t>rofile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4050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– Velocity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5" name="Picture 4"/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8" t="2857" r="11246" b="13142"/>
          <a:stretch/>
        </p:blipFill>
        <p:spPr bwMode="auto">
          <a:xfrm>
            <a:off x="457200" y="889000"/>
            <a:ext cx="8229600" cy="53468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7507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" t="2780" r="11596" b="12848"/>
          <a:stretch/>
        </p:blipFill>
        <p:spPr bwMode="auto">
          <a:xfrm>
            <a:off x="457201" y="904240"/>
            <a:ext cx="8229600" cy="53833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- TKE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43ADB-E95E-4587-963D-D3C6AB2E96C0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587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RSION" val="1.02"/>
  <p:tag name="BASIS" val="UniperVorlage"/>
</p:tagLst>
</file>

<file path=ppt/theme/theme1.xml><?xml version="1.0" encoding="utf-8"?>
<a:theme xmlns:a="http://schemas.openxmlformats.org/drawingml/2006/main" name="Uniper">
  <a:themeElements>
    <a:clrScheme name="Uniper_1">
      <a:dk1>
        <a:srgbClr val="5E5E5E"/>
      </a:dk1>
      <a:lt1>
        <a:srgbClr val="FFFFFF"/>
      </a:lt1>
      <a:dk2>
        <a:srgbClr val="0078DC"/>
      </a:dk2>
      <a:lt2>
        <a:srgbClr val="FFFFFF"/>
      </a:lt2>
      <a:accent1>
        <a:srgbClr val="C1E3FC"/>
      </a:accent1>
      <a:accent2>
        <a:srgbClr val="00A7F0"/>
      </a:accent2>
      <a:accent3>
        <a:srgbClr val="0875BB"/>
      </a:accent3>
      <a:accent4>
        <a:srgbClr val="29527A"/>
      </a:accent4>
      <a:accent5>
        <a:srgbClr val="0097EE"/>
      </a:accent5>
      <a:accent6>
        <a:srgbClr val="8CCCF7"/>
      </a:accent6>
      <a:hlink>
        <a:srgbClr val="B3B3B3"/>
      </a:hlink>
      <a:folHlink>
        <a:srgbClr val="5E5E5E"/>
      </a:folHlink>
    </a:clrScheme>
    <a:fontScheme name="Unip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niper_1">
        <a:dk1>
          <a:srgbClr val="5E5E5E"/>
        </a:dk1>
        <a:lt1>
          <a:srgbClr val="FFFFFF"/>
        </a:lt1>
        <a:dk2>
          <a:srgbClr val="0078DC"/>
        </a:dk2>
        <a:lt2>
          <a:srgbClr val="FFFFFF"/>
        </a:lt2>
        <a:accent1>
          <a:srgbClr val="C1E3FC"/>
        </a:accent1>
        <a:accent2>
          <a:srgbClr val="00A7F0"/>
        </a:accent2>
        <a:accent3>
          <a:srgbClr val="0875BB"/>
        </a:accent3>
        <a:accent4>
          <a:srgbClr val="29527A"/>
        </a:accent4>
        <a:accent5>
          <a:srgbClr val="0097EE"/>
        </a:accent5>
        <a:accent6>
          <a:srgbClr val="8CCCF7"/>
        </a:accent6>
        <a:hlink>
          <a:srgbClr val="B3B3B3"/>
        </a:hlink>
        <a:folHlink>
          <a:srgbClr val="5E5E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er_2a">
        <a:dk1>
          <a:srgbClr val="5E5E5E"/>
        </a:dk1>
        <a:lt1>
          <a:srgbClr val="FFFFFF"/>
        </a:lt1>
        <a:dk2>
          <a:srgbClr val="0078DC"/>
        </a:dk2>
        <a:lt2>
          <a:srgbClr val="FFFFFF"/>
        </a:lt2>
        <a:accent1>
          <a:srgbClr val="C1E3FC"/>
        </a:accent1>
        <a:accent2>
          <a:srgbClr val="00A7F0"/>
        </a:accent2>
        <a:accent3>
          <a:srgbClr val="ED8C1C"/>
        </a:accent3>
        <a:accent4>
          <a:srgbClr val="29527A"/>
        </a:accent4>
        <a:accent5>
          <a:srgbClr val="0097EE"/>
        </a:accent5>
        <a:accent6>
          <a:srgbClr val="8CCCF7"/>
        </a:accent6>
        <a:hlink>
          <a:srgbClr val="B3B3B3"/>
        </a:hlink>
        <a:folHlink>
          <a:srgbClr val="5E5E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er_2b">
        <a:dk1>
          <a:srgbClr val="5E5E5E"/>
        </a:dk1>
        <a:lt1>
          <a:srgbClr val="FFFFFF"/>
        </a:lt1>
        <a:dk2>
          <a:srgbClr val="0078DC"/>
        </a:dk2>
        <a:lt2>
          <a:srgbClr val="FFFFFF"/>
        </a:lt2>
        <a:accent1>
          <a:srgbClr val="C1E3FC"/>
        </a:accent1>
        <a:accent2>
          <a:srgbClr val="00A7F0"/>
        </a:accent2>
        <a:accent3>
          <a:srgbClr val="FFEA00"/>
        </a:accent3>
        <a:accent4>
          <a:srgbClr val="29527A"/>
        </a:accent4>
        <a:accent5>
          <a:srgbClr val="0097EE"/>
        </a:accent5>
        <a:accent6>
          <a:srgbClr val="8CCCF7"/>
        </a:accent6>
        <a:hlink>
          <a:srgbClr val="B3B3B3"/>
        </a:hlink>
        <a:folHlink>
          <a:srgbClr val="5E5E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er_2c">
        <a:dk1>
          <a:srgbClr val="5E5E5E"/>
        </a:dk1>
        <a:lt1>
          <a:srgbClr val="FFFFFF"/>
        </a:lt1>
        <a:dk2>
          <a:srgbClr val="0078DC"/>
        </a:dk2>
        <a:lt2>
          <a:srgbClr val="FFFFFF"/>
        </a:lt2>
        <a:accent1>
          <a:srgbClr val="C1E3FC"/>
        </a:accent1>
        <a:accent2>
          <a:srgbClr val="00A7F0"/>
        </a:accent2>
        <a:accent3>
          <a:srgbClr val="B5D45B"/>
        </a:accent3>
        <a:accent4>
          <a:srgbClr val="29527A"/>
        </a:accent4>
        <a:accent5>
          <a:srgbClr val="0097EE"/>
        </a:accent5>
        <a:accent6>
          <a:srgbClr val="8CCCF7"/>
        </a:accent6>
        <a:hlink>
          <a:srgbClr val="B3B3B3"/>
        </a:hlink>
        <a:folHlink>
          <a:srgbClr val="5E5E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er_3">
        <a:dk1>
          <a:srgbClr val="5E5E5E"/>
        </a:dk1>
        <a:lt1>
          <a:srgbClr val="FFFFFF"/>
        </a:lt1>
        <a:dk2>
          <a:srgbClr val="0078DC"/>
        </a:dk2>
        <a:lt2>
          <a:srgbClr val="FFFFFF"/>
        </a:lt2>
        <a:accent1>
          <a:srgbClr val="C1E3FC"/>
        </a:accent1>
        <a:accent2>
          <a:srgbClr val="ED8C1C"/>
        </a:accent2>
        <a:accent3>
          <a:srgbClr val="5CBCF5"/>
        </a:accent3>
        <a:accent4>
          <a:srgbClr val="B5D45B"/>
        </a:accent4>
        <a:accent5>
          <a:srgbClr val="29527A"/>
        </a:accent5>
        <a:accent6>
          <a:srgbClr val="8CCCF7"/>
        </a:accent6>
        <a:hlink>
          <a:srgbClr val="B3B3B3"/>
        </a:hlink>
        <a:folHlink>
          <a:srgbClr val="5E5E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er_4">
        <a:dk1>
          <a:srgbClr val="5E5E5E"/>
        </a:dk1>
        <a:lt1>
          <a:srgbClr val="FFFFFF"/>
        </a:lt1>
        <a:dk2>
          <a:srgbClr val="0078DC"/>
        </a:dk2>
        <a:lt2>
          <a:srgbClr val="FFFFFF"/>
        </a:lt2>
        <a:accent1>
          <a:srgbClr val="29527A"/>
        </a:accent1>
        <a:accent2>
          <a:srgbClr val="FFEA00"/>
        </a:accent2>
        <a:accent3>
          <a:srgbClr val="C1E3FC"/>
        </a:accent3>
        <a:accent4>
          <a:srgbClr val="B5D45B"/>
        </a:accent4>
        <a:accent5>
          <a:srgbClr val="ED8C1C"/>
        </a:accent5>
        <a:accent6>
          <a:srgbClr val="5CBCF5"/>
        </a:accent6>
        <a:hlink>
          <a:srgbClr val="B3B3B3"/>
        </a:hlink>
        <a:folHlink>
          <a:srgbClr val="5E5E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er_5">
        <a:dk1>
          <a:srgbClr val="5E5E5E"/>
        </a:dk1>
        <a:lt1>
          <a:srgbClr val="FFFFFF"/>
        </a:lt1>
        <a:dk2>
          <a:srgbClr val="0078DC"/>
        </a:dk2>
        <a:lt2>
          <a:srgbClr val="FFFFFF"/>
        </a:lt2>
        <a:accent1>
          <a:srgbClr val="E3D4BC"/>
        </a:accent1>
        <a:accent2>
          <a:srgbClr val="5CBCF5"/>
        </a:accent2>
        <a:accent3>
          <a:srgbClr val="5E5E5E"/>
        </a:accent3>
        <a:accent4>
          <a:srgbClr val="135B8B"/>
        </a:accent4>
        <a:accent5>
          <a:srgbClr val="B3B3B3"/>
        </a:accent5>
        <a:accent6>
          <a:srgbClr val="876C59"/>
        </a:accent6>
        <a:hlink>
          <a:srgbClr val="B3B3B3"/>
        </a:hlink>
        <a:folHlink>
          <a:srgbClr val="5E5E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per_6">
        <a:dk1>
          <a:srgbClr val="5E5E5E"/>
        </a:dk1>
        <a:lt1>
          <a:srgbClr val="FFFFFF"/>
        </a:lt1>
        <a:dk2>
          <a:srgbClr val="0078DC"/>
        </a:dk2>
        <a:lt2>
          <a:srgbClr val="FFFFFF"/>
        </a:lt2>
        <a:accent1>
          <a:srgbClr val="C1E3FC"/>
        </a:accent1>
        <a:accent2>
          <a:srgbClr val="0078DC"/>
        </a:accent2>
        <a:accent3>
          <a:srgbClr val="E3D4BC"/>
        </a:accent3>
        <a:accent4>
          <a:srgbClr val="876C59"/>
        </a:accent4>
        <a:accent5>
          <a:srgbClr val="5CBCF5"/>
        </a:accent5>
        <a:accent6>
          <a:srgbClr val="135B8B"/>
        </a:accent6>
        <a:hlink>
          <a:srgbClr val="B3B3B3"/>
        </a:hlink>
        <a:folHlink>
          <a:srgbClr val="5E5E5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648</Words>
  <Application>Microsoft Office PowerPoint</Application>
  <PresentationFormat>On-screen Show (4:3)</PresentationFormat>
  <Paragraphs>147</Paragraphs>
  <Slides>25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Cambria Math</vt:lpstr>
      <vt:lpstr>Times New Roman</vt:lpstr>
      <vt:lpstr>Wingdings</vt:lpstr>
      <vt:lpstr>Uniper</vt:lpstr>
      <vt:lpstr>Limitations to the validity of single wake superposition in wind farm yield assessment </vt:lpstr>
      <vt:lpstr>Uniper Engineering - Strong Pedigree across the Energy Sector</vt:lpstr>
      <vt:lpstr>Introduction – Wake Interaction</vt:lpstr>
      <vt:lpstr>Method – CFD and Physical Tests</vt:lpstr>
      <vt:lpstr>Method – CFD</vt:lpstr>
      <vt:lpstr>Method – Physical Tests</vt:lpstr>
      <vt:lpstr>Results – Analytic Method</vt:lpstr>
      <vt:lpstr>Results – Velocity </vt:lpstr>
      <vt:lpstr>Results - TKE</vt:lpstr>
      <vt:lpstr>Analysis – Inline case</vt:lpstr>
      <vt:lpstr>Analysis – Inline case</vt:lpstr>
      <vt:lpstr>The Uptick</vt:lpstr>
      <vt:lpstr>Analysis – Partly offset case - CFD</vt:lpstr>
      <vt:lpstr>Analysis – Partly offset case - CFD</vt:lpstr>
      <vt:lpstr>Analysis – Partly offset case - Flume</vt:lpstr>
      <vt:lpstr>Analysis – Fully offset case</vt:lpstr>
      <vt:lpstr>Analysis – Fully offset case</vt:lpstr>
      <vt:lpstr>Wakes – Interaction Effect</vt:lpstr>
      <vt:lpstr>Why it matters – a three turbine illustration</vt:lpstr>
      <vt:lpstr>Why it matters – a three turbine illustration</vt:lpstr>
      <vt:lpstr>Conclusions</vt:lpstr>
      <vt:lpstr>Thanks and Questions</vt:lpstr>
      <vt:lpstr>Backup Slides</vt:lpstr>
      <vt:lpstr>Real Data</vt:lpstr>
      <vt:lpstr>The “Uptick”</vt:lpstr>
    </vt:vector>
  </TitlesOfParts>
  <Company>Uniper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Uniper Presentation</dc:title>
  <dc:creator>Gunn, Kester Dr.</dc:creator>
  <cp:lastModifiedBy>Media</cp:lastModifiedBy>
  <cp:revision>126</cp:revision>
  <dcterms:created xsi:type="dcterms:W3CDTF">2015-12-04T14:40:33Z</dcterms:created>
  <dcterms:modified xsi:type="dcterms:W3CDTF">2016-09-29T10:59:43Z</dcterms:modified>
</cp:coreProperties>
</file>