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81" r:id="rId3"/>
    <p:sldId id="283" r:id="rId4"/>
    <p:sldId id="284" r:id="rId5"/>
    <p:sldId id="282" r:id="rId6"/>
    <p:sldId id="285" r:id="rId7"/>
    <p:sldId id="286" r:id="rId8"/>
    <p:sldId id="287" r:id="rId9"/>
    <p:sldId id="267" r:id="rId10"/>
    <p:sldId id="291" r:id="rId11"/>
    <p:sldId id="280" r:id="rId12"/>
    <p:sldId id="288" r:id="rId13"/>
    <p:sldId id="289" r:id="rId14"/>
    <p:sldId id="290" r:id="rId15"/>
    <p:sldId id="260" r:id="rId16"/>
    <p:sldId id="259"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09E2F"/>
    <a:srgbClr val="6BA8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1"/>
    <p:restoredTop sz="94668"/>
  </p:normalViewPr>
  <p:slideViewPr>
    <p:cSldViewPr snapToObjects="1">
      <p:cViewPr>
        <p:scale>
          <a:sx n="97" d="100"/>
          <a:sy n="97" d="100"/>
        </p:scale>
        <p:origin x="1544" y="144"/>
      </p:cViewPr>
      <p:guideLst/>
    </p:cSldViewPr>
  </p:slideViewPr>
  <p:notesTextViewPr>
    <p:cViewPr>
      <p:scale>
        <a:sx n="1" d="1"/>
        <a:sy n="1" d="1"/>
      </p:scale>
      <p:origin x="0" y="0"/>
    </p:cViewPr>
  </p:notesTextViewPr>
  <p:notesViewPr>
    <p:cSldViewPr snapToObjects="1">
      <p:cViewPr varScale="1">
        <p:scale>
          <a:sx n="69" d="100"/>
          <a:sy n="69" d="100"/>
        </p:scale>
        <p:origin x="3472"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wardthomas/Desktop/ARR%20Actual%20&amp;%20Plan%20out%20to%202020%20Aug%209%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800" smtClean="0"/>
              <a:t>OEM Live Life Models</a:t>
            </a:r>
            <a:r>
              <a:rPr lang="en-US" sz="1800" baseline="0" smtClean="0"/>
              <a:t> as % of the OEM’s total installed base</a:t>
            </a:r>
            <a:endParaRPr lang="en-US" sz="1800"/>
          </a:p>
        </c:rich>
      </c:tx>
      <c:layout>
        <c:manualLayout>
          <c:xMode val="edge"/>
          <c:yMode val="edge"/>
          <c:x val="0.140853385492943"/>
          <c:y val="0.0"/>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0.201767830015652"/>
          <c:y val="0.229863238751445"/>
          <c:w val="0.629012727228755"/>
          <c:h val="0.70424565326425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400" b="1">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011CE63-8359-BE4F-AEE7-DBFAFC7483AE}" type="datetimeFigureOut">
              <a:rPr lang="en-US" altLang="en-US"/>
              <a:pPr/>
              <a:t>9/27/16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E06A2-EA26-7F4F-A7BD-62706B6F29EE}" type="slidenum">
              <a:rPr lang="en-US" altLang="en-US"/>
              <a:pPr/>
              <a:t>‹#›</a:t>
            </a:fld>
            <a:endParaRPr lang="en-US" altLang="en-US"/>
          </a:p>
        </p:txBody>
      </p:sp>
    </p:spTree>
    <p:extLst>
      <p:ext uri="{BB962C8B-B14F-4D97-AF65-F5344CB8AC3E}">
        <p14:creationId xmlns:p14="http://schemas.microsoft.com/office/powerpoint/2010/main" val="74761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91AB6B6-DE03-D04F-B3BA-FCD5A7BF91FF}" type="datetimeFigureOut">
              <a:rPr lang="en-US" altLang="en-US"/>
              <a:pPr/>
              <a:t>9/27/16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DBBFF06-EFED-474A-9B84-DEFD79237BB1}" type="slidenum">
              <a:rPr lang="en-US" altLang="en-US"/>
              <a:pPr/>
              <a:t>‹#›</a:t>
            </a:fld>
            <a:endParaRPr lang="en-US" altLang="en-US"/>
          </a:p>
        </p:txBody>
      </p:sp>
    </p:spTree>
    <p:extLst>
      <p:ext uri="{BB962C8B-B14F-4D97-AF65-F5344CB8AC3E}">
        <p14:creationId xmlns:p14="http://schemas.microsoft.com/office/powerpoint/2010/main" val="160527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Rectangle 5"/>
          <p:cNvSpPr/>
          <p:nvPr/>
        </p:nvSpPr>
        <p:spPr>
          <a:xfrm>
            <a:off x="0" y="-25400"/>
            <a:ext cx="9226550" cy="1725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8"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1700213"/>
            <a:ext cx="92662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688" y="6126163"/>
            <a:ext cx="9266238" cy="73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 name="Picture 10"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9875"/>
            <a:ext cx="29749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700" y="6126163"/>
            <a:ext cx="2592388" cy="73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2"/>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7" name="Text Placeholder 2"/>
          <p:cNvSpPr>
            <a:spLocks noGrp="1"/>
          </p:cNvSpPr>
          <p:nvPr>
            <p:ph idx="1"/>
          </p:nvPr>
        </p:nvSpPr>
        <p:spPr bwMode="auto">
          <a:xfrm>
            <a:off x="541544" y="6237312"/>
            <a:ext cx="3022344" cy="40011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nSpc>
                <a:spcPct val="80000"/>
              </a:lnSpc>
              <a:buNone/>
              <a:defRPr sz="1800" baseline="0">
                <a:solidFill>
                  <a:schemeClr val="tx2"/>
                </a:solidFill>
                <a:latin typeface="Calibri"/>
                <a:cs typeface="Calibri"/>
              </a:defRPr>
            </a:lvl1pPr>
          </a:lstStyle>
          <a:p>
            <a:pPr lvl="0"/>
            <a:r>
              <a:rPr lang="en-US" smtClean="0"/>
              <a:t>Click to edit Master text styles</a:t>
            </a:r>
          </a:p>
        </p:txBody>
      </p:sp>
      <p:sp>
        <p:nvSpPr>
          <p:cNvPr id="10" name="Title 9"/>
          <p:cNvSpPr>
            <a:spLocks noGrp="1"/>
          </p:cNvSpPr>
          <p:nvPr>
            <p:ph type="title"/>
          </p:nvPr>
        </p:nvSpPr>
        <p:spPr>
          <a:xfrm>
            <a:off x="-39286" y="2636912"/>
            <a:ext cx="9266328" cy="1872208"/>
          </a:xfrm>
        </p:spPr>
        <p:txBody>
          <a:bodyPr/>
          <a:lstStyle>
            <a:lvl1pPr algn="ctr">
              <a:defRPr sz="5000" b="0" i="0">
                <a:solidFill>
                  <a:schemeClr val="bg1"/>
                </a:solidFill>
                <a:latin typeface="Nexa Light"/>
                <a:cs typeface="Nexa Light"/>
              </a:defRPr>
            </a:lvl1pPr>
          </a:lstStyle>
          <a:p>
            <a:r>
              <a:rPr lang="en-US" smtClean="0"/>
              <a:t>Click to edit Master title style</a:t>
            </a:r>
            <a:endParaRPr lang="en-US" dirty="0"/>
          </a:p>
        </p:txBody>
      </p:sp>
      <p:sp>
        <p:nvSpPr>
          <p:cNvPr id="11" name="Text Placeholder 2"/>
          <p:cNvSpPr>
            <a:spLocks noGrp="1"/>
          </p:cNvSpPr>
          <p:nvPr>
            <p:ph idx="10"/>
          </p:nvPr>
        </p:nvSpPr>
        <p:spPr bwMode="auto">
          <a:xfrm>
            <a:off x="541544" y="6453336"/>
            <a:ext cx="3144605" cy="44089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nSpc>
                <a:spcPct val="80000"/>
              </a:lnSpc>
              <a:buNone/>
              <a:defRPr sz="1800" i="1" baseline="0">
                <a:solidFill>
                  <a:srgbClr val="509E2F"/>
                </a:solidFill>
                <a:latin typeface="Calibri"/>
                <a:cs typeface="Calibri"/>
              </a:defRPr>
            </a:lvl1pPr>
          </a:lstStyle>
          <a:p>
            <a:pPr lvl="0"/>
            <a:r>
              <a:rPr lang="en-US" smtClean="0"/>
              <a:t>Click to edit Master text styles</a:t>
            </a:r>
          </a:p>
        </p:txBody>
      </p:sp>
      <p:sp>
        <p:nvSpPr>
          <p:cNvPr id="13" name="Text Placeholder 2"/>
          <p:cNvSpPr>
            <a:spLocks noGrp="1"/>
          </p:cNvSpPr>
          <p:nvPr>
            <p:ph idx="11"/>
          </p:nvPr>
        </p:nvSpPr>
        <p:spPr bwMode="auto">
          <a:xfrm>
            <a:off x="6516216" y="6252168"/>
            <a:ext cx="2232248" cy="44089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r">
              <a:lnSpc>
                <a:spcPct val="80000"/>
              </a:lnSpc>
              <a:buNone/>
              <a:defRPr sz="1800" baseline="0">
                <a:solidFill>
                  <a:srgbClr val="509E2F"/>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42088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Rectangle 2"/>
          <p:cNvSpPr/>
          <p:nvPr/>
        </p:nvSpPr>
        <p:spPr>
          <a:xfrm>
            <a:off x="0" y="-25400"/>
            <a:ext cx="9226550" cy="1725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11"/>
          <p:cNvSpPr>
            <a:spLocks noChangeArrowheads="1"/>
          </p:cNvSpPr>
          <p:nvPr/>
        </p:nvSpPr>
        <p:spPr bwMode="auto">
          <a:xfrm>
            <a:off x="0" y="3849688"/>
            <a:ext cx="9001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3000">
                <a:solidFill>
                  <a:schemeClr val="tx2"/>
                </a:solidFill>
                <a:latin typeface="Nexa" charset="0"/>
              </a:rPr>
              <a:t>Thank you very much for your attention  </a:t>
            </a:r>
          </a:p>
        </p:txBody>
      </p:sp>
      <p:sp>
        <p:nvSpPr>
          <p:cNvPr id="5" name="Rectangle 4"/>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10"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862138"/>
            <a:ext cx="29749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949950"/>
            <a:ext cx="9144000" cy="90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2"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700213"/>
            <a:ext cx="92662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9875"/>
            <a:ext cx="29749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8" name="Title 9"/>
          <p:cNvSpPr>
            <a:spLocks noGrp="1"/>
          </p:cNvSpPr>
          <p:nvPr>
            <p:ph type="title"/>
          </p:nvPr>
        </p:nvSpPr>
        <p:spPr>
          <a:xfrm>
            <a:off x="-39286" y="2913911"/>
            <a:ext cx="9266328" cy="1872208"/>
          </a:xfrm>
        </p:spPr>
        <p:txBody>
          <a:bodyPr/>
          <a:lstStyle>
            <a:lvl1pPr algn="ctr">
              <a:defRPr sz="5000" b="0" i="0" baseline="0">
                <a:solidFill>
                  <a:schemeClr val="bg1"/>
                </a:solidFill>
                <a:latin typeface="Nexa Light"/>
                <a:cs typeface="Nexa Light"/>
              </a:defRPr>
            </a:lvl1pPr>
          </a:lstStyle>
          <a:p>
            <a:r>
              <a:rPr lang="en-US" smtClean="0"/>
              <a:t>Click to edit Master title style</a:t>
            </a:r>
            <a:endParaRPr lang="en-US" dirty="0"/>
          </a:p>
        </p:txBody>
      </p:sp>
    </p:spTree>
    <p:extLst>
      <p:ext uri="{BB962C8B-B14F-4D97-AF65-F5344CB8AC3E}">
        <p14:creationId xmlns:p14="http://schemas.microsoft.com/office/powerpoint/2010/main" val="41107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background-squa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0"/>
            <a:ext cx="9213851"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949950"/>
            <a:ext cx="9144000" cy="90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9"/>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6" name="Title 9"/>
          <p:cNvSpPr txBox="1">
            <a:spLocks/>
          </p:cNvSpPr>
          <p:nvPr/>
        </p:nvSpPr>
        <p:spPr bwMode="auto">
          <a:xfrm>
            <a:off x="0" y="3305175"/>
            <a:ext cx="9266238" cy="9366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ctr" defTabSz="457200" rtl="0" eaLnBrk="1" fontAlgn="base" hangingPunct="1">
              <a:spcBef>
                <a:spcPct val="0"/>
              </a:spcBef>
              <a:spcAft>
                <a:spcPct val="0"/>
              </a:spcAft>
              <a:defRPr sz="5000" b="0" i="0" kern="1200" baseline="0">
                <a:solidFill>
                  <a:schemeClr val="bg1"/>
                </a:solidFill>
                <a:latin typeface="Nexa Book"/>
                <a:ea typeface="ヒラギノ角ゴ Pro W3" charset="0"/>
                <a:cs typeface="Nexa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en-US" dirty="0" smtClean="0">
                <a:latin typeface="Nexa Light"/>
                <a:cs typeface="Nexa Light"/>
              </a:rPr>
              <a:t>#</a:t>
            </a:r>
            <a:r>
              <a:rPr lang="en-US" dirty="0" err="1" smtClean="0">
                <a:latin typeface="Nexa Light"/>
                <a:cs typeface="Nexa Light"/>
              </a:rPr>
              <a:t>ETIPWind</a:t>
            </a:r>
            <a:endParaRPr lang="en-US" dirty="0">
              <a:latin typeface="Nexa Light"/>
              <a:cs typeface="Nexa Light"/>
            </a:endParaRPr>
          </a:p>
        </p:txBody>
      </p:sp>
      <p:sp>
        <p:nvSpPr>
          <p:cNvPr id="7" name="Rectangle 6"/>
          <p:cNvSpPr/>
          <p:nvPr/>
        </p:nvSpPr>
        <p:spPr>
          <a:xfrm>
            <a:off x="5438775" y="6188075"/>
            <a:ext cx="3706813" cy="67468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39688" y="5949950"/>
            <a:ext cx="9296401" cy="1027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13"/>
          <p:cNvSpPr>
            <a:spLocks noChangeArrowheads="1"/>
          </p:cNvSpPr>
          <p:nvPr/>
        </p:nvSpPr>
        <p:spPr bwMode="auto">
          <a:xfrm>
            <a:off x="-9525"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34" name="Title 9"/>
          <p:cNvSpPr>
            <a:spLocks noGrp="1"/>
          </p:cNvSpPr>
          <p:nvPr>
            <p:ph type="title"/>
          </p:nvPr>
        </p:nvSpPr>
        <p:spPr>
          <a:xfrm>
            <a:off x="-9699" y="1988840"/>
            <a:ext cx="9266328" cy="1307177"/>
          </a:xfrm>
        </p:spPr>
        <p:txBody>
          <a:bodyPr/>
          <a:lstStyle>
            <a:lvl1pPr algn="ctr">
              <a:defRPr sz="5000" b="0" i="0" baseline="0">
                <a:solidFill>
                  <a:schemeClr val="bg1"/>
                </a:solidFill>
                <a:latin typeface="Nexa Light"/>
                <a:cs typeface="Nexa Light"/>
              </a:defRPr>
            </a:lvl1pPr>
          </a:lstStyle>
          <a:p>
            <a:r>
              <a:rPr lang="en-US" smtClean="0"/>
              <a:t>Click to edit Master title style</a:t>
            </a:r>
            <a:endParaRPr lang="en-US" dirty="0"/>
          </a:p>
        </p:txBody>
      </p:sp>
    </p:spTree>
    <p:extLst>
      <p:ext uri="{BB962C8B-B14F-4D97-AF65-F5344CB8AC3E}">
        <p14:creationId xmlns:p14="http://schemas.microsoft.com/office/powerpoint/2010/main" val="55680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Textbox">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ooter Placeholder 11"/>
          <p:cNvSpPr txBox="1">
            <a:spLocks/>
          </p:cNvSpPr>
          <p:nvPr/>
        </p:nvSpPr>
        <p:spPr>
          <a:xfrm>
            <a:off x="6880622" y="6643688"/>
            <a:ext cx="1989534" cy="214312"/>
          </a:xfrm>
          <a:prstGeom prst="rect">
            <a:avLst/>
          </a:prstGeom>
        </p:spPr>
        <p:txBody>
          <a:bodyPr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450" dirty="0">
                <a:solidFill>
                  <a:schemeClr val="accent5">
                    <a:lumMod val="50000"/>
                    <a:lumOff val="50000"/>
                  </a:schemeClr>
                </a:solidFill>
              </a:rPr>
              <a:t>© 2016 Sentient Science </a:t>
            </a:r>
            <a:r>
              <a:rPr lang="en-US" sz="450">
                <a:solidFill>
                  <a:schemeClr val="accent5">
                    <a:lumMod val="50000"/>
                    <a:lumOff val="50000"/>
                  </a:schemeClr>
                </a:solidFill>
              </a:rPr>
              <a:t>Corporation – Confidential &amp; Proprietary</a:t>
            </a:r>
            <a:endParaRPr lang="en-US" sz="100" dirty="0">
              <a:solidFill>
                <a:schemeClr val="accent5">
                  <a:lumMod val="50000"/>
                  <a:lumOff val="50000"/>
                </a:schemeClr>
              </a:solidFill>
            </a:endParaRPr>
          </a:p>
        </p:txBody>
      </p:sp>
      <p:sp>
        <p:nvSpPr>
          <p:cNvPr id="2" name="Title 1"/>
          <p:cNvSpPr>
            <a:spLocks noGrp="1"/>
          </p:cNvSpPr>
          <p:nvPr>
            <p:ph type="title"/>
          </p:nvPr>
        </p:nvSpPr>
        <p:spPr>
          <a:xfrm>
            <a:off x="257175" y="190112"/>
            <a:ext cx="8612982" cy="640722"/>
          </a:xfrm>
          <a:prstGeom prst="rect">
            <a:avLst/>
          </a:prstGeom>
        </p:spPr>
        <p:txBody>
          <a:bodyPr>
            <a:normAutofit/>
          </a:bodyPr>
          <a:lstStyle>
            <a:lvl1pPr>
              <a:defRPr sz="2400" b="1">
                <a:solidFill>
                  <a:schemeClr val="accent6">
                    <a:lumMod val="90000"/>
                    <a:lumOff val="1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30231" y="1046988"/>
            <a:ext cx="4398944" cy="5048715"/>
          </a:xfrm>
        </p:spPr>
        <p:txBody>
          <a:bodyPr>
            <a:normAutofit/>
          </a:bodyPr>
          <a:lstStyle>
            <a:lvl1pPr>
              <a:defRPr sz="1800" b="0">
                <a:solidFill>
                  <a:schemeClr val="accent5">
                    <a:lumMod val="75000"/>
                    <a:lumOff val="25000"/>
                  </a:schemeClr>
                </a:solidFill>
                <a:latin typeface="+mn-lt"/>
              </a:defRPr>
            </a:lvl1pPr>
            <a:lvl2pPr marL="514350" indent="-171450">
              <a:buFont typeface="Courier New" charset="0"/>
              <a:buChar char="o"/>
              <a:defRPr sz="1500" b="0">
                <a:solidFill>
                  <a:schemeClr val="accent5">
                    <a:lumMod val="75000"/>
                    <a:lumOff val="25000"/>
                  </a:schemeClr>
                </a:solidFill>
                <a:latin typeface="+mn-lt"/>
              </a:defRPr>
            </a:lvl2pPr>
            <a:lvl3pPr>
              <a:defRPr sz="1350" b="0">
                <a:solidFill>
                  <a:schemeClr val="accent5">
                    <a:lumMod val="75000"/>
                    <a:lumOff val="25000"/>
                  </a:schemeClr>
                </a:solidFill>
                <a:latin typeface="+mn-lt"/>
              </a:defRPr>
            </a:lvl3pPr>
            <a:lvl4pPr marL="1200150" indent="-171450">
              <a:buFont typeface="Courier New" charset="0"/>
              <a:buChar char="o"/>
              <a:defRPr sz="1200" b="0">
                <a:solidFill>
                  <a:schemeClr val="accent5">
                    <a:lumMod val="75000"/>
                    <a:lumOff val="25000"/>
                  </a:schemeClr>
                </a:solidFill>
                <a:latin typeface="+mn-lt"/>
              </a:defRPr>
            </a:lvl4pPr>
            <a:lvl5pPr>
              <a:defRPr sz="1200" b="0">
                <a:solidFill>
                  <a:schemeClr val="accent5">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6"/>
          <p:cNvSpPr>
            <a:spLocks noGrp="1"/>
          </p:cNvSpPr>
          <p:nvPr>
            <p:ph type="ftr" sz="quarter" idx="10"/>
          </p:nvPr>
        </p:nvSpPr>
        <p:spPr>
          <a:xfrm>
            <a:off x="3028950" y="6356351"/>
            <a:ext cx="3086100" cy="365125"/>
          </a:xfrm>
          <a:prstGeom prst="rect">
            <a:avLst/>
          </a:prstGeom>
        </p:spPr>
        <p:txBody>
          <a:bodyPr/>
          <a:lstStyle>
            <a:lvl1pPr>
              <a:defRPr/>
            </a:lvl1pPr>
          </a:lstStyle>
          <a:p>
            <a:pPr>
              <a:defRPr/>
            </a:pPr>
            <a:r>
              <a:rPr lang="en-US"/>
              <a:t>DigitalClone® Live for Life Extension of Wind Turbines</a:t>
            </a:r>
          </a:p>
        </p:txBody>
      </p:sp>
      <p:sp>
        <p:nvSpPr>
          <p:cNvPr id="6" name="Slide Number Placeholder 8"/>
          <p:cNvSpPr>
            <a:spLocks noGrp="1"/>
          </p:cNvSpPr>
          <p:nvPr>
            <p:ph type="sldNum" sz="quarter" idx="11"/>
          </p:nvPr>
        </p:nvSpPr>
        <p:spPr>
          <a:xfrm>
            <a:off x="6457950" y="6356351"/>
            <a:ext cx="2057400" cy="365125"/>
          </a:xfrm>
          <a:prstGeom prst="rect">
            <a:avLst/>
          </a:prstGeom>
        </p:spPr>
        <p:txBody>
          <a:bodyPr/>
          <a:lstStyle>
            <a:lvl1pPr algn="r">
              <a:defRPr sz="750" smtClean="0">
                <a:solidFill>
                  <a:schemeClr val="accent6">
                    <a:lumMod val="50000"/>
                    <a:lumOff val="50000"/>
                  </a:schemeClr>
                </a:solidFill>
              </a:defRPr>
            </a:lvl1pPr>
          </a:lstStyle>
          <a:p>
            <a:fld id="{5BA86E99-16B2-5C48-B1AC-E3EB2FB0250C}" type="slidenum">
              <a:rPr lang="en-US" smtClean="0"/>
              <a:t>‹#›</a:t>
            </a:fld>
            <a:endParaRPr lang="en-US"/>
          </a:p>
        </p:txBody>
      </p:sp>
    </p:spTree>
    <p:extLst>
      <p:ext uri="{BB962C8B-B14F-4D97-AF65-F5344CB8AC3E}">
        <p14:creationId xmlns:p14="http://schemas.microsoft.com/office/powerpoint/2010/main" val="59914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835193" y="1268413"/>
            <a:ext cx="720090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5" name="Title Placeholder 1"/>
          <p:cNvSpPr txBox="1">
            <a:spLocks/>
          </p:cNvSpPr>
          <p:nvPr/>
        </p:nvSpPr>
        <p:spPr bwMode="auto">
          <a:xfrm>
            <a:off x="827088" y="549275"/>
            <a:ext cx="6751637" cy="6477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nl-BE" sz="3000" dirty="0" smtClean="0">
                <a:latin typeface="Calibri"/>
                <a:cs typeface="Calibri"/>
              </a:rPr>
              <a:t>Write here the title of the slide</a:t>
            </a:r>
            <a:endParaRPr lang="en-US" sz="3000" dirty="0">
              <a:latin typeface="Calibri"/>
              <a:cs typeface="Calibri"/>
            </a:endParaRPr>
          </a:p>
        </p:txBody>
      </p:sp>
      <p:sp>
        <p:nvSpPr>
          <p:cNvPr id="4" name="Text Placeholder 3"/>
          <p:cNvSpPr>
            <a:spLocks noGrp="1"/>
          </p:cNvSpPr>
          <p:nvPr>
            <p:ph type="body" sz="half" idx="2"/>
          </p:nvPr>
        </p:nvSpPr>
        <p:spPr>
          <a:xfrm>
            <a:off x="827584" y="2019548"/>
            <a:ext cx="2909391" cy="377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923928" y="1340770"/>
            <a:ext cx="4680520" cy="4451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27584" y="1340769"/>
            <a:ext cx="2909391" cy="678779"/>
          </a:xfrm>
        </p:spPr>
        <p:txBody>
          <a:bodyPr anchor="b"/>
          <a:lstStyle>
            <a:lvl1pPr algn="l">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83879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Rectangle 4"/>
          <p:cNvSpPr/>
          <p:nvPr/>
        </p:nvSpPr>
        <p:spPr>
          <a:xfrm>
            <a:off x="819150" y="1255713"/>
            <a:ext cx="3683000" cy="4537075"/>
          </a:xfrm>
          <a:prstGeom prst="rect">
            <a:avLst/>
          </a:prstGeom>
          <a:solidFill>
            <a:srgbClr val="509E2F">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 Placeholder 2"/>
          <p:cNvSpPr>
            <a:spLocks noGrp="1"/>
          </p:cNvSpPr>
          <p:nvPr>
            <p:ph idx="1"/>
          </p:nvPr>
        </p:nvSpPr>
        <p:spPr bwMode="auto">
          <a:xfrm>
            <a:off x="1043607" y="1340770"/>
            <a:ext cx="3234177" cy="445136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509E2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idx="10"/>
          </p:nvPr>
        </p:nvSpPr>
        <p:spPr bwMode="auto">
          <a:xfrm>
            <a:off x="4929808" y="1340770"/>
            <a:ext cx="3674640" cy="445136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509E2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el 1"/>
          <p:cNvSpPr>
            <a:spLocks noGrp="1"/>
          </p:cNvSpPr>
          <p:nvPr>
            <p:ph type="title"/>
          </p:nvPr>
        </p:nvSpPr>
        <p:spPr/>
        <p:txBody>
          <a:bodyPr/>
          <a:lstStyle>
            <a:lvl1pPr>
              <a:defRPr lang="en-GB" sz="3000" b="1" kern="1200" dirty="0" smtClean="0">
                <a:solidFill>
                  <a:schemeClr val="tx2"/>
                </a:solidFill>
                <a:latin typeface="Calibri"/>
                <a:ea typeface="ヒラギノ角ゴ Pro W3" charset="0"/>
                <a:cs typeface="Calibri"/>
              </a:defRPr>
            </a:lvl1pPr>
          </a:lstStyle>
          <a:p>
            <a:r>
              <a:rPr lang="en-US" smtClean="0"/>
              <a:t>Click to edit Master title style</a:t>
            </a:r>
            <a:endParaRPr lang="nl-NL" dirty="0"/>
          </a:p>
        </p:txBody>
      </p:sp>
    </p:spTree>
    <p:extLst>
      <p:ext uri="{BB962C8B-B14F-4D97-AF65-F5344CB8AC3E}">
        <p14:creationId xmlns:p14="http://schemas.microsoft.com/office/powerpoint/2010/main" val="158470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7584"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32041"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041"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el 1"/>
          <p:cNvSpPr>
            <a:spLocks noGrp="1"/>
          </p:cNvSpPr>
          <p:nvPr>
            <p:ph type="title"/>
          </p:nvPr>
        </p:nvSpPr>
        <p:spPr>
          <a:xfrm>
            <a:off x="819169" y="476672"/>
            <a:ext cx="6750396" cy="648072"/>
          </a:xfrm>
        </p:spPr>
        <p:txBody>
          <a:bodyPr/>
          <a:lstStyle>
            <a:lvl1pPr>
              <a:defRPr lang="en-GB" sz="3000" b="1" kern="1200" dirty="0" smtClean="0">
                <a:solidFill>
                  <a:schemeClr val="tx2"/>
                </a:solidFill>
                <a:latin typeface="Calibri"/>
                <a:ea typeface="ヒラギノ角ゴ Pro W3" charset="0"/>
                <a:cs typeface="Calibri"/>
              </a:defRPr>
            </a:lvl1pPr>
          </a:lstStyle>
          <a:p>
            <a:r>
              <a:rPr lang="en-US" smtClean="0"/>
              <a:t>Click to edit Master title style</a:t>
            </a:r>
            <a:endParaRPr lang="nl-NL" dirty="0"/>
          </a:p>
        </p:txBody>
      </p:sp>
    </p:spTree>
    <p:extLst>
      <p:ext uri="{BB962C8B-B14F-4D97-AF65-F5344CB8AC3E}">
        <p14:creationId xmlns:p14="http://schemas.microsoft.com/office/powerpoint/2010/main" val="68354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aphicFrame>
        <p:nvGraphicFramePr>
          <p:cNvPr id="3" name="Tabel 6"/>
          <p:cNvGraphicFramePr>
            <a:graphicFrameLocks noGrp="1"/>
          </p:cNvGraphicFramePr>
          <p:nvPr/>
        </p:nvGraphicFramePr>
        <p:xfrm>
          <a:off x="1116013" y="1700213"/>
          <a:ext cx="6911975" cy="2952750"/>
        </p:xfrm>
        <a:graphic>
          <a:graphicData uri="http://schemas.openxmlformats.org/drawingml/2006/table">
            <a:tbl>
              <a:tblPr/>
              <a:tblGrid>
                <a:gridCol w="2303462"/>
                <a:gridCol w="2305050"/>
                <a:gridCol w="2303463"/>
              </a:tblGrid>
              <a:tr h="590550">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1" i="0" u="none" strike="noStrike" cap="none" normalizeH="0" baseline="0">
                          <a:ln>
                            <a:noFill/>
                          </a:ln>
                          <a:solidFill>
                            <a:srgbClr val="FFFFFF"/>
                          </a:solidFill>
                          <a:effectLst/>
                          <a:latin typeface="Calibri" charset="0"/>
                          <a:ea typeface="ヒラギノ角ゴ Pro W3" charset="-128"/>
                        </a:rPr>
                        <a:t>Table</a:t>
                      </a:r>
                      <a:endParaRPr kumimoji="0" lang="nl-NL" altLang="en-US" sz="1800" b="1" i="0" u="none" strike="noStrike" cap="none" normalizeH="0" baseline="0">
                        <a:ln>
                          <a:noFill/>
                        </a:ln>
                        <a:solidFill>
                          <a:schemeClr val="bg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09E2F"/>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1" i="0" u="none" strike="noStrike" cap="none" normalizeH="0" baseline="0">
                          <a:ln>
                            <a:noFill/>
                          </a:ln>
                          <a:solidFill>
                            <a:srgbClr val="FFFFFF"/>
                          </a:solidFill>
                          <a:effectLst/>
                          <a:latin typeface="Calibri" charset="0"/>
                          <a:ea typeface="ヒラギノ角ゴ Pro W3" charset="-128"/>
                        </a:rPr>
                        <a:t>Table</a:t>
                      </a:r>
                      <a:endParaRPr kumimoji="0" lang="nl-NL" altLang="en-US" sz="1800" b="1" i="0" u="none" strike="noStrike" cap="none" normalizeH="0" baseline="0">
                        <a:ln>
                          <a:noFill/>
                        </a:ln>
                        <a:solidFill>
                          <a:schemeClr val="bg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09E2F"/>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1" i="0" u="none" strike="noStrike" cap="none" normalizeH="0" baseline="0">
                          <a:ln>
                            <a:noFill/>
                          </a:ln>
                          <a:solidFill>
                            <a:srgbClr val="FFFFFF"/>
                          </a:solidFill>
                          <a:effectLst/>
                          <a:latin typeface="Calibri" charset="0"/>
                          <a:ea typeface="ヒラギノ角ゴ Pro W3" charset="-128"/>
                        </a:rPr>
                        <a:t>Table</a:t>
                      </a:r>
                      <a:endParaRPr kumimoji="0" lang="nl-NL" altLang="en-US" sz="1800" b="1" i="0" u="none" strike="noStrike" cap="none" normalizeH="0" baseline="0">
                        <a:ln>
                          <a:noFill/>
                        </a:ln>
                        <a:solidFill>
                          <a:schemeClr val="bg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09E2F"/>
                    </a:solidFill>
                  </a:tcPr>
                </a:tc>
              </a:tr>
              <a:tr h="590550">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0" i="0" u="none" strike="noStrike" cap="none" normalizeH="0" baseline="0">
                          <a:ln>
                            <a:noFill/>
                          </a:ln>
                          <a:solidFill>
                            <a:srgbClr val="323232"/>
                          </a:solidFill>
                          <a:effectLst/>
                          <a:latin typeface="Calibri" charset="0"/>
                          <a:ea typeface="ヒラギノ角ゴ Pro W3" charset="-128"/>
                        </a:rPr>
                        <a:t>Table</a:t>
                      </a:r>
                      <a:endParaRPr kumimoji="0" lang="nl-NL" altLang="en-US" sz="18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r>
              <a:tr h="590550">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0" i="0" u="none" strike="noStrike" cap="none" normalizeH="0" baseline="0">
                          <a:ln>
                            <a:noFill/>
                          </a:ln>
                          <a:solidFill>
                            <a:srgbClr val="323232"/>
                          </a:solidFill>
                          <a:effectLst/>
                          <a:latin typeface="Calibri" charset="0"/>
                          <a:ea typeface="ヒラギノ角ゴ Pro W3" charset="-128"/>
                        </a:rPr>
                        <a:t>Table</a:t>
                      </a:r>
                      <a:endParaRPr kumimoji="0" lang="nl-NL" altLang="en-US" sz="18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r>
              <a:tr h="590550">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0" i="0" u="none" strike="noStrike" cap="none" normalizeH="0" baseline="0">
                          <a:ln>
                            <a:noFill/>
                          </a:ln>
                          <a:solidFill>
                            <a:srgbClr val="323232"/>
                          </a:solidFill>
                          <a:effectLst/>
                          <a:latin typeface="Calibri" charset="0"/>
                          <a:ea typeface="ヒラギノ角ゴ Pro W3" charset="-128"/>
                        </a:rPr>
                        <a:t>Table</a:t>
                      </a:r>
                      <a:endParaRPr kumimoji="0" lang="nl-NL" altLang="en-US" sz="18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0CD"/>
                    </a:solidFill>
                  </a:tcPr>
                </a:tc>
              </a:tr>
              <a:tr h="590550">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800" b="0" i="0" u="none" strike="noStrike" cap="none" normalizeH="0" baseline="0">
                          <a:ln>
                            <a:noFill/>
                          </a:ln>
                          <a:solidFill>
                            <a:srgbClr val="323232"/>
                          </a:solidFill>
                          <a:effectLst/>
                          <a:latin typeface="Calibri" charset="0"/>
                          <a:ea typeface="ヒラギノ角ゴ Pro W3" charset="-128"/>
                        </a:rPr>
                        <a:t>Table</a:t>
                      </a:r>
                      <a:endParaRPr kumimoji="0" lang="nl-NL" altLang="en-US" sz="18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c>
                  <a:txBody>
                    <a:bodyPr/>
                    <a:lstStyle>
                      <a:lvl1pPr>
                        <a:spcBef>
                          <a:spcPct val="20000"/>
                        </a:spcBef>
                        <a:buFont typeface="Arial" charset="0"/>
                        <a:defRPr sz="2000">
                          <a:solidFill>
                            <a:srgbClr val="509E2F"/>
                          </a:solidFill>
                          <a:latin typeface="Calibri" charset="0"/>
                          <a:ea typeface="ヒラギノ角ゴ Pro W3" charset="-128"/>
                        </a:defRPr>
                      </a:lvl1pPr>
                      <a:lvl2pPr marL="742950" indent="-285750">
                        <a:spcBef>
                          <a:spcPct val="20000"/>
                        </a:spcBef>
                        <a:buSzPct val="101000"/>
                        <a:buFont typeface="Arial" charset="0"/>
                        <a:defRPr sz="2000">
                          <a:solidFill>
                            <a:schemeClr val="tx1"/>
                          </a:solidFill>
                          <a:latin typeface="Calibri" charset="0"/>
                          <a:ea typeface="ヒラギノ角ゴ Pro W3" charset="-128"/>
                        </a:defRPr>
                      </a:lvl2pPr>
                      <a:lvl3pPr marL="1143000" indent="-228600">
                        <a:spcBef>
                          <a:spcPct val="20000"/>
                        </a:spcBef>
                        <a:buClr>
                          <a:srgbClr val="7A7A7A"/>
                        </a:buClr>
                        <a:buFont typeface="Arial" charset="0"/>
                        <a:defRPr>
                          <a:solidFill>
                            <a:srgbClr val="7A7A7A"/>
                          </a:solidFill>
                          <a:latin typeface="Calibri" charset="0"/>
                          <a:ea typeface="ヒラギノ角ゴ Pro W3" charset="-128"/>
                        </a:defRPr>
                      </a:lvl3pPr>
                      <a:lvl4pPr marL="1600200" indent="-228600">
                        <a:spcBef>
                          <a:spcPct val="20000"/>
                        </a:spcBef>
                        <a:buSzPct val="70000"/>
                        <a:buFont typeface="Wingdings" charset="2"/>
                        <a:defRPr sz="1600">
                          <a:solidFill>
                            <a:schemeClr val="tx1"/>
                          </a:solidFill>
                          <a:latin typeface="Calibri" charset="0"/>
                          <a:ea typeface="ヒラギノ角ゴ Pro W3" charset="-128"/>
                        </a:defRPr>
                      </a:lvl4pPr>
                      <a:lvl5pPr marL="2057400" indent="-228600">
                        <a:spcBef>
                          <a:spcPct val="20000"/>
                        </a:spcBef>
                        <a:buSzPct val="75000"/>
                        <a:buFont typeface="Wingdings" charset="2"/>
                        <a:defRPr sz="1400">
                          <a:solidFill>
                            <a:schemeClr val="tx1"/>
                          </a:solidFill>
                          <a:latin typeface="Calibri" charset="0"/>
                          <a:ea typeface="ヒラギノ角ゴ Pro W3" charset="-128"/>
                        </a:defRPr>
                      </a:lvl5pPr>
                      <a:lvl6pPr marL="25146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6pPr>
                      <a:lvl7pPr marL="29718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7pPr>
                      <a:lvl8pPr marL="34290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8pPr>
                      <a:lvl9pPr marL="3886200" indent="-228600" defTabSz="457200" fontAlgn="base">
                        <a:spcBef>
                          <a:spcPct val="20000"/>
                        </a:spcBef>
                        <a:spcAft>
                          <a:spcPct val="0"/>
                        </a:spcAft>
                        <a:buSzPct val="75000"/>
                        <a:buFont typeface="Wingdings" charset="2"/>
                        <a:defRPr sz="1400">
                          <a:solidFill>
                            <a:schemeClr val="tx1"/>
                          </a:solidFill>
                          <a:latin typeface="Calibri"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1600" b="0" i="0" u="none" strike="noStrike" cap="none" normalizeH="0" baseline="0">
                          <a:ln>
                            <a:noFill/>
                          </a:ln>
                          <a:solidFill>
                            <a:srgbClr val="323232"/>
                          </a:solidFill>
                          <a:effectLst/>
                          <a:latin typeface="Calibri" charset="0"/>
                          <a:ea typeface="ヒラギノ角ゴ Pro W3" charset="-128"/>
                        </a:rPr>
                        <a:t>1</a:t>
                      </a:r>
                      <a:endParaRPr kumimoji="0" lang="nl-NL" altLang="en-US" sz="1600" b="0" i="0" u="none" strike="noStrike" cap="none" normalizeH="0" baseline="0">
                        <a:ln>
                          <a:noFill/>
                        </a:ln>
                        <a:solidFill>
                          <a:schemeClr val="tx1"/>
                        </a:solidFill>
                        <a:effectLst/>
                        <a:latin typeface="Calibri"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0E8"/>
                    </a:solidFill>
                  </a:tcPr>
                </a:tc>
              </a:tr>
            </a:tbl>
          </a:graphicData>
        </a:graphic>
      </p:graphicFrame>
      <p:sp>
        <p:nvSpPr>
          <p:cNvPr id="4" name="Title Placeholder 1"/>
          <p:cNvSpPr>
            <a:spLocks noGrp="1"/>
          </p:cNvSpPr>
          <p:nvPr>
            <p:ph type="title"/>
          </p:nvPr>
        </p:nvSpPr>
        <p:spPr bwMode="auto">
          <a:xfrm>
            <a:off x="1115616" y="548680"/>
            <a:ext cx="6750396" cy="64807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104588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tle Placeholder 1"/>
          <p:cNvSpPr txBox="1">
            <a:spLocks/>
          </p:cNvSpPr>
          <p:nvPr/>
        </p:nvSpPr>
        <p:spPr bwMode="auto">
          <a:xfrm>
            <a:off x="827088" y="549275"/>
            <a:ext cx="6751637" cy="6477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nl-BE" sz="3000" dirty="0" smtClean="0">
                <a:latin typeface="Calibri"/>
                <a:cs typeface="Calibri"/>
              </a:rPr>
              <a:t>Write here the title of the slide</a:t>
            </a:r>
            <a:endParaRPr lang="en-US" sz="3000" dirty="0">
              <a:latin typeface="Calibri"/>
              <a:cs typeface="Calibri"/>
            </a:endParaRPr>
          </a:p>
        </p:txBody>
      </p:sp>
      <p:sp>
        <p:nvSpPr>
          <p:cNvPr id="2" name="Title 1"/>
          <p:cNvSpPr>
            <a:spLocks noGrp="1"/>
          </p:cNvSpPr>
          <p:nvPr>
            <p:ph type="title"/>
          </p:nvPr>
        </p:nvSpPr>
        <p:spPr>
          <a:xfrm>
            <a:off x="4499992" y="1340768"/>
            <a:ext cx="4104456" cy="648072"/>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27584" y="1340768"/>
            <a:ext cx="3456384" cy="43204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499992" y="2132856"/>
            <a:ext cx="4104456" cy="35283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8230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Rectangle 2"/>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438" y="1357313"/>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rot="5400000">
            <a:off x="-1025525" y="5389563"/>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6" name="Rectangle 5"/>
          <p:cNvSpPr/>
          <p:nvPr/>
        </p:nvSpPr>
        <p:spPr>
          <a:xfrm>
            <a:off x="723900" y="5876925"/>
            <a:ext cx="2174875" cy="86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Vertical Text Placeholder 2"/>
          <p:cNvSpPr>
            <a:spLocks noGrp="1"/>
          </p:cNvSpPr>
          <p:nvPr>
            <p:ph type="body" orient="vert" idx="1"/>
          </p:nvPr>
        </p:nvSpPr>
        <p:spPr>
          <a:xfrm>
            <a:off x="1043608" y="1268762"/>
            <a:ext cx="6984776" cy="432047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27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4" name="Rectangle 3"/>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8" descr="logo-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438" y="1357313"/>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rot="5400000">
            <a:off x="-1025525" y="5389563"/>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7" name="Rectangle 6"/>
          <p:cNvSpPr/>
          <p:nvPr/>
        </p:nvSpPr>
        <p:spPr>
          <a:xfrm>
            <a:off x="723900" y="5876925"/>
            <a:ext cx="2174875" cy="86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879755" y="1268761"/>
            <a:ext cx="1148629" cy="4320480"/>
          </a:xfrm>
        </p:spPr>
        <p:txBody>
          <a:bodyPr vert="eaVert"/>
          <a:lstStyle>
            <a:lvl1pPr>
              <a:defRPr baseline="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5616" y="1268761"/>
            <a:ext cx="5472608" cy="432048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9358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9150" y="549275"/>
            <a:ext cx="6750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altLang="en-US"/>
              <a:t>Write here the title of the slide</a:t>
            </a:r>
            <a:endParaRPr lang="en-US" altLang="en-US"/>
          </a:p>
        </p:txBody>
      </p:sp>
      <p:sp>
        <p:nvSpPr>
          <p:cNvPr id="1027" name="Text Placeholder 2"/>
          <p:cNvSpPr>
            <a:spLocks noGrp="1"/>
          </p:cNvSpPr>
          <p:nvPr>
            <p:ph type="body" idx="1"/>
          </p:nvPr>
        </p:nvSpPr>
        <p:spPr bwMode="auto">
          <a:xfrm>
            <a:off x="827088" y="1341438"/>
            <a:ext cx="7777162"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altLang="en-US"/>
              <a:t>Write here your text</a:t>
            </a:r>
          </a:p>
          <a:p>
            <a:pPr lvl="1"/>
            <a:r>
              <a:rPr lang="nl-BE" altLang="en-US"/>
              <a:t>Second level</a:t>
            </a:r>
          </a:p>
          <a:p>
            <a:pPr lvl="2"/>
            <a:r>
              <a:rPr lang="nl-BE" altLang="en-US"/>
              <a:t>Third level</a:t>
            </a:r>
          </a:p>
          <a:p>
            <a:pPr lvl="3"/>
            <a:r>
              <a:rPr lang="nl-BE" altLang="en-US"/>
              <a:t>Fourth level</a:t>
            </a:r>
          </a:p>
          <a:p>
            <a:pPr lvl="4"/>
            <a:r>
              <a:rPr lang="nl-BE" altLang="en-US"/>
              <a:t>Fifth level</a:t>
            </a:r>
            <a:endParaRPr lang="en-US" altLang="en-US"/>
          </a:p>
        </p:txBody>
      </p:sp>
      <p:pic>
        <p:nvPicPr>
          <p:cNvPr id="1028" name="Picture 1" descr="logo-smal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27088" y="6092825"/>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6372225" y="618807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GB" altLang="en-US" sz="2000">
                <a:solidFill>
                  <a:schemeClr val="tx2"/>
                </a:solidFill>
                <a:latin typeface="Nexa Light" charset="0"/>
              </a:rPr>
              <a:t>etipwind.eu</a:t>
            </a:r>
            <a:endParaRPr lang="en-US" altLang="en-US" sz="2000">
              <a:solidFill>
                <a:schemeClr val="tx2"/>
              </a:solidFill>
              <a:latin typeface="Nexa Light" charset="0"/>
            </a:endParaRPr>
          </a:p>
        </p:txBody>
      </p:sp>
      <p:sp>
        <p:nvSpPr>
          <p:cNvPr id="8" name="Rectangle 7"/>
          <p:cNvSpPr/>
          <p:nvPr/>
        </p:nvSpPr>
        <p:spPr>
          <a:xfrm>
            <a:off x="0" y="0"/>
            <a:ext cx="9180513" cy="333375"/>
          </a:xfrm>
          <a:prstGeom prst="rect">
            <a:avLst/>
          </a:prstGeom>
          <a:gradFill flip="none" rotWithShape="1">
            <a:gsLst>
              <a:gs pos="0">
                <a:srgbClr val="509E2F"/>
              </a:gs>
              <a:gs pos="100000">
                <a:schemeClr val="tx2"/>
              </a:gs>
              <a:gs pos="51000">
                <a:schemeClr val="tx2"/>
              </a:gs>
            </a:gsLst>
            <a:lin ang="207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19" r:id="rId2"/>
    <p:sldLayoutId id="2147483722" r:id="rId3"/>
    <p:sldLayoutId id="2147483723" r:id="rId4"/>
    <p:sldLayoutId id="2147483720" r:id="rId5"/>
    <p:sldLayoutId id="2147483724" r:id="rId6"/>
    <p:sldLayoutId id="2147483725" r:id="rId7"/>
    <p:sldLayoutId id="2147483726" r:id="rId8"/>
    <p:sldLayoutId id="2147483727" r:id="rId9"/>
    <p:sldLayoutId id="2147483728" r:id="rId10"/>
    <p:sldLayoutId id="2147483729" r:id="rId11"/>
    <p:sldLayoutId id="2147483731" r:id="rId12"/>
  </p:sldLayoutIdLst>
  <p:txStyles>
    <p:titleStyle>
      <a:lvl1pPr algn="l" defTabSz="457200" rtl="0" eaLnBrk="1" fontAlgn="base" hangingPunct="1">
        <a:spcBef>
          <a:spcPct val="0"/>
        </a:spcBef>
        <a:spcAft>
          <a:spcPct val="0"/>
        </a:spcAft>
        <a:defRPr sz="3000" b="1" kern="1200">
          <a:solidFill>
            <a:schemeClr val="tx2"/>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hyperlink" Target="http://www.sentientscience.com/"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27.tiff"/><Relationship Id="rId12" Type="http://schemas.openxmlformats.org/officeDocument/2006/relationships/image" Target="../media/image28.tiff"/><Relationship Id="rId13" Type="http://schemas.openxmlformats.org/officeDocument/2006/relationships/image" Target="../media/image29.tiff"/><Relationship Id="rId14" Type="http://schemas.openxmlformats.org/officeDocument/2006/relationships/image" Target="../media/image30.png"/><Relationship Id="rId15"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tiff"/><Relationship Id="rId10" Type="http://schemas.openxmlformats.org/officeDocument/2006/relationships/image" Target="../media/image2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3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9"/>
          <p:cNvSpPr>
            <a:spLocks noGrp="1"/>
          </p:cNvSpPr>
          <p:nvPr>
            <p:ph idx="1"/>
          </p:nvPr>
        </p:nvSpPr>
        <p:spPr>
          <a:xfrm>
            <a:off x="541338" y="6237288"/>
            <a:ext cx="3022600" cy="400050"/>
          </a:xfrm>
        </p:spPr>
        <p:txBody>
          <a:bodyPr/>
          <a:lstStyle/>
          <a:p>
            <a:r>
              <a:rPr lang="en-US" altLang="en-US">
                <a:latin typeface="Calibri" charset="0"/>
                <a:ea typeface="ヒラギノ角ゴ Pro W3" charset="-128"/>
              </a:rPr>
              <a:t>Ward Thomas</a:t>
            </a:r>
          </a:p>
        </p:txBody>
      </p:sp>
      <p:sp>
        <p:nvSpPr>
          <p:cNvPr id="11266" name="Title 8"/>
          <p:cNvSpPr>
            <a:spLocks noGrp="1"/>
          </p:cNvSpPr>
          <p:nvPr>
            <p:ph type="title"/>
          </p:nvPr>
        </p:nvSpPr>
        <p:spPr>
          <a:xfrm>
            <a:off x="-4997" y="3124200"/>
            <a:ext cx="9266238" cy="1871662"/>
          </a:xfrm>
        </p:spPr>
        <p:txBody>
          <a:bodyPr/>
          <a:lstStyle/>
          <a:p>
            <a:r>
              <a:rPr lang="en-US" altLang="en-US">
                <a:latin typeface="Nexa Light" charset="0"/>
                <a:ea typeface="ヒラギノ角ゴ Pro W3" charset="-128"/>
              </a:rPr>
              <a:t>Digitalization</a:t>
            </a:r>
            <a:br>
              <a:rPr lang="en-US" altLang="en-US">
                <a:latin typeface="Nexa Light" charset="0"/>
                <a:ea typeface="ヒラギノ角ゴ Pro W3" charset="-128"/>
              </a:rPr>
            </a:br>
            <a:r>
              <a:rPr lang="en-US" altLang="en-US">
                <a:latin typeface="Nexa Light" charset="0"/>
                <a:ea typeface="ヒラギノ角ゴ Pro W3" charset="-128"/>
              </a:rPr>
              <a:t>Enables the Network Effect</a:t>
            </a:r>
          </a:p>
        </p:txBody>
      </p:sp>
      <p:sp>
        <p:nvSpPr>
          <p:cNvPr id="11267" name="Content Placeholder 10"/>
          <p:cNvSpPr>
            <a:spLocks noGrp="1"/>
          </p:cNvSpPr>
          <p:nvPr>
            <p:ph idx="10"/>
          </p:nvPr>
        </p:nvSpPr>
        <p:spPr>
          <a:xfrm>
            <a:off x="541338" y="6453188"/>
            <a:ext cx="3144837" cy="441325"/>
          </a:xfrm>
        </p:spPr>
        <p:txBody>
          <a:bodyPr/>
          <a:lstStyle/>
          <a:p>
            <a:r>
              <a:rPr lang="en-US" altLang="en-US">
                <a:latin typeface="Calibri" charset="0"/>
                <a:ea typeface="ヒラギノ角ゴ Pro W3" charset="-128"/>
              </a:rPr>
              <a:t>CEO, Sentient Science</a:t>
            </a:r>
          </a:p>
        </p:txBody>
      </p:sp>
      <p:sp>
        <p:nvSpPr>
          <p:cNvPr id="11268" name="Content Placeholder 11"/>
          <p:cNvSpPr>
            <a:spLocks noGrp="1"/>
          </p:cNvSpPr>
          <p:nvPr>
            <p:ph idx="11"/>
          </p:nvPr>
        </p:nvSpPr>
        <p:spPr>
          <a:xfrm>
            <a:off x="6516688" y="6251575"/>
            <a:ext cx="2232025" cy="441325"/>
          </a:xfrm>
        </p:spPr>
        <p:txBody>
          <a:bodyPr/>
          <a:lstStyle/>
          <a:p>
            <a:r>
              <a:rPr lang="en-US" altLang="en-US">
                <a:latin typeface="Calibri" charset="0"/>
                <a:ea typeface="ヒラギノ角ゴ Pro W3" charset="-128"/>
              </a:rPr>
              <a:t>February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6200"/>
            <a:ext cx="8612982" cy="640722"/>
          </a:xfrm>
        </p:spPr>
        <p:txBody>
          <a:bodyPr/>
          <a:lstStyle/>
          <a:p>
            <a:r>
              <a:rPr lang="en-US"/>
              <a:t>Who are we?</a:t>
            </a:r>
          </a:p>
        </p:txBody>
      </p:sp>
      <p:pic>
        <p:nvPicPr>
          <p:cNvPr id="4"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2514600"/>
            <a:ext cx="7762875"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124200" y="3655367"/>
            <a:ext cx="3796937" cy="461665"/>
          </a:xfrm>
          <a:prstGeom prst="rect">
            <a:avLst/>
          </a:prstGeom>
          <a:noFill/>
        </p:spPr>
        <p:txBody>
          <a:bodyPr wrap="none" rtlCol="0">
            <a:spAutoFit/>
          </a:bodyPr>
          <a:lstStyle/>
          <a:p>
            <a:r>
              <a:rPr lang="en-US">
                <a:hlinkClick r:id="rId3"/>
              </a:rPr>
              <a:t>www.sentientscience.com</a:t>
            </a:r>
            <a:r>
              <a:rPr lang="en-US"/>
              <a:t> </a:t>
            </a:r>
          </a:p>
        </p:txBody>
      </p:sp>
    </p:spTree>
    <p:extLst>
      <p:ext uri="{BB962C8B-B14F-4D97-AF65-F5344CB8AC3E}">
        <p14:creationId xmlns:p14="http://schemas.microsoft.com/office/powerpoint/2010/main" val="122351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05460" y="472454"/>
            <a:ext cx="8612982" cy="4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400" b="1" kern="1200">
                <a:solidFill>
                  <a:schemeClr val="accent6">
                    <a:lumMod val="90000"/>
                    <a:lumOff val="10000"/>
                  </a:schemeClr>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sz="2800">
                <a:solidFill>
                  <a:srgbClr val="0070C0"/>
                </a:solidFill>
              </a:rPr>
              <a:t>Sentient Science Life Extension Renewable Family – Over 20,000 Wind Turbines on Contract</a:t>
            </a:r>
          </a:p>
        </p:txBody>
      </p:sp>
      <p:sp>
        <p:nvSpPr>
          <p:cNvPr id="5" name="Footer Placeholder 2"/>
          <p:cNvSpPr txBox="1">
            <a:spLocks/>
          </p:cNvSpPr>
          <p:nvPr/>
        </p:nvSpPr>
        <p:spPr bwMode="auto">
          <a:xfrm>
            <a:off x="2592683" y="6248400"/>
            <a:ext cx="602130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800" smtClean="0"/>
              <a:t>2016 WindEurope Conference - Hamburg</a:t>
            </a:r>
            <a:endParaRPr lang="en-US" sz="1800"/>
          </a:p>
        </p:txBody>
      </p:sp>
      <p:sp>
        <p:nvSpPr>
          <p:cNvPr id="6" name="Rectangle 5"/>
          <p:cNvSpPr/>
          <p:nvPr/>
        </p:nvSpPr>
        <p:spPr>
          <a:xfrm>
            <a:off x="214204" y="1534961"/>
            <a:ext cx="4020920" cy="726535"/>
          </a:xfrm>
          <a:prstGeom prst="rect">
            <a:avLst/>
          </a:prstGeom>
          <a:solidFill>
            <a:schemeClr val="accent5">
              <a:lumMod val="10000"/>
              <a:lumOff val="9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solidFill>
                <a:schemeClr val="tx1"/>
              </a:solidFill>
            </a:endParaRPr>
          </a:p>
          <a:p>
            <a:pPr algn="ctr"/>
            <a:r>
              <a:rPr lang="en-US" sz="1500" b="1">
                <a:solidFill>
                  <a:schemeClr val="tx1"/>
                </a:solidFill>
              </a:rPr>
              <a:t>Agregating Operator Demand</a:t>
            </a:r>
          </a:p>
          <a:p>
            <a:pPr algn="ctr"/>
            <a:r>
              <a:rPr lang="en-US" sz="1500" b="1">
                <a:solidFill>
                  <a:schemeClr val="tx1"/>
                </a:solidFill>
              </a:rPr>
              <a:t>World’s Lowest Operational Cost Products</a:t>
            </a:r>
          </a:p>
          <a:p>
            <a:pPr algn="ctr"/>
            <a:endParaRPr lang="en-US" sz="1500" b="1">
              <a:solidFill>
                <a:schemeClr val="tx1"/>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5613" y="4177793"/>
            <a:ext cx="1509619" cy="53053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8356" y="3293872"/>
            <a:ext cx="1463432" cy="58537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4651" y="2580643"/>
            <a:ext cx="1779449" cy="677885"/>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7188" y="3622560"/>
            <a:ext cx="1688447" cy="257243"/>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0751" y="2680757"/>
            <a:ext cx="1402098" cy="613115"/>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07188" y="4352879"/>
            <a:ext cx="1743075" cy="436640"/>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069" y="2541237"/>
            <a:ext cx="1622035" cy="700137"/>
          </a:xfrm>
          <a:prstGeom prst="rect">
            <a:avLst/>
          </a:prstGeom>
        </p:spPr>
      </p:pic>
      <p:pic>
        <p:nvPicPr>
          <p:cNvPr id="14" name="Picture 13"/>
          <p:cNvPicPr>
            <a:picLocks noChangeAspect="1"/>
          </p:cNvPicPr>
          <p:nvPr/>
        </p:nvPicPr>
        <p:blipFill>
          <a:blip r:embed="rId9"/>
          <a:stretch>
            <a:fillRect/>
          </a:stretch>
        </p:blipFill>
        <p:spPr>
          <a:xfrm>
            <a:off x="6972566" y="2085399"/>
            <a:ext cx="1641423" cy="1641423"/>
          </a:xfrm>
          <a:prstGeom prst="rect">
            <a:avLst/>
          </a:prstGeom>
        </p:spPr>
      </p:pic>
      <p:pic>
        <p:nvPicPr>
          <p:cNvPr id="15" name="Picture 14"/>
          <p:cNvPicPr>
            <a:picLocks noChangeAspect="1"/>
          </p:cNvPicPr>
          <p:nvPr/>
        </p:nvPicPr>
        <p:blipFill>
          <a:blip r:embed="rId10"/>
          <a:stretch>
            <a:fillRect/>
          </a:stretch>
        </p:blipFill>
        <p:spPr>
          <a:xfrm>
            <a:off x="2886193" y="4037044"/>
            <a:ext cx="1371600" cy="752475"/>
          </a:xfrm>
          <a:prstGeom prst="rect">
            <a:avLst/>
          </a:prstGeom>
        </p:spPr>
      </p:pic>
      <p:pic>
        <p:nvPicPr>
          <p:cNvPr id="16" name="Picture 15"/>
          <p:cNvPicPr>
            <a:picLocks noChangeAspect="1"/>
          </p:cNvPicPr>
          <p:nvPr/>
        </p:nvPicPr>
        <p:blipFill>
          <a:blip r:embed="rId11"/>
          <a:stretch>
            <a:fillRect/>
          </a:stretch>
        </p:blipFill>
        <p:spPr>
          <a:xfrm>
            <a:off x="5752269" y="5011718"/>
            <a:ext cx="2089867" cy="626960"/>
          </a:xfrm>
          <a:prstGeom prst="rect">
            <a:avLst/>
          </a:prstGeom>
        </p:spPr>
      </p:pic>
      <p:pic>
        <p:nvPicPr>
          <p:cNvPr id="17" name="Picture 16"/>
          <p:cNvPicPr>
            <a:picLocks noChangeAspect="1"/>
          </p:cNvPicPr>
          <p:nvPr/>
        </p:nvPicPr>
        <p:blipFill>
          <a:blip r:embed="rId12"/>
          <a:stretch>
            <a:fillRect/>
          </a:stretch>
        </p:blipFill>
        <p:spPr>
          <a:xfrm>
            <a:off x="495069" y="4212453"/>
            <a:ext cx="1622035" cy="536519"/>
          </a:xfrm>
          <a:prstGeom prst="rect">
            <a:avLst/>
          </a:prstGeom>
        </p:spPr>
      </p:pic>
      <p:pic>
        <p:nvPicPr>
          <p:cNvPr id="18" name="Picture 17"/>
          <p:cNvPicPr>
            <a:picLocks noChangeAspect="1"/>
          </p:cNvPicPr>
          <p:nvPr/>
        </p:nvPicPr>
        <p:blipFill>
          <a:blip r:embed="rId13"/>
          <a:stretch>
            <a:fillRect/>
          </a:stretch>
        </p:blipFill>
        <p:spPr>
          <a:xfrm>
            <a:off x="1220185" y="4899933"/>
            <a:ext cx="2312975" cy="738867"/>
          </a:xfrm>
          <a:prstGeom prst="rect">
            <a:avLst/>
          </a:prstGeom>
        </p:spPr>
      </p:pic>
      <p:sp>
        <p:nvSpPr>
          <p:cNvPr id="19" name="Rectangle 18"/>
          <p:cNvSpPr/>
          <p:nvPr/>
        </p:nvSpPr>
        <p:spPr>
          <a:xfrm>
            <a:off x="4807879" y="1489520"/>
            <a:ext cx="3978649" cy="776850"/>
          </a:xfrm>
          <a:prstGeom prst="rect">
            <a:avLst/>
          </a:prstGeom>
          <a:solidFill>
            <a:schemeClr val="accent5">
              <a:lumMod val="10000"/>
              <a:lumOff val="9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rPr>
              <a:t>Bring Supply to Operator Demand</a:t>
            </a:r>
          </a:p>
          <a:p>
            <a:pPr algn="ctr"/>
            <a:r>
              <a:rPr lang="en-US" sz="1500" b="1">
                <a:solidFill>
                  <a:schemeClr val="tx1"/>
                </a:solidFill>
              </a:rPr>
              <a:t>World’s Most Tested Products</a:t>
            </a:r>
          </a:p>
        </p:txBody>
      </p:sp>
      <p:pic>
        <p:nvPicPr>
          <p:cNvPr id="20" name="Picture 1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57382" y="3400943"/>
            <a:ext cx="1743075" cy="591011"/>
          </a:xfrm>
          <a:prstGeom prst="rect">
            <a:avLst/>
          </a:prstGeom>
        </p:spPr>
      </p:pic>
      <p:pic>
        <p:nvPicPr>
          <p:cNvPr id="21" name="Picture 20"/>
          <p:cNvPicPr>
            <a:picLocks noChangeAspect="1"/>
          </p:cNvPicPr>
          <p:nvPr/>
        </p:nvPicPr>
        <p:blipFill>
          <a:blip r:embed="rId15"/>
          <a:stretch>
            <a:fillRect/>
          </a:stretch>
        </p:blipFill>
        <p:spPr>
          <a:xfrm>
            <a:off x="650327" y="3010685"/>
            <a:ext cx="1441266" cy="1371527"/>
          </a:xfrm>
          <a:prstGeom prst="rect">
            <a:avLst/>
          </a:prstGeom>
        </p:spPr>
      </p:pic>
    </p:spTree>
    <p:extLst>
      <p:ext uri="{BB962C8B-B14F-4D97-AF65-F5344CB8AC3E}">
        <p14:creationId xmlns:p14="http://schemas.microsoft.com/office/powerpoint/2010/main" val="45208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98" y="457200"/>
            <a:ext cx="8610600" cy="647700"/>
          </a:xfrm>
        </p:spPr>
        <p:txBody>
          <a:bodyPr/>
          <a:lstStyle/>
          <a:p>
            <a:r>
              <a:rPr lang="en-US"/>
              <a:t>Sentient Science Pedigree</a:t>
            </a:r>
            <a:br>
              <a:rPr lang="en-US"/>
            </a:br>
            <a:r>
              <a:rPr lang="en-US"/>
              <a:t>$21B of EU money coming – Experience - </a:t>
            </a:r>
            <a:r>
              <a:rPr lang="en-US" sz="2400"/>
              <a:t>We helped our Operator and OEM partners raise $70B in USA Digitialization Funds</a:t>
            </a:r>
            <a:r>
              <a:rPr lang="en-US" sz="2400"/>
              <a:t/>
            </a:r>
            <a:br>
              <a:rPr lang="en-US" sz="2400"/>
            </a:br>
            <a:endParaRPr lang="en-US"/>
          </a:p>
        </p:txBody>
      </p:sp>
      <p:pic>
        <p:nvPicPr>
          <p:cNvPr id="36" name="Picture 35"/>
          <p:cNvPicPr>
            <a:picLocks noChangeAspect="1"/>
          </p:cNvPicPr>
          <p:nvPr/>
        </p:nvPicPr>
        <p:blipFill>
          <a:blip r:embed="rId2"/>
          <a:stretch>
            <a:fillRect/>
          </a:stretch>
        </p:blipFill>
        <p:spPr>
          <a:xfrm>
            <a:off x="0" y="2057400"/>
            <a:ext cx="9144000" cy="3261765"/>
          </a:xfrm>
          <a:prstGeom prst="rect">
            <a:avLst/>
          </a:prstGeom>
        </p:spPr>
      </p:pic>
      <p:sp>
        <p:nvSpPr>
          <p:cNvPr id="3" name="TextBox 2"/>
          <p:cNvSpPr txBox="1"/>
          <p:nvPr/>
        </p:nvSpPr>
        <p:spPr>
          <a:xfrm>
            <a:off x="124308" y="5430191"/>
            <a:ext cx="9106980" cy="461665"/>
          </a:xfrm>
          <a:prstGeom prst="rect">
            <a:avLst/>
          </a:prstGeom>
          <a:noFill/>
        </p:spPr>
        <p:txBody>
          <a:bodyPr wrap="none" rtlCol="0">
            <a:spAutoFit/>
          </a:bodyPr>
          <a:lstStyle/>
          <a:p>
            <a:r>
              <a:rPr lang="en-US"/>
              <a:t>“Small Data from material sciences versus big data from sensors”</a:t>
            </a:r>
          </a:p>
        </p:txBody>
      </p:sp>
    </p:spTree>
    <p:extLst>
      <p:ext uri="{BB962C8B-B14F-4D97-AF65-F5344CB8AC3E}">
        <p14:creationId xmlns:p14="http://schemas.microsoft.com/office/powerpoint/2010/main" val="79556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1371600"/>
            <a:ext cx="8229600" cy="440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accent1"/>
                </a:solidFill>
                <a:latin typeface="Open Sans Semibold"/>
                <a:ea typeface="ＭＳ Ｐゴシック" charset="0"/>
                <a:cs typeface="Open Sans Semibold"/>
              </a:defRPr>
            </a:lvl1pPr>
            <a:lvl2pPr algn="ctr" defTabSz="457200" rtl="0" eaLnBrk="0" fontAlgn="base" hangingPunct="0">
              <a:spcBef>
                <a:spcPct val="0"/>
              </a:spcBef>
              <a:spcAft>
                <a:spcPct val="0"/>
              </a:spcAft>
              <a:defRPr sz="3200">
                <a:solidFill>
                  <a:schemeClr val="accent1"/>
                </a:solidFill>
                <a:latin typeface="Open Sans Semibold" charset="0"/>
                <a:ea typeface="ＭＳ Ｐゴシック" charset="0"/>
                <a:cs typeface="Open Sans Semibold" charset="0"/>
              </a:defRPr>
            </a:lvl2pPr>
            <a:lvl3pPr algn="ctr" defTabSz="457200" rtl="0" eaLnBrk="0" fontAlgn="base" hangingPunct="0">
              <a:spcBef>
                <a:spcPct val="0"/>
              </a:spcBef>
              <a:spcAft>
                <a:spcPct val="0"/>
              </a:spcAft>
              <a:defRPr sz="3200">
                <a:solidFill>
                  <a:schemeClr val="accent1"/>
                </a:solidFill>
                <a:latin typeface="Open Sans Semibold" charset="0"/>
                <a:ea typeface="ＭＳ Ｐゴシック" charset="0"/>
                <a:cs typeface="Open Sans Semibold" charset="0"/>
              </a:defRPr>
            </a:lvl3pPr>
            <a:lvl4pPr algn="ctr" defTabSz="457200" rtl="0" eaLnBrk="0" fontAlgn="base" hangingPunct="0">
              <a:spcBef>
                <a:spcPct val="0"/>
              </a:spcBef>
              <a:spcAft>
                <a:spcPct val="0"/>
              </a:spcAft>
              <a:defRPr sz="3200">
                <a:solidFill>
                  <a:schemeClr val="accent1"/>
                </a:solidFill>
                <a:latin typeface="Open Sans Semibold" charset="0"/>
                <a:ea typeface="ＭＳ Ｐゴシック" charset="0"/>
                <a:cs typeface="Open Sans Semibold" charset="0"/>
              </a:defRPr>
            </a:lvl4pPr>
            <a:lvl5pPr algn="ctr" defTabSz="457200" rtl="0" eaLnBrk="0" fontAlgn="base" hangingPunct="0">
              <a:spcBef>
                <a:spcPct val="0"/>
              </a:spcBef>
              <a:spcAft>
                <a:spcPct val="0"/>
              </a:spcAft>
              <a:defRPr sz="3200">
                <a:solidFill>
                  <a:schemeClr val="accent1"/>
                </a:solidFill>
                <a:latin typeface="Open Sans Semibold" charset="0"/>
                <a:ea typeface="ＭＳ Ｐゴシック" charset="0"/>
                <a:cs typeface="Open Sans Semibold" charset="0"/>
              </a:defRPr>
            </a:lvl5pPr>
            <a:lvl6pPr marL="457200" algn="ctr" defTabSz="457200" rtl="0" eaLnBrk="1" fontAlgn="base" hangingPunct="1">
              <a:spcBef>
                <a:spcPct val="0"/>
              </a:spcBef>
              <a:spcAft>
                <a:spcPct val="0"/>
              </a:spcAft>
              <a:defRPr sz="3200">
                <a:solidFill>
                  <a:srgbClr val="2F7486"/>
                </a:solidFill>
                <a:latin typeface="Open Sans Semibold" charset="0"/>
                <a:ea typeface="ＭＳ Ｐゴシック" charset="0"/>
                <a:cs typeface="Open Sans Semibold" charset="0"/>
              </a:defRPr>
            </a:lvl6pPr>
            <a:lvl7pPr marL="914400" algn="ctr" defTabSz="457200" rtl="0" eaLnBrk="1" fontAlgn="base" hangingPunct="1">
              <a:spcBef>
                <a:spcPct val="0"/>
              </a:spcBef>
              <a:spcAft>
                <a:spcPct val="0"/>
              </a:spcAft>
              <a:defRPr sz="3200">
                <a:solidFill>
                  <a:srgbClr val="2F7486"/>
                </a:solidFill>
                <a:latin typeface="Open Sans Semibold" charset="0"/>
                <a:ea typeface="ＭＳ Ｐゴシック" charset="0"/>
                <a:cs typeface="Open Sans Semibold" charset="0"/>
              </a:defRPr>
            </a:lvl7pPr>
            <a:lvl8pPr marL="1371600" algn="ctr" defTabSz="457200" rtl="0" eaLnBrk="1" fontAlgn="base" hangingPunct="1">
              <a:spcBef>
                <a:spcPct val="0"/>
              </a:spcBef>
              <a:spcAft>
                <a:spcPct val="0"/>
              </a:spcAft>
              <a:defRPr sz="3200">
                <a:solidFill>
                  <a:srgbClr val="2F7486"/>
                </a:solidFill>
                <a:latin typeface="Open Sans Semibold" charset="0"/>
                <a:ea typeface="ＭＳ Ｐゴシック" charset="0"/>
                <a:cs typeface="Open Sans Semibold" charset="0"/>
              </a:defRPr>
            </a:lvl8pPr>
            <a:lvl9pPr marL="1828800" algn="ctr" defTabSz="457200" rtl="0" eaLnBrk="1" fontAlgn="base" hangingPunct="1">
              <a:spcBef>
                <a:spcPct val="0"/>
              </a:spcBef>
              <a:spcAft>
                <a:spcPct val="0"/>
              </a:spcAft>
              <a:defRPr sz="3200">
                <a:solidFill>
                  <a:srgbClr val="2F7486"/>
                </a:solidFill>
                <a:latin typeface="Open Sans Semibold" charset="0"/>
                <a:ea typeface="ＭＳ Ｐゴシック" charset="0"/>
                <a:cs typeface="Open Sans Semibold" charset="0"/>
              </a:defRPr>
            </a:lvl9pPr>
          </a:lstStyle>
          <a:p>
            <a:r>
              <a:rPr lang="en-US" altLang="en-US" sz="2800" b="1" dirty="0">
                <a:solidFill>
                  <a:srgbClr val="509E2F"/>
                </a:solidFill>
                <a:latin typeface="Calibri" charset="0"/>
                <a:ea typeface="Calibri" charset="0"/>
                <a:cs typeface="Calibri" charset="0"/>
              </a:rPr>
              <a:t>Digitalizing </a:t>
            </a:r>
            <a:r>
              <a:rPr lang="en-US" sz="2800" b="1" dirty="0">
                <a:solidFill>
                  <a:srgbClr val="509E2F"/>
                </a:solidFill>
                <a:latin typeface="Calibri" charset="0"/>
                <a:ea typeface="Calibri" charset="0"/>
                <a:cs typeface="Calibri" charset="0"/>
              </a:rPr>
              <a:t>the Fleet – For Life Extension</a:t>
            </a:r>
          </a:p>
          <a:p>
            <a:pPr marL="2171700" lvl="4" indent="-342900" algn="l">
              <a:buFont typeface="Arial" charset="0"/>
              <a:buChar char="•"/>
            </a:pPr>
            <a:r>
              <a:rPr lang="en-US" sz="2400" dirty="0">
                <a:solidFill>
                  <a:srgbClr val="509E2F"/>
                </a:solidFill>
                <a:latin typeface="Calibri" charset="0"/>
                <a:ea typeface="Calibri" charset="0"/>
                <a:cs typeface="Calibri" charset="0"/>
              </a:rPr>
              <a:t>Replace Coal 100%</a:t>
            </a:r>
          </a:p>
          <a:p>
            <a:pPr marL="2171700" lvl="4" indent="-342900" algn="l">
              <a:buFont typeface="Arial" charset="0"/>
              <a:buChar char="•"/>
            </a:pPr>
            <a:r>
              <a:rPr lang="en-US" sz="2400" dirty="0">
                <a:solidFill>
                  <a:srgbClr val="509E2F"/>
                </a:solidFill>
                <a:latin typeface="Calibri" charset="0"/>
                <a:ea typeface="Calibri" charset="0"/>
                <a:cs typeface="Calibri" charset="0"/>
              </a:rPr>
              <a:t>Helps to replace the PTC (USA)</a:t>
            </a:r>
            <a:endParaRPr lang="en-US" sz="2800" dirty="0">
              <a:solidFill>
                <a:srgbClr val="509E2F"/>
              </a:solidFill>
              <a:latin typeface="Calibri" charset="0"/>
              <a:ea typeface="Calibri" charset="0"/>
              <a:cs typeface="Calibri" charset="0"/>
            </a:endParaRPr>
          </a:p>
          <a:p>
            <a:pPr marL="342900" indent="-342900">
              <a:buFont typeface="Arial" charset="0"/>
              <a:buChar char="•"/>
            </a:pPr>
            <a:endParaRPr lang="en-US" sz="2800" dirty="0">
              <a:solidFill>
                <a:srgbClr val="509E2F"/>
              </a:solidFill>
              <a:latin typeface="Calibri" charset="0"/>
              <a:ea typeface="Calibri" charset="0"/>
              <a:cs typeface="Calibri" charset="0"/>
            </a:endParaRPr>
          </a:p>
          <a:p>
            <a:pPr marL="1257300" lvl="2" indent="-342900" algn="l">
              <a:buFont typeface="Arial" charset="0"/>
              <a:buChar char="•"/>
            </a:pPr>
            <a:r>
              <a:rPr lang="en-US" sz="2800" dirty="0">
                <a:solidFill>
                  <a:srgbClr val="509E2F"/>
                </a:solidFill>
                <a:latin typeface="Calibri" charset="0"/>
                <a:ea typeface="Calibri" charset="0"/>
                <a:cs typeface="Calibri" charset="0"/>
              </a:rPr>
              <a:t>62,000 Live Life Models by Turbine by 2016</a:t>
            </a:r>
          </a:p>
          <a:p>
            <a:pPr marL="1257300" lvl="2" indent="-342900" algn="l">
              <a:buFont typeface="Arial" charset="0"/>
              <a:buChar char="•"/>
            </a:pPr>
            <a:r>
              <a:rPr lang="en-US" sz="2800" dirty="0">
                <a:solidFill>
                  <a:srgbClr val="509E2F"/>
                </a:solidFill>
                <a:latin typeface="Calibri" charset="0"/>
                <a:ea typeface="Calibri" charset="0"/>
                <a:cs typeface="Calibri" charset="0"/>
              </a:rPr>
              <a:t>205,000 Live Life Models by Turbine by 2020</a:t>
            </a:r>
          </a:p>
          <a:p>
            <a:pPr marL="1257300" lvl="2" indent="-342900" algn="l">
              <a:buFont typeface="Arial" charset="0"/>
              <a:buChar char="•"/>
            </a:pPr>
            <a:r>
              <a:rPr lang="en-US" sz="2800" dirty="0">
                <a:solidFill>
                  <a:srgbClr val="509E2F"/>
                </a:solidFill>
                <a:latin typeface="Calibri" charset="0"/>
                <a:ea typeface="Calibri" charset="0"/>
                <a:cs typeface="Calibri" charset="0"/>
              </a:rPr>
              <a:t>100,000 Live Assets under mgmt. by 2018</a:t>
            </a:r>
          </a:p>
          <a:p>
            <a:pPr marL="342900" indent="-342900">
              <a:buFont typeface="Arial" charset="0"/>
              <a:buChar char="•"/>
            </a:pPr>
            <a:endParaRPr lang="en-US" sz="2800" dirty="0">
              <a:solidFill>
                <a:srgbClr val="509E2F"/>
              </a:solidFill>
              <a:latin typeface="Calibri" charset="0"/>
              <a:ea typeface="Calibri" charset="0"/>
              <a:cs typeface="Calibri" charset="0"/>
            </a:endParaRPr>
          </a:p>
          <a:p>
            <a:pPr marL="1257300" lvl="2" indent="-342900" algn="l">
              <a:buFont typeface="Arial" charset="0"/>
              <a:buChar char="•"/>
            </a:pPr>
            <a:r>
              <a:rPr lang="en-US" sz="2800" dirty="0">
                <a:solidFill>
                  <a:srgbClr val="509E2F"/>
                </a:solidFill>
                <a:latin typeface="Calibri" charset="0"/>
                <a:ea typeface="Calibri" charset="0"/>
                <a:cs typeface="Calibri" charset="0"/>
              </a:rPr>
              <a:t>Save $10 MW/</a:t>
            </a:r>
            <a:r>
              <a:rPr lang="en-US" sz="2800" dirty="0" err="1">
                <a:solidFill>
                  <a:srgbClr val="509E2F"/>
                </a:solidFill>
                <a:latin typeface="Calibri" charset="0"/>
                <a:ea typeface="Calibri" charset="0"/>
                <a:cs typeface="Calibri" charset="0"/>
              </a:rPr>
              <a:t>hr</a:t>
            </a:r>
            <a:r>
              <a:rPr lang="en-US" sz="2800" dirty="0">
                <a:solidFill>
                  <a:srgbClr val="509E2F"/>
                </a:solidFill>
                <a:latin typeface="Calibri" charset="0"/>
                <a:ea typeface="Calibri" charset="0"/>
                <a:cs typeface="Calibri" charset="0"/>
              </a:rPr>
              <a:t/>
            </a:r>
            <a:br>
              <a:rPr lang="en-US" sz="2800" dirty="0">
                <a:solidFill>
                  <a:srgbClr val="509E2F"/>
                </a:solidFill>
                <a:latin typeface="Calibri" charset="0"/>
                <a:ea typeface="Calibri" charset="0"/>
                <a:cs typeface="Calibri" charset="0"/>
              </a:rPr>
            </a:br>
            <a:r>
              <a:rPr lang="en-US" sz="2800" dirty="0">
                <a:solidFill>
                  <a:srgbClr val="509E2F"/>
                </a:solidFill>
                <a:latin typeface="Calibri" charset="0"/>
                <a:ea typeface="Calibri" charset="0"/>
                <a:cs typeface="Calibri" charset="0"/>
              </a:rPr>
              <a:t>5:1 Ratio</a:t>
            </a:r>
            <a:br>
              <a:rPr lang="en-US" sz="2800" dirty="0">
                <a:solidFill>
                  <a:srgbClr val="509E2F"/>
                </a:solidFill>
                <a:latin typeface="Calibri" charset="0"/>
                <a:ea typeface="Calibri" charset="0"/>
                <a:cs typeface="Calibri" charset="0"/>
              </a:rPr>
            </a:br>
            <a:endParaRPr lang="en-US" sz="2800" dirty="0">
              <a:solidFill>
                <a:srgbClr val="509E2F"/>
              </a:solidFill>
              <a:latin typeface="Calibri" charset="0"/>
              <a:ea typeface="Calibri" charset="0"/>
              <a:cs typeface="Calibri" charset="0"/>
            </a:endParaRPr>
          </a:p>
        </p:txBody>
      </p:sp>
      <p:sp>
        <p:nvSpPr>
          <p:cNvPr id="5" name="Title 2"/>
          <p:cNvSpPr>
            <a:spLocks noGrp="1"/>
          </p:cNvSpPr>
          <p:nvPr>
            <p:ph type="title"/>
          </p:nvPr>
        </p:nvSpPr>
        <p:spPr>
          <a:xfrm>
            <a:off x="152400" y="350866"/>
            <a:ext cx="11483976" cy="640722"/>
          </a:xfrm>
        </p:spPr>
        <p:txBody>
          <a:bodyPr/>
          <a:lstStyle/>
          <a:p>
            <a:r>
              <a:rPr lang="en-US" dirty="0" smtClean="0">
                <a:latin typeface="Calibri" charset="0"/>
                <a:ea typeface="Calibri" charset="0"/>
                <a:cs typeface="Calibri" charset="0"/>
              </a:rPr>
              <a:t>Sentient Live Testing &amp; Database</a:t>
            </a:r>
            <a:endParaRPr lang="en-US" dirty="0">
              <a:latin typeface="Calibri" charset="0"/>
              <a:ea typeface="Calibri" charset="0"/>
              <a:cs typeface="Calibri" charset="0"/>
            </a:endParaRPr>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24600" y="4114800"/>
            <a:ext cx="1708145" cy="2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93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txBox="1">
            <a:spLocks/>
          </p:cNvSpPr>
          <p:nvPr/>
        </p:nvSpPr>
        <p:spPr>
          <a:xfrm>
            <a:off x="5238" y="896957"/>
            <a:ext cx="8534400" cy="409505"/>
          </a:xfrm>
          <a:prstGeom prst="rect">
            <a:avLst/>
          </a:prstGeom>
        </p:spPr>
        <p:txBody>
          <a:bodyPr>
            <a:normAutofit fontScale="92500"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latin typeface="Calibri" charset="0"/>
                <a:ea typeface="Calibri" charset="0"/>
                <a:cs typeface="Calibri" charset="0"/>
              </a:rPr>
              <a:t>Example: # Turbines as % </a:t>
            </a:r>
            <a:r>
              <a:rPr lang="en-US" b="1" dirty="0">
                <a:latin typeface="Calibri" charset="0"/>
                <a:ea typeface="Calibri" charset="0"/>
                <a:cs typeface="Calibri" charset="0"/>
              </a:rPr>
              <a:t>OEM </a:t>
            </a:r>
            <a:r>
              <a:rPr lang="en-US" b="1" dirty="0" smtClean="0">
                <a:latin typeface="Calibri" charset="0"/>
                <a:ea typeface="Calibri" charset="0"/>
                <a:cs typeface="Calibri" charset="0"/>
              </a:rPr>
              <a:t>Fleet - Live </a:t>
            </a:r>
            <a:r>
              <a:rPr lang="en-US" b="1" dirty="0">
                <a:latin typeface="Calibri" charset="0"/>
                <a:ea typeface="Calibri" charset="0"/>
                <a:cs typeface="Calibri" charset="0"/>
              </a:rPr>
              <a:t>Life Models</a:t>
            </a:r>
          </a:p>
        </p:txBody>
      </p:sp>
      <p:sp>
        <p:nvSpPr>
          <p:cNvPr id="4" name="Title 1"/>
          <p:cNvSpPr>
            <a:spLocks noGrp="1"/>
          </p:cNvSpPr>
          <p:nvPr>
            <p:ph type="title"/>
          </p:nvPr>
        </p:nvSpPr>
        <p:spPr>
          <a:xfrm>
            <a:off x="231911" y="192441"/>
            <a:ext cx="9601200" cy="851277"/>
          </a:xfrm>
        </p:spPr>
        <p:txBody>
          <a:bodyPr/>
          <a:lstStyle/>
          <a:p>
            <a:r>
              <a:rPr lang="en-US" dirty="0">
                <a:latin typeface="Calibri" charset="0"/>
                <a:ea typeface="Calibri" charset="0"/>
                <a:cs typeface="Calibri" charset="0"/>
              </a:rPr>
              <a:t>Sentient Live </a:t>
            </a:r>
            <a:r>
              <a:rPr lang="en-US" dirty="0">
                <a:latin typeface="Calibri" charset="0"/>
                <a:ea typeface="Calibri" charset="0"/>
                <a:cs typeface="Calibri" charset="0"/>
              </a:rPr>
              <a:t>Testing &amp; Database 2016</a:t>
            </a:r>
            <a:endParaRPr lang="en-US" dirty="0">
              <a:latin typeface="Calibri" charset="0"/>
              <a:ea typeface="Calibri" charset="0"/>
              <a:cs typeface="Calibri" charset="0"/>
            </a:endParaRPr>
          </a:p>
        </p:txBody>
      </p:sp>
      <p:sp>
        <p:nvSpPr>
          <p:cNvPr id="5" name="TextBox 4"/>
          <p:cNvSpPr txBox="1"/>
          <p:nvPr/>
        </p:nvSpPr>
        <p:spPr>
          <a:xfrm>
            <a:off x="231911" y="3421372"/>
            <a:ext cx="2539350" cy="923330"/>
          </a:xfrm>
          <a:prstGeom prst="rect">
            <a:avLst/>
          </a:prstGeom>
          <a:noFill/>
        </p:spPr>
        <p:txBody>
          <a:bodyPr wrap="none" rtlCol="0">
            <a:spAutoFit/>
          </a:bodyPr>
          <a:lstStyle/>
          <a:p>
            <a:r>
              <a:rPr lang="en-US" sz="1800" dirty="0">
                <a:latin typeface="Calibri" charset="0"/>
                <a:ea typeface="Calibri" charset="0"/>
                <a:cs typeface="Calibri" charset="0"/>
              </a:rPr>
              <a:t>5</a:t>
            </a:r>
            <a:r>
              <a:rPr lang="en-US" sz="1800" dirty="0" smtClean="0">
                <a:latin typeface="Calibri" charset="0"/>
                <a:ea typeface="Calibri" charset="0"/>
                <a:cs typeface="Calibri" charset="0"/>
              </a:rPr>
              <a:t>% Vestas V82 (</a:t>
            </a:r>
            <a:r>
              <a:rPr lang="en-US" sz="1800" smtClean="0">
                <a:latin typeface="Calibri" charset="0"/>
                <a:ea typeface="Calibri" charset="0"/>
                <a:cs typeface="Calibri" charset="0"/>
              </a:rPr>
              <a:t>1.5</a:t>
            </a:r>
            <a:r>
              <a:rPr lang="en-US" sz="1800">
                <a:latin typeface="Calibri" charset="0"/>
                <a:ea typeface="Calibri" charset="0"/>
                <a:cs typeface="Calibri" charset="0"/>
              </a:rPr>
              <a:t>) Fleet</a:t>
            </a:r>
            <a:endParaRPr lang="en-US" sz="1800" dirty="0" smtClean="0">
              <a:latin typeface="Calibri" charset="0"/>
              <a:ea typeface="Calibri" charset="0"/>
              <a:cs typeface="Calibri" charset="0"/>
            </a:endParaRPr>
          </a:p>
          <a:p>
            <a:r>
              <a:rPr lang="en-US" sz="1800" dirty="0" smtClean="0">
                <a:latin typeface="Calibri" charset="0"/>
                <a:ea typeface="Calibri" charset="0"/>
                <a:cs typeface="Calibri" charset="0"/>
              </a:rPr>
              <a:t>11</a:t>
            </a:r>
            <a:r>
              <a:rPr lang="en-US" sz="1800" smtClean="0">
                <a:latin typeface="Calibri" charset="0"/>
                <a:ea typeface="Calibri" charset="0"/>
                <a:cs typeface="Calibri" charset="0"/>
              </a:rPr>
              <a:t>% </a:t>
            </a:r>
            <a:r>
              <a:rPr lang="en-US" sz="1800">
                <a:latin typeface="Calibri" charset="0"/>
                <a:ea typeface="Calibri" charset="0"/>
                <a:cs typeface="Calibri" charset="0"/>
              </a:rPr>
              <a:t>Mitsubishi Fleet</a:t>
            </a:r>
            <a:endParaRPr lang="en-US" sz="1800" dirty="0" smtClean="0">
              <a:latin typeface="Calibri" charset="0"/>
              <a:ea typeface="Calibri" charset="0"/>
              <a:cs typeface="Calibri" charset="0"/>
            </a:endParaRPr>
          </a:p>
          <a:p>
            <a:endParaRPr lang="en-US" sz="1800" dirty="0">
              <a:latin typeface="Calibri" charset="0"/>
              <a:ea typeface="Calibri" charset="0"/>
              <a:cs typeface="Calibri" charset="0"/>
            </a:endParaRPr>
          </a:p>
        </p:txBody>
      </p:sp>
      <p:graphicFrame>
        <p:nvGraphicFramePr>
          <p:cNvPr id="6" name="Chart 5"/>
          <p:cNvGraphicFramePr>
            <a:graphicFrameLocks/>
          </p:cNvGraphicFramePr>
          <p:nvPr>
            <p:extLst>
              <p:ext uri="{D42A27DB-BD31-4B8C-83A1-F6EECF244321}">
                <p14:modId xmlns:p14="http://schemas.microsoft.com/office/powerpoint/2010/main" val="951830260"/>
              </p:ext>
            </p:extLst>
          </p:nvPr>
        </p:nvGraphicFramePr>
        <p:xfrm>
          <a:off x="1839044" y="1479863"/>
          <a:ext cx="5035825" cy="42613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1911" y="5392185"/>
            <a:ext cx="8765042" cy="830997"/>
          </a:xfrm>
          <a:prstGeom prst="rect">
            <a:avLst/>
          </a:prstGeom>
          <a:noFill/>
        </p:spPr>
        <p:txBody>
          <a:bodyPr wrap="square" rtlCol="0">
            <a:spAutoFit/>
          </a:bodyPr>
          <a:lstStyle/>
          <a:p>
            <a:pPr algn="ctr"/>
            <a:r>
              <a:rPr lang="en-US" b="1" i="1" dirty="0" smtClean="0">
                <a:solidFill>
                  <a:srgbClr val="0070C0"/>
                </a:solidFill>
                <a:latin typeface="Calibri" charset="0"/>
                <a:ea typeface="Calibri" charset="0"/>
                <a:cs typeface="Calibri" charset="0"/>
              </a:rPr>
              <a:t>“Live” means DigitalClone® Models connected to </a:t>
            </a:r>
          </a:p>
          <a:p>
            <a:pPr algn="ctr"/>
            <a:r>
              <a:rPr lang="en-US" b="1" i="1" dirty="0" smtClean="0">
                <a:solidFill>
                  <a:srgbClr val="0070C0"/>
                </a:solidFill>
                <a:latin typeface="Calibri" charset="0"/>
                <a:ea typeface="Calibri" charset="0"/>
                <a:cs typeface="Calibri" charset="0"/>
              </a:rPr>
              <a:t>live SCADA feed from each asset</a:t>
            </a:r>
            <a:endParaRPr lang="en-US" b="1" i="1" dirty="0">
              <a:solidFill>
                <a:srgbClr val="0070C0"/>
              </a:solidFill>
              <a:latin typeface="Calibri" charset="0"/>
              <a:ea typeface="Calibri" charset="0"/>
              <a:cs typeface="Calibri" charset="0"/>
            </a:endParaRPr>
          </a:p>
        </p:txBody>
      </p:sp>
      <p:sp>
        <p:nvSpPr>
          <p:cNvPr id="9" name="TextBox 8"/>
          <p:cNvSpPr txBox="1"/>
          <p:nvPr/>
        </p:nvSpPr>
        <p:spPr>
          <a:xfrm>
            <a:off x="6017601" y="3883037"/>
            <a:ext cx="2235356" cy="923330"/>
          </a:xfrm>
          <a:prstGeom prst="rect">
            <a:avLst/>
          </a:prstGeom>
          <a:noFill/>
        </p:spPr>
        <p:txBody>
          <a:bodyPr wrap="none" rtlCol="0">
            <a:spAutoFit/>
          </a:bodyPr>
          <a:lstStyle/>
          <a:p>
            <a:r>
              <a:rPr lang="en-US" sz="1800" b="1" dirty="0">
                <a:solidFill>
                  <a:srgbClr val="FF0000"/>
                </a:solidFill>
                <a:latin typeface="Calibri" charset="0"/>
                <a:ea typeface="Calibri" charset="0"/>
                <a:cs typeface="Calibri" charset="0"/>
              </a:rPr>
              <a:t>73% </a:t>
            </a:r>
            <a:r>
              <a:rPr lang="en-US" sz="1800" b="1">
                <a:solidFill>
                  <a:srgbClr val="FF0000"/>
                </a:solidFill>
                <a:latin typeface="Calibri" charset="0"/>
                <a:ea typeface="Calibri" charset="0"/>
                <a:cs typeface="Calibri" charset="0"/>
              </a:rPr>
              <a:t>GE </a:t>
            </a:r>
            <a:r>
              <a:rPr lang="en-US" sz="1800" b="1" smtClean="0">
                <a:solidFill>
                  <a:srgbClr val="FF0000"/>
                </a:solidFill>
                <a:latin typeface="Calibri" charset="0"/>
                <a:ea typeface="Calibri" charset="0"/>
                <a:cs typeface="Calibri" charset="0"/>
              </a:rPr>
              <a:t>1.5 Fleet</a:t>
            </a:r>
            <a:endParaRPr lang="en-US" sz="1800" b="1" dirty="0">
              <a:solidFill>
                <a:srgbClr val="FF0000"/>
              </a:solidFill>
              <a:latin typeface="Calibri" charset="0"/>
              <a:ea typeface="Calibri" charset="0"/>
              <a:cs typeface="Calibri" charset="0"/>
            </a:endParaRPr>
          </a:p>
          <a:p>
            <a:r>
              <a:rPr lang="en-US" sz="1800" dirty="0">
                <a:latin typeface="Calibri" charset="0"/>
                <a:ea typeface="Calibri" charset="0"/>
                <a:cs typeface="Calibri" charset="0"/>
              </a:rPr>
              <a:t>61% </a:t>
            </a:r>
            <a:r>
              <a:rPr lang="en-US" sz="1800" err="1" smtClean="0">
                <a:latin typeface="Calibri" charset="0"/>
                <a:ea typeface="Calibri" charset="0"/>
                <a:cs typeface="Calibri" charset="0"/>
              </a:rPr>
              <a:t>Acciona</a:t>
            </a:r>
            <a:r>
              <a:rPr lang="en-US" sz="1800" smtClean="0">
                <a:latin typeface="Calibri" charset="0"/>
                <a:ea typeface="Calibri" charset="0"/>
                <a:cs typeface="Calibri" charset="0"/>
              </a:rPr>
              <a:t> </a:t>
            </a:r>
            <a:r>
              <a:rPr lang="en-US" sz="1800">
                <a:latin typeface="Calibri" charset="0"/>
                <a:ea typeface="Calibri" charset="0"/>
                <a:cs typeface="Calibri" charset="0"/>
              </a:rPr>
              <a:t>1.5 Fleet</a:t>
            </a:r>
            <a:endParaRPr lang="en-US" sz="1800" dirty="0" smtClean="0">
              <a:latin typeface="Calibri" charset="0"/>
              <a:ea typeface="Calibri" charset="0"/>
              <a:cs typeface="Calibri" charset="0"/>
            </a:endParaRPr>
          </a:p>
          <a:p>
            <a:r>
              <a:rPr lang="en-US" sz="1800" dirty="0">
                <a:latin typeface="Calibri" charset="0"/>
                <a:ea typeface="Calibri" charset="0"/>
                <a:cs typeface="Calibri" charset="0"/>
              </a:rPr>
              <a:t>85% </a:t>
            </a:r>
            <a:r>
              <a:rPr lang="en-US" sz="1800">
                <a:latin typeface="Calibri" charset="0"/>
                <a:ea typeface="Calibri" charset="0"/>
                <a:cs typeface="Calibri" charset="0"/>
              </a:rPr>
              <a:t>Clipper 2.5 Fleet</a:t>
            </a:r>
            <a:endParaRPr lang="en-US" sz="1800" dirty="0">
              <a:latin typeface="Calibri" charset="0"/>
              <a:ea typeface="Calibri" charset="0"/>
              <a:cs typeface="Calibri" charset="0"/>
            </a:endParaRPr>
          </a:p>
        </p:txBody>
      </p:sp>
      <p:sp>
        <p:nvSpPr>
          <p:cNvPr id="10" name="Rectangle 9"/>
          <p:cNvSpPr/>
          <p:nvPr/>
        </p:nvSpPr>
        <p:spPr>
          <a:xfrm>
            <a:off x="1901743" y="2387112"/>
            <a:ext cx="1766830" cy="369332"/>
          </a:xfrm>
          <a:prstGeom prst="rect">
            <a:avLst/>
          </a:prstGeom>
        </p:spPr>
        <p:txBody>
          <a:bodyPr wrap="none">
            <a:spAutoFit/>
          </a:bodyPr>
          <a:lstStyle/>
          <a:p>
            <a:r>
              <a:rPr lang="en-US" sz="1800">
                <a:latin typeface="Calibri" charset="0"/>
                <a:ea typeface="Calibri" charset="0"/>
                <a:cs typeface="Calibri" charset="0"/>
              </a:rPr>
              <a:t>11% Siemens 2.3</a:t>
            </a:r>
          </a:p>
        </p:txBody>
      </p:sp>
      <p:pic>
        <p:nvPicPr>
          <p:cNvPr id="2" name="Picture 1"/>
          <p:cNvPicPr>
            <a:picLocks noChangeAspect="1"/>
          </p:cNvPicPr>
          <p:nvPr/>
        </p:nvPicPr>
        <p:blipFill>
          <a:blip r:embed="rId3"/>
          <a:stretch>
            <a:fillRect/>
          </a:stretch>
        </p:blipFill>
        <p:spPr>
          <a:xfrm>
            <a:off x="1757838" y="1511968"/>
            <a:ext cx="5029200" cy="4267200"/>
          </a:xfrm>
          <a:prstGeom prst="rect">
            <a:avLst/>
          </a:prstGeom>
        </p:spPr>
      </p:pic>
    </p:spTree>
    <p:extLst>
      <p:ext uri="{BB962C8B-B14F-4D97-AF65-F5344CB8AC3E}">
        <p14:creationId xmlns:p14="http://schemas.microsoft.com/office/powerpoint/2010/main" val="29103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525" y="1989138"/>
            <a:ext cx="9266238" cy="1306512"/>
          </a:xfrm>
        </p:spPr>
        <p:txBody>
          <a:bodyPr/>
          <a:lstStyle/>
          <a:p>
            <a:r>
              <a:rPr lang="en-US" altLang="en-US">
                <a:latin typeface="Nexa Light" charset="0"/>
                <a:ea typeface="ヒラギノ角ゴ Pro W3" charset="-128"/>
              </a:rPr>
              <a:t>Join the conversation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a:xfrm>
            <a:off x="-39688" y="2914650"/>
            <a:ext cx="9266238" cy="1871663"/>
          </a:xfrm>
        </p:spPr>
        <p:txBody>
          <a:bodyPr/>
          <a:lstStyle/>
          <a:p>
            <a:r>
              <a:rPr lang="en-US" altLang="en-US">
                <a:latin typeface="Nexa Light" charset="0"/>
                <a:ea typeface="ヒラギノ角ゴ Pro W3" charset="-128"/>
              </a:rPr>
              <a:t>Thanks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
            <a:ext cx="6750050" cy="647700"/>
          </a:xfrm>
        </p:spPr>
        <p:txBody>
          <a:bodyPr/>
          <a:lstStyle/>
          <a:p>
            <a:r>
              <a:rPr lang="en-US" dirty="0"/>
              <a:t>What is Digitalization?</a:t>
            </a:r>
            <a:endParaRPr lang="en-US"/>
          </a:p>
        </p:txBody>
      </p:sp>
      <p:sp>
        <p:nvSpPr>
          <p:cNvPr id="7" name="Content Placeholder 2"/>
          <p:cNvSpPr txBox="1">
            <a:spLocks/>
          </p:cNvSpPr>
          <p:nvPr/>
        </p:nvSpPr>
        <p:spPr>
          <a:xfrm>
            <a:off x="609600" y="1447800"/>
            <a:ext cx="8125385" cy="4267200"/>
          </a:xfrm>
          <a:prstGeom prst="rect">
            <a:avLst/>
          </a:prstGeom>
        </p:spPr>
        <p:txBody>
          <a:bodyPr>
            <a:normAutofit fontScale="92500"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endParaRPr lang="en-US" sz="2700" dirty="0"/>
          </a:p>
          <a:p>
            <a:pPr marL="0" indent="0">
              <a:buFont typeface="Arial" charset="0"/>
              <a:buNone/>
            </a:pPr>
            <a:r>
              <a:rPr lang="en-US" b="1" dirty="0">
                <a:solidFill>
                  <a:schemeClr val="tx1"/>
                </a:solidFill>
              </a:rPr>
              <a:t>Gartner Definition:</a:t>
            </a:r>
          </a:p>
          <a:p>
            <a:pPr marL="0" indent="0" algn="ctr">
              <a:buFont typeface="Arial" charset="0"/>
              <a:buNone/>
            </a:pPr>
            <a:endParaRPr lang="en-US" b="1" dirty="0">
              <a:solidFill>
                <a:schemeClr val="tx1"/>
              </a:solidFill>
            </a:endParaRPr>
          </a:p>
          <a:p>
            <a:pPr marL="0" indent="0" algn="ctr">
              <a:buFont typeface="Arial" charset="0"/>
              <a:buNone/>
            </a:pPr>
            <a:r>
              <a:rPr lang="en-US" dirty="0"/>
              <a:t>The use of digital technologies </a:t>
            </a:r>
            <a:r>
              <a:rPr lang="en-US" b="1" dirty="0">
                <a:solidFill>
                  <a:srgbClr val="FF0000"/>
                </a:solidFill>
              </a:rPr>
              <a:t>to change a business model </a:t>
            </a:r>
            <a:r>
              <a:rPr lang="en-US" b="1" dirty="0"/>
              <a:t/>
            </a:r>
            <a:br>
              <a:rPr lang="en-US" b="1" dirty="0"/>
            </a:br>
            <a:r>
              <a:rPr lang="en-US" dirty="0"/>
              <a:t>and provide </a:t>
            </a:r>
            <a:r>
              <a:rPr lang="en-US" b="1" dirty="0">
                <a:solidFill>
                  <a:srgbClr val="FF0000"/>
                </a:solidFill>
              </a:rPr>
              <a:t>new revenue and value-producing opportunities</a:t>
            </a:r>
            <a:r>
              <a:rPr lang="en-US" dirty="0"/>
              <a:t>; </a:t>
            </a:r>
            <a:br>
              <a:rPr lang="en-US" dirty="0"/>
            </a:br>
            <a:endParaRPr lang="en-US" b="1" dirty="0">
              <a:solidFill>
                <a:schemeClr val="tx1"/>
              </a:solidFill>
            </a:endParaRPr>
          </a:p>
          <a:p>
            <a:pPr marL="0" indent="0">
              <a:buFont typeface="Arial" charset="0"/>
              <a:buNone/>
            </a:pPr>
            <a:r>
              <a:rPr lang="en-US" b="1" dirty="0">
                <a:solidFill>
                  <a:schemeClr val="tx1"/>
                </a:solidFill>
              </a:rPr>
              <a:t>Harvard Business Review Definition:</a:t>
            </a:r>
          </a:p>
          <a:p>
            <a:pPr marL="0" indent="0">
              <a:buFont typeface="Arial" charset="0"/>
              <a:buNone/>
            </a:pPr>
            <a:endParaRPr lang="en-US" b="1" dirty="0">
              <a:solidFill>
                <a:schemeClr val="tx1"/>
              </a:solidFill>
            </a:endParaRPr>
          </a:p>
          <a:p>
            <a:r>
              <a:rPr lang="en-US" b="1">
                <a:solidFill>
                  <a:srgbClr val="FF0000"/>
                </a:solidFill>
                <a:latin typeface="font000000001d98dbb0" charset="0"/>
              </a:rPr>
              <a:t>Demand-side</a:t>
            </a:r>
            <a:r>
              <a:rPr lang="en-US">
                <a:latin typeface="font000000001d98dbb0" charset="0"/>
              </a:rPr>
              <a:t> economies of scale, also known as </a:t>
            </a:r>
            <a:r>
              <a:rPr lang="en-US" b="1">
                <a:solidFill>
                  <a:srgbClr val="FF0000"/>
                </a:solidFill>
                <a:latin typeface="font000000001d98dbb0" charset="0"/>
              </a:rPr>
              <a:t>network effects</a:t>
            </a:r>
            <a:r>
              <a:rPr lang="en-US" b="1">
                <a:latin typeface="font000000001d98dbb0" charset="0"/>
              </a:rPr>
              <a:t>.</a:t>
            </a:r>
          </a:p>
          <a:p>
            <a:r>
              <a:rPr lang="en-US">
                <a:latin typeface="font000000001d98dbb0" charset="0"/>
              </a:rPr>
              <a:t> It occcurs when a </a:t>
            </a:r>
            <a:r>
              <a:rPr lang="en-US" b="1">
                <a:solidFill>
                  <a:srgbClr val="FF0000"/>
                </a:solidFill>
                <a:latin typeface="font000000001d98dbb0" charset="0"/>
              </a:rPr>
              <a:t>product or service becomes more valuable to its users as more people use it</a:t>
            </a:r>
            <a:endParaRPr lang="en-US" b="1">
              <a:solidFill>
                <a:srgbClr val="FF0000"/>
              </a:solidFill>
            </a:endParaRPr>
          </a:p>
          <a:p>
            <a:pPr marL="0" indent="0" algn="ctr">
              <a:buFont typeface="Arial" charset="0"/>
              <a:buNone/>
            </a:pPr>
            <a:endParaRPr lang="en-US" dirty="0"/>
          </a:p>
          <a:p>
            <a:pPr marL="0" indent="0" algn="ctr">
              <a:buFont typeface="Arial" charset="0"/>
              <a:buNone/>
            </a:pPr>
            <a:endParaRPr lang="en-US" dirty="0"/>
          </a:p>
        </p:txBody>
      </p:sp>
    </p:spTree>
    <p:extLst>
      <p:ext uri="{BB962C8B-B14F-4D97-AF65-F5344CB8AC3E}">
        <p14:creationId xmlns:p14="http://schemas.microsoft.com/office/powerpoint/2010/main" val="1503165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427741"/>
            <a:ext cx="8612982" cy="64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000" b="1" kern="1200">
                <a:solidFill>
                  <a:schemeClr val="tx2"/>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dirty="0"/>
              <a:t>Single Customer Value becomes Eco-System Value</a:t>
            </a:r>
          </a:p>
        </p:txBody>
      </p:sp>
      <p:sp>
        <p:nvSpPr>
          <p:cNvPr id="6" name="Footer Placeholder 3"/>
          <p:cNvSpPr txBox="1">
            <a:spLocks/>
          </p:cNvSpPr>
          <p:nvPr/>
        </p:nvSpPr>
        <p:spPr bwMode="auto">
          <a:xfrm>
            <a:off x="2467246" y="6264275"/>
            <a:ext cx="522895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2016 WindEurope Industry Exhibition</a:t>
            </a:r>
            <a:endParaRPr lang="en-US" sz="20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6045133" cy="4533850"/>
          </a:xfrm>
          <a:prstGeom prst="rect">
            <a:avLst/>
          </a:prstGeom>
        </p:spPr>
      </p:pic>
      <p:sp>
        <p:nvSpPr>
          <p:cNvPr id="2" name="TextBox 1"/>
          <p:cNvSpPr txBox="1"/>
          <p:nvPr/>
        </p:nvSpPr>
        <p:spPr>
          <a:xfrm>
            <a:off x="2256458" y="5785242"/>
            <a:ext cx="4167808" cy="461665"/>
          </a:xfrm>
          <a:prstGeom prst="rect">
            <a:avLst/>
          </a:prstGeom>
          <a:noFill/>
        </p:spPr>
        <p:txBody>
          <a:bodyPr wrap="none" rtlCol="0">
            <a:spAutoFit/>
          </a:bodyPr>
          <a:lstStyle/>
          <a:p>
            <a:r>
              <a:rPr lang="en-US"/>
              <a:t>Operations &amp; Business Value</a:t>
            </a:r>
          </a:p>
        </p:txBody>
      </p:sp>
    </p:spTree>
    <p:extLst>
      <p:ext uri="{BB962C8B-B14F-4D97-AF65-F5344CB8AC3E}">
        <p14:creationId xmlns:p14="http://schemas.microsoft.com/office/powerpoint/2010/main" val="167385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591" y="688891"/>
            <a:ext cx="8612982" cy="480542"/>
          </a:xfrm>
        </p:spPr>
        <p:txBody>
          <a:bodyPr/>
          <a:lstStyle/>
          <a:p>
            <a:r>
              <a:rPr lang="en-US"/>
              <a:t>Value &amp; Valuations in Digitalization</a:t>
            </a:r>
          </a:p>
        </p:txBody>
      </p:sp>
      <p:pic>
        <p:nvPicPr>
          <p:cNvPr id="5" name="Picture 4"/>
          <p:cNvPicPr>
            <a:picLocks noChangeAspect="1"/>
          </p:cNvPicPr>
          <p:nvPr/>
        </p:nvPicPr>
        <p:blipFill>
          <a:blip r:embed="rId2"/>
          <a:stretch>
            <a:fillRect/>
          </a:stretch>
        </p:blipFill>
        <p:spPr>
          <a:xfrm>
            <a:off x="0" y="2059435"/>
            <a:ext cx="2800350" cy="2857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27368414"/>
              </p:ext>
            </p:extLst>
          </p:nvPr>
        </p:nvGraphicFramePr>
        <p:xfrm>
          <a:off x="2657140" y="1410197"/>
          <a:ext cx="6085426" cy="4396740"/>
        </p:xfrm>
        <a:graphic>
          <a:graphicData uri="http://schemas.openxmlformats.org/drawingml/2006/table">
            <a:tbl>
              <a:tblPr firstRow="1" bandRow="1">
                <a:tableStyleId>{5C22544A-7EE6-4342-B048-85BDC9FD1C3A}</a:tableStyleId>
              </a:tblPr>
              <a:tblGrid>
                <a:gridCol w="1132367"/>
                <a:gridCol w="896108"/>
                <a:gridCol w="832682"/>
                <a:gridCol w="893135"/>
                <a:gridCol w="940982"/>
                <a:gridCol w="1390152"/>
              </a:tblGrid>
              <a:tr h="891540">
                <a:tc>
                  <a:txBody>
                    <a:bodyPr/>
                    <a:lstStyle/>
                    <a:p>
                      <a:pPr algn="ctr"/>
                      <a:r>
                        <a:rPr lang="en-US" sz="1400"/>
                        <a:t>TYPE</a:t>
                      </a:r>
                    </a:p>
                  </a:txBody>
                  <a:tcPr marL="68580" marR="68580" marT="34290" marB="34290" anchor="ctr"/>
                </a:tc>
                <a:tc>
                  <a:txBody>
                    <a:bodyPr/>
                    <a:lstStyle/>
                    <a:p>
                      <a:pPr algn="ctr"/>
                      <a:r>
                        <a:rPr lang="en-US" sz="1400"/>
                        <a:t>Return</a:t>
                      </a:r>
                      <a:r>
                        <a:rPr lang="en-US" sz="1400" baseline="0"/>
                        <a:t> </a:t>
                      </a:r>
                      <a:r>
                        <a:rPr lang="en-US" sz="1400"/>
                        <a:t>to End Customer</a:t>
                      </a:r>
                    </a:p>
                    <a:p>
                      <a:pPr algn="ctr"/>
                      <a:r>
                        <a:rPr lang="en-US" sz="1400"/>
                        <a:t>w/o PTC</a:t>
                      </a:r>
                    </a:p>
                  </a:txBody>
                  <a:tcPr marL="68580" marR="68580" marT="34290" marB="34290" anchor="ctr"/>
                </a:tc>
                <a:tc>
                  <a:txBody>
                    <a:bodyPr/>
                    <a:lstStyle/>
                    <a:p>
                      <a:pPr algn="ctr"/>
                      <a:r>
                        <a:rPr lang="en-US" sz="1400"/>
                        <a:t>Business</a:t>
                      </a:r>
                    </a:p>
                    <a:p>
                      <a:pPr algn="ctr"/>
                      <a:r>
                        <a:rPr lang="en-US" sz="1400"/>
                        <a:t>Valuation</a:t>
                      </a:r>
                    </a:p>
                    <a:p>
                      <a:pPr algn="ctr"/>
                      <a:r>
                        <a:rPr lang="en-US" sz="1400"/>
                        <a:t>Muliiple Revenue</a:t>
                      </a:r>
                    </a:p>
                  </a:txBody>
                  <a:tcPr marL="68580" marR="68580" marT="34290" marB="34290" anchor="ctr"/>
                </a:tc>
                <a:tc>
                  <a:txBody>
                    <a:bodyPr/>
                    <a:lstStyle/>
                    <a:p>
                      <a:pPr algn="ctr"/>
                      <a:r>
                        <a:rPr lang="en-US" sz="1400"/>
                        <a:t>Example in Energy</a:t>
                      </a:r>
                    </a:p>
                  </a:txBody>
                  <a:tcPr marL="68580" marR="68580" marT="34290" marB="34290" anchor="ctr"/>
                </a:tc>
                <a:tc>
                  <a:txBody>
                    <a:bodyPr/>
                    <a:lstStyle/>
                    <a:p>
                      <a:pPr algn="ctr"/>
                      <a:r>
                        <a:rPr lang="en-US" sz="1400"/>
                        <a:t>Examples</a:t>
                      </a:r>
                      <a:r>
                        <a:rPr lang="en-US" sz="1400" baseline="0"/>
                        <a:t> Outside in outer market</a:t>
                      </a:r>
                      <a:endParaRPr lang="en-US" sz="1400"/>
                    </a:p>
                  </a:txBody>
                  <a:tcPr marL="68580" marR="68580" marT="34290" marB="34290" anchor="ctr"/>
                </a:tc>
                <a:tc>
                  <a:txBody>
                    <a:bodyPr/>
                    <a:lstStyle/>
                    <a:p>
                      <a:pPr algn="ctr"/>
                      <a:r>
                        <a:rPr lang="en-US" sz="1400"/>
                        <a:t>Actual Valuations in USD</a:t>
                      </a:r>
                    </a:p>
                    <a:p>
                      <a:pPr algn="ctr"/>
                      <a:r>
                        <a:rPr lang="en-US" sz="1400"/>
                        <a:t>Market Cap</a:t>
                      </a:r>
                    </a:p>
                  </a:txBody>
                  <a:tcPr marL="68580" marR="68580" marT="34290" marB="34290" anchor="ctr"/>
                </a:tc>
              </a:tr>
              <a:tr h="480060">
                <a:tc>
                  <a:txBody>
                    <a:bodyPr/>
                    <a:lstStyle/>
                    <a:p>
                      <a:r>
                        <a:rPr lang="en-US" sz="1400"/>
                        <a:t>Asset Builders</a:t>
                      </a:r>
                    </a:p>
                  </a:txBody>
                  <a:tcPr marL="68580" marR="68580" marT="34290" marB="34290" anchor="ctr"/>
                </a:tc>
                <a:tc>
                  <a:txBody>
                    <a:bodyPr/>
                    <a:lstStyle/>
                    <a:p>
                      <a:pPr algn="ctr"/>
                      <a:r>
                        <a:rPr lang="en-US" sz="1400"/>
                        <a:t>&lt; 1</a:t>
                      </a:r>
                      <a:r>
                        <a:rPr lang="en-US" sz="1400" baseline="0"/>
                        <a:t> </a:t>
                      </a:r>
                      <a:r>
                        <a:rPr lang="en-US" sz="1400"/>
                        <a:t>X</a:t>
                      </a:r>
                    </a:p>
                  </a:txBody>
                  <a:tcPr marL="68580" marR="68580" marT="34290" marB="34290" anchor="ctr"/>
                </a:tc>
                <a:tc>
                  <a:txBody>
                    <a:bodyPr/>
                    <a:lstStyle/>
                    <a:p>
                      <a:pPr algn="ctr"/>
                      <a:r>
                        <a:rPr lang="en-US" sz="1400"/>
                        <a:t>2 X</a:t>
                      </a:r>
                    </a:p>
                  </a:txBody>
                  <a:tcPr marL="68580" marR="68580" marT="34290" marB="34290" anchor="ctr"/>
                </a:tc>
                <a:tc>
                  <a:txBody>
                    <a:bodyPr/>
                    <a:lstStyle/>
                    <a:p>
                      <a:pPr algn="ctr"/>
                      <a:r>
                        <a:rPr lang="en-US" sz="1400"/>
                        <a:t>Vestas</a:t>
                      </a:r>
                    </a:p>
                  </a:txBody>
                  <a:tcPr marL="68580" marR="68580" marT="34290" marB="34290" anchor="ctr"/>
                </a:tc>
                <a:tc>
                  <a:txBody>
                    <a:bodyPr/>
                    <a:lstStyle/>
                    <a:p>
                      <a:pPr algn="ctr"/>
                      <a:r>
                        <a:rPr lang="en-US" sz="1400"/>
                        <a:t>GE,</a:t>
                      </a:r>
                      <a:r>
                        <a:rPr lang="en-US" sz="1400" baseline="0"/>
                        <a:t> Siemens</a:t>
                      </a:r>
                      <a:endParaRPr lang="en-US" sz="1400"/>
                    </a:p>
                  </a:txBody>
                  <a:tcPr marL="68580" marR="68580" marT="34290" marB="34290" anchor="ctr"/>
                </a:tc>
                <a:tc>
                  <a:txBody>
                    <a:bodyPr/>
                    <a:lstStyle/>
                    <a:p>
                      <a:pPr algn="ctr"/>
                      <a:r>
                        <a:rPr lang="en-US" sz="1400"/>
                        <a:t>GE $266 B</a:t>
                      </a:r>
                    </a:p>
                    <a:p>
                      <a:pPr algn="ctr"/>
                      <a:r>
                        <a:rPr lang="en-US" sz="1400"/>
                        <a:t>Siemens $90B</a:t>
                      </a:r>
                    </a:p>
                  </a:txBody>
                  <a:tcPr marL="68580" marR="68580" marT="34290" marB="34290" anchor="ctr"/>
                </a:tc>
              </a:tr>
              <a:tr h="480060">
                <a:tc>
                  <a:txBody>
                    <a:bodyPr/>
                    <a:lstStyle/>
                    <a:p>
                      <a:r>
                        <a:rPr lang="en-US" sz="1400"/>
                        <a:t>Service Providers </a:t>
                      </a:r>
                    </a:p>
                  </a:txBody>
                  <a:tcPr marL="68580" marR="68580" marT="34290" marB="34290" anchor="ctr"/>
                </a:tc>
                <a:tc>
                  <a:txBody>
                    <a:bodyPr/>
                    <a:lstStyle/>
                    <a:p>
                      <a:pPr algn="ctr"/>
                      <a:r>
                        <a:rPr lang="en-US" sz="1400"/>
                        <a:t>1</a:t>
                      </a:r>
                      <a:r>
                        <a:rPr lang="en-US" sz="1400" baseline="0"/>
                        <a:t> X</a:t>
                      </a:r>
                      <a:endParaRPr lang="en-US" sz="1400"/>
                    </a:p>
                  </a:txBody>
                  <a:tcPr marL="68580" marR="68580" marT="34290" marB="34290" anchor="ctr"/>
                </a:tc>
                <a:tc>
                  <a:txBody>
                    <a:bodyPr/>
                    <a:lstStyle/>
                    <a:p>
                      <a:pPr algn="ctr"/>
                      <a:r>
                        <a:rPr lang="en-US" sz="1400"/>
                        <a:t>2.6 X</a:t>
                      </a:r>
                    </a:p>
                  </a:txBody>
                  <a:tcPr marL="68580" marR="68580" marT="34290" marB="34290" anchor="ctr"/>
                </a:tc>
                <a:tc>
                  <a:txBody>
                    <a:bodyPr/>
                    <a:lstStyle/>
                    <a:p>
                      <a:pPr algn="ctr"/>
                      <a:r>
                        <a:rPr lang="en-US" sz="1400"/>
                        <a:t>Vestas</a:t>
                      </a:r>
                    </a:p>
                  </a:txBody>
                  <a:tcPr marL="68580" marR="68580" marT="34290" marB="34290" anchor="ctr"/>
                </a:tc>
                <a:tc>
                  <a:txBody>
                    <a:bodyPr/>
                    <a:lstStyle/>
                    <a:p>
                      <a:pPr algn="ctr"/>
                      <a:r>
                        <a:rPr lang="en-US" sz="1400"/>
                        <a:t>AT&amp;T</a:t>
                      </a:r>
                    </a:p>
                  </a:txBody>
                  <a:tcPr marL="68580" marR="68580" marT="34290" marB="34290" anchor="ctr"/>
                </a:tc>
                <a:tc>
                  <a:txBody>
                    <a:bodyPr/>
                    <a:lstStyle/>
                    <a:p>
                      <a:pPr algn="ctr"/>
                      <a:r>
                        <a:rPr lang="en-US" sz="1400"/>
                        <a:t>$265B</a:t>
                      </a:r>
                    </a:p>
                  </a:txBody>
                  <a:tcPr marL="68580" marR="68580" marT="34290" marB="34290" anchor="ctr"/>
                </a:tc>
              </a:tr>
              <a:tr h="685800">
                <a:tc>
                  <a:txBody>
                    <a:bodyPr/>
                    <a:lstStyle/>
                    <a:p>
                      <a:r>
                        <a:rPr lang="en-US" sz="1400"/>
                        <a:t>Software Technology Creators</a:t>
                      </a:r>
                    </a:p>
                  </a:txBody>
                  <a:tcPr marL="68580" marR="68580" marT="34290" marB="34290" anchor="ctr"/>
                </a:tc>
                <a:tc>
                  <a:txBody>
                    <a:bodyPr/>
                    <a:lstStyle/>
                    <a:p>
                      <a:pPr algn="ctr"/>
                      <a:r>
                        <a:rPr lang="en-US" sz="1400"/>
                        <a:t>1 X</a:t>
                      </a:r>
                    </a:p>
                  </a:txBody>
                  <a:tcPr marL="68580" marR="68580" marT="34290" marB="34290" anchor="ctr"/>
                </a:tc>
                <a:tc>
                  <a:txBody>
                    <a:bodyPr/>
                    <a:lstStyle/>
                    <a:p>
                      <a:pPr algn="ctr"/>
                      <a:r>
                        <a:rPr lang="en-US" sz="1400"/>
                        <a:t>4.8 X</a:t>
                      </a:r>
                    </a:p>
                  </a:txBody>
                  <a:tcPr marL="68580" marR="68580" marT="34290" marB="34290" anchor="ctr"/>
                </a:tc>
                <a:tc>
                  <a:txBody>
                    <a:bodyPr/>
                    <a:lstStyle/>
                    <a:p>
                      <a:pPr algn="ctr"/>
                      <a:r>
                        <a:rPr lang="en-US" sz="1400"/>
                        <a:t>Big</a:t>
                      </a:r>
                      <a:r>
                        <a:rPr lang="en-US" sz="1400" baseline="0"/>
                        <a:t> Data</a:t>
                      </a:r>
                      <a:endParaRPr lang="en-US" sz="1400"/>
                    </a:p>
                  </a:txBody>
                  <a:tcPr marL="68580" marR="68580" marT="34290" marB="34290" anchor="ctr"/>
                </a:tc>
                <a:tc>
                  <a:txBody>
                    <a:bodyPr/>
                    <a:lstStyle/>
                    <a:p>
                      <a:pPr algn="ctr"/>
                      <a:r>
                        <a:rPr lang="en-US" sz="1400"/>
                        <a:t>Dassault Systems</a:t>
                      </a:r>
                    </a:p>
                  </a:txBody>
                  <a:tcPr marL="68580" marR="68580" marT="34290" marB="34290" anchor="ctr"/>
                </a:tc>
                <a:tc>
                  <a:txBody>
                    <a:bodyPr/>
                    <a:lstStyle/>
                    <a:p>
                      <a:pPr algn="ctr"/>
                      <a:r>
                        <a:rPr lang="nb-NO" sz="1400" kern="1200" smtClean="0">
                          <a:solidFill>
                            <a:schemeClr val="dk1"/>
                          </a:solidFill>
                          <a:latin typeface="+mn-lt"/>
                          <a:ea typeface="+mn-ea"/>
                          <a:cs typeface="+mn-cs"/>
                        </a:rPr>
                        <a:t>$19B</a:t>
                      </a:r>
                      <a:endParaRPr lang="en-US" sz="1400"/>
                    </a:p>
                  </a:txBody>
                  <a:tcPr marL="68580" marR="68580" marT="34290" marB="34290" anchor="ctr"/>
                </a:tc>
              </a:tr>
              <a:tr h="1508760">
                <a:tc>
                  <a:txBody>
                    <a:bodyPr/>
                    <a:lstStyle/>
                    <a:p>
                      <a:r>
                        <a:rPr lang="en-US" sz="1400" dirty="0"/>
                        <a:t>Network Orchestrator (Network Effects) </a:t>
                      </a:r>
                    </a:p>
                  </a:txBody>
                  <a:tcPr marL="68580" marR="68580" marT="34290" marB="34290" anchor="ctr"/>
                </a:tc>
                <a:tc>
                  <a:txBody>
                    <a:bodyPr/>
                    <a:lstStyle/>
                    <a:p>
                      <a:pPr algn="ctr"/>
                      <a:r>
                        <a:rPr lang="en-US" sz="1400"/>
                        <a:t>5X</a:t>
                      </a:r>
                      <a:r>
                        <a:rPr lang="en-US" sz="1400" baseline="0"/>
                        <a:t> or </a:t>
                      </a:r>
                    </a:p>
                    <a:p>
                      <a:pPr algn="ctr"/>
                      <a:r>
                        <a:rPr lang="en-US" sz="1400"/>
                        <a:t>10 MW/Hr</a:t>
                      </a:r>
                    </a:p>
                  </a:txBody>
                  <a:tcPr marL="68580" marR="68580" marT="34290" marB="34290" anchor="ctr"/>
                </a:tc>
                <a:tc>
                  <a:txBody>
                    <a:bodyPr/>
                    <a:lstStyle/>
                    <a:p>
                      <a:pPr algn="ctr"/>
                      <a:r>
                        <a:rPr lang="en-US" sz="1400"/>
                        <a:t>8-20</a:t>
                      </a:r>
                      <a:r>
                        <a:rPr lang="en-US" sz="1400" baseline="0"/>
                        <a:t> X</a:t>
                      </a:r>
                      <a:endParaRPr lang="en-US" sz="1400"/>
                    </a:p>
                  </a:txBody>
                  <a:tcPr marL="68580" marR="68580" marT="34290" marB="34290" anchor="ctr"/>
                </a:tc>
                <a:tc>
                  <a:txBody>
                    <a:bodyPr/>
                    <a:lstStyle/>
                    <a:p>
                      <a:pPr algn="ctr"/>
                      <a:r>
                        <a:rPr lang="en-US" sz="1400">
                          <a:solidFill>
                            <a:srgbClr val="FF0000"/>
                          </a:solidFill>
                        </a:rPr>
                        <a:t>Sentient Science</a:t>
                      </a:r>
                    </a:p>
                  </a:txBody>
                  <a:tcPr marL="68580" marR="68580" marT="34290" marB="34290" anchor="ctr"/>
                </a:tc>
                <a:tc>
                  <a:txBody>
                    <a:bodyPr/>
                    <a:lstStyle/>
                    <a:p>
                      <a:pPr algn="ctr"/>
                      <a:r>
                        <a:rPr lang="en-US" sz="1400"/>
                        <a:t>UBER, AirBnB, Facebook, Whats App</a:t>
                      </a:r>
                    </a:p>
                  </a:txBody>
                  <a:tcPr marL="68580" marR="68580" marT="34290" marB="34290" anchor="ctr"/>
                </a:tc>
                <a:tc>
                  <a:txBody>
                    <a:bodyPr/>
                    <a:lstStyle/>
                    <a:p>
                      <a:pPr algn="ctr"/>
                      <a:r>
                        <a:rPr lang="en-US" sz="1400"/>
                        <a:t>UBER - $67B, AirbBnB = $30B</a:t>
                      </a:r>
                    </a:p>
                    <a:p>
                      <a:pPr algn="ctr"/>
                      <a:r>
                        <a:rPr lang="en-US" sz="1400"/>
                        <a:t>Face Book - $300B on its way to 1T?</a:t>
                      </a:r>
                    </a:p>
                    <a:p>
                      <a:pPr algn="ctr"/>
                      <a:r>
                        <a:rPr lang="en-US" sz="1400"/>
                        <a:t>WhastApp - $19B</a:t>
                      </a:r>
                    </a:p>
                  </a:txBody>
                  <a:tcPr marL="68580" marR="68580" marT="34290" marB="34290" anchor="ctr"/>
                </a:tc>
              </a:tr>
            </a:tbl>
          </a:graphicData>
        </a:graphic>
      </p:graphicFrame>
    </p:spTree>
    <p:extLst>
      <p:ext uri="{BB962C8B-B14F-4D97-AF65-F5344CB8AC3E}">
        <p14:creationId xmlns:p14="http://schemas.microsoft.com/office/powerpoint/2010/main" val="117573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7175" y="190112"/>
            <a:ext cx="8612982" cy="64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000" b="1" kern="1200">
                <a:solidFill>
                  <a:schemeClr val="tx2"/>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dirty="0"/>
              <a:t># of Digitalization Companies – Network Effect Business</a:t>
            </a:r>
          </a:p>
        </p:txBody>
      </p:sp>
      <p:sp>
        <p:nvSpPr>
          <p:cNvPr id="6" name="Footer Placeholder 3"/>
          <p:cNvSpPr txBox="1">
            <a:spLocks/>
          </p:cNvSpPr>
          <p:nvPr/>
        </p:nvSpPr>
        <p:spPr bwMode="auto">
          <a:xfrm>
            <a:off x="2467246" y="6264275"/>
            <a:ext cx="522895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2016 WindEurope Industry Exhibition</a:t>
            </a:r>
            <a:endParaRPr lang="en-US" sz="2000" dirty="0"/>
          </a:p>
        </p:txBody>
      </p:sp>
      <p:sp>
        <p:nvSpPr>
          <p:cNvPr id="8" name="Rectangle 7"/>
          <p:cNvSpPr/>
          <p:nvPr/>
        </p:nvSpPr>
        <p:spPr>
          <a:xfrm>
            <a:off x="1066800" y="1480375"/>
            <a:ext cx="7191104" cy="4408899"/>
          </a:xfrm>
          <a:prstGeom prst="rect">
            <a:avLst/>
          </a:prstGeom>
        </p:spPr>
        <p:txBody>
          <a:bodyPr wrap="square">
            <a:spAutoFit/>
          </a:bodyPr>
          <a:lstStyle/>
          <a:p>
            <a:r>
              <a:rPr lang="en-US" sz="1800" b="1" dirty="0">
                <a:latin typeface="UniversLTStd" charset="0"/>
              </a:rPr>
              <a:t>North America                  Asia                       Europe               Latin America and Africa </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050" b="1" dirty="0">
                <a:latin typeface="UniversLTStd" charset="0"/>
              </a:rPr>
              <a:t>Figure 1.1. North America has more platform businesses creating value, as measured by market capitalization, than any other region in the world. Platform businesses in China, with its large, homogeneous market, are growing fast. Platform businesses in Europe, with its more fragmented market, have less than a quarter the value of such businesses in North America. </a:t>
            </a:r>
            <a:r>
              <a:rPr lang="en-US" sz="1500" dirty="0">
                <a:latin typeface="UniversLTStd" charset="0"/>
              </a:rPr>
              <a:t>Source: Peter Evans, Center for Global Enterprise. </a:t>
            </a:r>
            <a:endParaRPr lang="en-US" sz="1800" dirty="0"/>
          </a:p>
        </p:txBody>
      </p:sp>
      <p:sp>
        <p:nvSpPr>
          <p:cNvPr id="9" name="Rectangle 8"/>
          <p:cNvSpPr/>
          <p:nvPr/>
        </p:nvSpPr>
        <p:spPr>
          <a:xfrm>
            <a:off x="1391194" y="2183519"/>
            <a:ext cx="685800" cy="232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3510786" y="3378767"/>
            <a:ext cx="685800" cy="112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5214624" y="4050345"/>
            <a:ext cx="685800" cy="372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853136" y="4133149"/>
            <a:ext cx="685800" cy="372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Oval 12"/>
          <p:cNvSpPr/>
          <p:nvPr/>
        </p:nvSpPr>
        <p:spPr>
          <a:xfrm rot="1693192">
            <a:off x="5246418" y="2061442"/>
            <a:ext cx="1298122" cy="2634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p:nvSpPr>
        <p:spPr>
          <a:xfrm>
            <a:off x="5895479" y="2703727"/>
            <a:ext cx="774571" cy="369332"/>
          </a:xfrm>
          <a:prstGeom prst="rect">
            <a:avLst/>
          </a:prstGeom>
          <a:noFill/>
        </p:spPr>
        <p:txBody>
          <a:bodyPr wrap="none" rtlCol="0">
            <a:spAutoFit/>
          </a:bodyPr>
          <a:lstStyle/>
          <a:p>
            <a:r>
              <a:rPr lang="en-US" sz="1800"/>
              <a:t>Why?</a:t>
            </a:r>
          </a:p>
        </p:txBody>
      </p:sp>
    </p:spTree>
    <p:extLst>
      <p:ext uri="{BB962C8B-B14F-4D97-AF65-F5344CB8AC3E}">
        <p14:creationId xmlns:p14="http://schemas.microsoft.com/office/powerpoint/2010/main" val="42076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8889" y="370170"/>
            <a:ext cx="8515350" cy="989113"/>
          </a:xfrm>
        </p:spPr>
        <p:txBody>
          <a:bodyPr>
            <a:normAutofit fontScale="90000"/>
          </a:bodyPr>
          <a:lstStyle/>
          <a:p>
            <a:r>
              <a:rPr lang="pl-PL" dirty="0" err="1"/>
              <a:t>Example: NextEra 5400 Wind Turbines – Digitalized Fleet </a:t>
            </a:r>
            <a:br>
              <a:rPr lang="pl-PL" dirty="0" err="1"/>
            </a:br>
            <a:r>
              <a:rPr lang="pl-PL" dirty="0" err="1"/>
              <a:t>Small Data from Material Science vs Big Data from Sensors</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24000"/>
            <a:ext cx="8418035" cy="3870544"/>
          </a:xfrm>
          <a:prstGeom prst="rect">
            <a:avLst/>
          </a:prstGeom>
        </p:spPr>
      </p:pic>
      <p:grpSp>
        <p:nvGrpSpPr>
          <p:cNvPr id="9" name="Group 8"/>
          <p:cNvGrpSpPr/>
          <p:nvPr/>
        </p:nvGrpSpPr>
        <p:grpSpPr>
          <a:xfrm>
            <a:off x="392651" y="5274108"/>
            <a:ext cx="8480439" cy="890374"/>
            <a:chOff x="1819679" y="5360640"/>
            <a:chExt cx="8480439" cy="890374"/>
          </a:xfrm>
        </p:grpSpPr>
        <p:sp>
          <p:nvSpPr>
            <p:cNvPr id="10" name="Rounded Rectangle 9"/>
            <p:cNvSpPr/>
            <p:nvPr/>
          </p:nvSpPr>
          <p:spPr>
            <a:xfrm>
              <a:off x="1928366" y="5360640"/>
              <a:ext cx="8312914" cy="890374"/>
            </a:xfrm>
            <a:prstGeom prst="roundRect">
              <a:avLst>
                <a:gd name="adj" fmla="val 5370"/>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p:cNvSpPr txBox="1"/>
            <p:nvPr/>
          </p:nvSpPr>
          <p:spPr>
            <a:xfrm>
              <a:off x="5078716" y="5360640"/>
              <a:ext cx="1895391" cy="584775"/>
            </a:xfrm>
            <a:prstGeom prst="rect">
              <a:avLst/>
            </a:prstGeom>
            <a:noFill/>
          </p:spPr>
          <p:txBody>
            <a:bodyPr wrap="none" rtlCol="0">
              <a:spAutoFit/>
            </a:bodyPr>
            <a:lstStyle/>
            <a:p>
              <a:pPr algn="ctr"/>
              <a:r>
                <a:rPr lang="en-US" sz="1600" b="1">
                  <a:latin typeface="Calibri" charset="0"/>
                  <a:ea typeface="Calibri" charset="0"/>
                  <a:cs typeface="Calibri" charset="0"/>
                </a:rPr>
                <a:t>Earliest Failure </a:t>
              </a:r>
            </a:p>
            <a:p>
              <a:pPr algn="ctr"/>
              <a:r>
                <a:rPr lang="en-US" sz="1600" b="1">
                  <a:latin typeface="Calibri" charset="0"/>
                  <a:ea typeface="Calibri" charset="0"/>
                  <a:cs typeface="Calibri" charset="0"/>
                </a:rPr>
                <a:t>Reporting &amp; Actions</a:t>
              </a:r>
            </a:p>
          </p:txBody>
        </p:sp>
        <p:sp>
          <p:nvSpPr>
            <p:cNvPr id="12" name="TextBox 11"/>
            <p:cNvSpPr txBox="1"/>
            <p:nvPr/>
          </p:nvSpPr>
          <p:spPr>
            <a:xfrm>
              <a:off x="8474874" y="5360641"/>
              <a:ext cx="1825244" cy="584775"/>
            </a:xfrm>
            <a:prstGeom prst="rect">
              <a:avLst/>
            </a:prstGeom>
            <a:noFill/>
          </p:spPr>
          <p:txBody>
            <a:bodyPr wrap="none" rtlCol="0">
              <a:spAutoFit/>
            </a:bodyPr>
            <a:lstStyle/>
            <a:p>
              <a:pPr algn="ctr"/>
              <a:r>
                <a:rPr lang="en-US" sz="1600" b="1">
                  <a:latin typeface="Calibri" charset="0"/>
                  <a:ea typeface="Calibri" charset="0"/>
                  <a:cs typeface="Calibri" charset="0"/>
                </a:rPr>
                <a:t>Known Component</a:t>
              </a:r>
            </a:p>
            <a:p>
              <a:pPr algn="ctr"/>
              <a:r>
                <a:rPr lang="en-US" sz="1600" b="1">
                  <a:latin typeface="Calibri" charset="0"/>
                  <a:ea typeface="Calibri" charset="0"/>
                  <a:cs typeface="Calibri" charset="0"/>
                </a:rPr>
                <a:t>Failure</a:t>
              </a:r>
            </a:p>
          </p:txBody>
        </p:sp>
        <p:sp>
          <p:nvSpPr>
            <p:cNvPr id="13" name="TextBox 12"/>
            <p:cNvSpPr txBox="1"/>
            <p:nvPr/>
          </p:nvSpPr>
          <p:spPr>
            <a:xfrm>
              <a:off x="1909420" y="5360641"/>
              <a:ext cx="1732590" cy="584775"/>
            </a:xfrm>
            <a:prstGeom prst="rect">
              <a:avLst/>
            </a:prstGeom>
            <a:noFill/>
          </p:spPr>
          <p:txBody>
            <a:bodyPr wrap="none" rtlCol="0">
              <a:spAutoFit/>
            </a:bodyPr>
            <a:lstStyle/>
            <a:p>
              <a:pPr algn="ctr"/>
              <a:r>
                <a:rPr lang="en-US" sz="1600" b="1">
                  <a:latin typeface="Calibri" charset="0"/>
                  <a:ea typeface="Calibri" charset="0"/>
                  <a:cs typeface="Calibri" charset="0"/>
                </a:rPr>
                <a:t>Accurate Financial</a:t>
              </a:r>
            </a:p>
            <a:p>
              <a:pPr algn="ctr"/>
              <a:r>
                <a:rPr lang="en-US" sz="1600" b="1">
                  <a:latin typeface="Calibri" charset="0"/>
                  <a:ea typeface="Calibri" charset="0"/>
                  <a:cs typeface="Calibri" charset="0"/>
                </a:rPr>
                <a:t>Planning</a:t>
              </a:r>
            </a:p>
          </p:txBody>
        </p:sp>
        <p:cxnSp>
          <p:nvCxnSpPr>
            <p:cNvPr id="14" name="Straight Arrow Connector 13"/>
            <p:cNvCxnSpPr/>
            <p:nvPr/>
          </p:nvCxnSpPr>
          <p:spPr>
            <a:xfrm>
              <a:off x="7550986" y="5810510"/>
              <a:ext cx="486137" cy="0"/>
            </a:xfrm>
            <a:prstGeom prst="straightConnector1">
              <a:avLst/>
            </a:prstGeom>
            <a:ln w="889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880165" y="5908839"/>
              <a:ext cx="2279791" cy="253916"/>
            </a:xfrm>
            <a:prstGeom prst="rect">
              <a:avLst/>
            </a:prstGeom>
            <a:noFill/>
          </p:spPr>
          <p:txBody>
            <a:bodyPr wrap="none" rtlCol="0">
              <a:spAutoFit/>
            </a:bodyPr>
            <a:lstStyle/>
            <a:p>
              <a:pPr marL="171450" indent="-171450" algn="ctr">
                <a:buFont typeface="Arial" charset="0"/>
                <a:buChar char="•"/>
              </a:pPr>
              <a:r>
                <a:rPr lang="en-US" sz="1050">
                  <a:latin typeface="Calibri" charset="0"/>
                  <a:ea typeface="Calibri" charset="0"/>
                  <a:cs typeface="Calibri" charset="0"/>
                </a:rPr>
                <a:t>18 month Rolling O&amp;M Forecasting</a:t>
              </a:r>
            </a:p>
          </p:txBody>
        </p:sp>
        <p:sp>
          <p:nvSpPr>
            <p:cNvPr id="16" name="TextBox 15"/>
            <p:cNvSpPr txBox="1"/>
            <p:nvPr/>
          </p:nvSpPr>
          <p:spPr>
            <a:xfrm>
              <a:off x="8736696" y="5908839"/>
              <a:ext cx="1356462" cy="253916"/>
            </a:xfrm>
            <a:prstGeom prst="rect">
              <a:avLst/>
            </a:prstGeom>
            <a:noFill/>
          </p:spPr>
          <p:txBody>
            <a:bodyPr wrap="none" rtlCol="0">
              <a:spAutoFit/>
            </a:bodyPr>
            <a:lstStyle/>
            <a:p>
              <a:pPr marL="171450" indent="-171450" algn="ctr">
                <a:buFont typeface="Arial" charset="0"/>
                <a:buChar char="•"/>
              </a:pPr>
              <a:r>
                <a:rPr lang="en-US" sz="1050">
                  <a:latin typeface="Calibri" charset="0"/>
                  <a:ea typeface="Calibri" charset="0"/>
                  <a:cs typeface="Calibri" charset="0"/>
                </a:rPr>
                <a:t>CBM Optimization</a:t>
              </a:r>
            </a:p>
          </p:txBody>
        </p:sp>
        <p:sp>
          <p:nvSpPr>
            <p:cNvPr id="17" name="TextBox 16"/>
            <p:cNvSpPr txBox="1"/>
            <p:nvPr/>
          </p:nvSpPr>
          <p:spPr>
            <a:xfrm>
              <a:off x="1819679" y="5908839"/>
              <a:ext cx="1875496" cy="253916"/>
            </a:xfrm>
            <a:prstGeom prst="rect">
              <a:avLst/>
            </a:prstGeom>
            <a:noFill/>
          </p:spPr>
          <p:txBody>
            <a:bodyPr wrap="square" rtlCol="0">
              <a:spAutoFit/>
            </a:bodyPr>
            <a:lstStyle/>
            <a:p>
              <a:pPr marL="171450" indent="-171450" algn="ctr">
                <a:buFont typeface="Arial" charset="0"/>
                <a:buChar char="•"/>
              </a:pPr>
              <a:r>
                <a:rPr lang="en-US" sz="1050">
                  <a:latin typeface="Calibri" charset="0"/>
                  <a:ea typeface="Calibri" charset="0"/>
                  <a:cs typeface="Calibri" charset="0"/>
                </a:rPr>
                <a:t>Risk Management</a:t>
              </a:r>
            </a:p>
          </p:txBody>
        </p:sp>
        <p:cxnSp>
          <p:nvCxnSpPr>
            <p:cNvPr id="18" name="Straight Arrow Connector 17"/>
            <p:cNvCxnSpPr/>
            <p:nvPr/>
          </p:nvCxnSpPr>
          <p:spPr>
            <a:xfrm flipH="1">
              <a:off x="4138286" y="5810510"/>
              <a:ext cx="486137" cy="0"/>
            </a:xfrm>
            <a:prstGeom prst="straightConnector1">
              <a:avLst/>
            </a:prstGeom>
            <a:ln w="889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688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8091" y="497692"/>
            <a:ext cx="7886700" cy="7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3000" b="1" kern="1200">
                <a:solidFill>
                  <a:schemeClr val="tx2"/>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sz="2800" dirty="0"/>
              <a:t>Example Aerospace: Boeing Apache:</a:t>
            </a:r>
          </a:p>
        </p:txBody>
      </p:sp>
      <p:pic>
        <p:nvPicPr>
          <p:cNvPr id="21" name="Picture 20"/>
          <p:cNvPicPr>
            <a:picLocks noChangeAspect="1"/>
          </p:cNvPicPr>
          <p:nvPr/>
        </p:nvPicPr>
        <p:blipFill rotWithShape="1">
          <a:blip r:embed="rId2"/>
          <a:srcRect b="30417"/>
          <a:stretch/>
        </p:blipFill>
        <p:spPr>
          <a:xfrm>
            <a:off x="4648201" y="4013471"/>
            <a:ext cx="4191000" cy="2280869"/>
          </a:xfrm>
          <a:prstGeom prst="rect">
            <a:avLst/>
          </a:prstGeom>
        </p:spPr>
      </p:pic>
      <p:pic>
        <p:nvPicPr>
          <p:cNvPr id="22"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570" y="2176478"/>
            <a:ext cx="2912474" cy="1752447"/>
          </a:xfrm>
          <a:prstGeom prst="rect">
            <a:avLst/>
          </a:prstGeom>
          <a:noFill/>
          <a:ln w="9525">
            <a:noFill/>
            <a:miter lim="800000"/>
            <a:headEnd/>
            <a:tailEnd/>
          </a:ln>
        </p:spPr>
      </p:pic>
      <p:graphicFrame>
        <p:nvGraphicFramePr>
          <p:cNvPr id="23" name="Table 22"/>
          <p:cNvGraphicFramePr>
            <a:graphicFrameLocks noGrp="1"/>
          </p:cNvGraphicFramePr>
          <p:nvPr>
            <p:extLst>
              <p:ext uri="{D42A27DB-BD31-4B8C-83A1-F6EECF244321}">
                <p14:modId xmlns:p14="http://schemas.microsoft.com/office/powerpoint/2010/main" val="1601823262"/>
              </p:ext>
            </p:extLst>
          </p:nvPr>
        </p:nvGraphicFramePr>
        <p:xfrm>
          <a:off x="364570" y="4386403"/>
          <a:ext cx="1854012" cy="1362588"/>
        </p:xfrm>
        <a:graphic>
          <a:graphicData uri="http://schemas.openxmlformats.org/drawingml/2006/table">
            <a:tbl>
              <a:tblPr/>
              <a:tblGrid>
                <a:gridCol w="521219"/>
                <a:gridCol w="724556"/>
                <a:gridCol w="608237"/>
              </a:tblGrid>
              <a:tr h="284483">
                <a:tc>
                  <a:txBody>
                    <a:bodyPr/>
                    <a:lstStyle/>
                    <a:p>
                      <a:pPr algn="ctr" fontAlgn="b"/>
                      <a:r>
                        <a:rPr lang="en-US" sz="900" b="1" i="0" u="none" strike="noStrike" dirty="0" smtClean="0">
                          <a:solidFill>
                            <a:srgbClr val="FFFFFF"/>
                          </a:solidFill>
                          <a:latin typeface="Arial"/>
                        </a:rPr>
                        <a:t>Load Case</a:t>
                      </a:r>
                      <a:endParaRPr lang="en-US" sz="900" b="1" i="0" u="none" strike="noStrike" dirty="0">
                        <a:solidFill>
                          <a:srgbClr val="FFFFFF"/>
                        </a:solidFill>
                        <a:latin typeface="Arial"/>
                      </a:endParaRPr>
                    </a:p>
                  </a:txBody>
                  <a:tcPr marL="10159" marR="10159" marT="10163"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Arial"/>
                        </a:rPr>
                        <a:t>Weibull,</a:t>
                      </a:r>
                      <a:r>
                        <a:rPr lang="en-US" sz="900" b="1" i="0" u="none" strike="noStrike" baseline="0" dirty="0" smtClean="0">
                          <a:solidFill>
                            <a:srgbClr val="FFFFFF"/>
                          </a:solidFill>
                          <a:latin typeface="Arial"/>
                        </a:rPr>
                        <a:t> Life/Eta</a:t>
                      </a:r>
                      <a:endParaRPr lang="en-US" sz="900" b="1" i="0" u="none" strike="noStrike" dirty="0">
                        <a:solidFill>
                          <a:srgbClr val="FFFFFF"/>
                        </a:solidFill>
                        <a:latin typeface="Arial"/>
                      </a:endParaRPr>
                    </a:p>
                  </a:txBody>
                  <a:tcPr marL="10159" marR="10159" marT="10163"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Arial"/>
                        </a:rPr>
                        <a:t>Weibull, Slope</a:t>
                      </a:r>
                      <a:endParaRPr lang="en-US" sz="900" b="1" i="0" u="none" strike="noStrike" dirty="0">
                        <a:solidFill>
                          <a:srgbClr val="FFFFFF"/>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215621">
                <a:tc>
                  <a:txBody>
                    <a:bodyPr/>
                    <a:lstStyle/>
                    <a:p>
                      <a:pPr algn="ctr" fontAlgn="b"/>
                      <a:r>
                        <a:rPr lang="en-US" sz="900" b="1" i="0" u="none" strike="noStrike" dirty="0" smtClean="0">
                          <a:solidFill>
                            <a:srgbClr val="000000"/>
                          </a:solidFill>
                          <a:latin typeface="Arial"/>
                        </a:rPr>
                        <a:t>300</a:t>
                      </a:r>
                      <a:r>
                        <a:rPr lang="en-US" sz="900" b="1" i="0" u="none" strike="noStrike" baseline="0" dirty="0" smtClean="0">
                          <a:solidFill>
                            <a:srgbClr val="000000"/>
                          </a:solidFill>
                          <a:latin typeface="Arial"/>
                        </a:rPr>
                        <a:t> HP</a:t>
                      </a:r>
                      <a:endParaRPr lang="en-US" sz="900" b="1" i="0" u="none" strike="noStrike" dirty="0">
                        <a:solidFill>
                          <a:srgbClr val="000000"/>
                        </a:solidFill>
                        <a:latin typeface="Arial"/>
                      </a:endParaRPr>
                    </a:p>
                  </a:txBody>
                  <a:tcPr marL="10159" marR="10159" marT="10163" marB="0" anchor="b">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Run-out</a:t>
                      </a:r>
                      <a:endParaRPr lang="en-US" sz="900" b="1" i="0" u="none" strike="noStrike" dirty="0">
                        <a:solidFill>
                          <a:schemeClr val="tx1"/>
                        </a:solidFill>
                        <a:latin typeface="Arial"/>
                      </a:endParaRPr>
                    </a:p>
                  </a:txBody>
                  <a:tcPr marL="10159" marR="10159" marT="10163"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Run-out</a:t>
                      </a:r>
                      <a:endParaRPr lang="en-US" sz="900" b="1" i="0" u="none" strike="noStrike" dirty="0">
                        <a:solidFill>
                          <a:schemeClr val="tx1"/>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15621">
                <a:tc>
                  <a:txBody>
                    <a:bodyPr/>
                    <a:lstStyle/>
                    <a:p>
                      <a:pPr algn="ctr" fontAlgn="b"/>
                      <a:r>
                        <a:rPr lang="en-US" sz="900" b="1" i="0" u="none" strike="noStrike" dirty="0" smtClean="0">
                          <a:solidFill>
                            <a:srgbClr val="000000"/>
                          </a:solidFill>
                          <a:latin typeface="Arial"/>
                        </a:rPr>
                        <a:t>1021</a:t>
                      </a:r>
                      <a:r>
                        <a:rPr lang="en-US" sz="900" b="1" i="0" u="none" strike="noStrike" baseline="0" dirty="0" smtClean="0">
                          <a:solidFill>
                            <a:srgbClr val="000000"/>
                          </a:solidFill>
                          <a:latin typeface="Arial"/>
                        </a:rPr>
                        <a:t> HP</a:t>
                      </a:r>
                      <a:endParaRPr lang="en-US" sz="900" b="1" i="0" u="none" strike="noStrike" dirty="0">
                        <a:solidFill>
                          <a:srgbClr val="000000"/>
                        </a:solidFill>
                        <a:latin typeface="Arial"/>
                      </a:endParaRPr>
                    </a:p>
                  </a:txBody>
                  <a:tcPr marL="10159" marR="10159" marT="10163" marB="0" anchor="b">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5.14E+07</a:t>
                      </a:r>
                      <a:endParaRPr lang="en-US" sz="900" b="1" i="0" u="none" strike="noStrike" dirty="0">
                        <a:solidFill>
                          <a:schemeClr val="tx1"/>
                        </a:solidFill>
                        <a:latin typeface="Arial"/>
                      </a:endParaRPr>
                    </a:p>
                  </a:txBody>
                  <a:tcPr marL="10159" marR="10159" marT="10163"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1.72</a:t>
                      </a:r>
                      <a:endParaRPr lang="en-US" sz="900" b="1" i="0" u="none" strike="noStrike" dirty="0">
                        <a:solidFill>
                          <a:schemeClr val="tx1"/>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15621">
                <a:tc>
                  <a:txBody>
                    <a:bodyPr/>
                    <a:lstStyle/>
                    <a:p>
                      <a:pPr algn="ctr" fontAlgn="b"/>
                      <a:r>
                        <a:rPr lang="en-US" sz="900" b="1" i="0" u="none" strike="noStrike" dirty="0" smtClean="0">
                          <a:solidFill>
                            <a:srgbClr val="000000"/>
                          </a:solidFill>
                          <a:latin typeface="Arial"/>
                        </a:rPr>
                        <a:t>1379</a:t>
                      </a:r>
                      <a:r>
                        <a:rPr lang="en-US" sz="900" b="1" i="0" u="none" strike="noStrike" baseline="0" dirty="0" smtClean="0">
                          <a:solidFill>
                            <a:srgbClr val="000000"/>
                          </a:solidFill>
                          <a:latin typeface="Arial"/>
                        </a:rPr>
                        <a:t> HP</a:t>
                      </a:r>
                      <a:endParaRPr lang="en-US" sz="900" b="1" i="0" u="none" strike="noStrike" dirty="0">
                        <a:solidFill>
                          <a:srgbClr val="000000"/>
                        </a:solidFill>
                        <a:latin typeface="Arial"/>
                      </a:endParaRPr>
                    </a:p>
                  </a:txBody>
                  <a:tcPr marL="10159" marR="10159" marT="10163" marB="0" anchor="b">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1.26E+07</a:t>
                      </a:r>
                      <a:endParaRPr lang="en-US" sz="900" b="1" i="0" u="none" strike="noStrike" dirty="0">
                        <a:solidFill>
                          <a:schemeClr val="tx1"/>
                        </a:solidFill>
                        <a:latin typeface="Arial"/>
                      </a:endParaRPr>
                    </a:p>
                  </a:txBody>
                  <a:tcPr marL="10159" marR="10159" marT="10163"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3.32</a:t>
                      </a:r>
                      <a:endParaRPr lang="en-US" sz="900" b="1" i="0" u="none" strike="noStrike" dirty="0">
                        <a:solidFill>
                          <a:schemeClr val="tx1"/>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15621">
                <a:tc>
                  <a:txBody>
                    <a:bodyPr/>
                    <a:lstStyle/>
                    <a:p>
                      <a:pPr algn="ctr" fontAlgn="b"/>
                      <a:r>
                        <a:rPr lang="en-US" sz="900" b="1" i="0" u="none" strike="noStrike" dirty="0" smtClean="0">
                          <a:solidFill>
                            <a:srgbClr val="000000"/>
                          </a:solidFill>
                          <a:latin typeface="Arial"/>
                        </a:rPr>
                        <a:t>2042</a:t>
                      </a:r>
                      <a:r>
                        <a:rPr lang="en-US" sz="900" b="1" i="0" u="none" strike="noStrike" baseline="0" dirty="0" smtClean="0">
                          <a:solidFill>
                            <a:srgbClr val="000000"/>
                          </a:solidFill>
                          <a:latin typeface="Arial"/>
                        </a:rPr>
                        <a:t> HP</a:t>
                      </a:r>
                      <a:endParaRPr lang="en-US" sz="900" b="1" i="0" u="none" strike="noStrike" dirty="0">
                        <a:solidFill>
                          <a:srgbClr val="000000"/>
                        </a:solidFill>
                        <a:latin typeface="Arial"/>
                      </a:endParaRPr>
                    </a:p>
                  </a:txBody>
                  <a:tcPr marL="10159" marR="10159" marT="10163" marB="0" anchor="b">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 7.49E+06</a:t>
                      </a:r>
                      <a:endParaRPr lang="en-US" sz="900" b="1" i="0" u="none" strike="noStrike" dirty="0">
                        <a:solidFill>
                          <a:schemeClr val="tx1"/>
                        </a:solidFill>
                        <a:latin typeface="Arial"/>
                      </a:endParaRPr>
                    </a:p>
                  </a:txBody>
                  <a:tcPr marL="10159" marR="10159" marT="10163"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3.84</a:t>
                      </a:r>
                      <a:endParaRPr lang="en-US" sz="900" b="1" i="0" u="none" strike="noStrike" dirty="0">
                        <a:solidFill>
                          <a:schemeClr val="tx1"/>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15621">
                <a:tc>
                  <a:txBody>
                    <a:bodyPr/>
                    <a:lstStyle/>
                    <a:p>
                      <a:pPr algn="ctr" fontAlgn="b"/>
                      <a:r>
                        <a:rPr lang="en-US" sz="900" b="1" i="0" u="none" strike="noStrike" dirty="0" smtClean="0">
                          <a:solidFill>
                            <a:srgbClr val="000000"/>
                          </a:solidFill>
                          <a:latin typeface="Arial"/>
                        </a:rPr>
                        <a:t>1731</a:t>
                      </a:r>
                      <a:r>
                        <a:rPr lang="en-US" sz="900" b="1" i="0" u="none" strike="noStrike" baseline="0" dirty="0" smtClean="0">
                          <a:solidFill>
                            <a:srgbClr val="000000"/>
                          </a:solidFill>
                          <a:latin typeface="Arial"/>
                        </a:rPr>
                        <a:t> HP</a:t>
                      </a:r>
                      <a:endParaRPr lang="en-US" sz="900" b="1" i="0" u="none" strike="noStrike" dirty="0">
                        <a:solidFill>
                          <a:srgbClr val="000000"/>
                        </a:solidFill>
                        <a:latin typeface="Arial"/>
                      </a:endParaRPr>
                    </a:p>
                  </a:txBody>
                  <a:tcPr marL="10159" marR="10159" marT="10163" marB="0" anchor="b">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2.97E+06</a:t>
                      </a:r>
                      <a:endParaRPr lang="en-US" sz="900" b="1" i="0" u="none" strike="noStrike" dirty="0">
                        <a:solidFill>
                          <a:schemeClr val="tx1"/>
                        </a:solidFill>
                        <a:latin typeface="Arial"/>
                      </a:endParaRPr>
                    </a:p>
                  </a:txBody>
                  <a:tcPr marL="10159" marR="10159" marT="10163"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900" b="1" i="0" u="none" strike="noStrike" dirty="0" smtClean="0">
                          <a:solidFill>
                            <a:schemeClr val="tx1"/>
                          </a:solidFill>
                          <a:latin typeface="Arial"/>
                        </a:rPr>
                        <a:t>4.28</a:t>
                      </a:r>
                      <a:endParaRPr lang="en-US" sz="900" b="1" i="0" u="none" strike="noStrike" dirty="0">
                        <a:solidFill>
                          <a:schemeClr val="tx1"/>
                        </a:solidFill>
                        <a:latin typeface="Arial"/>
                      </a:endParaRPr>
                    </a:p>
                  </a:txBody>
                  <a:tcPr marL="10159" marR="10159" marT="10163"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pic>
        <p:nvPicPr>
          <p:cNvPr id="2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3460" y="2133869"/>
            <a:ext cx="1850372" cy="1695459"/>
          </a:xfrm>
          <a:prstGeom prst="rect">
            <a:avLst/>
          </a:prstGeom>
          <a:noFill/>
          <a:ln w="9525">
            <a:noFill/>
            <a:miter lim="800000"/>
            <a:headEnd/>
            <a:tailEnd/>
          </a:ln>
        </p:spPr>
      </p:pic>
      <p:grpSp>
        <p:nvGrpSpPr>
          <p:cNvPr id="25" name="Group 24"/>
          <p:cNvGrpSpPr/>
          <p:nvPr/>
        </p:nvGrpSpPr>
        <p:grpSpPr>
          <a:xfrm>
            <a:off x="6019800" y="2205786"/>
            <a:ext cx="2499140" cy="1693829"/>
            <a:chOff x="4442353" y="1501442"/>
            <a:chExt cx="4676726" cy="3108960"/>
          </a:xfrm>
        </p:grpSpPr>
        <p:pic>
          <p:nvPicPr>
            <p:cNvPr id="2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42353" y="1501442"/>
              <a:ext cx="4676726" cy="3108960"/>
            </a:xfrm>
            <a:prstGeom prst="rect">
              <a:avLst/>
            </a:prstGeom>
            <a:noFill/>
            <a:ln w="9525">
              <a:noFill/>
              <a:miter lim="800000"/>
              <a:headEnd/>
              <a:tailEnd/>
            </a:ln>
          </p:spPr>
        </p:pic>
        <p:sp>
          <p:nvSpPr>
            <p:cNvPr id="27" name="TextBox 26"/>
            <p:cNvSpPr txBox="1"/>
            <p:nvPr/>
          </p:nvSpPr>
          <p:spPr>
            <a:xfrm>
              <a:off x="5311230" y="3922632"/>
              <a:ext cx="2565880" cy="593157"/>
            </a:xfrm>
            <a:prstGeom prst="rect">
              <a:avLst/>
            </a:prstGeom>
            <a:noFill/>
          </p:spPr>
          <p:txBody>
            <a:bodyPr wrap="square" rtlCol="0">
              <a:spAutoFit/>
            </a:bodyPr>
            <a:lstStyle/>
            <a:p>
              <a:r>
                <a:rPr lang="en-US" sz="750" b="1" dirty="0"/>
                <a:t>Surface stress = -1200 MPa</a:t>
              </a:r>
            </a:p>
          </p:txBody>
        </p:sp>
        <p:cxnSp>
          <p:nvCxnSpPr>
            <p:cNvPr id="28" name="Straight Arrow Connector 27"/>
            <p:cNvCxnSpPr/>
            <p:nvPr/>
          </p:nvCxnSpPr>
          <p:spPr>
            <a:xfrm flipV="1">
              <a:off x="6277969" y="3575714"/>
              <a:ext cx="109183" cy="401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190671" y="1877705"/>
              <a:ext cx="2565880" cy="593157"/>
            </a:xfrm>
            <a:prstGeom prst="rect">
              <a:avLst/>
            </a:prstGeom>
            <a:noFill/>
          </p:spPr>
          <p:txBody>
            <a:bodyPr wrap="square" rtlCol="0">
              <a:spAutoFit/>
            </a:bodyPr>
            <a:lstStyle/>
            <a:p>
              <a:r>
                <a:rPr lang="en-US" sz="750" b="1" dirty="0"/>
                <a:t>Surface stress = -1000 MPa</a:t>
              </a:r>
            </a:p>
          </p:txBody>
        </p:sp>
        <p:cxnSp>
          <p:nvCxnSpPr>
            <p:cNvPr id="30" name="Straight Arrow Connector 29"/>
            <p:cNvCxnSpPr/>
            <p:nvPr/>
          </p:nvCxnSpPr>
          <p:spPr>
            <a:xfrm>
              <a:off x="6473611" y="2216652"/>
              <a:ext cx="336623" cy="1853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527343" y="4135023"/>
              <a:ext cx="764273" cy="381316"/>
            </a:xfrm>
            <a:prstGeom prst="rect">
              <a:avLst/>
            </a:prstGeom>
            <a:noFill/>
          </p:spPr>
          <p:txBody>
            <a:bodyPr wrap="square" rtlCol="0">
              <a:spAutoFit/>
            </a:bodyPr>
            <a:lstStyle/>
            <a:p>
              <a:r>
                <a:rPr lang="en-US" sz="750" dirty="0"/>
                <a:t>1E+6</a:t>
              </a:r>
            </a:p>
          </p:txBody>
        </p:sp>
        <p:sp>
          <p:nvSpPr>
            <p:cNvPr id="32" name="TextBox 31"/>
            <p:cNvSpPr txBox="1"/>
            <p:nvPr/>
          </p:nvSpPr>
          <p:spPr>
            <a:xfrm>
              <a:off x="7522221" y="4150942"/>
              <a:ext cx="764273" cy="381316"/>
            </a:xfrm>
            <a:prstGeom prst="rect">
              <a:avLst/>
            </a:prstGeom>
            <a:noFill/>
          </p:spPr>
          <p:txBody>
            <a:bodyPr wrap="square" rtlCol="0">
              <a:spAutoFit/>
            </a:bodyPr>
            <a:lstStyle/>
            <a:p>
              <a:r>
                <a:rPr lang="en-US" sz="750" dirty="0"/>
                <a:t>4E+6</a:t>
              </a:r>
            </a:p>
          </p:txBody>
        </p:sp>
      </p:grpSp>
      <p:pic>
        <p:nvPicPr>
          <p:cNvPr id="33"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2635" y="4290113"/>
            <a:ext cx="2019038" cy="777584"/>
          </a:xfrm>
          <a:prstGeom prst="rect">
            <a:avLst/>
          </a:prstGeom>
          <a:noFill/>
          <a:ln w="9525">
            <a:noFill/>
            <a:miter lim="800000"/>
            <a:headEnd/>
            <a:tailEnd/>
          </a:ln>
        </p:spPr>
      </p:pic>
      <p:pic>
        <p:nvPicPr>
          <p:cNvPr id="34" name="Picture 33"/>
          <p:cNvPicPr>
            <a:picLocks noChangeAspect="1"/>
          </p:cNvPicPr>
          <p:nvPr/>
        </p:nvPicPr>
        <p:blipFill>
          <a:blip r:embed="rId7"/>
          <a:stretch>
            <a:fillRect/>
          </a:stretch>
        </p:blipFill>
        <p:spPr>
          <a:xfrm>
            <a:off x="5908805" y="752042"/>
            <a:ext cx="3120203" cy="712967"/>
          </a:xfrm>
          <a:prstGeom prst="rect">
            <a:avLst/>
          </a:prstGeom>
        </p:spPr>
      </p:pic>
      <p:sp>
        <p:nvSpPr>
          <p:cNvPr id="35" name="TextBox 34"/>
          <p:cNvSpPr txBox="1"/>
          <p:nvPr/>
        </p:nvSpPr>
        <p:spPr>
          <a:xfrm>
            <a:off x="-29198" y="1617551"/>
            <a:ext cx="9081397" cy="369332"/>
          </a:xfrm>
          <a:prstGeom prst="rect">
            <a:avLst/>
          </a:prstGeom>
          <a:noFill/>
        </p:spPr>
        <p:txBody>
          <a:bodyPr wrap="none" rtlCol="0">
            <a:spAutoFit/>
          </a:bodyPr>
          <a:lstStyle/>
          <a:p>
            <a:pPr algn="ctr"/>
            <a:r>
              <a:rPr lang="en-US" sz="1800" dirty="0">
                <a:latin typeface="Open Sans Semibold"/>
                <a:cs typeface="Open Sans Semibold"/>
              </a:rPr>
              <a:t>Apache Spiral Bevel Gear Digitalization Model Validation against Physical Test - DigitalClone®</a:t>
            </a:r>
          </a:p>
        </p:txBody>
      </p:sp>
      <p:pic>
        <p:nvPicPr>
          <p:cNvPr id="36" name="Picture 2"/>
          <p:cNvPicPr>
            <a:picLocks noChangeAspect="1" noChangeArrowheads="1"/>
          </p:cNvPicPr>
          <p:nvPr/>
        </p:nvPicPr>
        <p:blipFill>
          <a:blip r:embed="rId8"/>
          <a:srcRect/>
          <a:stretch>
            <a:fillRect/>
          </a:stretch>
        </p:blipFill>
        <p:spPr bwMode="auto">
          <a:xfrm>
            <a:off x="2585080" y="5153905"/>
            <a:ext cx="1539700" cy="1548923"/>
          </a:xfrm>
          <a:prstGeom prst="rect">
            <a:avLst/>
          </a:prstGeom>
          <a:noFill/>
          <a:ln w="9525">
            <a:noFill/>
            <a:miter lim="800000"/>
            <a:headEnd/>
            <a:tailEnd/>
          </a:ln>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0808" y="2171026"/>
            <a:ext cx="1850372" cy="1695459"/>
          </a:xfrm>
          <a:prstGeom prst="rect">
            <a:avLst/>
          </a:prstGeom>
          <a:noFill/>
          <a:ln w="9525">
            <a:noFill/>
            <a:miter lim="800000"/>
            <a:headEnd/>
            <a:tailEnd/>
          </a:ln>
        </p:spPr>
      </p:pic>
    </p:spTree>
    <p:extLst>
      <p:ext uri="{BB962C8B-B14F-4D97-AF65-F5344CB8AC3E}">
        <p14:creationId xmlns:p14="http://schemas.microsoft.com/office/powerpoint/2010/main" val="79523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70" y="1524000"/>
            <a:ext cx="8544775" cy="3265048"/>
            <a:chOff x="1313248" y="1393956"/>
            <a:chExt cx="8544775" cy="3265048"/>
          </a:xfrm>
        </p:grpSpPr>
        <p:sp>
          <p:nvSpPr>
            <p:cNvPr id="5" name="Oval 4"/>
            <p:cNvSpPr/>
            <p:nvPr/>
          </p:nvSpPr>
          <p:spPr>
            <a:xfrm>
              <a:off x="2057400" y="1637733"/>
              <a:ext cx="7508240" cy="274881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14" idx="0"/>
              <a:endCxn id="14" idx="4"/>
            </p:cNvCxnSpPr>
            <p:nvPr/>
          </p:nvCxnSpPr>
          <p:spPr>
            <a:xfrm>
              <a:off x="5811520" y="1637733"/>
              <a:ext cx="0" cy="2748811"/>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49522" y="1427988"/>
              <a:ext cx="1531188" cy="646331"/>
            </a:xfrm>
            <a:prstGeom prst="rect">
              <a:avLst/>
            </a:prstGeom>
            <a:solidFill>
              <a:schemeClr val="bg1"/>
            </a:solidFill>
          </p:spPr>
          <p:txBody>
            <a:bodyPr wrap="none" rtlCol="0">
              <a:spAutoFit/>
            </a:bodyPr>
            <a:lstStyle/>
            <a:p>
              <a:pPr algn="ctr"/>
              <a:r>
                <a:rPr lang="en-US" dirty="0" smtClean="0"/>
                <a:t>Operations</a:t>
              </a:r>
            </a:p>
            <a:p>
              <a:pPr algn="ctr"/>
              <a:r>
                <a:rPr lang="en-US" dirty="0" smtClean="0"/>
                <a:t>Management</a:t>
              </a:r>
              <a:endParaRPr lang="en-US" dirty="0"/>
            </a:p>
          </p:txBody>
        </p:sp>
        <p:sp>
          <p:nvSpPr>
            <p:cNvPr id="8" name="TextBox 7"/>
            <p:cNvSpPr txBox="1"/>
            <p:nvPr/>
          </p:nvSpPr>
          <p:spPr>
            <a:xfrm>
              <a:off x="8326835" y="2688972"/>
              <a:ext cx="1531188" cy="646331"/>
            </a:xfrm>
            <a:prstGeom prst="rect">
              <a:avLst/>
            </a:prstGeom>
            <a:solidFill>
              <a:schemeClr val="bg1"/>
            </a:solidFill>
          </p:spPr>
          <p:txBody>
            <a:bodyPr wrap="none" rtlCol="0">
              <a:spAutoFit/>
            </a:bodyPr>
            <a:lstStyle/>
            <a:p>
              <a:pPr algn="ctr"/>
              <a:r>
                <a:rPr lang="en-US" dirty="0" smtClean="0"/>
                <a:t>Asset</a:t>
              </a:r>
            </a:p>
            <a:p>
              <a:pPr algn="ctr"/>
              <a:r>
                <a:rPr lang="en-US" dirty="0" smtClean="0"/>
                <a:t>Management</a:t>
              </a:r>
              <a:endParaRPr lang="en-US" dirty="0"/>
            </a:p>
          </p:txBody>
        </p:sp>
        <p:sp>
          <p:nvSpPr>
            <p:cNvPr id="9" name="TextBox 8"/>
            <p:cNvSpPr txBox="1"/>
            <p:nvPr/>
          </p:nvSpPr>
          <p:spPr>
            <a:xfrm>
              <a:off x="1313248" y="2377806"/>
              <a:ext cx="2407875" cy="1200329"/>
            </a:xfrm>
            <a:prstGeom prst="rect">
              <a:avLst/>
            </a:prstGeom>
            <a:solidFill>
              <a:schemeClr val="bg1"/>
            </a:solidFill>
          </p:spPr>
          <p:txBody>
            <a:bodyPr wrap="square" rtlCol="0">
              <a:spAutoFit/>
            </a:bodyPr>
            <a:lstStyle/>
            <a:p>
              <a:pPr algn="ctr"/>
              <a:r>
                <a:rPr lang="en-US" dirty="0" smtClean="0"/>
                <a:t>Warranty &amp; Insurance</a:t>
              </a:r>
            </a:p>
            <a:p>
              <a:pPr algn="ctr"/>
              <a:r>
                <a:rPr lang="en-US" dirty="0" smtClean="0"/>
                <a:t>Management</a:t>
              </a:r>
              <a:endParaRPr lang="en-US" dirty="0"/>
            </a:p>
          </p:txBody>
        </p:sp>
        <p:sp>
          <p:nvSpPr>
            <p:cNvPr id="10" name="TextBox 9"/>
            <p:cNvSpPr txBox="1"/>
            <p:nvPr/>
          </p:nvSpPr>
          <p:spPr>
            <a:xfrm>
              <a:off x="3734155" y="1393956"/>
              <a:ext cx="1544012" cy="646331"/>
            </a:xfrm>
            <a:prstGeom prst="rect">
              <a:avLst/>
            </a:prstGeom>
            <a:solidFill>
              <a:schemeClr val="bg1"/>
            </a:solidFill>
          </p:spPr>
          <p:txBody>
            <a:bodyPr wrap="none" rtlCol="0">
              <a:spAutoFit/>
            </a:bodyPr>
            <a:lstStyle/>
            <a:p>
              <a:pPr algn="ctr"/>
              <a:r>
                <a:rPr lang="en-US" dirty="0" smtClean="0"/>
                <a:t>New</a:t>
              </a:r>
            </a:p>
            <a:p>
              <a:pPr algn="ctr"/>
              <a:r>
                <a:rPr lang="en-US" dirty="0" smtClean="0"/>
                <a:t>Development</a:t>
              </a:r>
              <a:endParaRPr lang="en-US" dirty="0"/>
            </a:p>
          </p:txBody>
        </p:sp>
        <p:sp>
          <p:nvSpPr>
            <p:cNvPr id="11" name="TextBox 10"/>
            <p:cNvSpPr txBox="1"/>
            <p:nvPr/>
          </p:nvSpPr>
          <p:spPr>
            <a:xfrm>
              <a:off x="3657600" y="4027938"/>
              <a:ext cx="184731" cy="369332"/>
            </a:xfrm>
            <a:prstGeom prst="rect">
              <a:avLst/>
            </a:prstGeom>
            <a:noFill/>
          </p:spPr>
          <p:txBody>
            <a:bodyPr wrap="none" rtlCol="0">
              <a:spAutoFit/>
            </a:bodyPr>
            <a:lstStyle/>
            <a:p>
              <a:endParaRPr lang="en-US" dirty="0"/>
            </a:p>
          </p:txBody>
        </p:sp>
        <p:cxnSp>
          <p:nvCxnSpPr>
            <p:cNvPr id="12" name="Straight Connector 11"/>
            <p:cNvCxnSpPr>
              <a:stCxn id="14" idx="7"/>
              <a:endCxn id="14" idx="3"/>
            </p:cNvCxnSpPr>
            <p:nvPr/>
          </p:nvCxnSpPr>
          <p:spPr>
            <a:xfrm flipH="1">
              <a:off x="3156956" y="2040287"/>
              <a:ext cx="5309128" cy="19437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4" idx="1"/>
              <a:endCxn id="14" idx="5"/>
            </p:cNvCxnSpPr>
            <p:nvPr/>
          </p:nvCxnSpPr>
          <p:spPr>
            <a:xfrm>
              <a:off x="3156956" y="2040287"/>
              <a:ext cx="5309128" cy="1943703"/>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4038600" y="2346960"/>
              <a:ext cx="3545840" cy="127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 </a:t>
              </a:r>
              <a:r>
                <a:rPr lang="en-US" dirty="0"/>
                <a:t>E</a:t>
              </a:r>
              <a:r>
                <a:rPr lang="en-US" dirty="0" smtClean="0"/>
                <a:t>nergy </a:t>
              </a:r>
              <a:r>
                <a:rPr lang="en-US" dirty="0"/>
                <a:t>C</a:t>
              </a:r>
              <a:r>
                <a:rPr lang="en-US" dirty="0" smtClean="0"/>
                <a:t>osts by 13% or </a:t>
              </a:r>
              <a:r>
                <a:rPr lang="pt-BR" dirty="0" smtClean="0"/>
                <a:t>€10</a:t>
              </a:r>
              <a:r>
                <a:rPr lang="en-US" dirty="0" smtClean="0"/>
                <a:t>/MWH</a:t>
              </a:r>
              <a:endParaRPr lang="en-US" dirty="0"/>
            </a:p>
          </p:txBody>
        </p:sp>
        <p:sp>
          <p:nvSpPr>
            <p:cNvPr id="15" name="TextBox 14"/>
            <p:cNvSpPr txBox="1"/>
            <p:nvPr/>
          </p:nvSpPr>
          <p:spPr>
            <a:xfrm>
              <a:off x="4061167" y="4012673"/>
              <a:ext cx="889987" cy="646331"/>
            </a:xfrm>
            <a:prstGeom prst="rect">
              <a:avLst/>
            </a:prstGeom>
            <a:solidFill>
              <a:schemeClr val="bg1"/>
            </a:solidFill>
          </p:spPr>
          <p:txBody>
            <a:bodyPr wrap="none" rtlCol="0">
              <a:spAutoFit/>
            </a:bodyPr>
            <a:lstStyle/>
            <a:p>
              <a:pPr algn="ctr"/>
              <a:r>
                <a:rPr lang="en-US" dirty="0" smtClean="0"/>
                <a:t>Supply</a:t>
              </a:r>
            </a:p>
            <a:p>
              <a:pPr algn="ctr"/>
              <a:r>
                <a:rPr lang="en-US" dirty="0" smtClean="0"/>
                <a:t>Chain</a:t>
              </a:r>
              <a:endParaRPr lang="en-US" dirty="0"/>
            </a:p>
          </p:txBody>
        </p:sp>
        <p:sp>
          <p:nvSpPr>
            <p:cNvPr id="16" name="TextBox 15"/>
            <p:cNvSpPr txBox="1"/>
            <p:nvPr/>
          </p:nvSpPr>
          <p:spPr>
            <a:xfrm>
              <a:off x="6267804" y="4012673"/>
              <a:ext cx="1120821" cy="646331"/>
            </a:xfrm>
            <a:prstGeom prst="rect">
              <a:avLst/>
            </a:prstGeom>
            <a:solidFill>
              <a:schemeClr val="bg1"/>
            </a:solidFill>
          </p:spPr>
          <p:txBody>
            <a:bodyPr wrap="none" rtlCol="0">
              <a:spAutoFit/>
            </a:bodyPr>
            <a:lstStyle/>
            <a:p>
              <a:pPr algn="ctr"/>
              <a:r>
                <a:rPr lang="en-US" dirty="0" smtClean="0"/>
                <a:t>Business</a:t>
              </a:r>
            </a:p>
            <a:p>
              <a:pPr algn="ctr"/>
              <a:r>
                <a:rPr lang="en-US" dirty="0" smtClean="0"/>
                <a:t>Strategy</a:t>
              </a:r>
              <a:endParaRPr lang="en-US" dirty="0"/>
            </a:p>
          </p:txBody>
        </p:sp>
      </p:grpSp>
      <p:sp>
        <p:nvSpPr>
          <p:cNvPr id="17" name="TextBox 16"/>
          <p:cNvSpPr txBox="1"/>
          <p:nvPr/>
        </p:nvSpPr>
        <p:spPr>
          <a:xfrm>
            <a:off x="2153030" y="5613296"/>
            <a:ext cx="4803623" cy="369332"/>
          </a:xfrm>
          <a:prstGeom prst="rect">
            <a:avLst/>
          </a:prstGeom>
          <a:noFill/>
        </p:spPr>
        <p:txBody>
          <a:bodyPr wrap="none" rtlCol="0">
            <a:spAutoFit/>
          </a:bodyPr>
          <a:lstStyle/>
          <a:p>
            <a:r>
              <a:rPr lang="en-US" dirty="0"/>
              <a:t>6</a:t>
            </a:r>
            <a:r>
              <a:rPr lang="en-US" dirty="0" smtClean="0"/>
              <a:t> Areas of Business Impact, Value and Focus</a:t>
            </a:r>
            <a:endParaRPr lang="en-US" dirty="0"/>
          </a:p>
        </p:txBody>
      </p:sp>
      <p:sp>
        <p:nvSpPr>
          <p:cNvPr id="18" name="Title 1"/>
          <p:cNvSpPr>
            <a:spLocks noGrp="1"/>
          </p:cNvSpPr>
          <p:nvPr>
            <p:ph type="title"/>
          </p:nvPr>
        </p:nvSpPr>
        <p:spPr>
          <a:xfrm>
            <a:off x="313736" y="497329"/>
            <a:ext cx="8677864" cy="989113"/>
          </a:xfrm>
        </p:spPr>
        <p:txBody>
          <a:bodyPr>
            <a:normAutofit fontScale="90000"/>
          </a:bodyPr>
          <a:lstStyle/>
          <a:p>
            <a:pPr algn="ctr"/>
            <a:r>
              <a:rPr lang="pl-PL" sz="3200" dirty="0" err="1"/>
              <a:t>What</a:t>
            </a:r>
            <a:r>
              <a:rPr lang="pl-PL" sz="3200" dirty="0"/>
              <a:t> </a:t>
            </a:r>
            <a:r>
              <a:rPr lang="pl-PL" sz="3200" dirty="0" smtClean="0"/>
              <a:t>Business </a:t>
            </a:r>
            <a:r>
              <a:rPr lang="pl-PL" sz="3200" dirty="0" err="1" smtClean="0"/>
              <a:t>Functions</a:t>
            </a:r>
            <a:r>
              <a:rPr lang="pl-PL" sz="3200" dirty="0" smtClean="0"/>
              <a:t> </a:t>
            </a:r>
            <a:r>
              <a:rPr lang="pl-PL" sz="3200" dirty="0" err="1" smtClean="0"/>
              <a:t>Are</a:t>
            </a:r>
            <a:r>
              <a:rPr lang="pl-PL" sz="3200" dirty="0" smtClean="0"/>
              <a:t> </a:t>
            </a:r>
            <a:r>
              <a:rPr lang="pl-PL" sz="3200" dirty="0" err="1" smtClean="0"/>
              <a:t>Effected</a:t>
            </a:r>
            <a:r>
              <a:rPr lang="pl-PL" sz="3200" dirty="0" smtClean="0"/>
              <a:t> by </a:t>
            </a:r>
            <a:r>
              <a:rPr lang="pl-PL" sz="3200" dirty="0" err="1" smtClean="0"/>
              <a:t>Digitalization</a:t>
            </a:r>
            <a:endParaRPr lang="en-US" sz="3200" dirty="0"/>
          </a:p>
        </p:txBody>
      </p:sp>
    </p:spTree>
    <p:extLst>
      <p:ext uri="{BB962C8B-B14F-4D97-AF65-F5344CB8AC3E}">
        <p14:creationId xmlns:p14="http://schemas.microsoft.com/office/powerpoint/2010/main" val="137699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74" y="398811"/>
            <a:ext cx="8612982" cy="640722"/>
          </a:xfrm>
        </p:spPr>
        <p:txBody>
          <a:bodyPr/>
          <a:lstStyle/>
          <a:p>
            <a:r>
              <a:rPr lang="en-US" dirty="0">
                <a:solidFill>
                  <a:srgbClr val="0070C0"/>
                </a:solidFill>
              </a:rPr>
              <a:t>Net Return on </a:t>
            </a:r>
            <a:r>
              <a:rPr lang="en-US" dirty="0" smtClean="0">
                <a:solidFill>
                  <a:srgbClr val="0070C0"/>
                </a:solidFill>
              </a:rPr>
              <a:t>Life Extension Investment </a:t>
            </a:r>
            <a:r>
              <a:rPr lang="en-US" dirty="0">
                <a:solidFill>
                  <a:srgbClr val="0070C0"/>
                </a:solidFill>
              </a:rPr>
              <a:t>– O&amp;M</a:t>
            </a:r>
          </a:p>
        </p:txBody>
      </p:sp>
      <p:sp>
        <p:nvSpPr>
          <p:cNvPr id="3" name="Footer Placeholder 2"/>
          <p:cNvSpPr>
            <a:spLocks noGrp="1"/>
          </p:cNvSpPr>
          <p:nvPr>
            <p:ph type="ftr" sz="quarter" idx="10"/>
          </p:nvPr>
        </p:nvSpPr>
        <p:spPr>
          <a:xfrm>
            <a:off x="2418413" y="5887765"/>
            <a:ext cx="6705600" cy="365125"/>
          </a:xfrm>
        </p:spPr>
        <p:txBody>
          <a:bodyPr/>
          <a:lstStyle/>
          <a:p>
            <a:pPr>
              <a:defRPr/>
            </a:pPr>
            <a:r>
              <a:rPr lang="en-US" sz="1600"/>
              <a:t>DigitalClone® Live for Life Extension of Wind Turbines</a:t>
            </a:r>
          </a:p>
        </p:txBody>
      </p:sp>
      <p:sp>
        <p:nvSpPr>
          <p:cNvPr id="4" name="Slide Number Placeholder 3"/>
          <p:cNvSpPr>
            <a:spLocks noGrp="1"/>
          </p:cNvSpPr>
          <p:nvPr>
            <p:ph type="sldNum" sz="quarter" idx="11"/>
          </p:nvPr>
        </p:nvSpPr>
        <p:spPr/>
        <p:txBody>
          <a:bodyPr/>
          <a:lstStyle/>
          <a:p>
            <a:fld id="{C42A85B6-86E0-6D4E-94FD-23DF96BAF6A6}" type="slidenum">
              <a:rPr lang="en-US" smtClean="0"/>
              <a:pPr/>
              <a:t>9</a:t>
            </a:fld>
            <a:endParaRPr lang="en-US"/>
          </a:p>
        </p:txBody>
      </p:sp>
      <p:pic>
        <p:nvPicPr>
          <p:cNvPr id="6" name="Picture 5"/>
          <p:cNvPicPr>
            <a:picLocks noChangeAspect="1"/>
          </p:cNvPicPr>
          <p:nvPr/>
        </p:nvPicPr>
        <p:blipFill>
          <a:blip r:embed="rId2"/>
          <a:stretch>
            <a:fillRect/>
          </a:stretch>
        </p:blipFill>
        <p:spPr>
          <a:xfrm>
            <a:off x="342900" y="1085850"/>
            <a:ext cx="8458200" cy="4686300"/>
          </a:xfrm>
          <a:prstGeom prst="rect">
            <a:avLst/>
          </a:prstGeom>
        </p:spPr>
      </p:pic>
    </p:spTree>
    <p:extLst>
      <p:ext uri="{BB962C8B-B14F-4D97-AF65-F5344CB8AC3E}">
        <p14:creationId xmlns:p14="http://schemas.microsoft.com/office/powerpoint/2010/main" val="2205209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WISEPower_Powerpoint">
  <a:themeElements>
    <a:clrScheme name="ETIPWind">
      <a:dk1>
        <a:srgbClr val="323232"/>
      </a:dk1>
      <a:lt1>
        <a:sysClr val="window" lastClr="FFFFFF"/>
      </a:lt1>
      <a:dk2>
        <a:srgbClr val="005596"/>
      </a:dk2>
      <a:lt2>
        <a:srgbClr val="79BDE8"/>
      </a:lt2>
      <a:accent1>
        <a:srgbClr val="78A22F"/>
      </a:accent1>
      <a:accent2>
        <a:srgbClr val="F2A900"/>
      </a:accent2>
      <a:accent3>
        <a:srgbClr val="D50032"/>
      </a:accent3>
      <a:accent4>
        <a:srgbClr val="A3D4E7"/>
      </a:accent4>
      <a:accent5>
        <a:srgbClr val="EEF8FA"/>
      </a:accent5>
      <a:accent6>
        <a:srgbClr val="777877"/>
      </a:accent6>
      <a:hlink>
        <a:srgbClr val="B2B3B2"/>
      </a:hlink>
      <a:folHlink>
        <a:srgbClr val="69A7CF"/>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ETIPWind_presentations</Template>
  <TotalTime>981</TotalTime>
  <Words>596</Words>
  <Application>Microsoft Macintosh PowerPoint</Application>
  <PresentationFormat>On-screen Show (4:3)</PresentationFormat>
  <Paragraphs>158</Paragraphs>
  <Slides>16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Calibri</vt:lpstr>
      <vt:lpstr>Courier New</vt:lpstr>
      <vt:lpstr>font000000001d98dbb0</vt:lpstr>
      <vt:lpstr>Franklin Gothic Book</vt:lpstr>
      <vt:lpstr>ＭＳ Ｐゴシック</vt:lpstr>
      <vt:lpstr>Nexa</vt:lpstr>
      <vt:lpstr>Nexa Light</vt:lpstr>
      <vt:lpstr>Open Sans</vt:lpstr>
      <vt:lpstr>Open Sans Semibold</vt:lpstr>
      <vt:lpstr>UniversLTStd</vt:lpstr>
      <vt:lpstr>Wingdings</vt:lpstr>
      <vt:lpstr>ヒラギノ角ゴ Pro W3</vt:lpstr>
      <vt:lpstr>Arial</vt:lpstr>
      <vt:lpstr>WISEPower_Powerpoint</vt:lpstr>
      <vt:lpstr>Digitalization Enables the Network Effect</vt:lpstr>
      <vt:lpstr>What is Digitalization?</vt:lpstr>
      <vt:lpstr>PowerPoint Presentation</vt:lpstr>
      <vt:lpstr>Value &amp; Valuations in Digitalization</vt:lpstr>
      <vt:lpstr>PowerPoint Presentation</vt:lpstr>
      <vt:lpstr>Example: NextEra 5400 Wind Turbines – Digitalized Fleet  Small Data from Material Science vs Big Data from Sensors</vt:lpstr>
      <vt:lpstr>PowerPoint Presentation</vt:lpstr>
      <vt:lpstr>What Business Functions Are Effected by Digitalization</vt:lpstr>
      <vt:lpstr>Net Return on Life Extension Investment – O&amp;M</vt:lpstr>
      <vt:lpstr>Who are we?</vt:lpstr>
      <vt:lpstr>PowerPoint Presentation</vt:lpstr>
      <vt:lpstr>Sentient Science Pedigree $21B of EU money coming – Experience - We helped our Operator and OEM partners raise $70B in USA Digitialization Funds </vt:lpstr>
      <vt:lpstr>Sentient Live Testing &amp; Database</vt:lpstr>
      <vt:lpstr>Sentient Live Testing &amp; Database 2016</vt:lpstr>
      <vt:lpstr>Join the conversation</vt:lpstr>
      <vt:lpstr>Thanks for your attention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the title of the presentation</dc:title>
  <dc:creator>Ward Thomas</dc:creator>
  <cp:lastModifiedBy>Ward Thomas</cp:lastModifiedBy>
  <cp:revision>37</cp:revision>
  <cp:lastPrinted>2016-09-27T10:59:34Z</cp:lastPrinted>
  <dcterms:created xsi:type="dcterms:W3CDTF">2016-09-23T05:49:19Z</dcterms:created>
  <dcterms:modified xsi:type="dcterms:W3CDTF">2016-09-27T11:05:04Z</dcterms:modified>
</cp:coreProperties>
</file>