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4"/>
  </p:sldMasterIdLst>
  <p:notesMasterIdLst>
    <p:notesMasterId r:id="rId23"/>
  </p:notesMasterIdLst>
  <p:handoutMasterIdLst>
    <p:handoutMasterId r:id="rId24"/>
  </p:handoutMasterIdLst>
  <p:sldIdLst>
    <p:sldId id="423" r:id="rId5"/>
    <p:sldId id="387" r:id="rId6"/>
    <p:sldId id="427" r:id="rId7"/>
    <p:sldId id="454" r:id="rId8"/>
    <p:sldId id="453" r:id="rId9"/>
    <p:sldId id="452" r:id="rId10"/>
    <p:sldId id="410" r:id="rId11"/>
    <p:sldId id="446" r:id="rId12"/>
    <p:sldId id="451" r:id="rId13"/>
    <p:sldId id="448" r:id="rId14"/>
    <p:sldId id="450" r:id="rId15"/>
    <p:sldId id="439" r:id="rId16"/>
    <p:sldId id="415" r:id="rId17"/>
    <p:sldId id="426" r:id="rId18"/>
    <p:sldId id="449" r:id="rId19"/>
    <p:sldId id="440" r:id="rId20"/>
    <p:sldId id="428" r:id="rId21"/>
    <p:sldId id="416" r:id="rId22"/>
  </p:sldIdLst>
  <p:sldSz cx="9144000" cy="6858000" type="screen4x3"/>
  <p:notesSz cx="70104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298" userDrawn="1">
          <p15:clr>
            <a:srgbClr val="A4A3A4"/>
          </p15:clr>
        </p15:guide>
        <p15:guide id="6" orient="horz" pos="300" userDrawn="1">
          <p15:clr>
            <a:srgbClr val="A4A3A4"/>
          </p15:clr>
        </p15:guide>
        <p15:guide id="7" orient="horz" pos="3566" userDrawn="1">
          <p15:clr>
            <a:srgbClr val="A4A3A4"/>
          </p15:clr>
        </p15:guide>
        <p15:guide id="8" orient="horz" pos="2024" userDrawn="1">
          <p15:clr>
            <a:srgbClr val="A4A3A4"/>
          </p15:clr>
        </p15:guide>
        <p15:guide id="9" pos="41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66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an Joas" initials="F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0"/>
    <a:srgbClr val="000000"/>
    <a:srgbClr val="004577"/>
    <a:srgbClr val="00B0DB"/>
    <a:srgbClr val="FBB900"/>
    <a:srgbClr val="DADADA"/>
    <a:srgbClr val="FF0000"/>
    <a:srgbClr val="FFCC00"/>
    <a:srgbClr val="74B917"/>
    <a:srgbClr val="00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6746" autoAdjust="0"/>
  </p:normalViewPr>
  <p:slideViewPr>
    <p:cSldViewPr>
      <p:cViewPr varScale="1">
        <p:scale>
          <a:sx n="101" d="100"/>
          <a:sy n="101" d="100"/>
        </p:scale>
        <p:origin x="1920" y="90"/>
      </p:cViewPr>
      <p:guideLst>
        <p:guide pos="204"/>
        <p:guide pos="2880"/>
        <p:guide orient="horz" pos="1298"/>
        <p:guide orient="horz" pos="300"/>
        <p:guide orient="horz" pos="3566"/>
        <p:guide orient="horz" pos="2024"/>
        <p:guide pos="4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4002" y="-96"/>
      </p:cViewPr>
      <p:guideLst>
        <p:guide orient="horz" pos="2884"/>
        <p:guide pos="2166"/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050" cy="464315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785" y="2"/>
            <a:ext cx="3038050" cy="464315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r">
              <a:defRPr sz="1300"/>
            </a:lvl1pPr>
          </a:lstStyle>
          <a:p>
            <a:pPr>
              <a:defRPr/>
            </a:pPr>
            <a:fld id="{908FCEED-0728-4934-AA77-C20330B476D3}" type="datetimeFigureOut">
              <a:rPr lang="de-DE"/>
              <a:pPr>
                <a:defRPr/>
              </a:pPr>
              <a:t>23.09.2016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30644"/>
            <a:ext cx="3038050" cy="464315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785" y="8830644"/>
            <a:ext cx="3038050" cy="464315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r">
              <a:defRPr sz="1300"/>
            </a:lvl1pPr>
          </a:lstStyle>
          <a:p>
            <a:pPr>
              <a:defRPr/>
            </a:pPr>
            <a:fld id="{FD02C1D2-A2AA-447F-B73B-11AE9475EC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452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050" cy="464315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785" y="2"/>
            <a:ext cx="3038050" cy="464315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r">
              <a:defRPr sz="1300"/>
            </a:lvl1pPr>
          </a:lstStyle>
          <a:p>
            <a:pPr>
              <a:defRPr/>
            </a:pPr>
            <a:fld id="{614CF948-7B6E-408A-9769-D75D0886CAC0}" type="datetimeFigureOut">
              <a:rPr lang="de-DE"/>
              <a:pPr>
                <a:defRPr/>
              </a:pPr>
              <a:t>23.09.2016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95" tIns="47947" rIns="95895" bIns="47947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0727" y="4415322"/>
            <a:ext cx="5608948" cy="4183164"/>
          </a:xfrm>
          <a:prstGeom prst="rect">
            <a:avLst/>
          </a:prstGeom>
        </p:spPr>
        <p:txBody>
          <a:bodyPr vert="horz" lIns="95895" tIns="47947" rIns="95895" bIns="47947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0644"/>
            <a:ext cx="3038050" cy="464315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785" y="8830644"/>
            <a:ext cx="3038050" cy="464315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r">
              <a:defRPr sz="1300"/>
            </a:lvl1pPr>
          </a:lstStyle>
          <a:p>
            <a:pPr>
              <a:defRPr/>
            </a:pPr>
            <a:fld id="{1E97BDFF-0AC5-494C-90C2-63A8BE427F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7543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foreward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KOM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so easy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off </a:t>
            </a:r>
            <a:r>
              <a:rPr lang="de-DE" baseline="0" dirty="0" err="1" smtClean="0"/>
              <a:t>against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446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Examples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- </a:t>
            </a:r>
            <a:r>
              <a:rPr lang="de-DE" baseline="0" dirty="0" err="1" smtClean="0"/>
              <a:t>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boarder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payments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- Place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jurisdiction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06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24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89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265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265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24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72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Examples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- </a:t>
            </a:r>
            <a:r>
              <a:rPr lang="de-DE" baseline="0" dirty="0" err="1" smtClean="0"/>
              <a:t>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boarder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payments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- Place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jurisdiction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06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86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05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Auction</a:t>
            </a:r>
            <a:r>
              <a:rPr lang="de-DE" dirty="0" smtClean="0"/>
              <a:t> Design:</a:t>
            </a:r>
          </a:p>
          <a:p>
            <a:pPr marL="742950" lvl="1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Each country carries out its own auction and opens for bid from the partner country </a:t>
            </a:r>
          </a:p>
          <a:p>
            <a:pPr marL="742950" lvl="1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Each country is free to design the auction itself </a:t>
            </a:r>
            <a:br>
              <a:rPr lang="en-US" sz="1200" dirty="0" smtClean="0"/>
            </a:br>
            <a:r>
              <a:rPr lang="en-US" sz="1200" dirty="0" smtClean="0"/>
              <a:t>-&gt; Auction design </a:t>
            </a:r>
          </a:p>
          <a:p>
            <a:pPr marL="742950" lvl="1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Local investment conditions (e.g. taxes and levies) are not aligned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endParaRPr lang="de-DE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de-DE" dirty="0" smtClean="0"/>
              <a:t>Location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: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Very strict rules in Germany where PV-plants can be build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Less strict rules in Denmark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Different rules in different countries should be accepted 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Each country decides for itself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7A84F-CBC9-4A8F-8EBE-907F576D27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57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44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 smtClean="0">
              <a:solidFill>
                <a:schemeClr val="tx2"/>
              </a:solidFill>
              <a:latin typeface="BundesSans Office" pitchFamily="34" charset="0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4019670"/>
            <a:ext cx="5112000" cy="719138"/>
          </a:xfrm>
          <a:prstGeom prst="rect">
            <a:avLst/>
          </a:prstGeo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BundesSerif 33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4958299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BundesSans</a:t>
            </a:r>
            <a:r>
              <a:rPr lang="de-DE" dirty="0" smtClean="0"/>
              <a:t> 20pt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9" b="10975"/>
          <a:stretch/>
        </p:blipFill>
        <p:spPr>
          <a:xfrm>
            <a:off x="0" y="-27384"/>
            <a:ext cx="9265399" cy="6912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11" y="601362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Zusatz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smtClean="0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 smtClean="0">
              <a:solidFill>
                <a:schemeClr val="tx2"/>
              </a:solidFill>
              <a:latin typeface="BundesSans Office" pitchFamily="34" charset="0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844000"/>
            <a:ext cx="5112000" cy="719138"/>
          </a:xfrm>
          <a:prstGeom prst="rect">
            <a:avLst/>
          </a:prstGeo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BundesSerif 33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BundesSans</a:t>
            </a:r>
            <a:r>
              <a:rPr lang="de-DE" dirty="0" smtClean="0"/>
              <a:t> 20pt</a:t>
            </a:r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9" b="10975"/>
          <a:stretch/>
        </p:blipFill>
        <p:spPr>
          <a:xfrm>
            <a:off x="0" y="-27384"/>
            <a:ext cx="9265399" cy="6912768"/>
          </a:xfrm>
          <a:prstGeom prst="rect">
            <a:avLst/>
          </a:prstGeom>
        </p:spPr>
      </p:pic>
      <p:pic>
        <p:nvPicPr>
          <p:cNvPr id="13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368152" cy="79543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11" y="601362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8"/>
          <a:stretch/>
        </p:blipFill>
        <p:spPr>
          <a:xfrm>
            <a:off x="5322295" y="1340768"/>
            <a:ext cx="3809089" cy="3707384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</p:spPr>
      </p:pic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2173" y="1511071"/>
            <a:ext cx="8172000" cy="4392488"/>
          </a:xfrm>
          <a:prstGeom prst="rect">
            <a:avLst/>
          </a:prstGeom>
          <a:noFill/>
        </p:spPr>
        <p:txBody>
          <a:bodyPr tIns="36000" rIns="36000" bIns="36000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577"/>
              </a:buClr>
              <a:buSzPct val="80000"/>
              <a:buFont typeface="Arial" pitchFamily="34" charset="0"/>
              <a:buChar char="•"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  <a:lvl2pPr marL="949325" indent="-284163">
              <a:buClr>
                <a:srgbClr val="00B0DB"/>
              </a:buClr>
              <a:buFont typeface="Symbol" panose="05050102010706020507" pitchFamily="18" charset="2"/>
              <a:buChar char="-"/>
              <a:defRPr baseline="0"/>
            </a:lvl2pPr>
            <a:lvl3pPr marL="1141412" indent="0">
              <a:buClr>
                <a:srgbClr val="00B0DB"/>
              </a:buClr>
              <a:buFont typeface="Symbol" panose="05050102010706020507" pitchFamily="18" charset="2"/>
              <a:buNone/>
              <a:defRPr/>
            </a:lvl3pPr>
          </a:lstStyle>
          <a:p>
            <a:r>
              <a:rPr lang="de-DE" dirty="0" smtClean="0"/>
              <a:t>Standard-Fließtext: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 (wenn nötig: bis min. 16 </a:t>
            </a:r>
            <a:r>
              <a:rPr lang="de-DE" dirty="0" err="1" smtClean="0"/>
              <a:t>pt</a:t>
            </a:r>
            <a:r>
              <a:rPr lang="de-DE" dirty="0" smtClean="0"/>
              <a:t> verkleinern); Zwischenheadlines und Hervorhebungen fett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Erste Ebene</a:t>
            </a:r>
          </a:p>
          <a:p>
            <a:pPr lvl="2"/>
            <a:endParaRPr lang="de-DE" dirty="0" smtClean="0"/>
          </a:p>
          <a:p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 flipV="1">
            <a:off x="-4409" y="1019938"/>
            <a:ext cx="7024388" cy="21600"/>
          </a:xfrm>
          <a:prstGeom prst="rect">
            <a:avLst/>
          </a:prstGeom>
          <a:solidFill>
            <a:srgbClr val="FBB900"/>
          </a:solidFill>
          <a:ln w="3175" cmpd="sng">
            <a:solidFill>
              <a:srgbClr val="FBB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C000"/>
              </a:solidFill>
            </a:endParaRPr>
          </a:p>
        </p:txBody>
      </p:sp>
      <p:sp>
        <p:nvSpPr>
          <p:cNvPr id="9" name="Titel 2"/>
          <p:cNvSpPr>
            <a:spLocks noGrp="1"/>
          </p:cNvSpPr>
          <p:nvPr>
            <p:ph type="ctrTitle"/>
          </p:nvPr>
        </p:nvSpPr>
        <p:spPr>
          <a:xfrm>
            <a:off x="323528" y="426754"/>
            <a:ext cx="7516216" cy="5040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7"/>
                </a:solidFill>
              </a:defRPr>
            </a:lvl1pPr>
          </a:lstStyle>
          <a:p>
            <a:r>
              <a:rPr lang="de-DE" b="1" dirty="0" smtClean="0"/>
              <a:t>Titelmasterformat durch Klicken bearbeiten</a:t>
            </a:r>
            <a:endParaRPr lang="de-DE" b="1" dirty="0"/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471"/>
            <a:ext cx="1043608" cy="601217"/>
          </a:xfrm>
          <a:prstGeom prst="rect">
            <a:avLst/>
          </a:prstGeom>
          <a:noFill/>
        </p:spPr>
      </p:pic>
      <p:sp>
        <p:nvSpPr>
          <p:cNvPr id="16" name="Rectangle 5"/>
          <p:cNvSpPr/>
          <p:nvPr userDrawn="1"/>
        </p:nvSpPr>
        <p:spPr bwMode="auto">
          <a:xfrm>
            <a:off x="5322295" y="1340767"/>
            <a:ext cx="3833920" cy="3960713"/>
          </a:xfrm>
          <a:prstGeom prst="rect">
            <a:avLst/>
          </a:prstGeom>
          <a:solidFill>
            <a:schemeClr val="bg1">
              <a:alpha val="74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  <a:cs typeface="ＭＳ Ｐゴシック" pitchFamily="52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85" y="-38657"/>
            <a:ext cx="2015961" cy="20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2173" y="1511071"/>
            <a:ext cx="8172000" cy="4392488"/>
          </a:xfrm>
          <a:prstGeom prst="rect">
            <a:avLst/>
          </a:prstGeom>
          <a:noFill/>
        </p:spPr>
        <p:txBody>
          <a:bodyPr tIns="36000" rIns="36000" bIns="36000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577"/>
              </a:buClr>
              <a:buSzPct val="80000"/>
              <a:buFont typeface="Arial" pitchFamily="34" charset="0"/>
              <a:buChar char="•"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  <a:lvl2pPr marL="949325" indent="-284163">
              <a:buClr>
                <a:srgbClr val="00B0DB"/>
              </a:buClr>
              <a:buFont typeface="Symbol" panose="05050102010706020507" pitchFamily="18" charset="2"/>
              <a:buChar char="-"/>
              <a:defRPr baseline="0"/>
            </a:lvl2pPr>
            <a:lvl3pPr marL="1141412" indent="0">
              <a:buClr>
                <a:srgbClr val="00B0DB"/>
              </a:buClr>
              <a:buFont typeface="Symbol" panose="05050102010706020507" pitchFamily="18" charset="2"/>
              <a:buNone/>
              <a:defRPr/>
            </a:lvl3pPr>
          </a:lstStyle>
          <a:p>
            <a:r>
              <a:rPr lang="de-DE" dirty="0" smtClean="0"/>
              <a:t>Standard-Fließtext: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 (wenn nötig: bis min. 16 </a:t>
            </a:r>
            <a:r>
              <a:rPr lang="de-DE" dirty="0" err="1" smtClean="0"/>
              <a:t>pt</a:t>
            </a:r>
            <a:r>
              <a:rPr lang="de-DE" dirty="0" smtClean="0"/>
              <a:t> verkleinern); Zwischenheadlines und Hervorhebungen fett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Erste Ebene</a:t>
            </a:r>
          </a:p>
          <a:p>
            <a:pPr lvl="2"/>
            <a:endParaRPr lang="de-DE" dirty="0" smtClean="0"/>
          </a:p>
          <a:p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 flipV="1">
            <a:off x="0" y="1029096"/>
            <a:ext cx="7024388" cy="21600"/>
          </a:xfrm>
          <a:prstGeom prst="rect">
            <a:avLst/>
          </a:prstGeom>
          <a:solidFill>
            <a:srgbClr val="FBB900"/>
          </a:solidFill>
          <a:ln w="3175" cmpd="sng">
            <a:solidFill>
              <a:srgbClr val="FBB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C000"/>
              </a:solidFill>
            </a:endParaRPr>
          </a:p>
        </p:txBody>
      </p:sp>
      <p:sp>
        <p:nvSpPr>
          <p:cNvPr id="9" name="Titel 2"/>
          <p:cNvSpPr>
            <a:spLocks noGrp="1"/>
          </p:cNvSpPr>
          <p:nvPr>
            <p:ph type="ctrTitle"/>
          </p:nvPr>
        </p:nvSpPr>
        <p:spPr>
          <a:xfrm>
            <a:off x="323528" y="426754"/>
            <a:ext cx="7516216" cy="5040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7"/>
                </a:solidFill>
              </a:defRPr>
            </a:lvl1pPr>
          </a:lstStyle>
          <a:p>
            <a:r>
              <a:rPr lang="de-DE" b="1" dirty="0" smtClean="0"/>
              <a:t>Titelmasterformat durch Klicken bearbeiten</a:t>
            </a:r>
            <a:endParaRPr lang="de-DE" b="1" dirty="0"/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471"/>
            <a:ext cx="1043608" cy="60121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85" y="-38657"/>
            <a:ext cx="2015961" cy="20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7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wolfgang.weinseis\Desktop\BMWi_BWMarken_de\BMWi_BWMarken_de\BMWi_Office_Farbe_de.bmp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7150" y="0"/>
            <a:ext cx="1386850" cy="825506"/>
          </a:xfrm>
          <a:prstGeom prst="rect">
            <a:avLst/>
          </a:prstGeom>
          <a:noFill/>
        </p:spPr>
      </p:pic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340768"/>
            <a:ext cx="8172000" cy="43917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latin typeface="BundesSans Office"/>
              </a:defRPr>
            </a:lvl1pPr>
            <a:lvl2pPr marL="361950" indent="-192088" algn="l">
              <a:buFont typeface="Arial" pitchFamily="34" charset="0"/>
              <a:buChar char="•"/>
              <a:defRPr sz="1800">
                <a:latin typeface="BundesSans Office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>
                <a:latin typeface="BundesSans Office"/>
              </a:defRPr>
            </a:lvl3pPr>
            <a:lvl4pPr marL="714375" indent="131763" algn="l">
              <a:buFont typeface="Arial" pitchFamily="34" charset="0"/>
              <a:buChar char="•"/>
              <a:defRPr>
                <a:latin typeface="BundesSans Office"/>
              </a:defRPr>
            </a:lvl4pPr>
            <a:lvl5pPr marL="1160463" indent="-228600" algn="l">
              <a:buFont typeface="Arial" pitchFamily="34" charset="0"/>
              <a:buChar char="•"/>
              <a:defRPr baseline="0">
                <a:latin typeface="BundesSans Office"/>
              </a:defRPr>
            </a:lvl5pPr>
            <a:lvl6pPr marL="1436688" indent="-228600" algn="l">
              <a:buFont typeface="Arial" pitchFamily="34" charset="0"/>
              <a:buChar char="•"/>
              <a:defRPr>
                <a:solidFill>
                  <a:srgbClr val="004F80"/>
                </a:solidFill>
                <a:latin typeface="BundesSans Office"/>
              </a:defRPr>
            </a:lvl6pPr>
            <a:lvl7pPr marL="1704975" indent="-171450" algn="l">
              <a:defRPr baseline="0">
                <a:solidFill>
                  <a:srgbClr val="004F80"/>
                </a:solidFill>
                <a:latin typeface="BundesSans Office"/>
              </a:defRPr>
            </a:lvl7pPr>
          </a:lstStyle>
          <a:p>
            <a:r>
              <a:rPr lang="de-DE" dirty="0" smtClean="0"/>
              <a:t>Standard-Fließtext: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 (wenn nötig: bis min. 16 </a:t>
            </a:r>
            <a:r>
              <a:rPr lang="de-DE" dirty="0" err="1" smtClean="0"/>
              <a:t>pt</a:t>
            </a:r>
            <a:r>
              <a:rPr lang="de-DE" dirty="0" smtClean="0"/>
              <a:t> verkleinern); Aufzählungen über Menüleiste starten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  <a:p>
            <a:pPr lvl="5"/>
            <a:r>
              <a:rPr lang="de-DE" dirty="0" smtClean="0"/>
              <a:t>Fünfte Ebene</a:t>
            </a:r>
          </a:p>
          <a:p>
            <a:pPr lvl="6"/>
            <a:r>
              <a:rPr lang="de-DE" dirty="0" smtClean="0"/>
              <a:t>Sechste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1081088"/>
            <a:ext cx="9144000" cy="45719"/>
          </a:xfrm>
          <a:prstGeom prst="rect">
            <a:avLst/>
          </a:prstGeom>
          <a:solidFill>
            <a:srgbClr val="004F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4F80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504056"/>
          </a:xfrm>
          <a:prstGeom prst="rect">
            <a:avLst/>
          </a:prstGeom>
        </p:spPr>
        <p:txBody>
          <a:bodyPr/>
          <a:lstStyle/>
          <a:p>
            <a:r>
              <a:rPr lang="de-DE" b="1" smtClean="0"/>
              <a:t>Titelmasterformat durch Klicken bearbeiten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wolfgang.weinseis\Desktop\BMWi_BWMarken_de\BMWi_BWMarken_de\BMWi_Office_Farbe_de.bmp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7150" y="0"/>
            <a:ext cx="1386850" cy="825506"/>
          </a:xfrm>
          <a:prstGeom prst="rect">
            <a:avLst/>
          </a:prstGeom>
          <a:noFill/>
        </p:spPr>
      </p:pic>
      <p:sp>
        <p:nvSpPr>
          <p:cNvPr id="8" name="Textplatzhalter 7"/>
          <p:cNvSpPr>
            <a:spLocks noGrp="1"/>
          </p:cNvSpPr>
          <p:nvPr>
            <p:ph idx="1" hasCustomPrompt="1"/>
          </p:nvPr>
        </p:nvSpPr>
        <p:spPr bwMode="auto">
          <a:xfrm>
            <a:off x="467544" y="1340768"/>
            <a:ext cx="8172000" cy="468052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180975" indent="-180975">
              <a:buFont typeface="Arial" pitchFamily="34" charset="0"/>
              <a:buChar char="•"/>
              <a:defRPr sz="2000" baseline="0">
                <a:solidFill>
                  <a:srgbClr val="004F80"/>
                </a:solidFill>
                <a:latin typeface="BundesSans Office"/>
              </a:defRPr>
            </a:lvl1pPr>
            <a:lvl2pPr marL="539750" indent="-284163">
              <a:buFont typeface="Arial" pitchFamily="34" charset="0"/>
              <a:buChar char="•"/>
              <a:defRPr sz="1800" baseline="0">
                <a:solidFill>
                  <a:srgbClr val="004F80"/>
                </a:solidFill>
                <a:latin typeface="BundesSans Office"/>
              </a:defRPr>
            </a:lvl2pPr>
            <a:lvl3pPr marL="892175" indent="-284163"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BundesSans Office"/>
              </a:defRPr>
            </a:lvl3pPr>
            <a:lvl4pPr marL="1160463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BundesSans Office"/>
              </a:defRPr>
            </a:lvl4pPr>
            <a:lvl5pPr marL="1436688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BundesSans Office"/>
              </a:defRPr>
            </a:lvl5pPr>
            <a:lvl6pPr marL="1703388" indent="-228600">
              <a:defRPr>
                <a:solidFill>
                  <a:srgbClr val="004F80"/>
                </a:solidFill>
                <a:latin typeface="BundesSans Office"/>
              </a:defRPr>
            </a:lvl6pPr>
            <a:lvl7pPr marL="1970088" indent="-228600">
              <a:defRPr sz="1400">
                <a:solidFill>
                  <a:srgbClr val="004F80"/>
                </a:solidFill>
              </a:defRPr>
            </a:lvl7pPr>
          </a:lstStyle>
          <a:p>
            <a:pPr lvl="0"/>
            <a:r>
              <a:rPr lang="de-DE" noProof="0" dirty="0" smtClean="0"/>
              <a:t>Aufzählungen </a:t>
            </a:r>
            <a:r>
              <a:rPr lang="de-DE" noProof="0" dirty="0" err="1" smtClean="0"/>
              <a:t>BundesSans</a:t>
            </a:r>
            <a:r>
              <a:rPr lang="de-DE" noProof="0" dirty="0" smtClean="0"/>
              <a:t>; beginnend bei 20 </a:t>
            </a:r>
            <a:r>
              <a:rPr lang="de-DE" noProof="0" dirty="0" err="1" smtClean="0"/>
              <a:t>pt</a:t>
            </a:r>
            <a:endParaRPr lang="de-DE" noProof="0" dirty="0" smtClean="0"/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  <a:p>
            <a:pPr lvl="5"/>
            <a:r>
              <a:rPr lang="de-DE" noProof="0" dirty="0" smtClean="0">
                <a:latin typeface="BundesSans Office"/>
              </a:rPr>
              <a:t>Sechste Ebene</a:t>
            </a:r>
          </a:p>
          <a:p>
            <a:pPr lvl="6"/>
            <a:r>
              <a:rPr lang="de-DE" sz="1400" noProof="0" dirty="0" smtClean="0">
                <a:latin typeface="BundesSans Office"/>
              </a:rPr>
              <a:t>Siebte Ebene</a:t>
            </a:r>
            <a:endParaRPr lang="de-DE" noProof="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1081088"/>
            <a:ext cx="9144000" cy="45719"/>
          </a:xfrm>
          <a:prstGeom prst="rect">
            <a:avLst/>
          </a:prstGeom>
          <a:solidFill>
            <a:srgbClr val="004F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4F80"/>
              </a:solidFill>
            </a:endParaRPr>
          </a:p>
        </p:txBody>
      </p:sp>
      <p:sp>
        <p:nvSpPr>
          <p:cNvPr id="1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504056"/>
          </a:xfrm>
          <a:prstGeom prst="rect">
            <a:avLst/>
          </a:prstGeom>
        </p:spPr>
        <p:txBody>
          <a:bodyPr/>
          <a:lstStyle/>
          <a:p>
            <a:r>
              <a:rPr lang="de-DE" b="1" smtClean="0"/>
              <a:t>Titelmasterformat durch Klicken bearbeiten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wolfgang.weinseis\Desktop\BMWi_BWMarken_de\BMWi_BWMarken_de\BMWi_Office_Farbe_de.bmp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7150" y="0"/>
            <a:ext cx="1386850" cy="825506"/>
          </a:xfrm>
          <a:prstGeom prst="rect">
            <a:avLst/>
          </a:prstGeom>
          <a:noFill/>
        </p:spPr>
      </p:pic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84168" y="1340768"/>
            <a:ext cx="2556000" cy="4356032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</a:lstStyle>
          <a:p>
            <a:r>
              <a:rPr lang="de-DE" dirty="0" smtClean="0"/>
              <a:t>Standard-Fließtext: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 (wenn nötig: bis min. 16 </a:t>
            </a:r>
            <a:r>
              <a:rPr lang="de-DE" dirty="0" err="1" smtClean="0"/>
              <a:t>pt</a:t>
            </a:r>
            <a:r>
              <a:rPr lang="de-DE" dirty="0" smtClean="0"/>
              <a:t> verkleinern); Zwischenheadlines und Hervorhebungen fett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7544" y="1340768"/>
            <a:ext cx="5364000" cy="435603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1081088"/>
            <a:ext cx="9144000" cy="45719"/>
          </a:xfrm>
          <a:prstGeom prst="rect">
            <a:avLst/>
          </a:prstGeom>
          <a:solidFill>
            <a:srgbClr val="004F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4F80"/>
              </a:solidFill>
            </a:endParaRPr>
          </a:p>
        </p:txBody>
      </p:sp>
      <p:sp>
        <p:nvSpPr>
          <p:cNvPr id="11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504056"/>
          </a:xfrm>
          <a:prstGeom prst="rect">
            <a:avLst/>
          </a:prstGeom>
        </p:spPr>
        <p:txBody>
          <a:bodyPr/>
          <a:lstStyle/>
          <a:p>
            <a:r>
              <a:rPr lang="de-DE" b="1" smtClean="0"/>
              <a:t>Titelmasterformat durch Klicken bearbeiten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wolfgang.weinseis\Desktop\BMWi_BWMarken_de\BMWi_BWMarken_de\BMWi_Office_Farbe_de.bmp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7150" y="0"/>
            <a:ext cx="1386850" cy="825506"/>
          </a:xfrm>
          <a:prstGeom prst="rect">
            <a:avLst/>
          </a:prstGeom>
          <a:noFill/>
        </p:spPr>
      </p:pic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67544" y="1340768"/>
            <a:ext cx="8172000" cy="43924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1081088"/>
            <a:ext cx="9144000" cy="45719"/>
          </a:xfrm>
          <a:prstGeom prst="rect">
            <a:avLst/>
          </a:prstGeom>
          <a:solidFill>
            <a:srgbClr val="004F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4F80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504056"/>
          </a:xfrm>
          <a:prstGeom prst="rect">
            <a:avLst/>
          </a:prstGeom>
        </p:spPr>
        <p:txBody>
          <a:bodyPr/>
          <a:lstStyle/>
          <a:p>
            <a:r>
              <a:rPr lang="de-DE" b="1" smtClean="0"/>
              <a:t>Titelmasterformat durch Klicken bearbeiten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wolfgang.weinseis\Desktop\BMWi_BWMarken_de\BMWi_BWMarken_de\BMWi_Office_Farbe_de.bmp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7150" y="0"/>
            <a:ext cx="1386850" cy="825506"/>
          </a:xfrm>
          <a:prstGeom prst="rect">
            <a:avLst/>
          </a:prstGeom>
          <a:noFill/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2"/>
          </p:nvPr>
        </p:nvSpPr>
        <p:spPr>
          <a:xfrm>
            <a:off x="468313" y="1340768"/>
            <a:ext cx="8172000" cy="43924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1081088"/>
            <a:ext cx="9144000" cy="45719"/>
          </a:xfrm>
          <a:prstGeom prst="rect">
            <a:avLst/>
          </a:prstGeom>
          <a:solidFill>
            <a:srgbClr val="004F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4F80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504056"/>
          </a:xfrm>
          <a:prstGeom prst="rect">
            <a:avLst/>
          </a:prstGeom>
        </p:spPr>
        <p:txBody>
          <a:bodyPr/>
          <a:lstStyle/>
          <a:p>
            <a:r>
              <a:rPr lang="de-DE" b="1" smtClean="0"/>
              <a:t>Titelmasterformat durch Klicken bearbeiten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smtClean="0">
              <a:solidFill>
                <a:srgbClr val="004F80"/>
              </a:solidFill>
              <a:latin typeface="Neue Praxis" charset="0"/>
            </a:endParaRPr>
          </a:p>
        </p:txBody>
      </p:sp>
      <p:pic>
        <p:nvPicPr>
          <p:cNvPr id="1031" name="Grafi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8913"/>
            <a:ext cx="213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smtClean="0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 smtClean="0">
              <a:solidFill>
                <a:schemeClr val="tx2"/>
              </a:solidFill>
              <a:latin typeface="BundesSans Office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8913"/>
            <a:ext cx="213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8"/>
          <p:cNvSpPr txBox="1">
            <a:spLocks noChangeArrowheads="1"/>
          </p:cNvSpPr>
          <p:nvPr/>
        </p:nvSpPr>
        <p:spPr>
          <a:xfrm>
            <a:off x="899592" y="1828800"/>
            <a:ext cx="7593012" cy="719138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undesSerif Office" pitchFamily="18" charset="0"/>
                <a:ea typeface="+mj-ea"/>
                <a:cs typeface="Times"/>
              </a:rPr>
              <a:t>Mastertitelformat bearbeiten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undesSerif Office" pitchFamily="18" charset="0"/>
              <a:ea typeface="+mj-ea"/>
              <a:cs typeface="Times"/>
            </a:endParaRPr>
          </a:p>
        </p:txBody>
      </p:sp>
      <p:sp>
        <p:nvSpPr>
          <p:cNvPr id="13" name="Rectangle 19"/>
          <p:cNvSpPr txBox="1">
            <a:spLocks noChangeArrowheads="1"/>
          </p:cNvSpPr>
          <p:nvPr/>
        </p:nvSpPr>
        <p:spPr>
          <a:xfrm>
            <a:off x="899592" y="2514600"/>
            <a:ext cx="7593012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undesSans Office" pitchFamily="34" charset="0"/>
                <a:ea typeface="+mn-ea"/>
                <a:cs typeface="+mn-cs"/>
              </a:rPr>
              <a:t>Master-Untertitelformat bearbeiten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undesSans Office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1" r:id="rId2"/>
    <p:sldLayoutId id="2147483823" r:id="rId3"/>
    <p:sldLayoutId id="2147483826" r:id="rId4"/>
    <p:sldLayoutId id="2147483825" r:id="rId5"/>
    <p:sldLayoutId id="2147483816" r:id="rId6"/>
    <p:sldLayoutId id="2147483819" r:id="rId7"/>
    <p:sldLayoutId id="2147483820" r:id="rId8"/>
    <p:sldLayoutId id="2147483824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+mj-ea"/>
          <a:cs typeface="Time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9pPr>
    </p:titleStyle>
    <p:bodyStyle>
      <a:lvl1pPr marL="474663" indent="-4746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400">
          <a:solidFill>
            <a:srgbClr val="004F80"/>
          </a:solidFill>
          <a:latin typeface="BundesSerif Office" pitchFamily="18" charset="0"/>
          <a:ea typeface="+mn-ea"/>
          <a:cs typeface="+mn-cs"/>
        </a:defRPr>
      </a:lvl1pPr>
      <a:lvl2pPr marL="94932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000">
          <a:solidFill>
            <a:srgbClr val="004F80"/>
          </a:solidFill>
          <a:latin typeface="BundesSerif Office" pitchFamily="18" charset="0"/>
          <a:ea typeface="+mn-ea"/>
          <a:cs typeface="+mn-cs"/>
        </a:defRPr>
      </a:lvl2pPr>
      <a:lvl3pPr marL="142557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3pPr>
      <a:lvl4pPr marL="19415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4pPr>
      <a:lvl5pPr marL="23606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5pPr>
      <a:lvl6pPr marL="28178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6pPr>
      <a:lvl7pPr marL="32750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7pPr>
      <a:lvl8pPr marL="37322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8pPr>
      <a:lvl9pPr marL="41894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581128"/>
            <a:ext cx="9324528" cy="2372460"/>
          </a:xfrm>
          <a:solidFill>
            <a:schemeClr val="bg1">
              <a:lumMod val="85000"/>
              <a:alpha val="77000"/>
            </a:schemeClr>
          </a:solidFill>
          <a:effectLst>
            <a:glow rad="127000">
              <a:schemeClr val="accent1">
                <a:alpha val="11000"/>
              </a:schemeClr>
            </a:glow>
          </a:effectLst>
        </p:spPr>
        <p:txBody>
          <a:bodyPr/>
          <a:lstStyle/>
          <a:p>
            <a:pPr algn="ctr"/>
            <a:r>
              <a:rPr lang="en-US" altLang="de-DE" sz="3200" b="1" dirty="0" smtClean="0">
                <a:solidFill>
                  <a:srgbClr val="004577"/>
                </a:solidFill>
                <a:cs typeface="Arial" pitchFamily="34" charset="0"/>
              </a:rPr>
              <a:t>Cross-Borders Renewables Auction</a:t>
            </a:r>
            <a:br>
              <a:rPr lang="en-US" altLang="de-DE" sz="3200" b="1" dirty="0" smtClean="0">
                <a:solidFill>
                  <a:srgbClr val="004577"/>
                </a:solidFill>
                <a:cs typeface="Arial" pitchFamily="34" charset="0"/>
              </a:rPr>
            </a:br>
            <a:r>
              <a:rPr lang="en-US" altLang="de-DE" sz="1000" b="1" dirty="0">
                <a:solidFill>
                  <a:srgbClr val="004577"/>
                </a:solidFill>
                <a:cs typeface="Arial" pitchFamily="34" charset="0"/>
              </a:rPr>
              <a:t> </a:t>
            </a:r>
            <a:r>
              <a:rPr lang="en-US" altLang="de-DE" sz="3200" b="1" dirty="0" smtClean="0">
                <a:solidFill>
                  <a:srgbClr val="004577"/>
                </a:solidFill>
                <a:cs typeface="Arial" pitchFamily="34" charset="0"/>
              </a:rPr>
              <a:t/>
            </a:r>
            <a:br>
              <a:rPr lang="en-US" altLang="de-DE" sz="3200" b="1" dirty="0" smtClean="0">
                <a:solidFill>
                  <a:srgbClr val="004577"/>
                </a:solidFill>
                <a:cs typeface="Arial" pitchFamily="34" charset="0"/>
              </a:rPr>
            </a:br>
            <a:r>
              <a:rPr lang="en-US" altLang="de-DE" sz="2400" i="1" kern="1200" dirty="0" err="1">
                <a:solidFill>
                  <a:srgbClr val="004577"/>
                </a:solidFill>
                <a:ea typeface="ＭＳ Ｐゴシック" pitchFamily="34" charset="-128"/>
                <a:cs typeface="Arial" pitchFamily="34" charset="0"/>
              </a:rPr>
              <a:t>WindEurope</a:t>
            </a:r>
            <a:r>
              <a:rPr lang="en-US" altLang="de-DE" sz="2400" i="1" kern="1200" dirty="0">
                <a:solidFill>
                  <a:srgbClr val="004577"/>
                </a:solidFill>
                <a:ea typeface="ＭＳ Ｐゴシック" pitchFamily="34" charset="-128"/>
                <a:cs typeface="Arial" pitchFamily="34" charset="0"/>
              </a:rPr>
              <a:t> Summit 2017</a:t>
            </a:r>
            <a:r>
              <a:rPr lang="en-US" altLang="de-DE" sz="2400" i="1" kern="1200" dirty="0" smtClean="0">
                <a:solidFill>
                  <a:srgbClr val="004577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de-DE" sz="2400" i="1" kern="1200" dirty="0" smtClean="0">
                <a:solidFill>
                  <a:srgbClr val="004577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de-DE" sz="2400" i="1" kern="1200" dirty="0" smtClean="0">
                <a:solidFill>
                  <a:srgbClr val="004577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de-DE" sz="2400" i="1" kern="1200" dirty="0" smtClean="0">
                <a:solidFill>
                  <a:srgbClr val="004577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de-DE" sz="1800" i="1" dirty="0" smtClean="0">
                <a:solidFill>
                  <a:srgbClr val="004577"/>
                </a:solidFill>
                <a:cs typeface="Arial" pitchFamily="34" charset="0"/>
              </a:rPr>
              <a:t>Fabian Joas</a:t>
            </a:r>
            <a:r>
              <a:rPr lang="en-US" altLang="de-DE" sz="1400" i="1" dirty="0">
                <a:solidFill>
                  <a:srgbClr val="004577"/>
                </a:solidFill>
                <a:cs typeface="Arial" pitchFamily="34" charset="0"/>
              </a:rPr>
              <a:t/>
            </a:r>
            <a:br>
              <a:rPr lang="en-US" altLang="de-DE" sz="1400" i="1" dirty="0">
                <a:solidFill>
                  <a:srgbClr val="004577"/>
                </a:solidFill>
                <a:cs typeface="Arial" pitchFamily="34" charset="0"/>
              </a:rPr>
            </a:br>
            <a:r>
              <a:rPr lang="en-US" altLang="de-DE" sz="1400" i="1" dirty="0" smtClean="0">
                <a:solidFill>
                  <a:srgbClr val="004577"/>
                </a:solidFill>
                <a:cs typeface="Arial" pitchFamily="34" charset="0"/>
              </a:rPr>
              <a:t>on behalf of German Federal Ministry of Economic Affairs and Energy</a:t>
            </a:r>
            <a:r>
              <a:rPr lang="en-US" altLang="de-DE" sz="2400" i="1" dirty="0" smtClean="0">
                <a:solidFill>
                  <a:srgbClr val="004577"/>
                </a:solidFill>
                <a:cs typeface="Arial" pitchFamily="34" charset="0"/>
              </a:rPr>
              <a:t/>
            </a:r>
            <a:br>
              <a:rPr lang="en-US" altLang="de-DE" sz="2400" i="1" dirty="0" smtClean="0">
                <a:solidFill>
                  <a:srgbClr val="004577"/>
                </a:solidFill>
                <a:cs typeface="Arial" pitchFamily="34" charset="0"/>
              </a:rPr>
            </a:br>
            <a:r>
              <a:rPr lang="en-US" altLang="de-DE" sz="2400" i="1" kern="1200" dirty="0">
                <a:solidFill>
                  <a:srgbClr val="004577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de-DE" sz="2400" i="1" kern="1200" dirty="0">
                <a:solidFill>
                  <a:srgbClr val="004577"/>
                </a:solidFill>
                <a:ea typeface="ＭＳ Ｐゴシック" pitchFamily="34" charset="-128"/>
                <a:cs typeface="Arial" pitchFamily="34" charset="0"/>
              </a:rPr>
            </a:br>
            <a:endParaRPr lang="de-DE" sz="2400" i="1" kern="1200" dirty="0">
              <a:solidFill>
                <a:srgbClr val="004577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648072"/>
          </a:xfrm>
        </p:spPr>
        <p:txBody>
          <a:bodyPr/>
          <a:lstStyle/>
          <a:p>
            <a:pPr marL="457200" indent="-457200"/>
            <a:r>
              <a:rPr lang="de-DE" dirty="0" err="1" smtClean="0">
                <a:latin typeface="BundesSans Office" panose="020B0002030500000203" pitchFamily="34" charset="0"/>
              </a:rPr>
              <a:t>Opend</a:t>
            </a:r>
            <a:r>
              <a:rPr lang="de-DE" dirty="0" smtClean="0">
                <a:latin typeface="BundesSans Office" panose="020B0002030500000203" pitchFamily="34" charset="0"/>
              </a:rPr>
              <a:t> Pilot </a:t>
            </a:r>
            <a:r>
              <a:rPr lang="de-DE" dirty="0" err="1" smtClean="0">
                <a:latin typeface="BundesSans Office" panose="020B0002030500000203" pitchFamily="34" charset="0"/>
              </a:rPr>
              <a:t>Auction</a:t>
            </a:r>
            <a:r>
              <a:rPr lang="de-DE" dirty="0" smtClean="0">
                <a:latin typeface="BundesSans Office" panose="020B0002030500000203" pitchFamily="34" charset="0"/>
              </a:rPr>
              <a:t> DNK &amp; GER</a:t>
            </a:r>
            <a:endParaRPr lang="de-DE" dirty="0">
              <a:latin typeface="BundesSans Office" panose="020B0002030500000203" pitchFamily="34" charset="0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6984776" cy="2736304"/>
          </a:xfrm>
        </p:spPr>
        <p:txBody>
          <a:bodyPr/>
          <a:lstStyle/>
          <a:p>
            <a:pPr marL="457200" lvl="1" indent="0">
              <a:lnSpc>
                <a:spcPct val="120000"/>
              </a:lnSpc>
              <a:spcAft>
                <a:spcPts val="0"/>
              </a:spcAft>
              <a:buNone/>
              <a:tabLst>
                <a:tab pos="914400" algn="l"/>
              </a:tabLst>
            </a:pP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Mutually-opened</a:t>
            </a:r>
            <a:r>
              <a:rPr lang="de-DE" sz="1800" dirty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auction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:</a:t>
            </a:r>
          </a:p>
          <a:p>
            <a:pPr marL="1390650" lvl="2" indent="-4572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de-DE" sz="1800" dirty="0" smtClean="0">
                <a:latin typeface="+mj-lt"/>
                <a:ea typeface="Times New Roman"/>
                <a:cs typeface="Times New Roman"/>
              </a:rPr>
              <a:t>German </a:t>
            </a:r>
            <a:r>
              <a:rPr lang="de-DE" sz="1800" dirty="0" err="1">
                <a:latin typeface="+mj-lt"/>
                <a:ea typeface="Times New Roman"/>
                <a:cs typeface="Times New Roman"/>
              </a:rPr>
              <a:t>a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uction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round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:  </a:t>
            </a:r>
            <a:r>
              <a:rPr lang="de-DE" sz="1800" b="1" dirty="0" smtClean="0">
                <a:latin typeface="+mj-lt"/>
                <a:ea typeface="Times New Roman"/>
                <a:cs typeface="Times New Roman"/>
              </a:rPr>
              <a:t>50 </a:t>
            </a:r>
            <a:r>
              <a:rPr lang="de-DE" sz="1800" b="1" dirty="0">
                <a:latin typeface="+mj-lt"/>
                <a:ea typeface="Times New Roman"/>
                <a:cs typeface="Times New Roman"/>
              </a:rPr>
              <a:t>MW </a:t>
            </a:r>
            <a:endParaRPr lang="de-DE" sz="1800" b="1" dirty="0" smtClean="0">
              <a:latin typeface="+mj-lt"/>
              <a:ea typeface="Times New Roman"/>
              <a:cs typeface="Times New Roman"/>
            </a:endParaRPr>
          </a:p>
          <a:p>
            <a:pPr marL="1390650" lvl="2" indent="-4572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Danish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>
                <a:latin typeface="+mj-lt"/>
                <a:ea typeface="Times New Roman"/>
                <a:cs typeface="Times New Roman"/>
              </a:rPr>
              <a:t>a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uction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round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: 20 MW </a:t>
            </a:r>
            <a:br>
              <a:rPr lang="de-DE" sz="1800" dirty="0" smtClean="0">
                <a:latin typeface="+mj-lt"/>
                <a:ea typeface="Times New Roman"/>
                <a:cs typeface="Times New Roman"/>
              </a:rPr>
            </a:br>
            <a:r>
              <a:rPr lang="de-DE" sz="1800" dirty="0" smtClean="0">
                <a:latin typeface="+mj-lt"/>
                <a:ea typeface="Times New Roman"/>
                <a:cs typeface="Times New Roman"/>
              </a:rPr>
              <a:t>(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partially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opened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: </a:t>
            </a:r>
            <a:r>
              <a:rPr lang="de-DE" sz="1800" b="1" dirty="0" smtClean="0">
                <a:latin typeface="+mj-lt"/>
                <a:ea typeface="Times New Roman"/>
                <a:cs typeface="Times New Roman"/>
              </a:rPr>
              <a:t>2.4 MW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of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bids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from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Germany)</a:t>
            </a:r>
          </a:p>
          <a:p>
            <a:pPr marL="933450" lvl="2" indent="0">
              <a:spcAft>
                <a:spcPts val="0"/>
              </a:spcAft>
              <a:buNone/>
              <a:tabLst>
                <a:tab pos="914400" algn="l"/>
              </a:tabLst>
            </a:pPr>
            <a:endParaRPr lang="de-DE" sz="1800" dirty="0" smtClean="0">
              <a:latin typeface="+mj-lt"/>
              <a:ea typeface="Times New Roman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Auction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Design: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Denmark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and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Germany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determine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dirty="0" err="1" smtClean="0">
                <a:latin typeface="+mj-lt"/>
                <a:ea typeface="Times New Roman"/>
                <a:cs typeface="Times New Roman"/>
              </a:rPr>
              <a:t>the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de-DE" sz="1800" b="1" dirty="0" err="1" smtClean="0">
                <a:latin typeface="+mj-lt"/>
                <a:ea typeface="Times New Roman"/>
                <a:cs typeface="Times New Roman"/>
              </a:rPr>
              <a:t>auction</a:t>
            </a:r>
            <a:r>
              <a:rPr lang="de-DE" sz="1800" b="1" dirty="0" smtClean="0">
                <a:latin typeface="+mj-lt"/>
                <a:ea typeface="Times New Roman"/>
                <a:cs typeface="Times New Roman"/>
              </a:rPr>
              <a:t> design </a:t>
            </a:r>
            <a:r>
              <a:rPr lang="de-DE" sz="1800" b="1" dirty="0" err="1" smtClean="0">
                <a:latin typeface="+mj-lt"/>
                <a:ea typeface="Times New Roman"/>
                <a:cs typeface="Times New Roman"/>
              </a:rPr>
              <a:t>individually</a:t>
            </a:r>
            <a:r>
              <a:rPr lang="de-DE" sz="1800" dirty="0" smtClean="0">
                <a:latin typeface="+mj-lt"/>
                <a:ea typeface="Times New Roman"/>
                <a:cs typeface="Times New Roman"/>
              </a:rPr>
              <a:t>. </a:t>
            </a:r>
          </a:p>
          <a:p>
            <a:endParaRPr lang="de-DE" dirty="0"/>
          </a:p>
        </p:txBody>
      </p:sp>
      <p:sp>
        <p:nvSpPr>
          <p:cNvPr id="8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7" t="43175" r="38543" b="31936"/>
          <a:stretch/>
        </p:blipFill>
        <p:spPr bwMode="auto">
          <a:xfrm>
            <a:off x="42640" y="3933056"/>
            <a:ext cx="337723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699792" y="3573016"/>
            <a:ext cx="6029048" cy="26037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DB"/>
              </a:buClr>
              <a:buSzPct val="80000"/>
              <a:buFont typeface="Arial"/>
              <a:buChar char="•"/>
              <a:tabLst>
                <a:tab pos="914400" algn="l"/>
              </a:tabLst>
            </a:pPr>
            <a:r>
              <a:rPr lang="de-DE" sz="1600" b="1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Location </a:t>
            </a:r>
            <a:r>
              <a:rPr lang="de-DE" sz="1600" b="1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Specific</a:t>
            </a:r>
            <a:r>
              <a:rPr lang="de-DE" sz="1600" b="1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b="1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Conditions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: The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regulations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of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the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country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where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the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installation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is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located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apply</a:t>
            </a:r>
            <a:endParaRPr lang="de-DE" sz="1600" kern="0" dirty="0">
              <a:solidFill>
                <a:srgbClr val="004F80"/>
              </a:solidFill>
              <a:latin typeface="BundesSerfi"/>
              <a:ea typeface="Times New Roman"/>
              <a:cs typeface="Times New Roman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DB"/>
              </a:buClr>
              <a:buSzPct val="80000"/>
              <a:buFont typeface="Arial"/>
              <a:buChar char="•"/>
              <a:tabLst>
                <a:tab pos="914400" algn="l"/>
              </a:tabLst>
            </a:pPr>
            <a:r>
              <a:rPr lang="de-DE" sz="1600" b="1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Statistical </a:t>
            </a:r>
            <a:r>
              <a:rPr lang="de-DE" sz="1600" b="1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Allocation</a:t>
            </a:r>
            <a:r>
              <a:rPr lang="de-DE" sz="1600" b="1" kern="0" dirty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towards</a:t>
            </a:r>
            <a:endParaRPr lang="de-DE" sz="1600" kern="0" dirty="0">
              <a:solidFill>
                <a:srgbClr val="004F80"/>
              </a:solidFill>
              <a:latin typeface="BundesSerfi"/>
              <a:ea typeface="Times New Roman"/>
              <a:cs typeface="Times New Roman"/>
            </a:endParaRPr>
          </a:p>
          <a:p>
            <a:pPr marL="1143000" lvl="2" indent="-228600" ea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DB"/>
              </a:buClr>
              <a:buSzPct val="80000"/>
              <a:buFont typeface="Arial"/>
              <a:buChar char="•"/>
              <a:tabLst>
                <a:tab pos="1371600" algn="l"/>
              </a:tabLst>
            </a:pP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National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Renewable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T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arget (EU 2009/28/EC):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Installations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financed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by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Germany („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you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get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what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you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pay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for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“) </a:t>
            </a:r>
          </a:p>
          <a:p>
            <a:pPr marL="1143000" lvl="2" indent="-228600" ea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DB"/>
              </a:buClr>
              <a:buSzPct val="80000"/>
              <a:buFont typeface="Arial"/>
              <a:buChar char="•"/>
              <a:tabLst>
                <a:tab pos="1371600" algn="l"/>
              </a:tabLst>
            </a:pP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German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installation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corridor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(Ausbaukorridor):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Installations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</a:t>
            </a:r>
            <a:r>
              <a:rPr lang="de-DE" sz="1600" kern="0" dirty="0" err="1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built</a:t>
            </a:r>
            <a:r>
              <a:rPr lang="de-DE" sz="1600" kern="0" dirty="0" smtClean="0">
                <a:solidFill>
                  <a:srgbClr val="004F80"/>
                </a:solidFill>
                <a:latin typeface="BundesSerfi"/>
                <a:ea typeface="Times New Roman"/>
                <a:cs typeface="Times New Roman"/>
              </a:rPr>
              <a:t> in Germany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94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980728"/>
          </a:xfrm>
        </p:spPr>
        <p:txBody>
          <a:bodyPr/>
          <a:lstStyle/>
          <a:p>
            <a:r>
              <a:rPr lang="en-US" sz="3000" dirty="0" smtClean="0">
                <a:cs typeface="Times" pitchFamily="18" charset="0"/>
              </a:rPr>
              <a:t>Example: Process to Solve </a:t>
            </a:r>
            <a:r>
              <a:rPr lang="en-US" sz="3000" dirty="0">
                <a:cs typeface="Times" pitchFamily="18" charset="0"/>
              </a:rPr>
              <a:t>D</a:t>
            </a:r>
            <a:r>
              <a:rPr lang="en-US" sz="3000" dirty="0" smtClean="0">
                <a:cs typeface="Times" pitchFamily="18" charset="0"/>
              </a:rPr>
              <a:t>ata </a:t>
            </a:r>
            <a:r>
              <a:rPr lang="en-US" sz="3000" dirty="0">
                <a:cs typeface="Times" pitchFamily="18" charset="0"/>
              </a:rPr>
              <a:t>E</a:t>
            </a:r>
            <a:r>
              <a:rPr lang="en-US" sz="3000" dirty="0" smtClean="0">
                <a:cs typeface="Times" pitchFamily="18" charset="0"/>
              </a:rPr>
              <a:t>xchange  </a:t>
            </a:r>
            <a:endParaRPr lang="en-US" sz="3000" dirty="0">
              <a:cs typeface="Times" pitchFamily="18" charset="0"/>
            </a:endParaRPr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7810" r="15357" b="5714"/>
          <a:stretch/>
        </p:blipFill>
        <p:spPr bwMode="auto">
          <a:xfrm>
            <a:off x="2811136" y="2881435"/>
            <a:ext cx="2815536" cy="2098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www.umweltbundesamt.de/sites/all/themes/uba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29" y="3212976"/>
            <a:ext cx="16817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15" y="5738609"/>
            <a:ext cx="1638978" cy="64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pbs.twimg.com/profile_images/436074423481683968/kLmO1hMW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2" b="31374"/>
          <a:stretch/>
        </p:blipFill>
        <p:spPr bwMode="auto">
          <a:xfrm>
            <a:off x="22158" y="3637088"/>
            <a:ext cx="1861402" cy="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73" y="1412776"/>
            <a:ext cx="2520280" cy="87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www.tabletpcblog.de/wp-content/uploads/2013/07/072913_0534_Bundesnetza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32" y="5597594"/>
            <a:ext cx="1703242" cy="8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ssets-cdn.german-pavilion.com/logos/logo_BMW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80384"/>
            <a:ext cx="1619475" cy="7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 bwMode="auto">
          <a:xfrm flipH="1">
            <a:off x="5796136" y="3717033"/>
            <a:ext cx="996834" cy="720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Gerade Verbindung mit Pfeil 20"/>
          <p:cNvCxnSpPr>
            <a:stCxn id="1038" idx="1"/>
          </p:cNvCxnSpPr>
          <p:nvPr/>
        </p:nvCxnSpPr>
        <p:spPr bwMode="auto">
          <a:xfrm flipH="1">
            <a:off x="4788024" y="2071757"/>
            <a:ext cx="576064" cy="5651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Gerade Verbindung mit Pfeil 21"/>
          <p:cNvCxnSpPr>
            <a:stCxn id="1034" idx="2"/>
          </p:cNvCxnSpPr>
          <p:nvPr/>
        </p:nvCxnSpPr>
        <p:spPr bwMode="auto">
          <a:xfrm>
            <a:off x="2398813" y="2289395"/>
            <a:ext cx="295036" cy="4915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Gerade Verbindung mit Pfeil 22"/>
          <p:cNvCxnSpPr>
            <a:stCxn id="1033" idx="3"/>
          </p:cNvCxnSpPr>
          <p:nvPr/>
        </p:nvCxnSpPr>
        <p:spPr bwMode="auto">
          <a:xfrm>
            <a:off x="1883560" y="3929088"/>
            <a:ext cx="810289" cy="18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Gerade Verbindung mit Pfeil 23"/>
          <p:cNvCxnSpPr>
            <a:stCxn id="1031" idx="0"/>
          </p:cNvCxnSpPr>
          <p:nvPr/>
        </p:nvCxnSpPr>
        <p:spPr bwMode="auto">
          <a:xfrm flipV="1">
            <a:off x="2288704" y="5244859"/>
            <a:ext cx="699120" cy="4937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Gerade Verbindung mit Pfeil 34"/>
          <p:cNvCxnSpPr>
            <a:stCxn id="1036" idx="1"/>
          </p:cNvCxnSpPr>
          <p:nvPr/>
        </p:nvCxnSpPr>
        <p:spPr bwMode="auto">
          <a:xfrm flipH="1" flipV="1">
            <a:off x="4788024" y="5244859"/>
            <a:ext cx="654908" cy="7531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297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9003" y="488952"/>
            <a:ext cx="7444004" cy="649288"/>
          </a:xfrm>
        </p:spPr>
        <p:txBody>
          <a:bodyPr/>
          <a:lstStyle/>
          <a:p>
            <a:pPr marL="285750" indent="-285750">
              <a:spcBef>
                <a:spcPts val="2400"/>
              </a:spcBef>
              <a:spcAft>
                <a:spcPts val="2400"/>
              </a:spcAft>
            </a:pPr>
            <a:r>
              <a:rPr lang="en-US" sz="3000" dirty="0">
                <a:solidFill>
                  <a:srgbClr val="004577"/>
                </a:solidFill>
                <a:cs typeface="Times" pitchFamily="18" charset="0"/>
              </a:rPr>
              <a:t>Mutual Opening – Basic Concept</a:t>
            </a:r>
          </a:p>
        </p:txBody>
      </p:sp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41644" y="1254699"/>
            <a:ext cx="7972038" cy="4978772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800" dirty="0" smtClean="0">
              <a:solidFill>
                <a:srgbClr val="FF0000"/>
              </a:solidFill>
            </a:endParaRPr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sp>
        <p:nvSpPr>
          <p:cNvPr id="7" name="Untertitel 1"/>
          <p:cNvSpPr txBox="1">
            <a:spLocks/>
          </p:cNvSpPr>
          <p:nvPr/>
        </p:nvSpPr>
        <p:spPr bwMode="auto">
          <a:xfrm>
            <a:off x="328579" y="1372263"/>
            <a:ext cx="6526228" cy="497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  <a:ea typeface="+mn-ea"/>
                <a:cs typeface="+mn-cs"/>
              </a:defRPr>
            </a:lvl1pPr>
            <a:lvl2pPr marL="655638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942975" indent="-285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Font typeface="Verdana" pitchFamily="34" charset="0"/>
              <a:buChar char="●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23963" indent="-2794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70000"/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081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9653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4225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797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3369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Two </a:t>
            </a:r>
            <a:r>
              <a:rPr lang="en-US" dirty="0"/>
              <a:t>countries </a:t>
            </a:r>
            <a:r>
              <a:rPr lang="en-US" dirty="0" smtClean="0"/>
              <a:t>mutually open </a:t>
            </a:r>
            <a:r>
              <a:rPr lang="en-US" dirty="0"/>
              <a:t>their </a:t>
            </a:r>
            <a:r>
              <a:rPr lang="en-US" b="1" dirty="0" smtClean="0"/>
              <a:t>national auctions </a:t>
            </a:r>
            <a:r>
              <a:rPr lang="en-US" dirty="0" smtClean="0"/>
              <a:t>for bids </a:t>
            </a:r>
            <a:r>
              <a:rPr lang="en-US" dirty="0"/>
              <a:t>from the partner </a:t>
            </a:r>
            <a:r>
              <a:rPr lang="en-US" dirty="0" smtClean="0"/>
              <a:t>country</a:t>
            </a:r>
          </a:p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endParaRPr lang="en-US" sz="2000" dirty="0" smtClean="0"/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Relatively easy </a:t>
            </a:r>
            <a:r>
              <a:rPr lang="en-US" dirty="0" smtClean="0"/>
              <a:t>to implement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Auction Design </a:t>
            </a:r>
            <a:r>
              <a:rPr lang="en-US" dirty="0" smtClean="0"/>
              <a:t>can be quite similar to national auction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de-DE" sz="2400" kern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47302"/>
              </p:ext>
            </p:extLst>
          </p:nvPr>
        </p:nvGraphicFramePr>
        <p:xfrm>
          <a:off x="618692" y="2769883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</a:tblGrid>
              <a:tr h="755517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F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GB" sz="1800" b="0" kern="1200" baseline="0" noProof="0" dirty="0" smtClean="0">
                          <a:solidFill>
                            <a:srgbClr val="002060"/>
                          </a:solidFill>
                          <a:latin typeface="BundesSans Office"/>
                          <a:ea typeface="+mn-ea"/>
                          <a:cs typeface="+mn-cs"/>
                        </a:rPr>
                        <a:t>e.g. country A (Germany) opens a 50 MW auction for country B; country B (Denmark) opens 10 MW for country A</a:t>
                      </a:r>
                      <a:endParaRPr lang="en-GB" sz="1800" b="0" kern="1200" baseline="0" noProof="0" dirty="0">
                        <a:solidFill>
                          <a:srgbClr val="002060"/>
                        </a:solidFill>
                        <a:latin typeface="BundesSans Office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B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8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41644" y="1254699"/>
            <a:ext cx="7972038" cy="4978772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800" dirty="0" smtClean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9000" y="488953"/>
            <a:ext cx="7444004" cy="649288"/>
          </a:xfrm>
        </p:spPr>
        <p:txBody>
          <a:bodyPr/>
          <a:lstStyle/>
          <a:p>
            <a:r>
              <a:rPr lang="en-US" altLang="de-DE" sz="3000" dirty="0">
                <a:cs typeface="Times" pitchFamily="18" charset="0"/>
              </a:rPr>
              <a:t>Joint </a:t>
            </a:r>
            <a:r>
              <a:rPr lang="en-US" altLang="de-DE" sz="3000" dirty="0" smtClean="0">
                <a:cs typeface="Times" pitchFamily="18" charset="0"/>
              </a:rPr>
              <a:t>Auction– </a:t>
            </a:r>
            <a:r>
              <a:rPr lang="en-US" altLang="de-DE" sz="3000" dirty="0">
                <a:cs typeface="Times" pitchFamily="18" charset="0"/>
              </a:rPr>
              <a:t>Basic Concept   </a:t>
            </a:r>
            <a:endParaRPr lang="en-US" sz="3000" dirty="0">
              <a:cs typeface="Times" pitchFamily="18" charset="0"/>
            </a:endParaRPr>
          </a:p>
        </p:txBody>
      </p:sp>
      <p:sp>
        <p:nvSpPr>
          <p:cNvPr id="6" name="Untertitel 1"/>
          <p:cNvSpPr txBox="1">
            <a:spLocks/>
          </p:cNvSpPr>
          <p:nvPr/>
        </p:nvSpPr>
        <p:spPr bwMode="auto">
          <a:xfrm>
            <a:off x="328573" y="1363554"/>
            <a:ext cx="7606348" cy="497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  <a:ea typeface="+mn-ea"/>
                <a:cs typeface="+mn-cs"/>
              </a:defRPr>
            </a:lvl1pPr>
            <a:lvl2pPr marL="655638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942975" indent="-285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Font typeface="Verdana" pitchFamily="34" charset="0"/>
              <a:buChar char="●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23963" indent="-2794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70000"/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081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9653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4225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797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3369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de-DE" dirty="0" smtClean="0">
              <a:cs typeface="Times" pitchFamily="18" charset="0"/>
            </a:endParaRP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dirty="0" smtClean="0">
                <a:cs typeface="Times" pitchFamily="18" charset="0"/>
              </a:rPr>
              <a:t>Instead of two separate auction countries agree on one </a:t>
            </a:r>
            <a:r>
              <a:rPr lang="en-US" altLang="de-DE" b="1" dirty="0" smtClean="0">
                <a:cs typeface="Times" pitchFamily="18" charset="0"/>
              </a:rPr>
              <a:t>joint auction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US" altLang="de-DE" dirty="0" smtClean="0">
              <a:cs typeface="Times" pitchFamily="18" charset="0"/>
            </a:endParaRPr>
          </a:p>
          <a:p>
            <a:pPr marL="285750" indent="-28575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dirty="0" smtClean="0">
                <a:cs typeface="Times" pitchFamily="18" charset="0"/>
              </a:rPr>
              <a:t>Joint auction procedure, </a:t>
            </a:r>
            <a:r>
              <a:rPr lang="en-US" altLang="de-DE" b="1" dirty="0" smtClean="0">
                <a:cs typeface="Times" pitchFamily="18" charset="0"/>
              </a:rPr>
              <a:t>joint bidding</a:t>
            </a:r>
          </a:p>
          <a:p>
            <a:pPr marL="285750" indent="-28575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dirty="0">
                <a:cs typeface="Times" pitchFamily="18" charset="0"/>
              </a:rPr>
              <a:t>E</a:t>
            </a:r>
            <a:r>
              <a:rPr lang="en-US" altLang="de-DE" dirty="0" smtClean="0">
                <a:cs typeface="Times" pitchFamily="18" charset="0"/>
              </a:rPr>
              <a:t>ach country supports 50 MW with its own national support system 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dirty="0" smtClean="0">
                <a:cs typeface="Times" pitchFamily="18" charset="0"/>
              </a:rPr>
              <a:t>Allows for </a:t>
            </a:r>
            <a:r>
              <a:rPr lang="en-US" altLang="de-DE" b="1" dirty="0" smtClean="0">
                <a:cs typeface="Times" pitchFamily="18" charset="0"/>
              </a:rPr>
              <a:t>joint auction without</a:t>
            </a:r>
            <a:r>
              <a:rPr lang="en-US" altLang="de-DE" dirty="0" smtClean="0">
                <a:cs typeface="Times" pitchFamily="18" charset="0"/>
              </a:rPr>
              <a:t> the need for a new </a:t>
            </a:r>
            <a:r>
              <a:rPr lang="en-US" altLang="de-DE" b="1" dirty="0" smtClean="0">
                <a:cs typeface="Times" pitchFamily="18" charset="0"/>
              </a:rPr>
              <a:t>joint financing</a:t>
            </a:r>
            <a:r>
              <a:rPr lang="en-US" altLang="de-DE" dirty="0" smtClean="0">
                <a:cs typeface="Times" pitchFamily="18" charset="0"/>
              </a:rPr>
              <a:t> mechanism </a:t>
            </a:r>
            <a:r>
              <a:rPr lang="en-US" altLang="de-DE" i="1" dirty="0" smtClean="0">
                <a:cs typeface="Times" pitchFamily="18" charset="0"/>
              </a:rPr>
              <a:t>by piecing together support schemes</a:t>
            </a:r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32788"/>
              </p:ext>
            </p:extLst>
          </p:nvPr>
        </p:nvGraphicFramePr>
        <p:xfrm>
          <a:off x="611560" y="2780928"/>
          <a:ext cx="712879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F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e.g.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country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A and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country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B 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both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plan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auction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50 MW PV;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they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agree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on a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joint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auction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baseline="0" dirty="0" err="1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800" b="0" kern="1200" baseline="0" dirty="0" smtClean="0">
                          <a:solidFill>
                            <a:schemeClr val="bg1"/>
                          </a:solidFill>
                          <a:latin typeface="BundesSans Office"/>
                          <a:ea typeface="+mn-ea"/>
                          <a:cs typeface="+mn-cs"/>
                        </a:rPr>
                        <a:t> 100 MW 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9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9002" y="485908"/>
            <a:ext cx="7444004" cy="648618"/>
          </a:xfrm>
        </p:spPr>
        <p:txBody>
          <a:bodyPr/>
          <a:lstStyle/>
          <a:p>
            <a:r>
              <a:rPr lang="de-DE" altLang="de-DE" sz="3000" dirty="0" smtClean="0">
                <a:cs typeface="Times" pitchFamily="18" charset="0"/>
              </a:rPr>
              <a:t>Background</a:t>
            </a:r>
            <a:endParaRPr lang="de-DE" sz="3000" dirty="0"/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329002" y="1962712"/>
            <a:ext cx="6192018" cy="3266487"/>
          </a:xfrm>
          <a:prstGeom prst="rect">
            <a:avLst/>
          </a:prstGeom>
          <a:solidFill>
            <a:schemeClr val="bg1">
              <a:alpha val="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4577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4F80"/>
                </a:solidFill>
                <a:latin typeface="BundesSans Office"/>
                <a:ea typeface="+mn-ea"/>
              </a:rPr>
              <a:t>Implementing </a:t>
            </a:r>
            <a:r>
              <a:rPr lang="en-US" sz="2000" b="1" dirty="0" smtClean="0">
                <a:solidFill>
                  <a:srgbClr val="004F80"/>
                </a:solidFill>
                <a:latin typeface="BundesSans Office"/>
                <a:ea typeface="+mn-ea"/>
              </a:rPr>
              <a:t>Cooperation Mechanism </a:t>
            </a:r>
            <a:r>
              <a:rPr lang="en-US" sz="2000" dirty="0" smtClean="0">
                <a:solidFill>
                  <a:srgbClr val="004F80"/>
                </a:solidFill>
                <a:latin typeface="BundesSans Office"/>
                <a:ea typeface="+mn-ea"/>
              </a:rPr>
              <a:t>of the current Directive 2009/28 EG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4577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4F80"/>
                </a:solidFill>
                <a:latin typeface="BundesSans Office"/>
                <a:ea typeface="+mn-ea"/>
              </a:rPr>
              <a:t>State aid guidelines </a:t>
            </a:r>
            <a:r>
              <a:rPr lang="en-US" sz="2000" dirty="0" smtClean="0">
                <a:solidFill>
                  <a:srgbClr val="004F80"/>
                </a:solidFill>
                <a:latin typeface="BundesSans Office"/>
                <a:ea typeface="+mn-ea"/>
              </a:rPr>
              <a:t>call for more intensified use of Cooperation mechanism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4577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4F80"/>
                </a:solidFill>
                <a:latin typeface="BundesSans Office"/>
                <a:ea typeface="+mn-ea"/>
              </a:rPr>
              <a:t>Regional cooperation </a:t>
            </a:r>
            <a:r>
              <a:rPr lang="en-US" sz="2000" dirty="0" smtClean="0">
                <a:solidFill>
                  <a:srgbClr val="004F80"/>
                </a:solidFill>
                <a:latin typeface="BundesSans Office"/>
                <a:ea typeface="+mn-ea"/>
              </a:rPr>
              <a:t>will be key element of the new </a:t>
            </a:r>
            <a:r>
              <a:rPr lang="en-US" sz="2000" b="1" dirty="0" smtClean="0">
                <a:solidFill>
                  <a:srgbClr val="004F80"/>
                </a:solidFill>
                <a:latin typeface="BundesSans Office"/>
                <a:ea typeface="+mn-ea"/>
              </a:rPr>
              <a:t>EU Energy framework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4F80"/>
              </a:solidFill>
              <a:latin typeface="BundesSans Office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4F80"/>
              </a:solidFill>
              <a:latin typeface="BundesSans Offic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0910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36354" y="485486"/>
            <a:ext cx="7444004" cy="649288"/>
          </a:xfrm>
        </p:spPr>
        <p:txBody>
          <a:bodyPr/>
          <a:lstStyle/>
          <a:p>
            <a:r>
              <a:rPr lang="en-US" altLang="de-DE" sz="3000" dirty="0">
                <a:cs typeface="Times" pitchFamily="18" charset="0"/>
              </a:rPr>
              <a:t>“Physical” Import </a:t>
            </a:r>
            <a:endParaRPr lang="en-US" sz="3000" dirty="0">
              <a:cs typeface="Times" pitchFamily="18" charset="0"/>
            </a:endParaRPr>
          </a:p>
        </p:txBody>
      </p:sp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23528" y="1994169"/>
            <a:ext cx="6822644" cy="3038397"/>
          </a:xfrm>
        </p:spPr>
        <p:txBody>
          <a:bodyPr tIns="36000" rIns="36000" bIns="36000"/>
          <a:lstStyle/>
          <a:p>
            <a:pPr>
              <a:spcBef>
                <a:spcPts val="1800"/>
              </a:spcBef>
              <a:spcAft>
                <a:spcPts val="1800"/>
              </a:spcAft>
            </a:pPr>
            <a:endParaRPr lang="en-US" altLang="de-DE" sz="1600" i="1" dirty="0" smtClean="0">
              <a:cs typeface="Times" pitchFamily="18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sz="2400" dirty="0" smtClean="0"/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sp>
        <p:nvSpPr>
          <p:cNvPr id="9" name="Rectangle 6"/>
          <p:cNvSpPr/>
          <p:nvPr/>
        </p:nvSpPr>
        <p:spPr bwMode="auto">
          <a:xfrm>
            <a:off x="1" y="2149363"/>
            <a:ext cx="9143999" cy="3384376"/>
          </a:xfrm>
          <a:prstGeom prst="rect">
            <a:avLst/>
          </a:prstGeom>
          <a:solidFill>
            <a:srgbClr val="DADADA"/>
          </a:solidFill>
          <a:ln w="19050" cap="flat" cmpd="sng" algn="ctr">
            <a:solidFill>
              <a:srgbClr val="FBB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1200"/>
              </a:spcBef>
              <a:spcAft>
                <a:spcPts val="18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4F80"/>
                </a:solidFill>
                <a:latin typeface="BundesSans Office"/>
                <a:ea typeface="+mn-ea"/>
              </a:rPr>
              <a:t>“</a:t>
            </a:r>
            <a:r>
              <a:rPr lang="en-US" sz="2000" dirty="0">
                <a:solidFill>
                  <a:srgbClr val="004F80"/>
                </a:solidFill>
                <a:latin typeface="BundesSans Office"/>
                <a:ea typeface="+mn-ea"/>
              </a:rPr>
              <a:t>real” impact on home market is key for public acceptance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4F80"/>
                </a:solidFill>
                <a:latin typeface="BundesSans Office"/>
                <a:ea typeface="+mn-ea"/>
              </a:rPr>
              <a:t>No interference with real electricity flows or market trades 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4F80"/>
                </a:solidFill>
                <a:latin typeface="BundesSans Office"/>
                <a:ea typeface="+mn-ea"/>
              </a:rPr>
              <a:t>Lump sum approach (availability) based on NTC and </a:t>
            </a:r>
            <a:r>
              <a:rPr lang="en-US" sz="2000" dirty="0" smtClean="0">
                <a:solidFill>
                  <a:srgbClr val="004F80"/>
                </a:solidFill>
                <a:latin typeface="BundesSans Office"/>
                <a:ea typeface="+mn-ea"/>
              </a:rPr>
              <a:t>De-rating</a:t>
            </a:r>
            <a:endParaRPr lang="en-US" sz="2000" dirty="0">
              <a:solidFill>
                <a:srgbClr val="004F80"/>
              </a:solidFill>
              <a:latin typeface="BundesSans Office"/>
              <a:ea typeface="+mn-ea"/>
            </a:endParaRP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4F80"/>
                </a:solidFill>
                <a:latin typeface="BundesSans Office"/>
                <a:ea typeface="+mn-ea"/>
              </a:rPr>
              <a:t>But stable political figure needed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4F80"/>
                </a:solidFill>
                <a:latin typeface="BundesSans Office"/>
                <a:ea typeface="+mn-ea"/>
              </a:rPr>
              <a:t>Lessons learned: individual assessment very difficult, unbalanced, </a:t>
            </a:r>
            <a:r>
              <a:rPr lang="en-US" sz="2000" dirty="0" smtClean="0">
                <a:solidFill>
                  <a:srgbClr val="004F80"/>
                </a:solidFill>
                <a:latin typeface="BundesSans Office"/>
                <a:ea typeface="+mn-ea"/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28191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2759" y="486610"/>
            <a:ext cx="7516216" cy="458233"/>
          </a:xfrm>
        </p:spPr>
        <p:txBody>
          <a:bodyPr/>
          <a:lstStyle/>
          <a:p>
            <a:r>
              <a:rPr lang="en-US" dirty="0" smtClean="0">
                <a:cs typeface="Times" pitchFamily="18" charset="0"/>
              </a:rPr>
              <a:t>Mutual Opening </a:t>
            </a:r>
            <a:r>
              <a:rPr lang="en-US" i="1" dirty="0" smtClean="0">
                <a:cs typeface="Times" pitchFamily="18" charset="0"/>
              </a:rPr>
              <a:t>vs</a:t>
            </a:r>
            <a:r>
              <a:rPr lang="en-US" i="1" dirty="0">
                <a:cs typeface="Times" pitchFamily="18" charset="0"/>
              </a:rPr>
              <a:t>. </a:t>
            </a:r>
            <a:r>
              <a:rPr lang="en-US" dirty="0">
                <a:cs typeface="Times" pitchFamily="18" charset="0"/>
              </a:rPr>
              <a:t> Joint </a:t>
            </a:r>
            <a:r>
              <a:rPr lang="en-US" dirty="0" smtClean="0">
                <a:cs typeface="Times" pitchFamily="18" charset="0"/>
              </a:rPr>
              <a:t>Auction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43999"/>
              </p:ext>
            </p:extLst>
          </p:nvPr>
        </p:nvGraphicFramePr>
        <p:xfrm>
          <a:off x="323529" y="2060848"/>
          <a:ext cx="8496942" cy="4307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833018">
                <a:tc>
                  <a:txBody>
                    <a:bodyPr/>
                    <a:lstStyle/>
                    <a:p>
                      <a:endParaRPr lang="en-US" noProof="0" dirty="0">
                        <a:latin typeface="BundesSans Offic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 smtClean="0">
                        <a:latin typeface="BundesSans Office"/>
                      </a:endParaRPr>
                    </a:p>
                    <a:p>
                      <a:pPr algn="ctr"/>
                      <a:r>
                        <a:rPr lang="en-US" sz="1800" noProof="0" dirty="0" smtClean="0">
                          <a:latin typeface="BundesSans Office"/>
                        </a:rPr>
                        <a:t>Mutual Opening </a:t>
                      </a:r>
                      <a:endParaRPr lang="en-US" noProof="0" dirty="0">
                        <a:latin typeface="BundesSans Office"/>
                      </a:endParaRPr>
                    </a:p>
                  </a:txBody>
                  <a:tcPr>
                    <a:solidFill>
                      <a:srgbClr val="FBB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>
                        <a:latin typeface="BundesSans Office"/>
                      </a:endParaRPr>
                    </a:p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BundesSans Office"/>
                        </a:rPr>
                        <a:t>Joint auction </a:t>
                      </a:r>
                      <a:endParaRPr lang="en-US" noProof="0" dirty="0">
                        <a:solidFill>
                          <a:schemeClr val="bg1"/>
                        </a:solidFill>
                        <a:latin typeface="BundesSans Office"/>
                      </a:endParaRPr>
                    </a:p>
                  </a:txBody>
                  <a:tcPr>
                    <a:solidFill>
                      <a:srgbClr val="004577"/>
                    </a:solidFill>
                  </a:tcPr>
                </a:tc>
              </a:tr>
              <a:tr h="2135086"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Auction Design </a:t>
                      </a:r>
                    </a:p>
                    <a:p>
                      <a:pPr algn="l"/>
                      <a:r>
                        <a:rPr lang="en-US" b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(e.g. pricing rule, premium)</a:t>
                      </a:r>
                      <a:endParaRPr lang="en-US" b="0" noProof="0" dirty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Auction design is set</a:t>
                      </a:r>
                      <a: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by the country who </a:t>
                      </a:r>
                    </a:p>
                    <a:p>
                      <a:pPr algn="ctr"/>
                      <a: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applies the tender</a:t>
                      </a:r>
                      <a:r>
                        <a:rPr lang="en-US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/>
                      </a:r>
                      <a:br>
                        <a:rPr lang="en-US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</a:br>
                      <a:endParaRPr lang="en-US" noProof="0" dirty="0" smtClean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Different</a:t>
                      </a:r>
                      <a: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 auction design possible</a:t>
                      </a:r>
                      <a:endParaRPr lang="en-US" noProof="0" dirty="0" smtClean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aseline="0" noProof="0" dirty="0" smtClean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  <a:p>
                      <a:endParaRPr lang="en-US" baseline="0" noProof="0" dirty="0" smtClean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  <a:p>
                      <a:pPr algn="ctr"/>
                      <a: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Joint auction design required</a:t>
                      </a:r>
                      <a:r>
                        <a:rPr lang="en-US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 </a:t>
                      </a:r>
                    </a:p>
                    <a:p>
                      <a:endParaRPr lang="en-US" baseline="0" noProof="0" dirty="0" smtClean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  <a:p>
                      <a: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/>
                      </a:r>
                      <a:b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</a:br>
                      <a: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 </a:t>
                      </a:r>
                      <a:b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</a:br>
                      <a:endParaRPr lang="en-US" noProof="0" dirty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</a:txBody>
                  <a:tcPr anchor="ctr"/>
                </a:tc>
              </a:tr>
              <a:tr h="833018">
                <a:tc>
                  <a:txBody>
                    <a:bodyPr/>
                    <a:lstStyle/>
                    <a:p>
                      <a:pPr algn="l"/>
                      <a:r>
                        <a:rPr lang="en-US" b="1" i="0" u="none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Local </a:t>
                      </a:r>
                      <a:r>
                        <a:rPr lang="en-US" b="1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Conditions </a:t>
                      </a:r>
                    </a:p>
                    <a:p>
                      <a:pPr algn="l"/>
                      <a:r>
                        <a:rPr lang="en-US" b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(site restriction; grid connection; congestion)</a:t>
                      </a:r>
                      <a:endParaRPr lang="en-US" b="0" noProof="0" dirty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noProof="0" dirty="0" smtClean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  <a:p>
                      <a:pPr algn="just"/>
                      <a:r>
                        <a:rPr lang="en-US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Rules and</a:t>
                      </a:r>
                      <a:r>
                        <a:rPr lang="en-US" baseline="0" noProof="0" dirty="0" smtClean="0">
                          <a:solidFill>
                            <a:srgbClr val="004F80"/>
                          </a:solidFill>
                          <a:latin typeface="BundesSans Office"/>
                        </a:rPr>
                        <a:t> conditions of the country apply in which the installation is to be implemented</a:t>
                      </a:r>
                    </a:p>
                    <a:p>
                      <a:pPr algn="ctr"/>
                      <a:endParaRPr lang="en-US" noProof="0" dirty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>
                        <a:solidFill>
                          <a:srgbClr val="004F80"/>
                        </a:solidFill>
                        <a:latin typeface="BundesSans Office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smtClean="0">
                <a:solidFill>
                  <a:srgbClr val="38669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89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36354" y="485486"/>
            <a:ext cx="7444004" cy="649288"/>
          </a:xfrm>
        </p:spPr>
        <p:txBody>
          <a:bodyPr/>
          <a:lstStyle/>
          <a:p>
            <a:r>
              <a:rPr lang="en-US" altLang="de-DE" sz="3000" dirty="0">
                <a:cs typeface="Times" pitchFamily="18" charset="0"/>
              </a:rPr>
              <a:t>Market Premium </a:t>
            </a:r>
            <a:endParaRPr lang="en-US" sz="3000" dirty="0">
              <a:cs typeface="Times" pitchFamily="18" charset="0"/>
            </a:endParaRPr>
          </a:p>
        </p:txBody>
      </p:sp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23528" y="1994169"/>
            <a:ext cx="6822644" cy="3038397"/>
          </a:xfrm>
        </p:spPr>
        <p:txBody>
          <a:bodyPr tIns="36000" rIns="36000" bIns="36000"/>
          <a:lstStyle/>
          <a:p>
            <a:pPr>
              <a:spcBef>
                <a:spcPts val="1800"/>
              </a:spcBef>
              <a:spcAft>
                <a:spcPts val="1800"/>
              </a:spcAft>
            </a:pPr>
            <a:endParaRPr lang="en-US" altLang="de-DE" sz="1600" i="1" dirty="0" smtClean="0">
              <a:cs typeface="Times" pitchFamily="18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sz="2400" dirty="0" smtClean="0"/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5530" y="2112832"/>
            <a:ext cx="6544742" cy="3620424"/>
            <a:chOff x="683568" y="4307516"/>
            <a:chExt cx="5184000" cy="1794808"/>
          </a:xfrm>
        </p:grpSpPr>
        <p:sp>
          <p:nvSpPr>
            <p:cNvPr id="2" name="Rectangle 1"/>
            <p:cNvSpPr/>
            <p:nvPr/>
          </p:nvSpPr>
          <p:spPr bwMode="auto">
            <a:xfrm>
              <a:off x="683568" y="4307516"/>
              <a:ext cx="5184000" cy="504000"/>
            </a:xfrm>
            <a:prstGeom prst="rect">
              <a:avLst/>
            </a:prstGeom>
            <a:solidFill>
              <a:srgbClr val="00B0DB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Fixed </a:t>
              </a:r>
              <a:r>
                <a:rPr lang="de-DE" sz="2000" dirty="0" err="1">
                  <a:solidFill>
                    <a:schemeClr val="bg1"/>
                  </a:solidFill>
                  <a:latin typeface="BundesSans Office"/>
                  <a:ea typeface="+mn-ea"/>
                </a:rPr>
                <a:t>market</a:t>
              </a:r>
              <a:r>
                <a:rPr lang="de-DE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 premium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83568" y="4952920"/>
              <a:ext cx="5184000" cy="504000"/>
            </a:xfrm>
            <a:prstGeom prst="rect">
              <a:avLst/>
            </a:prstGeom>
            <a:solidFill>
              <a:srgbClr val="FBB9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Sliding market premium </a:t>
              </a:r>
              <a:endParaRPr lang="en-US" sz="2000" dirty="0" smtClean="0">
                <a:solidFill>
                  <a:schemeClr val="bg1"/>
                </a:solidFill>
                <a:latin typeface="BundesSans Office"/>
                <a:ea typeface="+mn-ea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undesSans Office"/>
                  <a:ea typeface="+mn-ea"/>
                </a:rPr>
                <a:t>based </a:t>
              </a:r>
              <a:r>
                <a:rPr lang="en-US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on </a:t>
              </a:r>
              <a:r>
                <a:rPr lang="en-US" sz="2000" dirty="0" smtClean="0">
                  <a:solidFill>
                    <a:schemeClr val="bg1"/>
                  </a:solidFill>
                  <a:latin typeface="BundesSans Office"/>
                  <a:ea typeface="+mn-ea"/>
                </a:rPr>
                <a:t>the market prices of the host </a:t>
              </a:r>
              <a:r>
                <a:rPr lang="en-US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country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83568" y="5598324"/>
              <a:ext cx="5184000" cy="504000"/>
            </a:xfrm>
            <a:prstGeom prst="rect">
              <a:avLst/>
            </a:prstGeom>
            <a:solidFill>
              <a:srgbClr val="004577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Sliding market premium </a:t>
              </a:r>
              <a:endParaRPr lang="en-US" sz="2000" dirty="0" smtClean="0">
                <a:solidFill>
                  <a:schemeClr val="bg1"/>
                </a:solidFill>
                <a:latin typeface="BundesSans Office"/>
                <a:ea typeface="+mn-ea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undesSans Office"/>
                  <a:ea typeface="+mn-ea"/>
                </a:rPr>
                <a:t>based </a:t>
              </a:r>
              <a:r>
                <a:rPr lang="en-US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on average </a:t>
              </a:r>
              <a:r>
                <a:rPr lang="en-US" sz="2000" dirty="0" smtClean="0">
                  <a:solidFill>
                    <a:schemeClr val="bg1"/>
                  </a:solidFill>
                  <a:latin typeface="BundesSans Office"/>
                  <a:ea typeface="+mn-ea"/>
                </a:rPr>
                <a:t>market prices </a:t>
              </a:r>
              <a:r>
                <a:rPr lang="en-US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of </a:t>
              </a:r>
              <a:r>
                <a:rPr lang="en-US" sz="2000" dirty="0" smtClean="0">
                  <a:solidFill>
                    <a:schemeClr val="bg1"/>
                  </a:solidFill>
                  <a:latin typeface="BundesSans Office"/>
                  <a:ea typeface="+mn-ea"/>
                </a:rPr>
                <a:t>cooperation </a:t>
              </a:r>
              <a:r>
                <a:rPr lang="en-US" sz="2000" dirty="0">
                  <a:solidFill>
                    <a:schemeClr val="bg1"/>
                  </a:solidFill>
                  <a:latin typeface="BundesSans Office"/>
                  <a:ea typeface="+mn-ea"/>
                </a:rPr>
                <a:t>countries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6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41644" y="1254699"/>
            <a:ext cx="7972038" cy="4978772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800" dirty="0" smtClean="0">
              <a:solidFill>
                <a:srgbClr val="FF0000"/>
              </a:solidFill>
            </a:endParaRPr>
          </a:p>
        </p:txBody>
      </p:sp>
      <p:sp>
        <p:nvSpPr>
          <p:cNvPr id="6" name="Untertitel 1"/>
          <p:cNvSpPr txBox="1">
            <a:spLocks/>
          </p:cNvSpPr>
          <p:nvPr/>
        </p:nvSpPr>
        <p:spPr bwMode="auto">
          <a:xfrm>
            <a:off x="333029" y="2679497"/>
            <a:ext cx="7972038" cy="389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  <a:ea typeface="+mn-ea"/>
                <a:cs typeface="+mn-cs"/>
              </a:defRPr>
            </a:lvl1pPr>
            <a:lvl2pPr marL="655638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942975" indent="-285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Font typeface="Verdana" pitchFamily="34" charset="0"/>
              <a:buChar char="●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23963" indent="-2794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70000"/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081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9653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4225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797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3369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 smtClean="0">
              <a:cs typeface="Times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4577"/>
              </a:solidFill>
              <a:cs typeface="Times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 smtClean="0">
              <a:cs typeface="Times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>
              <a:cs typeface="Times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 smtClean="0">
              <a:cs typeface="Times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cs typeface="Times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Times" pitchFamily="18" charset="0"/>
              </a:rPr>
              <a:t>Assigning </a:t>
            </a:r>
            <a:r>
              <a:rPr lang="en-US" dirty="0" smtClean="0">
                <a:cs typeface="Times" pitchFamily="18" charset="0"/>
              </a:rPr>
              <a:t>will </a:t>
            </a:r>
            <a:r>
              <a:rPr lang="en-US" dirty="0">
                <a:cs typeface="Times" pitchFamily="18" charset="0"/>
              </a:rPr>
              <a:t>be done after bids are awarded at random by using a pre-determined </a:t>
            </a:r>
            <a:r>
              <a:rPr lang="en-US" dirty="0" smtClean="0">
                <a:cs typeface="Times" pitchFamily="18" charset="0"/>
              </a:rPr>
              <a:t>key</a:t>
            </a:r>
            <a:endParaRPr lang="en-US" sz="2400" b="1" dirty="0">
              <a:cs typeface="Times" pitchFamily="18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endParaRPr lang="en-US" sz="2400" dirty="0">
              <a:cs typeface="Times" pitchFamily="18" charset="0"/>
            </a:endParaRPr>
          </a:p>
          <a:p>
            <a:pPr marL="285750" indent="-285750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US" sz="2400" kern="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97803" y="490926"/>
            <a:ext cx="7496085" cy="646703"/>
          </a:xfrm>
        </p:spPr>
        <p:txBody>
          <a:bodyPr/>
          <a:lstStyle/>
          <a:p>
            <a:r>
              <a:rPr lang="en-US" altLang="de-DE" sz="2600" dirty="0" smtClean="0">
                <a:cs typeface="Times" pitchFamily="18" charset="0"/>
              </a:rPr>
              <a:t>How to “Piece” Support </a:t>
            </a:r>
            <a:r>
              <a:rPr lang="en-US" altLang="de-DE" sz="2600" dirty="0">
                <a:cs typeface="Times" pitchFamily="18" charset="0"/>
              </a:rPr>
              <a:t>S</a:t>
            </a:r>
            <a:r>
              <a:rPr lang="en-US" altLang="de-DE" sz="2600" dirty="0" smtClean="0">
                <a:cs typeface="Times" pitchFamily="18" charset="0"/>
              </a:rPr>
              <a:t>chemes </a:t>
            </a:r>
            <a:r>
              <a:rPr lang="en-US" altLang="de-DE" sz="2600" dirty="0">
                <a:cs typeface="Times" pitchFamily="18" charset="0"/>
              </a:rPr>
              <a:t>T</a:t>
            </a:r>
            <a:r>
              <a:rPr lang="en-US" altLang="de-DE" sz="2600" dirty="0" smtClean="0">
                <a:cs typeface="Times" pitchFamily="18" charset="0"/>
              </a:rPr>
              <a:t>ogether?</a:t>
            </a:r>
            <a:endParaRPr lang="en-US" sz="2600" dirty="0"/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03648" y="2727095"/>
            <a:ext cx="5968529" cy="2498728"/>
            <a:chOff x="1471204" y="2340032"/>
            <a:chExt cx="5972981" cy="249872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835" y="2340032"/>
              <a:ext cx="4932040" cy="2498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471204" y="2647402"/>
              <a:ext cx="15199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>
                  <a:solidFill>
                    <a:srgbClr val="002060"/>
                  </a:solidFill>
                  <a:latin typeface="+mn-lt"/>
                </a:defRPr>
              </a:lvl1pPr>
            </a:lstStyle>
            <a:p>
              <a:r>
                <a:rPr lang="de-DE" dirty="0">
                  <a:solidFill>
                    <a:srgbClr val="004F80"/>
                  </a:solidFill>
                  <a:latin typeface="BundesSans Office"/>
                  <a:ea typeface="+mn-ea"/>
                </a:rPr>
                <a:t>Clearing </a:t>
              </a:r>
              <a:r>
                <a:rPr lang="de-DE" dirty="0" err="1">
                  <a:solidFill>
                    <a:srgbClr val="004F80"/>
                  </a:solidFill>
                  <a:latin typeface="BundesSans Office"/>
                  <a:ea typeface="+mn-ea"/>
                </a:rPr>
                <a:t>price</a:t>
              </a:r>
              <a:r>
                <a:rPr lang="de-DE" dirty="0">
                  <a:solidFill>
                    <a:srgbClr val="004F80"/>
                  </a:solidFill>
                  <a:latin typeface="BundesSans Office"/>
                  <a:ea typeface="+mn-ea"/>
                </a:rPr>
                <a:t> = </a:t>
              </a:r>
              <a:r>
                <a:rPr lang="de-DE" dirty="0" err="1">
                  <a:solidFill>
                    <a:srgbClr val="004F80"/>
                  </a:solidFill>
                  <a:latin typeface="BundesSans Office"/>
                  <a:ea typeface="+mn-ea"/>
                </a:rPr>
                <a:t>support</a:t>
              </a:r>
              <a:r>
                <a:rPr lang="de-DE" dirty="0">
                  <a:solidFill>
                    <a:srgbClr val="004F80"/>
                  </a:solidFill>
                  <a:latin typeface="BundesSans Office"/>
                  <a:ea typeface="+mn-ea"/>
                </a:rPr>
                <a:t> </a:t>
              </a:r>
              <a:r>
                <a:rPr lang="de-DE" dirty="0" err="1">
                  <a:solidFill>
                    <a:srgbClr val="004F80"/>
                  </a:solidFill>
                  <a:latin typeface="BundesSans Office"/>
                  <a:ea typeface="+mn-ea"/>
                </a:rPr>
                <a:t>volume</a:t>
              </a:r>
              <a:endParaRPr lang="de-DE" dirty="0">
                <a:solidFill>
                  <a:srgbClr val="004F80"/>
                </a:solidFill>
                <a:latin typeface="BundesSans Office"/>
                <a:ea typeface="+mn-ea"/>
              </a:endParaRPr>
            </a:p>
            <a:p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71976" y="2424795"/>
              <a:ext cx="1872209" cy="1328023"/>
            </a:xfrm>
            <a:prstGeom prst="wedgeRoundRectCallout">
              <a:avLst>
                <a:gd name="adj1" fmla="val -67701"/>
                <a:gd name="adj2" fmla="val -17932"/>
                <a:gd name="adj3" fmla="val 16667"/>
              </a:avLst>
            </a:prstGeom>
            <a:solidFill>
              <a:srgbClr val="FBB900"/>
            </a:solidFill>
          </p:spPr>
          <p:txBody>
            <a:bodyPr wrap="square" rtlCol="0" anchor="ctr">
              <a:spAutoFit/>
            </a:bodyPr>
            <a:lstStyle>
              <a:defPPr>
                <a:defRPr lang="de-DE"/>
              </a:defPPr>
              <a:lvl1pPr>
                <a:defRPr sz="1000">
                  <a:solidFill>
                    <a:srgbClr val="002060"/>
                  </a:solidFill>
                </a:defRPr>
              </a:lvl1pPr>
            </a:lstStyle>
            <a:p>
              <a:r>
                <a:rPr lang="en-GB" sz="1200" dirty="0" smtClean="0">
                  <a:solidFill>
                    <a:srgbClr val="004577"/>
                  </a:solidFill>
                  <a:latin typeface="BundesSans Office"/>
                  <a:ea typeface="+mn-ea"/>
                </a:rPr>
                <a:t>Colour shows to which country the installation is assigned to (irrespective of their location)</a:t>
              </a:r>
            </a:p>
            <a:p>
              <a:endParaRPr lang="de-DE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0865" y="4431748"/>
              <a:ext cx="1800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>
                  <a:solidFill>
                    <a:srgbClr val="002060"/>
                  </a:solidFill>
                  <a:latin typeface="+mn-lt"/>
                </a:defRPr>
              </a:lvl1pPr>
            </a:lstStyle>
            <a:p>
              <a:r>
                <a:rPr lang="de-DE" dirty="0" err="1">
                  <a:solidFill>
                    <a:srgbClr val="004F80"/>
                  </a:solidFill>
                  <a:latin typeface="BundesSans Office"/>
                  <a:ea typeface="+mn-ea"/>
                </a:rPr>
                <a:t>Auction</a:t>
              </a:r>
              <a:r>
                <a:rPr lang="de-DE" dirty="0">
                  <a:solidFill>
                    <a:srgbClr val="004F80"/>
                  </a:solidFill>
                  <a:latin typeface="BundesSans Office"/>
                  <a:ea typeface="+mn-ea"/>
                </a:rPr>
                <a:t> </a:t>
              </a:r>
              <a:r>
                <a:rPr lang="de-DE" dirty="0" err="1">
                  <a:solidFill>
                    <a:srgbClr val="004F80"/>
                  </a:solidFill>
                  <a:latin typeface="BundesSans Office"/>
                  <a:ea typeface="+mn-ea"/>
                </a:rPr>
                <a:t>volume</a:t>
              </a:r>
              <a:endParaRPr lang="en-GB" dirty="0">
                <a:solidFill>
                  <a:srgbClr val="004F80"/>
                </a:solidFill>
                <a:latin typeface="BundesSans Office"/>
                <a:ea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3848" y="4438217"/>
              <a:ext cx="18202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>
                  <a:solidFill>
                    <a:srgbClr val="002060"/>
                  </a:solidFill>
                  <a:latin typeface="+mn-lt"/>
                </a:defRPr>
              </a:lvl1pPr>
            </a:lstStyle>
            <a:p>
              <a:r>
                <a:rPr lang="de-DE" dirty="0" err="1">
                  <a:solidFill>
                    <a:srgbClr val="004F80"/>
                  </a:solidFill>
                  <a:latin typeface="BundesSans Office"/>
                  <a:ea typeface="+mn-ea"/>
                </a:rPr>
                <a:t>Awarded</a:t>
              </a:r>
              <a:r>
                <a:rPr lang="de-DE" dirty="0">
                  <a:solidFill>
                    <a:srgbClr val="004F80"/>
                  </a:solidFill>
                  <a:latin typeface="BundesSans Office"/>
                  <a:ea typeface="+mn-ea"/>
                </a:rPr>
                <a:t> </a:t>
              </a:r>
              <a:r>
                <a:rPr lang="de-DE" dirty="0" err="1">
                  <a:solidFill>
                    <a:srgbClr val="004F80"/>
                  </a:solidFill>
                  <a:latin typeface="BundesSans Office"/>
                  <a:ea typeface="+mn-ea"/>
                </a:rPr>
                <a:t>bids</a:t>
              </a:r>
              <a:endParaRPr lang="en-GB" dirty="0">
                <a:solidFill>
                  <a:srgbClr val="004F80"/>
                </a:solidFill>
                <a:latin typeface="BundesSans Office"/>
                <a:ea typeface="+mn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03648" y="4881728"/>
            <a:ext cx="177948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defTabSz="914400" latinLnBrk="0">
              <a:lnSpc>
                <a:spcPct val="100000"/>
              </a:lnSpc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lang="de-DE" sz="700" dirty="0" smtClean="0">
                <a:solidFill>
                  <a:srgbClr val="004F80"/>
                </a:solidFill>
                <a:latin typeface="BundesSans Office"/>
                <a:ea typeface="+mn-ea"/>
              </a:rPr>
              <a:t>* Dark </a:t>
            </a:r>
            <a:r>
              <a:rPr lang="de-DE" sz="700" dirty="0" err="1">
                <a:solidFill>
                  <a:srgbClr val="004F80"/>
                </a:solidFill>
                <a:latin typeface="BundesSans Office"/>
                <a:ea typeface="+mn-ea"/>
              </a:rPr>
              <a:t>blue:partner</a:t>
            </a:r>
            <a:r>
              <a:rPr lang="de-DE" sz="700" dirty="0">
                <a:solidFill>
                  <a:srgbClr val="004F80"/>
                </a:solidFill>
                <a:latin typeface="BundesSans Office"/>
                <a:ea typeface="+mn-ea"/>
              </a:rPr>
              <a:t> </a:t>
            </a:r>
            <a:r>
              <a:rPr lang="de-DE" sz="700" dirty="0" err="1" smtClean="0">
                <a:solidFill>
                  <a:srgbClr val="004F80"/>
                </a:solidFill>
                <a:latin typeface="BundesSans Office"/>
                <a:ea typeface="+mn-ea"/>
              </a:rPr>
              <a:t>country</a:t>
            </a:r>
            <a:endParaRPr lang="de-DE" sz="700" dirty="0" smtClean="0">
              <a:solidFill>
                <a:srgbClr val="004F80"/>
              </a:solidFill>
              <a:latin typeface="BundesSans Office"/>
              <a:ea typeface="+mn-ea"/>
            </a:endParaRPr>
          </a:p>
          <a:p>
            <a:pPr marL="474663" marR="0" indent="-474663" defTabSz="914400" latinLnBrk="0">
              <a:lnSpc>
                <a:spcPct val="100000"/>
              </a:lnSpc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lang="de-DE" sz="700" dirty="0" smtClean="0">
                <a:solidFill>
                  <a:srgbClr val="004F80"/>
                </a:solidFill>
                <a:latin typeface="BundesSans Office"/>
                <a:ea typeface="+mn-ea"/>
              </a:rPr>
              <a:t>  Light </a:t>
            </a:r>
            <a:r>
              <a:rPr lang="de-DE" sz="700" dirty="0" err="1">
                <a:solidFill>
                  <a:srgbClr val="004F80"/>
                </a:solidFill>
                <a:latin typeface="BundesSans Office"/>
                <a:ea typeface="+mn-ea"/>
              </a:rPr>
              <a:t>blue</a:t>
            </a:r>
            <a:r>
              <a:rPr lang="de-DE" sz="700" dirty="0">
                <a:solidFill>
                  <a:srgbClr val="004F80"/>
                </a:solidFill>
                <a:latin typeface="BundesSans Office"/>
                <a:ea typeface="+mn-ea"/>
              </a:rPr>
              <a:t>: Germany</a:t>
            </a:r>
            <a:endParaRPr lang="en-US" sz="700" dirty="0">
              <a:solidFill>
                <a:srgbClr val="004F80"/>
              </a:solidFill>
              <a:latin typeface="BundesSans Office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37629"/>
            <a:ext cx="6984776" cy="2751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131" y="1963306"/>
            <a:ext cx="6578307" cy="9879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de-DE" sz="2000" dirty="0">
                <a:solidFill>
                  <a:srgbClr val="004F80"/>
                </a:solidFill>
                <a:latin typeface="BundesSans Office"/>
                <a:ea typeface="+mn-ea"/>
                <a:cs typeface="Times" pitchFamily="18" charset="0"/>
              </a:rPr>
              <a:t>Each installation is assigned </a:t>
            </a:r>
            <a:r>
              <a:rPr lang="en-GB" sz="2000" dirty="0">
                <a:solidFill>
                  <a:srgbClr val="004F80"/>
                </a:solidFill>
                <a:latin typeface="BundesSans Office"/>
                <a:ea typeface="+mn-ea"/>
                <a:cs typeface="Times" pitchFamily="18" charset="0"/>
              </a:rPr>
              <a:t>the support scheme of either one country or the other </a:t>
            </a:r>
            <a:endParaRPr lang="en-US" sz="2000" dirty="0">
              <a:solidFill>
                <a:srgbClr val="004F80"/>
              </a:solidFill>
              <a:latin typeface="BundesSans Office"/>
              <a:ea typeface="+mn-ea"/>
              <a:cs typeface="Times" pitchFamily="18" charset="0"/>
            </a:endParaRPr>
          </a:p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6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35205" y="489502"/>
            <a:ext cx="8208912" cy="637911"/>
          </a:xfrm>
        </p:spPr>
        <p:txBody>
          <a:bodyPr/>
          <a:lstStyle/>
          <a:p>
            <a:r>
              <a:rPr lang="de-DE" altLang="de-DE" sz="3000" dirty="0" smtClean="0">
                <a:cs typeface="Times" pitchFamily="18" charset="0"/>
              </a:rPr>
              <a:t>Key Goals </a:t>
            </a:r>
            <a:r>
              <a:rPr lang="de-DE" altLang="de-DE" sz="3000" dirty="0" err="1" smtClean="0">
                <a:cs typeface="Times" pitchFamily="18" charset="0"/>
              </a:rPr>
              <a:t>and</a:t>
            </a:r>
            <a:r>
              <a:rPr lang="de-DE" altLang="de-DE" sz="3000" dirty="0" smtClean="0">
                <a:cs typeface="Times" pitchFamily="18" charset="0"/>
              </a:rPr>
              <a:t> </a:t>
            </a:r>
            <a:r>
              <a:rPr lang="en-US" sz="3000" dirty="0">
                <a:cs typeface="Times" pitchFamily="18" charset="0"/>
              </a:rPr>
              <a:t>Guiding Principles</a:t>
            </a:r>
            <a:endParaRPr lang="de-DE" sz="3000" dirty="0">
              <a:cs typeface="Times" pitchFamily="18" charset="0"/>
            </a:endParaRPr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1200" dirty="0" smtClean="0"/>
          </a:p>
        </p:txBody>
      </p:sp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35205" y="1301004"/>
            <a:ext cx="6534612" cy="4978772"/>
          </a:xfrm>
        </p:spPr>
        <p:txBody>
          <a:bodyPr tIns="36000" rIns="36000" bIns="36000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1" dirty="0" smtClean="0"/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EU compatibility </a:t>
            </a:r>
            <a:r>
              <a:rPr lang="en-US" dirty="0"/>
              <a:t>of national support </a:t>
            </a:r>
            <a:r>
              <a:rPr lang="en-US" dirty="0" smtClean="0"/>
              <a:t>schemes but </a:t>
            </a:r>
            <a:r>
              <a:rPr lang="en-US" b="1" dirty="0" smtClean="0"/>
              <a:t>limited amounts </a:t>
            </a:r>
            <a:r>
              <a:rPr lang="en-US" dirty="0" smtClean="0"/>
              <a:t>(in Germany 5 % ~ 250 MW)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Regional </a:t>
            </a:r>
            <a:r>
              <a:rPr lang="en-US" b="1" dirty="0"/>
              <a:t>integration </a:t>
            </a:r>
            <a:r>
              <a:rPr lang="en-US" dirty="0" smtClean="0"/>
              <a:t>and </a:t>
            </a:r>
            <a:r>
              <a:rPr lang="en-US" b="1" dirty="0"/>
              <a:t>j</a:t>
            </a:r>
            <a:r>
              <a:rPr lang="en-US" b="1" dirty="0" smtClean="0"/>
              <a:t>oint learning</a:t>
            </a:r>
            <a:r>
              <a:rPr lang="en-US" dirty="0" smtClean="0"/>
              <a:t> </a:t>
            </a:r>
            <a:endParaRPr lang="en-US" dirty="0"/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Using </a:t>
            </a:r>
            <a:r>
              <a:rPr lang="en-US" b="1" dirty="0"/>
              <a:t>regional synergies </a:t>
            </a:r>
            <a:r>
              <a:rPr lang="en-US" dirty="0"/>
              <a:t>(e.g. diversification of RES</a:t>
            </a:r>
            <a:r>
              <a:rPr lang="en-US" dirty="0" smtClean="0"/>
              <a:t>) and more </a:t>
            </a:r>
            <a:r>
              <a:rPr lang="en-US" b="1" dirty="0"/>
              <a:t>competition</a:t>
            </a:r>
            <a:r>
              <a:rPr lang="en-US" dirty="0"/>
              <a:t> </a:t>
            </a:r>
            <a:endParaRPr lang="en-US" dirty="0" smtClean="0"/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Pilot</a:t>
            </a:r>
            <a:r>
              <a:rPr lang="en-US" dirty="0"/>
              <a:t> opening should be a </a:t>
            </a:r>
            <a:r>
              <a:rPr lang="en-US" b="1" dirty="0"/>
              <a:t>testing ground 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Avoid complex </a:t>
            </a:r>
            <a:r>
              <a:rPr lang="en-US" b="1" dirty="0" smtClean="0"/>
              <a:t>administrative structures</a:t>
            </a:r>
            <a:endParaRPr lang="en-US" b="1" dirty="0"/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Concept should be </a:t>
            </a:r>
            <a:r>
              <a:rPr lang="en-US" b="1" dirty="0"/>
              <a:t>scalable 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4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384000" y="2060848"/>
            <a:ext cx="2376000" cy="2880000"/>
          </a:xfrm>
          <a:prstGeom prst="rect">
            <a:avLst/>
          </a:prstGeom>
          <a:solidFill>
            <a:srgbClr val="FBB900"/>
          </a:solidFill>
          <a:ln w="3175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solidFill>
                <a:schemeClr val="bg1"/>
              </a:solidFill>
              <a:latin typeface="BundesSans Office"/>
              <a:ea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chemeClr val="bg1"/>
              </a:solidFill>
              <a:latin typeface="BundesSans Office"/>
              <a:ea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solidFill>
                <a:schemeClr val="bg1"/>
              </a:solidFill>
              <a:latin typeface="BundesSans Office"/>
              <a:ea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chemeClr val="bg1"/>
              </a:solidFill>
              <a:latin typeface="BundesSans Office"/>
              <a:ea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solidFill>
                <a:schemeClr val="bg1"/>
              </a:solidFill>
              <a:latin typeface="BundesSans Office"/>
              <a:ea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bg1"/>
                </a:solidFill>
                <a:latin typeface="BundesSans Office"/>
                <a:ea typeface="+mn-ea"/>
              </a:rPr>
              <a:t>Reciprocity</a:t>
            </a:r>
            <a:endParaRPr lang="en-GB" sz="2000" dirty="0">
              <a:solidFill>
                <a:schemeClr val="bg1"/>
              </a:solidFill>
              <a:latin typeface="BundesSans Office"/>
              <a:ea typeface="+mn-ea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9000" y="488953"/>
            <a:ext cx="7444004" cy="649288"/>
          </a:xfrm>
        </p:spPr>
        <p:txBody>
          <a:bodyPr/>
          <a:lstStyle/>
          <a:p>
            <a:r>
              <a:rPr lang="en-US" altLang="de-DE" sz="3000" dirty="0" smtClean="0">
                <a:cs typeface="Times" pitchFamily="18" charset="0"/>
              </a:rPr>
              <a:t>Basic Requirements</a:t>
            </a:r>
            <a:endParaRPr lang="en-US" sz="3000" dirty="0">
              <a:cs typeface="Times" pitchFamily="18" charset="0"/>
            </a:endParaRPr>
          </a:p>
        </p:txBody>
      </p:sp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524079" y="5995090"/>
            <a:ext cx="7972038" cy="345385"/>
          </a:xfrm>
        </p:spPr>
        <p:txBody>
          <a:bodyPr tIns="36000" rIns="36000" bIns="36000"/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en-US" sz="1600" i="1" dirty="0" smtClean="0"/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57688" y="2060848"/>
            <a:ext cx="2376000" cy="2880000"/>
          </a:xfrm>
          <a:prstGeom prst="rect">
            <a:avLst/>
          </a:prstGeom>
          <a:solidFill>
            <a:srgbClr val="00B0DB"/>
          </a:solidFill>
          <a:ln w="3175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2000" dirty="0" smtClean="0">
              <a:solidFill>
                <a:schemeClr val="bg1"/>
              </a:solidFill>
              <a:latin typeface="BundesSans Office"/>
              <a:ea typeface="+mn-ea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BundesSans Office"/>
                <a:ea typeface="+mn-ea"/>
              </a:rPr>
              <a:t>Cooperation agreement</a:t>
            </a:r>
            <a:endParaRPr lang="en-GB" sz="2000" dirty="0">
              <a:solidFill>
                <a:schemeClr val="bg1"/>
              </a:solidFill>
              <a:latin typeface="BundesSans Office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6" y="2347101"/>
            <a:ext cx="765050" cy="66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4199"/>
            <a:ext cx="755906" cy="68275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 bwMode="auto">
          <a:xfrm>
            <a:off x="6120117" y="2060848"/>
            <a:ext cx="2376264" cy="2880320"/>
          </a:xfrm>
          <a:prstGeom prst="rect">
            <a:avLst/>
          </a:prstGeom>
          <a:solidFill>
            <a:srgbClr val="004577"/>
          </a:solidFill>
          <a:ln w="3175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solidFill>
                <a:schemeClr val="bg1"/>
              </a:solidFill>
              <a:latin typeface="BundesSans Office"/>
              <a:ea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bg1"/>
                </a:solidFill>
                <a:latin typeface="BundesSans Office"/>
                <a:ea typeface="+mn-ea"/>
              </a:rPr>
              <a:t>„Physical“ Import</a:t>
            </a:r>
            <a:endParaRPr lang="en-GB" sz="2000" dirty="0">
              <a:solidFill>
                <a:schemeClr val="bg1"/>
              </a:solidFill>
              <a:latin typeface="BundesSans Office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48880"/>
            <a:ext cx="755906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499584"/>
            <a:ext cx="7516216" cy="458233"/>
          </a:xfrm>
        </p:spPr>
        <p:txBody>
          <a:bodyPr/>
          <a:lstStyle/>
          <a:p>
            <a:r>
              <a:rPr lang="en-US" altLang="de-DE" sz="3000" dirty="0">
                <a:cs typeface="Times" pitchFamily="18" charset="0"/>
              </a:rPr>
              <a:t>Models for Reciprocity</a:t>
            </a:r>
            <a:endParaRPr lang="en-US" sz="3000" dirty="0"/>
          </a:p>
        </p:txBody>
      </p:sp>
      <p:sp>
        <p:nvSpPr>
          <p:cNvPr id="10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smtClean="0">
                <a:solidFill>
                  <a:srgbClr val="386691"/>
                </a:solidFill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79" y="-11372"/>
            <a:ext cx="1981740" cy="1981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" y="1052513"/>
            <a:ext cx="9143999" cy="58054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65000"/>
                </a:schemeClr>
              </a:gs>
              <a:gs pos="47000">
                <a:schemeClr val="tx2">
                  <a:lumMod val="75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  <a:cs typeface="ＭＳ Ｐゴシック" pitchFamily="52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26" y="10393"/>
            <a:ext cx="1981740" cy="198174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7" t="32955" r="13728" b="14219"/>
          <a:stretch/>
        </p:blipFill>
        <p:spPr bwMode="auto">
          <a:xfrm>
            <a:off x="1" y="2554883"/>
            <a:ext cx="9102165" cy="42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0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9003" y="488952"/>
            <a:ext cx="7444004" cy="649288"/>
          </a:xfrm>
        </p:spPr>
        <p:txBody>
          <a:bodyPr/>
          <a:lstStyle/>
          <a:p>
            <a:pPr marL="285750" indent="-285750">
              <a:spcBef>
                <a:spcPts val="2400"/>
              </a:spcBef>
              <a:spcAft>
                <a:spcPts val="2400"/>
              </a:spcAft>
            </a:pPr>
            <a:r>
              <a:rPr lang="en-US" sz="3000" dirty="0" smtClean="0">
                <a:solidFill>
                  <a:srgbClr val="004577"/>
                </a:solidFill>
                <a:cs typeface="Times" pitchFamily="18" charset="0"/>
              </a:rPr>
              <a:t>Level Playing Field </a:t>
            </a:r>
            <a:endParaRPr lang="en-US" sz="3000" dirty="0">
              <a:solidFill>
                <a:srgbClr val="004577"/>
              </a:solidFill>
              <a:cs typeface="Times" pitchFamily="18" charset="0"/>
            </a:endParaRPr>
          </a:p>
        </p:txBody>
      </p:sp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41644" y="1254699"/>
            <a:ext cx="7972038" cy="4978772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800" dirty="0" smtClean="0">
              <a:solidFill>
                <a:srgbClr val="FF0000"/>
              </a:solidFill>
            </a:endParaRPr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sp>
        <p:nvSpPr>
          <p:cNvPr id="7" name="Untertitel 1"/>
          <p:cNvSpPr txBox="1">
            <a:spLocks/>
          </p:cNvSpPr>
          <p:nvPr/>
        </p:nvSpPr>
        <p:spPr bwMode="auto">
          <a:xfrm>
            <a:off x="328579" y="1372263"/>
            <a:ext cx="6526228" cy="497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  <a:ea typeface="+mn-ea"/>
                <a:cs typeface="+mn-cs"/>
              </a:defRPr>
            </a:lvl1pPr>
            <a:lvl2pPr marL="655638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110000"/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942975" indent="-285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Font typeface="Verdana" pitchFamily="34" charset="0"/>
              <a:buChar char="●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23963" indent="-2794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SzPct val="70000"/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081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rgbClr val="7AB800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9653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4225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797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336925" indent="-2825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Efficient competition </a:t>
            </a:r>
            <a:r>
              <a:rPr lang="en-US" dirty="0" smtClean="0"/>
              <a:t>in auction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Bidders must know </a:t>
            </a:r>
            <a:r>
              <a:rPr lang="en-US" b="1" dirty="0" smtClean="0"/>
              <a:t>conditions beforehand 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Avoid distortions </a:t>
            </a:r>
            <a:r>
              <a:rPr lang="en-US" dirty="0" smtClean="0"/>
              <a:t>through local conditions (e.g. taxes)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1721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8999" y="488953"/>
            <a:ext cx="7444004" cy="649288"/>
          </a:xfrm>
        </p:spPr>
        <p:txBody>
          <a:bodyPr/>
          <a:lstStyle/>
          <a:p>
            <a:r>
              <a:rPr lang="en-US" sz="3000" dirty="0" smtClean="0">
                <a:cs typeface="Times" pitchFamily="18" charset="0"/>
              </a:rPr>
              <a:t>Prequalification for Wind-Auction</a:t>
            </a:r>
            <a:endParaRPr lang="en-US" sz="3000" dirty="0">
              <a:cs typeface="Times" pitchFamily="18" charset="0"/>
            </a:endParaRPr>
          </a:p>
        </p:txBody>
      </p:sp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41644" y="1291929"/>
            <a:ext cx="6822644" cy="5017864"/>
          </a:xfrm>
        </p:spPr>
        <p:txBody>
          <a:bodyPr tIns="36000" rIns="36000" bIns="36000"/>
          <a:lstStyle/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In Germany </a:t>
            </a:r>
            <a:r>
              <a:rPr lang="de-DE" dirty="0" err="1" smtClean="0"/>
              <a:t>authorization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en-US" dirty="0" smtClean="0"/>
              <a:t>Federal </a:t>
            </a:r>
            <a:r>
              <a:rPr lang="en-US" b="1" dirty="0" err="1"/>
              <a:t>Immission</a:t>
            </a:r>
            <a:r>
              <a:rPr lang="en-US" b="1" dirty="0"/>
              <a:t> Control </a:t>
            </a:r>
            <a:r>
              <a:rPr lang="en-US" b="1" dirty="0" smtClean="0"/>
              <a:t>Act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BImSchG</a:t>
            </a:r>
            <a:r>
              <a:rPr lang="en-US" dirty="0" smtClean="0"/>
              <a:t>) required 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What is equivalent in other countries? 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Aim of a level </a:t>
            </a:r>
            <a:r>
              <a:rPr lang="en-US" b="1" dirty="0" smtClean="0"/>
              <a:t>playing field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efficient </a:t>
            </a:r>
            <a:r>
              <a:rPr lang="en-US" b="1" dirty="0"/>
              <a:t>competition </a:t>
            </a:r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9000" y="404664"/>
            <a:ext cx="7444004" cy="649288"/>
          </a:xfrm>
        </p:spPr>
        <p:txBody>
          <a:bodyPr/>
          <a:lstStyle/>
          <a:p>
            <a:r>
              <a:rPr lang="en-US" altLang="de-DE" sz="3000" dirty="0">
                <a:cs typeface="Times" pitchFamily="18" charset="0"/>
              </a:rPr>
              <a:t>First </a:t>
            </a:r>
            <a:r>
              <a:rPr lang="en-US" altLang="de-DE" sz="3000" dirty="0" smtClean="0">
                <a:cs typeface="Times" pitchFamily="18" charset="0"/>
              </a:rPr>
              <a:t>Cooperation </a:t>
            </a:r>
            <a:r>
              <a:rPr lang="en-US" altLang="de-DE" sz="3000" dirty="0">
                <a:cs typeface="Times" pitchFamily="18" charset="0"/>
              </a:rPr>
              <a:t>Pilot DNK </a:t>
            </a:r>
            <a:r>
              <a:rPr lang="en-US" altLang="de-DE" sz="3000" dirty="0" smtClean="0">
                <a:cs typeface="Times" pitchFamily="18" charset="0"/>
              </a:rPr>
              <a:t>&amp; GER</a:t>
            </a:r>
            <a:endParaRPr lang="en-US" sz="3000" dirty="0">
              <a:cs typeface="Times" pitchFamily="18" charset="0"/>
            </a:endParaRPr>
          </a:p>
        </p:txBody>
      </p:sp>
      <p:sp>
        <p:nvSpPr>
          <p:cNvPr id="4" name="Foliennummernplatzhalter 1"/>
          <p:cNvSpPr txBox="1">
            <a:spLocks/>
          </p:cNvSpPr>
          <p:nvPr/>
        </p:nvSpPr>
        <p:spPr>
          <a:xfrm>
            <a:off x="8313682" y="6340475"/>
            <a:ext cx="830317" cy="4762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2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691"/>
              </a:buClr>
              <a:buChar char="•"/>
              <a:defRPr sz="16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Char char="-"/>
              <a:defRPr sz="14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Font typeface="Wingdings" pitchFamily="2" charset="2"/>
              <a:buChar char="n"/>
              <a:defRPr sz="12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n"/>
              <a:defRPr sz="1000" kern="1200">
                <a:solidFill>
                  <a:srgbClr val="004F8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7FAB7-0A51-43C4-8716-D8C7C54DA1E3}" type="slidenum">
              <a:rPr lang="de-DE" altLang="de-DE" sz="1200" smtClean="0">
                <a:solidFill>
                  <a:srgbClr val="38669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200" dirty="0" smtClean="0">
              <a:solidFill>
                <a:srgbClr val="386691"/>
              </a:solidFill>
            </a:endParaRPr>
          </a:p>
        </p:txBody>
      </p:sp>
      <p:sp>
        <p:nvSpPr>
          <p:cNvPr id="7" name="Untertitel 1"/>
          <p:cNvSpPr txBox="1">
            <a:spLocks/>
          </p:cNvSpPr>
          <p:nvPr/>
        </p:nvSpPr>
        <p:spPr>
          <a:xfrm>
            <a:off x="395536" y="1124744"/>
            <a:ext cx="6120680" cy="4680520"/>
          </a:xfrm>
          <a:prstGeom prst="rect">
            <a:avLst/>
          </a:prstGeom>
          <a:noFill/>
        </p:spPr>
        <p:txBody>
          <a:bodyPr tIns="36000" rIns="36000" bIns="36000">
            <a:norm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577"/>
              </a:buClr>
              <a:buSzPct val="80000"/>
              <a:buFont typeface="Arial" pitchFamily="34" charset="0"/>
              <a:buChar char="•"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  <a:ea typeface="+mn-ea"/>
                <a:cs typeface="+mn-cs"/>
              </a:defRPr>
            </a:lvl1pPr>
            <a:lvl2pPr marL="949325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DB"/>
              </a:buClr>
              <a:buSzPct val="80000"/>
              <a:buFont typeface="Symbol" panose="05050102010706020507" pitchFamily="18" charset="2"/>
              <a:buChar char="-"/>
              <a:defRPr sz="2000" baseline="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141412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DB"/>
              </a:buClr>
              <a:buSzPct val="80000"/>
              <a:buFont typeface="Symbol" panose="05050102010706020507" pitchFamily="18" charset="2"/>
              <a:buNone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kern="0" dirty="0" smtClean="0"/>
              <a:t>Signed in July 20, 2016 for a “Mutual Auction” </a:t>
            </a:r>
          </a:p>
          <a:p>
            <a:pPr>
              <a:lnSpc>
                <a:spcPct val="120000"/>
              </a:lnSpc>
            </a:pPr>
            <a:r>
              <a:rPr lang="en-US" b="1" kern="0" dirty="0"/>
              <a:t>German auction </a:t>
            </a:r>
            <a:r>
              <a:rPr lang="en-US" kern="0" dirty="0"/>
              <a:t>round:  50 MW </a:t>
            </a:r>
            <a:r>
              <a:rPr lang="en-US" kern="0" dirty="0" smtClean="0"/>
              <a:t>PV</a:t>
            </a:r>
            <a:endParaRPr lang="en-US" kern="0" dirty="0"/>
          </a:p>
          <a:p>
            <a:pPr>
              <a:lnSpc>
                <a:spcPct val="120000"/>
              </a:lnSpc>
            </a:pPr>
            <a:r>
              <a:rPr lang="en-US" b="1" kern="0" dirty="0"/>
              <a:t>Danish auction </a:t>
            </a:r>
            <a:r>
              <a:rPr lang="en-US" kern="0" dirty="0"/>
              <a:t>round: 20 MW </a:t>
            </a:r>
            <a:r>
              <a:rPr lang="en-US" kern="0" dirty="0" smtClean="0"/>
              <a:t>PV</a:t>
            </a: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/>
              <a:t>(partially opened: 2.4 MW of bids from Germany</a:t>
            </a:r>
            <a:r>
              <a:rPr lang="en-US" kern="0" dirty="0" smtClean="0"/>
              <a:t>)</a:t>
            </a:r>
          </a:p>
          <a:p>
            <a:pPr marL="342900" lvl="1" indent="-342900" eaLnBrk="0" hangingPunct="0">
              <a:lnSpc>
                <a:spcPct val="120000"/>
              </a:lnSpc>
              <a:buClr>
                <a:srgbClr val="004577"/>
              </a:buClr>
              <a:buFont typeface="Arial" pitchFamily="34" charset="0"/>
              <a:buChar char="•"/>
            </a:pPr>
            <a:r>
              <a:rPr lang="de-DE" b="1" kern="0" dirty="0" err="1">
                <a:latin typeface="BundesSans Office"/>
              </a:rPr>
              <a:t>Auction</a:t>
            </a:r>
            <a:r>
              <a:rPr lang="de-DE" b="1" kern="0" dirty="0">
                <a:latin typeface="BundesSans Office"/>
              </a:rPr>
              <a:t> Design</a:t>
            </a:r>
            <a:r>
              <a:rPr lang="de-DE" kern="0" dirty="0">
                <a:latin typeface="BundesSans Office"/>
              </a:rPr>
              <a:t>: </a:t>
            </a:r>
            <a:r>
              <a:rPr lang="de-DE" kern="0" dirty="0" err="1">
                <a:latin typeface="BundesSans Office"/>
              </a:rPr>
              <a:t>Denmark</a:t>
            </a:r>
            <a:r>
              <a:rPr lang="de-DE" kern="0" dirty="0">
                <a:latin typeface="BundesSans Office"/>
              </a:rPr>
              <a:t> </a:t>
            </a:r>
            <a:r>
              <a:rPr lang="de-DE" kern="0" dirty="0" err="1">
                <a:latin typeface="BundesSans Office"/>
              </a:rPr>
              <a:t>and</a:t>
            </a:r>
            <a:r>
              <a:rPr lang="de-DE" kern="0" dirty="0">
                <a:latin typeface="BundesSans Office"/>
              </a:rPr>
              <a:t> Germany </a:t>
            </a:r>
            <a:r>
              <a:rPr lang="de-DE" kern="0" dirty="0" err="1">
                <a:latin typeface="BundesSans Office"/>
              </a:rPr>
              <a:t>determine</a:t>
            </a:r>
            <a:r>
              <a:rPr lang="de-DE" kern="0" dirty="0">
                <a:latin typeface="BundesSans Office"/>
              </a:rPr>
              <a:t> </a:t>
            </a:r>
            <a:r>
              <a:rPr lang="de-DE" kern="0" dirty="0" err="1">
                <a:latin typeface="BundesSans Office"/>
              </a:rPr>
              <a:t>the</a:t>
            </a:r>
            <a:r>
              <a:rPr lang="de-DE" kern="0" dirty="0">
                <a:latin typeface="BundesSans Office"/>
              </a:rPr>
              <a:t> </a:t>
            </a:r>
            <a:r>
              <a:rPr lang="de-DE" kern="0" dirty="0" err="1">
                <a:latin typeface="BundesSans Office"/>
              </a:rPr>
              <a:t>auction</a:t>
            </a:r>
            <a:r>
              <a:rPr lang="de-DE" kern="0" dirty="0">
                <a:latin typeface="BundesSans Office"/>
              </a:rPr>
              <a:t> design </a:t>
            </a:r>
            <a:r>
              <a:rPr lang="de-DE" kern="0" dirty="0" err="1" smtClean="0">
                <a:latin typeface="BundesSans Office"/>
              </a:rPr>
              <a:t>individually</a:t>
            </a:r>
            <a:r>
              <a:rPr lang="de-DE" kern="0" dirty="0" smtClean="0">
                <a:latin typeface="BundesSans Office"/>
              </a:rPr>
              <a:t> </a:t>
            </a:r>
            <a:endParaRPr lang="de-DE" kern="0" dirty="0">
              <a:latin typeface="BundesSans Office"/>
            </a:endParaRPr>
          </a:p>
          <a:p>
            <a:pPr marL="342900" lvl="1" indent="-342900" eaLnBrk="0" hangingPunct="0">
              <a:lnSpc>
                <a:spcPct val="120000"/>
              </a:lnSpc>
              <a:buClr>
                <a:srgbClr val="004577"/>
              </a:buClr>
              <a:buFont typeface="Arial" pitchFamily="34" charset="0"/>
              <a:buChar char="•"/>
            </a:pPr>
            <a:r>
              <a:rPr lang="de-DE" b="1" kern="0" dirty="0">
                <a:latin typeface="BundesSans Office"/>
              </a:rPr>
              <a:t>Statistical </a:t>
            </a:r>
            <a:r>
              <a:rPr lang="de-DE" b="1" kern="0" dirty="0" err="1" smtClean="0">
                <a:latin typeface="BundesSans Office"/>
              </a:rPr>
              <a:t>Allocation</a:t>
            </a:r>
            <a:r>
              <a:rPr lang="de-DE" b="1" kern="0" dirty="0" smtClean="0">
                <a:latin typeface="BundesSans Office"/>
              </a:rPr>
              <a:t> </a:t>
            </a:r>
            <a:r>
              <a:rPr lang="de-DE" kern="0" dirty="0" smtClean="0">
                <a:latin typeface="BundesSans Office"/>
              </a:rPr>
              <a:t>(„</a:t>
            </a:r>
            <a:r>
              <a:rPr lang="de-DE" kern="0" dirty="0" err="1" smtClean="0">
                <a:latin typeface="BundesSans Office"/>
              </a:rPr>
              <a:t>you</a:t>
            </a:r>
            <a:r>
              <a:rPr lang="de-DE" kern="0" dirty="0" smtClean="0">
                <a:latin typeface="BundesSans Office"/>
              </a:rPr>
              <a:t> </a:t>
            </a:r>
            <a:r>
              <a:rPr lang="de-DE" kern="0" dirty="0" err="1" smtClean="0">
                <a:latin typeface="BundesSans Office"/>
              </a:rPr>
              <a:t>get</a:t>
            </a:r>
            <a:r>
              <a:rPr lang="de-DE" kern="0" dirty="0" smtClean="0">
                <a:latin typeface="BundesSans Office"/>
              </a:rPr>
              <a:t> </a:t>
            </a:r>
            <a:r>
              <a:rPr lang="de-DE" kern="0" dirty="0" err="1" smtClean="0">
                <a:latin typeface="BundesSans Office"/>
              </a:rPr>
              <a:t>what</a:t>
            </a:r>
            <a:r>
              <a:rPr lang="de-DE" kern="0" dirty="0" smtClean="0">
                <a:latin typeface="BundesSans Office"/>
              </a:rPr>
              <a:t> </a:t>
            </a:r>
            <a:r>
              <a:rPr lang="de-DE" kern="0" dirty="0" err="1" smtClean="0">
                <a:latin typeface="BundesSans Office"/>
              </a:rPr>
              <a:t>you</a:t>
            </a:r>
            <a:r>
              <a:rPr lang="de-DE" kern="0" dirty="0" smtClean="0">
                <a:latin typeface="BundesSans Office"/>
              </a:rPr>
              <a:t> </a:t>
            </a:r>
            <a:r>
              <a:rPr lang="de-DE" kern="0" dirty="0" err="1" smtClean="0">
                <a:latin typeface="BundesSans Office"/>
              </a:rPr>
              <a:t>pay</a:t>
            </a:r>
            <a:r>
              <a:rPr lang="de-DE" kern="0" dirty="0" smtClean="0">
                <a:latin typeface="BundesSans Office"/>
              </a:rPr>
              <a:t>“)</a:t>
            </a:r>
            <a:endParaRPr lang="de-DE" kern="0" dirty="0">
              <a:latin typeface="BundesSans Office"/>
            </a:endParaRPr>
          </a:p>
          <a:p>
            <a:pPr>
              <a:lnSpc>
                <a:spcPct val="120000"/>
              </a:lnSpc>
            </a:pPr>
            <a:endParaRPr lang="en-US" kern="0" dirty="0"/>
          </a:p>
          <a:p>
            <a:pPr>
              <a:lnSpc>
                <a:spcPct val="120000"/>
              </a:lnSpc>
            </a:pPr>
            <a:endParaRPr lang="en-US" kern="0" dirty="0" smtClean="0"/>
          </a:p>
          <a:p>
            <a:pPr>
              <a:lnSpc>
                <a:spcPct val="120000"/>
              </a:lnSpc>
            </a:pPr>
            <a:endParaRPr lang="en-US" kern="0" dirty="0" smtClean="0"/>
          </a:p>
          <a:p>
            <a:endParaRPr lang="en-US" kern="0" dirty="0"/>
          </a:p>
        </p:txBody>
      </p:sp>
      <p:pic>
        <p:nvPicPr>
          <p:cNvPr id="10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3168352" cy="2112235"/>
          </a:xfrm>
          <a:prstGeom prst="rect">
            <a:avLst/>
          </a:prstGeom>
        </p:spPr>
      </p:pic>
      <p:grpSp>
        <p:nvGrpSpPr>
          <p:cNvPr id="11" name="Group 15"/>
          <p:cNvGrpSpPr/>
          <p:nvPr/>
        </p:nvGrpSpPr>
        <p:grpSpPr>
          <a:xfrm rot="19709866">
            <a:off x="625921" y="4775145"/>
            <a:ext cx="1832400" cy="1386436"/>
            <a:chOff x="1835696" y="1772815"/>
            <a:chExt cx="1832400" cy="13864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angle 14"/>
            <p:cNvSpPr/>
            <p:nvPr/>
          </p:nvSpPr>
          <p:spPr bwMode="auto">
            <a:xfrm>
              <a:off x="1835696" y="1772815"/>
              <a:ext cx="1832400" cy="46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2" charset="-128"/>
                <a:cs typeface="ＭＳ Ｐゴシック" pitchFamily="52" charset="-128"/>
              </a:endParaRPr>
            </a:p>
          </p:txBody>
        </p:sp>
        <p:sp>
          <p:nvSpPr>
            <p:cNvPr id="14" name="Rectangle 16"/>
            <p:cNvSpPr/>
            <p:nvPr/>
          </p:nvSpPr>
          <p:spPr bwMode="auto">
            <a:xfrm>
              <a:off x="1835696" y="2237651"/>
              <a:ext cx="1832400" cy="4608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2" charset="-128"/>
                <a:cs typeface="ＭＳ Ｐゴシック" pitchFamily="52" charset="-128"/>
              </a:endParaRPr>
            </a:p>
          </p:txBody>
        </p:sp>
        <p:sp>
          <p:nvSpPr>
            <p:cNvPr id="15" name="Rectangle 17"/>
            <p:cNvSpPr/>
            <p:nvPr/>
          </p:nvSpPr>
          <p:spPr bwMode="auto">
            <a:xfrm>
              <a:off x="1835696" y="2698451"/>
              <a:ext cx="1832400" cy="460800"/>
            </a:xfrm>
            <a:prstGeom prst="rect">
              <a:avLst/>
            </a:prstGeom>
            <a:solidFill>
              <a:srgbClr val="FFCC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2" charset="-128"/>
                <a:cs typeface="ＭＳ Ｐゴシック" pitchFamily="52" charset="-128"/>
              </a:endParaRPr>
            </a:p>
          </p:txBody>
        </p:sp>
      </p:grpSp>
      <p:pic>
        <p:nvPicPr>
          <p:cNvPr id="16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504" r="1722" b="2372"/>
          <a:stretch/>
        </p:blipFill>
        <p:spPr>
          <a:xfrm rot="1832278">
            <a:off x="6613177" y="4769568"/>
            <a:ext cx="1838678" cy="13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7" t="43175" r="38543" b="31936"/>
          <a:stretch/>
        </p:blipFill>
        <p:spPr bwMode="auto">
          <a:xfrm>
            <a:off x="6660232" y="2276872"/>
            <a:ext cx="2302563" cy="16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640960" cy="2376264"/>
          </a:xfrm>
        </p:spPr>
        <p:txBody>
          <a:bodyPr/>
          <a:lstStyle/>
          <a:p>
            <a:r>
              <a:rPr lang="en-GB" sz="1600" u="sng" dirty="0">
                <a:solidFill>
                  <a:srgbClr val="002060"/>
                </a:solidFill>
              </a:rPr>
              <a:t>Contact </a:t>
            </a:r>
            <a:r>
              <a:rPr lang="en-GB" sz="1600" u="sng" dirty="0" smtClean="0">
                <a:solidFill>
                  <a:srgbClr val="002060"/>
                </a:solidFill>
              </a:rPr>
              <a:t>Information: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Fabian Joas (until end of September)</a:t>
            </a:r>
            <a:r>
              <a:rPr lang="en-GB" sz="1600" dirty="0">
                <a:solidFill>
                  <a:srgbClr val="002060"/>
                </a:solidFill>
              </a:rPr>
              <a:t>	</a:t>
            </a:r>
            <a:r>
              <a:rPr lang="en-GB" sz="1600" dirty="0" smtClean="0">
                <a:solidFill>
                  <a:srgbClr val="002060"/>
                </a:solidFill>
              </a:rPr>
              <a:t>	Anne-Maria </a:t>
            </a:r>
            <a:r>
              <a:rPr lang="en-GB" sz="1600" dirty="0">
                <a:solidFill>
                  <a:srgbClr val="002060"/>
                </a:solidFill>
              </a:rPr>
              <a:t>Ide (</a:t>
            </a:r>
            <a:r>
              <a:rPr lang="en-GB" sz="1600" dirty="0" err="1">
                <a:solidFill>
                  <a:srgbClr val="002060"/>
                </a:solidFill>
              </a:rPr>
              <a:t>BMWi</a:t>
            </a:r>
            <a:r>
              <a:rPr lang="en-GB" sz="1600" dirty="0">
                <a:solidFill>
                  <a:srgbClr val="002060"/>
                </a:solidFill>
              </a:rPr>
              <a:t>):</a:t>
            </a:r>
          </a:p>
          <a:p>
            <a:r>
              <a:rPr lang="en-GB" sz="1600" dirty="0">
                <a:solidFill>
                  <a:srgbClr val="002060"/>
                </a:solidFill>
              </a:rPr>
              <a:t>fabian.joas@giz.de			</a:t>
            </a:r>
            <a:r>
              <a:rPr lang="en-GB" sz="1600" dirty="0" smtClean="0">
                <a:solidFill>
                  <a:srgbClr val="002060"/>
                </a:solidFill>
              </a:rPr>
              <a:t>	anne-maria.ide@bmwi.bund.de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 </a:t>
            </a:r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From October on: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fabian.joas@agora-energiewende.de</a:t>
            </a:r>
          </a:p>
          <a:p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23728" y="4149080"/>
            <a:ext cx="5112000" cy="719138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rgbClr val="002060"/>
                </a:solidFill>
              </a:rPr>
              <a:t>BACKUP SLIDES 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3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kumentenvorlage für Präsentationen IIIB1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Benutzerdefiniert 1">
      <a:majorFont>
        <a:latin typeface="BundesSerfi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lnDef>
    <a:txDef>
      <a:spPr/>
      <a:bodyPr/>
      <a:lstStyle>
        <a:defPPr marL="474663" marR="0" indent="-4746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4F80"/>
          </a:buClr>
          <a:buSzPct val="80000"/>
          <a:buFont typeface="Wingdings" pitchFamily="2" charset="2"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undesSans Office"/>
            <a:ea typeface="+mn-ea"/>
            <a:cs typeface="+mn-cs"/>
          </a:defRPr>
        </a:defPPr>
      </a:lstStyle>
    </a:txDef>
  </a:objectDefaults>
  <a:extraClrSchemeLst>
    <a:extraClrScheme>
      <a:clrScheme name="2 Energie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650afc7-0588-4217-a62a-429a05ea0cee" xsi:nil="true"/>
    <EcofysConfidential xmlns="b650afc7-0588-4217-a62a-429a05ea0cee">false</EcofysConfidential>
    <ProjectDocumentCategory xmlns="b650afc7-0588-4217-a62a-429a05ea0cee">Presentation</ProjectDocumentCategory>
    <Subcategory xmlns="b650afc7-0588-4217-a62a-429a05ea0cee" xsi:nil="true"/>
    <ProjectDocumentDescription xmlns="b650afc7-0588-4217-a62a-429a05ea0cee" xsi:nil="true"/>
    <Country xmlns="b650afc7-0588-4217-a62a-429a05ea0ce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754EF69CC447396707CDFA155F7840015491D7B3066404D95A20A98D6651868" ma:contentTypeVersion="2" ma:contentTypeDescription="Create a new document." ma:contentTypeScope="" ma:versionID="b6bc8bedcba93a7358ebe4fa487dc9bd">
  <xsd:schema xmlns:xsd="http://www.w3.org/2001/XMLSchema" xmlns:xs="http://www.w3.org/2001/XMLSchema" xmlns:p="http://schemas.microsoft.com/office/2006/metadata/properties" xmlns:ns2="b650afc7-0588-4217-a62a-429a05ea0cee" xmlns:ns3="6da66f1c-428f-43ad-b2e8-0a2be0e296b8" targetNamespace="http://schemas.microsoft.com/office/2006/metadata/properties" ma:root="true" ma:fieldsID="210530f07749a8648939f3077dad74ba" ns2:_="" ns3:_="">
    <xsd:import namespace="b650afc7-0588-4217-a62a-429a05ea0cee"/>
    <xsd:import namespace="6da66f1c-428f-43ad-b2e8-0a2be0e296b8"/>
    <xsd:element name="properties">
      <xsd:complexType>
        <xsd:sequence>
          <xsd:element name="documentManagement">
            <xsd:complexType>
              <xsd:all>
                <xsd:element ref="ns2:ProjectDocumentDescription" minOccurs="0"/>
                <xsd:element ref="ns2:ProjectDocumentCategory"/>
                <xsd:element ref="ns2:Year" minOccurs="0"/>
                <xsd:element ref="ns2:Country" minOccurs="0"/>
                <xsd:element ref="ns2:Subcategory" minOccurs="0"/>
                <xsd:element ref="ns2:EcofysConfidentia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0afc7-0588-4217-a62a-429a05ea0cee" elementFormDefault="qualified">
    <xsd:import namespace="http://schemas.microsoft.com/office/2006/documentManagement/types"/>
    <xsd:import namespace="http://schemas.microsoft.com/office/infopath/2007/PartnerControls"/>
    <xsd:element name="ProjectDocumentDescription" ma:index="8" nillable="true" ma:displayName="Document Description" ma:internalName="ProjectDocumentDescription">
      <xsd:simpleType>
        <xsd:restriction base="dms:Note">
          <xsd:maxLength value="255"/>
        </xsd:restriction>
      </xsd:simpleType>
    </xsd:element>
    <xsd:element name="ProjectDocumentCategory" ma:index="9" ma:displayName="Document Category" ma:default="No Category" ma:internalName="ProjectDocumentCategory">
      <xsd:simpleType>
        <xsd:restriction base="dms:Choice">
          <xsd:enumeration value="Proposal"/>
          <xsd:enumeration value="QCL"/>
          <xsd:enumeration value="Budget"/>
          <xsd:enumeration value="Contract"/>
          <xsd:enumeration value="Communication"/>
          <xsd:enumeration value="Minutes"/>
          <xsd:enumeration value="Data"/>
          <xsd:enumeration value="Report"/>
          <xsd:enumeration value="Background information"/>
          <xsd:enumeration value="Invoice"/>
          <xsd:enumeration value="Planning and control"/>
          <xsd:enumeration value="Presentation"/>
          <xsd:enumeration value="Image"/>
          <xsd:enumeration value="Sub-contract"/>
          <xsd:enumeration value="Drawing"/>
          <xsd:enumeration value="Analysis"/>
          <xsd:enumeration value="CV"/>
          <xsd:enumeration value="No Category"/>
          <xsd:enumeration value="Tender document"/>
          <xsd:enumeration value="Travel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Country" ma:index="11" nillable="true" ma:displayName="Country" ma:default="" ma:internalName="Country">
      <xsd:simpleType>
        <xsd:restriction base="dms:Choice">
          <xsd:enumeration value=".Africa (region)"/>
          <xsd:enumeration value=".APEC countries (region)"/>
          <xsd:enumeration value=".Asia (region)"/>
          <xsd:enumeration value=".EU (region)"/>
          <xsd:enumeration value=".Euromed (region)"/>
          <xsd:enumeration value=".Global/World (region)"/>
          <xsd:enumeration value=".Latin America (region)"/>
          <xsd:enumeration value=".MENA (region)"/>
          <xsd:enumeration value=".OHADA (region)"/>
          <xsd:enumeration value=".OPEC countries (region)"/>
          <xsd:enumeration value="Albania"/>
          <xsd:enumeration value="Algeria"/>
          <xsd:enumeration value="Angola"/>
          <xsd:enumeration value="Antigua and Barbuda"/>
          <xsd:enumeration value="Argentina"/>
          <xsd:enumeration value="Australia"/>
          <xsd:enumeration value="Austria"/>
          <xsd:enumeration value="Bahrain"/>
          <xsd:enumeration value="Barbados"/>
          <xsd:enumeration value="Belgium"/>
          <xsd:enumeration value="Belize"/>
          <xsd:enumeration value="Benelux"/>
          <xsd:enumeration value="Benin"/>
          <xsd:enumeration value="Benin"/>
          <xsd:enumeration value="Bolivia"/>
          <xsd:enumeration value="Bonaire"/>
          <xsd:enumeration value="Botswana"/>
          <xsd:enumeration value="Brazil"/>
          <xsd:enumeration value="Brunei"/>
          <xsd:enumeration value="Bulgaria"/>
          <xsd:enumeration value="Burkina Faso"/>
          <xsd:enumeration value="Burkina Faso"/>
          <xsd:enumeration value="Burundi"/>
          <xsd:enumeration value="Cameroon"/>
          <xsd:enumeration value="Canada"/>
          <xsd:enumeration value="Cape Verde"/>
          <xsd:enumeration value="Central African Republic"/>
          <xsd:enumeration value="Chad"/>
          <xsd:enumeration value="Chile"/>
          <xsd:enumeration value="Chinese Taipei"/>
          <xsd:enumeration value="Colombia"/>
          <xsd:enumeration value="Comoros"/>
          <xsd:enumeration value="Congo"/>
          <xsd:enumeration value="Costa Rica"/>
          <xsd:enumeration value="Cote d'Ivoire"/>
          <xsd:enumeration value="Cyprus"/>
          <xsd:enumeration value="Czech Republic"/>
          <xsd:enumeration value="Dem. Rep. Congo (Zaire)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stonia"/>
          <xsd:enumeration value="Ethiopia"/>
          <xsd:enumeration value="Europe"/>
          <xsd:enumeration value="Finland"/>
          <xsd:enumeration value="France"/>
          <xsd:enumeration value="Gabon"/>
          <xsd:enumeration value="Gambia"/>
          <xsd:enumeration value="Germany"/>
          <xsd:enumeration value="Ghana"/>
          <xsd:enumeration value="Greece"/>
          <xsd:enumeration value="Grenada"/>
          <xsd:enumeration value="Guatemala"/>
          <xsd:enumeration value="Guinea"/>
          <xsd:enumeration value="Guinea 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reland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orea, North"/>
          <xsd:enumeration value="Korea, South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oldova"/>
          <xsd:enumeration value="Mongolia"/>
          <xsd:enumeration value="Morocco"/>
          <xsd:enumeration value="Mozambique"/>
          <xsd:enumeration value="Myanmar"/>
          <xsd:enumeration value="Namibia"/>
          <xsd:enumeration value="Nepal"/>
          <xsd:enumeration value="New Zealand"/>
          <xsd:enumeration value="Nicaragua"/>
          <xsd:enumeration value="Niger"/>
          <xsd:enumeration value="Nigeria"/>
          <xsd:enumeration value="Oman"/>
          <xsd:enumeration value="Pakistan"/>
          <xsd:enumeration value="Palestinian territories"/>
          <xsd:enumeration value="Panama"/>
          <xsd:enumeration value="Papua New Guinea"/>
          <xsd:enumeration value="Paraguay"/>
          <xsd:enumeration value="People's Republic of China"/>
          <xsd:enumeration value="Peru"/>
          <xsd:enumeration value="Peru"/>
          <xsd:enumeration value="Philippines"/>
          <xsd:enumeration value="Poland"/>
          <xsd:enumeration value="Portugal"/>
          <xsd:enumeration value="Qatar"/>
          <xsd:enumeration value="Reunion"/>
          <xsd:enumeration value="Romania"/>
          <xsd:enumeration value="Russia"/>
          <xsd:enumeration value="Rwanda"/>
          <xsd:enumeration value="Saint Kitts and Nevis"/>
          <xsd:enumeration value="Saint Lucia"/>
          <xsd:enumeration value="Saint Vincent and the Grenadines"/>
          <xsd:enumeration value="São Tomé and Principe"/>
          <xsd:enumeration value="Saudi Arabia"/>
          <xsd:enumeration value="Senegal"/>
          <xsd:enumeration value="Seychelles"/>
          <xsd:enumeration value="Sierra Leone"/>
          <xsd:enumeration value="Singapore"/>
          <xsd:enumeration value="Singapore"/>
          <xsd:enumeration value="Slovakia"/>
          <xsd:enumeration value="Slovenia"/>
          <xsd:enumeration value="Somalia"/>
          <xsd:enumeration value="South Africa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he Bahamas"/>
          <xsd:enumeration value="The Netherlands"/>
          <xsd:enumeration value="Togo"/>
          <xsd:enumeration value="Trinidad and Tobago"/>
          <xsd:enumeration value="Tunisia"/>
          <xsd:enumeration value="Turkey"/>
          <xsd:enumeration value="Turkmenistan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  <xsd:enumeration value="Zambia"/>
          <xsd:enumeration value="Zanzibar"/>
          <xsd:enumeration value="Zimbabwe"/>
        </xsd:restriction>
      </xsd:simpleType>
    </xsd:element>
    <xsd:element name="Subcategory" ma:index="12" nillable="true" ma:displayName="Sub category" ma:default="" ma:internalName="Subcategory">
      <xsd:simpleType>
        <xsd:restriction base="dms:Choice">
          <xsd:enumeration value="None"/>
        </xsd:restriction>
      </xsd:simpleType>
    </xsd:element>
    <xsd:element name="EcofysConfidential" ma:index="13" nillable="true" ma:displayName="Confidential" ma:default="0" ma:internalName="EcofysConfidenti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66f1c-428f-43ad-b2e8-0a2be0e29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A57CD9-7EF1-490D-B07E-3CF7913B6A89}">
  <ds:schemaRefs>
    <ds:schemaRef ds:uri="http://purl.org/dc/terms/"/>
    <ds:schemaRef ds:uri="http://schemas.openxmlformats.org/package/2006/metadata/core-properties"/>
    <ds:schemaRef ds:uri="b650afc7-0588-4217-a62a-429a05ea0ce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da66f1c-428f-43ad-b2e8-0a2be0e296b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B8BBE7-AE27-4697-AD4A-A631C4F40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50afc7-0588-4217-a62a-429a05ea0cee"/>
    <ds:schemaRef ds:uri="6da66f1c-428f-43ad-b2e8-0a2be0e29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39DBF6-6C18-4B6B-B255-B915AB8B9D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732</Words>
  <Application>Microsoft Office PowerPoint</Application>
  <PresentationFormat>On-screen Show (4:3)</PresentationFormat>
  <Paragraphs>190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ＭＳ Ｐゴシック</vt:lpstr>
      <vt:lpstr>Arial</vt:lpstr>
      <vt:lpstr>BundesSans Office</vt:lpstr>
      <vt:lpstr>BundesSerfi</vt:lpstr>
      <vt:lpstr>BundesSerif Office</vt:lpstr>
      <vt:lpstr>Calibri</vt:lpstr>
      <vt:lpstr>Neue Praxis</vt:lpstr>
      <vt:lpstr>Symbol</vt:lpstr>
      <vt:lpstr>Times</vt:lpstr>
      <vt:lpstr>Times New Roman</vt:lpstr>
      <vt:lpstr>Verdana</vt:lpstr>
      <vt:lpstr>Wingdings</vt:lpstr>
      <vt:lpstr>Wingdings 3</vt:lpstr>
      <vt:lpstr>Dokumentenvorlage für Präsentationen IIIB1</vt:lpstr>
      <vt:lpstr>Cross-Borders Renewables Auction   WindEurope Summit 2017  Fabian Joas on behalf of German Federal Ministry of Economic Affairs and Energy  </vt:lpstr>
      <vt:lpstr>Key Goals and Guiding Principles</vt:lpstr>
      <vt:lpstr>Basic Requirements</vt:lpstr>
      <vt:lpstr>Models for Reciprocity</vt:lpstr>
      <vt:lpstr>Level Playing Field </vt:lpstr>
      <vt:lpstr>Prequalification for Wind-Auction</vt:lpstr>
      <vt:lpstr>First Cooperation Pilot DNK &amp; GER</vt:lpstr>
      <vt:lpstr>PowerPoint Presentation</vt:lpstr>
      <vt:lpstr>BACKUP SLIDES </vt:lpstr>
      <vt:lpstr>Opend Pilot Auction DNK &amp; GER</vt:lpstr>
      <vt:lpstr>Example: Process to Solve Data Exchange  </vt:lpstr>
      <vt:lpstr>Mutual Opening – Basic Concept</vt:lpstr>
      <vt:lpstr>Joint Auction– Basic Concept   </vt:lpstr>
      <vt:lpstr>Background</vt:lpstr>
      <vt:lpstr>“Physical” Import </vt:lpstr>
      <vt:lpstr>Mutual Opening vs.  Joint Auction</vt:lpstr>
      <vt:lpstr>Market Premium </vt:lpstr>
      <vt:lpstr>How to “Piece” Support Schemes Together?</vt:lpstr>
    </vt:vector>
  </TitlesOfParts>
  <Company>BMWi, IT-Referat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Kaelble, Laure, IIIB1</dc:creator>
  <cp:lastModifiedBy>Alice Rosmi Gervasoni</cp:lastModifiedBy>
  <cp:revision>503</cp:revision>
  <cp:lastPrinted>2016-06-14T07:58:34Z</cp:lastPrinted>
  <dcterms:created xsi:type="dcterms:W3CDTF">2014-06-16T13:20:41Z</dcterms:created>
  <dcterms:modified xsi:type="dcterms:W3CDTF">2016-09-23T10:25:25Z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0x01010041C754EF69CC447396707CDFA155F7840015491D7B3066404D95A20A98D6651868</vt:lpwstr>
  </property>
</Properties>
</file>