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8" r:id="rId2"/>
    <p:sldId id="257" r:id="rId3"/>
    <p:sldId id="272" r:id="rId4"/>
    <p:sldId id="275" r:id="rId5"/>
    <p:sldId id="285" r:id="rId6"/>
    <p:sldId id="286" r:id="rId7"/>
    <p:sldId id="271" r:id="rId8"/>
    <p:sldId id="265" r:id="rId9"/>
    <p:sldId id="259" r:id="rId10"/>
    <p:sldId id="281" r:id="rId11"/>
    <p:sldId id="276" r:id="rId12"/>
    <p:sldId id="277" r:id="rId13"/>
    <p:sldId id="267" r:id="rId14"/>
    <p:sldId id="273" r:id="rId15"/>
    <p:sldId id="282" r:id="rId16"/>
    <p:sldId id="284" r:id="rId17"/>
    <p:sldId id="278" r:id="rId18"/>
    <p:sldId id="283" r:id="rId19"/>
    <p:sldId id="262" r:id="rId20"/>
    <p:sldId id="279" r:id="rId21"/>
  </p:sldIdLst>
  <p:sldSz cx="9144000" cy="6858000" type="screen4x3"/>
  <p:notesSz cx="6797675" cy="9926638"/>
  <p:defaultTextStyle>
    <a:defPPr>
      <a:defRPr lang="en-US"/>
    </a:defPPr>
    <a:lvl1pPr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8C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85" d="100"/>
          <a:sy n="85" d="100"/>
        </p:scale>
        <p:origin x="9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498C5BE-9DBC-42D4-BB1E-3C6AF6D67BF4}" type="datetimeFigureOut">
              <a:rPr lang="en-GB" smtClean="0"/>
              <a:t>28/09/2016</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430A3F6-0E9D-41E9-A593-A69BF17AFE66}" type="slidenum">
              <a:rPr lang="en-GB" smtClean="0"/>
              <a:t>‹#›</a:t>
            </a:fld>
            <a:endParaRPr lang="en-GB"/>
          </a:p>
        </p:txBody>
      </p:sp>
    </p:spTree>
    <p:extLst>
      <p:ext uri="{BB962C8B-B14F-4D97-AF65-F5344CB8AC3E}">
        <p14:creationId xmlns:p14="http://schemas.microsoft.com/office/powerpoint/2010/main" val="2088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0329D1D-E85B-4606-8D28-F2F2AE277664}" type="datetimeFigureOut">
              <a:rPr lang="en-GB" smtClean="0"/>
              <a:t>28/09/2016</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98CA2C4-5E98-43A1-9BD3-833F0AF885A5}" type="slidenum">
              <a:rPr lang="en-GB" smtClean="0"/>
              <a:t>‹#›</a:t>
            </a:fld>
            <a:endParaRPr lang="en-GB"/>
          </a:p>
        </p:txBody>
      </p:sp>
    </p:spTree>
    <p:extLst>
      <p:ext uri="{BB962C8B-B14F-4D97-AF65-F5344CB8AC3E}">
        <p14:creationId xmlns:p14="http://schemas.microsoft.com/office/powerpoint/2010/main" val="172444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altLang="en-US" sz="1200" dirty="0" smtClean="0">
                <a:latin typeface="Franklin Gothic Book" charset="0"/>
              </a:rPr>
              <a:t>This model and its capabilities are particularly timely with recent industry and international commitments to reduce costs in the Offshore Wind sector</a:t>
            </a:r>
            <a:r>
              <a:rPr lang="en-GB" altLang="en-US" sz="1200" dirty="0" smtClean="0"/>
              <a:t>.</a:t>
            </a:r>
            <a:endParaRPr lang="en-IE" sz="1200" b="1" u="sng" dirty="0" smtClean="0"/>
          </a:p>
          <a:p>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3</a:t>
            </a:fld>
            <a:endParaRPr lang="en-GB"/>
          </a:p>
        </p:txBody>
      </p:sp>
    </p:spTree>
    <p:extLst>
      <p:ext uri="{BB962C8B-B14F-4D97-AF65-F5344CB8AC3E}">
        <p14:creationId xmlns:p14="http://schemas.microsoft.com/office/powerpoint/2010/main" val="215487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The signing companies emphasise that the commitment is only possible with a stable, long-term market for renewables in Europe and that policymakers at European and national level must set out clear visions for the industry after 2020, with robust laws</a:t>
            </a:r>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4</a:t>
            </a:fld>
            <a:endParaRPr lang="en-GB"/>
          </a:p>
        </p:txBody>
      </p:sp>
    </p:spTree>
    <p:extLst>
      <p:ext uri="{BB962C8B-B14F-4D97-AF65-F5344CB8AC3E}">
        <p14:creationId xmlns:p14="http://schemas.microsoft.com/office/powerpoint/2010/main" val="415699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BVG analysis shows supply chain innovation will continue to play a significant role in cost reduction, especially as economies of scale are realised as project pipelines increase in scale and certainty.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Giles </a:t>
            </a:r>
            <a:r>
              <a:rPr lang="en-GB" sz="1200" kern="1200" dirty="0" err="1" smtClean="0">
                <a:solidFill>
                  <a:schemeClr val="tx1"/>
                </a:solidFill>
                <a:effectLst/>
                <a:latin typeface="+mn-lt"/>
                <a:ea typeface="+mn-ea"/>
                <a:cs typeface="+mn-cs"/>
              </a:rPr>
              <a:t>Hundleby</a:t>
            </a:r>
            <a:r>
              <a:rPr lang="en-GB" sz="1200" kern="1200" dirty="0" smtClean="0">
                <a:solidFill>
                  <a:schemeClr val="tx1"/>
                </a:solidFill>
                <a:effectLst/>
                <a:latin typeface="+mn-lt"/>
                <a:ea typeface="+mn-ea"/>
                <a:cs typeface="+mn-cs"/>
              </a:rPr>
              <a:t> spoke yesterday on the role of the supply chain in cost reduction strategies "Supply Chain: Thinking ahead" session.</a:t>
            </a:r>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6</a:t>
            </a:fld>
            <a:endParaRPr lang="en-GB"/>
          </a:p>
        </p:txBody>
      </p:sp>
    </p:spTree>
    <p:extLst>
      <p:ext uri="{BB962C8B-B14F-4D97-AF65-F5344CB8AC3E}">
        <p14:creationId xmlns:p14="http://schemas.microsoft.com/office/powerpoint/2010/main" val="216119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need for computer programmer, developed by engineers for engineers and project</a:t>
            </a:r>
            <a:r>
              <a:rPr lang="en-GB" baseline="0" dirty="0" smtClean="0"/>
              <a:t> managers</a:t>
            </a:r>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7</a:t>
            </a:fld>
            <a:endParaRPr lang="en-GB"/>
          </a:p>
        </p:txBody>
      </p:sp>
    </p:spTree>
    <p:extLst>
      <p:ext uri="{BB962C8B-B14F-4D97-AF65-F5344CB8AC3E}">
        <p14:creationId xmlns:p14="http://schemas.microsoft.com/office/powerpoint/2010/main" val="318405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Users seeking to examine the impact on a specific project phase module (i.e. installation, O&amp;M and decommissioning modules) forms the centre of the chart. Each concentric ring moving away from the centre broadens the viewpoint of the user and begins to include: the planning of an offshore wind farm project (FEED design); the impact of these decisions on project financial indicators; high level risk analysis; and inevitably investment decisions</a:t>
            </a:r>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11</a:t>
            </a:fld>
            <a:endParaRPr lang="en-GB"/>
          </a:p>
        </p:txBody>
      </p:sp>
    </p:spTree>
    <p:extLst>
      <p:ext uri="{BB962C8B-B14F-4D97-AF65-F5344CB8AC3E}">
        <p14:creationId xmlns:p14="http://schemas.microsoft.com/office/powerpoint/2010/main" val="4224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8CA2C4-5E98-43A1-9BD3-833F0AF885A5}" type="slidenum">
              <a:rPr lang="en-GB" smtClean="0"/>
              <a:t>19</a:t>
            </a:fld>
            <a:endParaRPr lang="en-GB"/>
          </a:p>
        </p:txBody>
      </p:sp>
    </p:spTree>
    <p:extLst>
      <p:ext uri="{BB962C8B-B14F-4D97-AF65-F5344CB8AC3E}">
        <p14:creationId xmlns:p14="http://schemas.microsoft.com/office/powerpoint/2010/main" val="3641742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3" descr="A2SEA_SEA-JACK_Tony-West_Vattenfall_wide.jpg"/>
          <p:cNvPicPr>
            <a:picLocks noChangeAspect="1"/>
          </p:cNvPicPr>
          <p:nvPr/>
        </p:nvPicPr>
        <p:blipFill>
          <a:blip r:embed="rId2">
            <a:extLst>
              <a:ext uri="{28A0092B-C50C-407E-A947-70E740481C1C}">
                <a14:useLocalDpi xmlns:a14="http://schemas.microsoft.com/office/drawing/2010/main" val="0"/>
              </a:ext>
            </a:extLst>
          </a:blip>
          <a:srcRect t="6384" b="7755"/>
          <a:stretch>
            <a:fillRect/>
          </a:stretch>
        </p:blipFill>
        <p:spPr bwMode="auto">
          <a:xfrm>
            <a:off x="0" y="0"/>
            <a:ext cx="9144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4"/>
          <p:cNvPicPr>
            <a:picLocks noChangeAspect="1"/>
          </p:cNvPicPr>
          <p:nvPr/>
        </p:nvPicPr>
        <p:blipFill>
          <a:blip r:embed="rId3">
            <a:extLst>
              <a:ext uri="{28A0092B-C50C-407E-A947-70E740481C1C}">
                <a14:useLocalDpi xmlns:a14="http://schemas.microsoft.com/office/drawing/2010/main" val="0"/>
              </a:ext>
            </a:extLst>
          </a:blip>
          <a:srcRect l="389" r="243"/>
          <a:stretch>
            <a:fillRect/>
          </a:stretch>
        </p:blipFill>
        <p:spPr bwMode="auto">
          <a:xfrm>
            <a:off x="21554" y="3789511"/>
            <a:ext cx="9144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52400" y="4365104"/>
            <a:ext cx="5472258" cy="1851025"/>
          </a:xfrm>
          <a:prstGeom prst="rect">
            <a:avLst/>
          </a:prstGeom>
        </p:spPr>
        <p:txBody>
          <a:bodyPr>
            <a:normAutofit/>
          </a:bodyPr>
          <a:lstStyle>
            <a:lvl1pPr>
              <a:defRPr sz="3600">
                <a:solidFill>
                  <a:schemeClr val="bg1"/>
                </a:solidFill>
                <a:latin typeface="Franklin Gothic Medium"/>
                <a:cs typeface="Franklin Gothic Medium"/>
              </a:defRPr>
            </a:lvl1pPr>
          </a:lstStyle>
          <a:p>
            <a:pPr fontAlgn="auto">
              <a:spcAft>
                <a:spcPts val="0"/>
              </a:spcAft>
              <a:defRPr/>
            </a:pPr>
            <a:r>
              <a:rPr lang="en-US" b="1" dirty="0" smtClean="0">
                <a:solidFill>
                  <a:srgbClr val="78BDE8"/>
                </a:solidFill>
                <a:ea typeface="+mj-ea"/>
              </a:rPr>
              <a:t>A financial model</a:t>
            </a:r>
            <a:r>
              <a:rPr lang="en-US" b="1" baseline="0" dirty="0" smtClean="0">
                <a:solidFill>
                  <a:srgbClr val="78BDE8"/>
                </a:solidFill>
                <a:ea typeface="+mj-ea"/>
              </a:rPr>
              <a:t> to achieve cost reductions</a:t>
            </a:r>
            <a:endParaRPr lang="en-US" b="1" dirty="0">
              <a:solidFill>
                <a:srgbClr val="78BDE8"/>
              </a:solidFill>
              <a:ea typeface="+mj-ea"/>
            </a:endParaRPr>
          </a:p>
        </p:txBody>
      </p:sp>
      <p:sp>
        <p:nvSpPr>
          <p:cNvPr id="5" name="Subtitle 2"/>
          <p:cNvSpPr txBox="1">
            <a:spLocks/>
          </p:cNvSpPr>
          <p:nvPr/>
        </p:nvSpPr>
        <p:spPr>
          <a:xfrm>
            <a:off x="152400" y="5528860"/>
            <a:ext cx="6553200" cy="871939"/>
          </a:xfrm>
          <a:prstGeom prst="rect">
            <a:avLst/>
          </a:prstGeo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spcBef>
                <a:spcPct val="20000"/>
              </a:spcBef>
              <a:spcAft>
                <a:spcPts val="0"/>
              </a:spcAft>
              <a:buFont typeface="Arial"/>
              <a:buNone/>
              <a:defRPr/>
            </a:pPr>
            <a:r>
              <a:rPr lang="en-US" sz="2400" dirty="0" smtClean="0">
                <a:solidFill>
                  <a:schemeClr val="bg2"/>
                </a:solidFill>
                <a:latin typeface="Franklin Gothic Book"/>
                <a:ea typeface="+mn-ea"/>
                <a:cs typeface="Franklin Gothic Book"/>
              </a:rPr>
              <a:t>Wind Europe Hamburg</a:t>
            </a:r>
            <a:endParaRPr lang="en-US" sz="2400" dirty="0">
              <a:solidFill>
                <a:schemeClr val="bg2"/>
              </a:solidFill>
              <a:latin typeface="Franklin Gothic Book"/>
              <a:ea typeface="+mn-ea"/>
              <a:cs typeface="Franklin Gothic Book"/>
            </a:endParaRPr>
          </a:p>
        </p:txBody>
      </p:sp>
      <p:sp>
        <p:nvSpPr>
          <p:cNvPr id="6" name="TextBox 21"/>
          <p:cNvSpPr txBox="1">
            <a:spLocks noChangeArrowheads="1"/>
          </p:cNvSpPr>
          <p:nvPr/>
        </p:nvSpPr>
        <p:spPr bwMode="auto">
          <a:xfrm>
            <a:off x="142875" y="6099447"/>
            <a:ext cx="435768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defRPr/>
            </a:pPr>
            <a:r>
              <a:rPr lang="en-GB" sz="1800" dirty="0" smtClean="0">
                <a:solidFill>
                  <a:srgbClr val="7F7F7F"/>
                </a:solidFill>
                <a:latin typeface="Franklin Gothic Book" charset="0"/>
              </a:rPr>
              <a:t>Katie Lynch</a:t>
            </a:r>
            <a:endParaRPr lang="en-GB" sz="1800" dirty="0">
              <a:solidFill>
                <a:srgbClr val="7F7F7F"/>
              </a:solidFill>
              <a:latin typeface="Franklin Gothic Book" charset="0"/>
            </a:endParaRPr>
          </a:p>
          <a:p>
            <a:pPr>
              <a:defRPr/>
            </a:pPr>
            <a:r>
              <a:rPr lang="en-GB" sz="1300" i="1" dirty="0" err="1" smtClean="0">
                <a:solidFill>
                  <a:srgbClr val="7F7F7F"/>
                </a:solidFill>
                <a:latin typeface="Franklin Gothic Book" charset="0"/>
              </a:rPr>
              <a:t>MaREI</a:t>
            </a:r>
            <a:r>
              <a:rPr lang="en-GB" sz="1300" i="1" dirty="0" smtClean="0">
                <a:solidFill>
                  <a:srgbClr val="7F7F7F"/>
                </a:solidFill>
                <a:latin typeface="Franklin Gothic Book" charset="0"/>
              </a:rPr>
              <a:t>,</a:t>
            </a:r>
            <a:r>
              <a:rPr lang="en-GB" sz="1300" i="1" baseline="0" dirty="0" smtClean="0">
                <a:solidFill>
                  <a:srgbClr val="7F7F7F"/>
                </a:solidFill>
                <a:latin typeface="Franklin Gothic Book" charset="0"/>
              </a:rPr>
              <a:t> University College Cork</a:t>
            </a:r>
            <a:endParaRPr lang="en-GB" sz="1300" i="1" dirty="0">
              <a:solidFill>
                <a:srgbClr val="7F7F7F"/>
              </a:solidFill>
              <a:latin typeface="Franklin Gothic Book" charset="0"/>
            </a:endParaRPr>
          </a:p>
        </p:txBody>
      </p:sp>
      <p:pic>
        <p:nvPicPr>
          <p:cNvPr id="7" name="Afbeelding 9" descr="Leanwind_FINAL_RGB.jpg"/>
          <p:cNvPicPr>
            <a:picLocks noChangeAspect="1"/>
          </p:cNvPicPr>
          <p:nvPr/>
        </p:nvPicPr>
        <p:blipFill>
          <a:blip r:embed="rId4">
            <a:extLst>
              <a:ext uri="{28A0092B-C50C-407E-A947-70E740481C1C}">
                <a14:useLocalDpi xmlns:a14="http://schemas.microsoft.com/office/drawing/2010/main" val="0"/>
              </a:ext>
            </a:extLst>
          </a:blip>
          <a:srcRect l="18497" t="15782" r="17677" b="15530"/>
          <a:stretch>
            <a:fillRect/>
          </a:stretch>
        </p:blipFill>
        <p:spPr bwMode="auto">
          <a:xfrm>
            <a:off x="6082617" y="4367249"/>
            <a:ext cx="2160365" cy="11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p:cNvPicPr/>
          <p:nvPr userDrawn="1"/>
        </p:nvPicPr>
        <p:blipFill>
          <a:blip r:embed="rId5">
            <a:extLst>
              <a:ext uri="{28A0092B-C50C-407E-A947-70E740481C1C}">
                <a14:useLocalDpi xmlns:a14="http://schemas.microsoft.com/office/drawing/2010/main" val="0"/>
              </a:ext>
            </a:extLst>
          </a:blip>
          <a:stretch>
            <a:fillRect/>
          </a:stretch>
        </p:blipFill>
        <p:spPr>
          <a:xfrm>
            <a:off x="7452320" y="5752047"/>
            <a:ext cx="1255275" cy="840105"/>
          </a:xfrm>
          <a:prstGeom prst="rect">
            <a:avLst/>
          </a:prstGeom>
        </p:spPr>
      </p:pic>
      <p:sp>
        <p:nvSpPr>
          <p:cNvPr id="9" name="Rectangle 8"/>
          <p:cNvSpPr/>
          <p:nvPr userDrawn="1"/>
        </p:nvSpPr>
        <p:spPr>
          <a:xfrm>
            <a:off x="5292080" y="5840552"/>
            <a:ext cx="2014736" cy="707886"/>
          </a:xfrm>
          <a:prstGeom prst="rect">
            <a:avLst/>
          </a:prstGeom>
        </p:spPr>
        <p:txBody>
          <a:bodyPr wrap="square">
            <a:spAutoFit/>
          </a:bodyPr>
          <a:lstStyle/>
          <a:p>
            <a:pPr algn="ctr"/>
            <a:r>
              <a:rPr lang="en-IE" sz="1000" b="0" i="0" u="none" strike="noStrike" kern="1200" baseline="0" dirty="0" smtClean="0">
                <a:solidFill>
                  <a:schemeClr val="tx1"/>
                </a:solidFill>
                <a:latin typeface="Arial" charset="0"/>
                <a:ea typeface="ヒラギノ角ゴ Pro W3" charset="0"/>
                <a:cs typeface="ヒラギノ角ゴ Pro W3" charset="0"/>
              </a:rPr>
              <a:t>Project supported within the Ocean of Tomorrow call of the</a:t>
            </a:r>
          </a:p>
          <a:p>
            <a:pPr algn="ctr"/>
            <a:r>
              <a:rPr lang="en-IE" sz="1000" b="0" i="0" u="none" strike="noStrike" kern="1200" baseline="0" dirty="0" smtClean="0">
                <a:solidFill>
                  <a:schemeClr val="tx1"/>
                </a:solidFill>
                <a:latin typeface="Arial" charset="0"/>
                <a:ea typeface="ヒラギノ角ゴ Pro W3" charset="0"/>
                <a:cs typeface="ヒラギノ角ゴ Pro W3" charset="0"/>
              </a:rPr>
              <a:t>European Commission Seventh Framework Programme</a:t>
            </a:r>
            <a:endParaRPr lang="en-IE" sz="1000" dirty="0"/>
          </a:p>
        </p:txBody>
      </p:sp>
    </p:spTree>
    <p:extLst>
      <p:ext uri="{BB962C8B-B14F-4D97-AF65-F5344CB8AC3E}">
        <p14:creationId xmlns:p14="http://schemas.microsoft.com/office/powerpoint/2010/main" val="181380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2" name="Afbeelding 4"/>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O:\Policy Department\Policy Analysis Unit\PROJ\LEANWind\WP 9 - Dissemination and exploitation\Logo\FP7-General\EU_flag_lo-res.g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67000" y="1628800"/>
            <a:ext cx="3810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611560" y="4365104"/>
            <a:ext cx="8303840" cy="1569660"/>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2400" kern="1200" dirty="0" smtClean="0">
                <a:solidFill>
                  <a:schemeClr val="tx1"/>
                </a:solidFill>
                <a:effectLst/>
                <a:latin typeface="Arial" charset="0"/>
                <a:ea typeface="ヒラギノ角ゴ Pro W3" charset="0"/>
                <a:cs typeface="ヒラギノ角ゴ Pro W3" charset="0"/>
              </a:rPr>
              <a:t>The research leading to these results has received funding from the European Union Seventh Framework </a:t>
            </a:r>
            <a:r>
              <a:rPr lang="en-US" sz="2400" kern="1200" dirty="0" err="1" smtClean="0">
                <a:solidFill>
                  <a:schemeClr val="tx1"/>
                </a:solidFill>
                <a:effectLst/>
                <a:latin typeface="Arial" charset="0"/>
                <a:ea typeface="ヒラギノ角ゴ Pro W3" charset="0"/>
                <a:cs typeface="ヒラギノ角ゴ Pro W3" charset="0"/>
              </a:rPr>
              <a:t>Programme</a:t>
            </a:r>
            <a:r>
              <a:rPr lang="en-US" sz="2400" kern="1200" dirty="0" smtClean="0">
                <a:solidFill>
                  <a:schemeClr val="tx1"/>
                </a:solidFill>
                <a:effectLst/>
                <a:latin typeface="Arial" charset="0"/>
                <a:ea typeface="ヒラギノ角ゴ Pro W3" charset="0"/>
                <a:cs typeface="ヒラギノ角ゴ Pro W3" charset="0"/>
              </a:rPr>
              <a:t> under the agreement SCP2-GA-2013-614020.</a:t>
            </a:r>
            <a:endParaRPr lang="en-GB" sz="2400" kern="1200" dirty="0" smtClean="0">
              <a:solidFill>
                <a:schemeClr val="tx1"/>
              </a:solidFill>
              <a:effectLst/>
              <a:latin typeface="Arial" charset="0"/>
              <a:ea typeface="ヒラギノ角ゴ Pro W3" charset="0"/>
              <a:cs typeface="ヒラギノ角ゴ Pro W3" charset="0"/>
            </a:endParaRPr>
          </a:p>
          <a:p>
            <a:endParaRPr lang="en-GB" dirty="0"/>
          </a:p>
        </p:txBody>
      </p:sp>
    </p:spTree>
    <p:extLst>
      <p:ext uri="{BB962C8B-B14F-4D97-AF65-F5344CB8AC3E}">
        <p14:creationId xmlns:p14="http://schemas.microsoft.com/office/powerpoint/2010/main" val="357447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Rectangle 11"/>
          <p:cNvSpPr>
            <a:spLocks noChangeArrowheads="1"/>
          </p:cNvSpPr>
          <p:nvPr/>
        </p:nvSpPr>
        <p:spPr bwMode="auto">
          <a:xfrm>
            <a:off x="2005013" y="3636963"/>
            <a:ext cx="51768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500" b="1">
                <a:solidFill>
                  <a:srgbClr val="78BDE8"/>
                </a:solidFill>
                <a:latin typeface="Franklin Gothic Book" charset="0"/>
                <a:cs typeface="Franklin Gothic Book" charset="0"/>
              </a:rPr>
              <a:t>Thank you very much </a:t>
            </a:r>
          </a:p>
          <a:p>
            <a:pPr algn="ctr"/>
            <a:r>
              <a:rPr lang="en-GB" sz="3500" b="1">
                <a:solidFill>
                  <a:srgbClr val="78BDE8"/>
                </a:solidFill>
                <a:latin typeface="Franklin Gothic Book" charset="0"/>
                <a:cs typeface="Franklin Gothic Book" charset="0"/>
              </a:rPr>
              <a:t>for your attention  </a:t>
            </a:r>
          </a:p>
        </p:txBody>
      </p:sp>
      <p:pic>
        <p:nvPicPr>
          <p:cNvPr id="3" name="Afbeelding 4"/>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250825" y="103188"/>
            <a:ext cx="18732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90600" y="1600200"/>
            <a:ext cx="7924800" cy="4525963"/>
          </a:xfrm>
        </p:spPr>
        <p:txBody>
          <a:bodyPr/>
          <a:lstStyle>
            <a:lvl1pPr>
              <a:buClr>
                <a:schemeClr val="tx2"/>
              </a:buClr>
              <a:defRPr/>
            </a:lvl1pPr>
            <a:lvl3pPr>
              <a:buClr>
                <a:srgbClr val="6BA8CF"/>
              </a:buCl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0369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pic>
        <p:nvPicPr>
          <p:cNvPr id="5"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smtClean="0"/>
              <a:t>Click to edit Master title style</a:t>
            </a:r>
            <a:endParaRPr lang="en-US" dirty="0"/>
          </a:p>
        </p:txBody>
      </p:sp>
      <p:sp>
        <p:nvSpPr>
          <p:cNvPr id="7" name="Text Placeholder 2"/>
          <p:cNvSpPr>
            <a:spLocks noGrp="1"/>
          </p:cNvSpPr>
          <p:nvPr>
            <p:ph idx="1"/>
          </p:nvPr>
        </p:nvSpPr>
        <p:spPr bwMode="auto">
          <a:xfrm>
            <a:off x="685800" y="1600200"/>
            <a:ext cx="39582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idx="10"/>
          </p:nvPr>
        </p:nvSpPr>
        <p:spPr bwMode="auto">
          <a:xfrm>
            <a:off x="4788024" y="1600200"/>
            <a:ext cx="395820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939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7"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4"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334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304800" y="228600"/>
            <a:ext cx="8001000" cy="590706"/>
          </a:xfrm>
        </p:spPr>
        <p:txBody>
          <a:bodyPr/>
          <a:lstStyle>
            <a:lvl1pP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4314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l="5287" t="36855" r="5287" b="51048"/>
          <a:stretch>
            <a:fillRect/>
          </a:stretch>
        </p:blipFill>
        <p:spPr bwMode="auto">
          <a:xfrm>
            <a:off x="0" y="854075"/>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4"/>
          <p:cNvPicPr>
            <a:picLocks noChangeAspect="1"/>
          </p:cNvPicPr>
          <p:nvPr/>
        </p:nvPicPr>
        <p:blipFill>
          <a:blip r:embed="rId3">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228600"/>
            <a:ext cx="8001000" cy="590550"/>
          </a:xfrm>
          <a:prstGeom prst="rect">
            <a:avLst/>
          </a:prstGeom>
        </p:spPr>
        <p:txBody>
          <a:bodyPr>
            <a:normAutofit/>
          </a:bodyPr>
          <a:lstStyle>
            <a:lvl1pPr algn="l" defTabSz="457200" rtl="0" eaLnBrk="1" latinLnBrk="0" hangingPunct="1">
              <a:spcBef>
                <a:spcPct val="0"/>
              </a:spcBef>
              <a:buNone/>
              <a:defRPr sz="2600" b="1" kern="1200">
                <a:solidFill>
                  <a:schemeClr val="tx1"/>
                </a:solidFill>
                <a:latin typeface="Franklin Gothic Book"/>
                <a:ea typeface="+mj-ea"/>
                <a:cs typeface="Franklin Gothic Book"/>
              </a:defRPr>
            </a:lvl1pPr>
          </a:lstStyle>
          <a:p>
            <a:pPr fontAlgn="auto">
              <a:spcAft>
                <a:spcPts val="0"/>
              </a:spcAft>
              <a:defRPr/>
            </a:pPr>
            <a:r>
              <a:rPr lang="en-US" dirty="0" smtClean="0"/>
              <a:t>Click to edit Master title style</a:t>
            </a:r>
            <a:endParaRPr lang="en-US" dirty="0"/>
          </a:p>
        </p:txBody>
      </p:sp>
      <p:pic>
        <p:nvPicPr>
          <p:cNvPr id="6" name="Afbeelding 6" descr="Leanwind_FINAL_RGB.jpg"/>
          <p:cNvPicPr>
            <a:picLocks noChangeAspect="1"/>
          </p:cNvPicPr>
          <p:nvPr/>
        </p:nvPicPr>
        <p:blipFill>
          <a:blip r:embed="rId4">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 6"/>
          <p:cNvGraphicFramePr>
            <a:graphicFrameLocks noGrp="1"/>
          </p:cNvGraphicFramePr>
          <p:nvPr/>
        </p:nvGraphicFramePr>
        <p:xfrm>
          <a:off x="1384300" y="3192463"/>
          <a:ext cx="6096000" cy="1854200"/>
        </p:xfrm>
        <a:graphic>
          <a:graphicData uri="http://schemas.openxmlformats.org/drawingml/2006/table">
            <a:tbl>
              <a:tblPr firstRow="1" bandRow="1">
                <a:tableStyleId>{3B4B98B0-60AC-42C2-AFA5-B58CD77FA1E5}</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nl-NL" dirty="0" err="1" smtClean="0">
                          <a:solidFill>
                            <a:schemeClr val="bg1"/>
                          </a:solidFill>
                        </a:rPr>
                        <a:t>Table</a:t>
                      </a:r>
                      <a:endParaRPr lang="nl-NL" dirty="0">
                        <a:solidFill>
                          <a:schemeClr val="bg1"/>
                        </a:solidFill>
                      </a:endParaRPr>
                    </a:p>
                  </a:txBody>
                  <a:tcPr>
                    <a:lnL>
                      <a:noFill/>
                    </a:lnL>
                    <a:lnR w="12700" cap="flat" cmpd="sng" algn="ctr">
                      <a:solidFill>
                        <a:prstClr val="white"/>
                      </a:solidFill>
                      <a:prstDash val="solid"/>
                      <a:round/>
                      <a:headEnd type="none" w="med" len="med"/>
                      <a:tailEnd type="none" w="med" len="med"/>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nl-NL" dirty="0" err="1" smtClean="0">
                          <a:solidFill>
                            <a:schemeClr val="bg1"/>
                          </a:solidFill>
                        </a:rPr>
                        <a:t>Table</a:t>
                      </a:r>
                      <a:endParaRPr lang="nl-NL" dirty="0">
                        <a:solidFill>
                          <a:schemeClr val="bg1"/>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nl-NL" dirty="0" err="1" smtClean="0">
                          <a:solidFill>
                            <a:schemeClr val="bg1"/>
                          </a:solidFill>
                        </a:rPr>
                        <a:t>Table</a:t>
                      </a:r>
                      <a:endParaRPr lang="nl-NL" dirty="0">
                        <a:solidFill>
                          <a:schemeClr val="bg1"/>
                        </a:solidFill>
                      </a:endParaRPr>
                    </a:p>
                  </a:txBody>
                  <a:tcPr>
                    <a:lnL w="12700" cap="flat" cmpd="sng" algn="ctr">
                      <a:solidFill>
                        <a:prstClr val="white"/>
                      </a:solidFill>
                      <a:prstDash val="solid"/>
                      <a:round/>
                      <a:headEnd type="none" w="med" len="med"/>
                      <a:tailEnd type="none" w="med" len="med"/>
                    </a:lnL>
                    <a:lnR>
                      <a:noFill/>
                    </a:lnR>
                    <a:lnT w="12700" cmpd="sng">
                      <a:noFill/>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r h="370840">
                <a:tc>
                  <a:txBody>
                    <a:bodyPr/>
                    <a:lstStyle/>
                    <a:p>
                      <a:r>
                        <a:rPr lang="nl-NL" b="0" i="0" dirty="0" err="1" smtClean="0">
                          <a:solidFill>
                            <a:srgbClr val="000000"/>
                          </a:solidFill>
                          <a:latin typeface="+mn-lt"/>
                        </a:rPr>
                        <a:t>Table</a:t>
                      </a:r>
                      <a:endParaRPr lang="nl-NL" b="0" i="0" dirty="0">
                        <a:solidFill>
                          <a:srgbClr val="000000"/>
                        </a:solidFill>
                        <a:latin typeface="+mn-lt"/>
                      </a:endParaRPr>
                    </a:p>
                  </a:txBody>
                  <a:tcPr>
                    <a:lnL>
                      <a:noFill/>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extLst>
                  <a:ext uri="{0D108BD9-81ED-4DB2-BD59-A6C34878D82A}">
                    <a16:rowId xmlns:a16="http://schemas.microsoft.com/office/drawing/2014/main" xmlns="" val="10001"/>
                  </a:ext>
                </a:extLst>
              </a:tr>
              <a:tr h="370840">
                <a:tc>
                  <a:txBody>
                    <a:bodyPr/>
                    <a:lstStyle/>
                    <a:p>
                      <a:r>
                        <a:rPr lang="nl-NL" b="0" i="0" dirty="0" err="1" smtClean="0">
                          <a:solidFill>
                            <a:srgbClr val="000000"/>
                          </a:solidFill>
                          <a:latin typeface="+mn-lt"/>
                        </a:rPr>
                        <a:t>Table</a:t>
                      </a:r>
                      <a:endParaRPr lang="nl-NL" b="0" i="0" dirty="0">
                        <a:solidFill>
                          <a:srgbClr val="000000"/>
                        </a:solidFill>
                        <a:latin typeface="+mn-lt"/>
                      </a:endParaRPr>
                    </a:p>
                  </a:txBody>
                  <a:tcPr>
                    <a:lnL>
                      <a:noFill/>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70840">
                <a:tc>
                  <a:txBody>
                    <a:bodyPr/>
                    <a:lstStyle/>
                    <a:p>
                      <a:r>
                        <a:rPr lang="nl-NL" b="0" i="0" dirty="0" err="1" smtClean="0">
                          <a:solidFill>
                            <a:srgbClr val="000000"/>
                          </a:solidFill>
                          <a:latin typeface="+mn-lt"/>
                        </a:rPr>
                        <a:t>Table</a:t>
                      </a:r>
                      <a:endParaRPr lang="nl-NL" b="0" i="0" dirty="0">
                        <a:solidFill>
                          <a:srgbClr val="000000"/>
                        </a:solidFill>
                        <a:latin typeface="+mn-lt"/>
                      </a:endParaRPr>
                    </a:p>
                  </a:txBody>
                  <a:tcPr>
                    <a:lnL>
                      <a:noFill/>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6BA8CF">
                        <a:alpha val="20000"/>
                      </a:srgbClr>
                    </a:solidFill>
                  </a:tcPr>
                </a:tc>
                <a:extLst>
                  <a:ext uri="{0D108BD9-81ED-4DB2-BD59-A6C34878D82A}">
                    <a16:rowId xmlns:a16="http://schemas.microsoft.com/office/drawing/2014/main" xmlns="" val="10003"/>
                  </a:ext>
                </a:extLst>
              </a:tr>
              <a:tr h="370840">
                <a:tc>
                  <a:txBody>
                    <a:bodyPr/>
                    <a:lstStyle/>
                    <a:p>
                      <a:r>
                        <a:rPr lang="nl-NL" b="0" i="0" dirty="0" err="1" smtClean="0">
                          <a:solidFill>
                            <a:srgbClr val="000000"/>
                          </a:solidFill>
                          <a:latin typeface="+mn-lt"/>
                        </a:rPr>
                        <a:t>Table</a:t>
                      </a:r>
                      <a:endParaRPr lang="nl-NL" b="0" i="0" dirty="0">
                        <a:solidFill>
                          <a:srgbClr val="000000"/>
                        </a:solidFill>
                        <a:latin typeface="+mn-lt"/>
                      </a:endParaRPr>
                    </a:p>
                  </a:txBody>
                  <a:tcPr>
                    <a:lnL>
                      <a:noFill/>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l-NL" dirty="0" smtClean="0">
                          <a:solidFill>
                            <a:srgbClr val="000000"/>
                          </a:solidFill>
                        </a:rPr>
                        <a:t>1</a:t>
                      </a:r>
                      <a:endParaRPr lang="nl-NL" dirty="0">
                        <a:solidFill>
                          <a:srgbClr val="000000"/>
                        </a:solidFill>
                      </a:endParaRPr>
                    </a:p>
                  </a:txBody>
                  <a:tcPr>
                    <a:lnL w="12700" cap="flat" cmpd="sng" algn="ctr">
                      <a:solidFill>
                        <a:prstClr val="white"/>
                      </a:solidFill>
                      <a:prstDash val="solid"/>
                      <a:round/>
                      <a:headEnd type="none" w="med" len="med"/>
                      <a:tailEnd type="none" w="med" len="med"/>
                    </a:lnL>
                    <a:lnR>
                      <a:noFill/>
                    </a:lnR>
                    <a:lnT w="12700" cap="flat" cmpd="sng" algn="ctr">
                      <a:solidFill>
                        <a:prstClr val="white"/>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bl>
          </a:graphicData>
        </a:graphic>
      </p:graphicFrame>
      <p:sp>
        <p:nvSpPr>
          <p:cNvPr id="9" name="Title 1"/>
          <p:cNvSpPr>
            <a:spLocks noGrp="1"/>
          </p:cNvSpPr>
          <p:nvPr>
            <p:ph type="title"/>
          </p:nvPr>
        </p:nvSpPr>
        <p:spPr>
          <a:xfrm>
            <a:off x="304201" y="1752600"/>
            <a:ext cx="8001000" cy="590706"/>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56841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5"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04800" y="228600"/>
            <a:ext cx="8001000" cy="590550"/>
          </a:xfrm>
          <a:prstGeom prst="rect">
            <a:avLst/>
          </a:prstGeom>
        </p:spPr>
        <p:txBody>
          <a:bodyPr>
            <a:normAutofit/>
          </a:bodyPr>
          <a:lstStyle>
            <a:lvl1pPr algn="l" defTabSz="457200" rtl="0" eaLnBrk="1" latinLnBrk="0" hangingPunct="1">
              <a:spcBef>
                <a:spcPct val="0"/>
              </a:spcBef>
              <a:buNone/>
              <a:defRPr sz="2600" b="1" kern="1200">
                <a:solidFill>
                  <a:schemeClr val="tx1"/>
                </a:solidFill>
                <a:latin typeface="Franklin Gothic Book"/>
                <a:ea typeface="+mj-ea"/>
                <a:cs typeface="Franklin Gothic Book"/>
              </a:defRPr>
            </a:lvl1pPr>
          </a:lstStyle>
          <a:p>
            <a:pPr fontAlgn="auto">
              <a:spcAft>
                <a:spcPts val="0"/>
              </a:spcAft>
              <a:defRPr/>
            </a:pPr>
            <a:r>
              <a:rPr lang="en-US" dirty="0" smtClean="0"/>
              <a:t>Click to edit Master title style</a:t>
            </a:r>
            <a:endParaRPr lang="en-US" dirty="0"/>
          </a:p>
        </p:txBody>
      </p:sp>
      <p:pic>
        <p:nvPicPr>
          <p:cNvPr id="7"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728662" y="2700337"/>
            <a:ext cx="3008313" cy="4005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3846512" y="1538287"/>
            <a:ext cx="4916488" cy="5167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728662" y="1538287"/>
            <a:ext cx="3008313" cy="1162050"/>
          </a:xfrm>
        </p:spPr>
        <p:txBody>
          <a:bodyPr anchor="b"/>
          <a:lstStyle>
            <a:lvl1pPr algn="l">
              <a:defRPr sz="2000" b="1"/>
            </a:lvl1pPr>
          </a:lstStyle>
          <a:p>
            <a:r>
              <a:rPr lang="en-US" smtClean="0"/>
              <a:t>Click to edit Master title style</a:t>
            </a:r>
            <a:endParaRPr lang="en-US" dirty="0"/>
          </a:p>
        </p:txBody>
      </p:sp>
    </p:spTree>
    <p:extLst>
      <p:ext uri="{BB962C8B-B14F-4D97-AF65-F5344CB8AC3E}">
        <p14:creationId xmlns:p14="http://schemas.microsoft.com/office/powerpoint/2010/main" val="189048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5"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04800" y="228600"/>
            <a:ext cx="8001000" cy="590550"/>
          </a:xfrm>
          <a:prstGeom prst="rect">
            <a:avLst/>
          </a:prstGeom>
        </p:spPr>
        <p:txBody>
          <a:bodyPr>
            <a:normAutofit/>
          </a:bodyPr>
          <a:lstStyle>
            <a:lvl1pPr algn="l" defTabSz="457200" rtl="0" eaLnBrk="1" latinLnBrk="0" hangingPunct="1">
              <a:spcBef>
                <a:spcPct val="0"/>
              </a:spcBef>
              <a:buNone/>
              <a:defRPr sz="2600" b="1" kern="1200">
                <a:solidFill>
                  <a:schemeClr val="tx1"/>
                </a:solidFill>
                <a:latin typeface="Franklin Gothic Book"/>
                <a:ea typeface="+mj-ea"/>
                <a:cs typeface="Franklin Gothic Book"/>
              </a:defRPr>
            </a:lvl1pPr>
          </a:lstStyle>
          <a:p>
            <a:pPr fontAlgn="auto">
              <a:spcAft>
                <a:spcPts val="0"/>
              </a:spcAft>
              <a:defRPr/>
            </a:pPr>
            <a:r>
              <a:rPr lang="en-US" dirty="0" smtClean="0"/>
              <a:t>Click to edit Master title style</a:t>
            </a:r>
            <a:endParaRPr lang="en-US" dirty="0"/>
          </a:p>
        </p:txBody>
      </p:sp>
      <p:pic>
        <p:nvPicPr>
          <p:cNvPr id="7"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53340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209800" y="1450975"/>
            <a:ext cx="5486400" cy="38830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209800" y="5900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04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228600"/>
            <a:ext cx="8001000" cy="590550"/>
          </a:xfrm>
          <a:prstGeom prst="rect">
            <a:avLst/>
          </a:prstGeom>
        </p:spPr>
        <p:txBody>
          <a:bodyPr>
            <a:normAutofit/>
          </a:bodyPr>
          <a:lstStyle>
            <a:lvl1pPr algn="l" defTabSz="457200" rtl="0" eaLnBrk="1" latinLnBrk="0" hangingPunct="1">
              <a:spcBef>
                <a:spcPct val="0"/>
              </a:spcBef>
              <a:buNone/>
              <a:defRPr sz="2600" b="1" kern="1200">
                <a:solidFill>
                  <a:schemeClr val="tx1"/>
                </a:solidFill>
                <a:latin typeface="Franklin Gothic Book"/>
                <a:ea typeface="+mj-ea"/>
                <a:cs typeface="Franklin Gothic Book"/>
              </a:defRPr>
            </a:lvl1pPr>
          </a:lstStyle>
          <a:p>
            <a:pPr fontAlgn="auto">
              <a:spcAft>
                <a:spcPts val="0"/>
              </a:spcAft>
              <a:defRPr/>
            </a:pPr>
            <a:r>
              <a:rPr lang="en-US" dirty="0" smtClean="0"/>
              <a:t>Click to edit Master title style</a:t>
            </a:r>
            <a:endParaRPr lang="en-US" dirty="0"/>
          </a:p>
        </p:txBody>
      </p:sp>
      <p:pic>
        <p:nvPicPr>
          <p:cNvPr id="6"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a:xfrm>
            <a:off x="1066800" y="1600200"/>
            <a:ext cx="7848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9381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b="74832"/>
          <a:stretch>
            <a:fillRect/>
          </a:stretch>
        </p:blipFill>
        <p:spPr bwMode="auto">
          <a:xfrm>
            <a:off x="0" y="854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228600"/>
            <a:ext cx="8001000" cy="590550"/>
          </a:xfrm>
          <a:prstGeom prst="rect">
            <a:avLst/>
          </a:prstGeom>
        </p:spPr>
        <p:txBody>
          <a:bodyPr>
            <a:normAutofit/>
          </a:bodyPr>
          <a:lstStyle>
            <a:lvl1pPr algn="l" defTabSz="457200" rtl="0" eaLnBrk="1" latinLnBrk="0" hangingPunct="1">
              <a:spcBef>
                <a:spcPct val="0"/>
              </a:spcBef>
              <a:buNone/>
              <a:defRPr sz="2600" b="1" kern="1200">
                <a:solidFill>
                  <a:schemeClr val="tx1"/>
                </a:solidFill>
                <a:latin typeface="Franklin Gothic Book"/>
                <a:ea typeface="+mj-ea"/>
                <a:cs typeface="Franklin Gothic Book"/>
              </a:defRPr>
            </a:lvl1pPr>
          </a:lstStyle>
          <a:p>
            <a:pPr fontAlgn="auto">
              <a:spcAft>
                <a:spcPts val="0"/>
              </a:spcAft>
              <a:defRPr/>
            </a:pPr>
            <a:r>
              <a:rPr lang="en-US" dirty="0" smtClean="0"/>
              <a:t>Click to edit Master title style</a:t>
            </a:r>
            <a:endParaRPr lang="en-US" dirty="0"/>
          </a:p>
        </p:txBody>
      </p:sp>
      <p:pic>
        <p:nvPicPr>
          <p:cNvPr id="6" name="Afbeelding 5" descr="Leanwind_FINAL_RGB.jpg"/>
          <p:cNvPicPr>
            <a:picLocks noChangeAspect="1"/>
          </p:cNvPicPr>
          <p:nvPr/>
        </p:nvPicPr>
        <p:blipFill>
          <a:blip r:embed="rId3">
            <a:extLst>
              <a:ext uri="{28A0092B-C50C-407E-A947-70E740481C1C}">
                <a14:useLocalDpi xmlns:a14="http://schemas.microsoft.com/office/drawing/2010/main" val="0"/>
              </a:ext>
            </a:extLst>
          </a:blip>
          <a:srcRect l="18497" t="15782" r="17677" b="15530"/>
          <a:stretch>
            <a:fillRect/>
          </a:stretch>
        </p:blipFill>
        <p:spPr bwMode="auto">
          <a:xfrm>
            <a:off x="7480300" y="69850"/>
            <a:ext cx="1435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781800" y="1463675"/>
            <a:ext cx="2057400" cy="53181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1463675"/>
            <a:ext cx="5562600"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980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BE"/>
              <a:t>Titelstijl van model bewerken</a:t>
            </a:r>
            <a:endParaRPr lang="en-US"/>
          </a:p>
        </p:txBody>
      </p:sp>
      <p:sp>
        <p:nvSpPr>
          <p:cNvPr id="1027" name="Text Placeholder 2"/>
          <p:cNvSpPr>
            <a:spLocks noGrp="1"/>
          </p:cNvSpPr>
          <p:nvPr>
            <p:ph type="body" idx="1"/>
          </p:nvPr>
        </p:nvSpPr>
        <p:spPr bwMode="auto">
          <a:xfrm>
            <a:off x="6858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fontAlgn="base" hangingPunct="1">
        <a:spcBef>
          <a:spcPct val="0"/>
        </a:spcBef>
        <a:spcAft>
          <a:spcPct val="0"/>
        </a:spcAft>
        <a:defRPr sz="2600" b="1" kern="1200">
          <a:solidFill>
            <a:srgbClr val="78BDE8"/>
          </a:solidFill>
          <a:latin typeface="Franklin Gothic Book"/>
          <a:ea typeface="ヒラギノ角ゴ Pro W3" charset="0"/>
          <a:cs typeface="Franklin Gothic Book"/>
        </a:defRPr>
      </a:lvl1pPr>
      <a:lvl2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2pPr>
      <a:lvl3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3pPr>
      <a:lvl4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4pPr>
      <a:lvl5pPr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5pPr>
      <a:lvl6pPr marL="4572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6pPr>
      <a:lvl7pPr marL="9144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7pPr>
      <a:lvl8pPr marL="13716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8pPr>
      <a:lvl9pPr marL="1828800" algn="l" defTabSz="457200" rtl="0" eaLnBrk="1" fontAlgn="base" hangingPunct="1">
        <a:spcBef>
          <a:spcPct val="0"/>
        </a:spcBef>
        <a:spcAft>
          <a:spcPct val="0"/>
        </a:spcAft>
        <a:defRPr sz="2600" b="1">
          <a:solidFill>
            <a:srgbClr val="78BDE8"/>
          </a:solidFill>
          <a:latin typeface="Franklin Gothic Book" charset="0"/>
          <a:ea typeface="ヒラギノ角ゴ Pro W3" charset="0"/>
        </a:defRPr>
      </a:lvl9pPr>
    </p:titleStyle>
    <p:body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leanwind@ucc.i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ec.europa.eu/energy/en/news/north-seas-countries-agree-closer-energy-cooperation" TargetMode="External"/><Relationship Id="rId4" Type="http://schemas.openxmlformats.org/officeDocument/2006/relationships/hyperlink" Target="https://windeurope.org/newsroom/press-releases/windeurope-welcomes-energy-ministers-deal-to-cooperate-on-offshore-wi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offshorewindindustry.com/news/major-energy-companies-sign-offshore-win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dongenergy.com/en/media/newsroom/news/articles/dong-energy-wins-tender-for-dutch-offshore-wind-farms"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bloomberg.com/news/articles/2016-07-05/dong-energy-win-what-may-be-world-s-cheapest-offshore-wind-dea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467544" y="1772816"/>
            <a:ext cx="7704856" cy="4353347"/>
          </a:xfrm>
        </p:spPr>
        <p:txBody>
          <a:bodyPr/>
          <a:lstStyle/>
          <a:p>
            <a:r>
              <a:rPr lang="en-IE" sz="2000" dirty="0" smtClean="0"/>
              <a:t>Annual </a:t>
            </a:r>
            <a:r>
              <a:rPr lang="en-IE" sz="2000" dirty="0" err="1" smtClean="0"/>
              <a:t>cashflow</a:t>
            </a:r>
            <a:r>
              <a:rPr lang="en-IE" sz="2000" dirty="0" smtClean="0"/>
              <a:t> sheet</a:t>
            </a:r>
          </a:p>
          <a:p>
            <a:endParaRPr lang="en-IE" sz="2000" dirty="0" smtClean="0"/>
          </a:p>
          <a:p>
            <a:r>
              <a:rPr lang="en-IE" sz="2000" dirty="0" smtClean="0"/>
              <a:t>Summary project finances (NPV, IRR, LCOE, etc.)</a:t>
            </a:r>
          </a:p>
          <a:p>
            <a:endParaRPr lang="en-IE" sz="2000" dirty="0"/>
          </a:p>
          <a:p>
            <a:r>
              <a:rPr lang="en-IE" sz="2000" dirty="0" smtClean="0"/>
              <a:t>Summary </a:t>
            </a:r>
            <a:r>
              <a:rPr lang="en-IE" sz="2000" dirty="0"/>
              <a:t>data (time and </a:t>
            </a:r>
            <a:r>
              <a:rPr lang="en-IE" sz="2000" dirty="0" smtClean="0"/>
              <a:t>cost) for each project phase:</a:t>
            </a:r>
          </a:p>
          <a:p>
            <a:pPr lvl="1"/>
            <a:r>
              <a:rPr lang="en-IE" sz="1800" dirty="0" smtClean="0"/>
              <a:t>Installation</a:t>
            </a:r>
          </a:p>
          <a:p>
            <a:pPr lvl="1"/>
            <a:r>
              <a:rPr lang="en-IE" sz="1800" dirty="0" smtClean="0"/>
              <a:t>Operation and maintenance</a:t>
            </a:r>
          </a:p>
          <a:p>
            <a:pPr lvl="1"/>
            <a:r>
              <a:rPr lang="en-IE" sz="1800" dirty="0" smtClean="0"/>
              <a:t>Decommissioning</a:t>
            </a:r>
          </a:p>
          <a:p>
            <a:pPr lvl="1"/>
            <a:endParaRPr lang="en-IE" sz="1800" dirty="0" smtClean="0"/>
          </a:p>
          <a:p>
            <a:r>
              <a:rPr lang="en-IE" sz="2000" dirty="0" smtClean="0"/>
              <a:t>Detailed data for each project phase</a:t>
            </a:r>
          </a:p>
          <a:p>
            <a:pPr lvl="1"/>
            <a:r>
              <a:rPr lang="en-IE" sz="1800" dirty="0" smtClean="0"/>
              <a:t>E.g. distance travelled and fuel costs for each vessel and activity type</a:t>
            </a:r>
          </a:p>
          <a:p>
            <a:pPr lvl="1"/>
            <a:r>
              <a:rPr lang="en-IE" sz="1800" dirty="0" smtClean="0"/>
              <a:t>Time spent in transit, weather delay times, etc.</a:t>
            </a:r>
          </a:p>
          <a:p>
            <a:pPr lvl="1"/>
            <a:endParaRPr lang="en-IE" sz="1600" dirty="0" smtClean="0"/>
          </a:p>
          <a:p>
            <a:endParaRPr lang="en-IE" sz="1800" dirty="0" smtClean="0"/>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Model outputs</a:t>
            </a:r>
            <a:endParaRPr lang="en-GB" dirty="0">
              <a:latin typeface="Franklin Gothic Book" charset="0"/>
            </a:endParaRPr>
          </a:p>
        </p:txBody>
      </p:sp>
    </p:spTree>
    <p:extLst>
      <p:ext uri="{BB962C8B-B14F-4D97-AF65-F5344CB8AC3E}">
        <p14:creationId xmlns:p14="http://schemas.microsoft.com/office/powerpoint/2010/main" val="1368563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300501" y="1600200"/>
            <a:ext cx="7924800" cy="4525963"/>
          </a:xfrm>
        </p:spPr>
        <p:txBody>
          <a:bodyPr/>
          <a:lstStyle/>
          <a:p>
            <a:pPr marL="0" indent="0">
              <a:buNone/>
            </a:pPr>
            <a:endParaRPr lang="en-GB" dirty="0">
              <a:latin typeface="Franklin Gothic Book" charset="0"/>
            </a:endParaRPr>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Financial Models: Potential End Users</a:t>
            </a:r>
            <a:endParaRPr lang="en-GB" dirty="0">
              <a:latin typeface="Franklin Gothic Book" charset="0"/>
            </a:endParaRPr>
          </a:p>
        </p:txBody>
      </p:sp>
      <p:pic>
        <p:nvPicPr>
          <p:cNvPr id="2052" name="Picture 35"/>
          <p:cNvPicPr>
            <a:picLocks noChangeAspect="1" noChangeArrowheads="1"/>
          </p:cNvPicPr>
          <p:nvPr/>
        </p:nvPicPr>
        <p:blipFill>
          <a:blip r:embed="rId3">
            <a:extLst>
              <a:ext uri="{28A0092B-C50C-407E-A947-70E740481C1C}">
                <a14:useLocalDpi xmlns:a14="http://schemas.microsoft.com/office/drawing/2010/main" val="0"/>
              </a:ext>
            </a:extLst>
          </a:blip>
          <a:srcRect l="2992" t="21439" r="11589" b="16408"/>
          <a:stretch>
            <a:fillRect/>
          </a:stretch>
        </p:blipFill>
        <p:spPr bwMode="auto">
          <a:xfrm>
            <a:off x="827584" y="1426270"/>
            <a:ext cx="7344816" cy="534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570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304800" y="1893181"/>
            <a:ext cx="8735888" cy="815740"/>
          </a:xfrm>
        </p:spPr>
        <p:txBody>
          <a:bodyPr/>
          <a:lstStyle/>
          <a:p>
            <a:r>
              <a:rPr lang="en-IE" sz="1800" dirty="0"/>
              <a:t>The primary purpose of the </a:t>
            </a:r>
            <a:r>
              <a:rPr lang="en-IE" sz="1800" dirty="0" smtClean="0"/>
              <a:t>LEANWIND project </a:t>
            </a:r>
            <a:r>
              <a:rPr lang="en-IE" sz="1800" dirty="0"/>
              <a:t>is to look at how, by </a:t>
            </a:r>
            <a:r>
              <a:rPr lang="en-IE" sz="1800" b="1" i="1" dirty="0"/>
              <a:t>addressing the full life cycle of a project in a LEAN manner, cost savings can be found</a:t>
            </a:r>
            <a:r>
              <a:rPr lang="en-IE" sz="1800" dirty="0"/>
              <a:t>. </a:t>
            </a:r>
            <a:endParaRPr lang="en-IE" sz="1800" dirty="0" smtClean="0"/>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Supporting LEAN project development</a:t>
            </a:r>
            <a:endParaRPr lang="en-GB" dirty="0">
              <a:latin typeface="Franklin Gothic Book" charset="0"/>
            </a:endParaRPr>
          </a:p>
        </p:txBody>
      </p:sp>
      <p:sp>
        <p:nvSpPr>
          <p:cNvPr id="4" name="Content Placeholder 1"/>
          <p:cNvSpPr txBox="1">
            <a:spLocks/>
          </p:cNvSpPr>
          <p:nvPr/>
        </p:nvSpPr>
        <p:spPr bwMode="auto">
          <a:xfrm>
            <a:off x="372616" y="2852936"/>
            <a:ext cx="8591872" cy="1296144"/>
          </a:xfrm>
          <a:prstGeom prst="rect">
            <a:avLst/>
          </a:prstGeom>
          <a:ln/>
          <a:extLst>
            <a:ext uri="{FAA26D3D-D897-4be2-8F04-BA451C77F1D7}">
              <ma14:placeholderFlag xmlns="" xmlns:ma14="http://schemas.microsoft.com/office/mac/drawingml/2011/main" val="1"/>
            </a:ext>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en-IE" dirty="0" smtClean="0">
                <a:solidFill>
                  <a:schemeClr val="bg1"/>
                </a:solidFill>
              </a:rPr>
              <a:t>LEAN principles dictate that </a:t>
            </a:r>
            <a:r>
              <a:rPr lang="en-IE" b="1" i="1" dirty="0" smtClean="0">
                <a:solidFill>
                  <a:schemeClr val="bg1"/>
                </a:solidFill>
              </a:rPr>
              <a:t>time and productivity efficiencies will lead to cost savings when the main focus is on improving quality</a:t>
            </a:r>
            <a:r>
              <a:rPr lang="en-IE" dirty="0" smtClean="0">
                <a:solidFill>
                  <a:schemeClr val="bg1"/>
                </a:solidFill>
              </a:rPr>
              <a:t>. </a:t>
            </a:r>
          </a:p>
        </p:txBody>
      </p:sp>
      <p:sp>
        <p:nvSpPr>
          <p:cNvPr id="5" name="Content Placeholder 1"/>
          <p:cNvSpPr txBox="1">
            <a:spLocks/>
          </p:cNvSpPr>
          <p:nvPr/>
        </p:nvSpPr>
        <p:spPr bwMode="auto">
          <a:xfrm>
            <a:off x="304800" y="4653136"/>
            <a:ext cx="873588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IE" sz="1800" dirty="0" smtClean="0"/>
              <a:t>Therefore, the financial model provides </a:t>
            </a:r>
            <a:r>
              <a:rPr lang="en-IE" sz="1800" b="1" dirty="0" smtClean="0"/>
              <a:t>detailed time and cost assessments </a:t>
            </a:r>
            <a:r>
              <a:rPr lang="en-IE" sz="1800" dirty="0" smtClean="0"/>
              <a:t>of each major phase in a project - i.e. installation, operations and decommissioning - which input to a broader full project assessment</a:t>
            </a:r>
          </a:p>
          <a:p>
            <a:endParaRPr lang="en-IE" sz="1800" dirty="0" smtClean="0"/>
          </a:p>
          <a:p>
            <a:r>
              <a:rPr lang="en-IE" sz="1800" dirty="0" smtClean="0"/>
              <a:t>The financial models can be used with full life cycle logistics optimisation models</a:t>
            </a:r>
            <a:endParaRPr lang="en-GB" sz="1800" dirty="0"/>
          </a:p>
        </p:txBody>
      </p:sp>
    </p:spTree>
    <p:extLst>
      <p:ext uri="{BB962C8B-B14F-4D97-AF65-F5344CB8AC3E}">
        <p14:creationId xmlns:p14="http://schemas.microsoft.com/office/powerpoint/2010/main" val="397999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5107"/>
            <a:ext cx="9144000" cy="2740391"/>
          </a:xfrm>
        </p:spPr>
        <p:txBody>
          <a:bodyPr/>
          <a:lstStyle/>
          <a:p>
            <a:pPr marL="4763" indent="-4763" algn="just">
              <a:spcBef>
                <a:spcPts val="0"/>
              </a:spcBef>
              <a:buNone/>
            </a:pPr>
            <a:r>
              <a:rPr lang="en-GB" b="1" dirty="0"/>
              <a:t>Use of Financial with Logistics </a:t>
            </a:r>
            <a:r>
              <a:rPr lang="en-GB" b="1" dirty="0" smtClean="0"/>
              <a:t>optimisation models</a:t>
            </a:r>
            <a:r>
              <a:rPr lang="en-IE" b="1" dirty="0" smtClean="0"/>
              <a:t>:</a:t>
            </a:r>
          </a:p>
          <a:p>
            <a:pPr lvl="1">
              <a:defRPr/>
            </a:pPr>
            <a:r>
              <a:rPr lang="en-IE" sz="2000" dirty="0"/>
              <a:t>Financial and Logistics models will be used </a:t>
            </a:r>
            <a:r>
              <a:rPr lang="en-IE" sz="2000" dirty="0" smtClean="0"/>
              <a:t>together at the start of next year</a:t>
            </a:r>
            <a:endParaRPr lang="en-IE" sz="2000" dirty="0"/>
          </a:p>
          <a:p>
            <a:pPr marL="457200" lvl="1" indent="0">
              <a:buNone/>
              <a:defRPr/>
            </a:pPr>
            <a:endParaRPr lang="en-GB" sz="2000" dirty="0"/>
          </a:p>
          <a:p>
            <a:pPr marL="0" indent="0">
              <a:buNone/>
            </a:pPr>
            <a:endParaRPr lang="en-IE" sz="2000" dirty="0"/>
          </a:p>
        </p:txBody>
      </p:sp>
      <p:sp>
        <p:nvSpPr>
          <p:cNvPr id="3" name="Title 2"/>
          <p:cNvSpPr>
            <a:spLocks noGrp="1"/>
          </p:cNvSpPr>
          <p:nvPr>
            <p:ph type="title"/>
          </p:nvPr>
        </p:nvSpPr>
        <p:spPr>
          <a:xfrm>
            <a:off x="0" y="237678"/>
            <a:ext cx="7964488" cy="590706"/>
          </a:xfrm>
        </p:spPr>
        <p:txBody>
          <a:bodyPr/>
          <a:lstStyle/>
          <a:p>
            <a:r>
              <a:rPr lang="en-GB" sz="2800" dirty="0">
                <a:latin typeface="Franklin Gothic Book" charset="0"/>
              </a:rPr>
              <a:t>Supporting LEAN project development</a:t>
            </a:r>
            <a:r>
              <a:rPr lang="en-GB" sz="2800" dirty="0" smtClean="0"/>
              <a:t/>
            </a:r>
            <a:br>
              <a:rPr lang="en-GB" sz="2800" dirty="0" smtClean="0"/>
            </a:br>
            <a:endParaRPr lang="en-IE" sz="2800" dirty="0"/>
          </a:p>
        </p:txBody>
      </p:sp>
      <p:sp>
        <p:nvSpPr>
          <p:cNvPr id="4" name="AutoShape 2"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155575" y="-23082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307975" y="-21558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TextBox 10"/>
          <p:cNvSpPr txBox="1"/>
          <p:nvPr/>
        </p:nvSpPr>
        <p:spPr>
          <a:xfrm>
            <a:off x="-31973" y="5881497"/>
            <a:ext cx="1796236" cy="246221"/>
          </a:xfrm>
          <a:prstGeom prst="rect">
            <a:avLst/>
          </a:prstGeom>
          <a:noFill/>
        </p:spPr>
        <p:txBody>
          <a:bodyPr wrap="square" rtlCol="0">
            <a:spAutoFit/>
          </a:bodyPr>
          <a:lstStyle/>
          <a:p>
            <a:r>
              <a:rPr lang="en-IE" sz="1000" dirty="0" smtClean="0">
                <a:solidFill>
                  <a:schemeClr val="bg1"/>
                </a:solidFill>
                <a:latin typeface="Calibri" pitchFamily="34" charset="0"/>
              </a:rPr>
              <a:t>Courtesy of FORCE Technology</a:t>
            </a:r>
            <a:endParaRPr lang="en-GB" sz="1000" dirty="0">
              <a:solidFill>
                <a:schemeClr val="bg1"/>
              </a:solidFill>
              <a:latin typeface="Calibri"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800"/>
          <a:stretch/>
        </p:blipFill>
        <p:spPr>
          <a:xfrm>
            <a:off x="0" y="2245940"/>
            <a:ext cx="9144000" cy="4639444"/>
          </a:xfrm>
          <a:prstGeom prst="rect">
            <a:avLst/>
          </a:prstGeom>
        </p:spPr>
      </p:pic>
      <p:sp>
        <p:nvSpPr>
          <p:cNvPr id="7" name="Oval 6"/>
          <p:cNvSpPr/>
          <p:nvPr/>
        </p:nvSpPr>
        <p:spPr>
          <a:xfrm rot="20689036">
            <a:off x="1764147" y="2971761"/>
            <a:ext cx="2520280" cy="7200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755576" y="2404441"/>
            <a:ext cx="3224344" cy="523220"/>
          </a:xfrm>
          <a:prstGeom prst="rect">
            <a:avLst/>
          </a:prstGeom>
          <a:noFill/>
        </p:spPr>
        <p:txBody>
          <a:bodyPr wrap="square" rtlCol="0">
            <a:spAutoFit/>
          </a:bodyPr>
          <a:lstStyle/>
          <a:p>
            <a:r>
              <a:rPr lang="en-GB" sz="1400" i="1" dirty="0" smtClean="0">
                <a:solidFill>
                  <a:srgbClr val="FF0000"/>
                </a:solidFill>
              </a:rPr>
              <a:t>Limited information available, decisions on logistics yet to be made</a:t>
            </a:r>
            <a:endParaRPr lang="en-GB" sz="1400" i="1" dirty="0">
              <a:solidFill>
                <a:srgbClr val="FF0000"/>
              </a:solidFill>
            </a:endParaRPr>
          </a:p>
        </p:txBody>
      </p:sp>
      <p:sp>
        <p:nvSpPr>
          <p:cNvPr id="10" name="Oval 9"/>
          <p:cNvSpPr/>
          <p:nvPr/>
        </p:nvSpPr>
        <p:spPr>
          <a:xfrm>
            <a:off x="1907704" y="3798494"/>
            <a:ext cx="3119419" cy="150271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4551608" y="4752777"/>
            <a:ext cx="3980831" cy="523220"/>
          </a:xfrm>
          <a:prstGeom prst="rect">
            <a:avLst/>
          </a:prstGeom>
          <a:noFill/>
        </p:spPr>
        <p:txBody>
          <a:bodyPr wrap="square" rtlCol="0">
            <a:spAutoFit/>
          </a:bodyPr>
          <a:lstStyle/>
          <a:p>
            <a:r>
              <a:rPr lang="en-GB" sz="1400" i="1" dirty="0" smtClean="0">
                <a:solidFill>
                  <a:srgbClr val="FF0000"/>
                </a:solidFill>
              </a:rPr>
              <a:t>Logistics model runs all possible combinations of scenarios to suggest optimum solution</a:t>
            </a:r>
            <a:endParaRPr lang="en-GB" sz="1400" i="1" dirty="0">
              <a:solidFill>
                <a:srgbClr val="FF0000"/>
              </a:solidFill>
            </a:endParaRPr>
          </a:p>
        </p:txBody>
      </p:sp>
      <p:sp>
        <p:nvSpPr>
          <p:cNvPr id="13" name="Oval 12"/>
          <p:cNvSpPr/>
          <p:nvPr/>
        </p:nvSpPr>
        <p:spPr>
          <a:xfrm rot="1011000">
            <a:off x="1346099" y="5574428"/>
            <a:ext cx="3263281" cy="118101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59366" y="6218728"/>
            <a:ext cx="2543134" cy="738664"/>
          </a:xfrm>
          <a:prstGeom prst="rect">
            <a:avLst/>
          </a:prstGeom>
          <a:noFill/>
        </p:spPr>
        <p:txBody>
          <a:bodyPr wrap="square" rtlCol="0">
            <a:spAutoFit/>
          </a:bodyPr>
          <a:lstStyle/>
          <a:p>
            <a:r>
              <a:rPr lang="en-GB" sz="1400" i="1" dirty="0" smtClean="0">
                <a:solidFill>
                  <a:srgbClr val="FF0000"/>
                </a:solidFill>
              </a:rPr>
              <a:t>Detailed financial and time information for that specific project and logistic resources</a:t>
            </a:r>
            <a:endParaRPr lang="en-GB" sz="1400" i="1" dirty="0">
              <a:solidFill>
                <a:srgbClr val="FF0000"/>
              </a:solidFill>
            </a:endParaRPr>
          </a:p>
        </p:txBody>
      </p:sp>
    </p:spTree>
    <p:extLst>
      <p:ext uri="{BB962C8B-B14F-4D97-AF65-F5344CB8AC3E}">
        <p14:creationId xmlns:p14="http://schemas.microsoft.com/office/powerpoint/2010/main" val="6866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10" grpId="0" animBg="1"/>
      <p:bldP spid="10" grpId="1" animBg="1"/>
      <p:bldP spid="12" grpId="0"/>
      <p:bldP spid="12" grpId="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251520" y="2492896"/>
            <a:ext cx="8663880" cy="3816424"/>
          </a:xfrm>
        </p:spPr>
        <p:txBody>
          <a:bodyPr/>
          <a:lstStyle/>
          <a:p>
            <a:pPr marL="0" indent="0">
              <a:buNone/>
            </a:pPr>
            <a:r>
              <a:rPr lang="en-IE" sz="2000" dirty="0" smtClean="0"/>
              <a:t>The </a:t>
            </a:r>
            <a:r>
              <a:rPr lang="en-IE" sz="2000" dirty="0"/>
              <a:t>next </a:t>
            </a:r>
            <a:r>
              <a:rPr lang="en-IE" sz="2000" dirty="0" smtClean="0"/>
              <a:t>steps </a:t>
            </a:r>
            <a:r>
              <a:rPr lang="en-IE" sz="2000" dirty="0"/>
              <a:t>for the financial model </a:t>
            </a:r>
            <a:r>
              <a:rPr lang="en-IE" sz="2000" dirty="0" smtClean="0"/>
              <a:t>include:</a:t>
            </a:r>
          </a:p>
          <a:p>
            <a:pPr marL="457200" indent="-457200">
              <a:buFont typeface="+mj-lt"/>
              <a:buAutoNum type="arabicPeriod"/>
            </a:pPr>
            <a:r>
              <a:rPr lang="en-IE" sz="2000" dirty="0" smtClean="0"/>
              <a:t>integration </a:t>
            </a:r>
            <a:r>
              <a:rPr lang="en-IE" sz="2000" dirty="0"/>
              <a:t>with the logistics </a:t>
            </a:r>
            <a:r>
              <a:rPr lang="en-IE" sz="2000" dirty="0" smtClean="0"/>
              <a:t>models. </a:t>
            </a:r>
            <a:endParaRPr lang="en-GB" sz="2000" dirty="0"/>
          </a:p>
          <a:p>
            <a:pPr marL="457200" indent="-457200">
              <a:buFont typeface="+mj-lt"/>
              <a:buAutoNum type="arabicPeriod"/>
            </a:pPr>
            <a:r>
              <a:rPr lang="en-IE" sz="2000" dirty="0" smtClean="0"/>
              <a:t>validation together with the logistics models</a:t>
            </a:r>
          </a:p>
          <a:p>
            <a:pPr marL="457200" indent="-457200">
              <a:buFont typeface="+mj-lt"/>
              <a:buAutoNum type="arabicPeriod"/>
            </a:pPr>
            <a:r>
              <a:rPr lang="en-IE" sz="2000" dirty="0" smtClean="0"/>
              <a:t>Analysis of the technologies </a:t>
            </a:r>
            <a:r>
              <a:rPr lang="en-IE" sz="2000" dirty="0"/>
              <a:t>developed in the LEANWIND </a:t>
            </a:r>
            <a:r>
              <a:rPr lang="en-IE" sz="2000" dirty="0" smtClean="0"/>
              <a:t>project.</a:t>
            </a:r>
            <a:endParaRPr lang="en-GB" sz="2000" dirty="0"/>
          </a:p>
          <a:p>
            <a:pPr marL="457200" indent="-457200">
              <a:buFont typeface="+mj-lt"/>
              <a:buAutoNum type="arabicPeriod"/>
            </a:pPr>
            <a:r>
              <a:rPr lang="en-GB" sz="2000" dirty="0" smtClean="0"/>
              <a:t>Provide input to the Environmental </a:t>
            </a:r>
            <a:r>
              <a:rPr lang="en-GB" sz="2000" dirty="0"/>
              <a:t>Life Cycle Assessment </a:t>
            </a:r>
            <a:r>
              <a:rPr lang="en-GB" sz="2000" dirty="0" smtClean="0"/>
              <a:t>models</a:t>
            </a:r>
          </a:p>
          <a:p>
            <a:pPr marL="457200" indent="-457200">
              <a:buFont typeface="+mj-lt"/>
              <a:buAutoNum type="arabicPeriod"/>
            </a:pPr>
            <a:endParaRPr lang="en-GB" sz="2000" dirty="0"/>
          </a:p>
          <a:p>
            <a:pPr marL="457200" indent="-457200">
              <a:buFont typeface="+mj-lt"/>
              <a:buAutoNum type="arabicPeriod"/>
            </a:pPr>
            <a:endParaRPr lang="en-GB" sz="2000" dirty="0" smtClean="0"/>
          </a:p>
          <a:p>
            <a:pPr marL="0" indent="0">
              <a:buNone/>
            </a:pPr>
            <a:r>
              <a:rPr lang="en-GB" sz="2000" dirty="0" smtClean="0"/>
              <a:t>Initial results and analysis expected in Spring next year</a:t>
            </a:r>
            <a:endParaRPr lang="en-GB" sz="2000" dirty="0"/>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Next Steps: Further development</a:t>
            </a:r>
            <a:endParaRPr lang="en-GB" dirty="0">
              <a:latin typeface="Franklin Gothic Book" charset="0"/>
            </a:endParaRPr>
          </a:p>
        </p:txBody>
      </p:sp>
    </p:spTree>
    <p:extLst>
      <p:ext uri="{BB962C8B-B14F-4D97-AF65-F5344CB8AC3E}">
        <p14:creationId xmlns:p14="http://schemas.microsoft.com/office/powerpoint/2010/main" val="29895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235339" y="1484784"/>
            <a:ext cx="5560797" cy="4104456"/>
          </a:xfrm>
        </p:spPr>
        <p:txBody>
          <a:bodyPr/>
          <a:lstStyle/>
          <a:p>
            <a:pPr marL="0" indent="0">
              <a:buNone/>
            </a:pPr>
            <a:r>
              <a:rPr lang="en-GB" sz="1800" dirty="0" smtClean="0"/>
              <a:t>Using LEANWIND representative sites:</a:t>
            </a:r>
          </a:p>
          <a:p>
            <a:pPr marL="0" indent="0">
              <a:buNone/>
            </a:pPr>
            <a:endParaRPr lang="en-GB" sz="1800" dirty="0" smtClean="0"/>
          </a:p>
          <a:p>
            <a:pPr marL="0" indent="0">
              <a:buNone/>
            </a:pPr>
            <a:r>
              <a:rPr lang="en-GB" sz="1800" b="1" u="sng" dirty="0" smtClean="0"/>
              <a:t>Installation Phase:</a:t>
            </a:r>
          </a:p>
          <a:p>
            <a:r>
              <a:rPr lang="en-GB" sz="1800" dirty="0" smtClean="0"/>
              <a:t>Floating wind platforms:</a:t>
            </a:r>
          </a:p>
          <a:p>
            <a:pPr lvl="1"/>
            <a:r>
              <a:rPr lang="en-GB" sz="1600" dirty="0" smtClean="0"/>
              <a:t>Modelling possible installation strategies impacts on costs and power production for exposed and benign sites</a:t>
            </a:r>
            <a:endParaRPr lang="en-GB" sz="1600" dirty="0"/>
          </a:p>
          <a:p>
            <a:r>
              <a:rPr lang="en-GB" sz="1800" dirty="0" smtClean="0"/>
              <a:t>Float-out installation of jacket structures and gravity base foundations</a:t>
            </a:r>
          </a:p>
          <a:p>
            <a:pPr lvl="1"/>
            <a:r>
              <a:rPr lang="en-GB" sz="1600" dirty="0" smtClean="0"/>
              <a:t>Compare to “standard” craned vessel installation methods for time and cost implications</a:t>
            </a:r>
          </a:p>
          <a:p>
            <a:r>
              <a:rPr lang="en-GB" sz="1800" dirty="0" smtClean="0"/>
              <a:t>Use of larger WTIV (wind turbine installation vessels) – potentially DP or a jack-up to look at the impact on cost and time</a:t>
            </a:r>
          </a:p>
          <a:p>
            <a:r>
              <a:rPr lang="en-GB" sz="1800" dirty="0" smtClean="0"/>
              <a:t>Consider the use of a second port for one primary component e.g. foundations</a:t>
            </a:r>
          </a:p>
          <a:p>
            <a:r>
              <a:rPr lang="en-GB" sz="1800" dirty="0" smtClean="0"/>
              <a:t>…</a:t>
            </a:r>
          </a:p>
          <a:p>
            <a:pPr marL="0" indent="0">
              <a:buNone/>
            </a:pPr>
            <a:endParaRPr lang="en-GB" sz="1800" dirty="0"/>
          </a:p>
        </p:txBody>
      </p:sp>
      <p:sp>
        <p:nvSpPr>
          <p:cNvPr id="13314" name="Title 2"/>
          <p:cNvSpPr>
            <a:spLocks noGrp="1"/>
          </p:cNvSpPr>
          <p:nvPr>
            <p:ph type="title"/>
          </p:nvPr>
        </p:nvSpPr>
        <p:spPr>
          <a:xfrm>
            <a:off x="304800" y="228600"/>
            <a:ext cx="8001000" cy="590550"/>
          </a:xfrm>
        </p:spPr>
        <p:txBody>
          <a:bodyPr/>
          <a:lstStyle/>
          <a:p>
            <a:r>
              <a:rPr lang="en-GB" dirty="0">
                <a:latin typeface="Franklin Gothic Book" charset="0"/>
              </a:rPr>
              <a:t>Next Steps: </a:t>
            </a:r>
            <a:r>
              <a:rPr lang="en-GB" dirty="0" smtClean="0">
                <a:latin typeface="Franklin Gothic Book" charset="0"/>
              </a:rPr>
              <a:t>Planned Analysis</a:t>
            </a:r>
            <a:endParaRPr lang="en-GB" dirty="0">
              <a:latin typeface="Franklin Gothic Book" charset="0"/>
            </a:endParaRPr>
          </a:p>
        </p:txBody>
      </p:sp>
      <p:pic>
        <p:nvPicPr>
          <p:cNvPr id="4" name="Picture 2"/>
          <p:cNvPicPr>
            <a:picLocks noChangeAspect="1" noChangeArrowheads="1"/>
          </p:cNvPicPr>
          <p:nvPr/>
        </p:nvPicPr>
        <p:blipFill>
          <a:blip r:embed="rId2" cstate="print"/>
          <a:srcRect/>
          <a:stretch>
            <a:fillRect/>
          </a:stretch>
        </p:blipFill>
        <p:spPr bwMode="auto">
          <a:xfrm>
            <a:off x="6074609" y="3503315"/>
            <a:ext cx="3069341" cy="3384376"/>
          </a:xfrm>
          <a:prstGeom prst="rect">
            <a:avLst/>
          </a:prstGeom>
          <a:noFill/>
          <a:ln w="9525">
            <a:noFill/>
            <a:miter lim="800000"/>
            <a:headEnd/>
            <a:tailEnd/>
          </a:ln>
        </p:spPr>
      </p:pic>
      <p:pic>
        <p:nvPicPr>
          <p:cNvPr id="5" name="Picture 4" descr="http://www.earthtechling.com/wp-content/uploads/2011/08/offshore-wind-floating-turbine-via-principle-power.jpg"/>
          <p:cNvPicPr>
            <a:picLocks noChangeAspect="1" noChangeArrowheads="1"/>
          </p:cNvPicPr>
          <p:nvPr/>
        </p:nvPicPr>
        <p:blipFill rotWithShape="1">
          <a:blip r:embed="rId3">
            <a:extLst>
              <a:ext uri="{28A0092B-C50C-407E-A947-70E740481C1C}">
                <a14:useLocalDpi xmlns:a14="http://schemas.microsoft.com/office/drawing/2010/main" val="0"/>
              </a:ext>
            </a:extLst>
          </a:blip>
          <a:srcRect l="43732"/>
          <a:stretch/>
        </p:blipFill>
        <p:spPr bwMode="auto">
          <a:xfrm>
            <a:off x="5652120" y="1081310"/>
            <a:ext cx="2411760"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97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107504" y="1484784"/>
            <a:ext cx="6192688" cy="5112568"/>
          </a:xfrm>
        </p:spPr>
        <p:txBody>
          <a:bodyPr/>
          <a:lstStyle/>
          <a:p>
            <a:pPr marL="0" indent="0">
              <a:buNone/>
            </a:pPr>
            <a:r>
              <a:rPr lang="en-IE" sz="1800" b="1" u="sng" dirty="0" smtClean="0"/>
              <a:t>O&amp;M </a:t>
            </a:r>
            <a:r>
              <a:rPr lang="en-IE" sz="1800" b="1" u="sng" dirty="0"/>
              <a:t>Phase:</a:t>
            </a:r>
          </a:p>
          <a:p>
            <a:r>
              <a:rPr lang="en-IE" sz="1800" dirty="0"/>
              <a:t>Impact on time and cost with use of motherships, remote presence maintenance systems, helicopters, etc.</a:t>
            </a:r>
          </a:p>
          <a:p>
            <a:r>
              <a:rPr lang="en-IE" sz="1800" dirty="0"/>
              <a:t>Use of larger CTVs (crew transfer vessels) with improved access limits </a:t>
            </a:r>
            <a:r>
              <a:rPr lang="en-IE" sz="1800" dirty="0" smtClean="0"/>
              <a:t>offshore</a:t>
            </a:r>
          </a:p>
          <a:p>
            <a:r>
              <a:rPr lang="en-GB" sz="1800" dirty="0"/>
              <a:t>Floating wind </a:t>
            </a:r>
            <a:r>
              <a:rPr lang="en-GB" sz="1800" dirty="0" smtClean="0"/>
              <a:t>platforms</a:t>
            </a:r>
            <a:r>
              <a:rPr lang="en-GB" sz="1800" dirty="0"/>
              <a:t>: Modelling possible O&amp;M strategies impacts on costs and power production for exposed and benign </a:t>
            </a:r>
            <a:r>
              <a:rPr lang="en-GB" sz="1800" dirty="0" smtClean="0"/>
              <a:t>sites</a:t>
            </a:r>
          </a:p>
          <a:p>
            <a:r>
              <a:rPr lang="en-GB" sz="1800" dirty="0" smtClean="0"/>
              <a:t>…</a:t>
            </a:r>
            <a:endParaRPr lang="en-GB" sz="1800" dirty="0"/>
          </a:p>
          <a:p>
            <a:pPr marL="0" indent="0">
              <a:buNone/>
            </a:pPr>
            <a:endParaRPr lang="en-GB" sz="1800" b="1" u="sng" dirty="0"/>
          </a:p>
          <a:p>
            <a:pPr marL="0" indent="0">
              <a:buNone/>
            </a:pPr>
            <a:r>
              <a:rPr lang="en-GB" sz="1800" b="1" u="sng" dirty="0" smtClean="0"/>
              <a:t>Decommissioning:</a:t>
            </a:r>
          </a:p>
          <a:p>
            <a:r>
              <a:rPr lang="en-GB" sz="1800" dirty="0" smtClean="0"/>
              <a:t>Time series modelling of the decommissioning process</a:t>
            </a:r>
          </a:p>
          <a:p>
            <a:r>
              <a:rPr lang="en-GB" sz="1800" dirty="0" smtClean="0"/>
              <a:t>Considering recycling</a:t>
            </a:r>
            <a:r>
              <a:rPr lang="en-GB" sz="1800" dirty="0"/>
              <a:t>, s</a:t>
            </a:r>
            <a:r>
              <a:rPr lang="en-GB" sz="1800" dirty="0" smtClean="0"/>
              <a:t>taged </a:t>
            </a:r>
            <a:r>
              <a:rPr lang="en-GB" sz="1800" dirty="0"/>
              <a:t>decommissioning, </a:t>
            </a:r>
            <a:r>
              <a:rPr lang="en-GB" sz="1800" dirty="0" err="1" smtClean="0"/>
              <a:t>etc</a:t>
            </a:r>
            <a:endParaRPr lang="en-GB" sz="1800" dirty="0"/>
          </a:p>
          <a:p>
            <a:r>
              <a:rPr lang="en-GB" sz="1800" dirty="0" smtClean="0"/>
              <a:t>Challenge the current generic assumptions when calculating decommissioning costs</a:t>
            </a:r>
          </a:p>
          <a:p>
            <a:r>
              <a:rPr lang="en-GB" sz="1800" dirty="0" smtClean="0"/>
              <a:t>…</a:t>
            </a:r>
          </a:p>
          <a:p>
            <a:pPr marL="0" indent="0">
              <a:buNone/>
            </a:pPr>
            <a:endParaRPr lang="en-GB" sz="1800" dirty="0"/>
          </a:p>
        </p:txBody>
      </p:sp>
      <p:sp>
        <p:nvSpPr>
          <p:cNvPr id="13314" name="Title 2"/>
          <p:cNvSpPr>
            <a:spLocks noGrp="1"/>
          </p:cNvSpPr>
          <p:nvPr>
            <p:ph type="title"/>
          </p:nvPr>
        </p:nvSpPr>
        <p:spPr>
          <a:xfrm>
            <a:off x="304800" y="228600"/>
            <a:ext cx="8001000" cy="590550"/>
          </a:xfrm>
        </p:spPr>
        <p:txBody>
          <a:bodyPr/>
          <a:lstStyle/>
          <a:p>
            <a:r>
              <a:rPr lang="en-GB" dirty="0">
                <a:latin typeface="Franklin Gothic Book" charset="0"/>
              </a:rPr>
              <a:t>Next Steps: </a:t>
            </a:r>
            <a:r>
              <a:rPr lang="en-GB" dirty="0" smtClean="0">
                <a:latin typeface="Franklin Gothic Book" charset="0"/>
              </a:rPr>
              <a:t>Planned Analysis</a:t>
            </a:r>
            <a:endParaRPr lang="en-GB" dirty="0">
              <a:latin typeface="Franklin Gothic Book" charset="0"/>
            </a:endParaRPr>
          </a:p>
        </p:txBody>
      </p:sp>
      <p:pic>
        <p:nvPicPr>
          <p:cNvPr id="4" name="Picture 3"/>
          <p:cNvPicPr/>
          <p:nvPr/>
        </p:nvPicPr>
        <p:blipFill>
          <a:blip r:embed="rId2" cstate="print"/>
          <a:srcRect l="23199" t="25185" r="39027" b="18111"/>
          <a:stretch>
            <a:fillRect/>
          </a:stretch>
        </p:blipFill>
        <p:spPr bwMode="auto">
          <a:xfrm>
            <a:off x="6444208" y="1484784"/>
            <a:ext cx="2683767" cy="3456384"/>
          </a:xfrm>
          <a:prstGeom prst="rect">
            <a:avLst/>
          </a:prstGeom>
          <a:noFill/>
          <a:ln w="9525">
            <a:noFill/>
            <a:miter lim="800000"/>
            <a:headEnd/>
            <a:tailEnd/>
          </a:ln>
        </p:spPr>
      </p:pic>
      <p:pic>
        <p:nvPicPr>
          <p:cNvPr id="5" name="Picture 4" descr="http://csmres.co.uk/cs.public.upd/article-images/OSD_Sea_Wind_WM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30" y="4941168"/>
            <a:ext cx="3259046" cy="177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26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304800" y="1600200"/>
            <a:ext cx="8610600" cy="4525963"/>
          </a:xfrm>
        </p:spPr>
        <p:txBody>
          <a:bodyPr/>
          <a:lstStyle/>
          <a:p>
            <a:pPr marL="0" lvl="2" indent="0">
              <a:lnSpc>
                <a:spcPct val="110000"/>
              </a:lnSpc>
              <a:buClr>
                <a:schemeClr val="tx2"/>
              </a:buClr>
              <a:buSzPct val="76000"/>
              <a:buNone/>
              <a:defRPr/>
            </a:pPr>
            <a:r>
              <a:rPr lang="en-GB" dirty="0" smtClean="0">
                <a:latin typeface="Franklin Gothic Book" charset="0"/>
              </a:rPr>
              <a:t>Available </a:t>
            </a:r>
            <a:r>
              <a:rPr lang="en-GB" dirty="0">
                <a:latin typeface="Franklin Gothic Book" charset="0"/>
              </a:rPr>
              <a:t>for use by contacting the relevant project </a:t>
            </a:r>
            <a:r>
              <a:rPr lang="en-GB" dirty="0" smtClean="0">
                <a:latin typeface="Franklin Gothic Book" charset="0"/>
              </a:rPr>
              <a:t>partners:</a:t>
            </a:r>
            <a:endParaRPr lang="en-GB" dirty="0">
              <a:latin typeface="Franklin Gothic Book" charset="0"/>
            </a:endParaRPr>
          </a:p>
          <a:p>
            <a:pPr marL="342900" lvl="3" indent="-342900">
              <a:lnSpc>
                <a:spcPct val="110000"/>
              </a:lnSpc>
              <a:buClr>
                <a:schemeClr val="tx2"/>
              </a:buClr>
              <a:buSzPct val="76000"/>
              <a:buFont typeface="Arial" charset="0"/>
              <a:buChar char="•"/>
              <a:defRPr/>
            </a:pPr>
            <a:r>
              <a:rPr lang="en-GB" sz="2000" dirty="0">
                <a:latin typeface="Franklin Gothic Book" charset="0"/>
              </a:rPr>
              <a:t>In the first instance: contact </a:t>
            </a:r>
            <a:r>
              <a:rPr lang="en-GB" sz="2000" dirty="0" smtClean="0">
                <a:latin typeface="Franklin Gothic Book" charset="0"/>
                <a:hlinkClick r:id="rId2"/>
              </a:rPr>
              <a:t>leanwind@ucc.ie</a:t>
            </a:r>
            <a:r>
              <a:rPr lang="en-GB" sz="2000" dirty="0" smtClean="0">
                <a:latin typeface="Franklin Gothic Book" charset="0"/>
              </a:rPr>
              <a:t> </a:t>
            </a:r>
            <a:endParaRPr lang="en-GB" sz="2000" dirty="0">
              <a:latin typeface="Franklin Gothic Book" charset="0"/>
            </a:endParaRPr>
          </a:p>
          <a:p>
            <a:endParaRPr lang="en-GB" sz="2000" dirty="0" smtClean="0">
              <a:latin typeface="Franklin Gothic Book" charset="0"/>
            </a:endParaRPr>
          </a:p>
          <a:p>
            <a:pPr marL="0" indent="0">
              <a:buNone/>
            </a:pPr>
            <a:endParaRPr lang="en-GB" sz="2000" dirty="0" smtClean="0">
              <a:latin typeface="Franklin Gothic Book" charset="0"/>
            </a:endParaRPr>
          </a:p>
          <a:p>
            <a:pPr marL="342900" lvl="3" indent="-342900">
              <a:lnSpc>
                <a:spcPct val="110000"/>
              </a:lnSpc>
              <a:buClr>
                <a:schemeClr val="tx2"/>
              </a:buClr>
              <a:buSzPct val="76000"/>
              <a:buFont typeface="Arial" charset="0"/>
              <a:buChar char="•"/>
              <a:defRPr/>
            </a:pPr>
            <a:r>
              <a:rPr lang="en-GB" sz="2000" dirty="0" smtClean="0">
                <a:latin typeface="Franklin Gothic Book" charset="0"/>
              </a:rPr>
              <a:t>Currently working </a:t>
            </a:r>
            <a:r>
              <a:rPr lang="en-GB" sz="2000" dirty="0">
                <a:latin typeface="Franklin Gothic Book" charset="0"/>
              </a:rPr>
              <a:t>with a number of major industry organisations (internal and external to the project) interested in collaborating with LEANWIND to use the models to assess their innovations in foundation and vessel technologies.</a:t>
            </a:r>
          </a:p>
          <a:p>
            <a:endParaRPr lang="en-GB" sz="2000" dirty="0">
              <a:latin typeface="Franklin Gothic Book" charset="0"/>
            </a:endParaRPr>
          </a:p>
          <a:p>
            <a:r>
              <a:rPr lang="en-GB" sz="2000" dirty="0" smtClean="0">
                <a:latin typeface="Franklin Gothic Book" charset="0"/>
              </a:rPr>
              <a:t>Post-LEANWIND Project: model developers are ensuring ongoing use and access to the models</a:t>
            </a:r>
          </a:p>
          <a:p>
            <a:r>
              <a:rPr lang="en-GB" sz="2000" dirty="0" smtClean="0">
                <a:latin typeface="Franklin Gothic Book" charset="0"/>
              </a:rPr>
              <a:t>Project partners will receive executable versions (not editable)</a:t>
            </a:r>
            <a:endParaRPr lang="en-GB" sz="2000" dirty="0">
              <a:latin typeface="Franklin Gothic Book" charset="0"/>
            </a:endParaRPr>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Financial Models: Access/Use</a:t>
            </a:r>
            <a:endParaRPr lang="en-GB" dirty="0">
              <a:latin typeface="Franklin Gothic Book" charset="0"/>
            </a:endParaRPr>
          </a:p>
        </p:txBody>
      </p:sp>
    </p:spTree>
    <p:extLst>
      <p:ext uri="{BB962C8B-B14F-4D97-AF65-F5344CB8AC3E}">
        <p14:creationId xmlns:p14="http://schemas.microsoft.com/office/powerpoint/2010/main" val="162775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Questions welcome</a:t>
            </a:r>
          </a:p>
        </p:txBody>
      </p:sp>
      <p:sp>
        <p:nvSpPr>
          <p:cNvPr id="3" name="Title 2"/>
          <p:cNvSpPr>
            <a:spLocks noGrp="1"/>
          </p:cNvSpPr>
          <p:nvPr>
            <p:ph type="title"/>
          </p:nvPr>
        </p:nvSpPr>
        <p:spPr/>
        <p:txBody>
          <a:bodyPr/>
          <a:lstStyle/>
          <a:p>
            <a:r>
              <a:rPr lang="en-GB" dirty="0" smtClean="0"/>
              <a:t>Thank You</a:t>
            </a:r>
            <a:endParaRPr lang="en-GB" dirty="0"/>
          </a:p>
        </p:txBody>
      </p:sp>
    </p:spTree>
    <p:extLst>
      <p:ext uri="{BB962C8B-B14F-4D97-AF65-F5344CB8AC3E}">
        <p14:creationId xmlns:p14="http://schemas.microsoft.com/office/powerpoint/2010/main" val="3537912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4617"/>
          <a:stretch/>
        </p:blipFill>
        <p:spPr bwMode="auto">
          <a:xfrm>
            <a:off x="3203848" y="1640013"/>
            <a:ext cx="5594264" cy="478621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5496" y="2204864"/>
            <a:ext cx="4464496" cy="4221360"/>
          </a:xfrm>
        </p:spPr>
        <p:txBody>
          <a:bodyPr/>
          <a:lstStyle/>
          <a:p>
            <a:pPr marL="0" lvl="0" indent="0">
              <a:buNone/>
            </a:pPr>
            <a:r>
              <a:rPr lang="en-IE" sz="1800" b="1" dirty="0" smtClean="0"/>
              <a:t>Cost reduction expected through:</a:t>
            </a:r>
          </a:p>
          <a:p>
            <a:pPr lvl="0"/>
            <a:r>
              <a:rPr lang="en-GB" sz="1800" dirty="0" smtClean="0"/>
              <a:t>Technological innovations</a:t>
            </a:r>
          </a:p>
          <a:p>
            <a:pPr lvl="1"/>
            <a:r>
              <a:rPr lang="en-GB" sz="1400" dirty="0" smtClean="0"/>
              <a:t>Offshore wind cost reduction pathways reports</a:t>
            </a:r>
          </a:p>
          <a:p>
            <a:pPr lvl="1"/>
            <a:r>
              <a:rPr lang="en-GB" sz="1400" dirty="0" smtClean="0"/>
              <a:t>BVG 2013 report “Offshore wind: Industry’s journey to £100/MWh”</a:t>
            </a:r>
          </a:p>
          <a:p>
            <a:pPr lvl="1"/>
            <a:endParaRPr lang="en-GB" sz="1400" dirty="0" smtClean="0"/>
          </a:p>
          <a:p>
            <a:pPr lvl="0"/>
            <a:r>
              <a:rPr lang="en-GB" sz="1800" dirty="0" smtClean="0"/>
              <a:t>Supply Chain improvements</a:t>
            </a:r>
          </a:p>
          <a:p>
            <a:pPr lvl="1"/>
            <a:r>
              <a:rPr lang="en-GB" sz="1400" dirty="0"/>
              <a:t>BVG analysis shows supply chain innovation will continue to play a significant role in cost reduction, especially as economies of scale are realised as project pipelines increase in scale and certainty.</a:t>
            </a:r>
            <a:br>
              <a:rPr lang="en-GB" sz="1400" dirty="0"/>
            </a:br>
            <a:r>
              <a:rPr lang="en-GB" sz="1400" dirty="0" smtClean="0"/>
              <a:t>(BVG e-newsletter September 2016)</a:t>
            </a:r>
            <a:endParaRPr lang="en-IE" sz="1400" dirty="0"/>
          </a:p>
          <a:p>
            <a:pPr marL="0" lvl="0" indent="0">
              <a:buNone/>
            </a:pPr>
            <a:endParaRPr lang="en-GB" sz="1800" dirty="0"/>
          </a:p>
          <a:p>
            <a:pPr marL="0" indent="0">
              <a:buNone/>
            </a:pPr>
            <a:endParaRPr lang="en-IE" sz="1800" dirty="0"/>
          </a:p>
        </p:txBody>
      </p:sp>
      <p:sp>
        <p:nvSpPr>
          <p:cNvPr id="3" name="Title 2"/>
          <p:cNvSpPr>
            <a:spLocks noGrp="1"/>
          </p:cNvSpPr>
          <p:nvPr>
            <p:ph type="title"/>
          </p:nvPr>
        </p:nvSpPr>
        <p:spPr>
          <a:xfrm>
            <a:off x="334236" y="237678"/>
            <a:ext cx="8001000" cy="590706"/>
          </a:xfrm>
        </p:spPr>
        <p:txBody>
          <a:bodyPr/>
          <a:lstStyle/>
          <a:p>
            <a:r>
              <a:rPr lang="en-GB" sz="2800" dirty="0" smtClean="0"/>
              <a:t>Financial models: Objectives/Capabilities</a:t>
            </a:r>
            <a:endParaRPr lang="en-IE" sz="2800" dirty="0"/>
          </a:p>
        </p:txBody>
      </p:sp>
      <p:sp>
        <p:nvSpPr>
          <p:cNvPr id="4" name="AutoShape 2"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155575" y="-23082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307975" y="-21558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TextBox 10"/>
          <p:cNvSpPr txBox="1"/>
          <p:nvPr/>
        </p:nvSpPr>
        <p:spPr>
          <a:xfrm>
            <a:off x="-31973" y="5881497"/>
            <a:ext cx="1796236" cy="246221"/>
          </a:xfrm>
          <a:prstGeom prst="rect">
            <a:avLst/>
          </a:prstGeom>
          <a:noFill/>
        </p:spPr>
        <p:txBody>
          <a:bodyPr wrap="square" rtlCol="0">
            <a:spAutoFit/>
          </a:bodyPr>
          <a:lstStyle/>
          <a:p>
            <a:r>
              <a:rPr lang="en-IE" sz="1000" dirty="0" smtClean="0">
                <a:solidFill>
                  <a:schemeClr val="bg1"/>
                </a:solidFill>
                <a:latin typeface="Calibri" pitchFamily="34" charset="0"/>
              </a:rPr>
              <a:t>Courtesy of FORCE Technology</a:t>
            </a:r>
            <a:endParaRPr lang="en-GB" sz="1000" dirty="0">
              <a:solidFill>
                <a:schemeClr val="bg1"/>
              </a:solidFill>
              <a:latin typeface="Calibri" pitchFamily="34" charset="0"/>
            </a:endParaRPr>
          </a:p>
        </p:txBody>
      </p:sp>
      <p:sp>
        <p:nvSpPr>
          <p:cNvPr id="6" name="TextBox 5"/>
          <p:cNvSpPr txBox="1"/>
          <p:nvPr/>
        </p:nvSpPr>
        <p:spPr>
          <a:xfrm>
            <a:off x="4299902" y="6457896"/>
            <a:ext cx="4658158" cy="246221"/>
          </a:xfrm>
          <a:prstGeom prst="rect">
            <a:avLst/>
          </a:prstGeom>
          <a:noFill/>
        </p:spPr>
        <p:txBody>
          <a:bodyPr wrap="square" rtlCol="0">
            <a:spAutoFit/>
          </a:bodyPr>
          <a:lstStyle/>
          <a:p>
            <a:r>
              <a:rPr lang="en-IE" sz="1000" dirty="0">
                <a:solidFill>
                  <a:schemeClr val="bg2"/>
                </a:solidFill>
                <a:latin typeface="+mj-lt"/>
              </a:rPr>
              <a:t>R</a:t>
            </a:r>
            <a:r>
              <a:rPr lang="en-IE" sz="1000" dirty="0" smtClean="0">
                <a:solidFill>
                  <a:schemeClr val="bg2"/>
                </a:solidFill>
                <a:latin typeface="+mj-lt"/>
              </a:rPr>
              <a:t>ef</a:t>
            </a:r>
            <a:r>
              <a:rPr lang="en-IE" sz="1000" dirty="0">
                <a:solidFill>
                  <a:schemeClr val="bg2"/>
                </a:solidFill>
                <a:latin typeface="+mj-lt"/>
              </a:rPr>
              <a:t>: BVG Associates, 'Offshore wind: Industry's journey to £100/MWh,' May 2013</a:t>
            </a:r>
          </a:p>
        </p:txBody>
      </p:sp>
    </p:spTree>
    <p:extLst>
      <p:ext uri="{BB962C8B-B14F-4D97-AF65-F5344CB8AC3E}">
        <p14:creationId xmlns:p14="http://schemas.microsoft.com/office/powerpoint/2010/main" val="2160332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827584" y="1988840"/>
            <a:ext cx="7344816" cy="3921299"/>
          </a:xfrm>
        </p:spPr>
        <p:txBody>
          <a:bodyPr/>
          <a:lstStyle/>
          <a:p>
            <a:r>
              <a:rPr lang="en-GB" sz="2000" dirty="0" smtClean="0">
                <a:latin typeface="Franklin Gothic Book" charset="0"/>
              </a:rPr>
              <a:t>Industry Cost Reduction in the news recently</a:t>
            </a:r>
          </a:p>
          <a:p>
            <a:r>
              <a:rPr lang="en-GB" sz="2000" dirty="0" smtClean="0">
                <a:latin typeface="Franklin Gothic Book" charset="0"/>
              </a:rPr>
              <a:t>Financial Models</a:t>
            </a:r>
          </a:p>
          <a:p>
            <a:pPr lvl="1"/>
            <a:r>
              <a:rPr lang="en-GB" sz="1800" dirty="0" smtClean="0">
                <a:latin typeface="Franklin Gothic Book" charset="0"/>
              </a:rPr>
              <a:t>Objectives/Capabilities</a:t>
            </a:r>
          </a:p>
          <a:p>
            <a:pPr lvl="1"/>
            <a:r>
              <a:rPr lang="en-GB" sz="1800" dirty="0" smtClean="0">
                <a:latin typeface="Franklin Gothic Book" charset="0"/>
              </a:rPr>
              <a:t>Model structure</a:t>
            </a:r>
          </a:p>
          <a:p>
            <a:pPr lvl="1"/>
            <a:r>
              <a:rPr lang="en-GB" sz="1800" dirty="0" smtClean="0">
                <a:latin typeface="Franklin Gothic Book" charset="0"/>
              </a:rPr>
              <a:t>General Outputs</a:t>
            </a:r>
            <a:endParaRPr lang="en-GB" sz="1800" dirty="0">
              <a:latin typeface="Franklin Gothic Book" charset="0"/>
            </a:endParaRPr>
          </a:p>
          <a:p>
            <a:pPr lvl="1"/>
            <a:r>
              <a:rPr lang="en-GB" sz="1800" dirty="0" smtClean="0">
                <a:latin typeface="Franklin Gothic Book" charset="0"/>
              </a:rPr>
              <a:t>Potential end-users</a:t>
            </a:r>
          </a:p>
          <a:p>
            <a:r>
              <a:rPr lang="en-GB" sz="2000" dirty="0" smtClean="0">
                <a:latin typeface="Franklin Gothic Book" charset="0"/>
              </a:rPr>
              <a:t>Supporting LEAN system of project development using the models</a:t>
            </a:r>
          </a:p>
          <a:p>
            <a:r>
              <a:rPr lang="en-GB" sz="2000" dirty="0" smtClean="0">
                <a:latin typeface="Franklin Gothic Book" charset="0"/>
              </a:rPr>
              <a:t>Future work</a:t>
            </a:r>
          </a:p>
          <a:p>
            <a:r>
              <a:rPr lang="en-GB" sz="2000" dirty="0" smtClean="0">
                <a:latin typeface="Franklin Gothic Book" charset="0"/>
              </a:rPr>
              <a:t>How you can access the models</a:t>
            </a:r>
          </a:p>
          <a:p>
            <a:endParaRPr lang="en-GB" sz="2000" dirty="0">
              <a:latin typeface="Franklin Gothic Book" charset="0"/>
            </a:endParaRPr>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Presentation Content</a:t>
            </a:r>
            <a:endParaRPr lang="en-GB" dirty="0">
              <a:latin typeface="Franklin Gothic Book"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Assumptions:</a:t>
            </a:r>
            <a:endParaRPr lang="en-GB" dirty="0">
              <a:latin typeface="Franklin Gothic Book" charset="0"/>
            </a:endParaRPr>
          </a:p>
        </p:txBody>
      </p:sp>
      <p:sp>
        <p:nvSpPr>
          <p:cNvPr id="3" name="Rectangle 2"/>
          <p:cNvSpPr>
            <a:spLocks noChangeArrowheads="1"/>
          </p:cNvSpPr>
          <p:nvPr/>
        </p:nvSpPr>
        <p:spPr bwMode="auto">
          <a:xfrm>
            <a:off x="107504" y="1434901"/>
            <a:ext cx="8640960" cy="491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latinLnBrk="0" hangingPunct="1">
              <a:lnSpc>
                <a:spcPct val="100000"/>
              </a:lnSpc>
              <a:spcBef>
                <a:spcPct val="20000"/>
              </a:spcBef>
              <a:buClr>
                <a:schemeClr val="tx2"/>
              </a:buClr>
              <a:buSzTx/>
              <a:tabLst/>
            </a:pPr>
            <a:r>
              <a:rPr lang="en-IE" altLang="en-US" sz="2000" b="1" u="sng" dirty="0" smtClean="0">
                <a:solidFill>
                  <a:schemeClr val="bg2"/>
                </a:solidFill>
                <a:latin typeface="Franklin Gothic Book" charset="0"/>
                <a:cs typeface="Franklin Gothic Book"/>
              </a:rPr>
              <a:t>Some relevant higher level assumptions:</a:t>
            </a: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dirty="0" smtClean="0">
                <a:solidFill>
                  <a:schemeClr val="bg2"/>
                </a:solidFill>
                <a:latin typeface="Franklin Gothic Book" charset="0"/>
                <a:cs typeface="Franklin Gothic Book"/>
              </a:rPr>
              <a:t>LCOE </a:t>
            </a:r>
            <a:r>
              <a:rPr lang="en-IE" altLang="en-US" sz="1800" dirty="0">
                <a:solidFill>
                  <a:schemeClr val="bg2"/>
                </a:solidFill>
                <a:latin typeface="Franklin Gothic Book" charset="0"/>
                <a:cs typeface="Franklin Gothic Book"/>
              </a:rPr>
              <a:t>is calculated as the sum of costs (OPEX, CAPEX, DECEX) over the lifetime of the project, divided by the sum of electricity generated during the project lifetime. (This is based on the NREL </a:t>
            </a:r>
            <a:r>
              <a:rPr lang="en-IE" altLang="en-US" sz="1800" dirty="0" smtClean="0">
                <a:solidFill>
                  <a:schemeClr val="bg2"/>
                </a:solidFill>
                <a:latin typeface="Franklin Gothic Book" charset="0"/>
                <a:cs typeface="Franklin Gothic Book"/>
              </a:rPr>
              <a:t>formula)</a:t>
            </a:r>
            <a:endParaRPr lang="en-GB" altLang="en-US" sz="1800" dirty="0">
              <a:solidFill>
                <a:schemeClr val="bg2"/>
              </a:solidFill>
              <a:latin typeface="Franklin Gothic Book" charset="0"/>
              <a:cs typeface="Franklin Gothic Book"/>
            </a:endParaRP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dirty="0">
                <a:solidFill>
                  <a:schemeClr val="bg2"/>
                </a:solidFill>
                <a:latin typeface="Franklin Gothic Book" charset="0"/>
                <a:cs typeface="Franklin Gothic Book"/>
              </a:rPr>
              <a:t>Taxation is </a:t>
            </a:r>
            <a:r>
              <a:rPr lang="en-IE" altLang="en-US" sz="1800" b="1" dirty="0">
                <a:solidFill>
                  <a:schemeClr val="bg2"/>
                </a:solidFill>
                <a:latin typeface="Franklin Gothic Book" charset="0"/>
                <a:cs typeface="Franklin Gothic Book"/>
              </a:rPr>
              <a:t>not</a:t>
            </a:r>
            <a:r>
              <a:rPr lang="en-IE" altLang="en-US" sz="1800" dirty="0">
                <a:solidFill>
                  <a:schemeClr val="bg2"/>
                </a:solidFill>
                <a:latin typeface="Franklin Gothic Book" charset="0"/>
                <a:cs typeface="Franklin Gothic Book"/>
              </a:rPr>
              <a:t> included in the LCOE calculation</a:t>
            </a:r>
            <a:endParaRPr lang="en-GB" altLang="en-US" sz="1800" dirty="0">
              <a:solidFill>
                <a:schemeClr val="bg2"/>
              </a:solidFill>
              <a:latin typeface="Franklin Gothic Book" charset="0"/>
              <a:cs typeface="Franklin Gothic Book"/>
            </a:endParaRP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dirty="0">
                <a:solidFill>
                  <a:schemeClr val="bg2"/>
                </a:solidFill>
                <a:latin typeface="Franklin Gothic Book" charset="0"/>
                <a:cs typeface="Franklin Gothic Book"/>
              </a:rPr>
              <a:t>Financial calculations assume a </a:t>
            </a:r>
            <a:r>
              <a:rPr lang="en-IE" altLang="en-US" sz="1800" b="1" dirty="0">
                <a:solidFill>
                  <a:schemeClr val="bg2"/>
                </a:solidFill>
                <a:latin typeface="Franklin Gothic Book" charset="0"/>
                <a:cs typeface="Franklin Gothic Book"/>
              </a:rPr>
              <a:t>single currency </a:t>
            </a:r>
            <a:r>
              <a:rPr lang="en-IE" altLang="en-US" sz="1800" dirty="0">
                <a:solidFill>
                  <a:schemeClr val="bg2"/>
                </a:solidFill>
                <a:latin typeface="Franklin Gothic Book" charset="0"/>
                <a:cs typeface="Franklin Gothic Book"/>
              </a:rPr>
              <a:t>is used throughout the project lifecycle, there is no treatment of currency conversion costs</a:t>
            </a:r>
            <a:endParaRPr lang="en-GB" altLang="en-US" sz="1800" dirty="0">
              <a:solidFill>
                <a:schemeClr val="bg2"/>
              </a:solidFill>
              <a:latin typeface="Franklin Gothic Book" charset="0"/>
              <a:cs typeface="Franklin Gothic Book"/>
            </a:endParaRP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b="1" dirty="0">
                <a:solidFill>
                  <a:schemeClr val="bg2"/>
                </a:solidFill>
                <a:latin typeface="Franklin Gothic Book" charset="0"/>
                <a:cs typeface="Franklin Gothic Book"/>
              </a:rPr>
              <a:t>Loss of revenue due to grid constraints </a:t>
            </a:r>
            <a:r>
              <a:rPr lang="en-IE" altLang="en-US" sz="1800" dirty="0">
                <a:solidFill>
                  <a:schemeClr val="bg2"/>
                </a:solidFill>
                <a:latin typeface="Franklin Gothic Book" charset="0"/>
                <a:cs typeface="Franklin Gothic Book"/>
              </a:rPr>
              <a:t>is only included through a percentage factor inputted by the user and used in the calculation of the energy production in the OPEX module.</a:t>
            </a:r>
            <a:endParaRPr lang="en-GB" altLang="en-US" sz="1800" dirty="0">
              <a:solidFill>
                <a:schemeClr val="bg2"/>
              </a:solidFill>
              <a:latin typeface="Franklin Gothic Book" charset="0"/>
              <a:cs typeface="Franklin Gothic Book"/>
            </a:endParaRP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dirty="0">
                <a:solidFill>
                  <a:schemeClr val="bg2"/>
                </a:solidFill>
                <a:latin typeface="Franklin Gothic Book" charset="0"/>
                <a:cs typeface="Franklin Gothic Book"/>
              </a:rPr>
              <a:t>Loss of revenue from </a:t>
            </a:r>
            <a:r>
              <a:rPr lang="en-IE" altLang="en-US" sz="1800" b="1" dirty="0">
                <a:solidFill>
                  <a:schemeClr val="bg2"/>
                </a:solidFill>
                <a:latin typeface="Franklin Gothic Book" charset="0"/>
                <a:cs typeface="Franklin Gothic Book"/>
              </a:rPr>
              <a:t>grid operator curtailment is not considered </a:t>
            </a:r>
            <a:r>
              <a:rPr lang="en-IE" altLang="en-US" sz="1800" dirty="0">
                <a:solidFill>
                  <a:schemeClr val="bg2"/>
                </a:solidFill>
                <a:latin typeface="Franklin Gothic Book" charset="0"/>
                <a:cs typeface="Franklin Gothic Book"/>
              </a:rPr>
              <a:t>in the model</a:t>
            </a:r>
          </a:p>
          <a:p>
            <a:pPr marL="342900" marR="0" lvl="0" indent="-342900" eaLnBrk="1" latinLnBrk="0" hangingPunct="1">
              <a:lnSpc>
                <a:spcPct val="100000"/>
              </a:lnSpc>
              <a:spcBef>
                <a:spcPct val="20000"/>
              </a:spcBef>
              <a:buClr>
                <a:schemeClr val="tx2"/>
              </a:buClr>
              <a:buSzTx/>
              <a:buFont typeface="Arial" charset="0"/>
              <a:buChar char="•"/>
              <a:tabLst/>
            </a:pPr>
            <a:r>
              <a:rPr lang="en-IE" altLang="en-US" sz="1800" b="1" dirty="0">
                <a:solidFill>
                  <a:schemeClr val="bg2"/>
                </a:solidFill>
                <a:latin typeface="Franklin Gothic Book" charset="0"/>
                <a:cs typeface="Franklin Gothic Book"/>
              </a:rPr>
              <a:t>Energy production is relatively </a:t>
            </a:r>
            <a:r>
              <a:rPr lang="en-IE" altLang="en-US" sz="1800" b="1" dirty="0" smtClean="0">
                <a:solidFill>
                  <a:schemeClr val="bg2"/>
                </a:solidFill>
                <a:latin typeface="Franklin Gothic Book" charset="0"/>
                <a:cs typeface="Franklin Gothic Book"/>
              </a:rPr>
              <a:t>simplistic</a:t>
            </a:r>
            <a:endParaRPr lang="en-IE" altLang="en-US" sz="1800" dirty="0" smtClean="0">
              <a:solidFill>
                <a:schemeClr val="bg2"/>
              </a:solidFill>
              <a:latin typeface="Franklin Gothic Book" charset="0"/>
              <a:cs typeface="Franklin Gothic Book"/>
            </a:endParaRPr>
          </a:p>
          <a:p>
            <a:pPr marL="800100" lvl="1" indent="-342900" eaLnBrk="1" hangingPunct="1">
              <a:spcBef>
                <a:spcPct val="20000"/>
              </a:spcBef>
              <a:buClr>
                <a:schemeClr val="tx2"/>
              </a:buClr>
              <a:buFont typeface="Courier New" panose="02070309020205020404" pitchFamily="49" charset="0"/>
              <a:buChar char="o"/>
            </a:pPr>
            <a:r>
              <a:rPr lang="en-IE" altLang="en-US" sz="1600" dirty="0" smtClean="0">
                <a:solidFill>
                  <a:schemeClr val="bg2"/>
                </a:solidFill>
                <a:latin typeface="Franklin Gothic Book" charset="0"/>
                <a:cs typeface="Franklin Gothic Book"/>
              </a:rPr>
              <a:t>The </a:t>
            </a:r>
            <a:r>
              <a:rPr lang="en-IE" altLang="en-US" sz="1600" dirty="0">
                <a:solidFill>
                  <a:schemeClr val="bg2"/>
                </a:solidFill>
                <a:latin typeface="Franklin Gothic Book" charset="0"/>
                <a:cs typeface="Franklin Gothic Book"/>
              </a:rPr>
              <a:t>model takes a wind turbine power curve and uses annual wind speed data to calculate power production using a user defined wake effects loss and electricity distribution loss. This limits the analysis that can be carried out on the effects of energy cost.</a:t>
            </a:r>
            <a:r>
              <a:rPr lang="en-GB" altLang="en-US" sz="1600" dirty="0">
                <a:solidFill>
                  <a:schemeClr val="bg2"/>
                </a:solidFill>
                <a:latin typeface="Franklin Gothic Book" charset="0"/>
                <a:cs typeface="Franklin Gothic Book"/>
              </a:rPr>
              <a:t> </a:t>
            </a:r>
          </a:p>
        </p:txBody>
      </p:sp>
    </p:spTree>
    <p:extLst>
      <p:ext uri="{BB962C8B-B14F-4D97-AF65-F5344CB8AC3E}">
        <p14:creationId xmlns:p14="http://schemas.microsoft.com/office/powerpoint/2010/main" val="559860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5522" t="8701" r="22622" b="43000"/>
          <a:stretch/>
        </p:blipFill>
        <p:spPr>
          <a:xfrm>
            <a:off x="3815513" y="3128295"/>
            <a:ext cx="5155355" cy="3744416"/>
          </a:xfrm>
          <a:prstGeom prst="rect">
            <a:avLst/>
          </a:prstGeom>
        </p:spPr>
      </p:pic>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Industry Cost Reduction News</a:t>
            </a:r>
            <a:endParaRPr lang="en-GB" dirty="0">
              <a:latin typeface="Franklin Gothic Book" charset="0"/>
            </a:endParaRPr>
          </a:p>
        </p:txBody>
      </p:sp>
      <p:sp>
        <p:nvSpPr>
          <p:cNvPr id="3" name="Content Placeholder 2"/>
          <p:cNvSpPr>
            <a:spLocks noGrp="1" noChangeArrowheads="1"/>
          </p:cNvSpPr>
          <p:nvPr>
            <p:ph idx="1"/>
          </p:nvPr>
        </p:nvSpPr>
        <p:spPr bwMode="auto">
          <a:xfrm>
            <a:off x="-28150" y="1622857"/>
            <a:ext cx="9149702"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IE" sz="1800" b="1" u="sng" dirty="0" smtClean="0"/>
              <a:t>Regional Inter-national </a:t>
            </a:r>
            <a:r>
              <a:rPr lang="en-IE" sz="1800" b="1" u="sng" dirty="0"/>
              <a:t>Agreement</a:t>
            </a:r>
            <a:endParaRPr lang="en-GB" sz="1800" dirty="0"/>
          </a:p>
          <a:p>
            <a:r>
              <a:rPr lang="en-IE" sz="1800" dirty="0" smtClean="0"/>
              <a:t>3</a:t>
            </a:r>
            <a:r>
              <a:rPr lang="en-IE" sz="1800" baseline="30000" dirty="0" smtClean="0"/>
              <a:t>rd</a:t>
            </a:r>
            <a:r>
              <a:rPr lang="en-IE" sz="1800" dirty="0" smtClean="0"/>
              <a:t> </a:t>
            </a:r>
            <a:r>
              <a:rPr lang="en-IE" sz="1800" dirty="0"/>
              <a:t>of June </a:t>
            </a:r>
            <a:r>
              <a:rPr lang="en-IE" sz="1800" dirty="0" smtClean="0"/>
              <a:t>2016: </a:t>
            </a:r>
            <a:r>
              <a:rPr lang="en-IE" sz="1800" b="1" i="1" dirty="0"/>
              <a:t>Energy Ministers from </a:t>
            </a:r>
            <a:r>
              <a:rPr lang="en-IE" sz="1800" b="1" i="1" dirty="0" smtClean="0"/>
              <a:t>9 </a:t>
            </a:r>
            <a:r>
              <a:rPr lang="en-IE" sz="1800" b="1" i="1" dirty="0"/>
              <a:t>countries </a:t>
            </a:r>
            <a:r>
              <a:rPr lang="en-IE" sz="1800" dirty="0"/>
              <a:t>signed a </a:t>
            </a:r>
            <a:r>
              <a:rPr lang="en-IE" sz="1800" dirty="0" smtClean="0"/>
              <a:t>MOU </a:t>
            </a:r>
            <a:r>
              <a:rPr lang="en-IE" sz="1800" dirty="0"/>
              <a:t>and Work </a:t>
            </a:r>
            <a:r>
              <a:rPr lang="en-IE" sz="1800" dirty="0" smtClean="0"/>
              <a:t>Programme</a:t>
            </a:r>
          </a:p>
        </p:txBody>
      </p:sp>
      <p:sp>
        <p:nvSpPr>
          <p:cNvPr id="5" name="Content Placeholder 2"/>
          <p:cNvSpPr txBox="1">
            <a:spLocks noChangeArrowheads="1"/>
          </p:cNvSpPr>
          <p:nvPr/>
        </p:nvSpPr>
        <p:spPr bwMode="auto">
          <a:xfrm>
            <a:off x="-1" y="5877272"/>
            <a:ext cx="3815513" cy="97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E" sz="1100" i="1" u="sng" dirty="0" smtClean="0">
                <a:hlinkClick r:id="rId4"/>
              </a:rPr>
              <a:t>https://windeurope.org/newsroom/press-releases/windeurope-welcomes-energy-ministers-deal-to-cooperate-on-offshore-wind/</a:t>
            </a:r>
            <a:endParaRPr lang="en-GB" sz="1100" i="1" dirty="0" smtClean="0"/>
          </a:p>
          <a:p>
            <a:pPr marL="0" indent="0">
              <a:buFont typeface="Arial" charset="0"/>
              <a:buNone/>
            </a:pPr>
            <a:r>
              <a:rPr lang="en-IE" sz="1100" i="1" u="sng" dirty="0" smtClean="0">
                <a:hlinkClick r:id="rId5"/>
              </a:rPr>
              <a:t>https://ec.europa.eu/energy/en/news/north-seas-countries-agree-closer-energy-cooperation</a:t>
            </a:r>
            <a:endParaRPr lang="en-IE" altLang="en-US" i="1" dirty="0">
              <a:latin typeface="Franklin Gothic Book" charset="0"/>
            </a:endParaRPr>
          </a:p>
        </p:txBody>
      </p:sp>
    </p:spTree>
    <p:extLst>
      <p:ext uri="{BB962C8B-B14F-4D97-AF65-F5344CB8AC3E}">
        <p14:creationId xmlns:p14="http://schemas.microsoft.com/office/powerpoint/2010/main" val="173837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9310" t="11501" r="25383" b="43000"/>
          <a:stretch/>
        </p:blipFill>
        <p:spPr>
          <a:xfrm>
            <a:off x="2903930" y="3140968"/>
            <a:ext cx="6214843" cy="3672408"/>
          </a:xfrm>
          <a:prstGeom prst="rect">
            <a:avLst/>
          </a:prstGeom>
        </p:spPr>
      </p:pic>
      <p:sp>
        <p:nvSpPr>
          <p:cNvPr id="13314" name="Title 2"/>
          <p:cNvSpPr>
            <a:spLocks noGrp="1"/>
          </p:cNvSpPr>
          <p:nvPr>
            <p:ph type="title"/>
          </p:nvPr>
        </p:nvSpPr>
        <p:spPr>
          <a:xfrm>
            <a:off x="304800" y="228600"/>
            <a:ext cx="8001000" cy="590550"/>
          </a:xfrm>
        </p:spPr>
        <p:txBody>
          <a:bodyPr/>
          <a:lstStyle/>
          <a:p>
            <a:r>
              <a:rPr lang="en-GB" dirty="0">
                <a:latin typeface="Franklin Gothic Book" charset="0"/>
              </a:rPr>
              <a:t>Industry Cost Reduction News</a:t>
            </a:r>
          </a:p>
        </p:txBody>
      </p:sp>
      <p:sp>
        <p:nvSpPr>
          <p:cNvPr id="3" name="Content Placeholder 2"/>
          <p:cNvSpPr>
            <a:spLocks noGrp="1" noChangeArrowheads="1"/>
          </p:cNvSpPr>
          <p:nvPr>
            <p:ph idx="1"/>
          </p:nvPr>
        </p:nvSpPr>
        <p:spPr bwMode="auto">
          <a:xfrm>
            <a:off x="-28150" y="2127915"/>
            <a:ext cx="9108504"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IE" sz="1800" b="1" u="sng" dirty="0"/>
              <a:t>Industry Declaration</a:t>
            </a:r>
            <a:endParaRPr lang="en-GB" sz="1800" dirty="0"/>
          </a:p>
          <a:p>
            <a:r>
              <a:rPr lang="en-IE" sz="1800" dirty="0"/>
              <a:t>On the same day, 11 </a:t>
            </a:r>
            <a:r>
              <a:rPr lang="en-IE" sz="1800" dirty="0" smtClean="0"/>
              <a:t>energy </a:t>
            </a:r>
            <a:r>
              <a:rPr lang="en-IE" sz="1800" dirty="0"/>
              <a:t>companies </a:t>
            </a:r>
            <a:r>
              <a:rPr lang="en-IE" sz="1800" dirty="0" smtClean="0"/>
              <a:t>signed </a:t>
            </a:r>
            <a:r>
              <a:rPr lang="en-IE" sz="1800" dirty="0"/>
              <a:t>a declaration saying offshore wind </a:t>
            </a:r>
            <a:r>
              <a:rPr lang="en-IE" sz="1800" b="1" i="1" dirty="0"/>
              <a:t>can reduce costs to €80/MWh by </a:t>
            </a:r>
            <a:r>
              <a:rPr lang="en-IE" sz="1800" b="1" i="1" dirty="0" smtClean="0"/>
              <a:t>2025</a:t>
            </a:r>
            <a:endParaRPr lang="en-IE" sz="1400" dirty="0"/>
          </a:p>
        </p:txBody>
      </p:sp>
      <p:sp>
        <p:nvSpPr>
          <p:cNvPr id="5" name="Content Placeholder 2"/>
          <p:cNvSpPr txBox="1">
            <a:spLocks noChangeArrowheads="1"/>
          </p:cNvSpPr>
          <p:nvPr/>
        </p:nvSpPr>
        <p:spPr bwMode="auto">
          <a:xfrm>
            <a:off x="-27383" y="6347018"/>
            <a:ext cx="29124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IE" sz="1100" i="1" u="sng" dirty="0" smtClean="0">
                <a:hlinkClick r:id="rId4"/>
              </a:rPr>
              <a:t>http://www.offshorewindindustry.com/news/major-energy-companies-sign-offshore-wind</a:t>
            </a:r>
            <a:endParaRPr lang="en-GB" sz="1100" i="1" dirty="0"/>
          </a:p>
        </p:txBody>
      </p:sp>
      <p:sp>
        <p:nvSpPr>
          <p:cNvPr id="6" name="Content Placeholder 2"/>
          <p:cNvSpPr txBox="1">
            <a:spLocks noChangeArrowheads="1"/>
          </p:cNvSpPr>
          <p:nvPr/>
        </p:nvSpPr>
        <p:spPr bwMode="auto">
          <a:xfrm>
            <a:off x="-28150" y="1399060"/>
            <a:ext cx="9149702"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E" sz="1800" b="1" u="sng" dirty="0" smtClean="0">
                <a:solidFill>
                  <a:schemeClr val="bg2">
                    <a:lumMod val="50000"/>
                    <a:lumOff val="50000"/>
                  </a:schemeClr>
                </a:solidFill>
              </a:rPr>
              <a:t>Regional Inter-national Agreement</a:t>
            </a:r>
            <a:endParaRPr lang="en-GB" sz="1800" dirty="0" smtClean="0">
              <a:solidFill>
                <a:schemeClr val="bg2">
                  <a:lumMod val="50000"/>
                  <a:lumOff val="50000"/>
                </a:schemeClr>
              </a:solidFill>
            </a:endParaRPr>
          </a:p>
          <a:p>
            <a:r>
              <a:rPr lang="en-IE" sz="1800" dirty="0" smtClean="0">
                <a:solidFill>
                  <a:schemeClr val="bg2">
                    <a:lumMod val="50000"/>
                    <a:lumOff val="50000"/>
                  </a:schemeClr>
                </a:solidFill>
              </a:rPr>
              <a:t>3</a:t>
            </a:r>
            <a:r>
              <a:rPr lang="en-IE" sz="1800" baseline="30000" dirty="0" smtClean="0">
                <a:solidFill>
                  <a:schemeClr val="bg2">
                    <a:lumMod val="50000"/>
                    <a:lumOff val="50000"/>
                  </a:schemeClr>
                </a:solidFill>
              </a:rPr>
              <a:t>rd</a:t>
            </a:r>
            <a:r>
              <a:rPr lang="en-IE" sz="1800" dirty="0" smtClean="0">
                <a:solidFill>
                  <a:schemeClr val="bg2">
                    <a:lumMod val="50000"/>
                    <a:lumOff val="50000"/>
                  </a:schemeClr>
                </a:solidFill>
              </a:rPr>
              <a:t> of June 2016: </a:t>
            </a:r>
            <a:r>
              <a:rPr lang="en-IE" sz="1800" b="1" i="1" dirty="0" smtClean="0">
                <a:solidFill>
                  <a:schemeClr val="bg2">
                    <a:lumMod val="50000"/>
                    <a:lumOff val="50000"/>
                  </a:schemeClr>
                </a:solidFill>
              </a:rPr>
              <a:t>Energy Ministers from 9 countries </a:t>
            </a:r>
            <a:r>
              <a:rPr lang="en-IE" sz="1800" dirty="0" smtClean="0">
                <a:solidFill>
                  <a:schemeClr val="bg2">
                    <a:lumMod val="50000"/>
                    <a:lumOff val="50000"/>
                  </a:schemeClr>
                </a:solidFill>
              </a:rPr>
              <a:t>signed a MOU and Work Programme</a:t>
            </a:r>
          </a:p>
        </p:txBody>
      </p:sp>
    </p:spTree>
    <p:extLst>
      <p:ext uri="{BB962C8B-B14F-4D97-AF65-F5344CB8AC3E}">
        <p14:creationId xmlns:p14="http://schemas.microsoft.com/office/powerpoint/2010/main" val="1610799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304800" y="228600"/>
            <a:ext cx="8001000" cy="590550"/>
          </a:xfrm>
        </p:spPr>
        <p:txBody>
          <a:bodyPr/>
          <a:lstStyle/>
          <a:p>
            <a:r>
              <a:rPr lang="en-GB" dirty="0">
                <a:latin typeface="Franklin Gothic Book" charset="0"/>
              </a:rPr>
              <a:t>Industry Cost Reduction News</a:t>
            </a:r>
          </a:p>
        </p:txBody>
      </p:sp>
      <p:sp>
        <p:nvSpPr>
          <p:cNvPr id="3" name="Content Placeholder 2"/>
          <p:cNvSpPr>
            <a:spLocks noGrp="1" noChangeArrowheads="1"/>
          </p:cNvSpPr>
          <p:nvPr>
            <p:ph idx="1"/>
          </p:nvPr>
        </p:nvSpPr>
        <p:spPr bwMode="auto">
          <a:xfrm>
            <a:off x="-47908" y="3075195"/>
            <a:ext cx="3323764"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IE" sz="1800" b="1" u="sng" dirty="0"/>
              <a:t>DONG Energy bid</a:t>
            </a:r>
            <a:endParaRPr lang="en-GB" sz="1800" dirty="0"/>
          </a:p>
          <a:p>
            <a:pPr marL="0" indent="0">
              <a:buNone/>
            </a:pPr>
            <a:r>
              <a:rPr lang="en-IE" sz="1800" b="1" u="sng" dirty="0" smtClean="0"/>
              <a:t>Breaks €</a:t>
            </a:r>
            <a:r>
              <a:rPr lang="en-IE" sz="1800" b="1" u="sng" dirty="0"/>
              <a:t>10/kWh </a:t>
            </a:r>
            <a:r>
              <a:rPr lang="en-IE" sz="1800" b="1" u="sng" dirty="0" smtClean="0"/>
              <a:t>barrier</a:t>
            </a:r>
          </a:p>
          <a:p>
            <a:r>
              <a:rPr lang="en-IE" sz="1800" dirty="0" smtClean="0"/>
              <a:t>A month later, DONG Energy announced </a:t>
            </a:r>
            <a:r>
              <a:rPr lang="en-IE" sz="1800" dirty="0"/>
              <a:t>that they have </a:t>
            </a:r>
            <a:r>
              <a:rPr lang="en-IE" sz="1800" dirty="0" smtClean="0"/>
              <a:t>bid for the Dutch </a:t>
            </a:r>
            <a:r>
              <a:rPr lang="en-IE" sz="1800" dirty="0" err="1"/>
              <a:t>Borssele</a:t>
            </a:r>
            <a:r>
              <a:rPr lang="en-IE" sz="1800" dirty="0"/>
              <a:t> </a:t>
            </a:r>
            <a:r>
              <a:rPr lang="en-IE" sz="1800" dirty="0" smtClean="0"/>
              <a:t>site </a:t>
            </a:r>
            <a:r>
              <a:rPr lang="en-IE" sz="1800" dirty="0"/>
              <a:t>with € </a:t>
            </a:r>
            <a:r>
              <a:rPr lang="en-IE" sz="1800" dirty="0" smtClean="0"/>
              <a:t>7.27/kWh (excluding transmission costs)</a:t>
            </a:r>
          </a:p>
        </p:txBody>
      </p:sp>
      <p:pic>
        <p:nvPicPr>
          <p:cNvPr id="2" name="Picture 1"/>
          <p:cNvPicPr>
            <a:picLocks noChangeAspect="1"/>
          </p:cNvPicPr>
          <p:nvPr/>
        </p:nvPicPr>
        <p:blipFill rotWithShape="1">
          <a:blip r:embed="rId2"/>
          <a:srcRect l="52301" t="19870" r="22622" b="35140"/>
          <a:stretch/>
        </p:blipFill>
        <p:spPr>
          <a:xfrm>
            <a:off x="3119192" y="3284984"/>
            <a:ext cx="5983947" cy="3528392"/>
          </a:xfrm>
          <a:prstGeom prst="rect">
            <a:avLst/>
          </a:prstGeom>
        </p:spPr>
      </p:pic>
      <p:sp>
        <p:nvSpPr>
          <p:cNvPr id="5" name="Content Placeholder 2"/>
          <p:cNvSpPr txBox="1">
            <a:spLocks noChangeArrowheads="1"/>
          </p:cNvSpPr>
          <p:nvPr/>
        </p:nvSpPr>
        <p:spPr bwMode="auto">
          <a:xfrm>
            <a:off x="-14382" y="5733256"/>
            <a:ext cx="3133574" cy="114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100" i="1" dirty="0" smtClean="0">
                <a:hlinkClick r:id="rId3"/>
              </a:rPr>
              <a:t>http://www.dongenergy.com/en/media/newsroom/news/articles/dong-energy-wins-tender-for-dutch-offshore-wind-farms</a:t>
            </a:r>
            <a:r>
              <a:rPr lang="en-GB" sz="1100" i="1" dirty="0" smtClean="0"/>
              <a:t> </a:t>
            </a:r>
          </a:p>
          <a:p>
            <a:pPr marL="0" indent="0">
              <a:buNone/>
            </a:pPr>
            <a:r>
              <a:rPr lang="en-GB" sz="1100" i="1" dirty="0">
                <a:hlinkClick r:id="rId4"/>
              </a:rPr>
              <a:t>http://</a:t>
            </a:r>
            <a:r>
              <a:rPr lang="en-GB" sz="1100" i="1" dirty="0" smtClean="0">
                <a:hlinkClick r:id="rId4"/>
              </a:rPr>
              <a:t>www.bloomberg.com/news/articles/2016-07-05/dong-energy-win-what-may-be-world-s-cheapest-offshore-wind-deal</a:t>
            </a:r>
            <a:r>
              <a:rPr lang="en-GB" sz="1100" i="1" dirty="0" smtClean="0"/>
              <a:t> </a:t>
            </a:r>
            <a:endParaRPr lang="en-GB" sz="1100" i="1" dirty="0"/>
          </a:p>
        </p:txBody>
      </p:sp>
      <p:sp>
        <p:nvSpPr>
          <p:cNvPr id="6" name="Content Placeholder 2"/>
          <p:cNvSpPr txBox="1">
            <a:spLocks noChangeArrowheads="1"/>
          </p:cNvSpPr>
          <p:nvPr/>
        </p:nvSpPr>
        <p:spPr bwMode="auto">
          <a:xfrm>
            <a:off x="-28150" y="2127915"/>
            <a:ext cx="9108504"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E" sz="1800" b="1" u="sng" dirty="0" smtClean="0">
                <a:solidFill>
                  <a:schemeClr val="bg2">
                    <a:lumMod val="50000"/>
                    <a:lumOff val="50000"/>
                  </a:schemeClr>
                </a:solidFill>
              </a:rPr>
              <a:t>Industry Declaration</a:t>
            </a:r>
            <a:endParaRPr lang="en-GB" sz="1800" dirty="0" smtClean="0">
              <a:solidFill>
                <a:schemeClr val="bg2">
                  <a:lumMod val="50000"/>
                  <a:lumOff val="50000"/>
                </a:schemeClr>
              </a:solidFill>
            </a:endParaRPr>
          </a:p>
          <a:p>
            <a:r>
              <a:rPr lang="en-IE" sz="1800" dirty="0" smtClean="0">
                <a:solidFill>
                  <a:schemeClr val="bg2">
                    <a:lumMod val="50000"/>
                    <a:lumOff val="50000"/>
                  </a:schemeClr>
                </a:solidFill>
              </a:rPr>
              <a:t>On the same day, 11 energy companies signed a declaration saying offshore wind </a:t>
            </a:r>
            <a:r>
              <a:rPr lang="en-IE" sz="1800" b="1" i="1" dirty="0" smtClean="0">
                <a:solidFill>
                  <a:schemeClr val="bg2">
                    <a:lumMod val="50000"/>
                    <a:lumOff val="50000"/>
                  </a:schemeClr>
                </a:solidFill>
              </a:rPr>
              <a:t>can reduce costs to €80/MWh by 2025</a:t>
            </a:r>
            <a:endParaRPr lang="en-IE" sz="1400" dirty="0">
              <a:solidFill>
                <a:schemeClr val="bg2">
                  <a:lumMod val="50000"/>
                  <a:lumOff val="50000"/>
                </a:schemeClr>
              </a:solidFill>
            </a:endParaRPr>
          </a:p>
        </p:txBody>
      </p:sp>
      <p:sp>
        <p:nvSpPr>
          <p:cNvPr id="7" name="Content Placeholder 2"/>
          <p:cNvSpPr txBox="1">
            <a:spLocks noChangeArrowheads="1"/>
          </p:cNvSpPr>
          <p:nvPr/>
        </p:nvSpPr>
        <p:spPr bwMode="auto">
          <a:xfrm>
            <a:off x="-28150" y="1399060"/>
            <a:ext cx="9149702"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fontAlgn="base" hangingPunct="1">
              <a:spcBef>
                <a:spcPct val="20000"/>
              </a:spcBef>
              <a:spcAft>
                <a:spcPct val="0"/>
              </a:spcAft>
              <a:buClr>
                <a:schemeClr val="tx2"/>
              </a:buClr>
              <a:buFont typeface="Arial" charset="0"/>
              <a:buChar char="•"/>
              <a:defRPr sz="2400" kern="1200">
                <a:solidFill>
                  <a:schemeClr val="bg2"/>
                </a:solidFill>
                <a:latin typeface="Franklin Gothic Book"/>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200" kern="1200">
                <a:solidFill>
                  <a:schemeClr val="bg2"/>
                </a:solidFill>
                <a:latin typeface="Franklin Gothic Book"/>
                <a:ea typeface="ヒラギノ角ゴ Pro W3" charset="0"/>
                <a:cs typeface="Franklin Gothic Book"/>
              </a:defRPr>
            </a:lvl2pPr>
            <a:lvl3pPr marL="1143000" indent="-228600" algn="l" defTabSz="457200" rtl="0" eaLnBrk="1" fontAlgn="base" hangingPunct="1">
              <a:spcBef>
                <a:spcPct val="20000"/>
              </a:spcBef>
              <a:spcAft>
                <a:spcPct val="0"/>
              </a:spcAft>
              <a:buClr>
                <a:srgbClr val="6BA8CF"/>
              </a:buClr>
              <a:buFont typeface="Arial" charset="0"/>
              <a:buChar char="•"/>
              <a:defRPr sz="2000" kern="1200">
                <a:solidFill>
                  <a:schemeClr val="bg2"/>
                </a:solidFill>
                <a:latin typeface="Franklin Gothic Book"/>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kern="1200">
                <a:solidFill>
                  <a:schemeClr val="bg2"/>
                </a:solidFill>
                <a:latin typeface="Franklin Gothic Book"/>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sz="1600" kern="1200">
                <a:solidFill>
                  <a:schemeClr val="bg2"/>
                </a:solidFill>
                <a:latin typeface="Franklin Gothic Book"/>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IE" sz="1800" b="1" u="sng" dirty="0" smtClean="0">
                <a:solidFill>
                  <a:schemeClr val="bg2">
                    <a:lumMod val="50000"/>
                    <a:lumOff val="50000"/>
                  </a:schemeClr>
                </a:solidFill>
              </a:rPr>
              <a:t>Regional Inter-national Agreement</a:t>
            </a:r>
            <a:endParaRPr lang="en-GB" sz="1800" dirty="0" smtClean="0">
              <a:solidFill>
                <a:schemeClr val="bg2">
                  <a:lumMod val="50000"/>
                  <a:lumOff val="50000"/>
                </a:schemeClr>
              </a:solidFill>
            </a:endParaRPr>
          </a:p>
          <a:p>
            <a:r>
              <a:rPr lang="en-IE" sz="1800" dirty="0" smtClean="0">
                <a:solidFill>
                  <a:schemeClr val="bg2">
                    <a:lumMod val="50000"/>
                    <a:lumOff val="50000"/>
                  </a:schemeClr>
                </a:solidFill>
              </a:rPr>
              <a:t>3</a:t>
            </a:r>
            <a:r>
              <a:rPr lang="en-IE" sz="1800" baseline="30000" dirty="0" smtClean="0">
                <a:solidFill>
                  <a:schemeClr val="bg2">
                    <a:lumMod val="50000"/>
                    <a:lumOff val="50000"/>
                  </a:schemeClr>
                </a:solidFill>
              </a:rPr>
              <a:t>rd</a:t>
            </a:r>
            <a:r>
              <a:rPr lang="en-IE" sz="1800" dirty="0" smtClean="0">
                <a:solidFill>
                  <a:schemeClr val="bg2">
                    <a:lumMod val="50000"/>
                    <a:lumOff val="50000"/>
                  </a:schemeClr>
                </a:solidFill>
              </a:rPr>
              <a:t> of June 2016: </a:t>
            </a:r>
            <a:r>
              <a:rPr lang="en-IE" sz="1800" b="1" i="1" dirty="0" smtClean="0">
                <a:solidFill>
                  <a:schemeClr val="bg2">
                    <a:lumMod val="50000"/>
                    <a:lumOff val="50000"/>
                  </a:schemeClr>
                </a:solidFill>
              </a:rPr>
              <a:t>Energy Ministers from 9 countries </a:t>
            </a:r>
            <a:r>
              <a:rPr lang="en-IE" sz="1800" dirty="0" smtClean="0">
                <a:solidFill>
                  <a:schemeClr val="bg2">
                    <a:lumMod val="50000"/>
                    <a:lumOff val="50000"/>
                  </a:schemeClr>
                </a:solidFill>
              </a:rPr>
              <a:t>signed a MOU and Work Programme</a:t>
            </a:r>
          </a:p>
        </p:txBody>
      </p:sp>
    </p:spTree>
    <p:extLst>
      <p:ext uri="{BB962C8B-B14F-4D97-AF65-F5344CB8AC3E}">
        <p14:creationId xmlns:p14="http://schemas.microsoft.com/office/powerpoint/2010/main" val="3792254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588271"/>
            <a:ext cx="8280920" cy="4837953"/>
          </a:xfrm>
        </p:spPr>
        <p:txBody>
          <a:bodyPr/>
          <a:lstStyle/>
          <a:p>
            <a:pPr marL="0" lvl="0" indent="0">
              <a:buNone/>
            </a:pPr>
            <a:r>
              <a:rPr lang="en-IE" sz="1800" b="1" dirty="0"/>
              <a:t>Models:</a:t>
            </a:r>
            <a:endParaRPr lang="en-GB" sz="1800" b="1" dirty="0"/>
          </a:p>
          <a:p>
            <a:pPr lvl="0"/>
            <a:r>
              <a:rPr lang="en-IE" sz="1800" dirty="0"/>
              <a:t>Develop detailed financial models which can be used to provide input in FEED stage decision making</a:t>
            </a:r>
          </a:p>
          <a:p>
            <a:pPr lvl="0"/>
            <a:r>
              <a:rPr lang="en-IE" sz="1800" dirty="0"/>
              <a:t>Project phase models which can be used </a:t>
            </a:r>
            <a:r>
              <a:rPr lang="en-IE" sz="1800" dirty="0" smtClean="0"/>
              <a:t>independently</a:t>
            </a:r>
          </a:p>
          <a:p>
            <a:pPr lvl="1"/>
            <a:r>
              <a:rPr lang="en-IE" sz="1600" dirty="0" smtClean="0"/>
              <a:t>Installation phase</a:t>
            </a:r>
          </a:p>
          <a:p>
            <a:pPr lvl="1"/>
            <a:r>
              <a:rPr lang="en-IE" sz="1600" dirty="0" smtClean="0"/>
              <a:t>O&amp;M phase</a:t>
            </a:r>
          </a:p>
          <a:p>
            <a:pPr lvl="1"/>
            <a:r>
              <a:rPr lang="en-IE" sz="1600" dirty="0" smtClean="0"/>
              <a:t>Decommissioning phase</a:t>
            </a:r>
            <a:endParaRPr lang="en-IE" sz="1600" dirty="0"/>
          </a:p>
          <a:p>
            <a:pPr marL="0" lvl="0" indent="0">
              <a:buNone/>
            </a:pPr>
            <a:endParaRPr lang="en-IE" sz="1800" b="1" dirty="0"/>
          </a:p>
          <a:p>
            <a:pPr marL="0" lvl="0" indent="0">
              <a:buNone/>
            </a:pPr>
            <a:r>
              <a:rPr lang="en-IE" sz="1800" b="1" dirty="0" smtClean="0"/>
              <a:t>Required analysis capabilities:</a:t>
            </a:r>
          </a:p>
          <a:p>
            <a:pPr lvl="0"/>
            <a:r>
              <a:rPr lang="en-IE" sz="1800" dirty="0" smtClean="0"/>
              <a:t>Analyse </a:t>
            </a:r>
            <a:r>
              <a:rPr lang="en-IE" sz="1800" dirty="0"/>
              <a:t>and compare different </a:t>
            </a:r>
            <a:r>
              <a:rPr lang="en-IE" sz="1800" dirty="0" smtClean="0"/>
              <a:t>logistics strategies </a:t>
            </a:r>
            <a:r>
              <a:rPr lang="en-IE" sz="1800" dirty="0"/>
              <a:t>and technologies </a:t>
            </a:r>
            <a:r>
              <a:rPr lang="en-IE" sz="1800" dirty="0" smtClean="0"/>
              <a:t>(</a:t>
            </a:r>
            <a:r>
              <a:rPr lang="en-IE" sz="1800" dirty="0"/>
              <a:t>through sensitivity analysis and scenarios testing) for their cost reduction </a:t>
            </a:r>
            <a:r>
              <a:rPr lang="en-IE" sz="1800" dirty="0" smtClean="0"/>
              <a:t>potential</a:t>
            </a:r>
          </a:p>
          <a:p>
            <a:pPr lvl="0"/>
            <a:r>
              <a:rPr lang="en-IE" sz="1800" dirty="0" smtClean="0"/>
              <a:t>Particularly:</a:t>
            </a:r>
          </a:p>
          <a:p>
            <a:pPr lvl="1"/>
            <a:r>
              <a:rPr lang="en-IE" sz="1600" dirty="0" smtClean="0"/>
              <a:t>Innovative vessels for installation and O&amp;M</a:t>
            </a:r>
          </a:p>
          <a:p>
            <a:pPr lvl="1"/>
            <a:r>
              <a:rPr lang="en-IE" sz="1600" dirty="0" smtClean="0"/>
              <a:t>New sub-structure designs – fixed and floating</a:t>
            </a:r>
          </a:p>
          <a:p>
            <a:pPr lvl="1"/>
            <a:endParaRPr lang="en-IE" sz="1400" dirty="0"/>
          </a:p>
          <a:p>
            <a:pPr lvl="1"/>
            <a:endParaRPr lang="en-IE" sz="1400" dirty="0"/>
          </a:p>
          <a:p>
            <a:pPr lvl="0"/>
            <a:endParaRPr lang="en-GB" sz="1800" dirty="0"/>
          </a:p>
          <a:p>
            <a:pPr marL="0" indent="0">
              <a:buNone/>
            </a:pPr>
            <a:endParaRPr lang="en-IE" sz="1800" dirty="0"/>
          </a:p>
        </p:txBody>
      </p:sp>
      <p:sp>
        <p:nvSpPr>
          <p:cNvPr id="3" name="Title 2"/>
          <p:cNvSpPr>
            <a:spLocks noGrp="1"/>
          </p:cNvSpPr>
          <p:nvPr>
            <p:ph type="title"/>
          </p:nvPr>
        </p:nvSpPr>
        <p:spPr>
          <a:xfrm>
            <a:off x="334236" y="237678"/>
            <a:ext cx="8001000" cy="590706"/>
          </a:xfrm>
        </p:spPr>
        <p:txBody>
          <a:bodyPr/>
          <a:lstStyle/>
          <a:p>
            <a:r>
              <a:rPr lang="en-GB" sz="2800" dirty="0" smtClean="0"/>
              <a:t>Financial models: Objectives/Capabilities</a:t>
            </a:r>
            <a:endParaRPr lang="en-IE" sz="2800" dirty="0"/>
          </a:p>
        </p:txBody>
      </p:sp>
      <p:sp>
        <p:nvSpPr>
          <p:cNvPr id="4" name="AutoShape 2"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155575" y="-23082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307975" y="-21558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TextBox 10"/>
          <p:cNvSpPr txBox="1"/>
          <p:nvPr/>
        </p:nvSpPr>
        <p:spPr>
          <a:xfrm>
            <a:off x="-31973" y="5881497"/>
            <a:ext cx="1796236" cy="246221"/>
          </a:xfrm>
          <a:prstGeom prst="rect">
            <a:avLst/>
          </a:prstGeom>
          <a:noFill/>
        </p:spPr>
        <p:txBody>
          <a:bodyPr wrap="square" rtlCol="0">
            <a:spAutoFit/>
          </a:bodyPr>
          <a:lstStyle/>
          <a:p>
            <a:r>
              <a:rPr lang="en-IE" sz="1000" dirty="0" smtClean="0">
                <a:solidFill>
                  <a:schemeClr val="bg1"/>
                </a:solidFill>
                <a:latin typeface="Calibri" pitchFamily="34" charset="0"/>
              </a:rPr>
              <a:t>Courtesy of FORCE Technology</a:t>
            </a:r>
            <a:endParaRPr lang="en-GB" sz="1000" dirty="0">
              <a:solidFill>
                <a:schemeClr val="bg1"/>
              </a:solidFill>
              <a:latin typeface="Calibri" pitchFamily="34" charset="0"/>
            </a:endParaRPr>
          </a:p>
        </p:txBody>
      </p:sp>
    </p:spTree>
    <p:extLst>
      <p:ext uri="{BB962C8B-B14F-4D97-AF65-F5344CB8AC3E}">
        <p14:creationId xmlns:p14="http://schemas.microsoft.com/office/powerpoint/2010/main" val="7375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107504" y="1916832"/>
            <a:ext cx="8856984" cy="4209331"/>
          </a:xfrm>
        </p:spPr>
        <p:txBody>
          <a:bodyPr/>
          <a:lstStyle/>
          <a:p>
            <a:r>
              <a:rPr lang="en-GB" sz="2000" dirty="0" smtClean="0">
                <a:latin typeface="Franklin Gothic Book" charset="0"/>
              </a:rPr>
              <a:t>Excel cash flow sheet with a number of user data entry sheets and editable databases</a:t>
            </a:r>
          </a:p>
          <a:p>
            <a:r>
              <a:rPr lang="en-GB" sz="2000" dirty="0" smtClean="0">
                <a:latin typeface="Franklin Gothic Book" charset="0"/>
              </a:rPr>
              <a:t>Detailed  simulation of the Installation, O&amp;M and Decommissioning phases</a:t>
            </a:r>
          </a:p>
          <a:p>
            <a:r>
              <a:rPr lang="en-GB" sz="2000" dirty="0">
                <a:latin typeface="Franklin Gothic Book" charset="0"/>
              </a:rPr>
              <a:t>Using Excel interface; with MATLAB software </a:t>
            </a:r>
            <a:r>
              <a:rPr lang="en-GB" sz="2000" dirty="0" smtClean="0">
                <a:latin typeface="Franklin Gothic Book" charset="0"/>
              </a:rPr>
              <a:t>for </a:t>
            </a:r>
            <a:r>
              <a:rPr lang="en-GB" sz="2000" dirty="0">
                <a:latin typeface="Franklin Gothic Book" charset="0"/>
              </a:rPr>
              <a:t>Monte Carlo </a:t>
            </a:r>
            <a:r>
              <a:rPr lang="en-GB" sz="2000" dirty="0" smtClean="0">
                <a:latin typeface="Franklin Gothic Book" charset="0"/>
              </a:rPr>
              <a:t>simulations</a:t>
            </a:r>
          </a:p>
          <a:p>
            <a:endParaRPr lang="en-GB" sz="2000" dirty="0">
              <a:latin typeface="Franklin Gothic Book" charset="0"/>
            </a:endParaRPr>
          </a:p>
          <a:p>
            <a:r>
              <a:rPr lang="en-IE" sz="2000" dirty="0" smtClean="0"/>
              <a:t>Model is:</a:t>
            </a:r>
          </a:p>
          <a:p>
            <a:pPr lvl="1"/>
            <a:r>
              <a:rPr lang="en-IE" sz="2000" dirty="0" smtClean="0"/>
              <a:t>non-proprietary (currently)</a:t>
            </a:r>
          </a:p>
          <a:p>
            <a:pPr lvl="1"/>
            <a:r>
              <a:rPr lang="en-IE" sz="2000" dirty="0" smtClean="0"/>
              <a:t>unbiased</a:t>
            </a:r>
            <a:r>
              <a:rPr lang="en-IE" sz="2000" dirty="0"/>
              <a:t>, independent </a:t>
            </a:r>
            <a:endParaRPr lang="en-IE" sz="2000" dirty="0" smtClean="0"/>
          </a:p>
          <a:p>
            <a:pPr lvl="1"/>
            <a:r>
              <a:rPr lang="en-IE" sz="2000" dirty="0" smtClean="0"/>
              <a:t>financial </a:t>
            </a:r>
            <a:r>
              <a:rPr lang="en-IE" sz="2000" dirty="0"/>
              <a:t>assessment tool </a:t>
            </a:r>
            <a:endParaRPr lang="en-IE" sz="2000" dirty="0" smtClean="0"/>
          </a:p>
          <a:p>
            <a:pPr lvl="1"/>
            <a:r>
              <a:rPr lang="en-IE" sz="2000" dirty="0" smtClean="0"/>
              <a:t>for </a:t>
            </a:r>
            <a:r>
              <a:rPr lang="en-IE" sz="2000" dirty="0"/>
              <a:t>use by numerous potential </a:t>
            </a:r>
            <a:r>
              <a:rPr lang="en-IE" sz="2000" dirty="0" smtClean="0"/>
              <a:t>users</a:t>
            </a:r>
          </a:p>
          <a:p>
            <a:pPr lvl="1"/>
            <a:r>
              <a:rPr lang="en-IE" sz="2000" dirty="0" smtClean="0">
                <a:latin typeface="Franklin Gothic Book" charset="0"/>
              </a:rPr>
              <a:t>In an accessible software</a:t>
            </a:r>
          </a:p>
          <a:p>
            <a:pPr lvl="1"/>
            <a:r>
              <a:rPr lang="en-IE" sz="2000" dirty="0" smtClean="0">
                <a:latin typeface="Franklin Gothic Book" charset="0"/>
              </a:rPr>
              <a:t>Developed by engineers for engineers and project managers</a:t>
            </a:r>
            <a:endParaRPr lang="en-GB" sz="2000" dirty="0" smtClean="0">
              <a:latin typeface="Franklin Gothic Book" charset="0"/>
            </a:endParaRPr>
          </a:p>
          <a:p>
            <a:endParaRPr lang="en-GB" dirty="0">
              <a:latin typeface="Franklin Gothic Book" charset="0"/>
            </a:endParaRPr>
          </a:p>
        </p:txBody>
      </p:sp>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Financial Models: Structure</a:t>
            </a:r>
            <a:endParaRPr lang="en-GB" dirty="0">
              <a:latin typeface="Franklin Gothic Book" charset="0"/>
            </a:endParaRPr>
          </a:p>
        </p:txBody>
      </p:sp>
      <p:pic>
        <p:nvPicPr>
          <p:cNvPr id="4100" name="Picture 4" descr="Image result for mat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90" y="4869160"/>
            <a:ext cx="3114303" cy="11795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xc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594506"/>
            <a:ext cx="2726568" cy="98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5442" y="1436504"/>
            <a:ext cx="8642536" cy="2740391"/>
          </a:xfrm>
        </p:spPr>
        <p:txBody>
          <a:bodyPr/>
          <a:lstStyle/>
          <a:p>
            <a:pPr marL="4763" indent="-4763" algn="just">
              <a:spcBef>
                <a:spcPts val="0"/>
              </a:spcBef>
              <a:buNone/>
            </a:pPr>
            <a:r>
              <a:rPr lang="en-IE" b="1" dirty="0" smtClean="0"/>
              <a:t>Progress &amp; Results: Financial model</a:t>
            </a:r>
            <a:endParaRPr lang="en-IE" dirty="0"/>
          </a:p>
          <a:p>
            <a:pPr marL="457200" lvl="1" indent="0">
              <a:buNone/>
              <a:defRPr/>
            </a:pPr>
            <a:endParaRPr lang="en-GB" sz="2000" dirty="0"/>
          </a:p>
          <a:p>
            <a:pPr marL="0" indent="0">
              <a:buNone/>
            </a:pPr>
            <a:endParaRPr lang="en-IE" sz="2000" dirty="0"/>
          </a:p>
        </p:txBody>
      </p:sp>
      <p:sp>
        <p:nvSpPr>
          <p:cNvPr id="3" name="Title 2"/>
          <p:cNvSpPr>
            <a:spLocks noGrp="1"/>
          </p:cNvSpPr>
          <p:nvPr>
            <p:ph type="title"/>
          </p:nvPr>
        </p:nvSpPr>
        <p:spPr>
          <a:xfrm>
            <a:off x="334236" y="237678"/>
            <a:ext cx="8001000" cy="590706"/>
          </a:xfrm>
        </p:spPr>
        <p:txBody>
          <a:bodyPr/>
          <a:lstStyle/>
          <a:p>
            <a:r>
              <a:rPr lang="en-GB" sz="2800" dirty="0" smtClean="0"/>
              <a:t>Financial Model Structure</a:t>
            </a:r>
            <a:r>
              <a:rPr lang="en-IE" sz="2800" dirty="0"/>
              <a:t/>
            </a:r>
            <a:br>
              <a:rPr lang="en-IE" sz="2800" dirty="0"/>
            </a:br>
            <a:endParaRPr lang="en-IE" sz="2800" dirty="0"/>
          </a:p>
        </p:txBody>
      </p:sp>
      <p:sp>
        <p:nvSpPr>
          <p:cNvPr id="4" name="AutoShape 2"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155575" y="-23082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data:image/jpeg;base64,/9j/4AAQSkZJRgABAQAAAQABAAD/2wCEAAkGBxQSEhQUEhQVFRQUFBQVFxUXFxcUFxcUFBQXFxQVFxccHCggHBwlHBQUITEhJSksLi4uFx8zODMsNygtLiwBCgoKDg0OGxAQGiwlHCQsLCwsLCwsLCwsLCwsLCwvLCwsLCwsLCwsLCwsLywsLCwsLCwsLCwsLCwsLCwsLCwsLP/AABEIAOEA4QMBIgACEQEDEQH/xAAbAAACAwEBAQAAAAAAAAAAAAAAAQIDBAUGB//EAEYQAAEDAQMIBgYHBwMFAQAAAAEAAhEDEiExBEFRYXGRofAFE4GxwdEGIiMy4fEUNUJSc5KyJGJygqKzwiV0pAc0Q4TSM//EABkBAQEBAQEBAAAAAAAAAAAAAAABAgMEBf/EACYRAQACAQMEAQQDAAAAAAAAAAABEQISMXEhMkGBAzNRYcEiQvD/2gAMAwEAAhEDEQA/AOsApCmVO2guX17l8qoIUtakKYUUQi9E7IRaGZRhEKFpF6jJThOEOqKIUoThUpCE4UoThSykYRCnCIS1pGE4UgEQllIwnClCIUtaRhOFKE4SykIThShEKWtIwnClCIQooRClCIQpGEQpwiEWkYQpQhQpkhEKcIhatikYRCnCISykYRCnCcJa0hCcKQCcKWUhCcKcJwlrSEIhTRCWUjCIUoRCLSMJwpQiFLKRhOFKEQllIwnClCIS1pGE4UoThSykIThShEJa0jCcKUIhLKRhOFKEQliKFKEKDJCcKUIhatmkYThOFpyTIn1JsNtWccO7sUnKI6ysYzOzNCFKE4SykYQpQiEsokQpQiFLWkQnClCcJZSEJwrmUpa4/djiY81CFLWkIThThEK2UjCIUoThSykYRClC6nRnRloW6lzBffdIGfUFnLOMYuWoxtlyXILTS95s0xnzk6GhZIXQ6Ty3rCA25jfdGHaeblihMZneVyiNoQhOFKEALVs0jCcKUIASykYRCnCIUtaQhCmmllMcJwpQiFbZpGFdkuUOputMMHvGgquE4UnqsdHcZUo5Tc8WamkXE7D9rYb1hyzol9OSPXb95ubaMR3a1ihdXIOmHNgPkj732ht0965TGWPbt9nS4y7nJhEL0lbIqVYWmw0n7TcCf3m6dxXHyzo99L3hLczhePh2q4/LE8pPxzDHCcKUIhdLZooRClCcKWU0UW+xqHS5g3Wj4rLC3MHsHfij9KyQs4zu1MbIwiFKE4WrSkYRClC6vRfR0w54uxa3TrOrVn785ZxjFysY2XRPRdqHvHq4hunWdXf3rpfpC36jPcGJ+8R4BaOmMvxpsP8AGf8AEeO7SuNC54xOU6sm8ukVCEJwpQnC62xSEJqUIhLKRThShEJZSMJwpQiEspGEKUISymSEKUISyihEJwmpZRQnCaEspZk9dzDLTHcdoXayLpMOuPqk3WT7p2eR4rhQhYyxjJrGZh3Mp6Mpv9z2btH2T5dm5cnKckfTMPEaDmOwq7JsuLbnes3iNh8DwXSp5Z6pwezOCMNoXPVljvs3UZODCcLqvyBlS+i6D9xx7j5rn1qLmGHAg6DzeusZxLE4zC//AMH87TwePBZIV7Xyxzfuup8RVKhTplxgXnwzk6BrUid1mEEQpELRk1LAkSfsjxKs5UkRa3IskvBcJOZvifJbukMs6sWWn2hxP3QfFFSp1LZN9R2A0ayuK5xJJN5N5OtcojVNy6T/ABioRThNC7W50UJhCaWUScITUsooRCaatlFCITQpZRIUkJZTEhU207aqLZTlVnPqjiD5JtkxrMDbyQoqcpqIwnXwEX8Qlau7T3CPFFTCappVYM6DvGbuVr3gi7Nxb9k7fhrUGihgLTZa4xOBm73Xab8MFpq5MQbdMyMbveaDmLdHkuezLCwS3MXSMQbmmCMCtf0lpddNNzbpF7TJcYg6wc8XrE21FKadW21rpsPIBke6SRw7titHTtj2eVMlv3vEHNtUK+UNIlwBIi06neQ4ib2GCc9xhxAutLnHL6XtaVV9Ky19OHOeG+pVoh4gGCL7evDOppvYnKt3dyfo0PD3UKgeyq6kYOLAxrgZOfEKnKKzQLFP3ftOzvI06BoC8C7poZLVcckrFzQ4CC1wa8WQS6DhfI1xNy9HT9N8kr03GrNKu0DASXmRdGft7lucMo3hmM8Z2lvfVALRiXGABidPZr1hdxjRQbbqXvPut0fBeC6P9L20Xl7qQqOIiTUs2RoaLOHHWvRuyzrgyratCqwPH7oJIs9hBTPCb67GGcTstrVi4lzjJKhKrtJ2lVTTlQtItIJpqEp2kEkKMpygkhRlOUEkKMpyoJShRlNCnnh0gzSN6tblY/dPb5Fc4UTobuCm2m7VuXp0w8sZy6YykC8e8Jn1iMCBNxzz2JsyoS2SI9abwSB6xiccCD2rBDrzdfq1g+CbLUi4YOH9JA8FnRDeuW9rw4wSBfNxgGMQI/h79SHZaMbyMLzN8Yhs2RsjjesdMkFsjB18RhLTdx3KM+q4aLObMQ6/+lTTC65a6Z9ci17oN8mA0EAkiYJ81oydtM3+tLYc1ttwEuYTFSoXS64E33Xa4WEzaqa2k9nWMjvUg4y0anHtFB4G6/eszjbUZU11qrD6tpx6xzZIc8NbJsQGzLxj72q6RKoq9G0zMyahAJIq1BMl9ljTagSGmQIB924qGTgWqdu8B4u0m02yNkkTqlbujOiqlYOdUdYpmwbbrgQOtt2Rh9sX4X6oWZrHytzl4cJ3QFOs9jGh4dZmKbjBHqFzWtfaDQbTjdF5Xmun+hMpyao9rqLnNaCW1B6zTTbAtSDAiWgjNsgr6jW6Wp0vZZO2SaZPWnPYYC3+K6NAGgrznTGWF9Cs4mbRylt83ewo3DQLWZXHPO/wmeGFfl4MdHZTFp1IsZEl1qncIn3Q6TmzK7JPR+vUo1MoFnq6ZiTi50EkNGxuxe09JGhtOoAAB1NM/mpMJ4krX6F5QKeQOloe11ay9pzscHTGvP2LWWU6YljHGNUw4XQfo1ROTUsofNQve8WSYa2zgCM5uJxXoGVQAAAABgBAAGoLJ6NSejnNz0cp4FpB4lPrCkRd8rdRDZ9I1I+kajuWPrCpWzpWtMJqlr+k6juR9I1Hcsto6U5OlTTC6pavpGo7ij6RqO5Zr9KcHSmmDVLT9I1Hcn9I1HcssHSUw06SmmDVLSMo1Hcn9I1Hcs1k6UWTp4JphdUtX0jbuR9J2rNZ/e7kw0/e7lNMGqWj6RtQqLB09yEqDVLnSmCq7SYcurktDlIOVNpSDlKVc13eg4c61UHJ2rlKWzA9af3SNFxLSf0hRBcOr+174JJgwWVBNwvIkCOKGOvVzTzv81JWHQyLqaQBqltaqKgHVsPqMcer98ybxcbIJVGX9JVK3WWzc3qoaLmiRXmB/KMdC5mVUbTC20WzUBlpg/Yz/wAqf0qamUMIdIFJ1qPVN9S6cx9ofylYjGuv+3amfH+2aWH2lPXkzj/xmlc7Lv8As6349f8ATQW6kfa0v9q4/wDCaVhyx37FX/3Nb9NFWN49M5bT7bvSn/8AN2uhR/tUwp+i/wBXO/GHiqfSo+y/9eh+hgVvoz9XP/GHepPZHMNR3zw2+hdXqxlwgODXCoWnAtde4flJV2X5C2z1tEk0ibx9qmfuu1aD8zV6ItnK6zM1bJ+IJaeDgs+R5Y+k6W4xDgRLXDO1wzhSp1TX4W40xaAKYU8rdTPrU5E4sMmwdRzt0Z1ntrpHViei4FOVRbT6xKLXSpArP1ifWJRa+USqQ9O2lFrkKq2i2lFrbkQq7SdpBKyE1C0mork20ByptItLtTja8OTDlQHp21KLXhydpUB6A5KW17X3q5j1iDlax6zMNYy0E3dqz5dasVjTueWNg3YguIzaypteiq73tYWGx0dVe52T27Nr6JWkgET+yuszrs2R2LLlLv2Gv/uqnFtPyWY5VWp5XkwpgFnVhpaYDbPVkPzT7k7gr8qd+w5R/vXYYXtFw3KRvHr9pltPtt9K3exZrybJ/wDELR6Nn/TX/it/UsfpafY0teS5P+qPBbPR76sq/iN/WFJ7MeYWO+eGj0cq2csoH7wqU/zNtD+2l0yyxXqt0PduJkcCFk6Nq2a1F2irT/qNk8HFdb0zp2cpJ++xjuBb/grt8npf6e3ItJyqLSdpdKc7WynKqDkByC0FO0qbalbQWkolVSnaQXAoDlTKdpRVwcnKpDky5BdaSVfaUIONaQHqgOTDl2ea19tMP5zrPaTtpS2vtp21ntpl/wA1KW19tWMdoWTrOfJStKTCxLY16nWdcdixtepVKlxjnZcsTDpGXRPrQKtEkiGipfMQOrd88UqrJ6PyiIMZWH3R7hbAcNIki/WqKridBljhGNxGfguL0HRqsybKpeLALGObIvdbbfG6/VqWJ6THpveJ9vT+lx9jQ15Jk/63eS3dAfVlb8Rn9xi5/pafY5LrySh/ceuh0H9VV/42f3WKT2Y8/sjvnhz+si/OLxtF4u7F6307bPUVB9prhP5XN/UV4pr+cV7Lpt3WdGZO/Ow0wT/K6meMK/J0yxkwm8coeWt84Itqi1zzenaXWnK14cnbWcP55lMvSi2i2mHrPa8k7SUttFpFpUWkB6UW0Wkw5UB6A/m5QteHJh6olBclLbRaQs3WJpRbi2+eZ4J21mtdnDvTt642+OZdnlabXOPFFpZrfPPmE7fzMn4cVFaLfMyna361mD+fgE5PN3hHeitIf8uZUgefP5rIH83zwv3Jh2zaY53qLDY123nbm3qbn7TsnvWNj+T8LlIvGkcDxk9yzMNRLTSq+sNXwGPxWd0jJ8oECDWBn1TfLdF4O3MdqiypON8do3kWVGo49RUE/buBBwLmkwcIzR5hc5jrDrE/xl2fS4+wyPXktPhUcuj0Gf8ASq/8TNX/AJaa53peP2bITpycDc/4ro9B/VWUbW/3GLE9kc/tuO+eP04NrnHwXsui39b0TXbnpFx/K5tXzXhi6V7L/p4+23KqB+3TneHMdd/M1a+ftv7MfBP8q+7ylvkfJFrn5FUh91+bdz2p2tfPYuzja8P5xQKnOHiqJ5wCdrbx8LkLX2ucPBDXrPa5u807eztIPci20h+jcmH84DiFmtcgE+EJz8hHglFtNrn4p21mt8/Epips7lFtpD0w/mVmDx27/BO32IW0W9Xf5IVHWDVuCELcO3sHb5ItbeweJKonX3+CXN4niujk0dbr3unuRb1dsRxKpB0zsmfCVGdg/q7yg09Zr4hp+O9HWbOPlHFUCTmPh5Inm88FBp63TPADel1k6+20d0SqAOfgnOaZ1RHeg0ipp74779yk6pzfzxWbbdt9buUpjPuHesy3C4VObh3ydxC52X9Jmi7EWX+81wMEtIdJgiRJBx8FrLc9+0yBGsi5c7pnIw4W5wAjeJjTiuWf4dsHqq/T1LKOj2ttNNSmabABZJDQZdEEmNq7vQf1VlPZ/cYvF0cgFPJKb2x67gCbiZFrGMMMMbl7ToL6qyrZ/k1cv6Ry63efp5S2OfK/uXpP+n+WWMtpg4VGvZozWhdtYF5S1r7JAI7MVq6Lyzqq1KphYqMd2BwLsZzTnXozjVjMPLhNZRLX03S6vKKzfu1agEzhbMR2RgsZd87/AJLten1Kxl1aJh9h8gT7zGycZxB0rzwdt2zhwCfHN4xK/JFZTC+388/Z80y7k396zh2iNou8D3ptd28e6R3LbDSKk4X7yeGCBU5z7gZ4LPbnRsx4AlMu0zsu7j5IrQamnde47p7wmH7Tqi/cs9vVGjN+qOCdpBqtH538ErQ5vWYPGo/1R2XnuTD9F57Dw9YhQaLW3f5JWtV+q/4Kkv0+J4A+CdvTHb4AkdyC62eYQquz+keSEocYu5uB4Qlb7e/xVc8y5Bdr8AtWzS2ezb80B8Z/ywqQeZTBQpaTpv7Uw6OYVNrXzuQHdo7Qpa0ut6Z7QpW+waeZVIcRs7TxSDtu8Hgg0NOjh/8AJU7evdA7vNZQ7VwkbirAdfGOAkKS1CwETIvPHxUcrvYb4m68QZ1kCIwx8FF9Tkg94UasubcDjptgayInsXPN0wdTpFvsaHquaA2IdedIwJEG+CIEYAYD1vQQ/wBJyv8Ahd3heJyiRTYLjeCXYEkzEgiZsxOgr23QP1Tlf8D+4Fcp+nHLpj9SeHh55dMdk3ILtg48FSXRmI7buJJQ0zojSJPDBel5Xo/SzLG1votWZc7JKYfGNum+ox0jaCuHa+eBVAfyLvCUA8/GYUxjTFNZTqm2gVNfn2QjrNcn8x4iVTb2b2+c8ECqcLtl3xK0yvL9O4mP1eCdrb4ee9UWozkavd78UBwzDhHEEFFXtfo8p7BE7ipWtfOzFZ2vnPO5w896fWAYnniN6DQX8mfj3pl06xvG+8DcFmFTRwkcBdwUw7PdtwjtQXNfo4X909wUmvjCRsie3BZy+de2HjeL+9NjpwjsPyKDRGrg7zQqJ/d4JolQ5M8hK3zgq7Q0b7+5MOObgY8Vm3Slk7BztRa0k86L1USM5HPaidXb8UspbOi7aidY4d6rBRa17kspYHDXPYiSc26Sq7W3eUWtR7Z8kspcDGk9mCkH8wFQBzKlbHJHcpZS2SNI2QO5DjaghwJbfgZGBv03qq1rI7fCU5m+b9MkG7PEysZbN4t9epaYw6znDjOeYAxInDTmAXuugfqnLPwqujM3XcvA1Heq0X3aYuibpHcvf9AfVOWZvYVr/wCU3rnn9OOW8O+eHzoajz3bkGppmdxUHEaJ1z5QkHHATGi+F6Leeljic8Hbcd6A7m4+KhsMaY+MeKhPOfclrS/rNYPa5p3e7wTBJzbxIHaPJU29e/FBOvnbegvDozbjdujxQHThwHxVAjt08+SlOmD2NHEjxRKWl83Eztkd58FIPjT375CpNTNLhqdEJt5LSOIBlWylwqE4X7DZ4p2oxMbQBxBVFudB1HHwJQ14GF3D4KFNFv54+IKYqE69Rv4YqgHVGxwI4DwRbm647bvAKo0QdW53mhUdnH4JIMrEnYhNCnhvyrzqTsE0LMNTuYxUTihCSkbq3eKk/wAEkKNJU8DsQ1NCIsbh2quh7yEKTsuO7bV+zs/ycvoXo/8AVOWfgV/0FNC559kct4d88PmGferDihC7Q4ynlGZZnoQkri00fc7UmZ9qELTKs4IyfEoQpO6+FuS4OUcp97chCvhJ3Fb3QtTfs7EITyzLGzFSrYHsQhGp8KUIQsuj/9k="/>
          <p:cNvSpPr>
            <a:spLocks noChangeAspect="1" noChangeArrowheads="1"/>
          </p:cNvSpPr>
          <p:nvPr/>
        </p:nvSpPr>
        <p:spPr bwMode="auto">
          <a:xfrm>
            <a:off x="307975" y="-2155825"/>
            <a:ext cx="481012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TextBox 10"/>
          <p:cNvSpPr txBox="1"/>
          <p:nvPr/>
        </p:nvSpPr>
        <p:spPr>
          <a:xfrm>
            <a:off x="-31973" y="5881497"/>
            <a:ext cx="1796236" cy="246221"/>
          </a:xfrm>
          <a:prstGeom prst="rect">
            <a:avLst/>
          </a:prstGeom>
          <a:noFill/>
        </p:spPr>
        <p:txBody>
          <a:bodyPr wrap="square" rtlCol="0">
            <a:spAutoFit/>
          </a:bodyPr>
          <a:lstStyle/>
          <a:p>
            <a:r>
              <a:rPr lang="en-IE" sz="1000" dirty="0" smtClean="0">
                <a:solidFill>
                  <a:schemeClr val="bg1"/>
                </a:solidFill>
                <a:latin typeface="Calibri" pitchFamily="34" charset="0"/>
              </a:rPr>
              <a:t>Courtesy of FORCE Technology</a:t>
            </a:r>
            <a:endParaRPr lang="en-GB" sz="1000" dirty="0">
              <a:solidFill>
                <a:schemeClr val="bg1"/>
              </a:solidFill>
              <a:latin typeface="Calibri" pitchFamily="34" charset="0"/>
            </a:endParaRPr>
          </a:p>
        </p:txBody>
      </p:sp>
      <p:pic>
        <p:nvPicPr>
          <p:cNvPr id="7" name="Picture 6" descr="C:\Users\klynch\Documents\1 - Current projects\2013 - LEANWIND Project\WP8 - Economics and market analysis\3 - Deliverables\D8.2 - Financial models\financial model diagramv3.jpg"/>
          <p:cNvPicPr/>
          <p:nvPr/>
        </p:nvPicPr>
        <p:blipFill rotWithShape="1">
          <a:blip r:embed="rId2">
            <a:extLst>
              <a:ext uri="{28A0092B-C50C-407E-A947-70E740481C1C}">
                <a14:useLocalDpi xmlns:a14="http://schemas.microsoft.com/office/drawing/2010/main" val="0"/>
              </a:ext>
            </a:extLst>
          </a:blip>
          <a:srcRect l="1529" t="23941" r="16127" b="15339"/>
          <a:stretch/>
        </p:blipFill>
        <p:spPr bwMode="auto">
          <a:xfrm>
            <a:off x="467544" y="2924944"/>
            <a:ext cx="8228433" cy="3934667"/>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5434182" y="2131080"/>
            <a:ext cx="3026250" cy="523220"/>
          </a:xfrm>
          <a:prstGeom prst="rect">
            <a:avLst/>
          </a:prstGeom>
          <a:noFill/>
        </p:spPr>
        <p:txBody>
          <a:bodyPr wrap="square" rtlCol="0">
            <a:spAutoFit/>
          </a:bodyPr>
          <a:lstStyle/>
          <a:p>
            <a:pPr algn="ctr"/>
            <a:r>
              <a:rPr lang="en-GB" sz="1400" i="1" dirty="0" smtClean="0"/>
              <a:t>Time series modelling &amp; Monte Carlo Simulations – using MATLAB</a:t>
            </a:r>
            <a:endParaRPr lang="en-GB" sz="1400" i="1" dirty="0"/>
          </a:p>
        </p:txBody>
      </p:sp>
      <p:sp>
        <p:nvSpPr>
          <p:cNvPr id="13" name="TextBox 12"/>
          <p:cNvSpPr txBox="1"/>
          <p:nvPr/>
        </p:nvSpPr>
        <p:spPr>
          <a:xfrm>
            <a:off x="1331640" y="2113692"/>
            <a:ext cx="3096344" cy="523220"/>
          </a:xfrm>
          <a:prstGeom prst="rect">
            <a:avLst/>
          </a:prstGeom>
          <a:noFill/>
        </p:spPr>
        <p:txBody>
          <a:bodyPr wrap="square" rtlCol="0">
            <a:spAutoFit/>
          </a:bodyPr>
          <a:lstStyle/>
          <a:p>
            <a:pPr algn="ctr"/>
            <a:r>
              <a:rPr lang="en-GB" sz="1400" i="1" dirty="0" smtClean="0"/>
              <a:t>User interface and overall project finance calculations – in Excel</a:t>
            </a:r>
            <a:endParaRPr lang="en-GB" sz="1400" i="1" dirty="0"/>
          </a:p>
        </p:txBody>
      </p:sp>
      <p:sp>
        <p:nvSpPr>
          <p:cNvPr id="15" name="TextBox 14"/>
          <p:cNvSpPr txBox="1"/>
          <p:nvPr/>
        </p:nvSpPr>
        <p:spPr>
          <a:xfrm>
            <a:off x="5796136" y="6381328"/>
            <a:ext cx="2168427" cy="523220"/>
          </a:xfrm>
          <a:prstGeom prst="rect">
            <a:avLst/>
          </a:prstGeom>
          <a:noFill/>
        </p:spPr>
        <p:txBody>
          <a:bodyPr wrap="square" rtlCol="0">
            <a:spAutoFit/>
          </a:bodyPr>
          <a:lstStyle/>
          <a:p>
            <a:pPr algn="ctr"/>
            <a:r>
              <a:rPr lang="en-GB" sz="1400" i="1" dirty="0" smtClean="0"/>
              <a:t>Monte Carlo Simulations – using @Risk</a:t>
            </a:r>
            <a:endParaRPr lang="en-GB" sz="1400" i="1" dirty="0"/>
          </a:p>
        </p:txBody>
      </p:sp>
      <p:sp>
        <p:nvSpPr>
          <p:cNvPr id="19" name="Rounded Rectangle 18"/>
          <p:cNvSpPr/>
          <p:nvPr/>
        </p:nvSpPr>
        <p:spPr>
          <a:xfrm>
            <a:off x="5868144" y="2708920"/>
            <a:ext cx="2096419" cy="2880320"/>
          </a:xfrm>
          <a:prstGeom prst="roundRect">
            <a:avLst/>
          </a:prstGeom>
          <a:noFill/>
          <a:ln>
            <a:prstDash val="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0" name="Rounded Rectangle 19"/>
          <p:cNvSpPr/>
          <p:nvPr/>
        </p:nvSpPr>
        <p:spPr>
          <a:xfrm>
            <a:off x="5899097" y="5592511"/>
            <a:ext cx="2096419" cy="796936"/>
          </a:xfrm>
          <a:prstGeom prst="roundRect">
            <a:avLst/>
          </a:prstGeom>
          <a:noFill/>
          <a:ln>
            <a:prstDash val="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1" name="Rounded Rectangle 20"/>
          <p:cNvSpPr/>
          <p:nvPr/>
        </p:nvSpPr>
        <p:spPr>
          <a:xfrm>
            <a:off x="429664" y="2708920"/>
            <a:ext cx="5438480" cy="4104456"/>
          </a:xfrm>
          <a:prstGeom prst="roundRect">
            <a:avLst/>
          </a:prstGeom>
          <a:noFill/>
          <a:ln>
            <a:prstDash val="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6881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8" descr="model step process diagramv1"/>
          <p:cNvPicPr>
            <a:picLocks noChangeAspect="1" noChangeArrowheads="1"/>
          </p:cNvPicPr>
          <p:nvPr/>
        </p:nvPicPr>
        <p:blipFill>
          <a:blip r:embed="rId2">
            <a:extLst>
              <a:ext uri="{28A0092B-C50C-407E-A947-70E740481C1C}">
                <a14:useLocalDpi xmlns:a14="http://schemas.microsoft.com/office/drawing/2010/main" val="0"/>
              </a:ext>
            </a:extLst>
          </a:blip>
          <a:srcRect l="26033" t="6189" r="36577" b="9586"/>
          <a:stretch>
            <a:fillRect/>
          </a:stretch>
        </p:blipFill>
        <p:spPr bwMode="auto">
          <a:xfrm>
            <a:off x="2411760" y="1484784"/>
            <a:ext cx="4104456" cy="5192986"/>
          </a:xfrm>
          <a:prstGeom prst="rect">
            <a:avLst/>
          </a:prstGeom>
          <a:noFill/>
          <a:extLst>
            <a:ext uri="{909E8E84-426E-40DD-AFC4-6F175D3DCCD1}">
              <a14:hiddenFill xmlns:a14="http://schemas.microsoft.com/office/drawing/2010/main">
                <a:solidFill>
                  <a:srgbClr val="FFFFFF"/>
                </a:solidFill>
              </a14:hiddenFill>
            </a:ext>
          </a:extLst>
        </p:spPr>
      </p:pic>
      <p:sp>
        <p:nvSpPr>
          <p:cNvPr id="13314" name="Title 2"/>
          <p:cNvSpPr>
            <a:spLocks noGrp="1"/>
          </p:cNvSpPr>
          <p:nvPr>
            <p:ph type="title"/>
          </p:nvPr>
        </p:nvSpPr>
        <p:spPr>
          <a:xfrm>
            <a:off x="304800" y="228600"/>
            <a:ext cx="8001000" cy="590550"/>
          </a:xfrm>
        </p:spPr>
        <p:txBody>
          <a:bodyPr/>
          <a:lstStyle/>
          <a:p>
            <a:r>
              <a:rPr lang="en-GB" dirty="0" smtClean="0">
                <a:latin typeface="Franklin Gothic Book" charset="0"/>
              </a:rPr>
              <a:t>Financial Models: Step-by-step use</a:t>
            </a:r>
            <a:endParaRPr lang="en-GB" dirty="0">
              <a:latin typeface="Franklin Gothic Book" charset="0"/>
            </a:endParaRPr>
          </a:p>
        </p:txBody>
      </p:sp>
      <p:sp>
        <p:nvSpPr>
          <p:cNvPr id="2" name="Rectangle 1"/>
          <p:cNvSpPr/>
          <p:nvPr/>
        </p:nvSpPr>
        <p:spPr>
          <a:xfrm>
            <a:off x="2195736" y="3068960"/>
            <a:ext cx="4680520" cy="3672408"/>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p:cNvSpPr/>
          <p:nvPr/>
        </p:nvSpPr>
        <p:spPr>
          <a:xfrm>
            <a:off x="2195736" y="5229200"/>
            <a:ext cx="4680520" cy="16288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31969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theme/theme1.xml><?xml version="1.0" encoding="utf-8"?>
<a:theme xmlns:a="http://schemas.openxmlformats.org/drawingml/2006/main" name="LEANWIND Pres. Template">
  <a:themeElements>
    <a:clrScheme name="Aangepast 2">
      <a:dk1>
        <a:srgbClr val="005596"/>
      </a:dk1>
      <a:lt1>
        <a:sysClr val="window" lastClr="FFFFFF"/>
      </a:lt1>
      <a:dk2>
        <a:srgbClr val="005596"/>
      </a:dk2>
      <a:lt2>
        <a:srgbClr val="000000"/>
      </a:lt2>
      <a:accent1>
        <a:srgbClr val="005596"/>
      </a:accent1>
      <a:accent2>
        <a:srgbClr val="E05115"/>
      </a:accent2>
      <a:accent3>
        <a:srgbClr val="78BDE8"/>
      </a:accent3>
      <a:accent4>
        <a:srgbClr val="FDC400"/>
      </a:accent4>
      <a:accent5>
        <a:srgbClr val="E05115"/>
      </a:accent5>
      <a:accent6>
        <a:srgbClr val="FFFFFF"/>
      </a:accent6>
      <a:hlink>
        <a:srgbClr val="0000FF"/>
      </a:hlink>
      <a:folHlink>
        <a:srgbClr val="E05115"/>
      </a:folHlink>
    </a:clrScheme>
    <a:fontScheme name="Hoeken">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LEANWIND Pres. Template</Template>
  <TotalTime>330</TotalTime>
  <Words>1417</Words>
  <Application>Microsoft Office PowerPoint</Application>
  <PresentationFormat>On-screen Show (4:3)</PresentationFormat>
  <Paragraphs>166</Paragraphs>
  <Slides>20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Courier New</vt:lpstr>
      <vt:lpstr>Franklin Gothic Book</vt:lpstr>
      <vt:lpstr>Franklin Gothic Medium</vt:lpstr>
      <vt:lpstr>ヒラギノ角ゴ Pro W3</vt:lpstr>
      <vt:lpstr>LEANWIND Pres. Template</vt:lpstr>
      <vt:lpstr>PowerPoint Presentation</vt:lpstr>
      <vt:lpstr>Presentation Content</vt:lpstr>
      <vt:lpstr>Industry Cost Reduction News</vt:lpstr>
      <vt:lpstr>Industry Cost Reduction News</vt:lpstr>
      <vt:lpstr>Industry Cost Reduction News</vt:lpstr>
      <vt:lpstr>Financial models: Objectives/Capabilities</vt:lpstr>
      <vt:lpstr>Financial Models: Structure</vt:lpstr>
      <vt:lpstr>Financial Model Structure </vt:lpstr>
      <vt:lpstr>Financial Models: Step-by-step use</vt:lpstr>
      <vt:lpstr>Model outputs</vt:lpstr>
      <vt:lpstr>Financial Models: Potential End Users</vt:lpstr>
      <vt:lpstr>Supporting LEAN project development</vt:lpstr>
      <vt:lpstr>Supporting LEAN project development </vt:lpstr>
      <vt:lpstr>Next Steps: Further development</vt:lpstr>
      <vt:lpstr>Next Steps: Planned Analysis</vt:lpstr>
      <vt:lpstr>Next Steps: Planned Analysis</vt:lpstr>
      <vt:lpstr>Financial Models: Access/Use</vt:lpstr>
      <vt:lpstr>Thank You</vt:lpstr>
      <vt:lpstr>Financial models: Objectives/Capabilities</vt:lpstr>
      <vt:lpstr>Assumptions:</vt:lpstr>
    </vt:vector>
  </TitlesOfParts>
  <Company>University College Cork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Katie</dc:creator>
  <cp:lastModifiedBy>Emanuela Giovannetti</cp:lastModifiedBy>
  <cp:revision>62</cp:revision>
  <cp:lastPrinted>2016-09-26T12:09:18Z</cp:lastPrinted>
  <dcterms:created xsi:type="dcterms:W3CDTF">2014-02-24T16:47:16Z</dcterms:created>
  <dcterms:modified xsi:type="dcterms:W3CDTF">2016-09-28T06:00:00Z</dcterms:modified>
</cp:coreProperties>
</file>