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3"/>
  </p:sldMasterIdLst>
  <p:notesMasterIdLst>
    <p:notesMasterId r:id="rId28"/>
  </p:notesMasterIdLst>
  <p:sldIdLst>
    <p:sldId id="270" r:id="rId4"/>
    <p:sldId id="275" r:id="rId5"/>
    <p:sldId id="277" r:id="rId6"/>
    <p:sldId id="278" r:id="rId7"/>
    <p:sldId id="279" r:id="rId8"/>
    <p:sldId id="280" r:id="rId9"/>
    <p:sldId id="276" r:id="rId10"/>
    <p:sldId id="281" r:id="rId11"/>
    <p:sldId id="282" r:id="rId12"/>
    <p:sldId id="283" r:id="rId13"/>
    <p:sldId id="284" r:id="rId14"/>
    <p:sldId id="285" r:id="rId15"/>
    <p:sldId id="293" r:id="rId16"/>
    <p:sldId id="294" r:id="rId17"/>
    <p:sldId id="286" r:id="rId18"/>
    <p:sldId id="287" r:id="rId19"/>
    <p:sldId id="291" r:id="rId20"/>
    <p:sldId id="288" r:id="rId21"/>
    <p:sldId id="289" r:id="rId22"/>
    <p:sldId id="295" r:id="rId23"/>
    <p:sldId id="290" r:id="rId24"/>
    <p:sldId id="292" r:id="rId25"/>
    <p:sldId id="269" r:id="rId26"/>
    <p:sldId id="268" r:id="rId27"/>
  </p:sldIdLst>
  <p:sldSz cx="9131300" cy="6858000"/>
  <p:notesSz cx="9926638" cy="6797675"/>
  <p:embeddedFontLst>
    <p:embeddedFont>
      <p:font typeface="Frutiger LT Com 55 Roman" panose="020B0503030504020204" pitchFamily="34" charset="0"/>
      <p:regular r:id="rId29"/>
      <p:bold r:id="rId30"/>
      <p:italic r:id="rId31"/>
    </p:embeddedFont>
    <p:embeddedFont>
      <p:font typeface="Frutiger LT Com 45 Light" panose="020B0303030504020204" pitchFamily="3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anose="020B0303030504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anose="020B0303030504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anose="020B0303030504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anose="020B0303030504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rutiger LT Com 45 Light" panose="020B0303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utiger LT Com 45 Light" panose="020B0303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utiger LT Com 45 Light" panose="020B0303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utiger LT Com 45 Light" panose="020B0303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utiger LT Com 45 Light" panose="020B0303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" initials="F" lastIdx="4" clrIdx="0"/>
  <p:cmAuthor id="2" name="Gottschall, Julia" initials="G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98" autoAdjust="0"/>
  </p:normalViewPr>
  <p:slideViewPr>
    <p:cSldViewPr showGuides="1">
      <p:cViewPr>
        <p:scale>
          <a:sx n="80" d="100"/>
          <a:sy n="80" d="100"/>
        </p:scale>
        <p:origin x="-1092" y="18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07" d="100"/>
          <a:sy n="107" d="100"/>
        </p:scale>
        <p:origin x="-354" y="-96"/>
      </p:cViewPr>
      <p:guideLst>
        <p:guide orient="horz" pos="2141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73F0FF-5F8A-44FA-8D2B-0A0060C02CE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208E09-B79D-4B74-A7FE-3B090E9BDC1E}">
      <dgm:prSet phldrT="[Text]" custT="1"/>
      <dgm:spPr/>
      <dgm:t>
        <a:bodyPr/>
        <a:lstStyle/>
        <a:p>
          <a:r>
            <a:rPr lang="de-DE" sz="1800" dirty="0" err="1" smtClean="0"/>
            <a:t>Gather</a:t>
          </a:r>
          <a:r>
            <a:rPr lang="de-DE" sz="1800" dirty="0" smtClean="0"/>
            <a:t> </a:t>
          </a:r>
          <a:r>
            <a:rPr lang="de-DE" sz="1800" dirty="0" err="1" smtClean="0"/>
            <a:t>experience</a:t>
          </a:r>
          <a:endParaRPr lang="en-US" sz="1800" dirty="0"/>
        </a:p>
      </dgm:t>
    </dgm:pt>
    <dgm:pt modelId="{FCDAC6EB-44BD-4720-A2CF-6EC18784B929}" type="parTrans" cxnId="{3641AC11-791F-48E6-B412-6EA76E9AC467}">
      <dgm:prSet/>
      <dgm:spPr/>
      <dgm:t>
        <a:bodyPr/>
        <a:lstStyle/>
        <a:p>
          <a:endParaRPr lang="en-US"/>
        </a:p>
      </dgm:t>
    </dgm:pt>
    <dgm:pt modelId="{E6AC63EE-C19A-4511-A6C3-C5942EB6A507}" type="sibTrans" cxnId="{3641AC11-791F-48E6-B412-6EA76E9AC467}">
      <dgm:prSet/>
      <dgm:spPr/>
      <dgm:t>
        <a:bodyPr/>
        <a:lstStyle/>
        <a:p>
          <a:endParaRPr lang="en-US"/>
        </a:p>
      </dgm:t>
    </dgm:pt>
    <dgm:pt modelId="{6981C636-7DC7-48A4-BEA0-C7021D8C5A42}">
      <dgm:prSet phldrT="[Text]" custT="1"/>
      <dgm:spPr/>
      <dgm:t>
        <a:bodyPr/>
        <a:lstStyle/>
        <a:p>
          <a:r>
            <a:rPr lang="de-DE" sz="1100" dirty="0" smtClean="0"/>
            <a:t> </a:t>
          </a:r>
          <a:r>
            <a:rPr lang="de-DE" sz="1100" dirty="0" err="1" smtClean="0"/>
            <a:t>share</a:t>
          </a:r>
          <a:r>
            <a:rPr lang="de-DE" sz="1100" dirty="0" smtClean="0"/>
            <a:t> </a:t>
          </a:r>
          <a:r>
            <a:rPr lang="de-DE" sz="1100" dirty="0" err="1" smtClean="0"/>
            <a:t>models</a:t>
          </a:r>
          <a:r>
            <a:rPr lang="de-DE" sz="1100" dirty="0" smtClean="0"/>
            <a:t> </a:t>
          </a:r>
          <a:r>
            <a:rPr lang="de-DE" sz="1100" dirty="0" err="1" smtClean="0"/>
            <a:t>and</a:t>
          </a:r>
          <a:r>
            <a:rPr lang="de-DE" sz="1100" dirty="0" smtClean="0"/>
            <a:t> </a:t>
          </a:r>
          <a:r>
            <a:rPr lang="de-DE" sz="1100" dirty="0" err="1" smtClean="0"/>
            <a:t>data</a:t>
          </a:r>
          <a:endParaRPr lang="en-US" sz="1100" dirty="0"/>
        </a:p>
      </dgm:t>
    </dgm:pt>
    <dgm:pt modelId="{63E4688B-1B91-44C2-8949-4EB15DFE72F8}" type="parTrans" cxnId="{C7C0C0A3-8DE6-402E-B141-4F22E141083A}">
      <dgm:prSet/>
      <dgm:spPr/>
      <dgm:t>
        <a:bodyPr/>
        <a:lstStyle/>
        <a:p>
          <a:endParaRPr lang="en-US"/>
        </a:p>
      </dgm:t>
    </dgm:pt>
    <dgm:pt modelId="{63250ECB-EC96-4C7F-B8BB-4CCDEFA00305}" type="sibTrans" cxnId="{C7C0C0A3-8DE6-402E-B141-4F22E141083A}">
      <dgm:prSet/>
      <dgm:spPr/>
      <dgm:t>
        <a:bodyPr/>
        <a:lstStyle/>
        <a:p>
          <a:endParaRPr lang="en-US"/>
        </a:p>
      </dgm:t>
    </dgm:pt>
    <dgm:pt modelId="{6C3BA84E-94EF-493D-9019-D121B345BA39}">
      <dgm:prSet phldrT="[Text]" custT="1"/>
      <dgm:spPr/>
      <dgm:t>
        <a:bodyPr/>
        <a:lstStyle/>
        <a:p>
          <a:r>
            <a:rPr lang="en-US" sz="1800" noProof="0" dirty="0" smtClean="0"/>
            <a:t>New IEA Wind Task 32 RP doc.</a:t>
          </a:r>
          <a:endParaRPr lang="en-US" sz="1800" dirty="0"/>
        </a:p>
      </dgm:t>
    </dgm:pt>
    <dgm:pt modelId="{847E933E-6675-4BBC-81A4-8C889895054A}" type="parTrans" cxnId="{17F920D7-C8A5-4E2C-9BA0-78238DEFD6F5}">
      <dgm:prSet/>
      <dgm:spPr/>
      <dgm:t>
        <a:bodyPr/>
        <a:lstStyle/>
        <a:p>
          <a:endParaRPr lang="en-US"/>
        </a:p>
      </dgm:t>
    </dgm:pt>
    <dgm:pt modelId="{D879B587-B2C7-488D-8547-8397FD15CA03}" type="sibTrans" cxnId="{17F920D7-C8A5-4E2C-9BA0-78238DEFD6F5}">
      <dgm:prSet/>
      <dgm:spPr/>
      <dgm:t>
        <a:bodyPr/>
        <a:lstStyle/>
        <a:p>
          <a:endParaRPr lang="en-US"/>
        </a:p>
      </dgm:t>
    </dgm:pt>
    <dgm:pt modelId="{F0830F10-240C-42B0-89A1-4481135DDDBA}">
      <dgm:prSet phldrT="[Text]" custT="1"/>
      <dgm:spPr/>
      <dgm:t>
        <a:bodyPr/>
        <a:lstStyle/>
        <a:p>
          <a:r>
            <a:rPr lang="de-DE" sz="1100" dirty="0" smtClean="0"/>
            <a:t> </a:t>
          </a:r>
          <a:r>
            <a:rPr lang="de-DE" sz="1100" dirty="0" err="1" smtClean="0"/>
            <a:t>improve</a:t>
          </a:r>
          <a:r>
            <a:rPr lang="de-DE" sz="1100" dirty="0" smtClean="0"/>
            <a:t> </a:t>
          </a:r>
          <a:r>
            <a:rPr lang="de-DE" sz="1100" dirty="0" err="1" smtClean="0"/>
            <a:t>understanding</a:t>
          </a:r>
          <a:endParaRPr lang="en-US" sz="1100" dirty="0"/>
        </a:p>
      </dgm:t>
    </dgm:pt>
    <dgm:pt modelId="{AB6EC732-C7DD-426C-886D-7941DAFA6A37}" type="parTrans" cxnId="{32BA057E-6BF2-488E-B12B-EDCAB95CEF66}">
      <dgm:prSet/>
      <dgm:spPr/>
      <dgm:t>
        <a:bodyPr/>
        <a:lstStyle/>
        <a:p>
          <a:endParaRPr lang="en-US"/>
        </a:p>
      </dgm:t>
    </dgm:pt>
    <dgm:pt modelId="{C7BE9B72-E320-4AEA-AE46-41025F7C28DB}" type="sibTrans" cxnId="{32BA057E-6BF2-488E-B12B-EDCAB95CEF66}">
      <dgm:prSet/>
      <dgm:spPr/>
      <dgm:t>
        <a:bodyPr/>
        <a:lstStyle/>
        <a:p>
          <a:endParaRPr lang="en-US"/>
        </a:p>
      </dgm:t>
    </dgm:pt>
    <dgm:pt modelId="{2D944568-5039-4E5D-BCD6-A6A8884B8F9C}">
      <dgm:prSet phldrT="[Text]" custT="1"/>
      <dgm:spPr/>
      <dgm:t>
        <a:bodyPr/>
        <a:lstStyle/>
        <a:p>
          <a:r>
            <a:rPr lang="de-DE" sz="1800" dirty="0" err="1" smtClean="0"/>
            <a:t>Sanitize</a:t>
          </a:r>
          <a:r>
            <a:rPr lang="de-DE" sz="1800" dirty="0" smtClean="0"/>
            <a:t> </a:t>
          </a:r>
          <a:r>
            <a:rPr lang="de-DE" sz="1800" dirty="0" err="1" smtClean="0"/>
            <a:t>methods</a:t>
          </a:r>
          <a:endParaRPr lang="en-US" sz="1800" dirty="0"/>
        </a:p>
      </dgm:t>
    </dgm:pt>
    <dgm:pt modelId="{877E686F-F157-40A7-B381-88E4003AA014}" type="parTrans" cxnId="{97BFFD76-AEEE-4D39-AAC1-ED08C3E1E7A9}">
      <dgm:prSet/>
      <dgm:spPr/>
      <dgm:t>
        <a:bodyPr/>
        <a:lstStyle/>
        <a:p>
          <a:endParaRPr lang="en-US"/>
        </a:p>
      </dgm:t>
    </dgm:pt>
    <dgm:pt modelId="{38B7861A-FEBD-4AA7-B090-1A2D891F9F26}" type="sibTrans" cxnId="{97BFFD76-AEEE-4D39-AAC1-ED08C3E1E7A9}">
      <dgm:prSet/>
      <dgm:spPr/>
      <dgm:t>
        <a:bodyPr/>
        <a:lstStyle/>
        <a:p>
          <a:endParaRPr lang="en-US"/>
        </a:p>
      </dgm:t>
    </dgm:pt>
    <dgm:pt modelId="{FC4C1B7D-7E6E-474F-80C1-5A604408D382}">
      <dgm:prSet phldrT="[Text]" custT="1"/>
      <dgm:spPr/>
      <dgm:t>
        <a:bodyPr/>
        <a:lstStyle/>
        <a:p>
          <a:r>
            <a:rPr lang="de-DE" sz="1100" dirty="0" smtClean="0"/>
            <a:t> </a:t>
          </a:r>
          <a:r>
            <a:rPr lang="de-DE" sz="1100" dirty="0" err="1" smtClean="0"/>
            <a:t>improve</a:t>
          </a:r>
          <a:r>
            <a:rPr lang="de-DE" sz="1100" dirty="0" smtClean="0"/>
            <a:t> </a:t>
          </a:r>
          <a:r>
            <a:rPr lang="de-DE" sz="1100" dirty="0" err="1" smtClean="0"/>
            <a:t>methods</a:t>
          </a:r>
          <a:endParaRPr lang="en-US" sz="1100" dirty="0"/>
        </a:p>
      </dgm:t>
    </dgm:pt>
    <dgm:pt modelId="{48757B28-5832-4D5D-A4C8-4DEAFF14961C}" type="parTrans" cxnId="{082068E4-3D86-45C7-87CD-13F77488D2C4}">
      <dgm:prSet/>
      <dgm:spPr/>
      <dgm:t>
        <a:bodyPr/>
        <a:lstStyle/>
        <a:p>
          <a:endParaRPr lang="en-US"/>
        </a:p>
      </dgm:t>
    </dgm:pt>
    <dgm:pt modelId="{BF1E0AE6-8F8E-4023-ACCC-BEA0749A0D38}" type="sibTrans" cxnId="{082068E4-3D86-45C7-87CD-13F77488D2C4}">
      <dgm:prSet/>
      <dgm:spPr/>
      <dgm:t>
        <a:bodyPr/>
        <a:lstStyle/>
        <a:p>
          <a:endParaRPr lang="en-US"/>
        </a:p>
      </dgm:t>
    </dgm:pt>
    <dgm:pt modelId="{BB45B673-0EB4-4F3C-8F15-221F29D36A7E}">
      <dgm:prSet phldrT="[Text]" custT="1"/>
      <dgm:spPr/>
      <dgm:t>
        <a:bodyPr/>
        <a:lstStyle/>
        <a:p>
          <a:r>
            <a:rPr lang="de-DE" sz="1100" dirty="0" smtClean="0"/>
            <a:t> </a:t>
          </a:r>
          <a:r>
            <a:rPr lang="de-DE" sz="1100" dirty="0" err="1" smtClean="0"/>
            <a:t>merge</a:t>
          </a:r>
          <a:r>
            <a:rPr lang="de-DE" sz="1100" dirty="0" smtClean="0"/>
            <a:t> </a:t>
          </a:r>
          <a:r>
            <a:rPr lang="de-DE" sz="1100" dirty="0" err="1" smtClean="0"/>
            <a:t>with</a:t>
          </a:r>
          <a:r>
            <a:rPr lang="de-DE" sz="1100" dirty="0" smtClean="0"/>
            <a:t> Annex L (IEC 61400-12-1)</a:t>
          </a:r>
          <a:endParaRPr lang="en-US" sz="1100" dirty="0"/>
        </a:p>
      </dgm:t>
    </dgm:pt>
    <dgm:pt modelId="{9F89AEFC-4BD8-4A6B-935F-A6BFD33614D2}" type="parTrans" cxnId="{1AA51CBD-0E0D-486D-B970-DC5810A9BE57}">
      <dgm:prSet/>
      <dgm:spPr/>
      <dgm:t>
        <a:bodyPr/>
        <a:lstStyle/>
        <a:p>
          <a:endParaRPr lang="en-US"/>
        </a:p>
      </dgm:t>
    </dgm:pt>
    <dgm:pt modelId="{89CC9DB6-8BEB-4830-95B1-4F605A59492D}" type="sibTrans" cxnId="{1AA51CBD-0E0D-486D-B970-DC5810A9BE57}">
      <dgm:prSet/>
      <dgm:spPr/>
      <dgm:t>
        <a:bodyPr/>
        <a:lstStyle/>
        <a:p>
          <a:endParaRPr lang="en-US"/>
        </a:p>
      </dgm:t>
    </dgm:pt>
    <dgm:pt modelId="{FED24398-097C-4591-91CC-03BBD4A431A4}" type="pres">
      <dgm:prSet presAssocID="{8073F0FF-5F8A-44FA-8D2B-0A0060C02CE1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8E02BF8-BECD-49D8-8373-FD6F95451E7D}" type="pres">
      <dgm:prSet presAssocID="{8073F0FF-5F8A-44FA-8D2B-0A0060C02CE1}" presName="arrow" presStyleLbl="bgShp" presStyleIdx="0" presStyleCnt="1"/>
      <dgm:spPr/>
    </dgm:pt>
    <dgm:pt modelId="{AC7CF214-CB00-4E20-AA50-D4D33FD5390A}" type="pres">
      <dgm:prSet presAssocID="{8073F0FF-5F8A-44FA-8D2B-0A0060C02CE1}" presName="arrowDiagram3" presStyleCnt="0"/>
      <dgm:spPr/>
    </dgm:pt>
    <dgm:pt modelId="{4098AAA9-4D89-495B-9F7F-4A3FBB934F61}" type="pres">
      <dgm:prSet presAssocID="{4B208E09-B79D-4B74-A7FE-3B090E9BDC1E}" presName="bullet3a" presStyleLbl="node1" presStyleIdx="0" presStyleCnt="3"/>
      <dgm:spPr/>
    </dgm:pt>
    <dgm:pt modelId="{F9A152A6-13DE-41A0-89EB-A3C12E8A0416}" type="pres">
      <dgm:prSet presAssocID="{4B208E09-B79D-4B74-A7FE-3B090E9BDC1E}" presName="textBox3a" presStyleLbl="revTx" presStyleIdx="0" presStyleCnt="3" custScaleX="291079" custScaleY="55512" custLinFactNeighborX="64891" custLinFactNeighborY="7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499E2-4725-4A9B-85BD-BDD95BCD3873}" type="pres">
      <dgm:prSet presAssocID="{2D944568-5039-4E5D-BCD6-A6A8884B8F9C}" presName="bullet3b" presStyleLbl="node1" presStyleIdx="1" presStyleCnt="3"/>
      <dgm:spPr/>
    </dgm:pt>
    <dgm:pt modelId="{E2D7A615-96B2-499E-BEB1-A42D26EF63D3}" type="pres">
      <dgm:prSet presAssocID="{2D944568-5039-4E5D-BCD6-A6A8884B8F9C}" presName="textBox3b" presStyleLbl="revTx" presStyleIdx="1" presStyleCnt="3" custScaleX="207143" custLinFactNeighborX="31503" custLinFactNeighborY="12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1010F-F6FB-4762-BE92-4AB857E8019B}" type="pres">
      <dgm:prSet presAssocID="{6C3BA84E-94EF-493D-9019-D121B345BA39}" presName="bullet3c" presStyleLbl="node1" presStyleIdx="2" presStyleCnt="3"/>
      <dgm:spPr/>
    </dgm:pt>
    <dgm:pt modelId="{D695F861-8123-4661-9E63-440B9C51F9D3}" type="pres">
      <dgm:prSet presAssocID="{6C3BA84E-94EF-493D-9019-D121B345BA39}" presName="textBox3c" presStyleLbl="revTx" presStyleIdx="2" presStyleCnt="3" custScaleX="267083" custLinFactNeighborX="21696" custLinFactNeighborY="116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A3192F-4981-4B4E-BE64-BBF97D33ED24}" type="presOf" srcId="{FC4C1B7D-7E6E-474F-80C1-5A604408D382}" destId="{E2D7A615-96B2-499E-BEB1-A42D26EF63D3}" srcOrd="0" destOrd="1" presId="urn:microsoft.com/office/officeart/2005/8/layout/arrow2"/>
    <dgm:cxn modelId="{261366B9-FC1F-40EB-947C-A7F7ED16768D}" type="presOf" srcId="{6C3BA84E-94EF-493D-9019-D121B345BA39}" destId="{D695F861-8123-4661-9E63-440B9C51F9D3}" srcOrd="0" destOrd="0" presId="urn:microsoft.com/office/officeart/2005/8/layout/arrow2"/>
    <dgm:cxn modelId="{3641AC11-791F-48E6-B412-6EA76E9AC467}" srcId="{8073F0FF-5F8A-44FA-8D2B-0A0060C02CE1}" destId="{4B208E09-B79D-4B74-A7FE-3B090E9BDC1E}" srcOrd="0" destOrd="0" parTransId="{FCDAC6EB-44BD-4720-A2CF-6EC18784B929}" sibTransId="{E6AC63EE-C19A-4511-A6C3-C5942EB6A507}"/>
    <dgm:cxn modelId="{17F920D7-C8A5-4E2C-9BA0-78238DEFD6F5}" srcId="{8073F0FF-5F8A-44FA-8D2B-0A0060C02CE1}" destId="{6C3BA84E-94EF-493D-9019-D121B345BA39}" srcOrd="2" destOrd="0" parTransId="{847E933E-6675-4BBC-81A4-8C889895054A}" sibTransId="{D879B587-B2C7-488D-8547-8397FD15CA03}"/>
    <dgm:cxn modelId="{8F582DD5-342F-4BF7-8EFF-03A302B52042}" type="presOf" srcId="{4B208E09-B79D-4B74-A7FE-3B090E9BDC1E}" destId="{F9A152A6-13DE-41A0-89EB-A3C12E8A0416}" srcOrd="0" destOrd="0" presId="urn:microsoft.com/office/officeart/2005/8/layout/arrow2"/>
    <dgm:cxn modelId="{99BA68C5-35E2-4501-B77B-9475782C4387}" type="presOf" srcId="{F0830F10-240C-42B0-89A1-4481135DDDBA}" destId="{F9A152A6-13DE-41A0-89EB-A3C12E8A0416}" srcOrd="0" destOrd="2" presId="urn:microsoft.com/office/officeart/2005/8/layout/arrow2"/>
    <dgm:cxn modelId="{1AA51CBD-0E0D-486D-B970-DC5810A9BE57}" srcId="{2D944568-5039-4E5D-BCD6-A6A8884B8F9C}" destId="{BB45B673-0EB4-4F3C-8F15-221F29D36A7E}" srcOrd="1" destOrd="0" parTransId="{9F89AEFC-4BD8-4A6B-935F-A6BFD33614D2}" sibTransId="{89CC9DB6-8BEB-4830-95B1-4F605A59492D}"/>
    <dgm:cxn modelId="{97BFFD76-AEEE-4D39-AAC1-ED08C3E1E7A9}" srcId="{8073F0FF-5F8A-44FA-8D2B-0A0060C02CE1}" destId="{2D944568-5039-4E5D-BCD6-A6A8884B8F9C}" srcOrd="1" destOrd="0" parTransId="{877E686F-F157-40A7-B381-88E4003AA014}" sibTransId="{38B7861A-FEBD-4AA7-B090-1A2D891F9F26}"/>
    <dgm:cxn modelId="{C7C0C0A3-8DE6-402E-B141-4F22E141083A}" srcId="{4B208E09-B79D-4B74-A7FE-3B090E9BDC1E}" destId="{6981C636-7DC7-48A4-BEA0-C7021D8C5A42}" srcOrd="0" destOrd="0" parTransId="{63E4688B-1B91-44C2-8949-4EB15DFE72F8}" sibTransId="{63250ECB-EC96-4C7F-B8BB-4CCDEFA00305}"/>
    <dgm:cxn modelId="{32BA057E-6BF2-488E-B12B-EDCAB95CEF66}" srcId="{4B208E09-B79D-4B74-A7FE-3B090E9BDC1E}" destId="{F0830F10-240C-42B0-89A1-4481135DDDBA}" srcOrd="1" destOrd="0" parTransId="{AB6EC732-C7DD-426C-886D-7941DAFA6A37}" sibTransId="{C7BE9B72-E320-4AEA-AE46-41025F7C28DB}"/>
    <dgm:cxn modelId="{2360F84F-E730-419F-88DD-6B59D11BE8C1}" type="presOf" srcId="{8073F0FF-5F8A-44FA-8D2B-0A0060C02CE1}" destId="{FED24398-097C-4591-91CC-03BBD4A431A4}" srcOrd="0" destOrd="0" presId="urn:microsoft.com/office/officeart/2005/8/layout/arrow2"/>
    <dgm:cxn modelId="{2691B19B-EA5F-46AB-B1A3-ABAF14DA994D}" type="presOf" srcId="{2D944568-5039-4E5D-BCD6-A6A8884B8F9C}" destId="{E2D7A615-96B2-499E-BEB1-A42D26EF63D3}" srcOrd="0" destOrd="0" presId="urn:microsoft.com/office/officeart/2005/8/layout/arrow2"/>
    <dgm:cxn modelId="{E3CFBE75-0EEF-4C94-944E-4C28A04026A3}" type="presOf" srcId="{6981C636-7DC7-48A4-BEA0-C7021D8C5A42}" destId="{F9A152A6-13DE-41A0-89EB-A3C12E8A0416}" srcOrd="0" destOrd="1" presId="urn:microsoft.com/office/officeart/2005/8/layout/arrow2"/>
    <dgm:cxn modelId="{082068E4-3D86-45C7-87CD-13F77488D2C4}" srcId="{2D944568-5039-4E5D-BCD6-A6A8884B8F9C}" destId="{FC4C1B7D-7E6E-474F-80C1-5A604408D382}" srcOrd="0" destOrd="0" parTransId="{48757B28-5832-4D5D-A4C8-4DEAFF14961C}" sibTransId="{BF1E0AE6-8F8E-4023-ACCC-BEA0749A0D38}"/>
    <dgm:cxn modelId="{D830C376-71B2-4630-BCE4-8694AEB0A5ED}" type="presOf" srcId="{BB45B673-0EB4-4F3C-8F15-221F29D36A7E}" destId="{E2D7A615-96B2-499E-BEB1-A42D26EF63D3}" srcOrd="0" destOrd="2" presId="urn:microsoft.com/office/officeart/2005/8/layout/arrow2"/>
    <dgm:cxn modelId="{1A5326C9-6C64-47B5-8E12-66F1AC93A1B6}" type="presParOf" srcId="{FED24398-097C-4591-91CC-03BBD4A431A4}" destId="{D8E02BF8-BECD-49D8-8373-FD6F95451E7D}" srcOrd="0" destOrd="0" presId="urn:microsoft.com/office/officeart/2005/8/layout/arrow2"/>
    <dgm:cxn modelId="{4870B1CB-D246-4158-AB20-D9B51901090A}" type="presParOf" srcId="{FED24398-097C-4591-91CC-03BBD4A431A4}" destId="{AC7CF214-CB00-4E20-AA50-D4D33FD5390A}" srcOrd="1" destOrd="0" presId="urn:microsoft.com/office/officeart/2005/8/layout/arrow2"/>
    <dgm:cxn modelId="{57D7F64F-6AC2-40EC-8DC8-F13E0C9B8672}" type="presParOf" srcId="{AC7CF214-CB00-4E20-AA50-D4D33FD5390A}" destId="{4098AAA9-4D89-495B-9F7F-4A3FBB934F61}" srcOrd="0" destOrd="0" presId="urn:microsoft.com/office/officeart/2005/8/layout/arrow2"/>
    <dgm:cxn modelId="{CA691D91-42CB-4AA1-A16F-F9AC7F8263CA}" type="presParOf" srcId="{AC7CF214-CB00-4E20-AA50-D4D33FD5390A}" destId="{F9A152A6-13DE-41A0-89EB-A3C12E8A0416}" srcOrd="1" destOrd="0" presId="urn:microsoft.com/office/officeart/2005/8/layout/arrow2"/>
    <dgm:cxn modelId="{BC81D909-14CB-447B-B670-7068674C28BD}" type="presParOf" srcId="{AC7CF214-CB00-4E20-AA50-D4D33FD5390A}" destId="{91D499E2-4725-4A9B-85BD-BDD95BCD3873}" srcOrd="2" destOrd="0" presId="urn:microsoft.com/office/officeart/2005/8/layout/arrow2"/>
    <dgm:cxn modelId="{B70908B9-6ABB-402D-9EFC-8C058A9652C1}" type="presParOf" srcId="{AC7CF214-CB00-4E20-AA50-D4D33FD5390A}" destId="{E2D7A615-96B2-499E-BEB1-A42D26EF63D3}" srcOrd="3" destOrd="0" presId="urn:microsoft.com/office/officeart/2005/8/layout/arrow2"/>
    <dgm:cxn modelId="{71C06BEC-FB5F-4A9E-9CA3-F65703E61BC4}" type="presParOf" srcId="{AC7CF214-CB00-4E20-AA50-D4D33FD5390A}" destId="{3951010F-F6FB-4762-BE92-4AB857E8019B}" srcOrd="4" destOrd="0" presId="urn:microsoft.com/office/officeart/2005/8/layout/arrow2"/>
    <dgm:cxn modelId="{835051C2-D1B3-47C2-BB98-2D7124303021}" type="presParOf" srcId="{AC7CF214-CB00-4E20-AA50-D4D33FD5390A}" destId="{D695F861-8123-4661-9E63-440B9C51F9D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E02BF8-BECD-49D8-8373-FD6F95451E7D}">
      <dsp:nvSpPr>
        <dsp:cNvPr id="0" name=""/>
        <dsp:cNvSpPr/>
      </dsp:nvSpPr>
      <dsp:spPr>
        <a:xfrm>
          <a:off x="-61054" y="390525"/>
          <a:ext cx="5334000" cy="333374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8AAA9-4D89-495B-9F7F-4A3FBB934F61}">
      <dsp:nvSpPr>
        <dsp:cNvPr id="0" name=""/>
        <dsp:cNvSpPr/>
      </dsp:nvSpPr>
      <dsp:spPr>
        <a:xfrm>
          <a:off x="616363" y="2691479"/>
          <a:ext cx="138684" cy="1386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152A6-13DE-41A0-89EB-A3C12E8A0416}">
      <dsp:nvSpPr>
        <dsp:cNvPr id="0" name=""/>
        <dsp:cNvSpPr/>
      </dsp:nvSpPr>
      <dsp:spPr>
        <a:xfrm>
          <a:off x="304799" y="3047998"/>
          <a:ext cx="3617593" cy="534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48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Gather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experience</a:t>
          </a:r>
          <a:endParaRPr lang="en-US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</a:t>
          </a:r>
          <a:r>
            <a:rPr lang="de-DE" sz="1100" kern="1200" dirty="0" err="1" smtClean="0"/>
            <a:t>share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models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and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data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</a:t>
          </a:r>
          <a:r>
            <a:rPr lang="de-DE" sz="1100" kern="1200" dirty="0" err="1" smtClean="0"/>
            <a:t>improve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understanding</a:t>
          </a:r>
          <a:endParaRPr lang="en-US" sz="1100" kern="1200" dirty="0"/>
        </a:p>
      </dsp:txBody>
      <dsp:txXfrm>
        <a:off x="304799" y="3047998"/>
        <a:ext cx="3617593" cy="534832"/>
      </dsp:txXfrm>
    </dsp:sp>
    <dsp:sp modelId="{91D499E2-4725-4A9B-85BD-BDD95BCD3873}">
      <dsp:nvSpPr>
        <dsp:cNvPr id="0" name=""/>
        <dsp:cNvSpPr/>
      </dsp:nvSpPr>
      <dsp:spPr>
        <a:xfrm>
          <a:off x="1840516" y="1785366"/>
          <a:ext cx="250698" cy="2506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7A615-96B2-499E-BEB1-A42D26EF63D3}">
      <dsp:nvSpPr>
        <dsp:cNvPr id="0" name=""/>
        <dsp:cNvSpPr/>
      </dsp:nvSpPr>
      <dsp:spPr>
        <a:xfrm>
          <a:off x="1683353" y="2133602"/>
          <a:ext cx="2651761" cy="1813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84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Sanitize</a:t>
          </a:r>
          <a:r>
            <a:rPr lang="de-DE" sz="1800" kern="1200" dirty="0" smtClean="0"/>
            <a:t> </a:t>
          </a:r>
          <a:r>
            <a:rPr lang="de-DE" sz="1800" kern="1200" dirty="0" err="1" smtClean="0"/>
            <a:t>methods</a:t>
          </a:r>
          <a:endParaRPr lang="en-US" sz="18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</a:t>
          </a:r>
          <a:r>
            <a:rPr lang="de-DE" sz="1100" kern="1200" dirty="0" err="1" smtClean="0"/>
            <a:t>improve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methods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100" kern="1200" dirty="0" smtClean="0"/>
            <a:t> </a:t>
          </a:r>
          <a:r>
            <a:rPr lang="de-DE" sz="1100" kern="1200" dirty="0" err="1" smtClean="0"/>
            <a:t>merge</a:t>
          </a:r>
          <a:r>
            <a:rPr lang="de-DE" sz="1100" kern="1200" dirty="0" smtClean="0"/>
            <a:t> </a:t>
          </a:r>
          <a:r>
            <a:rPr lang="de-DE" sz="1100" kern="1200" dirty="0" err="1" smtClean="0"/>
            <a:t>with</a:t>
          </a:r>
          <a:r>
            <a:rPr lang="de-DE" sz="1100" kern="1200" dirty="0" smtClean="0"/>
            <a:t> Annex L (IEC 61400-12-1)</a:t>
          </a:r>
          <a:endParaRPr lang="en-US" sz="1100" kern="1200" dirty="0"/>
        </a:p>
      </dsp:txBody>
      <dsp:txXfrm>
        <a:off x="1683353" y="2133602"/>
        <a:ext cx="2651761" cy="1813560"/>
      </dsp:txXfrm>
    </dsp:sp>
    <dsp:sp modelId="{3951010F-F6FB-4762-BE92-4AB857E8019B}">
      <dsp:nvSpPr>
        <dsp:cNvPr id="0" name=""/>
        <dsp:cNvSpPr/>
      </dsp:nvSpPr>
      <dsp:spPr>
        <a:xfrm>
          <a:off x="3312700" y="1233964"/>
          <a:ext cx="346710" cy="346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95F861-8123-4661-9E63-440B9C51F9D3}">
      <dsp:nvSpPr>
        <dsp:cNvPr id="0" name=""/>
        <dsp:cNvSpPr/>
      </dsp:nvSpPr>
      <dsp:spPr>
        <a:xfrm>
          <a:off x="2416590" y="1676410"/>
          <a:ext cx="3419089" cy="2316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71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noProof="0" dirty="0" smtClean="0"/>
            <a:t>New IEA Wind Task 32 RP doc.</a:t>
          </a:r>
          <a:endParaRPr lang="en-US" sz="1800" kern="1200" dirty="0"/>
        </a:p>
      </dsp:txBody>
      <dsp:txXfrm>
        <a:off x="2416590" y="1676410"/>
        <a:ext cx="3419089" cy="231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E3D280-9E43-4F39-8B58-5F99C22D0F1C}" type="datetimeFigureOut">
              <a:rPr lang="de-DE"/>
              <a:pPr>
                <a:defRPr/>
              </a:pPr>
              <a:t>2016-09-26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436938" y="849313"/>
            <a:ext cx="305276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D3B4AB8-0AA0-4186-A9BC-C01E65A0C27B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43223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9pPr>
          </a:lstStyle>
          <a:p>
            <a:fld id="{82214173-E998-484F-8566-48E2F8E74A78}" type="slidenum">
              <a:rPr lang="de-DE" altLang="en-US">
                <a:latin typeface="Calibri" panose="020F0502020204030204" pitchFamily="34" charset="0"/>
              </a:rPr>
              <a:pPr/>
              <a:t>2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3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de-DE" dirty="0" smtClean="0"/>
              <a:t>(1) mention the relative cost could be ~1M Euros for a FLS, more like ~50M for an offshore met mast</a:t>
            </a:r>
            <a:endParaRPr lang="de-DE" altLang="de-DE" dirty="0" smtClean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9pPr>
          </a:lstStyle>
          <a:p>
            <a:fld id="{82214173-E998-484F-8566-48E2F8E74A78}" type="slidenum">
              <a:rPr lang="de-DE" altLang="en-US">
                <a:latin typeface="Calibri" panose="020F0502020204030204" pitchFamily="34" charset="0"/>
              </a:rPr>
              <a:pPr/>
              <a:t>3</a:t>
            </a:fld>
            <a:endParaRPr lang="de-DE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532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3B4AB8-0AA0-4186-A9BC-C01E65A0C27B}" type="slidenum">
              <a:rPr lang="de-DE" altLang="en-US" smtClean="0"/>
              <a:pPr/>
              <a:t>4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07327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Seitenzahlen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0673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latin typeface="Frutiger LT Com 45 Light" panose="020B03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Seitenzahlen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422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-Bild-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340000"/>
            <a:ext cx="82232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latin typeface="Frutiger LT Com 45 Light" panose="020B03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31300" cy="19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7200" y="2952000"/>
            <a:ext cx="8223250" cy="248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457200" y="3200400"/>
            <a:ext cx="8223250" cy="2438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Seitenzahlen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970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-Bild-oben-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31300" cy="19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457200" y="2340000"/>
            <a:ext cx="82232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latin typeface="Frutiger LT Com 45 Light" panose="020B03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7200" y="2952000"/>
            <a:ext cx="8223250" cy="248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457200" y="3200400"/>
            <a:ext cx="8223250" cy="24384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500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6" name="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Seitenzahlen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964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-Bild-oben-Liste und 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31300" cy="19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Holder 2"/>
          <p:cNvSpPr>
            <a:spLocks noGrp="1"/>
          </p:cNvSpPr>
          <p:nvPr>
            <p:ph type="ctrTitle"/>
          </p:nvPr>
        </p:nvSpPr>
        <p:spPr>
          <a:xfrm>
            <a:off x="457200" y="2340000"/>
            <a:ext cx="54800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latin typeface="Frutiger LT Com 45 Light" panose="020B03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7200" y="2952000"/>
            <a:ext cx="5480050" cy="248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457200" y="3200400"/>
            <a:ext cx="5480050" cy="24384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500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6089650" y="2340000"/>
            <a:ext cx="2590800" cy="32988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Seitenzahlen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55167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-Bilder-oben-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2340000"/>
            <a:ext cx="82232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latin typeface="Frutiger LT Com 45 Light" panose="020B03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24000" cy="19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7200" y="2952000"/>
            <a:ext cx="8223250" cy="248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457200" y="3200400"/>
            <a:ext cx="8223250" cy="2438400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500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060000" y="0"/>
            <a:ext cx="3024000" cy="19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120000" y="0"/>
            <a:ext cx="3024000" cy="19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Seitenzahlen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548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-Bilder-oben-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24000" cy="19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060000" y="0"/>
            <a:ext cx="3024000" cy="19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8" name="Bildplatzhalter 8"/>
          <p:cNvSpPr>
            <a:spLocks noGrp="1"/>
          </p:cNvSpPr>
          <p:nvPr>
            <p:ph type="pic" sz="quarter" idx="14"/>
          </p:nvPr>
        </p:nvSpPr>
        <p:spPr>
          <a:xfrm>
            <a:off x="6120000" y="0"/>
            <a:ext cx="3024000" cy="1980000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Holder 2"/>
          <p:cNvSpPr>
            <a:spLocks noGrp="1"/>
          </p:cNvSpPr>
          <p:nvPr>
            <p:ph type="ctrTitle"/>
          </p:nvPr>
        </p:nvSpPr>
        <p:spPr>
          <a:xfrm>
            <a:off x="457200" y="2340000"/>
            <a:ext cx="82232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latin typeface="Frutiger LT Com 45 Light" panose="020B03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7200" y="2952000"/>
            <a:ext cx="8223250" cy="248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3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457200" y="3200400"/>
            <a:ext cx="8223250" cy="2438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Seitenzahlen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898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hne-Bild-ob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latin typeface="Frutiger LT Com 45 Light" panose="020B0303030504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457200" y="1069200"/>
            <a:ext cx="8223250" cy="248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/>
          </p:nvPr>
        </p:nvSpPr>
        <p:spPr>
          <a:xfrm>
            <a:off x="457200" y="1317600"/>
            <a:ext cx="8223250" cy="2438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>
                <a:latin typeface="Frutiger LT Com 45 Light" panose="020B0303030504020204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Seitenzahlen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9678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icht verwenden, wird von PP erzeu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2263800"/>
            <a:ext cx="8248650" cy="73151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Frutiger LT Com 45 Light"/>
                <a:cs typeface="Frutiger LT Com 45 Ligh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4139" y="3190800"/>
            <a:ext cx="8249371" cy="2679065"/>
          </a:xfrm>
          <a:prstGeom prst="rect">
            <a:avLst/>
          </a:prstGeom>
        </p:spPr>
        <p:txBody>
          <a:bodyPr lIns="0" tIns="0" rIns="0" bIns="0"/>
          <a:lstStyle>
            <a:lvl1pPr>
              <a:defRPr sz="1500" b="1" i="0">
                <a:solidFill>
                  <a:schemeClr val="tx1"/>
                </a:solidFill>
                <a:latin typeface="Frutiger LT Com 45 Light"/>
                <a:cs typeface="Frutiger LT Com 45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Seitenzahlen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814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/>
          </p:cNvSpPr>
          <p:nvPr/>
        </p:nvSpPr>
        <p:spPr bwMode="auto">
          <a:xfrm>
            <a:off x="457200" y="6011863"/>
            <a:ext cx="8220075" cy="0"/>
          </a:xfrm>
          <a:custGeom>
            <a:avLst/>
            <a:gdLst>
              <a:gd name="T0" fmla="*/ 0 w 8220075"/>
              <a:gd name="T1" fmla="*/ 8219516 w 8220075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8220075">
                <a:moveTo>
                  <a:pt x="0" y="0"/>
                </a:moveTo>
                <a:lnTo>
                  <a:pt x="8219516" y="0"/>
                </a:lnTo>
              </a:path>
            </a:pathLst>
          </a:custGeom>
          <a:noFill/>
          <a:ln w="19050">
            <a:solidFill>
              <a:srgbClr val="179C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74318" y="6528029"/>
            <a:ext cx="985838" cy="1544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algn="ctr" eaLnBrk="1" fontAlgn="auto" hangingPunct="1">
              <a:lnSpc>
                <a:spcPts val="1240"/>
              </a:lnSpc>
              <a:spcBef>
                <a:spcPts val="0"/>
              </a:spcBef>
              <a:spcAft>
                <a:spcPts val="0"/>
              </a:spcAft>
              <a:defRPr sz="1200" b="0" i="0" dirty="0">
                <a:solidFill>
                  <a:srgbClr val="A8AFAF"/>
                </a:solidFill>
                <a:latin typeface="Frutiger LT Com 55 Roman"/>
                <a:cs typeface="Frutiger LT Com 55 Roman"/>
              </a:defRPr>
            </a:lvl1pPr>
          </a:lstStyle>
          <a:p>
            <a:pPr>
              <a:defRPr/>
            </a:pPr>
            <a:r>
              <a:rPr lang="de-DE" dirty="0" smtClean="0"/>
              <a:t>Seitenzahlen</a:t>
            </a:r>
            <a:endParaRPr lang="de-DE" dirty="0"/>
          </a:p>
        </p:txBody>
      </p:sp>
      <p:pic>
        <p:nvPicPr>
          <p:cNvPr id="1028" name="Grafik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38" y="6153150"/>
            <a:ext cx="19446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 userDrawn="1"/>
        </p:nvSpPr>
        <p:spPr>
          <a:xfrm>
            <a:off x="457200" y="6524596"/>
            <a:ext cx="1143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defRPr/>
            </a:pP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  <a:latin typeface="Frutiger LT Com 55 Roman" panose="020B0503030504020204" pitchFamily="34" charset="0"/>
              </a:rPr>
              <a:t>©</a:t>
            </a:r>
            <a:r>
              <a:rPr lang="de-DE" sz="1200" spc="-100" dirty="0" smtClean="0">
                <a:solidFill>
                  <a:schemeClr val="bg1">
                    <a:lumMod val="75000"/>
                  </a:schemeClr>
                </a:solidFill>
                <a:latin typeface="Frutiger LT Com 55 Roman" panose="020B0503030504020204" pitchFamily="34" charset="0"/>
              </a:rPr>
              <a:t> </a:t>
            </a:r>
            <a:r>
              <a:rPr lang="de-DE" sz="1200" dirty="0" smtClean="0">
                <a:solidFill>
                  <a:schemeClr val="bg1">
                    <a:lumMod val="75000"/>
                  </a:schemeClr>
                </a:solidFill>
                <a:latin typeface="Frutiger LT Com 55 Roman" panose="020B0503030504020204" pitchFamily="34" charset="0"/>
              </a:rPr>
              <a:t>Fraunhofer</a:t>
            </a:r>
            <a:endParaRPr lang="de-DE" sz="1200" dirty="0">
              <a:solidFill>
                <a:schemeClr val="bg1">
                  <a:lumMod val="75000"/>
                </a:schemeClr>
              </a:solidFill>
              <a:latin typeface="Frutiger LT Com 55 Roman" panose="020B0503030504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Frutiger LT Com 45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Frutiger LT Com 45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Frutiger LT Com 45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Frutiger LT Com 45 Light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Frutiger LT Com 45 Light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Frutiger LT Com 45 Light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Frutiger LT Com 45 Light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Frutiger LT Com 45 Light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jpeg"/><Relationship Id="rId7" Type="http://schemas.openxmlformats.org/officeDocument/2006/relationships/image" Target="../media/image3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31850" y="1752600"/>
            <a:ext cx="560089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+mj-lt"/>
              </a:rPr>
              <a:t>Floating </a:t>
            </a:r>
            <a:r>
              <a:rPr lang="de-DE" sz="3200" b="1" dirty="0" err="1" smtClean="0">
                <a:latin typeface="+mj-lt"/>
              </a:rPr>
              <a:t>Lidar</a:t>
            </a:r>
            <a:r>
              <a:rPr lang="de-DE" sz="3200" b="1" dirty="0" smtClean="0">
                <a:latin typeface="+mj-lt"/>
              </a:rPr>
              <a:t> Systems:</a:t>
            </a:r>
          </a:p>
          <a:p>
            <a:r>
              <a:rPr lang="de-DE" sz="2400" b="1" dirty="0" err="1" smtClean="0">
                <a:latin typeface="+mj-lt"/>
              </a:rPr>
              <a:t>Current</a:t>
            </a:r>
            <a:r>
              <a:rPr lang="de-DE" sz="2400" b="1" dirty="0" smtClean="0">
                <a:latin typeface="+mj-lt"/>
              </a:rPr>
              <a:t> Technology Status </a:t>
            </a:r>
            <a:r>
              <a:rPr lang="de-DE" sz="2400" b="1" dirty="0" err="1" smtClean="0">
                <a:latin typeface="+mj-lt"/>
              </a:rPr>
              <a:t>and</a:t>
            </a:r>
            <a:r>
              <a:rPr lang="de-DE" sz="2400" b="1" dirty="0" smtClean="0">
                <a:latin typeface="+mj-lt"/>
              </a:rPr>
              <a:t> </a:t>
            </a:r>
          </a:p>
          <a:p>
            <a:r>
              <a:rPr lang="de-DE" sz="2400" b="1" dirty="0" err="1" smtClean="0">
                <a:latin typeface="+mj-lt"/>
              </a:rPr>
              <a:t>Requirements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for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Improved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Maturity</a:t>
            </a:r>
            <a:endParaRPr lang="de-DE" sz="2400" b="1" dirty="0" smtClean="0">
              <a:latin typeface="+mj-lt"/>
            </a:endParaRPr>
          </a:p>
          <a:p>
            <a:endParaRPr lang="de-DE" sz="2400" b="1" dirty="0">
              <a:latin typeface="+mj-lt"/>
            </a:endParaRPr>
          </a:p>
          <a:p>
            <a:r>
              <a:rPr lang="de-DE" u="sng" dirty="0" smtClean="0">
                <a:latin typeface="+mj-lt"/>
              </a:rPr>
              <a:t>J. Gottschall </a:t>
            </a:r>
            <a:r>
              <a:rPr lang="de-DE" dirty="0" smtClean="0">
                <a:latin typeface="+mj-lt"/>
              </a:rPr>
              <a:t>(Fraunhofer IWES)</a:t>
            </a:r>
          </a:p>
          <a:p>
            <a:r>
              <a:rPr lang="de-DE" dirty="0" smtClean="0">
                <a:latin typeface="+mj-lt"/>
              </a:rPr>
              <a:t>B. Gribben (Frazer Nash </a:t>
            </a:r>
            <a:r>
              <a:rPr lang="de-DE" dirty="0" err="1" smtClean="0">
                <a:latin typeface="+mj-lt"/>
              </a:rPr>
              <a:t>Consultancy</a:t>
            </a:r>
            <a:r>
              <a:rPr lang="de-DE" dirty="0" smtClean="0">
                <a:latin typeface="+mj-lt"/>
              </a:rPr>
              <a:t>)</a:t>
            </a:r>
          </a:p>
          <a:p>
            <a:r>
              <a:rPr lang="de-DE" dirty="0" smtClean="0">
                <a:latin typeface="+mj-lt"/>
              </a:rPr>
              <a:t>J. Hughes (ORE </a:t>
            </a:r>
            <a:r>
              <a:rPr lang="de-DE" dirty="0" err="1" smtClean="0">
                <a:latin typeface="+mj-lt"/>
              </a:rPr>
              <a:t>Catapult</a:t>
            </a:r>
            <a:r>
              <a:rPr lang="de-DE" dirty="0" smtClean="0">
                <a:latin typeface="+mj-lt"/>
              </a:rPr>
              <a:t>)</a:t>
            </a:r>
          </a:p>
          <a:p>
            <a:r>
              <a:rPr lang="de-DE" dirty="0" smtClean="0">
                <a:latin typeface="+mj-lt"/>
              </a:rPr>
              <a:t>D. Stein (DNV GL)</a:t>
            </a:r>
          </a:p>
          <a:p>
            <a:r>
              <a:rPr lang="de-DE" dirty="0" smtClean="0">
                <a:latin typeface="+mj-lt"/>
              </a:rPr>
              <a:t>I. Würth, O. Bischoff, D. Schlipf (University </a:t>
            </a:r>
            <a:r>
              <a:rPr lang="de-DE" dirty="0" err="1" smtClean="0">
                <a:latin typeface="+mj-lt"/>
              </a:rPr>
              <a:t>of</a:t>
            </a:r>
            <a:r>
              <a:rPr lang="de-DE" dirty="0" smtClean="0">
                <a:latin typeface="+mj-lt"/>
              </a:rPr>
              <a:t> Stuttgart)</a:t>
            </a:r>
          </a:p>
          <a:p>
            <a:r>
              <a:rPr lang="de-DE" dirty="0" smtClean="0"/>
              <a:t>H. Verhoef (ECN)</a:t>
            </a:r>
          </a:p>
          <a:p>
            <a:r>
              <a:rPr lang="de-DE" dirty="0" smtClean="0"/>
              <a:t>A. Clifton </a:t>
            </a:r>
            <a:r>
              <a:rPr lang="de-DE" dirty="0"/>
              <a:t>(NREL</a:t>
            </a:r>
            <a:r>
              <a:rPr lang="de-DE" dirty="0" smtClean="0"/>
              <a:t>)</a:t>
            </a:r>
          </a:p>
        </p:txBody>
      </p:sp>
      <p:pic>
        <p:nvPicPr>
          <p:cNvPr id="8" name="Picture 7" descr="C:\Users\gotjul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5" y="425777"/>
            <a:ext cx="3050345" cy="10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48868" y="6096000"/>
            <a:ext cx="5469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Wind Europe </a:t>
            </a:r>
            <a:r>
              <a:rPr lang="de-DE" sz="1600" dirty="0" err="1" smtClean="0"/>
              <a:t>Summit</a:t>
            </a:r>
            <a:r>
              <a:rPr lang="de-DE" sz="1600" dirty="0" smtClean="0"/>
              <a:t> 2016, Hamburg – 27 September 2016</a:t>
            </a:r>
            <a:endParaRPr lang="de-DE" sz="1600" dirty="0"/>
          </a:p>
        </p:txBody>
      </p:sp>
      <p:pic>
        <p:nvPicPr>
          <p:cNvPr id="1026" name="Picture 2" descr="dnvlib_gfx_dnvgl_logo_tcm170-4315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2850193"/>
            <a:ext cx="1523272" cy="6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RE_SM_Col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78" y="2209800"/>
            <a:ext cx="1523272" cy="4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N_standard_logo_col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44" y="1295400"/>
            <a:ext cx="151380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_University_of_Stuttg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86" y="3941208"/>
            <a:ext cx="1416050" cy="3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ogo_SW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62" y="3581400"/>
            <a:ext cx="1848288" cy="37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Bildergebnis für nre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11" descr="Bildergebnis für nre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6" name="Picture 12" descr="C:\Users\gotjul\Desktop\ind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88" y="5181600"/>
            <a:ext cx="1641961" cy="4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7" b="25804"/>
          <a:stretch/>
        </p:blipFill>
        <p:spPr bwMode="auto">
          <a:xfrm>
            <a:off x="6809888" y="4521200"/>
            <a:ext cx="114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floating-lidar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03250" y="1143000"/>
            <a:ext cx="7924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Carbon Trust Offshore Wind </a:t>
            </a:r>
            <a:r>
              <a:rPr lang="de-DE" i="1" dirty="0" err="1" smtClean="0">
                <a:sym typeface="Symbol"/>
              </a:rPr>
              <a:t>Accelerator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roadmap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for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the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commercial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acceptance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of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floating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technology</a:t>
            </a:r>
            <a:r>
              <a:rPr lang="de-DE" i="1" dirty="0" smtClean="0">
                <a:sym typeface="Symbol"/>
              </a:rPr>
              <a:t>  </a:t>
            </a:r>
            <a:r>
              <a:rPr lang="de-DE" dirty="0" smtClean="0">
                <a:sym typeface="Symbol"/>
              </a:rPr>
              <a:t>(Nov. 2013) …</a:t>
            </a:r>
          </a:p>
          <a:p>
            <a:endParaRPr lang="de-DE" dirty="0" smtClean="0">
              <a:sym typeface="Symbol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50851" y="2200126"/>
            <a:ext cx="80772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Today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six</a:t>
            </a:r>
            <a:r>
              <a:rPr lang="de-DE" dirty="0" smtClean="0"/>
              <a:t> FLS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‘</a:t>
            </a:r>
            <a:r>
              <a:rPr lang="de-DE" dirty="0" err="1" smtClean="0"/>
              <a:t>pre</a:t>
            </a:r>
            <a:r>
              <a:rPr lang="de-DE" dirty="0" smtClean="0"/>
              <a:t>-commercial‘ </a:t>
            </a:r>
            <a:r>
              <a:rPr lang="de-DE" dirty="0" err="1" smtClean="0"/>
              <a:t>from</a:t>
            </a:r>
            <a:r>
              <a:rPr lang="de-DE" dirty="0" smtClean="0"/>
              <a:t> different </a:t>
            </a:r>
            <a:r>
              <a:rPr lang="de-DE" dirty="0" err="1" smtClean="0"/>
              <a:t>providers</a:t>
            </a:r>
            <a:r>
              <a:rPr lang="de-DE" dirty="0" smtClean="0"/>
              <a:t>, a </a:t>
            </a:r>
            <a:r>
              <a:rPr lang="de-DE" dirty="0" err="1" smtClean="0"/>
              <a:t>few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pipeline</a:t>
            </a:r>
            <a:r>
              <a:rPr lang="de-DE" dirty="0" smtClean="0"/>
              <a:t>;</a:t>
            </a:r>
          </a:p>
          <a:p>
            <a:r>
              <a:rPr lang="de-DE" dirty="0" err="1"/>
              <a:t>s</a:t>
            </a:r>
            <a:r>
              <a:rPr lang="de-DE" dirty="0" err="1" smtClean="0"/>
              <a:t>tatus</a:t>
            </a:r>
            <a:r>
              <a:rPr lang="de-DE" dirty="0" smtClean="0"/>
              <a:t> ‘</a:t>
            </a:r>
            <a:r>
              <a:rPr lang="de-DE" dirty="0" err="1" smtClean="0"/>
              <a:t>commercial</a:t>
            </a:r>
            <a:r>
              <a:rPr lang="de-DE" dirty="0" smtClean="0"/>
              <a:t>‘ </a:t>
            </a:r>
            <a:r>
              <a:rPr lang="de-DE" dirty="0" err="1" smtClean="0"/>
              <a:t>gains</a:t>
            </a:r>
            <a:r>
              <a:rPr lang="de-DE" dirty="0" smtClean="0"/>
              <a:t> in </a:t>
            </a:r>
            <a:r>
              <a:rPr lang="de-DE" dirty="0" err="1" smtClean="0"/>
              <a:t>importance</a:t>
            </a:r>
            <a:r>
              <a:rPr lang="de-DE" dirty="0" smtClean="0"/>
              <a:t> but not </a:t>
            </a:r>
            <a:r>
              <a:rPr lang="de-DE" dirty="0" err="1" smtClean="0"/>
              <a:t>yet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defined</a:t>
            </a:r>
            <a:r>
              <a:rPr lang="de-DE" dirty="0" smtClean="0"/>
              <a:t>.</a:t>
            </a:r>
            <a:endParaRPr lang="de-DE" dirty="0"/>
          </a:p>
        </p:txBody>
      </p:sp>
      <p:pic>
        <p:nvPicPr>
          <p:cNvPr id="9" name="Picture 2" descr="C:\Users\gotjul\Desktop\Bildmaterial_FloatingLidar\CS20130802IWES_LidarProdukt01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40323" r="25711" b="14933"/>
          <a:stretch/>
        </p:blipFill>
        <p:spPr bwMode="auto">
          <a:xfrm>
            <a:off x="6394450" y="4263668"/>
            <a:ext cx="1031766" cy="156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gotjul\Desktop\Bildmaterial_FloatingLidar\boj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/>
          <a:stretch/>
        </p:blipFill>
        <p:spPr bwMode="auto">
          <a:xfrm>
            <a:off x="4756909" y="4450746"/>
            <a:ext cx="1541767" cy="13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gotjul\Desktop\Bildmaterial_FloatingLidar\AXYS-3E-Join-Forc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34" y="4608758"/>
            <a:ext cx="152638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gotjul\Desktop\Bildmaterial_FloatingLidar\Renewables 1 1200x6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4" t="12333" r="36806" b="13082"/>
          <a:stretch/>
        </p:blipFill>
        <p:spPr bwMode="auto">
          <a:xfrm>
            <a:off x="450851" y="3886200"/>
            <a:ext cx="1447747" cy="19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:\Users\gotjul\Desktop\Bildmaterial_FloatingLidar\Projet BLIDAR H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1" t="23096" r="9418" b="388"/>
          <a:stretch/>
        </p:blipFill>
        <p:spPr bwMode="auto">
          <a:xfrm>
            <a:off x="7537450" y="4114982"/>
            <a:ext cx="1192382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gotjul\Desktop\Bildmaterial_FloatingLidar\004660469_1-ea5c85db590576cdcd7e623b9ce98b1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20416" r="4000" b="6009"/>
          <a:stretch/>
        </p:blipFill>
        <p:spPr bwMode="auto">
          <a:xfrm>
            <a:off x="1974850" y="4351053"/>
            <a:ext cx="1130121" cy="14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7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677108"/>
          </a:xfrm>
        </p:spPr>
        <p:txBody>
          <a:bodyPr/>
          <a:lstStyle/>
          <a:p>
            <a:pPr algn="l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sz="2000" dirty="0" smtClean="0"/>
              <a:t>– </a:t>
            </a:r>
            <a:br>
              <a:rPr lang="de-DE" sz="2000" dirty="0" smtClean="0"/>
            </a:br>
            <a:r>
              <a:rPr lang="de-DE" sz="2000" dirty="0"/>
              <a:t>A</a:t>
            </a:r>
            <a:r>
              <a:rPr lang="de-DE" sz="2000" dirty="0" smtClean="0"/>
              <a:t>ssessment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stakeholder</a:t>
            </a:r>
            <a:r>
              <a:rPr lang="de-DE" sz="2000" dirty="0" smtClean="0"/>
              <a:t> </a:t>
            </a:r>
            <a:r>
              <a:rPr lang="de-DE" sz="2000" dirty="0" err="1" smtClean="0"/>
              <a:t>acceptance</a:t>
            </a:r>
            <a:r>
              <a:rPr lang="de-DE" sz="2000" dirty="0" smtClean="0"/>
              <a:t>  (</a:t>
            </a:r>
            <a:r>
              <a:rPr lang="de-DE" sz="2000" dirty="0" err="1" smtClean="0"/>
              <a:t>pre</a:t>
            </a:r>
            <a:r>
              <a:rPr lang="de-DE" sz="2000" dirty="0" smtClean="0"/>
              <a:t>-workshop </a:t>
            </a:r>
            <a:r>
              <a:rPr lang="de-DE" sz="2000" dirty="0" err="1" smtClean="0"/>
              <a:t>survey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27050" y="1361926"/>
            <a:ext cx="79248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IEA Wind Task 32 Workshop on Floating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System </a:t>
            </a:r>
          </a:p>
          <a:p>
            <a:pPr>
              <a:spcAft>
                <a:spcPts val="1200"/>
              </a:spcAft>
            </a:pPr>
            <a:r>
              <a:rPr lang="de-DE" sz="1600" i="1" dirty="0">
                <a:sym typeface="Symbol"/>
              </a:rPr>
              <a:t> </a:t>
            </a:r>
            <a:r>
              <a:rPr lang="de-DE" sz="1600" i="1" dirty="0" smtClean="0">
                <a:sym typeface="Symbol"/>
              </a:rPr>
              <a:t>    (23-24 Feb. 2016 at ORE </a:t>
            </a:r>
            <a:r>
              <a:rPr lang="de-DE" sz="1600" i="1" dirty="0" err="1" smtClean="0">
                <a:sym typeface="Symbol"/>
              </a:rPr>
              <a:t>Catapult</a:t>
            </a:r>
            <a:r>
              <a:rPr lang="de-DE" sz="1600" i="1" dirty="0" smtClean="0">
                <a:sym typeface="Symbol"/>
              </a:rPr>
              <a:t>, </a:t>
            </a:r>
            <a:r>
              <a:rPr lang="de-DE" sz="1600" i="1" dirty="0" err="1" smtClean="0">
                <a:sym typeface="Symbol"/>
              </a:rPr>
              <a:t>Blyth</a:t>
            </a:r>
            <a:r>
              <a:rPr lang="de-DE" sz="1600" i="1" dirty="0" smtClean="0">
                <a:sym typeface="Symbol"/>
              </a:rPr>
              <a:t>)</a:t>
            </a:r>
            <a:endParaRPr lang="de-DE" sz="1600" i="1" dirty="0"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de-DE" dirty="0" err="1" smtClean="0">
                <a:sym typeface="Symbol"/>
              </a:rPr>
              <a:t>pre</a:t>
            </a:r>
            <a:r>
              <a:rPr lang="de-DE" dirty="0" smtClean="0">
                <a:sym typeface="Symbol"/>
              </a:rPr>
              <a:t>-workshop </a:t>
            </a:r>
            <a:r>
              <a:rPr lang="de-DE" dirty="0" err="1" smtClean="0">
                <a:sym typeface="Symbol"/>
              </a:rPr>
              <a:t>survey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answered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by</a:t>
            </a:r>
            <a:r>
              <a:rPr lang="de-DE" dirty="0" smtClean="0">
                <a:sym typeface="Symbol"/>
              </a:rPr>
              <a:t> 18 </a:t>
            </a:r>
            <a:r>
              <a:rPr lang="de-DE" dirty="0" err="1" smtClean="0">
                <a:sym typeface="Symbol"/>
              </a:rPr>
              <a:t>participants</a:t>
            </a:r>
            <a:r>
              <a:rPr lang="de-DE" dirty="0" smtClean="0">
                <a:sym typeface="Symbol"/>
              </a:rPr>
              <a:t> </a:t>
            </a:r>
            <a:r>
              <a:rPr lang="de-DE" sz="1600" dirty="0" smtClean="0">
                <a:sym typeface="Symbol"/>
              </a:rPr>
              <a:t>(incl. OEMs, Consultants,   Project </a:t>
            </a:r>
            <a:r>
              <a:rPr lang="de-DE" sz="1600" dirty="0" err="1" smtClean="0">
                <a:sym typeface="Symbol"/>
              </a:rPr>
              <a:t>developers</a:t>
            </a:r>
            <a:r>
              <a:rPr lang="de-DE" sz="1600" dirty="0" smtClean="0">
                <a:sym typeface="Symbol"/>
              </a:rPr>
              <a:t>, </a:t>
            </a:r>
            <a:r>
              <a:rPr lang="de-DE" sz="1600" dirty="0" err="1" smtClean="0">
                <a:sym typeface="Symbol"/>
              </a:rPr>
              <a:t>Academics</a:t>
            </a:r>
            <a:r>
              <a:rPr lang="de-DE" sz="1600" dirty="0" smtClean="0">
                <a:sym typeface="Symbol"/>
              </a:rPr>
              <a:t>)</a:t>
            </a:r>
          </a:p>
          <a:p>
            <a:pPr>
              <a:spcAft>
                <a:spcPts val="600"/>
              </a:spcAft>
            </a:pPr>
            <a:endParaRPr lang="de-DE" dirty="0">
              <a:sym typeface="Symbol"/>
            </a:endParaRPr>
          </a:p>
          <a:p>
            <a:pPr>
              <a:spcAft>
                <a:spcPts val="600"/>
              </a:spcAft>
            </a:pPr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1002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677108"/>
          </a:xfrm>
        </p:spPr>
        <p:txBody>
          <a:bodyPr/>
          <a:lstStyle/>
          <a:p>
            <a:pPr algn="l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sz="2000" dirty="0" smtClean="0"/>
              <a:t>– </a:t>
            </a:r>
            <a:br>
              <a:rPr lang="de-DE" sz="2000" dirty="0" smtClean="0"/>
            </a:br>
            <a:r>
              <a:rPr lang="de-DE" sz="2000" dirty="0"/>
              <a:t>A</a:t>
            </a:r>
            <a:r>
              <a:rPr lang="de-DE" sz="2000" dirty="0" smtClean="0"/>
              <a:t>ssessment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stakeholder</a:t>
            </a:r>
            <a:r>
              <a:rPr lang="de-DE" sz="2000" dirty="0" smtClean="0"/>
              <a:t> </a:t>
            </a:r>
            <a:r>
              <a:rPr lang="de-DE" sz="2000" dirty="0" err="1" smtClean="0"/>
              <a:t>acceptance</a:t>
            </a:r>
            <a:r>
              <a:rPr lang="de-DE" sz="2000" dirty="0"/>
              <a:t> </a:t>
            </a:r>
            <a:r>
              <a:rPr lang="de-DE" sz="2000" dirty="0" smtClean="0"/>
              <a:t> (</a:t>
            </a:r>
            <a:r>
              <a:rPr lang="de-DE" sz="2000" dirty="0" err="1" smtClean="0"/>
              <a:t>pre</a:t>
            </a:r>
            <a:r>
              <a:rPr lang="de-DE" sz="2000" dirty="0" smtClean="0"/>
              <a:t>-workshop </a:t>
            </a:r>
            <a:r>
              <a:rPr lang="de-DE" sz="2000" dirty="0" err="1" smtClean="0"/>
              <a:t>survey</a:t>
            </a:r>
            <a:r>
              <a:rPr lang="de-DE" sz="2000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7050" y="1361926"/>
            <a:ext cx="79248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IEA Wind Task 32 Workshop on Floating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System </a:t>
            </a:r>
          </a:p>
          <a:p>
            <a:pPr>
              <a:spcAft>
                <a:spcPts val="2400"/>
              </a:spcAft>
            </a:pPr>
            <a:r>
              <a:rPr lang="de-DE" dirty="0" err="1" smtClean="0">
                <a:sym typeface="Symbol"/>
              </a:rPr>
              <a:t>pre</a:t>
            </a:r>
            <a:r>
              <a:rPr lang="de-DE" dirty="0" smtClean="0">
                <a:sym typeface="Symbol"/>
              </a:rPr>
              <a:t>-workshop </a:t>
            </a:r>
            <a:r>
              <a:rPr lang="de-DE" dirty="0" err="1" smtClean="0">
                <a:sym typeface="Symbol"/>
              </a:rPr>
              <a:t>survey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answered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by</a:t>
            </a:r>
            <a:r>
              <a:rPr lang="de-DE" dirty="0" smtClean="0">
                <a:sym typeface="Symbol"/>
              </a:rPr>
              <a:t> 18 </a:t>
            </a:r>
            <a:r>
              <a:rPr lang="de-DE" dirty="0" err="1" smtClean="0">
                <a:sym typeface="Symbol"/>
              </a:rPr>
              <a:t>participants</a:t>
            </a:r>
            <a:r>
              <a:rPr lang="de-DE" dirty="0" smtClean="0">
                <a:sym typeface="Symbol"/>
              </a:rPr>
              <a:t> </a:t>
            </a:r>
            <a:r>
              <a:rPr lang="de-DE" sz="1600" dirty="0" smtClean="0">
                <a:sym typeface="Symbol"/>
              </a:rPr>
              <a:t>(incl. OEMs, Consultants,    Project </a:t>
            </a:r>
            <a:r>
              <a:rPr lang="de-DE" sz="1600" dirty="0" err="1" smtClean="0">
                <a:sym typeface="Symbol"/>
              </a:rPr>
              <a:t>developers</a:t>
            </a:r>
            <a:r>
              <a:rPr lang="de-DE" sz="1600" dirty="0" smtClean="0">
                <a:sym typeface="Symbol"/>
              </a:rPr>
              <a:t>, </a:t>
            </a:r>
            <a:r>
              <a:rPr lang="de-DE" sz="1600" dirty="0" err="1" smtClean="0">
                <a:sym typeface="Symbol"/>
              </a:rPr>
              <a:t>Academics</a:t>
            </a:r>
            <a:r>
              <a:rPr lang="de-DE" sz="1600" dirty="0" smtClean="0">
                <a:sym typeface="Symbol"/>
              </a:rPr>
              <a:t>)</a:t>
            </a:r>
            <a:endParaRPr lang="de-DE" sz="1600" dirty="0">
              <a:sym typeface="Symbol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tx2"/>
                </a:solidFill>
                <a:sym typeface="Symbol"/>
              </a:rPr>
              <a:t>How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would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you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rate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the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present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level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of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maturity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sz="1600" dirty="0" smtClean="0">
                <a:solidFill>
                  <a:schemeClr val="tx2"/>
                </a:solidFill>
                <a:sym typeface="Symbol"/>
              </a:rPr>
              <a:t>(in TRL 1-9)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of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floating-lidar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technology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in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general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de-DE" dirty="0" err="1" smtClean="0">
                <a:solidFill>
                  <a:srgbClr val="C00000"/>
                </a:solidFill>
                <a:sym typeface="Symbol"/>
              </a:rPr>
              <a:t>Answer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between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TRL 4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and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9 –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average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6.9</a:t>
            </a:r>
            <a:endParaRPr lang="de-DE" dirty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72197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677108"/>
          </a:xfrm>
        </p:spPr>
        <p:txBody>
          <a:bodyPr/>
          <a:lstStyle/>
          <a:p>
            <a:pPr algn="l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sz="2000" dirty="0" smtClean="0"/>
              <a:t>– </a:t>
            </a:r>
            <a:br>
              <a:rPr lang="de-DE" sz="2000" dirty="0" smtClean="0"/>
            </a:br>
            <a:r>
              <a:rPr lang="de-DE" sz="2000" dirty="0"/>
              <a:t>A</a:t>
            </a:r>
            <a:r>
              <a:rPr lang="de-DE" sz="2000" dirty="0" smtClean="0"/>
              <a:t>ssessment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stakeholder</a:t>
            </a:r>
            <a:r>
              <a:rPr lang="de-DE" sz="2000" dirty="0" smtClean="0"/>
              <a:t> </a:t>
            </a:r>
            <a:r>
              <a:rPr lang="de-DE" sz="2000" dirty="0" err="1" smtClean="0"/>
              <a:t>acceptance</a:t>
            </a:r>
            <a:r>
              <a:rPr lang="de-DE" sz="2000" dirty="0"/>
              <a:t> </a:t>
            </a:r>
            <a:r>
              <a:rPr lang="de-DE" sz="2000" dirty="0" smtClean="0"/>
              <a:t> (</a:t>
            </a:r>
            <a:r>
              <a:rPr lang="de-DE" sz="2000" dirty="0" err="1" smtClean="0"/>
              <a:t>pre</a:t>
            </a:r>
            <a:r>
              <a:rPr lang="de-DE" sz="2000" dirty="0" smtClean="0"/>
              <a:t>-workshop </a:t>
            </a:r>
            <a:r>
              <a:rPr lang="de-DE" sz="2000" dirty="0" err="1" smtClean="0"/>
              <a:t>survey</a:t>
            </a:r>
            <a:r>
              <a:rPr lang="de-DE" sz="2000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7050" y="1361926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IEA Wind Task 32 Workshop on Floating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System </a:t>
            </a:r>
          </a:p>
          <a:p>
            <a:pPr>
              <a:spcAft>
                <a:spcPts val="2400"/>
              </a:spcAft>
            </a:pPr>
            <a:r>
              <a:rPr lang="de-DE" dirty="0" err="1" smtClean="0">
                <a:sym typeface="Symbol"/>
              </a:rPr>
              <a:t>pre</a:t>
            </a:r>
            <a:r>
              <a:rPr lang="de-DE" dirty="0" smtClean="0">
                <a:sym typeface="Symbol"/>
              </a:rPr>
              <a:t>-workshop </a:t>
            </a:r>
            <a:r>
              <a:rPr lang="de-DE" dirty="0" err="1" smtClean="0">
                <a:sym typeface="Symbol"/>
              </a:rPr>
              <a:t>survey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answered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by</a:t>
            </a:r>
            <a:r>
              <a:rPr lang="de-DE" dirty="0" smtClean="0">
                <a:sym typeface="Symbol"/>
              </a:rPr>
              <a:t> 18 </a:t>
            </a:r>
            <a:r>
              <a:rPr lang="de-DE" dirty="0" err="1" smtClean="0">
                <a:sym typeface="Symbol"/>
              </a:rPr>
              <a:t>participants</a:t>
            </a:r>
            <a:r>
              <a:rPr lang="de-DE" dirty="0" smtClean="0">
                <a:sym typeface="Symbol"/>
              </a:rPr>
              <a:t> </a:t>
            </a:r>
            <a:r>
              <a:rPr lang="de-DE" sz="1600" dirty="0" smtClean="0">
                <a:sym typeface="Symbol"/>
              </a:rPr>
              <a:t>(incl. OEMs, Consultants,    Project </a:t>
            </a:r>
            <a:r>
              <a:rPr lang="de-DE" sz="1600" dirty="0" err="1" smtClean="0">
                <a:sym typeface="Symbol"/>
              </a:rPr>
              <a:t>developers</a:t>
            </a:r>
            <a:r>
              <a:rPr lang="de-DE" sz="1600" dirty="0" smtClean="0">
                <a:sym typeface="Symbol"/>
              </a:rPr>
              <a:t>, </a:t>
            </a:r>
            <a:r>
              <a:rPr lang="de-DE" sz="1600" dirty="0" err="1" smtClean="0">
                <a:sym typeface="Symbol"/>
              </a:rPr>
              <a:t>Academics</a:t>
            </a:r>
            <a:r>
              <a:rPr lang="de-DE" sz="1600" dirty="0" smtClean="0">
                <a:sym typeface="Symbol"/>
              </a:rPr>
              <a:t>)</a:t>
            </a:r>
            <a:endParaRPr lang="de-DE" sz="1600" dirty="0">
              <a:sym typeface="Symbol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How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would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you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rate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the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present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level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maturity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(in TRL 1-9)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floating-lidar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technology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in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general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Answer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between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TRL 4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9 –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average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6.9</a:t>
            </a:r>
            <a:endParaRPr lang="de-DE" dirty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tx2"/>
                </a:solidFill>
                <a:sym typeface="Symbol"/>
              </a:rPr>
              <a:t>How do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you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judge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the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current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acceptance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sz="1600" dirty="0" smtClean="0">
                <a:solidFill>
                  <a:schemeClr val="tx2"/>
                </a:solidFill>
                <a:sym typeface="Symbol"/>
              </a:rPr>
              <a:t>(0 = not at all, 10 = </a:t>
            </a:r>
            <a:r>
              <a:rPr lang="de-DE" sz="1600" dirty="0" err="1" smtClean="0">
                <a:solidFill>
                  <a:schemeClr val="tx2"/>
                </a:solidFill>
                <a:sym typeface="Symbol"/>
              </a:rPr>
              <a:t>fully</a:t>
            </a:r>
            <a:r>
              <a:rPr lang="de-DE" sz="1600" dirty="0" smtClean="0">
                <a:solidFill>
                  <a:schemeClr val="tx2"/>
                </a:solidFill>
                <a:sym typeface="Symbol"/>
              </a:rPr>
              <a:t>)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of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FLS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data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to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be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used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quantitatively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for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finance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-relevant wind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resource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assessments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de-DE" dirty="0" err="1" smtClean="0">
                <a:solidFill>
                  <a:srgbClr val="C00000"/>
                </a:solidFill>
                <a:sym typeface="Symbol"/>
              </a:rPr>
              <a:t>Answer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between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2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and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8 –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average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5.8</a:t>
            </a:r>
            <a:endParaRPr lang="de-DE" dirty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972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677108"/>
          </a:xfrm>
        </p:spPr>
        <p:txBody>
          <a:bodyPr/>
          <a:lstStyle/>
          <a:p>
            <a:pPr algn="l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sz="2000" dirty="0" smtClean="0"/>
              <a:t>– </a:t>
            </a:r>
            <a:br>
              <a:rPr lang="de-DE" sz="2000" dirty="0" smtClean="0"/>
            </a:br>
            <a:r>
              <a:rPr lang="de-DE" sz="2000" dirty="0"/>
              <a:t>A</a:t>
            </a:r>
            <a:r>
              <a:rPr lang="de-DE" sz="2000" dirty="0" smtClean="0"/>
              <a:t>ssessment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stakeholder</a:t>
            </a:r>
            <a:r>
              <a:rPr lang="de-DE" sz="2000" dirty="0" smtClean="0"/>
              <a:t> </a:t>
            </a:r>
            <a:r>
              <a:rPr lang="de-DE" sz="2000" dirty="0" err="1" smtClean="0"/>
              <a:t>acceptance</a:t>
            </a:r>
            <a:r>
              <a:rPr lang="de-DE" sz="2000" dirty="0"/>
              <a:t> </a:t>
            </a:r>
            <a:r>
              <a:rPr lang="de-DE" sz="2000" dirty="0" smtClean="0"/>
              <a:t> (</a:t>
            </a:r>
            <a:r>
              <a:rPr lang="de-DE" sz="2000" dirty="0" err="1" smtClean="0"/>
              <a:t>pre</a:t>
            </a:r>
            <a:r>
              <a:rPr lang="de-DE" sz="2000" dirty="0" smtClean="0"/>
              <a:t>-workshop </a:t>
            </a:r>
            <a:r>
              <a:rPr lang="de-DE" sz="2000" dirty="0" err="1" smtClean="0"/>
              <a:t>survey</a:t>
            </a:r>
            <a:r>
              <a:rPr lang="de-DE" sz="2000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7050" y="1361926"/>
            <a:ext cx="792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IEA Wind Task 32 Workshop on Floating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System </a:t>
            </a:r>
          </a:p>
          <a:p>
            <a:pPr>
              <a:spcAft>
                <a:spcPts val="2400"/>
              </a:spcAft>
            </a:pPr>
            <a:r>
              <a:rPr lang="de-DE" dirty="0" err="1" smtClean="0">
                <a:sym typeface="Symbol"/>
              </a:rPr>
              <a:t>pre</a:t>
            </a:r>
            <a:r>
              <a:rPr lang="de-DE" dirty="0" smtClean="0">
                <a:sym typeface="Symbol"/>
              </a:rPr>
              <a:t>-workshop </a:t>
            </a:r>
            <a:r>
              <a:rPr lang="de-DE" dirty="0" err="1" smtClean="0">
                <a:sym typeface="Symbol"/>
              </a:rPr>
              <a:t>survey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answered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by</a:t>
            </a:r>
            <a:r>
              <a:rPr lang="de-DE" dirty="0" smtClean="0">
                <a:sym typeface="Symbol"/>
              </a:rPr>
              <a:t> 18 </a:t>
            </a:r>
            <a:r>
              <a:rPr lang="de-DE" dirty="0" err="1" smtClean="0">
                <a:sym typeface="Symbol"/>
              </a:rPr>
              <a:t>participants</a:t>
            </a:r>
            <a:r>
              <a:rPr lang="de-DE" dirty="0" smtClean="0">
                <a:sym typeface="Symbol"/>
              </a:rPr>
              <a:t> </a:t>
            </a:r>
            <a:r>
              <a:rPr lang="de-DE" sz="1600" dirty="0" smtClean="0">
                <a:sym typeface="Symbol"/>
              </a:rPr>
              <a:t>(incl. OEMs, Consultants,    Project </a:t>
            </a:r>
            <a:r>
              <a:rPr lang="de-DE" sz="1600" dirty="0" err="1" smtClean="0">
                <a:sym typeface="Symbol"/>
              </a:rPr>
              <a:t>developers</a:t>
            </a:r>
            <a:r>
              <a:rPr lang="de-DE" sz="1600" dirty="0" smtClean="0">
                <a:sym typeface="Symbol"/>
              </a:rPr>
              <a:t>, </a:t>
            </a:r>
            <a:r>
              <a:rPr lang="de-DE" sz="1600" dirty="0" err="1" smtClean="0">
                <a:sym typeface="Symbol"/>
              </a:rPr>
              <a:t>Academics</a:t>
            </a:r>
            <a:r>
              <a:rPr lang="de-DE" sz="1600" dirty="0" smtClean="0">
                <a:sym typeface="Symbol"/>
              </a:rPr>
              <a:t>)</a:t>
            </a:r>
            <a:endParaRPr lang="de-DE" sz="1600" dirty="0">
              <a:sym typeface="Symbol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How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would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you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rate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the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present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level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maturity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(in TRL 1-9)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floating-lidar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technology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in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general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Answer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between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TRL 4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9 –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average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6.9</a:t>
            </a:r>
            <a:endParaRPr lang="de-DE" dirty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How do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you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judge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the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current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acceptance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(0 = not at all, 10 =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fully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)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FLS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data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to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be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used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quantitatively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finance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-relevant wind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resource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assessments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?</a:t>
            </a:r>
          </a:p>
          <a:p>
            <a:pPr>
              <a:spcAft>
                <a:spcPts val="1800"/>
              </a:spcAft>
            </a:pP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Answer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: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between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2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and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8 –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average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 5.8</a:t>
            </a:r>
            <a:endParaRPr lang="de-DE" dirty="0">
              <a:solidFill>
                <a:schemeClr val="bg1">
                  <a:lumMod val="75000"/>
                </a:schemeClr>
              </a:solidFill>
              <a:sym typeface="Symbol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tx2"/>
                </a:solidFill>
                <a:sym typeface="Symbol"/>
              </a:rPr>
              <a:t>How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long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will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it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take</a:t>
            </a:r>
            <a:r>
              <a:rPr lang="de-DE" dirty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for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the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technology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to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reach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full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commercial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acceptance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?</a:t>
            </a:r>
          </a:p>
          <a:p>
            <a:pPr>
              <a:spcAft>
                <a:spcPts val="600"/>
              </a:spcAft>
            </a:pPr>
            <a:r>
              <a:rPr lang="de-DE" dirty="0" err="1" smtClean="0">
                <a:solidFill>
                  <a:srgbClr val="C00000"/>
                </a:solidFill>
                <a:sym typeface="Symbol"/>
              </a:rPr>
              <a:t>Answer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: 4 out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of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18 ‘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already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reached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‘,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others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between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2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and</a:t>
            </a:r>
            <a:r>
              <a:rPr lang="de-DE" dirty="0" smtClean="0">
                <a:solidFill>
                  <a:srgbClr val="C00000"/>
                </a:solidFill>
                <a:sym typeface="Symbol"/>
              </a:rPr>
              <a:t> 10 </a:t>
            </a:r>
            <a:r>
              <a:rPr lang="de-DE" dirty="0" err="1" smtClean="0">
                <a:solidFill>
                  <a:srgbClr val="C00000"/>
                </a:solidFill>
                <a:sym typeface="Symbol"/>
              </a:rPr>
              <a:t>years</a:t>
            </a:r>
            <a:endParaRPr lang="de-DE" dirty="0" smtClean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79720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677108"/>
          </a:xfrm>
        </p:spPr>
        <p:txBody>
          <a:bodyPr/>
          <a:lstStyle/>
          <a:p>
            <a:pPr algn="l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sz="2000" dirty="0" smtClean="0"/>
              <a:t>– </a:t>
            </a:r>
            <a:br>
              <a:rPr lang="de-DE" sz="2000" dirty="0" smtClean="0"/>
            </a:br>
            <a:r>
              <a:rPr lang="de-DE" sz="2000" dirty="0"/>
              <a:t>A</a:t>
            </a:r>
            <a:r>
              <a:rPr lang="de-DE" sz="2000" dirty="0" smtClean="0"/>
              <a:t>ssessment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stakeholder</a:t>
            </a:r>
            <a:r>
              <a:rPr lang="de-DE" sz="2000" dirty="0" smtClean="0"/>
              <a:t> </a:t>
            </a:r>
            <a:r>
              <a:rPr lang="de-DE" sz="2000" dirty="0" err="1" smtClean="0"/>
              <a:t>acceptance</a:t>
            </a:r>
            <a:r>
              <a:rPr lang="de-DE" sz="2000" dirty="0"/>
              <a:t> </a:t>
            </a:r>
            <a:r>
              <a:rPr lang="de-DE" sz="2000" dirty="0" smtClean="0"/>
              <a:t> (</a:t>
            </a:r>
            <a:r>
              <a:rPr lang="de-DE" sz="2000" dirty="0" err="1" smtClean="0"/>
              <a:t>pre</a:t>
            </a:r>
            <a:r>
              <a:rPr lang="de-DE" sz="2000" dirty="0" smtClean="0"/>
              <a:t>-workshop </a:t>
            </a:r>
            <a:r>
              <a:rPr lang="de-DE" sz="2000" dirty="0" err="1" smtClean="0"/>
              <a:t>survey</a:t>
            </a:r>
            <a:r>
              <a:rPr lang="de-DE" sz="2000" dirty="0"/>
              <a:t>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7050" y="1361926"/>
            <a:ext cx="79248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IEA Wind Task 32 Workshop on Floating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System </a:t>
            </a:r>
          </a:p>
          <a:p>
            <a:pPr>
              <a:spcAft>
                <a:spcPts val="2400"/>
              </a:spcAft>
            </a:pPr>
            <a:r>
              <a:rPr lang="de-DE" dirty="0" err="1" smtClean="0">
                <a:sym typeface="Symbol"/>
              </a:rPr>
              <a:t>pre</a:t>
            </a:r>
            <a:r>
              <a:rPr lang="de-DE" dirty="0" smtClean="0">
                <a:sym typeface="Symbol"/>
              </a:rPr>
              <a:t>-workshop </a:t>
            </a:r>
            <a:r>
              <a:rPr lang="de-DE" dirty="0" err="1" smtClean="0">
                <a:sym typeface="Symbol"/>
              </a:rPr>
              <a:t>survey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answered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by</a:t>
            </a:r>
            <a:r>
              <a:rPr lang="de-DE" dirty="0" smtClean="0">
                <a:sym typeface="Symbol"/>
              </a:rPr>
              <a:t> 18 </a:t>
            </a:r>
            <a:r>
              <a:rPr lang="de-DE" dirty="0" err="1" smtClean="0">
                <a:sym typeface="Symbol"/>
              </a:rPr>
              <a:t>participants</a:t>
            </a:r>
            <a:r>
              <a:rPr lang="de-DE" dirty="0" smtClean="0">
                <a:sym typeface="Symbol"/>
              </a:rPr>
              <a:t> </a:t>
            </a:r>
            <a:r>
              <a:rPr lang="de-DE" sz="1600" dirty="0" smtClean="0">
                <a:sym typeface="Symbol"/>
              </a:rPr>
              <a:t>(incl. OEMs, Consultants,    Project </a:t>
            </a:r>
            <a:r>
              <a:rPr lang="de-DE" sz="1600" dirty="0" err="1" smtClean="0">
                <a:sym typeface="Symbol"/>
              </a:rPr>
              <a:t>developers</a:t>
            </a:r>
            <a:r>
              <a:rPr lang="de-DE" sz="1600" dirty="0" smtClean="0">
                <a:sym typeface="Symbol"/>
              </a:rPr>
              <a:t>, </a:t>
            </a:r>
            <a:r>
              <a:rPr lang="de-DE" sz="1600" dirty="0" err="1" smtClean="0">
                <a:sym typeface="Symbol"/>
              </a:rPr>
              <a:t>Academics</a:t>
            </a:r>
            <a:r>
              <a:rPr lang="de-DE" sz="1600" dirty="0" smtClean="0">
                <a:sym typeface="Symbol"/>
              </a:rPr>
              <a:t>)</a:t>
            </a:r>
            <a:endParaRPr lang="de-DE" sz="1600" dirty="0">
              <a:sym typeface="Symbol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olidFill>
                  <a:schemeClr val="tx2"/>
                </a:solidFill>
                <a:sym typeface="Symbol"/>
              </a:rPr>
              <a:t>… also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asked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chemeClr val="tx2"/>
                </a:solidFill>
                <a:sym typeface="Symbol"/>
              </a:rPr>
              <a:t>for</a:t>
            </a:r>
            <a:r>
              <a:rPr lang="de-DE" dirty="0" smtClean="0">
                <a:solidFill>
                  <a:schemeClr val="tx2"/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Symbol"/>
              </a:rPr>
              <a:t>‘most relevant technology gaps’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  <a:sym typeface="Symbol"/>
              </a:rPr>
              <a:t>(gap is defined as an issue that needs to be resolved in order to increase the technology’s maturity)</a:t>
            </a:r>
            <a:endParaRPr lang="en-US" sz="1600" dirty="0">
              <a:solidFill>
                <a:schemeClr val="tx2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de-DE" dirty="0" smtClean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0964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677108"/>
          </a:xfrm>
        </p:spPr>
        <p:txBody>
          <a:bodyPr/>
          <a:lstStyle/>
          <a:p>
            <a:pPr algn="l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sz="2000" dirty="0" smtClean="0"/>
              <a:t>– </a:t>
            </a:r>
            <a:br>
              <a:rPr lang="de-DE" sz="2000" dirty="0" smtClean="0"/>
            </a:br>
            <a:r>
              <a:rPr lang="de-DE" sz="2000" dirty="0" err="1" smtClean="0"/>
              <a:t>Identification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technology</a:t>
            </a:r>
            <a:r>
              <a:rPr lang="de-DE" sz="2000" dirty="0" smtClean="0"/>
              <a:t> </a:t>
            </a:r>
            <a:r>
              <a:rPr lang="de-DE" sz="2000" dirty="0" err="1" smtClean="0"/>
              <a:t>gaps</a:t>
            </a:r>
            <a:r>
              <a:rPr lang="de-DE" sz="2000" dirty="0" smtClean="0"/>
              <a:t>  (</a:t>
            </a:r>
            <a:r>
              <a:rPr lang="de-DE" sz="2000" dirty="0" err="1" smtClean="0"/>
              <a:t>workshop</a:t>
            </a:r>
            <a:r>
              <a:rPr lang="de-DE" sz="2000" dirty="0" smtClean="0"/>
              <a:t>)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527050" y="1361926"/>
            <a:ext cx="79248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IEA Wind Task 32 Workshop on Floating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System </a:t>
            </a:r>
          </a:p>
          <a:p>
            <a:pPr>
              <a:spcAft>
                <a:spcPts val="600"/>
              </a:spcAft>
            </a:pPr>
            <a:endParaRPr lang="de-DE" dirty="0" smtClean="0">
              <a:solidFill>
                <a:schemeClr val="tx2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ym typeface="Symbol"/>
              </a:rPr>
              <a:t>Outcome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workshop</a:t>
            </a:r>
            <a:r>
              <a:rPr lang="de-DE" dirty="0" smtClean="0">
                <a:sym typeface="Symbol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de-DE" sz="1600" dirty="0" smtClean="0">
                <a:sym typeface="Symbol"/>
              </a:rPr>
              <a:t>(</a:t>
            </a:r>
            <a:r>
              <a:rPr lang="de-DE" sz="1600" dirty="0" err="1" smtClean="0">
                <a:sym typeface="Symbol"/>
              </a:rPr>
              <a:t>gaps</a:t>
            </a:r>
            <a:r>
              <a:rPr lang="de-DE" sz="1600" dirty="0" smtClean="0">
                <a:sym typeface="Symbol"/>
              </a:rPr>
              <a:t>  </a:t>
            </a:r>
            <a:r>
              <a:rPr lang="de-DE" sz="1600" dirty="0" err="1" smtClean="0">
                <a:sym typeface="Symbol"/>
              </a:rPr>
              <a:t>requirements</a:t>
            </a:r>
            <a:r>
              <a:rPr lang="de-DE" sz="1600" dirty="0" smtClean="0">
                <a:sym typeface="Symbol"/>
              </a:rPr>
              <a:t>)</a:t>
            </a:r>
            <a:endParaRPr lang="de-DE" sz="1600" dirty="0"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de-DE" sz="1600" dirty="0" smtClean="0">
                <a:sym typeface="Symbol"/>
              </a:rPr>
              <a:t>Gap 1: </a:t>
            </a:r>
            <a:r>
              <a:rPr lang="de-DE" sz="1600" dirty="0" err="1" smtClean="0">
                <a:sym typeface="Symbol"/>
              </a:rPr>
              <a:t>well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defined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uncertainty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framework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for</a:t>
            </a:r>
            <a:r>
              <a:rPr lang="de-DE" sz="1600" dirty="0" smtClean="0">
                <a:sym typeface="Symbol"/>
              </a:rPr>
              <a:t> FLS wind </a:t>
            </a:r>
            <a:r>
              <a:rPr lang="de-DE" sz="1600" dirty="0" err="1" smtClean="0">
                <a:sym typeface="Symbol"/>
              </a:rPr>
              <a:t>speed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measurements</a:t>
            </a:r>
            <a:endParaRPr lang="de-DE" sz="1600" dirty="0" smtClean="0"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de-DE" sz="1600" dirty="0" smtClean="0">
                <a:sym typeface="Symbol"/>
              </a:rPr>
              <a:t>Gap 2: </a:t>
            </a:r>
            <a:r>
              <a:rPr lang="de-DE" sz="1600" dirty="0" err="1" smtClean="0">
                <a:sym typeface="Symbol"/>
              </a:rPr>
              <a:t>increase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of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investors</a:t>
            </a:r>
            <a:r>
              <a:rPr lang="de-DE" sz="1600" dirty="0" smtClean="0">
                <a:sym typeface="Symbol"/>
              </a:rPr>
              <a:t>‘ </a:t>
            </a:r>
            <a:r>
              <a:rPr lang="de-DE" sz="1600" dirty="0" err="1" smtClean="0">
                <a:sym typeface="Symbol"/>
              </a:rPr>
              <a:t>confidence</a:t>
            </a:r>
            <a:r>
              <a:rPr lang="de-DE" sz="1600" dirty="0" smtClean="0">
                <a:sym typeface="Symbol"/>
              </a:rPr>
              <a:t> (</a:t>
            </a:r>
            <a:r>
              <a:rPr lang="de-DE" sz="1600" dirty="0" err="1" smtClean="0">
                <a:sym typeface="Symbol"/>
              </a:rPr>
              <a:t>with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appropriate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further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stakeholder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activities</a:t>
            </a:r>
            <a:r>
              <a:rPr lang="de-DE" sz="1600" dirty="0" smtClean="0"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de-DE" sz="1600" dirty="0" smtClean="0">
                <a:sym typeface="Symbol"/>
              </a:rPr>
              <a:t>Gap 3: </a:t>
            </a:r>
            <a:r>
              <a:rPr lang="de-DE" sz="1600" dirty="0" err="1" smtClean="0">
                <a:sym typeface="Symbol"/>
              </a:rPr>
              <a:t>re-defined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validation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framework</a:t>
            </a:r>
            <a:r>
              <a:rPr lang="de-DE" sz="1600" dirty="0" smtClean="0">
                <a:sym typeface="Symbol"/>
              </a:rPr>
              <a:t> (</a:t>
            </a:r>
            <a:r>
              <a:rPr lang="de-DE" sz="1600" dirty="0" err="1" smtClean="0">
                <a:sym typeface="Symbol"/>
              </a:rPr>
              <a:t>scope</a:t>
            </a:r>
            <a:r>
              <a:rPr lang="de-DE" sz="1600" dirty="0" smtClean="0">
                <a:sym typeface="Symbol"/>
              </a:rPr>
              <a:t>, </a:t>
            </a:r>
            <a:r>
              <a:rPr lang="de-DE" sz="1600" dirty="0" err="1" smtClean="0">
                <a:sym typeface="Symbol"/>
              </a:rPr>
              <a:t>reference</a:t>
            </a:r>
            <a:r>
              <a:rPr lang="de-DE" sz="1600" dirty="0" smtClean="0">
                <a:sym typeface="Symbol"/>
              </a:rPr>
              <a:t>, </a:t>
            </a:r>
            <a:r>
              <a:rPr lang="de-DE" sz="1600" dirty="0" err="1" smtClean="0">
                <a:sym typeface="Symbol"/>
              </a:rPr>
              <a:t>possibly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adjusted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to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use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case</a:t>
            </a:r>
            <a:r>
              <a:rPr lang="de-DE" sz="1600" dirty="0" smtClean="0">
                <a:sym typeface="Symbol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de-DE" sz="1600" dirty="0" smtClean="0">
                <a:sym typeface="Symbol"/>
              </a:rPr>
              <a:t>Gap 4: alternative </a:t>
            </a:r>
            <a:r>
              <a:rPr lang="de-DE" sz="1600" dirty="0" err="1" smtClean="0">
                <a:sym typeface="Symbol"/>
              </a:rPr>
              <a:t>approaches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for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validation</a:t>
            </a:r>
            <a:r>
              <a:rPr lang="de-DE" sz="1600" dirty="0" smtClean="0">
                <a:sym typeface="Symbol"/>
              </a:rPr>
              <a:t> (?)</a:t>
            </a:r>
          </a:p>
          <a:p>
            <a:pPr>
              <a:spcAft>
                <a:spcPts val="1200"/>
              </a:spcAft>
            </a:pPr>
            <a:r>
              <a:rPr lang="de-DE" sz="1600" dirty="0" smtClean="0">
                <a:sym typeface="Symbol"/>
              </a:rPr>
              <a:t>Gap 5: </a:t>
            </a:r>
            <a:r>
              <a:rPr lang="de-DE" sz="1600" dirty="0" err="1">
                <a:sym typeface="Symbol"/>
              </a:rPr>
              <a:t>T</a:t>
            </a:r>
            <a:r>
              <a:rPr lang="de-DE" sz="1600" dirty="0" err="1" smtClean="0">
                <a:sym typeface="Symbol"/>
              </a:rPr>
              <a:t>urbulence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>
                <a:sym typeface="Symbol"/>
              </a:rPr>
              <a:t>I</a:t>
            </a:r>
            <a:r>
              <a:rPr lang="de-DE" sz="1600" dirty="0" err="1" smtClean="0">
                <a:sym typeface="Symbol"/>
              </a:rPr>
              <a:t>ntensity</a:t>
            </a:r>
            <a:r>
              <a:rPr lang="de-DE" sz="1600" dirty="0" smtClean="0">
                <a:sym typeface="Symbol"/>
              </a:rPr>
              <a:t> (TI) </a:t>
            </a:r>
            <a:r>
              <a:rPr lang="de-DE" sz="1600" dirty="0" err="1" smtClean="0">
                <a:sym typeface="Symbol"/>
              </a:rPr>
              <a:t>measurements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from</a:t>
            </a:r>
            <a:r>
              <a:rPr lang="de-DE" sz="1600" dirty="0" smtClean="0">
                <a:sym typeface="Symbol"/>
              </a:rPr>
              <a:t> FLS (</a:t>
            </a:r>
            <a:r>
              <a:rPr lang="de-DE" sz="1600" dirty="0" err="1" smtClean="0">
                <a:sym typeface="Symbol"/>
              </a:rPr>
              <a:t>transfer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of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existing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knowledge</a:t>
            </a:r>
            <a:r>
              <a:rPr lang="de-DE" sz="1600" dirty="0" smtClean="0">
                <a:sym typeface="Symbol"/>
              </a:rPr>
              <a:t> 	</a:t>
            </a:r>
            <a:r>
              <a:rPr lang="de-DE" sz="1600" dirty="0" err="1" smtClean="0">
                <a:sym typeface="Symbol"/>
              </a:rPr>
              <a:t>from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Lidar</a:t>
            </a:r>
            <a:r>
              <a:rPr lang="de-DE" sz="1600" dirty="0" smtClean="0">
                <a:sym typeface="Symbol"/>
              </a:rPr>
              <a:t> TI </a:t>
            </a:r>
            <a:r>
              <a:rPr lang="de-DE" sz="1600" dirty="0" err="1" smtClean="0">
                <a:sym typeface="Symbol"/>
              </a:rPr>
              <a:t>data</a:t>
            </a:r>
            <a:r>
              <a:rPr lang="de-DE" sz="1600" dirty="0" smtClean="0">
                <a:sym typeface="Symbol"/>
              </a:rPr>
              <a:t>, </a:t>
            </a:r>
            <a:r>
              <a:rPr lang="de-DE" sz="1600" dirty="0" err="1" smtClean="0">
                <a:sym typeface="Symbol"/>
              </a:rPr>
              <a:t>and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further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work</a:t>
            </a:r>
            <a:r>
              <a:rPr lang="de-DE" sz="1600" dirty="0" smtClean="0">
                <a:sym typeface="Symbol"/>
              </a:rPr>
              <a:t>) </a:t>
            </a:r>
            <a:endParaRPr lang="en-US" sz="1600" dirty="0">
              <a:sym typeface="Symbol"/>
            </a:endParaRPr>
          </a:p>
          <a:p>
            <a:pPr>
              <a:spcAft>
                <a:spcPts val="600"/>
              </a:spcAft>
            </a:pPr>
            <a:endParaRPr lang="de-DE" dirty="0" smtClean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57200"/>
            <a:ext cx="275205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66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677108"/>
          </a:xfrm>
        </p:spPr>
        <p:txBody>
          <a:bodyPr/>
          <a:lstStyle/>
          <a:p>
            <a:pPr algn="l"/>
            <a:r>
              <a:rPr lang="de-DE" dirty="0" err="1" smtClean="0"/>
              <a:t>Requirement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r>
              <a:rPr lang="de-DE" dirty="0" smtClean="0"/>
              <a:t> –</a:t>
            </a:r>
            <a:br>
              <a:rPr lang="de-DE" dirty="0" smtClean="0"/>
            </a:br>
            <a:r>
              <a:rPr lang="de-DE" sz="2000" dirty="0" err="1" smtClean="0"/>
              <a:t>Example</a:t>
            </a:r>
            <a:r>
              <a:rPr lang="de-DE" sz="2000" dirty="0" smtClean="0"/>
              <a:t> ‘</a:t>
            </a:r>
            <a:r>
              <a:rPr lang="de-DE" sz="2000" dirty="0" err="1" smtClean="0"/>
              <a:t>uncertainty</a:t>
            </a:r>
            <a:r>
              <a:rPr lang="de-DE" sz="2000" dirty="0" smtClean="0"/>
              <a:t> </a:t>
            </a:r>
            <a:r>
              <a:rPr lang="de-DE" sz="2000" dirty="0" err="1" smtClean="0"/>
              <a:t>framework</a:t>
            </a:r>
            <a:r>
              <a:rPr lang="de-DE" sz="2000" dirty="0" smtClean="0"/>
              <a:t>‘</a:t>
            </a:r>
            <a:endParaRPr lang="de-DE" sz="2000" dirty="0"/>
          </a:p>
        </p:txBody>
      </p:sp>
      <p:graphicFrame>
        <p:nvGraphicFramePr>
          <p:cNvPr id="6" name="Diagramm 5"/>
          <p:cNvGraphicFramePr/>
          <p:nvPr>
            <p:extLst>
              <p:ext uri="{D42A27DB-BD31-4B8C-83A1-F6EECF244321}">
                <p14:modId xmlns:p14="http://schemas.microsoft.com/office/powerpoint/2010/main" val="3494409453"/>
              </p:ext>
            </p:extLst>
          </p:nvPr>
        </p:nvGraphicFramePr>
        <p:xfrm>
          <a:off x="1212850" y="1905000"/>
          <a:ext cx="5334000" cy="4114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6407150" y="2630269"/>
            <a:ext cx="2578100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Q1 2017: </a:t>
            </a:r>
          </a:p>
          <a:p>
            <a:r>
              <a:rPr lang="en-US" dirty="0" smtClean="0"/>
              <a:t>Step-by-step </a:t>
            </a:r>
            <a:r>
              <a:rPr lang="en-US" dirty="0"/>
              <a:t>framework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0850" y="1295400"/>
            <a:ext cx="792480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endParaRPr lang="de-DE" i="1" dirty="0">
              <a:sym typeface="Symbol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de-DE" i="1" dirty="0">
              <a:sym typeface="Symbol"/>
            </a:endParaRPr>
          </a:p>
          <a:p>
            <a:pPr>
              <a:spcAft>
                <a:spcPts val="0"/>
              </a:spcAft>
            </a:pPr>
            <a:r>
              <a:rPr lang="de-DE" dirty="0" smtClean="0">
                <a:sym typeface="Symbol"/>
              </a:rPr>
              <a:t>‘Roadmaps‘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gaps</a:t>
            </a:r>
            <a:r>
              <a:rPr lang="de-DE" dirty="0" smtClean="0">
                <a:sym typeface="Symbol"/>
              </a:rPr>
              <a:t>/</a:t>
            </a:r>
            <a:r>
              <a:rPr lang="de-DE" dirty="0" err="1" smtClean="0">
                <a:sym typeface="Symbol"/>
              </a:rPr>
              <a:t>requirements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>
                <a:sym typeface="Symbol"/>
              </a:rPr>
              <a:t>r</a:t>
            </a:r>
            <a:r>
              <a:rPr lang="de-DE" dirty="0" err="1" smtClean="0">
                <a:sym typeface="Symbol"/>
              </a:rPr>
              <a:t>esult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from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group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work</a:t>
            </a:r>
            <a:endParaRPr lang="de-DE" dirty="0" smtClean="0">
              <a:sym typeface="Symbol"/>
            </a:endParaRPr>
          </a:p>
          <a:p>
            <a:pPr>
              <a:spcAft>
                <a:spcPts val="600"/>
              </a:spcAft>
            </a:pPr>
            <a:r>
              <a:rPr lang="de-DE" dirty="0" smtClean="0">
                <a:sym typeface="Symbol"/>
              </a:rPr>
              <a:t>e.g.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Gap 1 – ‘</a:t>
            </a:r>
            <a:r>
              <a:rPr lang="de-DE" dirty="0" err="1" smtClean="0">
                <a:sym typeface="Symbol"/>
              </a:rPr>
              <a:t>uncertainty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framework</a:t>
            </a:r>
            <a:r>
              <a:rPr lang="de-DE" dirty="0" smtClean="0">
                <a:sym typeface="Symbol"/>
              </a:rPr>
              <a:t>‘:</a:t>
            </a:r>
            <a:endParaRPr lang="en-US" dirty="0" smtClean="0">
              <a:solidFill>
                <a:srgbClr val="C0000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27050" y="136192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IEA Wind Task 32 Workshop on Floating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System </a:t>
            </a:r>
          </a:p>
          <a:p>
            <a:pPr>
              <a:spcAft>
                <a:spcPts val="600"/>
              </a:spcAft>
            </a:pPr>
            <a:endParaRPr lang="de-DE" dirty="0" smtClean="0">
              <a:solidFill>
                <a:schemeClr val="tx2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22806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Recommended Practices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066801"/>
            <a:ext cx="17843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feld 3"/>
          <p:cNvSpPr txBox="1"/>
          <p:nvPr/>
        </p:nvSpPr>
        <p:spPr>
          <a:xfrm>
            <a:off x="2508250" y="990600"/>
            <a:ext cx="58674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IEA Wind Annex 32 Work Package 1.5</a:t>
            </a:r>
          </a:p>
          <a:p>
            <a:r>
              <a:rPr lang="de-DE" sz="1600" b="1" dirty="0" smtClean="0"/>
              <a:t>State-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-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-Art Report: Recommended Practices </a:t>
            </a:r>
            <a:r>
              <a:rPr lang="de-DE" sz="1600" b="1" dirty="0" err="1" smtClean="0"/>
              <a:t>for</a:t>
            </a:r>
            <a:r>
              <a:rPr lang="de-DE" sz="1600" b="1" dirty="0" smtClean="0"/>
              <a:t> Floating </a:t>
            </a:r>
            <a:r>
              <a:rPr lang="de-DE" sz="1600" b="1" dirty="0" err="1" smtClean="0"/>
              <a:t>Lidar</a:t>
            </a:r>
            <a:r>
              <a:rPr lang="de-DE" sz="1600" b="1" dirty="0" smtClean="0"/>
              <a:t> Systems</a:t>
            </a:r>
          </a:p>
          <a:p>
            <a:pPr>
              <a:spcAft>
                <a:spcPts val="600"/>
              </a:spcAft>
            </a:pPr>
            <a:r>
              <a:rPr lang="de-DE" sz="1600" dirty="0" err="1" smtClean="0"/>
              <a:t>Issue</a:t>
            </a:r>
            <a:r>
              <a:rPr lang="de-DE" sz="1600" dirty="0" smtClean="0"/>
              <a:t> 1.0, Feb. 2016</a:t>
            </a:r>
          </a:p>
          <a:p>
            <a:r>
              <a:rPr lang="de-DE" sz="1600" dirty="0" smtClean="0"/>
              <a:t>+ update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document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additional </a:t>
            </a:r>
            <a:r>
              <a:rPr lang="de-DE" sz="1600" dirty="0" err="1" smtClean="0"/>
              <a:t>content</a:t>
            </a:r>
            <a:endParaRPr lang="de-DE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450" y="2514600"/>
            <a:ext cx="3314699" cy="3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057899" y="4038600"/>
            <a:ext cx="2851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i</a:t>
            </a:r>
            <a:r>
              <a:rPr lang="de-DE" sz="1600" dirty="0" smtClean="0"/>
              <a:t>n total 120 RPs </a:t>
            </a:r>
          </a:p>
          <a:p>
            <a:r>
              <a:rPr lang="de-DE" sz="1600" dirty="0" err="1" smtClean="0"/>
              <a:t>and</a:t>
            </a:r>
            <a:r>
              <a:rPr lang="de-DE" sz="1600" dirty="0" smtClean="0"/>
              <a:t> a </a:t>
            </a:r>
            <a:r>
              <a:rPr lang="de-DE" sz="1600" dirty="0" err="1" smtClean="0"/>
              <a:t>number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notes</a:t>
            </a:r>
            <a:r>
              <a:rPr lang="de-DE" sz="1600" dirty="0" smtClean="0"/>
              <a:t>, </a:t>
            </a:r>
          </a:p>
          <a:p>
            <a:r>
              <a:rPr lang="de-DE" sz="1600" dirty="0" smtClean="0"/>
              <a:t>all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focus</a:t>
            </a:r>
            <a:r>
              <a:rPr lang="de-DE" sz="1600" dirty="0" smtClean="0"/>
              <a:t> on </a:t>
            </a:r>
            <a:r>
              <a:rPr lang="de-DE" sz="1600" dirty="0" err="1" smtClean="0"/>
              <a:t>performing</a:t>
            </a:r>
            <a:r>
              <a:rPr lang="de-DE" sz="1600" dirty="0" smtClean="0"/>
              <a:t> wind </a:t>
            </a:r>
            <a:r>
              <a:rPr lang="de-DE" sz="1600" dirty="0" err="1" smtClean="0"/>
              <a:t>resource</a:t>
            </a:r>
            <a:r>
              <a:rPr lang="de-DE" sz="1600" dirty="0" smtClean="0"/>
              <a:t> </a:t>
            </a:r>
            <a:r>
              <a:rPr lang="de-DE" sz="1600" dirty="0" err="1" smtClean="0"/>
              <a:t>assessment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FLS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146050" y="3776990"/>
            <a:ext cx="2546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 smtClean="0">
                <a:solidFill>
                  <a:schemeClr val="accent1"/>
                </a:solidFill>
              </a:rPr>
              <a:t>(</a:t>
            </a:r>
            <a:r>
              <a:rPr lang="de-DE" sz="1400" dirty="0" err="1" smtClean="0">
                <a:solidFill>
                  <a:schemeClr val="accent1"/>
                </a:solidFill>
              </a:rPr>
              <a:t>available</a:t>
            </a:r>
            <a:r>
              <a:rPr lang="de-DE" sz="1400" dirty="0" smtClean="0">
                <a:solidFill>
                  <a:schemeClr val="accent1"/>
                </a:solidFill>
              </a:rPr>
              <a:t> online – </a:t>
            </a:r>
            <a:r>
              <a:rPr lang="de-DE" sz="1400" dirty="0">
                <a:solidFill>
                  <a:schemeClr val="accent1"/>
                </a:solidFill>
              </a:rPr>
              <a:t>http://www.ieawindtask32.org/download/task32documents</a:t>
            </a:r>
            <a:r>
              <a:rPr lang="de-DE" sz="1400" dirty="0" smtClean="0">
                <a:solidFill>
                  <a:schemeClr val="accent1"/>
                </a:solidFill>
              </a:rPr>
              <a:t>/)</a:t>
            </a:r>
            <a:endParaRPr lang="de-DE" sz="1400" dirty="0">
              <a:solidFill>
                <a:schemeClr val="accent1"/>
              </a:solidFill>
            </a:endParaRPr>
          </a:p>
          <a:p>
            <a:pPr algn="ctr"/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2373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Technology update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outlook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7051" y="1371600"/>
            <a:ext cx="830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First </a:t>
            </a:r>
            <a:r>
              <a:rPr lang="de-DE" dirty="0" err="1" smtClean="0"/>
              <a:t>commercial</a:t>
            </a:r>
            <a:r>
              <a:rPr lang="de-DE" dirty="0" smtClean="0"/>
              <a:t> wind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assessments</a:t>
            </a:r>
            <a:r>
              <a:rPr lang="de-DE" dirty="0" smtClean="0"/>
              <a:t> </a:t>
            </a:r>
            <a:r>
              <a:rPr lang="de-DE" dirty="0" err="1" smtClean="0"/>
              <a:t>based</a:t>
            </a:r>
            <a:r>
              <a:rPr lang="de-DE" dirty="0" smtClean="0"/>
              <a:t> on FLS </a:t>
            </a:r>
            <a:r>
              <a:rPr lang="de-DE" dirty="0" err="1" smtClean="0"/>
              <a:t>reported</a:t>
            </a:r>
            <a:endParaRPr lang="de-DE" dirty="0"/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Market </a:t>
            </a:r>
            <a:r>
              <a:rPr lang="de-DE" dirty="0" err="1" smtClean="0"/>
              <a:t>of</a:t>
            </a:r>
            <a:r>
              <a:rPr lang="de-DE" dirty="0" smtClean="0"/>
              <a:t> FLS </a:t>
            </a:r>
            <a:r>
              <a:rPr lang="de-DE" dirty="0" err="1" smtClean="0"/>
              <a:t>providers</a:t>
            </a:r>
            <a:r>
              <a:rPr lang="de-DE" dirty="0" smtClean="0"/>
              <a:t> still diverse </a:t>
            </a:r>
            <a:r>
              <a:rPr lang="de-DE" sz="1600" dirty="0" smtClean="0"/>
              <a:t>(different </a:t>
            </a:r>
            <a:r>
              <a:rPr lang="de-DE" sz="1600" dirty="0" err="1" smtClean="0"/>
              <a:t>buoy</a:t>
            </a:r>
            <a:r>
              <a:rPr lang="de-DE" sz="1600" dirty="0" smtClean="0"/>
              <a:t> </a:t>
            </a:r>
            <a:r>
              <a:rPr lang="de-DE" sz="1600" dirty="0" err="1" smtClean="0"/>
              <a:t>designs</a:t>
            </a:r>
            <a:r>
              <a:rPr lang="de-DE" sz="1600" dirty="0" smtClean="0"/>
              <a:t>, </a:t>
            </a:r>
            <a:r>
              <a:rPr lang="de-DE" sz="1600" dirty="0" err="1" smtClean="0"/>
              <a:t>integrated</a:t>
            </a:r>
            <a:r>
              <a:rPr lang="de-DE" sz="1600" dirty="0" smtClean="0"/>
              <a:t> </a:t>
            </a:r>
            <a:r>
              <a:rPr lang="de-DE" sz="1600" dirty="0" err="1" smtClean="0"/>
              <a:t>lidar</a:t>
            </a:r>
            <a:r>
              <a:rPr lang="de-DE" sz="1600" dirty="0" smtClean="0"/>
              <a:t> </a:t>
            </a:r>
            <a:r>
              <a:rPr lang="de-DE" sz="1600" dirty="0" err="1" smtClean="0"/>
              <a:t>technology</a:t>
            </a:r>
            <a:r>
              <a:rPr lang="de-DE" sz="1600" dirty="0" smtClean="0"/>
              <a:t> etc.)</a:t>
            </a:r>
            <a:r>
              <a:rPr lang="de-DE" dirty="0" smtClean="0"/>
              <a:t> – IEA Wind RPs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but do not </a:t>
            </a:r>
            <a:r>
              <a:rPr lang="de-DE" dirty="0" err="1" smtClean="0"/>
              <a:t>limit</a:t>
            </a:r>
            <a:r>
              <a:rPr lang="de-DE" dirty="0" smtClean="0"/>
              <a:t> </a:t>
            </a:r>
            <a:r>
              <a:rPr lang="de-DE" dirty="0" err="1" smtClean="0"/>
              <a:t>diversity</a:t>
            </a:r>
            <a:endParaRPr lang="de-DE" dirty="0" smtClean="0"/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After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performance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validated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,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measurements</a:t>
            </a:r>
            <a:r>
              <a:rPr lang="de-DE" dirty="0" smtClean="0"/>
              <a:t> </a:t>
            </a:r>
            <a:r>
              <a:rPr lang="de-DE" dirty="0" err="1" smtClean="0"/>
              <a:t>requires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consideration</a:t>
            </a:r>
            <a:r>
              <a:rPr lang="de-DE" dirty="0" smtClean="0"/>
              <a:t>. </a:t>
            </a:r>
            <a:r>
              <a:rPr lang="de-DE" sz="1600" dirty="0" smtClean="0"/>
              <a:t>(Do </a:t>
            </a:r>
            <a:r>
              <a:rPr lang="de-DE" sz="1600" dirty="0" err="1" smtClean="0"/>
              <a:t>we</a:t>
            </a:r>
            <a:r>
              <a:rPr lang="de-DE" sz="1600" dirty="0" smtClean="0"/>
              <a:t> </a:t>
            </a:r>
            <a:r>
              <a:rPr lang="de-DE" sz="1600" dirty="0" err="1" smtClean="0"/>
              <a:t>need</a:t>
            </a:r>
            <a:r>
              <a:rPr lang="de-DE" sz="1600" dirty="0" smtClean="0"/>
              <a:t> </a:t>
            </a:r>
            <a:r>
              <a:rPr lang="de-DE" sz="1600" dirty="0" err="1" smtClean="0"/>
              <a:t>refined</a:t>
            </a:r>
            <a:r>
              <a:rPr lang="de-DE" sz="1600" dirty="0" smtClean="0"/>
              <a:t> KPIs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en-US" sz="1600" dirty="0" smtClean="0"/>
              <a:t>‘commercial’ status?</a:t>
            </a:r>
            <a:r>
              <a:rPr lang="de-DE" sz="1600" dirty="0" smtClean="0"/>
              <a:t>)</a:t>
            </a:r>
          </a:p>
          <a:p>
            <a:pPr>
              <a:spcAft>
                <a:spcPts val="1200"/>
              </a:spcAft>
            </a:pPr>
            <a:endParaRPr lang="de-DE" sz="1600" dirty="0" smtClean="0"/>
          </a:p>
          <a:p>
            <a:pPr>
              <a:spcAft>
                <a:spcPts val="12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683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369332"/>
          </a:xfrm>
        </p:spPr>
        <p:txBody>
          <a:bodyPr/>
          <a:lstStyle/>
          <a:p>
            <a:pPr algn="l"/>
            <a:r>
              <a:rPr lang="de-DE" dirty="0" err="1" smtClean="0"/>
              <a:t>Introduction</a:t>
            </a:r>
            <a:r>
              <a:rPr lang="de-DE" dirty="0" smtClean="0"/>
              <a:t> I</a:t>
            </a:r>
            <a:endParaRPr lang="de-DE" dirty="0"/>
          </a:p>
        </p:txBody>
      </p:sp>
      <p:pic>
        <p:nvPicPr>
          <p:cNvPr id="1026" name="Picture 2" descr="C:\Users\gotjul\Desktop\DSC004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84"/>
          <a:stretch/>
        </p:blipFill>
        <p:spPr bwMode="auto">
          <a:xfrm>
            <a:off x="528662" y="1600200"/>
            <a:ext cx="3292711" cy="365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s.campbellsci.com/images/6-129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51" y="3810000"/>
            <a:ext cx="1001092" cy="111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70919" y="1066800"/>
            <a:ext cx="837088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Wind </a:t>
            </a:r>
            <a:r>
              <a:rPr lang="de-DE" dirty="0" err="1"/>
              <a:t>l</a:t>
            </a:r>
            <a:r>
              <a:rPr lang="de-DE" dirty="0" err="1" smtClean="0"/>
              <a:t>idar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…		</a:t>
            </a:r>
            <a:r>
              <a:rPr lang="de-DE" b="1" dirty="0" err="1" smtClean="0"/>
              <a:t>onshore</a:t>
            </a:r>
            <a:r>
              <a:rPr lang="de-DE" dirty="0" smtClean="0"/>
              <a:t> – </a:t>
            </a:r>
            <a:r>
              <a:rPr lang="de-DE" dirty="0" err="1" smtClean="0"/>
              <a:t>accepted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(</a:t>
            </a:r>
            <a:r>
              <a:rPr lang="de-DE" dirty="0" err="1" smtClean="0"/>
              <a:t>almost</a:t>
            </a:r>
            <a:r>
              <a:rPr lang="de-DE" dirty="0" smtClean="0"/>
              <a:t>)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tool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				… </a:t>
            </a:r>
            <a:r>
              <a:rPr lang="de-DE" dirty="0" err="1" smtClean="0"/>
              <a:t>for</a:t>
            </a:r>
            <a:r>
              <a:rPr lang="de-DE" dirty="0" smtClean="0"/>
              <a:t> wind </a:t>
            </a:r>
            <a:r>
              <a:rPr lang="de-DE" dirty="0" err="1" smtClean="0"/>
              <a:t>resource</a:t>
            </a:r>
            <a:r>
              <a:rPr lang="de-DE" dirty="0" smtClean="0"/>
              <a:t> </a:t>
            </a:r>
            <a:r>
              <a:rPr lang="de-DE" dirty="0" err="1" smtClean="0"/>
              <a:t>assessments</a:t>
            </a:r>
            <a:endParaRPr lang="de-DE" dirty="0"/>
          </a:p>
          <a:p>
            <a:r>
              <a:rPr lang="de-DE" dirty="0" smtClean="0"/>
              <a:t>				</a:t>
            </a:r>
          </a:p>
          <a:p>
            <a:r>
              <a:rPr lang="de-DE" dirty="0"/>
              <a:t>	</a:t>
            </a:r>
            <a:r>
              <a:rPr lang="de-DE" dirty="0" smtClean="0"/>
              <a:t>			… power </a:t>
            </a:r>
            <a:r>
              <a:rPr lang="de-DE" dirty="0" err="1" smtClean="0"/>
              <a:t>curve</a:t>
            </a:r>
            <a:r>
              <a:rPr lang="de-DE" dirty="0" smtClean="0"/>
              <a:t> </a:t>
            </a:r>
            <a:r>
              <a:rPr lang="de-DE" dirty="0" err="1" smtClean="0"/>
              <a:t>tests</a:t>
            </a:r>
            <a:r>
              <a:rPr lang="de-DE" dirty="0" smtClean="0"/>
              <a:t> (in flat </a:t>
            </a:r>
            <a:r>
              <a:rPr lang="de-DE" dirty="0" err="1" smtClean="0"/>
              <a:t>terrain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 smtClean="0"/>
              <a:t>				</a:t>
            </a:r>
            <a:r>
              <a:rPr lang="de-DE" dirty="0" smtClean="0">
                <a:sym typeface="Symbol"/>
              </a:rPr>
              <a:t> </a:t>
            </a:r>
            <a:r>
              <a:rPr lang="de-DE" dirty="0" err="1" smtClean="0">
                <a:sym typeface="Symbol"/>
              </a:rPr>
              <a:t>cost-efficient</a:t>
            </a:r>
            <a:r>
              <a:rPr lang="de-DE" dirty="0" smtClean="0">
                <a:sym typeface="Symbol"/>
              </a:rPr>
              <a:t>, high </a:t>
            </a:r>
            <a:r>
              <a:rPr lang="de-DE" dirty="0" err="1" smtClean="0">
                <a:sym typeface="Symbol"/>
              </a:rPr>
              <a:t>data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quality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3962400"/>
            <a:ext cx="80830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Technology update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outlook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27051" y="1371600"/>
            <a:ext cx="8305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First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commercial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wind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resource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assessments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based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on FLS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reported</a:t>
            </a:r>
            <a:endParaRPr lang="de-DE" dirty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Market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FLS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providers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still diverse 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(different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buoy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designs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integrated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lidar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technology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etc.)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– IEA Wind RPs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set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minimum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standard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but do not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limit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diversity</a:t>
            </a:r>
            <a:endParaRPr lang="de-DE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After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general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performance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has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been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validated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most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systems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uncertainty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of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measurements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requires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more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dirty="0" err="1" smtClean="0">
                <a:solidFill>
                  <a:schemeClr val="bg1">
                    <a:lumMod val="75000"/>
                  </a:schemeClr>
                </a:solidFill>
              </a:rPr>
              <a:t>consideration</a:t>
            </a:r>
            <a:r>
              <a:rPr lang="de-DE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(Do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we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need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refined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KPIs </a:t>
            </a:r>
            <a:r>
              <a:rPr lang="de-DE" sz="1600" dirty="0" err="1" smtClean="0">
                <a:solidFill>
                  <a:schemeClr val="bg1">
                    <a:lumMod val="75000"/>
                  </a:schemeClr>
                </a:solidFill>
              </a:rPr>
              <a:t>for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75000"/>
                  </a:schemeClr>
                </a:solidFill>
              </a:rPr>
              <a:t>‘commercial’ status?</a:t>
            </a:r>
            <a:r>
              <a:rPr lang="de-DE" sz="16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FLS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sz="1600" dirty="0" smtClean="0"/>
              <a:t>(</a:t>
            </a:r>
            <a:r>
              <a:rPr lang="de-DE" sz="1600" dirty="0" err="1" smtClean="0"/>
              <a:t>beyond</a:t>
            </a:r>
            <a:r>
              <a:rPr lang="de-DE" sz="1600" dirty="0" smtClean="0"/>
              <a:t> wind </a:t>
            </a:r>
            <a:r>
              <a:rPr lang="de-DE" sz="1600" dirty="0" err="1" smtClean="0"/>
              <a:t>resource</a:t>
            </a:r>
            <a:r>
              <a:rPr lang="de-DE" sz="1600" dirty="0" smtClean="0"/>
              <a:t> </a:t>
            </a:r>
            <a:r>
              <a:rPr lang="de-DE" sz="1600" dirty="0" err="1" smtClean="0"/>
              <a:t>assessment</a:t>
            </a:r>
            <a:r>
              <a:rPr lang="de-DE" sz="1600" dirty="0" smtClean="0"/>
              <a:t>)…</a:t>
            </a:r>
          </a:p>
          <a:p>
            <a:pPr marL="742950" lvl="1" indent="-285750"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de-DE" sz="1600" dirty="0">
                <a:sym typeface="Symbol"/>
              </a:rPr>
              <a:t>A</a:t>
            </a:r>
            <a:r>
              <a:rPr lang="de-DE" sz="1600" dirty="0" smtClean="0">
                <a:sym typeface="Symbol"/>
              </a:rPr>
              <a:t>ssessment </a:t>
            </a:r>
            <a:r>
              <a:rPr lang="de-DE" sz="1600" dirty="0" err="1" smtClean="0">
                <a:sym typeface="Symbol"/>
              </a:rPr>
              <a:t>of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turbine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performance</a:t>
            </a:r>
            <a:r>
              <a:rPr lang="de-DE" sz="1600" dirty="0" smtClean="0">
                <a:sym typeface="Symbol"/>
              </a:rPr>
              <a:t> (incl. </a:t>
            </a:r>
            <a:r>
              <a:rPr lang="de-DE" sz="1600" dirty="0" err="1" smtClean="0">
                <a:sym typeface="Symbol"/>
              </a:rPr>
              <a:t>loads</a:t>
            </a:r>
            <a:r>
              <a:rPr lang="de-DE" sz="1600" dirty="0" smtClean="0">
                <a:sym typeface="Symbol"/>
              </a:rPr>
              <a:t>) – </a:t>
            </a:r>
            <a:r>
              <a:rPr lang="de-DE" sz="1600" dirty="0" err="1" smtClean="0">
                <a:sym typeface="Symbol"/>
              </a:rPr>
              <a:t>use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of</a:t>
            </a:r>
            <a:r>
              <a:rPr lang="de-DE" sz="1600" dirty="0" smtClean="0">
                <a:sym typeface="Symbol"/>
              </a:rPr>
              <a:t> TI </a:t>
            </a:r>
            <a:r>
              <a:rPr lang="de-DE" sz="1600" dirty="0" err="1" smtClean="0">
                <a:sym typeface="Symbol"/>
              </a:rPr>
              <a:t>data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from</a:t>
            </a:r>
            <a:r>
              <a:rPr lang="de-DE" sz="1600" dirty="0" smtClean="0">
                <a:sym typeface="Symbol"/>
              </a:rPr>
              <a:t> FLS </a:t>
            </a:r>
            <a:r>
              <a:rPr lang="de-DE" sz="1600" dirty="0" smtClean="0">
                <a:sym typeface="Symbol"/>
              </a:rPr>
              <a:t>(?)</a:t>
            </a:r>
            <a:endParaRPr lang="de-DE" sz="1600" dirty="0" smtClean="0">
              <a:sym typeface="Symbol"/>
            </a:endParaRPr>
          </a:p>
          <a:p>
            <a:pPr marL="742950" lvl="1" indent="-285750">
              <a:spcAft>
                <a:spcPts val="1200"/>
              </a:spcAft>
              <a:buFont typeface="Symbol" panose="05050102010706020507" pitchFamily="18" charset="2"/>
              <a:buChar char="®"/>
            </a:pPr>
            <a:r>
              <a:rPr lang="de-DE" sz="1600" dirty="0" smtClean="0">
                <a:sym typeface="Symbol"/>
              </a:rPr>
              <a:t>Power </a:t>
            </a:r>
            <a:r>
              <a:rPr lang="de-DE" sz="1600" dirty="0" err="1" smtClean="0">
                <a:sym typeface="Symbol"/>
              </a:rPr>
              <a:t>curve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tests</a:t>
            </a:r>
            <a:r>
              <a:rPr lang="de-DE" sz="1600" dirty="0" smtClean="0">
                <a:sym typeface="Symbol"/>
              </a:rPr>
              <a:t> – </a:t>
            </a:r>
            <a:r>
              <a:rPr lang="de-DE" sz="1600" dirty="0" err="1" smtClean="0">
                <a:sym typeface="Symbol"/>
              </a:rPr>
              <a:t>higher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demand</a:t>
            </a:r>
            <a:r>
              <a:rPr lang="de-DE" sz="1600" dirty="0" smtClean="0">
                <a:sym typeface="Symbol"/>
              </a:rPr>
              <a:t> on </a:t>
            </a:r>
            <a:r>
              <a:rPr lang="de-DE" sz="1600" dirty="0" err="1" smtClean="0">
                <a:sym typeface="Symbol"/>
              </a:rPr>
              <a:t>uncertainties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and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their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dirty="0" err="1" smtClean="0">
                <a:sym typeface="Symbol"/>
              </a:rPr>
              <a:t>estimation</a:t>
            </a:r>
            <a:r>
              <a:rPr lang="de-DE" sz="1600" dirty="0" smtClean="0">
                <a:sym typeface="Symbol"/>
              </a:rPr>
              <a:t> (?)</a:t>
            </a:r>
          </a:p>
          <a:p>
            <a:pPr>
              <a:spcAft>
                <a:spcPts val="1200"/>
              </a:spcAft>
            </a:pPr>
            <a:endParaRPr lang="de-DE" sz="1600" dirty="0" smtClean="0"/>
          </a:p>
          <a:p>
            <a:pPr>
              <a:spcAft>
                <a:spcPts val="12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18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Summary / </a:t>
            </a:r>
            <a:r>
              <a:rPr lang="de-DE" dirty="0" err="1" smtClean="0"/>
              <a:t>Conclusions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31851" y="1524000"/>
            <a:ext cx="7543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dirty="0" err="1" smtClean="0"/>
              <a:t>Objectives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…</a:t>
            </a: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err="1" smtClean="0"/>
              <a:t>give</a:t>
            </a:r>
            <a:r>
              <a:rPr lang="de-DE" dirty="0" smtClean="0"/>
              <a:t> an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floating</a:t>
            </a:r>
            <a:r>
              <a:rPr lang="de-DE" dirty="0" smtClean="0"/>
              <a:t>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endParaRPr lang="de-DE" dirty="0" smtClean="0"/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err="1"/>
              <a:t>e</a:t>
            </a:r>
            <a:r>
              <a:rPr lang="de-DE" dirty="0" err="1" smtClean="0"/>
              <a:t>laborate</a:t>
            </a:r>
            <a:r>
              <a:rPr lang="de-DE" dirty="0" smtClean="0"/>
              <a:t> on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reach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r>
              <a:rPr lang="de-DE" dirty="0" smtClean="0"/>
              <a:t>  </a:t>
            </a:r>
            <a:r>
              <a:rPr lang="de-DE" sz="1600" dirty="0" smtClean="0"/>
              <a:t>(in </a:t>
            </a:r>
            <a:r>
              <a:rPr lang="de-DE" sz="1600" dirty="0" err="1" smtClean="0"/>
              <a:t>terms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acceptance</a:t>
            </a:r>
            <a:r>
              <a:rPr lang="de-DE" sz="1600" dirty="0" smtClean="0"/>
              <a:t>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 err="1" smtClean="0"/>
              <a:t>industry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future</a:t>
            </a:r>
            <a:r>
              <a:rPr lang="de-DE" sz="1600" dirty="0" smtClean="0"/>
              <a:t> </a:t>
            </a:r>
            <a:r>
              <a:rPr lang="de-DE" sz="1600" dirty="0" err="1" smtClean="0"/>
              <a:t>applications</a:t>
            </a:r>
            <a:r>
              <a:rPr lang="de-DE" sz="1600" dirty="0" smtClean="0"/>
              <a:t> in </a:t>
            </a:r>
            <a:r>
              <a:rPr lang="de-DE" sz="1600" dirty="0" err="1" smtClean="0"/>
              <a:t>commercial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projects</a:t>
            </a:r>
            <a:r>
              <a:rPr lang="de-DE" sz="1600" dirty="0" smtClean="0"/>
              <a:t>, resp.)</a:t>
            </a:r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err="1"/>
              <a:t>p</a:t>
            </a:r>
            <a:r>
              <a:rPr lang="de-DE" dirty="0" err="1" smtClean="0"/>
              <a:t>resent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on </a:t>
            </a:r>
            <a:r>
              <a:rPr lang="de-DE" dirty="0" err="1" smtClean="0"/>
              <a:t>floating</a:t>
            </a:r>
            <a:r>
              <a:rPr lang="de-DE" dirty="0" smtClean="0"/>
              <a:t>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IEA Wind Task 32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868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Summary / </a:t>
            </a:r>
            <a:r>
              <a:rPr lang="de-DE" dirty="0" err="1" smtClean="0"/>
              <a:t>Conclusions</a:t>
            </a:r>
            <a:endParaRPr lang="de-DE" dirty="0"/>
          </a:p>
        </p:txBody>
      </p:sp>
      <p:pic>
        <p:nvPicPr>
          <p:cNvPr id="5" name="Picture 7" descr="C:\Users\gotjul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3778577"/>
            <a:ext cx="3050345" cy="10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31851" y="15240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Objectives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presentation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…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give</a:t>
            </a:r>
            <a:r>
              <a:rPr lang="de-DE" dirty="0" smtClean="0"/>
              <a:t> an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floating</a:t>
            </a:r>
            <a:r>
              <a:rPr lang="de-DE" dirty="0" smtClean="0"/>
              <a:t>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;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smtClean="0"/>
              <a:t>Elaborate on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reach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r>
              <a:rPr lang="de-DE" dirty="0" smtClean="0"/>
              <a:t> (in </a:t>
            </a:r>
            <a:r>
              <a:rPr lang="de-DE" dirty="0" err="1" smtClean="0"/>
              <a:t>terms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acceptance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industry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applications</a:t>
            </a:r>
            <a:r>
              <a:rPr lang="de-DE" dirty="0" smtClean="0"/>
              <a:t> in </a:t>
            </a:r>
            <a:r>
              <a:rPr lang="de-DE" dirty="0" err="1" smtClean="0"/>
              <a:t>commercial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, resp.)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dirty="0" err="1" smtClean="0"/>
              <a:t>Present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on </a:t>
            </a:r>
            <a:r>
              <a:rPr lang="de-DE" dirty="0" err="1" smtClean="0"/>
              <a:t>floating</a:t>
            </a:r>
            <a:r>
              <a:rPr lang="de-DE" dirty="0" smtClean="0"/>
              <a:t>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IEA Wind Task 32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84" t="1971" r="4423" b="2807"/>
          <a:stretch/>
        </p:blipFill>
        <p:spPr bwMode="auto">
          <a:xfrm>
            <a:off x="1285924" y="1382486"/>
            <a:ext cx="6708726" cy="420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136650" y="1371600"/>
            <a:ext cx="1676400" cy="370114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1289050" y="9906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C00000"/>
                </a:solidFill>
              </a:rPr>
              <a:t>http://www.ieawindtask32.org/meetings/workshops/</a:t>
            </a:r>
          </a:p>
        </p:txBody>
      </p:sp>
    </p:spTree>
    <p:extLst>
      <p:ext uri="{BB962C8B-B14F-4D97-AF65-F5344CB8AC3E}">
        <p14:creationId xmlns:p14="http://schemas.microsoft.com/office/powerpoint/2010/main" val="38468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457200" y="2914218"/>
            <a:ext cx="8223250" cy="438582"/>
          </a:xfrm>
        </p:spPr>
        <p:txBody>
          <a:bodyPr vert="horz" wrap="square" rtlCol="0">
            <a:spAutoFit/>
          </a:bodyPr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50" spc="75" dirty="0" smtClean="0"/>
              <a:t>Thank you </a:t>
            </a:r>
            <a:r>
              <a:rPr lang="en-US" sz="2850" spc="75" dirty="0"/>
              <a:t>f</a:t>
            </a:r>
            <a:r>
              <a:rPr lang="en-US" sz="2850" spc="75" dirty="0" smtClean="0"/>
              <a:t>or </a:t>
            </a:r>
            <a:r>
              <a:rPr lang="en-US" sz="2850" spc="75" dirty="0"/>
              <a:t>y</a:t>
            </a:r>
            <a:r>
              <a:rPr lang="en-US" sz="2850" spc="75" dirty="0" smtClean="0"/>
              <a:t>our </a:t>
            </a:r>
            <a:r>
              <a:rPr lang="en-US" sz="2850" spc="75" dirty="0"/>
              <a:t>a</a:t>
            </a:r>
            <a:r>
              <a:rPr lang="en-US" sz="2850" spc="75" dirty="0" smtClean="0"/>
              <a:t>ttention.</a:t>
            </a:r>
            <a:endParaRPr lang="en-US" sz="2850" dirty="0"/>
          </a:p>
        </p:txBody>
      </p:sp>
      <p:sp>
        <p:nvSpPr>
          <p:cNvPr id="16389" name="object 4"/>
          <p:cNvSpPr txBox="1">
            <a:spLocks noChangeArrowheads="1"/>
          </p:cNvSpPr>
          <p:nvPr/>
        </p:nvSpPr>
        <p:spPr bwMode="auto">
          <a:xfrm>
            <a:off x="2435225" y="3959423"/>
            <a:ext cx="426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13"/>
              </a:spcBef>
            </a:pPr>
            <a:r>
              <a:rPr lang="en-US" altLang="en-US" sz="2000" dirty="0" smtClean="0"/>
              <a:t>julia.gottschall@iwes.fraunhofer.de</a:t>
            </a:r>
            <a:endParaRPr lang="en-US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77825"/>
            <a:ext cx="6122988" cy="717550"/>
          </a:xfrm>
        </p:spPr>
        <p:txBody>
          <a:bodyPr vert="horz" wrap="square" rtlCol="0">
            <a:spAutoFit/>
          </a:bodyPr>
          <a:lstStyle/>
          <a:p>
            <a:pPr marL="12700" algn="l" eaLnBrk="1" fontAlgn="auto" hangingPunct="1">
              <a:lnSpc>
                <a:spcPts val="2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Acknowledgements</a:t>
            </a:r>
            <a:br>
              <a:rPr lang="en-US" dirty="0" smtClean="0"/>
            </a:br>
            <a:r>
              <a:rPr lang="en-US" dirty="0" err="1" smtClean="0"/>
              <a:t>Fraunhofer</a:t>
            </a:r>
            <a:r>
              <a:rPr lang="en-US" dirty="0" smtClean="0"/>
              <a:t> IWES is funded by the:</a:t>
            </a:r>
            <a:endParaRPr lang="en-US" spc="-10" dirty="0"/>
          </a:p>
        </p:txBody>
      </p:sp>
      <p:sp>
        <p:nvSpPr>
          <p:cNvPr id="5" name="object 5"/>
          <p:cNvSpPr txBox="1"/>
          <p:nvPr/>
        </p:nvSpPr>
        <p:spPr>
          <a:xfrm>
            <a:off x="444500" y="1624013"/>
            <a:ext cx="5721350" cy="11398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eaLnBrk="1" fontAlgn="auto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+mn-lt"/>
                <a:cs typeface="Frutiger LT Com 45 Light"/>
              </a:rPr>
              <a:t>Federal Republic of Germany</a:t>
            </a:r>
          </a:p>
          <a:p>
            <a:pPr marL="12700" eaLnBrk="1" fontAlgn="auto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+mn-lt"/>
                <a:cs typeface="Frutiger LT Com 45 Light"/>
              </a:rPr>
              <a:t/>
            </a:r>
            <a:br>
              <a:rPr lang="en-US" sz="1500" b="1" dirty="0">
                <a:latin typeface="+mn-lt"/>
                <a:cs typeface="Frutiger LT Com 45 Light"/>
              </a:rPr>
            </a:br>
            <a:r>
              <a:rPr lang="en-US" sz="1500" b="1" dirty="0">
                <a:latin typeface="+mn-lt"/>
                <a:cs typeface="Frutiger LT Com 45 Light"/>
              </a:rPr>
              <a:t>Federal Ministry for Economic Affairs and Energy</a:t>
            </a:r>
          </a:p>
          <a:p>
            <a:pPr eaLnBrk="1" fontAlgn="auto" hangingPunct="1">
              <a:spcBef>
                <a:spcPts val="43"/>
              </a:spcBef>
              <a:spcAft>
                <a:spcPts val="0"/>
              </a:spcAft>
              <a:defRPr/>
            </a:pPr>
            <a:endParaRPr lang="en-US" sz="1400" dirty="0">
              <a:latin typeface="Times New Roman"/>
              <a:cs typeface="Times New Roman"/>
            </a:endParaRPr>
          </a:p>
          <a:p>
            <a:pPr marL="12700" eaLnBrk="1" fontAlgn="auto" hangingPunct="1">
              <a:lnSpc>
                <a:spcPts val="175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>
                <a:latin typeface="+mn-lt"/>
                <a:cs typeface="Frutiger LT Com 45 Light"/>
              </a:rPr>
              <a:t>Federal Ministry of Education and Research</a:t>
            </a:r>
          </a:p>
        </p:txBody>
      </p:sp>
      <p:sp>
        <p:nvSpPr>
          <p:cNvPr id="15364" name="object 7"/>
          <p:cNvSpPr>
            <a:spLocks noChangeArrowheads="1"/>
          </p:cNvSpPr>
          <p:nvPr/>
        </p:nvSpPr>
        <p:spPr bwMode="auto">
          <a:xfrm>
            <a:off x="6442075" y="4514850"/>
            <a:ext cx="1025525" cy="5032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" name="object 8"/>
          <p:cNvSpPr/>
          <p:nvPr/>
        </p:nvSpPr>
        <p:spPr>
          <a:xfrm>
            <a:off x="5904000" y="5328780"/>
            <a:ext cx="1332000" cy="566178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8727" r="-118531"/>
            </a:stretch>
          </a:blip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5369" name="object 5"/>
          <p:cNvSpPr txBox="1">
            <a:spLocks noChangeArrowheads="1"/>
          </p:cNvSpPr>
          <p:nvPr/>
        </p:nvSpPr>
        <p:spPr bwMode="auto">
          <a:xfrm>
            <a:off x="436563" y="3186113"/>
            <a:ext cx="572135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38125" indent="-227013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Com 45 Light" panose="020B03030305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3000"/>
              </a:lnSpc>
              <a:spcBef>
                <a:spcPts val="1288"/>
              </a:spcBef>
            </a:pPr>
            <a:r>
              <a:rPr lang="en-US" altLang="en-US" sz="1500" b="1"/>
              <a:t>European Regional Development Fund (ERDF):</a:t>
            </a:r>
          </a:p>
          <a:p>
            <a:pPr eaLnBrk="1" hangingPunct="1">
              <a:lnSpc>
                <a:spcPct val="153000"/>
              </a:lnSpc>
              <a:spcBef>
                <a:spcPts val="1288"/>
              </a:spcBef>
            </a:pPr>
            <a:r>
              <a:rPr lang="en-US" altLang="en-US" sz="1500" b="1"/>
              <a:t>  Federal State of Bremen</a:t>
            </a:r>
            <a:endParaRPr lang="en-US" altLang="en-US" sz="1500"/>
          </a:p>
          <a:p>
            <a:pPr eaLnBrk="1" hangingPunct="1">
              <a:spcBef>
                <a:spcPts val="275"/>
              </a:spcBef>
              <a:buFontTx/>
              <a:buBlip>
                <a:blip r:embed="rId4"/>
              </a:buBlip>
            </a:pPr>
            <a:r>
              <a:rPr lang="en-US" altLang="en-US" sz="1500"/>
              <a:t>Senator of Civil Engineering, Environment and Transportation </a:t>
            </a:r>
          </a:p>
          <a:p>
            <a:pPr eaLnBrk="1" hangingPunct="1">
              <a:spcBef>
                <a:spcPts val="275"/>
              </a:spcBef>
              <a:buFontTx/>
              <a:buBlip>
                <a:blip r:embed="rId4"/>
              </a:buBlip>
            </a:pPr>
            <a:r>
              <a:rPr lang="en-US" altLang="en-US" sz="1500"/>
              <a:t>Senator of Economy, Labor and Ports</a:t>
            </a:r>
          </a:p>
          <a:p>
            <a:pPr eaLnBrk="1" hangingPunct="1">
              <a:spcBef>
                <a:spcPts val="275"/>
              </a:spcBef>
              <a:buFontTx/>
              <a:buBlip>
                <a:blip r:embed="rId4"/>
              </a:buBlip>
            </a:pPr>
            <a:r>
              <a:rPr lang="en-US" altLang="en-US" sz="1500"/>
              <a:t>Senator of Science, Health and Consumer Protection </a:t>
            </a:r>
          </a:p>
          <a:p>
            <a:pPr eaLnBrk="1" hangingPunct="1">
              <a:spcBef>
                <a:spcPts val="275"/>
              </a:spcBef>
              <a:buFontTx/>
              <a:buBlip>
                <a:blip r:embed="rId4"/>
              </a:buBlip>
            </a:pPr>
            <a:r>
              <a:rPr lang="en-US" altLang="en-US" sz="1500"/>
              <a:t>Bremerhavener Gesellschaft für Investitions-</a:t>
            </a:r>
            <a:br>
              <a:rPr lang="en-US" altLang="en-US" sz="1500"/>
            </a:br>
            <a:r>
              <a:rPr lang="en-US" altLang="en-US" sz="1500"/>
              <a:t>Förderung und Stadtentwicklung GmbH</a:t>
            </a:r>
          </a:p>
          <a:p>
            <a:pPr eaLnBrk="1" hangingPunct="1">
              <a:spcBef>
                <a:spcPts val="13"/>
              </a:spcBef>
            </a:pPr>
            <a:endParaRPr lang="en-US" altLang="en-US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1500" b="1"/>
              <a:t>Federal State of Lower Saxony</a:t>
            </a:r>
            <a:endParaRPr lang="en-US" altLang="en-US" sz="1500"/>
          </a:p>
        </p:txBody>
      </p:sp>
      <p:pic>
        <p:nvPicPr>
          <p:cNvPr id="15370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24625"/>
          <a:stretch>
            <a:fillRect/>
          </a:stretch>
        </p:blipFill>
        <p:spPr bwMode="auto">
          <a:xfrm>
            <a:off x="6172200" y="1435100"/>
            <a:ext cx="18224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Grafi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428875"/>
            <a:ext cx="11922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3810000"/>
            <a:ext cx="22574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Grafik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337175"/>
            <a:ext cx="1190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738664"/>
          </a:xfrm>
        </p:spPr>
        <p:txBody>
          <a:bodyPr/>
          <a:lstStyle/>
          <a:p>
            <a:pPr algn="l"/>
            <a:r>
              <a:rPr lang="de-DE" dirty="0" err="1" smtClean="0"/>
              <a:t>Introduction</a:t>
            </a:r>
            <a:r>
              <a:rPr lang="de-DE" dirty="0" smtClean="0"/>
              <a:t> II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570919" y="1066800"/>
            <a:ext cx="444224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Wind </a:t>
            </a:r>
            <a:r>
              <a:rPr lang="de-DE" dirty="0" err="1"/>
              <a:t>l</a:t>
            </a:r>
            <a:r>
              <a:rPr lang="de-DE" dirty="0" err="1" smtClean="0"/>
              <a:t>idar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…		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b="1" dirty="0" smtClean="0"/>
              <a:t>offshore</a:t>
            </a:r>
            <a:r>
              <a:rPr lang="de-DE" dirty="0" smtClean="0"/>
              <a:t> – </a:t>
            </a:r>
            <a:r>
              <a:rPr lang="de-DE" dirty="0" err="1" smtClean="0"/>
              <a:t>even</a:t>
            </a:r>
            <a:r>
              <a:rPr lang="de-DE" dirty="0" smtClean="0"/>
              <a:t> larger </a:t>
            </a:r>
            <a:r>
              <a:rPr lang="de-DE" dirty="0" err="1" smtClean="0"/>
              <a:t>cost</a:t>
            </a:r>
            <a:r>
              <a:rPr lang="de-DE" dirty="0" smtClean="0"/>
              <a:t> </a:t>
            </a:r>
            <a:r>
              <a:rPr lang="de-DE" dirty="0" err="1" smtClean="0"/>
              <a:t>benefits</a:t>
            </a:r>
            <a:r>
              <a:rPr lang="de-DE" dirty="0" smtClean="0"/>
              <a:t> (!) –</a:t>
            </a:r>
          </a:p>
          <a:p>
            <a:endParaRPr lang="de-DE" dirty="0"/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lidar</a:t>
            </a:r>
            <a:r>
              <a:rPr lang="de-DE" dirty="0" smtClean="0"/>
              <a:t> </a:t>
            </a:r>
            <a:r>
              <a:rPr lang="de-DE" dirty="0" err="1" smtClean="0"/>
              <a:t>devices</a:t>
            </a:r>
            <a:r>
              <a:rPr lang="de-DE" dirty="0" smtClean="0"/>
              <a:t> </a:t>
            </a:r>
            <a:r>
              <a:rPr lang="de-DE" dirty="0" err="1" smtClean="0"/>
              <a:t>integrated</a:t>
            </a:r>
            <a:r>
              <a:rPr lang="de-DE" dirty="0" smtClean="0"/>
              <a:t> in / on top </a:t>
            </a:r>
            <a:r>
              <a:rPr lang="de-DE" dirty="0" err="1" smtClean="0"/>
              <a:t>of</a:t>
            </a:r>
            <a:r>
              <a:rPr lang="de-DE" dirty="0" smtClean="0"/>
              <a:t>  </a:t>
            </a:r>
          </a:p>
          <a:p>
            <a:endParaRPr lang="de-DE" dirty="0"/>
          </a:p>
          <a:p>
            <a:r>
              <a:rPr lang="de-DE" dirty="0" err="1" smtClean="0"/>
              <a:t>floating</a:t>
            </a:r>
            <a:r>
              <a:rPr lang="de-DE" dirty="0" smtClean="0"/>
              <a:t> </a:t>
            </a:r>
            <a:r>
              <a:rPr lang="de-DE" dirty="0" err="1" smtClean="0"/>
              <a:t>platforms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buoys</a:t>
            </a:r>
            <a:r>
              <a:rPr lang="de-DE" dirty="0" smtClean="0"/>
              <a:t>, resp. </a:t>
            </a:r>
          </a:p>
          <a:p>
            <a:endParaRPr lang="de-DE" dirty="0"/>
          </a:p>
          <a:p>
            <a:r>
              <a:rPr lang="de-DE" dirty="0" smtClean="0"/>
              <a:t>(</a:t>
            </a:r>
            <a:r>
              <a:rPr lang="de-DE" dirty="0" smtClean="0">
                <a:sym typeface="Symbol"/>
              </a:rPr>
              <a:t> </a:t>
            </a:r>
            <a:r>
              <a:rPr lang="de-DE" i="1" dirty="0" err="1" smtClean="0"/>
              <a:t>floating</a:t>
            </a:r>
            <a:r>
              <a:rPr lang="de-DE" i="1" dirty="0" smtClean="0"/>
              <a:t> </a:t>
            </a:r>
            <a:r>
              <a:rPr lang="de-DE" i="1" dirty="0" err="1" smtClean="0"/>
              <a:t>lidar</a:t>
            </a:r>
            <a:r>
              <a:rPr lang="de-DE" i="1" dirty="0" smtClean="0"/>
              <a:t> </a:t>
            </a:r>
            <a:r>
              <a:rPr lang="de-DE" i="1" dirty="0" err="1" smtClean="0"/>
              <a:t>systems</a:t>
            </a:r>
            <a:r>
              <a:rPr lang="de-DE" dirty="0" smtClean="0"/>
              <a:t>)  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4" r="12413"/>
          <a:stretch/>
        </p:blipFill>
        <p:spPr bwMode="auto">
          <a:xfrm>
            <a:off x="5040930" y="990600"/>
            <a:ext cx="3330527" cy="3992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6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316468"/>
            <a:ext cx="8223250" cy="369332"/>
          </a:xfrm>
        </p:spPr>
        <p:txBody>
          <a:bodyPr/>
          <a:lstStyle/>
          <a:p>
            <a:pPr algn="l"/>
            <a:r>
              <a:rPr lang="de-DE" dirty="0" err="1" smtClean="0"/>
              <a:t>Introduction</a:t>
            </a:r>
            <a:r>
              <a:rPr lang="de-DE" dirty="0" smtClean="0"/>
              <a:t> III</a:t>
            </a:r>
            <a:endParaRPr lang="de-DE" dirty="0"/>
          </a:p>
        </p:txBody>
      </p:sp>
      <p:pic>
        <p:nvPicPr>
          <p:cNvPr id="2050" name="Picture 2" descr="C:\Users\gotjul\Desktop\Bildmaterial_FloatingLidar\CS20130802IWES_LidarProdukt01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40323" r="25711" b="14933"/>
          <a:stretch/>
        </p:blipFill>
        <p:spPr bwMode="auto">
          <a:xfrm>
            <a:off x="257284" y="939781"/>
            <a:ext cx="1031766" cy="156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tjul\Desktop\Bildmaterial_FloatingLidar\boj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/>
          <a:stretch/>
        </p:blipFill>
        <p:spPr bwMode="auto">
          <a:xfrm>
            <a:off x="1567740" y="990600"/>
            <a:ext cx="1541767" cy="13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otjul\Desktop\Bildmaterial_FloatingLidar\AXYS-3E-Join-Forc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6" y="2590800"/>
            <a:ext cx="152638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otjul\Desktop\Bildmaterial_FloatingLidar\Renewables 1 1200x65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4" t="12333" r="36806" b="13082"/>
          <a:stretch/>
        </p:blipFill>
        <p:spPr bwMode="auto">
          <a:xfrm>
            <a:off x="222813" y="3929741"/>
            <a:ext cx="1447747" cy="19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otjul\Desktop\Bildmaterial_FloatingLidar\Projet BLIDAR H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1" t="23096" r="9418" b="388"/>
          <a:stretch/>
        </p:blipFill>
        <p:spPr bwMode="auto">
          <a:xfrm>
            <a:off x="1898650" y="2470150"/>
            <a:ext cx="1192382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otjul\Desktop\Bildmaterial_FloatingLidar\004660469_1-ea5c85db590576cdcd7e623b9ce98b1e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20416" r="4000" b="6009"/>
          <a:stretch/>
        </p:blipFill>
        <p:spPr bwMode="auto">
          <a:xfrm>
            <a:off x="1898650" y="4382621"/>
            <a:ext cx="1130121" cy="14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270250" y="1066800"/>
            <a:ext cx="6477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 err="1" smtClean="0"/>
              <a:t>Variety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realisations</a:t>
            </a:r>
            <a:r>
              <a:rPr lang="de-DE" sz="1600" dirty="0" smtClean="0"/>
              <a:t> / </a:t>
            </a:r>
            <a:r>
              <a:rPr lang="de-DE" sz="1600" dirty="0" err="1" smtClean="0"/>
              <a:t>designs</a:t>
            </a:r>
            <a:r>
              <a:rPr lang="de-DE" sz="1600" dirty="0" smtClean="0"/>
              <a:t> </a:t>
            </a:r>
            <a:r>
              <a:rPr lang="de-DE" sz="1600" dirty="0" err="1" smtClean="0"/>
              <a:t>available</a:t>
            </a:r>
            <a:r>
              <a:rPr lang="de-DE" sz="1600" dirty="0" smtClean="0"/>
              <a:t> </a:t>
            </a:r>
            <a:r>
              <a:rPr lang="de-DE" sz="1600" dirty="0" err="1" smtClean="0"/>
              <a:t>today</a:t>
            </a:r>
            <a:r>
              <a:rPr lang="de-DE" sz="1600" dirty="0" smtClean="0"/>
              <a:t> (</a:t>
            </a:r>
            <a:r>
              <a:rPr lang="de-DE" sz="1600" dirty="0" smtClean="0">
                <a:sym typeface="Symbol"/>
              </a:rPr>
              <a:t> </a:t>
            </a:r>
            <a:r>
              <a:rPr lang="de-DE" sz="1600" dirty="0" err="1" smtClean="0">
                <a:sym typeface="Symbol"/>
              </a:rPr>
              <a:t>picture</a:t>
            </a:r>
            <a:r>
              <a:rPr lang="de-DE" sz="1600" dirty="0" smtClean="0">
                <a:sym typeface="Symbol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sz="1600" dirty="0" err="1" smtClean="0">
                <a:sym typeface="Symbol"/>
              </a:rPr>
              <a:t>gallery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i="1" dirty="0" err="1" smtClean="0">
                <a:sym typeface="Symbol"/>
              </a:rPr>
              <a:t>and</a:t>
            </a:r>
            <a:r>
              <a:rPr lang="de-DE" sz="1600" i="1" dirty="0" smtClean="0">
                <a:sym typeface="Symbol"/>
              </a:rPr>
              <a:t> </a:t>
            </a:r>
            <a:r>
              <a:rPr lang="de-DE" sz="1600" i="1" dirty="0" err="1" smtClean="0">
                <a:sym typeface="Symbol"/>
              </a:rPr>
              <a:t>others</a:t>
            </a:r>
            <a:r>
              <a:rPr lang="de-DE" sz="1600" dirty="0" smtClean="0"/>
              <a:t>)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600" dirty="0" smtClean="0"/>
              <a:t>Recommended </a:t>
            </a:r>
            <a:r>
              <a:rPr lang="de-DE" sz="1600" dirty="0" err="1" smtClean="0"/>
              <a:t>configuration</a:t>
            </a:r>
            <a:r>
              <a:rPr lang="de-DE" sz="1600" dirty="0" smtClean="0"/>
              <a:t>, </a:t>
            </a:r>
            <a:r>
              <a:rPr lang="de-DE" sz="1600" dirty="0" err="1" smtClean="0"/>
              <a:t>mandatory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optional                 </a:t>
            </a:r>
            <a:r>
              <a:rPr lang="de-DE" sz="1600" dirty="0" err="1" smtClean="0"/>
              <a:t>features</a:t>
            </a:r>
            <a:r>
              <a:rPr lang="de-DE" sz="1600" dirty="0" smtClean="0"/>
              <a:t>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600" dirty="0" err="1" smtClean="0"/>
              <a:t>Requirements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wind </a:t>
            </a:r>
            <a:r>
              <a:rPr lang="de-DE" sz="1600" dirty="0" err="1" smtClean="0"/>
              <a:t>industry</a:t>
            </a:r>
            <a:r>
              <a:rPr lang="de-DE" sz="1600" dirty="0" smtClean="0"/>
              <a:t> on </a:t>
            </a:r>
            <a:r>
              <a:rPr lang="de-DE" sz="1600" dirty="0" err="1" smtClean="0"/>
              <a:t>systems</a:t>
            </a:r>
            <a:r>
              <a:rPr lang="de-DE" sz="1600" dirty="0" smtClean="0"/>
              <a:t>?</a:t>
            </a:r>
            <a:endParaRPr lang="de-DE" sz="1600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600" dirty="0" err="1" smtClean="0"/>
              <a:t>Maturity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technology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present</a:t>
            </a:r>
            <a:r>
              <a:rPr lang="de-DE" sz="1600" dirty="0" smtClean="0"/>
              <a:t> </a:t>
            </a:r>
            <a:r>
              <a:rPr lang="de-DE" sz="1600" dirty="0" err="1" smtClean="0"/>
              <a:t>technology</a:t>
            </a:r>
            <a:r>
              <a:rPr lang="de-DE" sz="1600" dirty="0" smtClean="0"/>
              <a:t> </a:t>
            </a:r>
            <a:r>
              <a:rPr lang="de-DE" sz="1600" dirty="0" err="1" smtClean="0"/>
              <a:t>gaps</a:t>
            </a:r>
            <a:r>
              <a:rPr lang="de-DE" sz="1600" dirty="0" smtClean="0"/>
              <a:t>?</a:t>
            </a:r>
          </a:p>
          <a:p>
            <a:pPr>
              <a:spcAft>
                <a:spcPts val="600"/>
              </a:spcAft>
            </a:pPr>
            <a:endParaRPr lang="de-DE" dirty="0"/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de-DE" dirty="0" smtClean="0"/>
              <a:t>IEA Wind Task 32 </a:t>
            </a:r>
            <a:r>
              <a:rPr lang="de-DE" dirty="0" err="1" smtClean="0"/>
              <a:t>activity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sz="1600" dirty="0" smtClean="0"/>
              <a:t>incl.</a:t>
            </a:r>
            <a:endParaRPr lang="de-DE" sz="1600" dirty="0"/>
          </a:p>
          <a:p>
            <a:pPr>
              <a:spcAft>
                <a:spcPts val="300"/>
              </a:spcAft>
            </a:pPr>
            <a:r>
              <a:rPr lang="de-DE" sz="1600" dirty="0" smtClean="0">
                <a:latin typeface="Calibri"/>
              </a:rPr>
              <a:t>▪ </a:t>
            </a:r>
            <a:r>
              <a:rPr lang="de-DE" sz="1600" dirty="0" err="1" smtClean="0"/>
              <a:t>collection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RP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use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/>
              <a:t> </a:t>
            </a:r>
            <a:r>
              <a:rPr lang="de-DE" sz="1600" dirty="0" smtClean="0"/>
              <a:t>Floating </a:t>
            </a:r>
            <a:r>
              <a:rPr lang="de-DE" sz="1600" dirty="0" err="1" smtClean="0"/>
              <a:t>Lidar</a:t>
            </a:r>
            <a:r>
              <a:rPr lang="de-DE" sz="1600" dirty="0"/>
              <a:t> </a:t>
            </a:r>
            <a:r>
              <a:rPr lang="de-DE" sz="1600" dirty="0" smtClean="0"/>
              <a:t>Devices      </a:t>
            </a:r>
          </a:p>
          <a:p>
            <a:pPr>
              <a:spcAft>
                <a:spcPts val="300"/>
              </a:spcAft>
            </a:pPr>
            <a:r>
              <a:rPr lang="de-DE" sz="1600" dirty="0"/>
              <a:t> </a:t>
            </a:r>
            <a:r>
              <a:rPr lang="de-DE" sz="1600" dirty="0" smtClean="0"/>
              <a:t> (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uncertainty</a:t>
            </a:r>
            <a:r>
              <a:rPr lang="de-DE" sz="1600" dirty="0" smtClean="0"/>
              <a:t> </a:t>
            </a:r>
            <a:r>
              <a:rPr lang="de-DE" sz="1600" dirty="0" err="1" smtClean="0"/>
              <a:t>assessment</a:t>
            </a:r>
            <a:r>
              <a:rPr lang="de-DE" sz="1600" dirty="0" smtClean="0"/>
              <a:t> </a:t>
            </a:r>
            <a:r>
              <a:rPr lang="de-DE" sz="1600" dirty="0" err="1" smtClean="0"/>
              <a:t>approach</a:t>
            </a:r>
            <a:r>
              <a:rPr lang="de-DE" sz="1600" dirty="0" smtClean="0"/>
              <a:t>)  </a:t>
            </a:r>
          </a:p>
          <a:p>
            <a:pPr>
              <a:spcAft>
                <a:spcPts val="300"/>
              </a:spcAft>
            </a:pPr>
            <a:r>
              <a:rPr lang="de-DE" sz="1600" dirty="0" smtClean="0">
                <a:latin typeface="Calibri"/>
              </a:rPr>
              <a:t>▪ </a:t>
            </a:r>
            <a:r>
              <a:rPr lang="de-DE" sz="1600" dirty="0" err="1"/>
              <a:t>technology</a:t>
            </a:r>
            <a:r>
              <a:rPr lang="de-DE" sz="1600" dirty="0"/>
              <a:t> </a:t>
            </a:r>
            <a:r>
              <a:rPr lang="de-DE" sz="1600" dirty="0" err="1"/>
              <a:t>review</a:t>
            </a:r>
            <a:endParaRPr lang="de-DE" sz="1600" dirty="0"/>
          </a:p>
          <a:p>
            <a:pPr>
              <a:spcAft>
                <a:spcPts val="300"/>
              </a:spcAft>
            </a:pPr>
            <a:r>
              <a:rPr lang="de-DE" sz="1600" dirty="0" smtClean="0"/>
              <a:t>▪ </a:t>
            </a:r>
            <a:r>
              <a:rPr lang="de-DE" sz="1600" dirty="0" err="1"/>
              <a:t>stakeholder</a:t>
            </a:r>
            <a:r>
              <a:rPr lang="de-DE" sz="1600" dirty="0"/>
              <a:t> </a:t>
            </a:r>
            <a:r>
              <a:rPr lang="de-DE" sz="1600" dirty="0" err="1"/>
              <a:t>workshop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pre</a:t>
            </a:r>
            <a:r>
              <a:rPr lang="de-DE" sz="1600" dirty="0"/>
              <a:t>-survey on </a:t>
            </a:r>
            <a:r>
              <a:rPr lang="de-DE" sz="1600" dirty="0" err="1" smtClean="0"/>
              <a:t>maturity</a:t>
            </a:r>
            <a:r>
              <a:rPr lang="de-DE" sz="1600" dirty="0" smtClean="0"/>
              <a:t> </a:t>
            </a:r>
            <a:r>
              <a:rPr lang="de-DE" sz="1600" dirty="0" err="1" smtClean="0"/>
              <a:t>assessment</a:t>
            </a:r>
            <a:r>
              <a:rPr lang="de-DE" sz="1600" dirty="0" smtClean="0"/>
              <a:t>, </a:t>
            </a:r>
          </a:p>
          <a:p>
            <a:pPr>
              <a:spcAft>
                <a:spcPts val="300"/>
              </a:spcAft>
            </a:pPr>
            <a:r>
              <a:rPr lang="de-DE" sz="1600" dirty="0"/>
              <a:t> </a:t>
            </a:r>
            <a:r>
              <a:rPr lang="de-DE" sz="1600" dirty="0" smtClean="0"/>
              <a:t> </a:t>
            </a:r>
            <a:r>
              <a:rPr lang="de-DE" sz="1600" dirty="0" err="1" smtClean="0"/>
              <a:t>identification</a:t>
            </a:r>
            <a:r>
              <a:rPr lang="de-DE" sz="1600" dirty="0" smtClean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most</a:t>
            </a:r>
            <a:r>
              <a:rPr lang="de-DE" sz="1600" dirty="0"/>
              <a:t> relevant </a:t>
            </a:r>
            <a:r>
              <a:rPr lang="de-DE" sz="1600" dirty="0" err="1"/>
              <a:t>technology</a:t>
            </a:r>
            <a:r>
              <a:rPr lang="de-DE" sz="1600" dirty="0"/>
              <a:t> </a:t>
            </a:r>
            <a:r>
              <a:rPr lang="de-DE" sz="1600" dirty="0" err="1"/>
              <a:t>gaps</a:t>
            </a:r>
            <a:r>
              <a:rPr lang="de-DE" sz="1600" dirty="0" smtClean="0"/>
              <a:t>  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5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194050" y="3581400"/>
            <a:ext cx="5791200" cy="1828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ln w="76200">
                <a:solidFill>
                  <a:srgbClr val="C00000"/>
                </a:solidFill>
              </a:ln>
              <a:noFill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316468"/>
            <a:ext cx="8223250" cy="369332"/>
          </a:xfrm>
        </p:spPr>
        <p:txBody>
          <a:bodyPr/>
          <a:lstStyle/>
          <a:p>
            <a:pPr algn="l"/>
            <a:r>
              <a:rPr lang="de-DE" dirty="0" err="1" smtClean="0"/>
              <a:t>Introduction</a:t>
            </a:r>
            <a:r>
              <a:rPr lang="de-DE" dirty="0" smtClean="0"/>
              <a:t> III</a:t>
            </a:r>
            <a:endParaRPr lang="de-DE" dirty="0"/>
          </a:p>
        </p:txBody>
      </p:sp>
      <p:pic>
        <p:nvPicPr>
          <p:cNvPr id="2050" name="Picture 2" descr="C:\Users\gotjul\Desktop\Bildmaterial_FloatingLidar\CS20130802IWES_LidarProdukt01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07" t="40323" r="25711" b="14933"/>
          <a:stretch/>
        </p:blipFill>
        <p:spPr bwMode="auto">
          <a:xfrm>
            <a:off x="257284" y="939781"/>
            <a:ext cx="1031766" cy="156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otjul\Desktop\Bildmaterial_FloatingLidar\boj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6"/>
          <a:stretch/>
        </p:blipFill>
        <p:spPr bwMode="auto">
          <a:xfrm>
            <a:off x="1567740" y="990600"/>
            <a:ext cx="1541767" cy="138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otjul\Desktop\Bildmaterial_FloatingLidar\AXYS-3E-Join-Forc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6" y="2590800"/>
            <a:ext cx="1526381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gotjul\Desktop\Bildmaterial_FloatingLidar\Renewables 1 1200x65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4" t="12333" r="36806" b="13082"/>
          <a:stretch/>
        </p:blipFill>
        <p:spPr bwMode="auto">
          <a:xfrm>
            <a:off x="222813" y="3929741"/>
            <a:ext cx="1447747" cy="194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otjul\Desktop\Bildmaterial_FloatingLidar\Projet BLIDAR HD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1" t="23096" r="9418" b="388"/>
          <a:stretch/>
        </p:blipFill>
        <p:spPr bwMode="auto">
          <a:xfrm>
            <a:off x="1898650" y="2470150"/>
            <a:ext cx="1192382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gotjul\Desktop\Bildmaterial_FloatingLidar\004660469_1-ea5c85db590576cdcd7e623b9ce98b1e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0" t="20416" r="4000" b="6009"/>
          <a:stretch/>
        </p:blipFill>
        <p:spPr bwMode="auto">
          <a:xfrm>
            <a:off x="1898650" y="4382621"/>
            <a:ext cx="1130121" cy="148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422650" y="5574268"/>
            <a:ext cx="542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>
                <a:solidFill>
                  <a:schemeClr val="accent6"/>
                </a:solidFill>
              </a:rPr>
              <a:t>For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details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and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outcome</a:t>
            </a:r>
            <a:r>
              <a:rPr lang="de-DE" b="1" dirty="0" smtClean="0">
                <a:solidFill>
                  <a:schemeClr val="accent6"/>
                </a:solidFill>
              </a:rPr>
              <a:t>… </a:t>
            </a:r>
            <a:r>
              <a:rPr lang="de-DE" b="1" dirty="0" err="1" smtClean="0">
                <a:solidFill>
                  <a:schemeClr val="accent6"/>
                </a:solidFill>
              </a:rPr>
              <a:t>our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full</a:t>
            </a:r>
            <a:r>
              <a:rPr lang="de-DE" b="1" dirty="0" smtClean="0">
                <a:solidFill>
                  <a:schemeClr val="accent6"/>
                </a:solidFill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</a:rPr>
              <a:t>presentation</a:t>
            </a:r>
            <a:r>
              <a:rPr lang="de-DE" b="1" dirty="0" smtClean="0">
                <a:solidFill>
                  <a:schemeClr val="accent6"/>
                </a:solidFill>
              </a:rPr>
              <a:t>!</a:t>
            </a:r>
            <a:endParaRPr lang="de-DE" b="1" dirty="0">
              <a:solidFill>
                <a:schemeClr val="accent6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422650" y="6138446"/>
            <a:ext cx="32783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chemeClr val="accent6"/>
                </a:solidFill>
              </a:rPr>
              <a:t>http://www.ieawindtask32.org/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270250" y="1066800"/>
            <a:ext cx="6477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 err="1" smtClean="0"/>
              <a:t>Variety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realisations</a:t>
            </a:r>
            <a:r>
              <a:rPr lang="de-DE" sz="1600" dirty="0" smtClean="0"/>
              <a:t> / </a:t>
            </a:r>
            <a:r>
              <a:rPr lang="de-DE" sz="1600" dirty="0" err="1" smtClean="0"/>
              <a:t>designs</a:t>
            </a:r>
            <a:r>
              <a:rPr lang="de-DE" sz="1600" dirty="0" smtClean="0"/>
              <a:t> </a:t>
            </a:r>
            <a:r>
              <a:rPr lang="de-DE" sz="1600" dirty="0" err="1" smtClean="0"/>
              <a:t>available</a:t>
            </a:r>
            <a:r>
              <a:rPr lang="de-DE" sz="1600" dirty="0" smtClean="0"/>
              <a:t> </a:t>
            </a:r>
            <a:r>
              <a:rPr lang="de-DE" sz="1600" dirty="0" err="1" smtClean="0"/>
              <a:t>today</a:t>
            </a:r>
            <a:r>
              <a:rPr lang="de-DE" sz="1600" dirty="0" smtClean="0"/>
              <a:t> (</a:t>
            </a:r>
            <a:r>
              <a:rPr lang="de-DE" sz="1600" dirty="0" smtClean="0">
                <a:sym typeface="Symbol"/>
              </a:rPr>
              <a:t> </a:t>
            </a:r>
            <a:r>
              <a:rPr lang="de-DE" sz="1600" dirty="0" err="1" smtClean="0">
                <a:sym typeface="Symbol"/>
              </a:rPr>
              <a:t>picture</a:t>
            </a:r>
            <a:r>
              <a:rPr lang="de-DE" sz="1600" dirty="0" smtClean="0">
                <a:sym typeface="Symbol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de-DE" sz="1600" dirty="0" err="1" smtClean="0">
                <a:sym typeface="Symbol"/>
              </a:rPr>
              <a:t>gallery</a:t>
            </a:r>
            <a:r>
              <a:rPr lang="de-DE" sz="1600" dirty="0" smtClean="0">
                <a:sym typeface="Symbol"/>
              </a:rPr>
              <a:t> </a:t>
            </a:r>
            <a:r>
              <a:rPr lang="de-DE" sz="1600" i="1" dirty="0" err="1" smtClean="0">
                <a:sym typeface="Symbol"/>
              </a:rPr>
              <a:t>and</a:t>
            </a:r>
            <a:r>
              <a:rPr lang="de-DE" sz="1600" i="1" dirty="0" smtClean="0">
                <a:sym typeface="Symbol"/>
              </a:rPr>
              <a:t> </a:t>
            </a:r>
            <a:r>
              <a:rPr lang="de-DE" sz="1600" i="1" dirty="0" err="1" smtClean="0">
                <a:sym typeface="Symbol"/>
              </a:rPr>
              <a:t>others</a:t>
            </a:r>
            <a:r>
              <a:rPr lang="de-DE" sz="1600" dirty="0" smtClean="0"/>
              <a:t>)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600" dirty="0" smtClean="0"/>
              <a:t>Recommended </a:t>
            </a:r>
            <a:r>
              <a:rPr lang="de-DE" sz="1600" dirty="0" err="1" smtClean="0"/>
              <a:t>configuration</a:t>
            </a:r>
            <a:r>
              <a:rPr lang="de-DE" sz="1600" dirty="0" smtClean="0"/>
              <a:t>, </a:t>
            </a:r>
            <a:r>
              <a:rPr lang="de-DE" sz="1600" dirty="0" err="1" smtClean="0"/>
              <a:t>mandatory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optional                 </a:t>
            </a:r>
            <a:r>
              <a:rPr lang="de-DE" sz="1600" dirty="0" err="1" smtClean="0"/>
              <a:t>features</a:t>
            </a:r>
            <a:r>
              <a:rPr lang="de-DE" sz="1600" dirty="0" smtClean="0"/>
              <a:t>?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600" dirty="0" err="1" smtClean="0"/>
              <a:t>Requirements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wind </a:t>
            </a:r>
            <a:r>
              <a:rPr lang="de-DE" sz="1600" dirty="0" err="1" smtClean="0"/>
              <a:t>industry</a:t>
            </a:r>
            <a:r>
              <a:rPr lang="de-DE" sz="1600" dirty="0" smtClean="0"/>
              <a:t> on </a:t>
            </a:r>
            <a:r>
              <a:rPr lang="de-DE" sz="1600" dirty="0" err="1" smtClean="0"/>
              <a:t>systems</a:t>
            </a:r>
            <a:r>
              <a:rPr lang="de-DE" sz="1600" dirty="0" smtClean="0"/>
              <a:t>?</a:t>
            </a:r>
            <a:endParaRPr lang="de-DE" sz="1600" dirty="0"/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600" dirty="0" err="1" smtClean="0"/>
              <a:t>Maturity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technology</a:t>
            </a:r>
            <a:r>
              <a:rPr lang="de-DE" sz="1600" dirty="0" smtClean="0"/>
              <a:t>,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present</a:t>
            </a:r>
            <a:r>
              <a:rPr lang="de-DE" sz="1600" dirty="0" smtClean="0"/>
              <a:t> </a:t>
            </a:r>
            <a:r>
              <a:rPr lang="de-DE" sz="1600" dirty="0" err="1" smtClean="0"/>
              <a:t>technology</a:t>
            </a:r>
            <a:r>
              <a:rPr lang="de-DE" sz="1600" dirty="0" smtClean="0"/>
              <a:t> </a:t>
            </a:r>
            <a:r>
              <a:rPr lang="de-DE" sz="1600" dirty="0" err="1" smtClean="0"/>
              <a:t>gaps</a:t>
            </a:r>
            <a:r>
              <a:rPr lang="de-DE" sz="1600" dirty="0" smtClean="0"/>
              <a:t>?</a:t>
            </a:r>
          </a:p>
          <a:p>
            <a:pPr>
              <a:spcAft>
                <a:spcPts val="600"/>
              </a:spcAft>
            </a:pPr>
            <a:endParaRPr lang="de-DE" dirty="0"/>
          </a:p>
          <a:p>
            <a:pPr marL="285750" indent="-285750"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de-DE" dirty="0" smtClean="0"/>
              <a:t>IEA Wind Task 32 </a:t>
            </a:r>
            <a:r>
              <a:rPr lang="de-DE" dirty="0" err="1" smtClean="0"/>
              <a:t>activity</a:t>
            </a:r>
            <a:r>
              <a:rPr lang="de-DE" dirty="0"/>
              <a:t> </a:t>
            </a:r>
            <a:r>
              <a:rPr lang="de-DE" dirty="0" smtClean="0"/>
              <a:t>– </a:t>
            </a:r>
            <a:r>
              <a:rPr lang="de-DE" sz="1600" dirty="0" smtClean="0"/>
              <a:t>incl.</a:t>
            </a:r>
            <a:endParaRPr lang="de-DE" sz="1600" dirty="0"/>
          </a:p>
          <a:p>
            <a:pPr>
              <a:spcAft>
                <a:spcPts val="300"/>
              </a:spcAft>
            </a:pPr>
            <a:r>
              <a:rPr lang="de-DE" sz="1600" dirty="0" smtClean="0">
                <a:latin typeface="Calibri"/>
              </a:rPr>
              <a:t>▪ </a:t>
            </a:r>
            <a:r>
              <a:rPr lang="de-DE" sz="1600" dirty="0" err="1" smtClean="0"/>
              <a:t>collection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RP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use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/>
              <a:t> </a:t>
            </a:r>
            <a:r>
              <a:rPr lang="de-DE" sz="1600" dirty="0" smtClean="0"/>
              <a:t>Floating </a:t>
            </a:r>
            <a:r>
              <a:rPr lang="de-DE" sz="1600" dirty="0" err="1" smtClean="0"/>
              <a:t>Lidar</a:t>
            </a:r>
            <a:r>
              <a:rPr lang="de-DE" sz="1600" dirty="0"/>
              <a:t> </a:t>
            </a:r>
            <a:r>
              <a:rPr lang="de-DE" sz="1600" dirty="0" smtClean="0"/>
              <a:t>Devices      </a:t>
            </a:r>
          </a:p>
          <a:p>
            <a:pPr>
              <a:spcAft>
                <a:spcPts val="300"/>
              </a:spcAft>
            </a:pPr>
            <a:r>
              <a:rPr lang="de-DE" sz="1600" dirty="0"/>
              <a:t> </a:t>
            </a:r>
            <a:r>
              <a:rPr lang="de-DE" sz="1600" dirty="0" smtClean="0"/>
              <a:t> (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uncertainty</a:t>
            </a:r>
            <a:r>
              <a:rPr lang="de-DE" sz="1600" dirty="0" smtClean="0"/>
              <a:t> </a:t>
            </a:r>
            <a:r>
              <a:rPr lang="de-DE" sz="1600" dirty="0" err="1" smtClean="0"/>
              <a:t>assessment</a:t>
            </a:r>
            <a:r>
              <a:rPr lang="de-DE" sz="1600" dirty="0" smtClean="0"/>
              <a:t> </a:t>
            </a:r>
            <a:r>
              <a:rPr lang="de-DE" sz="1600" dirty="0" err="1" smtClean="0"/>
              <a:t>approach</a:t>
            </a:r>
            <a:r>
              <a:rPr lang="de-DE" sz="1600" dirty="0" smtClean="0"/>
              <a:t>)  </a:t>
            </a:r>
          </a:p>
          <a:p>
            <a:pPr>
              <a:spcAft>
                <a:spcPts val="300"/>
              </a:spcAft>
            </a:pPr>
            <a:r>
              <a:rPr lang="de-DE" sz="1600" dirty="0" smtClean="0">
                <a:latin typeface="Calibri"/>
              </a:rPr>
              <a:t>▪ </a:t>
            </a:r>
            <a:r>
              <a:rPr lang="de-DE" sz="1600" dirty="0" err="1"/>
              <a:t>technology</a:t>
            </a:r>
            <a:r>
              <a:rPr lang="de-DE" sz="1600" dirty="0"/>
              <a:t> </a:t>
            </a:r>
            <a:r>
              <a:rPr lang="de-DE" sz="1600" dirty="0" err="1"/>
              <a:t>review</a:t>
            </a:r>
            <a:endParaRPr lang="de-DE" sz="1600" dirty="0"/>
          </a:p>
          <a:p>
            <a:pPr>
              <a:spcAft>
                <a:spcPts val="300"/>
              </a:spcAft>
            </a:pPr>
            <a:r>
              <a:rPr lang="de-DE" sz="1600" dirty="0" smtClean="0"/>
              <a:t>▪ </a:t>
            </a:r>
            <a:r>
              <a:rPr lang="de-DE" sz="1600" dirty="0" err="1"/>
              <a:t>stakeholder</a:t>
            </a:r>
            <a:r>
              <a:rPr lang="de-DE" sz="1600" dirty="0"/>
              <a:t> </a:t>
            </a:r>
            <a:r>
              <a:rPr lang="de-DE" sz="1600" dirty="0" err="1"/>
              <a:t>workshop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</a:t>
            </a:r>
            <a:r>
              <a:rPr lang="de-DE" sz="1600" dirty="0" err="1"/>
              <a:t>pre</a:t>
            </a:r>
            <a:r>
              <a:rPr lang="de-DE" sz="1600" dirty="0"/>
              <a:t>-survey on </a:t>
            </a:r>
            <a:r>
              <a:rPr lang="de-DE" sz="1600" dirty="0" err="1" smtClean="0"/>
              <a:t>maturity</a:t>
            </a:r>
            <a:r>
              <a:rPr lang="de-DE" sz="1600" dirty="0" smtClean="0"/>
              <a:t> </a:t>
            </a:r>
            <a:r>
              <a:rPr lang="de-DE" sz="1600" dirty="0" err="1" smtClean="0"/>
              <a:t>assessment</a:t>
            </a:r>
            <a:r>
              <a:rPr lang="de-DE" sz="1600" dirty="0" smtClean="0"/>
              <a:t>, </a:t>
            </a:r>
          </a:p>
          <a:p>
            <a:pPr>
              <a:spcAft>
                <a:spcPts val="300"/>
              </a:spcAft>
            </a:pPr>
            <a:r>
              <a:rPr lang="de-DE" sz="1600" dirty="0"/>
              <a:t> </a:t>
            </a:r>
            <a:r>
              <a:rPr lang="de-DE" sz="1600" dirty="0" smtClean="0"/>
              <a:t> </a:t>
            </a:r>
            <a:r>
              <a:rPr lang="de-DE" sz="1600" dirty="0" err="1" smtClean="0"/>
              <a:t>identification</a:t>
            </a:r>
            <a:r>
              <a:rPr lang="de-DE" sz="1600" dirty="0" smtClean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most</a:t>
            </a:r>
            <a:r>
              <a:rPr lang="de-DE" sz="1600" dirty="0"/>
              <a:t> relevant </a:t>
            </a:r>
            <a:r>
              <a:rPr lang="de-DE" sz="1600" dirty="0" err="1"/>
              <a:t>technology</a:t>
            </a:r>
            <a:r>
              <a:rPr lang="de-DE" sz="1600" dirty="0"/>
              <a:t> </a:t>
            </a:r>
            <a:r>
              <a:rPr lang="de-DE" sz="1600" dirty="0" err="1"/>
              <a:t>gaps</a:t>
            </a:r>
            <a:r>
              <a:rPr lang="de-DE" sz="1600" dirty="0" smtClean="0"/>
              <a:t>  </a:t>
            </a:r>
            <a:endParaRPr lang="de-DE" sz="1600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  <a:p>
            <a:pPr marL="285750" indent="-285750">
              <a:buFont typeface="Symbol" panose="05050102010706020507" pitchFamily="18" charset="2"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2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831850" y="1752600"/>
            <a:ext cx="5600892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+mj-lt"/>
              </a:rPr>
              <a:t>Floating </a:t>
            </a:r>
            <a:r>
              <a:rPr lang="de-DE" sz="3200" b="1" dirty="0" err="1" smtClean="0">
                <a:latin typeface="+mj-lt"/>
              </a:rPr>
              <a:t>Lidar</a:t>
            </a:r>
            <a:r>
              <a:rPr lang="de-DE" sz="3200" b="1" dirty="0" smtClean="0">
                <a:latin typeface="+mj-lt"/>
              </a:rPr>
              <a:t> Systems:</a:t>
            </a:r>
          </a:p>
          <a:p>
            <a:r>
              <a:rPr lang="de-DE" sz="2400" b="1" dirty="0" err="1" smtClean="0">
                <a:latin typeface="+mj-lt"/>
              </a:rPr>
              <a:t>Current</a:t>
            </a:r>
            <a:r>
              <a:rPr lang="de-DE" sz="2400" b="1" dirty="0" smtClean="0">
                <a:latin typeface="+mj-lt"/>
              </a:rPr>
              <a:t> Technology Status </a:t>
            </a:r>
            <a:r>
              <a:rPr lang="de-DE" sz="2400" b="1" dirty="0" err="1" smtClean="0">
                <a:latin typeface="+mj-lt"/>
              </a:rPr>
              <a:t>and</a:t>
            </a:r>
            <a:r>
              <a:rPr lang="de-DE" sz="2400" b="1" dirty="0" smtClean="0">
                <a:latin typeface="+mj-lt"/>
              </a:rPr>
              <a:t> </a:t>
            </a:r>
          </a:p>
          <a:p>
            <a:r>
              <a:rPr lang="de-DE" sz="2400" b="1" dirty="0" err="1" smtClean="0">
                <a:latin typeface="+mj-lt"/>
              </a:rPr>
              <a:t>Requirements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for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Improved</a:t>
            </a:r>
            <a:r>
              <a:rPr lang="de-DE" sz="2400" b="1" dirty="0" smtClean="0">
                <a:latin typeface="+mj-lt"/>
              </a:rPr>
              <a:t> </a:t>
            </a:r>
            <a:r>
              <a:rPr lang="de-DE" sz="2400" b="1" dirty="0" err="1" smtClean="0">
                <a:latin typeface="+mj-lt"/>
              </a:rPr>
              <a:t>Maturity</a:t>
            </a:r>
            <a:endParaRPr lang="de-DE" sz="2400" b="1" dirty="0" smtClean="0">
              <a:latin typeface="+mj-lt"/>
            </a:endParaRPr>
          </a:p>
          <a:p>
            <a:endParaRPr lang="de-DE" sz="2400" b="1" dirty="0">
              <a:latin typeface="+mj-lt"/>
            </a:endParaRPr>
          </a:p>
          <a:p>
            <a:r>
              <a:rPr lang="de-DE" u="sng" dirty="0" smtClean="0">
                <a:latin typeface="+mj-lt"/>
              </a:rPr>
              <a:t>J. Gottschall </a:t>
            </a:r>
            <a:r>
              <a:rPr lang="de-DE" dirty="0" smtClean="0">
                <a:latin typeface="+mj-lt"/>
              </a:rPr>
              <a:t>(Fraunhofer IWES)</a:t>
            </a:r>
          </a:p>
          <a:p>
            <a:r>
              <a:rPr lang="de-DE" dirty="0" smtClean="0">
                <a:latin typeface="+mj-lt"/>
              </a:rPr>
              <a:t>B. Gribben (Frazer Nash </a:t>
            </a:r>
            <a:r>
              <a:rPr lang="de-DE" dirty="0" err="1" smtClean="0">
                <a:latin typeface="+mj-lt"/>
              </a:rPr>
              <a:t>Consultancy</a:t>
            </a:r>
            <a:r>
              <a:rPr lang="de-DE" dirty="0" smtClean="0">
                <a:latin typeface="+mj-lt"/>
              </a:rPr>
              <a:t>)</a:t>
            </a:r>
          </a:p>
          <a:p>
            <a:r>
              <a:rPr lang="de-DE" dirty="0" smtClean="0">
                <a:latin typeface="+mj-lt"/>
              </a:rPr>
              <a:t>J. Hughes (ORE </a:t>
            </a:r>
            <a:r>
              <a:rPr lang="de-DE" dirty="0" err="1" smtClean="0">
                <a:latin typeface="+mj-lt"/>
              </a:rPr>
              <a:t>Catapult</a:t>
            </a:r>
            <a:r>
              <a:rPr lang="de-DE" dirty="0" smtClean="0">
                <a:latin typeface="+mj-lt"/>
              </a:rPr>
              <a:t>)</a:t>
            </a:r>
          </a:p>
          <a:p>
            <a:r>
              <a:rPr lang="de-DE" dirty="0" smtClean="0">
                <a:latin typeface="+mj-lt"/>
              </a:rPr>
              <a:t>D. Stein (DNV GL)</a:t>
            </a:r>
          </a:p>
          <a:p>
            <a:r>
              <a:rPr lang="de-DE" dirty="0" smtClean="0">
                <a:latin typeface="+mj-lt"/>
              </a:rPr>
              <a:t>I. Würth, O. Bischoff, D. Schlipf (University </a:t>
            </a:r>
            <a:r>
              <a:rPr lang="de-DE" dirty="0" err="1" smtClean="0">
                <a:latin typeface="+mj-lt"/>
              </a:rPr>
              <a:t>of</a:t>
            </a:r>
            <a:r>
              <a:rPr lang="de-DE" dirty="0" smtClean="0">
                <a:latin typeface="+mj-lt"/>
              </a:rPr>
              <a:t> Stuttgart)</a:t>
            </a:r>
          </a:p>
          <a:p>
            <a:r>
              <a:rPr lang="de-DE" dirty="0" smtClean="0"/>
              <a:t>H. Verhoef (ECN)</a:t>
            </a:r>
          </a:p>
          <a:p>
            <a:r>
              <a:rPr lang="de-DE" dirty="0" smtClean="0"/>
              <a:t>A. Clifton </a:t>
            </a:r>
            <a:r>
              <a:rPr lang="de-DE" dirty="0"/>
              <a:t>(NREL</a:t>
            </a:r>
            <a:r>
              <a:rPr lang="de-DE" dirty="0" smtClean="0"/>
              <a:t>)</a:t>
            </a:r>
          </a:p>
        </p:txBody>
      </p:sp>
      <p:pic>
        <p:nvPicPr>
          <p:cNvPr id="8" name="Picture 7" descr="C:\Users\gotjul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05" y="425777"/>
            <a:ext cx="3050345" cy="102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48868" y="6096000"/>
            <a:ext cx="5469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Wind Europe </a:t>
            </a:r>
            <a:r>
              <a:rPr lang="de-DE" sz="1600" dirty="0" err="1" smtClean="0"/>
              <a:t>Summit</a:t>
            </a:r>
            <a:r>
              <a:rPr lang="de-DE" sz="1600" dirty="0" smtClean="0"/>
              <a:t> 2016, Hamburg – 27 September 2016</a:t>
            </a:r>
            <a:endParaRPr lang="de-DE" sz="1600" dirty="0"/>
          </a:p>
        </p:txBody>
      </p:sp>
      <p:pic>
        <p:nvPicPr>
          <p:cNvPr id="1026" name="Picture 2" descr="dnvlib_gfx_dnvgl_logo_tcm170-4315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650" y="2850193"/>
            <a:ext cx="1523272" cy="65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ORE_SM_Col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78" y="2209800"/>
            <a:ext cx="1523272" cy="48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FN_standard_logo_col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044" y="1295400"/>
            <a:ext cx="1513806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ogo_University_of_Stuttgar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86" y="3941208"/>
            <a:ext cx="1416050" cy="3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Logo_SW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62" y="3581400"/>
            <a:ext cx="1848288" cy="37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9" descr="Bildergebnis für nrel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AutoShape 11" descr="Bildergebnis für nrel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36" name="Picture 12" descr="C:\Users\gotjul\Desktop\ind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888" y="5181600"/>
            <a:ext cx="1641961" cy="46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07" b="25804"/>
          <a:stretch/>
        </p:blipFill>
        <p:spPr bwMode="auto">
          <a:xfrm>
            <a:off x="6809888" y="4521200"/>
            <a:ext cx="11430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03250" y="1447800"/>
            <a:ext cx="6269665" cy="3062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floating-lidar</a:t>
            </a:r>
            <a:r>
              <a:rPr lang="de-DE" dirty="0"/>
              <a:t> </a:t>
            </a:r>
            <a:r>
              <a:rPr lang="de-DE" dirty="0" err="1" smtClean="0"/>
              <a:t>technology</a:t>
            </a:r>
            <a:endParaRPr lang="de-DE" dirty="0" smtClean="0"/>
          </a:p>
          <a:p>
            <a:pPr marL="742950" lvl="1" indent="-285750"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de-DE" sz="1600" dirty="0" err="1" smtClean="0"/>
              <a:t>Criteria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commercial</a:t>
            </a:r>
            <a:r>
              <a:rPr lang="de-DE" sz="1600" dirty="0" smtClean="0"/>
              <a:t> </a:t>
            </a:r>
            <a:r>
              <a:rPr lang="de-DE" sz="1600" dirty="0" err="1" smtClean="0"/>
              <a:t>acceptance</a:t>
            </a:r>
            <a:endParaRPr lang="de-DE" sz="1600" dirty="0" smtClean="0"/>
          </a:p>
          <a:p>
            <a:pPr marL="742950" lvl="1" indent="-285750">
              <a:spcAft>
                <a:spcPts val="300"/>
              </a:spcAft>
              <a:buFont typeface="Calibri" panose="020F0502020204030204" pitchFamily="34" charset="0"/>
              <a:buChar char="→"/>
            </a:pPr>
            <a:r>
              <a:rPr lang="de-DE" sz="1600" dirty="0" err="1" smtClean="0"/>
              <a:t>Necessity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offshore </a:t>
            </a:r>
            <a:r>
              <a:rPr lang="de-DE" sz="1600" dirty="0" err="1" smtClean="0"/>
              <a:t>trials</a:t>
            </a:r>
            <a:endParaRPr lang="de-DE" sz="1600" dirty="0" smtClean="0"/>
          </a:p>
          <a:p>
            <a:pPr marL="742950" lvl="1" indent="-285750">
              <a:spcAft>
                <a:spcPts val="1800"/>
              </a:spcAft>
              <a:buFont typeface="Calibri" panose="020F0502020204030204" pitchFamily="34" charset="0"/>
              <a:buChar char="→"/>
            </a:pPr>
            <a:r>
              <a:rPr lang="de-DE" sz="1600" dirty="0" smtClean="0"/>
              <a:t>Stakeholder </a:t>
            </a:r>
            <a:r>
              <a:rPr lang="de-DE" sz="1600" dirty="0" err="1" smtClean="0"/>
              <a:t>assessment</a:t>
            </a:r>
            <a:endParaRPr lang="de-DE" sz="1600" dirty="0" smtClean="0"/>
          </a:p>
          <a:p>
            <a:pPr marL="285750" indent="-285750"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DE" dirty="0" err="1" smtClean="0"/>
              <a:t>Identification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improved</a:t>
            </a:r>
            <a:r>
              <a:rPr lang="de-DE" dirty="0" smtClean="0"/>
              <a:t> </a:t>
            </a:r>
            <a:r>
              <a:rPr lang="de-DE" dirty="0" err="1" smtClean="0"/>
              <a:t>maturity</a:t>
            </a:r>
            <a:endParaRPr lang="de-DE" dirty="0" smtClean="0"/>
          </a:p>
          <a:p>
            <a:pPr marL="285750" indent="-2857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Recommended Practices (RP)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</a:p>
          <a:p>
            <a:pPr>
              <a:spcAft>
                <a:spcPts val="1800"/>
              </a:spcAft>
            </a:pPr>
            <a:r>
              <a:rPr lang="de-DE" dirty="0" smtClean="0"/>
              <a:t>        </a:t>
            </a:r>
            <a:r>
              <a:rPr lang="de-DE" sz="1600" dirty="0" smtClean="0"/>
              <a:t>… in wind </a:t>
            </a:r>
            <a:r>
              <a:rPr lang="de-DE" sz="1600" dirty="0" err="1" smtClean="0"/>
              <a:t>resource</a:t>
            </a:r>
            <a:r>
              <a:rPr lang="de-DE" sz="1600" dirty="0" smtClean="0"/>
              <a:t> </a:t>
            </a:r>
            <a:r>
              <a:rPr lang="de-DE" sz="1600" dirty="0" err="1" smtClean="0"/>
              <a:t>assessment</a:t>
            </a:r>
            <a:endParaRPr lang="de-DE" sz="1600" dirty="0" smtClean="0"/>
          </a:p>
          <a:p>
            <a:pPr marL="285750" indent="-285750">
              <a:spcAft>
                <a:spcPts val="300"/>
              </a:spcAft>
              <a:buFont typeface="Symbol" panose="05050102010706020507" pitchFamily="18" charset="2"/>
              <a:buChar char="-"/>
            </a:pPr>
            <a:r>
              <a:rPr lang="de-DE" dirty="0" smtClean="0"/>
              <a:t>Status update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outlook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368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23250" cy="677108"/>
          </a:xfrm>
        </p:spPr>
        <p:txBody>
          <a:bodyPr/>
          <a:lstStyle/>
          <a:p>
            <a:pPr algn="l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floating-lidar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– </a:t>
            </a:r>
            <a:br>
              <a:rPr lang="de-DE" dirty="0" smtClean="0"/>
            </a:br>
            <a:r>
              <a:rPr lang="de-DE" sz="2000" dirty="0" smtClean="0"/>
              <a:t>OWA Roadmap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603250" y="1524000"/>
            <a:ext cx="792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Carbon Trust Offshore Wind </a:t>
            </a:r>
            <a:r>
              <a:rPr lang="de-DE" i="1" dirty="0" err="1" smtClean="0">
                <a:sym typeface="Symbol"/>
              </a:rPr>
              <a:t>Accelerator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roadmap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for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the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commercial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acceptance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of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floating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technology</a:t>
            </a:r>
            <a:r>
              <a:rPr lang="de-DE" i="1" dirty="0" smtClean="0">
                <a:sym typeface="Symbol"/>
              </a:rPr>
              <a:t> </a:t>
            </a:r>
            <a:r>
              <a:rPr lang="de-DE" dirty="0" smtClean="0">
                <a:sym typeface="Symbol"/>
              </a:rPr>
              <a:t>(Nov. 2013) –</a:t>
            </a:r>
          </a:p>
          <a:p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    </a:t>
            </a:r>
            <a:r>
              <a:rPr lang="de-DE" dirty="0" err="1" smtClean="0">
                <a:sym typeface="Symbol"/>
              </a:rPr>
              <a:t>proposed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three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stages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of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maturity</a:t>
            </a:r>
            <a:r>
              <a:rPr lang="de-DE" dirty="0" smtClean="0">
                <a:sym typeface="Symbol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de-DE" dirty="0" smtClean="0">
                <a:sym typeface="Symbol"/>
              </a:rPr>
              <a:t>     </a:t>
            </a:r>
            <a:r>
              <a:rPr lang="de-DE" dirty="0" err="1" smtClean="0">
                <a:sym typeface="Symbol"/>
              </a:rPr>
              <a:t>baseline</a:t>
            </a:r>
            <a:r>
              <a:rPr lang="de-DE" dirty="0" smtClean="0">
                <a:sym typeface="Symbol"/>
              </a:rPr>
              <a:t> – </a:t>
            </a:r>
            <a:r>
              <a:rPr lang="de-DE" u="sng" dirty="0" err="1" smtClean="0">
                <a:sym typeface="Symbol"/>
              </a:rPr>
              <a:t>pre</a:t>
            </a:r>
            <a:r>
              <a:rPr lang="de-DE" u="sng" dirty="0" smtClean="0">
                <a:sym typeface="Symbol"/>
              </a:rPr>
              <a:t>-commercial</a:t>
            </a:r>
            <a:r>
              <a:rPr lang="de-DE" dirty="0" smtClean="0">
                <a:sym typeface="Symbol"/>
              </a:rPr>
              <a:t> – </a:t>
            </a:r>
            <a:r>
              <a:rPr lang="de-DE" dirty="0" err="1" smtClean="0">
                <a:sym typeface="Symbol"/>
              </a:rPr>
              <a:t>commercial</a:t>
            </a:r>
            <a:endParaRPr lang="de-DE" dirty="0" smtClean="0">
              <a:sym typeface="Symbol"/>
            </a:endParaRPr>
          </a:p>
          <a:p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    </a:t>
            </a:r>
            <a:r>
              <a:rPr lang="de-DE" dirty="0" err="1" smtClean="0">
                <a:sym typeface="Symbol"/>
              </a:rPr>
              <a:t>status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linked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to</a:t>
            </a:r>
            <a:r>
              <a:rPr lang="de-DE" dirty="0" smtClean="0">
                <a:sym typeface="Symbol"/>
              </a:rPr>
              <a:t> a </a:t>
            </a:r>
            <a:r>
              <a:rPr lang="de-DE" dirty="0" err="1" smtClean="0">
                <a:sym typeface="Symbol"/>
              </a:rPr>
              <a:t>successful</a:t>
            </a:r>
            <a:r>
              <a:rPr lang="de-DE" dirty="0" smtClean="0">
                <a:sym typeface="Symbol"/>
              </a:rPr>
              <a:t> (6-months) </a:t>
            </a:r>
            <a:r>
              <a:rPr lang="de-DE" dirty="0" err="1" smtClean="0">
                <a:sym typeface="Symbol"/>
              </a:rPr>
              <a:t>trial</a:t>
            </a:r>
            <a:r>
              <a:rPr lang="de-DE" dirty="0" smtClean="0">
                <a:sym typeface="Symbol"/>
              </a:rPr>
              <a:t> offshore:</a:t>
            </a:r>
          </a:p>
          <a:p>
            <a:r>
              <a:rPr lang="de-DE" dirty="0">
                <a:sym typeface="Symbol"/>
              </a:rPr>
              <a:t> </a:t>
            </a:r>
            <a:r>
              <a:rPr lang="de-DE" dirty="0" smtClean="0">
                <a:sym typeface="Symbol"/>
              </a:rPr>
              <a:t>    </a:t>
            </a:r>
            <a:r>
              <a:rPr lang="de-DE" dirty="0" err="1" smtClean="0">
                <a:sym typeface="Symbol"/>
              </a:rPr>
              <a:t>meet</a:t>
            </a:r>
            <a:r>
              <a:rPr lang="de-DE" dirty="0" smtClean="0">
                <a:sym typeface="Symbol"/>
              </a:rPr>
              <a:t> KPIs </a:t>
            </a:r>
            <a:r>
              <a:rPr lang="de-DE" dirty="0" err="1" smtClean="0">
                <a:sym typeface="Symbol"/>
              </a:rPr>
              <a:t>for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system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availability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and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data</a:t>
            </a:r>
            <a:r>
              <a:rPr lang="de-DE" dirty="0" smtClean="0">
                <a:sym typeface="Symbol"/>
              </a:rPr>
              <a:t> </a:t>
            </a:r>
            <a:r>
              <a:rPr lang="de-DE" dirty="0" err="1" smtClean="0">
                <a:sym typeface="Symbol"/>
              </a:rPr>
              <a:t>accuracy</a:t>
            </a:r>
            <a:r>
              <a:rPr lang="de-DE" dirty="0" smtClean="0">
                <a:sym typeface="Symbol"/>
              </a:rPr>
              <a:t>  </a:t>
            </a:r>
          </a:p>
          <a:p>
            <a:endParaRPr lang="de-DE" dirty="0" smtClean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40535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de-DE" dirty="0" err="1" smtClean="0"/>
              <a:t>Current</a:t>
            </a:r>
            <a:r>
              <a:rPr lang="de-DE" dirty="0" smtClean="0"/>
              <a:t> </a:t>
            </a:r>
            <a:r>
              <a:rPr lang="de-DE" dirty="0" err="1" smtClean="0"/>
              <a:t>status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floating-lidar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03250" y="1143000"/>
            <a:ext cx="79248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Symbol" pitchFamily="18" charset="2"/>
              <a:buChar char="®"/>
            </a:pPr>
            <a:r>
              <a:rPr lang="de-DE" i="1" dirty="0" smtClean="0">
                <a:sym typeface="Symbol"/>
              </a:rPr>
              <a:t>Carbon Trust Offshore Wind </a:t>
            </a:r>
            <a:r>
              <a:rPr lang="de-DE" i="1" dirty="0" err="1" smtClean="0">
                <a:sym typeface="Symbol"/>
              </a:rPr>
              <a:t>Accelerator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roadmap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for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the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commercial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acceptance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of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floating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lidar</a:t>
            </a:r>
            <a:r>
              <a:rPr lang="de-DE" i="1" dirty="0" smtClean="0">
                <a:sym typeface="Symbol"/>
              </a:rPr>
              <a:t> </a:t>
            </a:r>
            <a:r>
              <a:rPr lang="de-DE" i="1" dirty="0" err="1" smtClean="0">
                <a:sym typeface="Symbol"/>
              </a:rPr>
              <a:t>technology</a:t>
            </a:r>
            <a:r>
              <a:rPr lang="de-DE" i="1" dirty="0" smtClean="0">
                <a:sym typeface="Symbol"/>
              </a:rPr>
              <a:t>  </a:t>
            </a:r>
            <a:r>
              <a:rPr lang="de-DE" dirty="0" smtClean="0">
                <a:sym typeface="Symbol"/>
              </a:rPr>
              <a:t>(Nov. 2013) …</a:t>
            </a:r>
          </a:p>
          <a:p>
            <a:endParaRPr lang="de-DE" dirty="0" smtClean="0">
              <a:sym typeface="Symbo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209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057400"/>
            <a:ext cx="2813050" cy="254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2118524"/>
            <a:ext cx="3130551" cy="25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55650" y="4953000"/>
            <a:ext cx="80772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dirty="0" err="1" smtClean="0"/>
              <a:t>FLiDAR</a:t>
            </a:r>
            <a:r>
              <a:rPr lang="de-DE" sz="1600" dirty="0" smtClean="0"/>
              <a:t> – </a:t>
            </a:r>
            <a:r>
              <a:rPr lang="de-DE" sz="1600" dirty="0" err="1" smtClean="0"/>
              <a:t>as</a:t>
            </a:r>
            <a:r>
              <a:rPr lang="de-DE" sz="1600" dirty="0" smtClean="0"/>
              <a:t> </a:t>
            </a:r>
            <a:r>
              <a:rPr lang="de-DE" sz="1600" dirty="0" err="1" smtClean="0"/>
              <a:t>first</a:t>
            </a:r>
            <a:r>
              <a:rPr lang="de-DE" sz="1600" dirty="0" smtClean="0"/>
              <a:t> (</a:t>
            </a:r>
            <a:r>
              <a:rPr lang="de-DE" sz="1600" dirty="0" err="1" smtClean="0"/>
              <a:t>almost</a:t>
            </a:r>
            <a:r>
              <a:rPr lang="de-DE" sz="1600" dirty="0" smtClean="0"/>
              <a:t>) </a:t>
            </a:r>
            <a:r>
              <a:rPr lang="de-DE" sz="1600" dirty="0" err="1" smtClean="0"/>
              <a:t>pre</a:t>
            </a:r>
            <a:r>
              <a:rPr lang="de-DE" sz="1600" dirty="0" smtClean="0"/>
              <a:t>-commercial </a:t>
            </a:r>
            <a:r>
              <a:rPr lang="de-DE" sz="1600" dirty="0" err="1" smtClean="0"/>
              <a:t>floating-lidar</a:t>
            </a:r>
            <a:r>
              <a:rPr lang="de-DE" sz="1600" dirty="0" smtClean="0"/>
              <a:t> </a:t>
            </a:r>
            <a:r>
              <a:rPr lang="de-DE" sz="1600" dirty="0" err="1" smtClean="0"/>
              <a:t>system</a:t>
            </a:r>
            <a:r>
              <a:rPr lang="de-DE" sz="1600" dirty="0" smtClean="0"/>
              <a:t> (FLS); </a:t>
            </a:r>
          </a:p>
          <a:p>
            <a:r>
              <a:rPr lang="de-DE" sz="1600" dirty="0" err="1" smtClean="0"/>
              <a:t>Results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3-months </a:t>
            </a:r>
            <a:r>
              <a:rPr lang="de-DE" sz="1600" dirty="0" err="1" smtClean="0"/>
              <a:t>trial</a:t>
            </a:r>
            <a:r>
              <a:rPr lang="de-DE" sz="1600" dirty="0" smtClean="0"/>
              <a:t> at </a:t>
            </a:r>
            <a:r>
              <a:rPr lang="de-DE" sz="1600" dirty="0" err="1" smtClean="0"/>
              <a:t>Gwynt</a:t>
            </a:r>
            <a:r>
              <a:rPr lang="de-DE" sz="1600" dirty="0" smtClean="0"/>
              <a:t> y </a:t>
            </a:r>
            <a:r>
              <a:rPr lang="de-DE" sz="1600" dirty="0" err="1" smtClean="0"/>
              <a:t>Mor</a:t>
            </a:r>
            <a:r>
              <a:rPr lang="de-DE" sz="1600" dirty="0" smtClean="0"/>
              <a:t> </a:t>
            </a:r>
            <a:r>
              <a:rPr lang="de-DE" sz="1600" dirty="0"/>
              <a:t>[</a:t>
            </a:r>
            <a:r>
              <a:rPr lang="de-DE" sz="1600" dirty="0" err="1" smtClean="0"/>
              <a:t>presented</a:t>
            </a:r>
            <a:r>
              <a:rPr lang="de-DE" sz="1600" dirty="0" smtClean="0"/>
              <a:t> at EWEA Offshore 2013] </a:t>
            </a:r>
            <a:r>
              <a:rPr lang="de-DE" sz="1600" dirty="0" err="1" smtClean="0"/>
              <a:t>show</a:t>
            </a:r>
            <a:r>
              <a:rPr lang="de-DE" sz="1600" dirty="0" smtClean="0"/>
              <a:t> </a:t>
            </a:r>
            <a:r>
              <a:rPr lang="de-DE" sz="1600" dirty="0" err="1" smtClean="0"/>
              <a:t>convincing</a:t>
            </a:r>
            <a:r>
              <a:rPr lang="de-DE" sz="1600" dirty="0" smtClean="0"/>
              <a:t> </a:t>
            </a:r>
            <a:r>
              <a:rPr lang="de-DE" sz="1600" dirty="0" err="1" smtClean="0"/>
              <a:t>agreement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met</a:t>
            </a:r>
            <a:r>
              <a:rPr lang="de-DE" sz="1600" dirty="0" smtClean="0"/>
              <a:t> </a:t>
            </a:r>
            <a:r>
              <a:rPr lang="de-DE" sz="1600" dirty="0" err="1" smtClean="0"/>
              <a:t>mast</a:t>
            </a:r>
            <a:r>
              <a:rPr lang="de-DE" sz="1600" dirty="0" smtClean="0"/>
              <a:t> in wind </a:t>
            </a:r>
            <a:r>
              <a:rPr lang="de-DE" sz="1600" dirty="0" err="1" smtClean="0"/>
              <a:t>speed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direction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998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Überschriften Light Bold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E4EC99333EA548A590CFB87D6BD4BF" ma:contentTypeVersion="1" ma:contentTypeDescription="Ein neues Dokument erstellen." ma:contentTypeScope="" ma:versionID="36237ea974c8ecc2f3c1fa71ab629bcd">
  <xsd:schema xmlns:xsd="http://www.w3.org/2001/XMLSchema" xmlns:xs="http://www.w3.org/2001/XMLSchema" xmlns:p="http://schemas.microsoft.com/office/2006/metadata/properties" xmlns:ns2="6aa91101-11ba-4a34-b839-c430ffc0ee6f" targetNamespace="http://schemas.microsoft.com/office/2006/metadata/properties" ma:root="true" ma:fieldsID="262204317f42f3191f4835bcb03ff06a" ns2:_="">
    <xsd:import namespace="6aa91101-11ba-4a34-b839-c430ffc0ee6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a91101-11ba-4a34-b839-c430ffc0ee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F47923-7590-4226-B5C2-BF89CFB2C0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a91101-11ba-4a34-b839-c430ffc0ee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366021-7422-4F58-B894-192D8472AC46}">
  <ds:schemaRefs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6aa91101-11ba-4a34-b839-c430ffc0ee6f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1582</Words>
  <Application>Microsoft Office PowerPoint</Application>
  <PresentationFormat>Benutzerdefiniert</PresentationFormat>
  <Paragraphs>209</Paragraphs>
  <Slides>24</Slides>
  <Notes>3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Times New Roman</vt:lpstr>
      <vt:lpstr>Frutiger LT Com 55 Roman</vt:lpstr>
      <vt:lpstr>Frutiger LT Com 45 Light</vt:lpstr>
      <vt:lpstr>Calibri</vt:lpstr>
      <vt:lpstr>Symbol</vt:lpstr>
      <vt:lpstr>Office Theme</vt:lpstr>
      <vt:lpstr>PowerPoint-Präsentation</vt:lpstr>
      <vt:lpstr>Introduction I</vt:lpstr>
      <vt:lpstr>Introduction II </vt:lpstr>
      <vt:lpstr>Introduction III</vt:lpstr>
      <vt:lpstr>Introduction III</vt:lpstr>
      <vt:lpstr>PowerPoint-Präsentation</vt:lpstr>
      <vt:lpstr>Outline</vt:lpstr>
      <vt:lpstr>Current status of floating-lidar technology –  OWA Roadmap</vt:lpstr>
      <vt:lpstr>Current status of floating-lidar technology</vt:lpstr>
      <vt:lpstr>Current status of floating-lidar technology</vt:lpstr>
      <vt:lpstr>Current technology status –  Assessment of stakeholder acceptance  (pre-workshop survey)</vt:lpstr>
      <vt:lpstr>Current technology status –  Assessment of stakeholder acceptance  (pre-workshop survey)</vt:lpstr>
      <vt:lpstr>Current technology status –  Assessment of stakeholder acceptance  (pre-workshop survey)</vt:lpstr>
      <vt:lpstr>Current technology status –  Assessment of stakeholder acceptance  (pre-workshop survey)</vt:lpstr>
      <vt:lpstr>Current technology status –  Assessment of stakeholder acceptance  (pre-workshop survey)</vt:lpstr>
      <vt:lpstr>Current technology status –  Identification of technology gaps  (workshop)</vt:lpstr>
      <vt:lpstr>Requirement for improved maturity – Example ‘uncertainty framework‘</vt:lpstr>
      <vt:lpstr>Recommended Practices for application of technology</vt:lpstr>
      <vt:lpstr>Technology update and outlook</vt:lpstr>
      <vt:lpstr>Technology update and outlook</vt:lpstr>
      <vt:lpstr>Summary / Conclusions</vt:lpstr>
      <vt:lpstr>Summary / Conclusions</vt:lpstr>
      <vt:lpstr>Thank you for your attention.</vt:lpstr>
      <vt:lpstr>Acknowledgements Fraunhofer IWES is funded by the: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Willner</dc:creator>
  <cp:lastModifiedBy>Gottschall, Julia</cp:lastModifiedBy>
  <cp:revision>159</cp:revision>
  <cp:lastPrinted>2016-02-24T07:36:29Z</cp:lastPrinted>
  <dcterms:created xsi:type="dcterms:W3CDTF">2016-02-22T15:46:18Z</dcterms:created>
  <dcterms:modified xsi:type="dcterms:W3CDTF">2016-09-26T20:21:03Z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2016-02-22T00:00:00Z</vt:filetime>
  </property>
  <property fmtid="{D5CDD505-2E9C-101B-9397-08002B2CF9AE}" pid="3" name="Creator">
    <vt:lpwstr>Adobe InDesign CC 2015 (Windows)</vt:lpwstr>
  </property>
  <property fmtid="{D5CDD505-2E9C-101B-9397-08002B2CF9AE}" pid="4" name="LastSaved">
    <vt:filetime>2016-02-22T00:00:00Z</vt:filetime>
  </property>
  <property fmtid="{D5CDD505-2E9C-101B-9397-08002B2CF9AE}" pid="5" name="ContentTypeId">
    <vt:lpwstr>0x010100EDE4EC99333EA548A590CFB87D6BD4BF</vt:lpwstr>
  </property>
</Properties>
</file>