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3"/>
  </p:sldMasterIdLst>
  <p:notesMasterIdLst>
    <p:notesMasterId r:id="rId28"/>
  </p:notesMasterIdLst>
  <p:sldIdLst>
    <p:sldId id="270" r:id="rId4"/>
    <p:sldId id="275" r:id="rId5"/>
    <p:sldId id="277" r:id="rId6"/>
    <p:sldId id="278" r:id="rId7"/>
    <p:sldId id="279" r:id="rId8"/>
    <p:sldId id="280" r:id="rId9"/>
    <p:sldId id="276" r:id="rId10"/>
    <p:sldId id="281" r:id="rId11"/>
    <p:sldId id="282" r:id="rId12"/>
    <p:sldId id="283" r:id="rId13"/>
    <p:sldId id="284" r:id="rId14"/>
    <p:sldId id="285" r:id="rId15"/>
    <p:sldId id="293" r:id="rId16"/>
    <p:sldId id="294" r:id="rId17"/>
    <p:sldId id="286" r:id="rId18"/>
    <p:sldId id="287" r:id="rId19"/>
    <p:sldId id="291" r:id="rId20"/>
    <p:sldId id="288" r:id="rId21"/>
    <p:sldId id="289" r:id="rId22"/>
    <p:sldId id="295" r:id="rId23"/>
    <p:sldId id="290" r:id="rId24"/>
    <p:sldId id="292" r:id="rId25"/>
    <p:sldId id="269" r:id="rId26"/>
    <p:sldId id="268" r:id="rId27"/>
  </p:sldIdLst>
  <p:sldSz cx="9131300" cy="6858000"/>
  <p:notesSz cx="9926638" cy="6797675"/>
  <p:embeddedFontLst>
    <p:embeddedFont>
      <p:font typeface="Frutiger LT Com 55 Roman" panose="020B0503030504020204" pitchFamily="34" charset="0"/>
      <p:regular r:id="rId29"/>
      <p:bold r:id="rId30"/>
      <p:italic r:id="rId31"/>
    </p:embeddedFont>
    <p:embeddedFont>
      <p:font typeface="Frutiger LT Com 45 Light" panose="020B0303030504020204" pitchFamily="34" charset="0"/>
      <p:regular r:id="rId32"/>
      <p:bold r:id="rId33"/>
      <p:italic r:id="rId34"/>
      <p:boldItalic r:id="rId35"/>
    </p:embeddedFont>
    <p:embeddedFont>
      <p:font typeface="Calibri" panose="020F0502020204030204" pitchFamily="34" charset="0"/>
      <p:regular r:id="rId36"/>
      <p:bold r:id="rId37"/>
      <p:italic r:id="rId38"/>
      <p:boldItalic r:id="rId39"/>
    </p:embeddedFont>
  </p:embeddedFontLst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Frutiger LT Com 45 Light" panose="020B0303030504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Frutiger LT Com 45 Light" panose="020B0303030504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Frutiger LT Com 45 Light" panose="020B0303030504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Frutiger LT Com 45 Light" panose="020B0303030504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Frutiger LT Com 45 Light" panose="020B0303030504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Frutiger LT Com 45 Light" panose="020B0303030504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Frutiger LT Com 45 Light" panose="020B0303030504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Frutiger LT Com 45 Light" panose="020B0303030504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Frutiger LT Com 45 Light" panose="020B0303030504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141">
          <p15:clr>
            <a:srgbClr val="A4A3A4"/>
          </p15:clr>
        </p15:guide>
        <p15:guide id="2" pos="3126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iona" initials="F" lastIdx="4" clrIdx="0"/>
  <p:cmAuthor id="2" name="Gottschall, Julia" initials="GJ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598" autoAdjust="0"/>
  </p:normalViewPr>
  <p:slideViewPr>
    <p:cSldViewPr showGuides="1">
      <p:cViewPr>
        <p:scale>
          <a:sx n="80" d="100"/>
          <a:sy n="80" d="100"/>
        </p:scale>
        <p:origin x="-1092" y="18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howGuides="1">
      <p:cViewPr varScale="1">
        <p:scale>
          <a:sx n="107" d="100"/>
          <a:sy n="107" d="100"/>
        </p:scale>
        <p:origin x="-354" y="-96"/>
      </p:cViewPr>
      <p:guideLst>
        <p:guide orient="horz" pos="2141"/>
        <p:guide pos="3126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font" Target="fonts/font11.fntdata"/><Relationship Id="rId3" Type="http://schemas.openxmlformats.org/officeDocument/2006/relationships/slideMaster" Target="slideMasters/slideMaster1.xml"/><Relationship Id="rId21" Type="http://schemas.openxmlformats.org/officeDocument/2006/relationships/slide" Target="slides/slide18.xml"/><Relationship Id="rId34" Type="http://schemas.openxmlformats.org/officeDocument/2006/relationships/font" Target="fonts/font6.fntdata"/><Relationship Id="rId42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font" Target="fonts/font5.fntdata"/><Relationship Id="rId38" Type="http://schemas.openxmlformats.org/officeDocument/2006/relationships/font" Target="fonts/font10.fntdata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font" Target="fonts/font1.fntdata"/><Relationship Id="rId41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commentAuthors" Target="commentAuthor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8.fntdata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3.fntdata"/><Relationship Id="rId44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43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073F0FF-5F8A-44FA-8D2B-0A0060C02CE1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B208E09-B79D-4B74-A7FE-3B090E9BDC1E}">
      <dgm:prSet phldrT="[Text]" custT="1"/>
      <dgm:spPr/>
      <dgm:t>
        <a:bodyPr/>
        <a:lstStyle/>
        <a:p>
          <a:r>
            <a:rPr lang="de-DE" sz="1800" dirty="0" err="1" smtClean="0"/>
            <a:t>Gather</a:t>
          </a:r>
          <a:r>
            <a:rPr lang="de-DE" sz="1800" dirty="0" smtClean="0"/>
            <a:t> </a:t>
          </a:r>
          <a:r>
            <a:rPr lang="de-DE" sz="1800" dirty="0" err="1" smtClean="0"/>
            <a:t>experience</a:t>
          </a:r>
          <a:endParaRPr lang="en-US" sz="1800" dirty="0"/>
        </a:p>
      </dgm:t>
    </dgm:pt>
    <dgm:pt modelId="{FCDAC6EB-44BD-4720-A2CF-6EC18784B929}" type="parTrans" cxnId="{3641AC11-791F-48E6-B412-6EA76E9AC467}">
      <dgm:prSet/>
      <dgm:spPr/>
      <dgm:t>
        <a:bodyPr/>
        <a:lstStyle/>
        <a:p>
          <a:endParaRPr lang="en-US"/>
        </a:p>
      </dgm:t>
    </dgm:pt>
    <dgm:pt modelId="{E6AC63EE-C19A-4511-A6C3-C5942EB6A507}" type="sibTrans" cxnId="{3641AC11-791F-48E6-B412-6EA76E9AC467}">
      <dgm:prSet/>
      <dgm:spPr/>
      <dgm:t>
        <a:bodyPr/>
        <a:lstStyle/>
        <a:p>
          <a:endParaRPr lang="en-US"/>
        </a:p>
      </dgm:t>
    </dgm:pt>
    <dgm:pt modelId="{6981C636-7DC7-48A4-BEA0-C7021D8C5A42}">
      <dgm:prSet phldrT="[Text]" custT="1"/>
      <dgm:spPr/>
      <dgm:t>
        <a:bodyPr/>
        <a:lstStyle/>
        <a:p>
          <a:r>
            <a:rPr lang="de-DE" sz="1100" dirty="0" smtClean="0"/>
            <a:t> </a:t>
          </a:r>
          <a:r>
            <a:rPr lang="de-DE" sz="1100" dirty="0" err="1" smtClean="0"/>
            <a:t>share</a:t>
          </a:r>
          <a:r>
            <a:rPr lang="de-DE" sz="1100" dirty="0" smtClean="0"/>
            <a:t> </a:t>
          </a:r>
          <a:r>
            <a:rPr lang="de-DE" sz="1100" dirty="0" err="1" smtClean="0"/>
            <a:t>models</a:t>
          </a:r>
          <a:r>
            <a:rPr lang="de-DE" sz="1100" dirty="0" smtClean="0"/>
            <a:t> </a:t>
          </a:r>
          <a:r>
            <a:rPr lang="de-DE" sz="1100" dirty="0" err="1" smtClean="0"/>
            <a:t>and</a:t>
          </a:r>
          <a:r>
            <a:rPr lang="de-DE" sz="1100" dirty="0" smtClean="0"/>
            <a:t> </a:t>
          </a:r>
          <a:r>
            <a:rPr lang="de-DE" sz="1100" dirty="0" err="1" smtClean="0"/>
            <a:t>data</a:t>
          </a:r>
          <a:endParaRPr lang="en-US" sz="1100" dirty="0"/>
        </a:p>
      </dgm:t>
    </dgm:pt>
    <dgm:pt modelId="{63E4688B-1B91-44C2-8949-4EB15DFE72F8}" type="parTrans" cxnId="{C7C0C0A3-8DE6-402E-B141-4F22E141083A}">
      <dgm:prSet/>
      <dgm:spPr/>
      <dgm:t>
        <a:bodyPr/>
        <a:lstStyle/>
        <a:p>
          <a:endParaRPr lang="en-US"/>
        </a:p>
      </dgm:t>
    </dgm:pt>
    <dgm:pt modelId="{63250ECB-EC96-4C7F-B8BB-4CCDEFA00305}" type="sibTrans" cxnId="{C7C0C0A3-8DE6-402E-B141-4F22E141083A}">
      <dgm:prSet/>
      <dgm:spPr/>
      <dgm:t>
        <a:bodyPr/>
        <a:lstStyle/>
        <a:p>
          <a:endParaRPr lang="en-US"/>
        </a:p>
      </dgm:t>
    </dgm:pt>
    <dgm:pt modelId="{6C3BA84E-94EF-493D-9019-D121B345BA39}">
      <dgm:prSet phldrT="[Text]" custT="1"/>
      <dgm:spPr/>
      <dgm:t>
        <a:bodyPr/>
        <a:lstStyle/>
        <a:p>
          <a:r>
            <a:rPr lang="en-US" sz="1800" noProof="0" dirty="0" smtClean="0"/>
            <a:t>New IEA Wind Task 32 RP doc.</a:t>
          </a:r>
          <a:endParaRPr lang="en-US" sz="1800" dirty="0"/>
        </a:p>
      </dgm:t>
    </dgm:pt>
    <dgm:pt modelId="{847E933E-6675-4BBC-81A4-8C889895054A}" type="parTrans" cxnId="{17F920D7-C8A5-4E2C-9BA0-78238DEFD6F5}">
      <dgm:prSet/>
      <dgm:spPr/>
      <dgm:t>
        <a:bodyPr/>
        <a:lstStyle/>
        <a:p>
          <a:endParaRPr lang="en-US"/>
        </a:p>
      </dgm:t>
    </dgm:pt>
    <dgm:pt modelId="{D879B587-B2C7-488D-8547-8397FD15CA03}" type="sibTrans" cxnId="{17F920D7-C8A5-4E2C-9BA0-78238DEFD6F5}">
      <dgm:prSet/>
      <dgm:spPr/>
      <dgm:t>
        <a:bodyPr/>
        <a:lstStyle/>
        <a:p>
          <a:endParaRPr lang="en-US"/>
        </a:p>
      </dgm:t>
    </dgm:pt>
    <dgm:pt modelId="{F0830F10-240C-42B0-89A1-4481135DDDBA}">
      <dgm:prSet phldrT="[Text]" custT="1"/>
      <dgm:spPr/>
      <dgm:t>
        <a:bodyPr/>
        <a:lstStyle/>
        <a:p>
          <a:r>
            <a:rPr lang="de-DE" sz="1100" dirty="0" smtClean="0"/>
            <a:t> </a:t>
          </a:r>
          <a:r>
            <a:rPr lang="de-DE" sz="1100" dirty="0" err="1" smtClean="0"/>
            <a:t>improve</a:t>
          </a:r>
          <a:r>
            <a:rPr lang="de-DE" sz="1100" dirty="0" smtClean="0"/>
            <a:t> </a:t>
          </a:r>
          <a:r>
            <a:rPr lang="de-DE" sz="1100" dirty="0" err="1" smtClean="0"/>
            <a:t>understanding</a:t>
          </a:r>
          <a:endParaRPr lang="en-US" sz="1100" dirty="0"/>
        </a:p>
      </dgm:t>
    </dgm:pt>
    <dgm:pt modelId="{AB6EC732-C7DD-426C-886D-7941DAFA6A37}" type="parTrans" cxnId="{32BA057E-6BF2-488E-B12B-EDCAB95CEF66}">
      <dgm:prSet/>
      <dgm:spPr/>
      <dgm:t>
        <a:bodyPr/>
        <a:lstStyle/>
        <a:p>
          <a:endParaRPr lang="en-US"/>
        </a:p>
      </dgm:t>
    </dgm:pt>
    <dgm:pt modelId="{C7BE9B72-E320-4AEA-AE46-41025F7C28DB}" type="sibTrans" cxnId="{32BA057E-6BF2-488E-B12B-EDCAB95CEF66}">
      <dgm:prSet/>
      <dgm:spPr/>
      <dgm:t>
        <a:bodyPr/>
        <a:lstStyle/>
        <a:p>
          <a:endParaRPr lang="en-US"/>
        </a:p>
      </dgm:t>
    </dgm:pt>
    <dgm:pt modelId="{2D944568-5039-4E5D-BCD6-A6A8884B8F9C}">
      <dgm:prSet phldrT="[Text]" custT="1"/>
      <dgm:spPr/>
      <dgm:t>
        <a:bodyPr/>
        <a:lstStyle/>
        <a:p>
          <a:r>
            <a:rPr lang="de-DE" sz="1800" dirty="0" err="1" smtClean="0"/>
            <a:t>Sanitize</a:t>
          </a:r>
          <a:r>
            <a:rPr lang="de-DE" sz="1800" dirty="0" smtClean="0"/>
            <a:t> </a:t>
          </a:r>
          <a:r>
            <a:rPr lang="de-DE" sz="1800" dirty="0" err="1" smtClean="0"/>
            <a:t>methods</a:t>
          </a:r>
          <a:endParaRPr lang="en-US" sz="1800" dirty="0"/>
        </a:p>
      </dgm:t>
    </dgm:pt>
    <dgm:pt modelId="{877E686F-F157-40A7-B381-88E4003AA014}" type="parTrans" cxnId="{97BFFD76-AEEE-4D39-AAC1-ED08C3E1E7A9}">
      <dgm:prSet/>
      <dgm:spPr/>
      <dgm:t>
        <a:bodyPr/>
        <a:lstStyle/>
        <a:p>
          <a:endParaRPr lang="en-US"/>
        </a:p>
      </dgm:t>
    </dgm:pt>
    <dgm:pt modelId="{38B7861A-FEBD-4AA7-B090-1A2D891F9F26}" type="sibTrans" cxnId="{97BFFD76-AEEE-4D39-AAC1-ED08C3E1E7A9}">
      <dgm:prSet/>
      <dgm:spPr/>
      <dgm:t>
        <a:bodyPr/>
        <a:lstStyle/>
        <a:p>
          <a:endParaRPr lang="en-US"/>
        </a:p>
      </dgm:t>
    </dgm:pt>
    <dgm:pt modelId="{FC4C1B7D-7E6E-474F-80C1-5A604408D382}">
      <dgm:prSet phldrT="[Text]" custT="1"/>
      <dgm:spPr/>
      <dgm:t>
        <a:bodyPr/>
        <a:lstStyle/>
        <a:p>
          <a:r>
            <a:rPr lang="de-DE" sz="1100" dirty="0" smtClean="0"/>
            <a:t> </a:t>
          </a:r>
          <a:r>
            <a:rPr lang="de-DE" sz="1100" dirty="0" err="1" smtClean="0"/>
            <a:t>improve</a:t>
          </a:r>
          <a:r>
            <a:rPr lang="de-DE" sz="1100" dirty="0" smtClean="0"/>
            <a:t> </a:t>
          </a:r>
          <a:r>
            <a:rPr lang="de-DE" sz="1100" dirty="0" err="1" smtClean="0"/>
            <a:t>methods</a:t>
          </a:r>
          <a:endParaRPr lang="en-US" sz="1100" dirty="0"/>
        </a:p>
      </dgm:t>
    </dgm:pt>
    <dgm:pt modelId="{48757B28-5832-4D5D-A4C8-4DEAFF14961C}" type="parTrans" cxnId="{082068E4-3D86-45C7-87CD-13F77488D2C4}">
      <dgm:prSet/>
      <dgm:spPr/>
      <dgm:t>
        <a:bodyPr/>
        <a:lstStyle/>
        <a:p>
          <a:endParaRPr lang="en-US"/>
        </a:p>
      </dgm:t>
    </dgm:pt>
    <dgm:pt modelId="{BF1E0AE6-8F8E-4023-ACCC-BEA0749A0D38}" type="sibTrans" cxnId="{082068E4-3D86-45C7-87CD-13F77488D2C4}">
      <dgm:prSet/>
      <dgm:spPr/>
      <dgm:t>
        <a:bodyPr/>
        <a:lstStyle/>
        <a:p>
          <a:endParaRPr lang="en-US"/>
        </a:p>
      </dgm:t>
    </dgm:pt>
    <dgm:pt modelId="{BB45B673-0EB4-4F3C-8F15-221F29D36A7E}">
      <dgm:prSet phldrT="[Text]" custT="1"/>
      <dgm:spPr/>
      <dgm:t>
        <a:bodyPr/>
        <a:lstStyle/>
        <a:p>
          <a:r>
            <a:rPr lang="de-DE" sz="1100" dirty="0" smtClean="0"/>
            <a:t> </a:t>
          </a:r>
          <a:r>
            <a:rPr lang="de-DE" sz="1100" dirty="0" err="1" smtClean="0"/>
            <a:t>merge</a:t>
          </a:r>
          <a:r>
            <a:rPr lang="de-DE" sz="1100" dirty="0" smtClean="0"/>
            <a:t> </a:t>
          </a:r>
          <a:r>
            <a:rPr lang="de-DE" sz="1100" dirty="0" err="1" smtClean="0"/>
            <a:t>with</a:t>
          </a:r>
          <a:r>
            <a:rPr lang="de-DE" sz="1100" dirty="0" smtClean="0"/>
            <a:t> Annex L (IEC 61400-12-1)</a:t>
          </a:r>
          <a:endParaRPr lang="en-US" sz="1100" dirty="0"/>
        </a:p>
      </dgm:t>
    </dgm:pt>
    <dgm:pt modelId="{9F89AEFC-4BD8-4A6B-935F-A6BFD33614D2}" type="parTrans" cxnId="{1AA51CBD-0E0D-486D-B970-DC5810A9BE57}">
      <dgm:prSet/>
      <dgm:spPr/>
      <dgm:t>
        <a:bodyPr/>
        <a:lstStyle/>
        <a:p>
          <a:endParaRPr lang="en-US"/>
        </a:p>
      </dgm:t>
    </dgm:pt>
    <dgm:pt modelId="{89CC9DB6-8BEB-4830-95B1-4F605A59492D}" type="sibTrans" cxnId="{1AA51CBD-0E0D-486D-B970-DC5810A9BE57}">
      <dgm:prSet/>
      <dgm:spPr/>
      <dgm:t>
        <a:bodyPr/>
        <a:lstStyle/>
        <a:p>
          <a:endParaRPr lang="en-US"/>
        </a:p>
      </dgm:t>
    </dgm:pt>
    <dgm:pt modelId="{FED24398-097C-4591-91CC-03BBD4A431A4}" type="pres">
      <dgm:prSet presAssocID="{8073F0FF-5F8A-44FA-8D2B-0A0060C02CE1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D8E02BF8-BECD-49D8-8373-FD6F95451E7D}" type="pres">
      <dgm:prSet presAssocID="{8073F0FF-5F8A-44FA-8D2B-0A0060C02CE1}" presName="arrow" presStyleLbl="bgShp" presStyleIdx="0" presStyleCnt="1"/>
      <dgm:spPr/>
    </dgm:pt>
    <dgm:pt modelId="{AC7CF214-CB00-4E20-AA50-D4D33FD5390A}" type="pres">
      <dgm:prSet presAssocID="{8073F0FF-5F8A-44FA-8D2B-0A0060C02CE1}" presName="arrowDiagram3" presStyleCnt="0"/>
      <dgm:spPr/>
    </dgm:pt>
    <dgm:pt modelId="{4098AAA9-4D89-495B-9F7F-4A3FBB934F61}" type="pres">
      <dgm:prSet presAssocID="{4B208E09-B79D-4B74-A7FE-3B090E9BDC1E}" presName="bullet3a" presStyleLbl="node1" presStyleIdx="0" presStyleCnt="3"/>
      <dgm:spPr/>
    </dgm:pt>
    <dgm:pt modelId="{F9A152A6-13DE-41A0-89EB-A3C12E8A0416}" type="pres">
      <dgm:prSet presAssocID="{4B208E09-B79D-4B74-A7FE-3B090E9BDC1E}" presName="textBox3a" presStyleLbl="revTx" presStyleIdx="0" presStyleCnt="3" custScaleX="291079" custScaleY="55512" custLinFactNeighborX="64891" custLinFactNeighborY="756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1D499E2-4725-4A9B-85BD-BDD95BCD3873}" type="pres">
      <dgm:prSet presAssocID="{2D944568-5039-4E5D-BCD6-A6A8884B8F9C}" presName="bullet3b" presStyleLbl="node1" presStyleIdx="1" presStyleCnt="3"/>
      <dgm:spPr/>
    </dgm:pt>
    <dgm:pt modelId="{E2D7A615-96B2-499E-BEB1-A42D26EF63D3}" type="pres">
      <dgm:prSet presAssocID="{2D944568-5039-4E5D-BCD6-A6A8884B8F9C}" presName="textBox3b" presStyleLbl="revTx" presStyleIdx="1" presStyleCnt="3" custScaleX="207143" custLinFactNeighborX="31503" custLinFactNeighborY="1229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951010F-F6FB-4762-BE92-4AB857E8019B}" type="pres">
      <dgm:prSet presAssocID="{6C3BA84E-94EF-493D-9019-D121B345BA39}" presName="bullet3c" presStyleLbl="node1" presStyleIdx="2" presStyleCnt="3"/>
      <dgm:spPr/>
    </dgm:pt>
    <dgm:pt modelId="{D695F861-8123-4661-9E63-440B9C51F9D3}" type="pres">
      <dgm:prSet presAssocID="{6C3BA84E-94EF-493D-9019-D121B345BA39}" presName="textBox3c" presStyleLbl="revTx" presStyleIdx="2" presStyleCnt="3" custScaleX="267083" custLinFactNeighborX="21696" custLinFactNeighborY="116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1A3192F-4981-4B4E-BE64-BBF97D33ED24}" type="presOf" srcId="{FC4C1B7D-7E6E-474F-80C1-5A604408D382}" destId="{E2D7A615-96B2-499E-BEB1-A42D26EF63D3}" srcOrd="0" destOrd="1" presId="urn:microsoft.com/office/officeart/2005/8/layout/arrow2"/>
    <dgm:cxn modelId="{261366B9-FC1F-40EB-947C-A7F7ED16768D}" type="presOf" srcId="{6C3BA84E-94EF-493D-9019-D121B345BA39}" destId="{D695F861-8123-4661-9E63-440B9C51F9D3}" srcOrd="0" destOrd="0" presId="urn:microsoft.com/office/officeart/2005/8/layout/arrow2"/>
    <dgm:cxn modelId="{3641AC11-791F-48E6-B412-6EA76E9AC467}" srcId="{8073F0FF-5F8A-44FA-8D2B-0A0060C02CE1}" destId="{4B208E09-B79D-4B74-A7FE-3B090E9BDC1E}" srcOrd="0" destOrd="0" parTransId="{FCDAC6EB-44BD-4720-A2CF-6EC18784B929}" sibTransId="{E6AC63EE-C19A-4511-A6C3-C5942EB6A507}"/>
    <dgm:cxn modelId="{17F920D7-C8A5-4E2C-9BA0-78238DEFD6F5}" srcId="{8073F0FF-5F8A-44FA-8D2B-0A0060C02CE1}" destId="{6C3BA84E-94EF-493D-9019-D121B345BA39}" srcOrd="2" destOrd="0" parTransId="{847E933E-6675-4BBC-81A4-8C889895054A}" sibTransId="{D879B587-B2C7-488D-8547-8397FD15CA03}"/>
    <dgm:cxn modelId="{8F582DD5-342F-4BF7-8EFF-03A302B52042}" type="presOf" srcId="{4B208E09-B79D-4B74-A7FE-3B090E9BDC1E}" destId="{F9A152A6-13DE-41A0-89EB-A3C12E8A0416}" srcOrd="0" destOrd="0" presId="urn:microsoft.com/office/officeart/2005/8/layout/arrow2"/>
    <dgm:cxn modelId="{99BA68C5-35E2-4501-B77B-9475782C4387}" type="presOf" srcId="{F0830F10-240C-42B0-89A1-4481135DDDBA}" destId="{F9A152A6-13DE-41A0-89EB-A3C12E8A0416}" srcOrd="0" destOrd="2" presId="urn:microsoft.com/office/officeart/2005/8/layout/arrow2"/>
    <dgm:cxn modelId="{1AA51CBD-0E0D-486D-B970-DC5810A9BE57}" srcId="{2D944568-5039-4E5D-BCD6-A6A8884B8F9C}" destId="{BB45B673-0EB4-4F3C-8F15-221F29D36A7E}" srcOrd="1" destOrd="0" parTransId="{9F89AEFC-4BD8-4A6B-935F-A6BFD33614D2}" sibTransId="{89CC9DB6-8BEB-4830-95B1-4F605A59492D}"/>
    <dgm:cxn modelId="{97BFFD76-AEEE-4D39-AAC1-ED08C3E1E7A9}" srcId="{8073F0FF-5F8A-44FA-8D2B-0A0060C02CE1}" destId="{2D944568-5039-4E5D-BCD6-A6A8884B8F9C}" srcOrd="1" destOrd="0" parTransId="{877E686F-F157-40A7-B381-88E4003AA014}" sibTransId="{38B7861A-FEBD-4AA7-B090-1A2D891F9F26}"/>
    <dgm:cxn modelId="{C7C0C0A3-8DE6-402E-B141-4F22E141083A}" srcId="{4B208E09-B79D-4B74-A7FE-3B090E9BDC1E}" destId="{6981C636-7DC7-48A4-BEA0-C7021D8C5A42}" srcOrd="0" destOrd="0" parTransId="{63E4688B-1B91-44C2-8949-4EB15DFE72F8}" sibTransId="{63250ECB-EC96-4C7F-B8BB-4CCDEFA00305}"/>
    <dgm:cxn modelId="{32BA057E-6BF2-488E-B12B-EDCAB95CEF66}" srcId="{4B208E09-B79D-4B74-A7FE-3B090E9BDC1E}" destId="{F0830F10-240C-42B0-89A1-4481135DDDBA}" srcOrd="1" destOrd="0" parTransId="{AB6EC732-C7DD-426C-886D-7941DAFA6A37}" sibTransId="{C7BE9B72-E320-4AEA-AE46-41025F7C28DB}"/>
    <dgm:cxn modelId="{2360F84F-E730-419F-88DD-6B59D11BE8C1}" type="presOf" srcId="{8073F0FF-5F8A-44FA-8D2B-0A0060C02CE1}" destId="{FED24398-097C-4591-91CC-03BBD4A431A4}" srcOrd="0" destOrd="0" presId="urn:microsoft.com/office/officeart/2005/8/layout/arrow2"/>
    <dgm:cxn modelId="{2691B19B-EA5F-46AB-B1A3-ABAF14DA994D}" type="presOf" srcId="{2D944568-5039-4E5D-BCD6-A6A8884B8F9C}" destId="{E2D7A615-96B2-499E-BEB1-A42D26EF63D3}" srcOrd="0" destOrd="0" presId="urn:microsoft.com/office/officeart/2005/8/layout/arrow2"/>
    <dgm:cxn modelId="{E3CFBE75-0EEF-4C94-944E-4C28A04026A3}" type="presOf" srcId="{6981C636-7DC7-48A4-BEA0-C7021D8C5A42}" destId="{F9A152A6-13DE-41A0-89EB-A3C12E8A0416}" srcOrd="0" destOrd="1" presId="urn:microsoft.com/office/officeart/2005/8/layout/arrow2"/>
    <dgm:cxn modelId="{082068E4-3D86-45C7-87CD-13F77488D2C4}" srcId="{2D944568-5039-4E5D-BCD6-A6A8884B8F9C}" destId="{FC4C1B7D-7E6E-474F-80C1-5A604408D382}" srcOrd="0" destOrd="0" parTransId="{48757B28-5832-4D5D-A4C8-4DEAFF14961C}" sibTransId="{BF1E0AE6-8F8E-4023-ACCC-BEA0749A0D38}"/>
    <dgm:cxn modelId="{D830C376-71B2-4630-BCE4-8694AEB0A5ED}" type="presOf" srcId="{BB45B673-0EB4-4F3C-8F15-221F29D36A7E}" destId="{E2D7A615-96B2-499E-BEB1-A42D26EF63D3}" srcOrd="0" destOrd="2" presId="urn:microsoft.com/office/officeart/2005/8/layout/arrow2"/>
    <dgm:cxn modelId="{1A5326C9-6C64-47B5-8E12-66F1AC93A1B6}" type="presParOf" srcId="{FED24398-097C-4591-91CC-03BBD4A431A4}" destId="{D8E02BF8-BECD-49D8-8373-FD6F95451E7D}" srcOrd="0" destOrd="0" presId="urn:microsoft.com/office/officeart/2005/8/layout/arrow2"/>
    <dgm:cxn modelId="{4870B1CB-D246-4158-AB20-D9B51901090A}" type="presParOf" srcId="{FED24398-097C-4591-91CC-03BBD4A431A4}" destId="{AC7CF214-CB00-4E20-AA50-D4D33FD5390A}" srcOrd="1" destOrd="0" presId="urn:microsoft.com/office/officeart/2005/8/layout/arrow2"/>
    <dgm:cxn modelId="{57D7F64F-6AC2-40EC-8DC8-F13E0C9B8672}" type="presParOf" srcId="{AC7CF214-CB00-4E20-AA50-D4D33FD5390A}" destId="{4098AAA9-4D89-495B-9F7F-4A3FBB934F61}" srcOrd="0" destOrd="0" presId="urn:microsoft.com/office/officeart/2005/8/layout/arrow2"/>
    <dgm:cxn modelId="{CA691D91-42CB-4AA1-A16F-F9AC7F8263CA}" type="presParOf" srcId="{AC7CF214-CB00-4E20-AA50-D4D33FD5390A}" destId="{F9A152A6-13DE-41A0-89EB-A3C12E8A0416}" srcOrd="1" destOrd="0" presId="urn:microsoft.com/office/officeart/2005/8/layout/arrow2"/>
    <dgm:cxn modelId="{BC81D909-14CB-447B-B670-7068674C28BD}" type="presParOf" srcId="{AC7CF214-CB00-4E20-AA50-D4D33FD5390A}" destId="{91D499E2-4725-4A9B-85BD-BDD95BCD3873}" srcOrd="2" destOrd="0" presId="urn:microsoft.com/office/officeart/2005/8/layout/arrow2"/>
    <dgm:cxn modelId="{B70908B9-6ABB-402D-9EFC-8C058A9652C1}" type="presParOf" srcId="{AC7CF214-CB00-4E20-AA50-D4D33FD5390A}" destId="{E2D7A615-96B2-499E-BEB1-A42D26EF63D3}" srcOrd="3" destOrd="0" presId="urn:microsoft.com/office/officeart/2005/8/layout/arrow2"/>
    <dgm:cxn modelId="{71C06BEC-FB5F-4A9E-9CA3-F65703E61BC4}" type="presParOf" srcId="{AC7CF214-CB00-4E20-AA50-D4D33FD5390A}" destId="{3951010F-F6FB-4762-BE92-4AB857E8019B}" srcOrd="4" destOrd="0" presId="urn:microsoft.com/office/officeart/2005/8/layout/arrow2"/>
    <dgm:cxn modelId="{835051C2-D1B3-47C2-BB98-2D7124303021}" type="presParOf" srcId="{AC7CF214-CB00-4E20-AA50-D4D33FD5390A}" destId="{D695F861-8123-4661-9E63-440B9C51F9D3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E02BF8-BECD-49D8-8373-FD6F95451E7D}">
      <dsp:nvSpPr>
        <dsp:cNvPr id="0" name=""/>
        <dsp:cNvSpPr/>
      </dsp:nvSpPr>
      <dsp:spPr>
        <a:xfrm>
          <a:off x="-61054" y="390525"/>
          <a:ext cx="5334000" cy="3333749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98AAA9-4D89-495B-9F7F-4A3FBB934F61}">
      <dsp:nvSpPr>
        <dsp:cNvPr id="0" name=""/>
        <dsp:cNvSpPr/>
      </dsp:nvSpPr>
      <dsp:spPr>
        <a:xfrm>
          <a:off x="616363" y="2691479"/>
          <a:ext cx="138684" cy="13868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A152A6-13DE-41A0-89EB-A3C12E8A0416}">
      <dsp:nvSpPr>
        <dsp:cNvPr id="0" name=""/>
        <dsp:cNvSpPr/>
      </dsp:nvSpPr>
      <dsp:spPr>
        <a:xfrm>
          <a:off x="304799" y="3047998"/>
          <a:ext cx="3617593" cy="5348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3486" tIns="0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800" kern="1200" dirty="0" err="1" smtClean="0"/>
            <a:t>Gather</a:t>
          </a:r>
          <a:r>
            <a:rPr lang="de-DE" sz="1800" kern="1200" dirty="0" smtClean="0"/>
            <a:t> </a:t>
          </a:r>
          <a:r>
            <a:rPr lang="de-DE" sz="1800" kern="1200" dirty="0" err="1" smtClean="0"/>
            <a:t>experience</a:t>
          </a:r>
          <a:endParaRPr lang="en-US" sz="18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100" kern="1200" dirty="0" smtClean="0"/>
            <a:t> </a:t>
          </a:r>
          <a:r>
            <a:rPr lang="de-DE" sz="1100" kern="1200" dirty="0" err="1" smtClean="0"/>
            <a:t>share</a:t>
          </a:r>
          <a:r>
            <a:rPr lang="de-DE" sz="1100" kern="1200" dirty="0" smtClean="0"/>
            <a:t> </a:t>
          </a:r>
          <a:r>
            <a:rPr lang="de-DE" sz="1100" kern="1200" dirty="0" err="1" smtClean="0"/>
            <a:t>models</a:t>
          </a:r>
          <a:r>
            <a:rPr lang="de-DE" sz="1100" kern="1200" dirty="0" smtClean="0"/>
            <a:t> </a:t>
          </a:r>
          <a:r>
            <a:rPr lang="de-DE" sz="1100" kern="1200" dirty="0" err="1" smtClean="0"/>
            <a:t>and</a:t>
          </a:r>
          <a:r>
            <a:rPr lang="de-DE" sz="1100" kern="1200" dirty="0" smtClean="0"/>
            <a:t> </a:t>
          </a:r>
          <a:r>
            <a:rPr lang="de-DE" sz="1100" kern="1200" dirty="0" err="1" smtClean="0"/>
            <a:t>data</a:t>
          </a:r>
          <a:endParaRPr lang="en-U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100" kern="1200" dirty="0" smtClean="0"/>
            <a:t> </a:t>
          </a:r>
          <a:r>
            <a:rPr lang="de-DE" sz="1100" kern="1200" dirty="0" err="1" smtClean="0"/>
            <a:t>improve</a:t>
          </a:r>
          <a:r>
            <a:rPr lang="de-DE" sz="1100" kern="1200" dirty="0" smtClean="0"/>
            <a:t> </a:t>
          </a:r>
          <a:r>
            <a:rPr lang="de-DE" sz="1100" kern="1200" dirty="0" err="1" smtClean="0"/>
            <a:t>understanding</a:t>
          </a:r>
          <a:endParaRPr lang="en-US" sz="1100" kern="1200" dirty="0"/>
        </a:p>
      </dsp:txBody>
      <dsp:txXfrm>
        <a:off x="304799" y="3047998"/>
        <a:ext cx="3617593" cy="534832"/>
      </dsp:txXfrm>
    </dsp:sp>
    <dsp:sp modelId="{91D499E2-4725-4A9B-85BD-BDD95BCD3873}">
      <dsp:nvSpPr>
        <dsp:cNvPr id="0" name=""/>
        <dsp:cNvSpPr/>
      </dsp:nvSpPr>
      <dsp:spPr>
        <a:xfrm>
          <a:off x="1840516" y="1785366"/>
          <a:ext cx="250698" cy="25069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D7A615-96B2-499E-BEB1-A42D26EF63D3}">
      <dsp:nvSpPr>
        <dsp:cNvPr id="0" name=""/>
        <dsp:cNvSpPr/>
      </dsp:nvSpPr>
      <dsp:spPr>
        <a:xfrm>
          <a:off x="1683353" y="2133602"/>
          <a:ext cx="2651761" cy="18135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2840" tIns="0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800" kern="1200" dirty="0" err="1" smtClean="0"/>
            <a:t>Sanitize</a:t>
          </a:r>
          <a:r>
            <a:rPr lang="de-DE" sz="1800" kern="1200" dirty="0" smtClean="0"/>
            <a:t> </a:t>
          </a:r>
          <a:r>
            <a:rPr lang="de-DE" sz="1800" kern="1200" dirty="0" err="1" smtClean="0"/>
            <a:t>methods</a:t>
          </a:r>
          <a:endParaRPr lang="en-US" sz="18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100" kern="1200" dirty="0" smtClean="0"/>
            <a:t> </a:t>
          </a:r>
          <a:r>
            <a:rPr lang="de-DE" sz="1100" kern="1200" dirty="0" err="1" smtClean="0"/>
            <a:t>improve</a:t>
          </a:r>
          <a:r>
            <a:rPr lang="de-DE" sz="1100" kern="1200" dirty="0" smtClean="0"/>
            <a:t> </a:t>
          </a:r>
          <a:r>
            <a:rPr lang="de-DE" sz="1100" kern="1200" dirty="0" err="1" smtClean="0"/>
            <a:t>methods</a:t>
          </a:r>
          <a:endParaRPr lang="en-U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100" kern="1200" dirty="0" smtClean="0"/>
            <a:t> </a:t>
          </a:r>
          <a:r>
            <a:rPr lang="de-DE" sz="1100" kern="1200" dirty="0" err="1" smtClean="0"/>
            <a:t>merge</a:t>
          </a:r>
          <a:r>
            <a:rPr lang="de-DE" sz="1100" kern="1200" dirty="0" smtClean="0"/>
            <a:t> </a:t>
          </a:r>
          <a:r>
            <a:rPr lang="de-DE" sz="1100" kern="1200" dirty="0" err="1" smtClean="0"/>
            <a:t>with</a:t>
          </a:r>
          <a:r>
            <a:rPr lang="de-DE" sz="1100" kern="1200" dirty="0" smtClean="0"/>
            <a:t> Annex L (IEC 61400-12-1)</a:t>
          </a:r>
          <a:endParaRPr lang="en-US" sz="1100" kern="1200" dirty="0"/>
        </a:p>
      </dsp:txBody>
      <dsp:txXfrm>
        <a:off x="1683353" y="2133602"/>
        <a:ext cx="2651761" cy="1813560"/>
      </dsp:txXfrm>
    </dsp:sp>
    <dsp:sp modelId="{3951010F-F6FB-4762-BE92-4AB857E8019B}">
      <dsp:nvSpPr>
        <dsp:cNvPr id="0" name=""/>
        <dsp:cNvSpPr/>
      </dsp:nvSpPr>
      <dsp:spPr>
        <a:xfrm>
          <a:off x="3312700" y="1233964"/>
          <a:ext cx="346710" cy="34671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95F861-8123-4661-9E63-440B9C51F9D3}">
      <dsp:nvSpPr>
        <dsp:cNvPr id="0" name=""/>
        <dsp:cNvSpPr/>
      </dsp:nvSpPr>
      <dsp:spPr>
        <a:xfrm>
          <a:off x="2416590" y="1676410"/>
          <a:ext cx="3419089" cy="23169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3714" tIns="0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noProof="0" dirty="0" smtClean="0"/>
            <a:t>New IEA Wind Task 32 RP doc.</a:t>
          </a:r>
          <a:endParaRPr lang="en-US" sz="1800" kern="1200" dirty="0"/>
        </a:p>
      </dsp:txBody>
      <dsp:txXfrm>
        <a:off x="2416590" y="1676410"/>
        <a:ext cx="3419089" cy="23169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125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5622925" y="0"/>
            <a:ext cx="4302125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DE3D280-9E43-4F39-8B58-5F99C22D0F1C}" type="datetimeFigureOut">
              <a:rPr lang="de-DE"/>
              <a:pPr>
                <a:defRPr/>
              </a:pPr>
              <a:t>2016-09-26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436938" y="849313"/>
            <a:ext cx="3052762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DE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992188" y="3271838"/>
            <a:ext cx="7942262" cy="2676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noProof="0" smtClean="0"/>
              <a:t>Textmasterformat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  <a:endParaRPr lang="de-DE" noProof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6456363"/>
            <a:ext cx="4302125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5622925" y="6456363"/>
            <a:ext cx="4302125" cy="34131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fld id="{7D3B4AB8-0AA0-4186-A9BC-C01E65A0C27B}" type="slidenum">
              <a:rPr lang="de-DE" altLang="en-US"/>
              <a:pPr/>
              <a:t>‹Nr.›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294322348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DE" altLang="de-DE" dirty="0" smtClean="0"/>
          </a:p>
        </p:txBody>
      </p:sp>
      <p:sp>
        <p:nvSpPr>
          <p:cNvPr id="19460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Frutiger LT Com 45 Light" panose="020B0303030504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utiger LT Com 45 Light" panose="020B0303030504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utiger LT Com 45 Light" panose="020B0303030504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utiger LT Com 45 Light" panose="020B0303030504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utiger LT Com 45 Light" panose="020B0303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utiger LT Com 45 Light" panose="020B0303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utiger LT Com 45 Light" panose="020B0303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utiger LT Com 45 Light" panose="020B0303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utiger LT Com 45 Light" panose="020B0303030504020204" pitchFamily="34" charset="0"/>
                <a:cs typeface="Arial" panose="020B0604020202020204" pitchFamily="34" charset="0"/>
              </a:defRPr>
            </a:lvl9pPr>
          </a:lstStyle>
          <a:p>
            <a:fld id="{82214173-E998-484F-8566-48E2F8E74A78}" type="slidenum">
              <a:rPr lang="de-DE" altLang="en-US">
                <a:latin typeface="Calibri" panose="020F0502020204030204" pitchFamily="34" charset="0"/>
              </a:rPr>
              <a:pPr/>
              <a:t>2</a:t>
            </a:fld>
            <a:endParaRPr lang="de-DE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15325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de-DE" dirty="0" smtClean="0"/>
              <a:t>(1) mention the relative cost could be ~1M Euros for a FLS, more like ~50M for an offshore met mast</a:t>
            </a:r>
            <a:endParaRPr lang="de-DE" altLang="de-DE" dirty="0" smtClean="0"/>
          </a:p>
        </p:txBody>
      </p:sp>
      <p:sp>
        <p:nvSpPr>
          <p:cNvPr id="19460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Frutiger LT Com 45 Light" panose="020B0303030504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utiger LT Com 45 Light" panose="020B0303030504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utiger LT Com 45 Light" panose="020B0303030504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utiger LT Com 45 Light" panose="020B0303030504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utiger LT Com 45 Light" panose="020B0303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utiger LT Com 45 Light" panose="020B0303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utiger LT Com 45 Light" panose="020B0303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utiger LT Com 45 Light" panose="020B0303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utiger LT Com 45 Light" panose="020B0303030504020204" pitchFamily="34" charset="0"/>
                <a:cs typeface="Arial" panose="020B0604020202020204" pitchFamily="34" charset="0"/>
              </a:defRPr>
            </a:lvl9pPr>
          </a:lstStyle>
          <a:p>
            <a:fld id="{82214173-E998-484F-8566-48E2F8E74A78}" type="slidenum">
              <a:rPr lang="de-DE" altLang="en-US">
                <a:latin typeface="Calibri" panose="020F0502020204030204" pitchFamily="34" charset="0"/>
              </a:rPr>
              <a:pPr/>
              <a:t>3</a:t>
            </a:fld>
            <a:endParaRPr lang="de-DE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15325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3B4AB8-0AA0-4186-A9BC-C01E65A0C27B}" type="slidenum">
              <a:rPr lang="de-DE" altLang="en-US" smtClean="0"/>
              <a:pPr/>
              <a:t>4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10732759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sszei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Seitenzahlen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906735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57200" y="457200"/>
            <a:ext cx="822325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>
                <a:latin typeface="Frutiger LT Com 45 Light" panose="020B0303030504020204" pitchFamily="34" charset="0"/>
              </a:defRPr>
            </a:lvl1pPr>
          </a:lstStyle>
          <a:p>
            <a:r>
              <a:rPr lang="de-DE" smtClean="0"/>
              <a:t>Titelmasterformat durch Klicken bearbeiten</a:t>
            </a:r>
            <a:endParaRPr dirty="0"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Seitenzahlen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14223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-Bild-ob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57200" y="2340000"/>
            <a:ext cx="822325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>
                <a:latin typeface="Frutiger LT Com 45 Light" panose="020B0303030504020204" pitchFamily="34" charset="0"/>
              </a:defRPr>
            </a:lvl1pPr>
          </a:lstStyle>
          <a:p>
            <a:r>
              <a:rPr lang="de-DE" smtClean="0"/>
              <a:t>Titelmasterformat durch Klicken bearbeiten</a:t>
            </a:r>
            <a:endParaRPr dirty="0"/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31300" cy="198000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1"/>
          </p:nvPr>
        </p:nvSpPr>
        <p:spPr>
          <a:xfrm>
            <a:off x="457200" y="2952000"/>
            <a:ext cx="8223250" cy="248400"/>
          </a:xfrm>
          <a:prstGeom prst="rect">
            <a:avLst/>
          </a:prstGeom>
        </p:spPr>
        <p:txBody>
          <a:bodyPr lIns="0" tIns="0" rIns="0" bIns="0"/>
          <a:lstStyle>
            <a:lvl1pPr>
              <a:defRPr sz="1500" b="1">
                <a:latin typeface="Frutiger LT Com 45 Light" panose="020B0303030504020204" pitchFamily="34" charset="0"/>
              </a:defRPr>
            </a:lvl1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2"/>
          </p:nvPr>
        </p:nvSpPr>
        <p:spPr>
          <a:xfrm>
            <a:off x="457200" y="3200400"/>
            <a:ext cx="8223250" cy="2438400"/>
          </a:xfrm>
          <a:prstGeom prst="rect">
            <a:avLst/>
          </a:prstGeom>
        </p:spPr>
        <p:txBody>
          <a:bodyPr lIns="0" tIns="0" rIns="0" bIns="0"/>
          <a:lstStyle>
            <a:lvl1pPr>
              <a:defRPr sz="1500">
                <a:latin typeface="Frutiger LT Com 45 Light" panose="020B0303030504020204" pitchFamily="34" charset="0"/>
              </a:defRPr>
            </a:lvl1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Holder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Seitenzahlen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729703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-Bild-oben-L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ildplatzhalter 8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31300" cy="198000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7" name="Holder 2"/>
          <p:cNvSpPr>
            <a:spLocks noGrp="1"/>
          </p:cNvSpPr>
          <p:nvPr>
            <p:ph type="ctrTitle"/>
          </p:nvPr>
        </p:nvSpPr>
        <p:spPr>
          <a:xfrm>
            <a:off x="457200" y="2340000"/>
            <a:ext cx="822325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>
                <a:latin typeface="Frutiger LT Com 45 Light" panose="020B0303030504020204" pitchFamily="34" charset="0"/>
              </a:defRPr>
            </a:lvl1pPr>
          </a:lstStyle>
          <a:p>
            <a:r>
              <a:rPr lang="de-DE" smtClean="0"/>
              <a:t>Titelmasterformat durch Klicken bearbeiten</a:t>
            </a:r>
            <a:endParaRPr dirty="0"/>
          </a:p>
        </p:txBody>
      </p:sp>
      <p:sp>
        <p:nvSpPr>
          <p:cNvPr id="8" name="Textplatzhalter 10"/>
          <p:cNvSpPr>
            <a:spLocks noGrp="1"/>
          </p:cNvSpPr>
          <p:nvPr>
            <p:ph type="body" sz="quarter" idx="11"/>
          </p:nvPr>
        </p:nvSpPr>
        <p:spPr>
          <a:xfrm>
            <a:off x="457200" y="2952000"/>
            <a:ext cx="8223250" cy="248400"/>
          </a:xfrm>
          <a:prstGeom prst="rect">
            <a:avLst/>
          </a:prstGeom>
        </p:spPr>
        <p:txBody>
          <a:bodyPr lIns="0" tIns="0" rIns="0" bIns="0"/>
          <a:lstStyle>
            <a:lvl1pPr>
              <a:defRPr sz="1500" b="1">
                <a:latin typeface="Frutiger LT Com 45 Light" panose="020B0303030504020204" pitchFamily="34" charset="0"/>
              </a:defRPr>
            </a:lvl1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0" name="Textplatzhalter 13"/>
          <p:cNvSpPr>
            <a:spLocks noGrp="1"/>
          </p:cNvSpPr>
          <p:nvPr>
            <p:ph type="body" sz="quarter" idx="12"/>
          </p:nvPr>
        </p:nvSpPr>
        <p:spPr>
          <a:xfrm>
            <a:off x="457200" y="3200400"/>
            <a:ext cx="8223250" cy="2438400"/>
          </a:xfrm>
          <a:prstGeom prst="rect">
            <a:avLst/>
          </a:prstGeom>
        </p:spPr>
        <p:txBody>
          <a:bodyPr lIns="0" tIns="0" rIns="0" bIns="0"/>
          <a:lstStyle>
            <a:lvl1pPr marL="285750" marR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 sz="1500">
                <a:latin typeface="Frutiger LT Com 45 Light" panose="020B0303030504020204" pitchFamily="34" charset="0"/>
              </a:defRPr>
            </a:lvl1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</p:txBody>
      </p:sp>
      <p:sp>
        <p:nvSpPr>
          <p:cNvPr id="6" name="Holder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Seitenzahlen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1996424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-Bild-oben-Liste und Bild un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ildplatzhalter 8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31300" cy="198000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7" name="Holder 2"/>
          <p:cNvSpPr>
            <a:spLocks noGrp="1"/>
          </p:cNvSpPr>
          <p:nvPr>
            <p:ph type="ctrTitle"/>
          </p:nvPr>
        </p:nvSpPr>
        <p:spPr>
          <a:xfrm>
            <a:off x="457200" y="2340000"/>
            <a:ext cx="548005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>
                <a:latin typeface="Frutiger LT Com 45 Light" panose="020B0303030504020204" pitchFamily="34" charset="0"/>
              </a:defRPr>
            </a:lvl1pPr>
          </a:lstStyle>
          <a:p>
            <a:r>
              <a:rPr lang="de-DE" smtClean="0"/>
              <a:t>Titelmasterformat durch Klicken bearbeiten</a:t>
            </a:r>
            <a:endParaRPr dirty="0"/>
          </a:p>
        </p:txBody>
      </p:sp>
      <p:sp>
        <p:nvSpPr>
          <p:cNvPr id="8" name="Textplatzhalter 10"/>
          <p:cNvSpPr>
            <a:spLocks noGrp="1"/>
          </p:cNvSpPr>
          <p:nvPr>
            <p:ph type="body" sz="quarter" idx="11"/>
          </p:nvPr>
        </p:nvSpPr>
        <p:spPr>
          <a:xfrm>
            <a:off x="457200" y="2952000"/>
            <a:ext cx="5480050" cy="248400"/>
          </a:xfrm>
          <a:prstGeom prst="rect">
            <a:avLst/>
          </a:prstGeom>
        </p:spPr>
        <p:txBody>
          <a:bodyPr lIns="0" tIns="0" rIns="0" bIns="0"/>
          <a:lstStyle>
            <a:lvl1pPr>
              <a:defRPr sz="1500" b="1">
                <a:latin typeface="Frutiger LT Com 45 Light" panose="020B0303030504020204" pitchFamily="34" charset="0"/>
              </a:defRPr>
            </a:lvl1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0" name="Textplatzhalter 13"/>
          <p:cNvSpPr>
            <a:spLocks noGrp="1"/>
          </p:cNvSpPr>
          <p:nvPr>
            <p:ph type="body" sz="quarter" idx="12"/>
          </p:nvPr>
        </p:nvSpPr>
        <p:spPr>
          <a:xfrm>
            <a:off x="457200" y="3200400"/>
            <a:ext cx="5480050" cy="2438400"/>
          </a:xfrm>
          <a:prstGeom prst="rect">
            <a:avLst/>
          </a:prstGeom>
        </p:spPr>
        <p:txBody>
          <a:bodyPr lIns="0" tIns="0" rIns="0" bIns="0"/>
          <a:lstStyle>
            <a:lvl1pPr marL="285750" marR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 sz="1500">
                <a:latin typeface="Frutiger LT Com 45 Light" panose="020B0303030504020204" pitchFamily="34" charset="0"/>
              </a:defRPr>
            </a:lvl1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13"/>
          </p:nvPr>
        </p:nvSpPr>
        <p:spPr>
          <a:xfrm>
            <a:off x="6089650" y="2340000"/>
            <a:ext cx="2590800" cy="329880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11" name="Holder 4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Seitenzahlen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1551673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rei-Bilder-oben-L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57200" y="2340000"/>
            <a:ext cx="822325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>
                <a:latin typeface="Frutiger LT Com 45 Light" panose="020B0303030504020204" pitchFamily="34" charset="0"/>
              </a:defRPr>
            </a:lvl1pPr>
          </a:lstStyle>
          <a:p>
            <a:r>
              <a:rPr lang="de-DE" smtClean="0"/>
              <a:t>Titelmasterformat durch Klicken bearbeiten</a:t>
            </a:r>
            <a:endParaRPr dirty="0"/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24000" cy="198000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1"/>
          </p:nvPr>
        </p:nvSpPr>
        <p:spPr>
          <a:xfrm>
            <a:off x="457200" y="2952000"/>
            <a:ext cx="8223250" cy="248400"/>
          </a:xfrm>
          <a:prstGeom prst="rect">
            <a:avLst/>
          </a:prstGeom>
        </p:spPr>
        <p:txBody>
          <a:bodyPr lIns="0" tIns="0" rIns="0" bIns="0"/>
          <a:lstStyle>
            <a:lvl1pPr>
              <a:defRPr sz="1500" b="1">
                <a:latin typeface="Frutiger LT Com 45 Light" panose="020B0303030504020204" pitchFamily="34" charset="0"/>
              </a:defRPr>
            </a:lvl1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2"/>
          </p:nvPr>
        </p:nvSpPr>
        <p:spPr>
          <a:xfrm>
            <a:off x="457200" y="3200400"/>
            <a:ext cx="8223250" cy="2438400"/>
          </a:xfrm>
          <a:prstGeom prst="rect">
            <a:avLst/>
          </a:prstGeom>
        </p:spPr>
        <p:txBody>
          <a:bodyPr lIns="0" tIns="0" rIns="0" bIns="0"/>
          <a:lstStyle>
            <a:lvl1pPr marL="285750" marR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 sz="1500">
                <a:latin typeface="Frutiger LT Com 45 Light" panose="020B0303030504020204" pitchFamily="34" charset="0"/>
              </a:defRPr>
            </a:lvl1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</p:txBody>
      </p:sp>
      <p:sp>
        <p:nvSpPr>
          <p:cNvPr id="7" name="Bildplatzhalter 8"/>
          <p:cNvSpPr>
            <a:spLocks noGrp="1"/>
          </p:cNvSpPr>
          <p:nvPr>
            <p:ph type="pic" sz="quarter" idx="13"/>
          </p:nvPr>
        </p:nvSpPr>
        <p:spPr>
          <a:xfrm>
            <a:off x="3060000" y="0"/>
            <a:ext cx="3024000" cy="198000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8" name="Bildplatzhalter 8"/>
          <p:cNvSpPr>
            <a:spLocks noGrp="1"/>
          </p:cNvSpPr>
          <p:nvPr>
            <p:ph type="pic" sz="quarter" idx="14"/>
          </p:nvPr>
        </p:nvSpPr>
        <p:spPr>
          <a:xfrm>
            <a:off x="6120000" y="0"/>
            <a:ext cx="3024000" cy="198000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10" name="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Seitenzahlen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005489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rei-Bilder-oben-Fliess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ildplatzhalter 8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24000" cy="198000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7" name="Bildplatzhalter 8"/>
          <p:cNvSpPr>
            <a:spLocks noGrp="1"/>
          </p:cNvSpPr>
          <p:nvPr>
            <p:ph type="pic" sz="quarter" idx="13"/>
          </p:nvPr>
        </p:nvSpPr>
        <p:spPr>
          <a:xfrm>
            <a:off x="3060000" y="0"/>
            <a:ext cx="3024000" cy="198000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8" name="Bildplatzhalter 8"/>
          <p:cNvSpPr>
            <a:spLocks noGrp="1"/>
          </p:cNvSpPr>
          <p:nvPr>
            <p:ph type="pic" sz="quarter" idx="14"/>
          </p:nvPr>
        </p:nvSpPr>
        <p:spPr>
          <a:xfrm>
            <a:off x="6120000" y="0"/>
            <a:ext cx="3024000" cy="198000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10" name="Holder 2"/>
          <p:cNvSpPr>
            <a:spLocks noGrp="1"/>
          </p:cNvSpPr>
          <p:nvPr>
            <p:ph type="ctrTitle"/>
          </p:nvPr>
        </p:nvSpPr>
        <p:spPr>
          <a:xfrm>
            <a:off x="457200" y="2340000"/>
            <a:ext cx="822325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>
                <a:latin typeface="Frutiger LT Com 45 Light" panose="020B0303030504020204" pitchFamily="34" charset="0"/>
              </a:defRPr>
            </a:lvl1pPr>
          </a:lstStyle>
          <a:p>
            <a:r>
              <a:rPr lang="de-DE" smtClean="0"/>
              <a:t>Titelmasterformat durch Klicken bearbeiten</a:t>
            </a:r>
            <a:endParaRPr dirty="0"/>
          </a:p>
        </p:txBody>
      </p:sp>
      <p:sp>
        <p:nvSpPr>
          <p:cNvPr id="12" name="Textplatzhalter 10"/>
          <p:cNvSpPr>
            <a:spLocks noGrp="1"/>
          </p:cNvSpPr>
          <p:nvPr>
            <p:ph type="body" sz="quarter" idx="11"/>
          </p:nvPr>
        </p:nvSpPr>
        <p:spPr>
          <a:xfrm>
            <a:off x="457200" y="2952000"/>
            <a:ext cx="8223250" cy="248400"/>
          </a:xfrm>
          <a:prstGeom prst="rect">
            <a:avLst/>
          </a:prstGeom>
        </p:spPr>
        <p:txBody>
          <a:bodyPr lIns="0" tIns="0" rIns="0" bIns="0"/>
          <a:lstStyle>
            <a:lvl1pPr>
              <a:defRPr sz="1500" b="1">
                <a:latin typeface="Frutiger LT Com 45 Light" panose="020B0303030504020204" pitchFamily="34" charset="0"/>
              </a:defRPr>
            </a:lvl1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3" name="Textplatzhalter 13"/>
          <p:cNvSpPr>
            <a:spLocks noGrp="1"/>
          </p:cNvSpPr>
          <p:nvPr>
            <p:ph type="body" sz="quarter" idx="12"/>
          </p:nvPr>
        </p:nvSpPr>
        <p:spPr>
          <a:xfrm>
            <a:off x="457200" y="3200400"/>
            <a:ext cx="8223250" cy="2438400"/>
          </a:xfrm>
          <a:prstGeom prst="rect">
            <a:avLst/>
          </a:prstGeom>
        </p:spPr>
        <p:txBody>
          <a:bodyPr lIns="0" tIns="0" rIns="0" bIns="0"/>
          <a:lstStyle>
            <a:lvl1pPr>
              <a:defRPr sz="1500">
                <a:latin typeface="Frutiger LT Com 45 Light" panose="020B0303030504020204" pitchFamily="34" charset="0"/>
              </a:defRPr>
            </a:lvl1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1" name="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Seitenzahlen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9789857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hne-Bild-ob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57200" y="457200"/>
            <a:ext cx="822325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>
                <a:latin typeface="Frutiger LT Com 45 Light" panose="020B0303030504020204" pitchFamily="34" charset="0"/>
              </a:defRPr>
            </a:lvl1pPr>
          </a:lstStyle>
          <a:p>
            <a:r>
              <a:rPr lang="de-DE" smtClean="0"/>
              <a:t>Titelmasterformat durch Klicken bearbeiten</a:t>
            </a:r>
            <a:endParaRPr dirty="0"/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1"/>
          </p:nvPr>
        </p:nvSpPr>
        <p:spPr>
          <a:xfrm>
            <a:off x="457200" y="1069200"/>
            <a:ext cx="8223250" cy="248400"/>
          </a:xfrm>
          <a:prstGeom prst="rect">
            <a:avLst/>
          </a:prstGeom>
        </p:spPr>
        <p:txBody>
          <a:bodyPr lIns="0" tIns="0" rIns="0" bIns="0"/>
          <a:lstStyle>
            <a:lvl1pPr>
              <a:defRPr sz="1500" b="1">
                <a:latin typeface="Frutiger LT Com 45 Light" panose="020B0303030504020204" pitchFamily="34" charset="0"/>
              </a:defRPr>
            </a:lvl1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2"/>
          </p:nvPr>
        </p:nvSpPr>
        <p:spPr>
          <a:xfrm>
            <a:off x="457200" y="1317600"/>
            <a:ext cx="8223250" cy="2438400"/>
          </a:xfrm>
          <a:prstGeom prst="rect">
            <a:avLst/>
          </a:prstGeom>
        </p:spPr>
        <p:txBody>
          <a:bodyPr lIns="0" tIns="0" rIns="0" bIns="0"/>
          <a:lstStyle>
            <a:lvl1pPr>
              <a:defRPr sz="1500">
                <a:latin typeface="Frutiger LT Com 45 Light" panose="020B0303030504020204" pitchFamily="34" charset="0"/>
              </a:defRPr>
            </a:lvl1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Holder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Seitenzahlen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4967867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icht verwenden, wird von PP erzeug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44500" y="2263800"/>
            <a:ext cx="8248650" cy="731519"/>
          </a:xfrm>
          <a:prstGeom prst="rect">
            <a:avLst/>
          </a:prstGeom>
        </p:spPr>
        <p:txBody>
          <a:bodyPr lIns="0" tIns="0" rIns="0" bIns="0"/>
          <a:lstStyle>
            <a:lvl1pPr>
              <a:defRPr sz="2400" b="1" i="0">
                <a:solidFill>
                  <a:schemeClr val="tx1"/>
                </a:solidFill>
                <a:latin typeface="Frutiger LT Com 45 Light"/>
                <a:cs typeface="Frutiger LT Com 45 Light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44139" y="3190800"/>
            <a:ext cx="8249371" cy="2679065"/>
          </a:xfrm>
          <a:prstGeom prst="rect">
            <a:avLst/>
          </a:prstGeom>
        </p:spPr>
        <p:txBody>
          <a:bodyPr lIns="0" tIns="0" rIns="0" bIns="0"/>
          <a:lstStyle>
            <a:lvl1pPr>
              <a:defRPr sz="1500" b="1" i="0">
                <a:solidFill>
                  <a:schemeClr val="tx1"/>
                </a:solidFill>
                <a:latin typeface="Frutiger LT Com 45 Light"/>
                <a:cs typeface="Frutiger LT Com 45 Ligh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Seitenzahlen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068141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bk object 16"/>
          <p:cNvSpPr>
            <a:spLocks/>
          </p:cNvSpPr>
          <p:nvPr/>
        </p:nvSpPr>
        <p:spPr bwMode="auto">
          <a:xfrm>
            <a:off x="457200" y="6011863"/>
            <a:ext cx="8220075" cy="0"/>
          </a:xfrm>
          <a:custGeom>
            <a:avLst/>
            <a:gdLst>
              <a:gd name="T0" fmla="*/ 0 w 8220075"/>
              <a:gd name="T1" fmla="*/ 8219516 w 8220075"/>
              <a:gd name="T2" fmla="*/ 0 60000 65536"/>
              <a:gd name="T3" fmla="*/ 0 60000 65536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0" t="0" r="r" b="b"/>
            <a:pathLst>
              <a:path w="8220075">
                <a:moveTo>
                  <a:pt x="0" y="0"/>
                </a:moveTo>
                <a:lnTo>
                  <a:pt x="8219516" y="0"/>
                </a:lnTo>
              </a:path>
            </a:pathLst>
          </a:custGeom>
          <a:noFill/>
          <a:ln w="19050">
            <a:solidFill>
              <a:srgbClr val="179C7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de-DE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074318" y="6528029"/>
            <a:ext cx="985838" cy="1544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2700" algn="ctr" eaLnBrk="1" fontAlgn="auto" hangingPunct="1">
              <a:lnSpc>
                <a:spcPts val="1240"/>
              </a:lnSpc>
              <a:spcBef>
                <a:spcPts val="0"/>
              </a:spcBef>
              <a:spcAft>
                <a:spcPts val="0"/>
              </a:spcAft>
              <a:defRPr sz="1200" b="0" i="0" dirty="0">
                <a:solidFill>
                  <a:srgbClr val="A8AFAF"/>
                </a:solidFill>
                <a:latin typeface="Frutiger LT Com 55 Roman"/>
                <a:cs typeface="Frutiger LT Com 55 Roman"/>
              </a:defRPr>
            </a:lvl1pPr>
          </a:lstStyle>
          <a:p>
            <a:pPr>
              <a:defRPr/>
            </a:pPr>
            <a:r>
              <a:rPr lang="de-DE" dirty="0" smtClean="0"/>
              <a:t>Seitenzahlen</a:t>
            </a:r>
            <a:endParaRPr lang="de-DE" dirty="0"/>
          </a:p>
        </p:txBody>
      </p:sp>
      <p:pic>
        <p:nvPicPr>
          <p:cNvPr id="1028" name="Grafik 7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8938" y="6153150"/>
            <a:ext cx="1944687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feld 1"/>
          <p:cNvSpPr txBox="1"/>
          <p:nvPr userDrawn="1"/>
        </p:nvSpPr>
        <p:spPr>
          <a:xfrm>
            <a:off x="457200" y="6524596"/>
            <a:ext cx="1143000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defRPr/>
            </a:pPr>
            <a:r>
              <a:rPr lang="de-DE" sz="1200" dirty="0" smtClean="0">
                <a:solidFill>
                  <a:schemeClr val="bg1">
                    <a:lumMod val="75000"/>
                  </a:schemeClr>
                </a:solidFill>
                <a:latin typeface="Frutiger LT Com 55 Roman" panose="020B0503030504020204" pitchFamily="34" charset="0"/>
              </a:rPr>
              <a:t>©</a:t>
            </a:r>
            <a:r>
              <a:rPr lang="de-DE" sz="1200" spc="-100" dirty="0" smtClean="0">
                <a:solidFill>
                  <a:schemeClr val="bg1">
                    <a:lumMod val="75000"/>
                  </a:schemeClr>
                </a:solidFill>
                <a:latin typeface="Frutiger LT Com 55 Roman" panose="020B0503030504020204" pitchFamily="34" charset="0"/>
              </a:rPr>
              <a:t> </a:t>
            </a:r>
            <a:r>
              <a:rPr lang="de-DE" sz="1200" dirty="0" smtClean="0">
                <a:solidFill>
                  <a:schemeClr val="bg1">
                    <a:lumMod val="75000"/>
                  </a:schemeClr>
                </a:solidFill>
                <a:latin typeface="Frutiger LT Com 55 Roman" panose="020B0503030504020204" pitchFamily="34" charset="0"/>
              </a:rPr>
              <a:t>Fraunhofer</a:t>
            </a:r>
            <a:endParaRPr lang="de-DE" sz="1200" dirty="0">
              <a:solidFill>
                <a:schemeClr val="bg1">
                  <a:lumMod val="75000"/>
                </a:schemeClr>
              </a:solidFill>
              <a:latin typeface="Frutiger LT Com 55 Roman" panose="020B0503030504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2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</p:sldLayoutIdLst>
  <p:timing>
    <p:tnLst>
      <p:par>
        <p:cTn id="1" dur="indefinite" restart="never" nodeType="tmRoot"/>
      </p:par>
    </p:tnLst>
  </p:timing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Frutiger LT Com 45 Light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Frutiger LT Com 45 Light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Frutiger LT Com 45 Light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Frutiger LT Com 45 Light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Frutiger LT Com 45 Light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Frutiger LT Com 45 Light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Frutiger LT Com 45 Light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Frutiger LT Com 45 Light" pitchFamily="34" charset="0"/>
        </a:defRPr>
      </a:lvl9pPr>
    </p:titleStyle>
    <p:bodyStyle>
      <a:lvl1pPr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9.jpeg"/><Relationship Id="rId7" Type="http://schemas.openxmlformats.org/officeDocument/2006/relationships/image" Target="../media/image32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1.png"/><Relationship Id="rId5" Type="http://schemas.openxmlformats.org/officeDocument/2006/relationships/image" Target="../media/image30.jpe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831850" y="1752600"/>
            <a:ext cx="5600892" cy="36317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b="1" dirty="0" smtClean="0">
                <a:latin typeface="+mj-lt"/>
              </a:rPr>
              <a:t>Floating </a:t>
            </a:r>
            <a:r>
              <a:rPr lang="de-DE" sz="3200" b="1" dirty="0" err="1" smtClean="0">
                <a:latin typeface="+mj-lt"/>
              </a:rPr>
              <a:t>Lidar</a:t>
            </a:r>
            <a:r>
              <a:rPr lang="de-DE" sz="3200" b="1" dirty="0" smtClean="0">
                <a:latin typeface="+mj-lt"/>
              </a:rPr>
              <a:t> Systems:</a:t>
            </a:r>
          </a:p>
          <a:p>
            <a:r>
              <a:rPr lang="de-DE" sz="2400" b="1" dirty="0" err="1" smtClean="0">
                <a:latin typeface="+mj-lt"/>
              </a:rPr>
              <a:t>Current</a:t>
            </a:r>
            <a:r>
              <a:rPr lang="de-DE" sz="2400" b="1" dirty="0" smtClean="0">
                <a:latin typeface="+mj-lt"/>
              </a:rPr>
              <a:t> Technology Status </a:t>
            </a:r>
            <a:r>
              <a:rPr lang="de-DE" sz="2400" b="1" dirty="0" err="1" smtClean="0">
                <a:latin typeface="+mj-lt"/>
              </a:rPr>
              <a:t>and</a:t>
            </a:r>
            <a:r>
              <a:rPr lang="de-DE" sz="2400" b="1" dirty="0" smtClean="0">
                <a:latin typeface="+mj-lt"/>
              </a:rPr>
              <a:t> </a:t>
            </a:r>
          </a:p>
          <a:p>
            <a:r>
              <a:rPr lang="de-DE" sz="2400" b="1" dirty="0" err="1" smtClean="0">
                <a:latin typeface="+mj-lt"/>
              </a:rPr>
              <a:t>Requirements</a:t>
            </a:r>
            <a:r>
              <a:rPr lang="de-DE" sz="2400" b="1" dirty="0" smtClean="0">
                <a:latin typeface="+mj-lt"/>
              </a:rPr>
              <a:t> </a:t>
            </a:r>
            <a:r>
              <a:rPr lang="de-DE" sz="2400" b="1" dirty="0" err="1" smtClean="0">
                <a:latin typeface="+mj-lt"/>
              </a:rPr>
              <a:t>for</a:t>
            </a:r>
            <a:r>
              <a:rPr lang="de-DE" sz="2400" b="1" dirty="0" smtClean="0">
                <a:latin typeface="+mj-lt"/>
              </a:rPr>
              <a:t> </a:t>
            </a:r>
            <a:r>
              <a:rPr lang="de-DE" sz="2400" b="1" dirty="0" err="1" smtClean="0">
                <a:latin typeface="+mj-lt"/>
              </a:rPr>
              <a:t>Improved</a:t>
            </a:r>
            <a:r>
              <a:rPr lang="de-DE" sz="2400" b="1" dirty="0" smtClean="0">
                <a:latin typeface="+mj-lt"/>
              </a:rPr>
              <a:t> </a:t>
            </a:r>
            <a:r>
              <a:rPr lang="de-DE" sz="2400" b="1" dirty="0" err="1" smtClean="0">
                <a:latin typeface="+mj-lt"/>
              </a:rPr>
              <a:t>Maturity</a:t>
            </a:r>
            <a:endParaRPr lang="de-DE" sz="2400" b="1" dirty="0" smtClean="0">
              <a:latin typeface="+mj-lt"/>
            </a:endParaRPr>
          </a:p>
          <a:p>
            <a:endParaRPr lang="de-DE" sz="2400" b="1" dirty="0">
              <a:latin typeface="+mj-lt"/>
            </a:endParaRPr>
          </a:p>
          <a:p>
            <a:r>
              <a:rPr lang="de-DE" u="sng" dirty="0" smtClean="0">
                <a:latin typeface="+mj-lt"/>
              </a:rPr>
              <a:t>J. Gottschall </a:t>
            </a:r>
            <a:r>
              <a:rPr lang="de-DE" dirty="0" smtClean="0">
                <a:latin typeface="+mj-lt"/>
              </a:rPr>
              <a:t>(Fraunhofer IWES)</a:t>
            </a:r>
          </a:p>
          <a:p>
            <a:r>
              <a:rPr lang="de-DE" dirty="0" smtClean="0">
                <a:latin typeface="+mj-lt"/>
              </a:rPr>
              <a:t>B. Gribben (Frazer Nash </a:t>
            </a:r>
            <a:r>
              <a:rPr lang="de-DE" dirty="0" err="1" smtClean="0">
                <a:latin typeface="+mj-lt"/>
              </a:rPr>
              <a:t>Consultancy</a:t>
            </a:r>
            <a:r>
              <a:rPr lang="de-DE" dirty="0" smtClean="0">
                <a:latin typeface="+mj-lt"/>
              </a:rPr>
              <a:t>)</a:t>
            </a:r>
          </a:p>
          <a:p>
            <a:r>
              <a:rPr lang="de-DE" dirty="0" smtClean="0">
                <a:latin typeface="+mj-lt"/>
              </a:rPr>
              <a:t>J. Hughes (ORE </a:t>
            </a:r>
            <a:r>
              <a:rPr lang="de-DE" dirty="0" err="1" smtClean="0">
                <a:latin typeface="+mj-lt"/>
              </a:rPr>
              <a:t>Catapult</a:t>
            </a:r>
            <a:r>
              <a:rPr lang="de-DE" dirty="0" smtClean="0">
                <a:latin typeface="+mj-lt"/>
              </a:rPr>
              <a:t>)</a:t>
            </a:r>
          </a:p>
          <a:p>
            <a:r>
              <a:rPr lang="de-DE" dirty="0" smtClean="0">
                <a:latin typeface="+mj-lt"/>
              </a:rPr>
              <a:t>D. Stein (DNV GL)</a:t>
            </a:r>
          </a:p>
          <a:p>
            <a:r>
              <a:rPr lang="de-DE" dirty="0" smtClean="0">
                <a:latin typeface="+mj-lt"/>
              </a:rPr>
              <a:t>I. Würth, O. Bischoff, D. Schlipf (University </a:t>
            </a:r>
            <a:r>
              <a:rPr lang="de-DE" dirty="0" err="1" smtClean="0">
                <a:latin typeface="+mj-lt"/>
              </a:rPr>
              <a:t>of</a:t>
            </a:r>
            <a:r>
              <a:rPr lang="de-DE" dirty="0" smtClean="0">
                <a:latin typeface="+mj-lt"/>
              </a:rPr>
              <a:t> Stuttgart)</a:t>
            </a:r>
          </a:p>
          <a:p>
            <a:r>
              <a:rPr lang="de-DE" dirty="0" smtClean="0"/>
              <a:t>H. Verhoef (ECN)</a:t>
            </a:r>
          </a:p>
          <a:p>
            <a:r>
              <a:rPr lang="de-DE" dirty="0" smtClean="0"/>
              <a:t>A. Clifton </a:t>
            </a:r>
            <a:r>
              <a:rPr lang="de-DE" dirty="0"/>
              <a:t>(NREL</a:t>
            </a:r>
            <a:r>
              <a:rPr lang="de-DE" dirty="0" smtClean="0"/>
              <a:t>)</a:t>
            </a:r>
          </a:p>
        </p:txBody>
      </p:sp>
      <p:pic>
        <p:nvPicPr>
          <p:cNvPr id="8" name="Picture 7" descr="C:\Users\gotjul\Desktop\index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105" y="425777"/>
            <a:ext cx="3050345" cy="1022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feld 3"/>
          <p:cNvSpPr txBox="1"/>
          <p:nvPr/>
        </p:nvSpPr>
        <p:spPr>
          <a:xfrm>
            <a:off x="848868" y="6096000"/>
            <a:ext cx="546938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 smtClean="0"/>
              <a:t>Wind Europe </a:t>
            </a:r>
            <a:r>
              <a:rPr lang="de-DE" sz="1600" dirty="0" err="1" smtClean="0"/>
              <a:t>Summit</a:t>
            </a:r>
            <a:r>
              <a:rPr lang="de-DE" sz="1600" dirty="0" smtClean="0"/>
              <a:t> 2016, Hamburg – 27 September 2016</a:t>
            </a:r>
            <a:endParaRPr lang="de-DE" sz="1600" dirty="0"/>
          </a:p>
        </p:txBody>
      </p:sp>
      <p:pic>
        <p:nvPicPr>
          <p:cNvPr id="1026" name="Picture 2" descr="dnvlib_gfx_dnvgl_logo_tcm170-43152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1650" y="2850193"/>
            <a:ext cx="1523272" cy="655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ORE_SM_Colou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8578" y="2209800"/>
            <a:ext cx="1523272" cy="48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 descr="FN_standard_logo_col"/>
          <p:cNvPicPr preferRelativeResize="0"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8044" y="1295400"/>
            <a:ext cx="1513806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 descr="Logo_University_of_Stuttgart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2086" y="3941208"/>
            <a:ext cx="1416050" cy="347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 descr="Logo_SW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8362" y="3581400"/>
            <a:ext cx="1848288" cy="378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AutoShape 9" descr="Bildergebnis für nrel log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6" name="AutoShape 11" descr="Bildergebnis für nrel logo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1036" name="Picture 12" descr="C:\Users\gotjul\Desktop\index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9888" y="5181600"/>
            <a:ext cx="1641961" cy="469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307" b="25804"/>
          <a:stretch/>
        </p:blipFill>
        <p:spPr bwMode="auto">
          <a:xfrm>
            <a:off x="6809888" y="4521200"/>
            <a:ext cx="1143000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de-DE" dirty="0" err="1" smtClean="0"/>
              <a:t>Current</a:t>
            </a:r>
            <a:r>
              <a:rPr lang="de-DE" dirty="0" smtClean="0"/>
              <a:t> </a:t>
            </a:r>
            <a:r>
              <a:rPr lang="de-DE" dirty="0" err="1" smtClean="0"/>
              <a:t>status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floating-lidar</a:t>
            </a:r>
            <a:r>
              <a:rPr lang="de-DE" dirty="0" smtClean="0"/>
              <a:t> </a:t>
            </a:r>
            <a:r>
              <a:rPr lang="de-DE" dirty="0" err="1" smtClean="0"/>
              <a:t>technology</a:t>
            </a:r>
            <a:endParaRPr lang="de-DE" dirty="0"/>
          </a:p>
        </p:txBody>
      </p:sp>
      <p:sp>
        <p:nvSpPr>
          <p:cNvPr id="4" name="Textfeld 3"/>
          <p:cNvSpPr txBox="1"/>
          <p:nvPr/>
        </p:nvSpPr>
        <p:spPr>
          <a:xfrm>
            <a:off x="603250" y="1143000"/>
            <a:ext cx="7924800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Symbol" pitchFamily="18" charset="2"/>
              <a:buChar char="®"/>
            </a:pPr>
            <a:r>
              <a:rPr lang="de-DE" i="1" dirty="0" smtClean="0">
                <a:sym typeface="Symbol"/>
              </a:rPr>
              <a:t>Carbon Trust Offshore Wind </a:t>
            </a:r>
            <a:r>
              <a:rPr lang="de-DE" i="1" dirty="0" err="1" smtClean="0">
                <a:sym typeface="Symbol"/>
              </a:rPr>
              <a:t>Accelerator</a:t>
            </a:r>
            <a:r>
              <a:rPr lang="de-DE" i="1" dirty="0" smtClean="0">
                <a:sym typeface="Symbol"/>
              </a:rPr>
              <a:t> </a:t>
            </a:r>
            <a:r>
              <a:rPr lang="de-DE" i="1" dirty="0" err="1" smtClean="0">
                <a:sym typeface="Symbol"/>
              </a:rPr>
              <a:t>roadmap</a:t>
            </a:r>
            <a:r>
              <a:rPr lang="de-DE" i="1" dirty="0" smtClean="0">
                <a:sym typeface="Symbol"/>
              </a:rPr>
              <a:t> </a:t>
            </a:r>
            <a:r>
              <a:rPr lang="de-DE" i="1" dirty="0" err="1" smtClean="0">
                <a:sym typeface="Symbol"/>
              </a:rPr>
              <a:t>for</a:t>
            </a:r>
            <a:r>
              <a:rPr lang="de-DE" i="1" dirty="0" smtClean="0">
                <a:sym typeface="Symbol"/>
              </a:rPr>
              <a:t> </a:t>
            </a:r>
            <a:r>
              <a:rPr lang="de-DE" i="1" dirty="0" err="1" smtClean="0">
                <a:sym typeface="Symbol"/>
              </a:rPr>
              <a:t>the</a:t>
            </a:r>
            <a:r>
              <a:rPr lang="de-DE" i="1" dirty="0" smtClean="0">
                <a:sym typeface="Symbol"/>
              </a:rPr>
              <a:t> </a:t>
            </a:r>
            <a:r>
              <a:rPr lang="de-DE" i="1" dirty="0" err="1" smtClean="0">
                <a:sym typeface="Symbol"/>
              </a:rPr>
              <a:t>commercial</a:t>
            </a:r>
            <a:r>
              <a:rPr lang="de-DE" i="1" dirty="0" smtClean="0">
                <a:sym typeface="Symbol"/>
              </a:rPr>
              <a:t> </a:t>
            </a:r>
            <a:r>
              <a:rPr lang="de-DE" i="1" dirty="0" err="1" smtClean="0">
                <a:sym typeface="Symbol"/>
              </a:rPr>
              <a:t>acceptance</a:t>
            </a:r>
            <a:r>
              <a:rPr lang="de-DE" i="1" dirty="0" smtClean="0">
                <a:sym typeface="Symbol"/>
              </a:rPr>
              <a:t> </a:t>
            </a:r>
            <a:r>
              <a:rPr lang="de-DE" i="1" dirty="0" err="1" smtClean="0">
                <a:sym typeface="Symbol"/>
              </a:rPr>
              <a:t>of</a:t>
            </a:r>
            <a:r>
              <a:rPr lang="de-DE" i="1" dirty="0" smtClean="0">
                <a:sym typeface="Symbol"/>
              </a:rPr>
              <a:t> </a:t>
            </a:r>
            <a:r>
              <a:rPr lang="de-DE" i="1" dirty="0" err="1" smtClean="0">
                <a:sym typeface="Symbol"/>
              </a:rPr>
              <a:t>floating</a:t>
            </a:r>
            <a:r>
              <a:rPr lang="de-DE" i="1" dirty="0" smtClean="0">
                <a:sym typeface="Symbol"/>
              </a:rPr>
              <a:t> </a:t>
            </a:r>
            <a:r>
              <a:rPr lang="de-DE" i="1" dirty="0" err="1" smtClean="0">
                <a:sym typeface="Symbol"/>
              </a:rPr>
              <a:t>lidar</a:t>
            </a:r>
            <a:r>
              <a:rPr lang="de-DE" i="1" dirty="0" smtClean="0">
                <a:sym typeface="Symbol"/>
              </a:rPr>
              <a:t> </a:t>
            </a:r>
            <a:r>
              <a:rPr lang="de-DE" i="1" dirty="0" err="1" smtClean="0">
                <a:sym typeface="Symbol"/>
              </a:rPr>
              <a:t>technology</a:t>
            </a:r>
            <a:r>
              <a:rPr lang="de-DE" i="1" dirty="0" smtClean="0">
                <a:sym typeface="Symbol"/>
              </a:rPr>
              <a:t>  </a:t>
            </a:r>
            <a:r>
              <a:rPr lang="de-DE" dirty="0" smtClean="0">
                <a:sym typeface="Symbol"/>
              </a:rPr>
              <a:t>(Nov. 2013) …</a:t>
            </a:r>
          </a:p>
          <a:p>
            <a:endParaRPr lang="de-DE" dirty="0" smtClean="0">
              <a:sym typeface="Symbol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450851" y="2200126"/>
            <a:ext cx="8077200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de-DE" dirty="0" smtClean="0"/>
              <a:t>Today </a:t>
            </a:r>
            <a:r>
              <a:rPr lang="de-DE" dirty="0" err="1" smtClean="0"/>
              <a:t>about</a:t>
            </a:r>
            <a:r>
              <a:rPr lang="de-DE" dirty="0" smtClean="0"/>
              <a:t> </a:t>
            </a:r>
            <a:r>
              <a:rPr lang="de-DE" dirty="0" err="1" smtClean="0"/>
              <a:t>six</a:t>
            </a:r>
            <a:r>
              <a:rPr lang="de-DE" dirty="0" smtClean="0"/>
              <a:t> FLS </a:t>
            </a:r>
            <a:r>
              <a:rPr lang="de-DE" dirty="0" err="1" smtClean="0"/>
              <a:t>with</a:t>
            </a:r>
            <a:r>
              <a:rPr lang="de-DE" dirty="0" smtClean="0"/>
              <a:t> </a:t>
            </a:r>
            <a:r>
              <a:rPr lang="de-DE" dirty="0" err="1" smtClean="0"/>
              <a:t>status</a:t>
            </a:r>
            <a:r>
              <a:rPr lang="de-DE" dirty="0" smtClean="0"/>
              <a:t> ‘</a:t>
            </a:r>
            <a:r>
              <a:rPr lang="de-DE" dirty="0" err="1" smtClean="0"/>
              <a:t>pre</a:t>
            </a:r>
            <a:r>
              <a:rPr lang="de-DE" dirty="0" smtClean="0"/>
              <a:t>-commercial‘ </a:t>
            </a:r>
            <a:r>
              <a:rPr lang="de-DE" dirty="0" err="1" smtClean="0"/>
              <a:t>from</a:t>
            </a:r>
            <a:r>
              <a:rPr lang="de-DE" dirty="0" smtClean="0"/>
              <a:t> different </a:t>
            </a:r>
            <a:r>
              <a:rPr lang="de-DE" dirty="0" err="1" smtClean="0"/>
              <a:t>providers</a:t>
            </a:r>
            <a:r>
              <a:rPr lang="de-DE" dirty="0" smtClean="0"/>
              <a:t>, a </a:t>
            </a:r>
            <a:r>
              <a:rPr lang="de-DE" dirty="0" err="1" smtClean="0"/>
              <a:t>few</a:t>
            </a:r>
            <a:r>
              <a:rPr lang="de-DE" dirty="0" smtClean="0"/>
              <a:t> </a:t>
            </a:r>
            <a:r>
              <a:rPr lang="de-DE" dirty="0" err="1" smtClean="0"/>
              <a:t>more</a:t>
            </a:r>
            <a:r>
              <a:rPr lang="de-DE" dirty="0" smtClean="0"/>
              <a:t> in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pipeline</a:t>
            </a:r>
            <a:r>
              <a:rPr lang="de-DE" dirty="0" smtClean="0"/>
              <a:t>;</a:t>
            </a:r>
          </a:p>
          <a:p>
            <a:r>
              <a:rPr lang="de-DE" dirty="0" err="1"/>
              <a:t>s</a:t>
            </a:r>
            <a:r>
              <a:rPr lang="de-DE" dirty="0" err="1" smtClean="0"/>
              <a:t>tatus</a:t>
            </a:r>
            <a:r>
              <a:rPr lang="de-DE" dirty="0" smtClean="0"/>
              <a:t> ‘</a:t>
            </a:r>
            <a:r>
              <a:rPr lang="de-DE" dirty="0" err="1" smtClean="0"/>
              <a:t>commercial</a:t>
            </a:r>
            <a:r>
              <a:rPr lang="de-DE" dirty="0" smtClean="0"/>
              <a:t>‘ </a:t>
            </a:r>
            <a:r>
              <a:rPr lang="de-DE" dirty="0" err="1" smtClean="0"/>
              <a:t>gains</a:t>
            </a:r>
            <a:r>
              <a:rPr lang="de-DE" dirty="0" smtClean="0"/>
              <a:t> in </a:t>
            </a:r>
            <a:r>
              <a:rPr lang="de-DE" dirty="0" err="1" smtClean="0"/>
              <a:t>importance</a:t>
            </a:r>
            <a:r>
              <a:rPr lang="de-DE" dirty="0" smtClean="0"/>
              <a:t> but not </a:t>
            </a:r>
            <a:r>
              <a:rPr lang="de-DE" dirty="0" err="1" smtClean="0"/>
              <a:t>yet</a:t>
            </a:r>
            <a:r>
              <a:rPr lang="de-DE" dirty="0" smtClean="0"/>
              <a:t> </a:t>
            </a:r>
            <a:r>
              <a:rPr lang="de-DE" dirty="0" err="1" smtClean="0"/>
              <a:t>fully</a:t>
            </a:r>
            <a:r>
              <a:rPr lang="de-DE" dirty="0" smtClean="0"/>
              <a:t> </a:t>
            </a:r>
            <a:r>
              <a:rPr lang="de-DE" dirty="0" err="1" smtClean="0"/>
              <a:t>defined</a:t>
            </a:r>
            <a:r>
              <a:rPr lang="de-DE" dirty="0" smtClean="0"/>
              <a:t>.</a:t>
            </a:r>
            <a:endParaRPr lang="de-DE" dirty="0"/>
          </a:p>
        </p:txBody>
      </p:sp>
      <p:pic>
        <p:nvPicPr>
          <p:cNvPr id="9" name="Picture 2" descr="C:\Users\gotjul\Desktop\Bildmaterial_FloatingLidar\CS20130802IWES_LidarProdukt01b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07" t="40323" r="25711" b="14933"/>
          <a:stretch/>
        </p:blipFill>
        <p:spPr bwMode="auto">
          <a:xfrm>
            <a:off x="6394450" y="4263668"/>
            <a:ext cx="1031766" cy="1564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gotjul\Desktop\Bildmaterial_FloatingLidar\boje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16"/>
          <a:stretch/>
        </p:blipFill>
        <p:spPr bwMode="auto">
          <a:xfrm>
            <a:off x="4756909" y="4450746"/>
            <a:ext cx="1541767" cy="1385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C:\Users\gotjul\Desktop\Bildmaterial_FloatingLidar\AXYS-3E-Join-Force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2534" y="4608758"/>
            <a:ext cx="1526381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5" descr="C:\Users\gotjul\Desktop\Bildmaterial_FloatingLidar\Renewables 1 1200x650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94" t="12333" r="36806" b="13082"/>
          <a:stretch/>
        </p:blipFill>
        <p:spPr bwMode="auto">
          <a:xfrm>
            <a:off x="450851" y="3886200"/>
            <a:ext cx="1447747" cy="1949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C:\Users\gotjul\Desktop\Bildmaterial_FloatingLidar\Projet BLIDAR HD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481" t="23096" r="9418" b="388"/>
          <a:stretch/>
        </p:blipFill>
        <p:spPr bwMode="auto">
          <a:xfrm>
            <a:off x="7537450" y="4114982"/>
            <a:ext cx="1192382" cy="1720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7" descr="C:\Users\gotjul\Desktop\Bildmaterial_FloatingLidar\004660469_1-ea5c85db590576cdcd7e623b9ce98b1e.pn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00" t="20416" r="4000" b="6009"/>
          <a:stretch/>
        </p:blipFill>
        <p:spPr bwMode="auto">
          <a:xfrm>
            <a:off x="1974850" y="4351053"/>
            <a:ext cx="1130121" cy="1484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0759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57200" y="457200"/>
            <a:ext cx="8223250" cy="677108"/>
          </a:xfrm>
        </p:spPr>
        <p:txBody>
          <a:bodyPr/>
          <a:lstStyle/>
          <a:p>
            <a:pPr algn="l"/>
            <a:r>
              <a:rPr lang="de-DE" dirty="0" err="1" smtClean="0"/>
              <a:t>Current</a:t>
            </a:r>
            <a:r>
              <a:rPr lang="de-DE" dirty="0" smtClean="0"/>
              <a:t> </a:t>
            </a:r>
            <a:r>
              <a:rPr lang="de-DE" dirty="0" err="1" smtClean="0"/>
              <a:t>technology</a:t>
            </a:r>
            <a:r>
              <a:rPr lang="de-DE" dirty="0" smtClean="0"/>
              <a:t> </a:t>
            </a:r>
            <a:r>
              <a:rPr lang="de-DE" dirty="0" err="1" smtClean="0"/>
              <a:t>status</a:t>
            </a:r>
            <a:r>
              <a:rPr lang="de-DE" dirty="0" smtClean="0"/>
              <a:t> </a:t>
            </a:r>
            <a:r>
              <a:rPr lang="de-DE" sz="2000" dirty="0" smtClean="0"/>
              <a:t>– </a:t>
            </a:r>
            <a:br>
              <a:rPr lang="de-DE" sz="2000" dirty="0" smtClean="0"/>
            </a:br>
            <a:r>
              <a:rPr lang="de-DE" sz="2000" dirty="0"/>
              <a:t>A</a:t>
            </a:r>
            <a:r>
              <a:rPr lang="de-DE" sz="2000" dirty="0" smtClean="0"/>
              <a:t>ssessment </a:t>
            </a:r>
            <a:r>
              <a:rPr lang="de-DE" sz="2000" dirty="0" err="1" smtClean="0"/>
              <a:t>of</a:t>
            </a:r>
            <a:r>
              <a:rPr lang="de-DE" sz="2000" dirty="0" smtClean="0"/>
              <a:t> </a:t>
            </a:r>
            <a:r>
              <a:rPr lang="de-DE" sz="2000" dirty="0" err="1" smtClean="0"/>
              <a:t>stakeholder</a:t>
            </a:r>
            <a:r>
              <a:rPr lang="de-DE" sz="2000" dirty="0" smtClean="0"/>
              <a:t> </a:t>
            </a:r>
            <a:r>
              <a:rPr lang="de-DE" sz="2000" dirty="0" err="1" smtClean="0"/>
              <a:t>acceptance</a:t>
            </a:r>
            <a:r>
              <a:rPr lang="de-DE" sz="2000" dirty="0" smtClean="0"/>
              <a:t>  (</a:t>
            </a:r>
            <a:r>
              <a:rPr lang="de-DE" sz="2000" dirty="0" err="1" smtClean="0"/>
              <a:t>pre</a:t>
            </a:r>
            <a:r>
              <a:rPr lang="de-DE" sz="2000" dirty="0" smtClean="0"/>
              <a:t>-workshop </a:t>
            </a:r>
            <a:r>
              <a:rPr lang="de-DE" sz="2000" dirty="0" err="1" smtClean="0"/>
              <a:t>survey</a:t>
            </a:r>
            <a:r>
              <a:rPr lang="de-DE" sz="2000" dirty="0" smtClean="0"/>
              <a:t>)</a:t>
            </a:r>
            <a:endParaRPr lang="de-DE" sz="2000" dirty="0"/>
          </a:p>
        </p:txBody>
      </p:sp>
      <p:sp>
        <p:nvSpPr>
          <p:cNvPr id="4" name="Textfeld 3"/>
          <p:cNvSpPr txBox="1"/>
          <p:nvPr/>
        </p:nvSpPr>
        <p:spPr>
          <a:xfrm>
            <a:off x="527050" y="1361926"/>
            <a:ext cx="7924800" cy="25083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0"/>
              </a:spcAft>
              <a:buFont typeface="Symbol" pitchFamily="18" charset="2"/>
              <a:buChar char="®"/>
            </a:pPr>
            <a:r>
              <a:rPr lang="de-DE" i="1" dirty="0" smtClean="0">
                <a:sym typeface="Symbol"/>
              </a:rPr>
              <a:t>IEA Wind Task 32 Workshop on Floating </a:t>
            </a:r>
            <a:r>
              <a:rPr lang="de-DE" i="1" dirty="0" err="1" smtClean="0">
                <a:sym typeface="Symbol"/>
              </a:rPr>
              <a:t>Lidar</a:t>
            </a:r>
            <a:r>
              <a:rPr lang="de-DE" i="1" dirty="0" smtClean="0">
                <a:sym typeface="Symbol"/>
              </a:rPr>
              <a:t> System </a:t>
            </a:r>
          </a:p>
          <a:p>
            <a:pPr>
              <a:spcAft>
                <a:spcPts val="1200"/>
              </a:spcAft>
            </a:pPr>
            <a:r>
              <a:rPr lang="de-DE" sz="1600" i="1" dirty="0">
                <a:sym typeface="Symbol"/>
              </a:rPr>
              <a:t> </a:t>
            </a:r>
            <a:r>
              <a:rPr lang="de-DE" sz="1600" i="1" dirty="0" smtClean="0">
                <a:sym typeface="Symbol"/>
              </a:rPr>
              <a:t>    (23-24 Feb. 2016 at ORE </a:t>
            </a:r>
            <a:r>
              <a:rPr lang="de-DE" sz="1600" i="1" dirty="0" err="1" smtClean="0">
                <a:sym typeface="Symbol"/>
              </a:rPr>
              <a:t>Catapult</a:t>
            </a:r>
            <a:r>
              <a:rPr lang="de-DE" sz="1600" i="1" dirty="0" smtClean="0">
                <a:sym typeface="Symbol"/>
              </a:rPr>
              <a:t>, </a:t>
            </a:r>
            <a:r>
              <a:rPr lang="de-DE" sz="1600" i="1" dirty="0" err="1" smtClean="0">
                <a:sym typeface="Symbol"/>
              </a:rPr>
              <a:t>Blyth</a:t>
            </a:r>
            <a:r>
              <a:rPr lang="de-DE" sz="1600" i="1" dirty="0" smtClean="0">
                <a:sym typeface="Symbol"/>
              </a:rPr>
              <a:t>)</a:t>
            </a:r>
            <a:endParaRPr lang="de-DE" sz="1600" i="1" dirty="0">
              <a:sym typeface="Symbol"/>
            </a:endParaRPr>
          </a:p>
          <a:p>
            <a:pPr>
              <a:spcAft>
                <a:spcPts val="1200"/>
              </a:spcAft>
            </a:pPr>
            <a:r>
              <a:rPr lang="de-DE" dirty="0" err="1" smtClean="0">
                <a:sym typeface="Symbol"/>
              </a:rPr>
              <a:t>pre</a:t>
            </a:r>
            <a:r>
              <a:rPr lang="de-DE" dirty="0" smtClean="0">
                <a:sym typeface="Symbol"/>
              </a:rPr>
              <a:t>-workshop </a:t>
            </a:r>
            <a:r>
              <a:rPr lang="de-DE" dirty="0" err="1" smtClean="0">
                <a:sym typeface="Symbol"/>
              </a:rPr>
              <a:t>survey</a:t>
            </a:r>
            <a:r>
              <a:rPr lang="de-DE" dirty="0" smtClean="0">
                <a:sym typeface="Symbol"/>
              </a:rPr>
              <a:t> </a:t>
            </a:r>
            <a:r>
              <a:rPr lang="de-DE" dirty="0" err="1" smtClean="0">
                <a:sym typeface="Symbol"/>
              </a:rPr>
              <a:t>answered</a:t>
            </a:r>
            <a:r>
              <a:rPr lang="de-DE" dirty="0" smtClean="0">
                <a:sym typeface="Symbol"/>
              </a:rPr>
              <a:t> </a:t>
            </a:r>
            <a:r>
              <a:rPr lang="de-DE" dirty="0" err="1" smtClean="0">
                <a:sym typeface="Symbol"/>
              </a:rPr>
              <a:t>by</a:t>
            </a:r>
            <a:r>
              <a:rPr lang="de-DE" dirty="0" smtClean="0">
                <a:sym typeface="Symbol"/>
              </a:rPr>
              <a:t> 18 </a:t>
            </a:r>
            <a:r>
              <a:rPr lang="de-DE" dirty="0" err="1" smtClean="0">
                <a:sym typeface="Symbol"/>
              </a:rPr>
              <a:t>participants</a:t>
            </a:r>
            <a:r>
              <a:rPr lang="de-DE" dirty="0" smtClean="0">
                <a:sym typeface="Symbol"/>
              </a:rPr>
              <a:t> </a:t>
            </a:r>
            <a:r>
              <a:rPr lang="de-DE" sz="1600" dirty="0" smtClean="0">
                <a:sym typeface="Symbol"/>
              </a:rPr>
              <a:t>(incl. OEMs, Consultants,   Project </a:t>
            </a:r>
            <a:r>
              <a:rPr lang="de-DE" sz="1600" dirty="0" err="1" smtClean="0">
                <a:sym typeface="Symbol"/>
              </a:rPr>
              <a:t>developers</a:t>
            </a:r>
            <a:r>
              <a:rPr lang="de-DE" sz="1600" dirty="0" smtClean="0">
                <a:sym typeface="Symbol"/>
              </a:rPr>
              <a:t>, </a:t>
            </a:r>
            <a:r>
              <a:rPr lang="de-DE" sz="1600" dirty="0" err="1" smtClean="0">
                <a:sym typeface="Symbol"/>
              </a:rPr>
              <a:t>Academics</a:t>
            </a:r>
            <a:r>
              <a:rPr lang="de-DE" sz="1600" dirty="0" smtClean="0">
                <a:sym typeface="Symbol"/>
              </a:rPr>
              <a:t>)</a:t>
            </a:r>
          </a:p>
          <a:p>
            <a:pPr>
              <a:spcAft>
                <a:spcPts val="600"/>
              </a:spcAft>
            </a:pPr>
            <a:endParaRPr lang="de-DE" dirty="0">
              <a:sym typeface="Symbol"/>
            </a:endParaRPr>
          </a:p>
          <a:p>
            <a:pPr>
              <a:spcAft>
                <a:spcPts val="600"/>
              </a:spcAft>
            </a:pPr>
            <a:endParaRPr lang="de-DE" dirty="0" smtClean="0">
              <a:sym typeface="Symbol"/>
            </a:endParaRPr>
          </a:p>
          <a:p>
            <a:endParaRPr lang="de-DE" dirty="0" smtClean="0">
              <a:sym typeface="Symbol"/>
            </a:endParaRPr>
          </a:p>
        </p:txBody>
      </p:sp>
    </p:spTree>
    <p:extLst>
      <p:ext uri="{BB962C8B-B14F-4D97-AF65-F5344CB8AC3E}">
        <p14:creationId xmlns:p14="http://schemas.microsoft.com/office/powerpoint/2010/main" val="3100241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57200" y="457200"/>
            <a:ext cx="8223250" cy="677108"/>
          </a:xfrm>
        </p:spPr>
        <p:txBody>
          <a:bodyPr/>
          <a:lstStyle/>
          <a:p>
            <a:pPr algn="l"/>
            <a:r>
              <a:rPr lang="de-DE" dirty="0" err="1" smtClean="0"/>
              <a:t>Current</a:t>
            </a:r>
            <a:r>
              <a:rPr lang="de-DE" dirty="0" smtClean="0"/>
              <a:t> </a:t>
            </a:r>
            <a:r>
              <a:rPr lang="de-DE" dirty="0" err="1" smtClean="0"/>
              <a:t>technology</a:t>
            </a:r>
            <a:r>
              <a:rPr lang="de-DE" dirty="0" smtClean="0"/>
              <a:t> </a:t>
            </a:r>
            <a:r>
              <a:rPr lang="de-DE" dirty="0" err="1" smtClean="0"/>
              <a:t>status</a:t>
            </a:r>
            <a:r>
              <a:rPr lang="de-DE" dirty="0" smtClean="0"/>
              <a:t> </a:t>
            </a:r>
            <a:r>
              <a:rPr lang="de-DE" sz="2000" dirty="0" smtClean="0"/>
              <a:t>– </a:t>
            </a:r>
            <a:br>
              <a:rPr lang="de-DE" sz="2000" dirty="0" smtClean="0"/>
            </a:br>
            <a:r>
              <a:rPr lang="de-DE" sz="2000" dirty="0"/>
              <a:t>A</a:t>
            </a:r>
            <a:r>
              <a:rPr lang="de-DE" sz="2000" dirty="0" smtClean="0"/>
              <a:t>ssessment </a:t>
            </a:r>
            <a:r>
              <a:rPr lang="de-DE" sz="2000" dirty="0" err="1" smtClean="0"/>
              <a:t>of</a:t>
            </a:r>
            <a:r>
              <a:rPr lang="de-DE" sz="2000" dirty="0" smtClean="0"/>
              <a:t> </a:t>
            </a:r>
            <a:r>
              <a:rPr lang="de-DE" sz="2000" dirty="0" err="1" smtClean="0"/>
              <a:t>stakeholder</a:t>
            </a:r>
            <a:r>
              <a:rPr lang="de-DE" sz="2000" dirty="0" smtClean="0"/>
              <a:t> </a:t>
            </a:r>
            <a:r>
              <a:rPr lang="de-DE" sz="2000" dirty="0" err="1" smtClean="0"/>
              <a:t>acceptance</a:t>
            </a:r>
            <a:r>
              <a:rPr lang="de-DE" sz="2000" dirty="0"/>
              <a:t> </a:t>
            </a:r>
            <a:r>
              <a:rPr lang="de-DE" sz="2000" dirty="0" smtClean="0"/>
              <a:t> (</a:t>
            </a:r>
            <a:r>
              <a:rPr lang="de-DE" sz="2000" dirty="0" err="1" smtClean="0"/>
              <a:t>pre</a:t>
            </a:r>
            <a:r>
              <a:rPr lang="de-DE" sz="2000" dirty="0" smtClean="0"/>
              <a:t>-workshop </a:t>
            </a:r>
            <a:r>
              <a:rPr lang="de-DE" sz="2000" dirty="0" err="1" smtClean="0"/>
              <a:t>survey</a:t>
            </a:r>
            <a:r>
              <a:rPr lang="de-DE" sz="2000" dirty="0"/>
              <a:t>)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527050" y="1361926"/>
            <a:ext cx="79248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0"/>
              </a:spcAft>
              <a:buFont typeface="Symbol" pitchFamily="18" charset="2"/>
              <a:buChar char="®"/>
            </a:pPr>
            <a:r>
              <a:rPr lang="de-DE" i="1" dirty="0" smtClean="0">
                <a:sym typeface="Symbol"/>
              </a:rPr>
              <a:t>IEA Wind Task 32 Workshop on Floating </a:t>
            </a:r>
            <a:r>
              <a:rPr lang="de-DE" i="1" dirty="0" err="1" smtClean="0">
                <a:sym typeface="Symbol"/>
              </a:rPr>
              <a:t>Lidar</a:t>
            </a:r>
            <a:r>
              <a:rPr lang="de-DE" i="1" dirty="0" smtClean="0">
                <a:sym typeface="Symbol"/>
              </a:rPr>
              <a:t> System </a:t>
            </a:r>
          </a:p>
          <a:p>
            <a:pPr>
              <a:spcAft>
                <a:spcPts val="2400"/>
              </a:spcAft>
            </a:pPr>
            <a:r>
              <a:rPr lang="de-DE" dirty="0" err="1" smtClean="0">
                <a:sym typeface="Symbol"/>
              </a:rPr>
              <a:t>pre</a:t>
            </a:r>
            <a:r>
              <a:rPr lang="de-DE" dirty="0" smtClean="0">
                <a:sym typeface="Symbol"/>
              </a:rPr>
              <a:t>-workshop </a:t>
            </a:r>
            <a:r>
              <a:rPr lang="de-DE" dirty="0" err="1" smtClean="0">
                <a:sym typeface="Symbol"/>
              </a:rPr>
              <a:t>survey</a:t>
            </a:r>
            <a:r>
              <a:rPr lang="de-DE" dirty="0" smtClean="0">
                <a:sym typeface="Symbol"/>
              </a:rPr>
              <a:t> </a:t>
            </a:r>
            <a:r>
              <a:rPr lang="de-DE" dirty="0" err="1" smtClean="0">
                <a:sym typeface="Symbol"/>
              </a:rPr>
              <a:t>answered</a:t>
            </a:r>
            <a:r>
              <a:rPr lang="de-DE" dirty="0" smtClean="0">
                <a:sym typeface="Symbol"/>
              </a:rPr>
              <a:t> </a:t>
            </a:r>
            <a:r>
              <a:rPr lang="de-DE" dirty="0" err="1" smtClean="0">
                <a:sym typeface="Symbol"/>
              </a:rPr>
              <a:t>by</a:t>
            </a:r>
            <a:r>
              <a:rPr lang="de-DE" dirty="0" smtClean="0">
                <a:sym typeface="Symbol"/>
              </a:rPr>
              <a:t> 18 </a:t>
            </a:r>
            <a:r>
              <a:rPr lang="de-DE" dirty="0" err="1" smtClean="0">
                <a:sym typeface="Symbol"/>
              </a:rPr>
              <a:t>participants</a:t>
            </a:r>
            <a:r>
              <a:rPr lang="de-DE" dirty="0" smtClean="0">
                <a:sym typeface="Symbol"/>
              </a:rPr>
              <a:t> </a:t>
            </a:r>
            <a:r>
              <a:rPr lang="de-DE" sz="1600" dirty="0" smtClean="0">
                <a:sym typeface="Symbol"/>
              </a:rPr>
              <a:t>(incl. OEMs, Consultants,    Project </a:t>
            </a:r>
            <a:r>
              <a:rPr lang="de-DE" sz="1600" dirty="0" err="1" smtClean="0">
                <a:sym typeface="Symbol"/>
              </a:rPr>
              <a:t>developers</a:t>
            </a:r>
            <a:r>
              <a:rPr lang="de-DE" sz="1600" dirty="0" smtClean="0">
                <a:sym typeface="Symbol"/>
              </a:rPr>
              <a:t>, </a:t>
            </a:r>
            <a:r>
              <a:rPr lang="de-DE" sz="1600" dirty="0" err="1" smtClean="0">
                <a:sym typeface="Symbol"/>
              </a:rPr>
              <a:t>Academics</a:t>
            </a:r>
            <a:r>
              <a:rPr lang="de-DE" sz="1600" dirty="0" smtClean="0">
                <a:sym typeface="Symbol"/>
              </a:rPr>
              <a:t>)</a:t>
            </a:r>
            <a:endParaRPr lang="de-DE" sz="1600" dirty="0">
              <a:sym typeface="Symbol"/>
            </a:endParaRPr>
          </a:p>
          <a:p>
            <a:pPr>
              <a:spcAft>
                <a:spcPts val="600"/>
              </a:spcAft>
            </a:pPr>
            <a:r>
              <a:rPr lang="de-DE" dirty="0" smtClean="0">
                <a:solidFill>
                  <a:schemeClr val="tx2"/>
                </a:solidFill>
                <a:sym typeface="Symbol"/>
              </a:rPr>
              <a:t>How </a:t>
            </a:r>
            <a:r>
              <a:rPr lang="de-DE" dirty="0" err="1" smtClean="0">
                <a:solidFill>
                  <a:schemeClr val="tx2"/>
                </a:solidFill>
                <a:sym typeface="Symbol"/>
              </a:rPr>
              <a:t>would</a:t>
            </a:r>
            <a:r>
              <a:rPr lang="de-DE" dirty="0" smtClean="0">
                <a:solidFill>
                  <a:schemeClr val="tx2"/>
                </a:solidFill>
                <a:sym typeface="Symbol"/>
              </a:rPr>
              <a:t> </a:t>
            </a:r>
            <a:r>
              <a:rPr lang="de-DE" dirty="0" err="1" smtClean="0">
                <a:solidFill>
                  <a:schemeClr val="tx2"/>
                </a:solidFill>
                <a:sym typeface="Symbol"/>
              </a:rPr>
              <a:t>you</a:t>
            </a:r>
            <a:r>
              <a:rPr lang="de-DE" dirty="0" smtClean="0">
                <a:solidFill>
                  <a:schemeClr val="tx2"/>
                </a:solidFill>
                <a:sym typeface="Symbol"/>
              </a:rPr>
              <a:t> rate </a:t>
            </a:r>
            <a:r>
              <a:rPr lang="de-DE" dirty="0" err="1" smtClean="0">
                <a:solidFill>
                  <a:schemeClr val="tx2"/>
                </a:solidFill>
                <a:sym typeface="Symbol"/>
              </a:rPr>
              <a:t>the</a:t>
            </a:r>
            <a:r>
              <a:rPr lang="de-DE" dirty="0" smtClean="0">
                <a:solidFill>
                  <a:schemeClr val="tx2"/>
                </a:solidFill>
                <a:sym typeface="Symbol"/>
              </a:rPr>
              <a:t> </a:t>
            </a:r>
            <a:r>
              <a:rPr lang="de-DE" dirty="0" err="1" smtClean="0">
                <a:solidFill>
                  <a:schemeClr val="tx2"/>
                </a:solidFill>
                <a:sym typeface="Symbol"/>
              </a:rPr>
              <a:t>present</a:t>
            </a:r>
            <a:r>
              <a:rPr lang="de-DE" dirty="0" smtClean="0">
                <a:solidFill>
                  <a:schemeClr val="tx2"/>
                </a:solidFill>
                <a:sym typeface="Symbol"/>
              </a:rPr>
              <a:t> </a:t>
            </a:r>
            <a:r>
              <a:rPr lang="de-DE" dirty="0" err="1" smtClean="0">
                <a:solidFill>
                  <a:schemeClr val="tx2"/>
                </a:solidFill>
                <a:sym typeface="Symbol"/>
              </a:rPr>
              <a:t>level</a:t>
            </a:r>
            <a:r>
              <a:rPr lang="de-DE" dirty="0" smtClean="0">
                <a:solidFill>
                  <a:schemeClr val="tx2"/>
                </a:solidFill>
                <a:sym typeface="Symbol"/>
              </a:rPr>
              <a:t> </a:t>
            </a:r>
            <a:r>
              <a:rPr lang="de-DE" dirty="0" err="1" smtClean="0">
                <a:solidFill>
                  <a:schemeClr val="tx2"/>
                </a:solidFill>
                <a:sym typeface="Symbol"/>
              </a:rPr>
              <a:t>of</a:t>
            </a:r>
            <a:r>
              <a:rPr lang="de-DE" dirty="0" smtClean="0">
                <a:solidFill>
                  <a:schemeClr val="tx2"/>
                </a:solidFill>
                <a:sym typeface="Symbol"/>
              </a:rPr>
              <a:t> </a:t>
            </a:r>
            <a:r>
              <a:rPr lang="de-DE" dirty="0" err="1" smtClean="0">
                <a:solidFill>
                  <a:schemeClr val="tx2"/>
                </a:solidFill>
                <a:sym typeface="Symbol"/>
              </a:rPr>
              <a:t>maturity</a:t>
            </a:r>
            <a:r>
              <a:rPr lang="de-DE" dirty="0" smtClean="0">
                <a:solidFill>
                  <a:schemeClr val="tx2"/>
                </a:solidFill>
                <a:sym typeface="Symbol"/>
              </a:rPr>
              <a:t> </a:t>
            </a:r>
            <a:r>
              <a:rPr lang="de-DE" sz="1600" dirty="0" smtClean="0">
                <a:solidFill>
                  <a:schemeClr val="tx2"/>
                </a:solidFill>
                <a:sym typeface="Symbol"/>
              </a:rPr>
              <a:t>(in TRL 1-9) </a:t>
            </a:r>
            <a:r>
              <a:rPr lang="de-DE" dirty="0" err="1" smtClean="0">
                <a:solidFill>
                  <a:schemeClr val="tx2"/>
                </a:solidFill>
                <a:sym typeface="Symbol"/>
              </a:rPr>
              <a:t>of</a:t>
            </a:r>
            <a:r>
              <a:rPr lang="de-DE" dirty="0" smtClean="0">
                <a:solidFill>
                  <a:schemeClr val="tx2"/>
                </a:solidFill>
                <a:sym typeface="Symbol"/>
              </a:rPr>
              <a:t> </a:t>
            </a:r>
            <a:r>
              <a:rPr lang="de-DE" dirty="0" err="1" smtClean="0">
                <a:solidFill>
                  <a:schemeClr val="tx2"/>
                </a:solidFill>
                <a:sym typeface="Symbol"/>
              </a:rPr>
              <a:t>floating-lidar</a:t>
            </a:r>
            <a:r>
              <a:rPr lang="de-DE" dirty="0" smtClean="0">
                <a:solidFill>
                  <a:schemeClr val="tx2"/>
                </a:solidFill>
                <a:sym typeface="Symbol"/>
              </a:rPr>
              <a:t> </a:t>
            </a:r>
            <a:r>
              <a:rPr lang="de-DE" dirty="0" err="1" smtClean="0">
                <a:solidFill>
                  <a:schemeClr val="tx2"/>
                </a:solidFill>
                <a:sym typeface="Symbol"/>
              </a:rPr>
              <a:t>technology</a:t>
            </a:r>
            <a:r>
              <a:rPr lang="de-DE" dirty="0" smtClean="0">
                <a:solidFill>
                  <a:schemeClr val="tx2"/>
                </a:solidFill>
                <a:sym typeface="Symbol"/>
              </a:rPr>
              <a:t> in </a:t>
            </a:r>
            <a:r>
              <a:rPr lang="de-DE" dirty="0" err="1" smtClean="0">
                <a:solidFill>
                  <a:schemeClr val="tx2"/>
                </a:solidFill>
                <a:sym typeface="Symbol"/>
              </a:rPr>
              <a:t>general</a:t>
            </a:r>
            <a:r>
              <a:rPr lang="de-DE" dirty="0" smtClean="0">
                <a:solidFill>
                  <a:schemeClr val="tx2"/>
                </a:solidFill>
                <a:sym typeface="Symbol"/>
              </a:rPr>
              <a:t>?</a:t>
            </a:r>
          </a:p>
          <a:p>
            <a:pPr>
              <a:spcAft>
                <a:spcPts val="1800"/>
              </a:spcAft>
            </a:pPr>
            <a:r>
              <a:rPr lang="de-DE" dirty="0" err="1" smtClean="0">
                <a:solidFill>
                  <a:srgbClr val="C00000"/>
                </a:solidFill>
                <a:sym typeface="Symbol"/>
              </a:rPr>
              <a:t>Answer</a:t>
            </a:r>
            <a:r>
              <a:rPr lang="de-DE" dirty="0" smtClean="0">
                <a:solidFill>
                  <a:srgbClr val="C00000"/>
                </a:solidFill>
                <a:sym typeface="Symbol"/>
              </a:rPr>
              <a:t>: </a:t>
            </a:r>
            <a:r>
              <a:rPr lang="de-DE" dirty="0" err="1" smtClean="0">
                <a:solidFill>
                  <a:srgbClr val="C00000"/>
                </a:solidFill>
                <a:sym typeface="Symbol"/>
              </a:rPr>
              <a:t>between</a:t>
            </a:r>
            <a:r>
              <a:rPr lang="de-DE" dirty="0" smtClean="0">
                <a:solidFill>
                  <a:srgbClr val="C00000"/>
                </a:solidFill>
                <a:sym typeface="Symbol"/>
              </a:rPr>
              <a:t> TRL 4 </a:t>
            </a:r>
            <a:r>
              <a:rPr lang="de-DE" dirty="0" err="1" smtClean="0">
                <a:solidFill>
                  <a:srgbClr val="C00000"/>
                </a:solidFill>
                <a:sym typeface="Symbol"/>
              </a:rPr>
              <a:t>and</a:t>
            </a:r>
            <a:r>
              <a:rPr lang="de-DE" dirty="0" smtClean="0">
                <a:solidFill>
                  <a:srgbClr val="C00000"/>
                </a:solidFill>
                <a:sym typeface="Symbol"/>
              </a:rPr>
              <a:t> 9 – </a:t>
            </a:r>
            <a:r>
              <a:rPr lang="de-DE" dirty="0" err="1" smtClean="0">
                <a:solidFill>
                  <a:srgbClr val="C00000"/>
                </a:solidFill>
                <a:sym typeface="Symbol"/>
              </a:rPr>
              <a:t>average</a:t>
            </a:r>
            <a:r>
              <a:rPr lang="de-DE" dirty="0" smtClean="0">
                <a:solidFill>
                  <a:srgbClr val="C00000"/>
                </a:solidFill>
                <a:sym typeface="Symbol"/>
              </a:rPr>
              <a:t> 6.9</a:t>
            </a:r>
            <a:endParaRPr lang="de-DE" dirty="0">
              <a:solidFill>
                <a:srgbClr val="C00000"/>
              </a:solidFill>
              <a:sym typeface="Symbol"/>
            </a:endParaRPr>
          </a:p>
          <a:p>
            <a:pPr>
              <a:spcAft>
                <a:spcPts val="600"/>
              </a:spcAft>
            </a:pPr>
            <a:endParaRPr lang="en-US" dirty="0" smtClean="0">
              <a:solidFill>
                <a:srgbClr val="C00000"/>
              </a:solidFill>
              <a:sym typeface="Symbol"/>
            </a:endParaRPr>
          </a:p>
          <a:p>
            <a:pPr>
              <a:spcAft>
                <a:spcPts val="600"/>
              </a:spcAft>
            </a:pPr>
            <a:endParaRPr lang="de-DE" dirty="0" smtClean="0">
              <a:sym typeface="Symbol"/>
            </a:endParaRPr>
          </a:p>
          <a:p>
            <a:endParaRPr lang="de-DE" dirty="0" smtClean="0">
              <a:sym typeface="Symbol"/>
            </a:endParaRPr>
          </a:p>
        </p:txBody>
      </p:sp>
    </p:spTree>
    <p:extLst>
      <p:ext uri="{BB962C8B-B14F-4D97-AF65-F5344CB8AC3E}">
        <p14:creationId xmlns:p14="http://schemas.microsoft.com/office/powerpoint/2010/main" val="2721971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57200" y="457200"/>
            <a:ext cx="8223250" cy="677108"/>
          </a:xfrm>
        </p:spPr>
        <p:txBody>
          <a:bodyPr/>
          <a:lstStyle/>
          <a:p>
            <a:pPr algn="l"/>
            <a:r>
              <a:rPr lang="de-DE" dirty="0" err="1" smtClean="0"/>
              <a:t>Current</a:t>
            </a:r>
            <a:r>
              <a:rPr lang="de-DE" dirty="0" smtClean="0"/>
              <a:t> </a:t>
            </a:r>
            <a:r>
              <a:rPr lang="de-DE" dirty="0" err="1" smtClean="0"/>
              <a:t>technology</a:t>
            </a:r>
            <a:r>
              <a:rPr lang="de-DE" dirty="0" smtClean="0"/>
              <a:t> </a:t>
            </a:r>
            <a:r>
              <a:rPr lang="de-DE" dirty="0" err="1" smtClean="0"/>
              <a:t>status</a:t>
            </a:r>
            <a:r>
              <a:rPr lang="de-DE" dirty="0" smtClean="0"/>
              <a:t> </a:t>
            </a:r>
            <a:r>
              <a:rPr lang="de-DE" sz="2000" dirty="0" smtClean="0"/>
              <a:t>– </a:t>
            </a:r>
            <a:br>
              <a:rPr lang="de-DE" sz="2000" dirty="0" smtClean="0"/>
            </a:br>
            <a:r>
              <a:rPr lang="de-DE" sz="2000" dirty="0"/>
              <a:t>A</a:t>
            </a:r>
            <a:r>
              <a:rPr lang="de-DE" sz="2000" dirty="0" smtClean="0"/>
              <a:t>ssessment </a:t>
            </a:r>
            <a:r>
              <a:rPr lang="de-DE" sz="2000" dirty="0" err="1" smtClean="0"/>
              <a:t>of</a:t>
            </a:r>
            <a:r>
              <a:rPr lang="de-DE" sz="2000" dirty="0" smtClean="0"/>
              <a:t> </a:t>
            </a:r>
            <a:r>
              <a:rPr lang="de-DE" sz="2000" dirty="0" err="1" smtClean="0"/>
              <a:t>stakeholder</a:t>
            </a:r>
            <a:r>
              <a:rPr lang="de-DE" sz="2000" dirty="0" smtClean="0"/>
              <a:t> </a:t>
            </a:r>
            <a:r>
              <a:rPr lang="de-DE" sz="2000" dirty="0" err="1" smtClean="0"/>
              <a:t>acceptance</a:t>
            </a:r>
            <a:r>
              <a:rPr lang="de-DE" sz="2000" dirty="0"/>
              <a:t> </a:t>
            </a:r>
            <a:r>
              <a:rPr lang="de-DE" sz="2000" dirty="0" smtClean="0"/>
              <a:t> (</a:t>
            </a:r>
            <a:r>
              <a:rPr lang="de-DE" sz="2000" dirty="0" err="1" smtClean="0"/>
              <a:t>pre</a:t>
            </a:r>
            <a:r>
              <a:rPr lang="de-DE" sz="2000" dirty="0" smtClean="0"/>
              <a:t>-workshop </a:t>
            </a:r>
            <a:r>
              <a:rPr lang="de-DE" sz="2000" dirty="0" err="1" smtClean="0"/>
              <a:t>survey</a:t>
            </a:r>
            <a:r>
              <a:rPr lang="de-DE" sz="2000" dirty="0"/>
              <a:t>)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527050" y="1361926"/>
            <a:ext cx="7924800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0"/>
              </a:spcAft>
              <a:buFont typeface="Symbol" pitchFamily="18" charset="2"/>
              <a:buChar char="®"/>
            </a:pPr>
            <a:r>
              <a:rPr lang="de-DE" i="1" dirty="0" smtClean="0">
                <a:sym typeface="Symbol"/>
              </a:rPr>
              <a:t>IEA Wind Task 32 Workshop on Floating </a:t>
            </a:r>
            <a:r>
              <a:rPr lang="de-DE" i="1" dirty="0" err="1" smtClean="0">
                <a:sym typeface="Symbol"/>
              </a:rPr>
              <a:t>Lidar</a:t>
            </a:r>
            <a:r>
              <a:rPr lang="de-DE" i="1" dirty="0" smtClean="0">
                <a:sym typeface="Symbol"/>
              </a:rPr>
              <a:t> System </a:t>
            </a:r>
          </a:p>
          <a:p>
            <a:pPr>
              <a:spcAft>
                <a:spcPts val="2400"/>
              </a:spcAft>
            </a:pPr>
            <a:r>
              <a:rPr lang="de-DE" dirty="0" err="1" smtClean="0">
                <a:sym typeface="Symbol"/>
              </a:rPr>
              <a:t>pre</a:t>
            </a:r>
            <a:r>
              <a:rPr lang="de-DE" dirty="0" smtClean="0">
                <a:sym typeface="Symbol"/>
              </a:rPr>
              <a:t>-workshop </a:t>
            </a:r>
            <a:r>
              <a:rPr lang="de-DE" dirty="0" err="1" smtClean="0">
                <a:sym typeface="Symbol"/>
              </a:rPr>
              <a:t>survey</a:t>
            </a:r>
            <a:r>
              <a:rPr lang="de-DE" dirty="0" smtClean="0">
                <a:sym typeface="Symbol"/>
              </a:rPr>
              <a:t> </a:t>
            </a:r>
            <a:r>
              <a:rPr lang="de-DE" dirty="0" err="1" smtClean="0">
                <a:sym typeface="Symbol"/>
              </a:rPr>
              <a:t>answered</a:t>
            </a:r>
            <a:r>
              <a:rPr lang="de-DE" dirty="0" smtClean="0">
                <a:sym typeface="Symbol"/>
              </a:rPr>
              <a:t> </a:t>
            </a:r>
            <a:r>
              <a:rPr lang="de-DE" dirty="0" err="1" smtClean="0">
                <a:sym typeface="Symbol"/>
              </a:rPr>
              <a:t>by</a:t>
            </a:r>
            <a:r>
              <a:rPr lang="de-DE" dirty="0" smtClean="0">
                <a:sym typeface="Symbol"/>
              </a:rPr>
              <a:t> 18 </a:t>
            </a:r>
            <a:r>
              <a:rPr lang="de-DE" dirty="0" err="1" smtClean="0">
                <a:sym typeface="Symbol"/>
              </a:rPr>
              <a:t>participants</a:t>
            </a:r>
            <a:r>
              <a:rPr lang="de-DE" dirty="0" smtClean="0">
                <a:sym typeface="Symbol"/>
              </a:rPr>
              <a:t> </a:t>
            </a:r>
            <a:r>
              <a:rPr lang="de-DE" sz="1600" dirty="0" smtClean="0">
                <a:sym typeface="Symbol"/>
              </a:rPr>
              <a:t>(incl. OEMs, Consultants,    Project </a:t>
            </a:r>
            <a:r>
              <a:rPr lang="de-DE" sz="1600" dirty="0" err="1" smtClean="0">
                <a:sym typeface="Symbol"/>
              </a:rPr>
              <a:t>developers</a:t>
            </a:r>
            <a:r>
              <a:rPr lang="de-DE" sz="1600" dirty="0" smtClean="0">
                <a:sym typeface="Symbol"/>
              </a:rPr>
              <a:t>, </a:t>
            </a:r>
            <a:r>
              <a:rPr lang="de-DE" sz="1600" dirty="0" err="1" smtClean="0">
                <a:sym typeface="Symbol"/>
              </a:rPr>
              <a:t>Academics</a:t>
            </a:r>
            <a:r>
              <a:rPr lang="de-DE" sz="1600" dirty="0" smtClean="0">
                <a:sym typeface="Symbol"/>
              </a:rPr>
              <a:t>)</a:t>
            </a:r>
            <a:endParaRPr lang="de-DE" sz="1600" dirty="0">
              <a:sym typeface="Symbol"/>
            </a:endParaRPr>
          </a:p>
          <a:p>
            <a:pPr>
              <a:spcAft>
                <a:spcPts val="600"/>
              </a:spcAft>
            </a:pPr>
            <a:r>
              <a:rPr lang="de-DE" dirty="0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How </a:t>
            </a:r>
            <a:r>
              <a:rPr lang="de-DE" dirty="0" err="1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would</a:t>
            </a:r>
            <a:r>
              <a:rPr lang="de-DE" dirty="0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 </a:t>
            </a:r>
            <a:r>
              <a:rPr lang="de-DE" dirty="0" err="1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you</a:t>
            </a:r>
            <a:r>
              <a:rPr lang="de-DE" dirty="0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 rate </a:t>
            </a:r>
            <a:r>
              <a:rPr lang="de-DE" dirty="0" err="1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the</a:t>
            </a:r>
            <a:r>
              <a:rPr lang="de-DE" dirty="0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 </a:t>
            </a:r>
            <a:r>
              <a:rPr lang="de-DE" dirty="0" err="1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present</a:t>
            </a:r>
            <a:r>
              <a:rPr lang="de-DE" dirty="0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 </a:t>
            </a:r>
            <a:r>
              <a:rPr lang="de-DE" dirty="0" err="1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level</a:t>
            </a:r>
            <a:r>
              <a:rPr lang="de-DE" dirty="0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 </a:t>
            </a:r>
            <a:r>
              <a:rPr lang="de-DE" dirty="0" err="1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of</a:t>
            </a:r>
            <a:r>
              <a:rPr lang="de-DE" dirty="0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 </a:t>
            </a:r>
            <a:r>
              <a:rPr lang="de-DE" dirty="0" err="1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maturity</a:t>
            </a:r>
            <a:r>
              <a:rPr lang="de-DE" dirty="0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 </a:t>
            </a:r>
            <a:r>
              <a:rPr lang="de-DE" sz="1600" dirty="0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(in TRL 1-9) </a:t>
            </a:r>
            <a:r>
              <a:rPr lang="de-DE" dirty="0" err="1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of</a:t>
            </a:r>
            <a:r>
              <a:rPr lang="de-DE" dirty="0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 </a:t>
            </a:r>
            <a:r>
              <a:rPr lang="de-DE" dirty="0" err="1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floating-lidar</a:t>
            </a:r>
            <a:r>
              <a:rPr lang="de-DE" dirty="0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 </a:t>
            </a:r>
            <a:r>
              <a:rPr lang="de-DE" dirty="0" err="1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technology</a:t>
            </a:r>
            <a:r>
              <a:rPr lang="de-DE" dirty="0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 in </a:t>
            </a:r>
            <a:r>
              <a:rPr lang="de-DE" dirty="0" err="1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general</a:t>
            </a:r>
            <a:r>
              <a:rPr lang="de-DE" dirty="0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?</a:t>
            </a:r>
          </a:p>
          <a:p>
            <a:pPr>
              <a:spcAft>
                <a:spcPts val="1800"/>
              </a:spcAft>
            </a:pPr>
            <a:r>
              <a:rPr lang="de-DE" dirty="0" err="1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Answer</a:t>
            </a:r>
            <a:r>
              <a:rPr lang="de-DE" dirty="0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: </a:t>
            </a:r>
            <a:r>
              <a:rPr lang="de-DE" dirty="0" err="1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between</a:t>
            </a:r>
            <a:r>
              <a:rPr lang="de-DE" dirty="0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 TRL 4 </a:t>
            </a:r>
            <a:r>
              <a:rPr lang="de-DE" dirty="0" err="1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and</a:t>
            </a:r>
            <a:r>
              <a:rPr lang="de-DE" dirty="0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 9 – </a:t>
            </a:r>
            <a:r>
              <a:rPr lang="de-DE" dirty="0" err="1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average</a:t>
            </a:r>
            <a:r>
              <a:rPr lang="de-DE" dirty="0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 6.9</a:t>
            </a:r>
            <a:endParaRPr lang="de-DE" dirty="0">
              <a:solidFill>
                <a:schemeClr val="bg1">
                  <a:lumMod val="75000"/>
                </a:schemeClr>
              </a:solidFill>
              <a:sym typeface="Symbol"/>
            </a:endParaRPr>
          </a:p>
          <a:p>
            <a:pPr>
              <a:spcAft>
                <a:spcPts val="600"/>
              </a:spcAft>
            </a:pPr>
            <a:r>
              <a:rPr lang="de-DE" dirty="0" smtClean="0">
                <a:solidFill>
                  <a:schemeClr val="tx2"/>
                </a:solidFill>
                <a:sym typeface="Symbol"/>
              </a:rPr>
              <a:t>How do </a:t>
            </a:r>
            <a:r>
              <a:rPr lang="de-DE" dirty="0" err="1" smtClean="0">
                <a:solidFill>
                  <a:schemeClr val="tx2"/>
                </a:solidFill>
                <a:sym typeface="Symbol"/>
              </a:rPr>
              <a:t>you</a:t>
            </a:r>
            <a:r>
              <a:rPr lang="de-DE" dirty="0" smtClean="0">
                <a:solidFill>
                  <a:schemeClr val="tx2"/>
                </a:solidFill>
                <a:sym typeface="Symbol"/>
              </a:rPr>
              <a:t> </a:t>
            </a:r>
            <a:r>
              <a:rPr lang="de-DE" dirty="0" err="1" smtClean="0">
                <a:solidFill>
                  <a:schemeClr val="tx2"/>
                </a:solidFill>
                <a:sym typeface="Symbol"/>
              </a:rPr>
              <a:t>judge</a:t>
            </a:r>
            <a:r>
              <a:rPr lang="de-DE" dirty="0" smtClean="0">
                <a:solidFill>
                  <a:schemeClr val="tx2"/>
                </a:solidFill>
                <a:sym typeface="Symbol"/>
              </a:rPr>
              <a:t> </a:t>
            </a:r>
            <a:r>
              <a:rPr lang="de-DE" dirty="0" err="1" smtClean="0">
                <a:solidFill>
                  <a:schemeClr val="tx2"/>
                </a:solidFill>
                <a:sym typeface="Symbol"/>
              </a:rPr>
              <a:t>the</a:t>
            </a:r>
            <a:r>
              <a:rPr lang="de-DE" dirty="0" smtClean="0">
                <a:solidFill>
                  <a:schemeClr val="tx2"/>
                </a:solidFill>
                <a:sym typeface="Symbol"/>
              </a:rPr>
              <a:t> </a:t>
            </a:r>
            <a:r>
              <a:rPr lang="de-DE" dirty="0" err="1" smtClean="0">
                <a:solidFill>
                  <a:schemeClr val="tx2"/>
                </a:solidFill>
                <a:sym typeface="Symbol"/>
              </a:rPr>
              <a:t>current</a:t>
            </a:r>
            <a:r>
              <a:rPr lang="de-DE" dirty="0" smtClean="0">
                <a:solidFill>
                  <a:schemeClr val="tx2"/>
                </a:solidFill>
                <a:sym typeface="Symbol"/>
              </a:rPr>
              <a:t> </a:t>
            </a:r>
            <a:r>
              <a:rPr lang="de-DE" dirty="0" err="1" smtClean="0">
                <a:solidFill>
                  <a:schemeClr val="tx2"/>
                </a:solidFill>
                <a:sym typeface="Symbol"/>
              </a:rPr>
              <a:t>acceptance</a:t>
            </a:r>
            <a:r>
              <a:rPr lang="de-DE" dirty="0" smtClean="0">
                <a:solidFill>
                  <a:schemeClr val="tx2"/>
                </a:solidFill>
                <a:sym typeface="Symbol"/>
              </a:rPr>
              <a:t> </a:t>
            </a:r>
            <a:r>
              <a:rPr lang="de-DE" sz="1600" dirty="0" smtClean="0">
                <a:solidFill>
                  <a:schemeClr val="tx2"/>
                </a:solidFill>
                <a:sym typeface="Symbol"/>
              </a:rPr>
              <a:t>(0 = not at all, 10 = </a:t>
            </a:r>
            <a:r>
              <a:rPr lang="de-DE" sz="1600" dirty="0" err="1" smtClean="0">
                <a:solidFill>
                  <a:schemeClr val="tx2"/>
                </a:solidFill>
                <a:sym typeface="Symbol"/>
              </a:rPr>
              <a:t>fully</a:t>
            </a:r>
            <a:r>
              <a:rPr lang="de-DE" sz="1600" dirty="0" smtClean="0">
                <a:solidFill>
                  <a:schemeClr val="tx2"/>
                </a:solidFill>
                <a:sym typeface="Symbol"/>
              </a:rPr>
              <a:t>) </a:t>
            </a:r>
            <a:r>
              <a:rPr lang="de-DE" dirty="0" err="1" smtClean="0">
                <a:solidFill>
                  <a:schemeClr val="tx2"/>
                </a:solidFill>
                <a:sym typeface="Symbol"/>
              </a:rPr>
              <a:t>of</a:t>
            </a:r>
            <a:r>
              <a:rPr lang="de-DE" dirty="0" smtClean="0">
                <a:solidFill>
                  <a:schemeClr val="tx2"/>
                </a:solidFill>
                <a:sym typeface="Symbol"/>
              </a:rPr>
              <a:t> FLS </a:t>
            </a:r>
            <a:r>
              <a:rPr lang="de-DE" dirty="0" err="1" smtClean="0">
                <a:solidFill>
                  <a:schemeClr val="tx2"/>
                </a:solidFill>
                <a:sym typeface="Symbol"/>
              </a:rPr>
              <a:t>data</a:t>
            </a:r>
            <a:r>
              <a:rPr lang="de-DE" dirty="0" smtClean="0">
                <a:solidFill>
                  <a:schemeClr val="tx2"/>
                </a:solidFill>
                <a:sym typeface="Symbol"/>
              </a:rPr>
              <a:t> </a:t>
            </a:r>
            <a:r>
              <a:rPr lang="de-DE" dirty="0" err="1" smtClean="0">
                <a:solidFill>
                  <a:schemeClr val="tx2"/>
                </a:solidFill>
                <a:sym typeface="Symbol"/>
              </a:rPr>
              <a:t>to</a:t>
            </a:r>
            <a:r>
              <a:rPr lang="de-DE" dirty="0" smtClean="0">
                <a:solidFill>
                  <a:schemeClr val="tx2"/>
                </a:solidFill>
                <a:sym typeface="Symbol"/>
              </a:rPr>
              <a:t> </a:t>
            </a:r>
            <a:r>
              <a:rPr lang="de-DE" dirty="0" err="1" smtClean="0">
                <a:solidFill>
                  <a:schemeClr val="tx2"/>
                </a:solidFill>
                <a:sym typeface="Symbol"/>
              </a:rPr>
              <a:t>be</a:t>
            </a:r>
            <a:r>
              <a:rPr lang="de-DE" dirty="0" smtClean="0">
                <a:solidFill>
                  <a:schemeClr val="tx2"/>
                </a:solidFill>
                <a:sym typeface="Symbol"/>
              </a:rPr>
              <a:t> </a:t>
            </a:r>
            <a:r>
              <a:rPr lang="de-DE" dirty="0" err="1" smtClean="0">
                <a:solidFill>
                  <a:schemeClr val="tx2"/>
                </a:solidFill>
                <a:sym typeface="Symbol"/>
              </a:rPr>
              <a:t>used</a:t>
            </a:r>
            <a:r>
              <a:rPr lang="de-DE" dirty="0" smtClean="0">
                <a:solidFill>
                  <a:schemeClr val="tx2"/>
                </a:solidFill>
                <a:sym typeface="Symbol"/>
              </a:rPr>
              <a:t> </a:t>
            </a:r>
            <a:r>
              <a:rPr lang="de-DE" dirty="0" err="1" smtClean="0">
                <a:solidFill>
                  <a:schemeClr val="tx2"/>
                </a:solidFill>
                <a:sym typeface="Symbol"/>
              </a:rPr>
              <a:t>quantitatively</a:t>
            </a:r>
            <a:r>
              <a:rPr lang="de-DE" dirty="0" smtClean="0">
                <a:solidFill>
                  <a:schemeClr val="tx2"/>
                </a:solidFill>
                <a:sym typeface="Symbol"/>
              </a:rPr>
              <a:t> </a:t>
            </a:r>
            <a:r>
              <a:rPr lang="de-DE" dirty="0" err="1" smtClean="0">
                <a:solidFill>
                  <a:schemeClr val="tx2"/>
                </a:solidFill>
                <a:sym typeface="Symbol"/>
              </a:rPr>
              <a:t>for</a:t>
            </a:r>
            <a:r>
              <a:rPr lang="de-DE" dirty="0" smtClean="0">
                <a:solidFill>
                  <a:schemeClr val="tx2"/>
                </a:solidFill>
                <a:sym typeface="Symbol"/>
              </a:rPr>
              <a:t> </a:t>
            </a:r>
            <a:r>
              <a:rPr lang="de-DE" dirty="0" err="1" smtClean="0">
                <a:solidFill>
                  <a:schemeClr val="tx2"/>
                </a:solidFill>
                <a:sym typeface="Symbol"/>
              </a:rPr>
              <a:t>finance</a:t>
            </a:r>
            <a:r>
              <a:rPr lang="de-DE" dirty="0" smtClean="0">
                <a:solidFill>
                  <a:schemeClr val="tx2"/>
                </a:solidFill>
                <a:sym typeface="Symbol"/>
              </a:rPr>
              <a:t>-relevant wind </a:t>
            </a:r>
            <a:r>
              <a:rPr lang="de-DE" dirty="0" err="1" smtClean="0">
                <a:solidFill>
                  <a:schemeClr val="tx2"/>
                </a:solidFill>
                <a:sym typeface="Symbol"/>
              </a:rPr>
              <a:t>resource</a:t>
            </a:r>
            <a:r>
              <a:rPr lang="de-DE" dirty="0" smtClean="0">
                <a:solidFill>
                  <a:schemeClr val="tx2"/>
                </a:solidFill>
                <a:sym typeface="Symbol"/>
              </a:rPr>
              <a:t> </a:t>
            </a:r>
            <a:r>
              <a:rPr lang="de-DE" dirty="0" err="1" smtClean="0">
                <a:solidFill>
                  <a:schemeClr val="tx2"/>
                </a:solidFill>
                <a:sym typeface="Symbol"/>
              </a:rPr>
              <a:t>assessments</a:t>
            </a:r>
            <a:r>
              <a:rPr lang="de-DE" dirty="0" smtClean="0">
                <a:solidFill>
                  <a:schemeClr val="tx2"/>
                </a:solidFill>
                <a:sym typeface="Symbol"/>
              </a:rPr>
              <a:t>?</a:t>
            </a:r>
          </a:p>
          <a:p>
            <a:pPr>
              <a:spcAft>
                <a:spcPts val="1800"/>
              </a:spcAft>
            </a:pPr>
            <a:r>
              <a:rPr lang="de-DE" dirty="0" err="1" smtClean="0">
                <a:solidFill>
                  <a:srgbClr val="C00000"/>
                </a:solidFill>
                <a:sym typeface="Symbol"/>
              </a:rPr>
              <a:t>Answer</a:t>
            </a:r>
            <a:r>
              <a:rPr lang="de-DE" dirty="0" smtClean="0">
                <a:solidFill>
                  <a:srgbClr val="C00000"/>
                </a:solidFill>
                <a:sym typeface="Symbol"/>
              </a:rPr>
              <a:t>: </a:t>
            </a:r>
            <a:r>
              <a:rPr lang="de-DE" dirty="0" err="1" smtClean="0">
                <a:solidFill>
                  <a:srgbClr val="C00000"/>
                </a:solidFill>
                <a:sym typeface="Symbol"/>
              </a:rPr>
              <a:t>between</a:t>
            </a:r>
            <a:r>
              <a:rPr lang="de-DE" dirty="0" smtClean="0">
                <a:solidFill>
                  <a:srgbClr val="C00000"/>
                </a:solidFill>
                <a:sym typeface="Symbol"/>
              </a:rPr>
              <a:t> 2 </a:t>
            </a:r>
            <a:r>
              <a:rPr lang="de-DE" dirty="0" err="1" smtClean="0">
                <a:solidFill>
                  <a:srgbClr val="C00000"/>
                </a:solidFill>
                <a:sym typeface="Symbol"/>
              </a:rPr>
              <a:t>and</a:t>
            </a:r>
            <a:r>
              <a:rPr lang="de-DE" dirty="0" smtClean="0">
                <a:solidFill>
                  <a:srgbClr val="C00000"/>
                </a:solidFill>
                <a:sym typeface="Symbol"/>
              </a:rPr>
              <a:t> 8 – </a:t>
            </a:r>
            <a:r>
              <a:rPr lang="de-DE" dirty="0" err="1" smtClean="0">
                <a:solidFill>
                  <a:srgbClr val="C00000"/>
                </a:solidFill>
                <a:sym typeface="Symbol"/>
              </a:rPr>
              <a:t>average</a:t>
            </a:r>
            <a:r>
              <a:rPr lang="de-DE" dirty="0" smtClean="0">
                <a:solidFill>
                  <a:srgbClr val="C00000"/>
                </a:solidFill>
                <a:sym typeface="Symbol"/>
              </a:rPr>
              <a:t> 5.8</a:t>
            </a:r>
            <a:endParaRPr lang="de-DE" dirty="0">
              <a:solidFill>
                <a:srgbClr val="C00000"/>
              </a:solidFill>
              <a:sym typeface="Symbol"/>
            </a:endParaRPr>
          </a:p>
          <a:p>
            <a:pPr>
              <a:spcAft>
                <a:spcPts val="600"/>
              </a:spcAft>
            </a:pPr>
            <a:endParaRPr lang="en-US" dirty="0" smtClean="0">
              <a:solidFill>
                <a:srgbClr val="C00000"/>
              </a:solidFill>
              <a:sym typeface="Symbol"/>
            </a:endParaRPr>
          </a:p>
          <a:p>
            <a:pPr>
              <a:spcAft>
                <a:spcPts val="600"/>
              </a:spcAft>
            </a:pPr>
            <a:endParaRPr lang="de-DE" dirty="0" smtClean="0">
              <a:sym typeface="Symbol"/>
            </a:endParaRPr>
          </a:p>
          <a:p>
            <a:endParaRPr lang="de-DE" dirty="0" smtClean="0">
              <a:sym typeface="Symbol"/>
            </a:endParaRPr>
          </a:p>
        </p:txBody>
      </p:sp>
    </p:spTree>
    <p:extLst>
      <p:ext uri="{BB962C8B-B14F-4D97-AF65-F5344CB8AC3E}">
        <p14:creationId xmlns:p14="http://schemas.microsoft.com/office/powerpoint/2010/main" val="1797208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57200" y="457200"/>
            <a:ext cx="8223250" cy="677108"/>
          </a:xfrm>
        </p:spPr>
        <p:txBody>
          <a:bodyPr/>
          <a:lstStyle/>
          <a:p>
            <a:pPr algn="l"/>
            <a:r>
              <a:rPr lang="de-DE" dirty="0" err="1" smtClean="0"/>
              <a:t>Current</a:t>
            </a:r>
            <a:r>
              <a:rPr lang="de-DE" dirty="0" smtClean="0"/>
              <a:t> </a:t>
            </a:r>
            <a:r>
              <a:rPr lang="de-DE" dirty="0" err="1" smtClean="0"/>
              <a:t>technology</a:t>
            </a:r>
            <a:r>
              <a:rPr lang="de-DE" dirty="0" smtClean="0"/>
              <a:t> </a:t>
            </a:r>
            <a:r>
              <a:rPr lang="de-DE" dirty="0" err="1" smtClean="0"/>
              <a:t>status</a:t>
            </a:r>
            <a:r>
              <a:rPr lang="de-DE" dirty="0" smtClean="0"/>
              <a:t> </a:t>
            </a:r>
            <a:r>
              <a:rPr lang="de-DE" sz="2000" dirty="0" smtClean="0"/>
              <a:t>– </a:t>
            </a:r>
            <a:br>
              <a:rPr lang="de-DE" sz="2000" dirty="0" smtClean="0"/>
            </a:br>
            <a:r>
              <a:rPr lang="de-DE" sz="2000" dirty="0"/>
              <a:t>A</a:t>
            </a:r>
            <a:r>
              <a:rPr lang="de-DE" sz="2000" dirty="0" smtClean="0"/>
              <a:t>ssessment </a:t>
            </a:r>
            <a:r>
              <a:rPr lang="de-DE" sz="2000" dirty="0" err="1" smtClean="0"/>
              <a:t>of</a:t>
            </a:r>
            <a:r>
              <a:rPr lang="de-DE" sz="2000" dirty="0" smtClean="0"/>
              <a:t> </a:t>
            </a:r>
            <a:r>
              <a:rPr lang="de-DE" sz="2000" dirty="0" err="1" smtClean="0"/>
              <a:t>stakeholder</a:t>
            </a:r>
            <a:r>
              <a:rPr lang="de-DE" sz="2000" dirty="0" smtClean="0"/>
              <a:t> </a:t>
            </a:r>
            <a:r>
              <a:rPr lang="de-DE" sz="2000" dirty="0" err="1" smtClean="0"/>
              <a:t>acceptance</a:t>
            </a:r>
            <a:r>
              <a:rPr lang="de-DE" sz="2000" dirty="0"/>
              <a:t> </a:t>
            </a:r>
            <a:r>
              <a:rPr lang="de-DE" sz="2000" dirty="0" smtClean="0"/>
              <a:t> (</a:t>
            </a:r>
            <a:r>
              <a:rPr lang="de-DE" sz="2000" dirty="0" err="1" smtClean="0"/>
              <a:t>pre</a:t>
            </a:r>
            <a:r>
              <a:rPr lang="de-DE" sz="2000" dirty="0" smtClean="0"/>
              <a:t>-workshop </a:t>
            </a:r>
            <a:r>
              <a:rPr lang="de-DE" sz="2000" dirty="0" err="1" smtClean="0"/>
              <a:t>survey</a:t>
            </a:r>
            <a:r>
              <a:rPr lang="de-DE" sz="2000" dirty="0"/>
              <a:t>)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527050" y="1361926"/>
            <a:ext cx="7924800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0"/>
              </a:spcAft>
              <a:buFont typeface="Symbol" pitchFamily="18" charset="2"/>
              <a:buChar char="®"/>
            </a:pPr>
            <a:r>
              <a:rPr lang="de-DE" i="1" dirty="0" smtClean="0">
                <a:sym typeface="Symbol"/>
              </a:rPr>
              <a:t>IEA Wind Task 32 Workshop on Floating </a:t>
            </a:r>
            <a:r>
              <a:rPr lang="de-DE" i="1" dirty="0" err="1" smtClean="0">
                <a:sym typeface="Symbol"/>
              </a:rPr>
              <a:t>Lidar</a:t>
            </a:r>
            <a:r>
              <a:rPr lang="de-DE" i="1" dirty="0" smtClean="0">
                <a:sym typeface="Symbol"/>
              </a:rPr>
              <a:t> System </a:t>
            </a:r>
          </a:p>
          <a:p>
            <a:pPr>
              <a:spcAft>
                <a:spcPts val="2400"/>
              </a:spcAft>
            </a:pPr>
            <a:r>
              <a:rPr lang="de-DE" dirty="0" err="1" smtClean="0">
                <a:sym typeface="Symbol"/>
              </a:rPr>
              <a:t>pre</a:t>
            </a:r>
            <a:r>
              <a:rPr lang="de-DE" dirty="0" smtClean="0">
                <a:sym typeface="Symbol"/>
              </a:rPr>
              <a:t>-workshop </a:t>
            </a:r>
            <a:r>
              <a:rPr lang="de-DE" dirty="0" err="1" smtClean="0">
                <a:sym typeface="Symbol"/>
              </a:rPr>
              <a:t>survey</a:t>
            </a:r>
            <a:r>
              <a:rPr lang="de-DE" dirty="0" smtClean="0">
                <a:sym typeface="Symbol"/>
              </a:rPr>
              <a:t> </a:t>
            </a:r>
            <a:r>
              <a:rPr lang="de-DE" dirty="0" err="1" smtClean="0">
                <a:sym typeface="Symbol"/>
              </a:rPr>
              <a:t>answered</a:t>
            </a:r>
            <a:r>
              <a:rPr lang="de-DE" dirty="0" smtClean="0">
                <a:sym typeface="Symbol"/>
              </a:rPr>
              <a:t> </a:t>
            </a:r>
            <a:r>
              <a:rPr lang="de-DE" dirty="0" err="1" smtClean="0">
                <a:sym typeface="Symbol"/>
              </a:rPr>
              <a:t>by</a:t>
            </a:r>
            <a:r>
              <a:rPr lang="de-DE" dirty="0" smtClean="0">
                <a:sym typeface="Symbol"/>
              </a:rPr>
              <a:t> 18 </a:t>
            </a:r>
            <a:r>
              <a:rPr lang="de-DE" dirty="0" err="1" smtClean="0">
                <a:sym typeface="Symbol"/>
              </a:rPr>
              <a:t>participants</a:t>
            </a:r>
            <a:r>
              <a:rPr lang="de-DE" dirty="0" smtClean="0">
                <a:sym typeface="Symbol"/>
              </a:rPr>
              <a:t> </a:t>
            </a:r>
            <a:r>
              <a:rPr lang="de-DE" sz="1600" dirty="0" smtClean="0">
                <a:sym typeface="Symbol"/>
              </a:rPr>
              <a:t>(incl. OEMs, Consultants,    Project </a:t>
            </a:r>
            <a:r>
              <a:rPr lang="de-DE" sz="1600" dirty="0" err="1" smtClean="0">
                <a:sym typeface="Symbol"/>
              </a:rPr>
              <a:t>developers</a:t>
            </a:r>
            <a:r>
              <a:rPr lang="de-DE" sz="1600" dirty="0" smtClean="0">
                <a:sym typeface="Symbol"/>
              </a:rPr>
              <a:t>, </a:t>
            </a:r>
            <a:r>
              <a:rPr lang="de-DE" sz="1600" dirty="0" err="1" smtClean="0">
                <a:sym typeface="Symbol"/>
              </a:rPr>
              <a:t>Academics</a:t>
            </a:r>
            <a:r>
              <a:rPr lang="de-DE" sz="1600" dirty="0" smtClean="0">
                <a:sym typeface="Symbol"/>
              </a:rPr>
              <a:t>)</a:t>
            </a:r>
            <a:endParaRPr lang="de-DE" sz="1600" dirty="0">
              <a:sym typeface="Symbol"/>
            </a:endParaRPr>
          </a:p>
          <a:p>
            <a:pPr>
              <a:spcAft>
                <a:spcPts val="600"/>
              </a:spcAft>
            </a:pPr>
            <a:r>
              <a:rPr lang="de-DE" dirty="0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How </a:t>
            </a:r>
            <a:r>
              <a:rPr lang="de-DE" dirty="0" err="1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would</a:t>
            </a:r>
            <a:r>
              <a:rPr lang="de-DE" dirty="0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 </a:t>
            </a:r>
            <a:r>
              <a:rPr lang="de-DE" dirty="0" err="1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you</a:t>
            </a:r>
            <a:r>
              <a:rPr lang="de-DE" dirty="0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 rate </a:t>
            </a:r>
            <a:r>
              <a:rPr lang="de-DE" dirty="0" err="1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the</a:t>
            </a:r>
            <a:r>
              <a:rPr lang="de-DE" dirty="0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 </a:t>
            </a:r>
            <a:r>
              <a:rPr lang="de-DE" dirty="0" err="1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present</a:t>
            </a:r>
            <a:r>
              <a:rPr lang="de-DE" dirty="0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 </a:t>
            </a:r>
            <a:r>
              <a:rPr lang="de-DE" dirty="0" err="1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level</a:t>
            </a:r>
            <a:r>
              <a:rPr lang="de-DE" dirty="0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 </a:t>
            </a:r>
            <a:r>
              <a:rPr lang="de-DE" dirty="0" err="1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of</a:t>
            </a:r>
            <a:r>
              <a:rPr lang="de-DE" dirty="0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 </a:t>
            </a:r>
            <a:r>
              <a:rPr lang="de-DE" dirty="0" err="1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maturity</a:t>
            </a:r>
            <a:r>
              <a:rPr lang="de-DE" dirty="0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 </a:t>
            </a:r>
            <a:r>
              <a:rPr lang="de-DE" sz="1600" dirty="0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(in TRL 1-9) </a:t>
            </a:r>
            <a:r>
              <a:rPr lang="de-DE" dirty="0" err="1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of</a:t>
            </a:r>
            <a:r>
              <a:rPr lang="de-DE" dirty="0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 </a:t>
            </a:r>
            <a:r>
              <a:rPr lang="de-DE" dirty="0" err="1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floating-lidar</a:t>
            </a:r>
            <a:r>
              <a:rPr lang="de-DE" dirty="0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 </a:t>
            </a:r>
            <a:r>
              <a:rPr lang="de-DE" dirty="0" err="1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technology</a:t>
            </a:r>
            <a:r>
              <a:rPr lang="de-DE" dirty="0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 in </a:t>
            </a:r>
            <a:r>
              <a:rPr lang="de-DE" dirty="0" err="1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general</a:t>
            </a:r>
            <a:r>
              <a:rPr lang="de-DE" dirty="0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?</a:t>
            </a:r>
          </a:p>
          <a:p>
            <a:pPr>
              <a:spcAft>
                <a:spcPts val="1800"/>
              </a:spcAft>
            </a:pPr>
            <a:r>
              <a:rPr lang="de-DE" dirty="0" err="1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Answer</a:t>
            </a:r>
            <a:r>
              <a:rPr lang="de-DE" dirty="0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: </a:t>
            </a:r>
            <a:r>
              <a:rPr lang="de-DE" dirty="0" err="1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between</a:t>
            </a:r>
            <a:r>
              <a:rPr lang="de-DE" dirty="0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 TRL 4 </a:t>
            </a:r>
            <a:r>
              <a:rPr lang="de-DE" dirty="0" err="1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and</a:t>
            </a:r>
            <a:r>
              <a:rPr lang="de-DE" dirty="0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 9 – </a:t>
            </a:r>
            <a:r>
              <a:rPr lang="de-DE" dirty="0" err="1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average</a:t>
            </a:r>
            <a:r>
              <a:rPr lang="de-DE" dirty="0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 6.9</a:t>
            </a:r>
            <a:endParaRPr lang="de-DE" dirty="0">
              <a:solidFill>
                <a:schemeClr val="bg1">
                  <a:lumMod val="75000"/>
                </a:schemeClr>
              </a:solidFill>
              <a:sym typeface="Symbol"/>
            </a:endParaRPr>
          </a:p>
          <a:p>
            <a:pPr>
              <a:spcAft>
                <a:spcPts val="600"/>
              </a:spcAft>
            </a:pPr>
            <a:r>
              <a:rPr lang="de-DE" dirty="0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How do </a:t>
            </a:r>
            <a:r>
              <a:rPr lang="de-DE" dirty="0" err="1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you</a:t>
            </a:r>
            <a:r>
              <a:rPr lang="de-DE" dirty="0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 </a:t>
            </a:r>
            <a:r>
              <a:rPr lang="de-DE" dirty="0" err="1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judge</a:t>
            </a:r>
            <a:r>
              <a:rPr lang="de-DE" dirty="0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 </a:t>
            </a:r>
            <a:r>
              <a:rPr lang="de-DE" dirty="0" err="1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the</a:t>
            </a:r>
            <a:r>
              <a:rPr lang="de-DE" dirty="0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 </a:t>
            </a:r>
            <a:r>
              <a:rPr lang="de-DE" dirty="0" err="1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current</a:t>
            </a:r>
            <a:r>
              <a:rPr lang="de-DE" dirty="0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 </a:t>
            </a:r>
            <a:r>
              <a:rPr lang="de-DE" dirty="0" err="1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acceptance</a:t>
            </a:r>
            <a:r>
              <a:rPr lang="de-DE" dirty="0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 </a:t>
            </a:r>
            <a:r>
              <a:rPr lang="de-DE" sz="1600" dirty="0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(0 = not at all, 10 = </a:t>
            </a:r>
            <a:r>
              <a:rPr lang="de-DE" sz="1600" dirty="0" err="1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fully</a:t>
            </a:r>
            <a:r>
              <a:rPr lang="de-DE" sz="1600" dirty="0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) </a:t>
            </a:r>
            <a:r>
              <a:rPr lang="de-DE" dirty="0" err="1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of</a:t>
            </a:r>
            <a:r>
              <a:rPr lang="de-DE" dirty="0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 FLS </a:t>
            </a:r>
            <a:r>
              <a:rPr lang="de-DE" dirty="0" err="1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data</a:t>
            </a:r>
            <a:r>
              <a:rPr lang="de-DE" dirty="0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 </a:t>
            </a:r>
            <a:r>
              <a:rPr lang="de-DE" dirty="0" err="1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to</a:t>
            </a:r>
            <a:r>
              <a:rPr lang="de-DE" dirty="0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 </a:t>
            </a:r>
            <a:r>
              <a:rPr lang="de-DE" dirty="0" err="1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be</a:t>
            </a:r>
            <a:r>
              <a:rPr lang="de-DE" dirty="0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 </a:t>
            </a:r>
            <a:r>
              <a:rPr lang="de-DE" dirty="0" err="1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used</a:t>
            </a:r>
            <a:r>
              <a:rPr lang="de-DE" dirty="0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 </a:t>
            </a:r>
            <a:r>
              <a:rPr lang="de-DE" dirty="0" err="1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quantitatively</a:t>
            </a:r>
            <a:r>
              <a:rPr lang="de-DE" dirty="0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 </a:t>
            </a:r>
            <a:r>
              <a:rPr lang="de-DE" dirty="0" err="1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for</a:t>
            </a:r>
            <a:r>
              <a:rPr lang="de-DE" dirty="0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 </a:t>
            </a:r>
            <a:r>
              <a:rPr lang="de-DE" dirty="0" err="1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finance</a:t>
            </a:r>
            <a:r>
              <a:rPr lang="de-DE" dirty="0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-relevant wind </a:t>
            </a:r>
            <a:r>
              <a:rPr lang="de-DE" dirty="0" err="1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resource</a:t>
            </a:r>
            <a:r>
              <a:rPr lang="de-DE" dirty="0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 </a:t>
            </a:r>
            <a:r>
              <a:rPr lang="de-DE" dirty="0" err="1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assessments</a:t>
            </a:r>
            <a:r>
              <a:rPr lang="de-DE" dirty="0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?</a:t>
            </a:r>
          </a:p>
          <a:p>
            <a:pPr>
              <a:spcAft>
                <a:spcPts val="1800"/>
              </a:spcAft>
            </a:pPr>
            <a:r>
              <a:rPr lang="de-DE" dirty="0" err="1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Answer</a:t>
            </a:r>
            <a:r>
              <a:rPr lang="de-DE" dirty="0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: </a:t>
            </a:r>
            <a:r>
              <a:rPr lang="de-DE" dirty="0" err="1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between</a:t>
            </a:r>
            <a:r>
              <a:rPr lang="de-DE" dirty="0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 2 </a:t>
            </a:r>
            <a:r>
              <a:rPr lang="de-DE" dirty="0" err="1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and</a:t>
            </a:r>
            <a:r>
              <a:rPr lang="de-DE" dirty="0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 8 – </a:t>
            </a:r>
            <a:r>
              <a:rPr lang="de-DE" dirty="0" err="1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average</a:t>
            </a:r>
            <a:r>
              <a:rPr lang="de-DE" dirty="0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 5.8</a:t>
            </a:r>
            <a:endParaRPr lang="de-DE" dirty="0">
              <a:solidFill>
                <a:schemeClr val="bg1">
                  <a:lumMod val="75000"/>
                </a:schemeClr>
              </a:solidFill>
              <a:sym typeface="Symbol"/>
            </a:endParaRPr>
          </a:p>
          <a:p>
            <a:pPr>
              <a:spcAft>
                <a:spcPts val="600"/>
              </a:spcAft>
            </a:pPr>
            <a:r>
              <a:rPr lang="de-DE" dirty="0" smtClean="0">
                <a:solidFill>
                  <a:schemeClr val="tx2"/>
                </a:solidFill>
                <a:sym typeface="Symbol"/>
              </a:rPr>
              <a:t>How </a:t>
            </a:r>
            <a:r>
              <a:rPr lang="de-DE" dirty="0" err="1" smtClean="0">
                <a:solidFill>
                  <a:schemeClr val="tx2"/>
                </a:solidFill>
                <a:sym typeface="Symbol"/>
              </a:rPr>
              <a:t>long</a:t>
            </a:r>
            <a:r>
              <a:rPr lang="de-DE" dirty="0" smtClean="0">
                <a:solidFill>
                  <a:schemeClr val="tx2"/>
                </a:solidFill>
                <a:sym typeface="Symbol"/>
              </a:rPr>
              <a:t> will </a:t>
            </a:r>
            <a:r>
              <a:rPr lang="de-DE" dirty="0" err="1" smtClean="0">
                <a:solidFill>
                  <a:schemeClr val="tx2"/>
                </a:solidFill>
                <a:sym typeface="Symbol"/>
              </a:rPr>
              <a:t>it</a:t>
            </a:r>
            <a:r>
              <a:rPr lang="de-DE" dirty="0" smtClean="0">
                <a:solidFill>
                  <a:schemeClr val="tx2"/>
                </a:solidFill>
                <a:sym typeface="Symbol"/>
              </a:rPr>
              <a:t> </a:t>
            </a:r>
            <a:r>
              <a:rPr lang="de-DE" dirty="0" err="1" smtClean="0">
                <a:solidFill>
                  <a:schemeClr val="tx2"/>
                </a:solidFill>
                <a:sym typeface="Symbol"/>
              </a:rPr>
              <a:t>take</a:t>
            </a:r>
            <a:r>
              <a:rPr lang="de-DE" dirty="0">
                <a:solidFill>
                  <a:schemeClr val="tx2"/>
                </a:solidFill>
                <a:sym typeface="Symbol"/>
              </a:rPr>
              <a:t> </a:t>
            </a:r>
            <a:r>
              <a:rPr lang="de-DE" dirty="0" err="1" smtClean="0">
                <a:solidFill>
                  <a:schemeClr val="tx2"/>
                </a:solidFill>
                <a:sym typeface="Symbol"/>
              </a:rPr>
              <a:t>for</a:t>
            </a:r>
            <a:r>
              <a:rPr lang="de-DE" dirty="0" smtClean="0">
                <a:solidFill>
                  <a:schemeClr val="tx2"/>
                </a:solidFill>
                <a:sym typeface="Symbol"/>
              </a:rPr>
              <a:t> </a:t>
            </a:r>
            <a:r>
              <a:rPr lang="de-DE" dirty="0" err="1" smtClean="0">
                <a:solidFill>
                  <a:schemeClr val="tx2"/>
                </a:solidFill>
                <a:sym typeface="Symbol"/>
              </a:rPr>
              <a:t>the</a:t>
            </a:r>
            <a:r>
              <a:rPr lang="de-DE" dirty="0" smtClean="0">
                <a:solidFill>
                  <a:schemeClr val="tx2"/>
                </a:solidFill>
                <a:sym typeface="Symbol"/>
              </a:rPr>
              <a:t> </a:t>
            </a:r>
            <a:r>
              <a:rPr lang="de-DE" dirty="0" err="1" smtClean="0">
                <a:solidFill>
                  <a:schemeClr val="tx2"/>
                </a:solidFill>
                <a:sym typeface="Symbol"/>
              </a:rPr>
              <a:t>technology</a:t>
            </a:r>
            <a:r>
              <a:rPr lang="de-DE" dirty="0" smtClean="0">
                <a:solidFill>
                  <a:schemeClr val="tx2"/>
                </a:solidFill>
                <a:sym typeface="Symbol"/>
              </a:rPr>
              <a:t> </a:t>
            </a:r>
            <a:r>
              <a:rPr lang="de-DE" dirty="0" err="1" smtClean="0">
                <a:solidFill>
                  <a:schemeClr val="tx2"/>
                </a:solidFill>
                <a:sym typeface="Symbol"/>
              </a:rPr>
              <a:t>to</a:t>
            </a:r>
            <a:r>
              <a:rPr lang="de-DE" dirty="0" smtClean="0">
                <a:solidFill>
                  <a:schemeClr val="tx2"/>
                </a:solidFill>
                <a:sym typeface="Symbol"/>
              </a:rPr>
              <a:t> </a:t>
            </a:r>
            <a:r>
              <a:rPr lang="de-DE" dirty="0" err="1" smtClean="0">
                <a:solidFill>
                  <a:schemeClr val="tx2"/>
                </a:solidFill>
                <a:sym typeface="Symbol"/>
              </a:rPr>
              <a:t>reach</a:t>
            </a:r>
            <a:r>
              <a:rPr lang="de-DE" dirty="0" smtClean="0">
                <a:solidFill>
                  <a:schemeClr val="tx2"/>
                </a:solidFill>
                <a:sym typeface="Symbol"/>
              </a:rPr>
              <a:t> </a:t>
            </a:r>
            <a:r>
              <a:rPr lang="de-DE" dirty="0" err="1" smtClean="0">
                <a:solidFill>
                  <a:schemeClr val="tx2"/>
                </a:solidFill>
                <a:sym typeface="Symbol"/>
              </a:rPr>
              <a:t>full</a:t>
            </a:r>
            <a:r>
              <a:rPr lang="de-DE" dirty="0" smtClean="0">
                <a:solidFill>
                  <a:schemeClr val="tx2"/>
                </a:solidFill>
                <a:sym typeface="Symbol"/>
              </a:rPr>
              <a:t> </a:t>
            </a:r>
            <a:r>
              <a:rPr lang="de-DE" dirty="0" err="1" smtClean="0">
                <a:solidFill>
                  <a:schemeClr val="tx2"/>
                </a:solidFill>
                <a:sym typeface="Symbol"/>
              </a:rPr>
              <a:t>commercial</a:t>
            </a:r>
            <a:r>
              <a:rPr lang="de-DE" dirty="0" smtClean="0">
                <a:solidFill>
                  <a:schemeClr val="tx2"/>
                </a:solidFill>
                <a:sym typeface="Symbol"/>
              </a:rPr>
              <a:t> </a:t>
            </a:r>
            <a:r>
              <a:rPr lang="de-DE" dirty="0" err="1" smtClean="0">
                <a:solidFill>
                  <a:schemeClr val="tx2"/>
                </a:solidFill>
                <a:sym typeface="Symbol"/>
              </a:rPr>
              <a:t>acceptance</a:t>
            </a:r>
            <a:r>
              <a:rPr lang="de-DE" dirty="0" smtClean="0">
                <a:solidFill>
                  <a:schemeClr val="tx2"/>
                </a:solidFill>
                <a:sym typeface="Symbol"/>
              </a:rPr>
              <a:t>?</a:t>
            </a:r>
          </a:p>
          <a:p>
            <a:pPr>
              <a:spcAft>
                <a:spcPts val="600"/>
              </a:spcAft>
            </a:pPr>
            <a:r>
              <a:rPr lang="de-DE" dirty="0" err="1" smtClean="0">
                <a:solidFill>
                  <a:srgbClr val="C00000"/>
                </a:solidFill>
                <a:sym typeface="Symbol"/>
              </a:rPr>
              <a:t>Answer</a:t>
            </a:r>
            <a:r>
              <a:rPr lang="de-DE" dirty="0" smtClean="0">
                <a:solidFill>
                  <a:srgbClr val="C00000"/>
                </a:solidFill>
                <a:sym typeface="Symbol"/>
              </a:rPr>
              <a:t>: 4 out </a:t>
            </a:r>
            <a:r>
              <a:rPr lang="de-DE" dirty="0" err="1" smtClean="0">
                <a:solidFill>
                  <a:srgbClr val="C00000"/>
                </a:solidFill>
                <a:sym typeface="Symbol"/>
              </a:rPr>
              <a:t>of</a:t>
            </a:r>
            <a:r>
              <a:rPr lang="de-DE" dirty="0" smtClean="0">
                <a:solidFill>
                  <a:srgbClr val="C00000"/>
                </a:solidFill>
                <a:sym typeface="Symbol"/>
              </a:rPr>
              <a:t> 18 ‘</a:t>
            </a:r>
            <a:r>
              <a:rPr lang="de-DE" dirty="0" err="1" smtClean="0">
                <a:solidFill>
                  <a:srgbClr val="C00000"/>
                </a:solidFill>
                <a:sym typeface="Symbol"/>
              </a:rPr>
              <a:t>already</a:t>
            </a:r>
            <a:r>
              <a:rPr lang="de-DE" dirty="0" smtClean="0">
                <a:solidFill>
                  <a:srgbClr val="C00000"/>
                </a:solidFill>
                <a:sym typeface="Symbol"/>
              </a:rPr>
              <a:t> </a:t>
            </a:r>
            <a:r>
              <a:rPr lang="de-DE" dirty="0" err="1" smtClean="0">
                <a:solidFill>
                  <a:srgbClr val="C00000"/>
                </a:solidFill>
                <a:sym typeface="Symbol"/>
              </a:rPr>
              <a:t>reached</a:t>
            </a:r>
            <a:r>
              <a:rPr lang="de-DE" dirty="0" smtClean="0">
                <a:solidFill>
                  <a:srgbClr val="C00000"/>
                </a:solidFill>
                <a:sym typeface="Symbol"/>
              </a:rPr>
              <a:t>‘, </a:t>
            </a:r>
            <a:r>
              <a:rPr lang="de-DE" dirty="0" err="1" smtClean="0">
                <a:solidFill>
                  <a:srgbClr val="C00000"/>
                </a:solidFill>
                <a:sym typeface="Symbol"/>
              </a:rPr>
              <a:t>others</a:t>
            </a:r>
            <a:r>
              <a:rPr lang="de-DE" dirty="0" smtClean="0">
                <a:solidFill>
                  <a:srgbClr val="C00000"/>
                </a:solidFill>
                <a:sym typeface="Symbol"/>
              </a:rPr>
              <a:t> </a:t>
            </a:r>
            <a:r>
              <a:rPr lang="de-DE" dirty="0" err="1" smtClean="0">
                <a:solidFill>
                  <a:srgbClr val="C00000"/>
                </a:solidFill>
                <a:sym typeface="Symbol"/>
              </a:rPr>
              <a:t>between</a:t>
            </a:r>
            <a:r>
              <a:rPr lang="de-DE" dirty="0" smtClean="0">
                <a:solidFill>
                  <a:srgbClr val="C00000"/>
                </a:solidFill>
                <a:sym typeface="Symbol"/>
              </a:rPr>
              <a:t> 2 </a:t>
            </a:r>
            <a:r>
              <a:rPr lang="de-DE" dirty="0" err="1" smtClean="0">
                <a:solidFill>
                  <a:srgbClr val="C00000"/>
                </a:solidFill>
                <a:sym typeface="Symbol"/>
              </a:rPr>
              <a:t>and</a:t>
            </a:r>
            <a:r>
              <a:rPr lang="de-DE" dirty="0" smtClean="0">
                <a:solidFill>
                  <a:srgbClr val="C00000"/>
                </a:solidFill>
                <a:sym typeface="Symbol"/>
              </a:rPr>
              <a:t> 10 </a:t>
            </a:r>
            <a:r>
              <a:rPr lang="de-DE" dirty="0" err="1" smtClean="0">
                <a:solidFill>
                  <a:srgbClr val="C00000"/>
                </a:solidFill>
                <a:sym typeface="Symbol"/>
              </a:rPr>
              <a:t>years</a:t>
            </a:r>
            <a:endParaRPr lang="de-DE" dirty="0" smtClean="0">
              <a:solidFill>
                <a:srgbClr val="C00000"/>
              </a:solidFill>
              <a:sym typeface="Symbol"/>
            </a:endParaRPr>
          </a:p>
          <a:p>
            <a:pPr>
              <a:spcAft>
                <a:spcPts val="600"/>
              </a:spcAft>
            </a:pPr>
            <a:endParaRPr lang="en-US" dirty="0" smtClean="0">
              <a:solidFill>
                <a:srgbClr val="C00000"/>
              </a:solidFill>
              <a:sym typeface="Symbol"/>
            </a:endParaRPr>
          </a:p>
          <a:p>
            <a:pPr>
              <a:spcAft>
                <a:spcPts val="600"/>
              </a:spcAft>
            </a:pPr>
            <a:endParaRPr lang="de-DE" dirty="0" smtClean="0">
              <a:sym typeface="Symbol"/>
            </a:endParaRPr>
          </a:p>
          <a:p>
            <a:endParaRPr lang="de-DE" dirty="0" smtClean="0">
              <a:sym typeface="Symbol"/>
            </a:endParaRPr>
          </a:p>
        </p:txBody>
      </p:sp>
    </p:spTree>
    <p:extLst>
      <p:ext uri="{BB962C8B-B14F-4D97-AF65-F5344CB8AC3E}">
        <p14:creationId xmlns:p14="http://schemas.microsoft.com/office/powerpoint/2010/main" val="1797208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57200" y="457200"/>
            <a:ext cx="8223250" cy="677108"/>
          </a:xfrm>
        </p:spPr>
        <p:txBody>
          <a:bodyPr/>
          <a:lstStyle/>
          <a:p>
            <a:pPr algn="l"/>
            <a:r>
              <a:rPr lang="de-DE" dirty="0" err="1" smtClean="0"/>
              <a:t>Current</a:t>
            </a:r>
            <a:r>
              <a:rPr lang="de-DE" dirty="0" smtClean="0"/>
              <a:t> </a:t>
            </a:r>
            <a:r>
              <a:rPr lang="de-DE" dirty="0" err="1" smtClean="0"/>
              <a:t>technology</a:t>
            </a:r>
            <a:r>
              <a:rPr lang="de-DE" dirty="0" smtClean="0"/>
              <a:t> </a:t>
            </a:r>
            <a:r>
              <a:rPr lang="de-DE" dirty="0" err="1" smtClean="0"/>
              <a:t>status</a:t>
            </a:r>
            <a:r>
              <a:rPr lang="de-DE" dirty="0" smtClean="0"/>
              <a:t> </a:t>
            </a:r>
            <a:r>
              <a:rPr lang="de-DE" sz="2000" dirty="0" smtClean="0"/>
              <a:t>– </a:t>
            </a:r>
            <a:br>
              <a:rPr lang="de-DE" sz="2000" dirty="0" smtClean="0"/>
            </a:br>
            <a:r>
              <a:rPr lang="de-DE" sz="2000" dirty="0"/>
              <a:t>A</a:t>
            </a:r>
            <a:r>
              <a:rPr lang="de-DE" sz="2000" dirty="0" smtClean="0"/>
              <a:t>ssessment </a:t>
            </a:r>
            <a:r>
              <a:rPr lang="de-DE" sz="2000" dirty="0" err="1" smtClean="0"/>
              <a:t>of</a:t>
            </a:r>
            <a:r>
              <a:rPr lang="de-DE" sz="2000" dirty="0" smtClean="0"/>
              <a:t> </a:t>
            </a:r>
            <a:r>
              <a:rPr lang="de-DE" sz="2000" dirty="0" err="1" smtClean="0"/>
              <a:t>stakeholder</a:t>
            </a:r>
            <a:r>
              <a:rPr lang="de-DE" sz="2000" dirty="0" smtClean="0"/>
              <a:t> </a:t>
            </a:r>
            <a:r>
              <a:rPr lang="de-DE" sz="2000" dirty="0" err="1" smtClean="0"/>
              <a:t>acceptance</a:t>
            </a:r>
            <a:r>
              <a:rPr lang="de-DE" sz="2000" dirty="0"/>
              <a:t> </a:t>
            </a:r>
            <a:r>
              <a:rPr lang="de-DE" sz="2000" dirty="0" smtClean="0"/>
              <a:t> (</a:t>
            </a:r>
            <a:r>
              <a:rPr lang="de-DE" sz="2000" dirty="0" err="1" smtClean="0"/>
              <a:t>pre</a:t>
            </a:r>
            <a:r>
              <a:rPr lang="de-DE" sz="2000" dirty="0" smtClean="0"/>
              <a:t>-workshop </a:t>
            </a:r>
            <a:r>
              <a:rPr lang="de-DE" sz="2000" dirty="0" err="1" smtClean="0"/>
              <a:t>survey</a:t>
            </a:r>
            <a:r>
              <a:rPr lang="de-DE" sz="2000" dirty="0"/>
              <a:t>)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527050" y="1361926"/>
            <a:ext cx="7924800" cy="35240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0"/>
              </a:spcAft>
              <a:buFont typeface="Symbol" pitchFamily="18" charset="2"/>
              <a:buChar char="®"/>
            </a:pPr>
            <a:r>
              <a:rPr lang="de-DE" i="1" dirty="0" smtClean="0">
                <a:sym typeface="Symbol"/>
              </a:rPr>
              <a:t>IEA Wind Task 32 Workshop on Floating </a:t>
            </a:r>
            <a:r>
              <a:rPr lang="de-DE" i="1" dirty="0" err="1" smtClean="0">
                <a:sym typeface="Symbol"/>
              </a:rPr>
              <a:t>Lidar</a:t>
            </a:r>
            <a:r>
              <a:rPr lang="de-DE" i="1" dirty="0" smtClean="0">
                <a:sym typeface="Symbol"/>
              </a:rPr>
              <a:t> System </a:t>
            </a:r>
          </a:p>
          <a:p>
            <a:pPr>
              <a:spcAft>
                <a:spcPts val="2400"/>
              </a:spcAft>
            </a:pPr>
            <a:r>
              <a:rPr lang="de-DE" dirty="0" err="1" smtClean="0">
                <a:sym typeface="Symbol"/>
              </a:rPr>
              <a:t>pre</a:t>
            </a:r>
            <a:r>
              <a:rPr lang="de-DE" dirty="0" smtClean="0">
                <a:sym typeface="Symbol"/>
              </a:rPr>
              <a:t>-workshop </a:t>
            </a:r>
            <a:r>
              <a:rPr lang="de-DE" dirty="0" err="1" smtClean="0">
                <a:sym typeface="Symbol"/>
              </a:rPr>
              <a:t>survey</a:t>
            </a:r>
            <a:r>
              <a:rPr lang="de-DE" dirty="0" smtClean="0">
                <a:sym typeface="Symbol"/>
              </a:rPr>
              <a:t> </a:t>
            </a:r>
            <a:r>
              <a:rPr lang="de-DE" dirty="0" err="1" smtClean="0">
                <a:sym typeface="Symbol"/>
              </a:rPr>
              <a:t>answered</a:t>
            </a:r>
            <a:r>
              <a:rPr lang="de-DE" dirty="0" smtClean="0">
                <a:sym typeface="Symbol"/>
              </a:rPr>
              <a:t> </a:t>
            </a:r>
            <a:r>
              <a:rPr lang="de-DE" dirty="0" err="1" smtClean="0">
                <a:sym typeface="Symbol"/>
              </a:rPr>
              <a:t>by</a:t>
            </a:r>
            <a:r>
              <a:rPr lang="de-DE" dirty="0" smtClean="0">
                <a:sym typeface="Symbol"/>
              </a:rPr>
              <a:t> 18 </a:t>
            </a:r>
            <a:r>
              <a:rPr lang="de-DE" dirty="0" err="1" smtClean="0">
                <a:sym typeface="Symbol"/>
              </a:rPr>
              <a:t>participants</a:t>
            </a:r>
            <a:r>
              <a:rPr lang="de-DE" dirty="0" smtClean="0">
                <a:sym typeface="Symbol"/>
              </a:rPr>
              <a:t> </a:t>
            </a:r>
            <a:r>
              <a:rPr lang="de-DE" sz="1600" dirty="0" smtClean="0">
                <a:sym typeface="Symbol"/>
              </a:rPr>
              <a:t>(incl. OEMs, Consultants,    Project </a:t>
            </a:r>
            <a:r>
              <a:rPr lang="de-DE" sz="1600" dirty="0" err="1" smtClean="0">
                <a:sym typeface="Symbol"/>
              </a:rPr>
              <a:t>developers</a:t>
            </a:r>
            <a:r>
              <a:rPr lang="de-DE" sz="1600" dirty="0" smtClean="0">
                <a:sym typeface="Symbol"/>
              </a:rPr>
              <a:t>, </a:t>
            </a:r>
            <a:r>
              <a:rPr lang="de-DE" sz="1600" dirty="0" err="1" smtClean="0">
                <a:sym typeface="Symbol"/>
              </a:rPr>
              <a:t>Academics</a:t>
            </a:r>
            <a:r>
              <a:rPr lang="de-DE" sz="1600" dirty="0" smtClean="0">
                <a:sym typeface="Symbol"/>
              </a:rPr>
              <a:t>)</a:t>
            </a:r>
            <a:endParaRPr lang="de-DE" sz="1600" dirty="0">
              <a:sym typeface="Symbol"/>
            </a:endParaRPr>
          </a:p>
          <a:p>
            <a:pPr>
              <a:spcAft>
                <a:spcPts val="600"/>
              </a:spcAft>
            </a:pPr>
            <a:r>
              <a:rPr lang="de-DE" dirty="0" smtClean="0">
                <a:solidFill>
                  <a:schemeClr val="tx2"/>
                </a:solidFill>
                <a:sym typeface="Symbol"/>
              </a:rPr>
              <a:t>… also </a:t>
            </a:r>
            <a:r>
              <a:rPr lang="de-DE" dirty="0" err="1" smtClean="0">
                <a:solidFill>
                  <a:schemeClr val="tx2"/>
                </a:solidFill>
                <a:sym typeface="Symbol"/>
              </a:rPr>
              <a:t>asked</a:t>
            </a:r>
            <a:r>
              <a:rPr lang="de-DE" dirty="0" smtClean="0">
                <a:solidFill>
                  <a:schemeClr val="tx2"/>
                </a:solidFill>
                <a:sym typeface="Symbol"/>
              </a:rPr>
              <a:t> </a:t>
            </a:r>
            <a:r>
              <a:rPr lang="de-DE" dirty="0" err="1" smtClean="0">
                <a:solidFill>
                  <a:schemeClr val="tx2"/>
                </a:solidFill>
                <a:sym typeface="Symbol"/>
              </a:rPr>
              <a:t>for</a:t>
            </a:r>
            <a:r>
              <a:rPr lang="de-DE" dirty="0" smtClean="0">
                <a:solidFill>
                  <a:schemeClr val="tx2"/>
                </a:solidFill>
                <a:sym typeface="Symbol"/>
              </a:rPr>
              <a:t> </a:t>
            </a:r>
            <a:r>
              <a:rPr lang="en-US" dirty="0" smtClean="0">
                <a:solidFill>
                  <a:schemeClr val="tx2"/>
                </a:solidFill>
                <a:sym typeface="Symbol"/>
              </a:rPr>
              <a:t>‘most relevant technology gaps’ </a:t>
            </a:r>
          </a:p>
          <a:p>
            <a:pPr>
              <a:spcAft>
                <a:spcPts val="600"/>
              </a:spcAft>
            </a:pPr>
            <a:r>
              <a:rPr lang="en-US" sz="1600" dirty="0" smtClean="0">
                <a:solidFill>
                  <a:schemeClr val="tx2"/>
                </a:solidFill>
                <a:sym typeface="Symbol"/>
              </a:rPr>
              <a:t>(gap is defined as an issue that needs to be resolved in order to increase the technology’s maturity)</a:t>
            </a:r>
            <a:endParaRPr lang="en-US" sz="1600" dirty="0">
              <a:solidFill>
                <a:schemeClr val="tx2"/>
              </a:solidFill>
              <a:sym typeface="Symbol"/>
            </a:endParaRPr>
          </a:p>
          <a:p>
            <a:pPr>
              <a:spcAft>
                <a:spcPts val="600"/>
              </a:spcAft>
            </a:pPr>
            <a:endParaRPr lang="de-DE" dirty="0" smtClean="0">
              <a:solidFill>
                <a:srgbClr val="C00000"/>
              </a:solidFill>
              <a:sym typeface="Symbol"/>
            </a:endParaRPr>
          </a:p>
          <a:p>
            <a:pPr>
              <a:spcAft>
                <a:spcPts val="600"/>
              </a:spcAft>
            </a:pPr>
            <a:endParaRPr lang="en-US" dirty="0" smtClean="0">
              <a:solidFill>
                <a:srgbClr val="C00000"/>
              </a:solidFill>
              <a:sym typeface="Symbol"/>
            </a:endParaRPr>
          </a:p>
          <a:p>
            <a:pPr>
              <a:spcAft>
                <a:spcPts val="600"/>
              </a:spcAft>
            </a:pPr>
            <a:endParaRPr lang="de-DE" dirty="0" smtClean="0">
              <a:sym typeface="Symbol"/>
            </a:endParaRPr>
          </a:p>
          <a:p>
            <a:endParaRPr lang="de-DE" dirty="0" smtClean="0">
              <a:sym typeface="Symbol"/>
            </a:endParaRPr>
          </a:p>
        </p:txBody>
      </p:sp>
    </p:spTree>
    <p:extLst>
      <p:ext uri="{BB962C8B-B14F-4D97-AF65-F5344CB8AC3E}">
        <p14:creationId xmlns:p14="http://schemas.microsoft.com/office/powerpoint/2010/main" val="4096485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57200" y="457200"/>
            <a:ext cx="8223250" cy="677108"/>
          </a:xfrm>
        </p:spPr>
        <p:txBody>
          <a:bodyPr/>
          <a:lstStyle/>
          <a:p>
            <a:pPr algn="l"/>
            <a:r>
              <a:rPr lang="de-DE" dirty="0" err="1" smtClean="0"/>
              <a:t>Current</a:t>
            </a:r>
            <a:r>
              <a:rPr lang="de-DE" dirty="0" smtClean="0"/>
              <a:t> </a:t>
            </a:r>
            <a:r>
              <a:rPr lang="de-DE" dirty="0" err="1" smtClean="0"/>
              <a:t>technology</a:t>
            </a:r>
            <a:r>
              <a:rPr lang="de-DE" dirty="0" smtClean="0"/>
              <a:t> </a:t>
            </a:r>
            <a:r>
              <a:rPr lang="de-DE" dirty="0" err="1" smtClean="0"/>
              <a:t>status</a:t>
            </a:r>
            <a:r>
              <a:rPr lang="de-DE" dirty="0" smtClean="0"/>
              <a:t> </a:t>
            </a:r>
            <a:r>
              <a:rPr lang="de-DE" sz="2000" dirty="0" smtClean="0"/>
              <a:t>– </a:t>
            </a:r>
            <a:br>
              <a:rPr lang="de-DE" sz="2000" dirty="0" smtClean="0"/>
            </a:br>
            <a:r>
              <a:rPr lang="de-DE" sz="2000" dirty="0" err="1" smtClean="0"/>
              <a:t>Identification</a:t>
            </a:r>
            <a:r>
              <a:rPr lang="de-DE" sz="2000" dirty="0" smtClean="0"/>
              <a:t> </a:t>
            </a:r>
            <a:r>
              <a:rPr lang="de-DE" sz="2000" dirty="0" err="1" smtClean="0"/>
              <a:t>of</a:t>
            </a:r>
            <a:r>
              <a:rPr lang="de-DE" sz="2000" dirty="0" smtClean="0"/>
              <a:t> </a:t>
            </a:r>
            <a:r>
              <a:rPr lang="de-DE" sz="2000" dirty="0" err="1" smtClean="0"/>
              <a:t>technology</a:t>
            </a:r>
            <a:r>
              <a:rPr lang="de-DE" sz="2000" dirty="0" smtClean="0"/>
              <a:t> </a:t>
            </a:r>
            <a:r>
              <a:rPr lang="de-DE" sz="2000" dirty="0" err="1" smtClean="0"/>
              <a:t>gaps</a:t>
            </a:r>
            <a:r>
              <a:rPr lang="de-DE" sz="2000" dirty="0" smtClean="0"/>
              <a:t>  (</a:t>
            </a:r>
            <a:r>
              <a:rPr lang="de-DE" sz="2000" dirty="0" err="1" smtClean="0"/>
              <a:t>workshop</a:t>
            </a:r>
            <a:r>
              <a:rPr lang="de-DE" sz="2000" dirty="0" smtClean="0"/>
              <a:t>)</a:t>
            </a:r>
            <a:endParaRPr lang="de-DE" sz="2000" dirty="0"/>
          </a:p>
        </p:txBody>
      </p:sp>
      <p:sp>
        <p:nvSpPr>
          <p:cNvPr id="4" name="Textfeld 3"/>
          <p:cNvSpPr txBox="1"/>
          <p:nvPr/>
        </p:nvSpPr>
        <p:spPr>
          <a:xfrm>
            <a:off x="527050" y="1361926"/>
            <a:ext cx="7924800" cy="5062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0"/>
              </a:spcAft>
              <a:buFont typeface="Symbol" pitchFamily="18" charset="2"/>
              <a:buChar char="®"/>
            </a:pPr>
            <a:r>
              <a:rPr lang="de-DE" i="1" dirty="0" smtClean="0">
                <a:sym typeface="Symbol"/>
              </a:rPr>
              <a:t>IEA Wind Task 32 Workshop on Floating </a:t>
            </a:r>
            <a:r>
              <a:rPr lang="de-DE" i="1" dirty="0" err="1" smtClean="0">
                <a:sym typeface="Symbol"/>
              </a:rPr>
              <a:t>Lidar</a:t>
            </a:r>
            <a:r>
              <a:rPr lang="de-DE" i="1" dirty="0" smtClean="0">
                <a:sym typeface="Symbol"/>
              </a:rPr>
              <a:t> System </a:t>
            </a:r>
          </a:p>
          <a:p>
            <a:pPr>
              <a:spcAft>
                <a:spcPts val="600"/>
              </a:spcAft>
            </a:pPr>
            <a:endParaRPr lang="de-DE" dirty="0" smtClean="0">
              <a:solidFill>
                <a:schemeClr val="tx2"/>
              </a:solidFill>
              <a:sym typeface="Symbol"/>
            </a:endParaRPr>
          </a:p>
          <a:p>
            <a:pPr>
              <a:spcAft>
                <a:spcPts val="600"/>
              </a:spcAft>
            </a:pPr>
            <a:r>
              <a:rPr lang="de-DE" dirty="0" smtClean="0">
                <a:sym typeface="Symbol"/>
              </a:rPr>
              <a:t>Outcome </a:t>
            </a:r>
            <a:r>
              <a:rPr lang="de-DE" dirty="0" err="1" smtClean="0">
                <a:sym typeface="Symbol"/>
              </a:rPr>
              <a:t>of</a:t>
            </a:r>
            <a:r>
              <a:rPr lang="de-DE" dirty="0" smtClean="0">
                <a:sym typeface="Symbol"/>
              </a:rPr>
              <a:t> </a:t>
            </a:r>
            <a:r>
              <a:rPr lang="de-DE" dirty="0" err="1" smtClean="0">
                <a:sym typeface="Symbol"/>
              </a:rPr>
              <a:t>workshop</a:t>
            </a:r>
            <a:r>
              <a:rPr lang="de-DE" dirty="0" smtClean="0">
                <a:sym typeface="Symbol"/>
              </a:rPr>
              <a:t>:</a:t>
            </a:r>
          </a:p>
          <a:p>
            <a:pPr>
              <a:spcAft>
                <a:spcPts val="1200"/>
              </a:spcAft>
            </a:pPr>
            <a:r>
              <a:rPr lang="de-DE" sz="1600" dirty="0" smtClean="0">
                <a:sym typeface="Symbol"/>
              </a:rPr>
              <a:t>(</a:t>
            </a:r>
            <a:r>
              <a:rPr lang="de-DE" sz="1600" dirty="0" err="1" smtClean="0">
                <a:sym typeface="Symbol"/>
              </a:rPr>
              <a:t>gaps</a:t>
            </a:r>
            <a:r>
              <a:rPr lang="de-DE" sz="1600" dirty="0" smtClean="0">
                <a:sym typeface="Symbol"/>
              </a:rPr>
              <a:t>  </a:t>
            </a:r>
            <a:r>
              <a:rPr lang="de-DE" sz="1600" dirty="0" err="1" smtClean="0">
                <a:sym typeface="Symbol"/>
              </a:rPr>
              <a:t>requirements</a:t>
            </a:r>
            <a:r>
              <a:rPr lang="de-DE" sz="1600" dirty="0" smtClean="0">
                <a:sym typeface="Symbol"/>
              </a:rPr>
              <a:t>)</a:t>
            </a:r>
            <a:endParaRPr lang="de-DE" sz="1600" dirty="0">
              <a:sym typeface="Symbol"/>
            </a:endParaRPr>
          </a:p>
          <a:p>
            <a:pPr>
              <a:spcAft>
                <a:spcPts val="1200"/>
              </a:spcAft>
            </a:pPr>
            <a:r>
              <a:rPr lang="de-DE" sz="1600" dirty="0" smtClean="0">
                <a:sym typeface="Symbol"/>
              </a:rPr>
              <a:t>Gap 1: </a:t>
            </a:r>
            <a:r>
              <a:rPr lang="de-DE" sz="1600" dirty="0" err="1" smtClean="0">
                <a:sym typeface="Symbol"/>
              </a:rPr>
              <a:t>well</a:t>
            </a:r>
            <a:r>
              <a:rPr lang="de-DE" sz="1600" dirty="0" smtClean="0">
                <a:sym typeface="Symbol"/>
              </a:rPr>
              <a:t> </a:t>
            </a:r>
            <a:r>
              <a:rPr lang="de-DE" sz="1600" dirty="0" err="1" smtClean="0">
                <a:sym typeface="Symbol"/>
              </a:rPr>
              <a:t>defined</a:t>
            </a:r>
            <a:r>
              <a:rPr lang="de-DE" sz="1600" dirty="0" smtClean="0">
                <a:sym typeface="Symbol"/>
              </a:rPr>
              <a:t> </a:t>
            </a:r>
            <a:r>
              <a:rPr lang="de-DE" sz="1600" dirty="0" err="1" smtClean="0">
                <a:sym typeface="Symbol"/>
              </a:rPr>
              <a:t>uncertainty</a:t>
            </a:r>
            <a:r>
              <a:rPr lang="de-DE" sz="1600" dirty="0" smtClean="0">
                <a:sym typeface="Symbol"/>
              </a:rPr>
              <a:t> </a:t>
            </a:r>
            <a:r>
              <a:rPr lang="de-DE" sz="1600" dirty="0" err="1" smtClean="0">
                <a:sym typeface="Symbol"/>
              </a:rPr>
              <a:t>framework</a:t>
            </a:r>
            <a:r>
              <a:rPr lang="de-DE" sz="1600" dirty="0" smtClean="0">
                <a:sym typeface="Symbol"/>
              </a:rPr>
              <a:t> </a:t>
            </a:r>
            <a:r>
              <a:rPr lang="de-DE" sz="1600" dirty="0" err="1" smtClean="0">
                <a:sym typeface="Symbol"/>
              </a:rPr>
              <a:t>for</a:t>
            </a:r>
            <a:r>
              <a:rPr lang="de-DE" sz="1600" dirty="0" smtClean="0">
                <a:sym typeface="Symbol"/>
              </a:rPr>
              <a:t> FLS wind </a:t>
            </a:r>
            <a:r>
              <a:rPr lang="de-DE" sz="1600" dirty="0" err="1" smtClean="0">
                <a:sym typeface="Symbol"/>
              </a:rPr>
              <a:t>speed</a:t>
            </a:r>
            <a:r>
              <a:rPr lang="de-DE" sz="1600" dirty="0" smtClean="0">
                <a:sym typeface="Symbol"/>
              </a:rPr>
              <a:t> </a:t>
            </a:r>
            <a:r>
              <a:rPr lang="de-DE" sz="1600" dirty="0" err="1" smtClean="0">
                <a:sym typeface="Symbol"/>
              </a:rPr>
              <a:t>measurements</a:t>
            </a:r>
            <a:endParaRPr lang="de-DE" sz="1600" dirty="0" smtClean="0">
              <a:sym typeface="Symbol"/>
            </a:endParaRPr>
          </a:p>
          <a:p>
            <a:pPr>
              <a:spcAft>
                <a:spcPts val="1200"/>
              </a:spcAft>
            </a:pPr>
            <a:r>
              <a:rPr lang="de-DE" sz="1600" dirty="0" smtClean="0">
                <a:sym typeface="Symbol"/>
              </a:rPr>
              <a:t>Gap 2: </a:t>
            </a:r>
            <a:r>
              <a:rPr lang="de-DE" sz="1600" dirty="0" err="1" smtClean="0">
                <a:sym typeface="Symbol"/>
              </a:rPr>
              <a:t>increase</a:t>
            </a:r>
            <a:r>
              <a:rPr lang="de-DE" sz="1600" dirty="0" smtClean="0">
                <a:sym typeface="Symbol"/>
              </a:rPr>
              <a:t> </a:t>
            </a:r>
            <a:r>
              <a:rPr lang="de-DE" sz="1600" dirty="0" err="1" smtClean="0">
                <a:sym typeface="Symbol"/>
              </a:rPr>
              <a:t>of</a:t>
            </a:r>
            <a:r>
              <a:rPr lang="de-DE" sz="1600" dirty="0" smtClean="0">
                <a:sym typeface="Symbol"/>
              </a:rPr>
              <a:t> </a:t>
            </a:r>
            <a:r>
              <a:rPr lang="de-DE" sz="1600" dirty="0" err="1" smtClean="0">
                <a:sym typeface="Symbol"/>
              </a:rPr>
              <a:t>investors</a:t>
            </a:r>
            <a:r>
              <a:rPr lang="de-DE" sz="1600" dirty="0" smtClean="0">
                <a:sym typeface="Symbol"/>
              </a:rPr>
              <a:t>‘ </a:t>
            </a:r>
            <a:r>
              <a:rPr lang="de-DE" sz="1600" dirty="0" err="1" smtClean="0">
                <a:sym typeface="Symbol"/>
              </a:rPr>
              <a:t>confidence</a:t>
            </a:r>
            <a:r>
              <a:rPr lang="de-DE" sz="1600" dirty="0" smtClean="0">
                <a:sym typeface="Symbol"/>
              </a:rPr>
              <a:t> (</a:t>
            </a:r>
            <a:r>
              <a:rPr lang="de-DE" sz="1600" dirty="0" err="1" smtClean="0">
                <a:sym typeface="Symbol"/>
              </a:rPr>
              <a:t>with</a:t>
            </a:r>
            <a:r>
              <a:rPr lang="de-DE" sz="1600" dirty="0" smtClean="0">
                <a:sym typeface="Symbol"/>
              </a:rPr>
              <a:t> </a:t>
            </a:r>
            <a:r>
              <a:rPr lang="de-DE" sz="1600" dirty="0" err="1" smtClean="0">
                <a:sym typeface="Symbol"/>
              </a:rPr>
              <a:t>appropriate</a:t>
            </a:r>
            <a:r>
              <a:rPr lang="de-DE" sz="1600" dirty="0" smtClean="0">
                <a:sym typeface="Symbol"/>
              </a:rPr>
              <a:t> </a:t>
            </a:r>
            <a:r>
              <a:rPr lang="de-DE" sz="1600" dirty="0" err="1" smtClean="0">
                <a:sym typeface="Symbol"/>
              </a:rPr>
              <a:t>further</a:t>
            </a:r>
            <a:r>
              <a:rPr lang="de-DE" sz="1600" dirty="0" smtClean="0">
                <a:sym typeface="Symbol"/>
              </a:rPr>
              <a:t> </a:t>
            </a:r>
            <a:r>
              <a:rPr lang="de-DE" sz="1600" dirty="0" err="1" smtClean="0">
                <a:sym typeface="Symbol"/>
              </a:rPr>
              <a:t>stakeholder</a:t>
            </a:r>
            <a:r>
              <a:rPr lang="de-DE" sz="1600" dirty="0" smtClean="0">
                <a:sym typeface="Symbol"/>
              </a:rPr>
              <a:t> </a:t>
            </a:r>
            <a:r>
              <a:rPr lang="de-DE" sz="1600" dirty="0" err="1" smtClean="0">
                <a:sym typeface="Symbol"/>
              </a:rPr>
              <a:t>activities</a:t>
            </a:r>
            <a:r>
              <a:rPr lang="de-DE" sz="1600" dirty="0" smtClean="0">
                <a:sym typeface="Symbol"/>
              </a:rPr>
              <a:t>)</a:t>
            </a:r>
          </a:p>
          <a:p>
            <a:pPr>
              <a:spcAft>
                <a:spcPts val="1200"/>
              </a:spcAft>
            </a:pPr>
            <a:r>
              <a:rPr lang="de-DE" sz="1600" dirty="0" smtClean="0">
                <a:sym typeface="Symbol"/>
              </a:rPr>
              <a:t>Gap 3: </a:t>
            </a:r>
            <a:r>
              <a:rPr lang="de-DE" sz="1600" dirty="0" err="1" smtClean="0">
                <a:sym typeface="Symbol"/>
              </a:rPr>
              <a:t>re-defined</a:t>
            </a:r>
            <a:r>
              <a:rPr lang="de-DE" sz="1600" dirty="0" smtClean="0">
                <a:sym typeface="Symbol"/>
              </a:rPr>
              <a:t> </a:t>
            </a:r>
            <a:r>
              <a:rPr lang="de-DE" sz="1600" dirty="0" err="1" smtClean="0">
                <a:sym typeface="Symbol"/>
              </a:rPr>
              <a:t>validation</a:t>
            </a:r>
            <a:r>
              <a:rPr lang="de-DE" sz="1600" dirty="0" smtClean="0">
                <a:sym typeface="Symbol"/>
              </a:rPr>
              <a:t> </a:t>
            </a:r>
            <a:r>
              <a:rPr lang="de-DE" sz="1600" dirty="0" err="1" smtClean="0">
                <a:sym typeface="Symbol"/>
              </a:rPr>
              <a:t>framework</a:t>
            </a:r>
            <a:r>
              <a:rPr lang="de-DE" sz="1600" dirty="0" smtClean="0">
                <a:sym typeface="Symbol"/>
              </a:rPr>
              <a:t> (</a:t>
            </a:r>
            <a:r>
              <a:rPr lang="de-DE" sz="1600" dirty="0" err="1" smtClean="0">
                <a:sym typeface="Symbol"/>
              </a:rPr>
              <a:t>scope</a:t>
            </a:r>
            <a:r>
              <a:rPr lang="de-DE" sz="1600" dirty="0" smtClean="0">
                <a:sym typeface="Symbol"/>
              </a:rPr>
              <a:t>, </a:t>
            </a:r>
            <a:r>
              <a:rPr lang="de-DE" sz="1600" dirty="0" err="1" smtClean="0">
                <a:sym typeface="Symbol"/>
              </a:rPr>
              <a:t>reference</a:t>
            </a:r>
            <a:r>
              <a:rPr lang="de-DE" sz="1600" dirty="0" smtClean="0">
                <a:sym typeface="Symbol"/>
              </a:rPr>
              <a:t>, </a:t>
            </a:r>
            <a:r>
              <a:rPr lang="de-DE" sz="1600" dirty="0" err="1" smtClean="0">
                <a:sym typeface="Symbol"/>
              </a:rPr>
              <a:t>possibly</a:t>
            </a:r>
            <a:r>
              <a:rPr lang="de-DE" sz="1600" dirty="0" smtClean="0">
                <a:sym typeface="Symbol"/>
              </a:rPr>
              <a:t> </a:t>
            </a:r>
            <a:r>
              <a:rPr lang="de-DE" sz="1600" dirty="0" err="1" smtClean="0">
                <a:sym typeface="Symbol"/>
              </a:rPr>
              <a:t>adjusted</a:t>
            </a:r>
            <a:r>
              <a:rPr lang="de-DE" sz="1600" dirty="0" smtClean="0">
                <a:sym typeface="Symbol"/>
              </a:rPr>
              <a:t> </a:t>
            </a:r>
            <a:r>
              <a:rPr lang="de-DE" sz="1600" dirty="0" err="1" smtClean="0">
                <a:sym typeface="Symbol"/>
              </a:rPr>
              <a:t>to</a:t>
            </a:r>
            <a:r>
              <a:rPr lang="de-DE" sz="1600" dirty="0" smtClean="0">
                <a:sym typeface="Symbol"/>
              </a:rPr>
              <a:t> </a:t>
            </a:r>
            <a:r>
              <a:rPr lang="de-DE" sz="1600" dirty="0" err="1" smtClean="0">
                <a:sym typeface="Symbol"/>
              </a:rPr>
              <a:t>use</a:t>
            </a:r>
            <a:r>
              <a:rPr lang="de-DE" sz="1600" dirty="0" smtClean="0">
                <a:sym typeface="Symbol"/>
              </a:rPr>
              <a:t> </a:t>
            </a:r>
            <a:r>
              <a:rPr lang="de-DE" sz="1600" dirty="0" err="1" smtClean="0">
                <a:sym typeface="Symbol"/>
              </a:rPr>
              <a:t>case</a:t>
            </a:r>
            <a:r>
              <a:rPr lang="de-DE" sz="1600" dirty="0" smtClean="0">
                <a:sym typeface="Symbol"/>
              </a:rPr>
              <a:t>)</a:t>
            </a:r>
          </a:p>
          <a:p>
            <a:pPr>
              <a:spcAft>
                <a:spcPts val="1200"/>
              </a:spcAft>
            </a:pPr>
            <a:r>
              <a:rPr lang="de-DE" sz="1600" dirty="0" smtClean="0">
                <a:sym typeface="Symbol"/>
              </a:rPr>
              <a:t>Gap 4: alternative </a:t>
            </a:r>
            <a:r>
              <a:rPr lang="de-DE" sz="1600" dirty="0" err="1" smtClean="0">
                <a:sym typeface="Symbol"/>
              </a:rPr>
              <a:t>approaches</a:t>
            </a:r>
            <a:r>
              <a:rPr lang="de-DE" sz="1600" dirty="0" smtClean="0">
                <a:sym typeface="Symbol"/>
              </a:rPr>
              <a:t> </a:t>
            </a:r>
            <a:r>
              <a:rPr lang="de-DE" sz="1600" dirty="0" err="1" smtClean="0">
                <a:sym typeface="Symbol"/>
              </a:rPr>
              <a:t>for</a:t>
            </a:r>
            <a:r>
              <a:rPr lang="de-DE" sz="1600" dirty="0" smtClean="0">
                <a:sym typeface="Symbol"/>
              </a:rPr>
              <a:t> </a:t>
            </a:r>
            <a:r>
              <a:rPr lang="de-DE" sz="1600" dirty="0" err="1" smtClean="0">
                <a:sym typeface="Symbol"/>
              </a:rPr>
              <a:t>validation</a:t>
            </a:r>
            <a:r>
              <a:rPr lang="de-DE" sz="1600" dirty="0" smtClean="0">
                <a:sym typeface="Symbol"/>
              </a:rPr>
              <a:t> (?)</a:t>
            </a:r>
          </a:p>
          <a:p>
            <a:pPr>
              <a:spcAft>
                <a:spcPts val="1200"/>
              </a:spcAft>
            </a:pPr>
            <a:r>
              <a:rPr lang="de-DE" sz="1600" dirty="0" smtClean="0">
                <a:sym typeface="Symbol"/>
              </a:rPr>
              <a:t>Gap 5: </a:t>
            </a:r>
            <a:r>
              <a:rPr lang="de-DE" sz="1600" dirty="0" err="1">
                <a:sym typeface="Symbol"/>
              </a:rPr>
              <a:t>T</a:t>
            </a:r>
            <a:r>
              <a:rPr lang="de-DE" sz="1600" dirty="0" err="1" smtClean="0">
                <a:sym typeface="Symbol"/>
              </a:rPr>
              <a:t>urbulence</a:t>
            </a:r>
            <a:r>
              <a:rPr lang="de-DE" sz="1600" dirty="0" smtClean="0">
                <a:sym typeface="Symbol"/>
              </a:rPr>
              <a:t> </a:t>
            </a:r>
            <a:r>
              <a:rPr lang="de-DE" sz="1600" dirty="0" err="1">
                <a:sym typeface="Symbol"/>
              </a:rPr>
              <a:t>I</a:t>
            </a:r>
            <a:r>
              <a:rPr lang="de-DE" sz="1600" dirty="0" err="1" smtClean="0">
                <a:sym typeface="Symbol"/>
              </a:rPr>
              <a:t>ntensity</a:t>
            </a:r>
            <a:r>
              <a:rPr lang="de-DE" sz="1600" dirty="0" smtClean="0">
                <a:sym typeface="Symbol"/>
              </a:rPr>
              <a:t> (TI) </a:t>
            </a:r>
            <a:r>
              <a:rPr lang="de-DE" sz="1600" dirty="0" err="1" smtClean="0">
                <a:sym typeface="Symbol"/>
              </a:rPr>
              <a:t>measurements</a:t>
            </a:r>
            <a:r>
              <a:rPr lang="de-DE" sz="1600" dirty="0" smtClean="0">
                <a:sym typeface="Symbol"/>
              </a:rPr>
              <a:t> </a:t>
            </a:r>
            <a:r>
              <a:rPr lang="de-DE" sz="1600" dirty="0" err="1" smtClean="0">
                <a:sym typeface="Symbol"/>
              </a:rPr>
              <a:t>from</a:t>
            </a:r>
            <a:r>
              <a:rPr lang="de-DE" sz="1600" dirty="0" smtClean="0">
                <a:sym typeface="Symbol"/>
              </a:rPr>
              <a:t> FLS (</a:t>
            </a:r>
            <a:r>
              <a:rPr lang="de-DE" sz="1600" dirty="0" err="1" smtClean="0">
                <a:sym typeface="Symbol"/>
              </a:rPr>
              <a:t>transfer</a:t>
            </a:r>
            <a:r>
              <a:rPr lang="de-DE" sz="1600" dirty="0" smtClean="0">
                <a:sym typeface="Symbol"/>
              </a:rPr>
              <a:t> </a:t>
            </a:r>
            <a:r>
              <a:rPr lang="de-DE" sz="1600" dirty="0" err="1" smtClean="0">
                <a:sym typeface="Symbol"/>
              </a:rPr>
              <a:t>of</a:t>
            </a:r>
            <a:r>
              <a:rPr lang="de-DE" sz="1600" dirty="0" smtClean="0">
                <a:sym typeface="Symbol"/>
              </a:rPr>
              <a:t> </a:t>
            </a:r>
            <a:r>
              <a:rPr lang="de-DE" sz="1600" dirty="0" err="1" smtClean="0">
                <a:sym typeface="Symbol"/>
              </a:rPr>
              <a:t>existing</a:t>
            </a:r>
            <a:r>
              <a:rPr lang="de-DE" sz="1600" dirty="0" smtClean="0">
                <a:sym typeface="Symbol"/>
              </a:rPr>
              <a:t> </a:t>
            </a:r>
            <a:r>
              <a:rPr lang="de-DE" sz="1600" dirty="0" err="1" smtClean="0">
                <a:sym typeface="Symbol"/>
              </a:rPr>
              <a:t>knowledge</a:t>
            </a:r>
            <a:r>
              <a:rPr lang="de-DE" sz="1600" dirty="0" smtClean="0">
                <a:sym typeface="Symbol"/>
              </a:rPr>
              <a:t> 	</a:t>
            </a:r>
            <a:r>
              <a:rPr lang="de-DE" sz="1600" dirty="0" err="1" smtClean="0">
                <a:sym typeface="Symbol"/>
              </a:rPr>
              <a:t>from</a:t>
            </a:r>
            <a:r>
              <a:rPr lang="de-DE" sz="1600" dirty="0" smtClean="0">
                <a:sym typeface="Symbol"/>
              </a:rPr>
              <a:t> </a:t>
            </a:r>
            <a:r>
              <a:rPr lang="de-DE" sz="1600" dirty="0" err="1" smtClean="0">
                <a:sym typeface="Symbol"/>
              </a:rPr>
              <a:t>Lidar</a:t>
            </a:r>
            <a:r>
              <a:rPr lang="de-DE" sz="1600" dirty="0" smtClean="0">
                <a:sym typeface="Symbol"/>
              </a:rPr>
              <a:t> TI </a:t>
            </a:r>
            <a:r>
              <a:rPr lang="de-DE" sz="1600" dirty="0" err="1" smtClean="0">
                <a:sym typeface="Symbol"/>
              </a:rPr>
              <a:t>data</a:t>
            </a:r>
            <a:r>
              <a:rPr lang="de-DE" sz="1600" dirty="0" smtClean="0">
                <a:sym typeface="Symbol"/>
              </a:rPr>
              <a:t>, </a:t>
            </a:r>
            <a:r>
              <a:rPr lang="de-DE" sz="1600" dirty="0" err="1" smtClean="0">
                <a:sym typeface="Symbol"/>
              </a:rPr>
              <a:t>and</a:t>
            </a:r>
            <a:r>
              <a:rPr lang="de-DE" sz="1600" dirty="0" smtClean="0">
                <a:sym typeface="Symbol"/>
              </a:rPr>
              <a:t> </a:t>
            </a:r>
            <a:r>
              <a:rPr lang="de-DE" sz="1600" dirty="0" err="1" smtClean="0">
                <a:sym typeface="Symbol"/>
              </a:rPr>
              <a:t>further</a:t>
            </a:r>
            <a:r>
              <a:rPr lang="de-DE" sz="1600" dirty="0" smtClean="0">
                <a:sym typeface="Symbol"/>
              </a:rPr>
              <a:t> </a:t>
            </a:r>
            <a:r>
              <a:rPr lang="de-DE" sz="1600" dirty="0" err="1" smtClean="0">
                <a:sym typeface="Symbol"/>
              </a:rPr>
              <a:t>work</a:t>
            </a:r>
            <a:r>
              <a:rPr lang="de-DE" sz="1600" dirty="0" smtClean="0">
                <a:sym typeface="Symbol"/>
              </a:rPr>
              <a:t>) </a:t>
            </a:r>
            <a:endParaRPr lang="en-US" sz="1600" dirty="0">
              <a:sym typeface="Symbol"/>
            </a:endParaRPr>
          </a:p>
          <a:p>
            <a:pPr>
              <a:spcAft>
                <a:spcPts val="600"/>
              </a:spcAft>
            </a:pPr>
            <a:endParaRPr lang="de-DE" dirty="0" smtClean="0">
              <a:solidFill>
                <a:srgbClr val="C00000"/>
              </a:solidFill>
              <a:sym typeface="Symbol"/>
            </a:endParaRPr>
          </a:p>
          <a:p>
            <a:pPr>
              <a:spcAft>
                <a:spcPts val="600"/>
              </a:spcAft>
            </a:pPr>
            <a:endParaRPr lang="en-US" dirty="0" smtClean="0">
              <a:solidFill>
                <a:srgbClr val="C00000"/>
              </a:solidFill>
              <a:sym typeface="Symbol"/>
            </a:endParaRPr>
          </a:p>
          <a:p>
            <a:pPr>
              <a:spcAft>
                <a:spcPts val="600"/>
              </a:spcAft>
            </a:pPr>
            <a:endParaRPr lang="de-DE" dirty="0" smtClean="0">
              <a:sym typeface="Symbol"/>
            </a:endParaRPr>
          </a:p>
          <a:p>
            <a:endParaRPr lang="de-DE" dirty="0" smtClean="0">
              <a:sym typeface="Symbol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2050" y="457200"/>
            <a:ext cx="2752051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7666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ctrTitle"/>
          </p:nvPr>
        </p:nvSpPr>
        <p:spPr>
          <a:xfrm>
            <a:off x="457200" y="457200"/>
            <a:ext cx="8223250" cy="677108"/>
          </a:xfrm>
        </p:spPr>
        <p:txBody>
          <a:bodyPr/>
          <a:lstStyle/>
          <a:p>
            <a:pPr algn="l"/>
            <a:r>
              <a:rPr lang="de-DE" dirty="0" err="1" smtClean="0"/>
              <a:t>Requirement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improved</a:t>
            </a:r>
            <a:r>
              <a:rPr lang="de-DE" dirty="0" smtClean="0"/>
              <a:t> </a:t>
            </a:r>
            <a:r>
              <a:rPr lang="de-DE" dirty="0" err="1" smtClean="0"/>
              <a:t>maturity</a:t>
            </a:r>
            <a:r>
              <a:rPr lang="de-DE" dirty="0" smtClean="0"/>
              <a:t> –</a:t>
            </a:r>
            <a:br>
              <a:rPr lang="de-DE" dirty="0" smtClean="0"/>
            </a:br>
            <a:r>
              <a:rPr lang="de-DE" sz="2000" dirty="0" err="1" smtClean="0"/>
              <a:t>Example</a:t>
            </a:r>
            <a:r>
              <a:rPr lang="de-DE" sz="2000" dirty="0" smtClean="0"/>
              <a:t> ‘</a:t>
            </a:r>
            <a:r>
              <a:rPr lang="de-DE" sz="2000" dirty="0" err="1" smtClean="0"/>
              <a:t>uncertainty</a:t>
            </a:r>
            <a:r>
              <a:rPr lang="de-DE" sz="2000" dirty="0" smtClean="0"/>
              <a:t> </a:t>
            </a:r>
            <a:r>
              <a:rPr lang="de-DE" sz="2000" dirty="0" err="1" smtClean="0"/>
              <a:t>framework</a:t>
            </a:r>
            <a:r>
              <a:rPr lang="de-DE" sz="2000" dirty="0" smtClean="0"/>
              <a:t>‘</a:t>
            </a:r>
            <a:endParaRPr lang="de-DE" sz="2000" dirty="0"/>
          </a:p>
        </p:txBody>
      </p:sp>
      <p:graphicFrame>
        <p:nvGraphicFramePr>
          <p:cNvPr id="6" name="Diagramm 5"/>
          <p:cNvGraphicFramePr/>
          <p:nvPr>
            <p:extLst>
              <p:ext uri="{D42A27DB-BD31-4B8C-83A1-F6EECF244321}">
                <p14:modId xmlns:p14="http://schemas.microsoft.com/office/powerpoint/2010/main" val="3494409453"/>
              </p:ext>
            </p:extLst>
          </p:nvPr>
        </p:nvGraphicFramePr>
        <p:xfrm>
          <a:off x="1212850" y="1905000"/>
          <a:ext cx="5334000" cy="41148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feld 6"/>
          <p:cNvSpPr txBox="1"/>
          <p:nvPr/>
        </p:nvSpPr>
        <p:spPr>
          <a:xfrm>
            <a:off x="6407150" y="2630269"/>
            <a:ext cx="2578100" cy="64633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Q1 2017: </a:t>
            </a:r>
          </a:p>
          <a:p>
            <a:r>
              <a:rPr lang="en-US" dirty="0" smtClean="0"/>
              <a:t>Step-by-step </a:t>
            </a:r>
            <a:r>
              <a:rPr lang="en-US" dirty="0"/>
              <a:t>framework 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450850" y="1295400"/>
            <a:ext cx="7924800" cy="2046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endParaRPr lang="de-DE" i="1" dirty="0">
              <a:sym typeface="Symbol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endParaRPr lang="de-DE" i="1" dirty="0">
              <a:sym typeface="Symbol"/>
            </a:endParaRPr>
          </a:p>
          <a:p>
            <a:pPr>
              <a:spcAft>
                <a:spcPts val="0"/>
              </a:spcAft>
            </a:pPr>
            <a:r>
              <a:rPr lang="de-DE" dirty="0" smtClean="0">
                <a:sym typeface="Symbol"/>
              </a:rPr>
              <a:t>‘Roadmaps‘ </a:t>
            </a:r>
            <a:r>
              <a:rPr lang="de-DE" dirty="0" err="1" smtClean="0">
                <a:sym typeface="Symbol"/>
              </a:rPr>
              <a:t>for</a:t>
            </a:r>
            <a:r>
              <a:rPr lang="de-DE" dirty="0" smtClean="0">
                <a:sym typeface="Symbol"/>
              </a:rPr>
              <a:t> </a:t>
            </a:r>
            <a:r>
              <a:rPr lang="de-DE" dirty="0" err="1" smtClean="0">
                <a:sym typeface="Symbol"/>
              </a:rPr>
              <a:t>gaps</a:t>
            </a:r>
            <a:r>
              <a:rPr lang="de-DE" dirty="0" smtClean="0">
                <a:sym typeface="Symbol"/>
              </a:rPr>
              <a:t>/</a:t>
            </a:r>
            <a:r>
              <a:rPr lang="de-DE" dirty="0" err="1" smtClean="0">
                <a:sym typeface="Symbol"/>
              </a:rPr>
              <a:t>requirements</a:t>
            </a:r>
            <a:r>
              <a:rPr lang="de-DE" dirty="0" smtClean="0">
                <a:sym typeface="Symbol"/>
              </a:rPr>
              <a:t> </a:t>
            </a:r>
            <a:r>
              <a:rPr lang="de-DE" dirty="0" err="1" smtClean="0">
                <a:sym typeface="Symbol"/>
              </a:rPr>
              <a:t>as</a:t>
            </a:r>
            <a:r>
              <a:rPr lang="de-DE" dirty="0" smtClean="0">
                <a:sym typeface="Symbol"/>
              </a:rPr>
              <a:t> </a:t>
            </a:r>
            <a:r>
              <a:rPr lang="de-DE" dirty="0" err="1">
                <a:sym typeface="Symbol"/>
              </a:rPr>
              <a:t>r</a:t>
            </a:r>
            <a:r>
              <a:rPr lang="de-DE" dirty="0" err="1" smtClean="0">
                <a:sym typeface="Symbol"/>
              </a:rPr>
              <a:t>esult</a:t>
            </a:r>
            <a:r>
              <a:rPr lang="de-DE" dirty="0" smtClean="0">
                <a:sym typeface="Symbol"/>
              </a:rPr>
              <a:t> </a:t>
            </a:r>
            <a:r>
              <a:rPr lang="de-DE" dirty="0" err="1" smtClean="0">
                <a:sym typeface="Symbol"/>
              </a:rPr>
              <a:t>from</a:t>
            </a:r>
            <a:r>
              <a:rPr lang="de-DE" dirty="0" smtClean="0">
                <a:sym typeface="Symbol"/>
              </a:rPr>
              <a:t> </a:t>
            </a:r>
            <a:r>
              <a:rPr lang="de-DE" dirty="0" err="1" smtClean="0">
                <a:sym typeface="Symbol"/>
              </a:rPr>
              <a:t>group</a:t>
            </a:r>
            <a:r>
              <a:rPr lang="de-DE" dirty="0" smtClean="0">
                <a:sym typeface="Symbol"/>
              </a:rPr>
              <a:t> </a:t>
            </a:r>
            <a:r>
              <a:rPr lang="de-DE" dirty="0" err="1" smtClean="0">
                <a:sym typeface="Symbol"/>
              </a:rPr>
              <a:t>work</a:t>
            </a:r>
            <a:endParaRPr lang="de-DE" dirty="0" smtClean="0">
              <a:sym typeface="Symbol"/>
            </a:endParaRPr>
          </a:p>
          <a:p>
            <a:pPr>
              <a:spcAft>
                <a:spcPts val="600"/>
              </a:spcAft>
            </a:pPr>
            <a:r>
              <a:rPr lang="de-DE" dirty="0" smtClean="0">
                <a:sym typeface="Symbol"/>
              </a:rPr>
              <a:t>e.g. </a:t>
            </a:r>
            <a:r>
              <a:rPr lang="de-DE" dirty="0" err="1" smtClean="0">
                <a:sym typeface="Symbol"/>
              </a:rPr>
              <a:t>for</a:t>
            </a:r>
            <a:r>
              <a:rPr lang="de-DE" dirty="0" smtClean="0">
                <a:sym typeface="Symbol"/>
              </a:rPr>
              <a:t> Gap 1 – ‘</a:t>
            </a:r>
            <a:r>
              <a:rPr lang="de-DE" dirty="0" err="1" smtClean="0">
                <a:sym typeface="Symbol"/>
              </a:rPr>
              <a:t>uncertainty</a:t>
            </a:r>
            <a:r>
              <a:rPr lang="de-DE" dirty="0" smtClean="0">
                <a:sym typeface="Symbol"/>
              </a:rPr>
              <a:t> </a:t>
            </a:r>
            <a:r>
              <a:rPr lang="de-DE" dirty="0" err="1" smtClean="0">
                <a:sym typeface="Symbol"/>
              </a:rPr>
              <a:t>framework</a:t>
            </a:r>
            <a:r>
              <a:rPr lang="de-DE" dirty="0" smtClean="0">
                <a:sym typeface="Symbol"/>
              </a:rPr>
              <a:t>‘:</a:t>
            </a:r>
            <a:endParaRPr lang="en-US" dirty="0" smtClean="0">
              <a:solidFill>
                <a:srgbClr val="C00000"/>
              </a:solidFill>
              <a:sym typeface="Symbol"/>
            </a:endParaRPr>
          </a:p>
          <a:p>
            <a:pPr>
              <a:spcAft>
                <a:spcPts val="600"/>
              </a:spcAft>
            </a:pPr>
            <a:endParaRPr lang="de-DE" dirty="0" smtClean="0">
              <a:sym typeface="Symbol"/>
            </a:endParaRPr>
          </a:p>
          <a:p>
            <a:endParaRPr lang="de-DE" dirty="0" smtClean="0">
              <a:sym typeface="Symbol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527050" y="1361926"/>
            <a:ext cx="7924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0"/>
              </a:spcAft>
              <a:buFont typeface="Symbol" pitchFamily="18" charset="2"/>
              <a:buChar char="®"/>
            </a:pPr>
            <a:r>
              <a:rPr lang="de-DE" i="1" dirty="0" smtClean="0">
                <a:sym typeface="Symbol"/>
              </a:rPr>
              <a:t>IEA Wind Task 32 Workshop on Floating </a:t>
            </a:r>
            <a:r>
              <a:rPr lang="de-DE" i="1" dirty="0" err="1" smtClean="0">
                <a:sym typeface="Symbol"/>
              </a:rPr>
              <a:t>Lidar</a:t>
            </a:r>
            <a:r>
              <a:rPr lang="de-DE" i="1" dirty="0" smtClean="0">
                <a:sym typeface="Symbol"/>
              </a:rPr>
              <a:t> System </a:t>
            </a:r>
          </a:p>
          <a:p>
            <a:pPr>
              <a:spcAft>
                <a:spcPts val="600"/>
              </a:spcAft>
            </a:pPr>
            <a:endParaRPr lang="de-DE" dirty="0" smtClean="0">
              <a:solidFill>
                <a:schemeClr val="tx2"/>
              </a:solidFill>
              <a:sym typeface="Symbol"/>
            </a:endParaRPr>
          </a:p>
        </p:txBody>
      </p:sp>
    </p:spTree>
    <p:extLst>
      <p:ext uri="{BB962C8B-B14F-4D97-AF65-F5344CB8AC3E}">
        <p14:creationId xmlns:p14="http://schemas.microsoft.com/office/powerpoint/2010/main" val="4228061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de-DE" dirty="0" smtClean="0"/>
              <a:t>Recommended Practices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application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technology</a:t>
            </a:r>
            <a:endParaRPr lang="de-DE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850" y="1066801"/>
            <a:ext cx="1784300" cy="2514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4" name="Textfeld 3"/>
          <p:cNvSpPr txBox="1"/>
          <p:nvPr/>
        </p:nvSpPr>
        <p:spPr>
          <a:xfrm>
            <a:off x="2508250" y="990600"/>
            <a:ext cx="5867400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smtClean="0"/>
              <a:t>IEA Wind Annex 32 Work Package 1.5</a:t>
            </a:r>
          </a:p>
          <a:p>
            <a:r>
              <a:rPr lang="de-DE" sz="1600" b="1" dirty="0" smtClean="0"/>
              <a:t>State-</a:t>
            </a:r>
            <a:r>
              <a:rPr lang="de-DE" sz="1600" b="1" dirty="0" err="1" smtClean="0"/>
              <a:t>of</a:t>
            </a:r>
            <a:r>
              <a:rPr lang="de-DE" sz="1600" b="1" dirty="0" smtClean="0"/>
              <a:t>-</a:t>
            </a:r>
            <a:r>
              <a:rPr lang="de-DE" sz="1600" b="1" dirty="0" err="1" smtClean="0"/>
              <a:t>the</a:t>
            </a:r>
            <a:r>
              <a:rPr lang="de-DE" sz="1600" b="1" dirty="0" smtClean="0"/>
              <a:t>-Art Report: Recommended Practices </a:t>
            </a:r>
            <a:r>
              <a:rPr lang="de-DE" sz="1600" b="1" dirty="0" err="1" smtClean="0"/>
              <a:t>for</a:t>
            </a:r>
            <a:r>
              <a:rPr lang="de-DE" sz="1600" b="1" dirty="0" smtClean="0"/>
              <a:t> Floating </a:t>
            </a:r>
            <a:r>
              <a:rPr lang="de-DE" sz="1600" b="1" dirty="0" err="1" smtClean="0"/>
              <a:t>Lidar</a:t>
            </a:r>
            <a:r>
              <a:rPr lang="de-DE" sz="1600" b="1" dirty="0" smtClean="0"/>
              <a:t> Systems</a:t>
            </a:r>
          </a:p>
          <a:p>
            <a:pPr>
              <a:spcAft>
                <a:spcPts val="600"/>
              </a:spcAft>
            </a:pPr>
            <a:r>
              <a:rPr lang="de-DE" sz="1600" dirty="0" err="1" smtClean="0"/>
              <a:t>Issue</a:t>
            </a:r>
            <a:r>
              <a:rPr lang="de-DE" sz="1600" dirty="0" smtClean="0"/>
              <a:t> 1.0, Feb. 2016</a:t>
            </a:r>
          </a:p>
          <a:p>
            <a:r>
              <a:rPr lang="de-DE" sz="1600" dirty="0" smtClean="0"/>
              <a:t>+ update </a:t>
            </a:r>
            <a:r>
              <a:rPr lang="de-DE" sz="1600" dirty="0" err="1" smtClean="0"/>
              <a:t>of</a:t>
            </a:r>
            <a:r>
              <a:rPr lang="de-DE" sz="1600" dirty="0" smtClean="0"/>
              <a:t> </a:t>
            </a:r>
            <a:r>
              <a:rPr lang="de-DE" sz="1600" dirty="0" err="1" smtClean="0"/>
              <a:t>document</a:t>
            </a:r>
            <a:r>
              <a:rPr lang="de-DE" sz="1600" dirty="0" smtClean="0"/>
              <a:t> </a:t>
            </a:r>
            <a:r>
              <a:rPr lang="de-DE" sz="1600" dirty="0" err="1" smtClean="0"/>
              <a:t>with</a:t>
            </a:r>
            <a:r>
              <a:rPr lang="de-DE" sz="1600" dirty="0" smtClean="0"/>
              <a:t> additional </a:t>
            </a:r>
            <a:r>
              <a:rPr lang="de-DE" sz="1600" dirty="0" err="1" smtClean="0"/>
              <a:t>content</a:t>
            </a:r>
            <a:endParaRPr lang="de-DE" sz="160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5450" y="2514600"/>
            <a:ext cx="3314699" cy="3314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feld 4"/>
          <p:cNvSpPr txBox="1"/>
          <p:nvPr/>
        </p:nvSpPr>
        <p:spPr>
          <a:xfrm>
            <a:off x="6057899" y="4038600"/>
            <a:ext cx="285115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/>
              <a:t>i</a:t>
            </a:r>
            <a:r>
              <a:rPr lang="de-DE" sz="1600" dirty="0" smtClean="0"/>
              <a:t>n total 120 RPs </a:t>
            </a:r>
          </a:p>
          <a:p>
            <a:r>
              <a:rPr lang="de-DE" sz="1600" dirty="0" err="1" smtClean="0"/>
              <a:t>and</a:t>
            </a:r>
            <a:r>
              <a:rPr lang="de-DE" sz="1600" dirty="0" smtClean="0"/>
              <a:t> a </a:t>
            </a:r>
            <a:r>
              <a:rPr lang="de-DE" sz="1600" dirty="0" err="1" smtClean="0"/>
              <a:t>number</a:t>
            </a:r>
            <a:r>
              <a:rPr lang="de-DE" sz="1600" dirty="0" smtClean="0"/>
              <a:t> </a:t>
            </a:r>
            <a:r>
              <a:rPr lang="de-DE" sz="1600" dirty="0" err="1" smtClean="0"/>
              <a:t>of</a:t>
            </a:r>
            <a:r>
              <a:rPr lang="de-DE" sz="1600" dirty="0" smtClean="0"/>
              <a:t> </a:t>
            </a:r>
            <a:r>
              <a:rPr lang="de-DE" sz="1600" dirty="0" err="1" smtClean="0"/>
              <a:t>notes</a:t>
            </a:r>
            <a:r>
              <a:rPr lang="de-DE" sz="1600" dirty="0" smtClean="0"/>
              <a:t>, </a:t>
            </a:r>
          </a:p>
          <a:p>
            <a:r>
              <a:rPr lang="de-DE" sz="1600" dirty="0" smtClean="0"/>
              <a:t>all </a:t>
            </a:r>
            <a:r>
              <a:rPr lang="de-DE" sz="1600" dirty="0" err="1" smtClean="0"/>
              <a:t>with</a:t>
            </a:r>
            <a:r>
              <a:rPr lang="de-DE" sz="1600" dirty="0" smtClean="0"/>
              <a:t> </a:t>
            </a:r>
            <a:r>
              <a:rPr lang="de-DE" sz="1600" dirty="0" err="1" smtClean="0"/>
              <a:t>focus</a:t>
            </a:r>
            <a:r>
              <a:rPr lang="de-DE" sz="1600" dirty="0" smtClean="0"/>
              <a:t> on </a:t>
            </a:r>
            <a:r>
              <a:rPr lang="de-DE" sz="1600" dirty="0" err="1" smtClean="0"/>
              <a:t>performing</a:t>
            </a:r>
            <a:r>
              <a:rPr lang="de-DE" sz="1600" dirty="0" smtClean="0"/>
              <a:t> wind </a:t>
            </a:r>
            <a:r>
              <a:rPr lang="de-DE" sz="1600" dirty="0" err="1" smtClean="0"/>
              <a:t>resource</a:t>
            </a:r>
            <a:r>
              <a:rPr lang="de-DE" sz="1600" dirty="0" smtClean="0"/>
              <a:t> </a:t>
            </a:r>
            <a:r>
              <a:rPr lang="de-DE" sz="1600" dirty="0" err="1" smtClean="0"/>
              <a:t>assessment</a:t>
            </a:r>
            <a:r>
              <a:rPr lang="de-DE" sz="1600" dirty="0" smtClean="0"/>
              <a:t> </a:t>
            </a:r>
            <a:r>
              <a:rPr lang="de-DE" sz="1600" dirty="0" err="1" smtClean="0"/>
              <a:t>with</a:t>
            </a:r>
            <a:r>
              <a:rPr lang="de-DE" sz="1600" dirty="0" smtClean="0"/>
              <a:t> FLS</a:t>
            </a:r>
            <a:endParaRPr lang="de-DE" sz="1600" dirty="0"/>
          </a:p>
        </p:txBody>
      </p:sp>
      <p:sp>
        <p:nvSpPr>
          <p:cNvPr id="6" name="Textfeld 5"/>
          <p:cNvSpPr txBox="1"/>
          <p:nvPr/>
        </p:nvSpPr>
        <p:spPr>
          <a:xfrm>
            <a:off x="146050" y="3776990"/>
            <a:ext cx="25463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dirty="0" smtClean="0">
                <a:solidFill>
                  <a:schemeClr val="accent1"/>
                </a:solidFill>
              </a:rPr>
              <a:t>(</a:t>
            </a:r>
            <a:r>
              <a:rPr lang="de-DE" sz="1400" dirty="0" err="1" smtClean="0">
                <a:solidFill>
                  <a:schemeClr val="accent1"/>
                </a:solidFill>
              </a:rPr>
              <a:t>available</a:t>
            </a:r>
            <a:r>
              <a:rPr lang="de-DE" sz="1400" dirty="0" smtClean="0">
                <a:solidFill>
                  <a:schemeClr val="accent1"/>
                </a:solidFill>
              </a:rPr>
              <a:t> online – </a:t>
            </a:r>
            <a:r>
              <a:rPr lang="de-DE" sz="1400" dirty="0">
                <a:solidFill>
                  <a:schemeClr val="accent1"/>
                </a:solidFill>
              </a:rPr>
              <a:t>http://www.ieawindtask32.org/download/task32documents</a:t>
            </a:r>
            <a:r>
              <a:rPr lang="de-DE" sz="1400" dirty="0" smtClean="0">
                <a:solidFill>
                  <a:schemeClr val="accent1"/>
                </a:solidFill>
              </a:rPr>
              <a:t>/)</a:t>
            </a:r>
            <a:endParaRPr lang="de-DE" sz="1400" dirty="0">
              <a:solidFill>
                <a:schemeClr val="accent1"/>
              </a:solidFill>
            </a:endParaRPr>
          </a:p>
          <a:p>
            <a:pPr algn="ctr"/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2237358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de-DE" dirty="0" smtClean="0"/>
              <a:t>Technology update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outlook</a:t>
            </a:r>
            <a:endParaRPr lang="de-DE" dirty="0"/>
          </a:p>
        </p:txBody>
      </p:sp>
      <p:sp>
        <p:nvSpPr>
          <p:cNvPr id="4" name="Textfeld 3"/>
          <p:cNvSpPr txBox="1"/>
          <p:nvPr/>
        </p:nvSpPr>
        <p:spPr>
          <a:xfrm>
            <a:off x="527051" y="1371600"/>
            <a:ext cx="83058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Symbol" panose="05050102010706020507" pitchFamily="18" charset="2"/>
              <a:buChar char="-"/>
            </a:pPr>
            <a:r>
              <a:rPr lang="de-DE" dirty="0" smtClean="0"/>
              <a:t>First </a:t>
            </a:r>
            <a:r>
              <a:rPr lang="de-DE" dirty="0" err="1" smtClean="0"/>
              <a:t>commercial</a:t>
            </a:r>
            <a:r>
              <a:rPr lang="de-DE" dirty="0" smtClean="0"/>
              <a:t> wind </a:t>
            </a:r>
            <a:r>
              <a:rPr lang="de-DE" dirty="0" err="1" smtClean="0"/>
              <a:t>resource</a:t>
            </a:r>
            <a:r>
              <a:rPr lang="de-DE" dirty="0" smtClean="0"/>
              <a:t> </a:t>
            </a:r>
            <a:r>
              <a:rPr lang="de-DE" dirty="0" err="1" smtClean="0"/>
              <a:t>assessments</a:t>
            </a:r>
            <a:r>
              <a:rPr lang="de-DE" dirty="0" smtClean="0"/>
              <a:t> </a:t>
            </a:r>
            <a:r>
              <a:rPr lang="de-DE" dirty="0" err="1" smtClean="0"/>
              <a:t>based</a:t>
            </a:r>
            <a:r>
              <a:rPr lang="de-DE" dirty="0" smtClean="0"/>
              <a:t> on FLS </a:t>
            </a:r>
            <a:r>
              <a:rPr lang="de-DE" dirty="0" err="1" smtClean="0"/>
              <a:t>reported</a:t>
            </a:r>
            <a:endParaRPr lang="de-DE" dirty="0"/>
          </a:p>
          <a:p>
            <a:pPr marL="285750" indent="-285750">
              <a:spcAft>
                <a:spcPts val="1200"/>
              </a:spcAft>
              <a:buFont typeface="Symbol" panose="05050102010706020507" pitchFamily="18" charset="2"/>
              <a:buChar char="-"/>
            </a:pPr>
            <a:r>
              <a:rPr lang="de-DE" dirty="0" smtClean="0"/>
              <a:t>Market </a:t>
            </a:r>
            <a:r>
              <a:rPr lang="de-DE" dirty="0" err="1" smtClean="0"/>
              <a:t>of</a:t>
            </a:r>
            <a:r>
              <a:rPr lang="de-DE" dirty="0" smtClean="0"/>
              <a:t> FLS </a:t>
            </a:r>
            <a:r>
              <a:rPr lang="de-DE" dirty="0" err="1" smtClean="0"/>
              <a:t>providers</a:t>
            </a:r>
            <a:r>
              <a:rPr lang="de-DE" dirty="0" smtClean="0"/>
              <a:t> still diverse </a:t>
            </a:r>
            <a:r>
              <a:rPr lang="de-DE" sz="1600" dirty="0" smtClean="0"/>
              <a:t>(different </a:t>
            </a:r>
            <a:r>
              <a:rPr lang="de-DE" sz="1600" dirty="0" err="1" smtClean="0"/>
              <a:t>buoy</a:t>
            </a:r>
            <a:r>
              <a:rPr lang="de-DE" sz="1600" dirty="0" smtClean="0"/>
              <a:t> </a:t>
            </a:r>
            <a:r>
              <a:rPr lang="de-DE" sz="1600" dirty="0" err="1" smtClean="0"/>
              <a:t>designs</a:t>
            </a:r>
            <a:r>
              <a:rPr lang="de-DE" sz="1600" dirty="0" smtClean="0"/>
              <a:t>, </a:t>
            </a:r>
            <a:r>
              <a:rPr lang="de-DE" sz="1600" dirty="0" err="1" smtClean="0"/>
              <a:t>integrated</a:t>
            </a:r>
            <a:r>
              <a:rPr lang="de-DE" sz="1600" dirty="0" smtClean="0"/>
              <a:t> </a:t>
            </a:r>
            <a:r>
              <a:rPr lang="de-DE" sz="1600" dirty="0" err="1" smtClean="0"/>
              <a:t>lidar</a:t>
            </a:r>
            <a:r>
              <a:rPr lang="de-DE" sz="1600" dirty="0" smtClean="0"/>
              <a:t> </a:t>
            </a:r>
            <a:r>
              <a:rPr lang="de-DE" sz="1600" dirty="0" err="1" smtClean="0"/>
              <a:t>technology</a:t>
            </a:r>
            <a:r>
              <a:rPr lang="de-DE" sz="1600" dirty="0" smtClean="0"/>
              <a:t> etc.)</a:t>
            </a:r>
            <a:r>
              <a:rPr lang="de-DE" dirty="0" smtClean="0"/>
              <a:t> – IEA Wind RPs </a:t>
            </a:r>
            <a:r>
              <a:rPr lang="de-DE" dirty="0" err="1" smtClean="0"/>
              <a:t>set</a:t>
            </a:r>
            <a:r>
              <a:rPr lang="de-DE" dirty="0" smtClean="0"/>
              <a:t> </a:t>
            </a:r>
            <a:r>
              <a:rPr lang="de-DE" dirty="0" err="1" smtClean="0"/>
              <a:t>minimum</a:t>
            </a:r>
            <a:r>
              <a:rPr lang="de-DE" dirty="0" smtClean="0"/>
              <a:t> </a:t>
            </a:r>
            <a:r>
              <a:rPr lang="de-DE" dirty="0" err="1" smtClean="0"/>
              <a:t>standard</a:t>
            </a:r>
            <a:r>
              <a:rPr lang="de-DE" dirty="0" smtClean="0"/>
              <a:t> but do not </a:t>
            </a:r>
            <a:r>
              <a:rPr lang="de-DE" dirty="0" err="1" smtClean="0"/>
              <a:t>limit</a:t>
            </a:r>
            <a:r>
              <a:rPr lang="de-DE" dirty="0" smtClean="0"/>
              <a:t> </a:t>
            </a:r>
            <a:r>
              <a:rPr lang="de-DE" dirty="0" err="1" smtClean="0"/>
              <a:t>diversity</a:t>
            </a:r>
            <a:endParaRPr lang="de-DE" dirty="0" smtClean="0"/>
          </a:p>
          <a:p>
            <a:pPr marL="285750" indent="-285750">
              <a:spcAft>
                <a:spcPts val="1200"/>
              </a:spcAft>
              <a:buFont typeface="Symbol" panose="05050102010706020507" pitchFamily="18" charset="2"/>
              <a:buChar char="-"/>
            </a:pPr>
            <a:r>
              <a:rPr lang="de-DE" dirty="0" smtClean="0"/>
              <a:t>After </a:t>
            </a:r>
            <a:r>
              <a:rPr lang="de-DE" dirty="0" err="1" smtClean="0"/>
              <a:t>general</a:t>
            </a:r>
            <a:r>
              <a:rPr lang="de-DE" dirty="0" smtClean="0"/>
              <a:t> </a:t>
            </a:r>
            <a:r>
              <a:rPr lang="de-DE" dirty="0" err="1" smtClean="0"/>
              <a:t>performance</a:t>
            </a:r>
            <a:r>
              <a:rPr lang="de-DE" dirty="0" smtClean="0"/>
              <a:t> </a:t>
            </a:r>
            <a:r>
              <a:rPr lang="de-DE" dirty="0" err="1" smtClean="0"/>
              <a:t>has</a:t>
            </a:r>
            <a:r>
              <a:rPr lang="de-DE" dirty="0" smtClean="0"/>
              <a:t> </a:t>
            </a:r>
            <a:r>
              <a:rPr lang="de-DE" dirty="0" err="1" smtClean="0"/>
              <a:t>been</a:t>
            </a:r>
            <a:r>
              <a:rPr lang="de-DE" dirty="0" smtClean="0"/>
              <a:t> </a:t>
            </a:r>
            <a:r>
              <a:rPr lang="de-DE" dirty="0" err="1" smtClean="0"/>
              <a:t>validated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most</a:t>
            </a:r>
            <a:r>
              <a:rPr lang="de-DE" dirty="0" smtClean="0"/>
              <a:t> </a:t>
            </a:r>
            <a:r>
              <a:rPr lang="de-DE" dirty="0" err="1" smtClean="0"/>
              <a:t>systems</a:t>
            </a:r>
            <a:r>
              <a:rPr lang="de-DE" dirty="0" smtClean="0"/>
              <a:t>, </a:t>
            </a:r>
            <a:r>
              <a:rPr lang="de-DE" dirty="0" err="1" smtClean="0"/>
              <a:t>uncertainty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measurements</a:t>
            </a:r>
            <a:r>
              <a:rPr lang="de-DE" dirty="0" smtClean="0"/>
              <a:t> </a:t>
            </a:r>
            <a:r>
              <a:rPr lang="de-DE" dirty="0" err="1" smtClean="0"/>
              <a:t>requires</a:t>
            </a:r>
            <a:r>
              <a:rPr lang="de-DE" dirty="0" smtClean="0"/>
              <a:t> </a:t>
            </a:r>
            <a:r>
              <a:rPr lang="de-DE" dirty="0" err="1" smtClean="0"/>
              <a:t>more</a:t>
            </a:r>
            <a:r>
              <a:rPr lang="de-DE" dirty="0" smtClean="0"/>
              <a:t> </a:t>
            </a:r>
            <a:r>
              <a:rPr lang="de-DE" dirty="0" err="1" smtClean="0"/>
              <a:t>consideration</a:t>
            </a:r>
            <a:r>
              <a:rPr lang="de-DE" dirty="0" smtClean="0"/>
              <a:t>. </a:t>
            </a:r>
            <a:r>
              <a:rPr lang="de-DE" sz="1600" dirty="0" smtClean="0"/>
              <a:t>(Do </a:t>
            </a:r>
            <a:r>
              <a:rPr lang="de-DE" sz="1600" dirty="0" err="1" smtClean="0"/>
              <a:t>we</a:t>
            </a:r>
            <a:r>
              <a:rPr lang="de-DE" sz="1600" dirty="0" smtClean="0"/>
              <a:t> </a:t>
            </a:r>
            <a:r>
              <a:rPr lang="de-DE" sz="1600" dirty="0" err="1" smtClean="0"/>
              <a:t>need</a:t>
            </a:r>
            <a:r>
              <a:rPr lang="de-DE" sz="1600" dirty="0" smtClean="0"/>
              <a:t> </a:t>
            </a:r>
            <a:r>
              <a:rPr lang="de-DE" sz="1600" dirty="0" err="1" smtClean="0"/>
              <a:t>refined</a:t>
            </a:r>
            <a:r>
              <a:rPr lang="de-DE" sz="1600" dirty="0" smtClean="0"/>
              <a:t> KPIs </a:t>
            </a:r>
            <a:r>
              <a:rPr lang="de-DE" sz="1600" dirty="0" err="1" smtClean="0"/>
              <a:t>for</a:t>
            </a:r>
            <a:r>
              <a:rPr lang="de-DE" sz="1600" dirty="0" smtClean="0"/>
              <a:t> </a:t>
            </a:r>
            <a:r>
              <a:rPr lang="en-US" sz="1600" dirty="0" smtClean="0"/>
              <a:t>‘commercial’ status?</a:t>
            </a:r>
            <a:r>
              <a:rPr lang="de-DE" sz="1600" dirty="0" smtClean="0"/>
              <a:t>)</a:t>
            </a:r>
          </a:p>
          <a:p>
            <a:pPr>
              <a:spcAft>
                <a:spcPts val="1200"/>
              </a:spcAft>
            </a:pPr>
            <a:endParaRPr lang="de-DE" sz="1600" dirty="0" smtClean="0"/>
          </a:p>
          <a:p>
            <a:pPr>
              <a:spcAft>
                <a:spcPts val="1200"/>
              </a:spcAft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36831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57200" y="457200"/>
            <a:ext cx="8223250" cy="369332"/>
          </a:xfrm>
        </p:spPr>
        <p:txBody>
          <a:bodyPr/>
          <a:lstStyle/>
          <a:p>
            <a:pPr algn="l"/>
            <a:r>
              <a:rPr lang="de-DE" dirty="0" err="1" smtClean="0"/>
              <a:t>Introduction</a:t>
            </a:r>
            <a:r>
              <a:rPr lang="de-DE" dirty="0" smtClean="0"/>
              <a:t> I</a:t>
            </a:r>
            <a:endParaRPr lang="de-DE" dirty="0"/>
          </a:p>
        </p:txBody>
      </p:sp>
      <p:pic>
        <p:nvPicPr>
          <p:cNvPr id="1026" name="Picture 2" descr="C:\Users\gotjul\Desktop\DSC0045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984"/>
          <a:stretch/>
        </p:blipFill>
        <p:spPr bwMode="auto">
          <a:xfrm>
            <a:off x="528662" y="1600200"/>
            <a:ext cx="3292711" cy="3658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https://s.campbellsci.com/images/6-129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5851" y="3810000"/>
            <a:ext cx="1001092" cy="1112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feld 2"/>
          <p:cNvSpPr txBox="1"/>
          <p:nvPr/>
        </p:nvSpPr>
        <p:spPr>
          <a:xfrm>
            <a:off x="570919" y="1066800"/>
            <a:ext cx="8370881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Wind </a:t>
            </a:r>
            <a:r>
              <a:rPr lang="de-DE" dirty="0" err="1"/>
              <a:t>l</a:t>
            </a:r>
            <a:r>
              <a:rPr lang="de-DE" dirty="0" err="1" smtClean="0"/>
              <a:t>idar</a:t>
            </a:r>
            <a:r>
              <a:rPr lang="de-DE" dirty="0" smtClean="0"/>
              <a:t> </a:t>
            </a:r>
            <a:r>
              <a:rPr lang="de-DE" dirty="0" err="1" smtClean="0"/>
              <a:t>technology</a:t>
            </a:r>
            <a:r>
              <a:rPr lang="de-DE" dirty="0" smtClean="0"/>
              <a:t>…		</a:t>
            </a:r>
            <a:r>
              <a:rPr lang="de-DE" b="1" dirty="0" err="1" smtClean="0"/>
              <a:t>onshore</a:t>
            </a:r>
            <a:r>
              <a:rPr lang="de-DE" dirty="0" smtClean="0"/>
              <a:t> – </a:t>
            </a:r>
            <a:r>
              <a:rPr lang="de-DE" dirty="0" err="1" smtClean="0"/>
              <a:t>accepted</a:t>
            </a:r>
            <a:r>
              <a:rPr lang="de-DE" dirty="0" smtClean="0"/>
              <a:t> </a:t>
            </a:r>
            <a:r>
              <a:rPr lang="de-DE" dirty="0" err="1" smtClean="0"/>
              <a:t>as</a:t>
            </a:r>
            <a:r>
              <a:rPr lang="de-DE" dirty="0" smtClean="0"/>
              <a:t> (</a:t>
            </a:r>
            <a:r>
              <a:rPr lang="de-DE" dirty="0" err="1" smtClean="0"/>
              <a:t>almost</a:t>
            </a:r>
            <a:r>
              <a:rPr lang="de-DE" dirty="0" smtClean="0"/>
              <a:t>) </a:t>
            </a:r>
            <a:r>
              <a:rPr lang="de-DE" dirty="0" err="1" smtClean="0"/>
              <a:t>standard</a:t>
            </a:r>
            <a:r>
              <a:rPr lang="de-DE" dirty="0" smtClean="0"/>
              <a:t> </a:t>
            </a:r>
            <a:r>
              <a:rPr lang="de-DE" dirty="0" err="1" smtClean="0"/>
              <a:t>tool</a:t>
            </a:r>
            <a:endParaRPr lang="de-DE" dirty="0" smtClean="0"/>
          </a:p>
          <a:p>
            <a:endParaRPr lang="de-DE" dirty="0"/>
          </a:p>
          <a:p>
            <a:r>
              <a:rPr lang="de-DE" dirty="0" smtClean="0"/>
              <a:t>				… </a:t>
            </a:r>
            <a:r>
              <a:rPr lang="de-DE" dirty="0" err="1" smtClean="0"/>
              <a:t>for</a:t>
            </a:r>
            <a:r>
              <a:rPr lang="de-DE" dirty="0" smtClean="0"/>
              <a:t> wind </a:t>
            </a:r>
            <a:r>
              <a:rPr lang="de-DE" dirty="0" err="1" smtClean="0"/>
              <a:t>resource</a:t>
            </a:r>
            <a:r>
              <a:rPr lang="de-DE" dirty="0" smtClean="0"/>
              <a:t> </a:t>
            </a:r>
            <a:r>
              <a:rPr lang="de-DE" dirty="0" err="1" smtClean="0"/>
              <a:t>assessments</a:t>
            </a:r>
            <a:endParaRPr lang="de-DE" dirty="0"/>
          </a:p>
          <a:p>
            <a:r>
              <a:rPr lang="de-DE" dirty="0" smtClean="0"/>
              <a:t>				</a:t>
            </a:r>
          </a:p>
          <a:p>
            <a:r>
              <a:rPr lang="de-DE" dirty="0"/>
              <a:t>	</a:t>
            </a:r>
            <a:r>
              <a:rPr lang="de-DE" dirty="0" smtClean="0"/>
              <a:t>			… power </a:t>
            </a:r>
            <a:r>
              <a:rPr lang="de-DE" dirty="0" err="1" smtClean="0"/>
              <a:t>curve</a:t>
            </a:r>
            <a:r>
              <a:rPr lang="de-DE" dirty="0" smtClean="0"/>
              <a:t> </a:t>
            </a:r>
            <a:r>
              <a:rPr lang="de-DE" dirty="0" err="1" smtClean="0"/>
              <a:t>tests</a:t>
            </a:r>
            <a:r>
              <a:rPr lang="de-DE" dirty="0" smtClean="0"/>
              <a:t> (in flat </a:t>
            </a:r>
            <a:r>
              <a:rPr lang="de-DE" dirty="0" err="1" smtClean="0"/>
              <a:t>terrain</a:t>
            </a:r>
            <a:r>
              <a:rPr lang="de-DE" dirty="0" smtClean="0"/>
              <a:t>)</a:t>
            </a:r>
          </a:p>
          <a:p>
            <a:endParaRPr lang="de-DE" dirty="0"/>
          </a:p>
          <a:p>
            <a:r>
              <a:rPr lang="de-DE" dirty="0" smtClean="0"/>
              <a:t>				</a:t>
            </a:r>
            <a:r>
              <a:rPr lang="de-DE" dirty="0" smtClean="0">
                <a:sym typeface="Symbol"/>
              </a:rPr>
              <a:t> </a:t>
            </a:r>
            <a:r>
              <a:rPr lang="de-DE" dirty="0" err="1" smtClean="0">
                <a:sym typeface="Symbol"/>
              </a:rPr>
              <a:t>cost-efficient</a:t>
            </a:r>
            <a:r>
              <a:rPr lang="de-DE" dirty="0" smtClean="0">
                <a:sym typeface="Symbol"/>
              </a:rPr>
              <a:t>, high </a:t>
            </a:r>
            <a:r>
              <a:rPr lang="de-DE" dirty="0" err="1" smtClean="0">
                <a:sym typeface="Symbol"/>
              </a:rPr>
              <a:t>data</a:t>
            </a:r>
            <a:r>
              <a:rPr lang="de-DE" dirty="0" smtClean="0">
                <a:sym typeface="Symbol"/>
              </a:rPr>
              <a:t> </a:t>
            </a:r>
            <a:r>
              <a:rPr lang="de-DE" dirty="0" err="1" smtClean="0">
                <a:sym typeface="Symbol"/>
              </a:rPr>
              <a:t>quality</a:t>
            </a:r>
            <a:endParaRPr lang="de-DE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6650" y="3962400"/>
            <a:ext cx="808309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de-DE" dirty="0" smtClean="0"/>
              <a:t>Technology update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outlook</a:t>
            </a:r>
            <a:endParaRPr lang="de-DE" dirty="0"/>
          </a:p>
        </p:txBody>
      </p:sp>
      <p:sp>
        <p:nvSpPr>
          <p:cNvPr id="4" name="Textfeld 3"/>
          <p:cNvSpPr txBox="1"/>
          <p:nvPr/>
        </p:nvSpPr>
        <p:spPr>
          <a:xfrm>
            <a:off x="527051" y="1371600"/>
            <a:ext cx="83058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Symbol" panose="05050102010706020507" pitchFamily="18" charset="2"/>
              <a:buChar char="-"/>
            </a:pPr>
            <a:r>
              <a:rPr lang="de-DE" dirty="0" smtClean="0">
                <a:solidFill>
                  <a:schemeClr val="bg1">
                    <a:lumMod val="75000"/>
                  </a:schemeClr>
                </a:solidFill>
              </a:rPr>
              <a:t>First </a:t>
            </a:r>
            <a:r>
              <a:rPr lang="de-DE" dirty="0" err="1" smtClean="0">
                <a:solidFill>
                  <a:schemeClr val="bg1">
                    <a:lumMod val="75000"/>
                  </a:schemeClr>
                </a:solidFill>
              </a:rPr>
              <a:t>commercial</a:t>
            </a:r>
            <a:r>
              <a:rPr lang="de-DE" dirty="0" smtClean="0">
                <a:solidFill>
                  <a:schemeClr val="bg1">
                    <a:lumMod val="75000"/>
                  </a:schemeClr>
                </a:solidFill>
              </a:rPr>
              <a:t> wind </a:t>
            </a:r>
            <a:r>
              <a:rPr lang="de-DE" dirty="0" err="1" smtClean="0">
                <a:solidFill>
                  <a:schemeClr val="bg1">
                    <a:lumMod val="75000"/>
                  </a:schemeClr>
                </a:solidFill>
              </a:rPr>
              <a:t>resource</a:t>
            </a:r>
            <a:r>
              <a:rPr lang="de-DE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de-DE" dirty="0" err="1" smtClean="0">
                <a:solidFill>
                  <a:schemeClr val="bg1">
                    <a:lumMod val="75000"/>
                  </a:schemeClr>
                </a:solidFill>
              </a:rPr>
              <a:t>assessments</a:t>
            </a:r>
            <a:r>
              <a:rPr lang="de-DE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de-DE" dirty="0" err="1" smtClean="0">
                <a:solidFill>
                  <a:schemeClr val="bg1">
                    <a:lumMod val="75000"/>
                  </a:schemeClr>
                </a:solidFill>
              </a:rPr>
              <a:t>based</a:t>
            </a:r>
            <a:r>
              <a:rPr lang="de-DE" dirty="0" smtClean="0">
                <a:solidFill>
                  <a:schemeClr val="bg1">
                    <a:lumMod val="75000"/>
                  </a:schemeClr>
                </a:solidFill>
              </a:rPr>
              <a:t> on FLS </a:t>
            </a:r>
            <a:r>
              <a:rPr lang="de-DE" dirty="0" err="1" smtClean="0">
                <a:solidFill>
                  <a:schemeClr val="bg1">
                    <a:lumMod val="75000"/>
                  </a:schemeClr>
                </a:solidFill>
              </a:rPr>
              <a:t>reported</a:t>
            </a:r>
            <a:endParaRPr lang="de-DE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spcAft>
                <a:spcPts val="1200"/>
              </a:spcAft>
              <a:buFont typeface="Symbol" panose="05050102010706020507" pitchFamily="18" charset="2"/>
              <a:buChar char="-"/>
            </a:pPr>
            <a:r>
              <a:rPr lang="de-DE" dirty="0" smtClean="0">
                <a:solidFill>
                  <a:schemeClr val="bg1">
                    <a:lumMod val="75000"/>
                  </a:schemeClr>
                </a:solidFill>
              </a:rPr>
              <a:t>Market </a:t>
            </a:r>
            <a:r>
              <a:rPr lang="de-DE" dirty="0" err="1" smtClean="0">
                <a:solidFill>
                  <a:schemeClr val="bg1">
                    <a:lumMod val="75000"/>
                  </a:schemeClr>
                </a:solidFill>
              </a:rPr>
              <a:t>of</a:t>
            </a:r>
            <a:r>
              <a:rPr lang="de-DE" dirty="0" smtClean="0">
                <a:solidFill>
                  <a:schemeClr val="bg1">
                    <a:lumMod val="75000"/>
                  </a:schemeClr>
                </a:solidFill>
              </a:rPr>
              <a:t> FLS </a:t>
            </a:r>
            <a:r>
              <a:rPr lang="de-DE" dirty="0" err="1" smtClean="0">
                <a:solidFill>
                  <a:schemeClr val="bg1">
                    <a:lumMod val="75000"/>
                  </a:schemeClr>
                </a:solidFill>
              </a:rPr>
              <a:t>providers</a:t>
            </a:r>
            <a:r>
              <a:rPr lang="de-DE" dirty="0" smtClean="0">
                <a:solidFill>
                  <a:schemeClr val="bg1">
                    <a:lumMod val="75000"/>
                  </a:schemeClr>
                </a:solidFill>
              </a:rPr>
              <a:t> still diverse </a:t>
            </a:r>
            <a:r>
              <a:rPr lang="de-DE" sz="1600" dirty="0" smtClean="0">
                <a:solidFill>
                  <a:schemeClr val="bg1">
                    <a:lumMod val="75000"/>
                  </a:schemeClr>
                </a:solidFill>
              </a:rPr>
              <a:t>(different </a:t>
            </a:r>
            <a:r>
              <a:rPr lang="de-DE" sz="1600" dirty="0" err="1" smtClean="0">
                <a:solidFill>
                  <a:schemeClr val="bg1">
                    <a:lumMod val="75000"/>
                  </a:schemeClr>
                </a:solidFill>
              </a:rPr>
              <a:t>buoy</a:t>
            </a:r>
            <a:r>
              <a:rPr lang="de-DE" sz="1600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de-DE" sz="1600" dirty="0" err="1" smtClean="0">
                <a:solidFill>
                  <a:schemeClr val="bg1">
                    <a:lumMod val="75000"/>
                  </a:schemeClr>
                </a:solidFill>
              </a:rPr>
              <a:t>designs</a:t>
            </a:r>
            <a:r>
              <a:rPr lang="de-DE" sz="1600" dirty="0" smtClean="0">
                <a:solidFill>
                  <a:schemeClr val="bg1">
                    <a:lumMod val="75000"/>
                  </a:schemeClr>
                </a:solidFill>
              </a:rPr>
              <a:t>, </a:t>
            </a:r>
            <a:r>
              <a:rPr lang="de-DE" sz="1600" dirty="0" err="1" smtClean="0">
                <a:solidFill>
                  <a:schemeClr val="bg1">
                    <a:lumMod val="75000"/>
                  </a:schemeClr>
                </a:solidFill>
              </a:rPr>
              <a:t>integrated</a:t>
            </a:r>
            <a:r>
              <a:rPr lang="de-DE" sz="1600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de-DE" sz="1600" dirty="0" err="1" smtClean="0">
                <a:solidFill>
                  <a:schemeClr val="bg1">
                    <a:lumMod val="75000"/>
                  </a:schemeClr>
                </a:solidFill>
              </a:rPr>
              <a:t>lidar</a:t>
            </a:r>
            <a:r>
              <a:rPr lang="de-DE" sz="1600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de-DE" sz="1600" dirty="0" err="1" smtClean="0">
                <a:solidFill>
                  <a:schemeClr val="bg1">
                    <a:lumMod val="75000"/>
                  </a:schemeClr>
                </a:solidFill>
              </a:rPr>
              <a:t>technology</a:t>
            </a:r>
            <a:r>
              <a:rPr lang="de-DE" sz="1600" dirty="0" smtClean="0">
                <a:solidFill>
                  <a:schemeClr val="bg1">
                    <a:lumMod val="75000"/>
                  </a:schemeClr>
                </a:solidFill>
              </a:rPr>
              <a:t> etc.)</a:t>
            </a:r>
            <a:r>
              <a:rPr lang="de-DE" dirty="0" smtClean="0">
                <a:solidFill>
                  <a:schemeClr val="bg1">
                    <a:lumMod val="75000"/>
                  </a:schemeClr>
                </a:solidFill>
              </a:rPr>
              <a:t> – IEA Wind RPs </a:t>
            </a:r>
            <a:r>
              <a:rPr lang="de-DE" dirty="0" err="1" smtClean="0">
                <a:solidFill>
                  <a:schemeClr val="bg1">
                    <a:lumMod val="75000"/>
                  </a:schemeClr>
                </a:solidFill>
              </a:rPr>
              <a:t>set</a:t>
            </a:r>
            <a:r>
              <a:rPr lang="de-DE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de-DE" dirty="0" err="1" smtClean="0">
                <a:solidFill>
                  <a:schemeClr val="bg1">
                    <a:lumMod val="75000"/>
                  </a:schemeClr>
                </a:solidFill>
              </a:rPr>
              <a:t>minimum</a:t>
            </a:r>
            <a:r>
              <a:rPr lang="de-DE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de-DE" dirty="0" err="1" smtClean="0">
                <a:solidFill>
                  <a:schemeClr val="bg1">
                    <a:lumMod val="75000"/>
                  </a:schemeClr>
                </a:solidFill>
              </a:rPr>
              <a:t>standard</a:t>
            </a:r>
            <a:r>
              <a:rPr lang="de-DE" dirty="0" smtClean="0">
                <a:solidFill>
                  <a:schemeClr val="bg1">
                    <a:lumMod val="75000"/>
                  </a:schemeClr>
                </a:solidFill>
              </a:rPr>
              <a:t> but do not </a:t>
            </a:r>
            <a:r>
              <a:rPr lang="de-DE" dirty="0" err="1" smtClean="0">
                <a:solidFill>
                  <a:schemeClr val="bg1">
                    <a:lumMod val="75000"/>
                  </a:schemeClr>
                </a:solidFill>
              </a:rPr>
              <a:t>limit</a:t>
            </a:r>
            <a:r>
              <a:rPr lang="de-DE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de-DE" dirty="0" err="1" smtClean="0">
                <a:solidFill>
                  <a:schemeClr val="bg1">
                    <a:lumMod val="75000"/>
                  </a:schemeClr>
                </a:solidFill>
              </a:rPr>
              <a:t>diversity</a:t>
            </a:r>
            <a:endParaRPr lang="de-DE" dirty="0" smtClean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spcAft>
                <a:spcPts val="1200"/>
              </a:spcAft>
              <a:buFont typeface="Symbol" panose="05050102010706020507" pitchFamily="18" charset="2"/>
              <a:buChar char="-"/>
            </a:pPr>
            <a:r>
              <a:rPr lang="de-DE" dirty="0" smtClean="0">
                <a:solidFill>
                  <a:schemeClr val="bg1">
                    <a:lumMod val="75000"/>
                  </a:schemeClr>
                </a:solidFill>
              </a:rPr>
              <a:t>After </a:t>
            </a:r>
            <a:r>
              <a:rPr lang="de-DE" dirty="0" err="1" smtClean="0">
                <a:solidFill>
                  <a:schemeClr val="bg1">
                    <a:lumMod val="75000"/>
                  </a:schemeClr>
                </a:solidFill>
              </a:rPr>
              <a:t>general</a:t>
            </a:r>
            <a:r>
              <a:rPr lang="de-DE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de-DE" dirty="0" err="1" smtClean="0">
                <a:solidFill>
                  <a:schemeClr val="bg1">
                    <a:lumMod val="75000"/>
                  </a:schemeClr>
                </a:solidFill>
              </a:rPr>
              <a:t>performance</a:t>
            </a:r>
            <a:r>
              <a:rPr lang="de-DE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de-DE" dirty="0" err="1" smtClean="0">
                <a:solidFill>
                  <a:schemeClr val="bg1">
                    <a:lumMod val="75000"/>
                  </a:schemeClr>
                </a:solidFill>
              </a:rPr>
              <a:t>has</a:t>
            </a:r>
            <a:r>
              <a:rPr lang="de-DE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de-DE" dirty="0" err="1" smtClean="0">
                <a:solidFill>
                  <a:schemeClr val="bg1">
                    <a:lumMod val="75000"/>
                  </a:schemeClr>
                </a:solidFill>
              </a:rPr>
              <a:t>been</a:t>
            </a:r>
            <a:r>
              <a:rPr lang="de-DE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de-DE" dirty="0" err="1" smtClean="0">
                <a:solidFill>
                  <a:schemeClr val="bg1">
                    <a:lumMod val="75000"/>
                  </a:schemeClr>
                </a:solidFill>
              </a:rPr>
              <a:t>validated</a:t>
            </a:r>
            <a:r>
              <a:rPr lang="de-DE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de-DE" dirty="0" err="1" smtClean="0">
                <a:solidFill>
                  <a:schemeClr val="bg1">
                    <a:lumMod val="75000"/>
                  </a:schemeClr>
                </a:solidFill>
              </a:rPr>
              <a:t>for</a:t>
            </a:r>
            <a:r>
              <a:rPr lang="de-DE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de-DE" dirty="0" err="1" smtClean="0">
                <a:solidFill>
                  <a:schemeClr val="bg1">
                    <a:lumMod val="75000"/>
                  </a:schemeClr>
                </a:solidFill>
              </a:rPr>
              <a:t>most</a:t>
            </a:r>
            <a:r>
              <a:rPr lang="de-DE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de-DE" dirty="0" err="1" smtClean="0">
                <a:solidFill>
                  <a:schemeClr val="bg1">
                    <a:lumMod val="75000"/>
                  </a:schemeClr>
                </a:solidFill>
              </a:rPr>
              <a:t>systems</a:t>
            </a:r>
            <a:r>
              <a:rPr lang="de-DE" dirty="0" smtClean="0">
                <a:solidFill>
                  <a:schemeClr val="bg1">
                    <a:lumMod val="75000"/>
                  </a:schemeClr>
                </a:solidFill>
              </a:rPr>
              <a:t>, </a:t>
            </a:r>
            <a:r>
              <a:rPr lang="de-DE" dirty="0" err="1" smtClean="0">
                <a:solidFill>
                  <a:schemeClr val="bg1">
                    <a:lumMod val="75000"/>
                  </a:schemeClr>
                </a:solidFill>
              </a:rPr>
              <a:t>uncertainty</a:t>
            </a:r>
            <a:r>
              <a:rPr lang="de-DE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de-DE" dirty="0" err="1" smtClean="0">
                <a:solidFill>
                  <a:schemeClr val="bg1">
                    <a:lumMod val="75000"/>
                  </a:schemeClr>
                </a:solidFill>
              </a:rPr>
              <a:t>of</a:t>
            </a:r>
            <a:r>
              <a:rPr lang="de-DE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de-DE" dirty="0" err="1" smtClean="0">
                <a:solidFill>
                  <a:schemeClr val="bg1">
                    <a:lumMod val="75000"/>
                  </a:schemeClr>
                </a:solidFill>
              </a:rPr>
              <a:t>measurements</a:t>
            </a:r>
            <a:r>
              <a:rPr lang="de-DE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de-DE" dirty="0" err="1" smtClean="0">
                <a:solidFill>
                  <a:schemeClr val="bg1">
                    <a:lumMod val="75000"/>
                  </a:schemeClr>
                </a:solidFill>
              </a:rPr>
              <a:t>requires</a:t>
            </a:r>
            <a:r>
              <a:rPr lang="de-DE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de-DE" dirty="0" err="1" smtClean="0">
                <a:solidFill>
                  <a:schemeClr val="bg1">
                    <a:lumMod val="75000"/>
                  </a:schemeClr>
                </a:solidFill>
              </a:rPr>
              <a:t>more</a:t>
            </a:r>
            <a:r>
              <a:rPr lang="de-DE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de-DE" dirty="0" err="1" smtClean="0">
                <a:solidFill>
                  <a:schemeClr val="bg1">
                    <a:lumMod val="75000"/>
                  </a:schemeClr>
                </a:solidFill>
              </a:rPr>
              <a:t>consideration</a:t>
            </a:r>
            <a:r>
              <a:rPr lang="de-DE" dirty="0" smtClean="0">
                <a:solidFill>
                  <a:schemeClr val="bg1">
                    <a:lumMod val="75000"/>
                  </a:schemeClr>
                </a:solidFill>
              </a:rPr>
              <a:t>. </a:t>
            </a:r>
            <a:r>
              <a:rPr lang="de-DE" sz="1600" dirty="0" smtClean="0">
                <a:solidFill>
                  <a:schemeClr val="bg1">
                    <a:lumMod val="75000"/>
                  </a:schemeClr>
                </a:solidFill>
              </a:rPr>
              <a:t>(Do </a:t>
            </a:r>
            <a:r>
              <a:rPr lang="de-DE" sz="1600" dirty="0" err="1" smtClean="0">
                <a:solidFill>
                  <a:schemeClr val="bg1">
                    <a:lumMod val="75000"/>
                  </a:schemeClr>
                </a:solidFill>
              </a:rPr>
              <a:t>we</a:t>
            </a:r>
            <a:r>
              <a:rPr lang="de-DE" sz="1600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de-DE" sz="1600" dirty="0" err="1" smtClean="0">
                <a:solidFill>
                  <a:schemeClr val="bg1">
                    <a:lumMod val="75000"/>
                  </a:schemeClr>
                </a:solidFill>
              </a:rPr>
              <a:t>need</a:t>
            </a:r>
            <a:r>
              <a:rPr lang="de-DE" sz="1600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de-DE" sz="1600" dirty="0" err="1" smtClean="0">
                <a:solidFill>
                  <a:schemeClr val="bg1">
                    <a:lumMod val="75000"/>
                  </a:schemeClr>
                </a:solidFill>
              </a:rPr>
              <a:t>refined</a:t>
            </a:r>
            <a:r>
              <a:rPr lang="de-DE" sz="1600" dirty="0" smtClean="0">
                <a:solidFill>
                  <a:schemeClr val="bg1">
                    <a:lumMod val="75000"/>
                  </a:schemeClr>
                </a:solidFill>
              </a:rPr>
              <a:t> KPIs </a:t>
            </a:r>
            <a:r>
              <a:rPr lang="de-DE" sz="1600" dirty="0" err="1" smtClean="0">
                <a:solidFill>
                  <a:schemeClr val="bg1">
                    <a:lumMod val="75000"/>
                  </a:schemeClr>
                </a:solidFill>
              </a:rPr>
              <a:t>for</a:t>
            </a:r>
            <a:r>
              <a:rPr lang="de-DE" sz="1600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600" dirty="0" smtClean="0">
                <a:solidFill>
                  <a:schemeClr val="bg1">
                    <a:lumMod val="75000"/>
                  </a:schemeClr>
                </a:solidFill>
              </a:rPr>
              <a:t>‘commercial’ status?</a:t>
            </a:r>
            <a:r>
              <a:rPr lang="de-DE" sz="1600" dirty="0" smtClean="0">
                <a:solidFill>
                  <a:schemeClr val="bg1">
                    <a:lumMod val="75000"/>
                  </a:schemeClr>
                </a:solidFill>
              </a:rPr>
              <a:t>)</a:t>
            </a:r>
          </a:p>
          <a:p>
            <a:pPr marL="285750" indent="-285750">
              <a:spcAft>
                <a:spcPts val="1200"/>
              </a:spcAft>
              <a:buFont typeface="Symbol" panose="05050102010706020507" pitchFamily="18" charset="2"/>
              <a:buChar char="-"/>
            </a:pPr>
            <a:r>
              <a:rPr lang="de-DE" dirty="0" smtClean="0"/>
              <a:t>FLS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further</a:t>
            </a:r>
            <a:r>
              <a:rPr lang="de-DE" dirty="0" smtClean="0"/>
              <a:t> </a:t>
            </a:r>
            <a:r>
              <a:rPr lang="de-DE" dirty="0" err="1" smtClean="0"/>
              <a:t>application</a:t>
            </a:r>
            <a:r>
              <a:rPr lang="de-DE" dirty="0" smtClean="0"/>
              <a:t> </a:t>
            </a:r>
            <a:r>
              <a:rPr lang="de-DE" sz="1600" dirty="0" smtClean="0"/>
              <a:t>(</a:t>
            </a:r>
            <a:r>
              <a:rPr lang="de-DE" sz="1600" dirty="0" err="1" smtClean="0"/>
              <a:t>beyond</a:t>
            </a:r>
            <a:r>
              <a:rPr lang="de-DE" sz="1600" dirty="0" smtClean="0"/>
              <a:t> wind </a:t>
            </a:r>
            <a:r>
              <a:rPr lang="de-DE" sz="1600" dirty="0" err="1" smtClean="0"/>
              <a:t>resource</a:t>
            </a:r>
            <a:r>
              <a:rPr lang="de-DE" sz="1600" dirty="0" smtClean="0"/>
              <a:t> </a:t>
            </a:r>
            <a:r>
              <a:rPr lang="de-DE" sz="1600" dirty="0" err="1" smtClean="0"/>
              <a:t>assessment</a:t>
            </a:r>
            <a:r>
              <a:rPr lang="de-DE" sz="1600" dirty="0" smtClean="0"/>
              <a:t>)…</a:t>
            </a:r>
          </a:p>
          <a:p>
            <a:pPr marL="742950" lvl="1" indent="-285750">
              <a:spcAft>
                <a:spcPts val="1200"/>
              </a:spcAft>
              <a:buFont typeface="Symbol" panose="05050102010706020507" pitchFamily="18" charset="2"/>
              <a:buChar char="®"/>
            </a:pPr>
            <a:r>
              <a:rPr lang="de-DE" sz="1600" dirty="0">
                <a:sym typeface="Symbol"/>
              </a:rPr>
              <a:t>A</a:t>
            </a:r>
            <a:r>
              <a:rPr lang="de-DE" sz="1600" dirty="0" smtClean="0">
                <a:sym typeface="Symbol"/>
              </a:rPr>
              <a:t>ssessment </a:t>
            </a:r>
            <a:r>
              <a:rPr lang="de-DE" sz="1600" dirty="0" err="1" smtClean="0">
                <a:sym typeface="Symbol"/>
              </a:rPr>
              <a:t>of</a:t>
            </a:r>
            <a:r>
              <a:rPr lang="de-DE" sz="1600" dirty="0" smtClean="0">
                <a:sym typeface="Symbol"/>
              </a:rPr>
              <a:t> </a:t>
            </a:r>
            <a:r>
              <a:rPr lang="de-DE" sz="1600" dirty="0" err="1" smtClean="0">
                <a:sym typeface="Symbol"/>
              </a:rPr>
              <a:t>turbine</a:t>
            </a:r>
            <a:r>
              <a:rPr lang="de-DE" sz="1600" dirty="0" smtClean="0">
                <a:sym typeface="Symbol"/>
              </a:rPr>
              <a:t> </a:t>
            </a:r>
            <a:r>
              <a:rPr lang="de-DE" sz="1600" dirty="0" err="1" smtClean="0">
                <a:sym typeface="Symbol"/>
              </a:rPr>
              <a:t>performance</a:t>
            </a:r>
            <a:r>
              <a:rPr lang="de-DE" sz="1600" dirty="0" smtClean="0">
                <a:sym typeface="Symbol"/>
              </a:rPr>
              <a:t> (incl. </a:t>
            </a:r>
            <a:r>
              <a:rPr lang="de-DE" sz="1600" dirty="0" err="1" smtClean="0">
                <a:sym typeface="Symbol"/>
              </a:rPr>
              <a:t>loads</a:t>
            </a:r>
            <a:r>
              <a:rPr lang="de-DE" sz="1600" dirty="0" smtClean="0">
                <a:sym typeface="Symbol"/>
              </a:rPr>
              <a:t>) – </a:t>
            </a:r>
            <a:r>
              <a:rPr lang="de-DE" sz="1600" dirty="0" err="1" smtClean="0">
                <a:sym typeface="Symbol"/>
              </a:rPr>
              <a:t>use</a:t>
            </a:r>
            <a:r>
              <a:rPr lang="de-DE" sz="1600" dirty="0" smtClean="0">
                <a:sym typeface="Symbol"/>
              </a:rPr>
              <a:t> </a:t>
            </a:r>
            <a:r>
              <a:rPr lang="de-DE" sz="1600" dirty="0" err="1" smtClean="0">
                <a:sym typeface="Symbol"/>
              </a:rPr>
              <a:t>of</a:t>
            </a:r>
            <a:r>
              <a:rPr lang="de-DE" sz="1600" dirty="0" smtClean="0">
                <a:sym typeface="Symbol"/>
              </a:rPr>
              <a:t> TI </a:t>
            </a:r>
            <a:r>
              <a:rPr lang="de-DE" sz="1600" dirty="0" err="1" smtClean="0">
                <a:sym typeface="Symbol"/>
              </a:rPr>
              <a:t>data</a:t>
            </a:r>
            <a:r>
              <a:rPr lang="de-DE" sz="1600" dirty="0" smtClean="0">
                <a:sym typeface="Symbol"/>
              </a:rPr>
              <a:t> </a:t>
            </a:r>
            <a:r>
              <a:rPr lang="de-DE" sz="1600" dirty="0" err="1" smtClean="0">
                <a:sym typeface="Symbol"/>
              </a:rPr>
              <a:t>from</a:t>
            </a:r>
            <a:r>
              <a:rPr lang="de-DE" sz="1600" dirty="0" smtClean="0">
                <a:sym typeface="Symbol"/>
              </a:rPr>
              <a:t> FLS </a:t>
            </a:r>
            <a:r>
              <a:rPr lang="de-DE" sz="1600" dirty="0" smtClean="0">
                <a:sym typeface="Symbol"/>
              </a:rPr>
              <a:t>(?)</a:t>
            </a:r>
            <a:endParaRPr lang="de-DE" sz="1600" dirty="0" smtClean="0">
              <a:sym typeface="Symbol"/>
            </a:endParaRPr>
          </a:p>
          <a:p>
            <a:pPr marL="742950" lvl="1" indent="-285750">
              <a:spcAft>
                <a:spcPts val="1200"/>
              </a:spcAft>
              <a:buFont typeface="Symbol" panose="05050102010706020507" pitchFamily="18" charset="2"/>
              <a:buChar char="®"/>
            </a:pPr>
            <a:r>
              <a:rPr lang="de-DE" sz="1600" dirty="0" smtClean="0">
                <a:sym typeface="Symbol"/>
              </a:rPr>
              <a:t>Power </a:t>
            </a:r>
            <a:r>
              <a:rPr lang="de-DE" sz="1600" dirty="0" err="1" smtClean="0">
                <a:sym typeface="Symbol"/>
              </a:rPr>
              <a:t>curve</a:t>
            </a:r>
            <a:r>
              <a:rPr lang="de-DE" sz="1600" dirty="0" smtClean="0">
                <a:sym typeface="Symbol"/>
              </a:rPr>
              <a:t> </a:t>
            </a:r>
            <a:r>
              <a:rPr lang="de-DE" sz="1600" dirty="0" err="1" smtClean="0">
                <a:sym typeface="Symbol"/>
              </a:rPr>
              <a:t>tests</a:t>
            </a:r>
            <a:r>
              <a:rPr lang="de-DE" sz="1600" dirty="0" smtClean="0">
                <a:sym typeface="Symbol"/>
              </a:rPr>
              <a:t> – </a:t>
            </a:r>
            <a:r>
              <a:rPr lang="de-DE" sz="1600" dirty="0" err="1" smtClean="0">
                <a:sym typeface="Symbol"/>
              </a:rPr>
              <a:t>higher</a:t>
            </a:r>
            <a:r>
              <a:rPr lang="de-DE" sz="1600" dirty="0" smtClean="0">
                <a:sym typeface="Symbol"/>
              </a:rPr>
              <a:t> </a:t>
            </a:r>
            <a:r>
              <a:rPr lang="de-DE" sz="1600" dirty="0" err="1" smtClean="0">
                <a:sym typeface="Symbol"/>
              </a:rPr>
              <a:t>demand</a:t>
            </a:r>
            <a:r>
              <a:rPr lang="de-DE" sz="1600" dirty="0" smtClean="0">
                <a:sym typeface="Symbol"/>
              </a:rPr>
              <a:t> on </a:t>
            </a:r>
            <a:r>
              <a:rPr lang="de-DE" sz="1600" dirty="0" err="1" smtClean="0">
                <a:sym typeface="Symbol"/>
              </a:rPr>
              <a:t>uncertainties</a:t>
            </a:r>
            <a:r>
              <a:rPr lang="de-DE" sz="1600" dirty="0" smtClean="0">
                <a:sym typeface="Symbol"/>
              </a:rPr>
              <a:t> </a:t>
            </a:r>
            <a:r>
              <a:rPr lang="de-DE" sz="1600" dirty="0" err="1" smtClean="0">
                <a:sym typeface="Symbol"/>
              </a:rPr>
              <a:t>and</a:t>
            </a:r>
            <a:r>
              <a:rPr lang="de-DE" sz="1600" dirty="0" smtClean="0">
                <a:sym typeface="Symbol"/>
              </a:rPr>
              <a:t> </a:t>
            </a:r>
            <a:r>
              <a:rPr lang="de-DE" sz="1600" dirty="0" err="1" smtClean="0">
                <a:sym typeface="Symbol"/>
              </a:rPr>
              <a:t>their</a:t>
            </a:r>
            <a:r>
              <a:rPr lang="de-DE" sz="1600" dirty="0" smtClean="0">
                <a:sym typeface="Symbol"/>
              </a:rPr>
              <a:t> </a:t>
            </a:r>
            <a:r>
              <a:rPr lang="de-DE" sz="1600" dirty="0" err="1" smtClean="0">
                <a:sym typeface="Symbol"/>
              </a:rPr>
              <a:t>estimation</a:t>
            </a:r>
            <a:r>
              <a:rPr lang="de-DE" sz="1600" dirty="0" smtClean="0">
                <a:sym typeface="Symbol"/>
              </a:rPr>
              <a:t> (?)</a:t>
            </a:r>
          </a:p>
          <a:p>
            <a:pPr>
              <a:spcAft>
                <a:spcPts val="1200"/>
              </a:spcAft>
            </a:pPr>
            <a:endParaRPr lang="de-DE" sz="1600" dirty="0" smtClean="0"/>
          </a:p>
          <a:p>
            <a:pPr>
              <a:spcAft>
                <a:spcPts val="1200"/>
              </a:spcAft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40188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smtClean="0"/>
              <a:t>Summary / </a:t>
            </a:r>
            <a:r>
              <a:rPr lang="de-DE" dirty="0" err="1" smtClean="0"/>
              <a:t>Conclusions</a:t>
            </a:r>
            <a:endParaRPr lang="de-DE" dirty="0"/>
          </a:p>
        </p:txBody>
      </p:sp>
      <p:sp>
        <p:nvSpPr>
          <p:cNvPr id="7" name="Textfeld 6"/>
          <p:cNvSpPr txBox="1"/>
          <p:nvPr/>
        </p:nvSpPr>
        <p:spPr>
          <a:xfrm>
            <a:off x="831851" y="1524000"/>
            <a:ext cx="7543800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de-DE" dirty="0" err="1" smtClean="0"/>
              <a:t>Objectives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this</a:t>
            </a:r>
            <a:r>
              <a:rPr lang="de-DE" dirty="0" smtClean="0"/>
              <a:t> </a:t>
            </a:r>
            <a:r>
              <a:rPr lang="de-DE" dirty="0" err="1" smtClean="0"/>
              <a:t>presentation</a:t>
            </a:r>
            <a:r>
              <a:rPr lang="de-DE" dirty="0" smtClean="0"/>
              <a:t> </a:t>
            </a:r>
            <a:r>
              <a:rPr lang="de-DE" dirty="0" err="1" smtClean="0"/>
              <a:t>have</a:t>
            </a:r>
            <a:r>
              <a:rPr lang="de-DE" dirty="0" smtClean="0"/>
              <a:t> </a:t>
            </a:r>
            <a:r>
              <a:rPr lang="de-DE" dirty="0" err="1" smtClean="0"/>
              <a:t>been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…</a:t>
            </a:r>
          </a:p>
          <a:p>
            <a:pPr marL="285750" indent="-285750">
              <a:spcAft>
                <a:spcPts val="1200"/>
              </a:spcAft>
              <a:buFont typeface="Symbol" panose="05050102010706020507" pitchFamily="18" charset="2"/>
              <a:buChar char="-"/>
            </a:pPr>
            <a:r>
              <a:rPr lang="de-DE" dirty="0" err="1" smtClean="0"/>
              <a:t>give</a:t>
            </a:r>
            <a:r>
              <a:rPr lang="de-DE" dirty="0" smtClean="0"/>
              <a:t> an </a:t>
            </a:r>
            <a:r>
              <a:rPr lang="de-DE" dirty="0" err="1" smtClean="0"/>
              <a:t>overview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current</a:t>
            </a:r>
            <a:r>
              <a:rPr lang="de-DE" dirty="0" smtClean="0"/>
              <a:t> </a:t>
            </a:r>
            <a:r>
              <a:rPr lang="de-DE" dirty="0" err="1" smtClean="0"/>
              <a:t>status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floating</a:t>
            </a:r>
            <a:r>
              <a:rPr lang="de-DE" dirty="0" smtClean="0"/>
              <a:t> </a:t>
            </a:r>
            <a:r>
              <a:rPr lang="de-DE" dirty="0" err="1" smtClean="0"/>
              <a:t>lidar</a:t>
            </a:r>
            <a:r>
              <a:rPr lang="de-DE" dirty="0" smtClean="0"/>
              <a:t> </a:t>
            </a:r>
            <a:r>
              <a:rPr lang="de-DE" dirty="0" err="1" smtClean="0"/>
              <a:t>technology</a:t>
            </a:r>
            <a:endParaRPr lang="de-DE" dirty="0" smtClean="0"/>
          </a:p>
          <a:p>
            <a:pPr marL="285750" indent="-285750">
              <a:spcAft>
                <a:spcPts val="1200"/>
              </a:spcAft>
              <a:buFont typeface="Symbol" panose="05050102010706020507" pitchFamily="18" charset="2"/>
              <a:buChar char="-"/>
            </a:pPr>
            <a:r>
              <a:rPr lang="de-DE" dirty="0" err="1"/>
              <a:t>e</a:t>
            </a:r>
            <a:r>
              <a:rPr lang="de-DE" dirty="0" err="1" smtClean="0"/>
              <a:t>laborate</a:t>
            </a:r>
            <a:r>
              <a:rPr lang="de-DE" dirty="0" smtClean="0"/>
              <a:t> on </a:t>
            </a:r>
            <a:r>
              <a:rPr lang="de-DE" dirty="0" err="1" smtClean="0"/>
              <a:t>what</a:t>
            </a:r>
            <a:r>
              <a:rPr lang="de-DE" dirty="0" smtClean="0"/>
              <a:t> </a:t>
            </a:r>
            <a:r>
              <a:rPr lang="de-DE" dirty="0" err="1" smtClean="0"/>
              <a:t>is</a:t>
            </a:r>
            <a:r>
              <a:rPr lang="de-DE" dirty="0" smtClean="0"/>
              <a:t> </a:t>
            </a:r>
            <a:r>
              <a:rPr lang="de-DE" dirty="0" err="1" smtClean="0"/>
              <a:t>needed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technology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reach</a:t>
            </a:r>
            <a:r>
              <a:rPr lang="de-DE" dirty="0" smtClean="0"/>
              <a:t> </a:t>
            </a:r>
            <a:r>
              <a:rPr lang="de-DE" dirty="0" err="1" smtClean="0"/>
              <a:t>full</a:t>
            </a:r>
            <a:r>
              <a:rPr lang="de-DE" dirty="0" smtClean="0"/>
              <a:t> </a:t>
            </a:r>
            <a:r>
              <a:rPr lang="de-DE" dirty="0" err="1" smtClean="0"/>
              <a:t>maturity</a:t>
            </a:r>
            <a:r>
              <a:rPr lang="de-DE" dirty="0" smtClean="0"/>
              <a:t>  </a:t>
            </a:r>
            <a:r>
              <a:rPr lang="de-DE" sz="1600" dirty="0" smtClean="0"/>
              <a:t>(in </a:t>
            </a:r>
            <a:r>
              <a:rPr lang="de-DE" sz="1600" dirty="0" err="1" smtClean="0"/>
              <a:t>terms</a:t>
            </a:r>
            <a:r>
              <a:rPr lang="de-DE" sz="1600" dirty="0" smtClean="0"/>
              <a:t> </a:t>
            </a:r>
            <a:r>
              <a:rPr lang="de-DE" sz="1600" dirty="0" err="1" smtClean="0"/>
              <a:t>of</a:t>
            </a:r>
            <a:r>
              <a:rPr lang="de-DE" sz="1600" dirty="0" smtClean="0"/>
              <a:t> </a:t>
            </a:r>
            <a:r>
              <a:rPr lang="de-DE" sz="1600" dirty="0" err="1" smtClean="0"/>
              <a:t>acceptance</a:t>
            </a:r>
            <a:r>
              <a:rPr lang="de-DE" sz="1600" dirty="0" smtClean="0"/>
              <a:t> </a:t>
            </a:r>
            <a:r>
              <a:rPr lang="de-DE" sz="1600" dirty="0" err="1" smtClean="0"/>
              <a:t>by</a:t>
            </a:r>
            <a:r>
              <a:rPr lang="de-DE" sz="1600" dirty="0" smtClean="0"/>
              <a:t> </a:t>
            </a:r>
            <a:r>
              <a:rPr lang="de-DE" sz="1600" dirty="0" err="1" smtClean="0"/>
              <a:t>industry</a:t>
            </a:r>
            <a:r>
              <a:rPr lang="de-DE" sz="1600" dirty="0" smtClean="0"/>
              <a:t> </a:t>
            </a:r>
            <a:r>
              <a:rPr lang="de-DE" sz="1600" dirty="0" err="1" smtClean="0"/>
              <a:t>and</a:t>
            </a:r>
            <a:r>
              <a:rPr lang="de-DE" sz="1600" dirty="0" smtClean="0"/>
              <a:t> </a:t>
            </a:r>
            <a:r>
              <a:rPr lang="de-DE" sz="1600" dirty="0" err="1" smtClean="0"/>
              <a:t>future</a:t>
            </a:r>
            <a:r>
              <a:rPr lang="de-DE" sz="1600" dirty="0" smtClean="0"/>
              <a:t> </a:t>
            </a:r>
            <a:r>
              <a:rPr lang="de-DE" sz="1600" dirty="0" err="1" smtClean="0"/>
              <a:t>applications</a:t>
            </a:r>
            <a:r>
              <a:rPr lang="de-DE" sz="1600" dirty="0" smtClean="0"/>
              <a:t> in </a:t>
            </a:r>
            <a:r>
              <a:rPr lang="de-DE" sz="1600" dirty="0" err="1" smtClean="0"/>
              <a:t>commercial</a:t>
            </a:r>
            <a:r>
              <a:rPr lang="de-DE" sz="1600" dirty="0" smtClean="0"/>
              <a:t> </a:t>
            </a:r>
            <a:r>
              <a:rPr lang="de-DE" sz="1600" dirty="0" err="1" smtClean="0"/>
              <a:t>projects</a:t>
            </a:r>
            <a:r>
              <a:rPr lang="de-DE" sz="1600" dirty="0" smtClean="0"/>
              <a:t>, resp.)</a:t>
            </a:r>
          </a:p>
          <a:p>
            <a:pPr marL="285750" indent="-285750">
              <a:spcAft>
                <a:spcPts val="1200"/>
              </a:spcAft>
              <a:buFont typeface="Symbol" panose="05050102010706020507" pitchFamily="18" charset="2"/>
              <a:buChar char="-"/>
            </a:pPr>
            <a:r>
              <a:rPr lang="de-DE" dirty="0" err="1"/>
              <a:t>p</a:t>
            </a:r>
            <a:r>
              <a:rPr lang="de-DE" dirty="0" err="1" smtClean="0"/>
              <a:t>resent</a:t>
            </a:r>
            <a:r>
              <a:rPr lang="de-DE" dirty="0" smtClean="0"/>
              <a:t> </a:t>
            </a:r>
            <a:r>
              <a:rPr lang="de-DE" dirty="0" err="1" smtClean="0"/>
              <a:t>activities</a:t>
            </a:r>
            <a:r>
              <a:rPr lang="de-DE" dirty="0" smtClean="0"/>
              <a:t> on </a:t>
            </a:r>
            <a:r>
              <a:rPr lang="de-DE" dirty="0" err="1" smtClean="0"/>
              <a:t>floating</a:t>
            </a:r>
            <a:r>
              <a:rPr lang="de-DE" dirty="0" smtClean="0"/>
              <a:t> </a:t>
            </a:r>
            <a:r>
              <a:rPr lang="de-DE" dirty="0" err="1" smtClean="0"/>
              <a:t>lidar</a:t>
            </a:r>
            <a:r>
              <a:rPr lang="de-DE" dirty="0" smtClean="0"/>
              <a:t> </a:t>
            </a:r>
            <a:r>
              <a:rPr lang="de-DE" dirty="0" err="1" smtClean="0"/>
              <a:t>within</a:t>
            </a:r>
            <a:r>
              <a:rPr lang="de-DE" dirty="0" smtClean="0"/>
              <a:t> IEA Wind Task 32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78686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smtClean="0"/>
              <a:t>Summary / </a:t>
            </a:r>
            <a:r>
              <a:rPr lang="de-DE" dirty="0" err="1" smtClean="0"/>
              <a:t>Conclusions</a:t>
            </a:r>
            <a:endParaRPr lang="de-DE" dirty="0"/>
          </a:p>
        </p:txBody>
      </p:sp>
      <p:pic>
        <p:nvPicPr>
          <p:cNvPr id="5" name="Picture 7" descr="C:\Users\gotjul\Desktop\index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0" y="3778577"/>
            <a:ext cx="3050345" cy="1022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feld 6"/>
          <p:cNvSpPr txBox="1"/>
          <p:nvPr/>
        </p:nvSpPr>
        <p:spPr>
          <a:xfrm>
            <a:off x="831851" y="1524000"/>
            <a:ext cx="75438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 smtClean="0"/>
              <a:t>Objectives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this</a:t>
            </a:r>
            <a:r>
              <a:rPr lang="de-DE" dirty="0" smtClean="0"/>
              <a:t> </a:t>
            </a:r>
            <a:r>
              <a:rPr lang="de-DE" dirty="0" err="1" smtClean="0"/>
              <a:t>presentation</a:t>
            </a:r>
            <a:r>
              <a:rPr lang="de-DE" dirty="0" smtClean="0"/>
              <a:t> </a:t>
            </a:r>
            <a:r>
              <a:rPr lang="de-DE" dirty="0" err="1" smtClean="0"/>
              <a:t>have</a:t>
            </a:r>
            <a:r>
              <a:rPr lang="de-DE" dirty="0" smtClean="0"/>
              <a:t> </a:t>
            </a:r>
            <a:r>
              <a:rPr lang="de-DE" dirty="0" err="1" smtClean="0"/>
              <a:t>been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…</a:t>
            </a:r>
          </a:p>
          <a:p>
            <a:pPr marL="285750" indent="-285750">
              <a:buFont typeface="Symbol" panose="05050102010706020507" pitchFamily="18" charset="2"/>
              <a:buChar char="-"/>
            </a:pPr>
            <a:r>
              <a:rPr lang="de-DE" dirty="0" err="1" smtClean="0"/>
              <a:t>give</a:t>
            </a:r>
            <a:r>
              <a:rPr lang="de-DE" dirty="0" smtClean="0"/>
              <a:t> an </a:t>
            </a:r>
            <a:r>
              <a:rPr lang="de-DE" dirty="0" err="1" smtClean="0"/>
              <a:t>overview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current</a:t>
            </a:r>
            <a:r>
              <a:rPr lang="de-DE" dirty="0" smtClean="0"/>
              <a:t> </a:t>
            </a:r>
            <a:r>
              <a:rPr lang="de-DE" dirty="0" err="1" smtClean="0"/>
              <a:t>status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floating</a:t>
            </a:r>
            <a:r>
              <a:rPr lang="de-DE" dirty="0" smtClean="0"/>
              <a:t> </a:t>
            </a:r>
            <a:r>
              <a:rPr lang="de-DE" dirty="0" err="1" smtClean="0"/>
              <a:t>lidar</a:t>
            </a:r>
            <a:r>
              <a:rPr lang="de-DE" dirty="0" smtClean="0"/>
              <a:t> </a:t>
            </a:r>
            <a:r>
              <a:rPr lang="de-DE" dirty="0" err="1" smtClean="0"/>
              <a:t>technology</a:t>
            </a:r>
            <a:r>
              <a:rPr lang="de-DE" dirty="0" smtClean="0"/>
              <a:t>;</a:t>
            </a:r>
          </a:p>
          <a:p>
            <a:pPr marL="285750" indent="-285750">
              <a:buFont typeface="Symbol" panose="05050102010706020507" pitchFamily="18" charset="2"/>
              <a:buChar char="-"/>
            </a:pPr>
            <a:r>
              <a:rPr lang="de-DE" dirty="0" smtClean="0"/>
              <a:t>Elaborate on </a:t>
            </a:r>
            <a:r>
              <a:rPr lang="de-DE" dirty="0" err="1" smtClean="0"/>
              <a:t>what</a:t>
            </a:r>
            <a:r>
              <a:rPr lang="de-DE" dirty="0" smtClean="0"/>
              <a:t> </a:t>
            </a:r>
            <a:r>
              <a:rPr lang="de-DE" dirty="0" err="1" smtClean="0"/>
              <a:t>is</a:t>
            </a:r>
            <a:r>
              <a:rPr lang="de-DE" dirty="0" smtClean="0"/>
              <a:t> </a:t>
            </a:r>
            <a:r>
              <a:rPr lang="de-DE" dirty="0" err="1" smtClean="0"/>
              <a:t>needed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technology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reach</a:t>
            </a:r>
            <a:r>
              <a:rPr lang="de-DE" dirty="0" smtClean="0"/>
              <a:t> </a:t>
            </a:r>
            <a:r>
              <a:rPr lang="de-DE" dirty="0" err="1" smtClean="0"/>
              <a:t>full</a:t>
            </a:r>
            <a:r>
              <a:rPr lang="de-DE" dirty="0" smtClean="0"/>
              <a:t> </a:t>
            </a:r>
            <a:r>
              <a:rPr lang="de-DE" dirty="0" err="1" smtClean="0"/>
              <a:t>maturity</a:t>
            </a:r>
            <a:r>
              <a:rPr lang="de-DE" dirty="0" smtClean="0"/>
              <a:t> (in </a:t>
            </a:r>
            <a:r>
              <a:rPr lang="de-DE" dirty="0" err="1" smtClean="0"/>
              <a:t>terms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acceptance</a:t>
            </a:r>
            <a:r>
              <a:rPr lang="de-DE" dirty="0" smtClean="0"/>
              <a:t> </a:t>
            </a:r>
            <a:r>
              <a:rPr lang="de-DE" dirty="0" err="1" smtClean="0"/>
              <a:t>by</a:t>
            </a:r>
            <a:r>
              <a:rPr lang="de-DE" dirty="0" smtClean="0"/>
              <a:t> </a:t>
            </a:r>
            <a:r>
              <a:rPr lang="de-DE" dirty="0" err="1" smtClean="0"/>
              <a:t>industry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future</a:t>
            </a:r>
            <a:r>
              <a:rPr lang="de-DE" dirty="0" smtClean="0"/>
              <a:t> </a:t>
            </a:r>
            <a:r>
              <a:rPr lang="de-DE" dirty="0" err="1" smtClean="0"/>
              <a:t>applications</a:t>
            </a:r>
            <a:r>
              <a:rPr lang="de-DE" dirty="0" smtClean="0"/>
              <a:t> in </a:t>
            </a:r>
            <a:r>
              <a:rPr lang="de-DE" dirty="0" err="1" smtClean="0"/>
              <a:t>commercial</a:t>
            </a:r>
            <a:r>
              <a:rPr lang="de-DE" dirty="0" smtClean="0"/>
              <a:t> </a:t>
            </a:r>
            <a:r>
              <a:rPr lang="de-DE" dirty="0" err="1" smtClean="0"/>
              <a:t>projects</a:t>
            </a:r>
            <a:r>
              <a:rPr lang="de-DE" dirty="0" smtClean="0"/>
              <a:t>, resp.)</a:t>
            </a:r>
          </a:p>
          <a:p>
            <a:pPr marL="285750" indent="-285750">
              <a:buFont typeface="Symbol" panose="05050102010706020507" pitchFamily="18" charset="2"/>
              <a:buChar char="-"/>
            </a:pPr>
            <a:r>
              <a:rPr lang="de-DE" dirty="0" err="1" smtClean="0"/>
              <a:t>Present</a:t>
            </a:r>
            <a:r>
              <a:rPr lang="de-DE" dirty="0" smtClean="0"/>
              <a:t> </a:t>
            </a:r>
            <a:r>
              <a:rPr lang="de-DE" dirty="0" err="1" smtClean="0"/>
              <a:t>activities</a:t>
            </a:r>
            <a:r>
              <a:rPr lang="de-DE" dirty="0" smtClean="0"/>
              <a:t> on </a:t>
            </a:r>
            <a:r>
              <a:rPr lang="de-DE" dirty="0" err="1" smtClean="0"/>
              <a:t>floating</a:t>
            </a:r>
            <a:r>
              <a:rPr lang="de-DE" dirty="0" smtClean="0"/>
              <a:t> </a:t>
            </a:r>
            <a:r>
              <a:rPr lang="de-DE" dirty="0" err="1" smtClean="0"/>
              <a:t>lidar</a:t>
            </a:r>
            <a:r>
              <a:rPr lang="de-DE" dirty="0" smtClean="0"/>
              <a:t> </a:t>
            </a:r>
            <a:r>
              <a:rPr lang="de-DE" dirty="0" err="1" smtClean="0"/>
              <a:t>within</a:t>
            </a:r>
            <a:r>
              <a:rPr lang="de-DE" dirty="0" smtClean="0"/>
              <a:t> IEA Wind Task 32</a:t>
            </a:r>
            <a:endParaRPr lang="de-DE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84" t="1971" r="4423" b="2807"/>
          <a:stretch/>
        </p:blipFill>
        <p:spPr bwMode="auto">
          <a:xfrm>
            <a:off x="1285924" y="1382486"/>
            <a:ext cx="6708726" cy="4208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Ellipse 5"/>
          <p:cNvSpPr/>
          <p:nvPr/>
        </p:nvSpPr>
        <p:spPr>
          <a:xfrm>
            <a:off x="1136650" y="1371600"/>
            <a:ext cx="1676400" cy="370114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hteck 7"/>
          <p:cNvSpPr/>
          <p:nvPr/>
        </p:nvSpPr>
        <p:spPr>
          <a:xfrm>
            <a:off x="1289050" y="990600"/>
            <a:ext cx="6096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 dirty="0">
                <a:solidFill>
                  <a:srgbClr val="C00000"/>
                </a:solidFill>
              </a:rPr>
              <a:t>http://www.ieawindtask32.org/meetings/workshops/</a:t>
            </a:r>
          </a:p>
        </p:txBody>
      </p:sp>
    </p:spTree>
    <p:extLst>
      <p:ext uri="{BB962C8B-B14F-4D97-AF65-F5344CB8AC3E}">
        <p14:creationId xmlns:p14="http://schemas.microsoft.com/office/powerpoint/2010/main" val="3846854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xfrm>
            <a:off x="457200" y="2914218"/>
            <a:ext cx="8223250" cy="438582"/>
          </a:xfrm>
        </p:spPr>
        <p:txBody>
          <a:bodyPr vert="horz" wrap="square" rtlCol="0">
            <a:spAutoFit/>
          </a:bodyPr>
          <a:lstStyle/>
          <a:p>
            <a:pPr marL="127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50" spc="75" dirty="0" smtClean="0"/>
              <a:t>Thank you </a:t>
            </a:r>
            <a:r>
              <a:rPr lang="en-US" sz="2850" spc="75" dirty="0"/>
              <a:t>f</a:t>
            </a:r>
            <a:r>
              <a:rPr lang="en-US" sz="2850" spc="75" dirty="0" smtClean="0"/>
              <a:t>or </a:t>
            </a:r>
            <a:r>
              <a:rPr lang="en-US" sz="2850" spc="75" dirty="0"/>
              <a:t>y</a:t>
            </a:r>
            <a:r>
              <a:rPr lang="en-US" sz="2850" spc="75" dirty="0" smtClean="0"/>
              <a:t>our </a:t>
            </a:r>
            <a:r>
              <a:rPr lang="en-US" sz="2850" spc="75" dirty="0"/>
              <a:t>a</a:t>
            </a:r>
            <a:r>
              <a:rPr lang="en-US" sz="2850" spc="75" dirty="0" smtClean="0"/>
              <a:t>ttention.</a:t>
            </a:r>
            <a:endParaRPr lang="en-US" sz="2850" dirty="0"/>
          </a:p>
        </p:txBody>
      </p:sp>
      <p:sp>
        <p:nvSpPr>
          <p:cNvPr id="16389" name="object 4"/>
          <p:cNvSpPr txBox="1">
            <a:spLocks noChangeArrowheads="1"/>
          </p:cNvSpPr>
          <p:nvPr/>
        </p:nvSpPr>
        <p:spPr bwMode="auto">
          <a:xfrm>
            <a:off x="2435225" y="3959423"/>
            <a:ext cx="42672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Frutiger LT Com 45 Light" panose="020B0303030504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utiger LT Com 45 Light" panose="020B0303030504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utiger LT Com 45 Light" panose="020B0303030504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utiger LT Com 45 Light" panose="020B0303030504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utiger LT Com 45 Light" panose="020B0303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utiger LT Com 45 Light" panose="020B0303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utiger LT Com 45 Light" panose="020B0303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utiger LT Com 45 Light" panose="020B0303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utiger LT Com 45 Light" panose="020B0303030504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2013"/>
              </a:spcBef>
            </a:pPr>
            <a:r>
              <a:rPr lang="en-US" altLang="en-US" sz="2000" dirty="0" smtClean="0"/>
              <a:t>julia.gottschall@iwes.fraunhofer.de</a:t>
            </a:r>
            <a:endParaRPr lang="en-US" alt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377825"/>
            <a:ext cx="6122988" cy="717550"/>
          </a:xfrm>
        </p:spPr>
        <p:txBody>
          <a:bodyPr vert="horz" wrap="square" rtlCol="0">
            <a:spAutoFit/>
          </a:bodyPr>
          <a:lstStyle/>
          <a:p>
            <a:pPr marL="12700" algn="l" eaLnBrk="1" fontAlgn="auto" hangingPunct="1">
              <a:lnSpc>
                <a:spcPts val="284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/>
              <a:t>Acknowledgements</a:t>
            </a:r>
            <a:br>
              <a:rPr lang="en-US" dirty="0" smtClean="0"/>
            </a:br>
            <a:r>
              <a:rPr lang="en-US" dirty="0" err="1" smtClean="0"/>
              <a:t>Fraunhofer</a:t>
            </a:r>
            <a:r>
              <a:rPr lang="en-US" dirty="0" smtClean="0"/>
              <a:t> IWES is funded by the:</a:t>
            </a:r>
            <a:endParaRPr lang="en-US" spc="-10" dirty="0"/>
          </a:p>
        </p:txBody>
      </p:sp>
      <p:sp>
        <p:nvSpPr>
          <p:cNvPr id="5" name="object 5"/>
          <p:cNvSpPr txBox="1"/>
          <p:nvPr/>
        </p:nvSpPr>
        <p:spPr>
          <a:xfrm>
            <a:off x="444500" y="1624013"/>
            <a:ext cx="5721350" cy="1139825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12700" eaLnBrk="1" fontAlgn="auto" hangingPunct="1">
              <a:lnSpc>
                <a:spcPts val="175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500" b="1" dirty="0">
                <a:latin typeface="+mn-lt"/>
                <a:cs typeface="Frutiger LT Com 45 Light"/>
              </a:rPr>
              <a:t>Federal Republic of Germany</a:t>
            </a:r>
          </a:p>
          <a:p>
            <a:pPr marL="12700" eaLnBrk="1" fontAlgn="auto" hangingPunct="1">
              <a:lnSpc>
                <a:spcPts val="175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500" b="1" dirty="0">
                <a:latin typeface="+mn-lt"/>
                <a:cs typeface="Frutiger LT Com 45 Light"/>
              </a:rPr>
              <a:t/>
            </a:r>
            <a:br>
              <a:rPr lang="en-US" sz="1500" b="1" dirty="0">
                <a:latin typeface="+mn-lt"/>
                <a:cs typeface="Frutiger LT Com 45 Light"/>
              </a:rPr>
            </a:br>
            <a:r>
              <a:rPr lang="en-US" sz="1500" b="1" dirty="0">
                <a:latin typeface="+mn-lt"/>
                <a:cs typeface="Frutiger LT Com 45 Light"/>
              </a:rPr>
              <a:t>Federal Ministry for Economic Affairs and Energy</a:t>
            </a:r>
          </a:p>
          <a:p>
            <a:pPr eaLnBrk="1" fontAlgn="auto" hangingPunct="1">
              <a:spcBef>
                <a:spcPts val="43"/>
              </a:spcBef>
              <a:spcAft>
                <a:spcPts val="0"/>
              </a:spcAft>
              <a:defRPr/>
            </a:pPr>
            <a:endParaRPr lang="en-US" sz="1400" dirty="0">
              <a:latin typeface="Times New Roman"/>
              <a:cs typeface="Times New Roman"/>
            </a:endParaRPr>
          </a:p>
          <a:p>
            <a:pPr marL="12700" eaLnBrk="1" fontAlgn="auto" hangingPunct="1">
              <a:lnSpc>
                <a:spcPts val="175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500" b="1" dirty="0">
                <a:latin typeface="+mn-lt"/>
                <a:cs typeface="Frutiger LT Com 45 Light"/>
              </a:rPr>
              <a:t>Federal Ministry of Education and Research</a:t>
            </a:r>
          </a:p>
        </p:txBody>
      </p:sp>
      <p:sp>
        <p:nvSpPr>
          <p:cNvPr id="15364" name="object 7"/>
          <p:cNvSpPr>
            <a:spLocks noChangeArrowheads="1"/>
          </p:cNvSpPr>
          <p:nvPr/>
        </p:nvSpPr>
        <p:spPr bwMode="auto">
          <a:xfrm>
            <a:off x="6442075" y="4514850"/>
            <a:ext cx="1025525" cy="503238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Frutiger LT Com 45 Light" panose="020B0303030504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utiger LT Com 45 Light" panose="020B0303030504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utiger LT Com 45 Light" panose="020B0303030504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utiger LT Com 45 Light" panose="020B0303030504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utiger LT Com 45 Light" panose="020B0303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utiger LT Com 45 Light" panose="020B0303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utiger LT Com 45 Light" panose="020B0303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utiger LT Com 45 Light" panose="020B0303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utiger LT Com 45 Light" panose="020B0303030504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" name="object 8"/>
          <p:cNvSpPr/>
          <p:nvPr/>
        </p:nvSpPr>
        <p:spPr>
          <a:xfrm>
            <a:off x="5904000" y="5328780"/>
            <a:ext cx="1332000" cy="566178"/>
          </a:xfrm>
          <a:prstGeom prst="rect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28727" r="-118531"/>
            </a:stretch>
          </a:blip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>
              <a:latin typeface="+mn-lt"/>
              <a:cs typeface="+mn-cs"/>
            </a:endParaRPr>
          </a:p>
        </p:txBody>
      </p:sp>
      <p:sp>
        <p:nvSpPr>
          <p:cNvPr id="15369" name="object 5"/>
          <p:cNvSpPr txBox="1">
            <a:spLocks noChangeArrowheads="1"/>
          </p:cNvSpPr>
          <p:nvPr/>
        </p:nvSpPr>
        <p:spPr bwMode="auto">
          <a:xfrm>
            <a:off x="436563" y="3186113"/>
            <a:ext cx="5721350" cy="2605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238125" indent="-227013">
              <a:defRPr>
                <a:solidFill>
                  <a:schemeClr val="tx1"/>
                </a:solidFill>
                <a:latin typeface="Frutiger LT Com 45 Light" panose="020B0303030504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utiger LT Com 45 Light" panose="020B0303030504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utiger LT Com 45 Light" panose="020B0303030504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utiger LT Com 45 Light" panose="020B0303030504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utiger LT Com 45 Light" panose="020B0303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utiger LT Com 45 Light" panose="020B0303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utiger LT Com 45 Light" panose="020B0303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utiger LT Com 45 Light" panose="020B0303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utiger LT Com 45 Light" panose="020B0303030504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53000"/>
              </a:lnSpc>
              <a:spcBef>
                <a:spcPts val="1288"/>
              </a:spcBef>
            </a:pPr>
            <a:r>
              <a:rPr lang="en-US" altLang="en-US" sz="1500" b="1"/>
              <a:t>European Regional Development Fund (ERDF):</a:t>
            </a:r>
          </a:p>
          <a:p>
            <a:pPr eaLnBrk="1" hangingPunct="1">
              <a:lnSpc>
                <a:spcPct val="153000"/>
              </a:lnSpc>
              <a:spcBef>
                <a:spcPts val="1288"/>
              </a:spcBef>
            </a:pPr>
            <a:r>
              <a:rPr lang="en-US" altLang="en-US" sz="1500" b="1"/>
              <a:t>  Federal State of Bremen</a:t>
            </a:r>
            <a:endParaRPr lang="en-US" altLang="en-US" sz="1500"/>
          </a:p>
          <a:p>
            <a:pPr eaLnBrk="1" hangingPunct="1">
              <a:spcBef>
                <a:spcPts val="275"/>
              </a:spcBef>
              <a:buFontTx/>
              <a:buBlip>
                <a:blip r:embed="rId4"/>
              </a:buBlip>
            </a:pPr>
            <a:r>
              <a:rPr lang="en-US" altLang="en-US" sz="1500"/>
              <a:t>Senator of Civil Engineering, Environment and Transportation </a:t>
            </a:r>
          </a:p>
          <a:p>
            <a:pPr eaLnBrk="1" hangingPunct="1">
              <a:spcBef>
                <a:spcPts val="275"/>
              </a:spcBef>
              <a:buFontTx/>
              <a:buBlip>
                <a:blip r:embed="rId4"/>
              </a:buBlip>
            </a:pPr>
            <a:r>
              <a:rPr lang="en-US" altLang="en-US" sz="1500"/>
              <a:t>Senator of Economy, Labor and Ports</a:t>
            </a:r>
          </a:p>
          <a:p>
            <a:pPr eaLnBrk="1" hangingPunct="1">
              <a:spcBef>
                <a:spcPts val="275"/>
              </a:spcBef>
              <a:buFontTx/>
              <a:buBlip>
                <a:blip r:embed="rId4"/>
              </a:buBlip>
            </a:pPr>
            <a:r>
              <a:rPr lang="en-US" altLang="en-US" sz="1500"/>
              <a:t>Senator of Science, Health and Consumer Protection </a:t>
            </a:r>
          </a:p>
          <a:p>
            <a:pPr eaLnBrk="1" hangingPunct="1">
              <a:spcBef>
                <a:spcPts val="275"/>
              </a:spcBef>
              <a:buFontTx/>
              <a:buBlip>
                <a:blip r:embed="rId4"/>
              </a:buBlip>
            </a:pPr>
            <a:r>
              <a:rPr lang="en-US" altLang="en-US" sz="1500"/>
              <a:t>Bremerhavener Gesellschaft für Investitions-</a:t>
            </a:r>
            <a:br>
              <a:rPr lang="en-US" altLang="en-US" sz="1500"/>
            </a:br>
            <a:r>
              <a:rPr lang="en-US" altLang="en-US" sz="1500"/>
              <a:t>Förderung und Stadtentwicklung GmbH</a:t>
            </a:r>
          </a:p>
          <a:p>
            <a:pPr eaLnBrk="1" hangingPunct="1">
              <a:spcBef>
                <a:spcPts val="13"/>
              </a:spcBef>
            </a:pPr>
            <a:endParaRPr lang="en-US" altLang="en-US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en-US" sz="1500" b="1"/>
              <a:t>Federal State of Lower Saxony</a:t>
            </a:r>
            <a:endParaRPr lang="en-US" altLang="en-US" sz="1500"/>
          </a:p>
        </p:txBody>
      </p:sp>
      <p:pic>
        <p:nvPicPr>
          <p:cNvPr id="15370" name="Grafik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24" b="24625"/>
          <a:stretch>
            <a:fillRect/>
          </a:stretch>
        </p:blipFill>
        <p:spPr bwMode="auto">
          <a:xfrm>
            <a:off x="6172200" y="1435100"/>
            <a:ext cx="1822450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1" name="Grafik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8900" y="2428875"/>
            <a:ext cx="1192213" cy="65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2" name="Grafik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2550" y="3810000"/>
            <a:ext cx="2257425" cy="42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3" name="Grafik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0775" y="5337175"/>
            <a:ext cx="119062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57200" y="457200"/>
            <a:ext cx="8223250" cy="738664"/>
          </a:xfrm>
        </p:spPr>
        <p:txBody>
          <a:bodyPr/>
          <a:lstStyle/>
          <a:p>
            <a:pPr algn="l"/>
            <a:r>
              <a:rPr lang="de-DE" dirty="0" err="1" smtClean="0"/>
              <a:t>Introduction</a:t>
            </a:r>
            <a:r>
              <a:rPr lang="de-DE" dirty="0" smtClean="0"/>
              <a:t> II</a:t>
            </a:r>
            <a:br>
              <a:rPr lang="de-DE" dirty="0" smtClean="0"/>
            </a:br>
            <a:endParaRPr lang="de-DE" dirty="0"/>
          </a:p>
        </p:txBody>
      </p:sp>
      <p:sp>
        <p:nvSpPr>
          <p:cNvPr id="9" name="Textfeld 8"/>
          <p:cNvSpPr txBox="1"/>
          <p:nvPr/>
        </p:nvSpPr>
        <p:spPr>
          <a:xfrm>
            <a:off x="570919" y="1066800"/>
            <a:ext cx="4442242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Wind </a:t>
            </a:r>
            <a:r>
              <a:rPr lang="de-DE" dirty="0" err="1"/>
              <a:t>l</a:t>
            </a:r>
            <a:r>
              <a:rPr lang="de-DE" dirty="0" err="1" smtClean="0"/>
              <a:t>idar</a:t>
            </a:r>
            <a:r>
              <a:rPr lang="de-DE" dirty="0" smtClean="0"/>
              <a:t> </a:t>
            </a:r>
            <a:r>
              <a:rPr lang="de-DE" dirty="0" err="1" smtClean="0"/>
              <a:t>technology</a:t>
            </a:r>
            <a:r>
              <a:rPr lang="de-DE" dirty="0" smtClean="0"/>
              <a:t>…		</a:t>
            </a:r>
          </a:p>
          <a:p>
            <a:endParaRPr lang="de-DE" dirty="0"/>
          </a:p>
          <a:p>
            <a:endParaRPr lang="de-DE" dirty="0" smtClean="0"/>
          </a:p>
          <a:p>
            <a:r>
              <a:rPr lang="de-DE" b="1" dirty="0" smtClean="0"/>
              <a:t>offshore</a:t>
            </a:r>
            <a:r>
              <a:rPr lang="de-DE" dirty="0" smtClean="0"/>
              <a:t> – </a:t>
            </a:r>
            <a:r>
              <a:rPr lang="de-DE" dirty="0" err="1" smtClean="0"/>
              <a:t>even</a:t>
            </a:r>
            <a:r>
              <a:rPr lang="de-DE" dirty="0" smtClean="0"/>
              <a:t> larger </a:t>
            </a:r>
            <a:r>
              <a:rPr lang="de-DE" dirty="0" err="1" smtClean="0"/>
              <a:t>cost</a:t>
            </a:r>
            <a:r>
              <a:rPr lang="de-DE" dirty="0" smtClean="0"/>
              <a:t> </a:t>
            </a:r>
            <a:r>
              <a:rPr lang="de-DE" dirty="0" err="1" smtClean="0"/>
              <a:t>benefits</a:t>
            </a:r>
            <a:r>
              <a:rPr lang="de-DE" dirty="0" smtClean="0"/>
              <a:t> (!) –</a:t>
            </a:r>
          </a:p>
          <a:p>
            <a:endParaRPr lang="de-DE" dirty="0"/>
          </a:p>
          <a:p>
            <a:r>
              <a:rPr lang="de-DE" dirty="0" err="1" smtClean="0"/>
              <a:t>with</a:t>
            </a:r>
            <a:r>
              <a:rPr lang="de-DE" dirty="0" smtClean="0"/>
              <a:t> </a:t>
            </a:r>
            <a:r>
              <a:rPr lang="de-DE" dirty="0" err="1" smtClean="0"/>
              <a:t>lidar</a:t>
            </a:r>
            <a:r>
              <a:rPr lang="de-DE" dirty="0" smtClean="0"/>
              <a:t> </a:t>
            </a:r>
            <a:r>
              <a:rPr lang="de-DE" dirty="0" err="1" smtClean="0"/>
              <a:t>devices</a:t>
            </a:r>
            <a:r>
              <a:rPr lang="de-DE" dirty="0" smtClean="0"/>
              <a:t> </a:t>
            </a:r>
            <a:r>
              <a:rPr lang="de-DE" dirty="0" err="1" smtClean="0"/>
              <a:t>integrated</a:t>
            </a:r>
            <a:r>
              <a:rPr lang="de-DE" dirty="0" smtClean="0"/>
              <a:t> in / on top </a:t>
            </a:r>
            <a:r>
              <a:rPr lang="de-DE" dirty="0" err="1" smtClean="0"/>
              <a:t>of</a:t>
            </a:r>
            <a:r>
              <a:rPr lang="de-DE" dirty="0" smtClean="0"/>
              <a:t>  </a:t>
            </a:r>
          </a:p>
          <a:p>
            <a:endParaRPr lang="de-DE" dirty="0"/>
          </a:p>
          <a:p>
            <a:r>
              <a:rPr lang="de-DE" dirty="0" err="1" smtClean="0"/>
              <a:t>floating</a:t>
            </a:r>
            <a:r>
              <a:rPr lang="de-DE" dirty="0" smtClean="0"/>
              <a:t> </a:t>
            </a:r>
            <a:r>
              <a:rPr lang="de-DE" dirty="0" err="1" smtClean="0"/>
              <a:t>platforms</a:t>
            </a:r>
            <a:r>
              <a:rPr lang="de-DE" dirty="0" smtClean="0"/>
              <a:t> </a:t>
            </a:r>
            <a:r>
              <a:rPr lang="de-DE" dirty="0" err="1" smtClean="0"/>
              <a:t>or</a:t>
            </a:r>
            <a:r>
              <a:rPr lang="de-DE" dirty="0" smtClean="0"/>
              <a:t> </a:t>
            </a:r>
            <a:r>
              <a:rPr lang="de-DE" dirty="0" err="1" smtClean="0"/>
              <a:t>buoys</a:t>
            </a:r>
            <a:r>
              <a:rPr lang="de-DE" dirty="0" smtClean="0"/>
              <a:t>, resp. </a:t>
            </a:r>
          </a:p>
          <a:p>
            <a:endParaRPr lang="de-DE" dirty="0"/>
          </a:p>
          <a:p>
            <a:r>
              <a:rPr lang="de-DE" dirty="0" smtClean="0"/>
              <a:t>(</a:t>
            </a:r>
            <a:r>
              <a:rPr lang="de-DE" dirty="0" smtClean="0">
                <a:sym typeface="Symbol"/>
              </a:rPr>
              <a:t> </a:t>
            </a:r>
            <a:r>
              <a:rPr lang="de-DE" i="1" dirty="0" err="1" smtClean="0"/>
              <a:t>floating</a:t>
            </a:r>
            <a:r>
              <a:rPr lang="de-DE" i="1" dirty="0" smtClean="0"/>
              <a:t> </a:t>
            </a:r>
            <a:r>
              <a:rPr lang="de-DE" i="1" dirty="0" err="1" smtClean="0"/>
              <a:t>lidar</a:t>
            </a:r>
            <a:r>
              <a:rPr lang="de-DE" i="1" dirty="0" smtClean="0"/>
              <a:t> </a:t>
            </a:r>
            <a:r>
              <a:rPr lang="de-DE" i="1" dirty="0" err="1" smtClean="0"/>
              <a:t>systems</a:t>
            </a:r>
            <a:r>
              <a:rPr lang="de-DE" dirty="0" smtClean="0"/>
              <a:t>)  </a:t>
            </a:r>
            <a:endParaRPr lang="de-DE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74" r="12413"/>
          <a:stretch/>
        </p:blipFill>
        <p:spPr bwMode="auto">
          <a:xfrm>
            <a:off x="5040930" y="990600"/>
            <a:ext cx="3330527" cy="3992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8666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57200" y="316468"/>
            <a:ext cx="8223250" cy="369332"/>
          </a:xfrm>
        </p:spPr>
        <p:txBody>
          <a:bodyPr/>
          <a:lstStyle/>
          <a:p>
            <a:pPr algn="l"/>
            <a:r>
              <a:rPr lang="de-DE" dirty="0" err="1" smtClean="0"/>
              <a:t>Introduction</a:t>
            </a:r>
            <a:r>
              <a:rPr lang="de-DE" dirty="0" smtClean="0"/>
              <a:t> III</a:t>
            </a:r>
            <a:endParaRPr lang="de-DE" dirty="0"/>
          </a:p>
        </p:txBody>
      </p:sp>
      <p:pic>
        <p:nvPicPr>
          <p:cNvPr id="2050" name="Picture 2" descr="C:\Users\gotjul\Desktop\Bildmaterial_FloatingLidar\CS20130802IWES_LidarProdukt01b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07" t="40323" r="25711" b="14933"/>
          <a:stretch/>
        </p:blipFill>
        <p:spPr bwMode="auto">
          <a:xfrm>
            <a:off x="257284" y="939781"/>
            <a:ext cx="1031766" cy="1564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gotjul\Desktop\Bildmaterial_FloatingLidar\boje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16"/>
          <a:stretch/>
        </p:blipFill>
        <p:spPr bwMode="auto">
          <a:xfrm>
            <a:off x="1567740" y="990600"/>
            <a:ext cx="1541767" cy="1385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gotjul\Desktop\Bildmaterial_FloatingLidar\AXYS-3E-Join-Forces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876" y="2590800"/>
            <a:ext cx="1526381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gotjul\Desktop\Bildmaterial_FloatingLidar\Renewables 1 1200x650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94" t="12333" r="36806" b="13082"/>
          <a:stretch/>
        </p:blipFill>
        <p:spPr bwMode="auto">
          <a:xfrm>
            <a:off x="222813" y="3929741"/>
            <a:ext cx="1447747" cy="1949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gotjul\Desktop\Bildmaterial_FloatingLidar\Projet BLIDAR HD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481" t="23096" r="9418" b="388"/>
          <a:stretch/>
        </p:blipFill>
        <p:spPr bwMode="auto">
          <a:xfrm>
            <a:off x="1898650" y="2470150"/>
            <a:ext cx="1192382" cy="1720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gotjul\Desktop\Bildmaterial_FloatingLidar\004660469_1-ea5c85db590576cdcd7e623b9ce98b1e.pn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00" t="20416" r="4000" b="6009"/>
          <a:stretch/>
        </p:blipFill>
        <p:spPr bwMode="auto">
          <a:xfrm>
            <a:off x="1898650" y="4382621"/>
            <a:ext cx="1130121" cy="1484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feld 10"/>
          <p:cNvSpPr txBox="1"/>
          <p:nvPr/>
        </p:nvSpPr>
        <p:spPr>
          <a:xfrm>
            <a:off x="3270250" y="1066800"/>
            <a:ext cx="6477000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de-DE" sz="1600" dirty="0" err="1" smtClean="0"/>
              <a:t>Variety</a:t>
            </a:r>
            <a:r>
              <a:rPr lang="de-DE" sz="1600" dirty="0" smtClean="0"/>
              <a:t> </a:t>
            </a:r>
            <a:r>
              <a:rPr lang="de-DE" sz="1600" dirty="0" err="1" smtClean="0"/>
              <a:t>of</a:t>
            </a:r>
            <a:r>
              <a:rPr lang="de-DE" sz="1600" dirty="0" smtClean="0"/>
              <a:t> </a:t>
            </a:r>
            <a:r>
              <a:rPr lang="de-DE" sz="1600" dirty="0" err="1" smtClean="0"/>
              <a:t>realisations</a:t>
            </a:r>
            <a:r>
              <a:rPr lang="de-DE" sz="1600" dirty="0" smtClean="0"/>
              <a:t> / </a:t>
            </a:r>
            <a:r>
              <a:rPr lang="de-DE" sz="1600" dirty="0" err="1" smtClean="0"/>
              <a:t>designs</a:t>
            </a:r>
            <a:r>
              <a:rPr lang="de-DE" sz="1600" dirty="0" smtClean="0"/>
              <a:t> </a:t>
            </a:r>
            <a:r>
              <a:rPr lang="de-DE" sz="1600" dirty="0" err="1" smtClean="0"/>
              <a:t>available</a:t>
            </a:r>
            <a:r>
              <a:rPr lang="de-DE" sz="1600" dirty="0" smtClean="0"/>
              <a:t> </a:t>
            </a:r>
            <a:r>
              <a:rPr lang="de-DE" sz="1600" dirty="0" err="1" smtClean="0"/>
              <a:t>today</a:t>
            </a:r>
            <a:r>
              <a:rPr lang="de-DE" sz="1600" dirty="0" smtClean="0"/>
              <a:t> (</a:t>
            </a:r>
            <a:r>
              <a:rPr lang="de-DE" sz="1600" dirty="0" smtClean="0">
                <a:sym typeface="Symbol"/>
              </a:rPr>
              <a:t> </a:t>
            </a:r>
            <a:r>
              <a:rPr lang="de-DE" sz="1600" dirty="0" err="1" smtClean="0">
                <a:sym typeface="Symbol"/>
              </a:rPr>
              <a:t>picture</a:t>
            </a:r>
            <a:r>
              <a:rPr lang="de-DE" sz="1600" dirty="0" smtClean="0">
                <a:sym typeface="Symbol"/>
              </a:rPr>
              <a:t> </a:t>
            </a:r>
          </a:p>
          <a:p>
            <a:pPr>
              <a:spcAft>
                <a:spcPts val="600"/>
              </a:spcAft>
            </a:pPr>
            <a:r>
              <a:rPr lang="de-DE" sz="1600" dirty="0" err="1" smtClean="0">
                <a:sym typeface="Symbol"/>
              </a:rPr>
              <a:t>gallery</a:t>
            </a:r>
            <a:r>
              <a:rPr lang="de-DE" sz="1600" dirty="0" smtClean="0">
                <a:sym typeface="Symbol"/>
              </a:rPr>
              <a:t> </a:t>
            </a:r>
            <a:r>
              <a:rPr lang="de-DE" sz="1600" i="1" dirty="0" err="1" smtClean="0">
                <a:sym typeface="Symbol"/>
              </a:rPr>
              <a:t>and</a:t>
            </a:r>
            <a:r>
              <a:rPr lang="de-DE" sz="1600" i="1" dirty="0" smtClean="0">
                <a:sym typeface="Symbol"/>
              </a:rPr>
              <a:t> </a:t>
            </a:r>
            <a:r>
              <a:rPr lang="de-DE" sz="1600" i="1" dirty="0" err="1" smtClean="0">
                <a:sym typeface="Symbol"/>
              </a:rPr>
              <a:t>others</a:t>
            </a:r>
            <a:r>
              <a:rPr lang="de-DE" sz="1600" dirty="0" smtClean="0"/>
              <a:t>)</a:t>
            </a:r>
          </a:p>
          <a:p>
            <a:pPr>
              <a:spcAft>
                <a:spcPts val="600"/>
              </a:spcAft>
            </a:pPr>
            <a:endParaRPr lang="de-DE" sz="1600" dirty="0"/>
          </a:p>
          <a:p>
            <a:pPr marL="285750" indent="-285750">
              <a:spcAft>
                <a:spcPts val="600"/>
              </a:spcAft>
              <a:buFont typeface="Symbol" panose="05050102010706020507" pitchFamily="18" charset="2"/>
              <a:buChar char="-"/>
            </a:pPr>
            <a:r>
              <a:rPr lang="de-DE" sz="1600" dirty="0" smtClean="0"/>
              <a:t>Recommended </a:t>
            </a:r>
            <a:r>
              <a:rPr lang="de-DE" sz="1600" dirty="0" err="1" smtClean="0"/>
              <a:t>configuration</a:t>
            </a:r>
            <a:r>
              <a:rPr lang="de-DE" sz="1600" dirty="0" smtClean="0"/>
              <a:t>, </a:t>
            </a:r>
            <a:r>
              <a:rPr lang="de-DE" sz="1600" dirty="0" err="1" smtClean="0"/>
              <a:t>mandatory</a:t>
            </a:r>
            <a:r>
              <a:rPr lang="de-DE" sz="1600" dirty="0" smtClean="0"/>
              <a:t> </a:t>
            </a:r>
            <a:r>
              <a:rPr lang="de-DE" sz="1600" dirty="0" err="1" smtClean="0"/>
              <a:t>and</a:t>
            </a:r>
            <a:r>
              <a:rPr lang="de-DE" sz="1600" dirty="0" smtClean="0"/>
              <a:t> optional                 </a:t>
            </a:r>
            <a:r>
              <a:rPr lang="de-DE" sz="1600" dirty="0" err="1" smtClean="0"/>
              <a:t>features</a:t>
            </a:r>
            <a:r>
              <a:rPr lang="de-DE" sz="1600" dirty="0" smtClean="0"/>
              <a:t>?</a:t>
            </a:r>
          </a:p>
          <a:p>
            <a:pPr marL="285750" indent="-285750">
              <a:spcAft>
                <a:spcPts val="600"/>
              </a:spcAft>
              <a:buFont typeface="Symbol" panose="05050102010706020507" pitchFamily="18" charset="2"/>
              <a:buChar char="-"/>
            </a:pPr>
            <a:r>
              <a:rPr lang="de-DE" sz="1600" dirty="0" err="1" smtClean="0"/>
              <a:t>Requirements</a:t>
            </a:r>
            <a:r>
              <a:rPr lang="de-DE" sz="1600" dirty="0" smtClean="0"/>
              <a:t> </a:t>
            </a:r>
            <a:r>
              <a:rPr lang="de-DE" sz="1600" dirty="0" err="1" smtClean="0"/>
              <a:t>of</a:t>
            </a:r>
            <a:r>
              <a:rPr lang="de-DE" sz="1600" dirty="0" smtClean="0"/>
              <a:t> wind </a:t>
            </a:r>
            <a:r>
              <a:rPr lang="de-DE" sz="1600" dirty="0" err="1" smtClean="0"/>
              <a:t>industry</a:t>
            </a:r>
            <a:r>
              <a:rPr lang="de-DE" sz="1600" dirty="0" smtClean="0"/>
              <a:t> on </a:t>
            </a:r>
            <a:r>
              <a:rPr lang="de-DE" sz="1600" dirty="0" err="1" smtClean="0"/>
              <a:t>systems</a:t>
            </a:r>
            <a:r>
              <a:rPr lang="de-DE" sz="1600" dirty="0" smtClean="0"/>
              <a:t>?</a:t>
            </a:r>
            <a:endParaRPr lang="de-DE" sz="1600" dirty="0"/>
          </a:p>
          <a:p>
            <a:pPr marL="285750" indent="-285750">
              <a:spcAft>
                <a:spcPts val="600"/>
              </a:spcAft>
              <a:buFont typeface="Symbol" panose="05050102010706020507" pitchFamily="18" charset="2"/>
              <a:buChar char="-"/>
            </a:pPr>
            <a:r>
              <a:rPr lang="de-DE" sz="1600" dirty="0" err="1" smtClean="0"/>
              <a:t>Maturity</a:t>
            </a:r>
            <a:r>
              <a:rPr lang="de-DE" sz="1600" dirty="0" smtClean="0"/>
              <a:t> </a:t>
            </a:r>
            <a:r>
              <a:rPr lang="de-DE" sz="1600" dirty="0" err="1" smtClean="0"/>
              <a:t>of</a:t>
            </a:r>
            <a:r>
              <a:rPr lang="de-DE" sz="1600" dirty="0" smtClean="0"/>
              <a:t> </a:t>
            </a:r>
            <a:r>
              <a:rPr lang="de-DE" sz="1600" dirty="0" err="1" smtClean="0"/>
              <a:t>technology</a:t>
            </a:r>
            <a:r>
              <a:rPr lang="de-DE" sz="1600" dirty="0" smtClean="0"/>
              <a:t>, </a:t>
            </a:r>
            <a:r>
              <a:rPr lang="de-DE" sz="1600" dirty="0" err="1" smtClean="0"/>
              <a:t>and</a:t>
            </a:r>
            <a:r>
              <a:rPr lang="de-DE" sz="1600" dirty="0" smtClean="0"/>
              <a:t> </a:t>
            </a:r>
            <a:r>
              <a:rPr lang="de-DE" sz="1600" dirty="0" err="1" smtClean="0"/>
              <a:t>present</a:t>
            </a:r>
            <a:r>
              <a:rPr lang="de-DE" sz="1600" dirty="0" smtClean="0"/>
              <a:t> </a:t>
            </a:r>
            <a:r>
              <a:rPr lang="de-DE" sz="1600" dirty="0" err="1" smtClean="0"/>
              <a:t>technology</a:t>
            </a:r>
            <a:r>
              <a:rPr lang="de-DE" sz="1600" dirty="0" smtClean="0"/>
              <a:t> </a:t>
            </a:r>
            <a:r>
              <a:rPr lang="de-DE" sz="1600" dirty="0" err="1" smtClean="0"/>
              <a:t>gaps</a:t>
            </a:r>
            <a:r>
              <a:rPr lang="de-DE" sz="1600" dirty="0" smtClean="0"/>
              <a:t>?</a:t>
            </a:r>
          </a:p>
          <a:p>
            <a:pPr>
              <a:spcAft>
                <a:spcPts val="600"/>
              </a:spcAft>
            </a:pPr>
            <a:endParaRPr lang="de-DE" dirty="0"/>
          </a:p>
          <a:p>
            <a:pPr marL="285750" indent="-285750">
              <a:spcAft>
                <a:spcPts val="300"/>
              </a:spcAft>
              <a:buFont typeface="Calibri" panose="020F0502020204030204" pitchFamily="34" charset="0"/>
              <a:buChar char="→"/>
            </a:pPr>
            <a:r>
              <a:rPr lang="de-DE" dirty="0" smtClean="0"/>
              <a:t>IEA Wind Task 32 </a:t>
            </a:r>
            <a:r>
              <a:rPr lang="de-DE" dirty="0" err="1" smtClean="0"/>
              <a:t>activity</a:t>
            </a:r>
            <a:r>
              <a:rPr lang="de-DE" dirty="0"/>
              <a:t> </a:t>
            </a:r>
            <a:r>
              <a:rPr lang="de-DE" dirty="0" smtClean="0"/>
              <a:t>– </a:t>
            </a:r>
            <a:r>
              <a:rPr lang="de-DE" sz="1600" dirty="0" smtClean="0"/>
              <a:t>incl.</a:t>
            </a:r>
            <a:endParaRPr lang="de-DE" sz="1600" dirty="0"/>
          </a:p>
          <a:p>
            <a:pPr>
              <a:spcAft>
                <a:spcPts val="300"/>
              </a:spcAft>
            </a:pPr>
            <a:r>
              <a:rPr lang="de-DE" sz="1600" dirty="0" smtClean="0">
                <a:latin typeface="Calibri"/>
              </a:rPr>
              <a:t>▪ </a:t>
            </a:r>
            <a:r>
              <a:rPr lang="de-DE" sz="1600" dirty="0" err="1" smtClean="0"/>
              <a:t>collection</a:t>
            </a:r>
            <a:r>
              <a:rPr lang="de-DE" sz="1600" dirty="0" smtClean="0"/>
              <a:t> </a:t>
            </a:r>
            <a:r>
              <a:rPr lang="de-DE" sz="1600" dirty="0" err="1" smtClean="0"/>
              <a:t>of</a:t>
            </a:r>
            <a:r>
              <a:rPr lang="de-DE" sz="1600" dirty="0" smtClean="0"/>
              <a:t> RP </a:t>
            </a:r>
            <a:r>
              <a:rPr lang="de-DE" sz="1600" dirty="0" err="1" smtClean="0"/>
              <a:t>for</a:t>
            </a:r>
            <a:r>
              <a:rPr lang="de-DE" sz="1600" dirty="0" smtClean="0"/>
              <a:t> </a:t>
            </a:r>
            <a:r>
              <a:rPr lang="de-DE" sz="1600" dirty="0" err="1" smtClean="0"/>
              <a:t>the</a:t>
            </a:r>
            <a:r>
              <a:rPr lang="de-DE" sz="1600" dirty="0" smtClean="0"/>
              <a:t> </a:t>
            </a:r>
            <a:r>
              <a:rPr lang="de-DE" sz="1600" dirty="0" err="1" smtClean="0"/>
              <a:t>use</a:t>
            </a:r>
            <a:r>
              <a:rPr lang="de-DE" sz="1600" dirty="0" smtClean="0"/>
              <a:t> </a:t>
            </a:r>
            <a:r>
              <a:rPr lang="de-DE" sz="1600" dirty="0" err="1" smtClean="0"/>
              <a:t>of</a:t>
            </a:r>
            <a:r>
              <a:rPr lang="de-DE" sz="1600" dirty="0"/>
              <a:t> </a:t>
            </a:r>
            <a:r>
              <a:rPr lang="de-DE" sz="1600" dirty="0" smtClean="0"/>
              <a:t>Floating </a:t>
            </a:r>
            <a:r>
              <a:rPr lang="de-DE" sz="1600" dirty="0" err="1" smtClean="0"/>
              <a:t>Lidar</a:t>
            </a:r>
            <a:r>
              <a:rPr lang="de-DE" sz="1600" dirty="0"/>
              <a:t> </a:t>
            </a:r>
            <a:r>
              <a:rPr lang="de-DE" sz="1600" dirty="0" smtClean="0"/>
              <a:t>Devices      </a:t>
            </a:r>
          </a:p>
          <a:p>
            <a:pPr>
              <a:spcAft>
                <a:spcPts val="300"/>
              </a:spcAft>
            </a:pPr>
            <a:r>
              <a:rPr lang="de-DE" sz="1600" dirty="0"/>
              <a:t> </a:t>
            </a:r>
            <a:r>
              <a:rPr lang="de-DE" sz="1600" dirty="0" smtClean="0"/>
              <a:t> (</a:t>
            </a:r>
            <a:r>
              <a:rPr lang="de-DE" sz="1600" dirty="0" err="1" smtClean="0"/>
              <a:t>with</a:t>
            </a:r>
            <a:r>
              <a:rPr lang="de-DE" sz="1600" dirty="0" smtClean="0"/>
              <a:t> </a:t>
            </a:r>
            <a:r>
              <a:rPr lang="de-DE" sz="1600" dirty="0" err="1" smtClean="0"/>
              <a:t>uncertainty</a:t>
            </a:r>
            <a:r>
              <a:rPr lang="de-DE" sz="1600" dirty="0" smtClean="0"/>
              <a:t> </a:t>
            </a:r>
            <a:r>
              <a:rPr lang="de-DE" sz="1600" dirty="0" err="1" smtClean="0"/>
              <a:t>assessment</a:t>
            </a:r>
            <a:r>
              <a:rPr lang="de-DE" sz="1600" dirty="0" smtClean="0"/>
              <a:t> </a:t>
            </a:r>
            <a:r>
              <a:rPr lang="de-DE" sz="1600" dirty="0" err="1" smtClean="0"/>
              <a:t>approach</a:t>
            </a:r>
            <a:r>
              <a:rPr lang="de-DE" sz="1600" dirty="0" smtClean="0"/>
              <a:t>)  </a:t>
            </a:r>
          </a:p>
          <a:p>
            <a:pPr>
              <a:spcAft>
                <a:spcPts val="300"/>
              </a:spcAft>
            </a:pPr>
            <a:r>
              <a:rPr lang="de-DE" sz="1600" dirty="0" smtClean="0">
                <a:latin typeface="Calibri"/>
              </a:rPr>
              <a:t>▪ </a:t>
            </a:r>
            <a:r>
              <a:rPr lang="de-DE" sz="1600" dirty="0" err="1"/>
              <a:t>technology</a:t>
            </a:r>
            <a:r>
              <a:rPr lang="de-DE" sz="1600" dirty="0"/>
              <a:t> </a:t>
            </a:r>
            <a:r>
              <a:rPr lang="de-DE" sz="1600" dirty="0" err="1"/>
              <a:t>review</a:t>
            </a:r>
            <a:endParaRPr lang="de-DE" sz="1600" dirty="0"/>
          </a:p>
          <a:p>
            <a:pPr>
              <a:spcAft>
                <a:spcPts val="300"/>
              </a:spcAft>
            </a:pPr>
            <a:r>
              <a:rPr lang="de-DE" sz="1600" dirty="0" smtClean="0"/>
              <a:t>▪ </a:t>
            </a:r>
            <a:r>
              <a:rPr lang="de-DE" sz="1600" dirty="0" err="1"/>
              <a:t>stakeholder</a:t>
            </a:r>
            <a:r>
              <a:rPr lang="de-DE" sz="1600" dirty="0"/>
              <a:t> </a:t>
            </a:r>
            <a:r>
              <a:rPr lang="de-DE" sz="1600" dirty="0" err="1"/>
              <a:t>workshop</a:t>
            </a:r>
            <a:r>
              <a:rPr lang="de-DE" sz="1600" dirty="0"/>
              <a:t> </a:t>
            </a:r>
            <a:r>
              <a:rPr lang="de-DE" sz="1600" dirty="0" err="1"/>
              <a:t>with</a:t>
            </a:r>
            <a:r>
              <a:rPr lang="de-DE" sz="1600" dirty="0"/>
              <a:t> </a:t>
            </a:r>
            <a:r>
              <a:rPr lang="de-DE" sz="1600" dirty="0" err="1"/>
              <a:t>pre</a:t>
            </a:r>
            <a:r>
              <a:rPr lang="de-DE" sz="1600" dirty="0"/>
              <a:t>-survey on </a:t>
            </a:r>
            <a:r>
              <a:rPr lang="de-DE" sz="1600" dirty="0" err="1" smtClean="0"/>
              <a:t>maturity</a:t>
            </a:r>
            <a:r>
              <a:rPr lang="de-DE" sz="1600" dirty="0" smtClean="0"/>
              <a:t> </a:t>
            </a:r>
            <a:r>
              <a:rPr lang="de-DE" sz="1600" dirty="0" err="1" smtClean="0"/>
              <a:t>assessment</a:t>
            </a:r>
            <a:r>
              <a:rPr lang="de-DE" sz="1600" dirty="0" smtClean="0"/>
              <a:t>, </a:t>
            </a:r>
          </a:p>
          <a:p>
            <a:pPr>
              <a:spcAft>
                <a:spcPts val="300"/>
              </a:spcAft>
            </a:pPr>
            <a:r>
              <a:rPr lang="de-DE" sz="1600" dirty="0"/>
              <a:t> </a:t>
            </a:r>
            <a:r>
              <a:rPr lang="de-DE" sz="1600" dirty="0" smtClean="0"/>
              <a:t> </a:t>
            </a:r>
            <a:r>
              <a:rPr lang="de-DE" sz="1600" dirty="0" err="1" smtClean="0"/>
              <a:t>identification</a:t>
            </a:r>
            <a:r>
              <a:rPr lang="de-DE" sz="1600" dirty="0" smtClean="0"/>
              <a:t> </a:t>
            </a:r>
            <a:r>
              <a:rPr lang="de-DE" sz="1600" dirty="0" err="1"/>
              <a:t>of</a:t>
            </a:r>
            <a:r>
              <a:rPr lang="de-DE" sz="1600" dirty="0"/>
              <a:t> </a:t>
            </a:r>
            <a:r>
              <a:rPr lang="de-DE" sz="1600" dirty="0" err="1"/>
              <a:t>most</a:t>
            </a:r>
            <a:r>
              <a:rPr lang="de-DE" sz="1600" dirty="0"/>
              <a:t> relevant </a:t>
            </a:r>
            <a:r>
              <a:rPr lang="de-DE" sz="1600" dirty="0" err="1"/>
              <a:t>technology</a:t>
            </a:r>
            <a:r>
              <a:rPr lang="de-DE" sz="1600" dirty="0"/>
              <a:t> </a:t>
            </a:r>
            <a:r>
              <a:rPr lang="de-DE" sz="1600" dirty="0" err="1"/>
              <a:t>gaps</a:t>
            </a:r>
            <a:r>
              <a:rPr lang="de-DE" sz="1600" dirty="0" smtClean="0"/>
              <a:t>  </a:t>
            </a:r>
            <a:endParaRPr lang="de-DE" sz="1600" dirty="0"/>
          </a:p>
          <a:p>
            <a:pPr marL="285750" indent="-285750">
              <a:buFont typeface="Symbol" panose="05050102010706020507" pitchFamily="18" charset="2"/>
              <a:buChar char="-"/>
            </a:pPr>
            <a:endParaRPr lang="de-DE" dirty="0"/>
          </a:p>
          <a:p>
            <a:pPr marL="285750" indent="-285750">
              <a:buFont typeface="Symbol" panose="05050102010706020507" pitchFamily="18" charset="2"/>
              <a:buChar char="-"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16528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3194050" y="3581400"/>
            <a:ext cx="5791200" cy="18288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>
              <a:ln w="76200">
                <a:solidFill>
                  <a:srgbClr val="C00000"/>
                </a:solidFill>
              </a:ln>
              <a:noFill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57200" y="316468"/>
            <a:ext cx="8223250" cy="369332"/>
          </a:xfrm>
        </p:spPr>
        <p:txBody>
          <a:bodyPr/>
          <a:lstStyle/>
          <a:p>
            <a:pPr algn="l"/>
            <a:r>
              <a:rPr lang="de-DE" dirty="0" err="1" smtClean="0"/>
              <a:t>Introduction</a:t>
            </a:r>
            <a:r>
              <a:rPr lang="de-DE" dirty="0" smtClean="0"/>
              <a:t> III</a:t>
            </a:r>
            <a:endParaRPr lang="de-DE" dirty="0"/>
          </a:p>
        </p:txBody>
      </p:sp>
      <p:pic>
        <p:nvPicPr>
          <p:cNvPr id="2050" name="Picture 2" descr="C:\Users\gotjul\Desktop\Bildmaterial_FloatingLidar\CS20130802IWES_LidarProdukt01b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07" t="40323" r="25711" b="14933"/>
          <a:stretch/>
        </p:blipFill>
        <p:spPr bwMode="auto">
          <a:xfrm>
            <a:off x="257284" y="939781"/>
            <a:ext cx="1031766" cy="1564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gotjul\Desktop\Bildmaterial_FloatingLidar\boje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16"/>
          <a:stretch/>
        </p:blipFill>
        <p:spPr bwMode="auto">
          <a:xfrm>
            <a:off x="1567740" y="990600"/>
            <a:ext cx="1541767" cy="1385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gotjul\Desktop\Bildmaterial_FloatingLidar\AXYS-3E-Join-Force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876" y="2590800"/>
            <a:ext cx="1526381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gotjul\Desktop\Bildmaterial_FloatingLidar\Renewables 1 1200x650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94" t="12333" r="36806" b="13082"/>
          <a:stretch/>
        </p:blipFill>
        <p:spPr bwMode="auto">
          <a:xfrm>
            <a:off x="222813" y="3929741"/>
            <a:ext cx="1447747" cy="1949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gotjul\Desktop\Bildmaterial_FloatingLidar\Projet BLIDAR HD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481" t="23096" r="9418" b="388"/>
          <a:stretch/>
        </p:blipFill>
        <p:spPr bwMode="auto">
          <a:xfrm>
            <a:off x="1898650" y="2470150"/>
            <a:ext cx="1192382" cy="1720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gotjul\Desktop\Bildmaterial_FloatingLidar\004660469_1-ea5c85db590576cdcd7e623b9ce98b1e.pn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00" t="20416" r="4000" b="6009"/>
          <a:stretch/>
        </p:blipFill>
        <p:spPr bwMode="auto">
          <a:xfrm>
            <a:off x="1898650" y="4382621"/>
            <a:ext cx="1130121" cy="1484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feld 5"/>
          <p:cNvSpPr txBox="1"/>
          <p:nvPr/>
        </p:nvSpPr>
        <p:spPr>
          <a:xfrm>
            <a:off x="3422650" y="5574268"/>
            <a:ext cx="5425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err="1" smtClean="0">
                <a:solidFill>
                  <a:schemeClr val="accent6"/>
                </a:solidFill>
              </a:rPr>
              <a:t>For</a:t>
            </a:r>
            <a:r>
              <a:rPr lang="de-DE" b="1" dirty="0" smtClean="0">
                <a:solidFill>
                  <a:schemeClr val="accent6"/>
                </a:solidFill>
              </a:rPr>
              <a:t> </a:t>
            </a:r>
            <a:r>
              <a:rPr lang="de-DE" b="1" dirty="0" err="1" smtClean="0">
                <a:solidFill>
                  <a:schemeClr val="accent6"/>
                </a:solidFill>
              </a:rPr>
              <a:t>details</a:t>
            </a:r>
            <a:r>
              <a:rPr lang="de-DE" b="1" dirty="0" smtClean="0">
                <a:solidFill>
                  <a:schemeClr val="accent6"/>
                </a:solidFill>
              </a:rPr>
              <a:t> </a:t>
            </a:r>
            <a:r>
              <a:rPr lang="de-DE" b="1" dirty="0" err="1" smtClean="0">
                <a:solidFill>
                  <a:schemeClr val="accent6"/>
                </a:solidFill>
              </a:rPr>
              <a:t>and</a:t>
            </a:r>
            <a:r>
              <a:rPr lang="de-DE" b="1" dirty="0" smtClean="0">
                <a:solidFill>
                  <a:schemeClr val="accent6"/>
                </a:solidFill>
              </a:rPr>
              <a:t> </a:t>
            </a:r>
            <a:r>
              <a:rPr lang="de-DE" b="1" dirty="0" err="1" smtClean="0">
                <a:solidFill>
                  <a:schemeClr val="accent6"/>
                </a:solidFill>
              </a:rPr>
              <a:t>outcome</a:t>
            </a:r>
            <a:r>
              <a:rPr lang="de-DE" b="1" dirty="0" smtClean="0">
                <a:solidFill>
                  <a:schemeClr val="accent6"/>
                </a:solidFill>
              </a:rPr>
              <a:t>… </a:t>
            </a:r>
            <a:r>
              <a:rPr lang="de-DE" b="1" dirty="0" err="1" smtClean="0">
                <a:solidFill>
                  <a:schemeClr val="accent6"/>
                </a:solidFill>
              </a:rPr>
              <a:t>our</a:t>
            </a:r>
            <a:r>
              <a:rPr lang="de-DE" b="1" dirty="0" smtClean="0">
                <a:solidFill>
                  <a:schemeClr val="accent6"/>
                </a:solidFill>
              </a:rPr>
              <a:t> </a:t>
            </a:r>
            <a:r>
              <a:rPr lang="de-DE" b="1" dirty="0" err="1" smtClean="0">
                <a:solidFill>
                  <a:schemeClr val="accent6"/>
                </a:solidFill>
              </a:rPr>
              <a:t>full</a:t>
            </a:r>
            <a:r>
              <a:rPr lang="de-DE" b="1" dirty="0" smtClean="0">
                <a:solidFill>
                  <a:schemeClr val="accent6"/>
                </a:solidFill>
              </a:rPr>
              <a:t> </a:t>
            </a:r>
            <a:r>
              <a:rPr lang="de-DE" b="1" dirty="0" err="1" smtClean="0">
                <a:solidFill>
                  <a:schemeClr val="accent6"/>
                </a:solidFill>
              </a:rPr>
              <a:t>presentation</a:t>
            </a:r>
            <a:r>
              <a:rPr lang="de-DE" b="1" dirty="0" smtClean="0">
                <a:solidFill>
                  <a:schemeClr val="accent6"/>
                </a:solidFill>
              </a:rPr>
              <a:t>!</a:t>
            </a:r>
            <a:endParaRPr lang="de-DE" b="1" dirty="0">
              <a:solidFill>
                <a:schemeClr val="accent6"/>
              </a:solidFill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3422650" y="6138446"/>
            <a:ext cx="327839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600" b="1" dirty="0">
                <a:solidFill>
                  <a:schemeClr val="accent6"/>
                </a:solidFill>
              </a:rPr>
              <a:t>http://www.ieawindtask32.org/</a:t>
            </a:r>
          </a:p>
        </p:txBody>
      </p:sp>
      <p:sp>
        <p:nvSpPr>
          <p:cNvPr id="15" name="Textfeld 14"/>
          <p:cNvSpPr txBox="1"/>
          <p:nvPr/>
        </p:nvSpPr>
        <p:spPr>
          <a:xfrm>
            <a:off x="3270250" y="1066800"/>
            <a:ext cx="6477000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de-DE" sz="1600" dirty="0" err="1" smtClean="0"/>
              <a:t>Variety</a:t>
            </a:r>
            <a:r>
              <a:rPr lang="de-DE" sz="1600" dirty="0" smtClean="0"/>
              <a:t> </a:t>
            </a:r>
            <a:r>
              <a:rPr lang="de-DE" sz="1600" dirty="0" err="1" smtClean="0"/>
              <a:t>of</a:t>
            </a:r>
            <a:r>
              <a:rPr lang="de-DE" sz="1600" dirty="0" smtClean="0"/>
              <a:t> </a:t>
            </a:r>
            <a:r>
              <a:rPr lang="de-DE" sz="1600" dirty="0" err="1" smtClean="0"/>
              <a:t>realisations</a:t>
            </a:r>
            <a:r>
              <a:rPr lang="de-DE" sz="1600" dirty="0" smtClean="0"/>
              <a:t> / </a:t>
            </a:r>
            <a:r>
              <a:rPr lang="de-DE" sz="1600" dirty="0" err="1" smtClean="0"/>
              <a:t>designs</a:t>
            </a:r>
            <a:r>
              <a:rPr lang="de-DE" sz="1600" dirty="0" smtClean="0"/>
              <a:t> </a:t>
            </a:r>
            <a:r>
              <a:rPr lang="de-DE" sz="1600" dirty="0" err="1" smtClean="0"/>
              <a:t>available</a:t>
            </a:r>
            <a:r>
              <a:rPr lang="de-DE" sz="1600" dirty="0" smtClean="0"/>
              <a:t> </a:t>
            </a:r>
            <a:r>
              <a:rPr lang="de-DE" sz="1600" dirty="0" err="1" smtClean="0"/>
              <a:t>today</a:t>
            </a:r>
            <a:r>
              <a:rPr lang="de-DE" sz="1600" dirty="0" smtClean="0"/>
              <a:t> (</a:t>
            </a:r>
            <a:r>
              <a:rPr lang="de-DE" sz="1600" dirty="0" smtClean="0">
                <a:sym typeface="Symbol"/>
              </a:rPr>
              <a:t> </a:t>
            </a:r>
            <a:r>
              <a:rPr lang="de-DE" sz="1600" dirty="0" err="1" smtClean="0">
                <a:sym typeface="Symbol"/>
              </a:rPr>
              <a:t>picture</a:t>
            </a:r>
            <a:r>
              <a:rPr lang="de-DE" sz="1600" dirty="0" smtClean="0">
                <a:sym typeface="Symbol"/>
              </a:rPr>
              <a:t> </a:t>
            </a:r>
          </a:p>
          <a:p>
            <a:pPr>
              <a:spcAft>
                <a:spcPts val="600"/>
              </a:spcAft>
            </a:pPr>
            <a:r>
              <a:rPr lang="de-DE" sz="1600" dirty="0" err="1" smtClean="0">
                <a:sym typeface="Symbol"/>
              </a:rPr>
              <a:t>gallery</a:t>
            </a:r>
            <a:r>
              <a:rPr lang="de-DE" sz="1600" dirty="0" smtClean="0">
                <a:sym typeface="Symbol"/>
              </a:rPr>
              <a:t> </a:t>
            </a:r>
            <a:r>
              <a:rPr lang="de-DE" sz="1600" i="1" dirty="0" err="1" smtClean="0">
                <a:sym typeface="Symbol"/>
              </a:rPr>
              <a:t>and</a:t>
            </a:r>
            <a:r>
              <a:rPr lang="de-DE" sz="1600" i="1" dirty="0" smtClean="0">
                <a:sym typeface="Symbol"/>
              </a:rPr>
              <a:t> </a:t>
            </a:r>
            <a:r>
              <a:rPr lang="de-DE" sz="1600" i="1" dirty="0" err="1" smtClean="0">
                <a:sym typeface="Symbol"/>
              </a:rPr>
              <a:t>others</a:t>
            </a:r>
            <a:r>
              <a:rPr lang="de-DE" sz="1600" dirty="0" smtClean="0"/>
              <a:t>)</a:t>
            </a:r>
          </a:p>
          <a:p>
            <a:pPr>
              <a:spcAft>
                <a:spcPts val="600"/>
              </a:spcAft>
            </a:pPr>
            <a:endParaRPr lang="de-DE" sz="1600" dirty="0"/>
          </a:p>
          <a:p>
            <a:pPr marL="285750" indent="-285750">
              <a:spcAft>
                <a:spcPts val="600"/>
              </a:spcAft>
              <a:buFont typeface="Symbol" panose="05050102010706020507" pitchFamily="18" charset="2"/>
              <a:buChar char="-"/>
            </a:pPr>
            <a:r>
              <a:rPr lang="de-DE" sz="1600" dirty="0" smtClean="0"/>
              <a:t>Recommended </a:t>
            </a:r>
            <a:r>
              <a:rPr lang="de-DE" sz="1600" dirty="0" err="1" smtClean="0"/>
              <a:t>configuration</a:t>
            </a:r>
            <a:r>
              <a:rPr lang="de-DE" sz="1600" dirty="0" smtClean="0"/>
              <a:t>, </a:t>
            </a:r>
            <a:r>
              <a:rPr lang="de-DE" sz="1600" dirty="0" err="1" smtClean="0"/>
              <a:t>mandatory</a:t>
            </a:r>
            <a:r>
              <a:rPr lang="de-DE" sz="1600" dirty="0" smtClean="0"/>
              <a:t> </a:t>
            </a:r>
            <a:r>
              <a:rPr lang="de-DE" sz="1600" dirty="0" err="1" smtClean="0"/>
              <a:t>and</a:t>
            </a:r>
            <a:r>
              <a:rPr lang="de-DE" sz="1600" dirty="0" smtClean="0"/>
              <a:t> optional                 </a:t>
            </a:r>
            <a:r>
              <a:rPr lang="de-DE" sz="1600" dirty="0" err="1" smtClean="0"/>
              <a:t>features</a:t>
            </a:r>
            <a:r>
              <a:rPr lang="de-DE" sz="1600" dirty="0" smtClean="0"/>
              <a:t>?</a:t>
            </a:r>
          </a:p>
          <a:p>
            <a:pPr marL="285750" indent="-285750">
              <a:spcAft>
                <a:spcPts val="600"/>
              </a:spcAft>
              <a:buFont typeface="Symbol" panose="05050102010706020507" pitchFamily="18" charset="2"/>
              <a:buChar char="-"/>
            </a:pPr>
            <a:r>
              <a:rPr lang="de-DE" sz="1600" dirty="0" err="1" smtClean="0"/>
              <a:t>Requirements</a:t>
            </a:r>
            <a:r>
              <a:rPr lang="de-DE" sz="1600" dirty="0" smtClean="0"/>
              <a:t> </a:t>
            </a:r>
            <a:r>
              <a:rPr lang="de-DE" sz="1600" dirty="0" err="1" smtClean="0"/>
              <a:t>of</a:t>
            </a:r>
            <a:r>
              <a:rPr lang="de-DE" sz="1600" dirty="0" smtClean="0"/>
              <a:t> wind </a:t>
            </a:r>
            <a:r>
              <a:rPr lang="de-DE" sz="1600" dirty="0" err="1" smtClean="0"/>
              <a:t>industry</a:t>
            </a:r>
            <a:r>
              <a:rPr lang="de-DE" sz="1600" dirty="0" smtClean="0"/>
              <a:t> on </a:t>
            </a:r>
            <a:r>
              <a:rPr lang="de-DE" sz="1600" dirty="0" err="1" smtClean="0"/>
              <a:t>systems</a:t>
            </a:r>
            <a:r>
              <a:rPr lang="de-DE" sz="1600" dirty="0" smtClean="0"/>
              <a:t>?</a:t>
            </a:r>
            <a:endParaRPr lang="de-DE" sz="1600" dirty="0"/>
          </a:p>
          <a:p>
            <a:pPr marL="285750" indent="-285750">
              <a:spcAft>
                <a:spcPts val="600"/>
              </a:spcAft>
              <a:buFont typeface="Symbol" panose="05050102010706020507" pitchFamily="18" charset="2"/>
              <a:buChar char="-"/>
            </a:pPr>
            <a:r>
              <a:rPr lang="de-DE" sz="1600" dirty="0" err="1" smtClean="0"/>
              <a:t>Maturity</a:t>
            </a:r>
            <a:r>
              <a:rPr lang="de-DE" sz="1600" dirty="0" smtClean="0"/>
              <a:t> </a:t>
            </a:r>
            <a:r>
              <a:rPr lang="de-DE" sz="1600" dirty="0" err="1" smtClean="0"/>
              <a:t>of</a:t>
            </a:r>
            <a:r>
              <a:rPr lang="de-DE" sz="1600" dirty="0" smtClean="0"/>
              <a:t> </a:t>
            </a:r>
            <a:r>
              <a:rPr lang="de-DE" sz="1600" dirty="0" err="1" smtClean="0"/>
              <a:t>technology</a:t>
            </a:r>
            <a:r>
              <a:rPr lang="de-DE" sz="1600" dirty="0" smtClean="0"/>
              <a:t>, </a:t>
            </a:r>
            <a:r>
              <a:rPr lang="de-DE" sz="1600" dirty="0" err="1" smtClean="0"/>
              <a:t>and</a:t>
            </a:r>
            <a:r>
              <a:rPr lang="de-DE" sz="1600" dirty="0" smtClean="0"/>
              <a:t> </a:t>
            </a:r>
            <a:r>
              <a:rPr lang="de-DE" sz="1600" dirty="0" err="1" smtClean="0"/>
              <a:t>present</a:t>
            </a:r>
            <a:r>
              <a:rPr lang="de-DE" sz="1600" dirty="0" smtClean="0"/>
              <a:t> </a:t>
            </a:r>
            <a:r>
              <a:rPr lang="de-DE" sz="1600" dirty="0" err="1" smtClean="0"/>
              <a:t>technology</a:t>
            </a:r>
            <a:r>
              <a:rPr lang="de-DE" sz="1600" dirty="0" smtClean="0"/>
              <a:t> </a:t>
            </a:r>
            <a:r>
              <a:rPr lang="de-DE" sz="1600" dirty="0" err="1" smtClean="0"/>
              <a:t>gaps</a:t>
            </a:r>
            <a:r>
              <a:rPr lang="de-DE" sz="1600" dirty="0" smtClean="0"/>
              <a:t>?</a:t>
            </a:r>
          </a:p>
          <a:p>
            <a:pPr>
              <a:spcAft>
                <a:spcPts val="600"/>
              </a:spcAft>
            </a:pPr>
            <a:endParaRPr lang="de-DE" dirty="0"/>
          </a:p>
          <a:p>
            <a:pPr marL="285750" indent="-285750">
              <a:spcAft>
                <a:spcPts val="300"/>
              </a:spcAft>
              <a:buFont typeface="Calibri" panose="020F0502020204030204" pitchFamily="34" charset="0"/>
              <a:buChar char="→"/>
            </a:pPr>
            <a:r>
              <a:rPr lang="de-DE" dirty="0" smtClean="0"/>
              <a:t>IEA Wind Task 32 </a:t>
            </a:r>
            <a:r>
              <a:rPr lang="de-DE" dirty="0" err="1" smtClean="0"/>
              <a:t>activity</a:t>
            </a:r>
            <a:r>
              <a:rPr lang="de-DE" dirty="0"/>
              <a:t> </a:t>
            </a:r>
            <a:r>
              <a:rPr lang="de-DE" dirty="0" smtClean="0"/>
              <a:t>– </a:t>
            </a:r>
            <a:r>
              <a:rPr lang="de-DE" sz="1600" dirty="0" smtClean="0"/>
              <a:t>incl.</a:t>
            </a:r>
            <a:endParaRPr lang="de-DE" sz="1600" dirty="0"/>
          </a:p>
          <a:p>
            <a:pPr>
              <a:spcAft>
                <a:spcPts val="300"/>
              </a:spcAft>
            </a:pPr>
            <a:r>
              <a:rPr lang="de-DE" sz="1600" dirty="0" smtClean="0">
                <a:latin typeface="Calibri"/>
              </a:rPr>
              <a:t>▪ </a:t>
            </a:r>
            <a:r>
              <a:rPr lang="de-DE" sz="1600" dirty="0" err="1" smtClean="0"/>
              <a:t>collection</a:t>
            </a:r>
            <a:r>
              <a:rPr lang="de-DE" sz="1600" dirty="0" smtClean="0"/>
              <a:t> </a:t>
            </a:r>
            <a:r>
              <a:rPr lang="de-DE" sz="1600" dirty="0" err="1" smtClean="0"/>
              <a:t>of</a:t>
            </a:r>
            <a:r>
              <a:rPr lang="de-DE" sz="1600" dirty="0" smtClean="0"/>
              <a:t> RP </a:t>
            </a:r>
            <a:r>
              <a:rPr lang="de-DE" sz="1600" dirty="0" err="1" smtClean="0"/>
              <a:t>for</a:t>
            </a:r>
            <a:r>
              <a:rPr lang="de-DE" sz="1600" dirty="0" smtClean="0"/>
              <a:t> </a:t>
            </a:r>
            <a:r>
              <a:rPr lang="de-DE" sz="1600" dirty="0" err="1" smtClean="0"/>
              <a:t>the</a:t>
            </a:r>
            <a:r>
              <a:rPr lang="de-DE" sz="1600" dirty="0" smtClean="0"/>
              <a:t> </a:t>
            </a:r>
            <a:r>
              <a:rPr lang="de-DE" sz="1600" dirty="0" err="1" smtClean="0"/>
              <a:t>use</a:t>
            </a:r>
            <a:r>
              <a:rPr lang="de-DE" sz="1600" dirty="0" smtClean="0"/>
              <a:t> </a:t>
            </a:r>
            <a:r>
              <a:rPr lang="de-DE" sz="1600" dirty="0" err="1" smtClean="0"/>
              <a:t>of</a:t>
            </a:r>
            <a:r>
              <a:rPr lang="de-DE" sz="1600" dirty="0"/>
              <a:t> </a:t>
            </a:r>
            <a:r>
              <a:rPr lang="de-DE" sz="1600" dirty="0" smtClean="0"/>
              <a:t>Floating </a:t>
            </a:r>
            <a:r>
              <a:rPr lang="de-DE" sz="1600" dirty="0" err="1" smtClean="0"/>
              <a:t>Lidar</a:t>
            </a:r>
            <a:r>
              <a:rPr lang="de-DE" sz="1600" dirty="0"/>
              <a:t> </a:t>
            </a:r>
            <a:r>
              <a:rPr lang="de-DE" sz="1600" dirty="0" smtClean="0"/>
              <a:t>Devices      </a:t>
            </a:r>
          </a:p>
          <a:p>
            <a:pPr>
              <a:spcAft>
                <a:spcPts val="300"/>
              </a:spcAft>
            </a:pPr>
            <a:r>
              <a:rPr lang="de-DE" sz="1600" dirty="0"/>
              <a:t> </a:t>
            </a:r>
            <a:r>
              <a:rPr lang="de-DE" sz="1600" dirty="0" smtClean="0"/>
              <a:t> (</a:t>
            </a:r>
            <a:r>
              <a:rPr lang="de-DE" sz="1600" dirty="0" err="1" smtClean="0"/>
              <a:t>with</a:t>
            </a:r>
            <a:r>
              <a:rPr lang="de-DE" sz="1600" dirty="0" smtClean="0"/>
              <a:t> </a:t>
            </a:r>
            <a:r>
              <a:rPr lang="de-DE" sz="1600" dirty="0" err="1" smtClean="0"/>
              <a:t>uncertainty</a:t>
            </a:r>
            <a:r>
              <a:rPr lang="de-DE" sz="1600" dirty="0" smtClean="0"/>
              <a:t> </a:t>
            </a:r>
            <a:r>
              <a:rPr lang="de-DE" sz="1600" dirty="0" err="1" smtClean="0"/>
              <a:t>assessment</a:t>
            </a:r>
            <a:r>
              <a:rPr lang="de-DE" sz="1600" dirty="0" smtClean="0"/>
              <a:t> </a:t>
            </a:r>
            <a:r>
              <a:rPr lang="de-DE" sz="1600" dirty="0" err="1" smtClean="0"/>
              <a:t>approach</a:t>
            </a:r>
            <a:r>
              <a:rPr lang="de-DE" sz="1600" dirty="0" smtClean="0"/>
              <a:t>)  </a:t>
            </a:r>
          </a:p>
          <a:p>
            <a:pPr>
              <a:spcAft>
                <a:spcPts val="300"/>
              </a:spcAft>
            </a:pPr>
            <a:r>
              <a:rPr lang="de-DE" sz="1600" dirty="0" smtClean="0">
                <a:latin typeface="Calibri"/>
              </a:rPr>
              <a:t>▪ </a:t>
            </a:r>
            <a:r>
              <a:rPr lang="de-DE" sz="1600" dirty="0" err="1"/>
              <a:t>technology</a:t>
            </a:r>
            <a:r>
              <a:rPr lang="de-DE" sz="1600" dirty="0"/>
              <a:t> </a:t>
            </a:r>
            <a:r>
              <a:rPr lang="de-DE" sz="1600" dirty="0" err="1"/>
              <a:t>review</a:t>
            </a:r>
            <a:endParaRPr lang="de-DE" sz="1600" dirty="0"/>
          </a:p>
          <a:p>
            <a:pPr>
              <a:spcAft>
                <a:spcPts val="300"/>
              </a:spcAft>
            </a:pPr>
            <a:r>
              <a:rPr lang="de-DE" sz="1600" dirty="0" smtClean="0"/>
              <a:t>▪ </a:t>
            </a:r>
            <a:r>
              <a:rPr lang="de-DE" sz="1600" dirty="0" err="1"/>
              <a:t>stakeholder</a:t>
            </a:r>
            <a:r>
              <a:rPr lang="de-DE" sz="1600" dirty="0"/>
              <a:t> </a:t>
            </a:r>
            <a:r>
              <a:rPr lang="de-DE" sz="1600" dirty="0" err="1"/>
              <a:t>workshop</a:t>
            </a:r>
            <a:r>
              <a:rPr lang="de-DE" sz="1600" dirty="0"/>
              <a:t> </a:t>
            </a:r>
            <a:r>
              <a:rPr lang="de-DE" sz="1600" dirty="0" err="1"/>
              <a:t>with</a:t>
            </a:r>
            <a:r>
              <a:rPr lang="de-DE" sz="1600" dirty="0"/>
              <a:t> </a:t>
            </a:r>
            <a:r>
              <a:rPr lang="de-DE" sz="1600" dirty="0" err="1"/>
              <a:t>pre</a:t>
            </a:r>
            <a:r>
              <a:rPr lang="de-DE" sz="1600" dirty="0"/>
              <a:t>-survey on </a:t>
            </a:r>
            <a:r>
              <a:rPr lang="de-DE" sz="1600" dirty="0" err="1" smtClean="0"/>
              <a:t>maturity</a:t>
            </a:r>
            <a:r>
              <a:rPr lang="de-DE" sz="1600" dirty="0" smtClean="0"/>
              <a:t> </a:t>
            </a:r>
            <a:r>
              <a:rPr lang="de-DE" sz="1600" dirty="0" err="1" smtClean="0"/>
              <a:t>assessment</a:t>
            </a:r>
            <a:r>
              <a:rPr lang="de-DE" sz="1600" dirty="0" smtClean="0"/>
              <a:t>, </a:t>
            </a:r>
          </a:p>
          <a:p>
            <a:pPr>
              <a:spcAft>
                <a:spcPts val="300"/>
              </a:spcAft>
            </a:pPr>
            <a:r>
              <a:rPr lang="de-DE" sz="1600" dirty="0"/>
              <a:t> </a:t>
            </a:r>
            <a:r>
              <a:rPr lang="de-DE" sz="1600" dirty="0" smtClean="0"/>
              <a:t> </a:t>
            </a:r>
            <a:r>
              <a:rPr lang="de-DE" sz="1600" dirty="0" err="1" smtClean="0"/>
              <a:t>identification</a:t>
            </a:r>
            <a:r>
              <a:rPr lang="de-DE" sz="1600" dirty="0" smtClean="0"/>
              <a:t> </a:t>
            </a:r>
            <a:r>
              <a:rPr lang="de-DE" sz="1600" dirty="0" err="1"/>
              <a:t>of</a:t>
            </a:r>
            <a:r>
              <a:rPr lang="de-DE" sz="1600" dirty="0"/>
              <a:t> </a:t>
            </a:r>
            <a:r>
              <a:rPr lang="de-DE" sz="1600" dirty="0" err="1"/>
              <a:t>most</a:t>
            </a:r>
            <a:r>
              <a:rPr lang="de-DE" sz="1600" dirty="0"/>
              <a:t> relevant </a:t>
            </a:r>
            <a:r>
              <a:rPr lang="de-DE" sz="1600" dirty="0" err="1"/>
              <a:t>technology</a:t>
            </a:r>
            <a:r>
              <a:rPr lang="de-DE" sz="1600" dirty="0"/>
              <a:t> </a:t>
            </a:r>
            <a:r>
              <a:rPr lang="de-DE" sz="1600" dirty="0" err="1"/>
              <a:t>gaps</a:t>
            </a:r>
            <a:r>
              <a:rPr lang="de-DE" sz="1600" dirty="0" smtClean="0"/>
              <a:t>  </a:t>
            </a:r>
            <a:endParaRPr lang="de-DE" sz="1600" dirty="0"/>
          </a:p>
          <a:p>
            <a:pPr marL="285750" indent="-285750">
              <a:buFont typeface="Symbol" panose="05050102010706020507" pitchFamily="18" charset="2"/>
              <a:buChar char="-"/>
            </a:pPr>
            <a:endParaRPr lang="de-DE" dirty="0"/>
          </a:p>
          <a:p>
            <a:pPr marL="285750" indent="-285750">
              <a:buFont typeface="Symbol" panose="05050102010706020507" pitchFamily="18" charset="2"/>
              <a:buChar char="-"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22936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831850" y="1752600"/>
            <a:ext cx="5600892" cy="36317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b="1" dirty="0" smtClean="0">
                <a:latin typeface="+mj-lt"/>
              </a:rPr>
              <a:t>Floating </a:t>
            </a:r>
            <a:r>
              <a:rPr lang="de-DE" sz="3200" b="1" dirty="0" err="1" smtClean="0">
                <a:latin typeface="+mj-lt"/>
              </a:rPr>
              <a:t>Lidar</a:t>
            </a:r>
            <a:r>
              <a:rPr lang="de-DE" sz="3200" b="1" dirty="0" smtClean="0">
                <a:latin typeface="+mj-lt"/>
              </a:rPr>
              <a:t> Systems:</a:t>
            </a:r>
          </a:p>
          <a:p>
            <a:r>
              <a:rPr lang="de-DE" sz="2400" b="1" dirty="0" err="1" smtClean="0">
                <a:latin typeface="+mj-lt"/>
              </a:rPr>
              <a:t>Current</a:t>
            </a:r>
            <a:r>
              <a:rPr lang="de-DE" sz="2400" b="1" dirty="0" smtClean="0">
                <a:latin typeface="+mj-lt"/>
              </a:rPr>
              <a:t> Technology Status </a:t>
            </a:r>
            <a:r>
              <a:rPr lang="de-DE" sz="2400" b="1" dirty="0" err="1" smtClean="0">
                <a:latin typeface="+mj-lt"/>
              </a:rPr>
              <a:t>and</a:t>
            </a:r>
            <a:r>
              <a:rPr lang="de-DE" sz="2400" b="1" dirty="0" smtClean="0">
                <a:latin typeface="+mj-lt"/>
              </a:rPr>
              <a:t> </a:t>
            </a:r>
          </a:p>
          <a:p>
            <a:r>
              <a:rPr lang="de-DE" sz="2400" b="1" dirty="0" err="1" smtClean="0">
                <a:latin typeface="+mj-lt"/>
              </a:rPr>
              <a:t>Requirements</a:t>
            </a:r>
            <a:r>
              <a:rPr lang="de-DE" sz="2400" b="1" dirty="0" smtClean="0">
                <a:latin typeface="+mj-lt"/>
              </a:rPr>
              <a:t> </a:t>
            </a:r>
            <a:r>
              <a:rPr lang="de-DE" sz="2400" b="1" dirty="0" err="1" smtClean="0">
                <a:latin typeface="+mj-lt"/>
              </a:rPr>
              <a:t>for</a:t>
            </a:r>
            <a:r>
              <a:rPr lang="de-DE" sz="2400" b="1" dirty="0" smtClean="0">
                <a:latin typeface="+mj-lt"/>
              </a:rPr>
              <a:t> </a:t>
            </a:r>
            <a:r>
              <a:rPr lang="de-DE" sz="2400" b="1" dirty="0" err="1" smtClean="0">
                <a:latin typeface="+mj-lt"/>
              </a:rPr>
              <a:t>Improved</a:t>
            </a:r>
            <a:r>
              <a:rPr lang="de-DE" sz="2400" b="1" dirty="0" smtClean="0">
                <a:latin typeface="+mj-lt"/>
              </a:rPr>
              <a:t> </a:t>
            </a:r>
            <a:r>
              <a:rPr lang="de-DE" sz="2400" b="1" dirty="0" err="1" smtClean="0">
                <a:latin typeface="+mj-lt"/>
              </a:rPr>
              <a:t>Maturity</a:t>
            </a:r>
            <a:endParaRPr lang="de-DE" sz="2400" b="1" dirty="0" smtClean="0">
              <a:latin typeface="+mj-lt"/>
            </a:endParaRPr>
          </a:p>
          <a:p>
            <a:endParaRPr lang="de-DE" sz="2400" b="1" dirty="0">
              <a:latin typeface="+mj-lt"/>
            </a:endParaRPr>
          </a:p>
          <a:p>
            <a:r>
              <a:rPr lang="de-DE" u="sng" dirty="0" smtClean="0">
                <a:latin typeface="+mj-lt"/>
              </a:rPr>
              <a:t>J. Gottschall </a:t>
            </a:r>
            <a:r>
              <a:rPr lang="de-DE" dirty="0" smtClean="0">
                <a:latin typeface="+mj-lt"/>
              </a:rPr>
              <a:t>(Fraunhofer IWES)</a:t>
            </a:r>
          </a:p>
          <a:p>
            <a:r>
              <a:rPr lang="de-DE" dirty="0" smtClean="0">
                <a:latin typeface="+mj-lt"/>
              </a:rPr>
              <a:t>B. Gribben (Frazer Nash </a:t>
            </a:r>
            <a:r>
              <a:rPr lang="de-DE" dirty="0" err="1" smtClean="0">
                <a:latin typeface="+mj-lt"/>
              </a:rPr>
              <a:t>Consultancy</a:t>
            </a:r>
            <a:r>
              <a:rPr lang="de-DE" dirty="0" smtClean="0">
                <a:latin typeface="+mj-lt"/>
              </a:rPr>
              <a:t>)</a:t>
            </a:r>
          </a:p>
          <a:p>
            <a:r>
              <a:rPr lang="de-DE" dirty="0" smtClean="0">
                <a:latin typeface="+mj-lt"/>
              </a:rPr>
              <a:t>J. Hughes (ORE </a:t>
            </a:r>
            <a:r>
              <a:rPr lang="de-DE" dirty="0" err="1" smtClean="0">
                <a:latin typeface="+mj-lt"/>
              </a:rPr>
              <a:t>Catapult</a:t>
            </a:r>
            <a:r>
              <a:rPr lang="de-DE" dirty="0" smtClean="0">
                <a:latin typeface="+mj-lt"/>
              </a:rPr>
              <a:t>)</a:t>
            </a:r>
          </a:p>
          <a:p>
            <a:r>
              <a:rPr lang="de-DE" dirty="0" smtClean="0">
                <a:latin typeface="+mj-lt"/>
              </a:rPr>
              <a:t>D. Stein (DNV GL)</a:t>
            </a:r>
          </a:p>
          <a:p>
            <a:r>
              <a:rPr lang="de-DE" dirty="0" smtClean="0">
                <a:latin typeface="+mj-lt"/>
              </a:rPr>
              <a:t>I. Würth, O. Bischoff, D. Schlipf (University </a:t>
            </a:r>
            <a:r>
              <a:rPr lang="de-DE" dirty="0" err="1" smtClean="0">
                <a:latin typeface="+mj-lt"/>
              </a:rPr>
              <a:t>of</a:t>
            </a:r>
            <a:r>
              <a:rPr lang="de-DE" dirty="0" smtClean="0">
                <a:latin typeface="+mj-lt"/>
              </a:rPr>
              <a:t> Stuttgart)</a:t>
            </a:r>
          </a:p>
          <a:p>
            <a:r>
              <a:rPr lang="de-DE" dirty="0" smtClean="0"/>
              <a:t>H. Verhoef (ECN)</a:t>
            </a:r>
          </a:p>
          <a:p>
            <a:r>
              <a:rPr lang="de-DE" dirty="0" smtClean="0"/>
              <a:t>A. Clifton </a:t>
            </a:r>
            <a:r>
              <a:rPr lang="de-DE" dirty="0"/>
              <a:t>(NREL</a:t>
            </a:r>
            <a:r>
              <a:rPr lang="de-DE" dirty="0" smtClean="0"/>
              <a:t>)</a:t>
            </a:r>
          </a:p>
        </p:txBody>
      </p:sp>
      <p:pic>
        <p:nvPicPr>
          <p:cNvPr id="8" name="Picture 7" descr="C:\Users\gotjul\Desktop\index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105" y="425777"/>
            <a:ext cx="3050345" cy="1022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feld 3"/>
          <p:cNvSpPr txBox="1"/>
          <p:nvPr/>
        </p:nvSpPr>
        <p:spPr>
          <a:xfrm>
            <a:off x="848868" y="6096000"/>
            <a:ext cx="546938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 smtClean="0"/>
              <a:t>Wind Europe </a:t>
            </a:r>
            <a:r>
              <a:rPr lang="de-DE" sz="1600" dirty="0" err="1" smtClean="0"/>
              <a:t>Summit</a:t>
            </a:r>
            <a:r>
              <a:rPr lang="de-DE" sz="1600" dirty="0" smtClean="0"/>
              <a:t> 2016, Hamburg – 27 September 2016</a:t>
            </a:r>
            <a:endParaRPr lang="de-DE" sz="1600" dirty="0"/>
          </a:p>
        </p:txBody>
      </p:sp>
      <p:pic>
        <p:nvPicPr>
          <p:cNvPr id="1026" name="Picture 2" descr="dnvlib_gfx_dnvgl_logo_tcm170-43152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1650" y="2850193"/>
            <a:ext cx="1523272" cy="655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ORE_SM_Colou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8578" y="2209800"/>
            <a:ext cx="1523272" cy="48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 descr="FN_standard_logo_col"/>
          <p:cNvPicPr preferRelativeResize="0"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8044" y="1295400"/>
            <a:ext cx="1513806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 descr="Logo_University_of_Stuttgart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2086" y="3941208"/>
            <a:ext cx="1416050" cy="347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 descr="Logo_SW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8362" y="3581400"/>
            <a:ext cx="1848288" cy="378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AutoShape 9" descr="Bildergebnis für nrel log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6" name="AutoShape 11" descr="Bildergebnis für nrel logo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1036" name="Picture 12" descr="C:\Users\gotjul\Desktop\index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9888" y="5181600"/>
            <a:ext cx="1641961" cy="469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307" b="25804"/>
          <a:stretch/>
        </p:blipFill>
        <p:spPr bwMode="auto">
          <a:xfrm>
            <a:off x="6809888" y="4521200"/>
            <a:ext cx="1143000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607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de-DE" dirty="0" smtClean="0"/>
              <a:t>Outline</a:t>
            </a:r>
            <a:endParaRPr lang="de-DE" dirty="0"/>
          </a:p>
        </p:txBody>
      </p:sp>
      <p:sp>
        <p:nvSpPr>
          <p:cNvPr id="4" name="Textfeld 3"/>
          <p:cNvSpPr txBox="1"/>
          <p:nvPr/>
        </p:nvSpPr>
        <p:spPr>
          <a:xfrm>
            <a:off x="603250" y="1447800"/>
            <a:ext cx="6269665" cy="30623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spcAft>
                <a:spcPts val="300"/>
              </a:spcAft>
              <a:buFont typeface="Symbol" panose="05050102010706020507" pitchFamily="18" charset="2"/>
              <a:buChar char="-"/>
            </a:pPr>
            <a:r>
              <a:rPr lang="de-DE" dirty="0" err="1" smtClean="0"/>
              <a:t>Current</a:t>
            </a:r>
            <a:r>
              <a:rPr lang="de-DE" dirty="0" smtClean="0"/>
              <a:t> </a:t>
            </a:r>
            <a:r>
              <a:rPr lang="de-DE" dirty="0" err="1" smtClean="0"/>
              <a:t>status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floating-lidar</a:t>
            </a:r>
            <a:r>
              <a:rPr lang="de-DE" dirty="0"/>
              <a:t> </a:t>
            </a:r>
            <a:r>
              <a:rPr lang="de-DE" dirty="0" err="1" smtClean="0"/>
              <a:t>technology</a:t>
            </a:r>
            <a:endParaRPr lang="de-DE" dirty="0" smtClean="0"/>
          </a:p>
          <a:p>
            <a:pPr marL="742950" lvl="1" indent="-285750">
              <a:spcAft>
                <a:spcPts val="300"/>
              </a:spcAft>
              <a:buFont typeface="Calibri" panose="020F0502020204030204" pitchFamily="34" charset="0"/>
              <a:buChar char="→"/>
            </a:pPr>
            <a:r>
              <a:rPr lang="de-DE" sz="1600" dirty="0" err="1" smtClean="0"/>
              <a:t>Criteria</a:t>
            </a:r>
            <a:r>
              <a:rPr lang="de-DE" sz="1600" dirty="0" smtClean="0"/>
              <a:t> </a:t>
            </a:r>
            <a:r>
              <a:rPr lang="de-DE" sz="1600" dirty="0" err="1" smtClean="0"/>
              <a:t>for</a:t>
            </a:r>
            <a:r>
              <a:rPr lang="de-DE" sz="1600" dirty="0" smtClean="0"/>
              <a:t> </a:t>
            </a:r>
            <a:r>
              <a:rPr lang="de-DE" sz="1600" dirty="0" err="1" smtClean="0"/>
              <a:t>commercial</a:t>
            </a:r>
            <a:r>
              <a:rPr lang="de-DE" sz="1600" dirty="0" smtClean="0"/>
              <a:t> </a:t>
            </a:r>
            <a:r>
              <a:rPr lang="de-DE" sz="1600" dirty="0" err="1" smtClean="0"/>
              <a:t>acceptance</a:t>
            </a:r>
            <a:endParaRPr lang="de-DE" sz="1600" dirty="0" smtClean="0"/>
          </a:p>
          <a:p>
            <a:pPr marL="742950" lvl="1" indent="-285750">
              <a:spcAft>
                <a:spcPts val="300"/>
              </a:spcAft>
              <a:buFont typeface="Calibri" panose="020F0502020204030204" pitchFamily="34" charset="0"/>
              <a:buChar char="→"/>
            </a:pPr>
            <a:r>
              <a:rPr lang="de-DE" sz="1600" dirty="0" err="1" smtClean="0"/>
              <a:t>Necessity</a:t>
            </a:r>
            <a:r>
              <a:rPr lang="de-DE" sz="1600" dirty="0" smtClean="0"/>
              <a:t> </a:t>
            </a:r>
            <a:r>
              <a:rPr lang="de-DE" sz="1600" dirty="0" err="1" smtClean="0"/>
              <a:t>for</a:t>
            </a:r>
            <a:r>
              <a:rPr lang="de-DE" sz="1600" dirty="0" smtClean="0"/>
              <a:t> offshore </a:t>
            </a:r>
            <a:r>
              <a:rPr lang="de-DE" sz="1600" dirty="0" err="1" smtClean="0"/>
              <a:t>trials</a:t>
            </a:r>
            <a:endParaRPr lang="de-DE" sz="1600" dirty="0" smtClean="0"/>
          </a:p>
          <a:p>
            <a:pPr marL="742950" lvl="1" indent="-285750">
              <a:spcAft>
                <a:spcPts val="1800"/>
              </a:spcAft>
              <a:buFont typeface="Calibri" panose="020F0502020204030204" pitchFamily="34" charset="0"/>
              <a:buChar char="→"/>
            </a:pPr>
            <a:r>
              <a:rPr lang="de-DE" sz="1600" dirty="0" smtClean="0"/>
              <a:t>Stakeholder </a:t>
            </a:r>
            <a:r>
              <a:rPr lang="de-DE" sz="1600" dirty="0" err="1" smtClean="0"/>
              <a:t>assessment</a:t>
            </a:r>
            <a:endParaRPr lang="de-DE" sz="1600" dirty="0" smtClean="0"/>
          </a:p>
          <a:p>
            <a:pPr marL="285750" indent="-285750">
              <a:spcAft>
                <a:spcPts val="1200"/>
              </a:spcAft>
              <a:buFont typeface="Symbol" panose="05050102010706020507" pitchFamily="18" charset="2"/>
              <a:buChar char="-"/>
            </a:pPr>
            <a:r>
              <a:rPr lang="de-DE" dirty="0" err="1" smtClean="0"/>
              <a:t>Identification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requirements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improved</a:t>
            </a:r>
            <a:r>
              <a:rPr lang="de-DE" dirty="0" smtClean="0"/>
              <a:t> </a:t>
            </a:r>
            <a:r>
              <a:rPr lang="de-DE" dirty="0" err="1" smtClean="0"/>
              <a:t>maturity</a:t>
            </a:r>
            <a:endParaRPr lang="de-DE" dirty="0" smtClean="0"/>
          </a:p>
          <a:p>
            <a:pPr marL="285750" indent="-285750">
              <a:spcAft>
                <a:spcPts val="300"/>
              </a:spcAft>
              <a:buFont typeface="Symbol" panose="05050102010706020507" pitchFamily="18" charset="2"/>
              <a:buChar char="-"/>
            </a:pPr>
            <a:r>
              <a:rPr lang="de-DE" dirty="0" smtClean="0"/>
              <a:t>Recommended Practices (RP)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application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technology</a:t>
            </a:r>
            <a:r>
              <a:rPr lang="de-DE" dirty="0" smtClean="0"/>
              <a:t> </a:t>
            </a:r>
          </a:p>
          <a:p>
            <a:pPr>
              <a:spcAft>
                <a:spcPts val="1800"/>
              </a:spcAft>
            </a:pPr>
            <a:r>
              <a:rPr lang="de-DE" dirty="0" smtClean="0"/>
              <a:t>        </a:t>
            </a:r>
            <a:r>
              <a:rPr lang="de-DE" sz="1600" dirty="0" smtClean="0"/>
              <a:t>… in wind </a:t>
            </a:r>
            <a:r>
              <a:rPr lang="de-DE" sz="1600" dirty="0" err="1" smtClean="0"/>
              <a:t>resource</a:t>
            </a:r>
            <a:r>
              <a:rPr lang="de-DE" sz="1600" dirty="0" smtClean="0"/>
              <a:t> </a:t>
            </a:r>
            <a:r>
              <a:rPr lang="de-DE" sz="1600" dirty="0" err="1" smtClean="0"/>
              <a:t>assessment</a:t>
            </a:r>
            <a:endParaRPr lang="de-DE" sz="1600" dirty="0" smtClean="0"/>
          </a:p>
          <a:p>
            <a:pPr marL="285750" indent="-285750">
              <a:spcAft>
                <a:spcPts val="300"/>
              </a:spcAft>
              <a:buFont typeface="Symbol" panose="05050102010706020507" pitchFamily="18" charset="2"/>
              <a:buChar char="-"/>
            </a:pPr>
            <a:r>
              <a:rPr lang="de-DE" dirty="0" smtClean="0"/>
              <a:t>Status update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outlook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53680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57200" y="457200"/>
            <a:ext cx="8223250" cy="677108"/>
          </a:xfrm>
        </p:spPr>
        <p:txBody>
          <a:bodyPr/>
          <a:lstStyle/>
          <a:p>
            <a:pPr algn="l"/>
            <a:r>
              <a:rPr lang="de-DE" dirty="0" err="1" smtClean="0"/>
              <a:t>Current</a:t>
            </a:r>
            <a:r>
              <a:rPr lang="de-DE" dirty="0" smtClean="0"/>
              <a:t> </a:t>
            </a:r>
            <a:r>
              <a:rPr lang="de-DE" dirty="0" err="1" smtClean="0"/>
              <a:t>status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floating-lidar</a:t>
            </a:r>
            <a:r>
              <a:rPr lang="de-DE" dirty="0" smtClean="0"/>
              <a:t> </a:t>
            </a:r>
            <a:r>
              <a:rPr lang="de-DE" dirty="0" err="1" smtClean="0"/>
              <a:t>technology</a:t>
            </a:r>
            <a:r>
              <a:rPr lang="de-DE" dirty="0" smtClean="0"/>
              <a:t> – </a:t>
            </a:r>
            <a:br>
              <a:rPr lang="de-DE" dirty="0" smtClean="0"/>
            </a:br>
            <a:r>
              <a:rPr lang="de-DE" sz="2000" dirty="0" smtClean="0"/>
              <a:t>OWA Roadmap</a:t>
            </a:r>
            <a:endParaRPr lang="de-DE" sz="2000" dirty="0"/>
          </a:p>
        </p:txBody>
      </p:sp>
      <p:sp>
        <p:nvSpPr>
          <p:cNvPr id="4" name="Textfeld 3"/>
          <p:cNvSpPr txBox="1"/>
          <p:nvPr/>
        </p:nvSpPr>
        <p:spPr>
          <a:xfrm>
            <a:off x="603250" y="1524000"/>
            <a:ext cx="792480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Symbol" pitchFamily="18" charset="2"/>
              <a:buChar char="®"/>
            </a:pPr>
            <a:r>
              <a:rPr lang="de-DE" i="1" dirty="0" smtClean="0">
                <a:sym typeface="Symbol"/>
              </a:rPr>
              <a:t>Carbon Trust Offshore Wind </a:t>
            </a:r>
            <a:r>
              <a:rPr lang="de-DE" i="1" dirty="0" err="1" smtClean="0">
                <a:sym typeface="Symbol"/>
              </a:rPr>
              <a:t>Accelerator</a:t>
            </a:r>
            <a:r>
              <a:rPr lang="de-DE" i="1" dirty="0" smtClean="0">
                <a:sym typeface="Symbol"/>
              </a:rPr>
              <a:t> </a:t>
            </a:r>
            <a:r>
              <a:rPr lang="de-DE" i="1" dirty="0" err="1" smtClean="0">
                <a:sym typeface="Symbol"/>
              </a:rPr>
              <a:t>roadmap</a:t>
            </a:r>
            <a:r>
              <a:rPr lang="de-DE" i="1" dirty="0" smtClean="0">
                <a:sym typeface="Symbol"/>
              </a:rPr>
              <a:t> </a:t>
            </a:r>
            <a:r>
              <a:rPr lang="de-DE" i="1" dirty="0" err="1" smtClean="0">
                <a:sym typeface="Symbol"/>
              </a:rPr>
              <a:t>for</a:t>
            </a:r>
            <a:r>
              <a:rPr lang="de-DE" i="1" dirty="0" smtClean="0">
                <a:sym typeface="Symbol"/>
              </a:rPr>
              <a:t> </a:t>
            </a:r>
            <a:r>
              <a:rPr lang="de-DE" i="1" dirty="0" err="1" smtClean="0">
                <a:sym typeface="Symbol"/>
              </a:rPr>
              <a:t>the</a:t>
            </a:r>
            <a:r>
              <a:rPr lang="de-DE" i="1" dirty="0" smtClean="0">
                <a:sym typeface="Symbol"/>
              </a:rPr>
              <a:t> </a:t>
            </a:r>
            <a:r>
              <a:rPr lang="de-DE" i="1" dirty="0" err="1" smtClean="0">
                <a:sym typeface="Symbol"/>
              </a:rPr>
              <a:t>commercial</a:t>
            </a:r>
            <a:r>
              <a:rPr lang="de-DE" i="1" dirty="0" smtClean="0">
                <a:sym typeface="Symbol"/>
              </a:rPr>
              <a:t> </a:t>
            </a:r>
            <a:r>
              <a:rPr lang="de-DE" i="1" dirty="0" err="1" smtClean="0">
                <a:sym typeface="Symbol"/>
              </a:rPr>
              <a:t>acceptance</a:t>
            </a:r>
            <a:r>
              <a:rPr lang="de-DE" i="1" dirty="0" smtClean="0">
                <a:sym typeface="Symbol"/>
              </a:rPr>
              <a:t> </a:t>
            </a:r>
            <a:r>
              <a:rPr lang="de-DE" i="1" dirty="0" err="1" smtClean="0">
                <a:sym typeface="Symbol"/>
              </a:rPr>
              <a:t>of</a:t>
            </a:r>
            <a:r>
              <a:rPr lang="de-DE" i="1" dirty="0" smtClean="0">
                <a:sym typeface="Symbol"/>
              </a:rPr>
              <a:t> </a:t>
            </a:r>
            <a:r>
              <a:rPr lang="de-DE" i="1" dirty="0" err="1" smtClean="0">
                <a:sym typeface="Symbol"/>
              </a:rPr>
              <a:t>floating</a:t>
            </a:r>
            <a:r>
              <a:rPr lang="de-DE" i="1" dirty="0" smtClean="0">
                <a:sym typeface="Symbol"/>
              </a:rPr>
              <a:t> </a:t>
            </a:r>
            <a:r>
              <a:rPr lang="de-DE" i="1" dirty="0" err="1" smtClean="0">
                <a:sym typeface="Symbol"/>
              </a:rPr>
              <a:t>lidar</a:t>
            </a:r>
            <a:r>
              <a:rPr lang="de-DE" i="1" dirty="0" smtClean="0">
                <a:sym typeface="Symbol"/>
              </a:rPr>
              <a:t> </a:t>
            </a:r>
            <a:r>
              <a:rPr lang="de-DE" i="1" dirty="0" err="1" smtClean="0">
                <a:sym typeface="Symbol"/>
              </a:rPr>
              <a:t>technology</a:t>
            </a:r>
            <a:r>
              <a:rPr lang="de-DE" i="1" dirty="0" smtClean="0">
                <a:sym typeface="Symbol"/>
              </a:rPr>
              <a:t> </a:t>
            </a:r>
            <a:r>
              <a:rPr lang="de-DE" dirty="0" smtClean="0">
                <a:sym typeface="Symbol"/>
              </a:rPr>
              <a:t>(Nov. 2013) –</a:t>
            </a:r>
          </a:p>
          <a:p>
            <a:r>
              <a:rPr lang="de-DE" dirty="0">
                <a:sym typeface="Symbol"/>
              </a:rPr>
              <a:t> </a:t>
            </a:r>
            <a:r>
              <a:rPr lang="de-DE" dirty="0" smtClean="0">
                <a:sym typeface="Symbol"/>
              </a:rPr>
              <a:t>    </a:t>
            </a:r>
            <a:r>
              <a:rPr lang="de-DE" dirty="0" err="1" smtClean="0">
                <a:sym typeface="Symbol"/>
              </a:rPr>
              <a:t>proposed</a:t>
            </a:r>
            <a:r>
              <a:rPr lang="de-DE" dirty="0" smtClean="0">
                <a:sym typeface="Symbol"/>
              </a:rPr>
              <a:t> </a:t>
            </a:r>
            <a:r>
              <a:rPr lang="de-DE" dirty="0" err="1" smtClean="0">
                <a:sym typeface="Symbol"/>
              </a:rPr>
              <a:t>three</a:t>
            </a:r>
            <a:r>
              <a:rPr lang="de-DE" dirty="0" smtClean="0">
                <a:sym typeface="Symbol"/>
              </a:rPr>
              <a:t> </a:t>
            </a:r>
            <a:r>
              <a:rPr lang="de-DE" dirty="0" err="1" smtClean="0">
                <a:sym typeface="Symbol"/>
              </a:rPr>
              <a:t>stages</a:t>
            </a:r>
            <a:r>
              <a:rPr lang="de-DE" dirty="0" smtClean="0">
                <a:sym typeface="Symbol"/>
              </a:rPr>
              <a:t> </a:t>
            </a:r>
            <a:r>
              <a:rPr lang="de-DE" dirty="0" err="1" smtClean="0">
                <a:sym typeface="Symbol"/>
              </a:rPr>
              <a:t>of</a:t>
            </a:r>
            <a:r>
              <a:rPr lang="de-DE" dirty="0" smtClean="0">
                <a:sym typeface="Symbol"/>
              </a:rPr>
              <a:t> </a:t>
            </a:r>
            <a:r>
              <a:rPr lang="de-DE" dirty="0" err="1" smtClean="0">
                <a:sym typeface="Symbol"/>
              </a:rPr>
              <a:t>maturity</a:t>
            </a:r>
            <a:r>
              <a:rPr lang="de-DE" dirty="0" smtClean="0">
                <a:sym typeface="Symbol"/>
              </a:rPr>
              <a:t>:</a:t>
            </a:r>
          </a:p>
          <a:p>
            <a:pPr>
              <a:spcAft>
                <a:spcPts val="600"/>
              </a:spcAft>
            </a:pPr>
            <a:r>
              <a:rPr lang="de-DE" dirty="0" smtClean="0">
                <a:sym typeface="Symbol"/>
              </a:rPr>
              <a:t>     </a:t>
            </a:r>
            <a:r>
              <a:rPr lang="de-DE" dirty="0" err="1" smtClean="0">
                <a:sym typeface="Symbol"/>
              </a:rPr>
              <a:t>baseline</a:t>
            </a:r>
            <a:r>
              <a:rPr lang="de-DE" dirty="0" smtClean="0">
                <a:sym typeface="Symbol"/>
              </a:rPr>
              <a:t> – </a:t>
            </a:r>
            <a:r>
              <a:rPr lang="de-DE" u="sng" dirty="0" err="1" smtClean="0">
                <a:sym typeface="Symbol"/>
              </a:rPr>
              <a:t>pre</a:t>
            </a:r>
            <a:r>
              <a:rPr lang="de-DE" u="sng" dirty="0" smtClean="0">
                <a:sym typeface="Symbol"/>
              </a:rPr>
              <a:t>-commercial</a:t>
            </a:r>
            <a:r>
              <a:rPr lang="de-DE" dirty="0" smtClean="0">
                <a:sym typeface="Symbol"/>
              </a:rPr>
              <a:t> – </a:t>
            </a:r>
            <a:r>
              <a:rPr lang="de-DE" dirty="0" err="1" smtClean="0">
                <a:sym typeface="Symbol"/>
              </a:rPr>
              <a:t>commercial</a:t>
            </a:r>
            <a:endParaRPr lang="de-DE" dirty="0" smtClean="0">
              <a:sym typeface="Symbol"/>
            </a:endParaRPr>
          </a:p>
          <a:p>
            <a:r>
              <a:rPr lang="de-DE" dirty="0">
                <a:sym typeface="Symbol"/>
              </a:rPr>
              <a:t> </a:t>
            </a:r>
            <a:r>
              <a:rPr lang="de-DE" dirty="0" smtClean="0">
                <a:sym typeface="Symbol"/>
              </a:rPr>
              <a:t>    </a:t>
            </a:r>
            <a:r>
              <a:rPr lang="de-DE" dirty="0" err="1" smtClean="0">
                <a:sym typeface="Symbol"/>
              </a:rPr>
              <a:t>status</a:t>
            </a:r>
            <a:r>
              <a:rPr lang="de-DE" dirty="0" smtClean="0">
                <a:sym typeface="Symbol"/>
              </a:rPr>
              <a:t> </a:t>
            </a:r>
            <a:r>
              <a:rPr lang="de-DE" dirty="0" err="1" smtClean="0">
                <a:sym typeface="Symbol"/>
              </a:rPr>
              <a:t>linked</a:t>
            </a:r>
            <a:r>
              <a:rPr lang="de-DE" dirty="0" smtClean="0">
                <a:sym typeface="Symbol"/>
              </a:rPr>
              <a:t> </a:t>
            </a:r>
            <a:r>
              <a:rPr lang="de-DE" dirty="0" err="1" smtClean="0">
                <a:sym typeface="Symbol"/>
              </a:rPr>
              <a:t>to</a:t>
            </a:r>
            <a:r>
              <a:rPr lang="de-DE" dirty="0" smtClean="0">
                <a:sym typeface="Symbol"/>
              </a:rPr>
              <a:t> a </a:t>
            </a:r>
            <a:r>
              <a:rPr lang="de-DE" dirty="0" err="1" smtClean="0">
                <a:sym typeface="Symbol"/>
              </a:rPr>
              <a:t>successful</a:t>
            </a:r>
            <a:r>
              <a:rPr lang="de-DE" dirty="0" smtClean="0">
                <a:sym typeface="Symbol"/>
              </a:rPr>
              <a:t> (6-months) </a:t>
            </a:r>
            <a:r>
              <a:rPr lang="de-DE" dirty="0" err="1" smtClean="0">
                <a:sym typeface="Symbol"/>
              </a:rPr>
              <a:t>trial</a:t>
            </a:r>
            <a:r>
              <a:rPr lang="de-DE" dirty="0" smtClean="0">
                <a:sym typeface="Symbol"/>
              </a:rPr>
              <a:t> offshore:</a:t>
            </a:r>
          </a:p>
          <a:p>
            <a:r>
              <a:rPr lang="de-DE" dirty="0">
                <a:sym typeface="Symbol"/>
              </a:rPr>
              <a:t> </a:t>
            </a:r>
            <a:r>
              <a:rPr lang="de-DE" dirty="0" smtClean="0">
                <a:sym typeface="Symbol"/>
              </a:rPr>
              <a:t>    </a:t>
            </a:r>
            <a:r>
              <a:rPr lang="de-DE" dirty="0" err="1" smtClean="0">
                <a:sym typeface="Symbol"/>
              </a:rPr>
              <a:t>meet</a:t>
            </a:r>
            <a:r>
              <a:rPr lang="de-DE" dirty="0" smtClean="0">
                <a:sym typeface="Symbol"/>
              </a:rPr>
              <a:t> KPIs </a:t>
            </a:r>
            <a:r>
              <a:rPr lang="de-DE" dirty="0" err="1" smtClean="0">
                <a:sym typeface="Symbol"/>
              </a:rPr>
              <a:t>for</a:t>
            </a:r>
            <a:r>
              <a:rPr lang="de-DE" dirty="0" smtClean="0">
                <a:sym typeface="Symbol"/>
              </a:rPr>
              <a:t> </a:t>
            </a:r>
            <a:r>
              <a:rPr lang="de-DE" dirty="0" err="1" smtClean="0">
                <a:sym typeface="Symbol"/>
              </a:rPr>
              <a:t>system</a:t>
            </a:r>
            <a:r>
              <a:rPr lang="de-DE" dirty="0" smtClean="0">
                <a:sym typeface="Symbol"/>
              </a:rPr>
              <a:t> </a:t>
            </a:r>
            <a:r>
              <a:rPr lang="de-DE" dirty="0" err="1" smtClean="0">
                <a:sym typeface="Symbol"/>
              </a:rPr>
              <a:t>availability</a:t>
            </a:r>
            <a:r>
              <a:rPr lang="de-DE" dirty="0" smtClean="0">
                <a:sym typeface="Symbol"/>
              </a:rPr>
              <a:t> </a:t>
            </a:r>
            <a:r>
              <a:rPr lang="de-DE" dirty="0" err="1" smtClean="0">
                <a:sym typeface="Symbol"/>
              </a:rPr>
              <a:t>and</a:t>
            </a:r>
            <a:r>
              <a:rPr lang="de-DE" dirty="0" smtClean="0">
                <a:sym typeface="Symbol"/>
              </a:rPr>
              <a:t> </a:t>
            </a:r>
            <a:r>
              <a:rPr lang="de-DE" dirty="0" err="1" smtClean="0">
                <a:sym typeface="Symbol"/>
              </a:rPr>
              <a:t>data</a:t>
            </a:r>
            <a:r>
              <a:rPr lang="de-DE" dirty="0" smtClean="0">
                <a:sym typeface="Symbol"/>
              </a:rPr>
              <a:t> </a:t>
            </a:r>
            <a:r>
              <a:rPr lang="de-DE" dirty="0" err="1" smtClean="0">
                <a:sym typeface="Symbol"/>
              </a:rPr>
              <a:t>accuracy</a:t>
            </a:r>
            <a:r>
              <a:rPr lang="de-DE" dirty="0" smtClean="0">
                <a:sym typeface="Symbol"/>
              </a:rPr>
              <a:t>  </a:t>
            </a:r>
          </a:p>
          <a:p>
            <a:endParaRPr lang="de-DE" dirty="0" smtClean="0">
              <a:sym typeface="Symbol"/>
            </a:endParaRPr>
          </a:p>
        </p:txBody>
      </p:sp>
    </p:spTree>
    <p:extLst>
      <p:ext uri="{BB962C8B-B14F-4D97-AF65-F5344CB8AC3E}">
        <p14:creationId xmlns:p14="http://schemas.microsoft.com/office/powerpoint/2010/main" val="4053537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de-DE" dirty="0" err="1" smtClean="0"/>
              <a:t>Current</a:t>
            </a:r>
            <a:r>
              <a:rPr lang="de-DE" dirty="0" smtClean="0"/>
              <a:t> </a:t>
            </a:r>
            <a:r>
              <a:rPr lang="de-DE" dirty="0" err="1" smtClean="0"/>
              <a:t>status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floating-lidar</a:t>
            </a:r>
            <a:r>
              <a:rPr lang="de-DE" dirty="0" smtClean="0"/>
              <a:t> </a:t>
            </a:r>
            <a:r>
              <a:rPr lang="de-DE" dirty="0" err="1" smtClean="0"/>
              <a:t>technology</a:t>
            </a:r>
            <a:endParaRPr lang="de-DE" dirty="0"/>
          </a:p>
        </p:txBody>
      </p:sp>
      <p:sp>
        <p:nvSpPr>
          <p:cNvPr id="4" name="Textfeld 3"/>
          <p:cNvSpPr txBox="1"/>
          <p:nvPr/>
        </p:nvSpPr>
        <p:spPr>
          <a:xfrm>
            <a:off x="603250" y="1143000"/>
            <a:ext cx="7924800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Symbol" pitchFamily="18" charset="2"/>
              <a:buChar char="®"/>
            </a:pPr>
            <a:r>
              <a:rPr lang="de-DE" i="1" dirty="0" smtClean="0">
                <a:sym typeface="Symbol"/>
              </a:rPr>
              <a:t>Carbon Trust Offshore Wind </a:t>
            </a:r>
            <a:r>
              <a:rPr lang="de-DE" i="1" dirty="0" err="1" smtClean="0">
                <a:sym typeface="Symbol"/>
              </a:rPr>
              <a:t>Accelerator</a:t>
            </a:r>
            <a:r>
              <a:rPr lang="de-DE" i="1" dirty="0" smtClean="0">
                <a:sym typeface="Symbol"/>
              </a:rPr>
              <a:t> </a:t>
            </a:r>
            <a:r>
              <a:rPr lang="de-DE" i="1" dirty="0" err="1" smtClean="0">
                <a:sym typeface="Symbol"/>
              </a:rPr>
              <a:t>roadmap</a:t>
            </a:r>
            <a:r>
              <a:rPr lang="de-DE" i="1" dirty="0" smtClean="0">
                <a:sym typeface="Symbol"/>
              </a:rPr>
              <a:t> </a:t>
            </a:r>
            <a:r>
              <a:rPr lang="de-DE" i="1" dirty="0" err="1" smtClean="0">
                <a:sym typeface="Symbol"/>
              </a:rPr>
              <a:t>for</a:t>
            </a:r>
            <a:r>
              <a:rPr lang="de-DE" i="1" dirty="0" smtClean="0">
                <a:sym typeface="Symbol"/>
              </a:rPr>
              <a:t> </a:t>
            </a:r>
            <a:r>
              <a:rPr lang="de-DE" i="1" dirty="0" err="1" smtClean="0">
                <a:sym typeface="Symbol"/>
              </a:rPr>
              <a:t>the</a:t>
            </a:r>
            <a:r>
              <a:rPr lang="de-DE" i="1" dirty="0" smtClean="0">
                <a:sym typeface="Symbol"/>
              </a:rPr>
              <a:t> </a:t>
            </a:r>
            <a:r>
              <a:rPr lang="de-DE" i="1" dirty="0" err="1" smtClean="0">
                <a:sym typeface="Symbol"/>
              </a:rPr>
              <a:t>commercial</a:t>
            </a:r>
            <a:r>
              <a:rPr lang="de-DE" i="1" dirty="0" smtClean="0">
                <a:sym typeface="Symbol"/>
              </a:rPr>
              <a:t> </a:t>
            </a:r>
            <a:r>
              <a:rPr lang="de-DE" i="1" dirty="0" err="1" smtClean="0">
                <a:sym typeface="Symbol"/>
              </a:rPr>
              <a:t>acceptance</a:t>
            </a:r>
            <a:r>
              <a:rPr lang="de-DE" i="1" dirty="0" smtClean="0">
                <a:sym typeface="Symbol"/>
              </a:rPr>
              <a:t> </a:t>
            </a:r>
            <a:r>
              <a:rPr lang="de-DE" i="1" dirty="0" err="1" smtClean="0">
                <a:sym typeface="Symbol"/>
              </a:rPr>
              <a:t>of</a:t>
            </a:r>
            <a:r>
              <a:rPr lang="de-DE" i="1" dirty="0" smtClean="0">
                <a:sym typeface="Symbol"/>
              </a:rPr>
              <a:t> </a:t>
            </a:r>
            <a:r>
              <a:rPr lang="de-DE" i="1" dirty="0" err="1" smtClean="0">
                <a:sym typeface="Symbol"/>
              </a:rPr>
              <a:t>floating</a:t>
            </a:r>
            <a:r>
              <a:rPr lang="de-DE" i="1" dirty="0" smtClean="0">
                <a:sym typeface="Symbol"/>
              </a:rPr>
              <a:t> </a:t>
            </a:r>
            <a:r>
              <a:rPr lang="de-DE" i="1" dirty="0" err="1" smtClean="0">
                <a:sym typeface="Symbol"/>
              </a:rPr>
              <a:t>lidar</a:t>
            </a:r>
            <a:r>
              <a:rPr lang="de-DE" i="1" dirty="0" smtClean="0">
                <a:sym typeface="Symbol"/>
              </a:rPr>
              <a:t> </a:t>
            </a:r>
            <a:r>
              <a:rPr lang="de-DE" i="1" dirty="0" err="1" smtClean="0">
                <a:sym typeface="Symbol"/>
              </a:rPr>
              <a:t>technology</a:t>
            </a:r>
            <a:r>
              <a:rPr lang="de-DE" i="1" dirty="0" smtClean="0">
                <a:sym typeface="Symbol"/>
              </a:rPr>
              <a:t>  </a:t>
            </a:r>
            <a:r>
              <a:rPr lang="de-DE" dirty="0" smtClean="0">
                <a:sym typeface="Symbol"/>
              </a:rPr>
              <a:t>(Nov. 2013) …</a:t>
            </a:r>
          </a:p>
          <a:p>
            <a:endParaRPr lang="de-DE" dirty="0" smtClean="0">
              <a:sym typeface="Symbol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850" y="2209800"/>
            <a:ext cx="2362200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1650" y="2057400"/>
            <a:ext cx="2813050" cy="2542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4700" y="2118524"/>
            <a:ext cx="3130551" cy="2591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feld 4"/>
          <p:cNvSpPr txBox="1"/>
          <p:nvPr/>
        </p:nvSpPr>
        <p:spPr>
          <a:xfrm>
            <a:off x="755650" y="4953000"/>
            <a:ext cx="807720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de-DE" sz="1600" dirty="0" err="1" smtClean="0"/>
              <a:t>FLiDAR</a:t>
            </a:r>
            <a:r>
              <a:rPr lang="de-DE" sz="1600" dirty="0" smtClean="0"/>
              <a:t> – </a:t>
            </a:r>
            <a:r>
              <a:rPr lang="de-DE" sz="1600" dirty="0" err="1" smtClean="0"/>
              <a:t>as</a:t>
            </a:r>
            <a:r>
              <a:rPr lang="de-DE" sz="1600" dirty="0" smtClean="0"/>
              <a:t> </a:t>
            </a:r>
            <a:r>
              <a:rPr lang="de-DE" sz="1600" dirty="0" err="1" smtClean="0"/>
              <a:t>first</a:t>
            </a:r>
            <a:r>
              <a:rPr lang="de-DE" sz="1600" dirty="0" smtClean="0"/>
              <a:t> (</a:t>
            </a:r>
            <a:r>
              <a:rPr lang="de-DE" sz="1600" dirty="0" err="1" smtClean="0"/>
              <a:t>almost</a:t>
            </a:r>
            <a:r>
              <a:rPr lang="de-DE" sz="1600" dirty="0" smtClean="0"/>
              <a:t>) </a:t>
            </a:r>
            <a:r>
              <a:rPr lang="de-DE" sz="1600" dirty="0" err="1" smtClean="0"/>
              <a:t>pre</a:t>
            </a:r>
            <a:r>
              <a:rPr lang="de-DE" sz="1600" dirty="0" smtClean="0"/>
              <a:t>-commercial </a:t>
            </a:r>
            <a:r>
              <a:rPr lang="de-DE" sz="1600" dirty="0" err="1" smtClean="0"/>
              <a:t>floating-lidar</a:t>
            </a:r>
            <a:r>
              <a:rPr lang="de-DE" sz="1600" dirty="0" smtClean="0"/>
              <a:t> </a:t>
            </a:r>
            <a:r>
              <a:rPr lang="de-DE" sz="1600" dirty="0" err="1" smtClean="0"/>
              <a:t>system</a:t>
            </a:r>
            <a:r>
              <a:rPr lang="de-DE" sz="1600" dirty="0" smtClean="0"/>
              <a:t> (FLS); </a:t>
            </a:r>
          </a:p>
          <a:p>
            <a:r>
              <a:rPr lang="de-DE" sz="1600" dirty="0" err="1" smtClean="0"/>
              <a:t>Results</a:t>
            </a:r>
            <a:r>
              <a:rPr lang="de-DE" sz="1600" dirty="0" smtClean="0"/>
              <a:t> </a:t>
            </a:r>
            <a:r>
              <a:rPr lang="de-DE" sz="1600" dirty="0" err="1" smtClean="0"/>
              <a:t>of</a:t>
            </a:r>
            <a:r>
              <a:rPr lang="de-DE" sz="1600" dirty="0" smtClean="0"/>
              <a:t> 3-months </a:t>
            </a:r>
            <a:r>
              <a:rPr lang="de-DE" sz="1600" dirty="0" err="1" smtClean="0"/>
              <a:t>trial</a:t>
            </a:r>
            <a:r>
              <a:rPr lang="de-DE" sz="1600" dirty="0" smtClean="0"/>
              <a:t> at </a:t>
            </a:r>
            <a:r>
              <a:rPr lang="de-DE" sz="1600" dirty="0" err="1" smtClean="0"/>
              <a:t>Gwynt</a:t>
            </a:r>
            <a:r>
              <a:rPr lang="de-DE" sz="1600" dirty="0" smtClean="0"/>
              <a:t> y </a:t>
            </a:r>
            <a:r>
              <a:rPr lang="de-DE" sz="1600" dirty="0" err="1" smtClean="0"/>
              <a:t>Mor</a:t>
            </a:r>
            <a:r>
              <a:rPr lang="de-DE" sz="1600" dirty="0" smtClean="0"/>
              <a:t> </a:t>
            </a:r>
            <a:r>
              <a:rPr lang="de-DE" sz="1600" dirty="0"/>
              <a:t>[</a:t>
            </a:r>
            <a:r>
              <a:rPr lang="de-DE" sz="1600" dirty="0" err="1" smtClean="0"/>
              <a:t>presented</a:t>
            </a:r>
            <a:r>
              <a:rPr lang="de-DE" sz="1600" dirty="0" smtClean="0"/>
              <a:t> at EWEA Offshore 2013] </a:t>
            </a:r>
            <a:r>
              <a:rPr lang="de-DE" sz="1600" dirty="0" err="1" smtClean="0"/>
              <a:t>show</a:t>
            </a:r>
            <a:r>
              <a:rPr lang="de-DE" sz="1600" dirty="0" smtClean="0"/>
              <a:t> </a:t>
            </a:r>
            <a:r>
              <a:rPr lang="de-DE" sz="1600" dirty="0" err="1" smtClean="0"/>
              <a:t>convincing</a:t>
            </a:r>
            <a:r>
              <a:rPr lang="de-DE" sz="1600" dirty="0" smtClean="0"/>
              <a:t> </a:t>
            </a:r>
            <a:r>
              <a:rPr lang="de-DE" sz="1600" dirty="0" err="1" smtClean="0"/>
              <a:t>agreement</a:t>
            </a:r>
            <a:r>
              <a:rPr lang="de-DE" sz="1600" dirty="0" smtClean="0"/>
              <a:t> </a:t>
            </a:r>
            <a:r>
              <a:rPr lang="de-DE" sz="1600" dirty="0" err="1" smtClean="0"/>
              <a:t>with</a:t>
            </a:r>
            <a:r>
              <a:rPr lang="de-DE" sz="1600" dirty="0" smtClean="0"/>
              <a:t> </a:t>
            </a:r>
            <a:r>
              <a:rPr lang="de-DE" sz="1600" dirty="0" err="1" smtClean="0"/>
              <a:t>met</a:t>
            </a:r>
            <a:r>
              <a:rPr lang="de-DE" sz="1600" dirty="0" smtClean="0"/>
              <a:t> </a:t>
            </a:r>
            <a:r>
              <a:rPr lang="de-DE" sz="1600" dirty="0" err="1" smtClean="0"/>
              <a:t>mast</a:t>
            </a:r>
            <a:r>
              <a:rPr lang="de-DE" sz="1600" dirty="0" smtClean="0"/>
              <a:t> in wind </a:t>
            </a:r>
            <a:r>
              <a:rPr lang="de-DE" sz="1600" dirty="0" err="1" smtClean="0"/>
              <a:t>speed</a:t>
            </a:r>
            <a:r>
              <a:rPr lang="de-DE" sz="1600" dirty="0" smtClean="0"/>
              <a:t> </a:t>
            </a:r>
            <a:r>
              <a:rPr lang="de-DE" sz="1600" dirty="0" err="1" smtClean="0"/>
              <a:t>and</a:t>
            </a:r>
            <a:r>
              <a:rPr lang="de-DE" sz="1600" dirty="0" smtClean="0"/>
              <a:t> </a:t>
            </a:r>
            <a:r>
              <a:rPr lang="de-DE" sz="1600" dirty="0" err="1" smtClean="0"/>
              <a:t>direction</a:t>
            </a:r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499868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Überschriften Light Bold">
      <a:majorFont>
        <a:latin typeface="Frutiger LT Com 45 Light"/>
        <a:ea typeface=""/>
        <a:cs typeface=""/>
      </a:majorFont>
      <a:minorFont>
        <a:latin typeface="Frutiger LT Com 45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DE4EC99333EA548A590CFB87D6BD4BF" ma:contentTypeVersion="1" ma:contentTypeDescription="Ein neues Dokument erstellen." ma:contentTypeScope="" ma:versionID="36237ea974c8ecc2f3c1fa71ab629bcd">
  <xsd:schema xmlns:xsd="http://www.w3.org/2001/XMLSchema" xmlns:xs="http://www.w3.org/2001/XMLSchema" xmlns:p="http://schemas.microsoft.com/office/2006/metadata/properties" xmlns:ns2="6aa91101-11ba-4a34-b839-c430ffc0ee6f" targetNamespace="http://schemas.microsoft.com/office/2006/metadata/properties" ma:root="true" ma:fieldsID="262204317f42f3191f4835bcb03ff06a" ns2:_="">
    <xsd:import namespace="6aa91101-11ba-4a34-b839-c430ffc0ee6f"/>
    <xsd:element name="properties">
      <xsd:complexType>
        <xsd:sequence>
          <xsd:element name="documentManagement">
            <xsd:complexType>
              <xsd:all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aa91101-11ba-4a34-b839-c430ffc0ee6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Freigegeben für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5F47923-7590-4226-B5C2-BF89CFB2C06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aa91101-11ba-4a34-b839-c430ffc0ee6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4366021-7422-4F58-B894-192D8472AC46}">
  <ds:schemaRefs>
    <ds:schemaRef ds:uri="http://purl.org/dc/dcmitype/"/>
    <ds:schemaRef ds:uri="http://www.w3.org/XML/1998/namespace"/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6aa91101-11ba-4a34-b839-c430ffc0ee6f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1582</Words>
  <Application>Microsoft Office PowerPoint</Application>
  <PresentationFormat>Benutzerdefiniert</PresentationFormat>
  <Paragraphs>209</Paragraphs>
  <Slides>24</Slides>
  <Notes>3</Notes>
  <HiddenSlides>1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24</vt:i4>
      </vt:variant>
    </vt:vector>
  </HeadingPairs>
  <TitlesOfParts>
    <vt:vector size="31" baseType="lpstr">
      <vt:lpstr>Arial</vt:lpstr>
      <vt:lpstr>Times New Roman</vt:lpstr>
      <vt:lpstr>Frutiger LT Com 55 Roman</vt:lpstr>
      <vt:lpstr>Frutiger LT Com 45 Light</vt:lpstr>
      <vt:lpstr>Calibri</vt:lpstr>
      <vt:lpstr>Symbol</vt:lpstr>
      <vt:lpstr>Office Theme</vt:lpstr>
      <vt:lpstr>PowerPoint-Präsentation</vt:lpstr>
      <vt:lpstr>Introduction I</vt:lpstr>
      <vt:lpstr>Introduction II </vt:lpstr>
      <vt:lpstr>Introduction III</vt:lpstr>
      <vt:lpstr>Introduction III</vt:lpstr>
      <vt:lpstr>PowerPoint-Präsentation</vt:lpstr>
      <vt:lpstr>Outline</vt:lpstr>
      <vt:lpstr>Current status of floating-lidar technology –  OWA Roadmap</vt:lpstr>
      <vt:lpstr>Current status of floating-lidar technology</vt:lpstr>
      <vt:lpstr>Current status of floating-lidar technology</vt:lpstr>
      <vt:lpstr>Current technology status –  Assessment of stakeholder acceptance  (pre-workshop survey)</vt:lpstr>
      <vt:lpstr>Current technology status –  Assessment of stakeholder acceptance  (pre-workshop survey)</vt:lpstr>
      <vt:lpstr>Current technology status –  Assessment of stakeholder acceptance  (pre-workshop survey)</vt:lpstr>
      <vt:lpstr>Current technology status –  Assessment of stakeholder acceptance  (pre-workshop survey)</vt:lpstr>
      <vt:lpstr>Current technology status –  Assessment of stakeholder acceptance  (pre-workshop survey)</vt:lpstr>
      <vt:lpstr>Current technology status –  Identification of technology gaps  (workshop)</vt:lpstr>
      <vt:lpstr>Requirement for improved maturity – Example ‘uncertainty framework‘</vt:lpstr>
      <vt:lpstr>Recommended Practices for application of technology</vt:lpstr>
      <vt:lpstr>Technology update and outlook</vt:lpstr>
      <vt:lpstr>Technology update and outlook</vt:lpstr>
      <vt:lpstr>Summary / Conclusions</vt:lpstr>
      <vt:lpstr>Summary / Conclusions</vt:lpstr>
      <vt:lpstr>Thank you for your attention.</vt:lpstr>
      <vt:lpstr>Acknowledgements Fraunhofer IWES is funded by the: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Christian Willner</dc:creator>
  <cp:lastModifiedBy>Gottschall, Julia</cp:lastModifiedBy>
  <cp:revision>159</cp:revision>
  <cp:lastPrinted>2016-02-24T07:36:29Z</cp:lastPrinted>
  <dcterms:created xsi:type="dcterms:W3CDTF">2016-02-22T15:46:18Z</dcterms:created>
  <dcterms:modified xsi:type="dcterms:W3CDTF">2016-09-26T20:21:03Z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2016-02-22T00:00:00Z</vt:filetime>
  </property>
  <property fmtid="{D5CDD505-2E9C-101B-9397-08002B2CF9AE}" pid="3" name="Creator">
    <vt:lpwstr>Adobe InDesign CC 2015 (Windows)</vt:lpwstr>
  </property>
  <property fmtid="{D5CDD505-2E9C-101B-9397-08002B2CF9AE}" pid="4" name="LastSaved">
    <vt:filetime>2016-02-22T00:00:00Z</vt:filetime>
  </property>
  <property fmtid="{D5CDD505-2E9C-101B-9397-08002B2CF9AE}" pid="5" name="ContentTypeId">
    <vt:lpwstr>0x010100EDE4EC99333EA548A590CFB87D6BD4BF</vt:lpwstr>
  </property>
</Properties>
</file>