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</p:sldMasterIdLst>
  <p:notesMasterIdLst>
    <p:notesMasterId r:id="rId21"/>
  </p:notesMasterIdLst>
  <p:sldIdLst>
    <p:sldId id="258" r:id="rId3"/>
    <p:sldId id="458" r:id="rId4"/>
    <p:sldId id="392" r:id="rId5"/>
    <p:sldId id="488" r:id="rId6"/>
    <p:sldId id="460" r:id="rId7"/>
    <p:sldId id="481" r:id="rId8"/>
    <p:sldId id="461" r:id="rId9"/>
    <p:sldId id="475" r:id="rId10"/>
    <p:sldId id="477" r:id="rId11"/>
    <p:sldId id="494" r:id="rId12"/>
    <p:sldId id="491" r:id="rId13"/>
    <p:sldId id="451" r:id="rId14"/>
    <p:sldId id="484" r:id="rId15"/>
    <p:sldId id="490" r:id="rId16"/>
    <p:sldId id="497" r:id="rId17"/>
    <p:sldId id="479" r:id="rId18"/>
    <p:sldId id="492" r:id="rId19"/>
    <p:sldId id="467" r:id="rId20"/>
  </p:sldIdLst>
  <p:sldSz cx="9144000" cy="6858000" type="screen4x3"/>
  <p:notesSz cx="6797675" cy="9928225"/>
  <p:defaultTextStyle>
    <a:defPPr>
      <a:defRPr lang="nb-NO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81004" autoAdjust="0"/>
  </p:normalViewPr>
  <p:slideViewPr>
    <p:cSldViewPr>
      <p:cViewPr>
        <p:scale>
          <a:sx n="70" d="100"/>
          <a:sy n="70" d="100"/>
        </p:scale>
        <p:origin x="-14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12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l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411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r">
              <a:defRPr sz="1200"/>
            </a:lvl1pPr>
          </a:lstStyle>
          <a:p>
            <a:pPr>
              <a:defRPr/>
            </a:pPr>
            <a:fld id="{DDCA8042-9F28-493E-AC8D-3C6942535AFA}" type="datetimeFigureOut">
              <a:rPr lang="nb-NO"/>
              <a:pPr>
                <a:defRPr/>
              </a:pPr>
              <a:t>28.09.2016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30" tIns="45665" rIns="91330" bIns="45665" rtlCol="0" anchor="ctr"/>
          <a:lstStyle/>
          <a:p>
            <a:pPr lvl="0"/>
            <a:endParaRPr lang="nb-NO" noProof="0" dirty="0" smtClean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330" tIns="45665" rIns="91330" bIns="45665" rtlCol="0">
            <a:normAutofit/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r">
              <a:defRPr sz="1200"/>
            </a:lvl1pPr>
          </a:lstStyle>
          <a:p>
            <a:pPr>
              <a:defRPr/>
            </a:pPr>
            <a:fld id="{7DE81322-6486-4701-9EA7-6FC9B5A83647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6201819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Plassholder for nota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5364" name="Plassholder for lysbilde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C91C9E-F4EC-4743-88A4-E4C29EA8EDE4}" type="slidenum">
              <a:rPr lang="nb-NO" smtClean="0"/>
              <a:pPr/>
              <a:t>1</a:t>
            </a:fld>
            <a:endParaRPr lang="nb-NO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420kV</a:t>
            </a:r>
            <a:r>
              <a:rPr lang="nb-NO" baseline="0" dirty="0" smtClean="0"/>
              <a:t> </a:t>
            </a:r>
            <a:r>
              <a:rPr lang="nb-NO" baseline="0" dirty="0" err="1" smtClean="0"/>
              <a:t>was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installed</a:t>
            </a:r>
            <a:r>
              <a:rPr lang="nb-NO" baseline="0" dirty="0" smtClean="0"/>
              <a:t> and </a:t>
            </a:r>
            <a:r>
              <a:rPr lang="nb-NO" baseline="0" dirty="0" err="1" smtClean="0"/>
              <a:t>operations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started</a:t>
            </a:r>
            <a:r>
              <a:rPr lang="nb-NO" baseline="0" dirty="0" smtClean="0"/>
              <a:t> in </a:t>
            </a:r>
            <a:r>
              <a:rPr lang="nb-NO" baseline="0" dirty="0" err="1" smtClean="0"/>
              <a:t>December</a:t>
            </a:r>
            <a:r>
              <a:rPr lang="nb-NO" baseline="0" dirty="0" smtClean="0"/>
              <a:t> 2013</a:t>
            </a:r>
            <a:endParaRPr lang="nb-NO" dirty="0" smtClean="0"/>
          </a:p>
          <a:p>
            <a:r>
              <a:rPr lang="nb-NO" dirty="0" smtClean="0"/>
              <a:t>Design </a:t>
            </a:r>
            <a:r>
              <a:rPr lang="nb-NO" dirty="0" err="1" smtClean="0"/>
              <a:t>value</a:t>
            </a:r>
            <a:r>
              <a:rPr lang="nb-NO" dirty="0" smtClean="0"/>
              <a:t> </a:t>
            </a:r>
            <a:r>
              <a:rPr lang="nb-NO" dirty="0" smtClean="0">
                <a:solidFill>
                  <a:srgbClr val="FFFF00"/>
                </a:solidFill>
              </a:rPr>
              <a:t>(</a:t>
            </a:r>
            <a:r>
              <a:rPr lang="nb-NO" baseline="0" dirty="0" smtClean="0">
                <a:solidFill>
                  <a:srgbClr val="FFFF00"/>
                </a:solidFill>
              </a:rPr>
              <a:t>50 </a:t>
            </a:r>
            <a:r>
              <a:rPr lang="nb-NO" baseline="0" dirty="0" err="1" smtClean="0">
                <a:solidFill>
                  <a:srgbClr val="FFFF00"/>
                </a:solidFill>
              </a:rPr>
              <a:t>year</a:t>
            </a:r>
            <a:r>
              <a:rPr lang="nb-NO" baseline="0" dirty="0" smtClean="0"/>
              <a:t>) </a:t>
            </a:r>
            <a:r>
              <a:rPr lang="nb-NO" baseline="0" dirty="0" err="1" smtClean="0"/>
              <a:t>was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estimated</a:t>
            </a:r>
            <a:r>
              <a:rPr lang="nb-NO" baseline="0" dirty="0" smtClean="0"/>
              <a:t> to be </a:t>
            </a:r>
            <a:r>
              <a:rPr lang="nb-NO" baseline="0" dirty="0" smtClean="0">
                <a:solidFill>
                  <a:srgbClr val="FFFF00"/>
                </a:solidFill>
              </a:rPr>
              <a:t>25 kg/m</a:t>
            </a:r>
          </a:p>
          <a:p>
            <a:r>
              <a:rPr lang="nb-NO" baseline="0" dirty="0" err="1" smtClean="0"/>
              <a:t>Estimated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ice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load</a:t>
            </a:r>
            <a:r>
              <a:rPr lang="nb-NO" baseline="0" dirty="0" smtClean="0"/>
              <a:t> from </a:t>
            </a:r>
            <a:r>
              <a:rPr lang="nb-NO" baseline="0" dirty="0" err="1" smtClean="0"/>
              <a:t>pic</a:t>
            </a:r>
            <a:r>
              <a:rPr lang="nb-NO" baseline="0" dirty="0" smtClean="0"/>
              <a:t>: 50kg/m</a:t>
            </a:r>
          </a:p>
          <a:p>
            <a:r>
              <a:rPr lang="nb-NO" baseline="0" dirty="0" err="1" smtClean="0"/>
              <a:t>Ground</a:t>
            </a:r>
            <a:r>
              <a:rPr lang="nb-NO" baseline="0" dirty="0" smtClean="0"/>
              <a:t> wire – </a:t>
            </a:r>
            <a:r>
              <a:rPr lang="nb-NO" baseline="0" dirty="0" err="1" smtClean="0"/>
              <a:t>simplex</a:t>
            </a:r>
            <a:endParaRPr lang="nb-NO" baseline="0" dirty="0" smtClean="0"/>
          </a:p>
          <a:p>
            <a:r>
              <a:rPr lang="nb-NO" baseline="0" dirty="0" err="1" smtClean="0"/>
              <a:t>Conductors</a:t>
            </a:r>
            <a:r>
              <a:rPr lang="nb-NO" baseline="0" dirty="0" smtClean="0"/>
              <a:t> - </a:t>
            </a:r>
            <a:r>
              <a:rPr lang="nb-NO" baseline="0" dirty="0" err="1" smtClean="0"/>
              <a:t>duplex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E81322-6486-4701-9EA7-6FC9B5A83647}" type="slidenum">
              <a:rPr lang="nb-NO" smtClean="0"/>
              <a:pPr>
                <a:defRPr/>
              </a:pPr>
              <a:t>3</a:t>
            </a:fld>
            <a:endParaRPr lang="nb-NO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As </a:t>
            </a:r>
            <a:r>
              <a:rPr lang="nb-NO" dirty="0" err="1" smtClean="0"/>
              <a:t>pointed</a:t>
            </a:r>
            <a:r>
              <a:rPr lang="nb-NO" dirty="0" smtClean="0"/>
              <a:t> </a:t>
            </a:r>
            <a:r>
              <a:rPr lang="nb-NO" dirty="0" err="1" smtClean="0"/>
              <a:t>out</a:t>
            </a:r>
            <a:r>
              <a:rPr lang="nb-NO" dirty="0" smtClean="0"/>
              <a:t> by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previous</a:t>
            </a:r>
            <a:r>
              <a:rPr lang="nb-NO" dirty="0" smtClean="0"/>
              <a:t> talks:</a:t>
            </a:r>
          </a:p>
          <a:p>
            <a:r>
              <a:rPr lang="nb-NO" dirty="0" smtClean="0"/>
              <a:t>Icing leads to </a:t>
            </a:r>
            <a:r>
              <a:rPr lang="nb-NO" dirty="0" err="1" smtClean="0"/>
              <a:t>production</a:t>
            </a:r>
            <a:r>
              <a:rPr lang="nb-NO" dirty="0" smtClean="0"/>
              <a:t> losses and </a:t>
            </a:r>
            <a:r>
              <a:rPr lang="nb-NO" dirty="0" err="1" smtClean="0"/>
              <a:t>increased</a:t>
            </a:r>
            <a:r>
              <a:rPr lang="nb-NO" dirty="0" smtClean="0"/>
              <a:t> risks.</a:t>
            </a:r>
          </a:p>
          <a:p>
            <a:endParaRPr lang="nb-NO" dirty="0" smtClean="0"/>
          </a:p>
          <a:p>
            <a:r>
              <a:rPr lang="nb-NO" dirty="0" err="1" smtClean="0"/>
              <a:t>Today</a:t>
            </a:r>
            <a:r>
              <a:rPr lang="nb-NO" baseline="0" dirty="0" smtClean="0"/>
              <a:t> </a:t>
            </a:r>
            <a:r>
              <a:rPr lang="nb-NO" baseline="0" dirty="0" err="1" smtClean="0"/>
              <a:t>we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are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able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model</a:t>
            </a:r>
            <a:r>
              <a:rPr lang="nb-NO" baseline="0" dirty="0" smtClean="0"/>
              <a:t> </a:t>
            </a:r>
            <a:r>
              <a:rPr lang="nb-NO" baseline="0" dirty="0" err="1" smtClean="0"/>
              <a:t>ice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buildup</a:t>
            </a:r>
            <a:r>
              <a:rPr lang="nb-NO" baseline="0" dirty="0" smtClean="0"/>
              <a:t>, </a:t>
            </a:r>
            <a:r>
              <a:rPr lang="nb-NO" baseline="0" dirty="0" err="1" smtClean="0"/>
              <a:t>but</a:t>
            </a:r>
            <a:r>
              <a:rPr lang="nb-NO" baseline="0" dirty="0" smtClean="0"/>
              <a:t> </a:t>
            </a:r>
            <a:r>
              <a:rPr lang="nb-NO" baseline="0" dirty="0" err="1" smtClean="0"/>
              <a:t>there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are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some</a:t>
            </a:r>
            <a:r>
              <a:rPr lang="nb-NO" baseline="0" dirty="0" smtClean="0"/>
              <a:t> large </a:t>
            </a:r>
            <a:r>
              <a:rPr lang="nb-NO" baseline="0" dirty="0" err="1" smtClean="0"/>
              <a:t>uncertanties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regarding</a:t>
            </a:r>
            <a:r>
              <a:rPr lang="nb-NO" baseline="0" dirty="0" smtClean="0"/>
              <a:t> </a:t>
            </a:r>
            <a:r>
              <a:rPr lang="nb-NO" baseline="0" dirty="0" err="1" smtClean="0"/>
              <a:t>the</a:t>
            </a:r>
            <a:r>
              <a:rPr lang="nb-NO" baseline="0" dirty="0" smtClean="0"/>
              <a:t> inputs to </a:t>
            </a:r>
            <a:r>
              <a:rPr lang="nb-NO" baseline="0" dirty="0" err="1" smtClean="0"/>
              <a:t>the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models</a:t>
            </a:r>
            <a:r>
              <a:rPr lang="nb-NO" baseline="0" dirty="0" smtClean="0"/>
              <a:t>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E81322-6486-4701-9EA7-6FC9B5A83647}" type="slidenum">
              <a:rPr lang="nb-NO" smtClean="0"/>
              <a:pPr>
                <a:defRPr/>
              </a:pPr>
              <a:t>4</a:t>
            </a:fld>
            <a:endParaRPr lang="nb-NO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Lastsensorene logger </a:t>
            </a:r>
            <a:r>
              <a:rPr lang="nb-NO" dirty="0" err="1" smtClean="0"/>
              <a:t>islast</a:t>
            </a:r>
            <a:r>
              <a:rPr lang="nb-NO" dirty="0" smtClean="0"/>
              <a:t> kontinuerlig samtidig som vind og temperatur blir registrert, dette kan</a:t>
            </a:r>
            <a:r>
              <a:rPr lang="nb-NO" baseline="0" dirty="0" smtClean="0"/>
              <a:t> følges i </a:t>
            </a:r>
            <a:r>
              <a:rPr lang="nb-NO" baseline="0" dirty="0" err="1" smtClean="0"/>
              <a:t>sanntid</a:t>
            </a:r>
            <a:r>
              <a:rPr lang="nb-NO" baseline="0" dirty="0" smtClean="0"/>
              <a:t> på KVT sine nettsider. Det er også montert kameraer som tar bilder med jevne mellomrom. Målestasjonen på Ålvikfjellet ble satt opp i forbindelse med havariet på sima-samnanger og sto ferdig rett før vinteren 2014. Bjørn Egil skal fortelle litt mer om denne. Målestasjonen på Rjukan og stølsheimen har blitt satt opp i høst i forbindelse med Frontlines prosjektet.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3B227-B466-4F1F-A2C9-A6D2B945F468}" type="slidenum">
              <a:rPr lang="nb-NO" smtClean="0"/>
              <a:pPr/>
              <a:t>7</a:t>
            </a:fld>
            <a:endParaRPr lang="nb-NO"/>
          </a:p>
        </p:txBody>
      </p:sp>
    </p:spTree>
    <p:extLst>
      <p:ext uri="{BB962C8B-B14F-4D97-AF65-F5344CB8AC3E}">
        <p14:creationId xmlns="" xmlns:p14="http://schemas.microsoft.com/office/powerpoint/2010/main" val="4088909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7A96AC-F3C4-4B4E-BFFD-85D6DC89E0A6}" type="slidenum">
              <a:rPr lang="en-US"/>
              <a:pPr/>
              <a:t>10</a:t>
            </a:fld>
            <a:endParaRPr 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baseline="0" dirty="0" smtClean="0"/>
          </a:p>
          <a:p>
            <a:endParaRPr lang="nb-NO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dirty="0" err="1" smtClean="0"/>
              <a:t>Assumptions</a:t>
            </a:r>
            <a:r>
              <a:rPr lang="nb-NO" dirty="0" smtClean="0"/>
              <a:t>:</a:t>
            </a:r>
          </a:p>
          <a:p>
            <a:pPr>
              <a:buFont typeface="Arial" charset="0"/>
              <a:buChar char="•"/>
            </a:pPr>
            <a:r>
              <a:rPr lang="nb-NO" dirty="0" smtClean="0"/>
              <a:t>Droplet </a:t>
            </a:r>
            <a:r>
              <a:rPr lang="nb-NO" dirty="0" err="1" smtClean="0"/>
              <a:t>concentration</a:t>
            </a:r>
            <a:r>
              <a:rPr lang="nb-NO" baseline="0" dirty="0" smtClean="0"/>
              <a:t> 75-125 cm-3 – marine air </a:t>
            </a:r>
            <a:r>
              <a:rPr lang="nb-NO" baseline="0" dirty="0" err="1" smtClean="0"/>
              <a:t>young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clouds</a:t>
            </a:r>
            <a:endParaRPr lang="nb-NO" baseline="0" dirty="0" smtClean="0"/>
          </a:p>
          <a:p>
            <a:pPr>
              <a:buFont typeface="Arial" charset="0"/>
              <a:buChar char="•"/>
            </a:pPr>
            <a:r>
              <a:rPr lang="nb-NO" baseline="0" dirty="0" err="1" smtClean="0"/>
              <a:t>Ice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density</a:t>
            </a:r>
            <a:r>
              <a:rPr lang="nb-NO" baseline="0" dirty="0" smtClean="0"/>
              <a:t> 700 kg/m3 – </a:t>
            </a:r>
            <a:r>
              <a:rPr lang="nb-NO" baseline="0" dirty="0" err="1" smtClean="0"/>
              <a:t>estimated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based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on</a:t>
            </a:r>
            <a:r>
              <a:rPr lang="nb-NO" baseline="0" dirty="0" smtClean="0"/>
              <a:t> web images</a:t>
            </a:r>
          </a:p>
          <a:p>
            <a:pPr>
              <a:buFont typeface="Arial" charset="0"/>
              <a:buChar char="•"/>
            </a:pPr>
            <a:r>
              <a:rPr lang="nb-NO" baseline="0" dirty="0" smtClean="0"/>
              <a:t>Dry </a:t>
            </a:r>
            <a:r>
              <a:rPr lang="nb-NO" baseline="0" dirty="0" err="1" smtClean="0"/>
              <a:t>accretion</a:t>
            </a:r>
            <a:endParaRPr lang="nb-NO" baseline="0" dirty="0" smtClean="0"/>
          </a:p>
          <a:p>
            <a:pPr>
              <a:buFont typeface="Arial" charset="0"/>
              <a:buChar char="•"/>
            </a:pPr>
            <a:endParaRPr lang="nb-NO" baseline="0" dirty="0" smtClean="0"/>
          </a:p>
          <a:p>
            <a:pPr>
              <a:buFont typeface="Arial" charset="0"/>
              <a:buChar char="•"/>
            </a:pPr>
            <a:r>
              <a:rPr lang="nb-NO" baseline="0" dirty="0" err="1" smtClean="0"/>
              <a:t>Low</a:t>
            </a:r>
            <a:r>
              <a:rPr lang="nb-NO" baseline="0" dirty="0" smtClean="0"/>
              <a:t> </a:t>
            </a:r>
            <a:r>
              <a:rPr lang="nb-NO" baseline="0" dirty="0" err="1" smtClean="0"/>
              <a:t>wind</a:t>
            </a:r>
            <a:r>
              <a:rPr lang="nb-NO" baseline="0" dirty="0" smtClean="0"/>
              <a:t> speed – large </a:t>
            </a:r>
            <a:r>
              <a:rPr lang="nb-NO" baseline="0" dirty="0" err="1" smtClean="0"/>
              <a:t>cylinder</a:t>
            </a:r>
            <a:r>
              <a:rPr lang="nb-NO" baseline="0" dirty="0" smtClean="0"/>
              <a:t>: </a:t>
            </a:r>
            <a:r>
              <a:rPr lang="nb-NO" baseline="0" dirty="0" err="1" smtClean="0"/>
              <a:t>formulation</a:t>
            </a:r>
            <a:r>
              <a:rPr lang="nb-NO" baseline="0" dirty="0" smtClean="0"/>
              <a:t> is not valid - </a:t>
            </a:r>
          </a:p>
          <a:p>
            <a:pPr>
              <a:buFont typeface="Arial" charset="0"/>
              <a:buChar char="•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E81322-6486-4701-9EA7-6FC9B5A83647}" type="slidenum">
              <a:rPr lang="nb-NO" smtClean="0"/>
              <a:pPr>
                <a:defRPr/>
              </a:pPr>
              <a:t>11</a:t>
            </a:fld>
            <a:endParaRPr lang="nb-NO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E81322-6486-4701-9EA7-6FC9B5A83647}" type="slidenum">
              <a:rPr lang="nb-NO" smtClean="0"/>
              <a:pPr>
                <a:defRPr/>
              </a:pPr>
              <a:t>13</a:t>
            </a:fld>
            <a:endParaRPr lang="nb-NO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E81322-6486-4701-9EA7-6FC9B5A83647}" type="slidenum">
              <a:rPr lang="nb-NO" smtClean="0"/>
              <a:pPr>
                <a:defRPr/>
              </a:pPr>
              <a:t>18</a:t>
            </a:fld>
            <a:endParaRPr lang="nb-NO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852936"/>
            <a:ext cx="7772400" cy="855464"/>
          </a:xfrm>
        </p:spPr>
        <p:txBody>
          <a:bodyPr/>
          <a:lstStyle>
            <a:lvl1pPr algn="ctr">
              <a:defRPr sz="2800" baseline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4221089"/>
            <a:ext cx="6400800" cy="36004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aseline="0"/>
            </a:lvl1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C087F-CE5B-465E-AC31-12121AA7AD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609600"/>
            <a:ext cx="1943100" cy="548640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609600"/>
            <a:ext cx="5676900" cy="548640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9E4F2-7640-46D8-9725-C68B1CF287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ED862-2386-4956-AA8A-A204528B95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57084-BC55-4483-8975-03BB715ECB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6057E-7A1D-4EAE-9DA2-E39912CC8A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C2108-4FDE-4D1F-A96A-A0A1CF63C6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C7EAC-D5A9-4385-BAF3-4DBB95F087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26E805-2800-4B00-9B2B-C708139883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C28F5-202B-4ED5-8AE9-6FE0FF18BD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58596-2377-429D-99D1-EBE6C07711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372" y="332656"/>
            <a:ext cx="7768856" cy="576064"/>
          </a:xfrm>
        </p:spPr>
        <p:txBody>
          <a:bodyPr/>
          <a:lstStyle>
            <a:lvl1pPr>
              <a:defRPr sz="2800" baseline="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68760"/>
            <a:ext cx="7772400" cy="4320480"/>
          </a:xfrm>
        </p:spPr>
        <p:txBody>
          <a:bodyPr/>
          <a:lstStyle>
            <a:lvl1pPr>
              <a:defRPr sz="2000" baseline="0"/>
            </a:lvl1pPr>
            <a:lvl2pPr>
              <a:defRPr sz="1600" baseline="0"/>
            </a:lvl2pPr>
            <a:lvl3pPr>
              <a:defRPr sz="1400" baseline="0"/>
            </a:lvl3pPr>
            <a:lvl4pPr>
              <a:defRPr sz="1200"/>
            </a:lvl4pPr>
            <a:lvl5pPr>
              <a:defRPr sz="1000" baseline="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96EDD-DBA5-49C1-ADA7-D88F2D62AE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0E7122-B959-49BF-86B5-9FD3616271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69BFB-5A00-4D2A-8F50-A9250AF410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47AFA-9548-4032-8449-F021AE5EE1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1" y="4869161"/>
            <a:ext cx="7595121" cy="720080"/>
          </a:xfrm>
        </p:spPr>
        <p:txBody>
          <a:bodyPr anchor="t"/>
          <a:lstStyle>
            <a:lvl1pPr algn="l">
              <a:defRPr sz="3200" b="1" cap="all" baseline="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9591" y="3933056"/>
            <a:ext cx="7595121" cy="47384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999BC-4E29-4DEA-9D19-0A05039CF6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32656"/>
            <a:ext cx="7757864" cy="504056"/>
          </a:xfrm>
        </p:spPr>
        <p:txBody>
          <a:bodyPr/>
          <a:lstStyle>
            <a:lvl1pPr>
              <a:defRPr sz="2800" baseline="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412776"/>
            <a:ext cx="3810000" cy="4248472"/>
          </a:xfrm>
        </p:spPr>
        <p:txBody>
          <a:bodyPr/>
          <a:lstStyle>
            <a:lvl1pPr>
              <a:defRPr sz="1800" baseline="0"/>
            </a:lvl1pPr>
            <a:lvl2pPr>
              <a:defRPr sz="1600" baseline="0"/>
            </a:lvl2pPr>
            <a:lvl3pPr>
              <a:defRPr sz="1400" baseline="0"/>
            </a:lvl3pPr>
            <a:lvl4pPr>
              <a:defRPr sz="1200" baseline="0"/>
            </a:lvl4pPr>
            <a:lvl5pPr>
              <a:defRPr sz="10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412776"/>
            <a:ext cx="3810000" cy="4248472"/>
          </a:xfrm>
        </p:spPr>
        <p:txBody>
          <a:bodyPr/>
          <a:lstStyle>
            <a:lvl1pPr>
              <a:defRPr sz="1800" baseline="0"/>
            </a:lvl1pPr>
            <a:lvl2pPr>
              <a:defRPr sz="1600" baseline="0"/>
            </a:lvl2pPr>
            <a:lvl3pPr>
              <a:defRPr sz="1400" baseline="0"/>
            </a:lvl3pPr>
            <a:lvl4pPr>
              <a:defRPr sz="1200" baseline="0"/>
            </a:lvl4pPr>
            <a:lvl5pPr>
              <a:defRPr sz="10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E9490-EB56-489C-901A-33BF763928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9F331-5CE5-491D-B36E-F1BD2C2FEF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197A7-6EF9-4198-B56D-145CB1A0AD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4B82B-63D9-43E4-B9D3-CBB9B45443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0F13C-89BA-44BD-9079-B244D24A87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F834D-34C7-451B-B69D-61455B5AD9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33375"/>
            <a:ext cx="7467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Klikk for å redigere tittelstil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341438"/>
            <a:ext cx="77724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Klikk for å redigere tekststiler i malen</a:t>
            </a:r>
          </a:p>
          <a:p>
            <a:pPr lvl="1"/>
            <a:r>
              <a:rPr lang="en-US" smtClean="0"/>
              <a:t>Andre nivå</a:t>
            </a:r>
          </a:p>
          <a:p>
            <a:pPr lvl="2"/>
            <a:r>
              <a:rPr lang="en-US" smtClean="0"/>
              <a:t>Tredje nivå</a:t>
            </a:r>
          </a:p>
          <a:p>
            <a:pPr lvl="3"/>
            <a:r>
              <a:rPr lang="en-US" smtClean="0"/>
              <a:t>Fjerde nivå</a:t>
            </a:r>
          </a:p>
          <a:p>
            <a:pPr lvl="4"/>
            <a:r>
              <a:rPr lang="en-US" smtClean="0"/>
              <a:t>Femte nivå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41688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2372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862C2444-8B72-4F7F-8FD2-4207A5D515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5" name="Picture 7" descr="PowerPoint-logo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77788" y="5607050"/>
            <a:ext cx="858837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ＭＳ Ｐゴシック" pitchFamily="1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ＭＳ Ｐゴシック" pitchFamily="1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ＭＳ Ｐゴシック" pitchFamily="1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ＭＳ Ｐゴシック" pitchFamily="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ＭＳ Ｐゴシック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ＭＳ Ｐゴシック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ＭＳ Ｐゴシック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ＭＳ Ｐゴシック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A3C8"/>
        </a:buClr>
        <a:buFont typeface="Wingdings" pitchFamily="2" charset="2"/>
        <a:buChar char="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A3C8"/>
        </a:buClr>
        <a:buFont typeface="Wingdings" pitchFamily="2" charset="2"/>
        <a:buChar char=""/>
        <a:defRPr sz="1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"/>
        <a:defRPr sz="12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30000"/>
        <a:buFont typeface="Wingdings" pitchFamily="2" charset="2"/>
        <a:buChar char="m"/>
        <a:defRPr sz="1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30000"/>
        <a:buFont typeface="Wingdings" pitchFamily="2" charset="2"/>
        <a:buChar char="m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30000"/>
        <a:buFont typeface="Wingdings" pitchFamily="2" charset="2"/>
        <a:buChar char="m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30000"/>
        <a:buFont typeface="Wingdings" pitchFamily="2" charset="2"/>
        <a:buChar char="m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30000"/>
        <a:buFont typeface="Wingdings" pitchFamily="2" charset="2"/>
        <a:buChar char="m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6096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Klikk for å redigere tittelstil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676400"/>
            <a:ext cx="7772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Klikk for å redigere tekststiler i malen</a:t>
            </a:r>
          </a:p>
          <a:p>
            <a:pPr lvl="1"/>
            <a:r>
              <a:rPr lang="en-US" smtClean="0"/>
              <a:t>Andre nivå</a:t>
            </a:r>
          </a:p>
          <a:p>
            <a:pPr lvl="2"/>
            <a:r>
              <a:rPr lang="en-US" smtClean="0"/>
              <a:t>Tredje nivå</a:t>
            </a:r>
          </a:p>
          <a:p>
            <a:pPr lvl="3"/>
            <a:r>
              <a:rPr lang="en-US" smtClean="0"/>
              <a:t>Fjerde nivå</a:t>
            </a:r>
          </a:p>
          <a:p>
            <a:pPr lvl="4"/>
            <a:r>
              <a:rPr lang="en-US" smtClean="0"/>
              <a:t>Femte nivå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41688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F357D90A-5836-43F3-A8F1-E3DC799D31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ＭＳ Ｐゴシック" pitchFamily="1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ＭＳ Ｐゴシック" pitchFamily="1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ＭＳ Ｐゴシック" pitchFamily="1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ＭＳ Ｐゴシック" pitchFamily="1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ＭＳ Ｐゴシック" pitchFamily="1" charset="-128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ＭＳ Ｐゴシック" pitchFamily="1" charset="-128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ＭＳ Ｐゴシック" pitchFamily="1" charset="-128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ＭＳ Ｐゴシック" pitchFamily="1" charset="-128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A3C8"/>
        </a:buClr>
        <a:buFont typeface="Wingdings" pitchFamily="2" charset="2"/>
        <a:buChar char="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A3C8"/>
        </a:buClr>
        <a:buFont typeface="Wingdings" pitchFamily="2" charset="2"/>
        <a:buChar char="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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30000"/>
        <a:buFont typeface="Wingdings" pitchFamily="2" charset="2"/>
        <a:buChar char="m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30000"/>
        <a:buFont typeface="Wingdings" pitchFamily="2" charset="2"/>
        <a:buChar char="m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30000"/>
        <a:buFont typeface="Wingdings" pitchFamily="2" charset="2"/>
        <a:buChar char="m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30000"/>
        <a:buFont typeface="Wingdings" pitchFamily="2" charset="2"/>
        <a:buChar char="m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30000"/>
        <a:buFont typeface="Wingdings" pitchFamily="2" charset="2"/>
        <a:buChar char="m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2348880"/>
            <a:ext cx="7772400" cy="1512168"/>
          </a:xfrm>
        </p:spPr>
        <p:txBody>
          <a:bodyPr/>
          <a:lstStyle/>
          <a:p>
            <a:r>
              <a:rPr lang="en-US" dirty="0" smtClean="0"/>
              <a:t>New advances in icing measurements and icing predictions</a:t>
            </a:r>
            <a:br>
              <a:rPr lang="en-US" dirty="0" smtClean="0"/>
            </a:b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7" name="Undertittel 5"/>
          <p:cNvSpPr>
            <a:spLocks noGrp="1"/>
          </p:cNvSpPr>
          <p:nvPr>
            <p:ph type="subTitle" idx="1"/>
          </p:nvPr>
        </p:nvSpPr>
        <p:spPr>
          <a:xfrm>
            <a:off x="1331640" y="3573016"/>
            <a:ext cx="6400800" cy="2160240"/>
          </a:xfrm>
        </p:spPr>
        <p:txBody>
          <a:bodyPr/>
          <a:lstStyle/>
          <a:p>
            <a:r>
              <a:rPr lang="nb-NO" dirty="0" smtClean="0"/>
              <a:t>Øyvind Byrkjedal</a:t>
            </a:r>
            <a:r>
              <a:rPr lang="nb-NO" baseline="30000" dirty="0" smtClean="0"/>
              <a:t>1</a:t>
            </a:r>
            <a:r>
              <a:rPr lang="nb-NO" dirty="0" smtClean="0"/>
              <a:t>, Emilie C. Iversen</a:t>
            </a:r>
            <a:r>
              <a:rPr lang="nb-NO" baseline="30000" dirty="0" smtClean="0"/>
              <a:t>1</a:t>
            </a:r>
            <a:r>
              <a:rPr lang="nb-NO" dirty="0" smtClean="0"/>
              <a:t>, Bjørn Egil Kringlebotn Nygaard</a:t>
            </a:r>
            <a:r>
              <a:rPr lang="nb-NO" baseline="30000" dirty="0" smtClean="0"/>
              <a:t>1</a:t>
            </a:r>
            <a:r>
              <a:rPr lang="nb-NO" dirty="0" smtClean="0"/>
              <a:t>, Finn Nyhammer</a:t>
            </a:r>
            <a:r>
              <a:rPr lang="nb-NO" baseline="30000" dirty="0" smtClean="0"/>
              <a:t>1</a:t>
            </a:r>
            <a:r>
              <a:rPr lang="nb-NO" dirty="0" smtClean="0"/>
              <a:t>, Øyvind Welgaard</a:t>
            </a:r>
            <a:r>
              <a:rPr lang="nb-NO" baseline="30000" dirty="0" smtClean="0"/>
              <a:t>2</a:t>
            </a:r>
            <a:endParaRPr lang="nb-NO" dirty="0" smtClean="0"/>
          </a:p>
          <a:p>
            <a:endParaRPr lang="nb-NO" baseline="30000" dirty="0" smtClean="0"/>
          </a:p>
          <a:p>
            <a:endParaRPr lang="nb-NO" baseline="30000" dirty="0" smtClean="0"/>
          </a:p>
          <a:p>
            <a:r>
              <a:rPr lang="nb-NO" baseline="30000" dirty="0" smtClean="0"/>
              <a:t>1</a:t>
            </a:r>
            <a:r>
              <a:rPr lang="nb-NO" dirty="0" smtClean="0"/>
              <a:t>Kjeller Vindteknikk AS</a:t>
            </a:r>
            <a:endParaRPr lang="nb-NO" baseline="30000" dirty="0" smtClean="0"/>
          </a:p>
          <a:p>
            <a:r>
              <a:rPr lang="nb-NO" baseline="30000" dirty="0" smtClean="0"/>
              <a:t>2</a:t>
            </a:r>
            <a:r>
              <a:rPr lang="nb-NO" dirty="0" smtClean="0"/>
              <a:t>Statnett SF</a:t>
            </a:r>
          </a:p>
          <a:p>
            <a:endParaRPr lang="nb-NO" dirty="0" smtClean="0"/>
          </a:p>
          <a:p>
            <a:r>
              <a:rPr lang="nb-NO" dirty="0" err="1" smtClean="0"/>
              <a:t>oyvind.byrkjedal@vindteknikk.no</a:t>
            </a:r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395536" y="6309320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 smtClean="0"/>
              <a:t> WindEurope </a:t>
            </a:r>
            <a:r>
              <a:rPr lang="nb-NO" sz="1800" dirty="0" err="1" smtClean="0"/>
              <a:t>Summit</a:t>
            </a:r>
            <a:r>
              <a:rPr lang="nb-NO" sz="1800" dirty="0" smtClean="0"/>
              <a:t> 28.09.2016</a:t>
            </a:r>
            <a:endParaRPr lang="nb-NO" sz="1800" dirty="0"/>
          </a:p>
        </p:txBody>
      </p:sp>
      <p:pic>
        <p:nvPicPr>
          <p:cNvPr id="59394" name="Picture 2" descr="http://www.statnett.no/PageFiles/183/Dokumenter/Hovedlogo/Statnett%20logo%20for%20skjer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6021288"/>
            <a:ext cx="2740795" cy="5459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60648"/>
            <a:ext cx="8172400" cy="914400"/>
          </a:xfrm>
        </p:spPr>
        <p:txBody>
          <a:bodyPr/>
          <a:lstStyle/>
          <a:p>
            <a:pPr algn="l"/>
            <a:r>
              <a:rPr lang="nb-NO" b="1" dirty="0" err="1" smtClean="0">
                <a:latin typeface="Trebuchet MS" pitchFamily="34" charset="0"/>
              </a:rPr>
              <a:t>What</a:t>
            </a:r>
            <a:r>
              <a:rPr lang="nb-NO" b="1" dirty="0" smtClean="0">
                <a:latin typeface="Trebuchet MS" pitchFamily="34" charset="0"/>
              </a:rPr>
              <a:t> </a:t>
            </a:r>
            <a:r>
              <a:rPr lang="nb-NO" b="1" dirty="0" err="1" smtClean="0">
                <a:latin typeface="Trebuchet MS" pitchFamily="34" charset="0"/>
              </a:rPr>
              <a:t>can</a:t>
            </a:r>
            <a:r>
              <a:rPr lang="nb-NO" b="1" dirty="0" smtClean="0">
                <a:latin typeface="Trebuchet MS" pitchFamily="34" charset="0"/>
              </a:rPr>
              <a:t> </a:t>
            </a:r>
            <a:r>
              <a:rPr lang="nb-NO" dirty="0" err="1" smtClean="0">
                <a:latin typeface="Trebuchet MS" pitchFamily="34" charset="0"/>
              </a:rPr>
              <a:t>we</a:t>
            </a:r>
            <a:r>
              <a:rPr lang="nb-NO" dirty="0" smtClean="0">
                <a:latin typeface="Trebuchet MS" pitchFamily="34" charset="0"/>
              </a:rPr>
              <a:t> do </a:t>
            </a:r>
            <a:r>
              <a:rPr lang="nb-NO" dirty="0" err="1" smtClean="0">
                <a:latin typeface="Trebuchet MS" pitchFamily="34" charset="0"/>
              </a:rPr>
              <a:t>with</a:t>
            </a:r>
            <a:r>
              <a:rPr lang="nb-NO" dirty="0" smtClean="0">
                <a:latin typeface="Trebuchet MS" pitchFamily="34" charset="0"/>
              </a:rPr>
              <a:t> </a:t>
            </a:r>
            <a:r>
              <a:rPr lang="nb-NO" dirty="0" err="1" smtClean="0">
                <a:latin typeface="Trebuchet MS" pitchFamily="34" charset="0"/>
              </a:rPr>
              <a:t>the</a:t>
            </a:r>
            <a:r>
              <a:rPr lang="nb-NO" dirty="0" smtClean="0">
                <a:latin typeface="Trebuchet MS" pitchFamily="34" charset="0"/>
              </a:rPr>
              <a:t> </a:t>
            </a:r>
            <a:r>
              <a:rPr lang="nb-NO" b="1" dirty="0" err="1" smtClean="0">
                <a:latin typeface="Trebuchet MS" pitchFamily="34" charset="0"/>
              </a:rPr>
              <a:t>IceTroll</a:t>
            </a:r>
            <a:r>
              <a:rPr lang="nb-NO" b="1" dirty="0" smtClean="0">
                <a:latin typeface="Trebuchet MS" pitchFamily="34" charset="0"/>
              </a:rPr>
              <a:t>?</a:t>
            </a:r>
            <a:endParaRPr lang="nb-NO" b="1" dirty="0">
              <a:latin typeface="Trebuchet MS" pitchFamily="34" charset="0"/>
            </a:endParaRP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340768"/>
            <a:ext cx="4464496" cy="3024336"/>
          </a:xfrm>
        </p:spPr>
        <p:txBody>
          <a:bodyPr/>
          <a:lstStyle/>
          <a:p>
            <a:r>
              <a:rPr lang="en-US" sz="2400" dirty="0" smtClean="0"/>
              <a:t>Better measurements of  </a:t>
            </a:r>
            <a:r>
              <a:rPr lang="en-US" sz="2400" b="1" dirty="0" smtClean="0"/>
              <a:t>ice load</a:t>
            </a:r>
          </a:p>
          <a:p>
            <a:r>
              <a:rPr lang="en-US" sz="2400" dirty="0" smtClean="0"/>
              <a:t>Following the ISO standard we measure </a:t>
            </a:r>
            <a:r>
              <a:rPr lang="en-US" sz="2400" b="1" dirty="0" smtClean="0"/>
              <a:t>icing intensity</a:t>
            </a:r>
          </a:p>
          <a:p>
            <a:r>
              <a:rPr lang="en-US" sz="2400" dirty="0" smtClean="0"/>
              <a:t>Possible estimates of </a:t>
            </a:r>
            <a:r>
              <a:rPr lang="en-US" sz="2400" b="1" dirty="0" smtClean="0"/>
              <a:t>Liquid Water Content (LWC)</a:t>
            </a:r>
          </a:p>
          <a:p>
            <a:endParaRPr lang="en-US" dirty="0"/>
          </a:p>
          <a:p>
            <a:endParaRPr lang="nb-NO" dirty="0"/>
          </a:p>
        </p:txBody>
      </p:sp>
      <p:graphicFrame>
        <p:nvGraphicFramePr>
          <p:cNvPr id="236548" name="Object 4"/>
          <p:cNvGraphicFramePr>
            <a:graphicFrameLocks noChangeAspect="1"/>
          </p:cNvGraphicFramePr>
          <p:nvPr/>
        </p:nvGraphicFramePr>
        <p:xfrm>
          <a:off x="395536" y="4509120"/>
          <a:ext cx="4032448" cy="1059673"/>
        </p:xfrm>
        <a:graphic>
          <a:graphicData uri="http://schemas.openxmlformats.org/presentationml/2006/ole">
            <p:oleObj spid="_x0000_s3074" name="Equation" r:id="rId4" imgW="1485900" imgH="393700" progId="Equation.3">
              <p:embed/>
            </p:oleObj>
          </a:graphicData>
        </a:graphic>
      </p:graphicFrame>
      <p:sp>
        <p:nvSpPr>
          <p:cNvPr id="236549" name="Text Box 5"/>
          <p:cNvSpPr txBox="1">
            <a:spLocks noChangeArrowheads="1"/>
          </p:cNvSpPr>
          <p:nvPr/>
        </p:nvSpPr>
        <p:spPr bwMode="auto">
          <a:xfrm>
            <a:off x="971600" y="5657671"/>
            <a:ext cx="38163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l-GR" sz="1200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2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- collision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efficiency, 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2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=f(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V,d,D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el-GR" sz="1200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2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- sticking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efficiency, 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nb-NO" sz="1200" dirty="0" smtClean="0"/>
              <a:t> ≈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el-GR" sz="1200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2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- accretion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efficiency, 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2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= f(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V,d,w,T,e,D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12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w – cloud liquid water content</a:t>
            </a:r>
          </a:p>
          <a:p>
            <a:pPr>
              <a:spcBef>
                <a:spcPts val="0"/>
              </a:spcBef>
            </a:pP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A – collision area, perpendicular to flow</a:t>
            </a:r>
          </a:p>
          <a:p>
            <a:pPr>
              <a:spcBef>
                <a:spcPts val="0"/>
              </a:spcBef>
            </a:pP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V – Wind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speed</a:t>
            </a:r>
            <a:endParaRPr lang="el-GR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6550" name="Picture 6" descr="squar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72450" y="6237288"/>
            <a:ext cx="971550" cy="620712"/>
          </a:xfrm>
          <a:prstGeom prst="rect">
            <a:avLst/>
          </a:prstGeom>
          <a:noFill/>
        </p:spPr>
      </p:pic>
      <p:pic>
        <p:nvPicPr>
          <p:cNvPr id="3075" name="Picture 3" descr="L:\Forskning\Konferanser\EWEA_2016\DSC01718.JPG"/>
          <p:cNvPicPr>
            <a:picLocks noChangeAspect="1" noChangeArrowheads="1"/>
          </p:cNvPicPr>
          <p:nvPr/>
        </p:nvPicPr>
        <p:blipFill>
          <a:blip r:embed="rId6" cstate="print"/>
          <a:srcRect t="6595" r="28145" b="22815"/>
          <a:stretch>
            <a:fillRect/>
          </a:stretch>
        </p:blipFill>
        <p:spPr bwMode="auto">
          <a:xfrm>
            <a:off x="5292081" y="1128579"/>
            <a:ext cx="3893640" cy="57367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Preliminary</a:t>
            </a:r>
            <a:r>
              <a:rPr lang="nb-NO" dirty="0" smtClean="0"/>
              <a:t> </a:t>
            </a:r>
            <a:r>
              <a:rPr lang="nb-NO" dirty="0" err="1" smtClean="0"/>
              <a:t>calculation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LWC</a:t>
            </a:r>
            <a:endParaRPr lang="nb-NO" dirty="0"/>
          </a:p>
        </p:txBody>
      </p:sp>
      <p:pic>
        <p:nvPicPr>
          <p:cNvPr id="3075" name="Picture 3" descr="L:\KUNDER\012_Norges_Forskningsraad\010_Frontlines\21_WP2_local_scale_mapping\Troll_prosessor\EWEA2016\LWC_12hr.png"/>
          <p:cNvPicPr>
            <a:picLocks noChangeAspect="1" noChangeArrowheads="1"/>
          </p:cNvPicPr>
          <p:nvPr/>
        </p:nvPicPr>
        <p:blipFill>
          <a:blip r:embed="rId3" cstate="print"/>
          <a:srcRect l="5827" r="8351"/>
          <a:stretch>
            <a:fillRect/>
          </a:stretch>
        </p:blipFill>
        <p:spPr bwMode="auto">
          <a:xfrm>
            <a:off x="92417" y="2420889"/>
            <a:ext cx="9051583" cy="4437112"/>
          </a:xfrm>
          <a:prstGeom prst="rect">
            <a:avLst/>
          </a:prstGeom>
          <a:noFill/>
        </p:spPr>
      </p:pic>
      <p:sp>
        <p:nvSpPr>
          <p:cNvPr id="5" name="TekstSylinder 4"/>
          <p:cNvSpPr txBox="1"/>
          <p:nvPr/>
        </p:nvSpPr>
        <p:spPr>
          <a:xfrm>
            <a:off x="4211960" y="1844824"/>
            <a:ext cx="4932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 smtClean="0"/>
              <a:t>Each</a:t>
            </a:r>
            <a:r>
              <a:rPr lang="nb-NO" dirty="0" smtClean="0"/>
              <a:t> </a:t>
            </a:r>
            <a:r>
              <a:rPr lang="nb-NO" dirty="0" err="1" smtClean="0"/>
              <a:t>box</a:t>
            </a:r>
            <a:r>
              <a:rPr lang="nb-NO" dirty="0" smtClean="0"/>
              <a:t> </a:t>
            </a:r>
            <a:r>
              <a:rPr lang="nb-NO" dirty="0" err="1" smtClean="0"/>
              <a:t>represents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distribution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LWC for 12 </a:t>
            </a:r>
            <a:r>
              <a:rPr lang="nb-NO" dirty="0" err="1" smtClean="0"/>
              <a:t>hours</a:t>
            </a:r>
            <a:endParaRPr lang="nb-NO" dirty="0"/>
          </a:p>
        </p:txBody>
      </p:sp>
      <p:sp>
        <p:nvSpPr>
          <p:cNvPr id="6" name="Ellipse 5"/>
          <p:cNvSpPr/>
          <p:nvPr/>
        </p:nvSpPr>
        <p:spPr bwMode="auto">
          <a:xfrm>
            <a:off x="2627784" y="2924944"/>
            <a:ext cx="792088" cy="1368152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cxnSp>
        <p:nvCxnSpPr>
          <p:cNvPr id="8" name="Rett linje 7"/>
          <p:cNvCxnSpPr>
            <a:stCxn id="6" idx="1"/>
          </p:cNvCxnSpPr>
          <p:nvPr/>
        </p:nvCxnSpPr>
        <p:spPr bwMode="auto">
          <a:xfrm flipH="1" flipV="1">
            <a:off x="2123728" y="2276872"/>
            <a:ext cx="620055" cy="848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kstSylinder 10"/>
          <p:cNvSpPr txBox="1"/>
          <p:nvPr/>
        </p:nvSpPr>
        <p:spPr>
          <a:xfrm>
            <a:off x="1259632" y="1340768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 err="1" smtClean="0">
                <a:solidFill>
                  <a:srgbClr val="C00000"/>
                </a:solidFill>
              </a:rPr>
              <a:t>Quality</a:t>
            </a:r>
            <a:r>
              <a:rPr lang="nb-NO" sz="1800" dirty="0" smtClean="0">
                <a:solidFill>
                  <a:srgbClr val="C00000"/>
                </a:solidFill>
              </a:rPr>
              <a:t> </a:t>
            </a:r>
            <a:r>
              <a:rPr lang="nb-NO" sz="1800" dirty="0" err="1" smtClean="0">
                <a:solidFill>
                  <a:srgbClr val="C00000"/>
                </a:solidFill>
              </a:rPr>
              <a:t>flag</a:t>
            </a:r>
            <a:r>
              <a:rPr lang="nb-NO" sz="1800" dirty="0" smtClean="0">
                <a:solidFill>
                  <a:srgbClr val="C00000"/>
                </a:solidFill>
              </a:rPr>
              <a:t>: </a:t>
            </a:r>
          </a:p>
          <a:p>
            <a:r>
              <a:rPr lang="nb-NO" sz="1800" dirty="0" err="1" smtClean="0">
                <a:solidFill>
                  <a:srgbClr val="C00000"/>
                </a:solidFill>
              </a:rPr>
              <a:t>Outside</a:t>
            </a:r>
            <a:r>
              <a:rPr lang="nb-NO" sz="1800" dirty="0" smtClean="0">
                <a:solidFill>
                  <a:srgbClr val="C00000"/>
                </a:solidFill>
              </a:rPr>
              <a:t> </a:t>
            </a:r>
            <a:r>
              <a:rPr lang="nb-NO" sz="1800" dirty="0" err="1" smtClean="0">
                <a:solidFill>
                  <a:srgbClr val="C00000"/>
                </a:solidFill>
              </a:rPr>
              <a:t>of</a:t>
            </a:r>
            <a:r>
              <a:rPr lang="nb-NO" sz="1800" dirty="0" smtClean="0">
                <a:solidFill>
                  <a:srgbClr val="C00000"/>
                </a:solidFill>
              </a:rPr>
              <a:t> </a:t>
            </a:r>
            <a:r>
              <a:rPr lang="nb-NO" sz="1800" dirty="0" err="1" smtClean="0">
                <a:solidFill>
                  <a:srgbClr val="C00000"/>
                </a:solidFill>
              </a:rPr>
              <a:t>the</a:t>
            </a:r>
            <a:r>
              <a:rPr lang="nb-NO" sz="1800" dirty="0" smtClean="0">
                <a:solidFill>
                  <a:srgbClr val="C00000"/>
                </a:solidFill>
              </a:rPr>
              <a:t> </a:t>
            </a:r>
            <a:r>
              <a:rPr lang="nb-NO" sz="1800" dirty="0" err="1" smtClean="0">
                <a:solidFill>
                  <a:srgbClr val="C00000"/>
                </a:solidFill>
              </a:rPr>
              <a:t>validity</a:t>
            </a:r>
            <a:r>
              <a:rPr lang="nb-NO" sz="1800" dirty="0" smtClean="0">
                <a:solidFill>
                  <a:srgbClr val="C00000"/>
                </a:solidFill>
              </a:rPr>
              <a:t> </a:t>
            </a:r>
            <a:r>
              <a:rPr lang="nb-NO" sz="1800" dirty="0" err="1" smtClean="0">
                <a:solidFill>
                  <a:srgbClr val="C00000"/>
                </a:solidFill>
              </a:rPr>
              <a:t>of</a:t>
            </a:r>
            <a:r>
              <a:rPr lang="nb-NO" sz="1800" dirty="0" smtClean="0">
                <a:solidFill>
                  <a:srgbClr val="C00000"/>
                </a:solidFill>
              </a:rPr>
              <a:t> ISO 12494</a:t>
            </a:r>
            <a:endParaRPr lang="nb-NO" sz="1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Summary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3 test </a:t>
            </a:r>
            <a:r>
              <a:rPr lang="nb-NO" dirty="0" err="1" smtClean="0"/>
              <a:t>sites</a:t>
            </a:r>
            <a:r>
              <a:rPr lang="nb-NO" dirty="0" smtClean="0"/>
              <a:t> </a:t>
            </a:r>
            <a:r>
              <a:rPr lang="nb-NO" dirty="0" err="1" smtClean="0"/>
              <a:t>are</a:t>
            </a:r>
            <a:r>
              <a:rPr lang="nb-NO" dirty="0" smtClean="0"/>
              <a:t> in </a:t>
            </a:r>
            <a:r>
              <a:rPr lang="nb-NO" dirty="0" err="1" smtClean="0"/>
              <a:t>operation</a:t>
            </a:r>
            <a:r>
              <a:rPr lang="nb-NO" dirty="0" smtClean="0"/>
              <a:t> at 1100-1200 m </a:t>
            </a:r>
            <a:r>
              <a:rPr lang="nb-NO" dirty="0" err="1" smtClean="0"/>
              <a:t>altitude</a:t>
            </a:r>
            <a:r>
              <a:rPr lang="nb-NO" dirty="0" smtClean="0"/>
              <a:t> in </a:t>
            </a:r>
            <a:r>
              <a:rPr lang="nb-NO" dirty="0" err="1" smtClean="0"/>
              <a:t>Norway</a:t>
            </a:r>
            <a:endParaRPr lang="nb-NO" dirty="0" smtClean="0"/>
          </a:p>
          <a:p>
            <a:pPr lvl="1"/>
            <a:r>
              <a:rPr lang="nb-NO" dirty="0" err="1" smtClean="0"/>
              <a:t>Load</a:t>
            </a:r>
            <a:r>
              <a:rPr lang="nb-NO" dirty="0" smtClean="0"/>
              <a:t> </a:t>
            </a:r>
            <a:r>
              <a:rPr lang="nb-NO" dirty="0" err="1" smtClean="0"/>
              <a:t>tension</a:t>
            </a:r>
            <a:r>
              <a:rPr lang="nb-NO" dirty="0" smtClean="0"/>
              <a:t> </a:t>
            </a:r>
            <a:r>
              <a:rPr lang="nb-NO" dirty="0" err="1" smtClean="0"/>
              <a:t>measurements</a:t>
            </a:r>
            <a:endParaRPr lang="nb-NO" dirty="0" smtClean="0"/>
          </a:p>
          <a:p>
            <a:pPr lvl="1"/>
            <a:r>
              <a:rPr lang="nb-NO" dirty="0" smtClean="0"/>
              <a:t>Wind </a:t>
            </a:r>
            <a:r>
              <a:rPr lang="nb-NO" dirty="0" err="1" smtClean="0"/>
              <a:t>measurements</a:t>
            </a:r>
            <a:endParaRPr lang="nb-NO" dirty="0" smtClean="0"/>
          </a:p>
          <a:p>
            <a:pPr lvl="1"/>
            <a:r>
              <a:rPr lang="nb-NO" dirty="0" err="1" smtClean="0"/>
              <a:t>Temperature</a:t>
            </a:r>
            <a:endParaRPr lang="nb-NO" dirty="0" smtClean="0"/>
          </a:p>
          <a:p>
            <a:pPr lvl="1"/>
            <a:r>
              <a:rPr lang="nb-NO" dirty="0" err="1" smtClean="0"/>
              <a:t>Webcamera</a:t>
            </a:r>
            <a:endParaRPr lang="nb-NO" dirty="0" smtClean="0"/>
          </a:p>
          <a:p>
            <a:pPr lvl="1"/>
            <a:endParaRPr lang="nb-NO" dirty="0" smtClean="0"/>
          </a:p>
          <a:p>
            <a:r>
              <a:rPr lang="nb-NO" dirty="0" smtClean="0"/>
              <a:t>A </a:t>
            </a:r>
            <a:r>
              <a:rPr lang="nb-NO" dirty="0" err="1" smtClean="0"/>
              <a:t>newly</a:t>
            </a:r>
            <a:r>
              <a:rPr lang="nb-NO" dirty="0" smtClean="0"/>
              <a:t> </a:t>
            </a:r>
            <a:r>
              <a:rPr lang="nb-NO" dirty="0" err="1" smtClean="0"/>
              <a:t>developed</a:t>
            </a:r>
            <a:r>
              <a:rPr lang="nb-NO" dirty="0" smtClean="0"/>
              <a:t> </a:t>
            </a:r>
            <a:r>
              <a:rPr lang="nb-NO" dirty="0" err="1" smtClean="0"/>
              <a:t>ice</a:t>
            </a:r>
            <a:r>
              <a:rPr lang="nb-NO" dirty="0" smtClean="0"/>
              <a:t> </a:t>
            </a:r>
            <a:r>
              <a:rPr lang="nb-NO" dirty="0" err="1" smtClean="0"/>
              <a:t>load</a:t>
            </a:r>
            <a:r>
              <a:rPr lang="nb-NO" dirty="0" smtClean="0"/>
              <a:t> sensor is </a:t>
            </a:r>
            <a:r>
              <a:rPr lang="nb-NO" dirty="0" err="1" smtClean="0"/>
              <a:t>tested</a:t>
            </a:r>
            <a:endParaRPr lang="nb-NO" dirty="0" smtClean="0"/>
          </a:p>
          <a:p>
            <a:pPr lvl="1"/>
            <a:r>
              <a:rPr lang="nb-NO" dirty="0" err="1" smtClean="0"/>
              <a:t>Forced</a:t>
            </a:r>
            <a:r>
              <a:rPr lang="nb-NO" dirty="0" smtClean="0"/>
              <a:t> </a:t>
            </a:r>
            <a:r>
              <a:rPr lang="nb-NO" dirty="0" err="1" smtClean="0"/>
              <a:t>rotation</a:t>
            </a:r>
            <a:endParaRPr lang="nb-NO" dirty="0" smtClean="0"/>
          </a:p>
          <a:p>
            <a:pPr lvl="1"/>
            <a:r>
              <a:rPr lang="nb-NO" dirty="0" err="1" smtClean="0"/>
              <a:t>Vertical</a:t>
            </a:r>
            <a:r>
              <a:rPr lang="nb-NO" dirty="0" smtClean="0"/>
              <a:t> </a:t>
            </a:r>
            <a:r>
              <a:rPr lang="nb-NO" dirty="0" err="1" smtClean="0"/>
              <a:t>cylinder</a:t>
            </a:r>
            <a:endParaRPr lang="nb-NO" dirty="0" smtClean="0"/>
          </a:p>
          <a:p>
            <a:pPr lvl="1"/>
            <a:r>
              <a:rPr lang="nb-NO" dirty="0" err="1" smtClean="0"/>
              <a:t>Tested</a:t>
            </a:r>
            <a:r>
              <a:rPr lang="nb-NO" dirty="0" smtClean="0"/>
              <a:t> for </a:t>
            </a:r>
            <a:r>
              <a:rPr lang="nb-NO" dirty="0" err="1" smtClean="0"/>
              <a:t>one</a:t>
            </a:r>
            <a:r>
              <a:rPr lang="nb-NO" dirty="0" smtClean="0"/>
              <a:t> </a:t>
            </a:r>
            <a:r>
              <a:rPr lang="nb-NO" dirty="0" err="1" smtClean="0"/>
              <a:t>winter</a:t>
            </a:r>
            <a:r>
              <a:rPr lang="nb-NO" dirty="0" smtClean="0"/>
              <a:t> at </a:t>
            </a:r>
            <a:r>
              <a:rPr lang="nb-NO" dirty="0" err="1" smtClean="0"/>
              <a:t>two</a:t>
            </a:r>
            <a:r>
              <a:rPr lang="nb-NO" dirty="0" smtClean="0"/>
              <a:t> </a:t>
            </a:r>
            <a:r>
              <a:rPr lang="nb-NO" dirty="0" err="1" smtClean="0"/>
              <a:t>sites</a:t>
            </a:r>
            <a:endParaRPr lang="nb-NO" dirty="0" smtClean="0"/>
          </a:p>
          <a:p>
            <a:pPr lvl="1"/>
            <a:endParaRPr lang="nb-NO" dirty="0" smtClean="0"/>
          </a:p>
          <a:p>
            <a:r>
              <a:rPr lang="nb-NO" dirty="0" smtClean="0"/>
              <a:t>Measurements </a:t>
            </a:r>
            <a:r>
              <a:rPr lang="nb-NO" dirty="0" err="1" smtClean="0"/>
              <a:t>of</a:t>
            </a:r>
            <a:r>
              <a:rPr lang="nb-NO" dirty="0" smtClean="0"/>
              <a:t>:</a:t>
            </a:r>
          </a:p>
          <a:p>
            <a:pPr lvl="1"/>
            <a:r>
              <a:rPr lang="nb-NO" dirty="0" err="1" smtClean="0"/>
              <a:t>Ice</a:t>
            </a:r>
            <a:r>
              <a:rPr lang="nb-NO" dirty="0" smtClean="0"/>
              <a:t> </a:t>
            </a:r>
            <a:r>
              <a:rPr lang="nb-NO" dirty="0" err="1" smtClean="0"/>
              <a:t>load</a:t>
            </a:r>
            <a:r>
              <a:rPr lang="nb-NO" dirty="0" smtClean="0"/>
              <a:t> </a:t>
            </a:r>
            <a:r>
              <a:rPr lang="nb-NO" dirty="0" err="1" smtClean="0"/>
              <a:t>according</a:t>
            </a:r>
            <a:r>
              <a:rPr lang="nb-NO" dirty="0" smtClean="0"/>
              <a:t> to ISO 12494</a:t>
            </a:r>
          </a:p>
          <a:p>
            <a:pPr lvl="1"/>
            <a:r>
              <a:rPr lang="nb-NO" dirty="0" smtClean="0"/>
              <a:t>Icing </a:t>
            </a:r>
            <a:r>
              <a:rPr lang="nb-NO" dirty="0" err="1" smtClean="0"/>
              <a:t>intensity</a:t>
            </a:r>
            <a:r>
              <a:rPr lang="nb-NO" dirty="0" smtClean="0"/>
              <a:t> </a:t>
            </a:r>
            <a:r>
              <a:rPr lang="nb-NO" dirty="0" err="1" smtClean="0"/>
              <a:t>according</a:t>
            </a:r>
            <a:r>
              <a:rPr lang="nb-NO" dirty="0" smtClean="0"/>
              <a:t> to ISO 12494</a:t>
            </a:r>
          </a:p>
          <a:p>
            <a:pPr lvl="1"/>
            <a:r>
              <a:rPr lang="nb-NO" dirty="0" err="1" smtClean="0"/>
              <a:t>Liquid</a:t>
            </a:r>
            <a:r>
              <a:rPr lang="nb-NO" dirty="0" smtClean="0"/>
              <a:t> water </a:t>
            </a:r>
            <a:r>
              <a:rPr lang="nb-NO" dirty="0" err="1" smtClean="0"/>
              <a:t>content</a:t>
            </a:r>
            <a:r>
              <a:rPr lang="nb-NO" dirty="0" smtClean="0"/>
              <a:t> (post </a:t>
            </a:r>
            <a:r>
              <a:rPr lang="nb-NO" dirty="0" err="1" smtClean="0"/>
              <a:t>processing</a:t>
            </a:r>
            <a:r>
              <a:rPr lang="nb-NO" dirty="0" smtClean="0"/>
              <a:t> </a:t>
            </a:r>
            <a:r>
              <a:rPr lang="nb-NO" dirty="0" err="1" smtClean="0"/>
              <a:t>needed</a:t>
            </a:r>
            <a:r>
              <a:rPr lang="nb-NO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03427" name="Picture 3" descr="L:\KUNDER\024_met.no\007_Sima_Samnanger\06_Monitorering_isingsforhold\92402_Aalvikfjellet\Picture\2014_11_18_montering_lastmaalere\DSC_01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80781"/>
            <a:ext cx="9144000" cy="7038781"/>
          </a:xfrm>
          <a:prstGeom prst="rect">
            <a:avLst/>
          </a:prstGeom>
          <a:noFill/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0" y="0"/>
            <a:ext cx="7768856" cy="576064"/>
          </a:xfrm>
        </p:spPr>
        <p:txBody>
          <a:bodyPr/>
          <a:lstStyle/>
          <a:p>
            <a:r>
              <a:rPr lang="nb-NO" dirty="0" err="1" smtClean="0">
                <a:solidFill>
                  <a:schemeClr val="bg1"/>
                </a:solidFill>
              </a:rPr>
              <a:t>Thank</a:t>
            </a:r>
            <a:r>
              <a:rPr lang="nb-NO" dirty="0" smtClean="0">
                <a:solidFill>
                  <a:schemeClr val="bg1"/>
                </a:solidFill>
              </a:rPr>
              <a:t> </a:t>
            </a:r>
            <a:r>
              <a:rPr lang="nb-NO" dirty="0" err="1" smtClean="0">
                <a:solidFill>
                  <a:schemeClr val="bg1"/>
                </a:solidFill>
              </a:rPr>
              <a:t>you</a:t>
            </a:r>
            <a:r>
              <a:rPr lang="nb-NO" dirty="0" smtClean="0">
                <a:solidFill>
                  <a:schemeClr val="bg1"/>
                </a:solidFill>
              </a:rPr>
              <a:t> for </a:t>
            </a:r>
            <a:r>
              <a:rPr lang="nb-NO" dirty="0" err="1" smtClean="0">
                <a:solidFill>
                  <a:schemeClr val="bg1"/>
                </a:solidFill>
              </a:rPr>
              <a:t>your</a:t>
            </a:r>
            <a:r>
              <a:rPr lang="nb-NO" dirty="0" smtClean="0">
                <a:solidFill>
                  <a:schemeClr val="bg1"/>
                </a:solidFill>
              </a:rPr>
              <a:t> </a:t>
            </a:r>
            <a:r>
              <a:rPr lang="nb-NO" dirty="0" err="1" smtClean="0">
                <a:solidFill>
                  <a:schemeClr val="bg1"/>
                </a:solidFill>
              </a:rPr>
              <a:t>attention</a:t>
            </a:r>
            <a:r>
              <a:rPr lang="nb-NO" dirty="0" smtClean="0">
                <a:solidFill>
                  <a:schemeClr val="bg1"/>
                </a:solidFill>
              </a:rPr>
              <a:t>!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5" name="Rektangel 4"/>
          <p:cNvSpPr/>
          <p:nvPr/>
        </p:nvSpPr>
        <p:spPr bwMode="auto">
          <a:xfrm>
            <a:off x="0" y="4509120"/>
            <a:ext cx="9144000" cy="2348880"/>
          </a:xfrm>
          <a:prstGeom prst="rect">
            <a:avLst/>
          </a:prstGeom>
          <a:solidFill>
            <a:schemeClr val="bg1">
              <a:alpha val="78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pic>
        <p:nvPicPr>
          <p:cNvPr id="7" name="Picture 2" descr="Kjeller Vindteknik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949280"/>
            <a:ext cx="3497348" cy="648072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4750" y="6000750"/>
            <a:ext cx="1619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http://www.stri.se/wwwpublic/strilog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6237312"/>
            <a:ext cx="1181100" cy="438151"/>
          </a:xfrm>
          <a:prstGeom prst="rect">
            <a:avLst/>
          </a:prstGeom>
          <a:noFill/>
        </p:spPr>
      </p:pic>
      <p:sp>
        <p:nvSpPr>
          <p:cNvPr id="5126" name="AutoShape 6" descr="Til toppsid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128" name="AutoShape 8" descr="Til toppsid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130" name="AutoShape 10" descr="Til toppsid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4509120"/>
            <a:ext cx="260032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3" name="Picture 13" descr="Til forside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39952" y="4876459"/>
            <a:ext cx="1366267" cy="1981541"/>
          </a:xfrm>
          <a:prstGeom prst="rect">
            <a:avLst/>
          </a:prstGeom>
          <a:noFill/>
        </p:spPr>
      </p:pic>
      <p:pic>
        <p:nvPicPr>
          <p:cNvPr id="17" name="Picture 2" descr="http://www.statnett.no/PageFiles/183/Dokumenter/Hovedlogo/Statnett%20logo%20for%20skjerm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08104" y="5301208"/>
            <a:ext cx="2740795" cy="545994"/>
          </a:xfrm>
          <a:prstGeom prst="rect">
            <a:avLst/>
          </a:prstGeom>
          <a:noFill/>
        </p:spPr>
      </p:pic>
      <p:sp>
        <p:nvSpPr>
          <p:cNvPr id="18" name="TekstSylinder 17"/>
          <p:cNvSpPr txBox="1"/>
          <p:nvPr/>
        </p:nvSpPr>
        <p:spPr>
          <a:xfrm>
            <a:off x="251520" y="4725144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The partners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FRonTLINES</a:t>
            </a:r>
            <a:r>
              <a:rPr lang="nb-NO" dirty="0" smtClean="0"/>
              <a:t> </a:t>
            </a:r>
            <a:r>
              <a:rPr lang="nb-NO" dirty="0" err="1" smtClean="0"/>
              <a:t>project</a:t>
            </a:r>
            <a:r>
              <a:rPr lang="nb-NO" dirty="0" smtClean="0"/>
              <a:t>: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Assumptions</a:t>
            </a:r>
            <a:r>
              <a:rPr lang="nb-NO" dirty="0" smtClean="0"/>
              <a:t> for LWC </a:t>
            </a:r>
            <a:r>
              <a:rPr lang="nb-NO" dirty="0" err="1" smtClean="0"/>
              <a:t>calculations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nb-NO" dirty="0" smtClean="0"/>
              <a:t>Droplet </a:t>
            </a:r>
            <a:r>
              <a:rPr lang="nb-NO" dirty="0" err="1" smtClean="0"/>
              <a:t>concentration</a:t>
            </a:r>
            <a:r>
              <a:rPr lang="nb-NO" dirty="0" smtClean="0"/>
              <a:t> 75-125 cm-3 – marine </a:t>
            </a:r>
            <a:r>
              <a:rPr lang="nb-NO" dirty="0" smtClean="0"/>
              <a:t>air</a:t>
            </a:r>
            <a:endParaRPr lang="nb-NO" dirty="0" smtClean="0"/>
          </a:p>
          <a:p>
            <a:pPr>
              <a:buFont typeface="Arial" charset="0"/>
              <a:buChar char="•"/>
            </a:pPr>
            <a:r>
              <a:rPr lang="nb-NO" dirty="0" err="1" smtClean="0"/>
              <a:t>Ice</a:t>
            </a:r>
            <a:r>
              <a:rPr lang="nb-NO" dirty="0" smtClean="0"/>
              <a:t> </a:t>
            </a:r>
            <a:r>
              <a:rPr lang="nb-NO" dirty="0" err="1" smtClean="0"/>
              <a:t>density</a:t>
            </a:r>
            <a:r>
              <a:rPr lang="nb-NO" dirty="0" smtClean="0"/>
              <a:t> 700 kg/m3 – </a:t>
            </a:r>
            <a:r>
              <a:rPr lang="nb-NO" dirty="0" err="1" smtClean="0"/>
              <a:t>estimated</a:t>
            </a:r>
            <a:r>
              <a:rPr lang="nb-NO" dirty="0" smtClean="0"/>
              <a:t> </a:t>
            </a:r>
            <a:r>
              <a:rPr lang="nb-NO" dirty="0" err="1" smtClean="0"/>
              <a:t>based</a:t>
            </a:r>
            <a:r>
              <a:rPr lang="nb-NO" dirty="0" smtClean="0"/>
              <a:t> </a:t>
            </a:r>
            <a:r>
              <a:rPr lang="nb-NO" dirty="0" err="1" smtClean="0"/>
              <a:t>on</a:t>
            </a:r>
            <a:r>
              <a:rPr lang="nb-NO" dirty="0" smtClean="0"/>
              <a:t> web images</a:t>
            </a:r>
          </a:p>
          <a:p>
            <a:pPr>
              <a:buFont typeface="Arial" charset="0"/>
              <a:buChar char="•"/>
            </a:pPr>
            <a:r>
              <a:rPr lang="nb-NO" dirty="0" smtClean="0"/>
              <a:t>Dry </a:t>
            </a:r>
            <a:r>
              <a:rPr lang="nb-NO" dirty="0" err="1" smtClean="0"/>
              <a:t>accretion</a:t>
            </a:r>
            <a:r>
              <a:rPr lang="nb-NO" dirty="0" smtClean="0"/>
              <a:t> a3=1</a:t>
            </a:r>
          </a:p>
          <a:p>
            <a:pPr>
              <a:buFont typeface="Arial" charset="0"/>
              <a:buChar char="•"/>
            </a:pPr>
            <a:endParaRPr lang="nb-NO" dirty="0" smtClean="0"/>
          </a:p>
          <a:p>
            <a:endParaRPr lang="nb-NO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FRonTLINES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971600" y="1052736"/>
            <a:ext cx="7772400" cy="4320480"/>
          </a:xfrm>
        </p:spPr>
        <p:txBody>
          <a:bodyPr/>
          <a:lstStyle/>
          <a:p>
            <a:r>
              <a:rPr lang="nb-NO" dirty="0" smtClean="0"/>
              <a:t>R&amp;D Project: 2015-2018</a:t>
            </a:r>
          </a:p>
          <a:p>
            <a:r>
              <a:rPr lang="nb-NO" dirty="0" err="1" smtClean="0"/>
              <a:t>Develop</a:t>
            </a:r>
            <a:r>
              <a:rPr lang="nb-NO" dirty="0" smtClean="0"/>
              <a:t> a </a:t>
            </a:r>
            <a:r>
              <a:rPr lang="nb-NO" dirty="0" err="1" smtClean="0"/>
              <a:t>toolbox</a:t>
            </a:r>
            <a:r>
              <a:rPr lang="nb-NO" dirty="0" smtClean="0"/>
              <a:t> to </a:t>
            </a:r>
            <a:r>
              <a:rPr lang="nb-NO" dirty="0" err="1" smtClean="0"/>
              <a:t>assess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impact</a:t>
            </a:r>
            <a:r>
              <a:rPr lang="nb-NO" dirty="0" smtClean="0"/>
              <a:t> from frost and rime </a:t>
            </a:r>
            <a:r>
              <a:rPr lang="nb-NO" dirty="0" err="1" smtClean="0"/>
              <a:t>ice</a:t>
            </a:r>
            <a:r>
              <a:rPr lang="nb-NO" dirty="0" smtClean="0"/>
              <a:t> </a:t>
            </a:r>
            <a:r>
              <a:rPr lang="nb-NO" dirty="0" err="1" smtClean="0"/>
              <a:t>on</a:t>
            </a:r>
            <a:r>
              <a:rPr lang="nb-NO" dirty="0" smtClean="0"/>
              <a:t> overhead </a:t>
            </a:r>
            <a:r>
              <a:rPr lang="nb-NO" dirty="0" err="1" smtClean="0"/>
              <a:t>transmission</a:t>
            </a:r>
            <a:r>
              <a:rPr lang="nb-NO" dirty="0" smtClean="0"/>
              <a:t> lines:</a:t>
            </a:r>
          </a:p>
          <a:p>
            <a:pPr lvl="1"/>
            <a:r>
              <a:rPr lang="nb-NO" dirty="0" err="1" smtClean="0"/>
              <a:t>Estabish</a:t>
            </a:r>
            <a:r>
              <a:rPr lang="nb-NO" dirty="0" smtClean="0"/>
              <a:t> a </a:t>
            </a:r>
            <a:r>
              <a:rPr lang="nb-NO" dirty="0" err="1" smtClean="0"/>
              <a:t>new</a:t>
            </a:r>
            <a:r>
              <a:rPr lang="nb-NO" dirty="0" smtClean="0"/>
              <a:t> test </a:t>
            </a:r>
            <a:r>
              <a:rPr lang="nb-NO" dirty="0" err="1" smtClean="0"/>
              <a:t>station</a:t>
            </a:r>
            <a:endParaRPr lang="nb-NO" dirty="0" smtClean="0"/>
          </a:p>
          <a:p>
            <a:pPr lvl="1"/>
            <a:r>
              <a:rPr lang="nb-NO" dirty="0" err="1" smtClean="0"/>
              <a:t>Laboratory</a:t>
            </a:r>
            <a:r>
              <a:rPr lang="nb-NO" dirty="0" smtClean="0"/>
              <a:t> </a:t>
            </a:r>
            <a:r>
              <a:rPr lang="nb-NO" dirty="0" err="1" smtClean="0"/>
              <a:t>experiments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ice</a:t>
            </a:r>
            <a:r>
              <a:rPr lang="nb-NO" dirty="0" smtClean="0"/>
              <a:t> </a:t>
            </a:r>
            <a:r>
              <a:rPr lang="nb-NO" dirty="0" err="1" smtClean="0"/>
              <a:t>accretion</a:t>
            </a:r>
            <a:r>
              <a:rPr lang="nb-NO" dirty="0" smtClean="0"/>
              <a:t> </a:t>
            </a:r>
            <a:r>
              <a:rPr lang="nb-NO" dirty="0" err="1" smtClean="0"/>
              <a:t>on</a:t>
            </a:r>
            <a:r>
              <a:rPr lang="nb-NO" dirty="0" smtClean="0"/>
              <a:t> bundle </a:t>
            </a:r>
            <a:r>
              <a:rPr lang="nb-NO" dirty="0" err="1" smtClean="0"/>
              <a:t>conductors</a:t>
            </a:r>
            <a:endParaRPr lang="nb-NO" dirty="0" smtClean="0"/>
          </a:p>
          <a:p>
            <a:pPr lvl="1"/>
            <a:r>
              <a:rPr lang="nb-NO" dirty="0" err="1" smtClean="0"/>
              <a:t>Develop</a:t>
            </a:r>
            <a:r>
              <a:rPr lang="nb-NO" dirty="0" smtClean="0"/>
              <a:t> </a:t>
            </a:r>
            <a:r>
              <a:rPr lang="nb-NO" dirty="0" err="1" smtClean="0"/>
              <a:t>improved</a:t>
            </a:r>
            <a:r>
              <a:rPr lang="nb-NO" dirty="0" smtClean="0"/>
              <a:t> </a:t>
            </a:r>
            <a:r>
              <a:rPr lang="nb-NO" dirty="0" err="1" smtClean="0"/>
              <a:t>models</a:t>
            </a:r>
            <a:r>
              <a:rPr lang="nb-NO" dirty="0" smtClean="0"/>
              <a:t> for </a:t>
            </a:r>
            <a:r>
              <a:rPr lang="nb-NO" dirty="0" err="1" smtClean="0"/>
              <a:t>ice</a:t>
            </a:r>
            <a:r>
              <a:rPr lang="nb-NO" dirty="0" smtClean="0"/>
              <a:t> </a:t>
            </a:r>
            <a:r>
              <a:rPr lang="nb-NO" dirty="0" err="1" smtClean="0"/>
              <a:t>accretion</a:t>
            </a:r>
            <a:r>
              <a:rPr lang="nb-NO" dirty="0" smtClean="0"/>
              <a:t> </a:t>
            </a:r>
            <a:r>
              <a:rPr lang="nb-NO" dirty="0" err="1" smtClean="0"/>
              <a:t>on</a:t>
            </a:r>
            <a:r>
              <a:rPr lang="nb-NO" dirty="0" smtClean="0"/>
              <a:t> bundles</a:t>
            </a:r>
          </a:p>
          <a:p>
            <a:pPr lvl="1"/>
            <a:r>
              <a:rPr lang="nb-NO" dirty="0" err="1" smtClean="0"/>
              <a:t>Calculate</a:t>
            </a:r>
            <a:r>
              <a:rPr lang="nb-NO" dirty="0" smtClean="0"/>
              <a:t> ond </a:t>
            </a:r>
            <a:r>
              <a:rPr lang="nb-NO" dirty="0" err="1" smtClean="0"/>
              <a:t>forecast</a:t>
            </a:r>
            <a:r>
              <a:rPr lang="nb-NO" dirty="0" smtClean="0"/>
              <a:t> </a:t>
            </a:r>
            <a:r>
              <a:rPr lang="nb-NO" dirty="0" err="1" smtClean="0"/>
              <a:t>hoar</a:t>
            </a:r>
            <a:r>
              <a:rPr lang="nb-NO" dirty="0" smtClean="0"/>
              <a:t> frost and </a:t>
            </a:r>
            <a:r>
              <a:rPr lang="nb-NO" dirty="0" err="1" smtClean="0"/>
              <a:t>related</a:t>
            </a:r>
            <a:r>
              <a:rPr lang="nb-NO" dirty="0" smtClean="0"/>
              <a:t> losses </a:t>
            </a:r>
            <a:r>
              <a:rPr lang="nb-NO" dirty="0" err="1" smtClean="0"/>
              <a:t>on</a:t>
            </a:r>
            <a:r>
              <a:rPr lang="nb-NO" dirty="0" smtClean="0"/>
              <a:t> </a:t>
            </a:r>
            <a:r>
              <a:rPr lang="nb-NO" dirty="0" err="1" smtClean="0"/>
              <a:t>power</a:t>
            </a:r>
            <a:r>
              <a:rPr lang="nb-NO" dirty="0" smtClean="0"/>
              <a:t> lines</a:t>
            </a:r>
          </a:p>
          <a:p>
            <a:r>
              <a:rPr lang="nb-NO" dirty="0" smtClean="0"/>
              <a:t>Partners:</a:t>
            </a:r>
          </a:p>
          <a:p>
            <a:pPr lvl="1"/>
            <a:r>
              <a:rPr lang="nb-NO" dirty="0" err="1" smtClean="0"/>
              <a:t>Statnett</a:t>
            </a:r>
            <a:endParaRPr lang="nb-NO" dirty="0" smtClean="0"/>
          </a:p>
          <a:p>
            <a:pPr lvl="1"/>
            <a:r>
              <a:rPr lang="nb-NO" dirty="0" smtClean="0"/>
              <a:t>Kjeller Vindteknikk</a:t>
            </a:r>
          </a:p>
          <a:p>
            <a:pPr lvl="1"/>
            <a:r>
              <a:rPr lang="nb-NO" dirty="0" smtClean="0"/>
              <a:t>STRI</a:t>
            </a:r>
          </a:p>
          <a:p>
            <a:pPr lvl="1"/>
            <a:r>
              <a:rPr lang="nb-NO" dirty="0" smtClean="0"/>
              <a:t>VTT</a:t>
            </a:r>
          </a:p>
          <a:p>
            <a:pPr lvl="1"/>
            <a:r>
              <a:rPr lang="nb-NO" dirty="0" smtClean="0"/>
              <a:t>Narvik University College</a:t>
            </a:r>
          </a:p>
          <a:p>
            <a:pPr lvl="1"/>
            <a:r>
              <a:rPr lang="nb-NO" dirty="0" smtClean="0"/>
              <a:t>The </a:t>
            </a:r>
            <a:r>
              <a:rPr lang="nb-NO" dirty="0" err="1" smtClean="0"/>
              <a:t>Norwegian</a:t>
            </a:r>
            <a:r>
              <a:rPr lang="nb-NO" dirty="0" smtClean="0"/>
              <a:t> </a:t>
            </a:r>
            <a:r>
              <a:rPr lang="nb-NO" dirty="0" err="1" smtClean="0"/>
              <a:t>Meterological</a:t>
            </a:r>
            <a:r>
              <a:rPr lang="nb-NO" dirty="0" smtClean="0"/>
              <a:t> Institute</a:t>
            </a:r>
          </a:p>
          <a:p>
            <a:r>
              <a:rPr lang="nb-NO" dirty="0" err="1" smtClean="0"/>
              <a:t>Financed</a:t>
            </a:r>
            <a:r>
              <a:rPr lang="nb-NO" dirty="0" smtClean="0"/>
              <a:t> by:</a:t>
            </a:r>
          </a:p>
          <a:p>
            <a:pPr lvl="1"/>
            <a:r>
              <a:rPr lang="nb-NO" dirty="0" smtClean="0"/>
              <a:t>The </a:t>
            </a:r>
            <a:r>
              <a:rPr lang="nb-NO" dirty="0" err="1" smtClean="0"/>
              <a:t>Norwegian</a:t>
            </a:r>
            <a:r>
              <a:rPr lang="nb-NO" dirty="0" smtClean="0"/>
              <a:t> Research </a:t>
            </a:r>
            <a:r>
              <a:rPr lang="nb-NO" dirty="0" err="1" smtClean="0"/>
              <a:t>Council</a:t>
            </a:r>
            <a:r>
              <a:rPr lang="nb-NO" dirty="0" smtClean="0"/>
              <a:t>: 50%</a:t>
            </a:r>
          </a:p>
          <a:p>
            <a:pPr lvl="1"/>
            <a:r>
              <a:rPr lang="nb-NO" dirty="0" err="1" smtClean="0"/>
              <a:t>Statnett</a:t>
            </a:r>
            <a:r>
              <a:rPr lang="nb-NO" dirty="0" smtClean="0"/>
              <a:t> : 43 %</a:t>
            </a:r>
          </a:p>
          <a:p>
            <a:pPr lvl="1"/>
            <a:r>
              <a:rPr lang="nb-NO" dirty="0" smtClean="0"/>
              <a:t>KVT, STRI, VTT: 7 %</a:t>
            </a:r>
          </a:p>
          <a:p>
            <a:pPr lvl="1"/>
            <a:endParaRPr lang="nb-NO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467600" cy="1296144"/>
          </a:xfrm>
        </p:spPr>
        <p:txBody>
          <a:bodyPr/>
          <a:lstStyle/>
          <a:p>
            <a:r>
              <a:rPr lang="nb-NO" sz="3200" dirty="0" err="1" smtClean="0"/>
              <a:t>Ice</a:t>
            </a:r>
            <a:r>
              <a:rPr lang="nb-NO" sz="3200" dirty="0" smtClean="0"/>
              <a:t> </a:t>
            </a:r>
            <a:r>
              <a:rPr lang="nb-NO" sz="3200" dirty="0" err="1" smtClean="0"/>
              <a:t>load</a:t>
            </a:r>
            <a:r>
              <a:rPr lang="nb-NO" sz="3200" dirty="0" smtClean="0"/>
              <a:t> (from </a:t>
            </a:r>
            <a:r>
              <a:rPr lang="nb-NO" sz="3200" dirty="0" err="1" smtClean="0"/>
              <a:t>IceTroll</a:t>
            </a:r>
            <a:r>
              <a:rPr lang="nb-NO" sz="3200" dirty="0" smtClean="0"/>
              <a:t>) and </a:t>
            </a:r>
            <a:r>
              <a:rPr lang="nb-NO" sz="3200" dirty="0" err="1" smtClean="0"/>
              <a:t>wind</a:t>
            </a:r>
            <a:r>
              <a:rPr lang="nb-NO" sz="3200" dirty="0" smtClean="0"/>
              <a:t> speed is </a:t>
            </a:r>
            <a:r>
              <a:rPr lang="nb-NO" sz="3200" dirty="0" err="1" smtClean="0"/>
              <a:t>measured</a:t>
            </a:r>
            <a:r>
              <a:rPr lang="nb-NO" sz="3200" dirty="0" smtClean="0"/>
              <a:t/>
            </a:r>
            <a:br>
              <a:rPr lang="nb-NO" sz="3200" dirty="0" smtClean="0"/>
            </a:br>
            <a:endParaRPr lang="nb-NO" sz="3200" dirty="0"/>
          </a:p>
        </p:txBody>
      </p:sp>
      <p:pic>
        <p:nvPicPr>
          <p:cNvPr id="4" name="Plassholder for innhold 3" descr="Ws_Iceload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0873" r="7599"/>
          <a:stretch>
            <a:fillRect/>
          </a:stretch>
        </p:blipFill>
        <p:spPr>
          <a:xfrm>
            <a:off x="467544" y="2492896"/>
            <a:ext cx="8424356" cy="3024336"/>
          </a:xfrm>
        </p:spPr>
      </p:pic>
      <p:sp>
        <p:nvSpPr>
          <p:cNvPr id="6" name="Plassholder for innhold 2"/>
          <p:cNvSpPr txBox="1">
            <a:spLocks/>
          </p:cNvSpPr>
          <p:nvPr/>
        </p:nvSpPr>
        <p:spPr bwMode="auto">
          <a:xfrm>
            <a:off x="990600" y="1484784"/>
            <a:ext cx="7772400" cy="461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3C8"/>
              </a:buClr>
              <a:buSzTx/>
              <a:buFont typeface="Wingdings" pitchFamily="2" charset="2"/>
              <a:buChar char=""/>
              <a:tabLst/>
              <a:defRPr/>
            </a:pPr>
            <a:r>
              <a:rPr lang="nb-NO" kern="0" dirty="0" err="1" smtClean="0">
                <a:latin typeface="+mn-lt"/>
                <a:ea typeface="+mn-ea"/>
              </a:rPr>
              <a:t>Poor</a:t>
            </a:r>
            <a:r>
              <a:rPr lang="nb-NO" kern="0" dirty="0" smtClean="0">
                <a:latin typeface="+mn-lt"/>
                <a:ea typeface="+mn-ea"/>
              </a:rPr>
              <a:t> </a:t>
            </a:r>
            <a:r>
              <a:rPr lang="nb-NO" kern="0" dirty="0" err="1" smtClean="0">
                <a:latin typeface="+mn-lt"/>
                <a:ea typeface="+mn-ea"/>
              </a:rPr>
              <a:t>wind</a:t>
            </a:r>
            <a:r>
              <a:rPr lang="nb-NO" kern="0" dirty="0" smtClean="0">
                <a:latin typeface="+mn-lt"/>
                <a:ea typeface="+mn-ea"/>
              </a:rPr>
              <a:t> </a:t>
            </a:r>
            <a:r>
              <a:rPr lang="nb-NO" kern="0" dirty="0" err="1" smtClean="0">
                <a:latin typeface="+mn-lt"/>
                <a:ea typeface="+mn-ea"/>
              </a:rPr>
              <a:t>measurements</a:t>
            </a:r>
            <a:r>
              <a:rPr lang="nb-NO" kern="0" dirty="0" smtClean="0">
                <a:latin typeface="+mn-lt"/>
                <a:ea typeface="+mn-ea"/>
              </a:rPr>
              <a:t> during 5 first icing </a:t>
            </a:r>
            <a:r>
              <a:rPr lang="nb-NO" kern="0" dirty="0" err="1" smtClean="0">
                <a:latin typeface="+mn-lt"/>
                <a:ea typeface="+mn-ea"/>
              </a:rPr>
              <a:t>accumulation</a:t>
            </a:r>
            <a:r>
              <a:rPr lang="nb-NO" kern="0" dirty="0" smtClean="0">
                <a:latin typeface="+mn-lt"/>
                <a:ea typeface="+mn-ea"/>
              </a:rPr>
              <a:t> </a:t>
            </a:r>
            <a:r>
              <a:rPr lang="nb-NO" kern="0" dirty="0" err="1" smtClean="0">
                <a:latin typeface="+mn-lt"/>
                <a:ea typeface="+mn-ea"/>
              </a:rPr>
              <a:t>periods</a:t>
            </a:r>
            <a:endParaRPr kumimoji="0" lang="nb-NO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Load</a:t>
            </a:r>
            <a:r>
              <a:rPr lang="nb-NO" dirty="0" smtClean="0"/>
              <a:t> sensors</a:t>
            </a:r>
            <a:endParaRPr lang="nb-NO" dirty="0"/>
          </a:p>
        </p:txBody>
      </p:sp>
      <p:pic>
        <p:nvPicPr>
          <p:cNvPr id="118786" name="Picture 2" descr="L:\KUNDER\024_met.no\007_Sima_Samnanger\06_Monitorering_isingsforhold\92402_Aalvikfjellet\92402_Site_Documentation\06_Pictures\Lastcelle_hovedline_N0304_N0305.jpg"/>
          <p:cNvPicPr>
            <a:picLocks noChangeAspect="1" noChangeArrowheads="1"/>
          </p:cNvPicPr>
          <p:nvPr/>
        </p:nvPicPr>
        <p:blipFill>
          <a:blip r:embed="rId3" cstate="email"/>
          <a:srcRect r="4082"/>
          <a:stretch>
            <a:fillRect/>
          </a:stretch>
        </p:blipFill>
        <p:spPr bwMode="auto">
          <a:xfrm>
            <a:off x="4572000" y="3861048"/>
            <a:ext cx="3384376" cy="2267224"/>
          </a:xfrm>
          <a:prstGeom prst="rect">
            <a:avLst/>
          </a:prstGeom>
          <a:noFill/>
        </p:spPr>
      </p:pic>
      <p:sp>
        <p:nvSpPr>
          <p:cNvPr id="8" name="Plassholder for innhold 2"/>
          <p:cNvSpPr txBox="1">
            <a:spLocks/>
          </p:cNvSpPr>
          <p:nvPr/>
        </p:nvSpPr>
        <p:spPr bwMode="auto">
          <a:xfrm>
            <a:off x="755576" y="1484784"/>
            <a:ext cx="381642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3C8"/>
              </a:buClr>
              <a:buSzTx/>
              <a:buFont typeface="Wingdings" pitchFamily="2" charset="2"/>
              <a:buChar char=""/>
              <a:tabLst/>
              <a:defRPr/>
            </a:pPr>
            <a:r>
              <a:rPr lang="en-US" sz="1600" kern="0" dirty="0" smtClean="0"/>
              <a:t>Tension recorders</a:t>
            </a:r>
            <a:r>
              <a:rPr lang="en-US" sz="1600" kern="0" dirty="0" smtClean="0">
                <a:latin typeface="+mn-lt"/>
                <a:ea typeface="+mn-ea"/>
              </a:rPr>
              <a:t> IO-Keys (Iceland)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3C8"/>
              </a:buClr>
              <a:buSzTx/>
              <a:buFont typeface="Wingdings" pitchFamily="2" charset="2"/>
              <a:buChar char=""/>
              <a:tabLst/>
              <a:defRPr/>
            </a:pPr>
            <a:r>
              <a:rPr lang="en-US" sz="1600" kern="0" dirty="0" smtClean="0"/>
              <a:t>Installed in insulator strings and test spans</a:t>
            </a:r>
            <a:endParaRPr lang="en-US" sz="1600" kern="0" dirty="0" smtClean="0">
              <a:latin typeface="+mn-lt"/>
              <a:ea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3C8"/>
              </a:buClr>
              <a:buSzTx/>
              <a:buFont typeface="Wingdings" pitchFamily="2" charset="2"/>
              <a:buChar char=""/>
              <a:tabLst/>
              <a:defRPr/>
            </a:pPr>
            <a:r>
              <a:rPr lang="en-US" sz="1600" kern="0" dirty="0" smtClean="0"/>
              <a:t>Save</a:t>
            </a:r>
            <a:r>
              <a:rPr lang="en-US" sz="1600" kern="0" dirty="0" smtClean="0">
                <a:latin typeface="+mn-lt"/>
                <a:ea typeface="+mn-ea"/>
              </a:rPr>
              <a:t> </a:t>
            </a:r>
            <a:r>
              <a:rPr lang="en-US" sz="1600" kern="0" dirty="0" err="1" smtClean="0">
                <a:latin typeface="+mn-lt"/>
                <a:ea typeface="+mn-ea"/>
              </a:rPr>
              <a:t>avg</a:t>
            </a:r>
            <a:r>
              <a:rPr lang="en-US" sz="1600" kern="0" dirty="0" smtClean="0">
                <a:latin typeface="+mn-lt"/>
                <a:ea typeface="+mn-ea"/>
              </a:rPr>
              <a:t>, min, max every 10 min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3C8"/>
              </a:buClr>
              <a:buSzTx/>
              <a:buFont typeface="Wingdings" pitchFamily="2" charset="2"/>
              <a:buChar char=""/>
              <a:tabLst/>
              <a:defRPr/>
            </a:pPr>
            <a:r>
              <a:rPr lang="en-US" sz="1600" kern="0" dirty="0" smtClean="0">
                <a:latin typeface="+mn-lt"/>
                <a:ea typeface="+mn-ea"/>
              </a:rPr>
              <a:t>Wireless data transmission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3C8"/>
              </a:buClr>
              <a:buSzTx/>
              <a:buFont typeface="Wingdings" pitchFamily="2" charset="2"/>
              <a:buChar char=""/>
              <a:tabLst/>
              <a:defRPr/>
            </a:pPr>
            <a:r>
              <a:rPr lang="en-US" sz="1600" kern="0" dirty="0" smtClean="0">
                <a:latin typeface="+mn-lt"/>
                <a:ea typeface="+mn-ea"/>
              </a:rPr>
              <a:t>Battery power supply  </a:t>
            </a:r>
            <a:endParaRPr lang="en-US" sz="1600" kern="0" baseline="0" dirty="0" smtClean="0">
              <a:latin typeface="+mn-lt"/>
              <a:ea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3C8"/>
              </a:buClr>
              <a:buSzTx/>
              <a:buFont typeface="Wingdings" pitchFamily="2" charset="2"/>
              <a:buChar char=""/>
              <a:tabLst/>
              <a:defRPr/>
            </a:pPr>
            <a:endParaRPr lang="en-US" sz="1600" kern="0" baseline="0" dirty="0" smtClean="0">
              <a:latin typeface="+mn-lt"/>
              <a:ea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3C8"/>
              </a:buClr>
              <a:buSzTx/>
              <a:tabLst/>
              <a:defRPr/>
            </a:pPr>
            <a:endParaRPr lang="en-US" sz="1600" kern="0" baseline="0" dirty="0" smtClean="0">
              <a:latin typeface="+mn-lt"/>
              <a:ea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3C8"/>
              </a:buClr>
              <a:buSzTx/>
              <a:tabLst/>
              <a:defRPr/>
            </a:pPr>
            <a:endParaRPr kumimoji="0" lang="en-US" sz="1600" b="0" i="0" u="none" strike="noStrike" kern="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 descr="L:\KUNDER\024_met.no\007_Sima_Samnanger\06_Monitorering_isingsforhold\92402_Aalvikfjellet\Picture\2015_04_22 Site_visit\DSC_6696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970881" y="3861048"/>
            <a:ext cx="3457103" cy="2304256"/>
          </a:xfrm>
          <a:prstGeom prst="rect">
            <a:avLst/>
          </a:prstGeom>
          <a:noFill/>
        </p:spPr>
      </p:pic>
      <p:pic>
        <p:nvPicPr>
          <p:cNvPr id="3074" name="Picture 2" descr="L:\KUNDER\024_met.no\007_Sima_Samnanger\06_Monitorering_isingsforhold\92402_Aalvikfjellet\Picture\2014_11_18_montering_lastmaalere\DSC_0143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553998" y="1196752"/>
            <a:ext cx="3402378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:\KUNDER\024_met.no\007_Sima_Samnanger\06_Monitorering_isingsforhold\92402_Aalvikfjellet\Picture\Cam_2_Mast_168\Still\Met_2015_01_19_10_10_12_rotate.jpg"/>
          <p:cNvPicPr>
            <a:picLocks noChangeAspect="1" noChangeArrowheads="1"/>
          </p:cNvPicPr>
          <p:nvPr/>
        </p:nvPicPr>
        <p:blipFill>
          <a:blip r:embed="rId2" cstate="print"/>
          <a:srcRect r="14693" b="14692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Overview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Motivations</a:t>
            </a:r>
            <a:endParaRPr lang="nb-NO" dirty="0" smtClean="0"/>
          </a:p>
          <a:p>
            <a:r>
              <a:rPr lang="nb-NO" dirty="0" smtClean="0"/>
              <a:t>Measurement </a:t>
            </a:r>
            <a:r>
              <a:rPr lang="nb-NO" dirty="0" err="1" smtClean="0"/>
              <a:t>sites</a:t>
            </a:r>
            <a:r>
              <a:rPr lang="nb-NO" dirty="0" smtClean="0"/>
              <a:t> in </a:t>
            </a:r>
            <a:r>
              <a:rPr lang="nb-NO" dirty="0" err="1" smtClean="0"/>
              <a:t>the</a:t>
            </a:r>
            <a:r>
              <a:rPr lang="nb-NO" dirty="0" smtClean="0"/>
              <a:t> Frontlines </a:t>
            </a:r>
            <a:r>
              <a:rPr lang="nb-NO" dirty="0" err="1" smtClean="0"/>
              <a:t>project</a:t>
            </a:r>
            <a:endParaRPr lang="nb-NO" dirty="0" smtClean="0"/>
          </a:p>
          <a:p>
            <a:r>
              <a:rPr lang="nb-NO" dirty="0" smtClean="0"/>
              <a:t>New </a:t>
            </a:r>
            <a:r>
              <a:rPr lang="nb-NO" dirty="0" err="1" smtClean="0"/>
              <a:t>Ice</a:t>
            </a:r>
            <a:r>
              <a:rPr lang="nb-NO" dirty="0" smtClean="0"/>
              <a:t> </a:t>
            </a:r>
            <a:r>
              <a:rPr lang="nb-NO" dirty="0" err="1" smtClean="0"/>
              <a:t>measurement</a:t>
            </a:r>
            <a:r>
              <a:rPr lang="nb-NO" dirty="0" smtClean="0"/>
              <a:t> instrument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Background</a:t>
            </a:r>
            <a:r>
              <a:rPr lang="nb-NO" dirty="0" smtClean="0"/>
              <a:t> for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project</a:t>
            </a:r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2843808" y="6211669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800" dirty="0" err="1" smtClean="0">
                <a:solidFill>
                  <a:schemeClr val="bg1"/>
                </a:solidFill>
              </a:rPr>
              <a:t>Ålvikfjellet</a:t>
            </a:r>
            <a:r>
              <a:rPr lang="nb-NO" sz="1800" dirty="0" smtClean="0">
                <a:solidFill>
                  <a:schemeClr val="bg1"/>
                </a:solidFill>
              </a:rPr>
              <a:t>, 420 kV Sima-Samnanger, </a:t>
            </a:r>
            <a:r>
              <a:rPr lang="nb-NO" sz="1800" dirty="0" err="1" smtClean="0">
                <a:solidFill>
                  <a:schemeClr val="bg1"/>
                </a:solidFill>
              </a:rPr>
              <a:t>January</a:t>
            </a:r>
            <a:r>
              <a:rPr lang="nb-NO" sz="1800" dirty="0" smtClean="0">
                <a:solidFill>
                  <a:schemeClr val="bg1"/>
                </a:solidFill>
              </a:rPr>
              <a:t> 2014 </a:t>
            </a:r>
          </a:p>
          <a:p>
            <a:pPr algn="r"/>
            <a:r>
              <a:rPr lang="nb-NO" sz="1800" dirty="0" err="1" smtClean="0">
                <a:solidFill>
                  <a:schemeClr val="bg1"/>
                </a:solidFill>
              </a:rPr>
              <a:t>photo</a:t>
            </a:r>
            <a:r>
              <a:rPr lang="nb-NO" sz="1800" dirty="0" smtClean="0">
                <a:solidFill>
                  <a:schemeClr val="bg1"/>
                </a:solidFill>
              </a:rPr>
              <a:t>: Ole Gustav Berg, </a:t>
            </a:r>
            <a:r>
              <a:rPr lang="nb-NO" sz="1800" dirty="0" err="1" smtClean="0">
                <a:solidFill>
                  <a:schemeClr val="bg1"/>
                </a:solidFill>
              </a:rPr>
              <a:t>Statnett</a:t>
            </a:r>
            <a:endParaRPr lang="nb-NO" sz="1800" dirty="0">
              <a:solidFill>
                <a:schemeClr val="bg1"/>
              </a:solidFill>
            </a:endParaRPr>
          </a:p>
        </p:txBody>
      </p:sp>
      <p:pic>
        <p:nvPicPr>
          <p:cNvPr id="8" name="Bilde 7" descr="L:\KUNDER\244_WPD\002_IceLoss_Makikangas_Jokela\ArcGIS\oversiktskar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0"/>
            <a:ext cx="9110279" cy="6067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Icing and </a:t>
            </a:r>
            <a:r>
              <a:rPr lang="nb-NO" dirty="0" err="1" smtClean="0"/>
              <a:t>wind</a:t>
            </a:r>
            <a:r>
              <a:rPr lang="nb-NO" dirty="0" smtClean="0"/>
              <a:t> </a:t>
            </a:r>
            <a:r>
              <a:rPr lang="nb-NO" dirty="0" err="1" smtClean="0"/>
              <a:t>power</a:t>
            </a:r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93CC2-36B3-4187-AAC2-E7C3C6CAC59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9552" y="1124744"/>
            <a:ext cx="3816424" cy="4824536"/>
          </a:xfrm>
        </p:spPr>
        <p:txBody>
          <a:bodyPr/>
          <a:lstStyle/>
          <a:p>
            <a:r>
              <a:rPr lang="en-US" sz="1800" b="1" dirty="0" smtClean="0"/>
              <a:t>Energy losses</a:t>
            </a:r>
          </a:p>
          <a:p>
            <a:pPr lvl="1"/>
            <a:r>
              <a:rPr lang="en-US" sz="1400" dirty="0" smtClean="0"/>
              <a:t>Underperformance</a:t>
            </a:r>
          </a:p>
          <a:p>
            <a:pPr lvl="1"/>
            <a:r>
              <a:rPr lang="en-US" sz="1400" dirty="0" smtClean="0"/>
              <a:t>Turbine standstill</a:t>
            </a:r>
          </a:p>
          <a:p>
            <a:endParaRPr lang="en-US" dirty="0" smtClean="0"/>
          </a:p>
          <a:p>
            <a:r>
              <a:rPr lang="en-US" sz="1800" b="1" dirty="0" smtClean="0"/>
              <a:t>Risks of ice throw / ice fall</a:t>
            </a:r>
          </a:p>
          <a:p>
            <a:pPr lvl="1"/>
            <a:r>
              <a:rPr lang="en-US" sz="1400" dirty="0" smtClean="0"/>
              <a:t>Planning of maintenance</a:t>
            </a:r>
          </a:p>
          <a:p>
            <a:pPr lvl="1"/>
            <a:r>
              <a:rPr lang="en-US" sz="1400" dirty="0" smtClean="0"/>
              <a:t>Public safety</a:t>
            </a:r>
          </a:p>
          <a:p>
            <a:endParaRPr lang="en-US" dirty="0" smtClean="0"/>
          </a:p>
          <a:p>
            <a:r>
              <a:rPr lang="en-US" sz="1800" b="1" dirty="0" smtClean="0"/>
              <a:t>Forecasting and modeling of icing:</a:t>
            </a:r>
          </a:p>
          <a:p>
            <a:pPr lvl="1"/>
            <a:r>
              <a:rPr lang="en-US" sz="1400" dirty="0" smtClean="0"/>
              <a:t>Model the blade ice accretion</a:t>
            </a:r>
          </a:p>
          <a:p>
            <a:pPr lvl="1"/>
            <a:r>
              <a:rPr lang="en-US" sz="1400" dirty="0" smtClean="0"/>
              <a:t>Forecast energy losses</a:t>
            </a:r>
          </a:p>
          <a:p>
            <a:pPr lvl="1"/>
            <a:r>
              <a:rPr lang="en-US" sz="1400" dirty="0" smtClean="0"/>
              <a:t>Forecast ice shedding events</a:t>
            </a:r>
            <a:endParaRPr lang="en-US" sz="1800" b="1" dirty="0" smtClean="0"/>
          </a:p>
          <a:p>
            <a:pPr lvl="1"/>
            <a:endParaRPr lang="en-US" sz="1400" dirty="0" smtClean="0"/>
          </a:p>
          <a:p>
            <a:r>
              <a:rPr lang="en-US" sz="1800" b="1" dirty="0" smtClean="0"/>
              <a:t>Monitoring of power lines</a:t>
            </a:r>
          </a:p>
          <a:p>
            <a:pPr lvl="1"/>
            <a:r>
              <a:rPr lang="en-US" sz="1400" dirty="0" smtClean="0"/>
              <a:t>Forecasting to prevent damages </a:t>
            </a:r>
            <a:endParaRPr lang="en-US" sz="1400" dirty="0"/>
          </a:p>
        </p:txBody>
      </p:sp>
      <p:pic>
        <p:nvPicPr>
          <p:cNvPr id="6" name="Bilde 5" descr="L:\KUNDER\244_WPD\002_IceLoss_Makikangas_Jokela\ArcGIS\oversiktskar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428110" y="3717032"/>
            <a:ext cx="4715890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Fremtiden er </a:t>
            </a:r>
            <a:r>
              <a:rPr lang="nb-NO" b="1" smtClean="0"/>
              <a:t>elektrisk</a:t>
            </a:r>
            <a:endParaRPr lang="nb-NO" b="1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4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Sylinder 5"/>
          <p:cNvSpPr txBox="1"/>
          <p:nvPr/>
        </p:nvSpPr>
        <p:spPr>
          <a:xfrm>
            <a:off x="0" y="836712"/>
            <a:ext cx="2267744" cy="830997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wrap="square" rtlCol="0">
            <a:spAutoFit/>
          </a:bodyPr>
          <a:lstStyle/>
          <a:p>
            <a:r>
              <a:rPr lang="nb-NO" dirty="0" smtClean="0"/>
              <a:t>Stølsheimen (1200 m a s l)</a:t>
            </a:r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0" y="3356992"/>
            <a:ext cx="2123728" cy="830997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wrap="square" rtlCol="0">
            <a:spAutoFit/>
          </a:bodyPr>
          <a:lstStyle/>
          <a:p>
            <a:r>
              <a:rPr lang="nb-NO" dirty="0" err="1" smtClean="0"/>
              <a:t>Ålvikfjellet</a:t>
            </a:r>
            <a:r>
              <a:rPr lang="nb-NO" dirty="0" smtClean="0"/>
              <a:t> (1100 m a s l)</a:t>
            </a:r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652120" y="2636912"/>
            <a:ext cx="2088232" cy="830997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wrap="square" rtlCol="0">
            <a:spAutoFit/>
          </a:bodyPr>
          <a:lstStyle/>
          <a:p>
            <a:r>
              <a:rPr lang="nb-NO" dirty="0" smtClean="0"/>
              <a:t>Rjukan </a:t>
            </a:r>
          </a:p>
          <a:p>
            <a:r>
              <a:rPr lang="nb-NO" dirty="0" smtClean="0"/>
              <a:t>(1200 m a s l)</a:t>
            </a:r>
            <a:endParaRPr lang="nb-NO" dirty="0"/>
          </a:p>
        </p:txBody>
      </p:sp>
      <p:cxnSp>
        <p:nvCxnSpPr>
          <p:cNvPr id="10" name="Rett pil 9"/>
          <p:cNvCxnSpPr>
            <a:stCxn id="6" idx="3"/>
          </p:cNvCxnSpPr>
          <p:nvPr/>
        </p:nvCxnSpPr>
        <p:spPr>
          <a:xfrm>
            <a:off x="2267744" y="1252211"/>
            <a:ext cx="720080" cy="84551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pil 11"/>
          <p:cNvCxnSpPr/>
          <p:nvPr/>
        </p:nvCxnSpPr>
        <p:spPr>
          <a:xfrm flipV="1">
            <a:off x="1907704" y="2780928"/>
            <a:ext cx="1368152" cy="72008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pil 13"/>
          <p:cNvCxnSpPr>
            <a:stCxn id="8" idx="1"/>
          </p:cNvCxnSpPr>
          <p:nvPr/>
        </p:nvCxnSpPr>
        <p:spPr>
          <a:xfrm flipH="1">
            <a:off x="4572000" y="3052411"/>
            <a:ext cx="1080120" cy="8086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76064"/>
          </a:xfrm>
          <a:solidFill>
            <a:schemeClr val="accent5">
              <a:lumMod val="75000"/>
              <a:alpha val="45000"/>
            </a:schemeClr>
          </a:solidFill>
        </p:spPr>
        <p:txBody>
          <a:bodyPr/>
          <a:lstStyle/>
          <a:p>
            <a:r>
              <a:rPr lang="nb-NO" dirty="0" smtClean="0"/>
              <a:t>Measurements in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FRonTLINES</a:t>
            </a:r>
            <a:r>
              <a:rPr lang="nb-NO" dirty="0" smtClean="0"/>
              <a:t> </a:t>
            </a:r>
            <a:r>
              <a:rPr lang="nb-NO" dirty="0" err="1" smtClean="0"/>
              <a:t>project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3075" name="Picture 3" descr="L:\KUNDER\024_met.no\007_Sima_Samnanger\06_Monitorering_isingsforhold\92402_Aalvikfjellet\Picture\2016_01_21_Inst.icetroll\DSC01703.JPG"/>
          <p:cNvPicPr>
            <a:picLocks noChangeAspect="1" noChangeArrowheads="1"/>
          </p:cNvPicPr>
          <p:nvPr/>
        </p:nvPicPr>
        <p:blipFill>
          <a:blip r:embed="rId2" cstate="print"/>
          <a:srcRect l="9070" r="2378" b="39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TekstSylinder 7"/>
          <p:cNvSpPr txBox="1"/>
          <p:nvPr/>
        </p:nvSpPr>
        <p:spPr>
          <a:xfrm>
            <a:off x="6372200" y="2924944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Test span</a:t>
            </a:r>
            <a:endParaRPr lang="nb-NO" dirty="0"/>
          </a:p>
        </p:txBody>
      </p:sp>
      <p:sp>
        <p:nvSpPr>
          <p:cNvPr id="9" name="TekstSylinder 8"/>
          <p:cNvSpPr txBox="1"/>
          <p:nvPr/>
        </p:nvSpPr>
        <p:spPr>
          <a:xfrm>
            <a:off x="4932040" y="76470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420 kV line</a:t>
            </a:r>
            <a:endParaRPr lang="nb-NO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179512" y="4725144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Power </a:t>
            </a:r>
            <a:r>
              <a:rPr lang="nb-NO" dirty="0" err="1" smtClean="0"/>
              <a:t>supply</a:t>
            </a:r>
            <a:endParaRPr lang="nb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467544" y="2276872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 smtClean="0"/>
              <a:t>Measuring</a:t>
            </a:r>
            <a:r>
              <a:rPr lang="nb-NO" dirty="0" smtClean="0"/>
              <a:t> mast</a:t>
            </a:r>
            <a:endParaRPr lang="nb-NO" dirty="0"/>
          </a:p>
        </p:txBody>
      </p:sp>
      <p:sp>
        <p:nvSpPr>
          <p:cNvPr id="12" name="Tittel 1"/>
          <p:cNvSpPr txBox="1">
            <a:spLocks/>
          </p:cNvSpPr>
          <p:nvPr/>
        </p:nvSpPr>
        <p:spPr bwMode="auto">
          <a:xfrm>
            <a:off x="179512" y="188640"/>
            <a:ext cx="776885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Ålvikfjellet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Hardanger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Frontlines - Test </a:t>
            </a:r>
            <a:r>
              <a:rPr lang="nb-NO" dirty="0" err="1" smtClean="0"/>
              <a:t>sites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23528" y="1196752"/>
            <a:ext cx="4680520" cy="5472608"/>
          </a:xfrm>
        </p:spPr>
        <p:txBody>
          <a:bodyPr/>
          <a:lstStyle/>
          <a:p>
            <a:r>
              <a:rPr lang="en-US" dirty="0" smtClean="0"/>
              <a:t>Instrumentation at all sites:</a:t>
            </a:r>
          </a:p>
          <a:p>
            <a:pPr lvl="1"/>
            <a:r>
              <a:rPr lang="en-US" dirty="0" smtClean="0"/>
              <a:t>Load sensors</a:t>
            </a:r>
          </a:p>
          <a:p>
            <a:pPr lvl="1"/>
            <a:r>
              <a:rPr lang="en-US" dirty="0" smtClean="0"/>
              <a:t>Ultrasonic anemometers</a:t>
            </a:r>
          </a:p>
          <a:p>
            <a:pPr lvl="1"/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Heated Web cam</a:t>
            </a:r>
          </a:p>
          <a:p>
            <a:pPr lvl="1"/>
            <a:r>
              <a:rPr lang="en-US" dirty="0" smtClean="0"/>
              <a:t>Live monitoring</a:t>
            </a:r>
          </a:p>
          <a:p>
            <a:endParaRPr lang="en-US" dirty="0" smtClean="0"/>
          </a:p>
          <a:p>
            <a:r>
              <a:rPr lang="en-US" dirty="0" smtClean="0"/>
              <a:t>Load measurements:</a:t>
            </a:r>
          </a:p>
          <a:p>
            <a:pPr lvl="1"/>
            <a:r>
              <a:rPr lang="en-US" dirty="0" err="1" smtClean="0"/>
              <a:t>Ålvikfjellet</a:t>
            </a:r>
            <a:r>
              <a:rPr lang="en-US" dirty="0" smtClean="0"/>
              <a:t> (test span + 420 kV)</a:t>
            </a:r>
          </a:p>
          <a:p>
            <a:pPr lvl="1"/>
            <a:r>
              <a:rPr lang="en-US" dirty="0" err="1" smtClean="0"/>
              <a:t>Rjukan</a:t>
            </a:r>
            <a:r>
              <a:rPr lang="en-US" dirty="0" smtClean="0"/>
              <a:t> (420 kV + 300 kV)</a:t>
            </a:r>
          </a:p>
          <a:p>
            <a:pPr lvl="1"/>
            <a:r>
              <a:rPr lang="en-US" dirty="0" err="1" smtClean="0"/>
              <a:t>Stølsheimen</a:t>
            </a:r>
            <a:r>
              <a:rPr lang="en-US" dirty="0" smtClean="0"/>
              <a:t> (Test spans, simplex and duplex)</a:t>
            </a:r>
          </a:p>
          <a:p>
            <a:pPr lvl="1"/>
            <a:r>
              <a:rPr lang="en-US" dirty="0" smtClean="0"/>
              <a:t>Measurements with a rotating cylinder (</a:t>
            </a:r>
            <a:r>
              <a:rPr lang="en-US" b="1" dirty="0" err="1" smtClean="0"/>
              <a:t>IceTrol</a:t>
            </a:r>
            <a:r>
              <a:rPr lang="en-US" dirty="0" err="1" smtClean="0"/>
              <a:t>l</a:t>
            </a:r>
            <a:r>
              <a:rPr lang="en-US" dirty="0" smtClean="0"/>
              <a:t>) at </a:t>
            </a:r>
            <a:r>
              <a:rPr lang="en-US" dirty="0" err="1" smtClean="0"/>
              <a:t>Ålvikfjellet</a:t>
            </a:r>
            <a:r>
              <a:rPr lang="en-US" dirty="0" smtClean="0"/>
              <a:t> and </a:t>
            </a:r>
            <a:r>
              <a:rPr lang="en-US" dirty="0" err="1" smtClean="0"/>
              <a:t>Rjukan</a:t>
            </a:r>
            <a:endParaRPr lang="en-US" dirty="0"/>
          </a:p>
        </p:txBody>
      </p:sp>
      <p:pic>
        <p:nvPicPr>
          <p:cNvPr id="6" name="Picture 3" descr="L:\KUNDER\024_met.no\007_Sima_Samnanger\06_Monitorering_isingsforhold\92402_Aalvikfjellet\Picture\2015_04_22 Site_visit\DSC_6722_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26248" y="1412775"/>
            <a:ext cx="4278200" cy="28563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2082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New </a:t>
            </a:r>
            <a:r>
              <a:rPr lang="nb-NO" dirty="0" err="1" smtClean="0"/>
              <a:t>ice</a:t>
            </a:r>
            <a:r>
              <a:rPr lang="nb-NO" dirty="0" smtClean="0"/>
              <a:t> </a:t>
            </a:r>
            <a:r>
              <a:rPr lang="nb-NO" dirty="0" err="1" smtClean="0"/>
              <a:t>load</a:t>
            </a:r>
            <a:r>
              <a:rPr lang="nb-NO" dirty="0" smtClean="0"/>
              <a:t> sensor,  KVT </a:t>
            </a:r>
            <a:r>
              <a:rPr lang="nb-NO" dirty="0" err="1" smtClean="0"/>
              <a:t>IceTroll</a:t>
            </a:r>
            <a:endParaRPr lang="nb-NO" dirty="0"/>
          </a:p>
        </p:txBody>
      </p:sp>
      <p:sp>
        <p:nvSpPr>
          <p:cNvPr id="7" name="Plassholder for innhold 2"/>
          <p:cNvSpPr txBox="1">
            <a:spLocks/>
          </p:cNvSpPr>
          <p:nvPr/>
        </p:nvSpPr>
        <p:spPr>
          <a:xfrm>
            <a:off x="899592" y="1196752"/>
            <a:ext cx="3456384" cy="2160240"/>
          </a:xfrm>
          <a:prstGeom prst="rect">
            <a:avLst/>
          </a:prstGeom>
        </p:spPr>
        <p:txBody>
          <a:bodyPr vert="horz" lIns="0" tIns="0" rIns="0" bIns="0" rtlCol="0" anchor="t">
            <a:normAutofit lnSpcReduction="10000"/>
          </a:bodyPr>
          <a:lstStyle/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C2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6565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Measure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56565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weight of accreted ice</a:t>
            </a: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C2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rgbClr val="565659"/>
                </a:solidFill>
              </a:rPr>
              <a:t>Forced rotation - 1 rpm</a:t>
            </a: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C2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>
                <a:solidFill>
                  <a:srgbClr val="565659"/>
                </a:solidFill>
              </a:rPr>
              <a:t>Cylinder dimensions:</a:t>
            </a:r>
          </a:p>
          <a:p>
            <a:pPr marL="709200" lvl="1" indent="-252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ED1C24"/>
              </a:buClr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srgbClr val="565659"/>
                </a:solidFill>
              </a:rPr>
              <a:t>Length = 1m</a:t>
            </a:r>
          </a:p>
          <a:p>
            <a:pPr marL="709200" lvl="1" indent="-252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ED1C24"/>
              </a:buClr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srgbClr val="565659"/>
                </a:solidFill>
              </a:rPr>
              <a:t>Diameter = 30 mm</a:t>
            </a: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C2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56565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7347" name="Picture 3" descr="L:\KVT Presentasjoner\2015\2015_11_12_Internseminar\Ismaaling\DSC_897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04047" y="908720"/>
            <a:ext cx="3696411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L:\KVT Presentasjoner\2016\2016_02_09_Winterwind\webcam\Aalvikfjellet_2016_01_27_12_.jpg"/>
          <p:cNvPicPr>
            <a:picLocks noChangeAspect="1" noChangeArrowheads="1"/>
          </p:cNvPicPr>
          <p:nvPr/>
        </p:nvPicPr>
        <p:blipFill>
          <a:blip r:embed="rId2" cstate="print"/>
          <a:srcRect l="58686" t="8858" r="12180" b="20669"/>
          <a:stretch>
            <a:fillRect/>
          </a:stretch>
        </p:blipFill>
        <p:spPr bwMode="auto">
          <a:xfrm>
            <a:off x="0" y="2561996"/>
            <a:ext cx="4736002" cy="429600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tel 1"/>
          <p:cNvSpPr>
            <a:spLocks noGrp="1"/>
          </p:cNvSpPr>
          <p:nvPr>
            <p:ph type="title"/>
          </p:nvPr>
        </p:nvSpPr>
        <p:spPr>
          <a:xfrm>
            <a:off x="0" y="332656"/>
            <a:ext cx="7768856" cy="576064"/>
          </a:xfrm>
        </p:spPr>
        <p:txBody>
          <a:bodyPr/>
          <a:lstStyle/>
          <a:p>
            <a:r>
              <a:rPr lang="nb-NO" dirty="0" smtClean="0"/>
              <a:t>KVT </a:t>
            </a:r>
            <a:r>
              <a:rPr lang="nb-NO" dirty="0" err="1" smtClean="0"/>
              <a:t>IceTroll</a:t>
            </a:r>
            <a:r>
              <a:rPr lang="nb-NO" dirty="0" smtClean="0"/>
              <a:t>, </a:t>
            </a:r>
            <a:br>
              <a:rPr lang="nb-NO" dirty="0" smtClean="0"/>
            </a:br>
            <a:r>
              <a:rPr lang="nb-NO" dirty="0" smtClean="0"/>
              <a:t>Measurements</a:t>
            </a:r>
            <a:endParaRPr lang="nb-NO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0"/>
            <a:ext cx="4572000" cy="2545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 l="14533" t="5862" r="23401" b="19938"/>
          <a:stretch>
            <a:fillRect/>
          </a:stretch>
        </p:blipFill>
        <p:spPr bwMode="auto">
          <a:xfrm>
            <a:off x="4355976" y="2564904"/>
            <a:ext cx="4788024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lenor_Ising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Trebuchet MS"/>
        <a:ea typeface="ＭＳ Ｐゴシック"/>
        <a:cs typeface=""/>
      </a:majorFont>
      <a:minorFont>
        <a:latin typeface="Trebuchet M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Trebuchet MS"/>
        <a:ea typeface="ＭＳ Ｐゴシック"/>
        <a:cs typeface="Arial"/>
      </a:majorFont>
      <a:minorFont>
        <a:latin typeface="Trebuchet MS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Telenor_Ising</Template>
  <TotalTime>17567</TotalTime>
  <Words>785</Words>
  <Application>Microsoft Office PowerPoint</Application>
  <PresentationFormat>Skjermfremvisning (4:3)</PresentationFormat>
  <Paragraphs>151</Paragraphs>
  <Slides>18</Slides>
  <Notes>8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18</vt:i4>
      </vt:variant>
    </vt:vector>
  </HeadingPairs>
  <TitlesOfParts>
    <vt:vector size="21" baseType="lpstr">
      <vt:lpstr>Telenor_Ising</vt:lpstr>
      <vt:lpstr>1_Default Design</vt:lpstr>
      <vt:lpstr>Equation</vt:lpstr>
      <vt:lpstr>New advances in icing measurements and icing predictions  </vt:lpstr>
      <vt:lpstr>Overview</vt:lpstr>
      <vt:lpstr>Background for the project</vt:lpstr>
      <vt:lpstr>Icing and wind power</vt:lpstr>
      <vt:lpstr>Measurements in the FRonTLINES project</vt:lpstr>
      <vt:lpstr>Lysbilde 6</vt:lpstr>
      <vt:lpstr>Frontlines - Test sites</vt:lpstr>
      <vt:lpstr>New ice load sensor,  KVT IceTroll</vt:lpstr>
      <vt:lpstr>KVT IceTroll,  Measurements</vt:lpstr>
      <vt:lpstr>What can we do with the IceTroll?</vt:lpstr>
      <vt:lpstr>Preliminary calculation of LWC</vt:lpstr>
      <vt:lpstr>Summary</vt:lpstr>
      <vt:lpstr>Thank you for your attention!</vt:lpstr>
      <vt:lpstr>Lysbilde 14</vt:lpstr>
      <vt:lpstr>Assumptions for LWC calculations</vt:lpstr>
      <vt:lpstr>FRonTLINES</vt:lpstr>
      <vt:lpstr>Ice load (from IceTroll) and wind speed is measured </vt:lpstr>
      <vt:lpstr>Load sensors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Modellberegninger av ising</dc:title>
  <dc:creator>Øyvind Byrkjedal</dc:creator>
  <cp:lastModifiedBy>Øyvind Byrkjedal</cp:lastModifiedBy>
  <cp:revision>718</cp:revision>
  <dcterms:created xsi:type="dcterms:W3CDTF">2012-10-19T06:32:24Z</dcterms:created>
  <dcterms:modified xsi:type="dcterms:W3CDTF">2016-09-28T06:33:45Z</dcterms:modified>
</cp:coreProperties>
</file>