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1"/>
  </p:notesMasterIdLst>
  <p:sldIdLst>
    <p:sldId id="258" r:id="rId3"/>
    <p:sldId id="458" r:id="rId4"/>
    <p:sldId id="392" r:id="rId5"/>
    <p:sldId id="488" r:id="rId6"/>
    <p:sldId id="460" r:id="rId7"/>
    <p:sldId id="481" r:id="rId8"/>
    <p:sldId id="461" r:id="rId9"/>
    <p:sldId id="475" r:id="rId10"/>
    <p:sldId id="477" r:id="rId11"/>
    <p:sldId id="494" r:id="rId12"/>
    <p:sldId id="491" r:id="rId13"/>
    <p:sldId id="451" r:id="rId14"/>
    <p:sldId id="484" r:id="rId15"/>
    <p:sldId id="490" r:id="rId16"/>
    <p:sldId id="497" r:id="rId17"/>
    <p:sldId id="479" r:id="rId18"/>
    <p:sldId id="492" r:id="rId19"/>
    <p:sldId id="467" r:id="rId20"/>
  </p:sldIdLst>
  <p:sldSz cx="9144000" cy="6858000" type="screen4x3"/>
  <p:notesSz cx="6797675" cy="9928225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1004" autoAdjust="0"/>
  </p:normalViewPr>
  <p:slideViewPr>
    <p:cSldViewPr>
      <p:cViewPr>
        <p:scale>
          <a:sx n="70" d="100"/>
          <a:sy n="70" d="100"/>
        </p:scale>
        <p:origin x="-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pPr>
              <a:defRPr/>
            </a:pPr>
            <a:fld id="{DDCA8042-9F28-493E-AC8D-3C6942535AFA}" type="datetimeFigureOut">
              <a:rPr lang="nb-NO"/>
              <a:pPr>
                <a:defRPr/>
              </a:pPr>
              <a:t>28.09.2016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pPr lvl="0"/>
            <a:endParaRPr lang="nb-NO" noProof="0" dirty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30" tIns="45665" rIns="91330" bIns="45665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pPr>
              <a:defRPr/>
            </a:pPr>
            <a:fld id="{7DE81322-6486-4701-9EA7-6FC9B5A836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620181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91C9E-F4EC-4743-88A4-E4C29EA8EDE4}" type="slidenum">
              <a:rPr lang="nb-NO" smtClean="0"/>
              <a:pPr/>
              <a:t>1</a:t>
            </a:fld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420kV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installed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operations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started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December</a:t>
            </a:r>
            <a:r>
              <a:rPr lang="nb-NO" baseline="0" dirty="0" smtClean="0"/>
              <a:t> 2013</a:t>
            </a:r>
            <a:endParaRPr lang="nb-NO" dirty="0" smtClean="0"/>
          </a:p>
          <a:p>
            <a:r>
              <a:rPr lang="nb-NO" dirty="0" smtClean="0"/>
              <a:t>Design </a:t>
            </a:r>
            <a:r>
              <a:rPr lang="nb-NO" dirty="0" err="1" smtClean="0"/>
              <a:t>value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FFFF00"/>
                </a:solidFill>
              </a:rPr>
              <a:t>(</a:t>
            </a:r>
            <a:r>
              <a:rPr lang="nb-NO" baseline="0" dirty="0" smtClean="0">
                <a:solidFill>
                  <a:srgbClr val="FFFF00"/>
                </a:solidFill>
              </a:rPr>
              <a:t>50 </a:t>
            </a:r>
            <a:r>
              <a:rPr lang="nb-NO" baseline="0" dirty="0" err="1" smtClean="0">
                <a:solidFill>
                  <a:srgbClr val="FFFF00"/>
                </a:solidFill>
              </a:rPr>
              <a:t>year</a:t>
            </a:r>
            <a:r>
              <a:rPr lang="nb-NO" baseline="0" dirty="0" smtClean="0"/>
              <a:t>) </a:t>
            </a:r>
            <a:r>
              <a:rPr lang="nb-NO" baseline="0" dirty="0" err="1" smtClean="0"/>
              <a:t>was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estimated</a:t>
            </a:r>
            <a:r>
              <a:rPr lang="nb-NO" baseline="0" dirty="0" smtClean="0"/>
              <a:t> to be </a:t>
            </a:r>
            <a:r>
              <a:rPr lang="nb-NO" baseline="0" dirty="0" smtClean="0">
                <a:solidFill>
                  <a:srgbClr val="FFFF00"/>
                </a:solidFill>
              </a:rPr>
              <a:t>25 kg/m</a:t>
            </a:r>
          </a:p>
          <a:p>
            <a:r>
              <a:rPr lang="nb-NO" baseline="0" dirty="0" err="1" smtClean="0"/>
              <a:t>Estimated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from </a:t>
            </a:r>
            <a:r>
              <a:rPr lang="nb-NO" baseline="0" dirty="0" err="1" smtClean="0"/>
              <a:t>pic</a:t>
            </a:r>
            <a:r>
              <a:rPr lang="nb-NO" baseline="0" dirty="0" smtClean="0"/>
              <a:t>: 50kg/m</a:t>
            </a:r>
          </a:p>
          <a:p>
            <a:r>
              <a:rPr lang="nb-NO" baseline="0" dirty="0" err="1" smtClean="0"/>
              <a:t>Ground</a:t>
            </a:r>
            <a:r>
              <a:rPr lang="nb-NO" baseline="0" dirty="0" smtClean="0"/>
              <a:t> wire – </a:t>
            </a:r>
            <a:r>
              <a:rPr lang="nb-NO" baseline="0" dirty="0" err="1" smtClean="0"/>
              <a:t>simplex</a:t>
            </a:r>
            <a:endParaRPr lang="nb-NO" baseline="0" dirty="0" smtClean="0"/>
          </a:p>
          <a:p>
            <a:r>
              <a:rPr lang="nb-NO" baseline="0" dirty="0" err="1" smtClean="0"/>
              <a:t>Conductors</a:t>
            </a:r>
            <a:r>
              <a:rPr lang="nb-NO" baseline="0" dirty="0" smtClean="0"/>
              <a:t> - </a:t>
            </a:r>
            <a:r>
              <a:rPr lang="nb-NO" baseline="0" dirty="0" err="1" smtClean="0"/>
              <a:t>duplex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81322-6486-4701-9EA7-6FC9B5A83647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As </a:t>
            </a:r>
            <a:r>
              <a:rPr lang="nb-NO" dirty="0" err="1" smtClean="0"/>
              <a:t>pointed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previous</a:t>
            </a:r>
            <a:r>
              <a:rPr lang="nb-NO" dirty="0" smtClean="0"/>
              <a:t> talks:</a:t>
            </a:r>
          </a:p>
          <a:p>
            <a:r>
              <a:rPr lang="nb-NO" dirty="0" smtClean="0"/>
              <a:t>Icing leads to </a:t>
            </a:r>
            <a:r>
              <a:rPr lang="nb-NO" dirty="0" err="1" smtClean="0"/>
              <a:t>production</a:t>
            </a:r>
            <a:r>
              <a:rPr lang="nb-NO" dirty="0" smtClean="0"/>
              <a:t> losses and </a:t>
            </a:r>
            <a:r>
              <a:rPr lang="nb-NO" dirty="0" err="1" smtClean="0"/>
              <a:t>increased</a:t>
            </a:r>
            <a:r>
              <a:rPr lang="nb-NO" dirty="0" smtClean="0"/>
              <a:t> risks.</a:t>
            </a:r>
          </a:p>
          <a:p>
            <a:endParaRPr lang="nb-NO" dirty="0" smtClean="0"/>
          </a:p>
          <a:p>
            <a:r>
              <a:rPr lang="nb-NO" dirty="0" err="1" smtClean="0"/>
              <a:t>Today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able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model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buildup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but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large </a:t>
            </a:r>
            <a:r>
              <a:rPr lang="nb-NO" baseline="0" dirty="0" err="1" smtClean="0"/>
              <a:t>uncertanties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regarding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inputs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models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81322-6486-4701-9EA7-6FC9B5A83647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Lastsensorene logger </a:t>
            </a:r>
            <a:r>
              <a:rPr lang="nb-NO" dirty="0" err="1" smtClean="0"/>
              <a:t>islast</a:t>
            </a:r>
            <a:r>
              <a:rPr lang="nb-NO" dirty="0" smtClean="0"/>
              <a:t> kontinuerlig samtidig som vind og temperatur blir registrert, dette kan</a:t>
            </a:r>
            <a:r>
              <a:rPr lang="nb-NO" baseline="0" dirty="0" smtClean="0"/>
              <a:t> følges i </a:t>
            </a:r>
            <a:r>
              <a:rPr lang="nb-NO" baseline="0" dirty="0" err="1" smtClean="0"/>
              <a:t>sanntid</a:t>
            </a:r>
            <a:r>
              <a:rPr lang="nb-NO" baseline="0" dirty="0" smtClean="0"/>
              <a:t> på KVT sine nettsider. Det er også montert kameraer som tar bilder med jevne mellomrom. Målestasjonen på Ålvikfjellet ble satt opp i forbindelse med havariet på sima-samnanger og sto ferdig rett før vinteren 2014. Bjørn Egil skal fortelle litt mer om denne. Målestasjonen på Rjukan og stølsheimen har blitt satt opp i høst i forbindelse med Frontlines prosjektet.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08890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A96AC-F3C4-4B4E-BFFD-85D6DC89E0A6}" type="slidenum">
              <a:rPr lang="en-US"/>
              <a:pPr/>
              <a:t>10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endParaRPr lang="nb-N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Assumptions</a:t>
            </a:r>
            <a:r>
              <a:rPr lang="nb-NO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Droplet </a:t>
            </a:r>
            <a:r>
              <a:rPr lang="nb-NO" dirty="0" err="1" smtClean="0"/>
              <a:t>concentration</a:t>
            </a:r>
            <a:r>
              <a:rPr lang="nb-NO" baseline="0" dirty="0" smtClean="0"/>
              <a:t> 75-125 cm-3 – marine air </a:t>
            </a:r>
            <a:r>
              <a:rPr lang="nb-NO" baseline="0" dirty="0" err="1" smtClean="0"/>
              <a:t>young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clouds</a:t>
            </a:r>
            <a:endParaRPr lang="nb-NO" baseline="0" dirty="0" smtClean="0"/>
          </a:p>
          <a:p>
            <a:pPr>
              <a:buFont typeface="Arial" charset="0"/>
              <a:buChar char="•"/>
            </a:pPr>
            <a:r>
              <a:rPr lang="nb-NO" baseline="0" dirty="0" err="1" smtClean="0"/>
              <a:t>Ice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density</a:t>
            </a:r>
            <a:r>
              <a:rPr lang="nb-NO" baseline="0" dirty="0" smtClean="0"/>
              <a:t> 700 kg/m3 – </a:t>
            </a:r>
            <a:r>
              <a:rPr lang="nb-NO" baseline="0" dirty="0" err="1" smtClean="0"/>
              <a:t>estimated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based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web images</a:t>
            </a:r>
          </a:p>
          <a:p>
            <a:pPr>
              <a:buFont typeface="Arial" charset="0"/>
              <a:buChar char="•"/>
            </a:pPr>
            <a:r>
              <a:rPr lang="nb-NO" baseline="0" dirty="0" smtClean="0"/>
              <a:t>Dry </a:t>
            </a:r>
            <a:r>
              <a:rPr lang="nb-NO" baseline="0" dirty="0" err="1" smtClean="0"/>
              <a:t>accretion</a:t>
            </a:r>
            <a:endParaRPr lang="nb-NO" baseline="0" dirty="0" smtClean="0"/>
          </a:p>
          <a:p>
            <a:pPr>
              <a:buFont typeface="Arial" charset="0"/>
              <a:buChar char="•"/>
            </a:pPr>
            <a:endParaRPr lang="nb-NO" baseline="0" dirty="0" smtClean="0"/>
          </a:p>
          <a:p>
            <a:pPr>
              <a:buFont typeface="Arial" charset="0"/>
              <a:buChar char="•"/>
            </a:pPr>
            <a:r>
              <a:rPr lang="nb-NO" baseline="0" dirty="0" err="1" smtClean="0"/>
              <a:t>Low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 speed – large </a:t>
            </a:r>
            <a:r>
              <a:rPr lang="nb-NO" baseline="0" dirty="0" err="1" smtClean="0"/>
              <a:t>cylinder</a:t>
            </a:r>
            <a:r>
              <a:rPr lang="nb-NO" baseline="0" dirty="0" smtClean="0"/>
              <a:t>: </a:t>
            </a:r>
            <a:r>
              <a:rPr lang="nb-NO" baseline="0" dirty="0" err="1" smtClean="0"/>
              <a:t>formulation</a:t>
            </a:r>
            <a:r>
              <a:rPr lang="nb-NO" baseline="0" dirty="0" smtClean="0"/>
              <a:t> is not valid - </a:t>
            </a:r>
          </a:p>
          <a:p>
            <a:pPr>
              <a:buFont typeface="Arial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81322-6486-4701-9EA7-6FC9B5A83647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81322-6486-4701-9EA7-6FC9B5A83647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81322-6486-4701-9EA7-6FC9B5A83647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852936"/>
            <a:ext cx="7772400" cy="855464"/>
          </a:xfrm>
        </p:spPr>
        <p:txBody>
          <a:bodyPr/>
          <a:lstStyle>
            <a:lvl1pPr algn="ctr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221089"/>
            <a:ext cx="6400800" cy="36004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aseline="0"/>
            </a:lvl1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087F-CE5B-465E-AC31-12121AA7A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09600"/>
            <a:ext cx="1943100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67690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9E4F2-7640-46D8-9725-C68B1CF28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ED862-2386-4956-AA8A-A204528B9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7084-BC55-4483-8975-03BB715EC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6057E-7A1D-4EAE-9DA2-E39912CC8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2108-4FDE-4D1F-A96A-A0A1CF63C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C7EAC-D5A9-4385-BAF3-4DBB95F08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6E805-2800-4B00-9B2B-C70813988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C28F5-202B-4ED5-8AE9-6FE0FF18B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8596-2377-429D-99D1-EBE6C0771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372" y="332656"/>
            <a:ext cx="7768856" cy="576064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68760"/>
            <a:ext cx="7772400" cy="4320480"/>
          </a:xfrm>
        </p:spPr>
        <p:txBody>
          <a:bodyPr/>
          <a:lstStyle>
            <a:lvl1pPr>
              <a:defRPr sz="2000" baseline="0"/>
            </a:lvl1pPr>
            <a:lvl2pPr>
              <a:defRPr sz="1600" baseline="0"/>
            </a:lvl2pPr>
            <a:lvl3pPr>
              <a:defRPr sz="1400" baseline="0"/>
            </a:lvl3pPr>
            <a:lvl4pPr>
              <a:defRPr sz="1200"/>
            </a:lvl4pPr>
            <a:lvl5pPr>
              <a:defRPr sz="1000" baseline="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6EDD-DBA5-49C1-ADA7-D88F2D62AE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E7122-B959-49BF-86B5-9FD361627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9BFB-5A00-4D2A-8F50-A9250AF41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47AFA-9548-4032-8449-F021AE5EE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1" y="4869161"/>
            <a:ext cx="7595121" cy="720080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1" y="3933056"/>
            <a:ext cx="7595121" cy="47384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999BC-4E29-4DEA-9D19-0A05039CF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32656"/>
            <a:ext cx="7757864" cy="504056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12776"/>
            <a:ext cx="3810000" cy="4248472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12776"/>
            <a:ext cx="3810000" cy="4248472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  <a:lvl3pPr>
              <a:defRPr sz="1400" baseline="0"/>
            </a:lvl3pPr>
            <a:lvl4pPr>
              <a:defRPr sz="1200" baseline="0"/>
            </a:lvl4pPr>
            <a:lvl5pPr>
              <a:defRPr sz="1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9490-EB56-489C-901A-33BF76392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F331-5CE5-491D-B36E-F1BD2C2FE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97A7-6EF9-4198-B56D-145CB1A0A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B82B-63D9-43E4-B9D3-CBB9B45443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0F13C-89BA-44BD-9079-B244D24A8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F834D-34C7-451B-B69D-61455B5AD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33375"/>
            <a:ext cx="7467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41438"/>
            <a:ext cx="7772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168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62C2444-8B72-4F7F-8FD2-4207A5D51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7" descr="PowerPoint-logo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788" y="5607050"/>
            <a:ext cx="8588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A3C8"/>
        </a:buClr>
        <a:buFont typeface="Wingdings" pitchFamily="2" charset="2"/>
        <a:buChar char="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A3C8"/>
        </a:buClr>
        <a:buFont typeface="Wingdings" pitchFamily="2" charset="2"/>
        <a:buChar char="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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168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357D90A-5836-43F3-A8F1-E3DC799D3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ＭＳ Ｐゴシック" pitchFamily="1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3C8"/>
        </a:buClr>
        <a:buFont typeface="Wingdings" pitchFamily="2" charset="2"/>
        <a:buChar char="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3C8"/>
        </a:buClr>
        <a:buFont typeface="Wingdings" pitchFamily="2" charset="2"/>
        <a:buChar char="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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"/>
        <a:buFont typeface="Wingdings" pitchFamily="2" charset="2"/>
        <a:buChar char="m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348880"/>
            <a:ext cx="7772400" cy="1512168"/>
          </a:xfrm>
        </p:spPr>
        <p:txBody>
          <a:bodyPr/>
          <a:lstStyle/>
          <a:p>
            <a:r>
              <a:rPr lang="en-US" dirty="0" smtClean="0"/>
              <a:t>New advances in icing measurements and icing predictions</a:t>
            </a:r>
            <a:br>
              <a:rPr lang="en-US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7" name="Undertittel 5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2160240"/>
          </a:xfrm>
        </p:spPr>
        <p:txBody>
          <a:bodyPr/>
          <a:lstStyle/>
          <a:p>
            <a:r>
              <a:rPr lang="nb-NO" dirty="0" smtClean="0"/>
              <a:t>Øyvind Byrkjedal</a:t>
            </a:r>
            <a:r>
              <a:rPr lang="nb-NO" baseline="30000" dirty="0" smtClean="0"/>
              <a:t>1</a:t>
            </a:r>
            <a:r>
              <a:rPr lang="nb-NO" dirty="0" smtClean="0"/>
              <a:t>, Emilie C. Iversen</a:t>
            </a:r>
            <a:r>
              <a:rPr lang="nb-NO" baseline="30000" dirty="0" smtClean="0"/>
              <a:t>1</a:t>
            </a:r>
            <a:r>
              <a:rPr lang="nb-NO" dirty="0" smtClean="0"/>
              <a:t>, Bjørn Egil Kringlebotn Nygaard</a:t>
            </a:r>
            <a:r>
              <a:rPr lang="nb-NO" baseline="30000" dirty="0" smtClean="0"/>
              <a:t>1</a:t>
            </a:r>
            <a:r>
              <a:rPr lang="nb-NO" dirty="0" smtClean="0"/>
              <a:t>, Finn Nyhammer</a:t>
            </a:r>
            <a:r>
              <a:rPr lang="nb-NO" baseline="30000" dirty="0" smtClean="0"/>
              <a:t>1</a:t>
            </a:r>
            <a:r>
              <a:rPr lang="nb-NO" dirty="0" smtClean="0"/>
              <a:t>, Øyvind Welgaard</a:t>
            </a:r>
            <a:r>
              <a:rPr lang="nb-NO" baseline="30000" dirty="0" smtClean="0"/>
              <a:t>2</a:t>
            </a:r>
            <a:endParaRPr lang="nb-NO" dirty="0" smtClean="0"/>
          </a:p>
          <a:p>
            <a:endParaRPr lang="nb-NO" baseline="30000" dirty="0" smtClean="0"/>
          </a:p>
          <a:p>
            <a:endParaRPr lang="nb-NO" baseline="30000" dirty="0" smtClean="0"/>
          </a:p>
          <a:p>
            <a:r>
              <a:rPr lang="nb-NO" baseline="30000" dirty="0" smtClean="0"/>
              <a:t>1</a:t>
            </a:r>
            <a:r>
              <a:rPr lang="nb-NO" dirty="0" smtClean="0"/>
              <a:t>Kjeller Vindteknikk AS</a:t>
            </a:r>
            <a:endParaRPr lang="nb-NO" baseline="30000" dirty="0" smtClean="0"/>
          </a:p>
          <a:p>
            <a:r>
              <a:rPr lang="nb-NO" baseline="30000" dirty="0" smtClean="0"/>
              <a:t>2</a:t>
            </a:r>
            <a:r>
              <a:rPr lang="nb-NO" dirty="0" smtClean="0"/>
              <a:t>Statnett SF</a:t>
            </a:r>
          </a:p>
          <a:p>
            <a:endParaRPr lang="nb-NO" dirty="0" smtClean="0"/>
          </a:p>
          <a:p>
            <a:r>
              <a:rPr lang="nb-NO" dirty="0" err="1" smtClean="0"/>
              <a:t>oyvind.byrkjedal@vindteknikk.no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95536" y="63093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/>
              <a:t> WindEurope </a:t>
            </a:r>
            <a:r>
              <a:rPr lang="nb-NO" sz="1800" dirty="0" err="1" smtClean="0"/>
              <a:t>Summit</a:t>
            </a:r>
            <a:r>
              <a:rPr lang="nb-NO" sz="1800" dirty="0" smtClean="0"/>
              <a:t> 28.09.2016</a:t>
            </a:r>
            <a:endParaRPr lang="nb-NO" sz="1800" dirty="0"/>
          </a:p>
        </p:txBody>
      </p:sp>
      <p:pic>
        <p:nvPicPr>
          <p:cNvPr id="59394" name="Picture 2" descr="http://www.statnett.no/PageFiles/183/Dokumenter/Hovedlogo/Statnett%20logo%20for%20skje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021288"/>
            <a:ext cx="2740795" cy="545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8172400" cy="914400"/>
          </a:xfrm>
        </p:spPr>
        <p:txBody>
          <a:bodyPr/>
          <a:lstStyle/>
          <a:p>
            <a:pPr algn="l"/>
            <a:r>
              <a:rPr lang="nb-NO" b="1" dirty="0" err="1" smtClean="0">
                <a:latin typeface="Trebuchet MS" pitchFamily="34" charset="0"/>
              </a:rPr>
              <a:t>What</a:t>
            </a:r>
            <a:r>
              <a:rPr lang="nb-NO" b="1" dirty="0" smtClean="0">
                <a:latin typeface="Trebuchet MS" pitchFamily="34" charset="0"/>
              </a:rPr>
              <a:t> </a:t>
            </a:r>
            <a:r>
              <a:rPr lang="nb-NO" b="1" dirty="0" err="1" smtClean="0">
                <a:latin typeface="Trebuchet MS" pitchFamily="34" charset="0"/>
              </a:rPr>
              <a:t>can</a:t>
            </a:r>
            <a:r>
              <a:rPr lang="nb-NO" b="1" dirty="0" smtClean="0">
                <a:latin typeface="Trebuchet MS" pitchFamily="34" charset="0"/>
              </a:rPr>
              <a:t> </a:t>
            </a:r>
            <a:r>
              <a:rPr lang="nb-NO" dirty="0" err="1" smtClean="0">
                <a:latin typeface="Trebuchet MS" pitchFamily="34" charset="0"/>
              </a:rPr>
              <a:t>we</a:t>
            </a:r>
            <a:r>
              <a:rPr lang="nb-NO" dirty="0" smtClean="0">
                <a:latin typeface="Trebuchet MS" pitchFamily="34" charset="0"/>
              </a:rPr>
              <a:t> do </a:t>
            </a:r>
            <a:r>
              <a:rPr lang="nb-NO" dirty="0" err="1" smtClean="0">
                <a:latin typeface="Trebuchet MS" pitchFamily="34" charset="0"/>
              </a:rPr>
              <a:t>with</a:t>
            </a:r>
            <a:r>
              <a:rPr lang="nb-NO" dirty="0" smtClean="0">
                <a:latin typeface="Trebuchet MS" pitchFamily="34" charset="0"/>
              </a:rPr>
              <a:t> </a:t>
            </a:r>
            <a:r>
              <a:rPr lang="nb-NO" dirty="0" err="1" smtClean="0">
                <a:latin typeface="Trebuchet MS" pitchFamily="34" charset="0"/>
              </a:rPr>
              <a:t>the</a:t>
            </a:r>
            <a:r>
              <a:rPr lang="nb-NO" dirty="0" smtClean="0">
                <a:latin typeface="Trebuchet MS" pitchFamily="34" charset="0"/>
              </a:rPr>
              <a:t> </a:t>
            </a:r>
            <a:r>
              <a:rPr lang="nb-NO" b="1" dirty="0" err="1" smtClean="0">
                <a:latin typeface="Trebuchet MS" pitchFamily="34" charset="0"/>
              </a:rPr>
              <a:t>IceTroll</a:t>
            </a:r>
            <a:r>
              <a:rPr lang="nb-NO" b="1" dirty="0" smtClean="0">
                <a:latin typeface="Trebuchet MS" pitchFamily="34" charset="0"/>
              </a:rPr>
              <a:t>?</a:t>
            </a:r>
            <a:endParaRPr lang="nb-NO" b="1" dirty="0">
              <a:latin typeface="Trebuchet MS" pitchFamily="34" charset="0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4464496" cy="3024336"/>
          </a:xfrm>
        </p:spPr>
        <p:txBody>
          <a:bodyPr/>
          <a:lstStyle/>
          <a:p>
            <a:r>
              <a:rPr lang="en-US" sz="2400" dirty="0" smtClean="0"/>
              <a:t>Better measurements of  </a:t>
            </a:r>
            <a:r>
              <a:rPr lang="en-US" sz="2400" b="1" dirty="0" smtClean="0"/>
              <a:t>ice load</a:t>
            </a:r>
          </a:p>
          <a:p>
            <a:r>
              <a:rPr lang="en-US" sz="2400" dirty="0" smtClean="0"/>
              <a:t>Following the ISO standard we measure </a:t>
            </a:r>
            <a:r>
              <a:rPr lang="en-US" sz="2400" b="1" dirty="0" smtClean="0"/>
              <a:t>icing intensity</a:t>
            </a:r>
          </a:p>
          <a:p>
            <a:r>
              <a:rPr lang="en-US" sz="2400" dirty="0" smtClean="0"/>
              <a:t>Possible estimates of </a:t>
            </a:r>
            <a:r>
              <a:rPr lang="en-US" sz="2400" b="1" dirty="0" smtClean="0"/>
              <a:t>Liquid Water Content (LWC)</a:t>
            </a:r>
          </a:p>
          <a:p>
            <a:endParaRPr lang="en-US" dirty="0"/>
          </a:p>
          <a:p>
            <a:endParaRPr lang="nb-NO" dirty="0"/>
          </a:p>
        </p:txBody>
      </p:sp>
      <p:graphicFrame>
        <p:nvGraphicFramePr>
          <p:cNvPr id="236548" name="Object 4"/>
          <p:cNvGraphicFramePr>
            <a:graphicFrameLocks noChangeAspect="1"/>
          </p:cNvGraphicFramePr>
          <p:nvPr/>
        </p:nvGraphicFramePr>
        <p:xfrm>
          <a:off x="395536" y="4509120"/>
          <a:ext cx="4032448" cy="1059673"/>
        </p:xfrm>
        <a:graphic>
          <a:graphicData uri="http://schemas.openxmlformats.org/presentationml/2006/ole">
            <p:oleObj spid="_x0000_s3074" name="Equation" r:id="rId4" imgW="1485900" imgH="393700" progId="Equation.3">
              <p:embed/>
            </p:oleObj>
          </a:graphicData>
        </a:graphic>
      </p:graphicFrame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971600" y="5657671"/>
            <a:ext cx="38163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 collision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efficiency,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=f(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V,d,D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 sticking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efficiency,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b-NO" sz="1200" dirty="0" smtClean="0"/>
              <a:t> ≈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 accretion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efficiency,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= f(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V,d,w,T,e,D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 – cloud liquid water content</a:t>
            </a:r>
          </a:p>
          <a:p>
            <a:pPr>
              <a:spcBef>
                <a:spcPts val="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– collision area, perpendicular to flow</a:t>
            </a:r>
          </a:p>
          <a:p>
            <a:pPr>
              <a:spcBef>
                <a:spcPts val="0"/>
              </a:spcBef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V – Wind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speed</a:t>
            </a:r>
            <a:endParaRPr lang="el-GR" sz="16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6550" name="Picture 6" descr="squa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6237288"/>
            <a:ext cx="971550" cy="620712"/>
          </a:xfrm>
          <a:prstGeom prst="rect">
            <a:avLst/>
          </a:prstGeom>
          <a:noFill/>
        </p:spPr>
      </p:pic>
      <p:pic>
        <p:nvPicPr>
          <p:cNvPr id="3075" name="Picture 3" descr="L:\Forskning\Konferanser\EWEA_2016\DSC01718.JPG"/>
          <p:cNvPicPr>
            <a:picLocks noChangeAspect="1" noChangeArrowheads="1"/>
          </p:cNvPicPr>
          <p:nvPr/>
        </p:nvPicPr>
        <p:blipFill>
          <a:blip r:embed="rId6" cstate="print"/>
          <a:srcRect t="6595" r="28145" b="22815"/>
          <a:stretch>
            <a:fillRect/>
          </a:stretch>
        </p:blipFill>
        <p:spPr bwMode="auto">
          <a:xfrm>
            <a:off x="5292081" y="1128579"/>
            <a:ext cx="3893640" cy="5736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Preliminary</a:t>
            </a:r>
            <a:r>
              <a:rPr lang="nb-NO" dirty="0" smtClean="0"/>
              <a:t> </a:t>
            </a:r>
            <a:r>
              <a:rPr lang="nb-NO" dirty="0" err="1" smtClean="0"/>
              <a:t>calculation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LWC</a:t>
            </a:r>
            <a:endParaRPr lang="nb-NO" dirty="0"/>
          </a:p>
        </p:txBody>
      </p:sp>
      <p:pic>
        <p:nvPicPr>
          <p:cNvPr id="3075" name="Picture 3" descr="L:\KUNDER\012_Norges_Forskningsraad\010_Frontlines\21_WP2_local_scale_mapping\Troll_prosessor\EWEA2016\LWC_12hr.png"/>
          <p:cNvPicPr>
            <a:picLocks noChangeAspect="1" noChangeArrowheads="1"/>
          </p:cNvPicPr>
          <p:nvPr/>
        </p:nvPicPr>
        <p:blipFill>
          <a:blip r:embed="rId3" cstate="print"/>
          <a:srcRect l="5827" r="8351"/>
          <a:stretch>
            <a:fillRect/>
          </a:stretch>
        </p:blipFill>
        <p:spPr bwMode="auto">
          <a:xfrm>
            <a:off x="92417" y="2420889"/>
            <a:ext cx="9051583" cy="4437112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/>
        </p:nvSpPr>
        <p:spPr>
          <a:xfrm>
            <a:off x="4211960" y="1844824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box</a:t>
            </a:r>
            <a:r>
              <a:rPr lang="nb-NO" dirty="0" smtClean="0"/>
              <a:t> </a:t>
            </a:r>
            <a:r>
              <a:rPr lang="nb-NO" dirty="0" err="1" smtClean="0"/>
              <a:t>represents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LWC for 12 </a:t>
            </a:r>
            <a:r>
              <a:rPr lang="nb-NO" dirty="0" err="1" smtClean="0"/>
              <a:t>hours</a:t>
            </a:r>
            <a:endParaRPr lang="nb-NO" dirty="0"/>
          </a:p>
        </p:txBody>
      </p:sp>
      <p:sp>
        <p:nvSpPr>
          <p:cNvPr id="6" name="Ellipse 5"/>
          <p:cNvSpPr/>
          <p:nvPr/>
        </p:nvSpPr>
        <p:spPr bwMode="auto">
          <a:xfrm>
            <a:off x="2627784" y="2924944"/>
            <a:ext cx="792088" cy="136815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8" name="Rett linje 7"/>
          <p:cNvCxnSpPr>
            <a:stCxn id="6" idx="1"/>
          </p:cNvCxnSpPr>
          <p:nvPr/>
        </p:nvCxnSpPr>
        <p:spPr bwMode="auto">
          <a:xfrm flipH="1" flipV="1">
            <a:off x="2123728" y="2276872"/>
            <a:ext cx="620055" cy="8484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kstSylinder 10"/>
          <p:cNvSpPr txBox="1"/>
          <p:nvPr/>
        </p:nvSpPr>
        <p:spPr>
          <a:xfrm>
            <a:off x="1259632" y="134076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err="1" smtClean="0">
                <a:solidFill>
                  <a:srgbClr val="C00000"/>
                </a:solidFill>
              </a:rPr>
              <a:t>Quality</a:t>
            </a:r>
            <a:r>
              <a:rPr lang="nb-NO" sz="1800" dirty="0" smtClean="0">
                <a:solidFill>
                  <a:srgbClr val="C00000"/>
                </a:solidFill>
              </a:rPr>
              <a:t> </a:t>
            </a:r>
            <a:r>
              <a:rPr lang="nb-NO" sz="1800" dirty="0" err="1" smtClean="0">
                <a:solidFill>
                  <a:srgbClr val="C00000"/>
                </a:solidFill>
              </a:rPr>
              <a:t>flag</a:t>
            </a:r>
            <a:r>
              <a:rPr lang="nb-NO" sz="1800" dirty="0" smtClean="0">
                <a:solidFill>
                  <a:srgbClr val="C00000"/>
                </a:solidFill>
              </a:rPr>
              <a:t>: </a:t>
            </a:r>
          </a:p>
          <a:p>
            <a:r>
              <a:rPr lang="nb-NO" sz="1800" dirty="0" err="1" smtClean="0">
                <a:solidFill>
                  <a:srgbClr val="C00000"/>
                </a:solidFill>
              </a:rPr>
              <a:t>Outside</a:t>
            </a:r>
            <a:r>
              <a:rPr lang="nb-NO" sz="1800" dirty="0" smtClean="0">
                <a:solidFill>
                  <a:srgbClr val="C00000"/>
                </a:solidFill>
              </a:rPr>
              <a:t> </a:t>
            </a:r>
            <a:r>
              <a:rPr lang="nb-NO" sz="1800" dirty="0" err="1" smtClean="0">
                <a:solidFill>
                  <a:srgbClr val="C00000"/>
                </a:solidFill>
              </a:rPr>
              <a:t>of</a:t>
            </a:r>
            <a:r>
              <a:rPr lang="nb-NO" sz="1800" dirty="0" smtClean="0">
                <a:solidFill>
                  <a:srgbClr val="C00000"/>
                </a:solidFill>
              </a:rPr>
              <a:t> </a:t>
            </a:r>
            <a:r>
              <a:rPr lang="nb-NO" sz="1800" dirty="0" err="1" smtClean="0">
                <a:solidFill>
                  <a:srgbClr val="C00000"/>
                </a:solidFill>
              </a:rPr>
              <a:t>the</a:t>
            </a:r>
            <a:r>
              <a:rPr lang="nb-NO" sz="1800" dirty="0" smtClean="0">
                <a:solidFill>
                  <a:srgbClr val="C00000"/>
                </a:solidFill>
              </a:rPr>
              <a:t> </a:t>
            </a:r>
            <a:r>
              <a:rPr lang="nb-NO" sz="1800" dirty="0" err="1" smtClean="0">
                <a:solidFill>
                  <a:srgbClr val="C00000"/>
                </a:solidFill>
              </a:rPr>
              <a:t>validity</a:t>
            </a:r>
            <a:r>
              <a:rPr lang="nb-NO" sz="1800" dirty="0" smtClean="0">
                <a:solidFill>
                  <a:srgbClr val="C00000"/>
                </a:solidFill>
              </a:rPr>
              <a:t> </a:t>
            </a:r>
            <a:r>
              <a:rPr lang="nb-NO" sz="1800" dirty="0" err="1" smtClean="0">
                <a:solidFill>
                  <a:srgbClr val="C00000"/>
                </a:solidFill>
              </a:rPr>
              <a:t>of</a:t>
            </a:r>
            <a:r>
              <a:rPr lang="nb-NO" sz="1800" dirty="0" smtClean="0">
                <a:solidFill>
                  <a:srgbClr val="C00000"/>
                </a:solidFill>
              </a:rPr>
              <a:t> ISO 12494</a:t>
            </a:r>
            <a:endParaRPr lang="nb-NO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3 test </a:t>
            </a:r>
            <a:r>
              <a:rPr lang="nb-NO" dirty="0" err="1" smtClean="0"/>
              <a:t>sites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in </a:t>
            </a:r>
            <a:r>
              <a:rPr lang="nb-NO" dirty="0" err="1" smtClean="0"/>
              <a:t>operation</a:t>
            </a:r>
            <a:r>
              <a:rPr lang="nb-NO" dirty="0" smtClean="0"/>
              <a:t> at 1100-1200 m </a:t>
            </a:r>
            <a:r>
              <a:rPr lang="nb-NO" dirty="0" err="1" smtClean="0"/>
              <a:t>altitude</a:t>
            </a:r>
            <a:r>
              <a:rPr lang="nb-NO" dirty="0" smtClean="0"/>
              <a:t> in </a:t>
            </a:r>
            <a:r>
              <a:rPr lang="nb-NO" dirty="0" err="1" smtClean="0"/>
              <a:t>Norway</a:t>
            </a:r>
            <a:endParaRPr lang="nb-NO" dirty="0" smtClean="0"/>
          </a:p>
          <a:p>
            <a:pPr lvl="1"/>
            <a:r>
              <a:rPr lang="nb-NO" dirty="0" err="1" smtClean="0"/>
              <a:t>Load</a:t>
            </a:r>
            <a:r>
              <a:rPr lang="nb-NO" dirty="0" smtClean="0"/>
              <a:t> </a:t>
            </a:r>
            <a:r>
              <a:rPr lang="nb-NO" dirty="0" err="1" smtClean="0"/>
              <a:t>tension</a:t>
            </a:r>
            <a:r>
              <a:rPr lang="nb-NO" dirty="0" smtClean="0"/>
              <a:t> </a:t>
            </a:r>
            <a:r>
              <a:rPr lang="nb-NO" dirty="0" err="1" smtClean="0"/>
              <a:t>measurements</a:t>
            </a:r>
            <a:endParaRPr lang="nb-NO" dirty="0" smtClean="0"/>
          </a:p>
          <a:p>
            <a:pPr lvl="1"/>
            <a:r>
              <a:rPr lang="nb-NO" dirty="0" smtClean="0"/>
              <a:t>Wind </a:t>
            </a:r>
            <a:r>
              <a:rPr lang="nb-NO" dirty="0" err="1" smtClean="0"/>
              <a:t>measurements</a:t>
            </a:r>
            <a:endParaRPr lang="nb-NO" dirty="0" smtClean="0"/>
          </a:p>
          <a:p>
            <a:pPr lvl="1"/>
            <a:r>
              <a:rPr lang="nb-NO" dirty="0" err="1" smtClean="0"/>
              <a:t>Temperature</a:t>
            </a:r>
            <a:endParaRPr lang="nb-NO" dirty="0" smtClean="0"/>
          </a:p>
          <a:p>
            <a:pPr lvl="1"/>
            <a:r>
              <a:rPr lang="nb-NO" dirty="0" err="1" smtClean="0"/>
              <a:t>Webcamera</a:t>
            </a:r>
            <a:endParaRPr lang="nb-NO" dirty="0" smtClean="0"/>
          </a:p>
          <a:p>
            <a:pPr lvl="1"/>
            <a:endParaRPr lang="nb-NO" dirty="0" smtClean="0"/>
          </a:p>
          <a:p>
            <a:r>
              <a:rPr lang="nb-NO" dirty="0" smtClean="0"/>
              <a:t>A </a:t>
            </a:r>
            <a:r>
              <a:rPr lang="nb-NO" dirty="0" err="1" smtClean="0"/>
              <a:t>newly</a:t>
            </a:r>
            <a:r>
              <a:rPr lang="nb-NO" dirty="0" smtClean="0"/>
              <a:t> </a:t>
            </a:r>
            <a:r>
              <a:rPr lang="nb-NO" dirty="0" err="1" smtClean="0"/>
              <a:t>developed</a:t>
            </a:r>
            <a:r>
              <a:rPr lang="nb-NO" dirty="0" smtClean="0"/>
              <a:t> </a:t>
            </a:r>
            <a:r>
              <a:rPr lang="nb-NO" dirty="0" err="1" smtClean="0"/>
              <a:t>ice</a:t>
            </a:r>
            <a:r>
              <a:rPr lang="nb-NO" dirty="0" smtClean="0"/>
              <a:t> </a:t>
            </a:r>
            <a:r>
              <a:rPr lang="nb-NO" dirty="0" err="1" smtClean="0"/>
              <a:t>load</a:t>
            </a:r>
            <a:r>
              <a:rPr lang="nb-NO" dirty="0" smtClean="0"/>
              <a:t> sensor is </a:t>
            </a:r>
            <a:r>
              <a:rPr lang="nb-NO" dirty="0" err="1" smtClean="0"/>
              <a:t>tested</a:t>
            </a:r>
            <a:endParaRPr lang="nb-NO" dirty="0" smtClean="0"/>
          </a:p>
          <a:p>
            <a:pPr lvl="1"/>
            <a:r>
              <a:rPr lang="nb-NO" dirty="0" err="1" smtClean="0"/>
              <a:t>Forced</a:t>
            </a:r>
            <a:r>
              <a:rPr lang="nb-NO" dirty="0" smtClean="0"/>
              <a:t> </a:t>
            </a:r>
            <a:r>
              <a:rPr lang="nb-NO" dirty="0" err="1" smtClean="0"/>
              <a:t>rotation</a:t>
            </a:r>
            <a:endParaRPr lang="nb-NO" dirty="0" smtClean="0"/>
          </a:p>
          <a:p>
            <a:pPr lvl="1"/>
            <a:r>
              <a:rPr lang="nb-NO" dirty="0" err="1" smtClean="0"/>
              <a:t>Vertical</a:t>
            </a:r>
            <a:r>
              <a:rPr lang="nb-NO" dirty="0" smtClean="0"/>
              <a:t> </a:t>
            </a:r>
            <a:r>
              <a:rPr lang="nb-NO" dirty="0" err="1" smtClean="0"/>
              <a:t>cylinder</a:t>
            </a:r>
            <a:endParaRPr lang="nb-NO" dirty="0" smtClean="0"/>
          </a:p>
          <a:p>
            <a:pPr lvl="1"/>
            <a:r>
              <a:rPr lang="nb-NO" dirty="0" err="1" smtClean="0"/>
              <a:t>Tested</a:t>
            </a:r>
            <a:r>
              <a:rPr lang="nb-NO" dirty="0" smtClean="0"/>
              <a:t> for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winter</a:t>
            </a:r>
            <a:r>
              <a:rPr lang="nb-NO" dirty="0" smtClean="0"/>
              <a:t> at </a:t>
            </a:r>
            <a:r>
              <a:rPr lang="nb-NO" dirty="0" err="1" smtClean="0"/>
              <a:t>two</a:t>
            </a:r>
            <a:r>
              <a:rPr lang="nb-NO" dirty="0" smtClean="0"/>
              <a:t> </a:t>
            </a:r>
            <a:r>
              <a:rPr lang="nb-NO" dirty="0" err="1" smtClean="0"/>
              <a:t>sites</a:t>
            </a:r>
            <a:endParaRPr lang="nb-NO" dirty="0" smtClean="0"/>
          </a:p>
          <a:p>
            <a:pPr lvl="1"/>
            <a:endParaRPr lang="nb-NO" dirty="0" smtClean="0"/>
          </a:p>
          <a:p>
            <a:r>
              <a:rPr lang="nb-NO" dirty="0" smtClean="0"/>
              <a:t>Measurements </a:t>
            </a:r>
            <a:r>
              <a:rPr lang="nb-NO" dirty="0" err="1" smtClean="0"/>
              <a:t>of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Ice</a:t>
            </a:r>
            <a:r>
              <a:rPr lang="nb-NO" dirty="0" smtClean="0"/>
              <a:t> </a:t>
            </a:r>
            <a:r>
              <a:rPr lang="nb-NO" dirty="0" err="1" smtClean="0"/>
              <a:t>load</a:t>
            </a:r>
            <a:r>
              <a:rPr lang="nb-NO" dirty="0" smtClean="0"/>
              <a:t> </a:t>
            </a:r>
            <a:r>
              <a:rPr lang="nb-NO" dirty="0" err="1" smtClean="0"/>
              <a:t>according</a:t>
            </a:r>
            <a:r>
              <a:rPr lang="nb-NO" dirty="0" smtClean="0"/>
              <a:t> to ISO 12494</a:t>
            </a:r>
          </a:p>
          <a:p>
            <a:pPr lvl="1"/>
            <a:r>
              <a:rPr lang="nb-NO" dirty="0" smtClean="0"/>
              <a:t>Icing </a:t>
            </a:r>
            <a:r>
              <a:rPr lang="nb-NO" dirty="0" err="1" smtClean="0"/>
              <a:t>intensity</a:t>
            </a:r>
            <a:r>
              <a:rPr lang="nb-NO" dirty="0" smtClean="0"/>
              <a:t> </a:t>
            </a:r>
            <a:r>
              <a:rPr lang="nb-NO" dirty="0" err="1" smtClean="0"/>
              <a:t>according</a:t>
            </a:r>
            <a:r>
              <a:rPr lang="nb-NO" dirty="0" smtClean="0"/>
              <a:t> to ISO 12494</a:t>
            </a:r>
          </a:p>
          <a:p>
            <a:pPr lvl="1"/>
            <a:r>
              <a:rPr lang="nb-NO" dirty="0" err="1" smtClean="0"/>
              <a:t>Liquid</a:t>
            </a:r>
            <a:r>
              <a:rPr lang="nb-NO" dirty="0" smtClean="0"/>
              <a:t> water </a:t>
            </a:r>
            <a:r>
              <a:rPr lang="nb-NO" dirty="0" err="1" smtClean="0"/>
              <a:t>content</a:t>
            </a:r>
            <a:r>
              <a:rPr lang="nb-NO" dirty="0" smtClean="0"/>
              <a:t> (post </a:t>
            </a:r>
            <a:r>
              <a:rPr lang="nb-NO" dirty="0" err="1" smtClean="0"/>
              <a:t>processing</a:t>
            </a:r>
            <a:r>
              <a:rPr lang="nb-NO" dirty="0" smtClean="0"/>
              <a:t> </a:t>
            </a:r>
            <a:r>
              <a:rPr lang="nb-NO" dirty="0" err="1" smtClean="0"/>
              <a:t>needed</a:t>
            </a:r>
            <a:r>
              <a:rPr lang="nb-NO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3427" name="Picture 3" descr="L:\KUNDER\024_met.no\007_Sima_Samnanger\06_Monitorering_isingsforhold\92402_Aalvikfjellet\Picture\2014_11_18_montering_lastmaalere\DSC_0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781"/>
            <a:ext cx="9144000" cy="7038781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7768856" cy="576064"/>
          </a:xfrm>
        </p:spPr>
        <p:txBody>
          <a:bodyPr/>
          <a:lstStyle/>
          <a:p>
            <a:r>
              <a:rPr lang="nb-NO" dirty="0" err="1" smtClean="0">
                <a:solidFill>
                  <a:schemeClr val="bg1"/>
                </a:solidFill>
              </a:rPr>
              <a:t>Thank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you</a:t>
            </a:r>
            <a:r>
              <a:rPr lang="nb-NO" dirty="0" smtClean="0">
                <a:solidFill>
                  <a:schemeClr val="bg1"/>
                </a:solidFill>
              </a:rPr>
              <a:t> for </a:t>
            </a:r>
            <a:r>
              <a:rPr lang="nb-NO" dirty="0" err="1" smtClean="0">
                <a:solidFill>
                  <a:schemeClr val="bg1"/>
                </a:solidFill>
              </a:rPr>
              <a:t>your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err="1" smtClean="0">
                <a:solidFill>
                  <a:schemeClr val="bg1"/>
                </a:solidFill>
              </a:rPr>
              <a:t>attention</a:t>
            </a:r>
            <a:r>
              <a:rPr lang="nb-NO" dirty="0" smtClean="0">
                <a:solidFill>
                  <a:schemeClr val="bg1"/>
                </a:solidFill>
              </a:rPr>
              <a:t>!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0" y="4509120"/>
            <a:ext cx="9144000" cy="2348880"/>
          </a:xfrm>
          <a:prstGeom prst="rect">
            <a:avLst/>
          </a:prstGeom>
          <a:solidFill>
            <a:schemeClr val="bg1"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" name="Picture 2" descr="Kjeller Vindtekni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949280"/>
            <a:ext cx="3497348" cy="64807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000750"/>
            <a:ext cx="1619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stri.se/wwwpublic/stri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6237312"/>
            <a:ext cx="1181100" cy="438151"/>
          </a:xfrm>
          <a:prstGeom prst="rect">
            <a:avLst/>
          </a:prstGeom>
          <a:noFill/>
        </p:spPr>
      </p:pic>
      <p:sp>
        <p:nvSpPr>
          <p:cNvPr id="5126" name="AutoShape 6" descr="Til toppsi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128" name="AutoShape 8" descr="Til toppsi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130" name="AutoShape 10" descr="Til toppsi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509120"/>
            <a:ext cx="2600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Til forsid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4876459"/>
            <a:ext cx="1366267" cy="1981541"/>
          </a:xfrm>
          <a:prstGeom prst="rect">
            <a:avLst/>
          </a:prstGeom>
          <a:noFill/>
        </p:spPr>
      </p:pic>
      <p:pic>
        <p:nvPicPr>
          <p:cNvPr id="17" name="Picture 2" descr="http://www.statnett.no/PageFiles/183/Dokumenter/Hovedlogo/Statnett%20logo%20for%20skjer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5301208"/>
            <a:ext cx="2740795" cy="545994"/>
          </a:xfrm>
          <a:prstGeom prst="rect">
            <a:avLst/>
          </a:prstGeom>
          <a:noFill/>
        </p:spPr>
      </p:pic>
      <p:sp>
        <p:nvSpPr>
          <p:cNvPr id="18" name="TekstSylinder 17"/>
          <p:cNvSpPr txBox="1"/>
          <p:nvPr/>
        </p:nvSpPr>
        <p:spPr>
          <a:xfrm>
            <a:off x="251520" y="472514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The partners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FRonTLINES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: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Assumptions</a:t>
            </a:r>
            <a:r>
              <a:rPr lang="nb-NO" dirty="0" smtClean="0"/>
              <a:t> for LWC </a:t>
            </a:r>
            <a:r>
              <a:rPr lang="nb-NO" dirty="0" err="1" smtClean="0"/>
              <a:t>calculations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b-NO" dirty="0" smtClean="0"/>
              <a:t>Droplet </a:t>
            </a:r>
            <a:r>
              <a:rPr lang="nb-NO" dirty="0" err="1" smtClean="0"/>
              <a:t>concentration</a:t>
            </a:r>
            <a:r>
              <a:rPr lang="nb-NO" dirty="0" smtClean="0"/>
              <a:t> 75-125 cm-3 – marine </a:t>
            </a:r>
            <a:r>
              <a:rPr lang="nb-NO" dirty="0" smtClean="0"/>
              <a:t>air</a:t>
            </a:r>
            <a:endParaRPr lang="nb-NO" dirty="0" smtClean="0"/>
          </a:p>
          <a:p>
            <a:pPr>
              <a:buFont typeface="Arial" charset="0"/>
              <a:buChar char="•"/>
            </a:pPr>
            <a:r>
              <a:rPr lang="nb-NO" dirty="0" err="1" smtClean="0"/>
              <a:t>Ice</a:t>
            </a:r>
            <a:r>
              <a:rPr lang="nb-NO" dirty="0" smtClean="0"/>
              <a:t> </a:t>
            </a:r>
            <a:r>
              <a:rPr lang="nb-NO" dirty="0" err="1" smtClean="0"/>
              <a:t>density</a:t>
            </a:r>
            <a:r>
              <a:rPr lang="nb-NO" dirty="0" smtClean="0"/>
              <a:t> 700 kg/m3 – </a:t>
            </a:r>
            <a:r>
              <a:rPr lang="nb-NO" dirty="0" err="1" smtClean="0"/>
              <a:t>estimated</a:t>
            </a:r>
            <a:r>
              <a:rPr lang="nb-NO" dirty="0" smtClean="0"/>
              <a:t>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web images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Dry </a:t>
            </a:r>
            <a:r>
              <a:rPr lang="nb-NO" dirty="0" err="1" smtClean="0"/>
              <a:t>accretion</a:t>
            </a:r>
            <a:r>
              <a:rPr lang="nb-NO" dirty="0" smtClean="0"/>
              <a:t> a3=1</a:t>
            </a:r>
          </a:p>
          <a:p>
            <a:pPr>
              <a:buFont typeface="Arial" charset="0"/>
              <a:buChar char="•"/>
            </a:pPr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FRonTLINES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71600" y="1052736"/>
            <a:ext cx="7772400" cy="4320480"/>
          </a:xfrm>
        </p:spPr>
        <p:txBody>
          <a:bodyPr/>
          <a:lstStyle/>
          <a:p>
            <a:r>
              <a:rPr lang="nb-NO" dirty="0" smtClean="0"/>
              <a:t>R&amp;D Project: 2015-2018</a:t>
            </a:r>
          </a:p>
          <a:p>
            <a:r>
              <a:rPr lang="nb-NO" dirty="0" err="1" smtClean="0"/>
              <a:t>Develop</a:t>
            </a:r>
            <a:r>
              <a:rPr lang="nb-NO" dirty="0" smtClean="0"/>
              <a:t> a </a:t>
            </a:r>
            <a:r>
              <a:rPr lang="nb-NO" dirty="0" err="1" smtClean="0"/>
              <a:t>toolbox</a:t>
            </a:r>
            <a:r>
              <a:rPr lang="nb-NO" dirty="0" smtClean="0"/>
              <a:t> to </a:t>
            </a:r>
            <a:r>
              <a:rPr lang="nb-NO" dirty="0" err="1" smtClean="0"/>
              <a:t>assess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impact</a:t>
            </a:r>
            <a:r>
              <a:rPr lang="nb-NO" dirty="0" smtClean="0"/>
              <a:t> from frost and rime </a:t>
            </a:r>
            <a:r>
              <a:rPr lang="nb-NO" dirty="0" err="1" smtClean="0"/>
              <a:t>ice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overhead </a:t>
            </a:r>
            <a:r>
              <a:rPr lang="nb-NO" dirty="0" err="1" smtClean="0"/>
              <a:t>transmission</a:t>
            </a:r>
            <a:r>
              <a:rPr lang="nb-NO" dirty="0" smtClean="0"/>
              <a:t> lines:</a:t>
            </a:r>
          </a:p>
          <a:p>
            <a:pPr lvl="1"/>
            <a:r>
              <a:rPr lang="nb-NO" dirty="0" err="1" smtClean="0"/>
              <a:t>Estabish</a:t>
            </a:r>
            <a:r>
              <a:rPr lang="nb-NO" dirty="0" smtClean="0"/>
              <a:t> a </a:t>
            </a:r>
            <a:r>
              <a:rPr lang="nb-NO" dirty="0" err="1" smtClean="0"/>
              <a:t>new</a:t>
            </a:r>
            <a:r>
              <a:rPr lang="nb-NO" dirty="0" smtClean="0"/>
              <a:t> test </a:t>
            </a:r>
            <a:r>
              <a:rPr lang="nb-NO" dirty="0" err="1" smtClean="0"/>
              <a:t>station</a:t>
            </a:r>
            <a:endParaRPr lang="nb-NO" dirty="0" smtClean="0"/>
          </a:p>
          <a:p>
            <a:pPr lvl="1"/>
            <a:r>
              <a:rPr lang="nb-NO" dirty="0" err="1" smtClean="0"/>
              <a:t>Laboratory</a:t>
            </a:r>
            <a:r>
              <a:rPr lang="nb-NO" dirty="0" smtClean="0"/>
              <a:t> </a:t>
            </a:r>
            <a:r>
              <a:rPr lang="nb-NO" dirty="0" err="1" smtClean="0"/>
              <a:t>experiments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ice</a:t>
            </a:r>
            <a:r>
              <a:rPr lang="nb-NO" dirty="0" smtClean="0"/>
              <a:t> </a:t>
            </a:r>
            <a:r>
              <a:rPr lang="nb-NO" dirty="0" err="1" smtClean="0"/>
              <a:t>accretion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bundle </a:t>
            </a:r>
            <a:r>
              <a:rPr lang="nb-NO" dirty="0" err="1" smtClean="0"/>
              <a:t>conductors</a:t>
            </a:r>
            <a:endParaRPr lang="nb-NO" dirty="0" smtClean="0"/>
          </a:p>
          <a:p>
            <a:pPr lvl="1"/>
            <a:r>
              <a:rPr lang="nb-NO" dirty="0" err="1" smtClean="0"/>
              <a:t>Develop</a:t>
            </a:r>
            <a:r>
              <a:rPr lang="nb-NO" dirty="0" smtClean="0"/>
              <a:t> </a:t>
            </a:r>
            <a:r>
              <a:rPr lang="nb-NO" dirty="0" err="1" smtClean="0"/>
              <a:t>improved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for </a:t>
            </a:r>
            <a:r>
              <a:rPr lang="nb-NO" dirty="0" err="1" smtClean="0"/>
              <a:t>ice</a:t>
            </a:r>
            <a:r>
              <a:rPr lang="nb-NO" dirty="0" smtClean="0"/>
              <a:t> </a:t>
            </a:r>
            <a:r>
              <a:rPr lang="nb-NO" dirty="0" err="1" smtClean="0"/>
              <a:t>accretion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bundles</a:t>
            </a:r>
          </a:p>
          <a:p>
            <a:pPr lvl="1"/>
            <a:r>
              <a:rPr lang="nb-NO" dirty="0" err="1" smtClean="0"/>
              <a:t>Calculate</a:t>
            </a:r>
            <a:r>
              <a:rPr lang="nb-NO" dirty="0" smtClean="0"/>
              <a:t> ond </a:t>
            </a:r>
            <a:r>
              <a:rPr lang="nb-NO" dirty="0" err="1" smtClean="0"/>
              <a:t>forecast</a:t>
            </a:r>
            <a:r>
              <a:rPr lang="nb-NO" dirty="0" smtClean="0"/>
              <a:t> </a:t>
            </a:r>
            <a:r>
              <a:rPr lang="nb-NO" dirty="0" err="1" smtClean="0"/>
              <a:t>hoar</a:t>
            </a:r>
            <a:r>
              <a:rPr lang="nb-NO" dirty="0" smtClean="0"/>
              <a:t> frost and </a:t>
            </a:r>
            <a:r>
              <a:rPr lang="nb-NO" dirty="0" err="1" smtClean="0"/>
              <a:t>related</a:t>
            </a:r>
            <a:r>
              <a:rPr lang="nb-NO" dirty="0" smtClean="0"/>
              <a:t> losses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r>
              <a:rPr lang="nb-NO" dirty="0" smtClean="0"/>
              <a:t> lines</a:t>
            </a:r>
          </a:p>
          <a:p>
            <a:r>
              <a:rPr lang="nb-NO" dirty="0" smtClean="0"/>
              <a:t>Partners:</a:t>
            </a:r>
          </a:p>
          <a:p>
            <a:pPr lvl="1"/>
            <a:r>
              <a:rPr lang="nb-NO" dirty="0" err="1" smtClean="0"/>
              <a:t>Statnett</a:t>
            </a:r>
            <a:endParaRPr lang="nb-NO" dirty="0" smtClean="0"/>
          </a:p>
          <a:p>
            <a:pPr lvl="1"/>
            <a:r>
              <a:rPr lang="nb-NO" dirty="0" smtClean="0"/>
              <a:t>Kjeller Vindteknikk</a:t>
            </a:r>
          </a:p>
          <a:p>
            <a:pPr lvl="1"/>
            <a:r>
              <a:rPr lang="nb-NO" dirty="0" smtClean="0"/>
              <a:t>STRI</a:t>
            </a:r>
          </a:p>
          <a:p>
            <a:pPr lvl="1"/>
            <a:r>
              <a:rPr lang="nb-NO" dirty="0" smtClean="0"/>
              <a:t>VTT</a:t>
            </a:r>
          </a:p>
          <a:p>
            <a:pPr lvl="1"/>
            <a:r>
              <a:rPr lang="nb-NO" dirty="0" smtClean="0"/>
              <a:t>Narvik University College</a:t>
            </a:r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Meterological</a:t>
            </a:r>
            <a:r>
              <a:rPr lang="nb-NO" dirty="0" smtClean="0"/>
              <a:t> Institute</a:t>
            </a:r>
          </a:p>
          <a:p>
            <a:r>
              <a:rPr lang="nb-NO" dirty="0" err="1" smtClean="0"/>
              <a:t>Financed</a:t>
            </a:r>
            <a:r>
              <a:rPr lang="nb-NO" dirty="0" smtClean="0"/>
              <a:t> by:</a:t>
            </a:r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Norwegian</a:t>
            </a:r>
            <a:r>
              <a:rPr lang="nb-NO" dirty="0" smtClean="0"/>
              <a:t> Research </a:t>
            </a:r>
            <a:r>
              <a:rPr lang="nb-NO" dirty="0" err="1" smtClean="0"/>
              <a:t>Council</a:t>
            </a:r>
            <a:r>
              <a:rPr lang="nb-NO" dirty="0" smtClean="0"/>
              <a:t>: 50%</a:t>
            </a:r>
          </a:p>
          <a:p>
            <a:pPr lvl="1"/>
            <a:r>
              <a:rPr lang="nb-NO" dirty="0" err="1" smtClean="0"/>
              <a:t>Statnett</a:t>
            </a:r>
            <a:r>
              <a:rPr lang="nb-NO" dirty="0" smtClean="0"/>
              <a:t> : 43 %</a:t>
            </a:r>
          </a:p>
          <a:p>
            <a:pPr lvl="1"/>
            <a:r>
              <a:rPr lang="nb-NO" dirty="0" smtClean="0"/>
              <a:t>KVT, STRI, VTT: 7 %</a:t>
            </a:r>
          </a:p>
          <a:p>
            <a:pPr lvl="1"/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1296144"/>
          </a:xfrm>
        </p:spPr>
        <p:txBody>
          <a:bodyPr/>
          <a:lstStyle/>
          <a:p>
            <a:r>
              <a:rPr lang="nb-NO" sz="3200" dirty="0" err="1" smtClean="0"/>
              <a:t>Ice</a:t>
            </a:r>
            <a:r>
              <a:rPr lang="nb-NO" sz="3200" dirty="0" smtClean="0"/>
              <a:t> </a:t>
            </a:r>
            <a:r>
              <a:rPr lang="nb-NO" sz="3200" dirty="0" err="1" smtClean="0"/>
              <a:t>load</a:t>
            </a:r>
            <a:r>
              <a:rPr lang="nb-NO" sz="3200" dirty="0" smtClean="0"/>
              <a:t> (from </a:t>
            </a:r>
            <a:r>
              <a:rPr lang="nb-NO" sz="3200" dirty="0" err="1" smtClean="0"/>
              <a:t>IceTroll</a:t>
            </a:r>
            <a:r>
              <a:rPr lang="nb-NO" sz="3200" dirty="0" smtClean="0"/>
              <a:t>) and </a:t>
            </a:r>
            <a:r>
              <a:rPr lang="nb-NO" sz="3200" dirty="0" err="1" smtClean="0"/>
              <a:t>wind</a:t>
            </a:r>
            <a:r>
              <a:rPr lang="nb-NO" sz="3200" dirty="0" smtClean="0"/>
              <a:t> speed is </a:t>
            </a:r>
            <a:r>
              <a:rPr lang="nb-NO" sz="3200" dirty="0" err="1" smtClean="0"/>
              <a:t>measured</a:t>
            </a:r>
            <a:r>
              <a:rPr lang="nb-NO" sz="3200" dirty="0" smtClean="0"/>
              <a:t/>
            </a:r>
            <a:br>
              <a:rPr lang="nb-NO" sz="3200" dirty="0" smtClean="0"/>
            </a:br>
            <a:endParaRPr lang="nb-NO" sz="3200" dirty="0"/>
          </a:p>
        </p:txBody>
      </p:sp>
      <p:pic>
        <p:nvPicPr>
          <p:cNvPr id="4" name="Plassholder for innhold 3" descr="Ws_Iceloa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873" r="7599"/>
          <a:stretch>
            <a:fillRect/>
          </a:stretch>
        </p:blipFill>
        <p:spPr>
          <a:xfrm>
            <a:off x="467544" y="2492896"/>
            <a:ext cx="8424356" cy="3024336"/>
          </a:xfrm>
        </p:spPr>
      </p:pic>
      <p:sp>
        <p:nvSpPr>
          <p:cNvPr id="6" name="Plassholder for innhold 2"/>
          <p:cNvSpPr txBox="1">
            <a:spLocks/>
          </p:cNvSpPr>
          <p:nvPr/>
        </p:nvSpPr>
        <p:spPr bwMode="auto">
          <a:xfrm>
            <a:off x="990600" y="1484784"/>
            <a:ext cx="7772400" cy="46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3C8"/>
              </a:buClr>
              <a:buSzTx/>
              <a:buFont typeface="Wingdings" pitchFamily="2" charset="2"/>
              <a:buChar char=""/>
              <a:tabLst/>
              <a:defRPr/>
            </a:pPr>
            <a:r>
              <a:rPr lang="nb-NO" kern="0" dirty="0" err="1" smtClean="0">
                <a:latin typeface="+mn-lt"/>
                <a:ea typeface="+mn-ea"/>
              </a:rPr>
              <a:t>Poor</a:t>
            </a:r>
            <a:r>
              <a:rPr lang="nb-NO" kern="0" dirty="0" smtClean="0">
                <a:latin typeface="+mn-lt"/>
                <a:ea typeface="+mn-ea"/>
              </a:rPr>
              <a:t> </a:t>
            </a:r>
            <a:r>
              <a:rPr lang="nb-NO" kern="0" dirty="0" err="1" smtClean="0">
                <a:latin typeface="+mn-lt"/>
                <a:ea typeface="+mn-ea"/>
              </a:rPr>
              <a:t>wind</a:t>
            </a:r>
            <a:r>
              <a:rPr lang="nb-NO" kern="0" dirty="0" smtClean="0">
                <a:latin typeface="+mn-lt"/>
                <a:ea typeface="+mn-ea"/>
              </a:rPr>
              <a:t> </a:t>
            </a:r>
            <a:r>
              <a:rPr lang="nb-NO" kern="0" dirty="0" err="1" smtClean="0">
                <a:latin typeface="+mn-lt"/>
                <a:ea typeface="+mn-ea"/>
              </a:rPr>
              <a:t>measurements</a:t>
            </a:r>
            <a:r>
              <a:rPr lang="nb-NO" kern="0" dirty="0" smtClean="0">
                <a:latin typeface="+mn-lt"/>
                <a:ea typeface="+mn-ea"/>
              </a:rPr>
              <a:t> during 5 first icing </a:t>
            </a:r>
            <a:r>
              <a:rPr lang="nb-NO" kern="0" dirty="0" err="1" smtClean="0">
                <a:latin typeface="+mn-lt"/>
                <a:ea typeface="+mn-ea"/>
              </a:rPr>
              <a:t>accumulation</a:t>
            </a:r>
            <a:r>
              <a:rPr lang="nb-NO" kern="0" dirty="0" smtClean="0">
                <a:latin typeface="+mn-lt"/>
                <a:ea typeface="+mn-ea"/>
              </a:rPr>
              <a:t> </a:t>
            </a:r>
            <a:r>
              <a:rPr lang="nb-NO" kern="0" dirty="0" err="1" smtClean="0">
                <a:latin typeface="+mn-lt"/>
                <a:ea typeface="+mn-ea"/>
              </a:rPr>
              <a:t>periods</a:t>
            </a:r>
            <a:endParaRPr kumimoji="0" lang="nb-NO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Load</a:t>
            </a:r>
            <a:r>
              <a:rPr lang="nb-NO" dirty="0" smtClean="0"/>
              <a:t> sensors</a:t>
            </a:r>
            <a:endParaRPr lang="nb-NO" dirty="0"/>
          </a:p>
        </p:txBody>
      </p:sp>
      <p:pic>
        <p:nvPicPr>
          <p:cNvPr id="118786" name="Picture 2" descr="L:\KUNDER\024_met.no\007_Sima_Samnanger\06_Monitorering_isingsforhold\92402_Aalvikfjellet\92402_Site_Documentation\06_Pictures\Lastcelle_hovedline_N0304_N0305.jpg"/>
          <p:cNvPicPr>
            <a:picLocks noChangeAspect="1" noChangeArrowheads="1"/>
          </p:cNvPicPr>
          <p:nvPr/>
        </p:nvPicPr>
        <p:blipFill>
          <a:blip r:embed="rId3" cstate="email"/>
          <a:srcRect r="4082"/>
          <a:stretch>
            <a:fillRect/>
          </a:stretch>
        </p:blipFill>
        <p:spPr bwMode="auto">
          <a:xfrm>
            <a:off x="4572000" y="3861048"/>
            <a:ext cx="3384376" cy="2267224"/>
          </a:xfrm>
          <a:prstGeom prst="rect">
            <a:avLst/>
          </a:prstGeom>
          <a:noFill/>
        </p:spPr>
      </p:pic>
      <p:sp>
        <p:nvSpPr>
          <p:cNvPr id="8" name="Plassholder for innhold 2"/>
          <p:cNvSpPr txBox="1">
            <a:spLocks/>
          </p:cNvSpPr>
          <p:nvPr/>
        </p:nvSpPr>
        <p:spPr bwMode="auto">
          <a:xfrm>
            <a:off x="755576" y="1484784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3C8"/>
              </a:buClr>
              <a:buSzTx/>
              <a:buFont typeface="Wingdings" pitchFamily="2" charset="2"/>
              <a:buChar char=""/>
              <a:tabLst/>
              <a:defRPr/>
            </a:pPr>
            <a:r>
              <a:rPr lang="en-US" sz="1600" kern="0" dirty="0" smtClean="0"/>
              <a:t>Tension recorders</a:t>
            </a:r>
            <a:r>
              <a:rPr lang="en-US" sz="1600" kern="0" dirty="0" smtClean="0">
                <a:latin typeface="+mn-lt"/>
                <a:ea typeface="+mn-ea"/>
              </a:rPr>
              <a:t> IO-Keys (Iceland)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3C8"/>
              </a:buClr>
              <a:buSzTx/>
              <a:buFont typeface="Wingdings" pitchFamily="2" charset="2"/>
              <a:buChar char=""/>
              <a:tabLst/>
              <a:defRPr/>
            </a:pPr>
            <a:r>
              <a:rPr lang="en-US" sz="1600" kern="0" dirty="0" smtClean="0"/>
              <a:t>Installed in insulator strings and test spans</a:t>
            </a:r>
            <a:endParaRPr lang="en-US" sz="1600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3C8"/>
              </a:buClr>
              <a:buSzTx/>
              <a:buFont typeface="Wingdings" pitchFamily="2" charset="2"/>
              <a:buChar char=""/>
              <a:tabLst/>
              <a:defRPr/>
            </a:pPr>
            <a:r>
              <a:rPr lang="en-US" sz="1600" kern="0" dirty="0" smtClean="0"/>
              <a:t>Save</a:t>
            </a:r>
            <a:r>
              <a:rPr lang="en-US" sz="1600" kern="0" dirty="0" smtClean="0">
                <a:latin typeface="+mn-lt"/>
                <a:ea typeface="+mn-ea"/>
              </a:rPr>
              <a:t> </a:t>
            </a:r>
            <a:r>
              <a:rPr lang="en-US" sz="1600" kern="0" dirty="0" err="1" smtClean="0">
                <a:latin typeface="+mn-lt"/>
                <a:ea typeface="+mn-ea"/>
              </a:rPr>
              <a:t>avg</a:t>
            </a:r>
            <a:r>
              <a:rPr lang="en-US" sz="1600" kern="0" dirty="0" smtClean="0">
                <a:latin typeface="+mn-lt"/>
                <a:ea typeface="+mn-ea"/>
              </a:rPr>
              <a:t>, min, max every 10 min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3C8"/>
              </a:buClr>
              <a:buSzTx/>
              <a:buFont typeface="Wingdings" pitchFamily="2" charset="2"/>
              <a:buChar char=""/>
              <a:tabLst/>
              <a:defRPr/>
            </a:pPr>
            <a:r>
              <a:rPr lang="en-US" sz="1600" kern="0" dirty="0" smtClean="0">
                <a:latin typeface="+mn-lt"/>
                <a:ea typeface="+mn-ea"/>
              </a:rPr>
              <a:t>Wireless data transmission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3C8"/>
              </a:buClr>
              <a:buSzTx/>
              <a:buFont typeface="Wingdings" pitchFamily="2" charset="2"/>
              <a:buChar char=""/>
              <a:tabLst/>
              <a:defRPr/>
            </a:pPr>
            <a:r>
              <a:rPr lang="en-US" sz="1600" kern="0" dirty="0" smtClean="0">
                <a:latin typeface="+mn-lt"/>
                <a:ea typeface="+mn-ea"/>
              </a:rPr>
              <a:t>Battery power supply  </a:t>
            </a:r>
            <a:endParaRPr lang="en-US" sz="1600" kern="0" baseline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3C8"/>
              </a:buClr>
              <a:buSzTx/>
              <a:buFont typeface="Wingdings" pitchFamily="2" charset="2"/>
              <a:buChar char=""/>
              <a:tabLst/>
              <a:defRPr/>
            </a:pPr>
            <a:endParaRPr lang="en-US" sz="1600" kern="0" baseline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3C8"/>
              </a:buClr>
              <a:buSzTx/>
              <a:tabLst/>
              <a:defRPr/>
            </a:pPr>
            <a:endParaRPr lang="en-US" sz="1600" kern="0" baseline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3C8"/>
              </a:buClr>
              <a:buSzTx/>
              <a:tabLst/>
              <a:defRPr/>
            </a:pPr>
            <a:endParaRPr kumimoji="0" lang="en-US" sz="16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L:\KUNDER\024_met.no\007_Sima_Samnanger\06_Monitorering_isingsforhold\92402_Aalvikfjellet\Picture\2015_04_22 Site_visit\DSC_66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0881" y="3861048"/>
            <a:ext cx="3457103" cy="2304256"/>
          </a:xfrm>
          <a:prstGeom prst="rect">
            <a:avLst/>
          </a:prstGeom>
          <a:noFill/>
        </p:spPr>
      </p:pic>
      <p:pic>
        <p:nvPicPr>
          <p:cNvPr id="3074" name="Picture 2" descr="L:\KUNDER\024_met.no\007_Sima_Samnanger\06_Monitorering_isingsforhold\92402_Aalvikfjellet\Picture\2014_11_18_montering_lastmaalere\DSC_014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53998" y="1196752"/>
            <a:ext cx="340237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KUNDER\024_met.no\007_Sima_Samnanger\06_Monitorering_isingsforhold\92402_Aalvikfjellet\Picture\Cam_2_Mast_168\Still\Met_2015_01_19_10_10_12_rotate.jpg"/>
          <p:cNvPicPr>
            <a:picLocks noChangeAspect="1" noChangeArrowheads="1"/>
          </p:cNvPicPr>
          <p:nvPr/>
        </p:nvPicPr>
        <p:blipFill>
          <a:blip r:embed="rId2" cstate="print"/>
          <a:srcRect r="14693" b="1469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Overview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Motivations</a:t>
            </a:r>
            <a:endParaRPr lang="nb-NO" dirty="0" smtClean="0"/>
          </a:p>
          <a:p>
            <a:r>
              <a:rPr lang="nb-NO" dirty="0" smtClean="0"/>
              <a:t>Measurement </a:t>
            </a:r>
            <a:r>
              <a:rPr lang="nb-NO" dirty="0" err="1" smtClean="0"/>
              <a:t>sites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Frontlines </a:t>
            </a:r>
            <a:r>
              <a:rPr lang="nb-NO" dirty="0" err="1" smtClean="0"/>
              <a:t>project</a:t>
            </a:r>
            <a:endParaRPr lang="nb-NO" dirty="0" smtClean="0"/>
          </a:p>
          <a:p>
            <a:r>
              <a:rPr lang="nb-NO" dirty="0" smtClean="0"/>
              <a:t>New </a:t>
            </a:r>
            <a:r>
              <a:rPr lang="nb-NO" dirty="0" err="1" smtClean="0"/>
              <a:t>Ice</a:t>
            </a:r>
            <a:r>
              <a:rPr lang="nb-NO" dirty="0" smtClean="0"/>
              <a:t> </a:t>
            </a:r>
            <a:r>
              <a:rPr lang="nb-NO" dirty="0" err="1" smtClean="0"/>
              <a:t>measurement</a:t>
            </a:r>
            <a:r>
              <a:rPr lang="nb-NO" dirty="0" smtClean="0"/>
              <a:t> instrument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Background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843808" y="621166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800" dirty="0" err="1" smtClean="0">
                <a:solidFill>
                  <a:schemeClr val="bg1"/>
                </a:solidFill>
              </a:rPr>
              <a:t>Ålvikfjellet</a:t>
            </a:r>
            <a:r>
              <a:rPr lang="nb-NO" sz="1800" dirty="0" smtClean="0">
                <a:solidFill>
                  <a:schemeClr val="bg1"/>
                </a:solidFill>
              </a:rPr>
              <a:t>, 420 kV Sima-Samnanger, </a:t>
            </a:r>
            <a:r>
              <a:rPr lang="nb-NO" sz="1800" dirty="0" err="1" smtClean="0">
                <a:solidFill>
                  <a:schemeClr val="bg1"/>
                </a:solidFill>
              </a:rPr>
              <a:t>January</a:t>
            </a:r>
            <a:r>
              <a:rPr lang="nb-NO" sz="1800" dirty="0" smtClean="0">
                <a:solidFill>
                  <a:schemeClr val="bg1"/>
                </a:solidFill>
              </a:rPr>
              <a:t> 2014 </a:t>
            </a:r>
          </a:p>
          <a:p>
            <a:pPr algn="r"/>
            <a:r>
              <a:rPr lang="nb-NO" sz="1800" dirty="0" err="1" smtClean="0">
                <a:solidFill>
                  <a:schemeClr val="bg1"/>
                </a:solidFill>
              </a:rPr>
              <a:t>photo</a:t>
            </a:r>
            <a:r>
              <a:rPr lang="nb-NO" sz="1800" dirty="0" smtClean="0">
                <a:solidFill>
                  <a:schemeClr val="bg1"/>
                </a:solidFill>
              </a:rPr>
              <a:t>: Ole Gustav Berg, </a:t>
            </a:r>
            <a:r>
              <a:rPr lang="nb-NO" sz="1800" dirty="0" err="1" smtClean="0">
                <a:solidFill>
                  <a:schemeClr val="bg1"/>
                </a:solidFill>
              </a:rPr>
              <a:t>Statnett</a:t>
            </a:r>
            <a:endParaRPr lang="nb-NO" sz="1800" dirty="0">
              <a:solidFill>
                <a:schemeClr val="bg1"/>
              </a:solidFill>
            </a:endParaRPr>
          </a:p>
        </p:txBody>
      </p:sp>
      <p:pic>
        <p:nvPicPr>
          <p:cNvPr id="8" name="Bilde 7" descr="L:\KUNDER\244_WPD\002_IceLoss_Makikangas_Jokela\ArcGIS\oversiktsk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10279" cy="606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Icing and </a:t>
            </a:r>
            <a:r>
              <a:rPr lang="nb-NO" dirty="0" err="1" smtClean="0"/>
              <a:t>wind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93CC2-36B3-4187-AAC2-E7C3C6CAC5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124744"/>
            <a:ext cx="3816424" cy="4824536"/>
          </a:xfrm>
        </p:spPr>
        <p:txBody>
          <a:bodyPr/>
          <a:lstStyle/>
          <a:p>
            <a:r>
              <a:rPr lang="en-US" sz="1800" b="1" dirty="0" smtClean="0"/>
              <a:t>Energy losses</a:t>
            </a:r>
          </a:p>
          <a:p>
            <a:pPr lvl="1"/>
            <a:r>
              <a:rPr lang="en-US" sz="1400" dirty="0" smtClean="0"/>
              <a:t>Underperformance</a:t>
            </a:r>
          </a:p>
          <a:p>
            <a:pPr lvl="1"/>
            <a:r>
              <a:rPr lang="en-US" sz="1400" dirty="0" smtClean="0"/>
              <a:t>Turbine standstill</a:t>
            </a:r>
          </a:p>
          <a:p>
            <a:endParaRPr lang="en-US" dirty="0" smtClean="0"/>
          </a:p>
          <a:p>
            <a:r>
              <a:rPr lang="en-US" sz="1800" b="1" dirty="0" smtClean="0"/>
              <a:t>Risks of ice throw / ice fall</a:t>
            </a:r>
          </a:p>
          <a:p>
            <a:pPr lvl="1"/>
            <a:r>
              <a:rPr lang="en-US" sz="1400" dirty="0" smtClean="0"/>
              <a:t>Planning of maintenance</a:t>
            </a:r>
          </a:p>
          <a:p>
            <a:pPr lvl="1"/>
            <a:r>
              <a:rPr lang="en-US" sz="1400" dirty="0" smtClean="0"/>
              <a:t>Public safety</a:t>
            </a:r>
          </a:p>
          <a:p>
            <a:endParaRPr lang="en-US" dirty="0" smtClean="0"/>
          </a:p>
          <a:p>
            <a:r>
              <a:rPr lang="en-US" sz="1800" b="1" dirty="0" smtClean="0"/>
              <a:t>Forecasting and modeling of icing:</a:t>
            </a:r>
          </a:p>
          <a:p>
            <a:pPr lvl="1"/>
            <a:r>
              <a:rPr lang="en-US" sz="1400" dirty="0" smtClean="0"/>
              <a:t>Model the blade ice accretion</a:t>
            </a:r>
          </a:p>
          <a:p>
            <a:pPr lvl="1"/>
            <a:r>
              <a:rPr lang="en-US" sz="1400" dirty="0" smtClean="0"/>
              <a:t>Forecast energy losses</a:t>
            </a:r>
          </a:p>
          <a:p>
            <a:pPr lvl="1"/>
            <a:r>
              <a:rPr lang="en-US" sz="1400" dirty="0" smtClean="0"/>
              <a:t>Forecast ice shedding events</a:t>
            </a:r>
            <a:endParaRPr lang="en-US" sz="1800" b="1" dirty="0" smtClean="0"/>
          </a:p>
          <a:p>
            <a:pPr lvl="1"/>
            <a:endParaRPr lang="en-US" sz="1400" dirty="0" smtClean="0"/>
          </a:p>
          <a:p>
            <a:r>
              <a:rPr lang="en-US" sz="1800" b="1" dirty="0" smtClean="0"/>
              <a:t>Monitoring of power lines</a:t>
            </a:r>
          </a:p>
          <a:p>
            <a:pPr lvl="1"/>
            <a:r>
              <a:rPr lang="en-US" sz="1400" dirty="0" smtClean="0"/>
              <a:t>Forecasting to prevent damages </a:t>
            </a:r>
            <a:endParaRPr lang="en-US" sz="1400" dirty="0"/>
          </a:p>
        </p:txBody>
      </p:sp>
      <p:pic>
        <p:nvPicPr>
          <p:cNvPr id="6" name="Bilde 5" descr="L:\KUNDER\244_WPD\002_IceLoss_Makikangas_Jokela\ArcGIS\oversiktsk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8110" y="3717032"/>
            <a:ext cx="471589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4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0" y="836712"/>
            <a:ext cx="2267744" cy="83099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Stølsheimen (1200 m a s l)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0" y="3356992"/>
            <a:ext cx="2123728" cy="83099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err="1" smtClean="0"/>
              <a:t>Ålvikfjellet</a:t>
            </a:r>
            <a:r>
              <a:rPr lang="nb-NO" dirty="0" smtClean="0"/>
              <a:t> (1100 m a s l)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52120" y="2636912"/>
            <a:ext cx="2088232" cy="83099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Rjukan </a:t>
            </a:r>
          </a:p>
          <a:p>
            <a:r>
              <a:rPr lang="nb-NO" dirty="0" smtClean="0"/>
              <a:t>(1200 m a s l)</a:t>
            </a:r>
            <a:endParaRPr lang="nb-NO" dirty="0"/>
          </a:p>
        </p:txBody>
      </p:sp>
      <p:cxnSp>
        <p:nvCxnSpPr>
          <p:cNvPr id="10" name="Rett pil 9"/>
          <p:cNvCxnSpPr>
            <a:stCxn id="6" idx="3"/>
          </p:cNvCxnSpPr>
          <p:nvPr/>
        </p:nvCxnSpPr>
        <p:spPr>
          <a:xfrm>
            <a:off x="2267744" y="1252211"/>
            <a:ext cx="720080" cy="8455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 flipV="1">
            <a:off x="1907704" y="2780928"/>
            <a:ext cx="1368152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>
            <a:stCxn id="8" idx="1"/>
          </p:cNvCxnSpPr>
          <p:nvPr/>
        </p:nvCxnSpPr>
        <p:spPr>
          <a:xfrm flipH="1">
            <a:off x="4572000" y="3052411"/>
            <a:ext cx="1080120" cy="8086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064"/>
          </a:xfrm>
          <a:solidFill>
            <a:schemeClr val="accent5">
              <a:lumMod val="75000"/>
              <a:alpha val="45000"/>
            </a:schemeClr>
          </a:solidFill>
        </p:spPr>
        <p:txBody>
          <a:bodyPr/>
          <a:lstStyle/>
          <a:p>
            <a:r>
              <a:rPr lang="nb-NO" dirty="0" smtClean="0"/>
              <a:t>Measurements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FRonTLINES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075" name="Picture 3" descr="L:\KUNDER\024_met.no\007_Sima_Samnanger\06_Monitorering_isingsforhold\92402_Aalvikfjellet\Picture\2016_01_21_Inst.icetroll\DSC01703.JPG"/>
          <p:cNvPicPr>
            <a:picLocks noChangeAspect="1" noChangeArrowheads="1"/>
          </p:cNvPicPr>
          <p:nvPr/>
        </p:nvPicPr>
        <p:blipFill>
          <a:blip r:embed="rId2" cstate="print"/>
          <a:srcRect l="9070" r="2378" b="3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kstSylinder 7"/>
          <p:cNvSpPr txBox="1"/>
          <p:nvPr/>
        </p:nvSpPr>
        <p:spPr>
          <a:xfrm>
            <a:off x="6372200" y="292494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Test span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4932040" y="7647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420 kV line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79512" y="472514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Power </a:t>
            </a:r>
            <a:r>
              <a:rPr lang="nb-NO" dirty="0" err="1" smtClean="0"/>
              <a:t>supply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67544" y="227687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Measuring</a:t>
            </a:r>
            <a:r>
              <a:rPr lang="nb-NO" dirty="0" smtClean="0"/>
              <a:t> mast</a:t>
            </a:r>
            <a:endParaRPr lang="nb-NO" dirty="0"/>
          </a:p>
        </p:txBody>
      </p:sp>
      <p:sp>
        <p:nvSpPr>
          <p:cNvPr id="12" name="Tittel 1"/>
          <p:cNvSpPr txBox="1">
            <a:spLocks/>
          </p:cNvSpPr>
          <p:nvPr/>
        </p:nvSpPr>
        <p:spPr bwMode="auto">
          <a:xfrm>
            <a:off x="179512" y="188640"/>
            <a:ext cx="77688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Ålvikfjellet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Hardanger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Frontlines - Test </a:t>
            </a:r>
            <a:r>
              <a:rPr lang="nb-NO" dirty="0" err="1" smtClean="0"/>
              <a:t>sites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196752"/>
            <a:ext cx="4680520" cy="5472608"/>
          </a:xfrm>
        </p:spPr>
        <p:txBody>
          <a:bodyPr/>
          <a:lstStyle/>
          <a:p>
            <a:r>
              <a:rPr lang="en-US" dirty="0" smtClean="0"/>
              <a:t>Instrumentation at all sites:</a:t>
            </a:r>
          </a:p>
          <a:p>
            <a:pPr lvl="1"/>
            <a:r>
              <a:rPr lang="en-US" dirty="0" smtClean="0"/>
              <a:t>Load sensors</a:t>
            </a:r>
          </a:p>
          <a:p>
            <a:pPr lvl="1"/>
            <a:r>
              <a:rPr lang="en-US" dirty="0" smtClean="0"/>
              <a:t>Ultrasonic anemometers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Heated Web cam</a:t>
            </a:r>
          </a:p>
          <a:p>
            <a:pPr lvl="1"/>
            <a:r>
              <a:rPr lang="en-US" dirty="0" smtClean="0"/>
              <a:t>Live monitoring</a:t>
            </a:r>
          </a:p>
          <a:p>
            <a:endParaRPr lang="en-US" dirty="0" smtClean="0"/>
          </a:p>
          <a:p>
            <a:r>
              <a:rPr lang="en-US" dirty="0" smtClean="0"/>
              <a:t>Load measurements:</a:t>
            </a:r>
          </a:p>
          <a:p>
            <a:pPr lvl="1"/>
            <a:r>
              <a:rPr lang="en-US" dirty="0" err="1" smtClean="0"/>
              <a:t>Ålvikfjellet</a:t>
            </a:r>
            <a:r>
              <a:rPr lang="en-US" dirty="0" smtClean="0"/>
              <a:t> (test span + 420 kV)</a:t>
            </a:r>
          </a:p>
          <a:p>
            <a:pPr lvl="1"/>
            <a:r>
              <a:rPr lang="en-US" dirty="0" err="1" smtClean="0"/>
              <a:t>Rjukan</a:t>
            </a:r>
            <a:r>
              <a:rPr lang="en-US" dirty="0" smtClean="0"/>
              <a:t> (420 kV + 300 kV)</a:t>
            </a:r>
          </a:p>
          <a:p>
            <a:pPr lvl="1"/>
            <a:r>
              <a:rPr lang="en-US" dirty="0" err="1" smtClean="0"/>
              <a:t>Stølsheimen</a:t>
            </a:r>
            <a:r>
              <a:rPr lang="en-US" dirty="0" smtClean="0"/>
              <a:t> (Test spans, simplex and duplex)</a:t>
            </a:r>
          </a:p>
          <a:p>
            <a:pPr lvl="1"/>
            <a:r>
              <a:rPr lang="en-US" dirty="0" smtClean="0"/>
              <a:t>Measurements with a rotating cylinder (</a:t>
            </a:r>
            <a:r>
              <a:rPr lang="en-US" b="1" dirty="0" err="1" smtClean="0"/>
              <a:t>IceTrol</a:t>
            </a:r>
            <a:r>
              <a:rPr lang="en-US" dirty="0" err="1" smtClean="0"/>
              <a:t>l</a:t>
            </a:r>
            <a:r>
              <a:rPr lang="en-US" dirty="0" smtClean="0"/>
              <a:t>) at </a:t>
            </a:r>
            <a:r>
              <a:rPr lang="en-US" dirty="0" err="1" smtClean="0"/>
              <a:t>Ålvikfjellet</a:t>
            </a:r>
            <a:r>
              <a:rPr lang="en-US" dirty="0" smtClean="0"/>
              <a:t> and </a:t>
            </a:r>
            <a:r>
              <a:rPr lang="en-US" dirty="0" err="1" smtClean="0"/>
              <a:t>Rjukan</a:t>
            </a:r>
            <a:endParaRPr lang="en-US" dirty="0"/>
          </a:p>
        </p:txBody>
      </p:sp>
      <p:pic>
        <p:nvPicPr>
          <p:cNvPr id="6" name="Picture 3" descr="L:\KUNDER\024_met.no\007_Sima_Samnanger\06_Monitorering_isingsforhold\92402_Aalvikfjellet\Picture\2015_04_22 Site_visit\DSC_6722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26248" y="1412775"/>
            <a:ext cx="4278200" cy="2856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08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ice</a:t>
            </a:r>
            <a:r>
              <a:rPr lang="nb-NO" dirty="0" smtClean="0"/>
              <a:t> </a:t>
            </a:r>
            <a:r>
              <a:rPr lang="nb-NO" dirty="0" err="1" smtClean="0"/>
              <a:t>load</a:t>
            </a:r>
            <a:r>
              <a:rPr lang="nb-NO" dirty="0" smtClean="0"/>
              <a:t> sensor,  KVT </a:t>
            </a:r>
            <a:r>
              <a:rPr lang="nb-NO" dirty="0" err="1" smtClean="0"/>
              <a:t>IceTroll</a:t>
            </a:r>
            <a:endParaRPr lang="nb-NO" dirty="0"/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899592" y="1196752"/>
            <a:ext cx="3456384" cy="2160240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/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656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weight of accreted ice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565659"/>
                </a:solidFill>
              </a:rPr>
              <a:t>Forced rotation - 1 rpm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565659"/>
                </a:solidFill>
              </a:rPr>
              <a:t>Cylinder dimensions:</a:t>
            </a:r>
          </a:p>
          <a:p>
            <a:pPr marL="709200" lvl="1" indent="-252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65659"/>
                </a:solidFill>
              </a:rPr>
              <a:t>Length = 1m</a:t>
            </a:r>
          </a:p>
          <a:p>
            <a:pPr marL="709200" lvl="1" indent="-252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65659"/>
                </a:solidFill>
              </a:rPr>
              <a:t>Diameter = 30 mm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C2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656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7347" name="Picture 3" descr="L:\KVT Presentasjoner\2015\2015_11_12_Internseminar\Ismaaling\DSC_89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7" y="908720"/>
            <a:ext cx="3696411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:\KVT Presentasjoner\2016\2016_02_09_Winterwind\webcam\Aalvikfjellet_2016_01_27_12_.jpg"/>
          <p:cNvPicPr>
            <a:picLocks noChangeAspect="1" noChangeArrowheads="1"/>
          </p:cNvPicPr>
          <p:nvPr/>
        </p:nvPicPr>
        <p:blipFill>
          <a:blip r:embed="rId2" cstate="print"/>
          <a:srcRect l="58686" t="8858" r="12180" b="20669"/>
          <a:stretch>
            <a:fillRect/>
          </a:stretch>
        </p:blipFill>
        <p:spPr bwMode="auto">
          <a:xfrm>
            <a:off x="0" y="2561996"/>
            <a:ext cx="4736002" cy="42960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0" y="332656"/>
            <a:ext cx="7768856" cy="576064"/>
          </a:xfrm>
        </p:spPr>
        <p:txBody>
          <a:bodyPr/>
          <a:lstStyle/>
          <a:p>
            <a:r>
              <a:rPr lang="nb-NO" dirty="0" smtClean="0"/>
              <a:t>KVT </a:t>
            </a:r>
            <a:r>
              <a:rPr lang="nb-NO" dirty="0" err="1" smtClean="0"/>
              <a:t>IceTroll</a:t>
            </a:r>
            <a:r>
              <a:rPr lang="nb-NO" dirty="0" smtClean="0"/>
              <a:t>, </a:t>
            </a:r>
            <a:br>
              <a:rPr lang="nb-NO" dirty="0" smtClean="0"/>
            </a:br>
            <a:r>
              <a:rPr lang="nb-NO" dirty="0" smtClean="0"/>
              <a:t>Measurements</a:t>
            </a:r>
            <a:endParaRPr lang="nb-NO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572000" cy="25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14533" t="5862" r="23401" b="19938"/>
          <a:stretch>
            <a:fillRect/>
          </a:stretch>
        </p:blipFill>
        <p:spPr bwMode="auto">
          <a:xfrm>
            <a:off x="4355976" y="2564904"/>
            <a:ext cx="478802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lenor_Ising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ＭＳ Ｐゴシック"/>
        <a:cs typeface="Arial"/>
      </a:majorFont>
      <a:minorFont>
        <a:latin typeface="Trebuchet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Telenor_Ising</Template>
  <TotalTime>17567</TotalTime>
  <Words>785</Words>
  <Application>Microsoft Office PowerPoint</Application>
  <PresentationFormat>Skjermfremvisning (4:3)</PresentationFormat>
  <Paragraphs>151</Paragraphs>
  <Slides>18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1" baseType="lpstr">
      <vt:lpstr>Telenor_Ising</vt:lpstr>
      <vt:lpstr>1_Default Design</vt:lpstr>
      <vt:lpstr>Equation</vt:lpstr>
      <vt:lpstr>New advances in icing measurements and icing predictions  </vt:lpstr>
      <vt:lpstr>Overview</vt:lpstr>
      <vt:lpstr>Background for the project</vt:lpstr>
      <vt:lpstr>Icing and wind power</vt:lpstr>
      <vt:lpstr>Measurements in the FRonTLINES project</vt:lpstr>
      <vt:lpstr>Lysbilde 6</vt:lpstr>
      <vt:lpstr>Frontlines - Test sites</vt:lpstr>
      <vt:lpstr>New ice load sensor,  KVT IceTroll</vt:lpstr>
      <vt:lpstr>KVT IceTroll,  Measurements</vt:lpstr>
      <vt:lpstr>What can we do with the IceTroll?</vt:lpstr>
      <vt:lpstr>Preliminary calculation of LWC</vt:lpstr>
      <vt:lpstr>Summary</vt:lpstr>
      <vt:lpstr>Thank you for your attention!</vt:lpstr>
      <vt:lpstr>Lysbilde 14</vt:lpstr>
      <vt:lpstr>Assumptions for LWC calculations</vt:lpstr>
      <vt:lpstr>FRonTLINES</vt:lpstr>
      <vt:lpstr>Ice load (from IceTroll) and wind speed is measured </vt:lpstr>
      <vt:lpstr>Load sensors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Modellberegninger av ising</dc:title>
  <dc:creator>Øyvind Byrkjedal</dc:creator>
  <cp:lastModifiedBy>Øyvind Byrkjedal</cp:lastModifiedBy>
  <cp:revision>718</cp:revision>
  <dcterms:created xsi:type="dcterms:W3CDTF">2012-10-19T06:32:24Z</dcterms:created>
  <dcterms:modified xsi:type="dcterms:W3CDTF">2016-09-28T06:33:45Z</dcterms:modified>
</cp:coreProperties>
</file>