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26" r:id="rId2"/>
    <p:sldId id="339" r:id="rId3"/>
    <p:sldId id="340" r:id="rId4"/>
    <p:sldId id="341" r:id="rId5"/>
    <p:sldId id="342" r:id="rId6"/>
    <p:sldId id="343" r:id="rId7"/>
    <p:sldId id="344" r:id="rId8"/>
    <p:sldId id="345" r:id="rId9"/>
    <p:sldId id="346" r:id="rId10"/>
    <p:sldId id="33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96">
          <p15:clr>
            <a:srgbClr val="A4A3A4"/>
          </p15:clr>
        </p15:guide>
        <p15:guide id="2" pos="2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33A440"/>
    <a:srgbClr val="EAB800"/>
    <a:srgbClr val="003D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 autoAdjust="0"/>
  </p:normalViewPr>
  <p:slideViewPr>
    <p:cSldViewPr snapToGrid="0" snapToObjects="1">
      <p:cViewPr varScale="1">
        <p:scale>
          <a:sx n="131" d="100"/>
          <a:sy n="131" d="100"/>
        </p:scale>
        <p:origin x="-960" y="-96"/>
      </p:cViewPr>
      <p:guideLst>
        <p:guide orient="horz" pos="896"/>
        <p:guide pos="2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-349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46B25-FC0F-4A2F-836C-08C1A9A817C7}" type="datetimeFigureOut">
              <a:rPr lang="de-DE" smtClean="0"/>
              <a:pPr/>
              <a:t>12.07.2016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662CE-7647-4DE0-BE47-F7548075D37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7847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EA217-3F6D-456C-B6C5-F37B4E113795}" type="datetimeFigureOut">
              <a:rPr lang="de-DE" smtClean="0"/>
              <a:pPr/>
              <a:t>12.07.2016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C49CA-2C29-41CD-BE1B-99F8061E7D8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0569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969" y="-6195"/>
            <a:ext cx="9250628" cy="6464400"/>
          </a:xfrm>
          <a:prstGeom prst="rect">
            <a:avLst/>
          </a:prstGeom>
        </p:spPr>
      </p:pic>
      <p:sp>
        <p:nvSpPr>
          <p:cNvPr id="15" name="Textplatzhalt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2487613"/>
            <a:ext cx="7772400" cy="5866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rtl="0">
              <a:buNone/>
              <a:defRPr lang="de-DE" sz="1600" b="1" i="0" u="none" strike="noStrike" baseline="0" smtClean="0">
                <a:solidFill>
                  <a:srgbClr val="FFFFFF"/>
                </a:solidFill>
              </a:defRPr>
            </a:lvl1pPr>
          </a:lstStyle>
          <a:p>
            <a:pPr rtl="0"/>
            <a:r>
              <a:rPr lang="de-DE" sz="1600" b="0" i="0" u="none" strike="noStrike" baseline="0" dirty="0" smtClean="0">
                <a:solidFill>
                  <a:srgbClr val="FFFFFF"/>
                </a:solidFill>
                <a:latin typeface="Calibri-Bold"/>
              </a:rPr>
              <a:t>Hier stehen Ort, Termin und weitere Informationen</a:t>
            </a:r>
            <a:endParaRPr lang="de-DE" sz="1800" b="1" i="0" u="none" strike="noStrike" baseline="30000" dirty="0" smtClean="0">
              <a:solidFill>
                <a:srgbClr val="000000"/>
              </a:solidFill>
              <a:latin typeface="Calibri-Bold"/>
            </a:endParaRPr>
          </a:p>
        </p:txBody>
      </p:sp>
      <p:sp>
        <p:nvSpPr>
          <p:cNvPr id="17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392895"/>
            <a:ext cx="7772400" cy="109455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0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Hier steht der Name des 1. Referenten,</a:t>
            </a:r>
          </a:p>
          <a:p>
            <a:pPr lvl="0"/>
            <a:r>
              <a:rPr lang="de-DE" dirty="0" smtClean="0"/>
              <a:t>der Name des 2. Referenten und</a:t>
            </a:r>
          </a:p>
          <a:p>
            <a:pPr lvl="0"/>
            <a:r>
              <a:rPr lang="de-DE" dirty="0" smtClean="0"/>
              <a:t>der Name des 3. Referenten</a:t>
            </a:r>
          </a:p>
        </p:txBody>
      </p:sp>
      <p:sp>
        <p:nvSpPr>
          <p:cNvPr id="2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97526" y="66675"/>
            <a:ext cx="7772400" cy="132271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3400" b="1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Folientitel</a:t>
            </a:r>
          </a:p>
        </p:txBody>
      </p:sp>
      <p:sp>
        <p:nvSpPr>
          <p:cNvPr id="2" name="Rechteck 1"/>
          <p:cNvSpPr/>
          <p:nvPr userDrawn="1"/>
        </p:nvSpPr>
        <p:spPr>
          <a:xfrm>
            <a:off x="8088923" y="6322646"/>
            <a:ext cx="930031" cy="453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. Quad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6" descr="140917_POWERPOINT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082"/>
            <a:ext cx="9809655" cy="693499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0424"/>
            <a:ext cx="6953250" cy="381272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 smtClean="0"/>
              <a:t>FGH GmbH | </a:t>
            </a:r>
            <a:r>
              <a:rPr lang="de-DE" dirty="0" err="1" smtClean="0"/>
              <a:t>Kalverkamp</a:t>
            </a:r>
            <a:r>
              <a:rPr lang="de-DE" dirty="0" smtClean="0"/>
              <a:t> | </a:t>
            </a:r>
            <a:r>
              <a:rPr lang="de-DE" dirty="0" err="1" smtClean="0"/>
              <a:t>WindEurope</a:t>
            </a:r>
            <a:r>
              <a:rPr lang="de-DE" dirty="0" smtClean="0"/>
              <a:t> </a:t>
            </a:r>
            <a:r>
              <a:rPr lang="de-DE" dirty="0" err="1" smtClean="0"/>
              <a:t>Summit</a:t>
            </a:r>
            <a:r>
              <a:rPr lang="de-DE" dirty="0" smtClean="0"/>
              <a:t> 2016 </a:t>
            </a:r>
            <a:r>
              <a:rPr lang="en-US" dirty="0" smtClean="0"/>
              <a:t>| 28/09</a:t>
            </a:r>
            <a:r>
              <a:rPr lang="de-DE" dirty="0" smtClean="0"/>
              <a:t>/2016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83044" y="6360423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46984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745332"/>
            <a:ext cx="8229600" cy="4833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228703"/>
            <a:ext cx="8229600" cy="5038897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72000"/>
              <a:buFontTx/>
              <a:buBlip>
                <a:blip r:embed="rId3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60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54000"/>
              <a:buFontTx/>
              <a:buBlip>
                <a:blip r:embed="rId4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55000"/>
              <a:buFontTx/>
              <a:buBlip>
                <a:blip r:embed="rId5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52000"/>
              <a:buFontTx/>
              <a:buBlip>
                <a:blip r:embed="rId5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2" name="Bild 8" descr="140917_POWERPOINT-logo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567" y="6346813"/>
            <a:ext cx="499342" cy="424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. Pf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6" descr="140917_POWERPOINT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082"/>
            <a:ext cx="9809655" cy="693499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0424"/>
            <a:ext cx="6629402" cy="381272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smtClean="0"/>
              <a:t>FGH GmbH | Vortragender | Titel des Vortrags| Veranstaltung/Rahmen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83044" y="6360423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46984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>
                <a:solidFill>
                  <a:srgbClr val="01277D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745332"/>
            <a:ext cx="8229600" cy="4833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228703"/>
            <a:ext cx="8229600" cy="5020897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110000"/>
              <a:buFontTx/>
              <a:buBlip>
                <a:blip r:embed="rId3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95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80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1" name="Bild 8" descr="140917_POWERPOINT-logo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567" y="6346813"/>
            <a:ext cx="499342" cy="4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76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. Quadrate + Folgepfe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6" descr="140917_POWERPOINT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082"/>
            <a:ext cx="9809655" cy="6934990"/>
          </a:xfrm>
          <a:prstGeom prst="rect">
            <a:avLst/>
          </a:prstGeom>
        </p:spPr>
      </p:pic>
      <p:sp>
        <p:nvSpPr>
          <p:cNvPr id="10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745332"/>
            <a:ext cx="8229600" cy="482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74638"/>
            <a:ext cx="8229600" cy="469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360423"/>
            <a:ext cx="6629402" cy="381273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smtClean="0"/>
              <a:t>FGH GmbH | Vortragender | Titel des Vortrags| Veranstaltung/Rahmen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83044" y="6360423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5648247"/>
            <a:ext cx="8229600" cy="46990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SzPct val="130000"/>
              <a:buFontTx/>
              <a:buBlip>
                <a:blip r:embed="rId3"/>
              </a:buBlip>
              <a:defRPr sz="1800" b="1" baseline="0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   Folgerung …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7200" y="1227732"/>
            <a:ext cx="8229600" cy="4337868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72000"/>
              <a:buFontTx/>
              <a:buBlip>
                <a:blip r:embed="rId4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60000"/>
              <a:buFontTx/>
              <a:buBlip>
                <a:blip r:embed="rId4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54000"/>
              <a:buFontTx/>
              <a:buBlip>
                <a:blip r:embed="rId5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55000"/>
              <a:buFontTx/>
              <a:buBlip>
                <a:blip r:embed="rId6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52000"/>
              <a:buFontTx/>
              <a:buBlip>
                <a:blip r:embed="rId6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2" name="Bild 8" descr="140917_POWERPOINT-logo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567" y="6346813"/>
            <a:ext cx="499342" cy="4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51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 Pf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6" descr="140917_POWERPOINT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082"/>
            <a:ext cx="9809655" cy="6934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6938"/>
            <a:ext cx="8229600" cy="1918936"/>
          </a:xfrm>
        </p:spPr>
        <p:txBody>
          <a:bodyPr anchor="t">
            <a:normAutofit/>
          </a:bodyPr>
          <a:lstStyle>
            <a:lvl1pPr>
              <a:defRPr lang="en-US" sz="2000" b="0" kern="1200" cap="none" dirty="0">
                <a:solidFill>
                  <a:srgbClr val="003D8F"/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</a:pPr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1204" y="744538"/>
            <a:ext cx="8229600" cy="482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274638"/>
            <a:ext cx="8229600" cy="469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0424"/>
            <a:ext cx="6629402" cy="381271"/>
          </a:xfrm>
        </p:spPr>
        <p:txBody>
          <a:bodyPr/>
          <a:lstStyle>
            <a:lvl1pPr algn="ctr">
              <a:defRPr/>
            </a:lvl1pPr>
          </a:lstStyle>
          <a:p>
            <a:pPr algn="l"/>
            <a:r>
              <a:rPr lang="de-DE" smtClean="0"/>
              <a:t>FGH GmbH | Vortragender | Titel des Vortrags| Veranstaltung/Rahmen</a:t>
            </a:r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00462" y="6360423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Inhaltsplatzhalter 2"/>
          <p:cNvSpPr>
            <a:spLocks noGrp="1"/>
          </p:cNvSpPr>
          <p:nvPr>
            <p:ph idx="17"/>
          </p:nvPr>
        </p:nvSpPr>
        <p:spPr>
          <a:xfrm>
            <a:off x="457200" y="3145873"/>
            <a:ext cx="4036078" cy="2980288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110000"/>
              <a:buFontTx/>
              <a:buBlip>
                <a:blip r:embed="rId3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95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80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8"/>
          </p:nvPr>
        </p:nvSpPr>
        <p:spPr>
          <a:xfrm>
            <a:off x="4654726" y="3145874"/>
            <a:ext cx="4036078" cy="2980288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110000"/>
              <a:buFontTx/>
              <a:buBlip>
                <a:blip r:embed="rId3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95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80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1" name="Bild 8" descr="140917_POWERPOINT-logo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567" y="6346813"/>
            <a:ext cx="499342" cy="424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 Quad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6" descr="140917_POWERPOINT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471"/>
            <a:ext cx="9809655" cy="693499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226937"/>
            <a:ext cx="8229600" cy="1935713"/>
          </a:xfrm>
        </p:spPr>
        <p:txBody>
          <a:bodyPr anchor="t">
            <a:normAutofit/>
          </a:bodyPr>
          <a:lstStyle>
            <a:lvl1pPr algn="l">
              <a:defRPr lang="en-US" sz="2000" b="0" kern="1200" cap="none" dirty="0">
                <a:solidFill>
                  <a:srgbClr val="003D8F"/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744538"/>
            <a:ext cx="8229600" cy="482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274638"/>
            <a:ext cx="8229600" cy="469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0424"/>
            <a:ext cx="6622869" cy="381271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smtClean="0"/>
              <a:t>FGH GmbH | Vortragender | Titel des Vortrags| Veranstaltung/Rahmen</a:t>
            </a:r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05084" y="6360424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7200" y="3162650"/>
            <a:ext cx="4068000" cy="2992291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72000"/>
              <a:buFontTx/>
              <a:buBlip>
                <a:blip r:embed="rId3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60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54000"/>
              <a:buFontTx/>
              <a:buBlip>
                <a:blip r:embed="rId4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55000"/>
              <a:buFontTx/>
              <a:buBlip>
                <a:blip r:embed="rId5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52000"/>
              <a:buFontTx/>
              <a:buBlip>
                <a:blip r:embed="rId5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>
            <p:ph idx="16"/>
          </p:nvPr>
        </p:nvSpPr>
        <p:spPr>
          <a:xfrm>
            <a:off x="4624745" y="3162651"/>
            <a:ext cx="4068000" cy="2992290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72000"/>
              <a:buFontTx/>
              <a:buBlip>
                <a:blip r:embed="rId3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60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54000"/>
              <a:buFontTx/>
              <a:buBlip>
                <a:blip r:embed="rId4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55000"/>
              <a:buFontTx/>
              <a:buBlip>
                <a:blip r:embed="rId5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52000"/>
              <a:buFontTx/>
              <a:buBlip>
                <a:blip r:embed="rId5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2" name="Bild 8" descr="140917_POWERPOINT-logo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567" y="6346813"/>
            <a:ext cx="499342" cy="424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Subtitel + Aufz. Quad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6" descr="140917_POWERPOINT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082"/>
            <a:ext cx="9809655" cy="693499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0424"/>
            <a:ext cx="6629402" cy="381272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dirty="0" smtClean="0"/>
              <a:t>FGH GmbH | Langstädtler | </a:t>
            </a:r>
            <a:r>
              <a:rPr lang="de-DE" dirty="0" err="1" smtClean="0"/>
              <a:t>Reliable</a:t>
            </a:r>
            <a:r>
              <a:rPr lang="de-DE" dirty="0" smtClean="0"/>
              <a:t> </a:t>
            </a:r>
            <a:r>
              <a:rPr lang="de-DE" dirty="0" err="1" smtClean="0"/>
              <a:t>Grid</a:t>
            </a:r>
            <a:r>
              <a:rPr lang="de-DE" dirty="0" smtClean="0"/>
              <a:t> Integration </a:t>
            </a:r>
            <a:r>
              <a:rPr lang="de-DE" dirty="0" err="1" smtClean="0"/>
              <a:t>of</a:t>
            </a:r>
            <a:r>
              <a:rPr lang="de-DE" dirty="0" smtClean="0"/>
              <a:t> Wind Power </a:t>
            </a:r>
            <a:r>
              <a:rPr lang="de-DE" dirty="0" err="1" smtClean="0"/>
              <a:t>Plants</a:t>
            </a:r>
            <a:r>
              <a:rPr lang="de-DE" dirty="0" smtClean="0"/>
              <a:t> | </a:t>
            </a:r>
            <a:r>
              <a:rPr lang="en-US" dirty="0" smtClean="0"/>
              <a:t>3rd Izmir Wind Symposium | 08/</a:t>
            </a:r>
            <a:r>
              <a:rPr lang="de-DE" dirty="0" smtClean="0"/>
              <a:t>10/2015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83044" y="6360423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46984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46000"/>
            <a:ext cx="8229600" cy="4833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425600"/>
            <a:ext cx="8229600" cy="4842000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72000"/>
              <a:buFontTx/>
              <a:buBlip>
                <a:blip r:embed="rId3"/>
              </a:buBlip>
              <a:defRPr sz="2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buSzPct val="60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buSzPct val="54000"/>
              <a:buFontTx/>
              <a:buBlip>
                <a:blip r:embed="rId4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buSzPct val="55000"/>
              <a:buFontTx/>
              <a:buBlip>
                <a:blip r:embed="rId5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buSzPct val="52000"/>
              <a:buFontTx/>
              <a:buBlip>
                <a:blip r:embed="rId5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2" name="Bild 8" descr="140917_POWERPOINT-logo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567" y="6346813"/>
            <a:ext cx="499342" cy="42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02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685801"/>
            <a:ext cx="7514035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583" y="2667000"/>
            <a:ext cx="7514035" cy="3650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583" y="6376570"/>
            <a:ext cx="65918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003D8F"/>
                </a:solidFill>
                <a:effectLst/>
                <a:latin typeface="+mn-lt"/>
              </a:defRPr>
            </a:lvl1pPr>
          </a:lstStyle>
          <a:p>
            <a:r>
              <a:rPr lang="de-DE" dirty="0" smtClean="0"/>
              <a:t>FGH GmbH | Vortragender | Titel des Vortrags| Veranstaltung/Rahmen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24699" y="6376570"/>
            <a:ext cx="8739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D8F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Folie </a:t>
            </a:r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1" r:id="rId3"/>
    <p:sldLayoutId id="2147483669" r:id="rId4"/>
    <p:sldLayoutId id="2147483652" r:id="rId5"/>
    <p:sldLayoutId id="2147483653" r:id="rId6"/>
    <p:sldLayoutId id="2147483672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342900" rtl="0" eaLnBrk="1" latinLnBrk="0" hangingPunct="1">
        <a:spcBef>
          <a:spcPct val="0"/>
        </a:spcBef>
        <a:buNone/>
        <a:defRPr sz="3000" kern="1200" cap="none">
          <a:ln w="3175" cmpd="sng">
            <a:noFill/>
          </a:ln>
          <a:solidFill>
            <a:srgbClr val="003D8F"/>
          </a:solidFill>
          <a:effectLst/>
          <a:latin typeface="+mn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rgbClr val="003D8F"/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00" kern="1200" cap="none">
          <a:solidFill>
            <a:srgbClr val="003D8F"/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350" kern="1200" cap="none">
          <a:solidFill>
            <a:srgbClr val="003D8F"/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200" kern="1200" cap="none">
          <a:solidFill>
            <a:srgbClr val="003D8F"/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rgbClr val="003D8F"/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>
          <a:xfrm>
            <a:off x="685800" y="2076450"/>
            <a:ext cx="8153400" cy="978777"/>
          </a:xfrm>
        </p:spPr>
        <p:txBody>
          <a:bodyPr>
            <a:normAutofit/>
          </a:bodyPr>
          <a:lstStyle/>
          <a:p>
            <a:r>
              <a:rPr lang="de-DE" dirty="0" err="1"/>
              <a:t>WindEurope</a:t>
            </a:r>
            <a:r>
              <a:rPr lang="de-DE" dirty="0"/>
              <a:t> </a:t>
            </a:r>
            <a:r>
              <a:rPr lang="de-DE" dirty="0" err="1"/>
              <a:t>Summit</a:t>
            </a:r>
            <a:r>
              <a:rPr lang="de-DE" dirty="0"/>
              <a:t> 2016</a:t>
            </a:r>
            <a:r>
              <a:rPr lang="en-US" dirty="0"/>
              <a:t>, 27-29 September, Hamburg, Germany</a:t>
            </a:r>
            <a:endParaRPr lang="de-DE" dirty="0" smtClean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685800" y="1519917"/>
            <a:ext cx="7772400" cy="714375"/>
          </a:xfrm>
        </p:spPr>
        <p:txBody>
          <a:bodyPr/>
          <a:lstStyle/>
          <a:p>
            <a:r>
              <a:rPr lang="de-DE" dirty="0"/>
              <a:t>Dipl.-Wirt.-Ing. </a:t>
            </a:r>
            <a:r>
              <a:rPr lang="de-DE" dirty="0" smtClean="0"/>
              <a:t>Frederik </a:t>
            </a:r>
            <a:r>
              <a:rPr lang="de-DE" dirty="0" err="1" smtClean="0"/>
              <a:t>Kalverkamp</a:t>
            </a:r>
            <a:r>
              <a:rPr lang="de-DE" dirty="0"/>
              <a:t/>
            </a:r>
            <a:br>
              <a:rPr lang="de-DE" dirty="0"/>
            </a:br>
            <a:r>
              <a:rPr lang="de-DE" sz="1600" dirty="0"/>
              <a:t>Division Manager </a:t>
            </a:r>
            <a:r>
              <a:rPr lang="de-DE" sz="1600" dirty="0" err="1" smtClean="0"/>
              <a:t>Grid</a:t>
            </a:r>
            <a:r>
              <a:rPr lang="de-DE" sz="1600" dirty="0" smtClean="0"/>
              <a:t> Integration &amp; System Analysis | </a:t>
            </a:r>
            <a:r>
              <a:rPr lang="de-DE" sz="1600" dirty="0"/>
              <a:t>FGH GmbH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697525" y="204560"/>
            <a:ext cx="7815104" cy="1522640"/>
          </a:xfrm>
        </p:spPr>
        <p:txBody>
          <a:bodyPr/>
          <a:lstStyle/>
          <a:p>
            <a:r>
              <a:rPr lang="en-US" sz="3200" dirty="0" err="1"/>
              <a:t>Rubustness</a:t>
            </a:r>
            <a:r>
              <a:rPr lang="en-US" sz="3200" dirty="0"/>
              <a:t> against Overvoltage by Testing </a:t>
            </a:r>
            <a:r>
              <a:rPr lang="en-US" sz="3200" dirty="0" smtClean="0"/>
              <a:t>the HVRT </a:t>
            </a:r>
            <a:r>
              <a:rPr lang="en-US" sz="3200" dirty="0"/>
              <a:t>Capability of Wind Turbines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30985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FGH GmbH | Langstädtler | Company Presentation | Information Slides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3" descr="N:\Öffentlichkeit\06 Bilder\fotolia\solaranlag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376" y="2609850"/>
            <a:ext cx="2737052" cy="1827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5779" y="2624711"/>
            <a:ext cx="2727267" cy="17975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N:\Öffentlichkeit\06 Bilder\fotolia\windraed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61" y="2609850"/>
            <a:ext cx="2729389" cy="1827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uppieren 12"/>
          <p:cNvGrpSpPr/>
          <p:nvPr/>
        </p:nvGrpSpPr>
        <p:grpSpPr>
          <a:xfrm>
            <a:off x="4289570" y="5641879"/>
            <a:ext cx="1027422" cy="689414"/>
            <a:chOff x="8012407" y="327266"/>
            <a:chExt cx="1027422" cy="689414"/>
          </a:xfrm>
        </p:grpSpPr>
        <p:pic>
          <p:nvPicPr>
            <p:cNvPr id="11" name="Picture 2" descr="N:\Öffentlichkeit\07 Logos &amp; Piktogramme\Optimiertes Logo_Neck&amp;Heyn\FGH_Logo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 b="70793"/>
            <a:stretch/>
          </p:blipFill>
          <p:spPr bwMode="auto">
            <a:xfrm>
              <a:off x="8012407" y="327266"/>
              <a:ext cx="934021" cy="463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hteck 11"/>
            <p:cNvSpPr/>
            <p:nvPr/>
          </p:nvSpPr>
          <p:spPr>
            <a:xfrm rot="3885562">
              <a:off x="8629485" y="606336"/>
              <a:ext cx="352425" cy="4682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4564853" y="5810373"/>
            <a:ext cx="1027422" cy="689414"/>
            <a:chOff x="8012407" y="327266"/>
            <a:chExt cx="1027422" cy="689414"/>
          </a:xfrm>
        </p:grpSpPr>
        <p:pic>
          <p:nvPicPr>
            <p:cNvPr id="27" name="Picture 2" descr="N:\Öffentlichkeit\07 Logos &amp; Piktogramme\Optimiertes Logo_Neck&amp;Heyn\FGH_Logo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 b="70793"/>
            <a:stretch/>
          </p:blipFill>
          <p:spPr bwMode="auto">
            <a:xfrm>
              <a:off x="8012407" y="327266"/>
              <a:ext cx="934021" cy="463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Rechteck 27"/>
            <p:cNvSpPr/>
            <p:nvPr/>
          </p:nvSpPr>
          <p:spPr>
            <a:xfrm rot="3885562">
              <a:off x="8629485" y="606336"/>
              <a:ext cx="352425" cy="4682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9" name="Titel 3"/>
          <p:cNvSpPr txBox="1">
            <a:spLocks/>
          </p:cNvSpPr>
          <p:nvPr/>
        </p:nvSpPr>
        <p:spPr>
          <a:xfrm>
            <a:off x="5437357" y="5575289"/>
            <a:ext cx="3201818" cy="62207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kern="1200" cap="none">
                <a:ln w="3175" cmpd="sng">
                  <a:noFill/>
                </a:ln>
                <a:solidFill>
                  <a:srgbClr val="003D8F"/>
                </a:solidFill>
                <a:effectLst/>
                <a:latin typeface="Calibri" panose="020F050202020403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4400" dirty="0" smtClean="0">
                <a:effectLst>
                  <a:reflection blurRad="6350" stA="50000" endA="300" endPos="50000" dist="25400" dir="5400000" sy="-100000" algn="bl" rotWithShape="0"/>
                </a:effectLst>
              </a:rPr>
              <a:t>r </a:t>
            </a:r>
            <a:r>
              <a:rPr lang="de-DE" sz="4400" dirty="0" err="1" smtClean="0">
                <a:effectLst>
                  <a:reflection blurRad="6350" stA="50000" endA="300" endPos="50000" dist="25400" dir="5400000" sy="-100000" algn="bl" rotWithShape="0"/>
                </a:effectLst>
              </a:rPr>
              <a:t>since</a:t>
            </a:r>
            <a:r>
              <a:rPr lang="de-DE" sz="4400" dirty="0" smtClean="0">
                <a:effectLst>
                  <a:reflection blurRad="6350" stA="50000" endA="300" endPos="50000" dist="25400" dir="5400000" sy="-100000" algn="bl" rotWithShape="0"/>
                </a:effectLst>
              </a:rPr>
              <a:t> 1921</a:t>
            </a:r>
            <a:endParaRPr lang="de-DE" sz="4400" dirty="0">
              <a:effectLst>
                <a:reflection blurRad="6350" stA="50000" endA="300" endPos="50000" dist="25400" dir="5400000" sy="-100000" algn="bl" rotWithShape="0"/>
              </a:effectLst>
            </a:endParaRPr>
          </a:p>
        </p:txBody>
      </p:sp>
      <p:sp>
        <p:nvSpPr>
          <p:cNvPr id="46" name="Titel 3"/>
          <p:cNvSpPr txBox="1">
            <a:spLocks/>
          </p:cNvSpPr>
          <p:nvPr/>
        </p:nvSpPr>
        <p:spPr>
          <a:xfrm>
            <a:off x="3360433" y="5453687"/>
            <a:ext cx="1254675" cy="62207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2400" b="1" kern="1200" cap="none">
                <a:ln w="3175" cmpd="sng">
                  <a:noFill/>
                </a:ln>
                <a:solidFill>
                  <a:srgbClr val="003D8F"/>
                </a:solidFill>
                <a:effectLst/>
                <a:latin typeface="Calibri" panose="020F050202020403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4400" dirty="0" smtClean="0">
                <a:effectLst>
                  <a:reflection blurRad="6350" stA="50000" endA="300" endPos="50000" dist="60007" dir="5400000" sy="-100000" algn="bl" rotWithShape="0"/>
                </a:effectLst>
              </a:rPr>
              <a:t>Pion</a:t>
            </a:r>
            <a:endParaRPr lang="de-DE" sz="4400" dirty="0">
              <a:effectLst>
                <a:reflection blurRad="6350" stA="50000" endA="300" endPos="50000" dist="60007" dir="5400000" sy="-100000" algn="bl" rotWithShape="0"/>
              </a:effectLst>
            </a:endParaRPr>
          </a:p>
        </p:txBody>
      </p:sp>
      <p:sp>
        <p:nvSpPr>
          <p:cNvPr id="49" name="Inhaltsplatzhalter 5"/>
          <p:cNvSpPr>
            <a:spLocks noGrp="1"/>
          </p:cNvSpPr>
          <p:nvPr>
            <p:ph idx="1"/>
          </p:nvPr>
        </p:nvSpPr>
        <p:spPr>
          <a:xfrm>
            <a:off x="641780" y="486229"/>
            <a:ext cx="8229600" cy="20278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5400" dirty="0"/>
              <a:t>Thank you for your attention!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r>
              <a:rPr lang="de-DE" sz="1800" dirty="0" smtClean="0"/>
              <a:t>frederik.kalverkamp@fgh-ma.de</a:t>
            </a:r>
            <a:endParaRPr lang="de-DE" sz="1800" dirty="0"/>
          </a:p>
          <a:p>
            <a:pPr marL="0" indent="0">
              <a:buNone/>
            </a:pPr>
            <a:r>
              <a:rPr lang="de-DE" sz="1800" dirty="0"/>
              <a:t>www.fgh-gmbh.com |info@fgh-gmbh.com</a:t>
            </a:r>
          </a:p>
        </p:txBody>
      </p:sp>
      <p:sp>
        <p:nvSpPr>
          <p:cNvPr id="48" name="Rechteck 47"/>
          <p:cNvSpPr/>
          <p:nvPr/>
        </p:nvSpPr>
        <p:spPr>
          <a:xfrm>
            <a:off x="419100" y="6331848"/>
            <a:ext cx="8686800" cy="4975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0" name="Picture 2" descr="N:\Öffentlichkeit\07 Logos &amp; Piktogramme\Optimiertes Logo_Neck&amp;Heyn\FGH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4" y="4994504"/>
            <a:ext cx="1868041" cy="158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6209376" y="1632856"/>
            <a:ext cx="2717323" cy="699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Visit</a:t>
            </a:r>
            <a:r>
              <a:rPr lang="de-DE" dirty="0" smtClean="0"/>
              <a:t> </a:t>
            </a:r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booth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123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FGH GmbH | Kalverkamp | WindEurope Summit 2016 </a:t>
            </a:r>
            <a:r>
              <a:rPr lang="en-US" smtClean="0"/>
              <a:t>| 28/09</a:t>
            </a:r>
            <a:r>
              <a:rPr lang="de-DE" smtClean="0"/>
              <a:t>/2016</a:t>
            </a: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Introduction </a:t>
            </a:r>
            <a:r>
              <a:rPr lang="en-US" dirty="0"/>
              <a:t>and Motivation</a:t>
            </a:r>
          </a:p>
          <a:p>
            <a:r>
              <a:rPr lang="en-US" dirty="0" smtClean="0"/>
              <a:t>HVRT in </a:t>
            </a:r>
            <a:r>
              <a:rPr lang="en-US" dirty="0"/>
              <a:t>Grid Codes</a:t>
            </a:r>
          </a:p>
          <a:p>
            <a:r>
              <a:rPr lang="en-US" dirty="0" smtClean="0"/>
              <a:t>Testing </a:t>
            </a:r>
            <a:r>
              <a:rPr lang="en-US" dirty="0"/>
              <a:t>of HVRT Capability</a:t>
            </a:r>
          </a:p>
          <a:p>
            <a:r>
              <a:rPr lang="en-US" dirty="0" smtClean="0"/>
              <a:t>Experiences </a:t>
            </a:r>
            <a:r>
              <a:rPr lang="en-US" dirty="0"/>
              <a:t>from Prototype Testing</a:t>
            </a:r>
          </a:p>
          <a:p>
            <a:r>
              <a:rPr lang="en-US" dirty="0" smtClean="0"/>
              <a:t>Conclusion</a:t>
            </a:r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5584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FGH GmbH | Kalverkamp | WindEurope Summit 2016 </a:t>
            </a:r>
            <a:r>
              <a:rPr lang="en-US" smtClean="0"/>
              <a:t>| 28/09</a:t>
            </a:r>
            <a:r>
              <a:rPr lang="de-DE" smtClean="0"/>
              <a:t>/2016</a:t>
            </a: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Introduction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/>
              <a:t>S</a:t>
            </a:r>
            <a:r>
              <a:rPr lang="de-DE" dirty="0" smtClean="0"/>
              <a:t>ituation </a:t>
            </a:r>
            <a:r>
              <a:rPr lang="de-DE" dirty="0" err="1" smtClean="0"/>
              <a:t>of</a:t>
            </a:r>
            <a:r>
              <a:rPr lang="de-DE" dirty="0" smtClean="0"/>
              <a:t> Fault-Ride-Through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LVRT capability </a:t>
            </a:r>
            <a:r>
              <a:rPr lang="en-US" dirty="0"/>
              <a:t>mandatory requirement for Power Generating Units (PGU) in grid codes</a:t>
            </a:r>
          </a:p>
          <a:p>
            <a:pPr lvl="1"/>
            <a:r>
              <a:rPr lang="en-US" dirty="0" smtClean="0"/>
              <a:t>Disconnection </a:t>
            </a:r>
            <a:r>
              <a:rPr lang="en-US" dirty="0"/>
              <a:t>threatens grid stability</a:t>
            </a:r>
          </a:p>
          <a:p>
            <a:r>
              <a:rPr lang="en-US" dirty="0" smtClean="0"/>
              <a:t>LVRT testing </a:t>
            </a:r>
            <a:r>
              <a:rPr lang="en-US" dirty="0"/>
              <a:t>equipment and procedures have been developed </a:t>
            </a:r>
            <a:r>
              <a:rPr lang="en-US" dirty="0" smtClean="0"/>
              <a:t>by FGH already in 2003 </a:t>
            </a:r>
          </a:p>
          <a:p>
            <a:pPr lvl="1"/>
            <a:r>
              <a:rPr lang="en-US" dirty="0" smtClean="0"/>
              <a:t>Internationally standardized about 10 </a:t>
            </a:r>
            <a:r>
              <a:rPr lang="en-US" dirty="0"/>
              <a:t>years ago (IEC 61400-21)</a:t>
            </a:r>
          </a:p>
          <a:p>
            <a:r>
              <a:rPr lang="en-US" dirty="0"/>
              <a:t>Today new challenges with further </a:t>
            </a:r>
            <a:r>
              <a:rPr lang="en-US" dirty="0" smtClean="0"/>
              <a:t>penetration of dispersed power generators</a:t>
            </a:r>
            <a:endParaRPr lang="en-US" dirty="0"/>
          </a:p>
          <a:p>
            <a:pPr lvl="1"/>
            <a:r>
              <a:rPr lang="en-US" dirty="0" smtClean="0"/>
              <a:t>Temporary </a:t>
            </a:r>
            <a:r>
              <a:rPr lang="en-US" dirty="0"/>
              <a:t>overvoltage in high voltage systems</a:t>
            </a:r>
          </a:p>
          <a:p>
            <a:pPr lvl="1"/>
            <a:r>
              <a:rPr lang="en-US" dirty="0" smtClean="0"/>
              <a:t>New </a:t>
            </a:r>
            <a:r>
              <a:rPr lang="en-US" dirty="0"/>
              <a:t>grid code developments and requirements</a:t>
            </a:r>
          </a:p>
          <a:p>
            <a:pPr lvl="1"/>
            <a:r>
              <a:rPr lang="en-US" dirty="0" smtClean="0"/>
              <a:t>2015 </a:t>
            </a:r>
            <a:r>
              <a:rPr lang="en-US" dirty="0"/>
              <a:t>in Germany: VDE-AR-N 4120 (110 kV)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0533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FGH GmbH | Kalverkamp | WindEurope Summit 2016 </a:t>
            </a:r>
            <a:r>
              <a:rPr lang="en-US" smtClean="0"/>
              <a:t>| 28/09</a:t>
            </a:r>
            <a:r>
              <a:rPr lang="de-DE" smtClean="0"/>
              <a:t>/2016</a:t>
            </a: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Motivation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 smtClean="0"/>
              <a:t>Relevance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Overvoltage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HVRT 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1228703"/>
            <a:ext cx="8229600" cy="5629297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Overvoltage </a:t>
            </a:r>
            <a:r>
              <a:rPr lang="en-US" dirty="0"/>
              <a:t>due </a:t>
            </a:r>
            <a:r>
              <a:rPr lang="en-US" dirty="0" smtClean="0"/>
              <a:t>to</a:t>
            </a:r>
          </a:p>
          <a:p>
            <a:pPr lvl="1"/>
            <a:r>
              <a:rPr lang="en-US" dirty="0" smtClean="0"/>
              <a:t>Line </a:t>
            </a:r>
            <a:r>
              <a:rPr lang="en-US" dirty="0"/>
              <a:t>capacities </a:t>
            </a:r>
            <a:r>
              <a:rPr lang="en-US" dirty="0" smtClean="0"/>
              <a:t>combined with </a:t>
            </a:r>
            <a:br>
              <a:rPr lang="en-US" dirty="0" smtClean="0"/>
            </a:br>
            <a:r>
              <a:rPr lang="en-US" dirty="0" smtClean="0"/>
              <a:t>load </a:t>
            </a:r>
            <a:r>
              <a:rPr lang="en-US" dirty="0"/>
              <a:t>shedding or </a:t>
            </a:r>
            <a:r>
              <a:rPr lang="en-US" dirty="0" smtClean="0"/>
              <a:t>generation </a:t>
            </a:r>
            <a:r>
              <a:rPr lang="en-US" dirty="0"/>
              <a:t>tripping </a:t>
            </a:r>
            <a:endParaRPr lang="en-US" dirty="0" smtClean="0"/>
          </a:p>
          <a:p>
            <a:pPr lvl="1"/>
            <a:r>
              <a:rPr lang="en-US" dirty="0" smtClean="0"/>
              <a:t>Voltage </a:t>
            </a:r>
            <a:r>
              <a:rPr lang="en-US" dirty="0"/>
              <a:t>recovery after fault </a:t>
            </a:r>
            <a:r>
              <a:rPr lang="en-US" dirty="0" smtClean="0"/>
              <a:t>clearance</a:t>
            </a:r>
            <a:endParaRPr lang="en-US" dirty="0"/>
          </a:p>
          <a:p>
            <a:r>
              <a:rPr lang="en-US" dirty="0" smtClean="0"/>
              <a:t>Difference </a:t>
            </a:r>
            <a:r>
              <a:rPr lang="en-US" dirty="0"/>
              <a:t>in terms of</a:t>
            </a:r>
          </a:p>
          <a:p>
            <a:pPr lvl="1"/>
            <a:r>
              <a:rPr lang="en-US" dirty="0" smtClean="0"/>
              <a:t>Time </a:t>
            </a:r>
            <a:r>
              <a:rPr lang="en-US" dirty="0"/>
              <a:t>duration (</a:t>
            </a:r>
            <a:r>
              <a:rPr lang="en-US" dirty="0" err="1"/>
              <a:t>ms</a:t>
            </a:r>
            <a:r>
              <a:rPr lang="en-US" dirty="0"/>
              <a:t>…min)</a:t>
            </a:r>
          </a:p>
          <a:p>
            <a:pPr lvl="1"/>
            <a:r>
              <a:rPr lang="en-US" dirty="0" smtClean="0"/>
              <a:t>Location </a:t>
            </a:r>
            <a:r>
              <a:rPr lang="en-US" dirty="0"/>
              <a:t>and propagation </a:t>
            </a:r>
          </a:p>
          <a:p>
            <a:r>
              <a:rPr lang="en-US" dirty="0" smtClean="0"/>
              <a:t>Incident </a:t>
            </a:r>
            <a:r>
              <a:rPr lang="en-US" dirty="0"/>
              <a:t>in Germany (2012)</a:t>
            </a:r>
          </a:p>
          <a:p>
            <a:pPr lvl="1"/>
            <a:r>
              <a:rPr lang="en-US" dirty="0" smtClean="0"/>
              <a:t>Capacitive </a:t>
            </a:r>
            <a:r>
              <a:rPr lang="en-US" dirty="0"/>
              <a:t>voltage boost after </a:t>
            </a:r>
            <a:r>
              <a:rPr lang="en-US" dirty="0" smtClean="0"/>
              <a:t>2ph</a:t>
            </a:r>
            <a:br>
              <a:rPr lang="en-US" dirty="0" smtClean="0"/>
            </a:br>
            <a:r>
              <a:rPr lang="en-US" dirty="0" smtClean="0"/>
              <a:t>fault </a:t>
            </a:r>
            <a:r>
              <a:rPr lang="en-US" dirty="0"/>
              <a:t>with loss of 1.7 GW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 	HVRT </a:t>
            </a:r>
            <a:r>
              <a:rPr lang="de-DE" dirty="0" err="1" smtClean="0">
                <a:sym typeface="Wingdings" panose="05000000000000000000" pitchFamily="2" charset="2"/>
              </a:rPr>
              <a:t>capability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reduces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risk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br>
              <a:rPr lang="de-DE" dirty="0" smtClean="0">
                <a:sym typeface="Wingdings" panose="05000000000000000000" pitchFamily="2" charset="2"/>
              </a:rPr>
            </a:br>
            <a:r>
              <a:rPr lang="de-DE" dirty="0" smtClean="0">
                <a:sym typeface="Wingdings" panose="05000000000000000000" pitchFamily="2" charset="2"/>
              </a:rPr>
              <a:t>	</a:t>
            </a:r>
            <a:r>
              <a:rPr lang="de-DE" dirty="0" err="1" smtClean="0">
                <a:sym typeface="Wingdings" panose="05000000000000000000" pitchFamily="2" charset="2"/>
              </a:rPr>
              <a:t>generation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tripping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442" y="1161900"/>
            <a:ext cx="3538357" cy="338182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" b="14129"/>
          <a:stretch/>
        </p:blipFill>
        <p:spPr>
          <a:xfrm>
            <a:off x="5468858" y="4449385"/>
            <a:ext cx="3504252" cy="185244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 rot="16200000">
            <a:off x="4752210" y="5499201"/>
            <a:ext cx="1249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/>
              <a:t>v</a:t>
            </a:r>
            <a:r>
              <a:rPr lang="de-DE" sz="1600" dirty="0" err="1" smtClean="0"/>
              <a:t>oltage</a:t>
            </a:r>
            <a:r>
              <a:rPr lang="de-DE" sz="1600" dirty="0" smtClean="0"/>
              <a:t> in kV</a:t>
            </a:r>
            <a:endParaRPr lang="de-DE" sz="1600" dirty="0"/>
          </a:p>
        </p:txBody>
      </p:sp>
      <p:sp>
        <p:nvSpPr>
          <p:cNvPr id="10" name="Textfeld 9"/>
          <p:cNvSpPr txBox="1"/>
          <p:nvPr/>
        </p:nvSpPr>
        <p:spPr>
          <a:xfrm>
            <a:off x="8358839" y="5980371"/>
            <a:ext cx="5661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time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921345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FGH GmbH | Kalverkamp | WindEurope Summit 2016 </a:t>
            </a:r>
            <a:r>
              <a:rPr lang="en-US" smtClean="0"/>
              <a:t>| 28/09</a:t>
            </a:r>
            <a:r>
              <a:rPr lang="de-DE" smtClean="0"/>
              <a:t>/2016</a:t>
            </a: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HVRT </a:t>
            </a:r>
            <a:r>
              <a:rPr lang="de-DE" dirty="0" smtClean="0"/>
              <a:t>in </a:t>
            </a:r>
            <a:r>
              <a:rPr lang="de-DE" dirty="0" err="1"/>
              <a:t>Grid</a:t>
            </a:r>
            <a:r>
              <a:rPr lang="de-DE" dirty="0"/>
              <a:t> Codes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First </a:t>
            </a:r>
            <a:r>
              <a:rPr lang="de-DE" dirty="0" err="1" smtClean="0"/>
              <a:t>requirements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found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Result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incident</a:t>
            </a:r>
            <a:r>
              <a:rPr lang="de-DE" dirty="0" smtClean="0"/>
              <a:t>: </a:t>
            </a:r>
            <a:r>
              <a:rPr lang="de-DE" dirty="0"/>
              <a:t>HVRT </a:t>
            </a:r>
            <a:r>
              <a:rPr lang="de-DE" dirty="0" err="1"/>
              <a:t>capability</a:t>
            </a:r>
            <a:r>
              <a:rPr lang="de-DE" dirty="0"/>
              <a:t> </a:t>
            </a:r>
            <a:r>
              <a:rPr lang="de-DE" dirty="0" err="1"/>
              <a:t>required</a:t>
            </a:r>
            <a:r>
              <a:rPr lang="de-DE" dirty="0"/>
              <a:t> in </a:t>
            </a:r>
            <a:r>
              <a:rPr lang="de-DE" dirty="0" err="1"/>
              <a:t>recent</a:t>
            </a:r>
            <a:r>
              <a:rPr lang="de-DE" dirty="0"/>
              <a:t> </a:t>
            </a:r>
            <a:r>
              <a:rPr lang="de-DE" dirty="0" err="1"/>
              <a:t>grid</a:t>
            </a:r>
            <a:r>
              <a:rPr lang="de-DE" dirty="0"/>
              <a:t> </a:t>
            </a:r>
            <a:r>
              <a:rPr lang="de-DE" dirty="0" err="1"/>
              <a:t>codes</a:t>
            </a:r>
            <a:r>
              <a:rPr lang="de-DE" dirty="0"/>
              <a:t> (</a:t>
            </a:r>
            <a:r>
              <a:rPr lang="de-DE" dirty="0" err="1"/>
              <a:t>comparable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LVRT 2003) </a:t>
            </a:r>
          </a:p>
          <a:p>
            <a:r>
              <a:rPr lang="de-DE" dirty="0"/>
              <a:t>In </a:t>
            </a:r>
            <a:r>
              <a:rPr lang="de-DE" dirty="0" err="1"/>
              <a:t>focus</a:t>
            </a:r>
            <a:r>
              <a:rPr lang="de-DE" dirty="0"/>
              <a:t>: VDE-AR-N 4120 </a:t>
            </a:r>
            <a:r>
              <a:rPr lang="de-DE" dirty="0" err="1"/>
              <a:t>specifies</a:t>
            </a:r>
            <a:r>
              <a:rPr lang="de-DE" dirty="0"/>
              <a:t> </a:t>
            </a:r>
            <a:r>
              <a:rPr lang="de-DE" dirty="0" err="1"/>
              <a:t>dynamic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support</a:t>
            </a:r>
            <a:r>
              <a:rPr lang="de-DE" dirty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/>
              <a:t>PGUs </a:t>
            </a:r>
            <a:r>
              <a:rPr lang="de-DE" dirty="0" err="1"/>
              <a:t>with</a:t>
            </a:r>
            <a:r>
              <a:rPr lang="de-DE" dirty="0"/>
              <a:t> LVRT </a:t>
            </a:r>
            <a:r>
              <a:rPr lang="de-DE" dirty="0" err="1"/>
              <a:t>and</a:t>
            </a:r>
            <a:r>
              <a:rPr lang="de-DE" dirty="0"/>
              <a:t> HVRT </a:t>
            </a:r>
            <a:r>
              <a:rPr lang="de-DE" dirty="0" err="1"/>
              <a:t>capability</a:t>
            </a:r>
            <a:endParaRPr lang="de-DE" dirty="0"/>
          </a:p>
          <a:p>
            <a:pPr lvl="1"/>
            <a:r>
              <a:rPr lang="de-DE" dirty="0" err="1" smtClean="0"/>
              <a:t>Up</a:t>
            </a:r>
            <a:r>
              <a:rPr lang="de-DE" dirty="0" smtClean="0"/>
              <a:t> </a:t>
            </a:r>
            <a:r>
              <a:rPr lang="de-DE" dirty="0" err="1"/>
              <a:t>to</a:t>
            </a:r>
            <a:r>
              <a:rPr lang="de-DE" dirty="0"/>
              <a:t> 130%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100 </a:t>
            </a:r>
            <a:r>
              <a:rPr lang="de-DE" dirty="0" err="1"/>
              <a:t>ms</a:t>
            </a:r>
            <a:r>
              <a:rPr lang="de-DE" dirty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/>
              <a:t>125% </a:t>
            </a:r>
            <a:r>
              <a:rPr lang="de-DE" dirty="0" err="1"/>
              <a:t>Un</a:t>
            </a:r>
            <a:r>
              <a:rPr lang="de-DE" dirty="0"/>
              <a:t> </a:t>
            </a:r>
            <a:r>
              <a:rPr lang="de-DE" dirty="0" err="1"/>
              <a:t>until</a:t>
            </a:r>
            <a:r>
              <a:rPr lang="de-DE" dirty="0"/>
              <a:t> 60 s</a:t>
            </a:r>
          </a:p>
          <a:p>
            <a:pPr lvl="1"/>
            <a:r>
              <a:rPr lang="de-DE" dirty="0" err="1" smtClean="0"/>
              <a:t>Reactive</a:t>
            </a:r>
            <a:r>
              <a:rPr lang="de-DE" dirty="0" smtClean="0"/>
              <a:t>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injection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(</a:t>
            </a:r>
            <a:r>
              <a:rPr lang="de-DE" dirty="0"/>
              <a:t>HVRT -&gt; </a:t>
            </a:r>
            <a:r>
              <a:rPr lang="de-DE" dirty="0" err="1"/>
              <a:t>under-excited</a:t>
            </a:r>
            <a:r>
              <a:rPr lang="de-DE" dirty="0"/>
              <a:t>) </a:t>
            </a:r>
          </a:p>
          <a:p>
            <a:r>
              <a:rPr lang="de-DE" dirty="0"/>
              <a:t>HVRT in IT, RSA, AUS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 err="1"/>
              <a:t>discussed</a:t>
            </a:r>
            <a:r>
              <a:rPr lang="de-DE" dirty="0"/>
              <a:t>: USA, DK)</a:t>
            </a:r>
          </a:p>
          <a:p>
            <a:r>
              <a:rPr lang="de-DE" dirty="0" smtClean="0"/>
              <a:t>European Network Code </a:t>
            </a:r>
            <a:r>
              <a:rPr lang="de-DE" dirty="0" err="1" smtClean="0"/>
              <a:t>RfG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requirement</a:t>
            </a:r>
            <a:r>
              <a:rPr lang="de-DE" dirty="0" smtClean="0"/>
              <a:t> </a:t>
            </a:r>
            <a:r>
              <a:rPr lang="de-DE" dirty="0" err="1" smtClean="0"/>
              <a:t>yet</a:t>
            </a:r>
            <a:r>
              <a:rPr lang="de-DE" dirty="0" smtClean="0"/>
              <a:t> </a:t>
            </a:r>
            <a:r>
              <a:rPr lang="de-DE" dirty="0"/>
              <a:t>(!)</a:t>
            </a:r>
          </a:p>
          <a:p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412" y="2903786"/>
            <a:ext cx="5297587" cy="300477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7495096" y="5755860"/>
            <a:ext cx="12933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/>
              <a:t>Source: VDE 4120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031547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9"/>
          <a:stretch/>
        </p:blipFill>
        <p:spPr bwMode="auto">
          <a:xfrm>
            <a:off x="3771899" y="2047600"/>
            <a:ext cx="5372101" cy="30516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FGH GmbH | Kalverkamp | WindEurope Summit 2016 </a:t>
            </a:r>
            <a:r>
              <a:rPr lang="en-US" smtClean="0"/>
              <a:t>| 28/09</a:t>
            </a:r>
            <a:r>
              <a:rPr lang="de-DE" smtClean="0"/>
              <a:t>/2016</a:t>
            </a: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Testing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HVRT </a:t>
            </a:r>
            <a:r>
              <a:rPr lang="de-DE" dirty="0" err="1"/>
              <a:t>Capability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Equipment design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1" y="1228703"/>
            <a:ext cx="3672114" cy="5038897"/>
          </a:xfrm>
        </p:spPr>
        <p:txBody>
          <a:bodyPr/>
          <a:lstStyle/>
          <a:p>
            <a:endParaRPr lang="de-DE" dirty="0" smtClean="0"/>
          </a:p>
          <a:p>
            <a:r>
              <a:rPr lang="de-DE" dirty="0" smtClean="0"/>
              <a:t>FGH </a:t>
            </a:r>
            <a:r>
              <a:rPr lang="de-DE" dirty="0" err="1"/>
              <a:t>development</a:t>
            </a:r>
            <a:r>
              <a:rPr lang="de-DE" dirty="0"/>
              <a:t> </a:t>
            </a:r>
            <a:r>
              <a:rPr lang="de-DE" dirty="0" err="1"/>
              <a:t>similar</a:t>
            </a:r>
            <a:r>
              <a:rPr lang="de-DE" dirty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/>
              <a:t>LVRT </a:t>
            </a:r>
            <a:r>
              <a:rPr lang="de-DE" dirty="0" err="1"/>
              <a:t>setup</a:t>
            </a:r>
            <a:endParaRPr lang="de-DE" dirty="0"/>
          </a:p>
          <a:p>
            <a:r>
              <a:rPr lang="de-DE" dirty="0" err="1"/>
              <a:t>Overvoltage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capacitive</a:t>
            </a:r>
            <a:r>
              <a:rPr lang="de-DE" dirty="0"/>
              <a:t> </a:t>
            </a:r>
            <a:r>
              <a:rPr lang="de-DE" dirty="0" err="1"/>
              <a:t>charging</a:t>
            </a:r>
            <a:r>
              <a:rPr lang="de-DE" dirty="0"/>
              <a:t> (</a:t>
            </a:r>
            <a:r>
              <a:rPr lang="de-DE" dirty="0" err="1"/>
              <a:t>Ferranti</a:t>
            </a:r>
            <a:r>
              <a:rPr lang="de-DE" dirty="0"/>
              <a:t> </a:t>
            </a:r>
            <a:r>
              <a:rPr lang="de-DE" dirty="0" err="1"/>
              <a:t>effect</a:t>
            </a:r>
            <a:r>
              <a:rPr lang="de-DE" dirty="0"/>
              <a:t>)</a:t>
            </a:r>
          </a:p>
          <a:p>
            <a:r>
              <a:rPr lang="de-DE" dirty="0"/>
              <a:t>Also </a:t>
            </a:r>
            <a:r>
              <a:rPr lang="de-DE" dirty="0" err="1"/>
              <a:t>add</a:t>
            </a:r>
            <a:r>
              <a:rPr lang="de-DE" dirty="0"/>
              <a:t>-on </a:t>
            </a:r>
            <a:r>
              <a:rPr lang="de-DE" dirty="0" err="1"/>
              <a:t>solution</a:t>
            </a:r>
            <a:r>
              <a:rPr lang="de-DE" dirty="0"/>
              <a:t> (redundant </a:t>
            </a:r>
            <a:r>
              <a:rPr lang="de-DE" dirty="0" err="1"/>
              <a:t>components</a:t>
            </a:r>
            <a:r>
              <a:rPr lang="de-DE" dirty="0"/>
              <a:t>)</a:t>
            </a:r>
          </a:p>
          <a:p>
            <a:r>
              <a:rPr lang="de-DE" dirty="0"/>
              <a:t>Modular </a:t>
            </a:r>
            <a:r>
              <a:rPr lang="de-DE" dirty="0" err="1"/>
              <a:t>layout</a:t>
            </a:r>
            <a:r>
              <a:rPr lang="de-DE" dirty="0"/>
              <a:t>, </a:t>
            </a:r>
            <a:r>
              <a:rPr lang="de-DE" dirty="0" err="1"/>
              <a:t>scalable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flexible</a:t>
            </a:r>
          </a:p>
          <a:p>
            <a:r>
              <a:rPr lang="de-DE" dirty="0"/>
              <a:t>Max. design:</a:t>
            </a:r>
            <a:br>
              <a:rPr lang="de-DE" dirty="0"/>
            </a:br>
            <a:r>
              <a:rPr lang="de-DE" dirty="0"/>
              <a:t>200% </a:t>
            </a:r>
            <a:r>
              <a:rPr lang="de-DE" dirty="0" err="1"/>
              <a:t>Un</a:t>
            </a:r>
            <a:r>
              <a:rPr lang="de-DE" dirty="0"/>
              <a:t>, 35 kV 10 MVA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610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FGH GmbH | Kalverkamp | WindEurope Summit 2016 </a:t>
            </a:r>
            <a:r>
              <a:rPr lang="en-US" smtClean="0"/>
              <a:t>| 28/09</a:t>
            </a:r>
            <a:r>
              <a:rPr lang="de-DE" smtClean="0"/>
              <a:t>/2016</a:t>
            </a: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Experiences</a:t>
            </a:r>
            <a:r>
              <a:rPr lang="de-DE" dirty="0"/>
              <a:t> in HVRT </a:t>
            </a:r>
            <a:r>
              <a:rPr lang="de-DE" dirty="0" err="1"/>
              <a:t>Testing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Pilot Projects 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1228703"/>
            <a:ext cx="4413770" cy="5629297"/>
          </a:xfrm>
        </p:spPr>
        <p:txBody>
          <a:bodyPr>
            <a:normAutofit/>
          </a:bodyPr>
          <a:lstStyle/>
          <a:p>
            <a:endParaRPr lang="de-DE" dirty="0" smtClean="0"/>
          </a:p>
          <a:p>
            <a:r>
              <a:rPr lang="de-DE" dirty="0" err="1" smtClean="0"/>
              <a:t>Testing</a:t>
            </a:r>
            <a:r>
              <a:rPr lang="de-DE" dirty="0" smtClean="0"/>
              <a:t> </a:t>
            </a:r>
            <a:r>
              <a:rPr lang="de-DE" dirty="0" err="1"/>
              <a:t>of</a:t>
            </a:r>
            <a:r>
              <a:rPr lang="de-DE" dirty="0"/>
              <a:t> ENERCON WT </a:t>
            </a:r>
            <a:br>
              <a:rPr lang="de-DE" dirty="0"/>
            </a:br>
            <a:r>
              <a:rPr lang="de-DE" dirty="0" err="1"/>
              <a:t>with</a:t>
            </a:r>
            <a:r>
              <a:rPr lang="de-DE" dirty="0"/>
              <a:t> HVRT prototype </a:t>
            </a:r>
            <a:r>
              <a:rPr lang="de-DE" dirty="0" err="1"/>
              <a:t>testlab</a:t>
            </a:r>
            <a:endParaRPr lang="de-DE" dirty="0"/>
          </a:p>
          <a:p>
            <a:r>
              <a:rPr lang="de-DE" dirty="0"/>
              <a:t>&gt;100 </a:t>
            </a:r>
            <a:r>
              <a:rPr lang="de-DE" dirty="0" err="1"/>
              <a:t>tests</a:t>
            </a:r>
            <a:r>
              <a:rPr lang="de-DE" dirty="0"/>
              <a:t>,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140% </a:t>
            </a:r>
            <a:r>
              <a:rPr lang="de-DE" dirty="0" err="1"/>
              <a:t>Un</a:t>
            </a:r>
            <a:endParaRPr lang="de-DE" dirty="0"/>
          </a:p>
          <a:p>
            <a:pPr lvl="1"/>
            <a:r>
              <a:rPr lang="de-DE" dirty="0" err="1" smtClean="0"/>
              <a:t>Modified</a:t>
            </a:r>
            <a:r>
              <a:rPr lang="de-DE" dirty="0" smtClean="0"/>
              <a:t> </a:t>
            </a:r>
            <a:r>
              <a:rPr lang="de-DE" dirty="0" err="1"/>
              <a:t>switching</a:t>
            </a:r>
            <a:r>
              <a:rPr lang="de-DE" dirty="0"/>
              <a:t> </a:t>
            </a:r>
            <a:r>
              <a:rPr lang="de-DE" dirty="0" err="1"/>
              <a:t>sequence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 smtClean="0"/>
              <a:t>reach</a:t>
            </a:r>
            <a:r>
              <a:rPr lang="de-DE" dirty="0" smtClean="0"/>
              <a:t> </a:t>
            </a:r>
            <a:r>
              <a:rPr lang="de-DE" dirty="0" err="1"/>
              <a:t>rectangular</a:t>
            </a:r>
            <a:r>
              <a:rPr lang="de-DE" dirty="0"/>
              <a:t> </a:t>
            </a:r>
            <a:r>
              <a:rPr lang="de-DE" dirty="0" err="1"/>
              <a:t>voltage</a:t>
            </a:r>
            <a:r>
              <a:rPr lang="de-DE" dirty="0"/>
              <a:t> </a:t>
            </a:r>
            <a:r>
              <a:rPr lang="de-DE" dirty="0" err="1"/>
              <a:t>shape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 err="1" smtClean="0"/>
              <a:t>lower</a:t>
            </a:r>
            <a:r>
              <a:rPr lang="de-DE" dirty="0" smtClean="0"/>
              <a:t> </a:t>
            </a:r>
            <a:r>
              <a:rPr lang="de-DE" dirty="0" err="1"/>
              <a:t>overshooting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transients</a:t>
            </a:r>
            <a:endParaRPr lang="de-DE" dirty="0"/>
          </a:p>
          <a:p>
            <a:pPr lvl="1"/>
            <a:r>
              <a:rPr lang="de-DE" dirty="0" smtClean="0"/>
              <a:t>Saturation </a:t>
            </a:r>
            <a:r>
              <a:rPr lang="de-DE" dirty="0" err="1"/>
              <a:t>effects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transformer</a:t>
            </a:r>
            <a:r>
              <a:rPr lang="de-DE" dirty="0"/>
              <a:t> </a:t>
            </a:r>
            <a:r>
              <a:rPr lang="de-DE" dirty="0" err="1" smtClean="0"/>
              <a:t>cause</a:t>
            </a:r>
            <a:r>
              <a:rPr lang="de-DE" dirty="0" smtClean="0"/>
              <a:t> </a:t>
            </a:r>
            <a:r>
              <a:rPr lang="de-DE" dirty="0" err="1"/>
              <a:t>distorted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limited </a:t>
            </a:r>
            <a:br>
              <a:rPr lang="de-DE" dirty="0"/>
            </a:br>
            <a:r>
              <a:rPr lang="de-DE" dirty="0" err="1" smtClean="0"/>
              <a:t>secondary</a:t>
            </a:r>
            <a:r>
              <a:rPr lang="de-DE" dirty="0" smtClean="0"/>
              <a:t> </a:t>
            </a:r>
            <a:r>
              <a:rPr lang="de-DE" dirty="0" err="1"/>
              <a:t>voltage</a:t>
            </a:r>
            <a:r>
              <a:rPr lang="de-DE" dirty="0"/>
              <a:t> (max.124% </a:t>
            </a:r>
            <a:r>
              <a:rPr lang="de-DE" dirty="0" err="1"/>
              <a:t>Un</a:t>
            </a:r>
            <a:r>
              <a:rPr lang="de-DE" dirty="0"/>
              <a:t>)</a:t>
            </a:r>
          </a:p>
          <a:p>
            <a:pPr lvl="1"/>
            <a:r>
              <a:rPr lang="de-DE" dirty="0" err="1" smtClean="0"/>
              <a:t>Electrical</a:t>
            </a:r>
            <a:r>
              <a:rPr lang="de-DE" dirty="0" smtClean="0"/>
              <a:t> design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test</a:t>
            </a:r>
            <a:r>
              <a:rPr lang="de-DE" dirty="0"/>
              <a:t> </a:t>
            </a:r>
            <a:r>
              <a:rPr lang="de-DE" dirty="0" err="1"/>
              <a:t>circuit</a:t>
            </a:r>
            <a:r>
              <a:rPr lang="de-DE" dirty="0"/>
              <a:t> </a:t>
            </a:r>
            <a:r>
              <a:rPr lang="de-DE" dirty="0" err="1" smtClean="0"/>
              <a:t>very</a:t>
            </a:r>
            <a:r>
              <a:rPr lang="de-DE" dirty="0" smtClean="0"/>
              <a:t> </a:t>
            </a:r>
            <a:r>
              <a:rPr lang="de-DE" dirty="0" err="1"/>
              <a:t>crucial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avoid</a:t>
            </a:r>
            <a:r>
              <a:rPr lang="de-DE" dirty="0"/>
              <a:t> </a:t>
            </a:r>
            <a:r>
              <a:rPr lang="de-DE" dirty="0" err="1"/>
              <a:t>resonances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/>
              <a:t>influences</a:t>
            </a:r>
            <a:r>
              <a:rPr lang="de-DE" dirty="0"/>
              <a:t> in ripple </a:t>
            </a:r>
            <a:r>
              <a:rPr lang="de-DE" dirty="0" err="1" smtClean="0"/>
              <a:t>control</a:t>
            </a:r>
            <a:endParaRPr lang="de-DE" dirty="0" smtClean="0"/>
          </a:p>
          <a:p>
            <a:pPr marL="457200" lvl="1" indent="0">
              <a:buNone/>
            </a:pPr>
            <a:r>
              <a:rPr lang="de-DE" dirty="0"/>
              <a:t>	</a:t>
            </a:r>
            <a:r>
              <a:rPr lang="de-DE" dirty="0" smtClean="0">
                <a:sym typeface="Wingdings" panose="05000000000000000000" pitchFamily="2" charset="2"/>
              </a:rPr>
              <a:t> </a:t>
            </a:r>
            <a:r>
              <a:rPr lang="de-DE" dirty="0" err="1" smtClean="0">
                <a:sym typeface="Wingdings" panose="05000000000000000000" pitchFamily="2" charset="2"/>
              </a:rPr>
              <a:t>Adequate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damping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for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mitigating</a:t>
            </a:r>
            <a:r>
              <a:rPr lang="de-DE" dirty="0" smtClean="0">
                <a:sym typeface="Wingdings" panose="05000000000000000000" pitchFamily="2" charset="2"/>
              </a:rPr>
              <a:t> 	      </a:t>
            </a:r>
            <a:br>
              <a:rPr lang="de-DE" dirty="0" smtClean="0">
                <a:sym typeface="Wingdings" panose="05000000000000000000" pitchFamily="2" charset="2"/>
              </a:rPr>
            </a:br>
            <a:r>
              <a:rPr lang="de-DE" dirty="0" smtClean="0">
                <a:sym typeface="Wingdings" panose="05000000000000000000" pitchFamily="2" charset="2"/>
              </a:rPr>
              <a:t>	      </a:t>
            </a:r>
            <a:r>
              <a:rPr lang="de-DE" dirty="0" err="1" smtClean="0">
                <a:sym typeface="Wingdings" panose="05000000000000000000" pitchFamily="2" charset="2"/>
              </a:rPr>
              <a:t>resonances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important</a:t>
            </a:r>
            <a:r>
              <a:rPr lang="de-DE" dirty="0" smtClean="0">
                <a:sym typeface="Wingdings" panose="05000000000000000000" pitchFamily="2" charset="2"/>
              </a:rPr>
              <a:t> in </a:t>
            </a:r>
            <a:r>
              <a:rPr lang="de-DE" dirty="0" err="1" smtClean="0">
                <a:sym typeface="Wingdings" panose="05000000000000000000" pitchFamily="2" charset="2"/>
              </a:rPr>
              <a:t>system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br>
              <a:rPr lang="de-DE" dirty="0" smtClean="0">
                <a:sym typeface="Wingdings" panose="05000000000000000000" pitchFamily="2" charset="2"/>
              </a:rPr>
            </a:br>
            <a:r>
              <a:rPr lang="de-DE" dirty="0" smtClean="0">
                <a:sym typeface="Wingdings" panose="05000000000000000000" pitchFamily="2" charset="2"/>
              </a:rPr>
              <a:t>	      design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test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preparation</a:t>
            </a:r>
            <a:endParaRPr lang="de-DE" dirty="0"/>
          </a:p>
          <a:p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458" y="3925163"/>
            <a:ext cx="4032253" cy="221286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970" y="1016597"/>
            <a:ext cx="3943741" cy="281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154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FGH GmbH | Kalverkamp | WindEurope Summit 2016 </a:t>
            </a:r>
            <a:r>
              <a:rPr lang="en-US" smtClean="0"/>
              <a:t>| 28/09</a:t>
            </a:r>
            <a:r>
              <a:rPr lang="de-DE" smtClean="0"/>
              <a:t>/2016</a:t>
            </a: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Experiences</a:t>
            </a:r>
            <a:r>
              <a:rPr lang="de-DE" dirty="0"/>
              <a:t> in HVRT </a:t>
            </a:r>
            <a:r>
              <a:rPr lang="de-DE" dirty="0" err="1"/>
              <a:t>Testing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 smtClean="0"/>
              <a:t>Grid</a:t>
            </a:r>
            <a:r>
              <a:rPr lang="de-DE" dirty="0" smtClean="0"/>
              <a:t> Code Compliance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1" y="1228703"/>
            <a:ext cx="3018970" cy="5038897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Behavior </a:t>
            </a:r>
            <a:r>
              <a:rPr lang="en-US" dirty="0"/>
              <a:t>of wind </a:t>
            </a:r>
            <a:br>
              <a:rPr lang="en-US" dirty="0"/>
            </a:br>
            <a:r>
              <a:rPr lang="en-US" dirty="0"/>
              <a:t>turbine according </a:t>
            </a:r>
            <a:br>
              <a:rPr lang="en-US" dirty="0"/>
            </a:br>
            <a:r>
              <a:rPr lang="en-US" dirty="0"/>
              <a:t>to requirements</a:t>
            </a:r>
          </a:p>
          <a:p>
            <a:pPr lvl="1"/>
            <a:r>
              <a:rPr lang="en-US" dirty="0" smtClean="0"/>
              <a:t>no </a:t>
            </a:r>
            <a:r>
              <a:rPr lang="en-US" dirty="0"/>
              <a:t>disconnection</a:t>
            </a:r>
          </a:p>
          <a:p>
            <a:pPr lvl="1"/>
            <a:r>
              <a:rPr lang="en-US" dirty="0" smtClean="0"/>
              <a:t>voltage </a:t>
            </a:r>
            <a:r>
              <a:rPr lang="en-US" dirty="0"/>
              <a:t>distortion </a:t>
            </a:r>
            <a:r>
              <a:rPr lang="en-US" dirty="0" smtClean="0"/>
              <a:t>without </a:t>
            </a:r>
            <a:r>
              <a:rPr lang="en-US" dirty="0"/>
              <a:t>influence</a:t>
            </a:r>
          </a:p>
          <a:p>
            <a:pPr lvl="1"/>
            <a:r>
              <a:rPr lang="en-US" dirty="0" smtClean="0"/>
              <a:t>adequate </a:t>
            </a:r>
            <a:r>
              <a:rPr lang="en-US" dirty="0"/>
              <a:t>under-exited </a:t>
            </a:r>
            <a:r>
              <a:rPr lang="en-US" dirty="0" smtClean="0"/>
              <a:t>reactive </a:t>
            </a:r>
            <a:r>
              <a:rPr lang="en-US" dirty="0"/>
              <a:t>current </a:t>
            </a:r>
          </a:p>
          <a:p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923" y="1836801"/>
            <a:ext cx="4953000" cy="327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73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FGH GmbH | Kalverkamp | WindEurope Summit 2016 </a:t>
            </a:r>
            <a:r>
              <a:rPr lang="en-US" smtClean="0"/>
              <a:t>| 28/09</a:t>
            </a:r>
            <a:r>
              <a:rPr lang="de-DE" smtClean="0"/>
              <a:t>/2016</a:t>
            </a: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HVRT </a:t>
            </a:r>
            <a:r>
              <a:rPr lang="en-US" dirty="0"/>
              <a:t>is crucial capability and subject to grid codes</a:t>
            </a:r>
          </a:p>
          <a:p>
            <a:pPr lvl="1"/>
            <a:r>
              <a:rPr lang="en-US" dirty="0" smtClean="0"/>
              <a:t>Justification </a:t>
            </a:r>
            <a:r>
              <a:rPr lang="en-US" dirty="0"/>
              <a:t>due to high decentralization or system characteristics</a:t>
            </a:r>
          </a:p>
          <a:p>
            <a:r>
              <a:rPr lang="en-US" dirty="0"/>
              <a:t>Compliance testing is needed</a:t>
            </a:r>
          </a:p>
          <a:p>
            <a:r>
              <a:rPr lang="en-US" dirty="0"/>
              <a:t>HVRT </a:t>
            </a:r>
            <a:r>
              <a:rPr lang="en-US" dirty="0" err="1"/>
              <a:t>testlabs</a:t>
            </a:r>
            <a:r>
              <a:rPr lang="en-US" dirty="0"/>
              <a:t> available and successful in performance</a:t>
            </a:r>
          </a:p>
          <a:p>
            <a:pPr lvl="1"/>
            <a:r>
              <a:rPr lang="en-US" dirty="0" smtClean="0"/>
              <a:t>Appropriate </a:t>
            </a:r>
            <a:r>
              <a:rPr lang="en-US" dirty="0"/>
              <a:t>setup design important to prevent grid repercussion</a:t>
            </a:r>
          </a:p>
          <a:p>
            <a:r>
              <a:rPr lang="en-US" dirty="0"/>
              <a:t>Grid codes and testing guidelines shall take saturation effects of transformers into account</a:t>
            </a:r>
          </a:p>
          <a:p>
            <a:pPr lvl="1"/>
            <a:r>
              <a:rPr lang="en-US" dirty="0" smtClean="0"/>
              <a:t>Max</a:t>
            </a:r>
            <a:r>
              <a:rPr lang="en-US" dirty="0"/>
              <a:t>. overvoltage, time duration, fault types </a:t>
            </a:r>
          </a:p>
          <a:p>
            <a:r>
              <a:rPr lang="en-US" dirty="0"/>
              <a:t>Further investigation of technologies (DFIG) in terms of configuration and control strategies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1639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GH Design">
  <a:themeElements>
    <a:clrScheme name="FGH Farben">
      <a:dk1>
        <a:srgbClr val="000000"/>
      </a:dk1>
      <a:lt1>
        <a:sysClr val="window" lastClr="FFFFFF"/>
      </a:lt1>
      <a:dk2>
        <a:srgbClr val="B3B3B3"/>
      </a:dk2>
      <a:lt2>
        <a:srgbClr val="E6E6E6"/>
      </a:lt2>
      <a:accent1>
        <a:srgbClr val="003D90"/>
      </a:accent1>
      <a:accent2>
        <a:srgbClr val="668BBC"/>
      </a:accent2>
      <a:accent3>
        <a:srgbClr val="B3C5DE"/>
      </a:accent3>
      <a:accent4>
        <a:srgbClr val="FFA000"/>
      </a:accent4>
      <a:accent5>
        <a:srgbClr val="FFC766"/>
      </a:accent5>
      <a:accent6>
        <a:srgbClr val="FFE380"/>
      </a:accent6>
      <a:hlink>
        <a:srgbClr val="003D90"/>
      </a:hlink>
      <a:folHlink>
        <a:srgbClr val="668B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HG-Folienmaster.pptx" id="{95B91492-675C-4405-92D6-37570A1A79C2}" vid="{1D0E894D-3CE9-49E7-A3E7-3F68B706C7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FHG-Folienmaster</Template>
  <TotalTime>0</TotalTime>
  <Words>450</Words>
  <Application>Microsoft Office PowerPoint</Application>
  <PresentationFormat>Bildschirmpräsentation (4:3)</PresentationFormat>
  <Paragraphs>104</Paragraphs>
  <Slides>10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FGH Design</vt:lpstr>
      <vt:lpstr>PowerPoint-Präsentation</vt:lpstr>
      <vt:lpstr>Agenda</vt:lpstr>
      <vt:lpstr>Introduction</vt:lpstr>
      <vt:lpstr>Motivation</vt:lpstr>
      <vt:lpstr>HVRT in Grid Codes</vt:lpstr>
      <vt:lpstr>Testing of HVRT Capability</vt:lpstr>
      <vt:lpstr>Experiences in HVRT Testing</vt:lpstr>
      <vt:lpstr>Experiences in HVRT Testing</vt:lpstr>
      <vt:lpstr>Conclusion</vt:lpstr>
      <vt:lpstr>PowerPoint-Präsentation</vt:lpstr>
    </vt:vector>
  </TitlesOfParts>
  <Manager>(C) 2014 N&amp;H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Sühs</dc:creator>
  <cp:lastModifiedBy>Julian Langstädtler</cp:lastModifiedBy>
  <cp:revision>281</cp:revision>
  <dcterms:created xsi:type="dcterms:W3CDTF">2014-11-07T11:51:04Z</dcterms:created>
  <dcterms:modified xsi:type="dcterms:W3CDTF">2016-07-12T07:09:57Z</dcterms:modified>
  <cp:contentStatus>(C) 2014 N&amp;H</cp:contentStatus>
</cp:coreProperties>
</file>