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3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6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33A440"/>
    <a:srgbClr val="EAB800"/>
    <a:srgbClr val="003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 autoAdjust="0"/>
  </p:normalViewPr>
  <p:slideViewPr>
    <p:cSldViewPr snapToGrid="0" snapToObjects="1">
      <p:cViewPr varScale="1">
        <p:scale>
          <a:sx n="131" d="100"/>
          <a:sy n="131" d="100"/>
        </p:scale>
        <p:origin x="-960" y="-96"/>
      </p:cViewPr>
      <p:guideLst>
        <p:guide orient="horz" pos="896"/>
        <p:guide pos="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4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46B25-FC0F-4A2F-836C-08C1A9A817C7}" type="datetimeFigureOut">
              <a:rPr lang="de-DE" smtClean="0"/>
              <a:pPr/>
              <a:t>12.07.2016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62CE-7647-4DE0-BE47-F7548075D37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847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A217-3F6D-456C-B6C5-F37B4E113795}" type="datetimeFigureOut">
              <a:rPr lang="de-DE" smtClean="0"/>
              <a:pPr/>
              <a:t>12.07.2016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C49CA-2C29-41CD-BE1B-99F8061E7D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56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69" y="-6195"/>
            <a:ext cx="9250628" cy="6464400"/>
          </a:xfrm>
          <a:prstGeom prst="rect">
            <a:avLst/>
          </a:prstGeom>
        </p:spPr>
      </p:pic>
      <p:sp>
        <p:nvSpPr>
          <p:cNvPr id="1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87613"/>
            <a:ext cx="7772400" cy="586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rtl="0">
              <a:buNone/>
              <a:defRPr lang="de-DE" sz="1600" b="1" i="0" u="none" strike="noStrike" baseline="0" smtClean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sz="1600" b="0" i="0" u="none" strike="noStrike" baseline="0" dirty="0" smtClean="0">
                <a:solidFill>
                  <a:srgbClr val="FFFFFF"/>
                </a:solidFill>
                <a:latin typeface="Calibri-Bold"/>
              </a:rPr>
              <a:t>Hier stehen Ort, Termin und weitere Informationen</a:t>
            </a:r>
            <a:endParaRPr lang="de-DE" sz="1800" b="1" i="0" u="none" strike="noStrike" baseline="30000" dirty="0" smtClean="0">
              <a:solidFill>
                <a:srgbClr val="000000"/>
              </a:solidFill>
              <a:latin typeface="Calibri-Bold"/>
            </a:endParaRP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392895"/>
            <a:ext cx="7772400" cy="10945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Hier steht der Name des 1. Referenten,</a:t>
            </a:r>
          </a:p>
          <a:p>
            <a:pPr lvl="0"/>
            <a:r>
              <a:rPr lang="de-DE" dirty="0" smtClean="0"/>
              <a:t>der Name des 2. Referenten und</a:t>
            </a:r>
          </a:p>
          <a:p>
            <a:pPr lvl="0"/>
            <a:r>
              <a:rPr lang="de-DE" dirty="0" smtClean="0"/>
              <a:t>der Name des 3. Referenten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97526" y="66675"/>
            <a:ext cx="7772400" cy="13227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3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Folientitel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8088923" y="6322646"/>
            <a:ext cx="930031" cy="453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. Quad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6" descr="140917_POWERPOIN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82"/>
            <a:ext cx="9809655" cy="693499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24"/>
            <a:ext cx="6953250" cy="38127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FGH GmbH | </a:t>
            </a:r>
            <a:r>
              <a:rPr lang="de-DE" dirty="0" err="1" smtClean="0"/>
              <a:t>Kalverkamp</a:t>
            </a:r>
            <a:r>
              <a:rPr lang="de-DE" dirty="0" smtClean="0"/>
              <a:t> | </a:t>
            </a:r>
            <a:r>
              <a:rPr lang="de-DE" dirty="0" err="1" smtClean="0"/>
              <a:t>WindEurope</a:t>
            </a:r>
            <a:r>
              <a:rPr lang="de-DE" dirty="0" smtClean="0"/>
              <a:t> </a:t>
            </a:r>
            <a:r>
              <a:rPr lang="de-DE" dirty="0" err="1" smtClean="0"/>
              <a:t>Summit</a:t>
            </a:r>
            <a:r>
              <a:rPr lang="de-DE" dirty="0" smtClean="0"/>
              <a:t> 2016 </a:t>
            </a:r>
            <a:r>
              <a:rPr lang="en-US" dirty="0" smtClean="0"/>
              <a:t>| 28/09</a:t>
            </a:r>
            <a:r>
              <a:rPr lang="de-DE" dirty="0" smtClean="0"/>
              <a:t>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3044" y="6360423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698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5332"/>
            <a:ext cx="8229600" cy="483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228703"/>
            <a:ext cx="8229600" cy="5038897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72000"/>
              <a:buFontTx/>
              <a:buBlip>
                <a:blip r:embed="rId3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6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54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55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52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Bild 8" descr="140917_POWERPOINT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67" y="6346813"/>
            <a:ext cx="499342" cy="42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.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6" descr="140917_POWERPOIN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82"/>
            <a:ext cx="9809655" cy="6934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24"/>
            <a:ext cx="6629402" cy="38127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FGH GmbH | Vortragender | Titel des Vortrags| Veranstaltung/Rahmen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3044" y="6360423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698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1277D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5332"/>
            <a:ext cx="8229600" cy="483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228703"/>
            <a:ext cx="8229600" cy="5020897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110000"/>
              <a:buFontTx/>
              <a:buBlip>
                <a:blip r:embed="rId3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95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Bild 8" descr="140917_POWERPOINT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67" y="6346813"/>
            <a:ext cx="499342" cy="4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. Quadrate + Folgepf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6" descr="140917_POWERPOIN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82"/>
            <a:ext cx="9809655" cy="6934990"/>
          </a:xfrm>
          <a:prstGeom prst="rect">
            <a:avLst/>
          </a:prstGeom>
        </p:spPr>
      </p:pic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5332"/>
            <a:ext cx="8229600" cy="48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4638"/>
            <a:ext cx="8229600" cy="469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360423"/>
            <a:ext cx="6629402" cy="38127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FGH GmbH | Vortragender | Titel des Vortrags| Veranstaltung/Rahmen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3044" y="6360423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48247"/>
            <a:ext cx="8229600" cy="4699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>
              <a:buSzPct val="130000"/>
              <a:buFontTx/>
              <a:buBlip>
                <a:blip r:embed="rId3"/>
              </a:buBlip>
              <a:defRPr sz="1800" b="1" baseline="0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   Folgerung …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227732"/>
            <a:ext cx="8229600" cy="4337868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72000"/>
              <a:buFontTx/>
              <a:buBlip>
                <a:blip r:embed="rId4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60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54000"/>
              <a:buFontTx/>
              <a:buBlip>
                <a:blip r:embed="rId5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55000"/>
              <a:buFontTx/>
              <a:buBlip>
                <a:blip r:embed="rId6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52000"/>
              <a:buFontTx/>
              <a:buBlip>
                <a:blip r:embed="rId6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Bild 8" descr="140917_POWERPOINT-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67" y="6346813"/>
            <a:ext cx="499342" cy="4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5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6" descr="140917_POWERPOIN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82"/>
            <a:ext cx="9809655" cy="693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938"/>
            <a:ext cx="8229600" cy="1918936"/>
          </a:xfrm>
        </p:spPr>
        <p:txBody>
          <a:bodyPr anchor="t">
            <a:normAutofit/>
          </a:bodyPr>
          <a:lstStyle>
            <a:lvl1pPr>
              <a:defRPr lang="en-US" sz="2000" b="0" kern="1200" cap="none" dirty="0">
                <a:solidFill>
                  <a:srgbClr val="003D8F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</a:pPr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204" y="744538"/>
            <a:ext cx="8229600" cy="48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74638"/>
            <a:ext cx="8229600" cy="469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24"/>
            <a:ext cx="6629402" cy="381271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de-DE" smtClean="0"/>
              <a:t>FGH GmbH | Vortragender | Titel des Vortrags| Veranstaltung/Rahmen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0462" y="6360423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7"/>
          </p:nvPr>
        </p:nvSpPr>
        <p:spPr>
          <a:xfrm>
            <a:off x="457200" y="3145873"/>
            <a:ext cx="4036078" cy="2980288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110000"/>
              <a:buFontTx/>
              <a:buBlip>
                <a:blip r:embed="rId3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95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8"/>
          </p:nvPr>
        </p:nvSpPr>
        <p:spPr>
          <a:xfrm>
            <a:off x="4654726" y="3145874"/>
            <a:ext cx="4036078" cy="2980288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110000"/>
              <a:buFontTx/>
              <a:buBlip>
                <a:blip r:embed="rId3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95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8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90000"/>
              <a:buFontTx/>
              <a:buBlip>
                <a:blip r:embed="rId4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Bild 8" descr="140917_POWERPOINT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67" y="6346813"/>
            <a:ext cx="499342" cy="42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Quad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6" descr="140917_POWERPOIN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71"/>
            <a:ext cx="9809655" cy="693499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226937"/>
            <a:ext cx="8229600" cy="1935713"/>
          </a:xfrm>
        </p:spPr>
        <p:txBody>
          <a:bodyPr anchor="t">
            <a:normAutofit/>
          </a:bodyPr>
          <a:lstStyle>
            <a:lvl1pPr algn="l">
              <a:defRPr lang="en-US" sz="2000" b="0" kern="1200" cap="none" dirty="0">
                <a:solidFill>
                  <a:srgbClr val="003D8F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4538"/>
            <a:ext cx="8229600" cy="48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74638"/>
            <a:ext cx="8229600" cy="469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24"/>
            <a:ext cx="6622869" cy="381271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FGH GmbH | Vortragender | Titel des Vortrags| Veranstaltung/Rahmen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5084" y="6360424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3162650"/>
            <a:ext cx="4068000" cy="2992291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72000"/>
              <a:buFontTx/>
              <a:buBlip>
                <a:blip r:embed="rId3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6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54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55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52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4624745" y="3162651"/>
            <a:ext cx="4068000" cy="2992290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72000"/>
              <a:buFontTx/>
              <a:buBlip>
                <a:blip r:embed="rId3"/>
              </a:buBlip>
              <a:defRPr sz="2000" b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270"/>
              </a:spcBef>
              <a:spcAft>
                <a:spcPts val="270"/>
              </a:spcAft>
              <a:buSzPct val="6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270"/>
              </a:spcBef>
              <a:spcAft>
                <a:spcPts val="270"/>
              </a:spcAft>
              <a:buSzPct val="54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270"/>
              </a:spcBef>
              <a:spcAft>
                <a:spcPts val="270"/>
              </a:spcAft>
              <a:buSzPct val="55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270"/>
              </a:spcBef>
              <a:spcAft>
                <a:spcPts val="270"/>
              </a:spcAft>
              <a:buSzPct val="52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Bild 8" descr="140917_POWERPOINT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67" y="6346813"/>
            <a:ext cx="499342" cy="42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ubtitel + Aufz. Quad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6" descr="140917_POWERPOIN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82"/>
            <a:ext cx="9809655" cy="693499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60424"/>
            <a:ext cx="6629402" cy="38127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FGH GmbH | Langstädtler | </a:t>
            </a:r>
            <a:r>
              <a:rPr lang="de-DE" dirty="0" err="1" smtClean="0"/>
              <a:t>Reliable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Integration </a:t>
            </a:r>
            <a:r>
              <a:rPr lang="de-DE" dirty="0" err="1" smtClean="0"/>
              <a:t>of</a:t>
            </a:r>
            <a:r>
              <a:rPr lang="de-DE" dirty="0" smtClean="0"/>
              <a:t> Wind Power </a:t>
            </a:r>
            <a:r>
              <a:rPr lang="de-DE" dirty="0" err="1" smtClean="0"/>
              <a:t>Plants</a:t>
            </a:r>
            <a:r>
              <a:rPr lang="de-DE" dirty="0" smtClean="0"/>
              <a:t> | </a:t>
            </a:r>
            <a:r>
              <a:rPr lang="en-US" dirty="0" smtClean="0"/>
              <a:t>3rd Izmir Wind Symposium | 08/</a:t>
            </a:r>
            <a:r>
              <a:rPr lang="de-DE" dirty="0" smtClean="0"/>
              <a:t>10/2015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3044" y="6360423"/>
            <a:ext cx="88225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6984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3D8F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die Headline der aktuellen Folie</a:t>
            </a:r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46000"/>
            <a:ext cx="8229600" cy="483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Mögliche Subheadline der aktuellen Folie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842000"/>
          </a:xfrm>
          <a:prstGeom prst="rect">
            <a:avLst/>
          </a:prstGeom>
        </p:spPr>
        <p:txBody>
          <a:bodyPr anchor="t"/>
          <a:lstStyle>
            <a:lvl1pPr marL="342900" indent="-342900">
              <a:buSzPct val="72000"/>
              <a:buFontTx/>
              <a:buBlip>
                <a:blip r:embed="rId3"/>
              </a:buBlip>
              <a:defRPr sz="2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buSzPct val="6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SzPct val="54000"/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SzPct val="55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SzPct val="52000"/>
              <a:buFontTx/>
              <a:buBlip>
                <a:blip r:embed="rId5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Bild 8" descr="140917_POWERPOINT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67" y="6346813"/>
            <a:ext cx="499342" cy="4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0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83" y="2667000"/>
            <a:ext cx="7514035" cy="3650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583" y="6376570"/>
            <a:ext cx="6591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3D8F"/>
                </a:solidFill>
                <a:effectLst/>
                <a:latin typeface="+mn-lt"/>
              </a:defRPr>
            </a:lvl1pPr>
          </a:lstStyle>
          <a:p>
            <a:r>
              <a:rPr lang="de-DE" dirty="0" smtClean="0"/>
              <a:t>FGH GmbH | Vortragender | Titel des Vortrags| Veranstaltung/Rahmen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9" y="6376570"/>
            <a:ext cx="873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8F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Folie </a:t>
            </a:r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9" r:id="rId4"/>
    <p:sldLayoutId id="2147483652" r:id="rId5"/>
    <p:sldLayoutId id="2147483653" r:id="rId6"/>
    <p:sldLayoutId id="214748367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rgbClr val="003D8F"/>
          </a:solidFill>
          <a:effectLst/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rgbClr val="003D8F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685800" y="2076450"/>
            <a:ext cx="8153400" cy="978777"/>
          </a:xfrm>
        </p:spPr>
        <p:txBody>
          <a:bodyPr>
            <a:normAutofit/>
          </a:bodyPr>
          <a:lstStyle/>
          <a:p>
            <a:r>
              <a:rPr lang="de-DE" dirty="0" err="1"/>
              <a:t>WindEurope</a:t>
            </a:r>
            <a:r>
              <a:rPr lang="de-DE" dirty="0"/>
              <a:t> </a:t>
            </a:r>
            <a:r>
              <a:rPr lang="de-DE" dirty="0" err="1"/>
              <a:t>Summit</a:t>
            </a:r>
            <a:r>
              <a:rPr lang="de-DE" dirty="0"/>
              <a:t> 2016</a:t>
            </a:r>
            <a:r>
              <a:rPr lang="en-US" dirty="0"/>
              <a:t>, 27-29 September, Hamburg, Germany</a:t>
            </a:r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85800" y="1519917"/>
            <a:ext cx="7772400" cy="714375"/>
          </a:xfrm>
        </p:spPr>
        <p:txBody>
          <a:bodyPr/>
          <a:lstStyle/>
          <a:p>
            <a:r>
              <a:rPr lang="de-DE" dirty="0"/>
              <a:t>Dipl.-Wirt.-Ing. </a:t>
            </a:r>
            <a:r>
              <a:rPr lang="de-DE" dirty="0" smtClean="0"/>
              <a:t>Frederik </a:t>
            </a:r>
            <a:r>
              <a:rPr lang="de-DE" dirty="0" err="1" smtClean="0"/>
              <a:t>Kalverkamp</a:t>
            </a:r>
            <a:r>
              <a:rPr lang="de-DE" dirty="0"/>
              <a:t/>
            </a:r>
            <a:br>
              <a:rPr lang="de-DE" dirty="0"/>
            </a:br>
            <a:r>
              <a:rPr lang="de-DE" sz="1600" dirty="0"/>
              <a:t>Division Manager </a:t>
            </a:r>
            <a:r>
              <a:rPr lang="de-DE" sz="1600" dirty="0" err="1" smtClean="0"/>
              <a:t>Grid</a:t>
            </a:r>
            <a:r>
              <a:rPr lang="de-DE" sz="1600" dirty="0" smtClean="0"/>
              <a:t> Integration &amp; System Analysis | </a:t>
            </a:r>
            <a:r>
              <a:rPr lang="de-DE" sz="1600" dirty="0"/>
              <a:t>FGH GmbH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97525" y="204560"/>
            <a:ext cx="7815104" cy="1522640"/>
          </a:xfrm>
        </p:spPr>
        <p:txBody>
          <a:bodyPr/>
          <a:lstStyle/>
          <a:p>
            <a:r>
              <a:rPr lang="en-US" sz="3200" dirty="0" err="1"/>
              <a:t>Rubustness</a:t>
            </a:r>
            <a:r>
              <a:rPr lang="en-US" sz="3200" dirty="0"/>
              <a:t> against Overvoltage by Testing </a:t>
            </a:r>
            <a:r>
              <a:rPr lang="en-US" sz="3200" dirty="0" smtClean="0"/>
              <a:t>the HVRT </a:t>
            </a:r>
            <a:r>
              <a:rPr lang="en-US" sz="3200" dirty="0"/>
              <a:t>Capability of Wind Turbines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098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FGH GmbH | Langstädtler | Company Presentation | Information Slides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3" descr="N:\Öffentlichkeit\06 Bilder\fotolia\solaranla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76" y="2609850"/>
            <a:ext cx="2737052" cy="1827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779" y="2624711"/>
            <a:ext cx="2727267" cy="1797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N:\Öffentlichkeit\06 Bilder\fotolia\windrae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1" y="2609850"/>
            <a:ext cx="2729389" cy="1827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4289570" y="5641879"/>
            <a:ext cx="1027422" cy="689414"/>
            <a:chOff x="8012407" y="327266"/>
            <a:chExt cx="1027422" cy="689414"/>
          </a:xfrm>
        </p:grpSpPr>
        <p:pic>
          <p:nvPicPr>
            <p:cNvPr id="11" name="Picture 2" descr="N:\Öffentlichkeit\07 Logos &amp; Piktogramme\Optimiertes Logo_Neck&amp;Heyn\FGH_Logo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0793"/>
            <a:stretch/>
          </p:blipFill>
          <p:spPr bwMode="auto">
            <a:xfrm>
              <a:off x="8012407" y="327266"/>
              <a:ext cx="934021" cy="463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eck 11"/>
            <p:cNvSpPr/>
            <p:nvPr/>
          </p:nvSpPr>
          <p:spPr>
            <a:xfrm rot="3885562">
              <a:off x="8629485" y="606336"/>
              <a:ext cx="352425" cy="4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4564853" y="5810373"/>
            <a:ext cx="1027422" cy="689414"/>
            <a:chOff x="8012407" y="327266"/>
            <a:chExt cx="1027422" cy="689414"/>
          </a:xfrm>
        </p:grpSpPr>
        <p:pic>
          <p:nvPicPr>
            <p:cNvPr id="27" name="Picture 2" descr="N:\Öffentlichkeit\07 Logos &amp; Piktogramme\Optimiertes Logo_Neck&amp;Heyn\FGH_Logo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0793"/>
            <a:stretch/>
          </p:blipFill>
          <p:spPr bwMode="auto">
            <a:xfrm>
              <a:off x="8012407" y="327266"/>
              <a:ext cx="934021" cy="463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>
            <a:xfrm rot="3885562">
              <a:off x="8629485" y="606336"/>
              <a:ext cx="352425" cy="4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Titel 3"/>
          <p:cNvSpPr txBox="1">
            <a:spLocks/>
          </p:cNvSpPr>
          <p:nvPr/>
        </p:nvSpPr>
        <p:spPr>
          <a:xfrm>
            <a:off x="5437357" y="5575289"/>
            <a:ext cx="3201818" cy="6220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1" kern="1200" cap="none">
                <a:ln w="3175" cmpd="sng">
                  <a:noFill/>
                </a:ln>
                <a:solidFill>
                  <a:srgbClr val="003D8F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>
                <a:effectLst>
                  <a:reflection blurRad="6350" stA="50000" endA="300" endPos="50000" dist="25400" dir="5400000" sy="-100000" algn="bl" rotWithShape="0"/>
                </a:effectLst>
              </a:rPr>
              <a:t>r </a:t>
            </a:r>
            <a:r>
              <a:rPr lang="de-DE" sz="4400" dirty="0" err="1" smtClean="0">
                <a:effectLst>
                  <a:reflection blurRad="6350" stA="50000" endA="300" endPos="50000" dist="25400" dir="5400000" sy="-100000" algn="bl" rotWithShape="0"/>
                </a:effectLst>
              </a:rPr>
              <a:t>since</a:t>
            </a:r>
            <a:r>
              <a:rPr lang="de-DE" sz="4400" dirty="0" smtClean="0">
                <a:effectLst>
                  <a:reflection blurRad="6350" stA="50000" endA="300" endPos="50000" dist="25400" dir="5400000" sy="-100000" algn="bl" rotWithShape="0"/>
                </a:effectLst>
              </a:rPr>
              <a:t> 1921</a:t>
            </a:r>
            <a:endParaRPr lang="de-DE" sz="4400" dirty="0">
              <a:effectLst>
                <a:reflection blurRad="6350" stA="50000" endA="300" endPos="50000" dist="25400" dir="5400000" sy="-100000" algn="bl" rotWithShape="0"/>
              </a:effectLst>
            </a:endParaRPr>
          </a:p>
        </p:txBody>
      </p:sp>
      <p:sp>
        <p:nvSpPr>
          <p:cNvPr id="46" name="Titel 3"/>
          <p:cNvSpPr txBox="1">
            <a:spLocks/>
          </p:cNvSpPr>
          <p:nvPr/>
        </p:nvSpPr>
        <p:spPr>
          <a:xfrm>
            <a:off x="3360433" y="5453687"/>
            <a:ext cx="1254675" cy="6220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1" kern="1200" cap="none">
                <a:ln w="3175" cmpd="sng">
                  <a:noFill/>
                </a:ln>
                <a:solidFill>
                  <a:srgbClr val="003D8F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400" dirty="0" smtClean="0">
                <a:effectLst>
                  <a:reflection blurRad="6350" stA="50000" endA="300" endPos="50000" dist="60007" dir="5400000" sy="-100000" algn="bl" rotWithShape="0"/>
                </a:effectLst>
              </a:rPr>
              <a:t>Pion</a:t>
            </a:r>
            <a:endParaRPr lang="de-DE" sz="4400" dirty="0"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49" name="Inhaltsplatzhalter 5"/>
          <p:cNvSpPr>
            <a:spLocks noGrp="1"/>
          </p:cNvSpPr>
          <p:nvPr>
            <p:ph idx="1"/>
          </p:nvPr>
        </p:nvSpPr>
        <p:spPr>
          <a:xfrm>
            <a:off x="641780" y="486229"/>
            <a:ext cx="8229600" cy="20278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dirty="0"/>
              <a:t>Thank you for your attention!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frederik.kalverkamp@fgh-ma.de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www.fgh-gmbh.com |info@fgh-gmbh.com</a:t>
            </a:r>
          </a:p>
        </p:txBody>
      </p:sp>
      <p:sp>
        <p:nvSpPr>
          <p:cNvPr id="48" name="Rechteck 47"/>
          <p:cNvSpPr/>
          <p:nvPr/>
        </p:nvSpPr>
        <p:spPr>
          <a:xfrm>
            <a:off x="419100" y="6331848"/>
            <a:ext cx="8686800" cy="49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N:\Öffentlichkeit\07 Logos &amp; Piktogramme\Optimiertes Logo_Neck&amp;Heyn\FGH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4994504"/>
            <a:ext cx="1868041" cy="15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209376" y="1632856"/>
            <a:ext cx="2717323" cy="699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Visit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booth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2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FGH GmbH | Kalverkamp | WindEurope Summit 2016 </a:t>
            </a:r>
            <a:r>
              <a:rPr lang="en-US" smtClean="0"/>
              <a:t>| 28/09</a:t>
            </a:r>
            <a:r>
              <a:rPr lang="de-DE" smtClean="0"/>
              <a:t>/2016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</a:t>
            </a:r>
            <a:r>
              <a:rPr lang="en-US" dirty="0"/>
              <a:t>and Motivation</a:t>
            </a:r>
          </a:p>
          <a:p>
            <a:r>
              <a:rPr lang="en-US" dirty="0" smtClean="0"/>
              <a:t>HVRT in </a:t>
            </a:r>
            <a:r>
              <a:rPr lang="en-US" dirty="0"/>
              <a:t>Grid Codes</a:t>
            </a:r>
          </a:p>
          <a:p>
            <a:r>
              <a:rPr lang="en-US" dirty="0" smtClean="0"/>
              <a:t>Testing </a:t>
            </a:r>
            <a:r>
              <a:rPr lang="en-US" dirty="0"/>
              <a:t>of HVRT Capability</a:t>
            </a:r>
          </a:p>
          <a:p>
            <a:r>
              <a:rPr lang="en-US" dirty="0" smtClean="0"/>
              <a:t>Experiences </a:t>
            </a:r>
            <a:r>
              <a:rPr lang="en-US" dirty="0"/>
              <a:t>from Prototype Testing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58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FGH GmbH | Kalverkamp | WindEurope Summit 2016 </a:t>
            </a:r>
            <a:r>
              <a:rPr lang="en-US" smtClean="0"/>
              <a:t>| 28/09</a:t>
            </a:r>
            <a:r>
              <a:rPr lang="de-DE" smtClean="0"/>
              <a:t>/2016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ituation </a:t>
            </a:r>
            <a:r>
              <a:rPr lang="de-DE" dirty="0" err="1" smtClean="0"/>
              <a:t>of</a:t>
            </a:r>
            <a:r>
              <a:rPr lang="de-DE" dirty="0" smtClean="0"/>
              <a:t> Fault-Ride-Through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LVRT capability </a:t>
            </a:r>
            <a:r>
              <a:rPr lang="en-US" dirty="0"/>
              <a:t>mandatory requirement for Power Generating Units (PGU) in grid codes</a:t>
            </a:r>
          </a:p>
          <a:p>
            <a:pPr lvl="1"/>
            <a:r>
              <a:rPr lang="en-US" dirty="0" smtClean="0"/>
              <a:t>Disconnection </a:t>
            </a:r>
            <a:r>
              <a:rPr lang="en-US" dirty="0"/>
              <a:t>threatens grid stability</a:t>
            </a:r>
          </a:p>
          <a:p>
            <a:r>
              <a:rPr lang="en-US" dirty="0" smtClean="0"/>
              <a:t>LVRT testing </a:t>
            </a:r>
            <a:r>
              <a:rPr lang="en-US" dirty="0"/>
              <a:t>equipment and procedures have been developed </a:t>
            </a:r>
            <a:r>
              <a:rPr lang="en-US" dirty="0" smtClean="0"/>
              <a:t>by FGH already in 2003 </a:t>
            </a:r>
          </a:p>
          <a:p>
            <a:pPr lvl="1"/>
            <a:r>
              <a:rPr lang="en-US" dirty="0" smtClean="0"/>
              <a:t>Internationally standardized about 10 </a:t>
            </a:r>
            <a:r>
              <a:rPr lang="en-US" dirty="0"/>
              <a:t>years ago (IEC 61400-21)</a:t>
            </a:r>
          </a:p>
          <a:p>
            <a:r>
              <a:rPr lang="en-US" dirty="0"/>
              <a:t>Today new challenges with further </a:t>
            </a:r>
            <a:r>
              <a:rPr lang="en-US" dirty="0" smtClean="0"/>
              <a:t>penetration of dispersed power generators</a:t>
            </a:r>
            <a:endParaRPr lang="en-US" dirty="0"/>
          </a:p>
          <a:p>
            <a:pPr lvl="1"/>
            <a:r>
              <a:rPr lang="en-US" dirty="0" smtClean="0"/>
              <a:t>Temporary </a:t>
            </a:r>
            <a:r>
              <a:rPr lang="en-US" dirty="0"/>
              <a:t>overvoltage in high voltage systems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grid code developments and requirements</a:t>
            </a:r>
          </a:p>
          <a:p>
            <a:pPr lvl="1"/>
            <a:r>
              <a:rPr lang="en-US" dirty="0" smtClean="0"/>
              <a:t>2015 </a:t>
            </a:r>
            <a:r>
              <a:rPr lang="en-US" dirty="0"/>
              <a:t>in Germany: VDE-AR-N 4120 (110 kV)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53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FGH GmbH | Kalverkamp | WindEurope Summit 2016 </a:t>
            </a:r>
            <a:r>
              <a:rPr lang="en-US" smtClean="0"/>
              <a:t>| 28/09</a:t>
            </a:r>
            <a:r>
              <a:rPr lang="de-DE" smtClean="0"/>
              <a:t>/2016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Relevance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Overvoltage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HVRT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228703"/>
            <a:ext cx="8229600" cy="562929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Overvoltage </a:t>
            </a:r>
            <a:r>
              <a:rPr lang="en-US" dirty="0"/>
              <a:t>due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capacities </a:t>
            </a:r>
            <a:r>
              <a:rPr lang="en-US" dirty="0" smtClean="0"/>
              <a:t>combined with </a:t>
            </a:r>
            <a:br>
              <a:rPr lang="en-US" dirty="0" smtClean="0"/>
            </a:br>
            <a:r>
              <a:rPr lang="en-US" dirty="0" smtClean="0"/>
              <a:t>load </a:t>
            </a:r>
            <a:r>
              <a:rPr lang="en-US" dirty="0"/>
              <a:t>shedding or </a:t>
            </a:r>
            <a:r>
              <a:rPr lang="en-US" dirty="0" smtClean="0"/>
              <a:t>generation </a:t>
            </a:r>
            <a:r>
              <a:rPr lang="en-US" dirty="0"/>
              <a:t>tripping </a:t>
            </a:r>
            <a:endParaRPr lang="en-US" dirty="0" smtClean="0"/>
          </a:p>
          <a:p>
            <a:pPr lvl="1"/>
            <a:r>
              <a:rPr lang="en-US" dirty="0" smtClean="0"/>
              <a:t>Voltage </a:t>
            </a:r>
            <a:r>
              <a:rPr lang="en-US" dirty="0"/>
              <a:t>recovery after fault </a:t>
            </a:r>
            <a:r>
              <a:rPr lang="en-US" dirty="0" smtClean="0"/>
              <a:t>clearance</a:t>
            </a:r>
            <a:endParaRPr lang="en-US" dirty="0"/>
          </a:p>
          <a:p>
            <a:r>
              <a:rPr lang="en-US" dirty="0" smtClean="0"/>
              <a:t>Difference </a:t>
            </a:r>
            <a:r>
              <a:rPr lang="en-US" dirty="0"/>
              <a:t>in terms of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duration (</a:t>
            </a:r>
            <a:r>
              <a:rPr lang="en-US" dirty="0" err="1"/>
              <a:t>ms</a:t>
            </a:r>
            <a:r>
              <a:rPr lang="en-US" dirty="0"/>
              <a:t>…min)</a:t>
            </a:r>
          </a:p>
          <a:p>
            <a:pPr lvl="1"/>
            <a:r>
              <a:rPr lang="en-US" dirty="0" smtClean="0"/>
              <a:t>Location </a:t>
            </a:r>
            <a:r>
              <a:rPr lang="en-US" dirty="0"/>
              <a:t>and propagation </a:t>
            </a:r>
          </a:p>
          <a:p>
            <a:r>
              <a:rPr lang="en-US" dirty="0" smtClean="0"/>
              <a:t>Incident </a:t>
            </a:r>
            <a:r>
              <a:rPr lang="en-US" dirty="0"/>
              <a:t>in Germany (2012)</a:t>
            </a:r>
          </a:p>
          <a:p>
            <a:pPr lvl="1"/>
            <a:r>
              <a:rPr lang="en-US" dirty="0" smtClean="0"/>
              <a:t>Capacitive </a:t>
            </a:r>
            <a:r>
              <a:rPr lang="en-US" dirty="0"/>
              <a:t>voltage boost after </a:t>
            </a:r>
            <a:r>
              <a:rPr lang="en-US" dirty="0" smtClean="0"/>
              <a:t>2ph</a:t>
            </a:r>
            <a:br>
              <a:rPr lang="en-US" dirty="0" smtClean="0"/>
            </a:br>
            <a:r>
              <a:rPr lang="en-US" dirty="0" smtClean="0"/>
              <a:t>fault </a:t>
            </a:r>
            <a:r>
              <a:rPr lang="en-US" dirty="0"/>
              <a:t>with loss of 1.7 GW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 	HVRT </a:t>
            </a:r>
            <a:r>
              <a:rPr lang="de-DE" dirty="0" err="1" smtClean="0">
                <a:sym typeface="Wingdings" panose="05000000000000000000" pitchFamily="2" charset="2"/>
              </a:rPr>
              <a:t>capability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reduces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risk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	</a:t>
            </a:r>
            <a:r>
              <a:rPr lang="de-DE" dirty="0" err="1" smtClean="0">
                <a:sym typeface="Wingdings" panose="05000000000000000000" pitchFamily="2" charset="2"/>
              </a:rPr>
              <a:t>generation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tripping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42" y="1161900"/>
            <a:ext cx="3538357" cy="33818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b="14129"/>
          <a:stretch/>
        </p:blipFill>
        <p:spPr>
          <a:xfrm>
            <a:off x="5468858" y="4449385"/>
            <a:ext cx="3504252" cy="18524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6200000">
            <a:off x="4752210" y="5499201"/>
            <a:ext cx="1249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v</a:t>
            </a:r>
            <a:r>
              <a:rPr lang="de-DE" sz="1600" dirty="0" err="1" smtClean="0"/>
              <a:t>oltage</a:t>
            </a:r>
            <a:r>
              <a:rPr lang="de-DE" sz="1600" dirty="0" smtClean="0"/>
              <a:t> in kV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8358839" y="5980371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time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134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FGH GmbH | Kalverkamp | WindEurope Summit 2016 </a:t>
            </a:r>
            <a:r>
              <a:rPr lang="en-US" smtClean="0"/>
              <a:t>| 28/09</a:t>
            </a:r>
            <a:r>
              <a:rPr lang="de-DE" smtClean="0"/>
              <a:t>/2016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HVRT </a:t>
            </a:r>
            <a:r>
              <a:rPr lang="de-DE" dirty="0" smtClean="0"/>
              <a:t>in </a:t>
            </a:r>
            <a:r>
              <a:rPr lang="de-DE" dirty="0" err="1"/>
              <a:t>Grid</a:t>
            </a:r>
            <a:r>
              <a:rPr lang="de-DE" dirty="0"/>
              <a:t> Codes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: </a:t>
            </a:r>
            <a:r>
              <a:rPr lang="de-DE" dirty="0"/>
              <a:t>HVRT </a:t>
            </a:r>
            <a:r>
              <a:rPr lang="de-DE" dirty="0" err="1"/>
              <a:t>capability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in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codes</a:t>
            </a:r>
            <a:r>
              <a:rPr lang="de-DE" dirty="0"/>
              <a:t> (</a:t>
            </a:r>
            <a:r>
              <a:rPr lang="de-DE" dirty="0" err="1"/>
              <a:t>comparable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LVRT 2003) </a:t>
            </a:r>
          </a:p>
          <a:p>
            <a:r>
              <a:rPr lang="de-DE" dirty="0"/>
              <a:t>In </a:t>
            </a:r>
            <a:r>
              <a:rPr lang="de-DE" dirty="0" err="1"/>
              <a:t>focus</a:t>
            </a:r>
            <a:r>
              <a:rPr lang="de-DE" dirty="0"/>
              <a:t>: VDE-AR-N 4120 </a:t>
            </a:r>
            <a:r>
              <a:rPr lang="de-DE" dirty="0" err="1"/>
              <a:t>specifies</a:t>
            </a:r>
            <a:r>
              <a:rPr lang="de-DE" dirty="0"/>
              <a:t>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support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PGUs </a:t>
            </a:r>
            <a:r>
              <a:rPr lang="de-DE" dirty="0" err="1"/>
              <a:t>with</a:t>
            </a:r>
            <a:r>
              <a:rPr lang="de-DE" dirty="0"/>
              <a:t> LVRT </a:t>
            </a:r>
            <a:r>
              <a:rPr lang="de-DE" dirty="0" err="1"/>
              <a:t>and</a:t>
            </a:r>
            <a:r>
              <a:rPr lang="de-DE" dirty="0"/>
              <a:t> HVRT </a:t>
            </a:r>
            <a:r>
              <a:rPr lang="de-DE" dirty="0" err="1"/>
              <a:t>capability</a:t>
            </a:r>
            <a:endParaRPr lang="de-DE" dirty="0"/>
          </a:p>
          <a:p>
            <a:pPr lvl="1"/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130%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100 </a:t>
            </a:r>
            <a:r>
              <a:rPr lang="de-DE" dirty="0" err="1"/>
              <a:t>ms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125%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60 s</a:t>
            </a:r>
          </a:p>
          <a:p>
            <a:pPr lvl="1"/>
            <a:r>
              <a:rPr lang="de-DE" dirty="0" err="1" smtClean="0"/>
              <a:t>Reactive</a:t>
            </a:r>
            <a:r>
              <a:rPr lang="de-DE" dirty="0" smtClean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injection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</a:t>
            </a:r>
            <a:r>
              <a:rPr lang="de-DE" dirty="0"/>
              <a:t>HVRT -&gt; </a:t>
            </a:r>
            <a:r>
              <a:rPr lang="de-DE" dirty="0" err="1"/>
              <a:t>under-excited</a:t>
            </a:r>
            <a:r>
              <a:rPr lang="de-DE" dirty="0"/>
              <a:t>) </a:t>
            </a:r>
          </a:p>
          <a:p>
            <a:r>
              <a:rPr lang="de-DE" dirty="0"/>
              <a:t>HVRT in IT, RSA, AUS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discussed</a:t>
            </a:r>
            <a:r>
              <a:rPr lang="de-DE" dirty="0"/>
              <a:t>: USA, DK)</a:t>
            </a:r>
          </a:p>
          <a:p>
            <a:r>
              <a:rPr lang="de-DE" dirty="0" smtClean="0"/>
              <a:t>European Network Code </a:t>
            </a:r>
            <a:r>
              <a:rPr lang="de-DE" dirty="0" err="1" smtClean="0"/>
              <a:t>RfG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requirement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/>
              <a:t>(!)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12" y="2903786"/>
            <a:ext cx="5297587" cy="300477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495096" y="5755860"/>
            <a:ext cx="1293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Source: VDE 4120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3154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/>
          <a:stretch/>
        </p:blipFill>
        <p:spPr bwMode="auto">
          <a:xfrm>
            <a:off x="3771899" y="2047600"/>
            <a:ext cx="5372101" cy="3051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FGH GmbH | Kalverkamp | WindEurope Summit 2016 </a:t>
            </a:r>
            <a:r>
              <a:rPr lang="en-US" smtClean="0"/>
              <a:t>| 28/09</a:t>
            </a:r>
            <a:r>
              <a:rPr lang="de-DE" smtClean="0"/>
              <a:t>/2016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HVRT </a:t>
            </a:r>
            <a:r>
              <a:rPr lang="de-DE" dirty="0" err="1"/>
              <a:t>Capability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Equipment design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1" y="1228703"/>
            <a:ext cx="3672114" cy="5038897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FGH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/>
              <a:t>LVRT </a:t>
            </a:r>
            <a:r>
              <a:rPr lang="de-DE" dirty="0" err="1"/>
              <a:t>setup</a:t>
            </a:r>
            <a:endParaRPr lang="de-DE" dirty="0"/>
          </a:p>
          <a:p>
            <a:r>
              <a:rPr lang="de-DE" dirty="0" err="1"/>
              <a:t>Overvoltage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capacitive</a:t>
            </a:r>
            <a:r>
              <a:rPr lang="de-DE" dirty="0"/>
              <a:t> </a:t>
            </a:r>
            <a:r>
              <a:rPr lang="de-DE" dirty="0" err="1"/>
              <a:t>charging</a:t>
            </a:r>
            <a:r>
              <a:rPr lang="de-DE" dirty="0"/>
              <a:t> (</a:t>
            </a:r>
            <a:r>
              <a:rPr lang="de-DE" dirty="0" err="1"/>
              <a:t>Ferranti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)</a:t>
            </a:r>
          </a:p>
          <a:p>
            <a:r>
              <a:rPr lang="de-DE" dirty="0"/>
              <a:t>Also </a:t>
            </a:r>
            <a:r>
              <a:rPr lang="de-DE" dirty="0" err="1"/>
              <a:t>add</a:t>
            </a:r>
            <a:r>
              <a:rPr lang="de-DE" dirty="0"/>
              <a:t>-on </a:t>
            </a:r>
            <a:r>
              <a:rPr lang="de-DE" dirty="0" err="1"/>
              <a:t>solution</a:t>
            </a:r>
            <a:r>
              <a:rPr lang="de-DE" dirty="0"/>
              <a:t> (redundant </a:t>
            </a:r>
            <a:r>
              <a:rPr lang="de-DE" dirty="0" err="1"/>
              <a:t>components</a:t>
            </a:r>
            <a:r>
              <a:rPr lang="de-DE" dirty="0"/>
              <a:t>)</a:t>
            </a:r>
          </a:p>
          <a:p>
            <a:r>
              <a:rPr lang="de-DE" dirty="0"/>
              <a:t>Modular </a:t>
            </a:r>
            <a:r>
              <a:rPr lang="de-DE" dirty="0" err="1"/>
              <a:t>layout</a:t>
            </a:r>
            <a:r>
              <a:rPr lang="de-DE" dirty="0"/>
              <a:t>, </a:t>
            </a:r>
            <a:r>
              <a:rPr lang="de-DE" dirty="0" err="1"/>
              <a:t>scalable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flexible</a:t>
            </a:r>
          </a:p>
          <a:p>
            <a:r>
              <a:rPr lang="de-DE" dirty="0"/>
              <a:t>Max. design:</a:t>
            </a:r>
            <a:br>
              <a:rPr lang="de-DE" dirty="0"/>
            </a:br>
            <a:r>
              <a:rPr lang="de-DE" dirty="0"/>
              <a:t>200% </a:t>
            </a:r>
            <a:r>
              <a:rPr lang="de-DE" dirty="0" err="1"/>
              <a:t>Un</a:t>
            </a:r>
            <a:r>
              <a:rPr lang="de-DE" dirty="0"/>
              <a:t>, 35 kV 10 MVA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610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FGH GmbH | Kalverkamp | WindEurope Summit 2016 </a:t>
            </a:r>
            <a:r>
              <a:rPr lang="en-US" smtClean="0"/>
              <a:t>| 28/09</a:t>
            </a:r>
            <a:r>
              <a:rPr lang="de-DE" smtClean="0"/>
              <a:t>/2016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Experiences</a:t>
            </a:r>
            <a:r>
              <a:rPr lang="de-DE" dirty="0"/>
              <a:t> in HVRT </a:t>
            </a:r>
            <a:r>
              <a:rPr lang="de-DE" dirty="0" err="1"/>
              <a:t>Testing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Pilot Projects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228703"/>
            <a:ext cx="4413770" cy="5629297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ENERCON WT 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HVRT prototype </a:t>
            </a:r>
            <a:r>
              <a:rPr lang="de-DE" dirty="0" err="1"/>
              <a:t>testlab</a:t>
            </a:r>
            <a:endParaRPr lang="de-DE" dirty="0"/>
          </a:p>
          <a:p>
            <a:r>
              <a:rPr lang="de-DE" dirty="0"/>
              <a:t>&gt;100 </a:t>
            </a:r>
            <a:r>
              <a:rPr lang="de-DE" dirty="0" err="1"/>
              <a:t>tests</a:t>
            </a:r>
            <a:r>
              <a:rPr lang="de-DE" dirty="0"/>
              <a:t>,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140% </a:t>
            </a:r>
            <a:r>
              <a:rPr lang="de-DE" dirty="0" err="1"/>
              <a:t>Un</a:t>
            </a:r>
            <a:endParaRPr lang="de-DE" dirty="0"/>
          </a:p>
          <a:p>
            <a:pPr lvl="1"/>
            <a:r>
              <a:rPr lang="de-DE" dirty="0" err="1" smtClean="0"/>
              <a:t>Modified</a:t>
            </a:r>
            <a:r>
              <a:rPr lang="de-DE" dirty="0" smtClean="0"/>
              <a:t> </a:t>
            </a:r>
            <a:r>
              <a:rPr lang="de-DE" dirty="0" err="1"/>
              <a:t>switching</a:t>
            </a:r>
            <a:r>
              <a:rPr lang="de-DE" dirty="0"/>
              <a:t> </a:t>
            </a:r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reach</a:t>
            </a:r>
            <a:r>
              <a:rPr lang="de-DE" dirty="0" smtClean="0"/>
              <a:t> </a:t>
            </a:r>
            <a:r>
              <a:rPr lang="de-DE" dirty="0" err="1"/>
              <a:t>rectangular</a:t>
            </a:r>
            <a:r>
              <a:rPr lang="de-DE" dirty="0"/>
              <a:t> </a:t>
            </a:r>
            <a:r>
              <a:rPr lang="de-DE" dirty="0" err="1"/>
              <a:t>voltage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/>
              <a:t>overshooting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transients</a:t>
            </a:r>
            <a:endParaRPr lang="de-DE" dirty="0"/>
          </a:p>
          <a:p>
            <a:pPr lvl="1"/>
            <a:r>
              <a:rPr lang="de-DE" dirty="0" smtClean="0"/>
              <a:t>Saturation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transformer</a:t>
            </a:r>
            <a:r>
              <a:rPr lang="de-DE" dirty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 </a:t>
            </a:r>
            <a:r>
              <a:rPr lang="de-DE" dirty="0" err="1"/>
              <a:t>distorted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limited </a:t>
            </a:r>
            <a:br>
              <a:rPr lang="de-DE" dirty="0"/>
            </a:b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/>
              <a:t>voltage</a:t>
            </a:r>
            <a:r>
              <a:rPr lang="de-DE" dirty="0"/>
              <a:t> (max.124% </a:t>
            </a:r>
            <a:r>
              <a:rPr lang="de-DE" dirty="0" err="1"/>
              <a:t>Un</a:t>
            </a:r>
            <a:r>
              <a:rPr lang="de-DE" dirty="0"/>
              <a:t>)</a:t>
            </a:r>
          </a:p>
          <a:p>
            <a:pPr lvl="1"/>
            <a:r>
              <a:rPr lang="de-DE" dirty="0" err="1" smtClean="0"/>
              <a:t>Electrical</a:t>
            </a:r>
            <a:r>
              <a:rPr lang="de-DE" dirty="0" smtClean="0"/>
              <a:t> 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resonances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/>
              <a:t>influences</a:t>
            </a:r>
            <a:r>
              <a:rPr lang="de-DE" dirty="0"/>
              <a:t> in ripple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Adequate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damping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mitigating</a:t>
            </a:r>
            <a:r>
              <a:rPr lang="de-DE" dirty="0" smtClean="0">
                <a:sym typeface="Wingdings" panose="05000000000000000000" pitchFamily="2" charset="2"/>
              </a:rPr>
              <a:t> 	     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	      </a:t>
            </a:r>
            <a:r>
              <a:rPr lang="de-DE" dirty="0" err="1" smtClean="0">
                <a:sym typeface="Wingdings" panose="05000000000000000000" pitchFamily="2" charset="2"/>
              </a:rPr>
              <a:t>resonances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important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system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	      design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preparation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8" y="3925163"/>
            <a:ext cx="4032253" cy="22128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70" y="1016597"/>
            <a:ext cx="3943741" cy="28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5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FGH GmbH | Kalverkamp | WindEurope Summit 2016 </a:t>
            </a:r>
            <a:r>
              <a:rPr lang="en-US" smtClean="0"/>
              <a:t>| 28/09</a:t>
            </a:r>
            <a:r>
              <a:rPr lang="de-DE" smtClean="0"/>
              <a:t>/2016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Experiences</a:t>
            </a:r>
            <a:r>
              <a:rPr lang="de-DE" dirty="0"/>
              <a:t> in HVRT </a:t>
            </a:r>
            <a:r>
              <a:rPr lang="de-DE" dirty="0" err="1"/>
              <a:t>Testing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Grid</a:t>
            </a:r>
            <a:r>
              <a:rPr lang="de-DE" dirty="0" smtClean="0"/>
              <a:t> Code Compliance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1" y="1228703"/>
            <a:ext cx="3018970" cy="503889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Behavior </a:t>
            </a:r>
            <a:r>
              <a:rPr lang="en-US" dirty="0"/>
              <a:t>of wind </a:t>
            </a:r>
            <a:br>
              <a:rPr lang="en-US" dirty="0"/>
            </a:br>
            <a:r>
              <a:rPr lang="en-US" dirty="0"/>
              <a:t>turbine according </a:t>
            </a:r>
            <a:br>
              <a:rPr lang="en-US" dirty="0"/>
            </a:br>
            <a:r>
              <a:rPr lang="en-US" dirty="0"/>
              <a:t>to requirements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disconnection</a:t>
            </a:r>
          </a:p>
          <a:p>
            <a:pPr lvl="1"/>
            <a:r>
              <a:rPr lang="en-US" dirty="0" smtClean="0"/>
              <a:t>voltage </a:t>
            </a:r>
            <a:r>
              <a:rPr lang="en-US" dirty="0"/>
              <a:t>distortion </a:t>
            </a:r>
            <a:r>
              <a:rPr lang="en-US" dirty="0" smtClean="0"/>
              <a:t>without </a:t>
            </a:r>
            <a:r>
              <a:rPr lang="en-US" dirty="0"/>
              <a:t>influence</a:t>
            </a:r>
          </a:p>
          <a:p>
            <a:pPr lvl="1"/>
            <a:r>
              <a:rPr lang="en-US" dirty="0" smtClean="0"/>
              <a:t>adequate </a:t>
            </a:r>
            <a:r>
              <a:rPr lang="en-US" dirty="0"/>
              <a:t>under-exited </a:t>
            </a:r>
            <a:r>
              <a:rPr lang="en-US" dirty="0" smtClean="0"/>
              <a:t>reactive </a:t>
            </a:r>
            <a:r>
              <a:rPr lang="en-US" dirty="0"/>
              <a:t>current </a:t>
            </a: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23" y="1836801"/>
            <a:ext cx="4953000" cy="32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7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FGH GmbH | Kalverkamp | WindEurope Summit 2016 </a:t>
            </a:r>
            <a:r>
              <a:rPr lang="en-US" smtClean="0"/>
              <a:t>| 28/09</a:t>
            </a:r>
            <a:r>
              <a:rPr lang="de-DE" smtClean="0"/>
              <a:t>/2016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HVRT </a:t>
            </a:r>
            <a:r>
              <a:rPr lang="en-US" dirty="0"/>
              <a:t>is crucial capability and subject to grid codes</a:t>
            </a:r>
          </a:p>
          <a:p>
            <a:pPr lvl="1"/>
            <a:r>
              <a:rPr lang="en-US" dirty="0" smtClean="0"/>
              <a:t>Justification </a:t>
            </a:r>
            <a:r>
              <a:rPr lang="en-US" dirty="0"/>
              <a:t>due to high decentralization or system characteristics</a:t>
            </a:r>
          </a:p>
          <a:p>
            <a:r>
              <a:rPr lang="en-US" dirty="0"/>
              <a:t>Compliance testing is needed</a:t>
            </a:r>
          </a:p>
          <a:p>
            <a:r>
              <a:rPr lang="en-US" dirty="0"/>
              <a:t>HVRT </a:t>
            </a:r>
            <a:r>
              <a:rPr lang="en-US" dirty="0" err="1"/>
              <a:t>testlabs</a:t>
            </a:r>
            <a:r>
              <a:rPr lang="en-US" dirty="0"/>
              <a:t> available and successful in performance</a:t>
            </a:r>
          </a:p>
          <a:p>
            <a:pPr lvl="1"/>
            <a:r>
              <a:rPr lang="en-US" dirty="0" smtClean="0"/>
              <a:t>Appropriate </a:t>
            </a:r>
            <a:r>
              <a:rPr lang="en-US" dirty="0"/>
              <a:t>setup design important to prevent grid repercussion</a:t>
            </a:r>
          </a:p>
          <a:p>
            <a:r>
              <a:rPr lang="en-US" dirty="0"/>
              <a:t>Grid codes and testing guidelines shall take saturation effects of transformers into account</a:t>
            </a:r>
          </a:p>
          <a:p>
            <a:pPr lvl="1"/>
            <a:r>
              <a:rPr lang="en-US" dirty="0" smtClean="0"/>
              <a:t>Max</a:t>
            </a:r>
            <a:r>
              <a:rPr lang="en-US" dirty="0"/>
              <a:t>. overvoltage, time duration, fault types </a:t>
            </a:r>
          </a:p>
          <a:p>
            <a:r>
              <a:rPr lang="en-US" dirty="0"/>
              <a:t>Further investigation of technologies (DFIG) in terms of configuration and control strategies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639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GH Design">
  <a:themeElements>
    <a:clrScheme name="FGH Farben">
      <a:dk1>
        <a:srgbClr val="000000"/>
      </a:dk1>
      <a:lt1>
        <a:sysClr val="window" lastClr="FFFFFF"/>
      </a:lt1>
      <a:dk2>
        <a:srgbClr val="B3B3B3"/>
      </a:dk2>
      <a:lt2>
        <a:srgbClr val="E6E6E6"/>
      </a:lt2>
      <a:accent1>
        <a:srgbClr val="003D90"/>
      </a:accent1>
      <a:accent2>
        <a:srgbClr val="668BBC"/>
      </a:accent2>
      <a:accent3>
        <a:srgbClr val="B3C5DE"/>
      </a:accent3>
      <a:accent4>
        <a:srgbClr val="FFA000"/>
      </a:accent4>
      <a:accent5>
        <a:srgbClr val="FFC766"/>
      </a:accent5>
      <a:accent6>
        <a:srgbClr val="FFE380"/>
      </a:accent6>
      <a:hlink>
        <a:srgbClr val="003D90"/>
      </a:hlink>
      <a:folHlink>
        <a:srgbClr val="668B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HG-Folienmaster.pptx" id="{95B91492-675C-4405-92D6-37570A1A79C2}" vid="{1D0E894D-3CE9-49E7-A3E7-3F68B706C7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FHG-Folienmaster</Template>
  <TotalTime>0</TotalTime>
  <Words>450</Words>
  <Application>Microsoft Office PowerPoint</Application>
  <PresentationFormat>Bildschirmpräsentation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FGH Design</vt:lpstr>
      <vt:lpstr>PowerPoint-Präsentation</vt:lpstr>
      <vt:lpstr>Agenda</vt:lpstr>
      <vt:lpstr>Introduction</vt:lpstr>
      <vt:lpstr>Motivation</vt:lpstr>
      <vt:lpstr>HVRT in Grid Codes</vt:lpstr>
      <vt:lpstr>Testing of HVRT Capability</vt:lpstr>
      <vt:lpstr>Experiences in HVRT Testing</vt:lpstr>
      <vt:lpstr>Experiences in HVRT Testing</vt:lpstr>
      <vt:lpstr>Conclusion</vt:lpstr>
      <vt:lpstr>PowerPoint-Präsentation</vt:lpstr>
    </vt:vector>
  </TitlesOfParts>
  <Manager>(C) 2014 N&amp;H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Sühs</dc:creator>
  <cp:lastModifiedBy>Julian Langstädtler</cp:lastModifiedBy>
  <cp:revision>281</cp:revision>
  <dcterms:created xsi:type="dcterms:W3CDTF">2014-11-07T11:51:04Z</dcterms:created>
  <dcterms:modified xsi:type="dcterms:W3CDTF">2016-07-12T07:09:57Z</dcterms:modified>
  <cp:contentStatus>(C) 2014 N&amp;H</cp:contentStatus>
</cp:coreProperties>
</file>