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1.xml" ContentType="application/vnd.openxmlformats-officedocument.presentationml.tags+xml"/>
  <Override PartName="/ppt/notesSlides/notesSlide1.xml" ContentType="application/vnd.openxmlformats-officedocument.presentationml.notesSlide+xml"/>
  <Override PartName="/ppt/tags/tag92.xml" ContentType="application/vnd.openxmlformats-officedocument.presentationml.tags+xml"/>
  <Override PartName="/ppt/notesSlides/notesSlide2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9"/>
  </p:sldMasterIdLst>
  <p:notesMasterIdLst>
    <p:notesMasterId r:id="rId34"/>
  </p:notesMasterIdLst>
  <p:handoutMasterIdLst>
    <p:handoutMasterId r:id="rId35"/>
  </p:handoutMasterIdLst>
  <p:sldIdLst>
    <p:sldId id="931" r:id="rId20"/>
    <p:sldId id="906" r:id="rId21"/>
    <p:sldId id="936" r:id="rId22"/>
    <p:sldId id="939" r:id="rId23"/>
    <p:sldId id="940" r:id="rId24"/>
    <p:sldId id="941" r:id="rId25"/>
    <p:sldId id="942" r:id="rId26"/>
    <p:sldId id="943" r:id="rId27"/>
    <p:sldId id="944" r:id="rId28"/>
    <p:sldId id="945" r:id="rId29"/>
    <p:sldId id="946" r:id="rId30"/>
    <p:sldId id="897" r:id="rId31"/>
    <p:sldId id="948" r:id="rId32"/>
    <p:sldId id="949" r:id="rId33"/>
  </p:sldIdLst>
  <p:sldSz cx="9144000" cy="6858000" type="screen4x3"/>
  <p:notesSz cx="7099300" cy="10234613"/>
  <p:custDataLst>
    <p:custData r:id="rId12"/>
    <p:tags r:id="rId36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>
          <p15:clr>
            <a:srgbClr val="A4A3A4"/>
          </p15:clr>
        </p15:guide>
        <p15:guide id="2" orient="horz" pos="2432">
          <p15:clr>
            <a:srgbClr val="A4A3A4"/>
          </p15:clr>
        </p15:guide>
        <p15:guide id="3" orient="horz" pos="2341">
          <p15:clr>
            <a:srgbClr val="A4A3A4"/>
          </p15:clr>
        </p15:guide>
        <p15:guide id="4" orient="horz" pos="89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618">
          <p15:clr>
            <a:srgbClr val="A4A3A4"/>
          </p15:clr>
        </p15:guide>
        <p15:guide id="7" pos="340">
          <p15:clr>
            <a:srgbClr val="A4A3A4"/>
          </p15:clr>
        </p15:guide>
        <p15:guide id="8" pos="2880">
          <p15:clr>
            <a:srgbClr val="A4A3A4"/>
          </p15:clr>
        </p15:guide>
        <p15:guide id="9" pos="2971">
          <p15:clr>
            <a:srgbClr val="A4A3A4"/>
          </p15:clr>
        </p15:guide>
        <p15:guide id="10" pos="5511">
          <p15:clr>
            <a:srgbClr val="A4A3A4"/>
          </p15:clr>
        </p15:guide>
        <p15:guide id="11" orient="horz" pos="1071">
          <p15:clr>
            <a:srgbClr val="A4A3A4"/>
          </p15:clr>
        </p15:guide>
        <p15:guide id="12" orient="horz" pos="3702">
          <p15:clr>
            <a:srgbClr val="A4A3A4"/>
          </p15:clr>
        </p15:guide>
        <p15:guide id="13" pos="4604">
          <p15:clr>
            <a:srgbClr val="A4A3A4"/>
          </p15:clr>
        </p15:guide>
        <p15:guide id="14" pos="36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707" autoAdjust="0"/>
  </p:normalViewPr>
  <p:slideViewPr>
    <p:cSldViewPr snapToGrid="0" snapToObjects="1" showGuides="1">
      <p:cViewPr varScale="1">
        <p:scale>
          <a:sx n="86" d="100"/>
          <a:sy n="86" d="100"/>
        </p:scale>
        <p:origin x="210" y="96"/>
      </p:cViewPr>
      <p:guideLst>
        <p:guide orient="horz" pos="3884"/>
        <p:guide orient="horz" pos="2432"/>
        <p:guide orient="horz" pos="2341"/>
        <p:guide orient="horz" pos="890"/>
        <p:guide orient="horz" pos="210"/>
        <p:guide orient="horz" pos="618"/>
        <p:guide pos="340"/>
        <p:guide pos="2880"/>
        <p:guide pos="2971"/>
        <p:guide pos="5511"/>
        <p:guide orient="horz" pos="1071"/>
        <p:guide orient="horz" pos="3702"/>
        <p:guide pos="4604"/>
        <p:guide pos="3651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-3708" y="-114"/>
      </p:cViewPr>
      <p:guideLst>
        <p:guide orient="horz" pos="3224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7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tags" Target="tags/tag1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1.xml"/><Relationship Id="rId31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50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Textmasterformate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219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Notizen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6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8509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65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4.wmf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tags" Target="../tags/tag38.xml"/><Relationship Id="rId11" Type="http://schemas.openxmlformats.org/officeDocument/2006/relationships/image" Target="../media/image3.jpeg"/><Relationship Id="rId5" Type="http://schemas.openxmlformats.org/officeDocument/2006/relationships/tags" Target="../tags/tag37.xml"/><Relationship Id="rId10" Type="http://schemas.openxmlformats.org/officeDocument/2006/relationships/image" Target="../media/image1.emf"/><Relationship Id="rId4" Type="http://schemas.openxmlformats.org/officeDocument/2006/relationships/tags" Target="../tags/tag36.xml"/><Relationship Id="rId9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customXml" Target="../../customXml/item17.xml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customXml" Target="../../customXml/item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customXml" Target="../../customXml/item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customXml" Target="../../customXml/item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customXml" Target="../../customXml/item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customXml" Target="../../customXml/item9.xml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customXml" Target="../../customXml/item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customXml" Target="../../customXml/item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customXml" Target="../../customXml/item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4.xml"/><Relationship Id="rId4" Type="http://schemas.openxmlformats.org/officeDocument/2006/relationships/tags" Target="../tags/tag8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.wmf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customXml" Target="../../customXml/item13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image" Target="../media/image4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customXml" Target="../../customXml/item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customXml" Target="../../customXml/item1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750684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think-cell Folie" r:id="rId9" imgW="270" imgH="270" progId="TCLayout.ActiveDocument.1">
                  <p:embed/>
                </p:oleObj>
              </mc:Choice>
              <mc:Fallback>
                <p:oleObj name="think-cell Foli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Picture 226" descr="C:\Users\rinne00a\Desktop\SOV\Faraday.jpg"/>
          <p:cNvPicPr>
            <a:picLocks noChangeAspect="1" noChangeArrowheads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5796" r="37061" b="504"/>
          <a:stretch/>
        </p:blipFill>
        <p:spPr bwMode="auto">
          <a:xfrm>
            <a:off x="-18289" y="-4"/>
            <a:ext cx="9162289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4"/>
            </p:custDataLst>
          </p:nvPr>
        </p:nvSpPr>
        <p:spPr bwMode="ltGray">
          <a:xfrm>
            <a:off x="538530" y="435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6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57200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sp>
        <p:nvSpPr>
          <p:cNvPr id="6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538530" y="599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 baseline="0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Please insert URL</a:t>
            </a:r>
          </a:p>
        </p:txBody>
      </p:sp>
      <p:sp>
        <p:nvSpPr>
          <p:cNvPr id="7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538530" y="599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 baseline="0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Please insert confidentiality note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0" y="324000"/>
            <a:ext cx="2160000" cy="913804"/>
          </a:xfrm>
          <a:prstGeom prst="rect">
            <a:avLst/>
          </a:prstGeom>
        </p:spPr>
      </p:pic>
      <p:grpSp>
        <p:nvGrpSpPr>
          <p:cNvPr id="29" name="Gruppieren 28"/>
          <p:cNvGrpSpPr/>
          <p:nvPr userDrawn="1"/>
        </p:nvGrpSpPr>
        <p:grpSpPr>
          <a:xfrm>
            <a:off x="-216000" y="-216000"/>
            <a:ext cx="9576000" cy="7290000"/>
            <a:chOff x="-216000" y="-216000"/>
            <a:chExt cx="9576000" cy="7290000"/>
          </a:xfrm>
        </p:grpSpPr>
        <p:sp>
          <p:nvSpPr>
            <p:cNvPr id="30" name="cdtText Box 101 Id31"/>
            <p:cNvSpPr txBox="1"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4572000" y="-216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dirty="0">
                <a:solidFill>
                  <a:srgbClr val="990000"/>
                </a:solidFill>
              </a:endParaRPr>
            </a:p>
          </p:txBody>
        </p:sp>
        <p:cxnSp>
          <p:nvCxnSpPr>
            <p:cNvPr id="31" name="Gerade Verbindung 30"/>
            <p:cNvCxnSpPr/>
            <p:nvPr userDrawn="1"/>
          </p:nvCxnSpPr>
          <p:spPr bwMode="auto">
            <a:xfrm rot="5400000">
              <a:off x="9270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5400000">
              <a:off x="-126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>
              <a:off x="53921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>
              <a:off x="4568474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>
              <a:off x="47164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874871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5400000">
              <a:off x="9270000" y="8910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5400000">
              <a:off x="9270000" y="132287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5400000">
              <a:off x="9270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9270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9270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-126000" y="132287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-126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-126000" y="376651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 rot="5400000">
              <a:off x="-126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cdtText Box 101 Id31"/>
            <p:cNvSpPr txBox="1">
              <a:spLocks noChangeArrowheads="1"/>
            </p:cNvSpPr>
            <p:nvPr userDrawn="1">
              <p:custDataLst>
                <p:tags r:id="rId7"/>
              </p:custDataLst>
            </p:nvPr>
          </p:nvSpPr>
          <p:spPr bwMode="auto">
            <a:xfrm>
              <a:off x="4572000" y="6894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dirty="0">
                <a:solidFill>
                  <a:srgbClr val="990000"/>
                </a:solidFill>
              </a:endParaRPr>
            </a:p>
          </p:txBody>
        </p:sp>
        <p:cxnSp>
          <p:nvCxnSpPr>
            <p:cNvPr id="48" name="Gerade Verbindung 47"/>
            <p:cNvCxnSpPr/>
            <p:nvPr userDrawn="1"/>
          </p:nvCxnSpPr>
          <p:spPr bwMode="auto">
            <a:xfrm>
              <a:off x="53921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4568474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47164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874871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72572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676910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9750" y="1412875"/>
            <a:ext cx="403225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lang="de-DE" noProof="0" dirty="0" smtClean="0">
                <a:solidFill>
                  <a:schemeClr val="tx1"/>
                </a:solidFill>
              </a:defRPr>
            </a:lvl2pPr>
            <a:lvl3pPr>
              <a:defRPr lang="de-DE" noProof="0" dirty="0" smtClean="0"/>
            </a:lvl3pPr>
            <a:lvl4pPr>
              <a:defRPr lang="de-DE" noProof="0" dirty="0" smtClean="0">
                <a:solidFill>
                  <a:schemeClr val="tx1"/>
                </a:solidFill>
              </a:defRPr>
            </a:lvl4pPr>
            <a:lvl5pPr>
              <a:defRPr lang="de-DE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716463" y="1412875"/>
            <a:ext cx="403225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noProof="0" dirty="0" smtClean="0">
                <a:solidFill>
                  <a:schemeClr val="tx1"/>
                </a:solidFill>
              </a:defRPr>
            </a:lvl2pPr>
            <a:lvl3pPr>
              <a:defRPr lang="de-DE" noProof="0" dirty="0" smtClean="0">
                <a:solidFill>
                  <a:schemeClr val="tx1"/>
                </a:solidFill>
              </a:defRPr>
            </a:lvl3pPr>
            <a:lvl4pPr>
              <a:defRPr lang="de-DE" noProof="0" dirty="0" smtClean="0">
                <a:solidFill>
                  <a:schemeClr val="tx1"/>
                </a:solidFill>
              </a:defRPr>
            </a:lvl4pPr>
            <a:lvl5pPr>
              <a:defRPr lang="de-DE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6614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539750" y="1412875"/>
            <a:ext cx="403225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lang="de-DE" noProof="0" dirty="0" smtClean="0">
                <a:solidFill>
                  <a:schemeClr val="tx1"/>
                </a:solidFill>
              </a:defRPr>
            </a:lvl2pPr>
            <a:lvl3pPr>
              <a:defRPr lang="de-DE" noProof="0" dirty="0" smtClean="0"/>
            </a:lvl3pPr>
            <a:lvl4pPr>
              <a:defRPr lang="de-DE" noProof="0" dirty="0" smtClean="0">
                <a:solidFill>
                  <a:schemeClr val="tx1"/>
                </a:solidFill>
              </a:defRPr>
            </a:lvl4pPr>
            <a:lvl5pPr>
              <a:defRPr lang="de-DE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4716713" y="1412873"/>
            <a:ext cx="4032000" cy="2303466"/>
          </a:xfrm>
        </p:spPr>
        <p:txBody>
          <a:bodyPr tIns="360000"/>
          <a:lstStyle>
            <a:lvl1pPr algn="ctr">
              <a:defRPr/>
            </a:lvl1pPr>
          </a:lstStyle>
          <a:p>
            <a:endParaRPr lang="fr-FR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4716713" y="3860800"/>
            <a:ext cx="4032000" cy="2305050"/>
          </a:xfrm>
        </p:spPr>
        <p:txBody>
          <a:bodyPr tIns="36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0198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8208963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39750" y="3860800"/>
            <a:ext cx="8208963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259200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276000" y="1412875"/>
            <a:ext cx="2735862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156325" y="1412875"/>
            <a:ext cx="2592388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539750" y="1412876"/>
            <a:ext cx="4032250" cy="23034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lang="de-DE" noProof="0" dirty="0" smtClean="0">
                <a:solidFill>
                  <a:schemeClr val="tx1"/>
                </a:solidFill>
              </a:defRPr>
            </a:lvl2pPr>
            <a:lvl3pPr>
              <a:defRPr lang="de-DE" noProof="0" dirty="0" smtClean="0">
                <a:solidFill>
                  <a:schemeClr val="tx1"/>
                </a:solidFill>
              </a:defRPr>
            </a:lvl3pPr>
            <a:lvl4pPr>
              <a:defRPr lang="de-DE" noProof="0" dirty="0" smtClean="0">
                <a:solidFill>
                  <a:schemeClr val="tx1"/>
                </a:solidFill>
              </a:defRPr>
            </a:lvl4pPr>
            <a:lvl5pPr>
              <a:defRPr lang="de-DE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4716463" y="1412875"/>
            <a:ext cx="4032250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2pPr>
            <a:lvl3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3pPr>
            <a:lvl4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4pPr>
            <a:lvl5pPr>
              <a:def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539750" y="3933825"/>
            <a:ext cx="4032250" cy="2232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2pPr>
            <a:lvl3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3pPr>
            <a:lvl4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4pPr>
            <a:lvl5pPr>
              <a:def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716463" y="3933825"/>
            <a:ext cx="4032250" cy="2232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>
                <a:solidFill>
                  <a:schemeClr val="tx1"/>
                </a:solidFill>
              </a:defRPr>
            </a:lvl1pPr>
            <a:lvl2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2pPr>
            <a:lvl3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3pPr>
            <a:lvl4pPr>
              <a:def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4pPr>
            <a:lvl5pPr>
              <a:def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Zweite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2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Dritte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3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Vierte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4"/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Fünfte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Ebene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51069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cdtTextplatzhalter 13 Id4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7452714" y="1412875"/>
            <a:ext cx="1295998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6769100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7452714" y="1412875"/>
            <a:ext cx="1295998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3309936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94149" y="1412875"/>
            <a:ext cx="3314701" cy="47529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452714" y="1412875"/>
            <a:ext cx="1295998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5"/>
            <a:ext cx="6769100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39750" y="3860800"/>
            <a:ext cx="6769100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7452714" y="1412875"/>
            <a:ext cx="1295998" cy="4752975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Box 101 Id16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200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0" y="324000"/>
            <a:ext cx="2160000" cy="913804"/>
          </a:xfrm>
          <a:prstGeom prst="rect">
            <a:avLst/>
          </a:prstGeom>
        </p:spPr>
      </p:pic>
      <p:sp>
        <p:nvSpPr>
          <p:cNvPr id="8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ltGray">
          <a:xfrm>
            <a:off x="540000" y="435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540000" y="599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Please insert URL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599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Please insert confidentiality note</a:t>
            </a:r>
          </a:p>
        </p:txBody>
      </p:sp>
      <p:grpSp>
        <p:nvGrpSpPr>
          <p:cNvPr id="29" name="Gruppieren 28"/>
          <p:cNvGrpSpPr/>
          <p:nvPr userDrawn="1"/>
        </p:nvGrpSpPr>
        <p:grpSpPr>
          <a:xfrm>
            <a:off x="-216000" y="-216000"/>
            <a:ext cx="9576000" cy="7290000"/>
            <a:chOff x="-216000" y="-216000"/>
            <a:chExt cx="9576000" cy="7290000"/>
          </a:xfrm>
        </p:grpSpPr>
        <p:sp>
          <p:nvSpPr>
            <p:cNvPr id="30" name="cdtText Box 101 Id31"/>
            <p:cNvSpPr txBox="1"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>
              <a:off x="4572000" y="-216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dirty="0">
                <a:solidFill>
                  <a:srgbClr val="990000"/>
                </a:solidFill>
              </a:endParaRPr>
            </a:p>
          </p:txBody>
        </p:sp>
        <p:cxnSp>
          <p:nvCxnSpPr>
            <p:cNvPr id="31" name="Gerade Verbindung 30"/>
            <p:cNvCxnSpPr/>
            <p:nvPr userDrawn="1"/>
          </p:nvCxnSpPr>
          <p:spPr bwMode="auto">
            <a:xfrm rot="5400000">
              <a:off x="9270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31"/>
            <p:cNvCxnSpPr/>
            <p:nvPr userDrawn="1"/>
          </p:nvCxnSpPr>
          <p:spPr bwMode="auto">
            <a:xfrm rot="5400000">
              <a:off x="-126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32"/>
            <p:cNvCxnSpPr/>
            <p:nvPr userDrawn="1"/>
          </p:nvCxnSpPr>
          <p:spPr bwMode="auto">
            <a:xfrm>
              <a:off x="53921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 userDrawn="1"/>
          </p:nvCxnSpPr>
          <p:spPr bwMode="auto">
            <a:xfrm>
              <a:off x="4568474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>
              <a:off x="47164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874871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 rot="5400000">
              <a:off x="9270000" y="8910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 rot="5400000">
              <a:off x="9270000" y="132287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5400000">
              <a:off x="9270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9270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9270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-126000" y="132287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-126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-126000" y="376651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 rot="5400000">
              <a:off x="-126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cdtText Box 101 Id31"/>
            <p:cNvSpPr txBox="1">
              <a:spLocks noChangeArrowheads="1"/>
            </p:cNvSpPr>
            <p:nvPr userDrawn="1">
              <p:custDataLst>
                <p:tags r:id="rId4"/>
              </p:custDataLst>
            </p:nvPr>
          </p:nvSpPr>
          <p:spPr bwMode="auto">
            <a:xfrm>
              <a:off x="4572000" y="6894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dirty="0">
                <a:solidFill>
                  <a:srgbClr val="990000"/>
                </a:solidFill>
              </a:endParaRPr>
            </a:p>
          </p:txBody>
        </p:sp>
        <p:cxnSp>
          <p:nvCxnSpPr>
            <p:cNvPr id="48" name="Gerade Verbindung 47"/>
            <p:cNvCxnSpPr/>
            <p:nvPr userDrawn="1"/>
          </p:nvCxnSpPr>
          <p:spPr bwMode="auto">
            <a:xfrm>
              <a:off x="53921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4568474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>
              <a:off x="47164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874871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9787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0" y="1412876"/>
            <a:ext cx="3312000" cy="23034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994147" y="1412875"/>
            <a:ext cx="3312000" cy="2303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539750" y="3860801"/>
            <a:ext cx="3312000" cy="23050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3994149" y="3860801"/>
            <a:ext cx="3312000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9" name="cdtTextplatzhalter 13 Id9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7452714" y="1412875"/>
            <a:ext cx="1295998" cy="4752976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Rectangle 2 Id3"/>
          <p:cNvSpPr/>
          <p:nvPr userDrawn="1">
            <p:custDataLst>
              <p:tags r:id="rId1"/>
            </p:custDataLst>
          </p:nvPr>
        </p:nvSpPr>
        <p:spPr bwMode="auto">
          <a:xfrm>
            <a:off x="4716464" y="1412875"/>
            <a:ext cx="4427537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716464" y="1412877"/>
            <a:ext cx="4427537" cy="4752974"/>
          </a:xfrm>
          <a:solidFill>
            <a:srgbClr val="D7D7CD"/>
          </a:solidFill>
        </p:spPr>
        <p:txBody>
          <a:bodyPr lIns="252000" tIns="144000" rIns="3960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3773488" algn="r"/>
              </a:tabLst>
              <a:defRPr>
                <a:solidFill>
                  <a:srgbClr val="000000"/>
                </a:solidFill>
              </a:defRPr>
            </a:lvl1pPr>
            <a:lvl2pPr marL="1793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>
                <a:solidFill>
                  <a:srgbClr val="000000"/>
                </a:solidFill>
              </a:defRPr>
            </a:lvl3pPr>
            <a:lvl4pPr marL="358775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 baseline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3773488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720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53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cdtRectangle 2 Id3"/>
          <p:cNvSpPr/>
          <p:nvPr userDrawn="1">
            <p:custDataLst>
              <p:tags r:id="rId1"/>
            </p:custDataLst>
          </p:nvPr>
        </p:nvSpPr>
        <p:spPr bwMode="auto">
          <a:xfrm>
            <a:off x="4716464" y="1412875"/>
            <a:ext cx="4427537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6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716464" y="1412875"/>
            <a:ext cx="4427537" cy="4752976"/>
          </a:xfrm>
          <a:solidFill>
            <a:srgbClr val="D7D7CD"/>
          </a:solidFill>
        </p:spPr>
        <p:txBody>
          <a:bodyPr lIns="252000" tIns="144000" rIns="3960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3773488" algn="r"/>
              </a:tabLst>
              <a:defRPr>
                <a:solidFill>
                  <a:srgbClr val="000000"/>
                </a:solidFill>
              </a:defRPr>
            </a:lvl1pPr>
            <a:lvl2pPr marL="1793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>
                <a:solidFill>
                  <a:srgbClr val="000000"/>
                </a:solidFill>
              </a:defRPr>
            </a:lvl3pPr>
            <a:lvl4pPr marL="358775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 baseline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3773488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324000"/>
            <a:ext cx="1584000" cy="670123"/>
          </a:xfrm>
          <a:prstGeom prst="rect">
            <a:avLst/>
          </a:prstGeom>
        </p:spPr>
      </p:pic>
      <p:sp>
        <p:nvSpPr>
          <p:cNvPr id="10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720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061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539750" y="1412875"/>
            <a:ext cx="4032250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5" name="cdtText Placehold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716464" y="1412875"/>
            <a:ext cx="4427537" cy="4752975"/>
          </a:xfrm>
          <a:solidFill>
            <a:srgbClr val="D7D7CD"/>
          </a:solidFill>
        </p:spPr>
        <p:txBody>
          <a:bodyPr lIns="252000" tIns="144000" rIns="3960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3773488" algn="r"/>
              </a:tabLst>
              <a:defRPr>
                <a:solidFill>
                  <a:srgbClr val="000000"/>
                </a:solidFill>
              </a:defRPr>
            </a:lvl1pPr>
            <a:lvl2pPr marL="1793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>
                <a:solidFill>
                  <a:srgbClr val="000000"/>
                </a:solidFill>
              </a:defRPr>
            </a:lvl3pPr>
            <a:lvl4pPr marL="358775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0" baseline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itchFamily="34" charset="0"/>
              <a:buChar char="•"/>
              <a:tabLst>
                <a:tab pos="3773488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3773488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396000" rIns="2124000" bIns="234000" numCol="1" anchor="b" anchorCtr="0" compatLnSpc="1">
            <a:prstTxWarp prst="textNoShape">
              <a:avLst/>
            </a:prstTxWarp>
          </a:bodyPr>
          <a:lstStyle>
            <a:lvl1pPr>
              <a:defRPr lang="de-DE" noProof="0" dirty="0"/>
            </a:lvl1pPr>
          </a:lstStyle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7098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91440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144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2875"/>
            <a:ext cx="9144000" cy="5445125"/>
          </a:xfrm>
        </p:spPr>
        <p:txBody>
          <a:bodyPr tIns="2160000"/>
          <a:lstStyle>
            <a:lvl1pPr algn="ctr">
              <a:defRPr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824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9751" y="1412873"/>
            <a:ext cx="8208963" cy="475297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  <a:lvl2pPr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DE" dirty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9" Type="http://schemas.openxmlformats.org/officeDocument/2006/relationships/tags" Target="../tags/tag18.xml"/><Relationship Id="rId21" Type="http://schemas.openxmlformats.org/officeDocument/2006/relationships/theme" Target="../theme/theme1.xml"/><Relationship Id="rId34" Type="http://schemas.openxmlformats.org/officeDocument/2006/relationships/tags" Target="../tags/tag13.xml"/><Relationship Id="rId42" Type="http://schemas.openxmlformats.org/officeDocument/2006/relationships/tags" Target="../tags/tag21.xml"/><Relationship Id="rId47" Type="http://schemas.openxmlformats.org/officeDocument/2006/relationships/tags" Target="../tags/tag26.xml"/><Relationship Id="rId50" Type="http://schemas.openxmlformats.org/officeDocument/2006/relationships/tags" Target="../tags/tag29.xml"/><Relationship Id="rId55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33" Type="http://schemas.openxmlformats.org/officeDocument/2006/relationships/tags" Target="../tags/tag12.xml"/><Relationship Id="rId38" Type="http://schemas.openxmlformats.org/officeDocument/2006/relationships/tags" Target="../tags/tag17.xml"/><Relationship Id="rId46" Type="http://schemas.openxmlformats.org/officeDocument/2006/relationships/tags" Target="../tags/tag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8.xml"/><Relationship Id="rId41" Type="http://schemas.openxmlformats.org/officeDocument/2006/relationships/tags" Target="../tags/tag20.xml"/><Relationship Id="rId54" Type="http://schemas.openxmlformats.org/officeDocument/2006/relationships/tags" Target="../tags/tag3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32" Type="http://schemas.openxmlformats.org/officeDocument/2006/relationships/tags" Target="../tags/tag11.xml"/><Relationship Id="rId37" Type="http://schemas.openxmlformats.org/officeDocument/2006/relationships/tags" Target="../tags/tag16.xml"/><Relationship Id="rId40" Type="http://schemas.openxmlformats.org/officeDocument/2006/relationships/tags" Target="../tags/tag19.xml"/><Relationship Id="rId45" Type="http://schemas.openxmlformats.org/officeDocument/2006/relationships/tags" Target="../tags/tag24.xml"/><Relationship Id="rId53" Type="http://schemas.openxmlformats.org/officeDocument/2006/relationships/tags" Target="../tags/tag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36" Type="http://schemas.openxmlformats.org/officeDocument/2006/relationships/tags" Target="../tags/tag15.xml"/><Relationship Id="rId49" Type="http://schemas.openxmlformats.org/officeDocument/2006/relationships/tags" Target="../tags/tag28.xml"/><Relationship Id="rId57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0.xml"/><Relationship Id="rId44" Type="http://schemas.openxmlformats.org/officeDocument/2006/relationships/tags" Target="../tags/tag23.xml"/><Relationship Id="rId52" Type="http://schemas.openxmlformats.org/officeDocument/2006/relationships/tags" Target="../tags/tag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Relationship Id="rId27" Type="http://schemas.openxmlformats.org/officeDocument/2006/relationships/tags" Target="../tags/tag6.xml"/><Relationship Id="rId30" Type="http://schemas.openxmlformats.org/officeDocument/2006/relationships/tags" Target="../tags/tag9.xml"/><Relationship Id="rId35" Type="http://schemas.openxmlformats.org/officeDocument/2006/relationships/tags" Target="../tags/tag14.xml"/><Relationship Id="rId43" Type="http://schemas.openxmlformats.org/officeDocument/2006/relationships/tags" Target="../tags/tag22.xml"/><Relationship Id="rId48" Type="http://schemas.openxmlformats.org/officeDocument/2006/relationships/tags" Target="../tags/tag27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30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24979462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think-cell Folie" r:id="rId55" imgW="270" imgH="270" progId="TCLayout.ActiveDocument.1">
                  <p:embed/>
                </p:oleObj>
              </mc:Choice>
              <mc:Fallback>
                <p:oleObj name="think-cell Folie" r:id="rId5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dtRectangle 12 Id7"/>
          <p:cNvSpPr>
            <a:spLocks noChangeArrowheads="1"/>
          </p:cNvSpPr>
          <p:nvPr userDrawn="1">
            <p:custDataLst>
              <p:tags r:id="rId25"/>
            </p:custDataLst>
          </p:nvPr>
        </p:nvSpPr>
        <p:spPr bwMode="gray">
          <a:xfrm>
            <a:off x="0" y="0"/>
            <a:ext cx="9144000" cy="12684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eaLnBrk="1"/>
            <a:endParaRPr lang="en-US" noProof="0" dirty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26"/>
            </p:custDataLst>
          </p:nvPr>
        </p:nvSpPr>
        <p:spPr bwMode="auto">
          <a:xfrm>
            <a:off x="539751" y="1412873"/>
            <a:ext cx="8208963" cy="475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Textmasterformat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7"/>
            </p:custDataLst>
          </p:nvPr>
        </p:nvSpPr>
        <p:spPr bwMode="auto">
          <a:xfrm>
            <a:off x="0" y="0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cxnSp>
        <p:nvCxnSpPr>
          <p:cNvPr id="29" name="cdtMasterTags_CL1 Id29"/>
          <p:cNvCxnSpPr/>
          <p:nvPr userDrawn="1">
            <p:custDataLst>
              <p:tags r:id="rId2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cdtMasterTags_CL2 Id30"/>
          <p:cNvCxnSpPr/>
          <p:nvPr userDrawn="1">
            <p:custDataLst>
              <p:tags r:id="rId2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" name="cdtMasterTags_CL3 Id3072"/>
          <p:cNvCxnSpPr/>
          <p:nvPr userDrawn="1">
            <p:custDataLst>
              <p:tags r:id="rId3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4 Id3073"/>
          <p:cNvCxnSpPr/>
          <p:nvPr userDrawn="1"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5 Id3074"/>
          <p:cNvCxnSpPr/>
          <p:nvPr userDrawn="1"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6 Id3075"/>
          <p:cNvCxnSpPr/>
          <p:nvPr userDrawn="1"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7 Id3076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8 Id3077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9 Id3080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10 Id3081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11 Id3082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2 Id3083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3 Id3084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4 Id3085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5 Id3086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6 Id3087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7 Id3088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8 Id3089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9 Id3090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20 Id3091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3"/>
          <p:cNvPicPr>
            <a:picLocks noChangeAspect="1" noChangeArrowheads="1"/>
          </p:cNvPicPr>
          <p:nvPr userDrawn="1"/>
        </p:nvPicPr>
        <p:blipFill>
          <a:blip r:embed="rId57"/>
          <a:srcRect/>
          <a:stretch>
            <a:fillRect/>
          </a:stretch>
        </p:blipFill>
        <p:spPr bwMode="auto">
          <a:xfrm>
            <a:off x="7163880" y="324000"/>
            <a:ext cx="1584834" cy="67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1"/>
          <p:cNvGrpSpPr/>
          <p:nvPr userDrawn="1"/>
        </p:nvGrpSpPr>
        <p:grpSpPr>
          <a:xfrm>
            <a:off x="-216000" y="-216000"/>
            <a:ext cx="9576000" cy="7290000"/>
            <a:chOff x="-216000" y="-216000"/>
            <a:chExt cx="9576000" cy="7290000"/>
          </a:xfrm>
        </p:grpSpPr>
        <p:sp>
          <p:nvSpPr>
            <p:cNvPr id="31" name="cdtText Box 101 Id31"/>
            <p:cNvSpPr txBox="1">
              <a:spLocks noChangeArrowheads="1"/>
            </p:cNvSpPr>
            <p:nvPr userDrawn="1">
              <p:custDataLst>
                <p:tags r:id="rId53"/>
              </p:custDataLst>
            </p:nvPr>
          </p:nvSpPr>
          <p:spPr bwMode="auto">
            <a:xfrm>
              <a:off x="4572000" y="-216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noProof="0" dirty="0">
                <a:solidFill>
                  <a:srgbClr val="990000"/>
                </a:solidFill>
              </a:endParaRPr>
            </a:p>
          </p:txBody>
        </p:sp>
        <p:cxnSp>
          <p:nvCxnSpPr>
            <p:cNvPr id="37" name="Gerade Verbindung 36"/>
            <p:cNvCxnSpPr/>
            <p:nvPr userDrawn="1"/>
          </p:nvCxnSpPr>
          <p:spPr bwMode="auto">
            <a:xfrm rot="5400000">
              <a:off x="9270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 rot="5400000">
              <a:off x="-126000" y="23989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>
              <a:off x="53921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Gerade Verbindung 62"/>
            <p:cNvCxnSpPr/>
            <p:nvPr userDrawn="1"/>
          </p:nvCxnSpPr>
          <p:spPr bwMode="auto">
            <a:xfrm>
              <a:off x="4568474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 userDrawn="1"/>
          </p:nvCxnSpPr>
          <p:spPr bwMode="auto">
            <a:xfrm>
              <a:off x="47164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64"/>
            <p:cNvCxnSpPr/>
            <p:nvPr userDrawn="1"/>
          </p:nvCxnSpPr>
          <p:spPr bwMode="auto">
            <a:xfrm>
              <a:off x="874871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Gerade Verbindung 65"/>
            <p:cNvCxnSpPr/>
            <p:nvPr userDrawn="1"/>
          </p:nvCxnSpPr>
          <p:spPr bwMode="auto">
            <a:xfrm rot="5400000">
              <a:off x="9270000" y="8910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7" name="Gerade Verbindung 66"/>
            <p:cNvCxnSpPr/>
            <p:nvPr userDrawn="1"/>
          </p:nvCxnSpPr>
          <p:spPr bwMode="auto">
            <a:xfrm rot="5400000">
              <a:off x="9270000" y="1322873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67"/>
            <p:cNvCxnSpPr/>
            <p:nvPr userDrawn="1"/>
          </p:nvCxnSpPr>
          <p:spPr bwMode="auto">
            <a:xfrm rot="5400000">
              <a:off x="9270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 rot="5400000">
              <a:off x="9270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 rot="5400000">
              <a:off x="9270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-126000" y="132287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-126000" y="362395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-126000" y="376651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 rot="5400000">
              <a:off x="-126000" y="60758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cdtText Box 101 Id31"/>
            <p:cNvSpPr txBox="1">
              <a:spLocks noChangeArrowheads="1"/>
            </p:cNvSpPr>
            <p:nvPr userDrawn="1">
              <p:custDataLst>
                <p:tags r:id="rId54"/>
              </p:custDataLst>
            </p:nvPr>
          </p:nvSpPr>
          <p:spPr bwMode="auto">
            <a:xfrm>
              <a:off x="4572000" y="6894000"/>
              <a:ext cx="1588" cy="1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36000" rIns="0" bIns="0">
              <a:noAutofit/>
            </a:bodyPr>
            <a:lstStyle/>
            <a:p>
              <a:pPr algn="ctr" eaLnBrk="1">
                <a:buClrTx/>
                <a:buFontTx/>
                <a:buNone/>
              </a:pPr>
              <a:endParaRPr lang="en-US" sz="1100" b="1" noProof="0" dirty="0">
                <a:solidFill>
                  <a:srgbClr val="990000"/>
                </a:solidFill>
              </a:endParaRPr>
            </a:p>
          </p:txBody>
        </p:sp>
        <p:cxnSp>
          <p:nvCxnSpPr>
            <p:cNvPr id="57" name="Gerade Verbindung 56"/>
            <p:cNvCxnSpPr/>
            <p:nvPr userDrawn="1"/>
          </p:nvCxnSpPr>
          <p:spPr bwMode="auto">
            <a:xfrm>
              <a:off x="53921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4568474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>
              <a:off x="47164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>
              <a:off x="874871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5" name="cdtTextBox 12 Id13"/>
          <p:cNvSpPr txBox="1"/>
          <p:nvPr userDrawn="1">
            <p:custDataLst>
              <p:tags r:id="rId49"/>
            </p:custDataLst>
          </p:nvPr>
        </p:nvSpPr>
        <p:spPr>
          <a:xfrm>
            <a:off x="539219" y="6598800"/>
            <a:ext cx="2549519" cy="259200"/>
          </a:xfrm>
          <a:prstGeom prst="rect">
            <a:avLst/>
          </a:prstGeom>
          <a:noFill/>
        </p:spPr>
        <p:txBody>
          <a:bodyPr wrap="square" lIns="1476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baseline="0" noProof="0" dirty="0" smtClean="0">
                <a:solidFill>
                  <a:srgbClr val="000000"/>
                </a:solidFill>
              </a:rPr>
              <a:t>29-09-</a:t>
            </a:r>
            <a:r>
              <a:rPr lang="en-US" sz="1000" noProof="0" dirty="0" smtClean="0">
                <a:solidFill>
                  <a:srgbClr val="000000"/>
                </a:solidFill>
              </a:rPr>
              <a:t>2016</a:t>
            </a:r>
          </a:p>
        </p:txBody>
      </p:sp>
      <p:sp>
        <p:nvSpPr>
          <p:cNvPr id="61" name="cdtText Box 133 Id9"/>
          <p:cNvSpPr txBox="1">
            <a:spLocks noChangeArrowheads="1"/>
          </p:cNvSpPr>
          <p:nvPr userDrawn="1">
            <p:custDataLst>
              <p:tags r:id="rId50"/>
            </p:custDataLst>
          </p:nvPr>
        </p:nvSpPr>
        <p:spPr bwMode="auto">
          <a:xfrm>
            <a:off x="0" y="6165850"/>
            <a:ext cx="9144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40000" tIns="144000" rIns="2124000" bIns="0" anchor="ctr"/>
          <a:lstStyle/>
          <a:p>
            <a:r>
              <a:rPr lang="en-US" sz="1000" b="1" noProof="0" dirty="0" smtClean="0">
                <a:solidFill>
                  <a:srgbClr val="879BAA"/>
                </a:solidFill>
              </a:rPr>
              <a:t>Restricted © Siemens AG 2016</a:t>
            </a:r>
            <a:endParaRPr lang="en-US" sz="1000" b="1" noProof="0" dirty="0">
              <a:solidFill>
                <a:srgbClr val="879BAA"/>
              </a:solidFill>
            </a:endParaRPr>
          </a:p>
        </p:txBody>
      </p:sp>
      <p:sp>
        <p:nvSpPr>
          <p:cNvPr id="71" name="cdtTextBox 11 Id12"/>
          <p:cNvSpPr txBox="1"/>
          <p:nvPr userDrawn="1">
            <p:custDataLst>
              <p:tags r:id="rId51"/>
            </p:custDataLst>
          </p:nvPr>
        </p:nvSpPr>
        <p:spPr>
          <a:xfrm>
            <a:off x="-1" y="6598800"/>
            <a:ext cx="1393200" cy="259200"/>
          </a:xfrm>
          <a:prstGeom prst="rect">
            <a:avLst/>
          </a:prstGeom>
          <a:noFill/>
        </p:spPr>
        <p:txBody>
          <a:bodyPr wrap="square" lIns="5400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72" name="cdtTextBox 13 Id14"/>
          <p:cNvSpPr txBox="1"/>
          <p:nvPr userDrawn="1">
            <p:custDataLst>
              <p:tags r:id="rId52"/>
            </p:custDataLst>
          </p:nvPr>
        </p:nvSpPr>
        <p:spPr>
          <a:xfrm>
            <a:off x="2693979" y="6598800"/>
            <a:ext cx="6450020" cy="259200"/>
          </a:xfrm>
          <a:prstGeom prst="rect">
            <a:avLst/>
          </a:prstGeom>
          <a:noFill/>
        </p:spPr>
        <p:txBody>
          <a:bodyPr wrap="square" lIns="0" tIns="0" rIns="3960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Maritime and Aviation Solutions</a:t>
            </a:r>
          </a:p>
        </p:txBody>
      </p:sp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679" r:id="rId5"/>
    <p:sldLayoutId id="2147483693" r:id="rId6"/>
    <p:sldLayoutId id="2147483702" r:id="rId7"/>
    <p:sldLayoutId id="2147483703" r:id="rId8"/>
    <p:sldLayoutId id="2147483670" r:id="rId9"/>
    <p:sldLayoutId id="2147483692" r:id="rId10"/>
    <p:sldLayoutId id="2147483694" r:id="rId11"/>
    <p:sldLayoutId id="2147483704" r:id="rId12"/>
    <p:sldLayoutId id="2147483683" r:id="rId13"/>
    <p:sldLayoutId id="2147483681" r:id="rId14"/>
    <p:sldLayoutId id="2147483695" r:id="rId15"/>
    <p:sldLayoutId id="2147483691" r:id="rId16"/>
    <p:sldLayoutId id="2147483684" r:id="rId17"/>
    <p:sldLayoutId id="2147483685" r:id="rId18"/>
    <p:sldLayoutId id="2147483686" r:id="rId19"/>
    <p:sldLayoutId id="2147483688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00000"/>
        </a:lnSpc>
        <a:spcBef>
          <a:spcPts val="60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dk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rene_cornelis.wigmans@siemens.com" TargetMode="External"/><Relationship Id="rId3" Type="http://schemas.openxmlformats.org/officeDocument/2006/relationships/tags" Target="../tags/tag208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94.xml"/><Relationship Id="rId7" Type="http://schemas.openxmlformats.org/officeDocument/2006/relationships/image" Target="../media/image1.emf"/><Relationship Id="rId2" Type="http://schemas.openxmlformats.org/officeDocument/2006/relationships/tags" Target="../tags/tag9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9.jpg"/><Relationship Id="rId4" Type="http://schemas.openxmlformats.org/officeDocument/2006/relationships/tags" Target="../tags/tag95.xml"/><Relationship Id="rId9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tags" Target="../tags/tag120.xml"/><Relationship Id="rId39" Type="http://schemas.openxmlformats.org/officeDocument/2006/relationships/tags" Target="../tags/tag133.xml"/><Relationship Id="rId3" Type="http://schemas.openxmlformats.org/officeDocument/2006/relationships/tags" Target="../tags/tag97.xml"/><Relationship Id="rId21" Type="http://schemas.openxmlformats.org/officeDocument/2006/relationships/tags" Target="../tags/tag115.xml"/><Relationship Id="rId34" Type="http://schemas.openxmlformats.org/officeDocument/2006/relationships/tags" Target="../tags/tag128.xml"/><Relationship Id="rId42" Type="http://schemas.openxmlformats.org/officeDocument/2006/relationships/tags" Target="../tags/tag136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33" Type="http://schemas.openxmlformats.org/officeDocument/2006/relationships/tags" Target="../tags/tag127.xml"/><Relationship Id="rId38" Type="http://schemas.openxmlformats.org/officeDocument/2006/relationships/tags" Target="../tags/tag132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tags" Target="../tags/tag123.xml"/><Relationship Id="rId41" Type="http://schemas.openxmlformats.org/officeDocument/2006/relationships/tags" Target="../tags/tag135.xml"/><Relationship Id="rId1" Type="http://schemas.openxmlformats.org/officeDocument/2006/relationships/vmlDrawing" Target="../drawings/vmlDrawing4.v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32" Type="http://schemas.openxmlformats.org/officeDocument/2006/relationships/tags" Target="../tags/tag126.xml"/><Relationship Id="rId37" Type="http://schemas.openxmlformats.org/officeDocument/2006/relationships/tags" Target="../tags/tag131.xml"/><Relationship Id="rId40" Type="http://schemas.openxmlformats.org/officeDocument/2006/relationships/tags" Target="../tags/tag134.xml"/><Relationship Id="rId45" Type="http://schemas.openxmlformats.org/officeDocument/2006/relationships/image" Target="../media/image1.emf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tags" Target="../tags/tag122.xml"/><Relationship Id="rId36" Type="http://schemas.openxmlformats.org/officeDocument/2006/relationships/tags" Target="../tags/tag130.xml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tags" Target="../tags/tag125.xml"/><Relationship Id="rId44" Type="http://schemas.openxmlformats.org/officeDocument/2006/relationships/oleObject" Target="../embeddings/oleObject4.bin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tags" Target="../tags/tag121.xml"/><Relationship Id="rId30" Type="http://schemas.openxmlformats.org/officeDocument/2006/relationships/tags" Target="../tags/tag124.xml"/><Relationship Id="rId35" Type="http://schemas.openxmlformats.org/officeDocument/2006/relationships/tags" Target="../tags/tag129.xml"/><Relationship Id="rId43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9" Type="http://schemas.openxmlformats.org/officeDocument/2006/relationships/tags" Target="../tags/tag175.xml"/><Relationship Id="rId21" Type="http://schemas.openxmlformats.org/officeDocument/2006/relationships/tags" Target="../tags/tag157.xml"/><Relationship Id="rId34" Type="http://schemas.openxmlformats.org/officeDocument/2006/relationships/tags" Target="../tags/tag170.xml"/><Relationship Id="rId42" Type="http://schemas.openxmlformats.org/officeDocument/2006/relationships/tags" Target="../tags/tag178.xml"/><Relationship Id="rId47" Type="http://schemas.openxmlformats.org/officeDocument/2006/relationships/tags" Target="../tags/tag183.xml"/><Relationship Id="rId50" Type="http://schemas.openxmlformats.org/officeDocument/2006/relationships/tags" Target="../tags/tag186.xml"/><Relationship Id="rId55" Type="http://schemas.openxmlformats.org/officeDocument/2006/relationships/tags" Target="../tags/tag191.xml"/><Relationship Id="rId63" Type="http://schemas.openxmlformats.org/officeDocument/2006/relationships/tags" Target="../tags/tag199.xml"/><Relationship Id="rId68" Type="http://schemas.openxmlformats.org/officeDocument/2006/relationships/slideLayout" Target="../slideLayouts/slideLayout6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9" Type="http://schemas.openxmlformats.org/officeDocument/2006/relationships/tags" Target="../tags/tag165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37" Type="http://schemas.openxmlformats.org/officeDocument/2006/relationships/tags" Target="../tags/tag173.xml"/><Relationship Id="rId40" Type="http://schemas.openxmlformats.org/officeDocument/2006/relationships/tags" Target="../tags/tag176.xml"/><Relationship Id="rId45" Type="http://schemas.openxmlformats.org/officeDocument/2006/relationships/tags" Target="../tags/tag181.xml"/><Relationship Id="rId53" Type="http://schemas.openxmlformats.org/officeDocument/2006/relationships/tags" Target="../tags/tag189.xml"/><Relationship Id="rId58" Type="http://schemas.openxmlformats.org/officeDocument/2006/relationships/tags" Target="../tags/tag194.xml"/><Relationship Id="rId66" Type="http://schemas.openxmlformats.org/officeDocument/2006/relationships/tags" Target="../tags/tag202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36" Type="http://schemas.openxmlformats.org/officeDocument/2006/relationships/tags" Target="../tags/tag172.xml"/><Relationship Id="rId49" Type="http://schemas.openxmlformats.org/officeDocument/2006/relationships/tags" Target="../tags/tag185.xml"/><Relationship Id="rId57" Type="http://schemas.openxmlformats.org/officeDocument/2006/relationships/tags" Target="../tags/tag193.xml"/><Relationship Id="rId61" Type="http://schemas.openxmlformats.org/officeDocument/2006/relationships/tags" Target="../tags/tag197.xml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4" Type="http://schemas.openxmlformats.org/officeDocument/2006/relationships/tags" Target="../tags/tag180.xml"/><Relationship Id="rId52" Type="http://schemas.openxmlformats.org/officeDocument/2006/relationships/tags" Target="../tags/tag188.xml"/><Relationship Id="rId60" Type="http://schemas.openxmlformats.org/officeDocument/2006/relationships/tags" Target="../tags/tag196.xml"/><Relationship Id="rId65" Type="http://schemas.openxmlformats.org/officeDocument/2006/relationships/tags" Target="../tags/tag201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35" Type="http://schemas.openxmlformats.org/officeDocument/2006/relationships/tags" Target="../tags/tag171.xml"/><Relationship Id="rId43" Type="http://schemas.openxmlformats.org/officeDocument/2006/relationships/tags" Target="../tags/tag179.xml"/><Relationship Id="rId48" Type="http://schemas.openxmlformats.org/officeDocument/2006/relationships/tags" Target="../tags/tag184.xml"/><Relationship Id="rId56" Type="http://schemas.openxmlformats.org/officeDocument/2006/relationships/tags" Target="../tags/tag192.xml"/><Relationship Id="rId64" Type="http://schemas.openxmlformats.org/officeDocument/2006/relationships/tags" Target="../tags/tag200.xml"/><Relationship Id="rId8" Type="http://schemas.openxmlformats.org/officeDocument/2006/relationships/tags" Target="../tags/tag144.xml"/><Relationship Id="rId51" Type="http://schemas.openxmlformats.org/officeDocument/2006/relationships/tags" Target="../tags/tag187.xml"/><Relationship Id="rId3" Type="http://schemas.openxmlformats.org/officeDocument/2006/relationships/tags" Target="../tags/tag139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tags" Target="../tags/tag169.xml"/><Relationship Id="rId38" Type="http://schemas.openxmlformats.org/officeDocument/2006/relationships/tags" Target="../tags/tag174.xml"/><Relationship Id="rId46" Type="http://schemas.openxmlformats.org/officeDocument/2006/relationships/tags" Target="../tags/tag182.xml"/><Relationship Id="rId59" Type="http://schemas.openxmlformats.org/officeDocument/2006/relationships/tags" Target="../tags/tag195.xml"/><Relationship Id="rId67" Type="http://schemas.openxmlformats.org/officeDocument/2006/relationships/tags" Target="../tags/tag203.xml"/><Relationship Id="rId20" Type="http://schemas.openxmlformats.org/officeDocument/2006/relationships/tags" Target="../tags/tag156.xml"/><Relationship Id="rId41" Type="http://schemas.openxmlformats.org/officeDocument/2006/relationships/tags" Target="../tags/tag177.xml"/><Relationship Id="rId54" Type="http://schemas.openxmlformats.org/officeDocument/2006/relationships/tags" Target="../tags/tag190.xml"/><Relationship Id="rId62" Type="http://schemas.openxmlformats.org/officeDocument/2006/relationships/tags" Target="../tags/tag19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newscenter.siemens.com/siemens-news/pool/2015/07/50020872/picture_zoom_4_4.jpg" TargetMode="External"/><Relationship Id="rId2" Type="http://schemas.openxmlformats.org/officeDocument/2006/relationships/tags" Target="../tags/tag20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38530" y="3890736"/>
            <a:ext cx="5257640" cy="2001759"/>
          </a:xfrm>
        </p:spPr>
        <p:txBody>
          <a:bodyPr/>
          <a:lstStyle/>
          <a:p>
            <a:r>
              <a:rPr lang="en-US" dirty="0" smtClean="0"/>
              <a:t>Siemens SOV – </a:t>
            </a:r>
            <a:br>
              <a:rPr lang="en-US" dirty="0" smtClean="0"/>
            </a:br>
            <a:r>
              <a:rPr lang="en-US" dirty="0" smtClean="0"/>
              <a:t>A success story </a:t>
            </a:r>
            <a:r>
              <a:rPr lang="en-US" noProof="0" dirty="0" smtClean="0"/>
              <a:t/>
            </a:r>
            <a:br>
              <a:rPr lang="en-US" noProof="0" dirty="0" smtClean="0"/>
            </a:br>
            <a:r>
              <a:rPr lang="en-US" sz="1000" b="0" noProof="0" dirty="0" smtClean="0"/>
              <a:t/>
            </a:r>
            <a:br>
              <a:rPr lang="en-US" sz="1000" b="0" noProof="0" dirty="0" smtClean="0"/>
            </a:br>
            <a:r>
              <a:rPr lang="en-US" sz="2000" b="0" dirty="0" smtClean="0"/>
              <a:t>Wind Europe Summit, Hamburg 2016</a:t>
            </a:r>
            <a:endParaRPr lang="en-US" sz="2000" b="0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 bwMode="gray">
          <a:xfrm>
            <a:off x="538530" y="5997600"/>
            <a:ext cx="5257640" cy="324000"/>
          </a:xfrm>
        </p:spPr>
        <p:txBody>
          <a:bodyPr/>
          <a:lstStyle/>
          <a:p>
            <a:r>
              <a:rPr lang="en-US" dirty="0" smtClean="0"/>
              <a:t>siemens.com/energy/wind-service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noProof="0" dirty="0" smtClean="0"/>
              <a:t>Restricted © Siemens AG 2016</a:t>
            </a:r>
            <a:endParaRPr lang="en-US" noProof="0" dirty="0"/>
          </a:p>
        </p:txBody>
      </p:sp>
      <p:sp>
        <p:nvSpPr>
          <p:cNvPr id="6" name="BainBulletsConfiguration" hidden="1"/>
          <p:cNvSpPr txBox="1"/>
          <p:nvPr/>
        </p:nvSpPr>
        <p:spPr>
          <a:xfrm>
            <a:off x="12700" y="12700"/>
            <a:ext cx="65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endParaRPr lang="en-US" sz="100" dirty="0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8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Supporting assets – </a:t>
            </a:r>
            <a:r>
              <a:rPr lang="en-US" sz="1600" b="0" dirty="0" smtClean="0"/>
              <a:t>Daughter craft </a:t>
            </a:r>
            <a:r>
              <a:rPr lang="en-US" sz="1600" b="0" dirty="0"/>
              <a:t>and helicopter</a:t>
            </a:r>
          </a:p>
        </p:txBody>
      </p:sp>
      <p:pic>
        <p:nvPicPr>
          <p:cNvPr id="19" name="Picture 13" descr="H:\pics\Baltic 2\20150613_17240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23" b="36443"/>
          <a:stretch/>
        </p:blipFill>
        <p:spPr bwMode="auto">
          <a:xfrm>
            <a:off x="4716464" y="1415255"/>
            <a:ext cx="403225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3" r="3414"/>
          <a:stretch/>
        </p:blipFill>
        <p:spPr bwMode="auto">
          <a:xfrm>
            <a:off x="539751" y="1415256"/>
            <a:ext cx="40322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17"/>
          <a:stretch/>
        </p:blipFill>
        <p:spPr bwMode="auto">
          <a:xfrm>
            <a:off x="539750" y="3860800"/>
            <a:ext cx="40322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http://www.energy.siemens.com/hq/pool/hq/energy-topics/energy-stories/sov/update/03_helicopter_img.jpg?_=145451102338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58" t="8574" r="5343" b="19570"/>
          <a:stretch/>
        </p:blipFill>
        <p:spPr bwMode="auto">
          <a:xfrm>
            <a:off x="4716464" y="3860800"/>
            <a:ext cx="4032249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Utilization and Transfers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516270" y="1412875"/>
            <a:ext cx="2232443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Daily Operations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6516270" y="1772770"/>
            <a:ext cx="2232443" cy="4393080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 smtClean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Technicians </a:t>
            </a:r>
            <a:r>
              <a:rPr lang="en-US" sz="1400" dirty="0">
                <a:solidFill>
                  <a:schemeClr val="tx1"/>
                </a:solidFill>
              </a:rPr>
              <a:t>wellbeing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Cooperation on board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Daily transfers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CTVs, direct transfers, cargo transfers)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Transfer times between WTGs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Internet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Crew Exchange</a:t>
            </a:r>
          </a:p>
        </p:txBody>
      </p:sp>
      <p:pic>
        <p:nvPicPr>
          <p:cNvPr id="7" name="Picture 2" descr="C:\Users\rinne00a\Desktop\SOV\20150421_1109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17435"/>
          <a:stretch/>
        </p:blipFill>
        <p:spPr bwMode="auto">
          <a:xfrm>
            <a:off x="539750" y="1412875"/>
            <a:ext cx="5870576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1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cdtRectangle 4 Id10957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gray"/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 you</a:t>
            </a:r>
            <a:endParaRPr lang="en-US" noProof="0" dirty="0" smtClean="0"/>
          </a:p>
        </p:txBody>
      </p:sp>
      <p:sp>
        <p:nvSpPr>
          <p:cNvPr id="8" name="cdtText Placeholder 7 Id8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 bwMode="gray">
          <a:xfrm>
            <a:off x="4572000" y="1412875"/>
            <a:ext cx="4572001" cy="4752976"/>
          </a:xfrm>
        </p:spPr>
        <p:txBody>
          <a:bodyPr/>
          <a:lstStyle/>
          <a:p>
            <a:r>
              <a:rPr lang="en-US" b="1" dirty="0" smtClean="0"/>
              <a:t>René Cornelis Wigmans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dirty="0" smtClean="0"/>
              <a:t>Head of</a:t>
            </a:r>
            <a:r>
              <a:rPr lang="en-US" dirty="0"/>
              <a:t> </a:t>
            </a:r>
            <a:r>
              <a:rPr lang="en-US" dirty="0" smtClean="0"/>
              <a:t>Maritime </a:t>
            </a:r>
            <a:r>
              <a:rPr lang="en-US" dirty="0" smtClean="0"/>
              <a:t>&amp; </a:t>
            </a:r>
            <a:r>
              <a:rPr lang="en-US" dirty="0" smtClean="0"/>
              <a:t>Aviation </a:t>
            </a:r>
            <a:r>
              <a:rPr lang="en-US" dirty="0" smtClean="0"/>
              <a:t>Solutions</a:t>
            </a:r>
            <a:endParaRPr lang="en-US" dirty="0"/>
          </a:p>
          <a:p>
            <a:r>
              <a:rPr lang="en-US" dirty="0"/>
              <a:t>Siemens Wind Power A/S</a:t>
            </a:r>
            <a:br>
              <a:rPr lang="en-US" dirty="0"/>
            </a:br>
            <a:r>
              <a:rPr lang="en-US" dirty="0"/>
              <a:t>PS WP PL MAS</a:t>
            </a:r>
            <a:br>
              <a:rPr lang="en-US" dirty="0"/>
            </a:br>
            <a:r>
              <a:rPr lang="en-US" dirty="0" err="1"/>
              <a:t>Borupvej</a:t>
            </a:r>
            <a:r>
              <a:rPr lang="en-US" dirty="0"/>
              <a:t> 16</a:t>
            </a:r>
            <a:br>
              <a:rPr lang="en-US" dirty="0"/>
            </a:br>
            <a:r>
              <a:rPr lang="en-US" dirty="0"/>
              <a:t>7330 Brande, Denmark 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Mobile: +45 </a:t>
            </a:r>
            <a:r>
              <a:rPr lang="en-US" dirty="0" smtClean="0"/>
              <a:t>30375393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 smtClean="0">
                <a:hlinkClick r:id="rId8"/>
              </a:rPr>
              <a:t>rene_cornelis.wigmans@siemens.com</a:t>
            </a:r>
            <a:endParaRPr lang="en-GB" dirty="0"/>
          </a:p>
        </p:txBody>
      </p:sp>
      <p:sp>
        <p:nvSpPr>
          <p:cNvPr id="5" name="cdtTextBox 4 Id5"/>
          <p:cNvSpPr txBox="1"/>
          <p:nvPr>
            <p:custDataLst>
              <p:tags r:id="rId4"/>
            </p:custDataLst>
          </p:nvPr>
        </p:nvSpPr>
        <p:spPr bwMode="gray">
          <a:xfrm>
            <a:off x="4716464" y="5595945"/>
            <a:ext cx="4427537" cy="569905"/>
          </a:xfrm>
          <a:prstGeom prst="rect">
            <a:avLst/>
          </a:prstGeom>
          <a:noFill/>
        </p:spPr>
        <p:txBody>
          <a:bodyPr wrap="square" lIns="252000" tIns="0" rIns="180000" bIns="144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siemens.com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cdtTextBox 2 Id3"/>
          <p:cNvSpPr txBox="1"/>
          <p:nvPr>
            <p:custDataLst>
              <p:tags r:id="rId5"/>
            </p:custDataLst>
          </p:nvPr>
        </p:nvSpPr>
        <p:spPr bwMode="gray">
          <a:xfrm rot="16200000">
            <a:off x="9144000" y="6165850"/>
            <a:ext cx="1588" cy="1588"/>
          </a:xfrm>
          <a:prstGeom prst="rect">
            <a:avLst/>
          </a:prstGeom>
          <a:noFill/>
        </p:spPr>
        <p:txBody>
          <a:bodyPr wrap="none" lIns="72000" tIns="0" rIns="0" bIns="36000" rtlCol="0" anchor="b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600" dirty="0" smtClean="0">
              <a:solidFill>
                <a:srgbClr val="000000"/>
              </a:solidFill>
            </a:endParaRPr>
          </a:p>
        </p:txBody>
      </p:sp>
      <p:sp>
        <p:nvSpPr>
          <p:cNvPr id="2" name="BainBulletsConfiguration" hidden="1"/>
          <p:cNvSpPr txBox="1"/>
          <p:nvPr/>
        </p:nvSpPr>
        <p:spPr>
          <a:xfrm>
            <a:off x="12700" y="12700"/>
            <a:ext cx="65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endParaRPr lang="en-US" sz="100" smtClean="0">
              <a:solidFill>
                <a:srgbClr val="FFFFFF"/>
              </a:solidFill>
            </a:endParaRPr>
          </a:p>
        </p:txBody>
      </p:sp>
      <p:pic>
        <p:nvPicPr>
          <p:cNvPr id="10" name="Picture 2" descr="C:\Users\rinne00a\Desktop\SOV\20150421_10185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t="8970" r="87" b="34344"/>
          <a:stretch/>
        </p:blipFill>
        <p:spPr bwMode="auto">
          <a:xfrm>
            <a:off x="0" y="1412875"/>
            <a:ext cx="45720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Rethinking Logistics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539750" y="1412875"/>
            <a:ext cx="8208963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Pioneering a new vessel: Service Operation Vessel (SOV)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539750" y="1772770"/>
            <a:ext cx="8208963" cy="1007724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Reducing weather downtime with operations in 2.3m </a:t>
            </a:r>
            <a:r>
              <a:rPr lang="en-US" sz="1400" dirty="0" err="1">
                <a:solidFill>
                  <a:schemeClr val="tx1"/>
                </a:solidFill>
              </a:rPr>
              <a:t>Hs</a:t>
            </a:r>
            <a:r>
              <a:rPr lang="en-US" sz="1400" dirty="0">
                <a:solidFill>
                  <a:schemeClr val="tx1"/>
                </a:solidFill>
              </a:rPr>
              <a:t> wave height 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Hydraulic gangway access and modern crew accommodation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Spare part storage and daughter crafts for in-farm operations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533400" y="4397828"/>
            <a:ext cx="2641600" cy="525964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8172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New design(s) conceived: </a:t>
            </a:r>
            <a:r>
              <a:rPr lang="en-US" sz="1200" dirty="0" smtClean="0">
                <a:solidFill>
                  <a:schemeClr val="tx1"/>
                </a:solidFill>
              </a:rPr>
              <a:t/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Service </a:t>
            </a:r>
            <a:r>
              <a:rPr lang="en-US" sz="1200" dirty="0">
                <a:solidFill>
                  <a:schemeClr val="tx1"/>
                </a:solidFill>
              </a:rPr>
              <a:t>Operation Vessel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3314700" y="4397828"/>
            <a:ext cx="2641600" cy="525964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8172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2 SOVs already delivered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6097993" y="4397828"/>
            <a:ext cx="2641600" cy="525964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8172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2 additional SOVs ordered for Wind Farms Sandbank and Gemini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5"/>
          <a:stretch/>
        </p:blipFill>
        <p:spPr>
          <a:xfrm>
            <a:off x="6097993" y="2907512"/>
            <a:ext cx="2641600" cy="1490316"/>
          </a:xfrm>
          <a:prstGeom prst="rect">
            <a:avLst/>
          </a:prstGeom>
        </p:spPr>
      </p:pic>
      <p:pic>
        <p:nvPicPr>
          <p:cNvPr id="12" name="Picture 2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9"/>
          <a:stretch/>
        </p:blipFill>
        <p:spPr bwMode="auto">
          <a:xfrm>
            <a:off x="533401" y="2907512"/>
            <a:ext cx="2641600" cy="149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>
          <a:xfrm>
            <a:off x="3314700" y="2907512"/>
            <a:ext cx="2641600" cy="149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 –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Characteristics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539750" y="1412875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SOV Deck Area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539750" y="1772770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Gangway system for TP access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DPII position system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Crane for lifting heavy goods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360 </a:t>
            </a:r>
            <a:r>
              <a:rPr lang="en-US" sz="1400" dirty="0" err="1">
                <a:solidFill>
                  <a:schemeClr val="tx1"/>
                </a:solidFill>
              </a:rPr>
              <a:t>sqm</a:t>
            </a:r>
            <a:r>
              <a:rPr lang="en-US" sz="1400" dirty="0">
                <a:solidFill>
                  <a:schemeClr val="tx1"/>
                </a:solidFill>
              </a:rPr>
              <a:t> main deck: 8x20 ft. Containers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include </a:t>
            </a:r>
            <a:r>
              <a:rPr lang="en-US" sz="1400" dirty="0" err="1" smtClean="0">
                <a:solidFill>
                  <a:schemeClr val="tx1"/>
                </a:solidFill>
              </a:rPr>
              <a:t>heli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hoist area or </a:t>
            </a:r>
            <a:r>
              <a:rPr lang="en-US" sz="1400" dirty="0" err="1" smtClean="0">
                <a:solidFill>
                  <a:schemeClr val="tx1"/>
                </a:solidFill>
              </a:rPr>
              <a:t>helicopterdeck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Daughter and fast rescue crafts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Helicopter hoist area is possible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4716464" y="3860800"/>
            <a:ext cx="3452234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Accommodation and </a:t>
            </a:r>
            <a:r>
              <a:rPr lang="en-US" sz="1400" b="1" dirty="0" err="1">
                <a:solidFill>
                  <a:schemeClr val="bg1"/>
                </a:solidFill>
              </a:rPr>
              <a:t>pax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716464" y="4220695"/>
            <a:ext cx="3452234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Pax</a:t>
            </a:r>
            <a:r>
              <a:rPr lang="en-US" sz="1400" dirty="0">
                <a:solidFill>
                  <a:schemeClr val="tx1"/>
                </a:solidFill>
              </a:rPr>
              <a:t> 60 </a:t>
            </a:r>
            <a:r>
              <a:rPr lang="en-US" sz="1400" dirty="0" smtClean="0">
                <a:solidFill>
                  <a:schemeClr val="tx1"/>
                </a:solidFill>
              </a:rPr>
              <a:t>incl. </a:t>
            </a:r>
            <a:r>
              <a:rPr lang="en-US" sz="1400" dirty="0">
                <a:solidFill>
                  <a:schemeClr val="tx1"/>
                </a:solidFill>
              </a:rPr>
              <a:t>crew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Sheltered walkways on deck</a:t>
            </a: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Accommodation with 40 cabins for Siemens, offices, meeting rooms and </a:t>
            </a:r>
            <a:r>
              <a:rPr lang="en-US" sz="1400" dirty="0" smtClean="0">
                <a:solidFill>
                  <a:schemeClr val="tx1"/>
                </a:solidFill>
              </a:rPr>
              <a:t>Internet/video conference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39750" y="3860800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Dimensions &amp; technical specifications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539750" y="4220695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Loa </a:t>
            </a:r>
            <a:r>
              <a:rPr lang="en-US" sz="1400" dirty="0" smtClean="0">
                <a:solidFill>
                  <a:schemeClr val="tx1"/>
                </a:solidFill>
              </a:rPr>
              <a:t>80 m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Operating wave height: </a:t>
            </a:r>
            <a:r>
              <a:rPr lang="en-US" sz="1400" dirty="0" smtClean="0">
                <a:solidFill>
                  <a:schemeClr val="tx1"/>
                </a:solidFill>
              </a:rPr>
              <a:t>2.3m </a:t>
            </a:r>
            <a:r>
              <a:rPr lang="en-US" sz="1400" dirty="0" err="1">
                <a:solidFill>
                  <a:schemeClr val="tx1"/>
                </a:solidFill>
              </a:rPr>
              <a:t>Hs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Max payload: 100 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4" y="1412875"/>
            <a:ext cx="3452234" cy="23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cdtRectangle 4 Id109572"/>
          <p:cNvSpPr>
            <a:spLocks noGrp="1" noChangeArrowheads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noProof="0" dirty="0" smtClean="0"/>
              <a:t>Agenda</a:t>
            </a:r>
          </a:p>
        </p:txBody>
      </p:sp>
      <p:sp>
        <p:nvSpPr>
          <p:cNvPr id="11" name="cdtText Placeholder 10 Id11"/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Global </a:t>
            </a:r>
            <a:r>
              <a:rPr lang="en-US" dirty="0"/>
              <a:t>Maritime </a:t>
            </a:r>
            <a:r>
              <a:rPr lang="en-US" dirty="0" smtClean="0"/>
              <a:t>&amp; </a:t>
            </a:r>
            <a:r>
              <a:rPr lang="en-US" dirty="0" smtClean="0"/>
              <a:t>Aviation </a:t>
            </a:r>
            <a:r>
              <a:rPr lang="en-US" dirty="0"/>
              <a:t>Solutions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SOV </a:t>
            </a:r>
            <a:r>
              <a:rPr lang="en-US" dirty="0"/>
              <a:t>Concept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SOV </a:t>
            </a:r>
            <a:r>
              <a:rPr lang="en-US" dirty="0"/>
              <a:t>Operations</a:t>
            </a:r>
          </a:p>
        </p:txBody>
      </p:sp>
      <p:sp>
        <p:nvSpPr>
          <p:cNvPr id="2" name="BainBulletsConfiguration" hidden="1"/>
          <p:cNvSpPr txBox="1"/>
          <p:nvPr/>
        </p:nvSpPr>
        <p:spPr>
          <a:xfrm>
            <a:off x="12700" y="12700"/>
            <a:ext cx="65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endParaRPr lang="en-US" sz="100" dirty="0" smtClean="0">
              <a:solidFill>
                <a:srgbClr val="FFFFFF"/>
              </a:solidFill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72000" cy="4752975"/>
          </a:xfrm>
        </p:spPr>
      </p:sp>
      <p:pic>
        <p:nvPicPr>
          <p:cNvPr id="7" name="Picture 4" descr="C:\Users\rinne00a\Desktop\SOV\20150425_0950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21" b="26506"/>
          <a:stretch/>
        </p:blipFill>
        <p:spPr bwMode="auto">
          <a:xfrm>
            <a:off x="0" y="1412875"/>
            <a:ext cx="45720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64" y="4367284"/>
            <a:ext cx="4436842" cy="1798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22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37879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uppieren 13"/>
          <p:cNvGrpSpPr/>
          <p:nvPr>
            <p:custDataLst>
              <p:tags r:id="rId3"/>
            </p:custDataLst>
          </p:nvPr>
        </p:nvGrpSpPr>
        <p:grpSpPr>
          <a:xfrm rot="19393806">
            <a:off x="2463238" y="1636464"/>
            <a:ext cx="4284064" cy="4280629"/>
            <a:chOff x="1523156" y="4217997"/>
            <a:chExt cx="1919507" cy="2077798"/>
          </a:xfrm>
        </p:grpSpPr>
        <p:grpSp>
          <p:nvGrpSpPr>
            <p:cNvPr id="15" name="Gruppieren 14"/>
            <p:cNvGrpSpPr/>
            <p:nvPr>
              <p:custDataLst>
                <p:tags r:id="rId4"/>
              </p:custDataLst>
            </p:nvPr>
          </p:nvGrpSpPr>
          <p:grpSpPr bwMode="gray">
            <a:xfrm>
              <a:off x="1523156" y="4217997"/>
              <a:ext cx="1919507" cy="2077798"/>
              <a:chOff x="1650087" y="4152680"/>
              <a:chExt cx="2079466" cy="2077798"/>
            </a:xfrm>
            <a:solidFill>
              <a:schemeClr val="bg1"/>
            </a:solidFill>
          </p:grpSpPr>
          <p:sp>
            <p:nvSpPr>
              <p:cNvPr id="21" name="Freeform 25"/>
              <p:cNvSpPr>
                <a:spLocks/>
              </p:cNvSpPr>
              <p:nvPr/>
            </p:nvSpPr>
            <p:spPr bwMode="gray">
              <a:xfrm>
                <a:off x="1682609" y="5353183"/>
                <a:ext cx="999953" cy="877295"/>
              </a:xfrm>
              <a:custGeom>
                <a:avLst/>
                <a:gdLst>
                  <a:gd name="T0" fmla="*/ 25 w 1282"/>
                  <a:gd name="T1" fmla="*/ 18 h 1131"/>
                  <a:gd name="T2" fmla="*/ 23 w 1282"/>
                  <a:gd name="T3" fmla="*/ 18 h 1131"/>
                  <a:gd name="T4" fmla="*/ 22 w 1282"/>
                  <a:gd name="T5" fmla="*/ 18 h 1131"/>
                  <a:gd name="T6" fmla="*/ 21 w 1282"/>
                  <a:gd name="T7" fmla="*/ 18 h 1131"/>
                  <a:gd name="T8" fmla="*/ 19 w 1282"/>
                  <a:gd name="T9" fmla="*/ 17 h 1131"/>
                  <a:gd name="T10" fmla="*/ 17 w 1282"/>
                  <a:gd name="T11" fmla="*/ 17 h 1131"/>
                  <a:gd name="T12" fmla="*/ 16 w 1282"/>
                  <a:gd name="T13" fmla="*/ 17 h 1131"/>
                  <a:gd name="T14" fmla="*/ 15 w 1282"/>
                  <a:gd name="T15" fmla="*/ 16 h 1131"/>
                  <a:gd name="T16" fmla="*/ 14 w 1282"/>
                  <a:gd name="T17" fmla="*/ 16 h 1131"/>
                  <a:gd name="T18" fmla="*/ 12 w 1282"/>
                  <a:gd name="T19" fmla="*/ 15 h 1131"/>
                  <a:gd name="T20" fmla="*/ 11 w 1282"/>
                  <a:gd name="T21" fmla="*/ 15 h 1131"/>
                  <a:gd name="T22" fmla="*/ 10 w 1282"/>
                  <a:gd name="T23" fmla="*/ 14 h 1131"/>
                  <a:gd name="T24" fmla="*/ 9 w 1282"/>
                  <a:gd name="T25" fmla="*/ 14 h 1131"/>
                  <a:gd name="T26" fmla="*/ 8 w 1282"/>
                  <a:gd name="T27" fmla="*/ 13 h 1131"/>
                  <a:gd name="T28" fmla="*/ 7 w 1282"/>
                  <a:gd name="T29" fmla="*/ 12 h 1131"/>
                  <a:gd name="T30" fmla="*/ 6 w 1282"/>
                  <a:gd name="T31" fmla="*/ 11 h 1131"/>
                  <a:gd name="T32" fmla="*/ 5 w 1282"/>
                  <a:gd name="T33" fmla="*/ 10 h 1131"/>
                  <a:gd name="T34" fmla="*/ 4 w 1282"/>
                  <a:gd name="T35" fmla="*/ 9 h 1131"/>
                  <a:gd name="T36" fmla="*/ 3 w 1282"/>
                  <a:gd name="T37" fmla="*/ 8 h 1131"/>
                  <a:gd name="T38" fmla="*/ 3 w 1282"/>
                  <a:gd name="T39" fmla="*/ 7 h 1131"/>
                  <a:gd name="T40" fmla="*/ 2 w 1282"/>
                  <a:gd name="T41" fmla="*/ 6 h 1131"/>
                  <a:gd name="T42" fmla="*/ 2 w 1282"/>
                  <a:gd name="T43" fmla="*/ 5 h 1131"/>
                  <a:gd name="T44" fmla="*/ 1 w 1282"/>
                  <a:gd name="T45" fmla="*/ 4 h 1131"/>
                  <a:gd name="T46" fmla="*/ 1 w 1282"/>
                  <a:gd name="T47" fmla="*/ 3 h 1131"/>
                  <a:gd name="T48" fmla="*/ 10 w 1282"/>
                  <a:gd name="T49" fmla="*/ 0 h 1131"/>
                  <a:gd name="T50" fmla="*/ 11 w 1282"/>
                  <a:gd name="T51" fmla="*/ 1 h 1131"/>
                  <a:gd name="T52" fmla="*/ 11 w 1282"/>
                  <a:gd name="T53" fmla="*/ 1 h 1131"/>
                  <a:gd name="T54" fmla="*/ 11 w 1282"/>
                  <a:gd name="T55" fmla="*/ 2 h 1131"/>
                  <a:gd name="T56" fmla="*/ 12 w 1282"/>
                  <a:gd name="T57" fmla="*/ 3 h 1131"/>
                  <a:gd name="T58" fmla="*/ 12 w 1282"/>
                  <a:gd name="T59" fmla="*/ 3 h 1131"/>
                  <a:gd name="T60" fmla="*/ 12 w 1282"/>
                  <a:gd name="T61" fmla="*/ 4 h 1131"/>
                  <a:gd name="T62" fmla="*/ 13 w 1282"/>
                  <a:gd name="T63" fmla="*/ 4 h 1131"/>
                  <a:gd name="T64" fmla="*/ 13 w 1282"/>
                  <a:gd name="T65" fmla="*/ 5 h 1131"/>
                  <a:gd name="T66" fmla="*/ 14 w 1282"/>
                  <a:gd name="T67" fmla="*/ 5 h 1131"/>
                  <a:gd name="T68" fmla="*/ 15 w 1282"/>
                  <a:gd name="T69" fmla="*/ 6 h 1131"/>
                  <a:gd name="T70" fmla="*/ 15 w 1282"/>
                  <a:gd name="T71" fmla="*/ 6 h 1131"/>
                  <a:gd name="T72" fmla="*/ 16 w 1282"/>
                  <a:gd name="T73" fmla="*/ 7 h 1131"/>
                  <a:gd name="T74" fmla="*/ 17 w 1282"/>
                  <a:gd name="T75" fmla="*/ 7 h 1131"/>
                  <a:gd name="T76" fmla="*/ 17 w 1282"/>
                  <a:gd name="T77" fmla="*/ 7 h 1131"/>
                  <a:gd name="T78" fmla="*/ 18 w 1282"/>
                  <a:gd name="T79" fmla="*/ 8 h 1131"/>
                  <a:gd name="T80" fmla="*/ 19 w 1282"/>
                  <a:gd name="T81" fmla="*/ 8 h 1131"/>
                  <a:gd name="T82" fmla="*/ 20 w 1282"/>
                  <a:gd name="T83" fmla="*/ 8 h 1131"/>
                  <a:gd name="T84" fmla="*/ 21 w 1282"/>
                  <a:gd name="T85" fmla="*/ 9 h 1131"/>
                  <a:gd name="T86" fmla="*/ 22 w 1282"/>
                  <a:gd name="T87" fmla="*/ 9 h 1131"/>
                  <a:gd name="T88" fmla="*/ 22 w 1282"/>
                  <a:gd name="T89" fmla="*/ 9 h 1131"/>
                  <a:gd name="T90" fmla="*/ 23 w 1282"/>
                  <a:gd name="T91" fmla="*/ 9 h 1131"/>
                  <a:gd name="T92" fmla="*/ 24 w 1282"/>
                  <a:gd name="T93" fmla="*/ 9 h 1131"/>
                  <a:gd name="T94" fmla="*/ 25 w 1282"/>
                  <a:gd name="T95" fmla="*/ 9 h 1131"/>
                  <a:gd name="T96" fmla="*/ 26 w 1282"/>
                  <a:gd name="T97" fmla="*/ 9 h 11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82" h="1131">
                    <a:moveTo>
                      <a:pt x="1282" y="1131"/>
                    </a:moveTo>
                    <a:lnTo>
                      <a:pt x="1259" y="1131"/>
                    </a:lnTo>
                    <a:lnTo>
                      <a:pt x="1235" y="1130"/>
                    </a:lnTo>
                    <a:lnTo>
                      <a:pt x="1211" y="1129"/>
                    </a:lnTo>
                    <a:lnTo>
                      <a:pt x="1188" y="1127"/>
                    </a:lnTo>
                    <a:lnTo>
                      <a:pt x="1164" y="1126"/>
                    </a:lnTo>
                    <a:lnTo>
                      <a:pt x="1141" y="1123"/>
                    </a:lnTo>
                    <a:lnTo>
                      <a:pt x="1117" y="1121"/>
                    </a:lnTo>
                    <a:lnTo>
                      <a:pt x="1094" y="1118"/>
                    </a:lnTo>
                    <a:lnTo>
                      <a:pt x="1071" y="1114"/>
                    </a:lnTo>
                    <a:lnTo>
                      <a:pt x="1048" y="1110"/>
                    </a:lnTo>
                    <a:lnTo>
                      <a:pt x="1025" y="1106"/>
                    </a:lnTo>
                    <a:lnTo>
                      <a:pt x="1002" y="1102"/>
                    </a:lnTo>
                    <a:lnTo>
                      <a:pt x="978" y="1096"/>
                    </a:lnTo>
                    <a:lnTo>
                      <a:pt x="956" y="1091"/>
                    </a:lnTo>
                    <a:lnTo>
                      <a:pt x="933" y="1085"/>
                    </a:lnTo>
                    <a:lnTo>
                      <a:pt x="910" y="1079"/>
                    </a:lnTo>
                    <a:lnTo>
                      <a:pt x="888" y="1072"/>
                    </a:lnTo>
                    <a:lnTo>
                      <a:pt x="866" y="1065"/>
                    </a:lnTo>
                    <a:lnTo>
                      <a:pt x="843" y="1057"/>
                    </a:lnTo>
                    <a:lnTo>
                      <a:pt x="821" y="1049"/>
                    </a:lnTo>
                    <a:lnTo>
                      <a:pt x="799" y="1042"/>
                    </a:lnTo>
                    <a:lnTo>
                      <a:pt x="777" y="1033"/>
                    </a:lnTo>
                    <a:lnTo>
                      <a:pt x="756" y="1023"/>
                    </a:lnTo>
                    <a:lnTo>
                      <a:pt x="734" y="1014"/>
                    </a:lnTo>
                    <a:lnTo>
                      <a:pt x="712" y="1004"/>
                    </a:lnTo>
                    <a:lnTo>
                      <a:pt x="692" y="994"/>
                    </a:lnTo>
                    <a:lnTo>
                      <a:pt x="670" y="983"/>
                    </a:lnTo>
                    <a:lnTo>
                      <a:pt x="649" y="973"/>
                    </a:lnTo>
                    <a:lnTo>
                      <a:pt x="628" y="962"/>
                    </a:lnTo>
                    <a:lnTo>
                      <a:pt x="608" y="949"/>
                    </a:lnTo>
                    <a:lnTo>
                      <a:pt x="587" y="938"/>
                    </a:lnTo>
                    <a:lnTo>
                      <a:pt x="567" y="926"/>
                    </a:lnTo>
                    <a:lnTo>
                      <a:pt x="547" y="913"/>
                    </a:lnTo>
                    <a:lnTo>
                      <a:pt x="529" y="900"/>
                    </a:lnTo>
                    <a:lnTo>
                      <a:pt x="508" y="887"/>
                    </a:lnTo>
                    <a:lnTo>
                      <a:pt x="489" y="873"/>
                    </a:lnTo>
                    <a:lnTo>
                      <a:pt x="471" y="859"/>
                    </a:lnTo>
                    <a:lnTo>
                      <a:pt x="452" y="845"/>
                    </a:lnTo>
                    <a:lnTo>
                      <a:pt x="434" y="830"/>
                    </a:lnTo>
                    <a:lnTo>
                      <a:pt x="416" y="815"/>
                    </a:lnTo>
                    <a:lnTo>
                      <a:pt x="398" y="799"/>
                    </a:lnTo>
                    <a:lnTo>
                      <a:pt x="380" y="784"/>
                    </a:lnTo>
                    <a:lnTo>
                      <a:pt x="363" y="768"/>
                    </a:lnTo>
                    <a:lnTo>
                      <a:pt x="345" y="752"/>
                    </a:lnTo>
                    <a:lnTo>
                      <a:pt x="329" y="735"/>
                    </a:lnTo>
                    <a:lnTo>
                      <a:pt x="312" y="719"/>
                    </a:lnTo>
                    <a:lnTo>
                      <a:pt x="296" y="701"/>
                    </a:lnTo>
                    <a:lnTo>
                      <a:pt x="280" y="684"/>
                    </a:lnTo>
                    <a:lnTo>
                      <a:pt x="265" y="667"/>
                    </a:lnTo>
                    <a:lnTo>
                      <a:pt x="249" y="648"/>
                    </a:lnTo>
                    <a:lnTo>
                      <a:pt x="234" y="631"/>
                    </a:lnTo>
                    <a:lnTo>
                      <a:pt x="220" y="612"/>
                    </a:lnTo>
                    <a:lnTo>
                      <a:pt x="206" y="593"/>
                    </a:lnTo>
                    <a:lnTo>
                      <a:pt x="192" y="574"/>
                    </a:lnTo>
                    <a:lnTo>
                      <a:pt x="178" y="555"/>
                    </a:lnTo>
                    <a:lnTo>
                      <a:pt x="164" y="537"/>
                    </a:lnTo>
                    <a:lnTo>
                      <a:pt x="151" y="516"/>
                    </a:lnTo>
                    <a:lnTo>
                      <a:pt x="139" y="496"/>
                    </a:lnTo>
                    <a:lnTo>
                      <a:pt x="127" y="476"/>
                    </a:lnTo>
                    <a:lnTo>
                      <a:pt x="115" y="457"/>
                    </a:lnTo>
                    <a:lnTo>
                      <a:pt x="103" y="436"/>
                    </a:lnTo>
                    <a:lnTo>
                      <a:pt x="92" y="415"/>
                    </a:lnTo>
                    <a:lnTo>
                      <a:pt x="81" y="394"/>
                    </a:lnTo>
                    <a:lnTo>
                      <a:pt x="70" y="373"/>
                    </a:lnTo>
                    <a:lnTo>
                      <a:pt x="60" y="351"/>
                    </a:lnTo>
                    <a:lnTo>
                      <a:pt x="51" y="331"/>
                    </a:lnTo>
                    <a:lnTo>
                      <a:pt x="41" y="309"/>
                    </a:lnTo>
                    <a:lnTo>
                      <a:pt x="32" y="287"/>
                    </a:lnTo>
                    <a:lnTo>
                      <a:pt x="23" y="265"/>
                    </a:lnTo>
                    <a:lnTo>
                      <a:pt x="15" y="243"/>
                    </a:lnTo>
                    <a:lnTo>
                      <a:pt x="7" y="220"/>
                    </a:lnTo>
                    <a:lnTo>
                      <a:pt x="0" y="199"/>
                    </a:lnTo>
                    <a:lnTo>
                      <a:pt x="211" y="0"/>
                    </a:lnTo>
                    <a:lnTo>
                      <a:pt x="513" y="31"/>
                    </a:lnTo>
                    <a:lnTo>
                      <a:pt x="518" y="45"/>
                    </a:lnTo>
                    <a:lnTo>
                      <a:pt x="522" y="58"/>
                    </a:lnTo>
                    <a:lnTo>
                      <a:pt x="528" y="71"/>
                    </a:lnTo>
                    <a:lnTo>
                      <a:pt x="533" y="85"/>
                    </a:lnTo>
                    <a:lnTo>
                      <a:pt x="538" y="98"/>
                    </a:lnTo>
                    <a:lnTo>
                      <a:pt x="543" y="111"/>
                    </a:lnTo>
                    <a:lnTo>
                      <a:pt x="549" y="123"/>
                    </a:lnTo>
                    <a:lnTo>
                      <a:pt x="555" y="136"/>
                    </a:lnTo>
                    <a:lnTo>
                      <a:pt x="561" y="149"/>
                    </a:lnTo>
                    <a:lnTo>
                      <a:pt x="568" y="162"/>
                    </a:lnTo>
                    <a:lnTo>
                      <a:pt x="575" y="173"/>
                    </a:lnTo>
                    <a:lnTo>
                      <a:pt x="582" y="186"/>
                    </a:lnTo>
                    <a:lnTo>
                      <a:pt x="589" y="199"/>
                    </a:lnTo>
                    <a:lnTo>
                      <a:pt x="596" y="210"/>
                    </a:lnTo>
                    <a:lnTo>
                      <a:pt x="604" y="222"/>
                    </a:lnTo>
                    <a:lnTo>
                      <a:pt x="612" y="234"/>
                    </a:lnTo>
                    <a:lnTo>
                      <a:pt x="619" y="246"/>
                    </a:lnTo>
                    <a:lnTo>
                      <a:pt x="628" y="257"/>
                    </a:lnTo>
                    <a:lnTo>
                      <a:pt x="636" y="268"/>
                    </a:lnTo>
                    <a:lnTo>
                      <a:pt x="645" y="279"/>
                    </a:lnTo>
                    <a:lnTo>
                      <a:pt x="653" y="291"/>
                    </a:lnTo>
                    <a:lnTo>
                      <a:pt x="663" y="302"/>
                    </a:lnTo>
                    <a:lnTo>
                      <a:pt x="671" y="312"/>
                    </a:lnTo>
                    <a:lnTo>
                      <a:pt x="681" y="323"/>
                    </a:lnTo>
                    <a:lnTo>
                      <a:pt x="691" y="333"/>
                    </a:lnTo>
                    <a:lnTo>
                      <a:pt x="700" y="344"/>
                    </a:lnTo>
                    <a:lnTo>
                      <a:pt x="711" y="354"/>
                    </a:lnTo>
                    <a:lnTo>
                      <a:pt x="720" y="363"/>
                    </a:lnTo>
                    <a:lnTo>
                      <a:pt x="730" y="373"/>
                    </a:lnTo>
                    <a:lnTo>
                      <a:pt x="741" y="383"/>
                    </a:lnTo>
                    <a:lnTo>
                      <a:pt x="751" y="392"/>
                    </a:lnTo>
                    <a:lnTo>
                      <a:pt x="763" y="402"/>
                    </a:lnTo>
                    <a:lnTo>
                      <a:pt x="773" y="410"/>
                    </a:lnTo>
                    <a:lnTo>
                      <a:pt x="784" y="419"/>
                    </a:lnTo>
                    <a:lnTo>
                      <a:pt x="795" y="428"/>
                    </a:lnTo>
                    <a:lnTo>
                      <a:pt x="807" y="437"/>
                    </a:lnTo>
                    <a:lnTo>
                      <a:pt x="818" y="444"/>
                    </a:lnTo>
                    <a:lnTo>
                      <a:pt x="830" y="452"/>
                    </a:lnTo>
                    <a:lnTo>
                      <a:pt x="842" y="460"/>
                    </a:lnTo>
                    <a:lnTo>
                      <a:pt x="854" y="468"/>
                    </a:lnTo>
                    <a:lnTo>
                      <a:pt x="866" y="476"/>
                    </a:lnTo>
                    <a:lnTo>
                      <a:pt x="878" y="482"/>
                    </a:lnTo>
                    <a:lnTo>
                      <a:pt x="890" y="490"/>
                    </a:lnTo>
                    <a:lnTo>
                      <a:pt x="902" y="496"/>
                    </a:lnTo>
                    <a:lnTo>
                      <a:pt x="915" y="503"/>
                    </a:lnTo>
                    <a:lnTo>
                      <a:pt x="927" y="508"/>
                    </a:lnTo>
                    <a:lnTo>
                      <a:pt x="940" y="515"/>
                    </a:lnTo>
                    <a:lnTo>
                      <a:pt x="953" y="521"/>
                    </a:lnTo>
                    <a:lnTo>
                      <a:pt x="966" y="527"/>
                    </a:lnTo>
                    <a:lnTo>
                      <a:pt x="979" y="532"/>
                    </a:lnTo>
                    <a:lnTo>
                      <a:pt x="992" y="537"/>
                    </a:lnTo>
                    <a:lnTo>
                      <a:pt x="1006" y="542"/>
                    </a:lnTo>
                    <a:lnTo>
                      <a:pt x="1018" y="547"/>
                    </a:lnTo>
                    <a:lnTo>
                      <a:pt x="1032" y="551"/>
                    </a:lnTo>
                    <a:lnTo>
                      <a:pt x="1045" y="555"/>
                    </a:lnTo>
                    <a:lnTo>
                      <a:pt x="1059" y="560"/>
                    </a:lnTo>
                    <a:lnTo>
                      <a:pt x="1073" y="563"/>
                    </a:lnTo>
                    <a:lnTo>
                      <a:pt x="1086" y="567"/>
                    </a:lnTo>
                    <a:lnTo>
                      <a:pt x="1100" y="570"/>
                    </a:lnTo>
                    <a:lnTo>
                      <a:pt x="1114" y="573"/>
                    </a:lnTo>
                    <a:lnTo>
                      <a:pt x="1128" y="576"/>
                    </a:lnTo>
                    <a:lnTo>
                      <a:pt x="1142" y="579"/>
                    </a:lnTo>
                    <a:lnTo>
                      <a:pt x="1156" y="581"/>
                    </a:lnTo>
                    <a:lnTo>
                      <a:pt x="1170" y="583"/>
                    </a:lnTo>
                    <a:lnTo>
                      <a:pt x="1183" y="585"/>
                    </a:lnTo>
                    <a:lnTo>
                      <a:pt x="1197" y="587"/>
                    </a:lnTo>
                    <a:lnTo>
                      <a:pt x="1212" y="588"/>
                    </a:lnTo>
                    <a:lnTo>
                      <a:pt x="1226" y="588"/>
                    </a:lnTo>
                    <a:lnTo>
                      <a:pt x="1240" y="589"/>
                    </a:lnTo>
                    <a:lnTo>
                      <a:pt x="1254" y="590"/>
                    </a:lnTo>
                    <a:lnTo>
                      <a:pt x="1268" y="591"/>
                    </a:lnTo>
                    <a:lnTo>
                      <a:pt x="1282" y="591"/>
                    </a:lnTo>
                    <a:lnTo>
                      <a:pt x="1162" y="867"/>
                    </a:lnTo>
                    <a:lnTo>
                      <a:pt x="1282" y="1131"/>
                    </a:lnTo>
                    <a:close/>
                  </a:path>
                </a:pathLst>
              </a:custGeom>
              <a:solidFill>
                <a:srgbClr val="9B9682"/>
              </a:solidFill>
              <a:ln w="952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noAutofit/>
              </a:bodyPr>
              <a:lstStyle/>
              <a:p>
                <a:endParaRPr lang="de-DE" b="1" dirty="0"/>
              </a:p>
            </p:txBody>
          </p:sp>
          <p:sp>
            <p:nvSpPr>
              <p:cNvPr id="22" name="Freeform 26"/>
              <p:cNvSpPr>
                <a:spLocks/>
              </p:cNvSpPr>
              <p:nvPr/>
            </p:nvSpPr>
            <p:spPr bwMode="gray">
              <a:xfrm>
                <a:off x="1650087" y="4360026"/>
                <a:ext cx="678268" cy="1171291"/>
              </a:xfrm>
              <a:custGeom>
                <a:avLst/>
                <a:gdLst>
                  <a:gd name="T0" fmla="*/ 1 w 873"/>
                  <a:gd name="T1" fmla="*/ 24 h 1509"/>
                  <a:gd name="T2" fmla="*/ 1 w 873"/>
                  <a:gd name="T3" fmla="*/ 23 h 1509"/>
                  <a:gd name="T4" fmla="*/ 1 w 873"/>
                  <a:gd name="T5" fmla="*/ 21 h 1509"/>
                  <a:gd name="T6" fmla="*/ 1 w 873"/>
                  <a:gd name="T7" fmla="*/ 20 h 1509"/>
                  <a:gd name="T8" fmla="*/ 1 w 873"/>
                  <a:gd name="T9" fmla="*/ 19 h 1509"/>
                  <a:gd name="T10" fmla="*/ 0 w 873"/>
                  <a:gd name="T11" fmla="*/ 18 h 1509"/>
                  <a:gd name="T12" fmla="*/ 1 w 873"/>
                  <a:gd name="T13" fmla="*/ 17 h 1509"/>
                  <a:gd name="T14" fmla="*/ 1 w 873"/>
                  <a:gd name="T15" fmla="*/ 16 h 1509"/>
                  <a:gd name="T16" fmla="*/ 1 w 873"/>
                  <a:gd name="T17" fmla="*/ 15 h 1509"/>
                  <a:gd name="T18" fmla="*/ 1 w 873"/>
                  <a:gd name="T19" fmla="*/ 13 h 1509"/>
                  <a:gd name="T20" fmla="*/ 1 w 873"/>
                  <a:gd name="T21" fmla="*/ 12 h 1509"/>
                  <a:gd name="T22" fmla="*/ 2 w 873"/>
                  <a:gd name="T23" fmla="*/ 11 h 1509"/>
                  <a:gd name="T24" fmla="*/ 2 w 873"/>
                  <a:gd name="T25" fmla="*/ 10 h 1509"/>
                  <a:gd name="T26" fmla="*/ 2 w 873"/>
                  <a:gd name="T27" fmla="*/ 9 h 1509"/>
                  <a:gd name="T28" fmla="*/ 3 w 873"/>
                  <a:gd name="T29" fmla="*/ 8 h 1509"/>
                  <a:gd name="T30" fmla="*/ 4 w 873"/>
                  <a:gd name="T31" fmla="*/ 7 h 1509"/>
                  <a:gd name="T32" fmla="*/ 4 w 873"/>
                  <a:gd name="T33" fmla="*/ 6 h 1509"/>
                  <a:gd name="T34" fmla="*/ 5 w 873"/>
                  <a:gd name="T35" fmla="*/ 5 h 1509"/>
                  <a:gd name="T36" fmla="*/ 6 w 873"/>
                  <a:gd name="T37" fmla="*/ 4 h 1509"/>
                  <a:gd name="T38" fmla="*/ 7 w 873"/>
                  <a:gd name="T39" fmla="*/ 3 h 1509"/>
                  <a:gd name="T40" fmla="*/ 7 w 873"/>
                  <a:gd name="T41" fmla="*/ 2 h 1509"/>
                  <a:gd name="T42" fmla="*/ 8 w 873"/>
                  <a:gd name="T43" fmla="*/ 1 h 1509"/>
                  <a:gd name="T44" fmla="*/ 9 w 873"/>
                  <a:gd name="T45" fmla="*/ 0 h 1509"/>
                  <a:gd name="T46" fmla="*/ 10 w 873"/>
                  <a:gd name="T47" fmla="*/ 0 h 1509"/>
                  <a:gd name="T48" fmla="*/ 17 w 873"/>
                  <a:gd name="T49" fmla="*/ 7 h 1509"/>
                  <a:gd name="T50" fmla="*/ 16 w 873"/>
                  <a:gd name="T51" fmla="*/ 7 h 1509"/>
                  <a:gd name="T52" fmla="*/ 16 w 873"/>
                  <a:gd name="T53" fmla="*/ 8 h 1509"/>
                  <a:gd name="T54" fmla="*/ 15 w 873"/>
                  <a:gd name="T55" fmla="*/ 8 h 1509"/>
                  <a:gd name="T56" fmla="*/ 15 w 873"/>
                  <a:gd name="T57" fmla="*/ 9 h 1509"/>
                  <a:gd name="T58" fmla="*/ 14 w 873"/>
                  <a:gd name="T59" fmla="*/ 9 h 1509"/>
                  <a:gd name="T60" fmla="*/ 14 w 873"/>
                  <a:gd name="T61" fmla="*/ 10 h 1509"/>
                  <a:gd name="T62" fmla="*/ 13 w 873"/>
                  <a:gd name="T63" fmla="*/ 10 h 1509"/>
                  <a:gd name="T64" fmla="*/ 13 w 873"/>
                  <a:gd name="T65" fmla="*/ 11 h 1509"/>
                  <a:gd name="T66" fmla="*/ 12 w 873"/>
                  <a:gd name="T67" fmla="*/ 12 h 1509"/>
                  <a:gd name="T68" fmla="*/ 12 w 873"/>
                  <a:gd name="T69" fmla="*/ 12 h 1509"/>
                  <a:gd name="T70" fmla="*/ 12 w 873"/>
                  <a:gd name="T71" fmla="*/ 13 h 1509"/>
                  <a:gd name="T72" fmla="*/ 11 w 873"/>
                  <a:gd name="T73" fmla="*/ 13 h 1509"/>
                  <a:gd name="T74" fmla="*/ 11 w 873"/>
                  <a:gd name="T75" fmla="*/ 14 h 1509"/>
                  <a:gd name="T76" fmla="*/ 11 w 873"/>
                  <a:gd name="T77" fmla="*/ 15 h 1509"/>
                  <a:gd name="T78" fmla="*/ 11 w 873"/>
                  <a:gd name="T79" fmla="*/ 16 h 1509"/>
                  <a:gd name="T80" fmla="*/ 10 w 873"/>
                  <a:gd name="T81" fmla="*/ 16 h 1509"/>
                  <a:gd name="T82" fmla="*/ 10 w 873"/>
                  <a:gd name="T83" fmla="*/ 17 h 1509"/>
                  <a:gd name="T84" fmla="*/ 10 w 873"/>
                  <a:gd name="T85" fmla="*/ 17 h 1509"/>
                  <a:gd name="T86" fmla="*/ 10 w 873"/>
                  <a:gd name="T87" fmla="*/ 18 h 1509"/>
                  <a:gd name="T88" fmla="*/ 10 w 873"/>
                  <a:gd name="T89" fmla="*/ 19 h 1509"/>
                  <a:gd name="T90" fmla="*/ 11 w 873"/>
                  <a:gd name="T91" fmla="*/ 20 h 1509"/>
                  <a:gd name="T92" fmla="*/ 11 w 873"/>
                  <a:gd name="T93" fmla="*/ 20 h 1509"/>
                  <a:gd name="T94" fmla="*/ 11 w 873"/>
                  <a:gd name="T95" fmla="*/ 21 h 1509"/>
                  <a:gd name="T96" fmla="*/ 11 w 873"/>
                  <a:gd name="T97" fmla="*/ 22 h 15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73" h="1509">
                    <a:moveTo>
                      <a:pt x="66" y="1509"/>
                    </a:moveTo>
                    <a:lnTo>
                      <a:pt x="59" y="1486"/>
                    </a:lnTo>
                    <a:lnTo>
                      <a:pt x="52" y="1464"/>
                    </a:lnTo>
                    <a:lnTo>
                      <a:pt x="46" y="1441"/>
                    </a:lnTo>
                    <a:lnTo>
                      <a:pt x="40" y="1418"/>
                    </a:lnTo>
                    <a:lnTo>
                      <a:pt x="35" y="1395"/>
                    </a:lnTo>
                    <a:lnTo>
                      <a:pt x="30" y="1372"/>
                    </a:lnTo>
                    <a:lnTo>
                      <a:pt x="24" y="1349"/>
                    </a:lnTo>
                    <a:lnTo>
                      <a:pt x="20" y="1326"/>
                    </a:lnTo>
                    <a:lnTo>
                      <a:pt x="17" y="1302"/>
                    </a:lnTo>
                    <a:lnTo>
                      <a:pt x="13" y="1280"/>
                    </a:lnTo>
                    <a:lnTo>
                      <a:pt x="9" y="1256"/>
                    </a:lnTo>
                    <a:lnTo>
                      <a:pt x="7" y="1233"/>
                    </a:lnTo>
                    <a:lnTo>
                      <a:pt x="5" y="1209"/>
                    </a:lnTo>
                    <a:lnTo>
                      <a:pt x="4" y="1186"/>
                    </a:lnTo>
                    <a:lnTo>
                      <a:pt x="2" y="1162"/>
                    </a:lnTo>
                    <a:lnTo>
                      <a:pt x="1" y="1139"/>
                    </a:lnTo>
                    <a:lnTo>
                      <a:pt x="0" y="1115"/>
                    </a:lnTo>
                    <a:lnTo>
                      <a:pt x="0" y="1091"/>
                    </a:lnTo>
                    <a:lnTo>
                      <a:pt x="0" y="1068"/>
                    </a:lnTo>
                    <a:lnTo>
                      <a:pt x="1" y="1044"/>
                    </a:lnTo>
                    <a:lnTo>
                      <a:pt x="2" y="1021"/>
                    </a:lnTo>
                    <a:lnTo>
                      <a:pt x="4" y="997"/>
                    </a:lnTo>
                    <a:lnTo>
                      <a:pt x="5" y="974"/>
                    </a:lnTo>
                    <a:lnTo>
                      <a:pt x="7" y="951"/>
                    </a:lnTo>
                    <a:lnTo>
                      <a:pt x="9" y="927"/>
                    </a:lnTo>
                    <a:lnTo>
                      <a:pt x="13" y="904"/>
                    </a:lnTo>
                    <a:lnTo>
                      <a:pt x="17" y="880"/>
                    </a:lnTo>
                    <a:lnTo>
                      <a:pt x="20" y="857"/>
                    </a:lnTo>
                    <a:lnTo>
                      <a:pt x="24" y="834"/>
                    </a:lnTo>
                    <a:lnTo>
                      <a:pt x="30" y="811"/>
                    </a:lnTo>
                    <a:lnTo>
                      <a:pt x="35" y="788"/>
                    </a:lnTo>
                    <a:lnTo>
                      <a:pt x="40" y="765"/>
                    </a:lnTo>
                    <a:lnTo>
                      <a:pt x="46" y="742"/>
                    </a:lnTo>
                    <a:lnTo>
                      <a:pt x="52" y="719"/>
                    </a:lnTo>
                    <a:lnTo>
                      <a:pt x="59" y="697"/>
                    </a:lnTo>
                    <a:lnTo>
                      <a:pt x="66" y="675"/>
                    </a:lnTo>
                    <a:lnTo>
                      <a:pt x="73" y="652"/>
                    </a:lnTo>
                    <a:lnTo>
                      <a:pt x="81" y="630"/>
                    </a:lnTo>
                    <a:lnTo>
                      <a:pt x="89" y="608"/>
                    </a:lnTo>
                    <a:lnTo>
                      <a:pt x="98" y="586"/>
                    </a:lnTo>
                    <a:lnTo>
                      <a:pt x="107" y="564"/>
                    </a:lnTo>
                    <a:lnTo>
                      <a:pt x="117" y="542"/>
                    </a:lnTo>
                    <a:lnTo>
                      <a:pt x="126" y="521"/>
                    </a:lnTo>
                    <a:lnTo>
                      <a:pt x="136" y="500"/>
                    </a:lnTo>
                    <a:lnTo>
                      <a:pt x="147" y="479"/>
                    </a:lnTo>
                    <a:lnTo>
                      <a:pt x="158" y="457"/>
                    </a:lnTo>
                    <a:lnTo>
                      <a:pt x="169" y="437"/>
                    </a:lnTo>
                    <a:lnTo>
                      <a:pt x="181" y="417"/>
                    </a:lnTo>
                    <a:lnTo>
                      <a:pt x="193" y="397"/>
                    </a:lnTo>
                    <a:lnTo>
                      <a:pt x="205" y="376"/>
                    </a:lnTo>
                    <a:lnTo>
                      <a:pt x="217" y="357"/>
                    </a:lnTo>
                    <a:lnTo>
                      <a:pt x="230" y="337"/>
                    </a:lnTo>
                    <a:lnTo>
                      <a:pt x="244" y="318"/>
                    </a:lnTo>
                    <a:lnTo>
                      <a:pt x="258" y="299"/>
                    </a:lnTo>
                    <a:lnTo>
                      <a:pt x="272" y="279"/>
                    </a:lnTo>
                    <a:lnTo>
                      <a:pt x="286" y="260"/>
                    </a:lnTo>
                    <a:lnTo>
                      <a:pt x="300" y="242"/>
                    </a:lnTo>
                    <a:lnTo>
                      <a:pt x="315" y="224"/>
                    </a:lnTo>
                    <a:lnTo>
                      <a:pt x="331" y="206"/>
                    </a:lnTo>
                    <a:lnTo>
                      <a:pt x="346" y="188"/>
                    </a:lnTo>
                    <a:lnTo>
                      <a:pt x="362" y="171"/>
                    </a:lnTo>
                    <a:lnTo>
                      <a:pt x="378" y="154"/>
                    </a:lnTo>
                    <a:lnTo>
                      <a:pt x="395" y="137"/>
                    </a:lnTo>
                    <a:lnTo>
                      <a:pt x="411" y="121"/>
                    </a:lnTo>
                    <a:lnTo>
                      <a:pt x="429" y="104"/>
                    </a:lnTo>
                    <a:lnTo>
                      <a:pt x="446" y="89"/>
                    </a:lnTo>
                    <a:lnTo>
                      <a:pt x="464" y="73"/>
                    </a:lnTo>
                    <a:lnTo>
                      <a:pt x="482" y="57"/>
                    </a:lnTo>
                    <a:lnTo>
                      <a:pt x="500" y="42"/>
                    </a:lnTo>
                    <a:lnTo>
                      <a:pt x="518" y="28"/>
                    </a:lnTo>
                    <a:lnTo>
                      <a:pt x="537" y="14"/>
                    </a:lnTo>
                    <a:lnTo>
                      <a:pt x="555" y="0"/>
                    </a:lnTo>
                    <a:lnTo>
                      <a:pt x="832" y="133"/>
                    </a:lnTo>
                    <a:lnTo>
                      <a:pt x="873" y="437"/>
                    </a:lnTo>
                    <a:lnTo>
                      <a:pt x="862" y="445"/>
                    </a:lnTo>
                    <a:lnTo>
                      <a:pt x="850" y="453"/>
                    </a:lnTo>
                    <a:lnTo>
                      <a:pt x="839" y="463"/>
                    </a:lnTo>
                    <a:lnTo>
                      <a:pt x="829" y="471"/>
                    </a:lnTo>
                    <a:lnTo>
                      <a:pt x="817" y="480"/>
                    </a:lnTo>
                    <a:lnTo>
                      <a:pt x="807" y="489"/>
                    </a:lnTo>
                    <a:lnTo>
                      <a:pt x="797" y="499"/>
                    </a:lnTo>
                    <a:lnTo>
                      <a:pt x="786" y="509"/>
                    </a:lnTo>
                    <a:lnTo>
                      <a:pt x="777" y="519"/>
                    </a:lnTo>
                    <a:lnTo>
                      <a:pt x="766" y="529"/>
                    </a:lnTo>
                    <a:lnTo>
                      <a:pt x="757" y="539"/>
                    </a:lnTo>
                    <a:lnTo>
                      <a:pt x="747" y="550"/>
                    </a:lnTo>
                    <a:lnTo>
                      <a:pt x="737" y="560"/>
                    </a:lnTo>
                    <a:lnTo>
                      <a:pt x="729" y="571"/>
                    </a:lnTo>
                    <a:lnTo>
                      <a:pt x="719" y="582"/>
                    </a:lnTo>
                    <a:lnTo>
                      <a:pt x="711" y="593"/>
                    </a:lnTo>
                    <a:lnTo>
                      <a:pt x="702" y="604"/>
                    </a:lnTo>
                    <a:lnTo>
                      <a:pt x="694" y="616"/>
                    </a:lnTo>
                    <a:lnTo>
                      <a:pt x="685" y="627"/>
                    </a:lnTo>
                    <a:lnTo>
                      <a:pt x="678" y="639"/>
                    </a:lnTo>
                    <a:lnTo>
                      <a:pt x="670" y="650"/>
                    </a:lnTo>
                    <a:lnTo>
                      <a:pt x="662" y="663"/>
                    </a:lnTo>
                    <a:lnTo>
                      <a:pt x="655" y="675"/>
                    </a:lnTo>
                    <a:lnTo>
                      <a:pt x="648" y="686"/>
                    </a:lnTo>
                    <a:lnTo>
                      <a:pt x="641" y="699"/>
                    </a:lnTo>
                    <a:lnTo>
                      <a:pt x="634" y="711"/>
                    </a:lnTo>
                    <a:lnTo>
                      <a:pt x="628" y="724"/>
                    </a:lnTo>
                    <a:lnTo>
                      <a:pt x="621" y="736"/>
                    </a:lnTo>
                    <a:lnTo>
                      <a:pt x="615" y="749"/>
                    </a:lnTo>
                    <a:lnTo>
                      <a:pt x="609" y="762"/>
                    </a:lnTo>
                    <a:lnTo>
                      <a:pt x="604" y="775"/>
                    </a:lnTo>
                    <a:lnTo>
                      <a:pt x="599" y="788"/>
                    </a:lnTo>
                    <a:lnTo>
                      <a:pt x="594" y="801"/>
                    </a:lnTo>
                    <a:lnTo>
                      <a:pt x="588" y="814"/>
                    </a:lnTo>
                    <a:lnTo>
                      <a:pt x="584" y="828"/>
                    </a:lnTo>
                    <a:lnTo>
                      <a:pt x="579" y="841"/>
                    </a:lnTo>
                    <a:lnTo>
                      <a:pt x="574" y="855"/>
                    </a:lnTo>
                    <a:lnTo>
                      <a:pt x="571" y="868"/>
                    </a:lnTo>
                    <a:lnTo>
                      <a:pt x="568" y="882"/>
                    </a:lnTo>
                    <a:lnTo>
                      <a:pt x="563" y="896"/>
                    </a:lnTo>
                    <a:lnTo>
                      <a:pt x="561" y="909"/>
                    </a:lnTo>
                    <a:lnTo>
                      <a:pt x="557" y="923"/>
                    </a:lnTo>
                    <a:lnTo>
                      <a:pt x="554" y="937"/>
                    </a:lnTo>
                    <a:lnTo>
                      <a:pt x="552" y="951"/>
                    </a:lnTo>
                    <a:lnTo>
                      <a:pt x="549" y="964"/>
                    </a:lnTo>
                    <a:lnTo>
                      <a:pt x="548" y="978"/>
                    </a:lnTo>
                    <a:lnTo>
                      <a:pt x="546" y="993"/>
                    </a:lnTo>
                    <a:lnTo>
                      <a:pt x="544" y="1007"/>
                    </a:lnTo>
                    <a:lnTo>
                      <a:pt x="542" y="1021"/>
                    </a:lnTo>
                    <a:lnTo>
                      <a:pt x="541" y="1035"/>
                    </a:lnTo>
                    <a:lnTo>
                      <a:pt x="541" y="1049"/>
                    </a:lnTo>
                    <a:lnTo>
                      <a:pt x="540" y="1063"/>
                    </a:lnTo>
                    <a:lnTo>
                      <a:pt x="540" y="1077"/>
                    </a:lnTo>
                    <a:lnTo>
                      <a:pt x="540" y="1091"/>
                    </a:lnTo>
                    <a:lnTo>
                      <a:pt x="540" y="1106"/>
                    </a:lnTo>
                    <a:lnTo>
                      <a:pt x="540" y="1120"/>
                    </a:lnTo>
                    <a:lnTo>
                      <a:pt x="541" y="1134"/>
                    </a:lnTo>
                    <a:lnTo>
                      <a:pt x="541" y="1148"/>
                    </a:lnTo>
                    <a:lnTo>
                      <a:pt x="542" y="1162"/>
                    </a:lnTo>
                    <a:lnTo>
                      <a:pt x="544" y="1176"/>
                    </a:lnTo>
                    <a:lnTo>
                      <a:pt x="546" y="1190"/>
                    </a:lnTo>
                    <a:lnTo>
                      <a:pt x="548" y="1204"/>
                    </a:lnTo>
                    <a:lnTo>
                      <a:pt x="549" y="1218"/>
                    </a:lnTo>
                    <a:lnTo>
                      <a:pt x="552" y="1232"/>
                    </a:lnTo>
                    <a:lnTo>
                      <a:pt x="554" y="1246"/>
                    </a:lnTo>
                    <a:lnTo>
                      <a:pt x="557" y="1260"/>
                    </a:lnTo>
                    <a:lnTo>
                      <a:pt x="561" y="1274"/>
                    </a:lnTo>
                    <a:lnTo>
                      <a:pt x="563" y="1288"/>
                    </a:lnTo>
                    <a:lnTo>
                      <a:pt x="568" y="1302"/>
                    </a:lnTo>
                    <a:lnTo>
                      <a:pt x="571" y="1315"/>
                    </a:lnTo>
                    <a:lnTo>
                      <a:pt x="574" y="1328"/>
                    </a:lnTo>
                    <a:lnTo>
                      <a:pt x="579" y="1341"/>
                    </a:lnTo>
                    <a:lnTo>
                      <a:pt x="277" y="1311"/>
                    </a:lnTo>
                    <a:lnTo>
                      <a:pt x="66" y="1509"/>
                    </a:lnTo>
                    <a:close/>
                  </a:path>
                </a:pathLst>
              </a:custGeom>
              <a:solidFill>
                <a:srgbClr val="D7D7CD"/>
              </a:solidFill>
              <a:ln w="952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noAutofit/>
              </a:bodyPr>
              <a:lstStyle/>
              <a:p>
                <a:endParaRPr lang="de-DE" b="1" dirty="0"/>
              </a:p>
            </p:txBody>
          </p:sp>
          <p:sp>
            <p:nvSpPr>
              <p:cNvPr id="23" name="Freeform 27"/>
              <p:cNvSpPr>
                <a:spLocks/>
              </p:cNvSpPr>
              <p:nvPr/>
            </p:nvSpPr>
            <p:spPr bwMode="gray">
              <a:xfrm>
                <a:off x="2097853" y="4152680"/>
                <a:ext cx="1229077" cy="539513"/>
              </a:xfrm>
              <a:custGeom>
                <a:avLst/>
                <a:gdLst>
                  <a:gd name="T0" fmla="*/ 1 w 1584"/>
                  <a:gd name="T1" fmla="*/ 3 h 695"/>
                  <a:gd name="T2" fmla="*/ 2 w 1584"/>
                  <a:gd name="T3" fmla="*/ 3 h 695"/>
                  <a:gd name="T4" fmla="*/ 3 w 1584"/>
                  <a:gd name="T5" fmla="*/ 2 h 695"/>
                  <a:gd name="T6" fmla="*/ 4 w 1584"/>
                  <a:gd name="T7" fmla="*/ 2 h 695"/>
                  <a:gd name="T8" fmla="*/ 6 w 1584"/>
                  <a:gd name="T9" fmla="*/ 1 h 695"/>
                  <a:gd name="T10" fmla="*/ 7 w 1584"/>
                  <a:gd name="T11" fmla="*/ 1 h 695"/>
                  <a:gd name="T12" fmla="*/ 8 w 1584"/>
                  <a:gd name="T13" fmla="*/ 0 h 695"/>
                  <a:gd name="T14" fmla="*/ 9 w 1584"/>
                  <a:gd name="T15" fmla="*/ 0 h 695"/>
                  <a:gd name="T16" fmla="*/ 11 w 1584"/>
                  <a:gd name="T17" fmla="*/ 0 h 695"/>
                  <a:gd name="T18" fmla="*/ 12 w 1584"/>
                  <a:gd name="T19" fmla="*/ 0 h 695"/>
                  <a:gd name="T20" fmla="*/ 14 w 1584"/>
                  <a:gd name="T21" fmla="*/ 0 h 695"/>
                  <a:gd name="T22" fmla="*/ 15 w 1584"/>
                  <a:gd name="T23" fmla="*/ 0 h 695"/>
                  <a:gd name="T24" fmla="*/ 16 w 1584"/>
                  <a:gd name="T25" fmla="*/ 0 h 695"/>
                  <a:gd name="T26" fmla="*/ 17 w 1584"/>
                  <a:gd name="T27" fmla="*/ 0 h 695"/>
                  <a:gd name="T28" fmla="*/ 19 w 1584"/>
                  <a:gd name="T29" fmla="*/ 0 h 695"/>
                  <a:gd name="T30" fmla="*/ 20 w 1584"/>
                  <a:gd name="T31" fmla="*/ 0 h 695"/>
                  <a:gd name="T32" fmla="*/ 21 w 1584"/>
                  <a:gd name="T33" fmla="*/ 0 h 695"/>
                  <a:gd name="T34" fmla="*/ 23 w 1584"/>
                  <a:gd name="T35" fmla="*/ 1 h 695"/>
                  <a:gd name="T36" fmla="*/ 25 w 1584"/>
                  <a:gd name="T37" fmla="*/ 1 h 695"/>
                  <a:gd name="T38" fmla="*/ 26 w 1584"/>
                  <a:gd name="T39" fmla="*/ 1 h 695"/>
                  <a:gd name="T40" fmla="*/ 27 w 1584"/>
                  <a:gd name="T41" fmla="*/ 2 h 695"/>
                  <a:gd name="T42" fmla="*/ 28 w 1584"/>
                  <a:gd name="T43" fmla="*/ 2 h 695"/>
                  <a:gd name="T44" fmla="*/ 29 w 1584"/>
                  <a:gd name="T45" fmla="*/ 3 h 695"/>
                  <a:gd name="T46" fmla="*/ 30 w 1584"/>
                  <a:gd name="T47" fmla="*/ 4 h 695"/>
                  <a:gd name="T48" fmla="*/ 25 w 1584"/>
                  <a:gd name="T49" fmla="*/ 11 h 695"/>
                  <a:gd name="T50" fmla="*/ 24 w 1584"/>
                  <a:gd name="T51" fmla="*/ 11 h 695"/>
                  <a:gd name="T52" fmla="*/ 23 w 1584"/>
                  <a:gd name="T53" fmla="*/ 10 h 695"/>
                  <a:gd name="T54" fmla="*/ 23 w 1584"/>
                  <a:gd name="T55" fmla="*/ 10 h 695"/>
                  <a:gd name="T56" fmla="*/ 21 w 1584"/>
                  <a:gd name="T57" fmla="*/ 10 h 695"/>
                  <a:gd name="T58" fmla="*/ 21 w 1584"/>
                  <a:gd name="T59" fmla="*/ 9 h 695"/>
                  <a:gd name="T60" fmla="*/ 20 w 1584"/>
                  <a:gd name="T61" fmla="*/ 9 h 695"/>
                  <a:gd name="T62" fmla="*/ 19 w 1584"/>
                  <a:gd name="T63" fmla="*/ 9 h 695"/>
                  <a:gd name="T64" fmla="*/ 18 w 1584"/>
                  <a:gd name="T65" fmla="*/ 9 h 695"/>
                  <a:gd name="T66" fmla="*/ 18 w 1584"/>
                  <a:gd name="T67" fmla="*/ 9 h 695"/>
                  <a:gd name="T68" fmla="*/ 17 w 1584"/>
                  <a:gd name="T69" fmla="*/ 9 h 695"/>
                  <a:gd name="T70" fmla="*/ 16 w 1584"/>
                  <a:gd name="T71" fmla="*/ 8 h 695"/>
                  <a:gd name="T72" fmla="*/ 15 w 1584"/>
                  <a:gd name="T73" fmla="*/ 8 h 695"/>
                  <a:gd name="T74" fmla="*/ 14 w 1584"/>
                  <a:gd name="T75" fmla="*/ 8 h 695"/>
                  <a:gd name="T76" fmla="*/ 14 w 1584"/>
                  <a:gd name="T77" fmla="*/ 9 h 695"/>
                  <a:gd name="T78" fmla="*/ 13 w 1584"/>
                  <a:gd name="T79" fmla="*/ 9 h 695"/>
                  <a:gd name="T80" fmla="*/ 12 w 1584"/>
                  <a:gd name="T81" fmla="*/ 9 h 695"/>
                  <a:gd name="T82" fmla="*/ 11 w 1584"/>
                  <a:gd name="T83" fmla="*/ 9 h 695"/>
                  <a:gd name="T84" fmla="*/ 10 w 1584"/>
                  <a:gd name="T85" fmla="*/ 9 h 695"/>
                  <a:gd name="T86" fmla="*/ 10 w 1584"/>
                  <a:gd name="T87" fmla="*/ 9 h 695"/>
                  <a:gd name="T88" fmla="*/ 9 w 1584"/>
                  <a:gd name="T89" fmla="*/ 10 h 695"/>
                  <a:gd name="T90" fmla="*/ 8 w 1584"/>
                  <a:gd name="T91" fmla="*/ 10 h 695"/>
                  <a:gd name="T92" fmla="*/ 8 w 1584"/>
                  <a:gd name="T93" fmla="*/ 10 h 695"/>
                  <a:gd name="T94" fmla="*/ 7 w 1584"/>
                  <a:gd name="T95" fmla="*/ 11 h 695"/>
                  <a:gd name="T96" fmla="*/ 6 w 1584"/>
                  <a:gd name="T97" fmla="*/ 11 h 69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584" h="695">
                    <a:moveTo>
                      <a:pt x="0" y="258"/>
                    </a:moveTo>
                    <a:lnTo>
                      <a:pt x="19" y="244"/>
                    </a:lnTo>
                    <a:lnTo>
                      <a:pt x="39" y="231"/>
                    </a:lnTo>
                    <a:lnTo>
                      <a:pt x="58" y="218"/>
                    </a:lnTo>
                    <a:lnTo>
                      <a:pt x="78" y="205"/>
                    </a:lnTo>
                    <a:lnTo>
                      <a:pt x="98" y="193"/>
                    </a:lnTo>
                    <a:lnTo>
                      <a:pt x="119" y="180"/>
                    </a:lnTo>
                    <a:lnTo>
                      <a:pt x="139" y="170"/>
                    </a:lnTo>
                    <a:lnTo>
                      <a:pt x="159" y="158"/>
                    </a:lnTo>
                    <a:lnTo>
                      <a:pt x="181" y="147"/>
                    </a:lnTo>
                    <a:lnTo>
                      <a:pt x="202" y="136"/>
                    </a:lnTo>
                    <a:lnTo>
                      <a:pt x="223" y="126"/>
                    </a:lnTo>
                    <a:lnTo>
                      <a:pt x="245" y="116"/>
                    </a:lnTo>
                    <a:lnTo>
                      <a:pt x="266" y="107"/>
                    </a:lnTo>
                    <a:lnTo>
                      <a:pt x="288" y="98"/>
                    </a:lnTo>
                    <a:lnTo>
                      <a:pt x="310" y="90"/>
                    </a:lnTo>
                    <a:lnTo>
                      <a:pt x="331" y="81"/>
                    </a:lnTo>
                    <a:lnTo>
                      <a:pt x="354" y="73"/>
                    </a:lnTo>
                    <a:lnTo>
                      <a:pt x="377" y="66"/>
                    </a:lnTo>
                    <a:lnTo>
                      <a:pt x="398" y="59"/>
                    </a:lnTo>
                    <a:lnTo>
                      <a:pt x="420" y="52"/>
                    </a:lnTo>
                    <a:lnTo>
                      <a:pt x="444" y="46"/>
                    </a:lnTo>
                    <a:lnTo>
                      <a:pt x="466" y="40"/>
                    </a:lnTo>
                    <a:lnTo>
                      <a:pt x="489" y="35"/>
                    </a:lnTo>
                    <a:lnTo>
                      <a:pt x="512" y="29"/>
                    </a:lnTo>
                    <a:lnTo>
                      <a:pt x="535" y="24"/>
                    </a:lnTo>
                    <a:lnTo>
                      <a:pt x="559" y="20"/>
                    </a:lnTo>
                    <a:lnTo>
                      <a:pt x="582" y="16"/>
                    </a:lnTo>
                    <a:lnTo>
                      <a:pt x="605" y="13"/>
                    </a:lnTo>
                    <a:lnTo>
                      <a:pt x="628" y="9"/>
                    </a:lnTo>
                    <a:lnTo>
                      <a:pt x="651" y="7"/>
                    </a:lnTo>
                    <a:lnTo>
                      <a:pt x="675" y="5"/>
                    </a:lnTo>
                    <a:lnTo>
                      <a:pt x="698" y="3"/>
                    </a:lnTo>
                    <a:lnTo>
                      <a:pt x="722" y="2"/>
                    </a:lnTo>
                    <a:lnTo>
                      <a:pt x="745" y="1"/>
                    </a:lnTo>
                    <a:lnTo>
                      <a:pt x="769" y="0"/>
                    </a:lnTo>
                    <a:lnTo>
                      <a:pt x="792" y="0"/>
                    </a:lnTo>
                    <a:lnTo>
                      <a:pt x="816" y="0"/>
                    </a:lnTo>
                    <a:lnTo>
                      <a:pt x="839" y="1"/>
                    </a:lnTo>
                    <a:lnTo>
                      <a:pt x="863" y="2"/>
                    </a:lnTo>
                    <a:lnTo>
                      <a:pt x="886" y="3"/>
                    </a:lnTo>
                    <a:lnTo>
                      <a:pt x="909" y="5"/>
                    </a:lnTo>
                    <a:lnTo>
                      <a:pt x="933" y="7"/>
                    </a:lnTo>
                    <a:lnTo>
                      <a:pt x="956" y="9"/>
                    </a:lnTo>
                    <a:lnTo>
                      <a:pt x="980" y="13"/>
                    </a:lnTo>
                    <a:lnTo>
                      <a:pt x="1003" y="16"/>
                    </a:lnTo>
                    <a:lnTo>
                      <a:pt x="1027" y="20"/>
                    </a:lnTo>
                    <a:lnTo>
                      <a:pt x="1049" y="24"/>
                    </a:lnTo>
                    <a:lnTo>
                      <a:pt x="1072" y="29"/>
                    </a:lnTo>
                    <a:lnTo>
                      <a:pt x="1095" y="35"/>
                    </a:lnTo>
                    <a:lnTo>
                      <a:pt x="1118" y="40"/>
                    </a:lnTo>
                    <a:lnTo>
                      <a:pt x="1141" y="46"/>
                    </a:lnTo>
                    <a:lnTo>
                      <a:pt x="1164" y="52"/>
                    </a:lnTo>
                    <a:lnTo>
                      <a:pt x="1186" y="59"/>
                    </a:lnTo>
                    <a:lnTo>
                      <a:pt x="1209" y="66"/>
                    </a:lnTo>
                    <a:lnTo>
                      <a:pt x="1231" y="73"/>
                    </a:lnTo>
                    <a:lnTo>
                      <a:pt x="1253" y="81"/>
                    </a:lnTo>
                    <a:lnTo>
                      <a:pt x="1276" y="90"/>
                    </a:lnTo>
                    <a:lnTo>
                      <a:pt x="1297" y="98"/>
                    </a:lnTo>
                    <a:lnTo>
                      <a:pt x="1319" y="107"/>
                    </a:lnTo>
                    <a:lnTo>
                      <a:pt x="1341" y="116"/>
                    </a:lnTo>
                    <a:lnTo>
                      <a:pt x="1362" y="126"/>
                    </a:lnTo>
                    <a:lnTo>
                      <a:pt x="1383" y="136"/>
                    </a:lnTo>
                    <a:lnTo>
                      <a:pt x="1404" y="147"/>
                    </a:lnTo>
                    <a:lnTo>
                      <a:pt x="1425" y="158"/>
                    </a:lnTo>
                    <a:lnTo>
                      <a:pt x="1445" y="170"/>
                    </a:lnTo>
                    <a:lnTo>
                      <a:pt x="1466" y="180"/>
                    </a:lnTo>
                    <a:lnTo>
                      <a:pt x="1486" y="193"/>
                    </a:lnTo>
                    <a:lnTo>
                      <a:pt x="1506" y="205"/>
                    </a:lnTo>
                    <a:lnTo>
                      <a:pt x="1526" y="218"/>
                    </a:lnTo>
                    <a:lnTo>
                      <a:pt x="1546" y="231"/>
                    </a:lnTo>
                    <a:lnTo>
                      <a:pt x="1565" y="244"/>
                    </a:lnTo>
                    <a:lnTo>
                      <a:pt x="1584" y="258"/>
                    </a:lnTo>
                    <a:lnTo>
                      <a:pt x="1548" y="572"/>
                    </a:lnTo>
                    <a:lnTo>
                      <a:pt x="1267" y="695"/>
                    </a:lnTo>
                    <a:lnTo>
                      <a:pt x="1256" y="686"/>
                    </a:lnTo>
                    <a:lnTo>
                      <a:pt x="1244" y="679"/>
                    </a:lnTo>
                    <a:lnTo>
                      <a:pt x="1232" y="671"/>
                    </a:lnTo>
                    <a:lnTo>
                      <a:pt x="1221" y="663"/>
                    </a:lnTo>
                    <a:lnTo>
                      <a:pt x="1209" y="656"/>
                    </a:lnTo>
                    <a:lnTo>
                      <a:pt x="1197" y="649"/>
                    </a:lnTo>
                    <a:lnTo>
                      <a:pt x="1184" y="642"/>
                    </a:lnTo>
                    <a:lnTo>
                      <a:pt x="1171" y="635"/>
                    </a:lnTo>
                    <a:lnTo>
                      <a:pt x="1159" y="628"/>
                    </a:lnTo>
                    <a:lnTo>
                      <a:pt x="1146" y="622"/>
                    </a:lnTo>
                    <a:lnTo>
                      <a:pt x="1134" y="616"/>
                    </a:lnTo>
                    <a:lnTo>
                      <a:pt x="1121" y="610"/>
                    </a:lnTo>
                    <a:lnTo>
                      <a:pt x="1108" y="605"/>
                    </a:lnTo>
                    <a:lnTo>
                      <a:pt x="1095" y="600"/>
                    </a:lnTo>
                    <a:lnTo>
                      <a:pt x="1082" y="594"/>
                    </a:lnTo>
                    <a:lnTo>
                      <a:pt x="1069" y="589"/>
                    </a:lnTo>
                    <a:lnTo>
                      <a:pt x="1055" y="585"/>
                    </a:lnTo>
                    <a:lnTo>
                      <a:pt x="1042" y="579"/>
                    </a:lnTo>
                    <a:lnTo>
                      <a:pt x="1028" y="576"/>
                    </a:lnTo>
                    <a:lnTo>
                      <a:pt x="1016" y="572"/>
                    </a:lnTo>
                    <a:lnTo>
                      <a:pt x="1002" y="568"/>
                    </a:lnTo>
                    <a:lnTo>
                      <a:pt x="988" y="564"/>
                    </a:lnTo>
                    <a:lnTo>
                      <a:pt x="974" y="561"/>
                    </a:lnTo>
                    <a:lnTo>
                      <a:pt x="961" y="558"/>
                    </a:lnTo>
                    <a:lnTo>
                      <a:pt x="947" y="555"/>
                    </a:lnTo>
                    <a:lnTo>
                      <a:pt x="933" y="553"/>
                    </a:lnTo>
                    <a:lnTo>
                      <a:pt x="919" y="550"/>
                    </a:lnTo>
                    <a:lnTo>
                      <a:pt x="904" y="548"/>
                    </a:lnTo>
                    <a:lnTo>
                      <a:pt x="890" y="546"/>
                    </a:lnTo>
                    <a:lnTo>
                      <a:pt x="876" y="545"/>
                    </a:lnTo>
                    <a:lnTo>
                      <a:pt x="863" y="543"/>
                    </a:lnTo>
                    <a:lnTo>
                      <a:pt x="849" y="542"/>
                    </a:lnTo>
                    <a:lnTo>
                      <a:pt x="835" y="541"/>
                    </a:lnTo>
                    <a:lnTo>
                      <a:pt x="820" y="540"/>
                    </a:lnTo>
                    <a:lnTo>
                      <a:pt x="806" y="540"/>
                    </a:lnTo>
                    <a:lnTo>
                      <a:pt x="792" y="540"/>
                    </a:lnTo>
                    <a:lnTo>
                      <a:pt x="778" y="540"/>
                    </a:lnTo>
                    <a:lnTo>
                      <a:pt x="764" y="540"/>
                    </a:lnTo>
                    <a:lnTo>
                      <a:pt x="750" y="541"/>
                    </a:lnTo>
                    <a:lnTo>
                      <a:pt x="736" y="542"/>
                    </a:lnTo>
                    <a:lnTo>
                      <a:pt x="722" y="543"/>
                    </a:lnTo>
                    <a:lnTo>
                      <a:pt x="708" y="545"/>
                    </a:lnTo>
                    <a:lnTo>
                      <a:pt x="694" y="546"/>
                    </a:lnTo>
                    <a:lnTo>
                      <a:pt x="680" y="548"/>
                    </a:lnTo>
                    <a:lnTo>
                      <a:pt x="666" y="550"/>
                    </a:lnTo>
                    <a:lnTo>
                      <a:pt x="652" y="553"/>
                    </a:lnTo>
                    <a:lnTo>
                      <a:pt x="638" y="555"/>
                    </a:lnTo>
                    <a:lnTo>
                      <a:pt x="624" y="558"/>
                    </a:lnTo>
                    <a:lnTo>
                      <a:pt x="610" y="561"/>
                    </a:lnTo>
                    <a:lnTo>
                      <a:pt x="596" y="564"/>
                    </a:lnTo>
                    <a:lnTo>
                      <a:pt x="583" y="568"/>
                    </a:lnTo>
                    <a:lnTo>
                      <a:pt x="570" y="572"/>
                    </a:lnTo>
                    <a:lnTo>
                      <a:pt x="556" y="576"/>
                    </a:lnTo>
                    <a:lnTo>
                      <a:pt x="543" y="579"/>
                    </a:lnTo>
                    <a:lnTo>
                      <a:pt x="529" y="585"/>
                    </a:lnTo>
                    <a:lnTo>
                      <a:pt x="516" y="589"/>
                    </a:lnTo>
                    <a:lnTo>
                      <a:pt x="503" y="594"/>
                    </a:lnTo>
                    <a:lnTo>
                      <a:pt x="490" y="600"/>
                    </a:lnTo>
                    <a:lnTo>
                      <a:pt x="477" y="605"/>
                    </a:lnTo>
                    <a:lnTo>
                      <a:pt x="464" y="610"/>
                    </a:lnTo>
                    <a:lnTo>
                      <a:pt x="451" y="616"/>
                    </a:lnTo>
                    <a:lnTo>
                      <a:pt x="438" y="622"/>
                    </a:lnTo>
                    <a:lnTo>
                      <a:pt x="426" y="628"/>
                    </a:lnTo>
                    <a:lnTo>
                      <a:pt x="413" y="635"/>
                    </a:lnTo>
                    <a:lnTo>
                      <a:pt x="401" y="642"/>
                    </a:lnTo>
                    <a:lnTo>
                      <a:pt x="388" y="649"/>
                    </a:lnTo>
                    <a:lnTo>
                      <a:pt x="377" y="656"/>
                    </a:lnTo>
                    <a:lnTo>
                      <a:pt x="364" y="663"/>
                    </a:lnTo>
                    <a:lnTo>
                      <a:pt x="352" y="671"/>
                    </a:lnTo>
                    <a:lnTo>
                      <a:pt x="341" y="679"/>
                    </a:lnTo>
                    <a:lnTo>
                      <a:pt x="329" y="686"/>
                    </a:lnTo>
                    <a:lnTo>
                      <a:pt x="317" y="695"/>
                    </a:lnTo>
                    <a:lnTo>
                      <a:pt x="276" y="392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noAutofit/>
              </a:bodyPr>
              <a:lstStyle/>
              <a:p>
                <a:endParaRPr lang="de-DE" b="1" dirty="0"/>
              </a:p>
            </p:txBody>
          </p:sp>
          <p:sp>
            <p:nvSpPr>
              <p:cNvPr id="24" name="Freeform 28"/>
              <p:cNvSpPr>
                <a:spLocks/>
              </p:cNvSpPr>
              <p:nvPr/>
            </p:nvSpPr>
            <p:spPr bwMode="gray">
              <a:xfrm>
                <a:off x="3049767" y="4338273"/>
                <a:ext cx="679786" cy="1201003"/>
              </a:xfrm>
              <a:custGeom>
                <a:avLst/>
                <a:gdLst>
                  <a:gd name="T0" fmla="*/ 7 w 873"/>
                  <a:gd name="T1" fmla="*/ 0 h 1548"/>
                  <a:gd name="T2" fmla="*/ 8 w 873"/>
                  <a:gd name="T3" fmla="*/ 1 h 1548"/>
                  <a:gd name="T4" fmla="*/ 9 w 873"/>
                  <a:gd name="T5" fmla="*/ 2 h 1548"/>
                  <a:gd name="T6" fmla="*/ 10 w 873"/>
                  <a:gd name="T7" fmla="*/ 2 h 1548"/>
                  <a:gd name="T8" fmla="*/ 11 w 873"/>
                  <a:gd name="T9" fmla="*/ 3 h 1548"/>
                  <a:gd name="T10" fmla="*/ 12 w 873"/>
                  <a:gd name="T11" fmla="*/ 4 h 1548"/>
                  <a:gd name="T12" fmla="*/ 13 w 873"/>
                  <a:gd name="T13" fmla="*/ 5 h 1548"/>
                  <a:gd name="T14" fmla="*/ 13 w 873"/>
                  <a:gd name="T15" fmla="*/ 6 h 1548"/>
                  <a:gd name="T16" fmla="*/ 14 w 873"/>
                  <a:gd name="T17" fmla="*/ 7 h 1548"/>
                  <a:gd name="T18" fmla="*/ 15 w 873"/>
                  <a:gd name="T19" fmla="*/ 8 h 1548"/>
                  <a:gd name="T20" fmla="*/ 15 w 873"/>
                  <a:gd name="T21" fmla="*/ 9 h 1548"/>
                  <a:gd name="T22" fmla="*/ 16 w 873"/>
                  <a:gd name="T23" fmla="*/ 10 h 1548"/>
                  <a:gd name="T24" fmla="*/ 16 w 873"/>
                  <a:gd name="T25" fmla="*/ 11 h 1548"/>
                  <a:gd name="T26" fmla="*/ 16 w 873"/>
                  <a:gd name="T27" fmla="*/ 13 h 1548"/>
                  <a:gd name="T28" fmla="*/ 17 w 873"/>
                  <a:gd name="T29" fmla="*/ 14 h 1548"/>
                  <a:gd name="T30" fmla="*/ 17 w 873"/>
                  <a:gd name="T31" fmla="*/ 15 h 1548"/>
                  <a:gd name="T32" fmla="*/ 17 w 873"/>
                  <a:gd name="T33" fmla="*/ 16 h 1548"/>
                  <a:gd name="T34" fmla="*/ 17 w 873"/>
                  <a:gd name="T35" fmla="*/ 17 h 1548"/>
                  <a:gd name="T36" fmla="*/ 17 w 873"/>
                  <a:gd name="T37" fmla="*/ 18 h 1548"/>
                  <a:gd name="T38" fmla="*/ 17 w 873"/>
                  <a:gd name="T39" fmla="*/ 19 h 1548"/>
                  <a:gd name="T40" fmla="*/ 17 w 873"/>
                  <a:gd name="T41" fmla="*/ 21 h 1548"/>
                  <a:gd name="T42" fmla="*/ 17 w 873"/>
                  <a:gd name="T43" fmla="*/ 22 h 1548"/>
                  <a:gd name="T44" fmla="*/ 16 w 873"/>
                  <a:gd name="T45" fmla="*/ 23 h 1548"/>
                  <a:gd name="T46" fmla="*/ 16 w 873"/>
                  <a:gd name="T47" fmla="*/ 24 h 1548"/>
                  <a:gd name="T48" fmla="*/ 6 w 873"/>
                  <a:gd name="T49" fmla="*/ 22 h 1548"/>
                  <a:gd name="T50" fmla="*/ 6 w 873"/>
                  <a:gd name="T51" fmla="*/ 21 h 1548"/>
                  <a:gd name="T52" fmla="*/ 6 w 873"/>
                  <a:gd name="T53" fmla="*/ 20 h 1548"/>
                  <a:gd name="T54" fmla="*/ 6 w 873"/>
                  <a:gd name="T55" fmla="*/ 20 h 1548"/>
                  <a:gd name="T56" fmla="*/ 7 w 873"/>
                  <a:gd name="T57" fmla="*/ 19 h 1548"/>
                  <a:gd name="T58" fmla="*/ 7 w 873"/>
                  <a:gd name="T59" fmla="*/ 18 h 1548"/>
                  <a:gd name="T60" fmla="*/ 7 w 873"/>
                  <a:gd name="T61" fmla="*/ 17 h 1548"/>
                  <a:gd name="T62" fmla="*/ 7 w 873"/>
                  <a:gd name="T63" fmla="*/ 17 h 1548"/>
                  <a:gd name="T64" fmla="*/ 7 w 873"/>
                  <a:gd name="T65" fmla="*/ 16 h 1548"/>
                  <a:gd name="T66" fmla="*/ 6 w 873"/>
                  <a:gd name="T67" fmla="*/ 15 h 1548"/>
                  <a:gd name="T68" fmla="*/ 6 w 873"/>
                  <a:gd name="T69" fmla="*/ 15 h 1548"/>
                  <a:gd name="T70" fmla="*/ 6 w 873"/>
                  <a:gd name="T71" fmla="*/ 14 h 1548"/>
                  <a:gd name="T72" fmla="*/ 6 w 873"/>
                  <a:gd name="T73" fmla="*/ 13 h 1548"/>
                  <a:gd name="T74" fmla="*/ 6 w 873"/>
                  <a:gd name="T75" fmla="*/ 13 h 1548"/>
                  <a:gd name="T76" fmla="*/ 5 w 873"/>
                  <a:gd name="T77" fmla="*/ 12 h 1548"/>
                  <a:gd name="T78" fmla="*/ 5 w 873"/>
                  <a:gd name="T79" fmla="*/ 12 h 1548"/>
                  <a:gd name="T80" fmla="*/ 5 w 873"/>
                  <a:gd name="T81" fmla="*/ 11 h 1548"/>
                  <a:gd name="T82" fmla="*/ 4 w 873"/>
                  <a:gd name="T83" fmla="*/ 10 h 1548"/>
                  <a:gd name="T84" fmla="*/ 4 w 873"/>
                  <a:gd name="T85" fmla="*/ 10 h 1548"/>
                  <a:gd name="T86" fmla="*/ 3 w 873"/>
                  <a:gd name="T87" fmla="*/ 9 h 1548"/>
                  <a:gd name="T88" fmla="*/ 3 w 873"/>
                  <a:gd name="T89" fmla="*/ 9 h 1548"/>
                  <a:gd name="T90" fmla="*/ 2 w 873"/>
                  <a:gd name="T91" fmla="*/ 8 h 1548"/>
                  <a:gd name="T92" fmla="*/ 2 w 873"/>
                  <a:gd name="T93" fmla="*/ 8 h 1548"/>
                  <a:gd name="T94" fmla="*/ 1 w 873"/>
                  <a:gd name="T95" fmla="*/ 7 h 1548"/>
                  <a:gd name="T96" fmla="*/ 0 w 873"/>
                  <a:gd name="T97" fmla="*/ 7 h 154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873" h="1548">
                    <a:moveTo>
                      <a:pt x="317" y="0"/>
                    </a:moveTo>
                    <a:lnTo>
                      <a:pt x="336" y="14"/>
                    </a:lnTo>
                    <a:lnTo>
                      <a:pt x="354" y="28"/>
                    </a:lnTo>
                    <a:lnTo>
                      <a:pt x="373" y="42"/>
                    </a:lnTo>
                    <a:lnTo>
                      <a:pt x="391" y="57"/>
                    </a:lnTo>
                    <a:lnTo>
                      <a:pt x="409" y="73"/>
                    </a:lnTo>
                    <a:lnTo>
                      <a:pt x="427" y="89"/>
                    </a:lnTo>
                    <a:lnTo>
                      <a:pt x="445" y="104"/>
                    </a:lnTo>
                    <a:lnTo>
                      <a:pt x="461" y="121"/>
                    </a:lnTo>
                    <a:lnTo>
                      <a:pt x="478" y="137"/>
                    </a:lnTo>
                    <a:lnTo>
                      <a:pt x="495" y="154"/>
                    </a:lnTo>
                    <a:lnTo>
                      <a:pt x="510" y="171"/>
                    </a:lnTo>
                    <a:lnTo>
                      <a:pt x="527" y="188"/>
                    </a:lnTo>
                    <a:lnTo>
                      <a:pt x="543" y="206"/>
                    </a:lnTo>
                    <a:lnTo>
                      <a:pt x="557" y="224"/>
                    </a:lnTo>
                    <a:lnTo>
                      <a:pt x="572" y="242"/>
                    </a:lnTo>
                    <a:lnTo>
                      <a:pt x="587" y="260"/>
                    </a:lnTo>
                    <a:lnTo>
                      <a:pt x="601" y="279"/>
                    </a:lnTo>
                    <a:lnTo>
                      <a:pt x="615" y="299"/>
                    </a:lnTo>
                    <a:lnTo>
                      <a:pt x="629" y="318"/>
                    </a:lnTo>
                    <a:lnTo>
                      <a:pt x="642" y="337"/>
                    </a:lnTo>
                    <a:lnTo>
                      <a:pt x="655" y="357"/>
                    </a:lnTo>
                    <a:lnTo>
                      <a:pt x="668" y="376"/>
                    </a:lnTo>
                    <a:lnTo>
                      <a:pt x="681" y="397"/>
                    </a:lnTo>
                    <a:lnTo>
                      <a:pt x="693" y="417"/>
                    </a:lnTo>
                    <a:lnTo>
                      <a:pt x="704" y="437"/>
                    </a:lnTo>
                    <a:lnTo>
                      <a:pt x="715" y="457"/>
                    </a:lnTo>
                    <a:lnTo>
                      <a:pt x="726" y="479"/>
                    </a:lnTo>
                    <a:lnTo>
                      <a:pt x="736" y="500"/>
                    </a:lnTo>
                    <a:lnTo>
                      <a:pt x="746" y="521"/>
                    </a:lnTo>
                    <a:lnTo>
                      <a:pt x="756" y="542"/>
                    </a:lnTo>
                    <a:lnTo>
                      <a:pt x="765" y="564"/>
                    </a:lnTo>
                    <a:lnTo>
                      <a:pt x="775" y="586"/>
                    </a:lnTo>
                    <a:lnTo>
                      <a:pt x="784" y="608"/>
                    </a:lnTo>
                    <a:lnTo>
                      <a:pt x="792" y="630"/>
                    </a:lnTo>
                    <a:lnTo>
                      <a:pt x="799" y="652"/>
                    </a:lnTo>
                    <a:lnTo>
                      <a:pt x="807" y="675"/>
                    </a:lnTo>
                    <a:lnTo>
                      <a:pt x="814" y="697"/>
                    </a:lnTo>
                    <a:lnTo>
                      <a:pt x="821" y="719"/>
                    </a:lnTo>
                    <a:lnTo>
                      <a:pt x="827" y="742"/>
                    </a:lnTo>
                    <a:lnTo>
                      <a:pt x="833" y="765"/>
                    </a:lnTo>
                    <a:lnTo>
                      <a:pt x="838" y="788"/>
                    </a:lnTo>
                    <a:lnTo>
                      <a:pt x="844" y="811"/>
                    </a:lnTo>
                    <a:lnTo>
                      <a:pt x="848" y="834"/>
                    </a:lnTo>
                    <a:lnTo>
                      <a:pt x="852" y="857"/>
                    </a:lnTo>
                    <a:lnTo>
                      <a:pt x="857" y="880"/>
                    </a:lnTo>
                    <a:lnTo>
                      <a:pt x="860" y="904"/>
                    </a:lnTo>
                    <a:lnTo>
                      <a:pt x="863" y="927"/>
                    </a:lnTo>
                    <a:lnTo>
                      <a:pt x="865" y="951"/>
                    </a:lnTo>
                    <a:lnTo>
                      <a:pt x="868" y="974"/>
                    </a:lnTo>
                    <a:lnTo>
                      <a:pt x="869" y="997"/>
                    </a:lnTo>
                    <a:lnTo>
                      <a:pt x="871" y="1021"/>
                    </a:lnTo>
                    <a:lnTo>
                      <a:pt x="872" y="1044"/>
                    </a:lnTo>
                    <a:lnTo>
                      <a:pt x="873" y="1068"/>
                    </a:lnTo>
                    <a:lnTo>
                      <a:pt x="873" y="1091"/>
                    </a:lnTo>
                    <a:lnTo>
                      <a:pt x="873" y="1115"/>
                    </a:lnTo>
                    <a:lnTo>
                      <a:pt x="872" y="1139"/>
                    </a:lnTo>
                    <a:lnTo>
                      <a:pt x="871" y="1162"/>
                    </a:lnTo>
                    <a:lnTo>
                      <a:pt x="869" y="1186"/>
                    </a:lnTo>
                    <a:lnTo>
                      <a:pt x="868" y="1209"/>
                    </a:lnTo>
                    <a:lnTo>
                      <a:pt x="865" y="1233"/>
                    </a:lnTo>
                    <a:lnTo>
                      <a:pt x="863" y="1256"/>
                    </a:lnTo>
                    <a:lnTo>
                      <a:pt x="860" y="1280"/>
                    </a:lnTo>
                    <a:lnTo>
                      <a:pt x="857" y="1302"/>
                    </a:lnTo>
                    <a:lnTo>
                      <a:pt x="852" y="1326"/>
                    </a:lnTo>
                    <a:lnTo>
                      <a:pt x="848" y="1349"/>
                    </a:lnTo>
                    <a:lnTo>
                      <a:pt x="844" y="1372"/>
                    </a:lnTo>
                    <a:lnTo>
                      <a:pt x="838" y="1395"/>
                    </a:lnTo>
                    <a:lnTo>
                      <a:pt x="833" y="1418"/>
                    </a:lnTo>
                    <a:lnTo>
                      <a:pt x="827" y="1441"/>
                    </a:lnTo>
                    <a:lnTo>
                      <a:pt x="821" y="1464"/>
                    </a:lnTo>
                    <a:lnTo>
                      <a:pt x="814" y="1486"/>
                    </a:lnTo>
                    <a:lnTo>
                      <a:pt x="807" y="1509"/>
                    </a:lnTo>
                    <a:lnTo>
                      <a:pt x="512" y="1548"/>
                    </a:lnTo>
                    <a:lnTo>
                      <a:pt x="293" y="1341"/>
                    </a:lnTo>
                    <a:lnTo>
                      <a:pt x="298" y="1328"/>
                    </a:lnTo>
                    <a:lnTo>
                      <a:pt x="302" y="1315"/>
                    </a:lnTo>
                    <a:lnTo>
                      <a:pt x="305" y="1302"/>
                    </a:lnTo>
                    <a:lnTo>
                      <a:pt x="309" y="1288"/>
                    </a:lnTo>
                    <a:lnTo>
                      <a:pt x="313" y="1274"/>
                    </a:lnTo>
                    <a:lnTo>
                      <a:pt x="315" y="1260"/>
                    </a:lnTo>
                    <a:lnTo>
                      <a:pt x="319" y="1246"/>
                    </a:lnTo>
                    <a:lnTo>
                      <a:pt x="321" y="1232"/>
                    </a:lnTo>
                    <a:lnTo>
                      <a:pt x="323" y="1218"/>
                    </a:lnTo>
                    <a:lnTo>
                      <a:pt x="325" y="1204"/>
                    </a:lnTo>
                    <a:lnTo>
                      <a:pt x="327" y="1190"/>
                    </a:lnTo>
                    <a:lnTo>
                      <a:pt x="329" y="1176"/>
                    </a:lnTo>
                    <a:lnTo>
                      <a:pt x="330" y="1162"/>
                    </a:lnTo>
                    <a:lnTo>
                      <a:pt x="331" y="1148"/>
                    </a:lnTo>
                    <a:lnTo>
                      <a:pt x="332" y="1134"/>
                    </a:lnTo>
                    <a:lnTo>
                      <a:pt x="333" y="1120"/>
                    </a:lnTo>
                    <a:lnTo>
                      <a:pt x="333" y="1106"/>
                    </a:lnTo>
                    <a:lnTo>
                      <a:pt x="333" y="1091"/>
                    </a:lnTo>
                    <a:lnTo>
                      <a:pt x="333" y="1077"/>
                    </a:lnTo>
                    <a:lnTo>
                      <a:pt x="333" y="1063"/>
                    </a:lnTo>
                    <a:lnTo>
                      <a:pt x="332" y="1049"/>
                    </a:lnTo>
                    <a:lnTo>
                      <a:pt x="331" y="1035"/>
                    </a:lnTo>
                    <a:lnTo>
                      <a:pt x="330" y="1021"/>
                    </a:lnTo>
                    <a:lnTo>
                      <a:pt x="329" y="1007"/>
                    </a:lnTo>
                    <a:lnTo>
                      <a:pt x="327" y="993"/>
                    </a:lnTo>
                    <a:lnTo>
                      <a:pt x="325" y="978"/>
                    </a:lnTo>
                    <a:lnTo>
                      <a:pt x="323" y="964"/>
                    </a:lnTo>
                    <a:lnTo>
                      <a:pt x="321" y="951"/>
                    </a:lnTo>
                    <a:lnTo>
                      <a:pt x="319" y="937"/>
                    </a:lnTo>
                    <a:lnTo>
                      <a:pt x="315" y="923"/>
                    </a:lnTo>
                    <a:lnTo>
                      <a:pt x="313" y="909"/>
                    </a:lnTo>
                    <a:lnTo>
                      <a:pt x="309" y="896"/>
                    </a:lnTo>
                    <a:lnTo>
                      <a:pt x="305" y="882"/>
                    </a:lnTo>
                    <a:lnTo>
                      <a:pt x="302" y="868"/>
                    </a:lnTo>
                    <a:lnTo>
                      <a:pt x="298" y="855"/>
                    </a:lnTo>
                    <a:lnTo>
                      <a:pt x="293" y="841"/>
                    </a:lnTo>
                    <a:lnTo>
                      <a:pt x="289" y="828"/>
                    </a:lnTo>
                    <a:lnTo>
                      <a:pt x="285" y="814"/>
                    </a:lnTo>
                    <a:lnTo>
                      <a:pt x="280" y="801"/>
                    </a:lnTo>
                    <a:lnTo>
                      <a:pt x="274" y="788"/>
                    </a:lnTo>
                    <a:lnTo>
                      <a:pt x="269" y="775"/>
                    </a:lnTo>
                    <a:lnTo>
                      <a:pt x="263" y="762"/>
                    </a:lnTo>
                    <a:lnTo>
                      <a:pt x="257" y="749"/>
                    </a:lnTo>
                    <a:lnTo>
                      <a:pt x="251" y="736"/>
                    </a:lnTo>
                    <a:lnTo>
                      <a:pt x="245" y="724"/>
                    </a:lnTo>
                    <a:lnTo>
                      <a:pt x="239" y="711"/>
                    </a:lnTo>
                    <a:lnTo>
                      <a:pt x="232" y="699"/>
                    </a:lnTo>
                    <a:lnTo>
                      <a:pt x="225" y="686"/>
                    </a:lnTo>
                    <a:lnTo>
                      <a:pt x="218" y="675"/>
                    </a:lnTo>
                    <a:lnTo>
                      <a:pt x="210" y="663"/>
                    </a:lnTo>
                    <a:lnTo>
                      <a:pt x="202" y="650"/>
                    </a:lnTo>
                    <a:lnTo>
                      <a:pt x="195" y="639"/>
                    </a:lnTo>
                    <a:lnTo>
                      <a:pt x="187" y="627"/>
                    </a:lnTo>
                    <a:lnTo>
                      <a:pt x="179" y="616"/>
                    </a:lnTo>
                    <a:lnTo>
                      <a:pt x="170" y="604"/>
                    </a:lnTo>
                    <a:lnTo>
                      <a:pt x="162" y="593"/>
                    </a:lnTo>
                    <a:lnTo>
                      <a:pt x="153" y="582"/>
                    </a:lnTo>
                    <a:lnTo>
                      <a:pt x="144" y="571"/>
                    </a:lnTo>
                    <a:lnTo>
                      <a:pt x="135" y="560"/>
                    </a:lnTo>
                    <a:lnTo>
                      <a:pt x="125" y="550"/>
                    </a:lnTo>
                    <a:lnTo>
                      <a:pt x="116" y="539"/>
                    </a:lnTo>
                    <a:lnTo>
                      <a:pt x="106" y="529"/>
                    </a:lnTo>
                    <a:lnTo>
                      <a:pt x="97" y="519"/>
                    </a:lnTo>
                    <a:lnTo>
                      <a:pt x="86" y="509"/>
                    </a:lnTo>
                    <a:lnTo>
                      <a:pt x="75" y="499"/>
                    </a:lnTo>
                    <a:lnTo>
                      <a:pt x="65" y="489"/>
                    </a:lnTo>
                    <a:lnTo>
                      <a:pt x="55" y="480"/>
                    </a:lnTo>
                    <a:lnTo>
                      <a:pt x="44" y="471"/>
                    </a:lnTo>
                    <a:lnTo>
                      <a:pt x="33" y="463"/>
                    </a:lnTo>
                    <a:lnTo>
                      <a:pt x="23" y="453"/>
                    </a:lnTo>
                    <a:lnTo>
                      <a:pt x="11" y="445"/>
                    </a:lnTo>
                    <a:lnTo>
                      <a:pt x="0" y="437"/>
                    </a:lnTo>
                    <a:lnTo>
                      <a:pt x="281" y="310"/>
                    </a:lnTo>
                    <a:lnTo>
                      <a:pt x="317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noAutofit/>
              </a:bodyPr>
              <a:lstStyle/>
              <a:p>
                <a:endParaRPr lang="de-DE" b="1" dirty="0"/>
              </a:p>
            </p:txBody>
          </p:sp>
          <p:sp>
            <p:nvSpPr>
              <p:cNvPr id="25" name="Freeform 29"/>
              <p:cNvSpPr>
                <a:spLocks/>
              </p:cNvSpPr>
              <p:nvPr/>
            </p:nvSpPr>
            <p:spPr bwMode="gray">
              <a:xfrm>
                <a:off x="2588484" y="5376640"/>
                <a:ext cx="1090995" cy="853838"/>
              </a:xfrm>
              <a:custGeom>
                <a:avLst/>
                <a:gdLst>
                  <a:gd name="T0" fmla="*/ 27 w 1402"/>
                  <a:gd name="T1" fmla="*/ 3 h 1100"/>
                  <a:gd name="T2" fmla="*/ 27 w 1402"/>
                  <a:gd name="T3" fmla="*/ 4 h 1100"/>
                  <a:gd name="T4" fmla="*/ 26 w 1402"/>
                  <a:gd name="T5" fmla="*/ 5 h 1100"/>
                  <a:gd name="T6" fmla="*/ 26 w 1402"/>
                  <a:gd name="T7" fmla="*/ 6 h 1100"/>
                  <a:gd name="T8" fmla="*/ 25 w 1402"/>
                  <a:gd name="T9" fmla="*/ 7 h 1100"/>
                  <a:gd name="T10" fmla="*/ 24 w 1402"/>
                  <a:gd name="T11" fmla="*/ 8 h 1100"/>
                  <a:gd name="T12" fmla="*/ 23 w 1402"/>
                  <a:gd name="T13" fmla="*/ 9 h 1100"/>
                  <a:gd name="T14" fmla="*/ 23 w 1402"/>
                  <a:gd name="T15" fmla="*/ 10 h 1100"/>
                  <a:gd name="T16" fmla="*/ 22 w 1402"/>
                  <a:gd name="T17" fmla="*/ 11 h 1100"/>
                  <a:gd name="T18" fmla="*/ 20 w 1402"/>
                  <a:gd name="T19" fmla="*/ 12 h 1100"/>
                  <a:gd name="T20" fmla="*/ 19 w 1402"/>
                  <a:gd name="T21" fmla="*/ 13 h 1100"/>
                  <a:gd name="T22" fmla="*/ 18 w 1402"/>
                  <a:gd name="T23" fmla="*/ 13 h 1100"/>
                  <a:gd name="T24" fmla="*/ 17 w 1402"/>
                  <a:gd name="T25" fmla="*/ 14 h 1100"/>
                  <a:gd name="T26" fmla="*/ 16 w 1402"/>
                  <a:gd name="T27" fmla="*/ 15 h 1100"/>
                  <a:gd name="T28" fmla="*/ 15 w 1402"/>
                  <a:gd name="T29" fmla="*/ 15 h 1100"/>
                  <a:gd name="T30" fmla="*/ 14 w 1402"/>
                  <a:gd name="T31" fmla="*/ 16 h 1100"/>
                  <a:gd name="T32" fmla="*/ 12 w 1402"/>
                  <a:gd name="T33" fmla="*/ 16 h 1100"/>
                  <a:gd name="T34" fmla="*/ 11 w 1402"/>
                  <a:gd name="T35" fmla="*/ 17 h 1100"/>
                  <a:gd name="T36" fmla="*/ 9 w 1402"/>
                  <a:gd name="T37" fmla="*/ 17 h 1100"/>
                  <a:gd name="T38" fmla="*/ 8 w 1402"/>
                  <a:gd name="T39" fmla="*/ 17 h 1100"/>
                  <a:gd name="T40" fmla="*/ 7 w 1402"/>
                  <a:gd name="T41" fmla="*/ 17 h 1100"/>
                  <a:gd name="T42" fmla="*/ 6 w 1402"/>
                  <a:gd name="T43" fmla="*/ 17 h 1100"/>
                  <a:gd name="T44" fmla="*/ 4 w 1402"/>
                  <a:gd name="T45" fmla="*/ 18 h 1100"/>
                  <a:gd name="T46" fmla="*/ 3 w 1402"/>
                  <a:gd name="T47" fmla="*/ 18 h 1100"/>
                  <a:gd name="T48" fmla="*/ 3 w 1402"/>
                  <a:gd name="T49" fmla="*/ 9 h 1100"/>
                  <a:gd name="T50" fmla="*/ 3 w 1402"/>
                  <a:gd name="T51" fmla="*/ 9 h 1100"/>
                  <a:gd name="T52" fmla="*/ 4 w 1402"/>
                  <a:gd name="T53" fmla="*/ 9 h 1100"/>
                  <a:gd name="T54" fmla="*/ 5 w 1402"/>
                  <a:gd name="T55" fmla="*/ 9 h 1100"/>
                  <a:gd name="T56" fmla="*/ 6 w 1402"/>
                  <a:gd name="T57" fmla="*/ 8 h 1100"/>
                  <a:gd name="T58" fmla="*/ 7 w 1402"/>
                  <a:gd name="T59" fmla="*/ 8 h 1100"/>
                  <a:gd name="T60" fmla="*/ 7 w 1402"/>
                  <a:gd name="T61" fmla="*/ 8 h 1100"/>
                  <a:gd name="T62" fmla="*/ 8 w 1402"/>
                  <a:gd name="T63" fmla="*/ 8 h 1100"/>
                  <a:gd name="T64" fmla="*/ 9 w 1402"/>
                  <a:gd name="T65" fmla="*/ 8 h 1100"/>
                  <a:gd name="T66" fmla="*/ 9 w 1402"/>
                  <a:gd name="T67" fmla="*/ 7 h 1100"/>
                  <a:gd name="T68" fmla="*/ 10 w 1402"/>
                  <a:gd name="T69" fmla="*/ 7 h 1100"/>
                  <a:gd name="T70" fmla="*/ 11 w 1402"/>
                  <a:gd name="T71" fmla="*/ 7 h 1100"/>
                  <a:gd name="T72" fmla="*/ 12 w 1402"/>
                  <a:gd name="T73" fmla="*/ 6 h 1100"/>
                  <a:gd name="T74" fmla="*/ 12 w 1402"/>
                  <a:gd name="T75" fmla="*/ 6 h 1100"/>
                  <a:gd name="T76" fmla="*/ 13 w 1402"/>
                  <a:gd name="T77" fmla="*/ 5 h 1100"/>
                  <a:gd name="T78" fmla="*/ 14 w 1402"/>
                  <a:gd name="T79" fmla="*/ 5 h 1100"/>
                  <a:gd name="T80" fmla="*/ 14 w 1402"/>
                  <a:gd name="T81" fmla="*/ 4 h 1100"/>
                  <a:gd name="T82" fmla="*/ 15 w 1402"/>
                  <a:gd name="T83" fmla="*/ 4 h 1100"/>
                  <a:gd name="T84" fmla="*/ 15 w 1402"/>
                  <a:gd name="T85" fmla="*/ 3 h 1100"/>
                  <a:gd name="T86" fmla="*/ 15 w 1402"/>
                  <a:gd name="T87" fmla="*/ 3 h 1100"/>
                  <a:gd name="T88" fmla="*/ 16 w 1402"/>
                  <a:gd name="T89" fmla="*/ 2 h 1100"/>
                  <a:gd name="T90" fmla="*/ 16 w 1402"/>
                  <a:gd name="T91" fmla="*/ 1 h 1100"/>
                  <a:gd name="T92" fmla="*/ 17 w 1402"/>
                  <a:gd name="T93" fmla="*/ 1 h 1100"/>
                  <a:gd name="T94" fmla="*/ 17 w 1402"/>
                  <a:gd name="T95" fmla="*/ 0 h 1100"/>
                  <a:gd name="T96" fmla="*/ 17 w 1402"/>
                  <a:gd name="T97" fmla="*/ 0 h 11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402" h="1100">
                    <a:moveTo>
                      <a:pt x="1402" y="168"/>
                    </a:moveTo>
                    <a:lnTo>
                      <a:pt x="1394" y="189"/>
                    </a:lnTo>
                    <a:lnTo>
                      <a:pt x="1387" y="212"/>
                    </a:lnTo>
                    <a:lnTo>
                      <a:pt x="1379" y="234"/>
                    </a:lnTo>
                    <a:lnTo>
                      <a:pt x="1370" y="256"/>
                    </a:lnTo>
                    <a:lnTo>
                      <a:pt x="1360" y="278"/>
                    </a:lnTo>
                    <a:lnTo>
                      <a:pt x="1351" y="300"/>
                    </a:lnTo>
                    <a:lnTo>
                      <a:pt x="1341" y="320"/>
                    </a:lnTo>
                    <a:lnTo>
                      <a:pt x="1331" y="342"/>
                    </a:lnTo>
                    <a:lnTo>
                      <a:pt x="1321" y="363"/>
                    </a:lnTo>
                    <a:lnTo>
                      <a:pt x="1310" y="384"/>
                    </a:lnTo>
                    <a:lnTo>
                      <a:pt x="1299" y="405"/>
                    </a:lnTo>
                    <a:lnTo>
                      <a:pt x="1288" y="426"/>
                    </a:lnTo>
                    <a:lnTo>
                      <a:pt x="1276" y="445"/>
                    </a:lnTo>
                    <a:lnTo>
                      <a:pt x="1263" y="465"/>
                    </a:lnTo>
                    <a:lnTo>
                      <a:pt x="1250" y="485"/>
                    </a:lnTo>
                    <a:lnTo>
                      <a:pt x="1237" y="506"/>
                    </a:lnTo>
                    <a:lnTo>
                      <a:pt x="1224" y="524"/>
                    </a:lnTo>
                    <a:lnTo>
                      <a:pt x="1210" y="543"/>
                    </a:lnTo>
                    <a:lnTo>
                      <a:pt x="1196" y="562"/>
                    </a:lnTo>
                    <a:lnTo>
                      <a:pt x="1182" y="581"/>
                    </a:lnTo>
                    <a:lnTo>
                      <a:pt x="1167" y="600"/>
                    </a:lnTo>
                    <a:lnTo>
                      <a:pt x="1152" y="617"/>
                    </a:lnTo>
                    <a:lnTo>
                      <a:pt x="1138" y="636"/>
                    </a:lnTo>
                    <a:lnTo>
                      <a:pt x="1122" y="653"/>
                    </a:lnTo>
                    <a:lnTo>
                      <a:pt x="1105" y="670"/>
                    </a:lnTo>
                    <a:lnTo>
                      <a:pt x="1090" y="688"/>
                    </a:lnTo>
                    <a:lnTo>
                      <a:pt x="1073" y="704"/>
                    </a:lnTo>
                    <a:lnTo>
                      <a:pt x="1056" y="721"/>
                    </a:lnTo>
                    <a:lnTo>
                      <a:pt x="1040" y="737"/>
                    </a:lnTo>
                    <a:lnTo>
                      <a:pt x="1022" y="753"/>
                    </a:lnTo>
                    <a:lnTo>
                      <a:pt x="1004" y="768"/>
                    </a:lnTo>
                    <a:lnTo>
                      <a:pt x="986" y="784"/>
                    </a:lnTo>
                    <a:lnTo>
                      <a:pt x="968" y="799"/>
                    </a:lnTo>
                    <a:lnTo>
                      <a:pt x="949" y="814"/>
                    </a:lnTo>
                    <a:lnTo>
                      <a:pt x="931" y="828"/>
                    </a:lnTo>
                    <a:lnTo>
                      <a:pt x="912" y="842"/>
                    </a:lnTo>
                    <a:lnTo>
                      <a:pt x="893" y="856"/>
                    </a:lnTo>
                    <a:lnTo>
                      <a:pt x="874" y="869"/>
                    </a:lnTo>
                    <a:lnTo>
                      <a:pt x="854" y="882"/>
                    </a:lnTo>
                    <a:lnTo>
                      <a:pt x="834" y="895"/>
                    </a:lnTo>
                    <a:lnTo>
                      <a:pt x="814" y="907"/>
                    </a:lnTo>
                    <a:lnTo>
                      <a:pt x="794" y="918"/>
                    </a:lnTo>
                    <a:lnTo>
                      <a:pt x="773" y="931"/>
                    </a:lnTo>
                    <a:lnTo>
                      <a:pt x="752" y="942"/>
                    </a:lnTo>
                    <a:lnTo>
                      <a:pt x="732" y="952"/>
                    </a:lnTo>
                    <a:lnTo>
                      <a:pt x="711" y="963"/>
                    </a:lnTo>
                    <a:lnTo>
                      <a:pt x="690" y="973"/>
                    </a:lnTo>
                    <a:lnTo>
                      <a:pt x="668" y="983"/>
                    </a:lnTo>
                    <a:lnTo>
                      <a:pt x="647" y="992"/>
                    </a:lnTo>
                    <a:lnTo>
                      <a:pt x="625" y="1002"/>
                    </a:lnTo>
                    <a:lnTo>
                      <a:pt x="603" y="1011"/>
                    </a:lnTo>
                    <a:lnTo>
                      <a:pt x="581" y="1018"/>
                    </a:lnTo>
                    <a:lnTo>
                      <a:pt x="559" y="1026"/>
                    </a:lnTo>
                    <a:lnTo>
                      <a:pt x="536" y="1034"/>
                    </a:lnTo>
                    <a:lnTo>
                      <a:pt x="514" y="1041"/>
                    </a:lnTo>
                    <a:lnTo>
                      <a:pt x="491" y="1048"/>
                    </a:lnTo>
                    <a:lnTo>
                      <a:pt x="469" y="1054"/>
                    </a:lnTo>
                    <a:lnTo>
                      <a:pt x="446" y="1060"/>
                    </a:lnTo>
                    <a:lnTo>
                      <a:pt x="423" y="1065"/>
                    </a:lnTo>
                    <a:lnTo>
                      <a:pt x="400" y="1071"/>
                    </a:lnTo>
                    <a:lnTo>
                      <a:pt x="377" y="1075"/>
                    </a:lnTo>
                    <a:lnTo>
                      <a:pt x="354" y="1079"/>
                    </a:lnTo>
                    <a:lnTo>
                      <a:pt x="331" y="1083"/>
                    </a:lnTo>
                    <a:lnTo>
                      <a:pt x="307" y="1087"/>
                    </a:lnTo>
                    <a:lnTo>
                      <a:pt x="284" y="1090"/>
                    </a:lnTo>
                    <a:lnTo>
                      <a:pt x="260" y="1092"/>
                    </a:lnTo>
                    <a:lnTo>
                      <a:pt x="237" y="1095"/>
                    </a:lnTo>
                    <a:lnTo>
                      <a:pt x="214" y="1096"/>
                    </a:lnTo>
                    <a:lnTo>
                      <a:pt x="190" y="1098"/>
                    </a:lnTo>
                    <a:lnTo>
                      <a:pt x="167" y="1099"/>
                    </a:lnTo>
                    <a:lnTo>
                      <a:pt x="143" y="1100"/>
                    </a:lnTo>
                    <a:lnTo>
                      <a:pt x="120" y="1100"/>
                    </a:lnTo>
                    <a:lnTo>
                      <a:pt x="0" y="839"/>
                    </a:lnTo>
                    <a:lnTo>
                      <a:pt x="120" y="560"/>
                    </a:lnTo>
                    <a:lnTo>
                      <a:pt x="134" y="560"/>
                    </a:lnTo>
                    <a:lnTo>
                      <a:pt x="148" y="559"/>
                    </a:lnTo>
                    <a:lnTo>
                      <a:pt x="162" y="558"/>
                    </a:lnTo>
                    <a:lnTo>
                      <a:pt x="176" y="557"/>
                    </a:lnTo>
                    <a:lnTo>
                      <a:pt x="190" y="557"/>
                    </a:lnTo>
                    <a:lnTo>
                      <a:pt x="204" y="556"/>
                    </a:lnTo>
                    <a:lnTo>
                      <a:pt x="218" y="554"/>
                    </a:lnTo>
                    <a:lnTo>
                      <a:pt x="232" y="552"/>
                    </a:lnTo>
                    <a:lnTo>
                      <a:pt x="247" y="550"/>
                    </a:lnTo>
                    <a:lnTo>
                      <a:pt x="260" y="548"/>
                    </a:lnTo>
                    <a:lnTo>
                      <a:pt x="274" y="545"/>
                    </a:lnTo>
                    <a:lnTo>
                      <a:pt x="288" y="542"/>
                    </a:lnTo>
                    <a:lnTo>
                      <a:pt x="302" y="539"/>
                    </a:lnTo>
                    <a:lnTo>
                      <a:pt x="315" y="536"/>
                    </a:lnTo>
                    <a:lnTo>
                      <a:pt x="329" y="532"/>
                    </a:lnTo>
                    <a:lnTo>
                      <a:pt x="343" y="529"/>
                    </a:lnTo>
                    <a:lnTo>
                      <a:pt x="356" y="524"/>
                    </a:lnTo>
                    <a:lnTo>
                      <a:pt x="370" y="520"/>
                    </a:lnTo>
                    <a:lnTo>
                      <a:pt x="383" y="516"/>
                    </a:lnTo>
                    <a:lnTo>
                      <a:pt x="397" y="511"/>
                    </a:lnTo>
                    <a:lnTo>
                      <a:pt x="410" y="506"/>
                    </a:lnTo>
                    <a:lnTo>
                      <a:pt x="423" y="501"/>
                    </a:lnTo>
                    <a:lnTo>
                      <a:pt x="436" y="496"/>
                    </a:lnTo>
                    <a:lnTo>
                      <a:pt x="449" y="490"/>
                    </a:lnTo>
                    <a:lnTo>
                      <a:pt x="462" y="484"/>
                    </a:lnTo>
                    <a:lnTo>
                      <a:pt x="474" y="477"/>
                    </a:lnTo>
                    <a:lnTo>
                      <a:pt x="487" y="472"/>
                    </a:lnTo>
                    <a:lnTo>
                      <a:pt x="499" y="465"/>
                    </a:lnTo>
                    <a:lnTo>
                      <a:pt x="512" y="459"/>
                    </a:lnTo>
                    <a:lnTo>
                      <a:pt x="524" y="451"/>
                    </a:lnTo>
                    <a:lnTo>
                      <a:pt x="536" y="445"/>
                    </a:lnTo>
                    <a:lnTo>
                      <a:pt x="549" y="437"/>
                    </a:lnTo>
                    <a:lnTo>
                      <a:pt x="560" y="429"/>
                    </a:lnTo>
                    <a:lnTo>
                      <a:pt x="572" y="421"/>
                    </a:lnTo>
                    <a:lnTo>
                      <a:pt x="583" y="413"/>
                    </a:lnTo>
                    <a:lnTo>
                      <a:pt x="595" y="406"/>
                    </a:lnTo>
                    <a:lnTo>
                      <a:pt x="607" y="397"/>
                    </a:lnTo>
                    <a:lnTo>
                      <a:pt x="618" y="388"/>
                    </a:lnTo>
                    <a:lnTo>
                      <a:pt x="628" y="379"/>
                    </a:lnTo>
                    <a:lnTo>
                      <a:pt x="639" y="371"/>
                    </a:lnTo>
                    <a:lnTo>
                      <a:pt x="650" y="361"/>
                    </a:lnTo>
                    <a:lnTo>
                      <a:pt x="660" y="352"/>
                    </a:lnTo>
                    <a:lnTo>
                      <a:pt x="671" y="342"/>
                    </a:lnTo>
                    <a:lnTo>
                      <a:pt x="681" y="332"/>
                    </a:lnTo>
                    <a:lnTo>
                      <a:pt x="692" y="323"/>
                    </a:lnTo>
                    <a:lnTo>
                      <a:pt x="701" y="313"/>
                    </a:lnTo>
                    <a:lnTo>
                      <a:pt x="711" y="302"/>
                    </a:lnTo>
                    <a:lnTo>
                      <a:pt x="720" y="292"/>
                    </a:lnTo>
                    <a:lnTo>
                      <a:pt x="730" y="281"/>
                    </a:lnTo>
                    <a:lnTo>
                      <a:pt x="739" y="271"/>
                    </a:lnTo>
                    <a:lnTo>
                      <a:pt x="748" y="260"/>
                    </a:lnTo>
                    <a:lnTo>
                      <a:pt x="757" y="248"/>
                    </a:lnTo>
                    <a:lnTo>
                      <a:pt x="766" y="237"/>
                    </a:lnTo>
                    <a:lnTo>
                      <a:pt x="774" y="226"/>
                    </a:lnTo>
                    <a:lnTo>
                      <a:pt x="782" y="215"/>
                    </a:lnTo>
                    <a:lnTo>
                      <a:pt x="790" y="203"/>
                    </a:lnTo>
                    <a:lnTo>
                      <a:pt x="798" y="191"/>
                    </a:lnTo>
                    <a:lnTo>
                      <a:pt x="805" y="179"/>
                    </a:lnTo>
                    <a:lnTo>
                      <a:pt x="813" y="168"/>
                    </a:lnTo>
                    <a:lnTo>
                      <a:pt x="820" y="155"/>
                    </a:lnTo>
                    <a:lnTo>
                      <a:pt x="827" y="142"/>
                    </a:lnTo>
                    <a:lnTo>
                      <a:pt x="834" y="131"/>
                    </a:lnTo>
                    <a:lnTo>
                      <a:pt x="840" y="118"/>
                    </a:lnTo>
                    <a:lnTo>
                      <a:pt x="846" y="105"/>
                    </a:lnTo>
                    <a:lnTo>
                      <a:pt x="852" y="92"/>
                    </a:lnTo>
                    <a:lnTo>
                      <a:pt x="858" y="80"/>
                    </a:lnTo>
                    <a:lnTo>
                      <a:pt x="864" y="67"/>
                    </a:lnTo>
                    <a:lnTo>
                      <a:pt x="869" y="54"/>
                    </a:lnTo>
                    <a:lnTo>
                      <a:pt x="875" y="40"/>
                    </a:lnTo>
                    <a:lnTo>
                      <a:pt x="880" y="27"/>
                    </a:lnTo>
                    <a:lnTo>
                      <a:pt x="884" y="14"/>
                    </a:lnTo>
                    <a:lnTo>
                      <a:pt x="888" y="0"/>
                    </a:lnTo>
                    <a:lnTo>
                      <a:pt x="1107" y="210"/>
                    </a:lnTo>
                    <a:lnTo>
                      <a:pt x="1402" y="168"/>
                    </a:lnTo>
                    <a:close/>
                  </a:path>
                </a:pathLst>
              </a:custGeom>
              <a:solidFill>
                <a:srgbClr val="788791"/>
              </a:solidFill>
              <a:ln w="9525" cap="rnd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noAutofit/>
              </a:bodyPr>
              <a:lstStyle/>
              <a:p>
                <a:endParaRPr lang="de-DE" b="1" dirty="0"/>
              </a:p>
            </p:txBody>
          </p:sp>
        </p:grpSp>
        <p:sp>
          <p:nvSpPr>
            <p:cNvPr id="16" name="Textplatzhalter 18"/>
            <p:cNvSpPr txBox="1">
              <a:spLocks/>
            </p:cNvSpPr>
            <p:nvPr/>
          </p:nvSpPr>
          <p:spPr bwMode="gray">
            <a:xfrm>
              <a:off x="1731307" y="4471025"/>
              <a:ext cx="1527706" cy="165800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prstTxWarp prst="textArchUp">
                <a:avLst>
                  <a:gd name="adj" fmla="val 11076166"/>
                </a:avLst>
              </a:prstTxWarp>
              <a:spAutoFit/>
            </a:bodyPr>
            <a:lstStyle>
              <a:lvl1pPr marL="0" indent="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Font typeface="Arial" pitchFamily="34" charset="0"/>
                <a:buNone/>
                <a:defRPr lang="de-DE" sz="1300" kern="1200" dirty="0" smtClean="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1pPr>
              <a:lvl2pPr marL="17780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buChar char="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2pPr>
              <a:lvl3pPr marL="361950" indent="-18415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3pPr>
              <a:lvl4pPr marL="5397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4pPr>
              <a:lvl5pPr marL="7175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de-DE" sz="1400" b="1" cap="all" dirty="0" smtClean="0">
                  <a:solidFill>
                    <a:schemeClr val="tx2"/>
                  </a:solidFill>
                </a:rPr>
                <a:t>Logistic </a:t>
              </a:r>
              <a:br>
                <a:rPr lang="de-DE" sz="1400" b="1" cap="all" dirty="0" smtClean="0">
                  <a:solidFill>
                    <a:schemeClr val="tx2"/>
                  </a:solidFill>
                </a:rPr>
              </a:br>
              <a:r>
                <a:rPr lang="de-DE" sz="1400" b="1" cap="all" dirty="0" smtClean="0">
                  <a:solidFill>
                    <a:schemeClr val="tx2"/>
                  </a:solidFill>
                </a:rPr>
                <a:t>STrategy</a:t>
              </a:r>
              <a:endParaRPr lang="de-DE" sz="1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17" name="Textplatzhalter 18"/>
            <p:cNvSpPr txBox="1">
              <a:spLocks/>
            </p:cNvSpPr>
            <p:nvPr/>
          </p:nvSpPr>
          <p:spPr bwMode="gray">
            <a:xfrm rot="4500000">
              <a:off x="1603579" y="4506982"/>
              <a:ext cx="1655015" cy="153046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prstTxWarp prst="textArchUp">
                <a:avLst>
                  <a:gd name="adj" fmla="val 11076166"/>
                </a:avLst>
              </a:prstTxWarp>
              <a:spAutoFit/>
            </a:bodyPr>
            <a:lstStyle>
              <a:lvl1pPr marL="0" indent="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Font typeface="Arial" pitchFamily="34" charset="0"/>
                <a:buNone/>
                <a:defRPr lang="de-DE" sz="1300" kern="1200" dirty="0" smtClean="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1pPr>
              <a:lvl2pPr marL="17780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buChar char="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2pPr>
              <a:lvl3pPr marL="361950" indent="-18415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3pPr>
              <a:lvl4pPr marL="5397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4pPr>
              <a:lvl5pPr marL="7175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de-DE" sz="1400" b="1" cap="all" dirty="0" err="1" smtClean="0">
                  <a:solidFill>
                    <a:schemeClr val="bg1"/>
                  </a:solidFill>
                </a:rPr>
                <a:t>Concept</a:t>
              </a:r>
              <a:r>
                <a:rPr lang="de-DE" sz="1400" b="1" cap="all" dirty="0">
                  <a:solidFill>
                    <a:schemeClr val="bg1"/>
                  </a:solidFill>
                </a:rPr>
                <a:t/>
              </a:r>
              <a:br>
                <a:rPr lang="de-DE" sz="1400" b="1" cap="all" dirty="0">
                  <a:solidFill>
                    <a:schemeClr val="bg1"/>
                  </a:solidFill>
                </a:rPr>
              </a:br>
              <a:r>
                <a:rPr lang="de-DE" sz="1400" b="1" cap="all" dirty="0" err="1" smtClean="0">
                  <a:solidFill>
                    <a:schemeClr val="bg1"/>
                  </a:solidFill>
                </a:rPr>
                <a:t>simulation</a:t>
              </a:r>
              <a:endParaRPr lang="de-DE" sz="14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18" name="Textplatzhalter 18"/>
            <p:cNvSpPr txBox="1">
              <a:spLocks/>
            </p:cNvSpPr>
            <p:nvPr/>
          </p:nvSpPr>
          <p:spPr bwMode="gray">
            <a:xfrm rot="17467082">
              <a:off x="1697943" y="4479844"/>
              <a:ext cx="1655015" cy="1530463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prstTxWarp prst="textArchUp">
                <a:avLst>
                  <a:gd name="adj" fmla="val 11076166"/>
                </a:avLst>
              </a:prstTxWarp>
              <a:spAutoFit/>
            </a:bodyPr>
            <a:lstStyle>
              <a:lvl1pPr marL="0" indent="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Font typeface="Arial" pitchFamily="34" charset="0"/>
                <a:buNone/>
                <a:defRPr lang="de-DE" sz="1300" kern="1200" dirty="0" smtClean="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1pPr>
              <a:lvl2pPr marL="17780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buChar char="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2pPr>
              <a:lvl3pPr marL="361950" indent="-18415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3pPr>
              <a:lvl4pPr marL="5397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4pPr>
              <a:lvl5pPr marL="7175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de-DE" sz="1400" b="1" cap="all" dirty="0" smtClean="0">
                  <a:solidFill>
                    <a:schemeClr val="tx2"/>
                  </a:solidFill>
                </a:rPr>
                <a:t>Asset </a:t>
              </a:r>
              <a:r>
                <a:rPr lang="de-DE" sz="1400" b="1" cap="all" dirty="0" err="1" smtClean="0">
                  <a:solidFill>
                    <a:schemeClr val="tx2"/>
                  </a:solidFill>
                </a:rPr>
                <a:t>msansagement</a:t>
              </a:r>
              <a:r>
                <a:rPr lang="de-DE" sz="1400" b="1" cap="all" dirty="0" smtClean="0">
                  <a:solidFill>
                    <a:schemeClr val="tx2"/>
                  </a:solidFill>
                </a:rPr>
                <a:t> </a:t>
              </a:r>
              <a:r>
                <a:rPr lang="de-DE" sz="1400" b="1" cap="all" dirty="0" smtClean="0">
                  <a:solidFill>
                    <a:schemeClr val="tx2"/>
                  </a:solidFill>
                </a:rPr>
                <a:t>&amp;</a:t>
              </a:r>
              <a:br>
                <a:rPr lang="de-DE" sz="1400" b="1" cap="all" dirty="0" smtClean="0">
                  <a:solidFill>
                    <a:schemeClr val="tx2"/>
                  </a:solidFill>
                </a:rPr>
              </a:br>
              <a:r>
                <a:rPr lang="de-DE" sz="1400" b="1" cap="all" dirty="0" err="1" smtClean="0">
                  <a:solidFill>
                    <a:schemeClr val="tx2"/>
                  </a:solidFill>
                </a:rPr>
                <a:t>lessons</a:t>
              </a:r>
              <a:r>
                <a:rPr lang="de-DE" sz="1400" b="1" cap="all" dirty="0" smtClean="0">
                  <a:solidFill>
                    <a:schemeClr val="tx2"/>
                  </a:solidFill>
                </a:rPr>
                <a:t> </a:t>
              </a:r>
              <a:r>
                <a:rPr lang="de-DE" sz="1400" b="1" cap="all" dirty="0" err="1" smtClean="0">
                  <a:solidFill>
                    <a:schemeClr val="tx2"/>
                  </a:solidFill>
                </a:rPr>
                <a:t>learned</a:t>
              </a:r>
              <a:endParaRPr lang="de-DE" sz="1400" b="1" cap="all" dirty="0">
                <a:solidFill>
                  <a:schemeClr val="tx2"/>
                </a:solidFill>
              </a:endParaRPr>
            </a:p>
          </p:txBody>
        </p:sp>
        <p:sp>
          <p:nvSpPr>
            <p:cNvPr id="19" name="Textplatzhalter 18"/>
            <p:cNvSpPr txBox="1">
              <a:spLocks/>
            </p:cNvSpPr>
            <p:nvPr/>
          </p:nvSpPr>
          <p:spPr bwMode="gray">
            <a:xfrm rot="2574618">
              <a:off x="1711658" y="4419044"/>
              <a:ext cx="1527706" cy="165800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prstTxWarp prst="textArchDown">
                <a:avLst/>
              </a:prstTxWarp>
              <a:spAutoFit/>
            </a:bodyPr>
            <a:lstStyle>
              <a:lvl1pPr marL="0" indent="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Font typeface="Arial" pitchFamily="34" charset="0"/>
                <a:buNone/>
                <a:defRPr lang="de-DE" sz="1300" kern="1200" dirty="0" smtClean="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1pPr>
              <a:lvl2pPr marL="17780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buChar char="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2pPr>
              <a:lvl3pPr marL="361950" indent="-18415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3pPr>
              <a:lvl4pPr marL="5397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4pPr>
              <a:lvl5pPr marL="7175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de-DE" sz="1400" b="1" cap="all" dirty="0" err="1" smtClean="0">
                  <a:solidFill>
                    <a:schemeClr val="bg1"/>
                  </a:solidFill>
                </a:rPr>
                <a:t>implementation</a:t>
              </a:r>
              <a:endParaRPr lang="de-DE" sz="1400" b="1" cap="all" dirty="0">
                <a:solidFill>
                  <a:schemeClr val="bg1"/>
                </a:solidFill>
              </a:endParaRPr>
            </a:p>
          </p:txBody>
        </p:sp>
        <p:sp>
          <p:nvSpPr>
            <p:cNvPr id="20" name="Textplatzhalter 18"/>
            <p:cNvSpPr txBox="1">
              <a:spLocks/>
            </p:cNvSpPr>
            <p:nvPr/>
          </p:nvSpPr>
          <p:spPr bwMode="gray">
            <a:xfrm rot="19422851">
              <a:off x="1711658" y="4419044"/>
              <a:ext cx="1527706" cy="165800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prstTxWarp prst="textArchDown">
                <a:avLst/>
              </a:prstTxWarp>
              <a:spAutoFit/>
            </a:bodyPr>
            <a:lstStyle>
              <a:lvl1pPr marL="0" indent="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Font typeface="Arial" pitchFamily="34" charset="0"/>
                <a:buNone/>
                <a:defRPr lang="de-DE" sz="1300" kern="1200" dirty="0" smtClean="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1pPr>
              <a:lvl2pPr marL="17780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2"/>
                </a:buClr>
                <a:buSzPct val="70000"/>
                <a:buFont typeface="Wingdings" pitchFamily="2" charset="2"/>
                <a:buChar char="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2pPr>
              <a:lvl3pPr marL="361950" indent="-18415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3pPr>
              <a:lvl4pPr marL="5397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4pPr>
              <a:lvl5pPr marL="717550" indent="-177800" algn="l" rtl="0" fontAlgn="base">
                <a:lnSpc>
                  <a:spcPct val="95000"/>
                </a:lnSpc>
                <a:spcBef>
                  <a:spcPts val="400"/>
                </a:spcBef>
                <a:spcAft>
                  <a:spcPct val="0"/>
                </a:spcAft>
                <a:buClr>
                  <a:schemeClr val="tx1"/>
                </a:buClr>
                <a:buFont typeface="Segoe UI" pitchFamily="34" charset="0"/>
                <a:buChar char="-"/>
                <a:defRPr sz="1300" kern="1200">
                  <a:solidFill>
                    <a:schemeClr val="tx1"/>
                  </a:solidFill>
                  <a:latin typeface="+mn-lt"/>
                  <a:ea typeface="Verdana" pitchFamily="34" charset="0"/>
                  <a:cs typeface="Verdana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80000"/>
              </a:pPr>
              <a:r>
                <a:rPr lang="de-DE" sz="1400" b="1" cap="all" dirty="0" err="1" smtClean="0">
                  <a:solidFill>
                    <a:schemeClr val="bg1"/>
                  </a:solidFill>
                </a:rPr>
                <a:t>tender</a:t>
              </a:r>
              <a:endParaRPr lang="de-DE" sz="1400" b="1" cap="all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Global Maritime and </a:t>
            </a:r>
            <a:r>
              <a:rPr lang="da-DK" dirty="0"/>
              <a:t>Aviation </a:t>
            </a:r>
            <a:r>
              <a:rPr lang="da-DK" dirty="0" smtClean="0"/>
              <a:t>Solutions</a:t>
            </a:r>
            <a:br>
              <a:rPr lang="da-DK" dirty="0" smtClean="0"/>
            </a:br>
            <a:r>
              <a:rPr lang="da-DK" sz="1600" b="0" dirty="0"/>
              <a:t>Dedicated in-house specialists</a:t>
            </a:r>
            <a:endParaRPr lang="en-US" sz="16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539750" y="2977798"/>
            <a:ext cx="1488390" cy="446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Monitoring</a:t>
            </a:r>
          </a:p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Market intelligence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294" y="2977798"/>
            <a:ext cx="2016413" cy="8925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Dedicated in-house experts </a:t>
            </a:r>
          </a:p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Wind farm simulation tool</a:t>
            </a:r>
          </a:p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Weather complexity tool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294" y="5249227"/>
            <a:ext cx="1941993" cy="4462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Industry supplier network</a:t>
            </a:r>
          </a:p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Long term </a:t>
            </a:r>
            <a:r>
              <a:rPr lang="da-DK" sz="1200" dirty="0" smtClean="0">
                <a:solidFill>
                  <a:schemeClr val="tx1"/>
                </a:solidFill>
              </a:rPr>
              <a:t>agreements</a:t>
            </a:r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5249227"/>
            <a:ext cx="1733840" cy="6309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Asset management</a:t>
            </a:r>
          </a:p>
          <a:p>
            <a:pPr marL="180975" lvl="1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Continious improvement focus</a:t>
            </a:r>
            <a:endParaRPr lang="da-DK" sz="1200" dirty="0" smtClean="0">
              <a:solidFill>
                <a:schemeClr val="tx1"/>
              </a:solidFill>
            </a:endParaRPr>
          </a:p>
        </p:txBody>
      </p:sp>
      <p:sp>
        <p:nvSpPr>
          <p:cNvPr id="26" name="Freeform 6"/>
          <p:cNvSpPr>
            <a:spLocks/>
          </p:cNvSpPr>
          <p:nvPr/>
        </p:nvSpPr>
        <p:spPr bwMode="gray">
          <a:xfrm>
            <a:off x="3366289" y="2558895"/>
            <a:ext cx="1178025" cy="1178024"/>
          </a:xfrm>
          <a:custGeom>
            <a:avLst/>
            <a:gdLst>
              <a:gd name="T0" fmla="*/ 546 w 227"/>
              <a:gd name="T1" fmla="*/ 0 h 227"/>
              <a:gd name="T2" fmla="*/ 0 w 227"/>
              <a:gd name="T3" fmla="*/ 546 h 227"/>
              <a:gd name="T4" fmla="*/ 546 w 227"/>
              <a:gd name="T5" fmla="*/ 546 h 227"/>
              <a:gd name="T6" fmla="*/ 546 w 227"/>
              <a:gd name="T7" fmla="*/ 0 h 2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227">
                <a:moveTo>
                  <a:pt x="227" y="0"/>
                </a:moveTo>
                <a:cubicBezTo>
                  <a:pt x="104" y="4"/>
                  <a:pt x="4" y="103"/>
                  <a:pt x="0" y="227"/>
                </a:cubicBezTo>
                <a:cubicBezTo>
                  <a:pt x="227" y="227"/>
                  <a:pt x="227" y="227"/>
                  <a:pt x="227" y="227"/>
                </a:cubicBezTo>
                <a:lnTo>
                  <a:pt x="22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de-DE"/>
          </a:p>
        </p:txBody>
      </p:sp>
      <p:sp>
        <p:nvSpPr>
          <p:cNvPr id="27" name="Freeform 7"/>
          <p:cNvSpPr>
            <a:spLocks/>
          </p:cNvSpPr>
          <p:nvPr/>
        </p:nvSpPr>
        <p:spPr bwMode="gray">
          <a:xfrm>
            <a:off x="4621286" y="3810545"/>
            <a:ext cx="1174677" cy="1174676"/>
          </a:xfrm>
          <a:custGeom>
            <a:avLst/>
            <a:gdLst>
              <a:gd name="T0" fmla="*/ 0 w 226"/>
              <a:gd name="T1" fmla="*/ 543 h 227"/>
              <a:gd name="T2" fmla="*/ 545 w 226"/>
              <a:gd name="T3" fmla="*/ 0 h 227"/>
              <a:gd name="T4" fmla="*/ 0 w 226"/>
              <a:gd name="T5" fmla="*/ 0 h 227"/>
              <a:gd name="T6" fmla="*/ 0 w 226"/>
              <a:gd name="T7" fmla="*/ 543 h 2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227">
                <a:moveTo>
                  <a:pt x="0" y="227"/>
                </a:moveTo>
                <a:cubicBezTo>
                  <a:pt x="123" y="223"/>
                  <a:pt x="223" y="124"/>
                  <a:pt x="226" y="0"/>
                </a:cubicBezTo>
                <a:cubicBezTo>
                  <a:pt x="0" y="0"/>
                  <a:pt x="0" y="0"/>
                  <a:pt x="0" y="0"/>
                </a:cubicBezTo>
                <a:lnTo>
                  <a:pt x="0" y="227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de-DE"/>
          </a:p>
        </p:txBody>
      </p:sp>
      <p:sp>
        <p:nvSpPr>
          <p:cNvPr id="28" name="Freeform 8"/>
          <p:cNvSpPr>
            <a:spLocks/>
          </p:cNvSpPr>
          <p:nvPr/>
        </p:nvSpPr>
        <p:spPr bwMode="gray">
          <a:xfrm>
            <a:off x="4621286" y="2558895"/>
            <a:ext cx="1174677" cy="1178024"/>
          </a:xfrm>
          <a:custGeom>
            <a:avLst/>
            <a:gdLst>
              <a:gd name="T0" fmla="*/ 545 w 226"/>
              <a:gd name="T1" fmla="*/ 546 h 227"/>
              <a:gd name="T2" fmla="*/ 0 w 226"/>
              <a:gd name="T3" fmla="*/ 0 h 227"/>
              <a:gd name="T4" fmla="*/ 0 w 226"/>
              <a:gd name="T5" fmla="*/ 546 h 227"/>
              <a:gd name="T6" fmla="*/ 545 w 226"/>
              <a:gd name="T7" fmla="*/ 546 h 2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227">
                <a:moveTo>
                  <a:pt x="226" y="227"/>
                </a:moveTo>
                <a:cubicBezTo>
                  <a:pt x="223" y="103"/>
                  <a:pt x="123" y="4"/>
                  <a:pt x="0" y="0"/>
                </a:cubicBezTo>
                <a:cubicBezTo>
                  <a:pt x="0" y="227"/>
                  <a:pt x="0" y="227"/>
                  <a:pt x="0" y="227"/>
                </a:cubicBezTo>
                <a:lnTo>
                  <a:pt x="226" y="227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de-DE"/>
          </a:p>
        </p:txBody>
      </p:sp>
      <p:sp>
        <p:nvSpPr>
          <p:cNvPr id="29" name="Freeform 9"/>
          <p:cNvSpPr>
            <a:spLocks/>
          </p:cNvSpPr>
          <p:nvPr/>
        </p:nvSpPr>
        <p:spPr bwMode="gray">
          <a:xfrm>
            <a:off x="3366289" y="3810545"/>
            <a:ext cx="1178025" cy="1174676"/>
          </a:xfrm>
          <a:custGeom>
            <a:avLst/>
            <a:gdLst>
              <a:gd name="T0" fmla="*/ 0 w 227"/>
              <a:gd name="T1" fmla="*/ 0 h 227"/>
              <a:gd name="T2" fmla="*/ 546 w 227"/>
              <a:gd name="T3" fmla="*/ 543 h 227"/>
              <a:gd name="T4" fmla="*/ 546 w 227"/>
              <a:gd name="T5" fmla="*/ 0 h 227"/>
              <a:gd name="T6" fmla="*/ 0 w 227"/>
              <a:gd name="T7" fmla="*/ 0 h 2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" h="227">
                <a:moveTo>
                  <a:pt x="0" y="0"/>
                </a:moveTo>
                <a:cubicBezTo>
                  <a:pt x="4" y="124"/>
                  <a:pt x="104" y="224"/>
                  <a:pt x="227" y="227"/>
                </a:cubicBezTo>
                <a:cubicBezTo>
                  <a:pt x="227" y="0"/>
                  <a:pt x="227" y="0"/>
                  <a:pt x="227" y="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>
            <a:noFill/>
          </a:ln>
          <a:extLst/>
        </p:spPr>
        <p:txBody>
          <a:bodyPr/>
          <a:lstStyle/>
          <a:p>
            <a:endParaRPr lang="de-DE"/>
          </a:p>
        </p:txBody>
      </p:sp>
      <p:sp>
        <p:nvSpPr>
          <p:cNvPr id="31" name="BainBulletsConfiguration" hidden="1"/>
          <p:cNvSpPr txBox="1"/>
          <p:nvPr/>
        </p:nvSpPr>
        <p:spPr>
          <a:xfrm>
            <a:off x="12700" y="12700"/>
            <a:ext cx="32060" cy="153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</a:pPr>
            <a:r>
              <a:rPr lang="en-US" sz="100" smtClean="0">
                <a:solidFill>
                  <a:srgbClr val="FFFFFF"/>
                </a:solidFill>
              </a:rPr>
              <a:t>14_84</a:t>
            </a:r>
          </a:p>
        </p:txBody>
      </p:sp>
    </p:spTree>
    <p:extLst>
      <p:ext uri="{BB962C8B-B14F-4D97-AF65-F5344CB8AC3E}">
        <p14:creationId xmlns:p14="http://schemas.microsoft.com/office/powerpoint/2010/main" val="381661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Concept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In general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539750" y="1412875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Improving offshore service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539750" y="1772770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Addressing complex offshore projects Siemens now adds a new vessel concept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to </a:t>
            </a:r>
            <a:r>
              <a:rPr lang="en-US" sz="1400" dirty="0">
                <a:solidFill>
                  <a:schemeClr val="tx1"/>
                </a:solidFill>
              </a:rPr>
              <a:t>the maritime logistics </a:t>
            </a:r>
            <a:r>
              <a:rPr lang="en-US" sz="1400" dirty="0" smtClean="0">
                <a:solidFill>
                  <a:schemeClr val="tx1"/>
                </a:solidFill>
              </a:rPr>
              <a:t>portfolio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Using SOV’s “in-field” improves turbine availability due to the extended window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of </a:t>
            </a:r>
            <a:r>
              <a:rPr lang="en-US" sz="1400" dirty="0">
                <a:solidFill>
                  <a:schemeClr val="tx1"/>
                </a:solidFill>
              </a:rPr>
              <a:t>access and less weather </a:t>
            </a:r>
            <a:r>
              <a:rPr lang="en-US" sz="1400" dirty="0" smtClean="0">
                <a:solidFill>
                  <a:schemeClr val="tx1"/>
                </a:solidFill>
              </a:rPr>
              <a:t>downtime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4716464" y="3860800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Less downtime equals higher yield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4716464" y="4220695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Less weather downtime means better utilization of working hours, less technicians and shorter response times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539750" y="3860800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Efficient utilization of working hours</a:t>
            </a:r>
            <a:endParaRPr lang="en-US" sz="1400" b="1" dirty="0" smtClean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539750" y="4220695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Less idling during transport means more efficient working time in the turbine and fewer technician hours necessary</a:t>
            </a:r>
          </a:p>
        </p:txBody>
      </p:sp>
      <p:pic>
        <p:nvPicPr>
          <p:cNvPr id="15" name="Picture 2" descr="C:\Users\Mogen01M\AppData\Local\Microsoft\Windows\Temporary Internet Files\Content.Outlook\TUB3XWZ6\SOV_FR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929" b="1122"/>
          <a:stretch/>
        </p:blipFill>
        <p:spPr bwMode="auto">
          <a:xfrm>
            <a:off x="4716464" y="1412874"/>
            <a:ext cx="403225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Concept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In general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539750" y="1412875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Development and design of SOV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539750" y="1772770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587" lvl="1">
              <a:buClr>
                <a:schemeClr val="accent1"/>
              </a:buClr>
              <a:buSzPct val="100000"/>
            </a:pPr>
            <a:r>
              <a:rPr lang="en-US" sz="1400" dirty="0">
                <a:solidFill>
                  <a:schemeClr val="tx1"/>
                </a:solidFill>
              </a:rPr>
              <a:t>We have co-designed and chartered </a:t>
            </a:r>
            <a:r>
              <a:rPr lang="en-US" sz="1400" dirty="0" smtClean="0">
                <a:solidFill>
                  <a:schemeClr val="tx1"/>
                </a:solidFill>
              </a:rPr>
              <a:t>4 </a:t>
            </a:r>
            <a:r>
              <a:rPr lang="en-US" sz="1400" dirty="0">
                <a:solidFill>
                  <a:schemeClr val="tx1"/>
                </a:solidFill>
              </a:rPr>
              <a:t>service operation vessels (SOV) aimed at efficient far shore and big scaled service operations for longer </a:t>
            </a:r>
            <a:r>
              <a:rPr lang="en-US" sz="1400" dirty="0" smtClean="0">
                <a:solidFill>
                  <a:schemeClr val="tx1"/>
                </a:solidFill>
              </a:rPr>
              <a:t>periods of which 3 are already operational. </a:t>
            </a:r>
            <a:r>
              <a:rPr lang="en-US" sz="1400" dirty="0" smtClean="0">
                <a:solidFill>
                  <a:schemeClr val="tx1"/>
                </a:solidFill>
              </a:rPr>
              <a:t>In Q2 2017 the fourth SOV will be delivered to SWP.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4716464" y="3860800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Employer provided SOV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4716464" y="4220695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2017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Esvagt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Njord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– </a:t>
            </a:r>
            <a:r>
              <a:rPr lang="en-US" sz="1400" dirty="0" smtClean="0">
                <a:solidFill>
                  <a:schemeClr val="tx1"/>
                </a:solidFill>
              </a:rPr>
              <a:t>Dudgeon, Statoil 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2018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Østensjø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– </a:t>
            </a:r>
            <a:r>
              <a:rPr lang="en-US" sz="1400" dirty="0" err="1" smtClean="0">
                <a:solidFill>
                  <a:schemeClr val="tx1"/>
                </a:solidFill>
              </a:rPr>
              <a:t>Racebank</a:t>
            </a:r>
            <a:r>
              <a:rPr lang="en-US" sz="1400" dirty="0" smtClean="0">
                <a:solidFill>
                  <a:schemeClr val="tx1"/>
                </a:solidFill>
              </a:rPr>
              <a:t>, Dong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539750" y="3860800"/>
            <a:ext cx="403225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Siemens SOV Fleet is growing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539750" y="4220695"/>
            <a:ext cx="4032250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2015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Esvagt</a:t>
            </a:r>
            <a:r>
              <a:rPr lang="en-US" sz="1400" dirty="0">
                <a:solidFill>
                  <a:schemeClr val="tx1"/>
                </a:solidFill>
              </a:rPr>
              <a:t> Froude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2015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Esvagt</a:t>
            </a:r>
            <a:r>
              <a:rPr lang="en-US" sz="1400" dirty="0">
                <a:solidFill>
                  <a:schemeClr val="tx1"/>
                </a:solidFill>
              </a:rPr>
              <a:t> Faraday</a:t>
            </a: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2016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Windea</a:t>
            </a:r>
            <a:r>
              <a:rPr lang="en-US" sz="1400" dirty="0">
                <a:solidFill>
                  <a:schemeClr val="tx1"/>
                </a:solidFill>
              </a:rPr>
              <a:t> La </a:t>
            </a:r>
            <a:r>
              <a:rPr lang="en-US" sz="1400" dirty="0" err="1">
                <a:solidFill>
                  <a:schemeClr val="tx1"/>
                </a:solidFill>
              </a:rPr>
              <a:t>Cour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2017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Windea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Leibnitz</a:t>
            </a:r>
            <a:endParaRPr lang="en-US" sz="1400" dirty="0">
              <a:solidFill>
                <a:schemeClr val="tx1"/>
              </a:solidFill>
            </a:endParaRPr>
          </a:p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Potentially more </a:t>
            </a:r>
            <a:r>
              <a:rPr lang="en-US" sz="1400" dirty="0" smtClean="0">
                <a:solidFill>
                  <a:schemeClr val="tx1"/>
                </a:solidFill>
              </a:rPr>
              <a:t>SOVs </a:t>
            </a:r>
            <a:r>
              <a:rPr lang="en-US" sz="1400" dirty="0">
                <a:solidFill>
                  <a:schemeClr val="tx1"/>
                </a:solidFill>
              </a:rPr>
              <a:t>in the pipeline</a:t>
            </a:r>
          </a:p>
        </p:txBody>
      </p:sp>
      <p:pic>
        <p:nvPicPr>
          <p:cNvPr id="16" name="Picture 2" descr="C:\Users\rinne00a\Desktop\SOV Rostock\Picture Movies\IMG_08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14996" r="17164" b="11170"/>
          <a:stretch/>
        </p:blipFill>
        <p:spPr bwMode="auto">
          <a:xfrm>
            <a:off x="4716464" y="1412874"/>
            <a:ext cx="4032249" cy="23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Objekt 11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81799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think-cell Folie" r:id="rId44" imgW="270" imgH="270" progId="TCLayout.ActiveDocument.1">
                  <p:embed/>
                </p:oleObj>
              </mc:Choice>
              <mc:Fallback>
                <p:oleObj name="think-cell Folie" r:id="rId4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Service activities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539750" y="1412875"/>
            <a:ext cx="264160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Scheduled </a:t>
            </a:r>
            <a:r>
              <a:rPr lang="en-US" sz="1400" b="1" dirty="0" smtClean="0">
                <a:solidFill>
                  <a:schemeClr val="bg1"/>
                </a:solidFill>
              </a:rPr>
              <a:t>maintenance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39750" y="1772769"/>
            <a:ext cx="2641600" cy="41041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Scheduled service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Preventive maintenance 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Retrofits campaigns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Team size </a:t>
            </a:r>
            <a:r>
              <a:rPr lang="en-US" sz="1400" dirty="0" smtClean="0">
                <a:solidFill>
                  <a:schemeClr val="tx1"/>
                </a:solidFill>
              </a:rPr>
              <a:t>3-6 </a:t>
            </a:r>
            <a:r>
              <a:rPr lang="en-US" sz="1400" dirty="0">
                <a:solidFill>
                  <a:schemeClr val="tx1"/>
                </a:solidFill>
              </a:rPr>
              <a:t>Technicians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Transfer time between turbines: </a:t>
            </a:r>
            <a:r>
              <a:rPr lang="en-US" sz="1400" dirty="0" smtClean="0">
                <a:solidFill>
                  <a:schemeClr val="tx1"/>
                </a:solidFill>
              </a:rPr>
              <a:t>Approximately 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30 minutes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endParaRPr lang="da-DK" sz="1400" kern="0" dirty="0" smtClean="0">
              <a:solidFill>
                <a:srgbClr val="000000"/>
              </a:solidFill>
              <a:latin typeface="Arial" charset="0"/>
            </a:endParaRP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endParaRPr lang="da-DK" sz="1400" kern="0" dirty="0">
              <a:solidFill>
                <a:srgbClr val="000000"/>
              </a:solidFill>
              <a:latin typeface="Arial" charset="0"/>
            </a:endParaRP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da-DK" sz="1400" kern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da-DK" sz="1400" kern="0" dirty="0">
                <a:solidFill>
                  <a:srgbClr val="000000"/>
                </a:solidFill>
                <a:latin typeface="Arial" charset="0"/>
              </a:rPr>
            </a:br>
            <a:r>
              <a:rPr lang="da-DK" sz="1400" kern="0" dirty="0" smtClean="0">
                <a:solidFill>
                  <a:srgbClr val="000000"/>
                </a:solidFill>
                <a:latin typeface="Arial" charset="0"/>
              </a:rPr>
              <a:t>Possible </a:t>
            </a:r>
            <a:r>
              <a:rPr lang="da-DK" sz="1400" kern="0" dirty="0">
                <a:solidFill>
                  <a:srgbClr val="000000"/>
                </a:solidFill>
                <a:latin typeface="Arial" charset="0"/>
              </a:rPr>
              <a:t>performance patterns</a:t>
            </a:r>
            <a:endParaRPr lang="en-US" sz="1400" kern="0" dirty="0">
              <a:solidFill>
                <a:srgbClr val="000000"/>
              </a:solidFill>
              <a:latin typeface="Arial" charset="0"/>
            </a:endParaRP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3314700" y="1412875"/>
            <a:ext cx="264160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Unscheduled maintenance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3314700" y="1772769"/>
            <a:ext cx="2641600" cy="41041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Fault finding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Unforeseen events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Minor repairs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Team size </a:t>
            </a:r>
            <a:r>
              <a:rPr lang="en-US" sz="1400" dirty="0" smtClean="0">
                <a:solidFill>
                  <a:schemeClr val="tx1"/>
                </a:solidFill>
              </a:rPr>
              <a:t>2-5 </a:t>
            </a:r>
            <a:r>
              <a:rPr lang="en-US" sz="1400" dirty="0">
                <a:solidFill>
                  <a:schemeClr val="tx1"/>
                </a:solidFill>
              </a:rPr>
              <a:t>Technicians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Transfer time between turbines: </a:t>
            </a:r>
            <a:r>
              <a:rPr lang="en-US" sz="1400" dirty="0" smtClean="0">
                <a:solidFill>
                  <a:schemeClr val="tx1"/>
                </a:solidFill>
              </a:rPr>
              <a:t>Depending on distance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endParaRPr lang="da-DK" sz="1400" kern="0" dirty="0" smtClean="0">
              <a:solidFill>
                <a:srgbClr val="000000"/>
              </a:solidFill>
              <a:latin typeface="Arial" charset="0"/>
            </a:endParaRP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endParaRPr lang="da-DK" sz="1400" kern="0" dirty="0">
              <a:solidFill>
                <a:srgbClr val="000000"/>
              </a:solidFill>
              <a:latin typeface="Arial" charset="0"/>
            </a:endParaRP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da-DK" sz="1400" kern="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da-DK" sz="1400" kern="0" dirty="0">
                <a:solidFill>
                  <a:srgbClr val="000000"/>
                </a:solidFill>
                <a:latin typeface="Arial" charset="0"/>
              </a:rPr>
            </a:br>
            <a:r>
              <a:rPr lang="da-DK" sz="1400" kern="0" dirty="0" smtClean="0">
                <a:solidFill>
                  <a:srgbClr val="000000"/>
                </a:solidFill>
                <a:latin typeface="Arial" charset="0"/>
              </a:rPr>
              <a:t>Possible </a:t>
            </a:r>
            <a:r>
              <a:rPr lang="da-DK" sz="1400" kern="0" dirty="0">
                <a:solidFill>
                  <a:srgbClr val="000000"/>
                </a:solidFill>
                <a:latin typeface="Arial" charset="0"/>
              </a:rPr>
              <a:t>performance patterns</a:t>
            </a:r>
            <a:endParaRPr lang="en-US" sz="1400" kern="0" dirty="0">
              <a:solidFill>
                <a:srgbClr val="000000"/>
              </a:solidFill>
              <a:latin typeface="Arial" charset="0"/>
            </a:endParaRP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6107113" y="1412875"/>
            <a:ext cx="2641600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Extra Services</a:t>
            </a:r>
          </a:p>
        </p:txBody>
      </p:sp>
      <p:sp>
        <p:nvSpPr>
          <p:cNvPr id="20" name="Rechteck 19"/>
          <p:cNvSpPr/>
          <p:nvPr/>
        </p:nvSpPr>
        <p:spPr bwMode="auto">
          <a:xfrm>
            <a:off x="6107113" y="1772769"/>
            <a:ext cx="2641600" cy="41041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Statutory inspections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dirty="0">
                <a:solidFill>
                  <a:schemeClr val="tx1"/>
                </a:solidFill>
              </a:rPr>
              <a:t>lifts, safety equipment etc.)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Painting, Maritime coordination (onshore), Navigation equipment, Met equipment service etc.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Other wind farm equipment 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e.g. </a:t>
            </a:r>
            <a:r>
              <a:rPr lang="en-US" sz="1400" dirty="0" smtClean="0">
                <a:solidFill>
                  <a:schemeClr val="tx1"/>
                </a:solidFill>
              </a:rPr>
              <a:t>BoP</a:t>
            </a:r>
            <a:r>
              <a:rPr lang="en-US" sz="1400" baseline="30000" dirty="0" smtClean="0">
                <a:solidFill>
                  <a:schemeClr val="tx1"/>
                </a:solidFill>
              </a:rPr>
              <a:t>2)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with ROVs etc.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Transfer time between turbines: </a:t>
            </a:r>
            <a:r>
              <a:rPr lang="en-US" sz="1400" dirty="0" smtClean="0">
                <a:solidFill>
                  <a:schemeClr val="tx1"/>
                </a:solidFill>
              </a:rPr>
              <a:t>Depending on distance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da-DK" sz="1400" kern="0" dirty="0">
                <a:solidFill>
                  <a:srgbClr val="000000"/>
                </a:solidFill>
                <a:latin typeface="Arial" charset="0"/>
              </a:rPr>
              <a:t>Possible performance patterns</a:t>
            </a:r>
            <a:endParaRPr lang="en-US" sz="1400" kern="0" dirty="0">
              <a:solidFill>
                <a:srgbClr val="000000"/>
              </a:solidFill>
              <a:latin typeface="Arial" charset="0"/>
            </a:endParaRP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Textfeld 73"/>
          <p:cNvSpPr txBox="1"/>
          <p:nvPr/>
        </p:nvSpPr>
        <p:spPr>
          <a:xfrm>
            <a:off x="539749" y="6184635"/>
            <a:ext cx="81998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1) The SOV will not be able to perform major crane </a:t>
            </a:r>
            <a:r>
              <a:rPr lang="en-US" sz="1000" dirty="0" smtClean="0">
                <a:solidFill>
                  <a:schemeClr val="tx1"/>
                </a:solidFill>
              </a:rPr>
              <a:t>repairs; 2</a:t>
            </a:r>
            <a:r>
              <a:rPr lang="en-US" sz="1000" dirty="0">
                <a:solidFill>
                  <a:schemeClr val="tx1"/>
                </a:solidFill>
              </a:rPr>
              <a:t>) Work can be offered by Siemens Service</a:t>
            </a:r>
          </a:p>
        </p:txBody>
      </p:sp>
      <p:sp>
        <p:nvSpPr>
          <p:cNvPr id="22" name="Textfeld 73"/>
          <p:cNvSpPr txBox="1"/>
          <p:nvPr/>
        </p:nvSpPr>
        <p:spPr>
          <a:xfrm>
            <a:off x="755470" y="5967247"/>
            <a:ext cx="5757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Turbines</a:t>
            </a:r>
          </a:p>
        </p:txBody>
      </p:sp>
      <p:sp>
        <p:nvSpPr>
          <p:cNvPr id="23" name="Textfeld 73"/>
          <p:cNvSpPr txBox="1"/>
          <p:nvPr/>
        </p:nvSpPr>
        <p:spPr>
          <a:xfrm>
            <a:off x="1566314" y="5967247"/>
            <a:ext cx="8453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Turbine visits</a:t>
            </a:r>
          </a:p>
        </p:txBody>
      </p:sp>
      <p:sp>
        <p:nvSpPr>
          <p:cNvPr id="24" name="Textfeld 73"/>
          <p:cNvSpPr txBox="1"/>
          <p:nvPr/>
        </p:nvSpPr>
        <p:spPr>
          <a:xfrm>
            <a:off x="2660600" y="5967247"/>
            <a:ext cx="84538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Travel route</a:t>
            </a:r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 flipV="1">
            <a:off x="535880" y="5997360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da-DK" kern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 flipV="1">
            <a:off x="1397916" y="5997360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da-DK" kern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7" name="Gerade Verbindung 26"/>
          <p:cNvCxnSpPr>
            <a:endCxn id="23" idx="3"/>
          </p:cNvCxnSpPr>
          <p:nvPr/>
        </p:nvCxnSpPr>
        <p:spPr bwMode="auto">
          <a:xfrm flipH="1">
            <a:off x="2411700" y="6044191"/>
            <a:ext cx="189590" cy="0"/>
          </a:xfrm>
          <a:prstGeom prst="line">
            <a:avLst/>
          </a:prstGeom>
          <a:solidFill>
            <a:schemeClr val="tx2"/>
          </a:solidFill>
          <a:ln w="2222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Rechteck 41"/>
          <p:cNvSpPr>
            <a:spLocks noChangeArrowheads="1"/>
          </p:cNvSpPr>
          <p:nvPr/>
        </p:nvSpPr>
        <p:spPr bwMode="auto">
          <a:xfrm>
            <a:off x="7471974" y="4943277"/>
            <a:ext cx="744538" cy="762000"/>
          </a:xfrm>
          <a:prstGeom prst="rect">
            <a:avLst/>
          </a:prstGeom>
          <a:solidFill>
            <a:schemeClr val="bg1"/>
          </a:solidFill>
          <a:ln w="9525" cmpd="sng" algn="ctr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Rechteck 41"/>
          <p:cNvSpPr>
            <a:spLocks noChangeArrowheads="1"/>
          </p:cNvSpPr>
          <p:nvPr/>
        </p:nvSpPr>
        <p:spPr bwMode="auto">
          <a:xfrm>
            <a:off x="6621074" y="4943277"/>
            <a:ext cx="744538" cy="762000"/>
          </a:xfrm>
          <a:prstGeom prst="rect">
            <a:avLst/>
          </a:prstGeom>
          <a:solidFill>
            <a:schemeClr val="bg1"/>
          </a:solidFill>
          <a:ln w="9525" cmpd="sng" algn="ctr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" name="Straight Connector 163"/>
          <p:cNvCxnSpPr>
            <a:cxnSpLocks noChangeShapeType="1"/>
            <a:stCxn id="35" idx="7"/>
            <a:endCxn id="53" idx="2"/>
          </p:cNvCxnSpPr>
          <p:nvPr/>
        </p:nvCxnSpPr>
        <p:spPr bwMode="auto">
          <a:xfrm>
            <a:off x="7638746" y="5285467"/>
            <a:ext cx="393591" cy="268204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164"/>
          <p:cNvCxnSpPr>
            <a:cxnSpLocks noChangeShapeType="1"/>
            <a:stCxn id="33" idx="3"/>
            <a:endCxn id="46" idx="7"/>
          </p:cNvCxnSpPr>
          <p:nvPr/>
        </p:nvCxnSpPr>
        <p:spPr bwMode="auto">
          <a:xfrm flipH="1" flipV="1">
            <a:off x="7640334" y="5133067"/>
            <a:ext cx="168901" cy="77620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165"/>
          <p:cNvCxnSpPr>
            <a:cxnSpLocks noChangeShapeType="1"/>
            <a:stCxn id="53" idx="3"/>
            <a:endCxn id="33" idx="7"/>
          </p:cNvCxnSpPr>
          <p:nvPr/>
        </p:nvCxnSpPr>
        <p:spPr bwMode="auto">
          <a:xfrm flipH="1" flipV="1">
            <a:off x="7885603" y="5287055"/>
            <a:ext cx="162550" cy="228432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Oval 4"/>
          <p:cNvSpPr>
            <a:spLocks noChangeArrowheads="1"/>
          </p:cNvSpPr>
          <p:nvPr/>
        </p:nvSpPr>
        <p:spPr bwMode="auto">
          <a:xfrm flipV="1">
            <a:off x="7793419" y="50424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 flipV="1">
            <a:off x="7793419" y="5194871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5" name="Oval 4"/>
          <p:cNvSpPr>
            <a:spLocks noChangeArrowheads="1"/>
          </p:cNvSpPr>
          <p:nvPr/>
        </p:nvSpPr>
        <p:spPr bwMode="auto">
          <a:xfrm flipV="1">
            <a:off x="7546562" y="5193283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7" name="Oval 4"/>
          <p:cNvSpPr>
            <a:spLocks noChangeArrowheads="1"/>
          </p:cNvSpPr>
          <p:nvPr/>
        </p:nvSpPr>
        <p:spPr bwMode="auto">
          <a:xfrm flipV="1">
            <a:off x="7793419" y="53472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9" name="Oval 4"/>
          <p:cNvSpPr>
            <a:spLocks noChangeArrowheads="1"/>
          </p:cNvSpPr>
          <p:nvPr/>
        </p:nvSpPr>
        <p:spPr bwMode="auto">
          <a:xfrm flipV="1">
            <a:off x="7544975" y="5345683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 flipV="1">
            <a:off x="7793419" y="54996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 flipV="1">
            <a:off x="7541800" y="5498083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6" name="Oval 4"/>
          <p:cNvSpPr>
            <a:spLocks noChangeArrowheads="1"/>
          </p:cNvSpPr>
          <p:nvPr/>
        </p:nvSpPr>
        <p:spPr bwMode="auto">
          <a:xfrm flipV="1">
            <a:off x="7548150" y="5040883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0" name="Oval 4"/>
          <p:cNvSpPr>
            <a:spLocks noChangeArrowheads="1"/>
          </p:cNvSpPr>
          <p:nvPr/>
        </p:nvSpPr>
        <p:spPr bwMode="auto">
          <a:xfrm flipV="1">
            <a:off x="8038687" y="50424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1" name="Oval 4"/>
          <p:cNvSpPr>
            <a:spLocks noChangeArrowheads="1"/>
          </p:cNvSpPr>
          <p:nvPr/>
        </p:nvSpPr>
        <p:spPr bwMode="auto">
          <a:xfrm flipV="1">
            <a:off x="8035512" y="51948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" name="Oval 4"/>
          <p:cNvSpPr>
            <a:spLocks noChangeArrowheads="1"/>
          </p:cNvSpPr>
          <p:nvPr/>
        </p:nvSpPr>
        <p:spPr bwMode="auto">
          <a:xfrm flipV="1">
            <a:off x="8033925" y="53472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3" name="Oval 4"/>
          <p:cNvSpPr>
            <a:spLocks noChangeArrowheads="1"/>
          </p:cNvSpPr>
          <p:nvPr/>
        </p:nvSpPr>
        <p:spPr bwMode="auto">
          <a:xfrm flipV="1">
            <a:off x="8032337" y="5499671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4" name="Arc 41"/>
          <p:cNvSpPr/>
          <p:nvPr/>
        </p:nvSpPr>
        <p:spPr bwMode="auto">
          <a:xfrm rot="18731438">
            <a:off x="6789351" y="5020725"/>
            <a:ext cx="198437" cy="219075"/>
          </a:xfrm>
          <a:prstGeom prst="arc">
            <a:avLst>
              <a:gd name="adj1" fmla="val 15280686"/>
              <a:gd name="adj2" fmla="val 1187520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</a:pPr>
            <a:endParaRPr lang="da-DK" sz="2000" ker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5" name="Arc 42"/>
          <p:cNvSpPr/>
          <p:nvPr/>
        </p:nvSpPr>
        <p:spPr bwMode="auto">
          <a:xfrm rot="18731438">
            <a:off x="7022714" y="5020725"/>
            <a:ext cx="198438" cy="219075"/>
          </a:xfrm>
          <a:prstGeom prst="arc">
            <a:avLst>
              <a:gd name="adj1" fmla="val 15125909"/>
              <a:gd name="adj2" fmla="val 1352600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</a:pPr>
            <a:endParaRPr lang="da-DK" sz="2000" ker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8" name="Arc 45"/>
          <p:cNvSpPr/>
          <p:nvPr/>
        </p:nvSpPr>
        <p:spPr bwMode="auto">
          <a:xfrm rot="2997949">
            <a:off x="7094943" y="5063130"/>
            <a:ext cx="215900" cy="198438"/>
          </a:xfrm>
          <a:prstGeom prst="arc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auto">
              <a:spcBef>
                <a:spcPct val="0"/>
              </a:spcBef>
              <a:spcAft>
                <a:spcPts val="0"/>
              </a:spcAft>
            </a:pPr>
            <a:endParaRPr lang="da-DK" sz="2000" ker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2" name="Oval 4"/>
          <p:cNvSpPr>
            <a:spLocks noChangeArrowheads="1"/>
          </p:cNvSpPr>
          <p:nvPr/>
        </p:nvSpPr>
        <p:spPr bwMode="auto">
          <a:xfrm flipV="1">
            <a:off x="6708362" y="51948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4" name="Oval 4"/>
          <p:cNvSpPr>
            <a:spLocks noChangeArrowheads="1"/>
          </p:cNvSpPr>
          <p:nvPr/>
        </p:nvSpPr>
        <p:spPr bwMode="auto">
          <a:xfrm flipV="1">
            <a:off x="6938549" y="5193284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6" name="Oval 4"/>
          <p:cNvSpPr>
            <a:spLocks noChangeArrowheads="1"/>
          </p:cNvSpPr>
          <p:nvPr/>
        </p:nvSpPr>
        <p:spPr bwMode="auto">
          <a:xfrm flipV="1">
            <a:off x="6705187" y="53472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8" name="Oval 4"/>
          <p:cNvSpPr>
            <a:spLocks noChangeArrowheads="1"/>
          </p:cNvSpPr>
          <p:nvPr/>
        </p:nvSpPr>
        <p:spPr bwMode="auto">
          <a:xfrm flipV="1">
            <a:off x="6938549" y="5345684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 flipV="1">
            <a:off x="7170324" y="5345684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1" name="Oval 4"/>
          <p:cNvSpPr>
            <a:spLocks noChangeArrowheads="1"/>
          </p:cNvSpPr>
          <p:nvPr/>
        </p:nvSpPr>
        <p:spPr bwMode="auto">
          <a:xfrm flipV="1">
            <a:off x="6703599" y="5499671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3" name="Oval 4"/>
          <p:cNvSpPr>
            <a:spLocks noChangeArrowheads="1"/>
          </p:cNvSpPr>
          <p:nvPr/>
        </p:nvSpPr>
        <p:spPr bwMode="auto">
          <a:xfrm flipV="1">
            <a:off x="6938549" y="5498084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 flipV="1">
            <a:off x="7168737" y="5498084"/>
            <a:ext cx="108000" cy="108000"/>
          </a:xfrm>
          <a:prstGeom prst="ellipse">
            <a:avLst/>
          </a:prstGeom>
          <a:solidFill>
            <a:srgbClr val="949EAA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6" name="Oval 4"/>
          <p:cNvSpPr>
            <a:spLocks noChangeArrowheads="1"/>
          </p:cNvSpPr>
          <p:nvPr/>
        </p:nvSpPr>
        <p:spPr bwMode="auto">
          <a:xfrm flipV="1">
            <a:off x="6709949" y="5042471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7" name="Oval 4"/>
          <p:cNvSpPr>
            <a:spLocks noChangeArrowheads="1"/>
          </p:cNvSpPr>
          <p:nvPr/>
        </p:nvSpPr>
        <p:spPr bwMode="auto">
          <a:xfrm flipV="1">
            <a:off x="6938549" y="5040884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9" name="Oval 4"/>
          <p:cNvSpPr>
            <a:spLocks noChangeArrowheads="1"/>
          </p:cNvSpPr>
          <p:nvPr/>
        </p:nvSpPr>
        <p:spPr bwMode="auto">
          <a:xfrm flipV="1">
            <a:off x="7173499" y="5193284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0" name="Oval 4"/>
          <p:cNvSpPr>
            <a:spLocks noChangeArrowheads="1"/>
          </p:cNvSpPr>
          <p:nvPr/>
        </p:nvSpPr>
        <p:spPr bwMode="auto">
          <a:xfrm flipV="1">
            <a:off x="7175087" y="5040884"/>
            <a:ext cx="108000" cy="108000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2" name="Rechteck 41"/>
          <p:cNvSpPr>
            <a:spLocks noChangeArrowheads="1"/>
          </p:cNvSpPr>
          <p:nvPr/>
        </p:nvSpPr>
        <p:spPr bwMode="auto">
          <a:xfrm>
            <a:off x="4016375" y="4943277"/>
            <a:ext cx="1238250" cy="762000"/>
          </a:xfrm>
          <a:prstGeom prst="rect">
            <a:avLst/>
          </a:prstGeom>
          <a:solidFill>
            <a:schemeClr val="bg1"/>
          </a:solidFill>
          <a:ln w="9525" cmpd="sng" algn="ctr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4" name="Gruppieren 113"/>
          <p:cNvGrpSpPr/>
          <p:nvPr/>
        </p:nvGrpSpPr>
        <p:grpSpPr>
          <a:xfrm>
            <a:off x="4108450" y="5040090"/>
            <a:ext cx="1046212" cy="568375"/>
            <a:chOff x="4108450" y="5057577"/>
            <a:chExt cx="1046212" cy="568375"/>
          </a:xfrm>
        </p:grpSpPr>
        <p:sp>
          <p:nvSpPr>
            <p:cNvPr id="63" name="Oval 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5046662" y="50591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4" name="Oval 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4111625" y="52131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5" name="Oval 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5045075" y="5211565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6" name="Oval 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4346575" y="52115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7" name="Oval 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808537" y="52099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8" name="Oval 4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4576762" y="52115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69" name="Oval 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4110037" y="53655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0" name="Oval 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5041900" y="53639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1" name="Oval 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343400" y="5363965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2" name="Oval 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4806950" y="53623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3" name="Oval 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4575175" y="53639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4" name="Oval 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4108450" y="55179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5" name="Oval 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5040312" y="55163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6" name="Oval 4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4341812" y="5516365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7" name="Oval 4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4805362" y="55147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8" name="Oval 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4573587" y="55163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79" name="Oval 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4114800" y="5060752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0" name="Oval 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 flipV="1">
              <a:off x="4348162" y="5059165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1" name="Oval 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4811712" y="50575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82" name="Oval 4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 flipV="1">
              <a:off x="4579937" y="5059165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cxnSp>
        <p:nvCxnSpPr>
          <p:cNvPr id="83" name="Straight Connector 116"/>
          <p:cNvCxnSpPr>
            <a:cxnSpLocks noChangeShapeType="1"/>
            <a:stCxn id="79" idx="7"/>
            <a:endCxn id="71" idx="3"/>
          </p:cNvCxnSpPr>
          <p:nvPr/>
        </p:nvCxnSpPr>
        <p:spPr bwMode="auto">
          <a:xfrm>
            <a:off x="4206984" y="5135449"/>
            <a:ext cx="152232" cy="226845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119"/>
          <p:cNvCxnSpPr>
            <a:cxnSpLocks noChangeShapeType="1"/>
            <a:stCxn id="71" idx="5"/>
            <a:endCxn id="82" idx="1"/>
          </p:cNvCxnSpPr>
          <p:nvPr/>
        </p:nvCxnSpPr>
        <p:spPr bwMode="auto">
          <a:xfrm flipV="1">
            <a:off x="4435584" y="5133862"/>
            <a:ext cx="160169" cy="228432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123"/>
          <p:cNvCxnSpPr>
            <a:cxnSpLocks noChangeShapeType="1"/>
            <a:stCxn id="65" idx="3"/>
            <a:endCxn id="82" idx="7"/>
          </p:cNvCxnSpPr>
          <p:nvPr/>
        </p:nvCxnSpPr>
        <p:spPr bwMode="auto">
          <a:xfrm flipH="1" flipV="1">
            <a:off x="4672121" y="5133862"/>
            <a:ext cx="388770" cy="76032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124"/>
          <p:cNvCxnSpPr>
            <a:cxnSpLocks noChangeShapeType="1"/>
            <a:stCxn id="76" idx="5"/>
            <a:endCxn id="65" idx="1"/>
          </p:cNvCxnSpPr>
          <p:nvPr/>
        </p:nvCxnSpPr>
        <p:spPr bwMode="auto">
          <a:xfrm flipV="1">
            <a:off x="4433996" y="5286262"/>
            <a:ext cx="626895" cy="228432"/>
          </a:xfrm>
          <a:prstGeom prst="line">
            <a:avLst/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Rechteck 41"/>
          <p:cNvSpPr>
            <a:spLocks noChangeArrowheads="1"/>
          </p:cNvSpPr>
          <p:nvPr/>
        </p:nvSpPr>
        <p:spPr bwMode="auto">
          <a:xfrm>
            <a:off x="1235075" y="4943277"/>
            <a:ext cx="1238250" cy="762000"/>
          </a:xfrm>
          <a:prstGeom prst="rect">
            <a:avLst/>
          </a:prstGeom>
          <a:solidFill>
            <a:schemeClr val="bg1"/>
          </a:solidFill>
          <a:ln w="9525" cmpd="sng" algn="ctr">
            <a:solidFill>
              <a:schemeClr val="accent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5" name="Arc 99"/>
          <p:cNvSpPr/>
          <p:nvPr/>
        </p:nvSpPr>
        <p:spPr bwMode="auto">
          <a:xfrm rot="18731438">
            <a:off x="1409701" y="5014114"/>
            <a:ext cx="196850" cy="219075"/>
          </a:xfrm>
          <a:prstGeom prst="arc">
            <a:avLst>
              <a:gd name="adj1" fmla="val 14808148"/>
              <a:gd name="adj2" fmla="val 1866835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06" name="Arc 100"/>
          <p:cNvSpPr/>
          <p:nvPr/>
        </p:nvSpPr>
        <p:spPr bwMode="auto">
          <a:xfrm rot="18731438">
            <a:off x="1643063" y="5020464"/>
            <a:ext cx="198437" cy="220663"/>
          </a:xfrm>
          <a:prstGeom prst="arc">
            <a:avLst>
              <a:gd name="adj1" fmla="val 15229093"/>
              <a:gd name="adj2" fmla="val 1050514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11" name="Arc 105"/>
          <p:cNvSpPr/>
          <p:nvPr/>
        </p:nvSpPr>
        <p:spPr bwMode="auto">
          <a:xfrm rot="2997949">
            <a:off x="1727043" y="5070597"/>
            <a:ext cx="215900" cy="196850"/>
          </a:xfrm>
          <a:prstGeom prst="arc">
            <a:avLst>
              <a:gd name="adj1" fmla="val 15340393"/>
              <a:gd name="adj2" fmla="val 787059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12" name="Arc 106"/>
          <p:cNvSpPr/>
          <p:nvPr/>
        </p:nvSpPr>
        <p:spPr bwMode="auto">
          <a:xfrm rot="2868562" flipV="1">
            <a:off x="1413471" y="5106265"/>
            <a:ext cx="196850" cy="219075"/>
          </a:xfrm>
          <a:prstGeom prst="arc">
            <a:avLst>
              <a:gd name="adj1" fmla="val 14745152"/>
              <a:gd name="adj2" fmla="val 1401472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113" name="Arc 107"/>
          <p:cNvSpPr/>
          <p:nvPr/>
        </p:nvSpPr>
        <p:spPr bwMode="auto">
          <a:xfrm rot="2868562" flipV="1">
            <a:off x="1646833" y="5112615"/>
            <a:ext cx="198437" cy="220663"/>
          </a:xfrm>
          <a:prstGeom prst="arc">
            <a:avLst>
              <a:gd name="adj1" fmla="val 15079726"/>
              <a:gd name="adj2" fmla="val 1568526"/>
            </a:avLst>
          </a:prstGeom>
          <a:noFill/>
          <a:ln w="15875" cap="flat" cmpd="sng" algn="ctr">
            <a:solidFill>
              <a:srgbClr val="AAB41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1327150" y="5040090"/>
            <a:ext cx="1046213" cy="568375"/>
            <a:chOff x="1327150" y="5057577"/>
            <a:chExt cx="1046213" cy="568375"/>
          </a:xfrm>
        </p:grpSpPr>
        <p:sp>
          <p:nvSpPr>
            <p:cNvPr id="89" name="Oval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V="1">
              <a:off x="2265363" y="50591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0" name="Oval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1331913" y="5213152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1" name="Oval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V="1">
              <a:off x="2263775" y="52115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2" name="Oval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flipV="1">
              <a:off x="1565275" y="5211564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3" name="Oval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027238" y="52099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4" name="Oval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795463" y="5213152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5" name="Oval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1328738" y="53655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6" name="Oval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2262188" y="53639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7" name="Oval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63688" y="53639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8" name="Oval 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025650" y="53623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99" name="Oval 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1793875" y="53655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0" name="Oval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327150" y="55179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1" name="Oval 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259013" y="55163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2" name="Oval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560513" y="5516364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3" name="Oval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024063" y="55147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4" name="Oval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792288" y="5517952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7" name="Oval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333500" y="5060752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8" name="Oval 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566863" y="5059164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09" name="Oval 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2030413" y="5057577"/>
              <a:ext cx="108000" cy="108000"/>
            </a:xfrm>
            <a:prstGeom prst="ellipse">
              <a:avLst/>
            </a:prstGeom>
            <a:solidFill>
              <a:srgbClr val="949EAA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110" name="Oval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798638" y="5060752"/>
              <a:ext cx="108000" cy="108000"/>
            </a:xfrm>
            <a:prstGeom prst="ellipse">
              <a:avLst/>
            </a:prstGeom>
            <a:solidFill>
              <a:schemeClr val="accent5"/>
            </a:solidFill>
            <a:ln w="9525" cmpd="sng">
              <a:noFill/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5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 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Operations, Technicians and Material Workflow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39750" y="1412875"/>
            <a:ext cx="8208963" cy="729781"/>
            <a:chOff x="533400" y="1412874"/>
            <a:chExt cx="8215313" cy="812800"/>
          </a:xfrm>
        </p:grpSpPr>
        <p:sp>
          <p:nvSpPr>
            <p:cNvPr id="3" name="Rechteck 2"/>
            <p:cNvSpPr/>
            <p:nvPr/>
          </p:nvSpPr>
          <p:spPr bwMode="auto">
            <a:xfrm>
              <a:off x="533400" y="1412874"/>
              <a:ext cx="1878300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Operations</a:t>
              </a:r>
            </a:p>
          </p:txBody>
        </p:sp>
        <p:sp>
          <p:nvSpPr>
            <p:cNvPr id="4" name="Rechteck 3"/>
            <p:cNvSpPr/>
            <p:nvPr/>
          </p:nvSpPr>
          <p:spPr bwMode="auto">
            <a:xfrm>
              <a:off x="2411700" y="1412874"/>
              <a:ext cx="6337013" cy="812800"/>
            </a:xfrm>
            <a:prstGeom prst="rect">
              <a:avLst/>
            </a:prstGeom>
            <a:solidFill>
              <a:srgbClr val="D7D7CD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Offshore setup </a:t>
              </a:r>
              <a:r>
                <a:rPr lang="en-US" sz="1000" dirty="0" smtClean="0">
                  <a:solidFill>
                    <a:schemeClr val="tx1"/>
                  </a:solidFill>
                  <a:sym typeface="Wingdings" panose="05000000000000000000" pitchFamily="2" charset="2"/>
                </a:rPr>
                <a:t>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>
                  <a:solidFill>
                    <a:schemeClr val="tx1"/>
                  </a:solidFill>
                </a:rPr>
                <a:t>warehouse, all site planners and technicians will be offshore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Crew Exchange bi-weekly or weekly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24/7 operations are possible, bunkering bi-weekly or monthly</a:t>
              </a:r>
            </a:p>
          </p:txBody>
        </p:sp>
      </p:grpSp>
      <p:grpSp>
        <p:nvGrpSpPr>
          <p:cNvPr id="7" name="Gruppieren 6"/>
          <p:cNvGrpSpPr>
            <a:grpSpLocks/>
          </p:cNvGrpSpPr>
          <p:nvPr/>
        </p:nvGrpSpPr>
        <p:grpSpPr>
          <a:xfrm>
            <a:off x="539750" y="2162106"/>
            <a:ext cx="8208963" cy="729781"/>
            <a:chOff x="533400" y="1412874"/>
            <a:chExt cx="8215313" cy="812800"/>
          </a:xfrm>
        </p:grpSpPr>
        <p:sp>
          <p:nvSpPr>
            <p:cNvPr id="8" name="Rechteck 7"/>
            <p:cNvSpPr/>
            <p:nvPr/>
          </p:nvSpPr>
          <p:spPr bwMode="auto">
            <a:xfrm>
              <a:off x="533400" y="1412874"/>
              <a:ext cx="1878300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Material workflow</a:t>
              </a: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2411700" y="1412874"/>
              <a:ext cx="6337013" cy="812800"/>
            </a:xfrm>
            <a:prstGeom prst="rect">
              <a:avLst/>
            </a:prstGeom>
            <a:solidFill>
              <a:srgbClr val="D7D7CD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All materials, spares and goods are stored in weather protected deck area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Lift brings all materials, spares and goods directly to deck </a:t>
              </a:r>
              <a:r>
                <a:rPr lang="en-US" sz="1000" dirty="0" smtClean="0">
                  <a:solidFill>
                    <a:schemeClr val="tx1"/>
                  </a:solidFill>
                </a:rPr>
                <a:t>or </a:t>
              </a:r>
              <a:r>
                <a:rPr lang="en-US" sz="1000" dirty="0">
                  <a:solidFill>
                    <a:schemeClr val="tx1"/>
                  </a:solidFill>
                </a:rPr>
                <a:t>direct transfer system (gangway)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All workflows are arranged by the stock keeper and/or site planner </a:t>
              </a:r>
            </a:p>
          </p:txBody>
        </p:sp>
      </p:grpSp>
      <p:grpSp>
        <p:nvGrpSpPr>
          <p:cNvPr id="10" name="Gruppieren 9"/>
          <p:cNvGrpSpPr>
            <a:grpSpLocks/>
          </p:cNvGrpSpPr>
          <p:nvPr/>
        </p:nvGrpSpPr>
        <p:grpSpPr>
          <a:xfrm>
            <a:off x="539750" y="2911338"/>
            <a:ext cx="8208963" cy="729781"/>
            <a:chOff x="533400" y="1412874"/>
            <a:chExt cx="8215313" cy="812800"/>
          </a:xfrm>
        </p:grpSpPr>
        <p:sp>
          <p:nvSpPr>
            <p:cNvPr id="11" name="Rechteck 10"/>
            <p:cNvSpPr/>
            <p:nvPr/>
          </p:nvSpPr>
          <p:spPr bwMode="auto">
            <a:xfrm>
              <a:off x="533400" y="1412874"/>
              <a:ext cx="1878300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Technicians workflow</a:t>
              </a: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2411700" y="1412874"/>
              <a:ext cx="6337013" cy="812800"/>
            </a:xfrm>
            <a:prstGeom prst="rect">
              <a:avLst/>
            </a:prstGeom>
            <a:solidFill>
              <a:srgbClr val="D7D7CD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The layout guarantees an optimal workflow for the technicians.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Meeting rooms (for daily briefing) and changing rooms are on same deck level</a:t>
              </a:r>
            </a:p>
            <a:p>
              <a:pPr marL="146050" lvl="1" indent="-146050">
                <a:spcBef>
                  <a:spcPts val="300"/>
                </a:spcBef>
                <a:buClr>
                  <a:schemeClr val="accent1"/>
                </a:buClr>
                <a:buSzPct val="100000"/>
                <a:buFont typeface=""/>
                <a:buChar char="•"/>
              </a:pPr>
              <a:r>
                <a:rPr lang="en-US" sz="1000" dirty="0">
                  <a:solidFill>
                    <a:schemeClr val="tx1"/>
                  </a:solidFill>
                </a:rPr>
                <a:t>Direct access to direct transfer system (gangway)</a:t>
              </a:r>
            </a:p>
          </p:txBody>
        </p:sp>
      </p:grpSp>
      <p:grpSp>
        <p:nvGrpSpPr>
          <p:cNvPr id="109" name="Gruppieren 108"/>
          <p:cNvGrpSpPr/>
          <p:nvPr/>
        </p:nvGrpSpPr>
        <p:grpSpPr>
          <a:xfrm>
            <a:off x="533400" y="3777603"/>
            <a:ext cx="8219415" cy="2099322"/>
            <a:chOff x="533400" y="3777603"/>
            <a:chExt cx="8219415" cy="2099322"/>
          </a:xfrm>
        </p:grpSpPr>
        <p:grpSp>
          <p:nvGrpSpPr>
            <p:cNvPr id="15" name="Group 113"/>
            <p:cNvGrpSpPr/>
            <p:nvPr>
              <p:custDataLst>
                <p:tags r:id="rId9"/>
              </p:custDataLst>
            </p:nvPr>
          </p:nvGrpSpPr>
          <p:grpSpPr>
            <a:xfrm>
              <a:off x="5585135" y="4938938"/>
              <a:ext cx="812960" cy="356740"/>
              <a:chOff x="5482936" y="5801968"/>
              <a:chExt cx="747822" cy="340519"/>
            </a:xfrm>
          </p:grpSpPr>
          <p:sp>
            <p:nvSpPr>
              <p:cNvPr id="103" name="Rounded Rectangle 205"/>
              <p:cNvSpPr/>
              <p:nvPr>
                <p:custDataLst>
                  <p:tags r:id="rId66"/>
                </p:custDataLst>
              </p:nvPr>
            </p:nvSpPr>
            <p:spPr bwMode="auto">
              <a:xfrm>
                <a:off x="5482936" y="5801968"/>
                <a:ext cx="324000" cy="340519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04" name="Rounded Rectangle 206"/>
              <p:cNvSpPr/>
              <p:nvPr>
                <p:custDataLst>
                  <p:tags r:id="rId67"/>
                </p:custDataLst>
              </p:nvPr>
            </p:nvSpPr>
            <p:spPr bwMode="auto">
              <a:xfrm>
                <a:off x="5906758" y="5801968"/>
                <a:ext cx="324000" cy="340519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6" name="Freeform 118"/>
            <p:cNvSpPr/>
            <p:nvPr>
              <p:custDataLst>
                <p:tags r:id="rId10"/>
              </p:custDataLst>
            </p:nvPr>
          </p:nvSpPr>
          <p:spPr bwMode="auto">
            <a:xfrm>
              <a:off x="581486" y="4469767"/>
              <a:ext cx="959685" cy="1320021"/>
            </a:xfrm>
            <a:custGeom>
              <a:avLst/>
              <a:gdLst>
                <a:gd name="connsiteX0" fmla="*/ 882791 w 882791"/>
                <a:gd name="connsiteY0" fmla="*/ 0 h 1288473"/>
                <a:gd name="connsiteX1" fmla="*/ 9955 w 882791"/>
                <a:gd name="connsiteY1" fmla="*/ 654628 h 1288473"/>
                <a:gd name="connsiteX2" fmla="*/ 487936 w 882791"/>
                <a:gd name="connsiteY2" fmla="*/ 1288473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2791" h="1288473">
                  <a:moveTo>
                    <a:pt x="882791" y="0"/>
                  </a:moveTo>
                  <a:cubicBezTo>
                    <a:pt x="479277" y="219941"/>
                    <a:pt x="75764" y="439883"/>
                    <a:pt x="9955" y="654628"/>
                  </a:cubicBezTo>
                  <a:cubicBezTo>
                    <a:pt x="-55854" y="869373"/>
                    <a:pt x="216041" y="1078923"/>
                    <a:pt x="487936" y="1288473"/>
                  </a:cubicBezTo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Trapezoid 16"/>
            <p:cNvSpPr/>
            <p:nvPr>
              <p:custDataLst>
                <p:tags r:id="rId11"/>
              </p:custDataLst>
            </p:nvPr>
          </p:nvSpPr>
          <p:spPr bwMode="auto">
            <a:xfrm flipV="1">
              <a:off x="1614654" y="4251368"/>
              <a:ext cx="1487157" cy="334911"/>
            </a:xfrm>
            <a:prstGeom prst="trapezoid">
              <a:avLst>
                <a:gd name="adj" fmla="val 36024"/>
              </a:avLst>
            </a:prstGeom>
            <a:solidFill>
              <a:srgbClr val="006487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Rectangle 120"/>
            <p:cNvSpPr/>
            <p:nvPr>
              <p:custDataLst>
                <p:tags r:id="rId12"/>
              </p:custDataLst>
            </p:nvPr>
          </p:nvSpPr>
          <p:spPr bwMode="auto">
            <a:xfrm>
              <a:off x="4212566" y="4466175"/>
              <a:ext cx="1011097" cy="885349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Rectangle 121"/>
            <p:cNvSpPr/>
            <p:nvPr>
              <p:custDataLst>
                <p:tags r:id="rId13"/>
              </p:custDataLst>
            </p:nvPr>
          </p:nvSpPr>
          <p:spPr bwMode="auto">
            <a:xfrm>
              <a:off x="4848519" y="5351523"/>
              <a:ext cx="3464573" cy="462248"/>
            </a:xfrm>
            <a:prstGeom prst="rect">
              <a:avLst/>
            </a:prstGeom>
            <a:solidFill>
              <a:srgbClr val="FFFFFF">
                <a:lumMod val="6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0" name="Freeform 122"/>
            <p:cNvSpPr/>
            <p:nvPr>
              <p:custDataLst>
                <p:tags r:id="rId14"/>
              </p:custDataLst>
            </p:nvPr>
          </p:nvSpPr>
          <p:spPr bwMode="auto">
            <a:xfrm>
              <a:off x="3101811" y="4476909"/>
              <a:ext cx="1760381" cy="322438"/>
            </a:xfrm>
            <a:custGeom>
              <a:avLst/>
              <a:gdLst>
                <a:gd name="connsiteX0" fmla="*/ 0 w 1610591"/>
                <a:gd name="connsiteY0" fmla="*/ 0 h 384464"/>
                <a:gd name="connsiteX1" fmla="*/ 696191 w 1610591"/>
                <a:gd name="connsiteY1" fmla="*/ 238991 h 384464"/>
                <a:gd name="connsiteX2" fmla="*/ 1610591 w 1610591"/>
                <a:gd name="connsiteY2" fmla="*/ 384464 h 384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0591" h="384464">
                  <a:moveTo>
                    <a:pt x="0" y="0"/>
                  </a:moveTo>
                  <a:cubicBezTo>
                    <a:pt x="213879" y="87457"/>
                    <a:pt x="427759" y="174914"/>
                    <a:pt x="696191" y="238991"/>
                  </a:cubicBezTo>
                  <a:cubicBezTo>
                    <a:pt x="964623" y="303068"/>
                    <a:pt x="1287607" y="343766"/>
                    <a:pt x="1610591" y="384464"/>
                  </a:cubicBezTo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" name="Freeform 123"/>
            <p:cNvSpPr/>
            <p:nvPr>
              <p:custDataLst>
                <p:tags r:id="rId15"/>
              </p:custDataLst>
            </p:nvPr>
          </p:nvSpPr>
          <p:spPr bwMode="auto">
            <a:xfrm>
              <a:off x="4852668" y="4879687"/>
              <a:ext cx="722943" cy="322438"/>
            </a:xfrm>
            <a:custGeom>
              <a:avLst/>
              <a:gdLst>
                <a:gd name="connsiteX0" fmla="*/ 0 w 665018"/>
                <a:gd name="connsiteY0" fmla="*/ 0 h 457200"/>
                <a:gd name="connsiteX1" fmla="*/ 218209 w 665018"/>
                <a:gd name="connsiteY1" fmla="*/ 374073 h 457200"/>
                <a:gd name="connsiteX2" fmla="*/ 665018 w 665018"/>
                <a:gd name="connsiteY2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018" h="457200">
                  <a:moveTo>
                    <a:pt x="0" y="0"/>
                  </a:moveTo>
                  <a:cubicBezTo>
                    <a:pt x="53686" y="148936"/>
                    <a:pt x="107373" y="297873"/>
                    <a:pt x="218209" y="374073"/>
                  </a:cubicBezTo>
                  <a:cubicBezTo>
                    <a:pt x="329045" y="450273"/>
                    <a:pt x="497031" y="453736"/>
                    <a:pt x="665018" y="457200"/>
                  </a:cubicBezTo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" name="Freeform 124"/>
            <p:cNvSpPr/>
            <p:nvPr>
              <p:custDataLst>
                <p:tags r:id="rId16"/>
              </p:custDataLst>
            </p:nvPr>
          </p:nvSpPr>
          <p:spPr bwMode="auto">
            <a:xfrm rot="21540000">
              <a:off x="826314" y="5801495"/>
              <a:ext cx="293365" cy="75430"/>
            </a:xfrm>
            <a:custGeom>
              <a:avLst/>
              <a:gdLst>
                <a:gd name="connsiteX0" fmla="*/ 390525 w 390525"/>
                <a:gd name="connsiteY0" fmla="*/ 9833 h 57458"/>
                <a:gd name="connsiteX1" fmla="*/ 114300 w 390525"/>
                <a:gd name="connsiteY1" fmla="*/ 3483 h 57458"/>
                <a:gd name="connsiteX2" fmla="*/ 0 w 390525"/>
                <a:gd name="connsiteY2" fmla="*/ 57458 h 5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57458">
                  <a:moveTo>
                    <a:pt x="390525" y="9833"/>
                  </a:moveTo>
                  <a:cubicBezTo>
                    <a:pt x="284956" y="2689"/>
                    <a:pt x="179387" y="-4454"/>
                    <a:pt x="114300" y="3483"/>
                  </a:cubicBezTo>
                  <a:cubicBezTo>
                    <a:pt x="49213" y="11420"/>
                    <a:pt x="24606" y="34439"/>
                    <a:pt x="0" y="57458"/>
                  </a:cubicBezTo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23" name="Straight Connector 125"/>
            <p:cNvCxnSpPr/>
            <p:nvPr>
              <p:custDataLst>
                <p:tags r:id="rId17"/>
              </p:custDataLst>
            </p:nvPr>
          </p:nvCxnSpPr>
          <p:spPr bwMode="auto">
            <a:xfrm>
              <a:off x="533400" y="5876465"/>
              <a:ext cx="8219415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126"/>
            <p:cNvCxnSpPr/>
            <p:nvPr>
              <p:custDataLst>
                <p:tags r:id="rId18"/>
              </p:custDataLst>
            </p:nvPr>
          </p:nvCxnSpPr>
          <p:spPr bwMode="auto">
            <a:xfrm flipV="1">
              <a:off x="8439695" y="5351523"/>
              <a:ext cx="0" cy="377191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127"/>
            <p:cNvCxnSpPr/>
            <p:nvPr>
              <p:custDataLst>
                <p:tags r:id="rId19"/>
              </p:custDataLst>
            </p:nvPr>
          </p:nvCxnSpPr>
          <p:spPr bwMode="auto">
            <a:xfrm flipV="1">
              <a:off x="8376394" y="5728714"/>
              <a:ext cx="63301" cy="135051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Freeform 128"/>
            <p:cNvSpPr/>
            <p:nvPr>
              <p:custDataLst>
                <p:tags r:id="rId20"/>
              </p:custDataLst>
            </p:nvPr>
          </p:nvSpPr>
          <p:spPr bwMode="auto">
            <a:xfrm>
              <a:off x="2265055" y="3777603"/>
              <a:ext cx="662698" cy="373238"/>
            </a:xfrm>
            <a:custGeom>
              <a:avLst/>
              <a:gdLst>
                <a:gd name="connsiteX0" fmla="*/ 0 w 609600"/>
                <a:gd name="connsiteY0" fmla="*/ 257175 h 260350"/>
                <a:gd name="connsiteX1" fmla="*/ 511175 w 609600"/>
                <a:gd name="connsiteY1" fmla="*/ 0 h 260350"/>
                <a:gd name="connsiteX2" fmla="*/ 609600 w 609600"/>
                <a:gd name="connsiteY2" fmla="*/ 6350 h 260350"/>
                <a:gd name="connsiteX3" fmla="*/ 479425 w 609600"/>
                <a:gd name="connsiteY3" fmla="*/ 142875 h 260350"/>
                <a:gd name="connsiteX4" fmla="*/ 508000 w 609600"/>
                <a:gd name="connsiteY4" fmla="*/ 260350 h 260350"/>
                <a:gd name="connsiteX0" fmla="*/ 0 w 609600"/>
                <a:gd name="connsiteY0" fmla="*/ 257175 h 301368"/>
                <a:gd name="connsiteX1" fmla="*/ 511175 w 609600"/>
                <a:gd name="connsiteY1" fmla="*/ 0 h 301368"/>
                <a:gd name="connsiteX2" fmla="*/ 609600 w 609600"/>
                <a:gd name="connsiteY2" fmla="*/ 6350 h 301368"/>
                <a:gd name="connsiteX3" fmla="*/ 479425 w 609600"/>
                <a:gd name="connsiteY3" fmla="*/ 142875 h 301368"/>
                <a:gd name="connsiteX4" fmla="*/ 522603 w 609600"/>
                <a:gd name="connsiteY4" fmla="*/ 301368 h 301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" h="301368">
                  <a:moveTo>
                    <a:pt x="0" y="257175"/>
                  </a:moveTo>
                  <a:lnTo>
                    <a:pt x="511175" y="0"/>
                  </a:lnTo>
                  <a:lnTo>
                    <a:pt x="609600" y="6350"/>
                  </a:lnTo>
                  <a:lnTo>
                    <a:pt x="479425" y="142875"/>
                  </a:lnTo>
                  <a:cubicBezTo>
                    <a:pt x="488950" y="182033"/>
                    <a:pt x="513078" y="262210"/>
                    <a:pt x="522603" y="301368"/>
                  </a:cubicBezTo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cxnSp>
          <p:nvCxnSpPr>
            <p:cNvPr id="27" name="Straight Connector 129"/>
            <p:cNvCxnSpPr/>
            <p:nvPr>
              <p:custDataLst>
                <p:tags r:id="rId21"/>
              </p:custDataLst>
            </p:nvPr>
          </p:nvCxnSpPr>
          <p:spPr bwMode="auto">
            <a:xfrm rot="16200000">
              <a:off x="1492306" y="4426010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130"/>
            <p:cNvCxnSpPr/>
            <p:nvPr>
              <p:custDataLst>
                <p:tags r:id="rId22"/>
              </p:custDataLst>
            </p:nvPr>
          </p:nvCxnSpPr>
          <p:spPr bwMode="auto">
            <a:xfrm rot="16200000">
              <a:off x="1606930" y="4426010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131"/>
            <p:cNvCxnSpPr/>
            <p:nvPr>
              <p:custDataLst>
                <p:tags r:id="rId23"/>
              </p:custDataLst>
            </p:nvPr>
          </p:nvCxnSpPr>
          <p:spPr bwMode="auto">
            <a:xfrm rot="16200000">
              <a:off x="1721554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132"/>
            <p:cNvCxnSpPr/>
            <p:nvPr>
              <p:custDataLst>
                <p:tags r:id="rId24"/>
              </p:custDataLst>
            </p:nvPr>
          </p:nvCxnSpPr>
          <p:spPr bwMode="auto">
            <a:xfrm rot="16200000">
              <a:off x="1836179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133"/>
            <p:cNvCxnSpPr/>
            <p:nvPr>
              <p:custDataLst>
                <p:tags r:id="rId25"/>
              </p:custDataLst>
            </p:nvPr>
          </p:nvCxnSpPr>
          <p:spPr bwMode="auto">
            <a:xfrm rot="16200000">
              <a:off x="1950803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134"/>
            <p:cNvCxnSpPr/>
            <p:nvPr>
              <p:custDataLst>
                <p:tags r:id="rId26"/>
              </p:custDataLst>
            </p:nvPr>
          </p:nvCxnSpPr>
          <p:spPr bwMode="auto">
            <a:xfrm rot="16200000">
              <a:off x="2638548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135"/>
            <p:cNvCxnSpPr/>
            <p:nvPr>
              <p:custDataLst>
                <p:tags r:id="rId27"/>
              </p:custDataLst>
            </p:nvPr>
          </p:nvCxnSpPr>
          <p:spPr bwMode="auto">
            <a:xfrm rot="16200000">
              <a:off x="2753172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136"/>
            <p:cNvCxnSpPr/>
            <p:nvPr>
              <p:custDataLst>
                <p:tags r:id="rId28"/>
              </p:custDataLst>
            </p:nvPr>
          </p:nvCxnSpPr>
          <p:spPr bwMode="auto">
            <a:xfrm rot="16200000">
              <a:off x="2867796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137"/>
            <p:cNvCxnSpPr/>
            <p:nvPr>
              <p:custDataLst>
                <p:tags r:id="rId29"/>
              </p:custDataLst>
            </p:nvPr>
          </p:nvCxnSpPr>
          <p:spPr bwMode="auto">
            <a:xfrm rot="16200000">
              <a:off x="2982420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138"/>
            <p:cNvCxnSpPr/>
            <p:nvPr>
              <p:custDataLst>
                <p:tags r:id="rId30"/>
              </p:custDataLst>
            </p:nvPr>
          </p:nvCxnSpPr>
          <p:spPr bwMode="auto">
            <a:xfrm rot="16200000">
              <a:off x="3078930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139"/>
            <p:cNvCxnSpPr/>
            <p:nvPr>
              <p:custDataLst>
                <p:tags r:id="rId31"/>
              </p:custDataLst>
            </p:nvPr>
          </p:nvCxnSpPr>
          <p:spPr bwMode="auto">
            <a:xfrm rot="16200000">
              <a:off x="2065427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140"/>
            <p:cNvCxnSpPr/>
            <p:nvPr>
              <p:custDataLst>
                <p:tags r:id="rId32"/>
              </p:custDataLst>
            </p:nvPr>
          </p:nvCxnSpPr>
          <p:spPr bwMode="auto">
            <a:xfrm rot="16200000">
              <a:off x="2180051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141"/>
            <p:cNvCxnSpPr/>
            <p:nvPr>
              <p:custDataLst>
                <p:tags r:id="rId33"/>
              </p:custDataLst>
            </p:nvPr>
          </p:nvCxnSpPr>
          <p:spPr bwMode="auto">
            <a:xfrm rot="16200000">
              <a:off x="2294676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142"/>
            <p:cNvCxnSpPr/>
            <p:nvPr>
              <p:custDataLst>
                <p:tags r:id="rId34"/>
              </p:custDataLst>
            </p:nvPr>
          </p:nvCxnSpPr>
          <p:spPr bwMode="auto">
            <a:xfrm rot="16200000">
              <a:off x="2409299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143"/>
            <p:cNvCxnSpPr/>
            <p:nvPr>
              <p:custDataLst>
                <p:tags r:id="rId35"/>
              </p:custDataLst>
            </p:nvPr>
          </p:nvCxnSpPr>
          <p:spPr bwMode="auto">
            <a:xfrm rot="16200000">
              <a:off x="2523923" y="4426011"/>
              <a:ext cx="75430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144"/>
            <p:cNvCxnSpPr/>
            <p:nvPr>
              <p:custDataLst>
                <p:tags r:id="rId36"/>
              </p:custDataLst>
            </p:nvPr>
          </p:nvCxnSpPr>
          <p:spPr bwMode="auto">
            <a:xfrm>
              <a:off x="1530021" y="4388294"/>
              <a:ext cx="1584997" cy="0"/>
            </a:xfrm>
            <a:prstGeom prst="line">
              <a:avLst/>
            </a:prstGeom>
            <a:solidFill>
              <a:srgbClr val="949EAA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rapezoid 42"/>
            <p:cNvSpPr/>
            <p:nvPr>
              <p:custDataLst>
                <p:tags r:id="rId37"/>
              </p:custDataLst>
            </p:nvPr>
          </p:nvSpPr>
          <p:spPr bwMode="auto">
            <a:xfrm>
              <a:off x="1521541" y="4104006"/>
              <a:ext cx="1673385" cy="150860"/>
            </a:xfrm>
            <a:prstGeom prst="trapezoid">
              <a:avLst>
                <a:gd name="adj" fmla="val 333985"/>
              </a:avLst>
            </a:prstGeom>
            <a:solidFill>
              <a:srgbClr val="FFFFFF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Rectangle 146"/>
            <p:cNvSpPr/>
            <p:nvPr>
              <p:custDataLst>
                <p:tags r:id="rId38"/>
              </p:custDataLst>
            </p:nvPr>
          </p:nvSpPr>
          <p:spPr bwMode="auto">
            <a:xfrm>
              <a:off x="1105195" y="5351523"/>
              <a:ext cx="3743324" cy="462248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Rounded Rectangle 147"/>
            <p:cNvSpPr/>
            <p:nvPr>
              <p:custDataLst>
                <p:tags r:id="rId39"/>
              </p:custDataLst>
            </p:nvPr>
          </p:nvSpPr>
          <p:spPr bwMode="auto">
            <a:xfrm>
              <a:off x="7888828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6" name="Rounded Rectangle 148"/>
            <p:cNvSpPr/>
            <p:nvPr>
              <p:custDataLst>
                <p:tags r:id="rId40"/>
              </p:custDataLst>
            </p:nvPr>
          </p:nvSpPr>
          <p:spPr bwMode="auto">
            <a:xfrm>
              <a:off x="5585135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7" name="Rounded Rectangle 149"/>
            <p:cNvSpPr/>
            <p:nvPr>
              <p:custDataLst>
                <p:tags r:id="rId41"/>
              </p:custDataLst>
            </p:nvPr>
          </p:nvSpPr>
          <p:spPr bwMode="auto">
            <a:xfrm>
              <a:off x="6045873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" name="Rounded Rectangle 150"/>
            <p:cNvSpPr/>
            <p:nvPr>
              <p:custDataLst>
                <p:tags r:id="rId42"/>
              </p:custDataLst>
            </p:nvPr>
          </p:nvSpPr>
          <p:spPr bwMode="auto">
            <a:xfrm>
              <a:off x="6506612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9" name="Rounded Rectangle 151"/>
            <p:cNvSpPr/>
            <p:nvPr>
              <p:custDataLst>
                <p:tags r:id="rId43"/>
              </p:custDataLst>
            </p:nvPr>
          </p:nvSpPr>
          <p:spPr bwMode="auto">
            <a:xfrm>
              <a:off x="6967350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0" name="Rounded Rectangle 152"/>
            <p:cNvSpPr/>
            <p:nvPr>
              <p:custDataLst>
                <p:tags r:id="rId44"/>
              </p:custDataLst>
            </p:nvPr>
          </p:nvSpPr>
          <p:spPr bwMode="auto">
            <a:xfrm>
              <a:off x="7428088" y="5404277"/>
              <a:ext cx="352221" cy="356740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54" name="Group 160"/>
            <p:cNvGrpSpPr/>
            <p:nvPr>
              <p:custDataLst>
                <p:tags r:id="rId45"/>
              </p:custDataLst>
            </p:nvPr>
          </p:nvGrpSpPr>
          <p:grpSpPr>
            <a:xfrm>
              <a:off x="4212568" y="4612789"/>
              <a:ext cx="1586624" cy="188592"/>
              <a:chOff x="2157075" y="4077072"/>
              <a:chExt cx="1459497" cy="72002"/>
            </a:xfrm>
          </p:grpSpPr>
          <p:grpSp>
            <p:nvGrpSpPr>
              <p:cNvPr id="85" name="Group 161"/>
              <p:cNvGrpSpPr/>
              <p:nvPr/>
            </p:nvGrpSpPr>
            <p:grpSpPr>
              <a:xfrm>
                <a:off x="2157075" y="4077072"/>
                <a:ext cx="1459497" cy="72002"/>
                <a:chOff x="2157075" y="4077072"/>
                <a:chExt cx="1459497" cy="72002"/>
              </a:xfrm>
            </p:grpSpPr>
            <p:cxnSp>
              <p:nvCxnSpPr>
                <p:cNvPr id="87" name="Straight Connector 189"/>
                <p:cNvCxnSpPr/>
                <p:nvPr>
                  <p:custDataLst>
                    <p:tags r:id="rId50"/>
                  </p:custDataLst>
                </p:nvPr>
              </p:nvCxnSpPr>
              <p:spPr bwMode="auto">
                <a:xfrm rot="16200000">
                  <a:off x="2121075" y="4113073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8" name="Straight Connector 190"/>
                <p:cNvCxnSpPr/>
                <p:nvPr>
                  <p:custDataLst>
                    <p:tags r:id="rId51"/>
                  </p:custDataLst>
                </p:nvPr>
              </p:nvCxnSpPr>
              <p:spPr bwMode="auto">
                <a:xfrm rot="16200000">
                  <a:off x="2226515" y="4113073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9" name="Straight Connector 191"/>
                <p:cNvCxnSpPr/>
                <p:nvPr>
                  <p:custDataLst>
                    <p:tags r:id="rId52"/>
                  </p:custDataLst>
                </p:nvPr>
              </p:nvCxnSpPr>
              <p:spPr bwMode="auto">
                <a:xfrm rot="16200000">
                  <a:off x="233195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Straight Connector 192"/>
                <p:cNvCxnSpPr/>
                <p:nvPr>
                  <p:custDataLst>
                    <p:tags r:id="rId53"/>
                  </p:custDataLst>
                </p:nvPr>
              </p:nvCxnSpPr>
              <p:spPr bwMode="auto">
                <a:xfrm rot="16200000">
                  <a:off x="243739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1" name="Straight Connector 193"/>
                <p:cNvCxnSpPr/>
                <p:nvPr>
                  <p:custDataLst>
                    <p:tags r:id="rId54"/>
                  </p:custDataLst>
                </p:nvPr>
              </p:nvCxnSpPr>
              <p:spPr bwMode="auto">
                <a:xfrm rot="16200000">
                  <a:off x="254283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2" name="Straight Connector 194"/>
                <p:cNvCxnSpPr/>
                <p:nvPr>
                  <p:custDataLst>
                    <p:tags r:id="rId55"/>
                  </p:custDataLst>
                </p:nvPr>
              </p:nvCxnSpPr>
              <p:spPr bwMode="auto">
                <a:xfrm rot="16200000">
                  <a:off x="317547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3" name="Straight Connector 195"/>
                <p:cNvCxnSpPr/>
                <p:nvPr>
                  <p:custDataLst>
                    <p:tags r:id="rId56"/>
                  </p:custDataLst>
                </p:nvPr>
              </p:nvCxnSpPr>
              <p:spPr bwMode="auto">
                <a:xfrm rot="16200000">
                  <a:off x="328091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4" name="Straight Connector 196"/>
                <p:cNvCxnSpPr/>
                <p:nvPr>
                  <p:custDataLst>
                    <p:tags r:id="rId57"/>
                  </p:custDataLst>
                </p:nvPr>
              </p:nvCxnSpPr>
              <p:spPr bwMode="auto">
                <a:xfrm rot="16200000">
                  <a:off x="338635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5" name="Straight Connector 197"/>
                <p:cNvCxnSpPr/>
                <p:nvPr>
                  <p:custDataLst>
                    <p:tags r:id="rId58"/>
                  </p:custDataLst>
                </p:nvPr>
              </p:nvCxnSpPr>
              <p:spPr bwMode="auto">
                <a:xfrm rot="16200000">
                  <a:off x="349179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6" name="Straight Connector 198"/>
                <p:cNvCxnSpPr/>
                <p:nvPr>
                  <p:custDataLst>
                    <p:tags r:id="rId59"/>
                  </p:custDataLst>
                </p:nvPr>
              </p:nvCxnSpPr>
              <p:spPr bwMode="auto">
                <a:xfrm rot="16200000">
                  <a:off x="3580572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7" name="Straight Connector 199"/>
                <p:cNvCxnSpPr/>
                <p:nvPr>
                  <p:custDataLst>
                    <p:tags r:id="rId60"/>
                  </p:custDataLst>
                </p:nvPr>
              </p:nvCxnSpPr>
              <p:spPr bwMode="auto">
                <a:xfrm rot="16200000">
                  <a:off x="264827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8" name="Straight Connector 200"/>
                <p:cNvCxnSpPr/>
                <p:nvPr>
                  <p:custDataLst>
                    <p:tags r:id="rId61"/>
                  </p:custDataLst>
                </p:nvPr>
              </p:nvCxnSpPr>
              <p:spPr bwMode="auto">
                <a:xfrm rot="16200000">
                  <a:off x="275371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9" name="Straight Connector 201"/>
                <p:cNvCxnSpPr/>
                <p:nvPr>
                  <p:custDataLst>
                    <p:tags r:id="rId62"/>
                  </p:custDataLst>
                </p:nvPr>
              </p:nvCxnSpPr>
              <p:spPr bwMode="auto">
                <a:xfrm rot="16200000">
                  <a:off x="285915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0" name="Straight Connector 202"/>
                <p:cNvCxnSpPr/>
                <p:nvPr>
                  <p:custDataLst>
                    <p:tags r:id="rId63"/>
                  </p:custDataLst>
                </p:nvPr>
              </p:nvCxnSpPr>
              <p:spPr bwMode="auto">
                <a:xfrm rot="16200000">
                  <a:off x="296459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1" name="Straight Connector 203"/>
                <p:cNvCxnSpPr/>
                <p:nvPr>
                  <p:custDataLst>
                    <p:tags r:id="rId64"/>
                  </p:custDataLst>
                </p:nvPr>
              </p:nvCxnSpPr>
              <p:spPr bwMode="auto">
                <a:xfrm rot="16200000">
                  <a:off x="3070035" y="4113074"/>
                  <a:ext cx="72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2" name="Straight Connector 204"/>
                <p:cNvCxnSpPr/>
                <p:nvPr>
                  <p:custDataLst>
                    <p:tags r:id="rId65"/>
                  </p:custDataLst>
                </p:nvPr>
              </p:nvCxnSpPr>
              <p:spPr bwMode="auto">
                <a:xfrm>
                  <a:off x="2157075" y="4077072"/>
                  <a:ext cx="1458000" cy="0"/>
                </a:xfrm>
                <a:prstGeom prst="line">
                  <a:avLst/>
                </a:prstGeom>
                <a:solidFill>
                  <a:srgbClr val="949EAA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86" name="Straight Connector 188"/>
              <p:cNvCxnSpPr/>
              <p:nvPr>
                <p:custDataLst>
                  <p:tags r:id="rId49"/>
                </p:custDataLst>
              </p:nvPr>
            </p:nvCxnSpPr>
            <p:spPr bwMode="auto">
              <a:xfrm>
                <a:off x="2158572" y="4149074"/>
                <a:ext cx="1458000" cy="0"/>
              </a:xfrm>
              <a:prstGeom prst="line">
                <a:avLst/>
              </a:prstGeom>
              <a:solidFill>
                <a:srgbClr val="949EAA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8" name="Rectangle 160"/>
            <p:cNvSpPr/>
            <p:nvPr>
              <p:custDataLst>
                <p:tags r:id="rId46"/>
              </p:custDataLst>
            </p:nvPr>
          </p:nvSpPr>
          <p:spPr bwMode="auto">
            <a:xfrm>
              <a:off x="1541171" y="4466176"/>
              <a:ext cx="1591100" cy="410626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59" name="Rectangle 161"/>
            <p:cNvSpPr/>
            <p:nvPr>
              <p:custDataLst>
                <p:tags r:id="rId47"/>
              </p:custDataLst>
            </p:nvPr>
          </p:nvSpPr>
          <p:spPr bwMode="auto">
            <a:xfrm>
              <a:off x="1404192" y="4876802"/>
              <a:ext cx="3444327" cy="474721"/>
            </a:xfrm>
            <a:prstGeom prst="rect">
              <a:avLst/>
            </a:prstGeom>
            <a:solidFill>
              <a:srgbClr val="879BAA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0" name="Rounded Rectangle 162"/>
            <p:cNvSpPr/>
            <p:nvPr>
              <p:custDataLst>
                <p:tags r:id="rId48"/>
              </p:custDataLst>
            </p:nvPr>
          </p:nvSpPr>
          <p:spPr bwMode="auto">
            <a:xfrm>
              <a:off x="2976671" y="4537368"/>
              <a:ext cx="149499" cy="339434"/>
            </a:xfrm>
            <a:prstGeom prst="round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83" name="Rectangle 185"/>
          <p:cNvSpPr/>
          <p:nvPr/>
        </p:nvSpPr>
        <p:spPr bwMode="auto">
          <a:xfrm>
            <a:off x="531041" y="6006889"/>
            <a:ext cx="254000" cy="15240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4" name="TextBox 186"/>
          <p:cNvSpPr txBox="1"/>
          <p:nvPr/>
        </p:nvSpPr>
        <p:spPr>
          <a:xfrm>
            <a:off x="833397" y="6006889"/>
            <a:ext cx="16547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Acces Unit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6" name="Rectangle 168"/>
          <p:cNvSpPr/>
          <p:nvPr/>
        </p:nvSpPr>
        <p:spPr bwMode="auto">
          <a:xfrm>
            <a:off x="1579573" y="6017808"/>
            <a:ext cx="254000" cy="152400"/>
          </a:xfrm>
          <a:prstGeom prst="rect">
            <a:avLst/>
          </a:prstGeom>
          <a:solidFill>
            <a:srgbClr val="879BA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7" name="TextBox 169"/>
          <p:cNvSpPr txBox="1"/>
          <p:nvPr/>
        </p:nvSpPr>
        <p:spPr>
          <a:xfrm>
            <a:off x="1898854" y="6006889"/>
            <a:ext cx="19479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Accommodation, Meeting, Galley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1" name="Rectangle 183"/>
          <p:cNvSpPr/>
          <p:nvPr/>
        </p:nvSpPr>
        <p:spPr bwMode="auto">
          <a:xfrm>
            <a:off x="3909868" y="6006889"/>
            <a:ext cx="254000" cy="152400"/>
          </a:xfrm>
          <a:prstGeom prst="rect">
            <a:avLst/>
          </a:prstGeom>
          <a:solidFill>
            <a:srgbClr val="FFFFFF">
              <a:lumMod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2" name="TextBox 184"/>
          <p:cNvSpPr txBox="1"/>
          <p:nvPr/>
        </p:nvSpPr>
        <p:spPr>
          <a:xfrm>
            <a:off x="4218574" y="6006889"/>
            <a:ext cx="16547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Warehouse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9" name="Rectangle 181"/>
          <p:cNvSpPr/>
          <p:nvPr/>
        </p:nvSpPr>
        <p:spPr bwMode="auto">
          <a:xfrm>
            <a:off x="4982239" y="6006889"/>
            <a:ext cx="254000" cy="152400"/>
          </a:xfrm>
          <a:prstGeom prst="rect">
            <a:avLst/>
          </a:prstGeom>
          <a:solidFill>
            <a:srgbClr val="000000">
              <a:lumMod val="65000"/>
              <a:lumOff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0" name="TextBox 182"/>
          <p:cNvSpPr txBox="1"/>
          <p:nvPr/>
        </p:nvSpPr>
        <p:spPr>
          <a:xfrm>
            <a:off x="5290945" y="6006889"/>
            <a:ext cx="97395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Engine room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0" name="Rectangle 172"/>
          <p:cNvSpPr/>
          <p:nvPr/>
        </p:nvSpPr>
        <p:spPr bwMode="auto">
          <a:xfrm>
            <a:off x="6156778" y="6006889"/>
            <a:ext cx="254000" cy="152400"/>
          </a:xfrm>
          <a:prstGeom prst="rect">
            <a:avLst/>
          </a:prstGeom>
          <a:solidFill>
            <a:srgbClr val="00648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1" name="TextBox 173"/>
          <p:cNvSpPr txBox="1"/>
          <p:nvPr/>
        </p:nvSpPr>
        <p:spPr>
          <a:xfrm>
            <a:off x="6465485" y="6006889"/>
            <a:ext cx="7257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Bridge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07" name="Gruppieren 106"/>
          <p:cNvGrpSpPr/>
          <p:nvPr/>
        </p:nvGrpSpPr>
        <p:grpSpPr>
          <a:xfrm>
            <a:off x="7207521" y="3826682"/>
            <a:ext cx="1697416" cy="531194"/>
            <a:chOff x="7428085" y="4785568"/>
            <a:chExt cx="1697416" cy="531194"/>
          </a:xfrm>
        </p:grpSpPr>
        <p:sp>
          <p:nvSpPr>
            <p:cNvPr id="75" name="TextBox 177"/>
            <p:cNvSpPr txBox="1"/>
            <p:nvPr/>
          </p:nvSpPr>
          <p:spPr>
            <a:xfrm>
              <a:off x="7736793" y="5162874"/>
              <a:ext cx="138870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Waste flow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106" name="Gruppieren 105"/>
            <p:cNvGrpSpPr/>
            <p:nvPr/>
          </p:nvGrpSpPr>
          <p:grpSpPr>
            <a:xfrm>
              <a:off x="7428085" y="4785568"/>
              <a:ext cx="1697416" cy="443329"/>
              <a:chOff x="7428085" y="4785568"/>
              <a:chExt cx="1697416" cy="443329"/>
            </a:xfrm>
          </p:grpSpPr>
          <p:grpSp>
            <p:nvGrpSpPr>
              <p:cNvPr id="72" name="Group 205"/>
              <p:cNvGrpSpPr/>
              <p:nvPr/>
            </p:nvGrpSpPr>
            <p:grpSpPr>
              <a:xfrm>
                <a:off x="7428087" y="4974211"/>
                <a:ext cx="1697414" cy="153888"/>
                <a:chOff x="6078358" y="5923783"/>
                <a:chExt cx="1733244" cy="197273"/>
              </a:xfrm>
            </p:grpSpPr>
            <p:sp>
              <p:nvSpPr>
                <p:cNvPr id="77" name="TextBox 179"/>
                <p:cNvSpPr txBox="1"/>
                <p:nvPr/>
              </p:nvSpPr>
              <p:spPr>
                <a:xfrm>
                  <a:off x="6393580" y="5923783"/>
                  <a:ext cx="1418022" cy="1972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a-DK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Technicians’ workflow</a:t>
                  </a:r>
                  <a:endPara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  <p:cxnSp>
              <p:nvCxnSpPr>
                <p:cNvPr id="78" name="Straight Arrow Connector 180"/>
                <p:cNvCxnSpPr/>
                <p:nvPr/>
              </p:nvCxnSpPr>
              <p:spPr bwMode="auto">
                <a:xfrm>
                  <a:off x="6078358" y="6008421"/>
                  <a:ext cx="252000" cy="0"/>
                </a:xfrm>
                <a:prstGeom prst="straightConnector1">
                  <a:avLst/>
                </a:prstGeom>
                <a:solidFill>
                  <a:srgbClr val="949EAA"/>
                </a:solidFill>
                <a:ln w="25400" cap="flat" cmpd="sng" algn="ctr">
                  <a:solidFill>
                    <a:srgbClr val="AAB414"/>
                  </a:solidFill>
                  <a:prstDash val="solid"/>
                  <a:round/>
                  <a:headEnd type="none" w="med" len="med"/>
                  <a:tailEnd type="triangle" w="med" len="lg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3" name="TextBox 175"/>
              <p:cNvSpPr txBox="1"/>
              <p:nvPr/>
            </p:nvSpPr>
            <p:spPr>
              <a:xfrm>
                <a:off x="7736791" y="4785568"/>
                <a:ext cx="973957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Material flow</a:t>
                </a:r>
                <a:endPara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cxnSp>
            <p:nvCxnSpPr>
              <p:cNvPr id="74" name="Straight Arrow Connector 176"/>
              <p:cNvCxnSpPr/>
              <p:nvPr/>
            </p:nvCxnSpPr>
            <p:spPr bwMode="auto">
              <a:xfrm>
                <a:off x="7428085" y="4851593"/>
                <a:ext cx="246791" cy="0"/>
              </a:xfrm>
              <a:prstGeom prst="straightConnector1">
                <a:avLst/>
              </a:prstGeom>
              <a:solidFill>
                <a:srgbClr val="949EAA"/>
              </a:solidFill>
              <a:ln w="25400" cap="flat" cmpd="sng" algn="ctr">
                <a:solidFill>
                  <a:srgbClr val="7DD2E6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6" name="Straight Arrow Connector 178"/>
              <p:cNvCxnSpPr/>
              <p:nvPr/>
            </p:nvCxnSpPr>
            <p:spPr bwMode="auto">
              <a:xfrm>
                <a:off x="7428088" y="5228897"/>
                <a:ext cx="246791" cy="0"/>
              </a:xfrm>
              <a:prstGeom prst="straightConnector1">
                <a:avLst/>
              </a:prstGeom>
              <a:solidFill>
                <a:srgbClr val="949EAA"/>
              </a:solidFill>
              <a:ln w="25400" cap="flat" cmpd="sng" algn="ctr">
                <a:solidFill>
                  <a:srgbClr val="006487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112" name="Straight Arrow Connector 154"/>
          <p:cNvCxnSpPr/>
          <p:nvPr>
            <p:custDataLst>
              <p:tags r:id="rId1"/>
            </p:custDataLst>
          </p:nvPr>
        </p:nvCxnSpPr>
        <p:spPr bwMode="auto">
          <a:xfrm flipV="1">
            <a:off x="5033468" y="4748019"/>
            <a:ext cx="0" cy="792099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7DD2E6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Straight Arrow Connector 155"/>
          <p:cNvCxnSpPr/>
          <p:nvPr>
            <p:custDataLst>
              <p:tags r:id="rId2"/>
            </p:custDataLst>
          </p:nvPr>
        </p:nvCxnSpPr>
        <p:spPr bwMode="auto">
          <a:xfrm>
            <a:off x="3115731" y="4663672"/>
            <a:ext cx="1917650" cy="0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AAB414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57"/>
          <p:cNvCxnSpPr/>
          <p:nvPr>
            <p:custDataLst>
              <p:tags r:id="rId3"/>
            </p:custDataLst>
          </p:nvPr>
        </p:nvCxnSpPr>
        <p:spPr bwMode="auto">
          <a:xfrm>
            <a:off x="5033468" y="4663672"/>
            <a:ext cx="978393" cy="0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AAB414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58"/>
          <p:cNvCxnSpPr/>
          <p:nvPr>
            <p:custDataLst>
              <p:tags r:id="rId4"/>
            </p:custDataLst>
          </p:nvPr>
        </p:nvCxnSpPr>
        <p:spPr bwMode="auto">
          <a:xfrm>
            <a:off x="5033468" y="4750512"/>
            <a:ext cx="978393" cy="0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7DD2E6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4" name="Gruppieren 123"/>
          <p:cNvGrpSpPr/>
          <p:nvPr/>
        </p:nvGrpSpPr>
        <p:grpSpPr>
          <a:xfrm>
            <a:off x="4982668" y="5581551"/>
            <a:ext cx="3250997" cy="1096"/>
            <a:chOff x="4982668" y="5581551"/>
            <a:chExt cx="3250997" cy="1096"/>
          </a:xfrm>
        </p:grpSpPr>
        <p:cxnSp>
          <p:nvCxnSpPr>
            <p:cNvPr id="111" name="Straight Arrow Connector 153"/>
            <p:cNvCxnSpPr/>
            <p:nvPr>
              <p:custDataLst>
                <p:tags r:id="rId7"/>
              </p:custDataLst>
            </p:nvPr>
          </p:nvCxnSpPr>
          <p:spPr bwMode="auto">
            <a:xfrm flipH="1">
              <a:off x="4982668" y="5582099"/>
              <a:ext cx="605391" cy="0"/>
            </a:xfrm>
            <a:prstGeom prst="straightConnector1">
              <a:avLst/>
            </a:prstGeom>
            <a:solidFill>
              <a:srgbClr val="949EAA"/>
            </a:solidFill>
            <a:ln w="25400" cap="flat" cmpd="sng" algn="ctr">
              <a:solidFill>
                <a:srgbClr val="7DD2E6"/>
              </a:solidFill>
              <a:prstDash val="solid"/>
              <a:round/>
              <a:headEnd type="none" w="med" len="med"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Arrow Connector 159"/>
            <p:cNvCxnSpPr/>
            <p:nvPr>
              <p:custDataLst>
                <p:tags r:id="rId8"/>
              </p:custDataLst>
            </p:nvPr>
          </p:nvCxnSpPr>
          <p:spPr bwMode="auto">
            <a:xfrm flipH="1">
              <a:off x="5585135" y="5581551"/>
              <a:ext cx="2648530" cy="1096"/>
            </a:xfrm>
            <a:prstGeom prst="straightConnector1">
              <a:avLst/>
            </a:prstGeom>
            <a:solidFill>
              <a:srgbClr val="949EAA"/>
            </a:solidFill>
            <a:ln w="25400" cap="flat" cmpd="sng" algn="ctr">
              <a:solidFill>
                <a:srgbClr val="7DD2E6"/>
              </a:solidFill>
              <a:prstDash val="lgDash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17" name="Straight Arrow Connector 163"/>
          <p:cNvCxnSpPr/>
          <p:nvPr>
            <p:custDataLst>
              <p:tags r:id="rId5"/>
            </p:custDataLst>
          </p:nvPr>
        </p:nvCxnSpPr>
        <p:spPr bwMode="auto">
          <a:xfrm>
            <a:off x="5103464" y="5189583"/>
            <a:ext cx="1291479" cy="0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006487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64"/>
          <p:cNvCxnSpPr/>
          <p:nvPr/>
        </p:nvCxnSpPr>
        <p:spPr bwMode="auto">
          <a:xfrm flipH="1">
            <a:off x="5066603" y="4854291"/>
            <a:ext cx="900122" cy="0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006487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9" name="Straight Arrow Connector 165"/>
          <p:cNvCxnSpPr/>
          <p:nvPr>
            <p:custDataLst>
              <p:tags r:id="rId6"/>
            </p:custDataLst>
          </p:nvPr>
        </p:nvCxnSpPr>
        <p:spPr bwMode="auto">
          <a:xfrm>
            <a:off x="5095181" y="4877319"/>
            <a:ext cx="0" cy="324808"/>
          </a:xfrm>
          <a:prstGeom prst="straightConnector1">
            <a:avLst/>
          </a:prstGeom>
          <a:solidFill>
            <a:srgbClr val="949EAA"/>
          </a:solidFill>
          <a:ln w="25400" cap="flat" cmpd="sng" algn="ctr">
            <a:solidFill>
              <a:srgbClr val="006487"/>
            </a:solidFill>
            <a:prstDash val="solid"/>
            <a:round/>
            <a:headEnd type="none" w="med" len="med"/>
            <a:tailEnd type="none" w="med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87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680129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Efficiency – Staggered Shift Patterns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539750" y="3860800"/>
            <a:ext cx="8208964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Operations and staggered shift patterns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539750" y="4220695"/>
            <a:ext cx="8208964" cy="1943568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90500" lvl="1" indent="-188913">
              <a:buClr>
                <a:schemeClr val="accent1"/>
              </a:buClr>
              <a:buSzPct val="100000"/>
              <a:buFont typeface="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83" name="Gruppieren 182"/>
          <p:cNvGrpSpPr/>
          <p:nvPr/>
        </p:nvGrpSpPr>
        <p:grpSpPr>
          <a:xfrm>
            <a:off x="650120" y="4314538"/>
            <a:ext cx="4713990" cy="1731243"/>
            <a:chOff x="650120" y="4365130"/>
            <a:chExt cx="4443742" cy="1656230"/>
          </a:xfrm>
        </p:grpSpPr>
        <p:grpSp>
          <p:nvGrpSpPr>
            <p:cNvPr id="168" name="Gruppieren 167"/>
            <p:cNvGrpSpPr/>
            <p:nvPr/>
          </p:nvGrpSpPr>
          <p:grpSpPr>
            <a:xfrm>
              <a:off x="650120" y="4365130"/>
              <a:ext cx="4443742" cy="1656230"/>
              <a:chOff x="650119" y="4365130"/>
              <a:chExt cx="4786001" cy="1656230"/>
            </a:xfrm>
          </p:grpSpPr>
          <p:sp>
            <p:nvSpPr>
              <p:cNvPr id="17" name="Rechteck 16"/>
              <p:cNvSpPr/>
              <p:nvPr/>
            </p:nvSpPr>
            <p:spPr bwMode="auto">
              <a:xfrm>
                <a:off x="1331550" y="4365130"/>
                <a:ext cx="4104570" cy="14402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Hours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 bwMode="auto">
              <a:xfrm>
                <a:off x="1331550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9" name="Rechteck 18"/>
              <p:cNvSpPr/>
              <p:nvPr/>
            </p:nvSpPr>
            <p:spPr bwMode="auto">
              <a:xfrm>
                <a:off x="1502674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 bwMode="auto">
              <a:xfrm>
                <a:off x="1673797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2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hteck 20"/>
              <p:cNvSpPr/>
              <p:nvPr/>
            </p:nvSpPr>
            <p:spPr bwMode="auto">
              <a:xfrm>
                <a:off x="1844921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3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 bwMode="auto">
              <a:xfrm>
                <a:off x="2016045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4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 bwMode="auto">
              <a:xfrm>
                <a:off x="2187169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5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hteck 23"/>
              <p:cNvSpPr/>
              <p:nvPr/>
            </p:nvSpPr>
            <p:spPr bwMode="auto">
              <a:xfrm>
                <a:off x="2358292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6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hteck 24"/>
              <p:cNvSpPr/>
              <p:nvPr/>
            </p:nvSpPr>
            <p:spPr bwMode="auto">
              <a:xfrm>
                <a:off x="2529416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7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 bwMode="auto">
              <a:xfrm>
                <a:off x="2700541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8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 bwMode="auto">
              <a:xfrm>
                <a:off x="2871663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9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 bwMode="auto">
              <a:xfrm>
                <a:off x="3042788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10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 bwMode="auto">
              <a:xfrm>
                <a:off x="3213912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11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 bwMode="auto">
              <a:xfrm>
                <a:off x="3385036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12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 bwMode="auto">
              <a:xfrm>
                <a:off x="3556159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13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 bwMode="auto">
              <a:xfrm>
                <a:off x="3727283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14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 bwMode="auto">
              <a:xfrm>
                <a:off x="3898407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15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hteck 33"/>
              <p:cNvSpPr/>
              <p:nvPr/>
            </p:nvSpPr>
            <p:spPr bwMode="auto">
              <a:xfrm>
                <a:off x="4069531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16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hteck 34"/>
              <p:cNvSpPr/>
              <p:nvPr/>
            </p:nvSpPr>
            <p:spPr bwMode="auto">
              <a:xfrm>
                <a:off x="4240654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17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Rechteck 35"/>
              <p:cNvSpPr/>
              <p:nvPr/>
            </p:nvSpPr>
            <p:spPr bwMode="auto">
              <a:xfrm>
                <a:off x="4411778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18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hteck 36"/>
              <p:cNvSpPr/>
              <p:nvPr/>
            </p:nvSpPr>
            <p:spPr bwMode="auto">
              <a:xfrm>
                <a:off x="4582902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19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echteck 37"/>
              <p:cNvSpPr/>
              <p:nvPr/>
            </p:nvSpPr>
            <p:spPr bwMode="auto">
              <a:xfrm>
                <a:off x="4754025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20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chteck 38"/>
              <p:cNvSpPr/>
              <p:nvPr/>
            </p:nvSpPr>
            <p:spPr bwMode="auto">
              <a:xfrm>
                <a:off x="4925149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21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hteck 39"/>
              <p:cNvSpPr/>
              <p:nvPr/>
            </p:nvSpPr>
            <p:spPr bwMode="auto">
              <a:xfrm>
                <a:off x="5096273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22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hteck 40"/>
              <p:cNvSpPr/>
              <p:nvPr/>
            </p:nvSpPr>
            <p:spPr bwMode="auto">
              <a:xfrm>
                <a:off x="5267408" y="4509735"/>
                <a:ext cx="168712" cy="14392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smtClean="0">
                    <a:solidFill>
                      <a:schemeClr val="tx1"/>
                    </a:solidFill>
                  </a:rPr>
                  <a:t>23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hteck 41"/>
              <p:cNvSpPr/>
              <p:nvPr/>
            </p:nvSpPr>
            <p:spPr bwMode="auto">
              <a:xfrm>
                <a:off x="133155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Rechteck 42"/>
              <p:cNvSpPr/>
              <p:nvPr/>
            </p:nvSpPr>
            <p:spPr bwMode="auto">
              <a:xfrm>
                <a:off x="141708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Rechteck 43"/>
              <p:cNvSpPr/>
              <p:nvPr/>
            </p:nvSpPr>
            <p:spPr bwMode="auto">
              <a:xfrm>
                <a:off x="150262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Rechteck 44"/>
              <p:cNvSpPr/>
              <p:nvPr/>
            </p:nvSpPr>
            <p:spPr bwMode="auto">
              <a:xfrm>
                <a:off x="158815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hteck 45"/>
              <p:cNvSpPr/>
              <p:nvPr/>
            </p:nvSpPr>
            <p:spPr bwMode="auto">
              <a:xfrm>
                <a:off x="167369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Rechteck 46"/>
              <p:cNvSpPr/>
              <p:nvPr/>
            </p:nvSpPr>
            <p:spPr bwMode="auto">
              <a:xfrm>
                <a:off x="175923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hteck 47"/>
              <p:cNvSpPr/>
              <p:nvPr/>
            </p:nvSpPr>
            <p:spPr bwMode="auto">
              <a:xfrm>
                <a:off x="184476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Rechteck 48"/>
              <p:cNvSpPr/>
              <p:nvPr/>
            </p:nvSpPr>
            <p:spPr bwMode="auto">
              <a:xfrm>
                <a:off x="193030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Rechteck 49"/>
              <p:cNvSpPr/>
              <p:nvPr/>
            </p:nvSpPr>
            <p:spPr bwMode="auto">
              <a:xfrm>
                <a:off x="201583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Rechteck 50"/>
              <p:cNvSpPr/>
              <p:nvPr/>
            </p:nvSpPr>
            <p:spPr bwMode="auto">
              <a:xfrm>
                <a:off x="210137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Rechteck 51"/>
              <p:cNvSpPr/>
              <p:nvPr/>
            </p:nvSpPr>
            <p:spPr bwMode="auto">
              <a:xfrm>
                <a:off x="218691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hteck 52"/>
              <p:cNvSpPr/>
              <p:nvPr/>
            </p:nvSpPr>
            <p:spPr bwMode="auto">
              <a:xfrm>
                <a:off x="227244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hteck 53"/>
              <p:cNvSpPr/>
              <p:nvPr/>
            </p:nvSpPr>
            <p:spPr bwMode="auto">
              <a:xfrm>
                <a:off x="235798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hteck 54"/>
              <p:cNvSpPr/>
              <p:nvPr/>
            </p:nvSpPr>
            <p:spPr bwMode="auto">
              <a:xfrm>
                <a:off x="244351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hteck 55"/>
              <p:cNvSpPr/>
              <p:nvPr/>
            </p:nvSpPr>
            <p:spPr bwMode="auto">
              <a:xfrm>
                <a:off x="252905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Rechteck 56"/>
              <p:cNvSpPr/>
              <p:nvPr/>
            </p:nvSpPr>
            <p:spPr bwMode="auto">
              <a:xfrm>
                <a:off x="261459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Rechteck 57"/>
              <p:cNvSpPr/>
              <p:nvPr/>
            </p:nvSpPr>
            <p:spPr bwMode="auto">
              <a:xfrm>
                <a:off x="270012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Rechteck 58"/>
              <p:cNvSpPr/>
              <p:nvPr/>
            </p:nvSpPr>
            <p:spPr bwMode="auto">
              <a:xfrm>
                <a:off x="278566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Rechteck 59"/>
              <p:cNvSpPr/>
              <p:nvPr/>
            </p:nvSpPr>
            <p:spPr bwMode="auto">
              <a:xfrm>
                <a:off x="287119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hteck 60"/>
              <p:cNvSpPr/>
              <p:nvPr/>
            </p:nvSpPr>
            <p:spPr bwMode="auto">
              <a:xfrm>
                <a:off x="295673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hteck 61"/>
              <p:cNvSpPr/>
              <p:nvPr/>
            </p:nvSpPr>
            <p:spPr bwMode="auto">
              <a:xfrm>
                <a:off x="304227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Rechteck 62"/>
              <p:cNvSpPr/>
              <p:nvPr/>
            </p:nvSpPr>
            <p:spPr bwMode="auto">
              <a:xfrm>
                <a:off x="312780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hteck 63"/>
              <p:cNvSpPr/>
              <p:nvPr/>
            </p:nvSpPr>
            <p:spPr bwMode="auto">
              <a:xfrm>
                <a:off x="321334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Rechteck 64"/>
              <p:cNvSpPr/>
              <p:nvPr/>
            </p:nvSpPr>
            <p:spPr bwMode="auto">
              <a:xfrm>
                <a:off x="329887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Rechteck 65"/>
              <p:cNvSpPr/>
              <p:nvPr/>
            </p:nvSpPr>
            <p:spPr bwMode="auto">
              <a:xfrm>
                <a:off x="338441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Rechteck 66"/>
              <p:cNvSpPr/>
              <p:nvPr/>
            </p:nvSpPr>
            <p:spPr bwMode="auto">
              <a:xfrm>
                <a:off x="346995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Rechteck 67"/>
              <p:cNvSpPr/>
              <p:nvPr/>
            </p:nvSpPr>
            <p:spPr bwMode="auto">
              <a:xfrm>
                <a:off x="355548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hteck 68"/>
              <p:cNvSpPr/>
              <p:nvPr/>
            </p:nvSpPr>
            <p:spPr bwMode="auto">
              <a:xfrm>
                <a:off x="364102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Rechteck 69"/>
              <p:cNvSpPr/>
              <p:nvPr/>
            </p:nvSpPr>
            <p:spPr bwMode="auto">
              <a:xfrm>
                <a:off x="372655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Rechteck 70"/>
              <p:cNvSpPr/>
              <p:nvPr/>
            </p:nvSpPr>
            <p:spPr bwMode="auto">
              <a:xfrm>
                <a:off x="381209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hteck 71"/>
              <p:cNvSpPr/>
              <p:nvPr/>
            </p:nvSpPr>
            <p:spPr bwMode="auto">
              <a:xfrm>
                <a:off x="389763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hteck 72"/>
              <p:cNvSpPr/>
              <p:nvPr/>
            </p:nvSpPr>
            <p:spPr bwMode="auto">
              <a:xfrm>
                <a:off x="398316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Rechteck 73"/>
              <p:cNvSpPr/>
              <p:nvPr/>
            </p:nvSpPr>
            <p:spPr bwMode="auto">
              <a:xfrm>
                <a:off x="406870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hteck 74"/>
              <p:cNvSpPr/>
              <p:nvPr/>
            </p:nvSpPr>
            <p:spPr bwMode="auto">
              <a:xfrm>
                <a:off x="415423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hteck 75"/>
              <p:cNvSpPr/>
              <p:nvPr/>
            </p:nvSpPr>
            <p:spPr bwMode="auto">
              <a:xfrm>
                <a:off x="423977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432531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hteck 77"/>
              <p:cNvSpPr/>
              <p:nvPr/>
            </p:nvSpPr>
            <p:spPr bwMode="auto">
              <a:xfrm>
                <a:off x="441084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hteck 78"/>
              <p:cNvSpPr/>
              <p:nvPr/>
            </p:nvSpPr>
            <p:spPr bwMode="auto">
              <a:xfrm>
                <a:off x="449638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hteck 79"/>
              <p:cNvSpPr/>
              <p:nvPr/>
            </p:nvSpPr>
            <p:spPr bwMode="auto">
              <a:xfrm>
                <a:off x="458191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hteck 80"/>
              <p:cNvSpPr/>
              <p:nvPr/>
            </p:nvSpPr>
            <p:spPr bwMode="auto">
              <a:xfrm>
                <a:off x="466745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hteck 81"/>
              <p:cNvSpPr/>
              <p:nvPr/>
            </p:nvSpPr>
            <p:spPr bwMode="auto">
              <a:xfrm>
                <a:off x="475299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hteck 82"/>
              <p:cNvSpPr/>
              <p:nvPr/>
            </p:nvSpPr>
            <p:spPr bwMode="auto">
              <a:xfrm>
                <a:off x="483852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hteck 83"/>
              <p:cNvSpPr/>
              <p:nvPr/>
            </p:nvSpPr>
            <p:spPr bwMode="auto">
              <a:xfrm>
                <a:off x="4924062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hteck 84"/>
              <p:cNvSpPr/>
              <p:nvPr/>
            </p:nvSpPr>
            <p:spPr bwMode="auto">
              <a:xfrm>
                <a:off x="5009598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hteck 85"/>
              <p:cNvSpPr/>
              <p:nvPr/>
            </p:nvSpPr>
            <p:spPr bwMode="auto">
              <a:xfrm>
                <a:off x="509513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hteck 86"/>
              <p:cNvSpPr/>
              <p:nvPr/>
            </p:nvSpPr>
            <p:spPr bwMode="auto">
              <a:xfrm>
                <a:off x="5180670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hteck 87"/>
              <p:cNvSpPr/>
              <p:nvPr/>
            </p:nvSpPr>
            <p:spPr bwMode="auto">
              <a:xfrm>
                <a:off x="5266206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00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Rechteck 88"/>
              <p:cNvSpPr/>
              <p:nvPr/>
            </p:nvSpPr>
            <p:spPr bwMode="auto">
              <a:xfrm>
                <a:off x="5351764" y="4653268"/>
                <a:ext cx="84356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</a:rPr>
                  <a:t>30</a:t>
                </a:r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Rechteck 105"/>
              <p:cNvSpPr/>
              <p:nvPr/>
            </p:nvSpPr>
            <p:spPr bwMode="auto">
              <a:xfrm>
                <a:off x="794041" y="4653268"/>
                <a:ext cx="537509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Teams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Rechteck 107"/>
              <p:cNvSpPr/>
              <p:nvPr/>
            </p:nvSpPr>
            <p:spPr bwMode="auto">
              <a:xfrm>
                <a:off x="794041" y="4797190"/>
                <a:ext cx="4642079" cy="1224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Rechteck 108"/>
              <p:cNvSpPr/>
              <p:nvPr/>
            </p:nvSpPr>
            <p:spPr bwMode="auto">
              <a:xfrm>
                <a:off x="794041" y="4869200"/>
                <a:ext cx="537509" cy="217747"/>
              </a:xfrm>
              <a:prstGeom prst="rect">
                <a:avLst/>
              </a:prstGeom>
              <a:noFill/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Team 1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hteck 109"/>
              <p:cNvSpPr/>
              <p:nvPr/>
            </p:nvSpPr>
            <p:spPr bwMode="auto">
              <a:xfrm>
                <a:off x="794041" y="5156667"/>
                <a:ext cx="537509" cy="217747"/>
              </a:xfrm>
              <a:prstGeom prst="rect">
                <a:avLst/>
              </a:prstGeom>
              <a:noFill/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Team 2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hteck 110"/>
              <p:cNvSpPr/>
              <p:nvPr/>
            </p:nvSpPr>
            <p:spPr bwMode="auto">
              <a:xfrm>
                <a:off x="794041" y="5444134"/>
                <a:ext cx="537509" cy="217747"/>
              </a:xfrm>
              <a:prstGeom prst="rect">
                <a:avLst/>
              </a:prstGeom>
              <a:noFill/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Team 3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hteck 111"/>
              <p:cNvSpPr/>
              <p:nvPr/>
            </p:nvSpPr>
            <p:spPr bwMode="auto">
              <a:xfrm>
                <a:off x="794041" y="5731602"/>
                <a:ext cx="537509" cy="217747"/>
              </a:xfrm>
              <a:prstGeom prst="rect">
                <a:avLst/>
              </a:prstGeom>
              <a:noFill/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tx1"/>
                    </a:solidFill>
                  </a:rPr>
                  <a:t>Team 4</a:t>
                </a:r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hteck 106"/>
              <p:cNvSpPr/>
              <p:nvPr/>
            </p:nvSpPr>
            <p:spPr bwMode="auto">
              <a:xfrm rot="16200000">
                <a:off x="38034" y="5265353"/>
                <a:ext cx="1368092" cy="14392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Scheduled Service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17" name="Gruppieren 116"/>
              <p:cNvGrpSpPr/>
              <p:nvPr/>
            </p:nvGrpSpPr>
            <p:grpSpPr>
              <a:xfrm>
                <a:off x="2357982" y="4797494"/>
                <a:ext cx="340964" cy="1223865"/>
                <a:chOff x="2357982" y="4797495"/>
                <a:chExt cx="340964" cy="143922"/>
              </a:xfrm>
              <a:solidFill>
                <a:srgbClr val="E1E1D7"/>
              </a:solidFill>
            </p:grpSpPr>
            <p:sp>
              <p:nvSpPr>
                <p:cNvPr id="113" name="Rechteck 112"/>
                <p:cNvSpPr/>
                <p:nvPr/>
              </p:nvSpPr>
              <p:spPr bwMode="auto">
                <a:xfrm>
                  <a:off x="2357982" y="4797495"/>
                  <a:ext cx="171072" cy="143922"/>
                </a:xfrm>
                <a:prstGeom prst="rect">
                  <a:avLst/>
                </a:prstGeom>
                <a:grpFill/>
                <a:ln>
                  <a:solidFill>
                    <a:srgbClr val="D7D7CD"/>
                  </a:solidFill>
                </a:ln>
                <a:effectLst/>
                <a:ex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Rechteck 115"/>
                <p:cNvSpPr/>
                <p:nvPr/>
              </p:nvSpPr>
              <p:spPr bwMode="auto">
                <a:xfrm>
                  <a:off x="2529416" y="4797495"/>
                  <a:ext cx="169530" cy="143922"/>
                </a:xfrm>
                <a:prstGeom prst="rect">
                  <a:avLst/>
                </a:prstGeom>
                <a:grpFill/>
                <a:ln>
                  <a:solidFill>
                    <a:srgbClr val="D7D7CD"/>
                  </a:solidFill>
                </a:ln>
                <a:effectLst/>
                <a:ex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8" name="Gruppieren 117"/>
              <p:cNvGrpSpPr/>
              <p:nvPr/>
            </p:nvGrpSpPr>
            <p:grpSpPr>
              <a:xfrm>
                <a:off x="4325010" y="4797494"/>
                <a:ext cx="340964" cy="1223865"/>
                <a:chOff x="2357982" y="4797495"/>
                <a:chExt cx="340964" cy="143922"/>
              </a:xfrm>
              <a:solidFill>
                <a:srgbClr val="E1E1D7"/>
              </a:solidFill>
            </p:grpSpPr>
            <p:sp>
              <p:nvSpPr>
                <p:cNvPr id="119" name="Rechteck 118"/>
                <p:cNvSpPr/>
                <p:nvPr/>
              </p:nvSpPr>
              <p:spPr bwMode="auto">
                <a:xfrm>
                  <a:off x="2357982" y="4797495"/>
                  <a:ext cx="84356" cy="143922"/>
                </a:xfrm>
                <a:prstGeom prst="rect">
                  <a:avLst/>
                </a:prstGeom>
                <a:grpFill/>
                <a:ln>
                  <a:solidFill>
                    <a:srgbClr val="D7D7CD"/>
                  </a:solidFill>
                </a:ln>
                <a:effectLst/>
                <a:ex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Rechteck 119"/>
                <p:cNvSpPr/>
                <p:nvPr/>
              </p:nvSpPr>
              <p:spPr bwMode="auto">
                <a:xfrm>
                  <a:off x="2443518" y="4797495"/>
                  <a:ext cx="161454" cy="143922"/>
                </a:xfrm>
                <a:prstGeom prst="rect">
                  <a:avLst/>
                </a:prstGeom>
                <a:grpFill/>
                <a:ln>
                  <a:solidFill>
                    <a:srgbClr val="D7D7CD"/>
                  </a:solidFill>
                </a:ln>
                <a:effectLst/>
                <a:ex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Rechteck 121"/>
                <p:cNvSpPr/>
                <p:nvPr/>
              </p:nvSpPr>
              <p:spPr bwMode="auto">
                <a:xfrm>
                  <a:off x="2614590" y="4797495"/>
                  <a:ext cx="84356" cy="143922"/>
                </a:xfrm>
                <a:prstGeom prst="rect">
                  <a:avLst/>
                </a:prstGeom>
                <a:grpFill/>
                <a:ln>
                  <a:solidFill>
                    <a:srgbClr val="D7D7CD"/>
                  </a:solidFill>
                </a:ln>
                <a:effectLst/>
                <a:extLst/>
              </p:spPr>
              <p:txBody>
  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24" name="Gerade Verbindung 123"/>
              <p:cNvCxnSpPr>
                <a:stCxn id="43" idx="0"/>
              </p:cNvCxnSpPr>
              <p:nvPr/>
            </p:nvCxnSpPr>
            <p:spPr bwMode="auto">
              <a:xfrm flipH="1">
                <a:off x="1415906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6" name="Gerade Verbindung 125"/>
              <p:cNvCxnSpPr/>
              <p:nvPr/>
            </p:nvCxnSpPr>
            <p:spPr bwMode="auto">
              <a:xfrm flipH="1">
                <a:off x="1502674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7" name="Gerade Verbindung 126"/>
              <p:cNvCxnSpPr/>
              <p:nvPr/>
            </p:nvCxnSpPr>
            <p:spPr bwMode="auto">
              <a:xfrm flipH="1">
                <a:off x="1588205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8" name="Gerade Verbindung 127"/>
              <p:cNvCxnSpPr/>
              <p:nvPr/>
            </p:nvCxnSpPr>
            <p:spPr bwMode="auto">
              <a:xfrm flipH="1">
                <a:off x="1673736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9" name="Gerade Verbindung 128"/>
              <p:cNvCxnSpPr/>
              <p:nvPr/>
            </p:nvCxnSpPr>
            <p:spPr bwMode="auto">
              <a:xfrm flipH="1">
                <a:off x="1759267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0" name="Gerade Verbindung 129"/>
              <p:cNvCxnSpPr/>
              <p:nvPr/>
            </p:nvCxnSpPr>
            <p:spPr bwMode="auto">
              <a:xfrm flipH="1">
                <a:off x="184479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1" name="Gerade Verbindung 130"/>
              <p:cNvCxnSpPr/>
              <p:nvPr/>
            </p:nvCxnSpPr>
            <p:spPr bwMode="auto">
              <a:xfrm flipH="1">
                <a:off x="1930329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 Verbindung 131"/>
              <p:cNvCxnSpPr/>
              <p:nvPr/>
            </p:nvCxnSpPr>
            <p:spPr bwMode="auto">
              <a:xfrm flipH="1">
                <a:off x="201586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3" name="Gerade Verbindung 132"/>
              <p:cNvCxnSpPr/>
              <p:nvPr/>
            </p:nvCxnSpPr>
            <p:spPr bwMode="auto">
              <a:xfrm flipH="1">
                <a:off x="2101391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4" name="Gerade Verbindung 133"/>
              <p:cNvCxnSpPr/>
              <p:nvPr/>
            </p:nvCxnSpPr>
            <p:spPr bwMode="auto">
              <a:xfrm flipH="1">
                <a:off x="218692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5" name="Gerade Verbindung 134"/>
              <p:cNvCxnSpPr/>
              <p:nvPr/>
            </p:nvCxnSpPr>
            <p:spPr bwMode="auto">
              <a:xfrm flipH="1">
                <a:off x="2272453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6" name="Gerade Verbindung 135"/>
              <p:cNvCxnSpPr/>
              <p:nvPr/>
            </p:nvCxnSpPr>
            <p:spPr bwMode="auto">
              <a:xfrm flipH="1">
                <a:off x="278452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7" name="Gerade Verbindung 136"/>
              <p:cNvCxnSpPr/>
              <p:nvPr/>
            </p:nvCxnSpPr>
            <p:spPr bwMode="auto">
              <a:xfrm flipH="1">
                <a:off x="287011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137"/>
              <p:cNvCxnSpPr/>
              <p:nvPr/>
            </p:nvCxnSpPr>
            <p:spPr bwMode="auto">
              <a:xfrm flipH="1">
                <a:off x="295569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Gerade Verbindung 138"/>
              <p:cNvCxnSpPr/>
              <p:nvPr/>
            </p:nvCxnSpPr>
            <p:spPr bwMode="auto">
              <a:xfrm flipH="1">
                <a:off x="3041274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0" name="Gerade Verbindung 139"/>
              <p:cNvCxnSpPr/>
              <p:nvPr/>
            </p:nvCxnSpPr>
            <p:spPr bwMode="auto">
              <a:xfrm flipH="1">
                <a:off x="3126856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140"/>
              <p:cNvCxnSpPr/>
              <p:nvPr/>
            </p:nvCxnSpPr>
            <p:spPr bwMode="auto">
              <a:xfrm flipH="1">
                <a:off x="321243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Gerade Verbindung 141"/>
              <p:cNvCxnSpPr/>
              <p:nvPr/>
            </p:nvCxnSpPr>
            <p:spPr bwMode="auto">
              <a:xfrm flipH="1">
                <a:off x="329802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Gerade Verbindung 142"/>
              <p:cNvCxnSpPr/>
              <p:nvPr/>
            </p:nvCxnSpPr>
            <p:spPr bwMode="auto">
              <a:xfrm flipH="1">
                <a:off x="338360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4" name="Gerade Verbindung 143"/>
              <p:cNvCxnSpPr/>
              <p:nvPr/>
            </p:nvCxnSpPr>
            <p:spPr bwMode="auto">
              <a:xfrm flipH="1">
                <a:off x="3469184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Gerade Verbindung 144"/>
              <p:cNvCxnSpPr/>
              <p:nvPr/>
            </p:nvCxnSpPr>
            <p:spPr bwMode="auto">
              <a:xfrm flipH="1">
                <a:off x="3554766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" name="Gerade Verbindung 145"/>
              <p:cNvCxnSpPr/>
              <p:nvPr/>
            </p:nvCxnSpPr>
            <p:spPr bwMode="auto">
              <a:xfrm flipH="1">
                <a:off x="364034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Gerade Verbindung 148"/>
              <p:cNvCxnSpPr/>
              <p:nvPr/>
            </p:nvCxnSpPr>
            <p:spPr bwMode="auto">
              <a:xfrm flipH="1">
                <a:off x="4751623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149"/>
              <p:cNvCxnSpPr/>
              <p:nvPr/>
            </p:nvCxnSpPr>
            <p:spPr bwMode="auto">
              <a:xfrm flipH="1">
                <a:off x="483727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1" name="Gerade Verbindung 150"/>
              <p:cNvCxnSpPr/>
              <p:nvPr/>
            </p:nvCxnSpPr>
            <p:spPr bwMode="auto">
              <a:xfrm flipH="1">
                <a:off x="4922921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151"/>
              <p:cNvCxnSpPr/>
              <p:nvPr/>
            </p:nvCxnSpPr>
            <p:spPr bwMode="auto">
              <a:xfrm flipH="1">
                <a:off x="500857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3" name="Gerade Verbindung 152"/>
              <p:cNvCxnSpPr/>
              <p:nvPr/>
            </p:nvCxnSpPr>
            <p:spPr bwMode="auto">
              <a:xfrm flipH="1">
                <a:off x="5094219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4" name="Gerade Verbindung 153"/>
              <p:cNvCxnSpPr/>
              <p:nvPr/>
            </p:nvCxnSpPr>
            <p:spPr bwMode="auto">
              <a:xfrm flipH="1">
                <a:off x="517986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 Verbindung 154"/>
              <p:cNvCxnSpPr/>
              <p:nvPr/>
            </p:nvCxnSpPr>
            <p:spPr bwMode="auto">
              <a:xfrm flipH="1">
                <a:off x="5265517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6" name="Gerade Verbindung 155"/>
              <p:cNvCxnSpPr/>
              <p:nvPr/>
            </p:nvCxnSpPr>
            <p:spPr bwMode="auto">
              <a:xfrm flipH="1">
                <a:off x="5351163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 Verbindung 156"/>
              <p:cNvCxnSpPr/>
              <p:nvPr/>
            </p:nvCxnSpPr>
            <p:spPr bwMode="auto">
              <a:xfrm flipH="1">
                <a:off x="543612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8" name="Gerade Verbindung 157"/>
              <p:cNvCxnSpPr/>
              <p:nvPr/>
            </p:nvCxnSpPr>
            <p:spPr bwMode="auto">
              <a:xfrm flipH="1">
                <a:off x="372593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9" name="Gerade Verbindung 158"/>
              <p:cNvCxnSpPr/>
              <p:nvPr/>
            </p:nvCxnSpPr>
            <p:spPr bwMode="auto">
              <a:xfrm flipH="1">
                <a:off x="381151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Gerade Verbindung 159"/>
              <p:cNvCxnSpPr/>
              <p:nvPr/>
            </p:nvCxnSpPr>
            <p:spPr bwMode="auto">
              <a:xfrm flipH="1">
                <a:off x="3897094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Gerade Verbindung 160"/>
              <p:cNvCxnSpPr/>
              <p:nvPr/>
            </p:nvCxnSpPr>
            <p:spPr bwMode="auto">
              <a:xfrm flipH="1">
                <a:off x="3982676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Gerade Verbindung 161"/>
              <p:cNvCxnSpPr/>
              <p:nvPr/>
            </p:nvCxnSpPr>
            <p:spPr bwMode="auto">
              <a:xfrm flipH="1">
                <a:off x="4068258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 Verbindung 162"/>
              <p:cNvCxnSpPr/>
              <p:nvPr/>
            </p:nvCxnSpPr>
            <p:spPr bwMode="auto">
              <a:xfrm flipH="1">
                <a:off x="4153840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Gerade Verbindung 163"/>
              <p:cNvCxnSpPr/>
              <p:nvPr/>
            </p:nvCxnSpPr>
            <p:spPr bwMode="auto">
              <a:xfrm flipH="1">
                <a:off x="4239422" y="4653268"/>
                <a:ext cx="0" cy="1368092"/>
              </a:xfrm>
              <a:prstGeom prst="line">
                <a:avLst/>
              </a:prstGeom>
              <a:solidFill>
                <a:schemeClr val="tx2"/>
              </a:solidFill>
              <a:ln w="9525" cap="flat" cmpd="sng" algn="ctr">
                <a:solidFill>
                  <a:srgbClr val="D7D7C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69" name="Gruppieren 168"/>
            <p:cNvGrpSpPr/>
            <p:nvPr/>
          </p:nvGrpSpPr>
          <p:grpSpPr>
            <a:xfrm>
              <a:off x="2355881" y="4869200"/>
              <a:ext cx="2053485" cy="217747"/>
              <a:chOff x="2355881" y="4869200"/>
              <a:chExt cx="2053485" cy="217747"/>
            </a:xfrm>
          </p:grpSpPr>
          <p:sp>
            <p:nvSpPr>
              <p:cNvPr id="165" name="Rechteck 164"/>
              <p:cNvSpPr/>
              <p:nvPr/>
            </p:nvSpPr>
            <p:spPr bwMode="auto">
              <a:xfrm>
                <a:off x="4322909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hteck 165"/>
              <p:cNvSpPr/>
              <p:nvPr/>
            </p:nvSpPr>
            <p:spPr bwMode="auto">
              <a:xfrm>
                <a:off x="2442338" y="4869200"/>
                <a:ext cx="1882972" cy="217747"/>
              </a:xfrm>
              <a:prstGeom prst="rect">
                <a:avLst/>
              </a:prstGeom>
              <a:solidFill>
                <a:srgbClr val="41AAC8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Effective working time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hteck 166"/>
              <p:cNvSpPr/>
              <p:nvPr/>
            </p:nvSpPr>
            <p:spPr bwMode="auto">
              <a:xfrm>
                <a:off x="2355881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0" name="Gruppieren 169"/>
            <p:cNvGrpSpPr/>
            <p:nvPr/>
          </p:nvGrpSpPr>
          <p:grpSpPr>
            <a:xfrm>
              <a:off x="2443344" y="5154402"/>
              <a:ext cx="2053485" cy="217747"/>
              <a:chOff x="2355881" y="4869200"/>
              <a:chExt cx="2053485" cy="217747"/>
            </a:xfrm>
          </p:grpSpPr>
          <p:sp>
            <p:nvSpPr>
              <p:cNvPr id="171" name="Rechteck 170"/>
              <p:cNvSpPr/>
              <p:nvPr/>
            </p:nvSpPr>
            <p:spPr bwMode="auto">
              <a:xfrm>
                <a:off x="4322909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hteck 171"/>
              <p:cNvSpPr/>
              <p:nvPr/>
            </p:nvSpPr>
            <p:spPr bwMode="auto">
              <a:xfrm>
                <a:off x="2442338" y="4869200"/>
                <a:ext cx="1882972" cy="217747"/>
              </a:xfrm>
              <a:prstGeom prst="rect">
                <a:avLst/>
              </a:prstGeom>
              <a:solidFill>
                <a:srgbClr val="41AAC8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Effective working time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Rechteck 172"/>
              <p:cNvSpPr/>
              <p:nvPr/>
            </p:nvSpPr>
            <p:spPr bwMode="auto">
              <a:xfrm>
                <a:off x="2355881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4" name="Gruppieren 173"/>
            <p:cNvGrpSpPr/>
            <p:nvPr/>
          </p:nvGrpSpPr>
          <p:grpSpPr>
            <a:xfrm>
              <a:off x="2527004" y="5444134"/>
              <a:ext cx="2053485" cy="217747"/>
              <a:chOff x="2355881" y="4869200"/>
              <a:chExt cx="2053485" cy="217747"/>
            </a:xfrm>
          </p:grpSpPr>
          <p:sp>
            <p:nvSpPr>
              <p:cNvPr id="175" name="Rechteck 174"/>
              <p:cNvSpPr/>
              <p:nvPr/>
            </p:nvSpPr>
            <p:spPr bwMode="auto">
              <a:xfrm>
                <a:off x="4322909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hteck 175"/>
              <p:cNvSpPr/>
              <p:nvPr/>
            </p:nvSpPr>
            <p:spPr bwMode="auto">
              <a:xfrm>
                <a:off x="2442338" y="4869200"/>
                <a:ext cx="1882972" cy="217747"/>
              </a:xfrm>
              <a:prstGeom prst="rect">
                <a:avLst/>
              </a:prstGeom>
              <a:solidFill>
                <a:srgbClr val="41AAC8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Effective working time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Rechteck 176"/>
              <p:cNvSpPr/>
              <p:nvPr/>
            </p:nvSpPr>
            <p:spPr bwMode="auto">
              <a:xfrm>
                <a:off x="2355881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8" name="Gruppieren 177"/>
            <p:cNvGrpSpPr/>
            <p:nvPr/>
          </p:nvGrpSpPr>
          <p:grpSpPr>
            <a:xfrm>
              <a:off x="2612789" y="5731601"/>
              <a:ext cx="2053485" cy="217747"/>
              <a:chOff x="2355881" y="4869200"/>
              <a:chExt cx="2053485" cy="217747"/>
            </a:xfrm>
          </p:grpSpPr>
          <p:sp>
            <p:nvSpPr>
              <p:cNvPr id="179" name="Rechteck 178"/>
              <p:cNvSpPr/>
              <p:nvPr/>
            </p:nvSpPr>
            <p:spPr bwMode="auto">
              <a:xfrm>
                <a:off x="4322909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Rechteck 179"/>
              <p:cNvSpPr/>
              <p:nvPr/>
            </p:nvSpPr>
            <p:spPr bwMode="auto">
              <a:xfrm>
                <a:off x="2442338" y="4869200"/>
                <a:ext cx="1882972" cy="217747"/>
              </a:xfrm>
              <a:prstGeom prst="rect">
                <a:avLst/>
              </a:prstGeom>
              <a:solidFill>
                <a:srgbClr val="41AAC8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600" b="1" dirty="0" smtClean="0">
                    <a:solidFill>
                      <a:schemeClr val="bg1"/>
                    </a:solidFill>
                  </a:rPr>
                  <a:t>Effective working time</a:t>
                </a:r>
                <a:endParaRPr lang="en-US" sz="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Rechteck 180"/>
              <p:cNvSpPr/>
              <p:nvPr/>
            </p:nvSpPr>
            <p:spPr bwMode="auto">
              <a:xfrm>
                <a:off x="2355881" y="4869200"/>
                <a:ext cx="86457" cy="217747"/>
              </a:xfrm>
              <a:prstGeom prst="rect">
                <a:avLst/>
              </a:prstGeom>
              <a:solidFill>
                <a:srgbClr val="005F87"/>
              </a:solidFill>
              <a:ln>
                <a:solidFill>
                  <a:srgbClr val="D7D7CD"/>
                </a:solidFill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6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82" name="Textfeld 181"/>
          <p:cNvSpPr txBox="1"/>
          <p:nvPr/>
        </p:nvSpPr>
        <p:spPr>
          <a:xfrm>
            <a:off x="5514686" y="4250826"/>
            <a:ext cx="3240450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spcBef>
                <a:spcPts val="300"/>
              </a:spcBef>
              <a:buClr>
                <a:schemeClr val="accent1"/>
              </a:buClr>
              <a:buSzPct val="100000"/>
            </a:pPr>
            <a:r>
              <a:rPr lang="en-US" sz="1000" b="1" dirty="0" smtClean="0">
                <a:solidFill>
                  <a:schemeClr val="tx1"/>
                </a:solidFill>
              </a:rPr>
              <a:t>Staggered shift patterns</a:t>
            </a:r>
          </a:p>
          <a:p>
            <a:pPr marL="144463" lvl="1" indent="-144463">
              <a:spcBef>
                <a:spcPts val="3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Technicians start approx. </a:t>
            </a:r>
            <a:r>
              <a:rPr lang="en-US" sz="1000" dirty="0" smtClean="0">
                <a:solidFill>
                  <a:schemeClr val="tx1"/>
                </a:solidFill>
              </a:rPr>
              <a:t>30/50 </a:t>
            </a:r>
            <a:r>
              <a:rPr lang="en-US" sz="1000" dirty="0" smtClean="0">
                <a:solidFill>
                  <a:schemeClr val="tx1"/>
                </a:solidFill>
              </a:rPr>
              <a:t>minutes apart from each other and they can directly walk </a:t>
            </a:r>
            <a:r>
              <a:rPr lang="en-US" sz="1000" dirty="0">
                <a:solidFill>
                  <a:schemeClr val="tx1"/>
                </a:solidFill>
              </a:rPr>
              <a:t>o</a:t>
            </a:r>
            <a:r>
              <a:rPr lang="en-US" sz="1000" dirty="0" smtClean="0">
                <a:solidFill>
                  <a:schemeClr val="tx1"/>
                </a:solidFill>
              </a:rPr>
              <a:t>nto the gangway</a:t>
            </a:r>
          </a:p>
          <a:p>
            <a:pPr marL="144463" lvl="1" indent="-144463">
              <a:spcBef>
                <a:spcPts val="3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The effective working hours per day can be up to </a:t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10 hours and more</a:t>
            </a:r>
          </a:p>
          <a:p>
            <a:pPr marL="0" lvl="1"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en-US" sz="1000" b="1" dirty="0" smtClean="0">
                <a:solidFill>
                  <a:schemeClr val="tx1"/>
                </a:solidFill>
              </a:rPr>
              <a:t>Fixed transfer period</a:t>
            </a:r>
          </a:p>
          <a:p>
            <a:pPr marL="144463" lvl="1" indent="-144463">
              <a:spcBef>
                <a:spcPts val="3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For scheduled service a fixed time period designated</a:t>
            </a:r>
          </a:p>
          <a:p>
            <a:pPr marL="144463" lvl="1" indent="-144463">
              <a:spcBef>
                <a:spcPts val="3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All scheduled service teams will start staggered according to the fixed transfer period to maximize </a:t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the effective working hours per day</a:t>
            </a:r>
          </a:p>
        </p:txBody>
      </p:sp>
      <p:pic>
        <p:nvPicPr>
          <p:cNvPr id="186" name="Picture 2" descr="C:\Users\Mogen01M\AppData\Local\Microsoft\Windows\Temporary Internet Files\Content.Outlook\TUB3XWZ6\SOV_rea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r="22837" b="1134"/>
          <a:stretch/>
        </p:blipFill>
        <p:spPr bwMode="auto">
          <a:xfrm>
            <a:off x="4718845" y="1412875"/>
            <a:ext cx="403225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" descr="https://newscenter.siemens.com/siemens-news/pool/2015/07/50020872/web_slideshow_xl_4_4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0"/>
          <a:stretch/>
        </p:blipFill>
        <p:spPr bwMode="auto">
          <a:xfrm>
            <a:off x="539750" y="1412875"/>
            <a:ext cx="4032250" cy="230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2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kt 1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048484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/>
          <p:cNvSpPr>
            <a:spLocks/>
          </p:cNvSpPr>
          <p:nvPr/>
        </p:nvSpPr>
        <p:spPr bwMode="auto">
          <a:xfrm>
            <a:off x="6259917" y="1412875"/>
            <a:ext cx="2489200" cy="29522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Example 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Effective working hours for a technician in a 12 hours shift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 </a:t>
            </a:r>
            <a:r>
              <a:rPr lang="en-US" dirty="0" smtClean="0"/>
              <a:t>Operations</a:t>
            </a:r>
            <a:r>
              <a:rPr lang="en-US" dirty="0"/>
              <a:t/>
            </a:r>
            <a:br>
              <a:rPr lang="en-US" dirty="0"/>
            </a:br>
            <a:r>
              <a:rPr lang="en-US" sz="1600" b="0" dirty="0"/>
              <a:t>Advantages Employing SOVs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533399" y="4509305"/>
            <a:ext cx="8215313" cy="359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Implications of employing a Service Operation Vessels for Large Far Shore Projects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533399" y="4869200"/>
            <a:ext cx="8215313" cy="1007724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72000" rIns="108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Staggered shift pattern to reduce waste time during shifts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From 1.5 m </a:t>
            </a:r>
            <a:r>
              <a:rPr lang="en-US" sz="1400" dirty="0" err="1">
                <a:solidFill>
                  <a:schemeClr val="tx1"/>
                </a:solidFill>
              </a:rPr>
              <a:t>Hs</a:t>
            </a:r>
            <a:r>
              <a:rPr lang="en-US" sz="1400" dirty="0">
                <a:solidFill>
                  <a:schemeClr val="tx1"/>
                </a:solidFill>
              </a:rPr>
              <a:t> to 2.3m </a:t>
            </a:r>
            <a:r>
              <a:rPr lang="en-US" sz="1400" dirty="0" err="1">
                <a:solidFill>
                  <a:schemeClr val="tx1"/>
                </a:solidFill>
              </a:rPr>
              <a:t>Hs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waveheight</a:t>
            </a:r>
            <a:r>
              <a:rPr lang="en-US" sz="1400" dirty="0">
                <a:solidFill>
                  <a:schemeClr val="tx1"/>
                </a:solidFill>
              </a:rPr>
              <a:t> to reduce weather downtime and staff</a:t>
            </a:r>
          </a:p>
          <a:p>
            <a:pPr marL="182563" lvl="1" indent="-182563">
              <a:spcBef>
                <a:spcPts val="600"/>
              </a:spcBef>
              <a:buClr>
                <a:schemeClr val="accent1"/>
              </a:buClr>
              <a:buSzPct val="100000"/>
              <a:buFont typeface="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Living in the wind farm reduces time wasted and increases efficiency of offshore O&amp;M</a:t>
            </a:r>
          </a:p>
        </p:txBody>
      </p:sp>
      <p:sp>
        <p:nvSpPr>
          <p:cNvPr id="11" name="Plus 10"/>
          <p:cNvSpPr/>
          <p:nvPr/>
        </p:nvSpPr>
        <p:spPr bwMode="auto">
          <a:xfrm>
            <a:off x="3026750" y="2709002"/>
            <a:ext cx="360000" cy="360000"/>
          </a:xfrm>
          <a:prstGeom prst="mathPlus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108000" tIns="54000" rIns="108000" bIns="54000" numCol="1" spcCol="72000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3" name="Right Arrow 3"/>
          <p:cNvSpPr/>
          <p:nvPr/>
        </p:nvSpPr>
        <p:spPr bwMode="auto">
          <a:xfrm>
            <a:off x="5948246" y="2706999"/>
            <a:ext cx="234000" cy="364008"/>
          </a:xfrm>
          <a:prstGeom prst="rightArrow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>
            <a:spLocks/>
          </p:cNvSpPr>
          <p:nvPr/>
        </p:nvSpPr>
        <p:spPr bwMode="auto">
          <a:xfrm>
            <a:off x="539750" y="1412875"/>
            <a:ext cx="2489200" cy="29522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Example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Staggered shift pattern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echteck 14"/>
          <p:cNvSpPr>
            <a:spLocks/>
          </p:cNvSpPr>
          <p:nvPr/>
        </p:nvSpPr>
        <p:spPr bwMode="auto">
          <a:xfrm>
            <a:off x="3390900" y="1412875"/>
            <a:ext cx="2489200" cy="295225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Example </a:t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Weather downtime </a:t>
            </a:r>
            <a:r>
              <a:rPr lang="en-US" sz="1400" dirty="0" err="1" smtClean="0">
                <a:solidFill>
                  <a:schemeClr val="tx1"/>
                </a:solidFill>
              </a:rPr>
              <a:t>compa-rison</a:t>
            </a:r>
            <a:r>
              <a:rPr lang="en-US" sz="1400" dirty="0" smtClean="0">
                <a:solidFill>
                  <a:schemeClr val="tx1"/>
                </a:solidFill>
              </a:rPr>
              <a:t> for an offshore site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7" b="12614"/>
          <a:stretch/>
        </p:blipFill>
        <p:spPr bwMode="auto">
          <a:xfrm>
            <a:off x="560650" y="2063931"/>
            <a:ext cx="2487609" cy="150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39751" y="3858900"/>
            <a:ext cx="2487000" cy="5043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accent5"/>
                </a:solidFill>
              </a:rPr>
              <a:t>One vessel to deploy several teams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386750" y="3858900"/>
            <a:ext cx="2493350" cy="5043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accent5"/>
                </a:solidFill>
              </a:rPr>
              <a:t>One vessel to </a:t>
            </a:r>
            <a:r>
              <a:rPr lang="en-US" dirty="0" smtClean="0">
                <a:solidFill>
                  <a:schemeClr val="accent5"/>
                </a:solidFill>
              </a:rPr>
              <a:t>reduce weather downtime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250393" y="3858900"/>
            <a:ext cx="2489200" cy="50433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108000" tIns="45720" rIns="108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accent5"/>
                </a:solidFill>
              </a:rPr>
              <a:t>One vessel to </a:t>
            </a:r>
            <a:r>
              <a:rPr lang="en-US" dirty="0" smtClean="0">
                <a:solidFill>
                  <a:schemeClr val="accent5"/>
                </a:solidFill>
              </a:rPr>
              <a:t>reduce waste time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465135" y="3565460"/>
            <a:ext cx="1199420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sz="1200" b="0" dirty="0" smtClean="0"/>
              <a:t>CTV:146 days</a:t>
            </a:r>
            <a:endParaRPr lang="en-US" sz="1200" b="0" dirty="0"/>
          </a:p>
        </p:txBody>
      </p:sp>
      <p:sp>
        <p:nvSpPr>
          <p:cNvPr id="21" name="Textfeld 20"/>
          <p:cNvSpPr txBox="1"/>
          <p:nvPr/>
        </p:nvSpPr>
        <p:spPr>
          <a:xfrm>
            <a:off x="4748826" y="3565460"/>
            <a:ext cx="1131274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14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sz="1200" b="0" dirty="0" smtClean="0"/>
              <a:t>SOV:80 days</a:t>
            </a:r>
            <a:endParaRPr lang="en-US" sz="1200" b="0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3465135" y="2348850"/>
            <a:ext cx="2330828" cy="1188469"/>
            <a:chOff x="3465135" y="2348850"/>
            <a:chExt cx="2330828" cy="1188469"/>
          </a:xfrm>
        </p:grpSpPr>
        <p:cxnSp>
          <p:nvCxnSpPr>
            <p:cNvPr id="7" name="Gerade Verbindung 6"/>
            <p:cNvCxnSpPr/>
            <p:nvPr/>
          </p:nvCxnSpPr>
          <p:spPr bwMode="auto">
            <a:xfrm>
              <a:off x="3465135" y="3537319"/>
              <a:ext cx="2330828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4" name="Gruppieren 23"/>
            <p:cNvGrpSpPr/>
            <p:nvPr/>
          </p:nvGrpSpPr>
          <p:grpSpPr>
            <a:xfrm>
              <a:off x="3762304" y="2348850"/>
              <a:ext cx="1736490" cy="1188469"/>
              <a:chOff x="4092680" y="2348850"/>
              <a:chExt cx="1110911" cy="1188469"/>
            </a:xfrm>
            <a:solidFill>
              <a:schemeClr val="accent1"/>
            </a:solidFill>
          </p:grpSpPr>
          <p:sp>
            <p:nvSpPr>
              <p:cNvPr id="8" name="Rechteck 7"/>
              <p:cNvSpPr/>
              <p:nvPr/>
            </p:nvSpPr>
            <p:spPr bwMode="auto">
              <a:xfrm>
                <a:off x="4092680" y="2348850"/>
                <a:ext cx="479320" cy="1188469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</a:rPr>
                  <a:t>40%</a:t>
                </a:r>
              </a:p>
            </p:txBody>
          </p:sp>
          <p:sp>
            <p:nvSpPr>
              <p:cNvPr id="23" name="Rechteck 22"/>
              <p:cNvSpPr/>
              <p:nvPr/>
            </p:nvSpPr>
            <p:spPr bwMode="auto">
              <a:xfrm>
                <a:off x="4724271" y="2943084"/>
                <a:ext cx="479320" cy="594235"/>
              </a:xfrm>
              <a:prstGeom prst="rect">
                <a:avLst/>
              </a:prstGeom>
              <a:grpFill/>
              <a:ln>
                <a:noFill/>
              </a:ln>
              <a:effectLst/>
              <a:extLst/>
            </p:spPr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</a:rPr>
                  <a:t>22%</a:t>
                </a:r>
              </a:p>
            </p:txBody>
          </p:sp>
        </p:grpSp>
      </p:grpSp>
      <p:grpSp>
        <p:nvGrpSpPr>
          <p:cNvPr id="55" name="Gruppieren 54"/>
          <p:cNvGrpSpPr/>
          <p:nvPr/>
        </p:nvGrpSpPr>
        <p:grpSpPr>
          <a:xfrm>
            <a:off x="7597148" y="2227119"/>
            <a:ext cx="1070602" cy="123111"/>
            <a:chOff x="7635248" y="2227119"/>
            <a:chExt cx="1070602" cy="123111"/>
          </a:xfrm>
        </p:grpSpPr>
        <p:sp>
          <p:nvSpPr>
            <p:cNvPr id="53" name="Rechteck 52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7753140" y="2227119"/>
              <a:ext cx="95271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Post-processing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7597148" y="2390775"/>
            <a:ext cx="1070602" cy="123111"/>
            <a:chOff x="7635248" y="2227911"/>
            <a:chExt cx="1070602" cy="123111"/>
          </a:xfrm>
        </p:grpSpPr>
        <p:sp>
          <p:nvSpPr>
            <p:cNvPr id="57" name="Rechteck 56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7753140" y="2227911"/>
              <a:ext cx="95271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Transit out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7597148" y="2610010"/>
            <a:ext cx="1070602" cy="123111"/>
            <a:chOff x="7635248" y="2227911"/>
            <a:chExt cx="1070602" cy="123111"/>
          </a:xfrm>
        </p:grpSpPr>
        <p:sp>
          <p:nvSpPr>
            <p:cNvPr id="60" name="Rechteck 59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7753140" y="2227911"/>
              <a:ext cx="95271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Effective work time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7597148" y="2796380"/>
            <a:ext cx="1070602" cy="123111"/>
            <a:chOff x="7635248" y="2227911"/>
            <a:chExt cx="1070602" cy="123111"/>
          </a:xfrm>
        </p:grpSpPr>
        <p:sp>
          <p:nvSpPr>
            <p:cNvPr id="63" name="Rechteck 62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rgbClr val="2387AA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7753140" y="2227911"/>
              <a:ext cx="95271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Lunch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7597148" y="2974284"/>
            <a:ext cx="1113464" cy="246221"/>
            <a:chOff x="7635248" y="2227911"/>
            <a:chExt cx="1113464" cy="246221"/>
          </a:xfrm>
        </p:grpSpPr>
        <p:sp>
          <p:nvSpPr>
            <p:cNvPr id="66" name="Rechteck 65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rgbClr val="41AAC8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7753139" y="2227911"/>
              <a:ext cx="99557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Climbing within WTG/ get ready to work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7597148" y="3291098"/>
            <a:ext cx="1113464" cy="123111"/>
            <a:chOff x="7635248" y="2227911"/>
            <a:chExt cx="1113464" cy="123111"/>
          </a:xfrm>
        </p:grpSpPr>
        <p:sp>
          <p:nvSpPr>
            <p:cNvPr id="69" name="Rechteck 68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7753139" y="2227911"/>
              <a:ext cx="995573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Transit it/in field</a:t>
              </a:r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7597148" y="3503904"/>
            <a:ext cx="1113464" cy="123111"/>
            <a:chOff x="7635248" y="2227911"/>
            <a:chExt cx="1113464" cy="123111"/>
          </a:xfrm>
        </p:grpSpPr>
        <p:sp>
          <p:nvSpPr>
            <p:cNvPr id="72" name="Rechteck 71"/>
            <p:cNvSpPr/>
            <p:nvPr/>
          </p:nvSpPr>
          <p:spPr bwMode="auto">
            <a:xfrm>
              <a:off x="7635248" y="2257404"/>
              <a:ext cx="64127" cy="641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7753139" y="2227911"/>
              <a:ext cx="995573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ts val="300"/>
                </a:spcBef>
                <a:buClr>
                  <a:schemeClr val="accent1"/>
                </a:buClr>
              </a:pPr>
              <a:r>
                <a:rPr lang="en-US" sz="800" dirty="0" smtClean="0">
                  <a:solidFill>
                    <a:schemeClr val="tx1"/>
                  </a:solidFill>
                </a:rPr>
                <a:t>Pre-processing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6372250" y="2198419"/>
            <a:ext cx="1119054" cy="1459373"/>
            <a:chOff x="6372250" y="2198420"/>
            <a:chExt cx="1119054" cy="1193834"/>
          </a:xfrm>
        </p:grpSpPr>
        <p:cxnSp>
          <p:nvCxnSpPr>
            <p:cNvPr id="40" name="Gerade Verbindung 39"/>
            <p:cNvCxnSpPr/>
            <p:nvPr/>
          </p:nvCxnSpPr>
          <p:spPr bwMode="auto">
            <a:xfrm>
              <a:off x="6492248" y="3328318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6492248" y="3149653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6492248" y="2970990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492248" y="2792327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492248" y="2613664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492248" y="2435001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492248" y="2256338"/>
              <a:ext cx="999056" cy="0"/>
            </a:xfrm>
            <a:prstGeom prst="line">
              <a:avLst/>
            </a:prstGeom>
            <a:solidFill>
              <a:schemeClr val="tx2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Rechteck 25"/>
            <p:cNvSpPr/>
            <p:nvPr/>
          </p:nvSpPr>
          <p:spPr bwMode="auto">
            <a:xfrm>
              <a:off x="6732300" y="3284980"/>
              <a:ext cx="173325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7153846" y="3284980"/>
              <a:ext cx="173325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6732300" y="3194482"/>
              <a:ext cx="173325" cy="9143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7153845" y="3240201"/>
              <a:ext cx="173325" cy="45719"/>
            </a:xfrm>
            <a:prstGeom prst="rect">
              <a:avLst/>
            </a:prstGeom>
            <a:solidFill>
              <a:srgbClr val="41AAC8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7153845" y="3194482"/>
              <a:ext cx="173325" cy="45719"/>
            </a:xfrm>
            <a:prstGeom prst="rect">
              <a:avLst/>
            </a:prstGeom>
            <a:solidFill>
              <a:srgbClr val="2387AA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6732300" y="3106580"/>
              <a:ext cx="173325" cy="87902"/>
            </a:xfrm>
            <a:prstGeom prst="rect">
              <a:avLst/>
            </a:prstGeom>
            <a:solidFill>
              <a:srgbClr val="41AAC8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6732300" y="3060856"/>
              <a:ext cx="173325" cy="45719"/>
            </a:xfrm>
            <a:prstGeom prst="rect">
              <a:avLst/>
            </a:prstGeom>
            <a:solidFill>
              <a:srgbClr val="2387AA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6732300" y="2436019"/>
              <a:ext cx="173325" cy="62483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7153844" y="2300289"/>
              <a:ext cx="173325" cy="89419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7153845" y="2254570"/>
              <a:ext cx="173325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6732300" y="2344241"/>
              <a:ext cx="173325" cy="904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6732300" y="2256338"/>
              <a:ext cx="173325" cy="879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b="1" dirty="0" err="1" smtClean="0">
                <a:solidFill>
                  <a:schemeClr val="tx1"/>
                </a:solidFill>
              </a:endParaRPr>
            </a:p>
          </p:txBody>
        </p:sp>
        <p:grpSp>
          <p:nvGrpSpPr>
            <p:cNvPr id="75" name="Gruppieren 74"/>
            <p:cNvGrpSpPr/>
            <p:nvPr/>
          </p:nvGrpSpPr>
          <p:grpSpPr>
            <a:xfrm>
              <a:off x="6372250" y="2198420"/>
              <a:ext cx="216030" cy="1193834"/>
              <a:chOff x="6372250" y="2198420"/>
              <a:chExt cx="216030" cy="1193834"/>
            </a:xfrm>
          </p:grpSpPr>
          <p:sp>
            <p:nvSpPr>
              <p:cNvPr id="41" name="Textfeld 40"/>
              <p:cNvSpPr txBox="1"/>
              <p:nvPr/>
            </p:nvSpPr>
            <p:spPr>
              <a:xfrm>
                <a:off x="6372250" y="3269143"/>
                <a:ext cx="14402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6372250" y="2912236"/>
                <a:ext cx="14402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6372250" y="2733782"/>
                <a:ext cx="14402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6372250" y="2555328"/>
                <a:ext cx="14402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6372250" y="2376874"/>
                <a:ext cx="21603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6372250" y="2198420"/>
                <a:ext cx="21603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>
                <a:off x="6372250" y="3090690"/>
                <a:ext cx="144020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Bef>
                    <a:spcPts val="300"/>
                  </a:spcBef>
                  <a:buClr>
                    <a:schemeClr val="accent1"/>
                  </a:buClr>
                </a:pPr>
                <a:r>
                  <a:rPr lang="en-US" sz="800" dirty="0" smtClean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76" name="Rechteck 75"/>
            <p:cNvSpPr/>
            <p:nvPr/>
          </p:nvSpPr>
          <p:spPr bwMode="auto">
            <a:xfrm>
              <a:off x="6659834" y="2719632"/>
              <a:ext cx="331942" cy="138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  <a:ex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CTV</a:t>
              </a:r>
            </a:p>
          </p:txBody>
        </p:sp>
        <p:sp>
          <p:nvSpPr>
            <p:cNvPr id="77" name="Rechteck 76"/>
            <p:cNvSpPr/>
            <p:nvPr/>
          </p:nvSpPr>
          <p:spPr bwMode="auto">
            <a:xfrm>
              <a:off x="7074537" y="2719632"/>
              <a:ext cx="331942" cy="138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  <a:ex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SOV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2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"/>
  <p:tag name="CDT_CUSTOMER_NAME" val="Siemens AG (Corporate Design Update 2016)"/>
  <p:tag name="CDT_LANGUAGE" val="1033"/>
  <p:tag name="ARTICULATE_SLIDE_COUNT" val="9"/>
  <p:tag name="ARTICULATE_PROJECT_OPEN" val="0"/>
  <p:tag name="MEKKOFORMATS" val="&lt;?xml version=&quot;1.0&quot; encoding=&quot;utf-8&quot;?&gt;&lt;MekkoFormats&gt;&lt;NumberFormat DecimalSeparator=&quot;.&quot; ThousandSeparator=&quot;,&quot; NegativeNumberFormat=&quot;1&quot; /&gt;&lt;/MekkoFormats&gt;"/>
  <p:tag name="THINKCELLPRESENTATIONDONOTDELETE" val="&lt;?xml version=&quot;1.0&quot; encoding=&quot;UTF-16&quot; standalone=&quot;yes&quot;?&gt;&lt;root reqver=&quot;23045&quot;&gt;&lt;version val=&quot;24165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540-720"/>
  <p:tag name="CDT_MASTERSHAPE2" val="12:0-0-540-720"/>
  <p:tag name="CDT_MASTERSHAPE3" val="57350:186,798-19,75-148,1732-700,25"/>
  <p:tag name="CDT_MASTERSHAPE4" val="11:0-42,5-76,20732-136,063"/>
  <p:tag name="CDT_MASTERSHAPE5" val="16:0-360-0,1250394-0,1250394"/>
  <p:tag name="CDT_MASTERSHAPE6" val="14:485,5-0-34-720"/>
  <p:tag name="CDT_MASTERSHAPE7" val="15:485,5-484,75-34-235,25"/>
  <p:tag name="CDT_MASTERSHAPE8" val="57351:304-19,75-30,95134-700,2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MdAVLokUCavHjlfDxKl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6QDkPDYpU6SVYsEd_lm0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3nCfSk.A0uB1XEc9MYAi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hH2ZC9u0WVHNQ22eix5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sn2SrYpNU6s642fE9Qa8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U0RgZz7UCUbVJrvBIUG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5reIfT90iQHeALdKong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z3_isrXOECkfB6Gs4QNa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dE5f1tqbESR74lju0I1iw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8Uq1PUgiUC51DHKEaLES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57359:0-0-326,75-720"/>
  <p:tag name="CDT_MASTERSHAPE2" val="57350:326,7501-19,75-116,9738-700,25"/>
  <p:tag name="CDT_MASTERSHAPE3" val="57351:295,7987-19,75-30,95134-700,25"/>
  <p:tag name="CDT_MASTERSHAPE4" val="8:0-575,5-63,37504-113,375"/>
  <p:tag name="CDT_MASTERSHAPE5" val="9:0-360-0,1250394-0,125039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7_RLU3.UG9lks0keJZ2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gI1wt_1ZEyxDXIZGbsv0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tVd2PWKEOO5kiLwyDp9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7WSF0w7IkeSz5KevKO24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1r_actBzUmpjD.qIBCHd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X2ZGgUH5kewuZJ9WZpgH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eUL2acnUSYZxP_D9.0v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rTTXOcAUOg82Vi03I4B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BvfSF5ayEadeYXgG5nBq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mwugoV9Ui7nXj5PCjMG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8:0-0-406,5005-720"/>
  <p:tag name="CDT_MASTERSHAPE2" val="57350:289,5268-19,75-116,9738-700,25"/>
  <p:tag name="CDT_MASTERSHAPE3" val="57351:406,5005-19,75-30,95134-700,25"/>
  <p:tag name="CDT_MASTERSHAPE4" val="12:0-575,5-63,37504-113,375"/>
  <p:tag name="CDT_MASTERSHAPE5" val="9:0-360-0,1250394-0,125039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vAwjnohk.F3Bwiv7b9Y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q3_9XVw0qEseQWbM9IY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hjMiHCx0CM3m29juBgp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9nsc.eeV0mhVi4_.mFVW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qCoE_FwwUKMTjZr0_n6d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4aSAObFEG.sykAVOi0D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Jq3E9yCUOHfIEwWECcm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rNcZTlYUm2W84gnHQ3n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0vRtGxPSEyqMyTrT_a.q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fAcVLvxkaJobmXySyIy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3:111,25-371,3751-374,25-348,625"/>
  <p:tag name="CDT_MASTERSHAPE2" val="2:0-0-99,87504-720"/>
  <p:tag name="CDT_MASTERSHAPE3" val="11:111,25-0-374,25-360"/>
  <p:tag name="CDT_MASTERSHAPE4" val="13:111,25-371,3751-374,25-348,62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tL04.8lUyi0wHw8tI6N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RVVfRxqU6JVjCnhlIxr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Ks8FeMEEC0.ENmG3ZVs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4K31T92kWy6pNCJ5tBW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xByGUXAC0yaqISBiGhZt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D_JyFf5F0WuoIl4fdKHn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fo1X.D8Uq4.yeXBmd2v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dt_IF80Ey9iCjSJO.aM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qnhb0UD0eaZugxI1vRN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eAEXOKzUagKSPIJC3Em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13:111,25-42,5-374,25-317,5"/>
  <p:tag name="CDT_MASTERSHAPE3" val="5:111,25-371,3751-374,25-348,62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WjrZhgat0Oq4lGBQJXTV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GmTnJevkiUbfZGoDLAr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wvBBQFQhUqkDGLsYWJuq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EdqjmhpUyFwlwDIc9DB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mJ4OhtnkOHb0iZp3qal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seV02CXqk2Kn2KVO68op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CBeL1wZ0OoP5jl3VixB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XoINsoIFEaDgjUW_0bME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87t2Z3uskqaUcPaab4g7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FhtPbxB02.Bhx2MJI1k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AihKp74oU2ESBkiYnwag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uMt5KR0mE9QFqWN6tD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Y.tCpFIEqCzSTfVz2Sg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fzNWfaUk6h4T01aU9kz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638P4pLNEyNOPjHH5s7M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Rhkd7qHUmfljlDObqFo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OtHENJPh0aP_.kbp67Cy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Et2DDaCU.hbYNclxz8J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WwVvthxkWS542Hwya_A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f5kXpu120eAQpkbfu3mj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0008-374,25-646,375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V.nF62jPUKsFujviFYBK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YSy1vSH0S5K_4pdNtwH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Xw9KkbSk2ejdCxKYXov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EFi2uMakKk_OQR_dWZr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tBovdv_U6nycff00IgE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NzaKGTig0avIbCTfpvM4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uv0DZOF0ii38WUGKYkj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thaAvQ8ESL96q7NY2I8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p0vaCuEgEe9jt_wTYSEv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aEDMBU4kO2jSZ.yghxL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53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d9EKTKKUm.bWMWb5Su.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4r3fpzqfEGSni3fRRqLV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Reslqr2EGjzTu.1bjmW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aTiUKjD0G6DvHzqOjd0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lGpYEe6EqQjoGni3AU.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s._afTEkqqXbscMrrYu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4Y9QZzg2EmHs3_Lu2wgq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6lHyWibdUOJaZL8CqSXl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6cy0MPhFUe5ba1.p1hrO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0Pwj4UZmU.kR0Hn82le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317,5"/>
  <p:tag name="CDT_MASTERSHAPE3" val="4:111,25-371,375-374,25-317,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yyjmW7cUmJHR9LLL77t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u5u9wxDE.7bU_8fl43O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WK8Cypo5UGGqD0JbVNXf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6r_OfDBUC.t_AOdHRVP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eBcCRReIk2r.cmTjPokm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FfiHerp0qgS_CgLpaENQ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W7A33b_gE.BhdTQZv0FQ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rgKYWsbtEqD0KScNACIt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7jMTYO7YEiKGi8Sbj_dA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L9fA41gkyr9FzObIC.a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646,3751"/>
  <p:tag name="CDT_MASTERSHAPE3" val="13:304-42,5-181,5-646,375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WimJlLJEmCBjaAm.JAT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PSl7oFfQEybYjkJVPu_6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TYRmCHGEaOI9q6tLjgX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xmKMMQ_0.w2_ko9pzxH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r3nZ.4dvUKknJCtOB_jw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hLvKtLF0aXl6xxLLmBB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mm.D1R2UakNLceKQZJ7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1NBj6aIb0qtFGCi7dRRw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VNaGWIUkU.8Ci7h76uG2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tz5O3TrUmHiQfYR9jQj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204,0945"/>
  <p:tag name="CDT_MASTERSHAPE3" val="13:111,25-257,9528-374,25-215,4222"/>
  <p:tag name="CDT_MASTERSHAPE4" val="12:111,25-484,75-374,25-204,12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ad.yOn.EKcC5gC8Ezog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FfiHerp0qgS_CgLpaEN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3R9wc9v00excRgvDxCSU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c_0DXV5U.IFCkPUCXYX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FAULT_SLIDE" val="True"/>
  <p:tag name="CDT_SLIDE_NAME_ENG" val="Contact slide"/>
  <p:tag name="CDT_SLIDE_NAME_FRE" val="Contact slide"/>
  <p:tag name="CDT_SLIDE_NAME_GER" val="Kontaktfolie"/>
  <p:tag name="CDT_SLIDE_NAME_SPA" val="Contact slide"/>
  <p:tag name="CDT_SLIDE_NAME_ITA" val="Contact slide"/>
  <p:tag name="CDT_INTERSECT_SLIDE" val="False"/>
  <p:tag name="CDT_NAVBARONTHISSLIDE" val="True"/>
  <p:tag name="CDT_DESIGNS_NAME" val="Siemens 2013 – 4:3"/>
  <p:tag name="CDT_MASTERS_NAME" val="Image + Index/Contact"/>
  <p:tag name="CDT_LAYOUT_TYPE" val="32"/>
  <p:tag name="CDT_ORIGINAL_DESIGNS_NAME" val="Siemens 2013 – 4:3"/>
  <p:tag name="CDT_ORIGINAL_MASTERS_NAME" val="Image + Index/Contact"/>
  <p:tag name="CDT_ORIGINAL_LAYOUT_TYPE" val="32"/>
  <p:tag name="ARTICULATE_SLIDE_THUMBNAIL_REFRESH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TARGETSHAPE_NEW" val="18"/>
  <p:tag name="CDT_PROT" val="3"/>
  <p:tag name="CDT_PROT_TOP" val="0"/>
  <p:tag name="CDT_PROT_LEFT" val="0"/>
  <p:tag name="CDT_PROT_WIDTH" val="720"/>
  <p:tag name="CDT_PROT_HEIGHT" val="99,8750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4"/>
  <p:tag name="CDT_TARGETSHAPE_NEW" val="12"/>
  <p:tag name="CDT_PROT" val="3"/>
  <p:tag name="CDT_PROT_TOP" val="111,25"/>
  <p:tag name="CDT_PROT_LEFT" val="371,3751"/>
  <p:tag name="CDT_PROT_WIDTH" val="348,625"/>
  <p:tag name="CDT_PROT_HEIGHT" val="374,2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4"/>
  <p:tag name="CDT_PROT" val="3"/>
  <p:tag name="CDT_PROT_TOP" val="440,6256"/>
  <p:tag name="CDT_PROT_LEFT" val="371,3751"/>
  <p:tag name="CDT_PROT_WIDTH" val="348,625"/>
  <p:tag name="CDT_PROT_HEIGHT" val="44,874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317,5"/>
  <p:tag name="CDT_MASTERSHAPE3" val="4:111,25-371,375-181,375-317,5"/>
  <p:tag name="CDT_MASTERSHAPE4" val="5:303,9999-42,5-181,5-317,5"/>
  <p:tag name="CDT_MASTERSHAPE5" val="6:304-371,375-181,5-317,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10"/>
  <p:tag name="CDT_PROT" val="3"/>
  <p:tag name="CDT_PROT_TOP" val="485,5"/>
  <p:tag name="CDT_PROT_LEFT" val="720"/>
  <p:tag name="CDT_PROT_WIDTH" val="0,1250394"/>
  <p:tag name="CDT_PROT_HEIGHT" val="0,125039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4:111,25-586,8279-374,25-102,04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533"/>
  <p:tag name="CDT_MASTERSHAPE3" val="5:111,25-586,8279-374,25-102,047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-42,5-374,25-260,6249"/>
  <p:tag name="CDT_MASTERSHAPE3" val="13:111,25-314,4999-374,25-261,0001"/>
  <p:tag name="CDT_MASTERSHAPE4" val="7:111,25-586,8279-374,25-102,04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533"/>
  <p:tag name="CDT_MASTERSHAPE3" val="13:304-42,5-181,5-533"/>
  <p:tag name="CDT_MASTERSHAPE4" val="7:111,25-586,8279-374,25-102,04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2:0-0-99,87504-720"/>
  <p:tag name="CDT_MASTERSHAPE2" val="3:111,2501-42,5-181,375-260,6249"/>
  <p:tag name="CDT_MASTERSHAPE3" val="13:111,2501-314,4998-181,375-261,0002"/>
  <p:tag name="CDT_MASTERSHAPE4" val="12:304-42,5-181,5-260,6249"/>
  <p:tag name="CDT_MASTERSHAPE5" val="15:304-314,4999-181,5-261,0001"/>
  <p:tag name="CDT_MASTERSHAPE6" val="9:111,25-586,8279-374,25-102,047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7:0-0-99,87504-720"/>
  <p:tag name="CDT_MASTERSHAPE2" val="13:519,5906-0-20,40945-200,7495"/>
  <p:tag name="CDT_MASTERSHAPE3" val="9:485,5-0-34-720"/>
  <p:tag name="CDT_MASTERSHAPE4" val="3079:111,25-42,50008-374,25-646,3751"/>
  <p:tag name="CDT_MASTERSHAPE5" val="12:519,5906-0-20,40945-98,37409"/>
  <p:tag name="CDT_MASTERSHAPE6" val="14:519,5906-212,1243-20,40945-507,8756"/>
  <p:tag name="CDT_MASTERSHAPE7" val="11:0-575,5001-63,50016-113,375"/>
  <p:tag name="CDT_MASTERSHAPE8" val="3078:0-0-99,87504-720"/>
  <p:tag name="CDT_MASTERSHAPE9" val="31:0-360-0,1250394-0,1250394"/>
  <p:tag name="CDT_MASTERSHAPE10" val="29:0-0-0-0"/>
  <p:tag name="CDT_MASTERSHAPE11" val="30:0-0-0-0"/>
  <p:tag name="CDT_MASTERSHAPE12" val="3072:0-0-0-0"/>
  <p:tag name="CDT_MASTERSHAPE13" val="3073:0-0-0-0"/>
  <p:tag name="CDT_MASTERSHAPE14" val="3074:0-0-0-0"/>
  <p:tag name="CDT_MASTERSHAPE15" val="3075:0-0-0-0"/>
  <p:tag name="CDT_MASTERSHAPE16" val="3076:0-0-0-0"/>
  <p:tag name="CDT_MASTERSHAPE17" val="3077:0-0-0-0"/>
  <p:tag name="CDT_MASTERSHAPE18" val="3080:0-0-0-0"/>
  <p:tag name="CDT_MASTERSHAPE19" val="3081:0-0-0-0"/>
  <p:tag name="CDT_MASTERSHAPE20" val="3082:0-0-0-0"/>
  <p:tag name="CDT_MASTERSHAPE21" val="3083:0-0-0-0"/>
  <p:tag name="CDT_MASTERSHAPE22" val="3084:0-0-0-0"/>
  <p:tag name="CDT_MASTERSHAPE23" val="3085:0-0-0-0"/>
  <p:tag name="CDT_MASTERSHAPE24" val="3086:0-0-0-0"/>
  <p:tag name="CDT_MASTERSHAPE25" val="3087:0-0-0-0"/>
  <p:tag name="CDT_MASTERSHAPE26" val="3088:0-0-0-0"/>
  <p:tag name="CDT_MASTERSHAPE27" val="3089:0-0-0-0"/>
  <p:tag name="CDT_MASTERSHAPE28" val="3090:0-0-0-0"/>
  <p:tag name="CDT_MASTERSHAPE29" val="3091:0-0-0-0"/>
  <p:tag name="CDT_MASTERSHAPE30" val="3092:0-0-0-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906"/>
  <p:tag name="CDT_PROT_LEFT" val="0"/>
  <p:tag name="CDT_PROT_WIDTH" val="200,7495"/>
  <p:tag name="CDT_PROT_HEIGHT" val="20,4094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720"/>
  <p:tag name="CDT_PROT_HEIGHT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906"/>
  <p:tag name="CDT_PROT_LEFT" val="0"/>
  <p:tag name="CDT_PROT_WIDTH" val="98,37409"/>
  <p:tag name="CDT_PROT_HEIGHT" val="20,4094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906"/>
  <p:tag name="CDT_PROT_LEFT" val="212,1243"/>
  <p:tag name="CDT_PROT_WIDTH" val="507,8756"/>
  <p:tag name="CDT_PROT_HEIGHT" val="20,409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5"/>
  <p:tag name="CDT_PROT_TOP" val="190,6199"/>
  <p:tag name="CDT_PROT_LEFT" val="19,75"/>
  <p:tag name="CDT_PROT_WIDTH" val="700,25"/>
  <p:tag name="CDT_PROT_HEIGHT" val="148,17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720"/>
  <p:tag name="CDT_PROT_HEIGHT" val="99,875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5"/>
  <p:tag name="CDT_PROT_TOP" val="190,6199"/>
  <p:tag name="CDT_PROT_LEFT" val="19,75"/>
  <p:tag name="CDT_PROT_WIDTH" val="700,25"/>
  <p:tag name="CDT_PROT_HEIGHT" val="148,173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6"/>
  <p:tag name="CDT_TARGETSHAPE_NEW" val="2"/>
  <p:tag name="CDT_PROT" val="3"/>
  <p:tag name="CDT_PROT_TOP" val="0"/>
  <p:tag name="CDT_PROT_LEFT" val="360"/>
  <p:tag name="CDT_PROT_WIDTH" val="0,1250394"/>
  <p:tag name="CDT_PROT_HEIGHT" val="0,125039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71,3751"/>
  <p:tag name="CDT_PROT_WIDTH" val="348,625"/>
  <p:tag name="CDT_PROT_HEIGHT" val="374,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PROT" val="2"/>
  <p:tag name="CDT_PROT_TOP" val="111,25"/>
  <p:tag name="CDT_PROT_LEFT" val="371,3751"/>
  <p:tag name="CDT_PROT_WIDTH" val="348,625"/>
  <p:tag name="CDT_PROT_HEIGHT" val="374,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71,3751"/>
  <p:tag name="CDT_PROT_WIDTH" val="348,625"/>
  <p:tag name="CDT_PROT_HEIGHT" val="374,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PROT" val="2"/>
  <p:tag name="CDT_PROT_TOP" val="111,25"/>
  <p:tag name="CDT_PROT_LEFT" val="371,3751"/>
  <p:tag name="CDT_PROT_WIDTH" val="348,625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317,5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2"/>
  <p:tag name="CDT_PROT_TOP" val="111,25"/>
  <p:tag name="CDT_PROT_LEFT" val="42,50008"/>
  <p:tag name="CDT_PROT_WIDTH" val="646,3751"/>
  <p:tag name="CDT_PROT_HEIGHT" val="374,2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2"/>
  <p:tag name="CDT_PROT_TOP" val="111,25"/>
  <p:tag name="CDT_PROT_LEFT" val="371,3751"/>
  <p:tag name="CDT_PROT_WIDTH" val="348,62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0008"/>
  <p:tag name="CDT_PROT_WIDTH" val="646,3751"/>
  <p:tag name="CDT_PROT_HEIGHT" val="374,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533"/>
  <p:tag name="CDT_PROT_HEIGHT" val="374,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317,5"/>
  <p:tag name="CDT_PROT_HEIGHT" val="374,2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1,375"/>
  <p:tag name="CDT_PROT_WIDTH" val="317,5"/>
  <p:tag name="CDT_PROT_HEIGHT" val="374,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317,5"/>
  <p:tag name="CDT_PROT_HEIGHT" val="374,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PROT" val="2"/>
  <p:tag name="CDT_PROT_TOP" val="0"/>
  <p:tag name="CDT_PROT_LEFT" val="0"/>
  <p:tag name="CDT_PROT_WIDTH" val="720"/>
  <p:tag name="CDT_PROT_HEIGHT" val="99,8750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2,5"/>
  <p:tag name="CDT_PROT_WIDTH" val="646,3751"/>
  <p:tag name="CDT_PROT_HEIGHT" val="181,3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2,5"/>
  <p:tag name="CDT_PROT_WIDTH" val="646,3751"/>
  <p:tag name="CDT_PROT_HEIGHT" val="181,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204,0945"/>
  <p:tag name="CDT_PROT_HEIGHT" val="374,2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57,9528"/>
  <p:tag name="CDT_PROT_WIDTH" val="215,4222"/>
  <p:tag name="CDT_PROT_HEIGHT" val="374,2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84,75"/>
  <p:tag name="CDT_PROT_WIDTH" val="204,125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2,5"/>
  <p:tag name="CDT_PROT_WIDTH" val="317,5"/>
  <p:tag name="CDT_PROT_HEIGHT" val="181,37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1,375"/>
  <p:tag name="CDT_PROT_WIDTH" val="317,5"/>
  <p:tag name="CDT_PROT_HEIGHT" val="181,3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8:0-0-326,7-720"/>
  <p:tag name="CDT_MASTERSHAPE2" val="14:0-0-326,7-720"/>
  <p:tag name="CDT_MASTERSHAPE3" val="57350:326,7-19,75-116,9738-700,25"/>
  <p:tag name="CDT_MASTERSHAPE4" val="57351:295,7487-19,75-30,95134-700,25"/>
  <p:tag name="CDT_MASTERSHAPE5" val="11:0-42,5-76,20732-136,063"/>
  <p:tag name="CDT_MASTERSHAPE6" val="10:485,5-0-34-720"/>
  <p:tag name="CDT_MASTERSHAPE7" val="2:485,5-484,75-34-235,25"/>
  <p:tag name="CDT_MASTERSHAPE8" val="15:0-360-0,1250394-0,125039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3,9999"/>
  <p:tag name="CDT_PROT_LEFT" val="42,5"/>
  <p:tag name="CDT_PROT_WIDTH" val="317,5"/>
  <p:tag name="CDT_PROT_HEIGHT" val="181,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1,375"/>
  <p:tag name="CDT_PROT_WIDTH" val="317,5"/>
  <p:tag name="CDT_PROT_HEIGHT" val="181,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586,8279"/>
  <p:tag name="CDT_PROT_WIDTH" val="102,0471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533"/>
  <p:tag name="CDT_PROT_HEIGHT" val="374,2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586,8279"/>
  <p:tag name="CDT_PROT_WIDTH" val="102,0471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2,5"/>
  <p:tag name="CDT_PROT_WIDTH" val="260,6249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14,4999"/>
  <p:tag name="CDT_PROT_WIDTH" val="261,0001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406,08-720"/>
  <p:tag name="CDT_MASTERSHAPE2" val="12:0-0-406,08-720"/>
  <p:tag name="CDT_MASTERSHAPE3" val="57350:289,1062-19,75-116,9738-700,25"/>
  <p:tag name="CDT_MASTERSHAPE4" val="57351:406,08-19,75-30,95134-700,25"/>
  <p:tag name="CDT_MASTERSHAPE5" val="11:0-42,5-76,20732-136,063"/>
  <p:tag name="CDT_MASTERSHAPE6" val="16:0-360-0,1250394-0,1250394"/>
  <p:tag name="CDT_MASTERSHAPE7" val="10:485,5-0-34-720"/>
  <p:tag name="CDT_MASTERSHAPE8" val="15:485,5-484,75-34-235,2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586,8279"/>
  <p:tag name="CDT_PROT_WIDTH" val="102,0471"/>
  <p:tag name="CDT_PROT_HEIGHT" val="374,2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2,5"/>
  <p:tag name="CDT_PROT_WIDTH" val="533"/>
  <p:tag name="CDT_PROT_HEIGHT" val="181,37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2,5"/>
  <p:tag name="CDT_PROT_WIDTH" val="533"/>
  <p:tag name="CDT_PROT_HEIGHT" val="181,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586,8279"/>
  <p:tag name="CDT_PROT_WIDTH" val="102,0471"/>
  <p:tag name="CDT_PROT_HEIGHT" val="374,2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720"/>
  <p:tag name="CDT_PROT_HEIGHT" val="99,8750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2,5"/>
  <p:tag name="CDT_PROT_WIDTH" val="260,6249"/>
  <p:tag name="CDT_PROT_HEIGHT" val="181,3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314,4998"/>
  <p:tag name="CDT_PROT_WIDTH" val="261,0002"/>
  <p:tag name="CDT_PROT_HEIGHT" val="181,37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2,5"/>
  <p:tag name="CDT_PROT_WIDTH" val="260,6249"/>
  <p:tag name="CDT_PROT_HEIGHT" val="181,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14,4999"/>
  <p:tag name="CDT_PROT_WIDTH" val="261,0001"/>
  <p:tag name="CDT_PROT_HEIGHT" val="181,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4:3"/>
  <p:tag name="CDT_MASTERSHAPE1" val="9:0-0-540-720"/>
  <p:tag name="CDT_MASTERSHAPE2" val="12:0-0-540-720"/>
  <p:tag name="CDT_MASTERSHAPE3" val="57350:190,6199-19,75-148,1732-700,25"/>
  <p:tag name="CDT_MASTERSHAPE4" val="11:0-42,5-76,20732-136,063"/>
  <p:tag name="CDT_MASTERSHAPE5" val="16:0-360-0,1250394-0,1250394"/>
  <p:tag name="CDT_MASTERSHAPE6" val="10:485,5-0-34-720"/>
  <p:tag name="CDT_MASTERSHAPE7" val="14:485,5-484,75-34-235,25"/>
  <p:tag name="CDT_MASTERSHAPE8" val="57351:190,62-19,75-30,95134-700,2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586,8279"/>
  <p:tag name="CDT_PROT_WIDTH" val="102,0471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4:3"/>
  <p:tag name="CDT_MASTERS_NAME" val="Image + Index/Contact"/>
  <p:tag name="CDT_LAYOUT_TYPE" val="32"/>
  <p:tag name="CDT_ORIGINAL_DESIGNS_NAME" val="Siemens 2013 – 4:3"/>
  <p:tag name="CDT_ORIGINAL_MASTERS_NAME" val="Image + Index/Contact"/>
  <p:tag name="CDT_ORIGINAL_LAYOUT_TYPE" val="32"/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INBULLETSACTIVATED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rgbUN_oUesg7WMefl2C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R2FLiDtT0yc1Lf_btnvm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1AOkG9gEeOLLapeXaI4A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err="1" smtClean="0">
            <a:solidFill>
              <a:schemeClr val="tx1"/>
            </a:solidFill>
          </a:defRPr>
        </a:defPPr>
      </a:lstStyle>
    </a:spDef>
    <a:lnDef>
      <a:spPr bwMode="auto">
        <a:solidFill>
          <a:schemeClr val="tx2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spcBef>
            <a:spcPts val="300"/>
          </a:spcBef>
          <a:buClr>
            <a:schemeClr val="accent1"/>
          </a:buClr>
          <a:defRPr sz="1200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5F87"/>
    </a:custClr>
    <a:custClr name="Siemens Accent Blue light">
      <a:srgbClr val="50BED7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One object (large)</Name>
  <PpLayout>16</PpLayout>
  <Index>10</Index>
</p4ppTags>
</file>

<file path=customXml/item10.xml><?xml version="1.0" encoding="utf-8"?>
<p4ppTags>
  <Name>Title fullscreen (big bar down)</Name>
  <PpLayout>1</PpLayout>
  <Index>3</Index>
</p4ppTags>
</file>

<file path=customXml/item11.xml><?xml version="1.0" encoding="utf-8"?>
<p4ppTags>
  <Name>Text + Index</Name>
  <PpLayout>32</PpLayout>
  <Index>8</Index>
</p4ppTags>
</file>

<file path=customXml/item12.xml><?xml version="1.0" encoding="utf-8"?>
<p4ppTags/>
</file>

<file path=customXml/item13.xml><?xml version="1.0" encoding="utf-8"?>
<p4ppTags>
  <Name>Four objects + Navigation</Name>
  <PpLayout>32</PpLayout>
  <Index>20</Index>
</p4ppTags>
</file>

<file path=customXml/item14.xml><?xml version="1.0" encoding="utf-8"?>
<p4ppTags>
  <Name>One object (small) + Navigation</Name>
  <PpLayout>32</PpLayout>
  <Index>17</Index>
</p4ppTags>
</file>

<file path=customXml/item15.xml><?xml version="1.0" encoding="utf-8"?>
<p4ppTags>
  <Name>Three columns</Name>
  <PpLayout>32</PpLayout>
  <Index>14</Index>
</p4ppTags>
</file>

<file path=customXml/item16.xml><?xml version="1.0" encoding="utf-8"?>
<p4ppTags>
  <Name>Title (big bar down)</Name>
  <PpLayout>1</PpLayout>
  <Index>1</Index>
</p4ppTags>
</file>

<file path=customXml/item17.xml><?xml version="1.0" encoding="utf-8"?>
<p4ppTags>
  <Name>One object (small)</Name>
  <PpLayout>16</PpLayout>
  <Index>11</Index>
</p4ppTags>
</file>

<file path=customXml/item18.xml><?xml version="1.0" encoding="utf-8"?>
<p4ppTags>
  <Name>Two rows + Navigation</Name>
  <PpLayout>32</PpLayout>
  <Index>19</Index>
</p4ppTags>
</file>

<file path=customXml/item2.xml><?xml version="1.0" encoding="utf-8"?>
<p4ppTags>
  <Name>Four objects</Name>
  <PpLayout>24</PpLayout>
  <Index>15</Index>
</p4ppTags>
</file>

<file path=customXml/item3.xml><?xml version="1.0" encoding="utf-8"?>
<p4ppTags>
  <Name>Two columns + Navigation</Name>
  <PpLayout>32</PpLayout>
  <Index>18</Index>
</p4ppTags>
</file>

<file path=customXml/item4.xml><?xml version="1.0" encoding="utf-8"?>
<p4ppTags>
  <Name>Two rows</Name>
  <PpLayout>32</PpLayout>
  <Index>13</Index>
</p4ppTags>
</file>

<file path=customXml/item5.xml><?xml version="1.0" encoding="utf-8"?>
<p4ppTags>
  <Name>1_Two rows</Name>
  <PpLayout>32</PpLayout>
  <Index>14</Index>
</p4ppTags>
</file>

<file path=customXml/item6.xml><?xml version="1.0" encoding="utf-8"?>
<p4ppTags>
  <Name>Free Content</Name>
  <PpLayout>11</PpLayout>
  <Index>9</Index>
</p4ppTags>
</file>

<file path=customXml/item7.xml><?xml version="1.0" encoding="utf-8"?>
<p4ppTags>
  <Name>Title fullscreen (big bar down)</Name>
  <PpLayout>1</PpLayout>
  <Index>3</Index>
</p4ppTags>
</file>

<file path=customXml/item8.xml><?xml version="1.0" encoding="utf-8"?>
<p4ppTags>
  <Name>Two columns</Name>
  <PpLayout>29</PpLayout>
  <Index>12</Index>
</p4ppTags>
</file>

<file path=customXml/item9.xml><?xml version="1.0" encoding="utf-8"?>
<p4ppTags>
  <Name>Free Content + Navigation</Name>
  <PpLayout>32</PpLayout>
  <Index>16</Index>
</p4ppTags>
</file>

<file path=customXml/itemProps1.xml><?xml version="1.0" encoding="utf-8"?>
<ds:datastoreItem xmlns:ds="http://schemas.openxmlformats.org/officeDocument/2006/customXml" ds:itemID="{AA004A45-EFAF-4A9B-8FAF-B6FACA8B75CE}">
  <ds:schemaRefs/>
</ds:datastoreItem>
</file>

<file path=customXml/itemProps10.xml><?xml version="1.0" encoding="utf-8"?>
<ds:datastoreItem xmlns:ds="http://schemas.openxmlformats.org/officeDocument/2006/customXml" ds:itemID="{5BA53C14-D0D6-4E0E-8CEC-C4D92ABA7593}">
  <ds:schemaRefs/>
</ds:datastoreItem>
</file>

<file path=customXml/itemProps11.xml><?xml version="1.0" encoding="utf-8"?>
<ds:datastoreItem xmlns:ds="http://schemas.openxmlformats.org/officeDocument/2006/customXml" ds:itemID="{3FF35072-9787-4395-B0AC-06796F4EB77F}">
  <ds:schemaRefs/>
</ds:datastoreItem>
</file>

<file path=customXml/itemProps12.xml><?xml version="1.0" encoding="utf-8"?>
<ds:datastoreItem xmlns:ds="http://schemas.openxmlformats.org/officeDocument/2006/customXml" ds:itemID="{EB8A4E2E-2B8F-4B71-A368-F18362B0C85F}">
  <ds:schemaRefs/>
</ds:datastoreItem>
</file>

<file path=customXml/itemProps13.xml><?xml version="1.0" encoding="utf-8"?>
<ds:datastoreItem xmlns:ds="http://schemas.openxmlformats.org/officeDocument/2006/customXml" ds:itemID="{588D3410-A9B4-4548-8C7E-BC26DA73704D}">
  <ds:schemaRefs/>
</ds:datastoreItem>
</file>

<file path=customXml/itemProps14.xml><?xml version="1.0" encoding="utf-8"?>
<ds:datastoreItem xmlns:ds="http://schemas.openxmlformats.org/officeDocument/2006/customXml" ds:itemID="{D76D7041-CBAA-47E6-9D26-EFF89B25F35C}">
  <ds:schemaRefs/>
</ds:datastoreItem>
</file>

<file path=customXml/itemProps15.xml><?xml version="1.0" encoding="utf-8"?>
<ds:datastoreItem xmlns:ds="http://schemas.openxmlformats.org/officeDocument/2006/customXml" ds:itemID="{BC34F54B-3874-4AF0-9415-8D255EF26171}">
  <ds:schemaRefs/>
</ds:datastoreItem>
</file>

<file path=customXml/itemProps16.xml><?xml version="1.0" encoding="utf-8"?>
<ds:datastoreItem xmlns:ds="http://schemas.openxmlformats.org/officeDocument/2006/customXml" ds:itemID="{4D52A07D-AEDA-4C9C-B9A8-A2854A202710}">
  <ds:schemaRefs/>
</ds:datastoreItem>
</file>

<file path=customXml/itemProps17.xml><?xml version="1.0" encoding="utf-8"?>
<ds:datastoreItem xmlns:ds="http://schemas.openxmlformats.org/officeDocument/2006/customXml" ds:itemID="{1D21753F-2754-4ED2-A2CB-78BF3FB2865E}">
  <ds:schemaRefs/>
</ds:datastoreItem>
</file>

<file path=customXml/itemProps18.xml><?xml version="1.0" encoding="utf-8"?>
<ds:datastoreItem xmlns:ds="http://schemas.openxmlformats.org/officeDocument/2006/customXml" ds:itemID="{91321DA8-4787-42F9-B431-20BE2B8E8CFA}">
  <ds:schemaRefs/>
</ds:datastoreItem>
</file>

<file path=customXml/itemProps2.xml><?xml version="1.0" encoding="utf-8"?>
<ds:datastoreItem xmlns:ds="http://schemas.openxmlformats.org/officeDocument/2006/customXml" ds:itemID="{DF615B3B-0AA2-4A12-84A5-4A53F99B524E}">
  <ds:schemaRefs/>
</ds:datastoreItem>
</file>

<file path=customXml/itemProps3.xml><?xml version="1.0" encoding="utf-8"?>
<ds:datastoreItem xmlns:ds="http://schemas.openxmlformats.org/officeDocument/2006/customXml" ds:itemID="{37815CEA-42C4-4EBE-B2C5-949DF4BD96DF}">
  <ds:schemaRefs/>
</ds:datastoreItem>
</file>

<file path=customXml/itemProps4.xml><?xml version="1.0" encoding="utf-8"?>
<ds:datastoreItem xmlns:ds="http://schemas.openxmlformats.org/officeDocument/2006/customXml" ds:itemID="{B341031C-DF69-4A64-9B2B-12371A08AC58}">
  <ds:schemaRefs/>
</ds:datastoreItem>
</file>

<file path=customXml/itemProps5.xml><?xml version="1.0" encoding="utf-8"?>
<ds:datastoreItem xmlns:ds="http://schemas.openxmlformats.org/officeDocument/2006/customXml" ds:itemID="{9C85B323-8697-4319-B012-CB7EF0B99A9B}">
  <ds:schemaRefs/>
</ds:datastoreItem>
</file>

<file path=customXml/itemProps6.xml><?xml version="1.0" encoding="utf-8"?>
<ds:datastoreItem xmlns:ds="http://schemas.openxmlformats.org/officeDocument/2006/customXml" ds:itemID="{EB9694BB-221C-4E15-A7C9-203B766638CE}">
  <ds:schemaRefs/>
</ds:datastoreItem>
</file>

<file path=customXml/itemProps7.xml><?xml version="1.0" encoding="utf-8"?>
<ds:datastoreItem xmlns:ds="http://schemas.openxmlformats.org/officeDocument/2006/customXml" ds:itemID="{3C3C200F-7A0F-43B4-89A2-7EAC51E146B8}">
  <ds:schemaRefs/>
</ds:datastoreItem>
</file>

<file path=customXml/itemProps8.xml><?xml version="1.0" encoding="utf-8"?>
<ds:datastoreItem xmlns:ds="http://schemas.openxmlformats.org/officeDocument/2006/customXml" ds:itemID="{5DED66E8-CCCD-4A02-996E-D5D9017C22E0}">
  <ds:schemaRefs/>
</ds:datastoreItem>
</file>

<file path=customXml/itemProps9.xml><?xml version="1.0" encoding="utf-8"?>
<ds:datastoreItem xmlns:ds="http://schemas.openxmlformats.org/officeDocument/2006/customXml" ds:itemID="{08CF5312-C8CE-42A4-B96B-D9FCC95FBDB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814</Words>
  <Application>Microsoft Office PowerPoint</Application>
  <PresentationFormat>On-screen Show (4:3)</PresentationFormat>
  <Paragraphs>260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Verdana</vt:lpstr>
      <vt:lpstr>Wingdings</vt:lpstr>
      <vt:lpstr>ヒラギノ角ゴ Pro W3</vt:lpstr>
      <vt:lpstr>Siemens 2016 – 16:9</vt:lpstr>
      <vt:lpstr>think-cell Folie</vt:lpstr>
      <vt:lpstr>Siemens SOV –  A success story   Wind Europe Summit, Hamburg 2016</vt:lpstr>
      <vt:lpstr>Agenda</vt:lpstr>
      <vt:lpstr>Global Maritime and Aviation Solutions Dedicated in-house specialists</vt:lpstr>
      <vt:lpstr>SOV Concept  In general</vt:lpstr>
      <vt:lpstr>SOV Concept  In general</vt:lpstr>
      <vt:lpstr>SOV Operations  Service activities</vt:lpstr>
      <vt:lpstr>SOV Operations  Operations, Technicians and Material Workflow</vt:lpstr>
      <vt:lpstr>SOV Operations Efficiency – Staggered Shift Patterns</vt:lpstr>
      <vt:lpstr>SOV Operations Advantages Employing SOVs</vt:lpstr>
      <vt:lpstr>SOV Operations  Supporting assets – Daughter craft and helicopter</vt:lpstr>
      <vt:lpstr>SOV Operations Utilization and Transfers</vt:lpstr>
      <vt:lpstr>Thank  you</vt:lpstr>
      <vt:lpstr>SOV  Rethinking Logistics</vt:lpstr>
      <vt:lpstr>SOV – Characteristics</vt:lpstr>
    </vt:vector>
  </TitlesOfParts>
  <Company>SIEMENS AG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</dc:title>
  <dc:creator>Sylvia Orgus | i-pointing</dc:creator>
  <cp:lastModifiedBy>Media</cp:lastModifiedBy>
  <cp:revision>67</cp:revision>
  <cp:lastPrinted>2016-04-11T15:51:39Z</cp:lastPrinted>
  <dcterms:created xsi:type="dcterms:W3CDTF">2006-04-07T10:01:45Z</dcterms:created>
  <dcterms:modified xsi:type="dcterms:W3CDTF">2016-09-29T10:48:25Z</dcterms:modified>
  <dc:language>Deutsch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Release date">
    <vt:lpwstr>January 2016</vt:lpwstr>
  </property>
  <property fmtid="{D5CDD505-2E9C-101B-9397-08002B2CF9AE}" pid="4" name="Office version">
    <vt:lpwstr>2007/2010</vt:lpwstr>
  </property>
  <property fmtid="{D5CDD505-2E9C-101B-9397-08002B2CF9AE}" pid="5" name="Release version">
    <vt:lpwstr>1.0</vt:lpwstr>
  </property>
  <property fmtid="{D5CDD505-2E9C-101B-9397-08002B2CF9AE}" pid="6" name="ArticulateGUID">
    <vt:lpwstr>2EDDA17E-012D-4631-B75B-45160FB4C70D</vt:lpwstr>
  </property>
  <property fmtid="{D5CDD505-2E9C-101B-9397-08002B2CF9AE}" pid="7" name="ArticulatePath">
    <vt:lpwstr>SIE_PPT_2010_4x3_ENG_v1-0</vt:lpwstr>
  </property>
  <property fmtid="{D5CDD505-2E9C-101B-9397-08002B2CF9AE}" pid="8" name="_AdHocReviewCycleID">
    <vt:i4>2111639448</vt:i4>
  </property>
  <property fmtid="{D5CDD505-2E9C-101B-9397-08002B2CF9AE}" pid="9" name="_NewReviewCycle">
    <vt:lpwstr/>
  </property>
  <property fmtid="{D5CDD505-2E9C-101B-9397-08002B2CF9AE}" pid="10" name="_EmailSubject">
    <vt:lpwstr>WindEurope Summit 2016, Your speaker slots at the session "REDUCING THE COST OF ENERGY AND MAXIMISING THE WIND FARM LIFETIME", reply RCW 08-07-2016</vt:lpwstr>
  </property>
  <property fmtid="{D5CDD505-2E9C-101B-9397-08002B2CF9AE}" pid="11" name="_AuthorEmail">
    <vt:lpwstr>rene_cornelis.wigmans@siemens.com</vt:lpwstr>
  </property>
  <property fmtid="{D5CDD505-2E9C-101B-9397-08002B2CF9AE}" pid="12" name="_AuthorEmailDisplayName">
    <vt:lpwstr>Wigmans, Rene Cornelis (PS WP PL MAS)</vt:lpwstr>
  </property>
</Properties>
</file>