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3" r:id="rId2"/>
    <p:sldId id="267" r:id="rId3"/>
    <p:sldId id="270" r:id="rId4"/>
    <p:sldId id="281" r:id="rId5"/>
    <p:sldId id="271" r:id="rId6"/>
    <p:sldId id="272" r:id="rId7"/>
    <p:sldId id="290" r:id="rId8"/>
    <p:sldId id="286" r:id="rId9"/>
    <p:sldId id="288" r:id="rId10"/>
    <p:sldId id="289" r:id="rId11"/>
    <p:sldId id="278" r:id="rId12"/>
    <p:sldId id="275" r:id="rId13"/>
  </p:sldIdLst>
  <p:sldSz cx="9072563" cy="6858000"/>
  <p:notesSz cx="6669088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>
          <p15:clr>
            <a:srgbClr val="A4A3A4"/>
          </p15:clr>
        </p15:guide>
        <p15:guide id="2" pos="2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3AA"/>
    <a:srgbClr val="00869C"/>
    <a:srgbClr val="B2B2B2"/>
    <a:srgbClr val="008CA5"/>
    <a:srgbClr val="007E9C"/>
    <a:srgbClr val="009DD9"/>
    <a:srgbClr val="008CAF"/>
    <a:srgbClr val="008CFF"/>
    <a:srgbClr val="008CA2"/>
    <a:srgbClr val="008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4" autoAdjust="0"/>
    <p:restoredTop sz="86427" autoAdjust="0"/>
  </p:normalViewPr>
  <p:slideViewPr>
    <p:cSldViewPr snapToObjects="1">
      <p:cViewPr varScale="1">
        <p:scale>
          <a:sx n="80" d="100"/>
          <a:sy n="80" d="100"/>
        </p:scale>
        <p:origin x="498" y="78"/>
      </p:cViewPr>
      <p:guideLst>
        <p:guide orient="horz" pos="4065"/>
        <p:guide pos="246"/>
      </p:guideLst>
    </p:cSldViewPr>
  </p:slideViewPr>
  <p:outlineViewPr>
    <p:cViewPr>
      <p:scale>
        <a:sx n="33" d="100"/>
        <a:sy n="33" d="100"/>
      </p:scale>
      <p:origin x="0" y="319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9" d="100"/>
          <a:sy n="69" d="100"/>
        </p:scale>
        <p:origin x="-2676" y="-7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6866" y="1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B0A1D-AB0D-4DC7-A906-F8CC6CF68B61}" type="datetimeFigureOut">
              <a:rPr lang="de-DE" smtClean="0"/>
              <a:pPr/>
              <a:t>27.09.2016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6866" y="9429751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8DB93-4CD4-4D02-9C92-AA62B06EC50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188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8" y="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1FE86-69F7-453F-A2B2-C640B3969CBD}" type="datetimeFigureOut">
              <a:rPr lang="de-DE" smtClean="0"/>
              <a:pPr/>
              <a:t>27.09.2016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25" y="744538"/>
            <a:ext cx="49228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8" y="9430092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511F6-9D2B-487B-BA54-A818DD3AB5A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336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10731" y="1700984"/>
            <a:ext cx="8751095" cy="20160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4400" b="1"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07212" y="3858005"/>
            <a:ext cx="8751095" cy="10831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Unterüberschrift</a:t>
            </a:r>
          </a:p>
        </p:txBody>
      </p:sp>
      <p:cxnSp>
        <p:nvCxnSpPr>
          <p:cNvPr id="29" name="Gerade Verbindung 28"/>
          <p:cNvCxnSpPr/>
          <p:nvPr userDrawn="1"/>
        </p:nvCxnSpPr>
        <p:spPr>
          <a:xfrm>
            <a:off x="212823" y="1196752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832" y="188640"/>
            <a:ext cx="6501431" cy="938660"/>
          </a:xfrm>
          <a:prstGeom prst="rect">
            <a:avLst/>
          </a:prstGeom>
        </p:spPr>
      </p:pic>
      <p:cxnSp>
        <p:nvCxnSpPr>
          <p:cNvPr id="8" name="Gerade Verbindung 7"/>
          <p:cNvCxnSpPr/>
          <p:nvPr userDrawn="1"/>
        </p:nvCxnSpPr>
        <p:spPr>
          <a:xfrm>
            <a:off x="212823" y="6421902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kacheln_PPoint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2768" y="4372316"/>
            <a:ext cx="1932506" cy="1935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grpSp>
        <p:nvGrpSpPr>
          <p:cNvPr id="9" name="Gruppieren 8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0" name="Gerade Verbindung 9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2" name="Grafik 11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4" name="Grafik 13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1" name="Gerade Verbindung 10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4" name="Grafik 13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5" name="Grafik 14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5" name="Grafik 4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recht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5" name="Grafik 4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+Logo link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0" name="Gerade Verbindung 9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2" name="Grafik 11" descr="Schriftzug 1.jpg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6" name="Grafik 15" descr="Schriftzug 2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572500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rechts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7581034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nach Deckblatt B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data:image/jpeg;base64,/9j/4AAQSkZJRgABAQAAAQABAAD/2wCEAAkGBxQTEhQUExQWFhUXFhkbFRgVFx8cHxwgHBcdICAgHx0eHCggICIlHCAeJDEjJSkrLi4uGB8zODMsNyguLisBCgoKDg0OFxAPFiwcHSU3My43NSstLCs2Nzc3NzI3NzE3NS0sLCwsNywvMzcsNDQxLDcsLissKzEsLC00NSwsLP/AABEIALsAyAMBIgACEQEDEQH/xAAcAAACAgMBAQAAAAAAAAAAAAAABQYHAgMEAQj/xABMEAACAQMBBAQIDAMGBQQDAQABAgMABBEhBRIxQQYTUWEHFCIycYGR0RYjM0JSU1RykpOhsWKywRUkQ3OComOU0uHwZHSDo5WztDT/xAAaAQEAAwADAAAAAAAAAAAAAAAAAgQFAQMG/8QALREBAAIBAgQDBgcAAAAAAAAAAAECEQMEBRIhURQxwQYycaGx4RMVI0GR0fD/2gAMAwEAAhEDEQA/ALxooooCiiigKKKKAorTd3SRIXkdURRlmYgAekmoBtrwrwjK2UTXTfWE7kQ/1kEt6FHrFBYtct/tGKFd6aVIx2uwX9zVFbU6abQuZDFLP1CsuUFqN3OvlDfOWyNOGONKl2ZFvb5Xff6UhLt7WyaC4r/wo7MiBPjIfH1Ss/6qMUvl8LVvruW12/f1ar/O4P6VWV5bh43j5MpA9Y99a9kT78MbHjugH0jQ0FiP4XDy2fMdecsY09Wde79aYbK8Ik1zH1kOzpGXeZctPGNVOCDz491VtUu8GYxaP/7ib+c0El+GlyPO2bKf8ueNv5itZW3hJtTvCWK5h3GKuZIWKqwxkM6byAjPbWU8wRWdvNVSzegDJ/SkvQaFls4mbR5d6Z/vSsXP70E52Rt+2uhm3nil+44J9nGmVV9tLo9bTkNJChccHA3XB7Q64YHvzSro1tTaAEklvMJ7dZCkMd2SWdU0LCYajLZxvK2QAc0FrUVGdh9NIZ3EMqvbXB4RTDG9/luPJkH3TntAqTUBRRRQFFFFAUUUUBRRRQFFFR/pj0wttnRdZO2WbPVxrq7nsA7O/gM0Du5uEjVnkYKijLMxwAO8mqv6U+F4AOuzouv3fOnbzB91fOcjjyHpqEbd2pdbTkEl4dyEHMdqhO6O9z84+kezhWaKAAAMAcAKDXd3T3pWa5mNxnVAdI1z9GPgPSda2ilcsfi7GRBmJtZVHzT9JR+49dMkcEAg5B1BFBx7Wtyybyeeh3k9I4j1jSui0uRIiuOBGdeXaD6K6dl2c93KYbSMSMvyjscRx/fbtPJRqcGrA6N+CS1iGbom6cktusN2JSeO7GDr6WJ9VBWMe0Y2bcjLSv8ARhUyH2IDXRsbYF95YWxuSpdmTKqmAdeDsCNc6V9C2lpHEu7GiovYihR7BW6goRejm0uP9nyYz9ZHn2b2P1ptsFrywtZOu2dcbqvLIzB4sBTrw385GuauWtdzCHRkbVWUq3oIwaCj+k/TN5bR41tJk8YURo+8hHl9ytnUZxwqQWfTWyz1ZZ4NwKAJ0KYHBddV5aa8qhk9o62EsJ1ltHZdO2B8gjsyoB9BqV9DrlTtOLIUx3do6nOoO4ysBjgdGP60DLpTfnqFjhYdZdN1ULA6eUPKcEcQiZb2DiRTaxtFhjSJBhEUKo7gMVo2z4P0SRbnZ4SKdN74ps9S+/jeG6Pk2OB5a9moOmNex9rCbfVkaKaMgTQvjeQnhw0Knkw0NB0bS2dFcIY5o1kQ67rDOvaOw99Rq26QXVhcPDb79/bxIHmiY5lgBOFVZDkuSMkIQTheNOOkO1GiVY4QGuZSVhU8Bji7fwIDk+ocTW7YOyVtohGCWYktI7cXdvOY+k+wYFBJujPSe2v4+stpQ4GN5eDKTyZeIpxVT9IeizmUXlg/UXi51GAsoPzXHDXtPr5ESToB0+S+3oZk6i8j0lhY8cfOTPEdo5Z5jBITSiiigKKKKAoopV0n29FY20lxMcKg0HNjyUd5NAo8IXTiLZkO83lzvkQxDix7T2KOZ9QqjbGVryQ3lzKJp279IxyULy/87yd0cst5cPfXXysnya8kTkB6v/Nayu9mhjvITHJ9JOf3hwb10HdRSw7QaLAnXT6xNV9Y4r+tMY3DAEHIOoIoMq5+jXRuW4u/Fbd9yIrvytjPUjPzeWW1wO4mtlxMEVnbgoJPqq3fBhsDxWzDuPj7jEsx5jI8lfQq4Hpz20D/AGFsaG0hWG3QJGvIcSeZJ4knmTTCiigKKKKAooooKh6QWe5tO9jPmzpHKP8AUpjb+UVHei9xuDZcp4w3QiY9zFoj+pHsqa+EuLc2hYy4+UiniY96lHUfzew1Xkw3bW/C6GG4aRQR2FZB+ufZRy+jqivTXo+ZAt1bj+9wA7mNOtTQtE3aGxoeRwe0GTwShlVhwYAj1jNZ0cKv6IQiVfHnKtLcqCN3hHH82Jc6+TzPEnNSOlFvb+LX1zbYxHJ/eYMcBvnEq+qTDf8AyHspsTQe1AfCZs6MtDLC7JtBSPF+q1d8HgQNcD6R0GudKd3G25LgtFYANjR7lhmJO5frG7gcDmeR79jbDjt95gTJM/yk0mrv6+Q7FGgoOrwadODfRtFcL1d5FpKhGN7Gm8o9PEcjjkRU3qm+muymhlTaFu3VuhBkPIEaCQjmMeS45qQfm62b0W24t5brKBut5siHijjiv9QeYIPOgb0UUUBVAeEvbX9o7R6hdba0JBxqHk5+zzfUe2rY8JHSLxHZ80ykCTG5F95tB7OPqqjdgWPUwquMMdW9J/8AMeqgY0UUUAaXS7MKnegbqm5jGUPpXl6RTGig4dng3Nxb2ksTKZZkD41VkB3mw3eoxg8M19LCqH6Ipnalj3NK3siI/r+tXxQFFFFAUUVw7U2vBbLvTzRxL2yMFz6MnX1UHdRUHu/CrYLkRtLPj6mJiPxEBf1rRs/woxzFxFY3jdXu7+FjGN7O6cGUHXB9lBl4XI8R2UnNLxBnudHTHrJFVz1IaTaceT5SIcemJhp7BUs8IXTK2nt44fjIZhdW7dXcRtG2FlGSN4YIHaDUchGb25x863jIxzwXHuoLh6GXPWWFo/0oI/5BTmov4L2zsmy/yFHsqUUEB8JdyttcWF0+d0NNC26pJPWRhl0AyTvR4A/ipSLCe+GboGC3PC2B8tx/xmHAcPIX1k8Kk3hKUiC3kU4aO9tSD96UIf0Y17Qa4IVRQqKFVRhVAwAOwCtlFFBi6gggjIIwQeYNQrovP/Zl+YiW6ljGjk8Cjndhk9Mb/FMfovGTwOJvUZ6c2SNEszg7kW8s2OJhkwsv4Rhx3xjtoLToqO9BNqvPagSnM0LGGY9rJ870Mu6w7QwNFBW/h1vDPdWdkGIVQ00m72nReXIBvx1D/FrhfNmV+6RMH2qf6Uw6SXZn21fOdRFuxL3Y0/cNWVAu8cmXz4M98bBv0OD+9ejbMQ0cmM/8RSv6kYphXjKDodfTQYxTK3msG+6Qf2rOuGXZELHO4Ae1fJPtFYDZrr8nO47nw4/XB/WglXQJM7Vte6O4PsCD+tXfVGeCuKX+1U61kbdtpcbgI4so1BNXnQFJOk/Sm2sUDTv5TZ3I11d8cd1eOBzPAVGOmvhQgtg0dsyTTjQnOUQntI1dv4F17cVVLxSXEjTXTF2fiG4ns3tcADkg0HeaB/tbwlX9+SLUCzt8439GkbXkeA9XbxNJdmbGe4nKQRtc3AAMsszkhO+SRs7udfJGpxXVHayzSxW8GBLM26pI0RQMs5HYo/UgU4nxPcQ7JsyYrAGTxh1Pl3BjwJCzcd0vhc8/K5AV06+vTRpOpecRCVazbycJ2JGesBvZriVQwCbPtiyK4BwGlIYccZ4aVHvB9tJYute7u7q26zq+qkSMOj7u9nf3kOcZGMEcWq/oYooIwqhIokGgGFVQP0Ar596KSLPaGJsZXKkc8HUH/v3VT4BxD81vq15eSK4x++fPz/hW4hqztaVvjMZ6/BYSdII2RluZLe9tvnTwr5mcj46Eksg/jGR24pHtDomtjL10Epjgk3d2XV0i1zuyLnyomPz11XvBqDeKsy76kpOhZSVOMkaEHtyP3qwPBHtouj2cx3t1Q8OeaMcMuD9E8u/uq/p35+bpiY6S095s523JOeat4zWe8f3CwfBpfpFbxbPk+LuYI9UJ0kXOkkbDR0PaOGdcVNqqHaexmtwNwSPbI2/F1Xy9m3NoPpxn50R5A4zwqT9HOnKkIl3JF5eBDdRn4mbuyfk5O2NvVnlNTdfhMH90T/3dp/8A0x15WrwsFxs/MeA4uLYqSMgEXCYJHZmk7bCmkJ6+8lYc1gUQqfZl/YwoGt5exxDelkSNe12Cj9TSVumVu2RAJbk/+njZh63wFHrIrqtejFoh3hAjNzeTy2PpZ8k03UYGBoBwAoI949fy/J20UA18q4k3m/BHp/uNeHo9PKCLq9kZWBDR26LCpB4gnymI9BFSOigjXgvuWiuOqc5MsLIx7ZbOTqmb0tG0Z9AWiuJG6jaWcY3by2kzj5t3E8Dj0GSOE+kUUFe7El357yU8ZJ2fPbvM5/rTmkHRNcK+uciM8c8VP60/oCiiig0X0jLG7IMsFJUYzk+ika7QuMDJIPMeLSVI6KBd0b2vexXBktg0kwiKlRZyPhSw1wNRqMZpztjaO1rtCk42huHzkhspIgR2EhSSP3zUe2tfyxLeGJ2QtHbx5Q4OGlYkZGuu7W83PU3AivInjRiVjlSeXBx2+Vg9/DFHLdYbCaHzLC8B7TaSk+3crt8XuPsd7/ykv/RXJG6i+NrOropHxLieQE+ny9c/pjvrzo5Mk08sEgliliJ3SlzLk4JBIy2hGh780OiQ9GY5rddo30kE0Rt7Pdg66JoyWcsWK7wGcbq59Irs8GdmFu3XlBaRIPS7sSfXu13QbVmutn7R2fM2/cRW5aJzxljIODgfOUjdPbkdtc3g2uw15cHT462t5F15KXB/mFef9opt4acdp+tfTK5tsfh379PX7NuwtrrtbaIhcBra3aZwhGkhQoiFuRAJZgO8Z4Cqs6GpgROOLtcI3fuLCwz+M1Z3RzYX9j3ySu4ME7zRFzwTfKtFv8AMkMpPDOOGarforD8VaE85Lsj1JbL/AENa3AJ0I09Lw3u5/wBll8Sj9DU5uzaV3Z51H0g34l94Nb+id71F5C4V2AmkjKxoXYrJGHwFXUneB4d9aHObidh2qv4V/wC9e9GYppL2AWzBZDO775XeEaqgTfxz+djvAqxGPGbjHl1+ser0G5zPAdhz+9n5Yt6YW58Ih9lv/wDkpv8AopBtiytpy58V2hE0gxI0VlKN/wC+pjKP6xnU4IpEvUy3s2MvaWaFryedy7yvqMBuAJOgAAHknlSe22oqxm4lskIuG3bG2UyZOG1YkHeK6he1jwxipMY3vYLiG36trzaAtUZWPjOzpcLuOGXyydBkDTOKattu++um/wDxMv8A1VHdsK9vLeW4aRI5dnGV4DJvqj6HdXJOinOOetXK3GghfR7at490iSNI8RSQuWsngCkY3fKYnOcnT+GpnRRQFFFFBCulqhbiV+B8VhkyO2C8Rv0Bor3wgtrIAdf7MuB6zPHivKCv9nypA0iSOq7oRQWIGd0uumePm10nbcPzWL/cUt+wrs29YiLaM6FAR1s+MgcTIJR/tlHsrYoxoNPRQLxtJj5kEp+8Ao/3HP6UGa5PCONR/G5J9gA/emNFAtFrcHzp1H3I/wCpNe/2SD58srdvl7o/2gUxooIxtKzCLKiaBp7NeZ4rOefoFT3pds0T2sqYyQCyeldR7vXUNvIt5gCfOv4F9SRE8O7f/WrJNBAdor43syG4U/HW4BBHHK4B/YH1Vq6QMXht9pwaSLjrQOfL98g9x7qY9C4+pnvLNh5IbfQHmraHT0Yrm6KDxa5n2fLqj5aLPMEaj1r+qmgkqXrnqL+0G9LGpIQnSRGxvxn2aHkRXBJeJYT297bhnsGZwCq6xCQjrIZAPNZHwVB5bw1xmk+xrk7MuGtpj8RId6KQ6Aenl6fUedSuaxdXeW2dUeQYlR134Zh2SJz04MCDrXTuNvTXpNNSMxKdLzXyWTcrHNCwO7JG6HsKsCPYRXz50dVLe069iSxBwCe06Ko7z2dtTFrx4Ebq4bq1wGO7aypNATgn5OUBox3KcCoX0E2aL0MJorqZYAgjS2eNFG9vZ32c51wMboJ0NUfZ7YW4XbWm0xfOOX5+f2V99pzuq1pnEZ6/Ds4pLplQog35m3mfd13c6knsxUq6Pq+zdlT3r4WadVSAH5q67uOeTktj+EVLtl9EhjEkUNtb8Wt4SXMmPr528pwPogAdvemLja+0EKj+4WRyW+bI/dyxoPQB/FWjp05MznMz1lo7zeTuZpGOWtIxWO0Fe1tlGGzsNlxDE12wknPYNDrpnT9oyKb7AhS52zM6D4iwiWCEHkQCvqOQ9e9FboXN5e7VfPUxKY4M8woJY+wD8fdXV4HLUizeZvOnmZycchp++T66mpkvhEQLtCfPztmSH9Dj9qmcXRjCgw3d3FlRp1vWLnA5Shj6gRUQ8IOP7SOdd6wlA9StVm2WOqjwc/Fpr/oGf1oEgs9oIfJuYJV7JoSp/Ej8e/Fe/wBrXifK2O93206t/tkCEe01IKKBB8LYF+WSeDvlhcL+MAqfUa7rDb1tN8lcQuexZFJ/DnP6UxDUvvtiW83ysET/AHkHuoI50oBa5lUcTBaRfn3wH7CiufYWy4xtERQpuI16mVBJG7Z25cnXP+LPHpn5lFBr8LtmYr4S/NdY5R/oJil/2vGx7lFI6s7wu7KWW0WU6CJsSEcRFLhJNeweS/f1YqqNnSMUAfz1yrj+JTg/qKDpoorF3ABJIAHEk4FBlWq4uEjXedgo7ScVxPfvJpbrvf8AEfIQejm3q0rZBs0ZDSEyv2twH3V4D96BfbTCSW1Izh76U4Ix5kMGNOPM1ZdV5s9M3VpnJzcXTa+hFB/249VWHQQ3pZm1uob1RlD8XMO7kfZn1gdtdfTDY/jMST25+Nj8qNl+cDrj3eznUgvrRJY2jkGVYYIqH7LvpNnSC2uTvW7fITdnce79vRQdeytoQbTgMU4AkXz14EEfOXspas15szyWU3NqPNYcVH649emnKmHSfo25cXVmd2cakDg/eOWf3rb0b6YpN8XPiGYaFW0DejPA9xoM26YWksMmJQpKMN19DkqdKTeCPpHbWaXZuJAm8YiowSWx1mcAccZHtqSbX6P2zRyMYU3grEEDGu6eykfgT2RBN4y8sSSNGYdwuM7ueszjPoHsoHlztK62zmK1VrayOkszjypO5RppjkPWeVbumN2llaxbMsVzNMNxVByQG0Z2727dOZ4CnnS3plb2Ee7lXmxiOFDr3bwHmr/4KRdHNmeKiXau1HxO4yFb/DB4KB9MjQDlw7aDT0zAsNmw7Ogy80/xagfOyfLbuyxAHpPYanWwNlrbW8UC8I0AJ7TzPrNQzoXYS31ydqXS7q43bSPsXXyte7OvMknhirDoKt8III2rAc+dZz//AK5anPRPakU9tF1ThikaK68CpCDRgdR/WoX4QkztSz55tpxj/RL76k9rsNJ7e1lRzFOLeILNHjexuDRhwde4/odaCTUVHIdvvARHfqsZOizpnqX9JPybdzadh44kdAVruJwiM7eailm9AGT+lbKjnTi4TqVgdt0TtiQ8xEg35W9SDAP0nUc6D3wX2xkuDK64MUGWzylu5DM4z/CgjHoZa9qUeDyxZLMSOu7Jcs08i/RMnmr/AKUCr6FFFBILy2WWN43GVdSrDtBGDXzpeWb2l08Emc53CTzZB5D/APyRYPpjYcjX0jVaeGXowJYTdLkbibk4UZJTOVfTUmNsn7rNQVjNtTJ3YV61+eD5K+luHqGteJs0vg3Db55INEHq5+vNdGzSNzAVUKkqyrwBHHHaOYPMEV1UHijGg0HdXtFFAqgnEMkEhZd6JrjfjaRUby5CVZd8hSCpHA8jTC5271r5Wa4h4DdSNJV9OU3uPbnGlcV/cFm6mPdL48piMiMHn6TyFabnZMSRqqIgYsqB3+aXYLvkjXTOdOygf2t7OoSVJluoS4Vgse665OM6H5p4jFOdsbLjuYmikGh4EcQe0VxdGHMiyTn/ABXGh4/FqIyW/jbdyRyOmvGnVBCujl7JZzCyuWyp+Qk5Hu/7cjpT3bvRqC6+UXD8nXRv+/rrk6ebME1qzAeXF5aEaEY46+j9hTHo3tE3FtFKeLL5XpGh/Wgi0/Ry9t43EF1vx7pysnYF5Zzyzwrg8F+zr2dbpLS4W3X4vrWIyxzv7oXs+d2casLaPyMv+W/8pqO+ATzb30w/tLQS3oz0FtbImQ5lm1Jml4jmSBwXtzx76jNjbnbd400m8LCBsRIdBI3bj9+4gdtSbwobRMGzpivF8Rg/fOvr3c+ym3RbZotrSCEfNjGfvHVuHeTQbNuXrwxZijDuWRI11CgsQATgaKvE9wqM7U2pcxMUe9VpdN5Ley3wgPAsTJhcnhvHWpvVdxpG9/1UgjmXxybeTzg5eBGV2GoPU7pTXzetXhvGg4ekchuryC43TDFbwP1sk+EBO62irkkknkO2p90WQrZ2wYFSIY8g8R5IpBtXY0NlOLyO3j6k4Fwixj4vGcSoMaYyd4DiNeVTGOQMAykEEAgjgQeBoMZoVdSrqGUjBDDIPqqNnZdxZ+VZnrYOdrIdVH/Bc8PutkcACKlFFAt2LtuG5B6tjvLpJG43XQ9jIdRUY6o7R2h1a6xEmI9nUxODOdPrJNyIdyv2Cuzp9FEsaygmO5J3IZUIVhoSxY/ORVBZgezTXFSPwW7BEMHXlSpmVBGrcUhQHqwexjku3e+OQoJvRRRQFYugIIIBBGCDwINZUUHz3016ONsu6yoJtpc7hA4AZO595ATgfOTvU51IwIBByCMg1fHSDYsV5A8EwyjjiOKnkynkQeBr532lYzbLufFbojq21ikAwpHaOwdoPmnuNAxpbf3rFuphwZD5zcox2nv7BRf3rFuphwZD5zcox2nv7BXTYWSxLurk51ZjxY9pNB7Y2axLurz1ZjxY9pNa9rLmIgglcr1gXiU3hvY793NdlcG174xr5OC5BIzyA4sRx7B3kigfdDbgPCxJzJ1jGXs3m8rI/hIIx780+pB0N2Q1vCd8brOQd3jugKAAe/tp/Qce2pQlvMx4CN8/hNJPBzEVsUzzZiPRmuLpXtNrphZWuGLfLONQo7MjT0+ypbYWixRpGgwqKAPVQebR+Rl/y3/lNR3wCebe+mH9pakW0fkZf8t/5TUd8Anm3vph/aWgb+G2JjYKRnCzqW9G6w19ZFT2CUMqsODKCMdhGRS/pNsgXdrLAdC6ndJ5MNVPtqP+DDb/AF1v4vLlbi28h1bjgaA69nA9mO+gmlV5siVF2gvi7F0M0ygjXKOvWSnhqqTAAPwzKRk40sMGq96Lz+J3XUyjgkdtvfR3Wcwtw82UMRkfPTHMUFgkZ0Oo5g1F7BvEJlt2P91mP92Y/wCG54xEnkeKf6h2CpTXLtPZ8dxE8UoyjjB7e4g8iDqDQdVFIOj+0HV2tLlszoMxvjHXR/TH8Q4MB6edJunm2HkdNnWq7802BKAcYU8FzyDaljyUHmRQatkwf2xtAnjaxDyuwx72QNeczLk/8OMDi2l0gYpL0P6OpY2ywqd5vOlfGN9zxPo5AcgAKd0BRRRQFFFFAUk6XdF4NoW7QTrpxRx5yN9JT/TnS2+6Ry3EjW+zQjMhImuZATDER80Yx1j8sA4XiewwiwuduXkkyw3UbxxuF66ErHG3aEYxPvkcyNB2mgiF10bu9lymGWF5omyyTwozZ+8BkjlodR3ismuiP8G4/wCXk/6anzdBdqSayXoB75p2P/1vEP09lbF8ExchprpWI/8ATqx9sjMaCrpukcSnBWTe+iUIP60vO2B4ykjxSmIbum4dd3eOBy87dP8Apq9rXwYwrjeurpu4GJB/shDD20wTwfWPzklk/wA2eVx7Gcj2Cgp2fp3plLWYjHFxuj266VGtqdJry4ITKxoeIhcE+s7xOfZX0pa9DLCPVLOBT29WvuptDZRp5kaL91QP2FB807Au7iJNy02dIc8W6uaRmI5ndjHs4CncUG3ZfMsio/ijCEfmyCvoKigodug+3ZgQzxxg5BBZRoRj5qtWewvBptiwDm1mtj1mN9WzjyQccVP0j2VetFBS8t50hhPxmz4ZVHExHU+gLJn/AG1Buk99dNOt0lhdWNyPOfdfdcY5qYhg6d4I48M19Q0UHzjYeFm5TAnt45D2xvut+Hysn0AVjt3ppb3bg7kkD9RMu9INN4brxEEHisi6d719CXOyoJPPhjb7yKf6Uiu/B3s2TjaRrnnHlD7UINAr2XtqCdFaOaJiyqSqyKSCRkjAOdDpTDFJL7wK7OfzTPH3LIGH/wBiMf1pa3gdlj//AM+0ZlxjAYEYx/luv7UGPhK2jFBbpIWxcq+9aburb4xnT6ONG5agcSKceCroa8Cte3mWvJxkhv8ADDHOO5jpns3VAxio1N4L77rllndL3cHkjxh4CpByCp3GIIOvHjWzY8O17jrBbXEkDQyFJY7m6SYoR2qLZTgjUHeOeVBctFQSOLbduhkea2utzUwrEUdwOIVgQA2OGQcnAqWbE2vFdQrNC28re1TzVhxDA6EGg76KKKDXcTqis7HCqCScZ0HcNarVul0O0ZWiku0srVTulHkEU9x3eVgxxnhp5Z7RVnVzXWz4pQRJGj547yg/uKCCwXMd8PFrV0t9mx5R3jIVp8aFIjnyYx85wMtnCkamprZyW8SLHG0SIgAVVZQAByAzSo9A9m/Ybb8pfdR8Atm/Ybb8pfdQO/H4vrE/GPfR4/F9Yn4x76SfALZv2G2/KX3UfALZv2G2/KX3UDvx+L6xPxj30ePxfWJ+Me+knwC2b9htvyl91HwC2b9htvyl91A78fi+sT8Y99Hj8X1ifjHvpJ8Atm/Ybb8pfdR8Atm/Ybb8pfdQO/H4vrE/GPfR4/F9Yn4x76SfALZv2G2/KX3UfALZv2G2/KX3UDvx+L6xPxj30ePxfWJ+Me+knwC2b9htvyl91HwC2b9htvyl91A78fi+sT8Y99Hj8X1ifjHvpJ8Atm/Ybb8pfdR8Atm/Ybb8pfdQO/H4vrE/GPfR4/F9Yn4x76SfALZv2G2/KX3UfALZv2G2/KX3UDvx+L6xPxj30ePxfWJ+Me+knwC2b9htvyl91HwC2b9htvyl91A78fi+sT8Y99RbpQOqkW/tWR5Y13Z4g4+Pi444/KJqVPew5jHd8Atm/Ybb8pfdR8Atm/Ybb8pfdQZR9ONnFFk8dtgGUMA0yBsH+EnOe7FQ/a3Sm1t7nxvZ8hmMhAu7eKN2Eo4CRCFwso9OGHHGM1PrPo7axDEdtCg/hjX3UxRABgAAd1Brs7kSIsi53WUEbwKnUcwdQe40VuooP//Z"/>
          <p:cNvSpPr>
            <a:spLocks noChangeAspect="1" noChangeArrowheads="1"/>
          </p:cNvSpPr>
          <p:nvPr/>
        </p:nvSpPr>
        <p:spPr bwMode="auto">
          <a:xfrm>
            <a:off x="154361" y="-144462"/>
            <a:ext cx="302419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7" name="Textfeld 56"/>
          <p:cNvSpPr txBox="1"/>
          <p:nvPr/>
        </p:nvSpPr>
        <p:spPr>
          <a:xfrm>
            <a:off x="3519245" y="355328"/>
            <a:ext cx="482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Braunschweig</a:t>
            </a:r>
          </a:p>
        </p:txBody>
      </p:sp>
      <p:pic>
        <p:nvPicPr>
          <p:cNvPr id="69" name="Picture 2" descr="D:\_daten\dienstliches\2014\ppt\PPT_HG_Folie_02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07064" y="6536953"/>
            <a:ext cx="4326575" cy="168325"/>
          </a:xfrm>
          <a:prstGeom prst="rect">
            <a:avLst/>
          </a:prstGeom>
          <a:noFill/>
        </p:spPr>
      </p:pic>
      <p:cxnSp>
        <p:nvCxnSpPr>
          <p:cNvPr id="38" name="Gerade Verbindung 37"/>
          <p:cNvCxnSpPr/>
          <p:nvPr userDrawn="1"/>
        </p:nvCxnSpPr>
        <p:spPr>
          <a:xfrm>
            <a:off x="3624293" y="6496259"/>
            <a:ext cx="5214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Datumsplatzhalter 39"/>
          <p:cNvSpPr>
            <a:spLocks noGrp="1"/>
          </p:cNvSpPr>
          <p:nvPr>
            <p:ph type="dt" sz="half" idx="10"/>
          </p:nvPr>
        </p:nvSpPr>
        <p:spPr>
          <a:xfrm>
            <a:off x="-322005" y="6621116"/>
            <a:ext cx="3929063" cy="230400"/>
          </a:xfrm>
        </p:spPr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42" name="Foliennummernplatzhalter 4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4" name="Fußzeilenplatzhalter 4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pic>
        <p:nvPicPr>
          <p:cNvPr id="39" name="Grafik 38" descr="D0347_1859.jpg"/>
          <p:cNvPicPr>
            <a:picLocks noChangeAspect="1"/>
          </p:cNvPicPr>
          <p:nvPr userDrawn="1"/>
        </p:nvPicPr>
        <p:blipFill>
          <a:blip r:embed="rId3" cstate="screen"/>
          <a:srcRect l="30798" r="34675"/>
          <a:stretch>
            <a:fillRect/>
          </a:stretch>
        </p:blipFill>
        <p:spPr>
          <a:xfrm>
            <a:off x="-559353" y="-146593"/>
            <a:ext cx="3799490" cy="7151187"/>
          </a:xfrm>
          <a:prstGeom prst="rect">
            <a:avLst/>
          </a:prstGeom>
        </p:spPr>
      </p:pic>
      <p:grpSp>
        <p:nvGrpSpPr>
          <p:cNvPr id="70" name="Gruppieren 69"/>
          <p:cNvGrpSpPr/>
          <p:nvPr userDrawn="1"/>
        </p:nvGrpSpPr>
        <p:grpSpPr>
          <a:xfrm>
            <a:off x="3624294" y="1242546"/>
            <a:ext cx="5592507" cy="4237995"/>
            <a:chOff x="3624294" y="1242546"/>
            <a:chExt cx="5592507" cy="4237995"/>
          </a:xfrm>
        </p:grpSpPr>
        <p:grpSp>
          <p:nvGrpSpPr>
            <p:cNvPr id="35" name="Gruppieren 70"/>
            <p:cNvGrpSpPr/>
            <p:nvPr userDrawn="1"/>
          </p:nvGrpSpPr>
          <p:grpSpPr>
            <a:xfrm>
              <a:off x="6716971" y="2280308"/>
              <a:ext cx="2355594" cy="838132"/>
              <a:chOff x="6716968" y="2280308"/>
              <a:chExt cx="2355594" cy="838132"/>
            </a:xfrm>
          </p:grpSpPr>
          <p:sp>
            <p:nvSpPr>
              <p:cNvPr id="64" name="Text Box 18"/>
              <p:cNvSpPr txBox="1">
                <a:spLocks noChangeArrowheads="1"/>
              </p:cNvSpPr>
              <p:nvPr/>
            </p:nvSpPr>
            <p:spPr bwMode="auto">
              <a:xfrm>
                <a:off x="7572868" y="2280308"/>
                <a:ext cx="149969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tIns="0" rIns="18000" bIns="0">
                <a:spAutoFit/>
              </a:bodyPr>
              <a:lstStyle/>
              <a:p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Optics</a:t>
                </a:r>
                <a:endParaRPr lang="en-US" sz="1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Rechteck 65"/>
              <p:cNvSpPr/>
              <p:nvPr userDrawn="1"/>
            </p:nvSpPr>
            <p:spPr>
              <a:xfrm>
                <a:off x="6716968" y="2326440"/>
                <a:ext cx="785812" cy="792000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 smtClean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4</a:t>
                </a:r>
                <a:endParaRPr lang="de-DE" sz="4000" b="1" kern="1200" dirty="0">
                  <a:solidFill>
                    <a:schemeClr val="lt1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36" name="Gruppieren 66"/>
            <p:cNvGrpSpPr/>
            <p:nvPr userDrawn="1"/>
          </p:nvGrpSpPr>
          <p:grpSpPr>
            <a:xfrm>
              <a:off x="3624297" y="2280308"/>
              <a:ext cx="3025909" cy="838132"/>
              <a:chOff x="3624294" y="2280308"/>
              <a:chExt cx="3025909" cy="838132"/>
            </a:xfrm>
          </p:grpSpPr>
          <p:sp>
            <p:nvSpPr>
              <p:cNvPr id="62" name="Text Box 18"/>
              <p:cNvSpPr txBox="1">
                <a:spLocks noChangeArrowheads="1"/>
              </p:cNvSpPr>
              <p:nvPr userDrawn="1"/>
            </p:nvSpPr>
            <p:spPr bwMode="auto">
              <a:xfrm>
                <a:off x="4480194" y="2280308"/>
                <a:ext cx="2170009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tIns="0" rIns="18000" bIns="0">
                <a:spAutoFit/>
              </a:bodyPr>
              <a:lstStyle/>
              <a:p>
                <a:pPr algn="l"/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Chemical Physics</a:t>
                </a:r>
              </a:p>
              <a:p>
                <a:pPr algn="l"/>
                <a:r>
                  <a:rPr lang="en-US" sz="1800" baseline="0" dirty="0" smtClean="0">
                    <a:latin typeface="Arial" pitchFamily="34" charset="0"/>
                    <a:cs typeface="Arial" pitchFamily="34" charset="0"/>
                  </a:rPr>
                  <a:t>and</a:t>
                </a:r>
                <a:endParaRPr lang="en-US" sz="1800" dirty="0" smtClean="0">
                  <a:latin typeface="Arial" pitchFamily="34" charset="0"/>
                  <a:cs typeface="Arial" pitchFamily="34" charset="0"/>
                </a:endParaRPr>
              </a:p>
              <a:p>
                <a:pPr algn="l"/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Explosion</a:t>
                </a:r>
                <a:r>
                  <a:rPr lang="en-US" sz="1800" baseline="0" dirty="0" smtClean="0">
                    <a:latin typeface="Arial" pitchFamily="34" charset="0"/>
                    <a:cs typeface="Arial" pitchFamily="34" charset="0"/>
                  </a:rPr>
                  <a:t> Protection</a:t>
                </a:r>
                <a:endParaRPr lang="en-US" sz="1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Rechteck 62"/>
              <p:cNvSpPr/>
              <p:nvPr userDrawn="1"/>
            </p:nvSpPr>
            <p:spPr>
              <a:xfrm>
                <a:off x="3624294" y="2326440"/>
                <a:ext cx="785813" cy="792000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 smtClean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  <a:endParaRPr lang="de-DE" sz="4000" b="1" kern="1200" dirty="0">
                  <a:solidFill>
                    <a:schemeClr val="lt1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37" name="Gruppieren 63"/>
            <p:cNvGrpSpPr/>
            <p:nvPr userDrawn="1"/>
          </p:nvGrpSpPr>
          <p:grpSpPr>
            <a:xfrm>
              <a:off x="3624297" y="1242546"/>
              <a:ext cx="2931878" cy="830997"/>
              <a:chOff x="3624294" y="1242546"/>
              <a:chExt cx="2931878" cy="830997"/>
            </a:xfrm>
          </p:grpSpPr>
          <p:sp>
            <p:nvSpPr>
              <p:cNvPr id="60" name="Text Box 18"/>
              <p:cNvSpPr txBox="1">
                <a:spLocks noChangeArrowheads="1"/>
              </p:cNvSpPr>
              <p:nvPr userDrawn="1"/>
            </p:nvSpPr>
            <p:spPr bwMode="auto">
              <a:xfrm>
                <a:off x="4480194" y="1242546"/>
                <a:ext cx="2075978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tIns="0" rIns="18000" bIns="0">
                <a:spAutoFit/>
              </a:bodyPr>
              <a:lstStyle/>
              <a:p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Mechanics</a:t>
                </a:r>
              </a:p>
              <a:p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and</a:t>
                </a:r>
              </a:p>
              <a:p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Acoustics</a:t>
                </a:r>
                <a:endParaRPr lang="en-US" sz="1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Rechteck 60"/>
              <p:cNvSpPr/>
              <p:nvPr userDrawn="1"/>
            </p:nvSpPr>
            <p:spPr>
              <a:xfrm>
                <a:off x="3624294" y="1278059"/>
                <a:ext cx="785812" cy="791999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4000" b="1" dirty="0" smtClean="0">
                    <a:latin typeface="Arial" pitchFamily="34" charset="0"/>
                    <a:cs typeface="Arial" pitchFamily="34" charset="0"/>
                  </a:rPr>
                  <a:t>1</a:t>
                </a:r>
                <a:endParaRPr lang="de-DE" sz="4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" name="Gruppieren 65"/>
            <p:cNvGrpSpPr/>
            <p:nvPr userDrawn="1"/>
          </p:nvGrpSpPr>
          <p:grpSpPr>
            <a:xfrm>
              <a:off x="6716971" y="1242546"/>
              <a:ext cx="2355592" cy="827513"/>
              <a:chOff x="6716968" y="1242546"/>
              <a:chExt cx="2355592" cy="827513"/>
            </a:xfrm>
          </p:grpSpPr>
          <p:sp>
            <p:nvSpPr>
              <p:cNvPr id="58" name="Text Box 18"/>
              <p:cNvSpPr txBox="1">
                <a:spLocks noChangeArrowheads="1"/>
              </p:cNvSpPr>
              <p:nvPr userDrawn="1"/>
            </p:nvSpPr>
            <p:spPr bwMode="auto">
              <a:xfrm>
                <a:off x="7572868" y="1242546"/>
                <a:ext cx="149969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tIns="0" rIns="18000" bIns="0">
                <a:spAutoFit/>
              </a:bodyPr>
              <a:lstStyle/>
              <a:p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Electricity</a:t>
                </a:r>
                <a:endParaRPr lang="en-US" sz="1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Rechteck 58"/>
              <p:cNvSpPr/>
              <p:nvPr userDrawn="1"/>
            </p:nvSpPr>
            <p:spPr>
              <a:xfrm>
                <a:off x="6716968" y="1278059"/>
                <a:ext cx="785812" cy="792000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 smtClean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  <a:endParaRPr lang="de-DE" sz="4000" b="1" kern="1200" dirty="0">
                  <a:solidFill>
                    <a:schemeClr val="lt1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45" name="Gruppieren 73"/>
            <p:cNvGrpSpPr/>
            <p:nvPr userDrawn="1"/>
          </p:nvGrpSpPr>
          <p:grpSpPr>
            <a:xfrm>
              <a:off x="6716974" y="3335469"/>
              <a:ext cx="2355591" cy="831353"/>
              <a:chOff x="6716971" y="3335469"/>
              <a:chExt cx="2355591" cy="831353"/>
            </a:xfrm>
          </p:grpSpPr>
          <p:sp>
            <p:nvSpPr>
              <p:cNvPr id="55" name="Text Box 18"/>
              <p:cNvSpPr txBox="1">
                <a:spLocks noChangeArrowheads="1"/>
              </p:cNvSpPr>
              <p:nvPr/>
            </p:nvSpPr>
            <p:spPr bwMode="auto">
              <a:xfrm>
                <a:off x="7572871" y="3335469"/>
                <a:ext cx="1499691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tIns="0" rIns="18000" bIns="0">
                <a:spAutoFit/>
              </a:bodyPr>
              <a:lstStyle/>
              <a:p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Ionizing</a:t>
                </a:r>
              </a:p>
              <a:p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Radiation</a:t>
                </a:r>
                <a:endParaRPr lang="en-US" sz="1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Rechteck 55"/>
              <p:cNvSpPr/>
              <p:nvPr userDrawn="1"/>
            </p:nvSpPr>
            <p:spPr>
              <a:xfrm>
                <a:off x="6716971" y="3374822"/>
                <a:ext cx="785812" cy="792000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 smtClean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6</a:t>
                </a:r>
                <a:endParaRPr lang="de-DE" sz="4000" b="1" kern="1200" dirty="0">
                  <a:solidFill>
                    <a:schemeClr val="lt1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46" name="Gruppieren 72"/>
            <p:cNvGrpSpPr/>
            <p:nvPr userDrawn="1"/>
          </p:nvGrpSpPr>
          <p:grpSpPr>
            <a:xfrm>
              <a:off x="3624297" y="3335469"/>
              <a:ext cx="2856202" cy="831353"/>
              <a:chOff x="3624294" y="3335469"/>
              <a:chExt cx="2856202" cy="831353"/>
            </a:xfrm>
          </p:grpSpPr>
          <p:sp>
            <p:nvSpPr>
              <p:cNvPr id="53" name="Text Box 18"/>
              <p:cNvSpPr txBox="1">
                <a:spLocks noChangeArrowheads="1"/>
              </p:cNvSpPr>
              <p:nvPr userDrawn="1"/>
            </p:nvSpPr>
            <p:spPr bwMode="auto">
              <a:xfrm>
                <a:off x="4480194" y="3335469"/>
                <a:ext cx="2000302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tIns="0" rIns="18000" bIns="0">
                <a:spAutoFit/>
              </a:bodyPr>
              <a:lstStyle/>
              <a:p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Precision</a:t>
                </a:r>
              </a:p>
              <a:p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Engineering</a:t>
                </a:r>
                <a:endParaRPr lang="en-US" sz="1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Rechteck 53"/>
              <p:cNvSpPr/>
              <p:nvPr userDrawn="1"/>
            </p:nvSpPr>
            <p:spPr>
              <a:xfrm>
                <a:off x="3624294" y="3374822"/>
                <a:ext cx="785812" cy="792000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 smtClean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5</a:t>
                </a:r>
                <a:endParaRPr lang="de-DE" sz="4000" b="1" kern="1200" dirty="0">
                  <a:solidFill>
                    <a:schemeClr val="lt1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67" name="Gruppieren 66"/>
            <p:cNvGrpSpPr/>
            <p:nvPr userDrawn="1"/>
          </p:nvGrpSpPr>
          <p:grpSpPr>
            <a:xfrm>
              <a:off x="6716971" y="4372545"/>
              <a:ext cx="2499830" cy="1107996"/>
              <a:chOff x="6716971" y="4372545"/>
              <a:chExt cx="2499830" cy="1107996"/>
            </a:xfrm>
          </p:grpSpPr>
          <p:sp>
            <p:nvSpPr>
              <p:cNvPr id="51" name="Text Box 18"/>
              <p:cNvSpPr txBox="1">
                <a:spLocks noChangeArrowheads="1"/>
              </p:cNvSpPr>
              <p:nvPr/>
            </p:nvSpPr>
            <p:spPr bwMode="auto">
              <a:xfrm>
                <a:off x="7572871" y="4372545"/>
                <a:ext cx="1643930" cy="1107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36000" tIns="0" rIns="18000" bIns="0">
                <a:spAutoFit/>
              </a:bodyPr>
              <a:lstStyle/>
              <a:p>
                <a:r>
                  <a:rPr lang="en-US" sz="1800" dirty="0" err="1" smtClean="0">
                    <a:latin typeface="Arial" pitchFamily="34" charset="0"/>
                    <a:cs typeface="Arial" pitchFamily="34" charset="0"/>
                  </a:rPr>
                  <a:t>Admini</a:t>
                </a:r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-</a:t>
                </a:r>
              </a:p>
              <a:p>
                <a:r>
                  <a:rPr lang="en-US" sz="1800" dirty="0" err="1" smtClean="0">
                    <a:latin typeface="Arial" pitchFamily="34" charset="0"/>
                    <a:cs typeface="Arial" pitchFamily="34" charset="0"/>
                  </a:rPr>
                  <a:t>strative</a:t>
                </a:r>
                <a:endParaRPr lang="en-US" sz="1800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Services</a:t>
                </a:r>
              </a:p>
              <a:p>
                <a:endParaRPr lang="en-US" sz="1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Rechteck 51"/>
              <p:cNvSpPr/>
              <p:nvPr userDrawn="1"/>
            </p:nvSpPr>
            <p:spPr>
              <a:xfrm>
                <a:off x="6716971" y="4423204"/>
                <a:ext cx="785812" cy="791999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 smtClean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Z</a:t>
                </a:r>
                <a:endParaRPr lang="de-DE" sz="4000" b="1" kern="1200" dirty="0">
                  <a:solidFill>
                    <a:schemeClr val="lt1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48" name="Gruppieren 74"/>
            <p:cNvGrpSpPr/>
            <p:nvPr userDrawn="1"/>
          </p:nvGrpSpPr>
          <p:grpSpPr>
            <a:xfrm>
              <a:off x="3624294" y="4372545"/>
              <a:ext cx="2931877" cy="842658"/>
              <a:chOff x="3624294" y="4372545"/>
              <a:chExt cx="2931877" cy="842658"/>
            </a:xfrm>
          </p:grpSpPr>
          <p:sp>
            <p:nvSpPr>
              <p:cNvPr id="49" name="Text Box 18"/>
              <p:cNvSpPr txBox="1">
                <a:spLocks noChangeArrowheads="1"/>
              </p:cNvSpPr>
              <p:nvPr userDrawn="1"/>
            </p:nvSpPr>
            <p:spPr bwMode="auto">
              <a:xfrm>
                <a:off x="4480194" y="4372545"/>
                <a:ext cx="2075977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tIns="0" rIns="18000" bIns="0">
                <a:spAutoFit/>
              </a:bodyPr>
              <a:lstStyle/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Scientific-technical</a:t>
                </a: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Cross-sectional</a:t>
                </a: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dirty="0" smtClean="0">
                    <a:latin typeface="Arial" pitchFamily="34" charset="0"/>
                    <a:cs typeface="Arial" pitchFamily="34" charset="0"/>
                  </a:rPr>
                  <a:t>Tasks</a:t>
                </a:r>
              </a:p>
            </p:txBody>
          </p:sp>
          <p:sp>
            <p:nvSpPr>
              <p:cNvPr id="50" name="Rechteck 49"/>
              <p:cNvSpPr/>
              <p:nvPr userDrawn="1"/>
            </p:nvSpPr>
            <p:spPr>
              <a:xfrm>
                <a:off x="3624294" y="4423204"/>
                <a:ext cx="785812" cy="791999"/>
              </a:xfrm>
              <a:prstGeom prst="rect">
                <a:avLst/>
              </a:prstGeom>
              <a:solidFill>
                <a:srgbClr val="0073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457200" rtl="0" eaLnBrk="1" latinLnBrk="0" hangingPunct="1"/>
                <a:r>
                  <a:rPr lang="de-DE" sz="4000" b="1" kern="1200" dirty="0" smtClean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Q	</a:t>
                </a:r>
                <a:endParaRPr lang="de-DE" sz="4000" b="1" kern="1200" dirty="0">
                  <a:solidFill>
                    <a:schemeClr val="lt1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rechts+Linie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7581034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Linie+Überschri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4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9" name="Grafik 8" descr="PTB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Text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444000"/>
            <a:ext cx="0" cy="0"/>
          </a:xfrm>
          <a:prstGeom prst="rect">
            <a:avLst/>
          </a:prstGeom>
          <a:noFill/>
        </p:spPr>
      </p:pic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106665" y="1296000"/>
            <a:ext cx="8712000" cy="504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542925" indent="0">
              <a:buFontTx/>
              <a:buNone/>
              <a:defRPr/>
            </a:lvl3pPr>
            <a:lvl4pPr marL="809625" indent="0">
              <a:buFontTx/>
              <a:buNone/>
              <a:defRPr baseline="0"/>
            </a:lvl4pPr>
            <a:lvl5pPr marL="1076325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572500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4" name="Grafik 13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5" name="Grafik 14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o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oLinie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_Logo_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grpSp>
        <p:nvGrpSpPr>
          <p:cNvPr id="11" name="Gruppieren 10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4" name="Gerade Verbindung 13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6" name="Grafik 15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8" name="Grafik 17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Aufzählung/Inhalte+Logo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14" name="Gerade Verbindung 13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6" name="Gerade Verbindung 15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9" name="Grafik 18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0" name="Grafik 19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_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82400" y="218868"/>
            <a:ext cx="7581034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12" name="Grafik 11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8" name="Gerade Verbindung 7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nach Deckblat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data:image/jpeg;base64,/9j/4AAQSkZJRgABAQAAAQABAAD/2wCEAAkGBxQTEhQUExQWFhUXFhkbFRgVFx8cHxwgHBcdICAgHx0eHCggICIlHCAeJDEjJSkrLi4uGB8zODMsNyguLisBCgoKDg0OFxAPFiwcHSU3My43NSstLCs2Nzc3NzI3NzE3NS0sLCwsNywvMzcsNDQxLDcsLissKzEsLC00NSwsLP/AABEIALsAyAMBIgACEQEDEQH/xAAcAAACAgMBAQAAAAAAAAAAAAAABQYHAgMEAQj/xABMEAACAQMBBAQIDAMGBQQDAQABAgMABBEhBRIxQQYTUWEHFCIycYGR0RYjM0JSU1RykpOhsWKywRUkQ3OComOU0uHwZHSDo5WztDT/xAAaAQEAAwADAAAAAAAAAAAAAAAAAgQFAQMG/8QALREBAAIBAgQDBgcAAAAAAAAAAAECEQMEBRIhURQxwQYycaGx4RMVI0GR0fD/2gAMAwEAAhEDEQA/ALxooooCiiigKKKKAorTd3SRIXkdURRlmYgAekmoBtrwrwjK2UTXTfWE7kQ/1kEt6FHrFBYtct/tGKFd6aVIx2uwX9zVFbU6abQuZDFLP1CsuUFqN3OvlDfOWyNOGONKl2ZFvb5Xff6UhLt7WyaC4r/wo7MiBPjIfH1Ss/6qMUvl8LVvruW12/f1ar/O4P6VWV5bh43j5MpA9Y99a9kT78MbHjugH0jQ0FiP4XDy2fMdecsY09Wde79aYbK8Ik1zH1kOzpGXeZctPGNVOCDz491VtUu8GYxaP/7ib+c0El+GlyPO2bKf8ueNv5itZW3hJtTvCWK5h3GKuZIWKqwxkM6byAjPbWU8wRWdvNVSzegDJ/SkvQaFls4mbR5d6Z/vSsXP70E52Rt+2uhm3nil+44J9nGmVV9tLo9bTkNJChccHA3XB7Q64YHvzSro1tTaAEklvMJ7dZCkMd2SWdU0LCYajLZxvK2QAc0FrUVGdh9NIZ3EMqvbXB4RTDG9/luPJkH3TntAqTUBRRRQFFFFAUUUUBRRRQFFFR/pj0wttnRdZO2WbPVxrq7nsA7O/gM0Du5uEjVnkYKijLMxwAO8mqv6U+F4AOuzouv3fOnbzB91fOcjjyHpqEbd2pdbTkEl4dyEHMdqhO6O9z84+kezhWaKAAAMAcAKDXd3T3pWa5mNxnVAdI1z9GPgPSda2ilcsfi7GRBmJtZVHzT9JR+49dMkcEAg5B1BFBx7Wtyybyeeh3k9I4j1jSui0uRIiuOBGdeXaD6K6dl2c93KYbSMSMvyjscRx/fbtPJRqcGrA6N+CS1iGbom6cktusN2JSeO7GDr6WJ9VBWMe0Y2bcjLSv8ARhUyH2IDXRsbYF95YWxuSpdmTKqmAdeDsCNc6V9C2lpHEu7GiovYihR7BW6goRejm0uP9nyYz9ZHn2b2P1ptsFrywtZOu2dcbqvLIzB4sBTrw385GuauWtdzCHRkbVWUq3oIwaCj+k/TN5bR41tJk8YURo+8hHl9ytnUZxwqQWfTWyz1ZZ4NwKAJ0KYHBddV5aa8qhk9o62EsJ1ltHZdO2B8gjsyoB9BqV9DrlTtOLIUx3do6nOoO4ysBjgdGP60DLpTfnqFjhYdZdN1ULA6eUPKcEcQiZb2DiRTaxtFhjSJBhEUKo7gMVo2z4P0SRbnZ4SKdN74ps9S+/jeG6Pk2OB5a9moOmNex9rCbfVkaKaMgTQvjeQnhw0Knkw0NB0bS2dFcIY5o1kQ67rDOvaOw99Rq26QXVhcPDb79/bxIHmiY5lgBOFVZDkuSMkIQTheNOOkO1GiVY4QGuZSVhU8Bji7fwIDk+ocTW7YOyVtohGCWYktI7cXdvOY+k+wYFBJujPSe2v4+stpQ4GN5eDKTyZeIpxVT9IeizmUXlg/UXi51GAsoPzXHDXtPr5ESToB0+S+3oZk6i8j0lhY8cfOTPEdo5Z5jBITSiiigKKKKAoopV0n29FY20lxMcKg0HNjyUd5NAo8IXTiLZkO83lzvkQxDix7T2KOZ9QqjbGVryQ3lzKJp279IxyULy/87yd0cst5cPfXXysnya8kTkB6v/Nayu9mhjvITHJ9JOf3hwb10HdRSw7QaLAnXT6xNV9Y4r+tMY3DAEHIOoIoMq5+jXRuW4u/Fbd9yIrvytjPUjPzeWW1wO4mtlxMEVnbgoJPqq3fBhsDxWzDuPj7jEsx5jI8lfQq4Hpz20D/AGFsaG0hWG3QJGvIcSeZJ4knmTTCiigKKKKAooooKh6QWe5tO9jPmzpHKP8AUpjb+UVHei9xuDZcp4w3QiY9zFoj+pHsqa+EuLc2hYy4+UiniY96lHUfzew1Xkw3bW/C6GG4aRQR2FZB+ufZRy+jqivTXo+ZAt1bj+9wA7mNOtTQtE3aGxoeRwe0GTwShlVhwYAj1jNZ0cKv6IQiVfHnKtLcqCN3hHH82Jc6+TzPEnNSOlFvb+LX1zbYxHJ/eYMcBvnEq+qTDf8AyHspsTQe1AfCZs6MtDLC7JtBSPF+q1d8HgQNcD6R0GudKd3G25LgtFYANjR7lhmJO5frG7gcDmeR79jbDjt95gTJM/yk0mrv6+Q7FGgoOrwadODfRtFcL1d5FpKhGN7Gm8o9PEcjjkRU3qm+muymhlTaFu3VuhBkPIEaCQjmMeS45qQfm62b0W24t5brKBut5siHijjiv9QeYIPOgb0UUUBVAeEvbX9o7R6hdba0JBxqHk5+zzfUe2rY8JHSLxHZ80ykCTG5F95tB7OPqqjdgWPUwquMMdW9J/8AMeqgY0UUUAaXS7MKnegbqm5jGUPpXl6RTGig4dng3Nxb2ksTKZZkD41VkB3mw3eoxg8M19LCqH6Ipnalj3NK3siI/r+tXxQFFFFAUUVw7U2vBbLvTzRxL2yMFz6MnX1UHdRUHu/CrYLkRtLPj6mJiPxEBf1rRs/woxzFxFY3jdXu7+FjGN7O6cGUHXB9lBl4XI8R2UnNLxBnudHTHrJFVz1IaTaceT5SIcemJhp7BUs8IXTK2nt44fjIZhdW7dXcRtG2FlGSN4YIHaDUchGb25x863jIxzwXHuoLh6GXPWWFo/0oI/5BTmov4L2zsmy/yFHsqUUEB8JdyttcWF0+d0NNC26pJPWRhl0AyTvR4A/ipSLCe+GboGC3PC2B8tx/xmHAcPIX1k8Kk3hKUiC3kU4aO9tSD96UIf0Y17Qa4IVRQqKFVRhVAwAOwCtlFFBi6gggjIIwQeYNQrovP/Zl+YiW6ljGjk8Cjndhk9Mb/FMfovGTwOJvUZ6c2SNEszg7kW8s2OJhkwsv4Rhx3xjtoLToqO9BNqvPagSnM0LGGY9rJ870Mu6w7QwNFBW/h1vDPdWdkGIVQ00m72nReXIBvx1D/FrhfNmV+6RMH2qf6Uw6SXZn21fOdRFuxL3Y0/cNWVAu8cmXz4M98bBv0OD+9ejbMQ0cmM/8RSv6kYphXjKDodfTQYxTK3msG+6Qf2rOuGXZELHO4Ae1fJPtFYDZrr8nO47nw4/XB/WglXQJM7Vte6O4PsCD+tXfVGeCuKX+1U61kbdtpcbgI4so1BNXnQFJOk/Sm2sUDTv5TZ3I11d8cd1eOBzPAVGOmvhQgtg0dsyTTjQnOUQntI1dv4F17cVVLxSXEjTXTF2fiG4ns3tcADkg0HeaB/tbwlX9+SLUCzt8439GkbXkeA9XbxNJdmbGe4nKQRtc3AAMsszkhO+SRs7udfJGpxXVHayzSxW8GBLM26pI0RQMs5HYo/UgU4nxPcQ7JsyYrAGTxh1Pl3BjwJCzcd0vhc8/K5AV06+vTRpOpecRCVazbycJ2JGesBvZriVQwCbPtiyK4BwGlIYccZ4aVHvB9tJYute7u7q26zq+qkSMOj7u9nf3kOcZGMEcWq/oYooIwqhIokGgGFVQP0Ar596KSLPaGJsZXKkc8HUH/v3VT4BxD81vq15eSK4x++fPz/hW4hqztaVvjMZ6/BYSdII2RluZLe9tvnTwr5mcj46Eksg/jGR24pHtDomtjL10Epjgk3d2XV0i1zuyLnyomPz11XvBqDeKsy76kpOhZSVOMkaEHtyP3qwPBHtouj2cx3t1Q8OeaMcMuD9E8u/uq/p35+bpiY6S095s523JOeat4zWe8f3CwfBpfpFbxbPk+LuYI9UJ0kXOkkbDR0PaOGdcVNqqHaexmtwNwSPbI2/F1Xy9m3NoPpxn50R5A4zwqT9HOnKkIl3JF5eBDdRn4mbuyfk5O2NvVnlNTdfhMH90T/3dp/8A0x15WrwsFxs/MeA4uLYqSMgEXCYJHZmk7bCmkJ6+8lYc1gUQqfZl/YwoGt5exxDelkSNe12Cj9TSVumVu2RAJbk/+njZh63wFHrIrqtejFoh3hAjNzeTy2PpZ8k03UYGBoBwAoI949fy/J20UA18q4k3m/BHp/uNeHo9PKCLq9kZWBDR26LCpB4gnymI9BFSOigjXgvuWiuOqc5MsLIx7ZbOTqmb0tG0Z9AWiuJG6jaWcY3by2kzj5t3E8Dj0GSOE+kUUFe7El357yU8ZJ2fPbvM5/rTmkHRNcK+uciM8c8VP60/oCiiig0X0jLG7IMsFJUYzk+ika7QuMDJIPMeLSVI6KBd0b2vexXBktg0kwiKlRZyPhSw1wNRqMZpztjaO1rtCk42huHzkhspIgR2EhSSP3zUe2tfyxLeGJ2QtHbx5Q4OGlYkZGuu7W83PU3AivInjRiVjlSeXBx2+Vg9/DFHLdYbCaHzLC8B7TaSk+3crt8XuPsd7/ykv/RXJG6i+NrOropHxLieQE+ny9c/pjvrzo5Mk08sEgliliJ3SlzLk4JBIy2hGh780OiQ9GY5rddo30kE0Rt7Pdg66JoyWcsWK7wGcbq59Irs8GdmFu3XlBaRIPS7sSfXu13QbVmutn7R2fM2/cRW5aJzxljIODgfOUjdPbkdtc3g2uw15cHT462t5F15KXB/mFef9opt4acdp+tfTK5tsfh379PX7NuwtrrtbaIhcBra3aZwhGkhQoiFuRAJZgO8Z4Cqs6GpgROOLtcI3fuLCwz+M1Z3RzYX9j3ySu4ME7zRFzwTfKtFv8AMkMpPDOOGarforD8VaE85Lsj1JbL/AENa3AJ0I09Lw3u5/wBll8Sj9DU5uzaV3Z51H0g34l94Nb+id71F5C4V2AmkjKxoXYrJGHwFXUneB4d9aHObidh2qv4V/wC9e9GYppL2AWzBZDO775XeEaqgTfxz+djvAqxGPGbjHl1+ser0G5zPAdhz+9n5Yt6YW58Ih9lv/wDkpv8AopBtiytpy58V2hE0gxI0VlKN/wC+pjKP6xnU4IpEvUy3s2MvaWaFryedy7yvqMBuAJOgAAHknlSe22oqxm4lskIuG3bG2UyZOG1YkHeK6he1jwxipMY3vYLiG36trzaAtUZWPjOzpcLuOGXyydBkDTOKattu++um/wDxMv8A1VHdsK9vLeW4aRI5dnGV4DJvqj6HdXJOinOOetXK3GghfR7at490iSNI8RSQuWsngCkY3fKYnOcnT+GpnRRQFFFFBCulqhbiV+B8VhkyO2C8Rv0Bor3wgtrIAdf7MuB6zPHivKCv9nypA0iSOq7oRQWIGd0uumePm10nbcPzWL/cUt+wrs29YiLaM6FAR1s+MgcTIJR/tlHsrYoxoNPRQLxtJj5kEp+8Ao/3HP6UGa5PCONR/G5J9gA/emNFAtFrcHzp1H3I/wCpNe/2SD58srdvl7o/2gUxooIxtKzCLKiaBp7NeZ4rOefoFT3pds0T2sqYyQCyeldR7vXUNvIt5gCfOv4F9SRE8O7f/WrJNBAdor43syG4U/HW4BBHHK4B/YH1Vq6QMXht9pwaSLjrQOfL98g9x7qY9C4+pnvLNh5IbfQHmraHT0Yrm6KDxa5n2fLqj5aLPMEaj1r+qmgkqXrnqL+0G9LGpIQnSRGxvxn2aHkRXBJeJYT297bhnsGZwCq6xCQjrIZAPNZHwVB5bw1xmk+xrk7MuGtpj8RId6KQ6Aenl6fUedSuaxdXeW2dUeQYlR134Zh2SJz04MCDrXTuNvTXpNNSMxKdLzXyWTcrHNCwO7JG6HsKsCPYRXz50dVLe069iSxBwCe06Ko7z2dtTFrx4Ebq4bq1wGO7aypNATgn5OUBox3KcCoX0E2aL0MJorqZYAgjS2eNFG9vZ32c51wMboJ0NUfZ7YW4XbWm0xfOOX5+f2V99pzuq1pnEZ6/Ds4pLplQog35m3mfd13c6knsxUq6Pq+zdlT3r4WadVSAH5q67uOeTktj+EVLtl9EhjEkUNtb8Wt4SXMmPr528pwPogAdvemLja+0EKj+4WRyW+bI/dyxoPQB/FWjp05MznMz1lo7zeTuZpGOWtIxWO0Fe1tlGGzsNlxDE12wknPYNDrpnT9oyKb7AhS52zM6D4iwiWCEHkQCvqOQ9e9FboXN5e7VfPUxKY4M8woJY+wD8fdXV4HLUizeZvOnmZycchp++T66mpkvhEQLtCfPztmSH9Dj9qmcXRjCgw3d3FlRp1vWLnA5Shj6gRUQ8IOP7SOdd6wlA9StVm2WOqjwc/Fpr/oGf1oEgs9oIfJuYJV7JoSp/Ej8e/Fe/wBrXifK2O93206t/tkCEe01IKKBB8LYF+WSeDvlhcL+MAqfUa7rDb1tN8lcQuexZFJ/DnP6UxDUvvtiW83ysET/AHkHuoI50oBa5lUcTBaRfn3wH7CiufYWy4xtERQpuI16mVBJG7Z25cnXP+LPHpn5lFBr8LtmYr4S/NdY5R/oJil/2vGx7lFI6s7wu7KWW0WU6CJsSEcRFLhJNeweS/f1YqqNnSMUAfz1yrj+JTg/qKDpoorF3ABJIAHEk4FBlWq4uEjXedgo7ScVxPfvJpbrvf8AEfIQejm3q0rZBs0ZDSEyv2twH3V4D96BfbTCSW1Izh76U4Ix5kMGNOPM1ZdV5s9M3VpnJzcXTa+hFB/249VWHQQ3pZm1uob1RlD8XMO7kfZn1gdtdfTDY/jMST25+Nj8qNl+cDrj3eznUgvrRJY2jkGVYYIqH7LvpNnSC2uTvW7fITdnce79vRQdeytoQbTgMU4AkXz14EEfOXspas15szyWU3NqPNYcVH649emnKmHSfo25cXVmd2cakDg/eOWf3rb0b6YpN8XPiGYaFW0DejPA9xoM26YWksMmJQpKMN19DkqdKTeCPpHbWaXZuJAm8YiowSWx1mcAccZHtqSbX6P2zRyMYU3grEEDGu6eykfgT2RBN4y8sSSNGYdwuM7ueszjPoHsoHlztK62zmK1VrayOkszjypO5RppjkPWeVbumN2llaxbMsVzNMNxVByQG0Z2727dOZ4CnnS3plb2Ee7lXmxiOFDr3bwHmr/4KRdHNmeKiXau1HxO4yFb/DB4KB9MjQDlw7aDT0zAsNmw7Ogy80/xagfOyfLbuyxAHpPYanWwNlrbW8UC8I0AJ7TzPrNQzoXYS31ydqXS7q43bSPsXXyte7OvMknhirDoKt8III2rAc+dZz//AK5anPRPakU9tF1ThikaK68CpCDRgdR/WoX4QkztSz55tpxj/RL76k9rsNJ7e1lRzFOLeILNHjexuDRhwde4/odaCTUVHIdvvARHfqsZOizpnqX9JPybdzadh44kdAVruJwiM7eailm9AGT+lbKjnTi4TqVgdt0TtiQ8xEg35W9SDAP0nUc6D3wX2xkuDK64MUGWzylu5DM4z/CgjHoZa9qUeDyxZLMSOu7Jcs08i/RMnmr/AKUCr6FFFBILy2WWN43GVdSrDtBGDXzpeWb2l08Emc53CTzZB5D/APyRYPpjYcjX0jVaeGXowJYTdLkbibk4UZJTOVfTUmNsn7rNQVjNtTJ3YV61+eD5K+luHqGteJs0vg3Db55INEHq5+vNdGzSNzAVUKkqyrwBHHHaOYPMEV1UHijGg0HdXtFFAqgnEMkEhZd6JrjfjaRUby5CVZd8hSCpHA8jTC5271r5Wa4h4DdSNJV9OU3uPbnGlcV/cFm6mPdL48piMiMHn6TyFabnZMSRqqIgYsqB3+aXYLvkjXTOdOygf2t7OoSVJluoS4Vgse665OM6H5p4jFOdsbLjuYmikGh4EcQe0VxdGHMiyTn/ABXGh4/FqIyW/jbdyRyOmvGnVBCujl7JZzCyuWyp+Qk5Hu/7cjpT3bvRqC6+UXD8nXRv+/rrk6ebME1qzAeXF5aEaEY46+j9hTHo3tE3FtFKeLL5XpGh/Wgi0/Ry9t43EF1vx7pysnYF5Zzyzwrg8F+zr2dbpLS4W3X4vrWIyxzv7oXs+d2casLaPyMv+W/8pqO+ATzb30w/tLQS3oz0FtbImQ5lm1Jml4jmSBwXtzx76jNjbnbd400m8LCBsRIdBI3bj9+4gdtSbwobRMGzpivF8Rg/fOvr3c+ym3RbZotrSCEfNjGfvHVuHeTQbNuXrwxZijDuWRI11CgsQATgaKvE9wqM7U2pcxMUe9VpdN5Ley3wgPAsTJhcnhvHWpvVdxpG9/1UgjmXxybeTzg5eBGV2GoPU7pTXzetXhvGg4ekchuryC43TDFbwP1sk+EBO62irkkknkO2p90WQrZ2wYFSIY8g8R5IpBtXY0NlOLyO3j6k4Fwixj4vGcSoMaYyd4DiNeVTGOQMAykEEAgjgQeBoMZoVdSrqGUjBDDIPqqNnZdxZ+VZnrYOdrIdVH/Bc8PutkcACKlFFAt2LtuG5B6tjvLpJG43XQ9jIdRUY6o7R2h1a6xEmI9nUxODOdPrJNyIdyv2Cuzp9FEsaygmO5J3IZUIVhoSxY/ORVBZgezTXFSPwW7BEMHXlSpmVBGrcUhQHqwexjku3e+OQoJvRRRQFYugIIIBBGCDwINZUUHz3016ONsu6yoJtpc7hA4AZO595ATgfOTvU51IwIBByCMg1fHSDYsV5A8EwyjjiOKnkynkQeBr532lYzbLufFbojq21ikAwpHaOwdoPmnuNAxpbf3rFuphwZD5zcox2nv7BRf3rFuphwZD5zcox2nv7BXTYWSxLurk51ZjxY9pNB7Y2axLurz1ZjxY9pNa9rLmIgglcr1gXiU3hvY793NdlcG174xr5OC5BIzyA4sRx7B3kigfdDbgPCxJzJ1jGXs3m8rI/hIIx780+pB0N2Q1vCd8brOQd3jugKAAe/tp/Qce2pQlvMx4CN8/hNJPBzEVsUzzZiPRmuLpXtNrphZWuGLfLONQo7MjT0+ypbYWixRpGgwqKAPVQebR+Rl/y3/lNR3wCebe+mH9pakW0fkZf8t/5TUd8Anm3vph/aWgb+G2JjYKRnCzqW9G6w19ZFT2CUMqsODKCMdhGRS/pNsgXdrLAdC6ndJ5MNVPtqP+DDb/AF1v4vLlbi28h1bjgaA69nA9mO+gmlV5siVF2gvi7F0M0ygjXKOvWSnhqqTAAPwzKRk40sMGq96Lz+J3XUyjgkdtvfR3Wcwtw82UMRkfPTHMUFgkZ0Oo5g1F7BvEJlt2P91mP92Y/wCG54xEnkeKf6h2CpTXLtPZ8dxE8UoyjjB7e4g8iDqDQdVFIOj+0HV2tLlszoMxvjHXR/TH8Q4MB6edJunm2HkdNnWq7802BKAcYU8FzyDaljyUHmRQatkwf2xtAnjaxDyuwx72QNeczLk/8OMDi2l0gYpL0P6OpY2ywqd5vOlfGN9zxPo5AcgAKd0BRRRQFFFFAUk6XdF4NoW7QTrpxRx5yN9JT/TnS2+6Ry3EjW+zQjMhImuZATDER80Yx1j8sA4XiewwiwuduXkkyw3UbxxuF66ErHG3aEYxPvkcyNB2mgiF10bu9lymGWF5omyyTwozZ+8BkjlodR3ismuiP8G4/wCXk/6anzdBdqSayXoB75p2P/1vEP09lbF8ExchprpWI/8ATqx9sjMaCrpukcSnBWTe+iUIP60vO2B4ykjxSmIbum4dd3eOBy87dP8Apq9rXwYwrjeurpu4GJB/shDD20wTwfWPzklk/wA2eVx7Gcj2Cgp2fp3plLWYjHFxuj266VGtqdJry4ITKxoeIhcE+s7xOfZX0pa9DLCPVLOBT29WvuptDZRp5kaL91QP2FB807Au7iJNy02dIc8W6uaRmI5ndjHs4CncUG3ZfMsio/ijCEfmyCvoKigodug+3ZgQzxxg5BBZRoRj5qtWewvBptiwDm1mtj1mN9WzjyQccVP0j2VetFBS8t50hhPxmz4ZVHExHU+gLJn/AG1Buk99dNOt0lhdWNyPOfdfdcY5qYhg6d4I48M19Q0UHzjYeFm5TAnt45D2xvut+Hysn0AVjt3ppb3bg7kkD9RMu9INN4brxEEHisi6d719CXOyoJPPhjb7yKf6Uiu/B3s2TjaRrnnHlD7UINAr2XtqCdFaOaJiyqSqyKSCRkjAOdDpTDFJL7wK7OfzTPH3LIGH/wBiMf1pa3gdlj//AM+0ZlxjAYEYx/luv7UGPhK2jFBbpIWxcq+9aburb4xnT6ONG5agcSKceCroa8Cte3mWvJxkhv8ADDHOO5jpns3VAxio1N4L77rllndL3cHkjxh4CpByCp3GIIOvHjWzY8O17jrBbXEkDQyFJY7m6SYoR2qLZTgjUHeOeVBctFQSOLbduhkea2utzUwrEUdwOIVgQA2OGQcnAqWbE2vFdQrNC28re1TzVhxDA6EGg76KKKDXcTqis7HCqCScZ0HcNarVul0O0ZWiku0srVTulHkEU9x3eVgxxnhp5Z7RVnVzXWz4pQRJGj547yg/uKCCwXMd8PFrV0t9mx5R3jIVp8aFIjnyYx85wMtnCkamprZyW8SLHG0SIgAVVZQAByAzSo9A9m/Ybb8pfdR8Atm/Ybb8pfdQO/H4vrE/GPfR4/F9Yn4x76SfALZv2G2/KX3UfALZv2G2/KX3UDvx+L6xPxj30ePxfWJ+Me+knwC2b9htvyl91HwC2b9htvyl91A78fi+sT8Y99Hj8X1ifjHvpJ8Atm/Ybb8pfdR8Atm/Ybb8pfdQO/H4vrE/GPfR4/F9Yn4x76SfALZv2G2/KX3UfALZv2G2/KX3UDvx+L6xPxj30ePxfWJ+Me+knwC2b9htvyl91HwC2b9htvyl91A78fi+sT8Y99Hj8X1ifjHvpJ8Atm/Ybb8pfdR8Atm/Ybb8pfdQO/H4vrE/GPfR4/F9Yn4x76SfALZv2G2/KX3UfALZv2G2/KX3UDvx+L6xPxj30ePxfWJ+Me+knwC2b9htvyl91HwC2b9htvyl91A78fi+sT8Y99RbpQOqkW/tWR5Y13Z4g4+Pi444/KJqVPew5jHd8Atm/Ybb8pfdR8Atm/Ybb8pfdQZR9ONnFFk8dtgGUMA0yBsH+EnOe7FQ/a3Sm1t7nxvZ8hmMhAu7eKN2Eo4CRCFwso9OGHHGM1PrPo7axDEdtCg/hjX3UxRABgAAd1Brs7kSIsi53WUEbwKnUcwdQe40VuooP//Z"/>
          <p:cNvSpPr>
            <a:spLocks noChangeAspect="1" noChangeArrowheads="1"/>
          </p:cNvSpPr>
          <p:nvPr/>
        </p:nvSpPr>
        <p:spPr bwMode="auto">
          <a:xfrm>
            <a:off x="154361" y="-144462"/>
            <a:ext cx="302419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6" name="Textfeld 65"/>
          <p:cNvSpPr txBox="1"/>
          <p:nvPr userDrawn="1"/>
        </p:nvSpPr>
        <p:spPr>
          <a:xfrm>
            <a:off x="3519245" y="355327"/>
            <a:ext cx="482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</a:p>
        </p:txBody>
      </p:sp>
      <p:cxnSp>
        <p:nvCxnSpPr>
          <p:cNvPr id="21" name="Gerade Verbindung 20"/>
          <p:cNvCxnSpPr/>
          <p:nvPr userDrawn="1"/>
        </p:nvCxnSpPr>
        <p:spPr>
          <a:xfrm>
            <a:off x="3624293" y="6496259"/>
            <a:ext cx="5214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fik 23" descr="D0799_031.t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3632695" y="3440960"/>
            <a:ext cx="5214938" cy="2775277"/>
          </a:xfrm>
          <a:prstGeom prst="rect">
            <a:avLst/>
          </a:prstGeom>
        </p:spPr>
      </p:pic>
      <p:pic>
        <p:nvPicPr>
          <p:cNvPr id="29" name="Grafik 28" descr="D0347_672_entzerrt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-612028" y="-27384"/>
            <a:ext cx="3786608" cy="6892247"/>
          </a:xfrm>
          <a:prstGeom prst="rect">
            <a:avLst/>
          </a:prstGeom>
        </p:spPr>
      </p:pic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>
          <a:xfrm>
            <a:off x="-607789" y="6610667"/>
            <a:ext cx="3929063" cy="230400"/>
          </a:xfrm>
        </p:spPr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pic>
        <p:nvPicPr>
          <p:cNvPr id="19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3607064" y="6536953"/>
            <a:ext cx="4326575" cy="168325"/>
          </a:xfrm>
          <a:prstGeom prst="rect">
            <a:avLst/>
          </a:prstGeom>
          <a:noFill/>
        </p:spPr>
      </p:pic>
      <p:grpSp>
        <p:nvGrpSpPr>
          <p:cNvPr id="17" name="Gruppieren 71"/>
          <p:cNvGrpSpPr/>
          <p:nvPr userDrawn="1"/>
        </p:nvGrpSpPr>
        <p:grpSpPr>
          <a:xfrm>
            <a:off x="3628536" y="1242000"/>
            <a:ext cx="3311689" cy="837332"/>
            <a:chOff x="3633867" y="1412776"/>
            <a:chExt cx="3337766" cy="837332"/>
          </a:xfrm>
        </p:grpSpPr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4482614" y="1412776"/>
              <a:ext cx="2489019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0" rIns="18000" bIns="0">
              <a:spAutoFit/>
            </a:bodyPr>
            <a:lstStyle/>
            <a:p>
              <a:pPr algn="l"/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Temperature and</a:t>
              </a:r>
            </a:p>
            <a:p>
              <a:pPr algn="l"/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Synchrotron Radiation</a:t>
              </a:r>
              <a:endParaRPr lang="en-US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hteck 19"/>
            <p:cNvSpPr/>
            <p:nvPr userDrawn="1"/>
          </p:nvSpPr>
          <p:spPr>
            <a:xfrm>
              <a:off x="3633867" y="1458108"/>
              <a:ext cx="792000" cy="792000"/>
            </a:xfrm>
            <a:prstGeom prst="rect">
              <a:avLst/>
            </a:prstGeom>
            <a:solidFill>
              <a:srgbClr val="0073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000" b="1" dirty="0" smtClean="0">
                  <a:latin typeface="Arial" pitchFamily="34" charset="0"/>
                  <a:cs typeface="Arial" pitchFamily="34" charset="0"/>
                </a:rPr>
                <a:t>7</a:t>
              </a:r>
              <a:endParaRPr lang="de-DE" sz="4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uppieren 84"/>
          <p:cNvGrpSpPr/>
          <p:nvPr userDrawn="1"/>
        </p:nvGrpSpPr>
        <p:grpSpPr>
          <a:xfrm>
            <a:off x="3628537" y="2290848"/>
            <a:ext cx="4204864" cy="837332"/>
            <a:chOff x="3633867" y="1412776"/>
            <a:chExt cx="4237973" cy="837332"/>
          </a:xfrm>
        </p:grpSpPr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4482614" y="1412776"/>
              <a:ext cx="338922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0" rIns="18000" bIns="0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Medical</a:t>
              </a:r>
              <a:r>
                <a:rPr lang="en-US" sz="1800" baseline="0" dirty="0" smtClean="0">
                  <a:latin typeface="Arial" pitchFamily="34" charset="0"/>
                  <a:cs typeface="Arial" pitchFamily="34" charset="0"/>
                </a:rPr>
                <a:t> Physics a</a:t>
              </a: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nd Metrological</a:t>
              </a:r>
              <a:r>
                <a:rPr lang="en-US" sz="1800" baseline="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Information</a:t>
              </a:r>
            </a:p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Technology</a:t>
              </a:r>
              <a:endParaRPr lang="en-US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hteck 27"/>
            <p:cNvSpPr/>
            <p:nvPr userDrawn="1"/>
          </p:nvSpPr>
          <p:spPr>
            <a:xfrm>
              <a:off x="3633867" y="1458108"/>
              <a:ext cx="792000" cy="792000"/>
            </a:xfrm>
            <a:prstGeom prst="rect">
              <a:avLst/>
            </a:prstGeom>
            <a:solidFill>
              <a:srgbClr val="0073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000" b="1" dirty="0" smtClean="0">
                  <a:latin typeface="Arial" pitchFamily="34" charset="0"/>
                  <a:cs typeface="Arial" pitchFamily="34" charset="0"/>
                </a:rPr>
                <a:t>8</a:t>
              </a:r>
              <a:endParaRPr lang="de-DE" sz="40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inks+Überschrift+Aufzählung/Inhalte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6"/>
          <p:cNvSpPr>
            <a:spLocks noGrp="1"/>
          </p:cNvSpPr>
          <p:nvPr>
            <p:ph sz="quarter" idx="12"/>
          </p:nvPr>
        </p:nvSpPr>
        <p:spPr>
          <a:xfrm>
            <a:off x="98264" y="1296000"/>
            <a:ext cx="8712000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14" name="Grafik 13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5" name="Gerade Verbindung 14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8" name="Gerade Verbindung 17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20" name="Grafik 19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1" name="Grafik 20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</p:spTree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+Logo r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11" name="Grafik 10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7" y="325099"/>
            <a:ext cx="1188183" cy="431250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7" name="Gerade Verbindung 16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9" name="Grafik 18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0" name="Grafik 19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+Überschrift+Gegenüberstellung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11" name="Grafik 10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7" name="Gerade Verbindung 16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9" name="Grafik 18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0" name="Grafik 19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Gegenüberstellung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6"/>
          <p:cNvSpPr>
            <a:spLocks noGrp="1"/>
          </p:cNvSpPr>
          <p:nvPr>
            <p:ph sz="quarter" idx="13"/>
          </p:nvPr>
        </p:nvSpPr>
        <p:spPr>
          <a:xfrm>
            <a:off x="95813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Inhaltsplatzhalter 16"/>
          <p:cNvSpPr>
            <a:spLocks noGrp="1"/>
          </p:cNvSpPr>
          <p:nvPr>
            <p:ph sz="quarter" idx="14"/>
          </p:nvPr>
        </p:nvSpPr>
        <p:spPr>
          <a:xfrm>
            <a:off x="4568088" y="1296000"/>
            <a:ext cx="4250533" cy="5040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106665" y="218868"/>
            <a:ext cx="8712000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4" name="Gerade Verbindung 13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6" name="Grafik 15" descr="Schriftzug 1.jpg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7" name="Grafik 16" descr="Schriftzug 2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Impresum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793" y="3426524"/>
            <a:ext cx="1981200" cy="3026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arbeitungshinwe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264320" y="188640"/>
            <a:ext cx="827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Bearbeitungshinweise</a:t>
            </a:r>
            <a:endParaRPr lang="de-DE" sz="2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264323" y="1196752"/>
            <a:ext cx="8630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Kopf- und Fußzeile</a:t>
            </a:r>
            <a:r>
              <a:rPr lang="de-DE" sz="1200" b="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(ist im Folienmaster hinterlegt):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Aktivieren</a:t>
            </a:r>
            <a:r>
              <a:rPr lang="de-DE" sz="120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Kopf- und Fußzeile in der Bearbeitungsansicht: </a:t>
            </a:r>
            <a:br>
              <a:rPr lang="de-DE" sz="120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Registerkarte „Einfügen“ aufrufen/Kopf-Fußzeile-Feld öffnen/ Felder „Datum“, „Foliennummer“ und „Fußzeile“ anhaken/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benötigte Daten in die Felder des Fensters eingeben/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Entscheiden, ob diese Daten für alle oder eine Folie übernommen werden sollen.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Deaktivieren</a:t>
            </a:r>
            <a:r>
              <a:rPr lang="de-DE" sz="120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der Bearbeitungsansicht: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Registerkarte „Einfügen“ aufrufen/Kopf-Fußzeile-Feld öffnen/die Häkchen entfernen, für alle Folien oder für die aktuell bearbeitete  übernehmen.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264321" y="836721"/>
            <a:ext cx="854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nach</a:t>
            </a:r>
            <a:r>
              <a:rPr lang="de-DE" sz="120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Möglichkeit </a:t>
            </a:r>
            <a:r>
              <a:rPr lang="de-DE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 den Folienmaster</a:t>
            </a:r>
            <a:r>
              <a:rPr lang="de-DE" sz="120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verändern.</a:t>
            </a:r>
          </a:p>
          <a:p>
            <a:endParaRPr lang="de-DE" sz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64323" y="3789040"/>
            <a:ext cx="8630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Falls Sie für Ihren Vortrag Fotos z. B. Ihres Arbeitsbereiches benötigen, wenden Sie sich bitte an die Bildstelle (Z.169). </a:t>
            </a:r>
          </a:p>
          <a:p>
            <a:endParaRPr lang="de-DE" sz="1200" baseline="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Verwendung</a:t>
            </a:r>
            <a:r>
              <a:rPr lang="de-DE" sz="1200" b="1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Layout-Angebote „Standort Braunschweig“ und „Standort Berlin“ ist optional, ebenfalls die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Verwendung der Schlussfolie</a:t>
            </a:r>
            <a:r>
              <a:rPr lang="de-DE" sz="120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diese sollte nicht für Präsentationen in großen Räumen eingesetzt werden.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aseline="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verzichten Sie am Schluss des Vortrags auf den nicht mehr zeitgemäßen Satz „Vielen Dank für Ihre Aufmerksamkeit“ – ersetzen Sie ihn durch ein aussagekräftiges Foto, eine Aufforderung zur Diskussion o. ä. </a:t>
            </a:r>
          </a:p>
          <a:p>
            <a:endParaRPr lang="de-DE" sz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264320" y="3140974"/>
            <a:ext cx="714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 smtClean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 Logos usw. rasch ein- oder auszublenden, können Sie die in der Registerkarte „Entwurf“ ganz rechts außen das Feld „Hintergrundformate einblenden“ aktivieren bzw. deaktivieren.</a:t>
            </a:r>
          </a:p>
          <a:p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849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vor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264320" y="188640"/>
            <a:ext cx="827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Gestaltungshilfen</a:t>
            </a:r>
            <a:r>
              <a:rPr lang="de-DE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de-DE" sz="28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375647" y="1177117"/>
            <a:ext cx="1660047" cy="1377095"/>
          </a:xfrm>
          <a:prstGeom prst="rect">
            <a:avLst/>
          </a:prstGeom>
          <a:solidFill>
            <a:srgbClr val="009B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2107138" y="1106784"/>
            <a:ext cx="23363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PTB-Blau:</a:t>
            </a:r>
          </a:p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Farbmodell RGB</a:t>
            </a:r>
          </a:p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  <a:p>
            <a:r>
              <a:rPr lang="de-DE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G = 155</a:t>
            </a:r>
          </a:p>
          <a:p>
            <a:r>
              <a:rPr lang="de-DE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B = 206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264320" y="3356992"/>
            <a:ext cx="77161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Überschrift</a:t>
            </a:r>
            <a:r>
              <a:rPr lang="de-DE" sz="1400" b="1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Arial 28 Fettdruck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Überschrift 2</a:t>
            </a:r>
            <a:r>
              <a:rPr lang="de-DE" sz="140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Texte: Arial 24</a:t>
            </a:r>
            <a:endParaRPr lang="de-DE" sz="14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b="0" i="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0" i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einem Vortrag</a:t>
            </a:r>
            <a:r>
              <a:rPr lang="de-DE" sz="1400" b="0" i="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verwendete Schriftgrößen sollen nicht kleiner als 18, besser 20 </a:t>
            </a:r>
            <a:r>
              <a:rPr lang="de-DE" sz="1400" b="0" i="0" baseline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de-DE" sz="1400" b="0" i="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sein; Schriften ohne Serifen können die Zuschauer besser entziffern. In einer Präsentation möglichst eine Schriftart beibehalten</a:t>
            </a:r>
            <a:r>
              <a:rPr lang="de-DE" sz="1800" b="0" i="0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1800" b="0" i="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4232825" y="1196752"/>
            <a:ext cx="1660922" cy="1396800"/>
          </a:xfrm>
          <a:prstGeom prst="rect">
            <a:avLst/>
          </a:prstGeom>
          <a:solidFill>
            <a:srgbClr val="0073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de-DE" sz="4000" b="1" kern="120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893747" y="1106784"/>
            <a:ext cx="29630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Blauton</a:t>
            </a:r>
            <a:r>
              <a:rPr lang="de-DE" sz="14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nur zur Verwendung</a:t>
            </a:r>
            <a:br>
              <a:rPr lang="de-DE" sz="14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Präsentationen und deren Ausdruck:</a:t>
            </a:r>
          </a:p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Farbmodell RGB</a:t>
            </a:r>
          </a:p>
          <a:p>
            <a:r>
              <a:rPr lang="de-DE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R = 0</a:t>
            </a:r>
          </a:p>
          <a:p>
            <a:r>
              <a:rPr lang="de-DE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G = 115</a:t>
            </a:r>
          </a:p>
          <a:p>
            <a:r>
              <a:rPr lang="de-DE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</a:p>
          <a:p>
            <a:r>
              <a:rPr lang="de-DE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(Abweichung zum Ausgleich der veränderten</a:t>
            </a:r>
            <a:r>
              <a:rPr lang="de-DE" sz="14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Darstellung des „PTB-Blaus“  durch den </a:t>
            </a:r>
            <a:r>
              <a:rPr lang="de-DE" sz="1400" b="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Beamer</a:t>
            </a:r>
            <a:r>
              <a:rPr lang="de-DE" sz="14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de-DE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8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15" name="Titel 6"/>
          <p:cNvSpPr>
            <a:spLocks noGrp="1"/>
          </p:cNvSpPr>
          <p:nvPr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7" name="Grafik 6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  <p:grpSp>
        <p:nvGrpSpPr>
          <p:cNvPr id="20" name="Gruppieren 19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21" name="Gerade Verbindung 20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23" name="Grafik 22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24" name="Grafik 23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rechts+2 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06664" y="218868"/>
            <a:ext cx="7566527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1099" y="325099"/>
            <a:ext cx="1188183" cy="431250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 userDrawn="1"/>
        </p:nvGrpSpPr>
        <p:grpSpPr>
          <a:xfrm>
            <a:off x="201600" y="6421902"/>
            <a:ext cx="8677682" cy="205698"/>
            <a:chOff x="201600" y="6421902"/>
            <a:chExt cx="8677682" cy="205698"/>
          </a:xfrm>
        </p:grpSpPr>
        <p:cxnSp>
          <p:nvCxnSpPr>
            <p:cNvPr id="10" name="Gerade Verbindung 9"/>
            <p:cNvCxnSpPr/>
            <p:nvPr userDrawn="1"/>
          </p:nvCxnSpPr>
          <p:spPr>
            <a:xfrm>
              <a:off x="212823" y="6421902"/>
              <a:ext cx="8643938" cy="0"/>
            </a:xfrm>
            <a:prstGeom prst="line">
              <a:avLst/>
            </a:prstGeom>
            <a:ln w="38100">
              <a:solidFill>
                <a:srgbClr val="0073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pieren 13"/>
            <p:cNvGrpSpPr/>
            <p:nvPr userDrawn="1"/>
          </p:nvGrpSpPr>
          <p:grpSpPr>
            <a:xfrm>
              <a:off x="201600" y="6463008"/>
              <a:ext cx="8677682" cy="164592"/>
              <a:chOff x="201600" y="6463008"/>
              <a:chExt cx="8677682" cy="164592"/>
            </a:xfrm>
          </p:grpSpPr>
          <p:pic>
            <p:nvPicPr>
              <p:cNvPr id="11" name="Grafik 10" descr="Schriftzug 1.jpg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201600" y="6463008"/>
                <a:ext cx="4230624" cy="164592"/>
              </a:xfrm>
              <a:prstGeom prst="rect">
                <a:avLst/>
              </a:prstGeom>
            </p:spPr>
          </p:pic>
          <p:pic>
            <p:nvPicPr>
              <p:cNvPr id="12" name="Grafik 11" descr="Schriftzug 2.jpg"/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151066" y="6463008"/>
                <a:ext cx="1728216" cy="16459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+Logo links+Lini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 userDrawn="1">
            <p:ph type="title"/>
          </p:nvPr>
        </p:nvSpPr>
        <p:spPr>
          <a:xfrm>
            <a:off x="1381492" y="218868"/>
            <a:ext cx="7566527" cy="777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pic>
        <p:nvPicPr>
          <p:cNvPr id="8" name="Grafik 7" descr="PTB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" y="325099"/>
            <a:ext cx="1188183" cy="431250"/>
          </a:xfrm>
          <a:prstGeom prst="rect">
            <a:avLst/>
          </a:prstGeom>
        </p:spPr>
      </p:pic>
      <p:cxnSp>
        <p:nvCxnSpPr>
          <p:cNvPr id="10" name="Gerade Verbindung 9"/>
          <p:cNvCxnSpPr/>
          <p:nvPr userDrawn="1"/>
        </p:nvCxnSpPr>
        <p:spPr>
          <a:xfrm>
            <a:off x="214312" y="818375"/>
            <a:ext cx="8643938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6666" y="188640"/>
            <a:ext cx="8315325" cy="77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8265" y="1602006"/>
            <a:ext cx="85439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27.10.2014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43502" y="6627600"/>
            <a:ext cx="3929063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4250533" y="6627600"/>
            <a:ext cx="571500" cy="23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3A770-1660-45DE-B946-DFFC7041C5F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3" r:id="rId3"/>
    <p:sldLayoutId id="2147483668" r:id="rId4"/>
    <p:sldLayoutId id="2147483691" r:id="rId5"/>
    <p:sldLayoutId id="2147483678" r:id="rId6"/>
    <p:sldLayoutId id="2147483690" r:id="rId7"/>
    <p:sldLayoutId id="2147483692" r:id="rId8"/>
    <p:sldLayoutId id="2147483694" r:id="rId9"/>
    <p:sldLayoutId id="2147483693" r:id="rId10"/>
    <p:sldLayoutId id="2147483685" r:id="rId11"/>
    <p:sldLayoutId id="2147483666" r:id="rId12"/>
    <p:sldLayoutId id="2147483679" r:id="rId13"/>
    <p:sldLayoutId id="2147483702" r:id="rId14"/>
    <p:sldLayoutId id="2147483687" r:id="rId15"/>
    <p:sldLayoutId id="2147483700" r:id="rId16"/>
    <p:sldLayoutId id="2147483660" r:id="rId17"/>
    <p:sldLayoutId id="2147483661" r:id="rId18"/>
    <p:sldLayoutId id="2147483684" r:id="rId19"/>
    <p:sldLayoutId id="2147483703" r:id="rId20"/>
    <p:sldLayoutId id="2147483688" r:id="rId21"/>
    <p:sldLayoutId id="2147483704" r:id="rId22"/>
    <p:sldLayoutId id="2147483683" r:id="rId23"/>
    <p:sldLayoutId id="2147483650" r:id="rId24"/>
    <p:sldLayoutId id="2147483695" r:id="rId25"/>
    <p:sldLayoutId id="2147483696" r:id="rId26"/>
    <p:sldLayoutId id="2147483697" r:id="rId27"/>
    <p:sldLayoutId id="2147483689" r:id="rId28"/>
    <p:sldLayoutId id="2147483705" r:id="rId29"/>
    <p:sldLayoutId id="2147483677" r:id="rId30"/>
    <p:sldLayoutId id="2147483682" r:id="rId31"/>
    <p:sldLayoutId id="2147483667" r:id="rId32"/>
    <p:sldLayoutId id="2147483698" r:id="rId33"/>
    <p:sldLayoutId id="2147483699" r:id="rId34"/>
    <p:sldLayoutId id="2147483659" r:id="rId35"/>
    <p:sldLayoutId id="2147483664" r:id="rId36"/>
    <p:sldLayoutId id="2147483662" r:id="rId3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66700" indent="-2667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2925" indent="-276225" algn="l" defTabSz="457200" rtl="0" eaLnBrk="1" latinLnBrk="0" hangingPunct="1">
        <a:spcBef>
          <a:spcPts val="12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09625" indent="-266700" algn="l" defTabSz="457200" rtl="0" eaLnBrk="1" latinLnBrk="0" hangingPunct="1">
        <a:spcBef>
          <a:spcPts val="12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76325" indent="-266700" algn="l" defTabSz="457200" rtl="0" eaLnBrk="1" latinLnBrk="0" hangingPunct="1">
        <a:spcBef>
          <a:spcPts val="12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43025" indent="-266700" algn="l" defTabSz="457200" rtl="0" eaLnBrk="1" latinLnBrk="0" hangingPunct="1">
        <a:spcBef>
          <a:spcPts val="12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ptb.de/" TargetMode="Externa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77674" y="3281933"/>
            <a:ext cx="8751095" cy="1083171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Wind Europe Summit 2016 </a:t>
            </a:r>
          </a:p>
          <a:p>
            <a:r>
              <a:rPr lang="en-US" sz="1800" dirty="0" smtClean="0"/>
              <a:t>27 </a:t>
            </a:r>
            <a:r>
              <a:rPr lang="en-US" sz="1800" dirty="0"/>
              <a:t>September </a:t>
            </a:r>
            <a:r>
              <a:rPr lang="en-US" sz="1800" dirty="0" smtClean="0"/>
              <a:t>2016, Hamburg</a:t>
            </a:r>
          </a:p>
          <a:p>
            <a:r>
              <a:rPr lang="en-US" sz="1800" dirty="0" smtClean="0"/>
              <a:t>Session:</a:t>
            </a:r>
            <a:r>
              <a:rPr lang="en-US" sz="1800" b="1" dirty="0"/>
              <a:t>	</a:t>
            </a:r>
            <a:r>
              <a:rPr lang="en-US" sz="1800" b="1" dirty="0" smtClean="0"/>
              <a:t>LIDARs </a:t>
            </a:r>
            <a:r>
              <a:rPr lang="en-US" sz="1800" b="1" dirty="0"/>
              <a:t>- the zapping </a:t>
            </a:r>
            <a:r>
              <a:rPr lang="en-US" sz="1800" b="1" dirty="0" smtClean="0"/>
              <a:t>competition	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0297" y="4509120"/>
            <a:ext cx="6657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Harald Mueller</a:t>
            </a:r>
            <a:r>
              <a:rPr 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Eggert</a:t>
            </a:r>
            <a:r>
              <a:rPr 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Christian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Gutsmuths</a:t>
            </a:r>
            <a:r>
              <a:rPr 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de-DE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Axel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Albers</a:t>
            </a:r>
            <a:r>
              <a:rPr 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Klaus Franke</a:t>
            </a:r>
            <a:r>
              <a:rPr 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Ailt-Wiard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Janssen</a:t>
            </a:r>
            <a:r>
              <a:rPr 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Physikalisch-Technische Bundesanstalt, Braunschweig, Germany 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Deutsche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WindGuard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Consulting GmbH, Varel, Germany</a:t>
            </a:r>
          </a:p>
        </p:txBody>
      </p:sp>
      <p:sp>
        <p:nvSpPr>
          <p:cNvPr id="6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10731" y="980728"/>
            <a:ext cx="8751095" cy="2016048"/>
          </a:xfrm>
        </p:spPr>
        <p:txBody>
          <a:bodyPr>
            <a:normAutofit/>
          </a:bodyPr>
          <a:lstStyle/>
          <a:p>
            <a:r>
              <a:rPr lang="de-DE" sz="3200" dirty="0" smtClean="0"/>
              <a:t>A </a:t>
            </a:r>
            <a:r>
              <a:rPr lang="de-DE" sz="3200" dirty="0" err="1" smtClean="0"/>
              <a:t>Novel</a:t>
            </a:r>
            <a:r>
              <a:rPr lang="de-DE" sz="3200" dirty="0" smtClean="0"/>
              <a:t> </a:t>
            </a:r>
            <a:r>
              <a:rPr lang="de-DE" sz="3200" dirty="0" err="1" smtClean="0"/>
              <a:t>Lidar</a:t>
            </a:r>
            <a:r>
              <a:rPr lang="de-DE" sz="3200" dirty="0" smtClean="0"/>
              <a:t> System –</a:t>
            </a:r>
          </a:p>
          <a:p>
            <a:r>
              <a:rPr lang="de-DE" sz="3200" dirty="0" smtClean="0"/>
              <a:t>First </a:t>
            </a:r>
            <a:r>
              <a:rPr lang="de-DE" sz="3200" dirty="0" err="1" smtClean="0"/>
              <a:t>Results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Highly</a:t>
            </a:r>
            <a:r>
              <a:rPr lang="de-DE" sz="3200" dirty="0" smtClean="0"/>
              <a:t> </a:t>
            </a:r>
            <a:r>
              <a:rPr lang="de-DE" sz="3200" dirty="0" err="1" smtClean="0"/>
              <a:t>Resolved</a:t>
            </a:r>
            <a:r>
              <a:rPr lang="de-DE" sz="3200" dirty="0" smtClean="0"/>
              <a:t> Wind </a:t>
            </a:r>
            <a:r>
              <a:rPr lang="de-DE" sz="3200" dirty="0" err="1" smtClean="0"/>
              <a:t>vector</a:t>
            </a:r>
            <a:r>
              <a:rPr lang="de-DE" sz="3200" dirty="0" smtClean="0"/>
              <a:t> </a:t>
            </a:r>
            <a:r>
              <a:rPr lang="de-DE" sz="3200" dirty="0" err="1" smtClean="0"/>
              <a:t>measurements</a:t>
            </a:r>
            <a:r>
              <a:rPr lang="de-DE" sz="3200" dirty="0"/>
              <a:t> 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1" y="5714407"/>
            <a:ext cx="2376264" cy="59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6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61F66A6-D3C2-4183-84EC-4363AB276396}" type="slidenum">
              <a:rPr lang="de-DE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2016001" y="219075"/>
            <a:ext cx="5400600" cy="777875"/>
          </a:xfrm>
        </p:spPr>
        <p:txBody>
          <a:bodyPr/>
          <a:lstStyle/>
          <a:p>
            <a:pPr eaLnBrk="1" hangingPunct="1"/>
            <a:r>
              <a:rPr lang="de-DE" altLang="de-DE" sz="2600" dirty="0" smtClean="0">
                <a:latin typeface="Arial" charset="0"/>
                <a:cs typeface="Arial" charset="0"/>
              </a:rPr>
              <a:t> 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Comparisons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with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met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mast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1" y="350785"/>
            <a:ext cx="1547982" cy="38754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87809" y="5445224"/>
            <a:ext cx="8071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isturbed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conditons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measuring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height 135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m, mean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values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time slots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black dots: 	deviation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bistatic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PTB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met mast (blue dots: number of data)</a:t>
            </a:r>
          </a:p>
        </p:txBody>
      </p:sp>
      <p:pic>
        <p:nvPicPr>
          <p:cNvPr id="9" name="Grafi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45" y="980728"/>
            <a:ext cx="584276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287809" y="980728"/>
            <a:ext cx="8681223" cy="5124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bistatic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endParaRPr lang="de-DE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Accurate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wind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temporal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Traceability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masts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ccuracy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wind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inhomogeneities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ressource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determination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Calibrations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investigations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milestone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Hard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developement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autonomous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0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feld 1"/>
          <p:cNvSpPr txBox="1">
            <a:spLocks noChangeArrowheads="1"/>
          </p:cNvSpPr>
          <p:nvPr/>
        </p:nvSpPr>
        <p:spPr bwMode="auto">
          <a:xfrm>
            <a:off x="2246313" y="3113088"/>
            <a:ext cx="6858000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 b="1">
                <a:cs typeface="Arial" charset="0"/>
              </a:rPr>
              <a:t>Physikalisch-Technische Bundesanstalt</a:t>
            </a:r>
          </a:p>
          <a:p>
            <a:pPr eaLnBrk="1" hangingPunct="1"/>
            <a:r>
              <a:rPr lang="de-DE" altLang="de-DE" sz="2000" b="1">
                <a:cs typeface="Arial" charset="0"/>
              </a:rPr>
              <a:t>Braunschweig and Berlin</a:t>
            </a:r>
          </a:p>
          <a:p>
            <a:pPr eaLnBrk="1" hangingPunct="1"/>
            <a:r>
              <a:rPr lang="de-DE" altLang="de-DE" sz="2000">
                <a:cs typeface="Arial" charset="0"/>
              </a:rPr>
              <a:t>Bundesallee 100</a:t>
            </a:r>
          </a:p>
          <a:p>
            <a:pPr eaLnBrk="1" hangingPunct="1">
              <a:spcAft>
                <a:spcPts val="500"/>
              </a:spcAft>
            </a:pPr>
            <a:r>
              <a:rPr lang="de-DE" altLang="de-DE" sz="2000">
                <a:cs typeface="Arial" charset="0"/>
              </a:rPr>
              <a:t>38116 Braunschweig</a:t>
            </a:r>
          </a:p>
          <a:p>
            <a:pPr eaLnBrk="1" hangingPunct="1"/>
            <a:r>
              <a:rPr lang="de-DE" altLang="de-DE" sz="2000">
                <a:cs typeface="Arial" charset="0"/>
              </a:rPr>
              <a:t>Harald Müller</a:t>
            </a:r>
          </a:p>
          <a:p>
            <a:pPr eaLnBrk="1" hangingPunct="1"/>
            <a:r>
              <a:rPr lang="de-DE" altLang="de-DE" sz="2000">
                <a:cs typeface="Arial" charset="0"/>
              </a:rPr>
              <a:t>Telefon:	0531 592-1310</a:t>
            </a:r>
          </a:p>
          <a:p>
            <a:pPr eaLnBrk="1" hangingPunct="1"/>
            <a:r>
              <a:rPr lang="de-DE" altLang="de-DE" sz="2000">
                <a:cs typeface="Arial" charset="0"/>
              </a:rPr>
              <a:t>E-Mail: 	harald.mueller@ptb.de</a:t>
            </a:r>
          </a:p>
          <a:p>
            <a:pPr eaLnBrk="1" hangingPunct="1">
              <a:lnSpc>
                <a:spcPts val="2200"/>
              </a:lnSpc>
            </a:pPr>
            <a:r>
              <a:rPr lang="de-DE" altLang="de-DE" sz="2000">
                <a:cs typeface="Arial" charset="0"/>
                <a:hlinkClick r:id="rId2"/>
              </a:rPr>
              <a:t>www.ptb.de</a:t>
            </a:r>
            <a:endParaRPr lang="de-DE" altLang="de-DE" sz="2000">
              <a:cs typeface="Arial" charset="0"/>
            </a:endParaRPr>
          </a:p>
          <a:p>
            <a:pPr eaLnBrk="1" hangingPunct="1">
              <a:lnSpc>
                <a:spcPts val="2200"/>
              </a:lnSpc>
            </a:pPr>
            <a:endParaRPr lang="de-DE" altLang="de-DE" sz="2000">
              <a:cs typeface="Arial" charset="0"/>
            </a:endParaRPr>
          </a:p>
        </p:txBody>
      </p:sp>
      <p:pic>
        <p:nvPicPr>
          <p:cNvPr id="1026" name="Bild 1" descr="O:\1-4\1-41\LIDAR\Fotos\Bildstelle_Anhänger_2016\D1769_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05" y="692696"/>
            <a:ext cx="3456384" cy="25312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dirty="0" err="1"/>
              <a:t>Lidar</a:t>
            </a:r>
            <a:r>
              <a:rPr lang="de-DE" sz="2600" dirty="0"/>
              <a:t> Systems: </a:t>
            </a:r>
            <a:r>
              <a:rPr lang="de-DE" sz="2600" dirty="0" err="1" smtClean="0"/>
              <a:t>challenges</a:t>
            </a:r>
            <a:endParaRPr lang="de-DE" sz="26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73A770-1660-45DE-B946-DFFC7041C5FD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ppt-folie-vorlage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863873" y="1812880"/>
            <a:ext cx="45688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wind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determination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Traceability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terrain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inhomogeneities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3"/>
          <p:cNvSpPr>
            <a:spLocks noGrp="1"/>
          </p:cNvSpPr>
          <p:nvPr>
            <p:ph type="title"/>
          </p:nvPr>
        </p:nvSpPr>
        <p:spPr>
          <a:xfrm>
            <a:off x="106363" y="219075"/>
            <a:ext cx="8712200" cy="777875"/>
          </a:xfrm>
        </p:spPr>
        <p:txBody>
          <a:bodyPr/>
          <a:lstStyle/>
          <a:p>
            <a:pPr eaLnBrk="1" hangingPunct="1"/>
            <a:r>
              <a:rPr lang="de-DE" altLang="de-DE" sz="2600" dirty="0" err="1" smtClean="0">
                <a:latin typeface="Arial" charset="0"/>
                <a:cs typeface="Arial" charset="0"/>
              </a:rPr>
              <a:t>Monostatic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Lidar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Configuration</a:t>
            </a:r>
            <a:endParaRPr lang="de-DE" altLang="de-DE" sz="2600" dirty="0" smtClean="0">
              <a:latin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8DEE23E-6357-4005-A184-7E1B798BF5BE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36868" name="Picture 3" descr="O:\1-4\1-41\LIDAR\Eigene Papers und Vorträge\Dewek-2015\Lidar-monostatis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225550"/>
            <a:ext cx="354965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Lidar-am-Ber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2643188"/>
            <a:ext cx="41624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8"/>
          <p:cNvSpPr txBox="1">
            <a:spLocks noChangeArrowheads="1"/>
          </p:cNvSpPr>
          <p:nvPr/>
        </p:nvSpPr>
        <p:spPr bwMode="auto">
          <a:xfrm>
            <a:off x="4486275" y="1285875"/>
            <a:ext cx="4386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dirty="0" err="1">
                <a:cs typeface="Arial" charset="0"/>
              </a:rPr>
              <a:t>One</a:t>
            </a:r>
            <a:r>
              <a:rPr lang="de-DE" altLang="de-DE" sz="2400" dirty="0">
                <a:cs typeface="Arial" charset="0"/>
              </a:rPr>
              <a:t> beam </a:t>
            </a:r>
            <a:r>
              <a:rPr lang="de-DE" altLang="de-DE" sz="2400" dirty="0" err="1">
                <a:cs typeface="Arial" charset="0"/>
              </a:rPr>
              <a:t>tilted</a:t>
            </a:r>
            <a:r>
              <a:rPr lang="de-DE" altLang="de-DE" sz="2400" dirty="0">
                <a:cs typeface="Arial" charset="0"/>
              </a:rPr>
              <a:t> </a:t>
            </a:r>
            <a:r>
              <a:rPr lang="de-DE" altLang="de-DE" sz="2400" dirty="0" err="1">
                <a:cs typeface="Arial" charset="0"/>
              </a:rPr>
              <a:t>into</a:t>
            </a:r>
            <a:r>
              <a:rPr lang="de-DE" altLang="de-DE" sz="2400" dirty="0">
                <a:cs typeface="Arial" charset="0"/>
              </a:rPr>
              <a:t> different </a:t>
            </a:r>
            <a:r>
              <a:rPr lang="de-DE" altLang="de-DE" sz="2400" dirty="0" err="1">
                <a:cs typeface="Arial" charset="0"/>
              </a:rPr>
              <a:t>directions</a:t>
            </a:r>
            <a:r>
              <a:rPr lang="de-DE" altLang="de-DE" sz="2400" dirty="0">
                <a:cs typeface="Arial" charset="0"/>
              </a:rPr>
              <a:t>: </a:t>
            </a:r>
            <a:r>
              <a:rPr lang="de-DE" altLang="de-DE" sz="2400" dirty="0" err="1">
                <a:cs typeface="Arial" charset="0"/>
              </a:rPr>
              <a:t>Significant</a:t>
            </a:r>
            <a:r>
              <a:rPr lang="de-DE" altLang="de-DE" sz="2400" dirty="0">
                <a:cs typeface="Arial" charset="0"/>
              </a:rPr>
              <a:t> </a:t>
            </a:r>
            <a:r>
              <a:rPr lang="de-DE" altLang="de-DE" sz="2400" dirty="0" err="1">
                <a:cs typeface="Arial" charset="0"/>
              </a:rPr>
              <a:t>errors</a:t>
            </a:r>
            <a:r>
              <a:rPr lang="de-DE" altLang="de-DE" sz="2400" dirty="0">
                <a:cs typeface="Arial" charset="0"/>
              </a:rPr>
              <a:t> in </a:t>
            </a:r>
            <a:r>
              <a:rPr lang="de-DE" altLang="de-DE" sz="2400" dirty="0" err="1">
                <a:cs typeface="Arial" charset="0"/>
              </a:rPr>
              <a:t>complex</a:t>
            </a:r>
            <a:r>
              <a:rPr lang="de-DE" altLang="de-DE" sz="2400" dirty="0">
                <a:cs typeface="Arial" charset="0"/>
              </a:rPr>
              <a:t> </a:t>
            </a:r>
            <a:r>
              <a:rPr lang="de-DE" altLang="de-DE" sz="2400" dirty="0" err="1" smtClean="0">
                <a:cs typeface="Arial" charset="0"/>
              </a:rPr>
              <a:t>terrain</a:t>
            </a:r>
            <a:endParaRPr lang="de-DE" altLang="de-DE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0"/>
          <p:cNvGrpSpPr>
            <a:grpSpLocks/>
          </p:cNvGrpSpPr>
          <p:nvPr/>
        </p:nvGrpSpPr>
        <p:grpSpPr bwMode="auto">
          <a:xfrm>
            <a:off x="2448049" y="1196752"/>
            <a:ext cx="3558098" cy="4817145"/>
            <a:chOff x="2964645" y="1073972"/>
            <a:chExt cx="3728505" cy="5084240"/>
          </a:xfrm>
        </p:grpSpPr>
        <p:pic>
          <p:nvPicPr>
            <p:cNvPr id="37896" name="Picture 4" descr="O:\1-4\1-41\LIDAR\Eigene Papers und Vorträge\Dewek-2015\Lidar-bistatisch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4645" y="1073972"/>
              <a:ext cx="3557590" cy="508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9"/>
            <p:cNvSpPr txBox="1">
              <a:spLocks noChangeArrowheads="1"/>
            </p:cNvSpPr>
            <p:nvPr/>
          </p:nvSpPr>
          <p:spPr bwMode="auto">
            <a:xfrm>
              <a:off x="5694159" y="5788880"/>
              <a:ext cx="9989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>
                  <a:cs typeface="Arial" charset="0"/>
                </a:rPr>
                <a:t>r  = 1 m</a:t>
              </a:r>
            </a:p>
          </p:txBody>
        </p:sp>
      </p:grpSp>
      <p:sp>
        <p:nvSpPr>
          <p:cNvPr id="37891" name="Titel 3"/>
          <p:cNvSpPr>
            <a:spLocks noGrp="1"/>
          </p:cNvSpPr>
          <p:nvPr>
            <p:ph type="title"/>
          </p:nvPr>
        </p:nvSpPr>
        <p:spPr>
          <a:xfrm>
            <a:off x="106363" y="219075"/>
            <a:ext cx="8712200" cy="777875"/>
          </a:xfrm>
        </p:spPr>
        <p:txBody>
          <a:bodyPr/>
          <a:lstStyle/>
          <a:p>
            <a:pPr eaLnBrk="1" hangingPunct="1"/>
            <a:r>
              <a:rPr lang="de-DE" altLang="de-DE" sz="2600" dirty="0" err="1" smtClean="0">
                <a:latin typeface="Arial" charset="0"/>
                <a:cs typeface="Arial" charset="0"/>
              </a:rPr>
              <a:t>Bistatic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Lidar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Configuration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(PTB)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52784D2-C241-4A1A-B52F-85C497815F9F}" type="slidenum">
              <a:rPr lang="de-DE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4896321" y="1143000"/>
            <a:ext cx="3996607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200" b="1" dirty="0" smtClean="0">
                <a:cs typeface="Arial" charset="0"/>
              </a:rPr>
              <a:t>Small </a:t>
            </a:r>
            <a:r>
              <a:rPr lang="de-DE" altLang="de-DE" sz="2200" b="1" dirty="0" err="1" smtClean="0">
                <a:cs typeface="Arial" charset="0"/>
              </a:rPr>
              <a:t>measurement</a:t>
            </a:r>
            <a:r>
              <a:rPr lang="de-DE" altLang="de-DE" sz="2200" b="1" dirty="0" smtClean="0">
                <a:cs typeface="Arial" charset="0"/>
              </a:rPr>
              <a:t> </a:t>
            </a:r>
            <a:r>
              <a:rPr lang="de-DE" altLang="de-DE" sz="2200" b="1" dirty="0" err="1" smtClean="0">
                <a:cs typeface="Arial" charset="0"/>
              </a:rPr>
              <a:t>volume</a:t>
            </a:r>
            <a:r>
              <a:rPr lang="de-DE" altLang="de-DE" sz="2200" b="1" dirty="0" smtClean="0">
                <a:cs typeface="Arial" charset="0"/>
              </a:rPr>
              <a:t> </a:t>
            </a:r>
            <a:endParaRPr lang="de-DE" altLang="de-DE" sz="2200" dirty="0" smtClean="0">
              <a:cs typeface="Arial" charset="0"/>
            </a:endParaRPr>
          </a:p>
          <a:p>
            <a:pPr eaLnBrk="1" hangingPunct="1"/>
            <a:endParaRPr lang="de-DE" altLang="de-DE" sz="1000" dirty="0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de-DE" altLang="de-DE" sz="2000" dirty="0" smtClean="0">
                <a:cs typeface="Arial" charset="0"/>
              </a:rPr>
              <a:t> </a:t>
            </a:r>
            <a:r>
              <a:rPr lang="de-DE" altLang="de-DE" sz="2000" dirty="0">
                <a:cs typeface="Arial" charset="0"/>
              </a:rPr>
              <a:t>at 100 m </a:t>
            </a:r>
            <a:r>
              <a:rPr lang="de-DE" altLang="de-DE" sz="2000" dirty="0" err="1">
                <a:cs typeface="Arial" charset="0"/>
              </a:rPr>
              <a:t>height</a:t>
            </a:r>
            <a:r>
              <a:rPr lang="de-DE" altLang="de-DE" sz="2000" dirty="0">
                <a:cs typeface="Arial" charset="0"/>
              </a:rPr>
              <a:t>:</a:t>
            </a:r>
          </a:p>
          <a:p>
            <a:pPr eaLnBrk="1" hangingPunct="1"/>
            <a:r>
              <a:rPr lang="de-DE" altLang="de-DE" sz="2000" dirty="0">
                <a:cs typeface="Arial" charset="0"/>
              </a:rPr>
              <a:t>  6 mm </a:t>
            </a:r>
            <a:r>
              <a:rPr lang="de-DE" altLang="de-DE" sz="2000" dirty="0" err="1" smtClean="0">
                <a:cs typeface="Arial" charset="0"/>
              </a:rPr>
              <a:t>diameter</a:t>
            </a:r>
            <a:r>
              <a:rPr lang="de-DE" altLang="de-DE" sz="2000" dirty="0" smtClean="0">
                <a:cs typeface="Arial" charset="0"/>
              </a:rPr>
              <a:t> </a:t>
            </a:r>
            <a:r>
              <a:rPr lang="de-DE" altLang="de-DE" sz="2000" dirty="0">
                <a:cs typeface="Arial" charset="0"/>
              </a:rPr>
              <a:t>x 0.6 m </a:t>
            </a:r>
            <a:r>
              <a:rPr lang="de-DE" altLang="de-DE" sz="2000" dirty="0" err="1">
                <a:cs typeface="Arial" charset="0"/>
              </a:rPr>
              <a:t>length</a:t>
            </a:r>
            <a:endParaRPr lang="de-DE" altLang="de-DE" sz="2000" dirty="0">
              <a:cs typeface="Arial" charset="0"/>
            </a:endParaRPr>
          </a:p>
          <a:p>
            <a:pPr eaLnBrk="1" hangingPunct="1"/>
            <a:endParaRPr lang="de-DE" altLang="de-DE" sz="1000" dirty="0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de-DE" altLang="de-DE" sz="2000" dirty="0">
                <a:cs typeface="Arial" charset="0"/>
              </a:rPr>
              <a:t> at 200 m </a:t>
            </a:r>
            <a:r>
              <a:rPr lang="de-DE" altLang="de-DE" sz="2000" dirty="0" err="1">
                <a:cs typeface="Arial" charset="0"/>
              </a:rPr>
              <a:t>height</a:t>
            </a:r>
            <a:r>
              <a:rPr lang="de-DE" altLang="de-DE" sz="2000" dirty="0">
                <a:cs typeface="Arial" charset="0"/>
              </a:rPr>
              <a:t>:</a:t>
            </a:r>
          </a:p>
          <a:p>
            <a:pPr eaLnBrk="1" hangingPunct="1"/>
            <a:r>
              <a:rPr lang="de-DE" altLang="de-DE" sz="2000" dirty="0">
                <a:cs typeface="Arial" charset="0"/>
              </a:rPr>
              <a:t>  12 mm </a:t>
            </a:r>
            <a:r>
              <a:rPr lang="de-DE" altLang="de-DE" sz="2000" dirty="0" err="1" smtClean="0">
                <a:cs typeface="Arial" charset="0"/>
              </a:rPr>
              <a:t>diameter</a:t>
            </a:r>
            <a:r>
              <a:rPr lang="de-DE" altLang="de-DE" sz="2000" dirty="0" smtClean="0">
                <a:cs typeface="Arial" charset="0"/>
              </a:rPr>
              <a:t> </a:t>
            </a:r>
            <a:r>
              <a:rPr lang="de-DE" altLang="de-DE" sz="2000" dirty="0">
                <a:cs typeface="Arial" charset="0"/>
              </a:rPr>
              <a:t>x 2.4 m </a:t>
            </a:r>
            <a:r>
              <a:rPr lang="de-DE" altLang="de-DE" sz="2000" dirty="0" err="1">
                <a:cs typeface="Arial" charset="0"/>
              </a:rPr>
              <a:t>length</a:t>
            </a:r>
            <a:endParaRPr lang="de-DE" altLang="de-DE" sz="2000" dirty="0">
              <a:cs typeface="Arial" charset="0"/>
            </a:endParaRPr>
          </a:p>
        </p:txBody>
      </p:sp>
      <p:sp>
        <p:nvSpPr>
          <p:cNvPr id="37894" name="TextBox 8"/>
          <p:cNvSpPr txBox="1">
            <a:spLocks noChangeArrowheads="1"/>
          </p:cNvSpPr>
          <p:nvPr/>
        </p:nvSpPr>
        <p:spPr bwMode="auto">
          <a:xfrm>
            <a:off x="215801" y="1552143"/>
            <a:ext cx="3063478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000" dirty="0" smtClean="0">
                <a:cs typeface="Arial" charset="0"/>
              </a:rPr>
              <a:t>- </a:t>
            </a:r>
            <a:r>
              <a:rPr lang="de-DE" altLang="de-DE" sz="2000" dirty="0" err="1" smtClean="0">
                <a:cs typeface="Arial" charset="0"/>
              </a:rPr>
              <a:t>One</a:t>
            </a:r>
            <a:r>
              <a:rPr lang="de-DE" altLang="de-DE" sz="2000" dirty="0" smtClean="0">
                <a:cs typeface="Arial" charset="0"/>
              </a:rPr>
              <a:t> </a:t>
            </a:r>
            <a:r>
              <a:rPr lang="de-DE" altLang="de-DE" sz="2000" dirty="0" err="1">
                <a:cs typeface="Arial" charset="0"/>
              </a:rPr>
              <a:t>transmitter</a:t>
            </a:r>
            <a:r>
              <a:rPr lang="de-DE" altLang="de-DE" sz="2000" dirty="0">
                <a:cs typeface="Arial" charset="0"/>
              </a:rPr>
              <a:t> </a:t>
            </a:r>
            <a:r>
              <a:rPr lang="de-DE" altLang="de-DE" sz="2000" dirty="0" smtClean="0">
                <a:cs typeface="Arial" charset="0"/>
              </a:rPr>
              <a:t>beam</a:t>
            </a:r>
          </a:p>
          <a:p>
            <a:pPr eaLnBrk="1" hangingPunct="1"/>
            <a:r>
              <a:rPr lang="de-DE" altLang="de-DE" sz="2000" dirty="0" smtClean="0">
                <a:cs typeface="Arial" charset="0"/>
              </a:rPr>
              <a:t>- </a:t>
            </a:r>
            <a:r>
              <a:rPr lang="de-DE" altLang="de-DE" sz="2000" dirty="0" err="1">
                <a:cs typeface="Arial" charset="0"/>
              </a:rPr>
              <a:t>T</a:t>
            </a:r>
            <a:r>
              <a:rPr lang="de-DE" altLang="de-DE" sz="2000" dirty="0" err="1" smtClean="0">
                <a:cs typeface="Arial" charset="0"/>
              </a:rPr>
              <a:t>hree</a:t>
            </a:r>
            <a:r>
              <a:rPr lang="de-DE" altLang="de-DE" sz="2000" dirty="0" smtClean="0">
                <a:cs typeface="Arial" charset="0"/>
              </a:rPr>
              <a:t> </a:t>
            </a:r>
            <a:r>
              <a:rPr lang="de-DE" altLang="de-DE" sz="2000" dirty="0" err="1" smtClean="0">
                <a:cs typeface="Arial" charset="0"/>
              </a:rPr>
              <a:t>receiver</a:t>
            </a:r>
            <a:r>
              <a:rPr lang="de-DE" altLang="de-DE" sz="2000" dirty="0" smtClean="0">
                <a:cs typeface="Arial" charset="0"/>
              </a:rPr>
              <a:t> </a:t>
            </a:r>
            <a:r>
              <a:rPr lang="de-DE" altLang="de-DE" sz="2000" dirty="0" err="1" smtClean="0">
                <a:cs typeface="Arial" charset="0"/>
              </a:rPr>
              <a:t>beams</a:t>
            </a:r>
            <a:endParaRPr lang="de-DE" altLang="de-DE" sz="2000" dirty="0" smtClean="0">
              <a:cs typeface="Arial" charset="0"/>
            </a:endParaRPr>
          </a:p>
          <a:p>
            <a:pPr eaLnBrk="1" hangingPunct="1"/>
            <a:endParaRPr lang="de-DE" altLang="de-DE" sz="2000" dirty="0">
              <a:cs typeface="Arial" charset="0"/>
            </a:endParaRPr>
          </a:p>
          <a:p>
            <a:pPr eaLnBrk="1" hangingPunct="1"/>
            <a:r>
              <a:rPr lang="de-DE" altLang="de-DE" sz="2000" dirty="0" smtClean="0">
                <a:cs typeface="Arial" charset="0"/>
              </a:rPr>
              <a:t>- </a:t>
            </a:r>
            <a:r>
              <a:rPr lang="de-DE" altLang="de-DE" sz="2000" dirty="0" err="1">
                <a:cs typeface="Arial" charset="0"/>
              </a:rPr>
              <a:t>C</a:t>
            </a:r>
            <a:r>
              <a:rPr lang="de-DE" altLang="de-DE" sz="2000" dirty="0" err="1" smtClean="0">
                <a:cs typeface="Arial" charset="0"/>
              </a:rPr>
              <a:t>omplete</a:t>
            </a:r>
            <a:r>
              <a:rPr lang="de-DE" altLang="de-DE" sz="2000" dirty="0" smtClean="0">
                <a:cs typeface="Arial" charset="0"/>
              </a:rPr>
              <a:t> </a:t>
            </a:r>
            <a:r>
              <a:rPr lang="de-DE" altLang="de-DE" sz="2000" b="1" dirty="0" smtClean="0">
                <a:cs typeface="Arial" charset="0"/>
              </a:rPr>
              <a:t>wind </a:t>
            </a:r>
            <a:r>
              <a:rPr lang="de-DE" altLang="de-DE" sz="2000" b="1" dirty="0" err="1" smtClean="0">
                <a:cs typeface="Arial" charset="0"/>
              </a:rPr>
              <a:t>vector</a:t>
            </a:r>
            <a:endParaRPr lang="de-DE" altLang="de-DE" sz="2000" b="1" dirty="0" smtClean="0">
              <a:cs typeface="Arial" charset="0"/>
            </a:endParaRPr>
          </a:p>
          <a:p>
            <a:pPr eaLnBrk="1" hangingPunct="1"/>
            <a:r>
              <a:rPr lang="de-DE" altLang="de-DE" sz="2000" b="1" dirty="0" smtClean="0">
                <a:cs typeface="Arial" charset="0"/>
              </a:rPr>
              <a:t>  </a:t>
            </a:r>
            <a:r>
              <a:rPr lang="de-DE" altLang="de-DE" sz="2000" b="1" dirty="0" err="1" smtClean="0">
                <a:cs typeface="Arial" charset="0"/>
              </a:rPr>
              <a:t>of</a:t>
            </a:r>
            <a:r>
              <a:rPr lang="de-DE" altLang="de-DE" sz="2000" b="1" dirty="0" smtClean="0">
                <a:cs typeface="Arial" charset="0"/>
              </a:rPr>
              <a:t> a </a:t>
            </a:r>
            <a:r>
              <a:rPr lang="de-DE" altLang="de-DE" sz="2000" b="1" dirty="0" err="1" smtClean="0">
                <a:cs typeface="Arial" charset="0"/>
              </a:rPr>
              <a:t>single</a:t>
            </a:r>
            <a:r>
              <a:rPr lang="de-DE" altLang="de-DE" sz="2000" b="1" dirty="0" smtClean="0">
                <a:cs typeface="Arial" charset="0"/>
              </a:rPr>
              <a:t> </a:t>
            </a:r>
            <a:r>
              <a:rPr lang="de-DE" altLang="de-DE" sz="2000" b="1" dirty="0" err="1" smtClean="0">
                <a:cs typeface="Arial" charset="0"/>
              </a:rPr>
              <a:t>particle</a:t>
            </a:r>
            <a:endParaRPr lang="de-DE" altLang="de-DE" sz="2000" b="1" dirty="0" smtClean="0">
              <a:cs typeface="Arial" charset="0"/>
            </a:endParaRPr>
          </a:p>
          <a:p>
            <a:pPr eaLnBrk="1" hangingPunct="1"/>
            <a:endParaRPr lang="de-DE" altLang="de-DE" sz="1000" b="1" dirty="0" smtClean="0">
              <a:cs typeface="Arial" charset="0"/>
            </a:endParaRPr>
          </a:p>
          <a:p>
            <a:pPr eaLnBrk="1" hangingPunct="1"/>
            <a:r>
              <a:rPr lang="de-DE" altLang="de-DE" sz="2000" dirty="0" smtClean="0">
                <a:cs typeface="Arial" charset="0"/>
              </a:rPr>
              <a:t>  (</a:t>
            </a:r>
            <a:r>
              <a:rPr lang="de-DE" altLang="de-DE" sz="2000" dirty="0" err="1" smtClean="0">
                <a:cs typeface="Arial" charset="0"/>
              </a:rPr>
              <a:t>aerosols</a:t>
            </a:r>
            <a:r>
              <a:rPr lang="de-DE" altLang="de-DE" sz="2000" dirty="0" smtClean="0">
                <a:cs typeface="Arial" charset="0"/>
              </a:rPr>
              <a:t> in </a:t>
            </a:r>
            <a:r>
              <a:rPr lang="de-DE" altLang="de-DE" sz="2000" dirty="0" err="1" smtClean="0">
                <a:cs typeface="Arial" charset="0"/>
              </a:rPr>
              <a:t>the</a:t>
            </a:r>
            <a:r>
              <a:rPr lang="de-DE" altLang="de-DE" sz="2000" dirty="0" smtClean="0">
                <a:cs typeface="Arial" charset="0"/>
              </a:rPr>
              <a:t> </a:t>
            </a:r>
            <a:r>
              <a:rPr lang="de-DE" altLang="de-DE" sz="2000" dirty="0" err="1" smtClean="0">
                <a:cs typeface="Arial" charset="0"/>
              </a:rPr>
              <a:t>air</a:t>
            </a:r>
            <a:r>
              <a:rPr lang="de-DE" altLang="de-DE" sz="2000" dirty="0" smtClean="0">
                <a:cs typeface="Arial" charset="0"/>
              </a:rPr>
              <a:t>) 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204841" y="1530350"/>
            <a:ext cx="711200" cy="4286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12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3"/>
          <p:cNvSpPr>
            <a:spLocks noGrp="1"/>
          </p:cNvSpPr>
          <p:nvPr>
            <p:ph type="title"/>
          </p:nvPr>
        </p:nvSpPr>
        <p:spPr>
          <a:xfrm>
            <a:off x="106363" y="219075"/>
            <a:ext cx="8712200" cy="777875"/>
          </a:xfrm>
        </p:spPr>
        <p:txBody>
          <a:bodyPr/>
          <a:lstStyle/>
          <a:p>
            <a:pPr eaLnBrk="1" hangingPunct="1"/>
            <a:r>
              <a:rPr lang="de-DE" altLang="de-DE" sz="2600" dirty="0" smtClean="0">
                <a:latin typeface="Arial" charset="0"/>
                <a:cs typeface="Arial" charset="0"/>
              </a:rPr>
              <a:t>Mobile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bistatic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Lidar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system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B8BDAE9-3E0E-44F1-BB07-1FC757A62EDF}" type="slidenum">
              <a:rPr lang="de-DE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38916" name="Picture 2" descr="O:\1-4\1-41\LIDAR\Fotos\Anhänger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1181100"/>
            <a:ext cx="4943475" cy="2895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3" descr="O:\1-4\1-41\LIDAR\Fotos\Anhänger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284538"/>
            <a:ext cx="4857750" cy="28527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8" name="TextBox 8"/>
          <p:cNvSpPr txBox="1">
            <a:spLocks noChangeArrowheads="1"/>
          </p:cNvSpPr>
          <p:nvPr/>
        </p:nvSpPr>
        <p:spPr bwMode="auto">
          <a:xfrm>
            <a:off x="5822950" y="4572000"/>
            <a:ext cx="24479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dirty="0" err="1">
                <a:cs typeface="Arial" charset="0"/>
              </a:rPr>
              <a:t>Weather-proof</a:t>
            </a:r>
            <a:r>
              <a:rPr lang="de-DE" altLang="de-DE" sz="2400" dirty="0">
                <a:cs typeface="Arial" charset="0"/>
              </a:rPr>
              <a:t>, </a:t>
            </a:r>
            <a:r>
              <a:rPr lang="de-DE" altLang="de-DE" sz="2400" dirty="0" err="1">
                <a:cs typeface="Arial" charset="0"/>
              </a:rPr>
              <a:t>air-conditioned</a:t>
            </a:r>
            <a:r>
              <a:rPr lang="de-DE" altLang="de-DE" sz="2400" dirty="0">
                <a:cs typeface="Arial" charset="0"/>
              </a:rPr>
              <a:t> </a:t>
            </a:r>
            <a:r>
              <a:rPr lang="de-DE" altLang="de-DE" sz="2400" dirty="0" err="1">
                <a:cs typeface="Arial" charset="0"/>
              </a:rPr>
              <a:t>h</a:t>
            </a:r>
            <a:r>
              <a:rPr lang="de-DE" altLang="de-DE" sz="2400" dirty="0" err="1" smtClean="0">
                <a:cs typeface="Arial" charset="0"/>
              </a:rPr>
              <a:t>ousing</a:t>
            </a:r>
            <a:endParaRPr lang="de-DE" altLang="de-DE" sz="2400" dirty="0">
              <a:cs typeface="Arial" charset="0"/>
            </a:endParaRPr>
          </a:p>
        </p:txBody>
      </p:sp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457200" y="1858963"/>
            <a:ext cx="307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dirty="0" err="1" smtClean="0">
                <a:cs typeface="Arial" charset="0"/>
              </a:rPr>
              <a:t>Lidar</a:t>
            </a:r>
            <a:r>
              <a:rPr lang="de-DE" altLang="de-DE" sz="2400" dirty="0" smtClean="0">
                <a:cs typeface="Arial" charset="0"/>
              </a:rPr>
              <a:t> </a:t>
            </a:r>
            <a:r>
              <a:rPr lang="de-DE" altLang="de-DE" sz="2400" dirty="0" err="1">
                <a:cs typeface="Arial" charset="0"/>
              </a:rPr>
              <a:t>trailer</a:t>
            </a:r>
            <a:endParaRPr lang="de-DE" altLang="de-DE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3"/>
          <p:cNvSpPr>
            <a:spLocks noGrp="1"/>
          </p:cNvSpPr>
          <p:nvPr>
            <p:ph type="title"/>
          </p:nvPr>
        </p:nvSpPr>
        <p:spPr>
          <a:xfrm>
            <a:off x="1943993" y="219075"/>
            <a:ext cx="8712200" cy="777875"/>
          </a:xfrm>
        </p:spPr>
        <p:txBody>
          <a:bodyPr/>
          <a:lstStyle/>
          <a:p>
            <a:pPr eaLnBrk="1" hangingPunct="1"/>
            <a:r>
              <a:rPr lang="de-DE" altLang="de-DE" sz="2600" dirty="0" smtClean="0">
                <a:latin typeface="Arial" charset="0"/>
                <a:cs typeface="Arial" charset="0"/>
              </a:rPr>
              <a:t>System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validation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in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the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test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field</a:t>
            </a:r>
            <a:endParaRPr lang="de-DE" altLang="de-DE" sz="2600" dirty="0" smtClean="0">
              <a:latin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B5CB6AC-7DF5-4451-9242-874AFB5C5BD7}" type="slidenum">
              <a:rPr lang="de-DE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39941" name="Picture 3" descr="O:\1-4\1-41\LIDAR\Fotos\Aurich\P10004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65" y="1124744"/>
            <a:ext cx="3395328" cy="508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feld 1"/>
          <p:cNvSpPr txBox="1">
            <a:spLocks noChangeArrowheads="1"/>
          </p:cNvSpPr>
          <p:nvPr/>
        </p:nvSpPr>
        <p:spPr bwMode="auto">
          <a:xfrm>
            <a:off x="3888209" y="5940425"/>
            <a:ext cx="48827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dirty="0"/>
              <a:t>Test </a:t>
            </a:r>
            <a:r>
              <a:rPr lang="de-DE" altLang="de-DE" sz="1600" dirty="0" err="1"/>
              <a:t>field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Deutsche </a:t>
            </a:r>
            <a:r>
              <a:rPr lang="de-DE" altLang="de-DE" sz="1600" dirty="0" err="1" smtClean="0"/>
              <a:t>WindGuard</a:t>
            </a:r>
            <a:r>
              <a:rPr lang="de-DE" altLang="de-DE" sz="1600" dirty="0" smtClean="0"/>
              <a:t> Consulting GmbH</a:t>
            </a:r>
            <a:endParaRPr lang="de-DE" altLang="de-DE" sz="16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73" y="1052736"/>
            <a:ext cx="4383296" cy="382908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60217" y="4941168"/>
            <a:ext cx="485421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mast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heights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- 135 m (top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mounted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cup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anemometer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/wind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vane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- 100 m (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cup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anemometer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/wind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vane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hteck 3"/>
          <p:cNvSpPr/>
          <p:nvPr/>
        </p:nvSpPr>
        <p:spPr>
          <a:xfrm>
            <a:off x="7416601" y="1556792"/>
            <a:ext cx="1070928" cy="3600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7416601" y="3933056"/>
            <a:ext cx="1070928" cy="3600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1" y="350785"/>
            <a:ext cx="1547982" cy="38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61F66A6-D3C2-4183-84EC-4363AB276396}" type="slidenum">
              <a:rPr lang="de-DE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9" name="Titel 3"/>
          <p:cNvSpPr>
            <a:spLocks noGrp="1"/>
          </p:cNvSpPr>
          <p:nvPr>
            <p:ph type="title"/>
          </p:nvPr>
        </p:nvSpPr>
        <p:spPr>
          <a:xfrm>
            <a:off x="2016001" y="219075"/>
            <a:ext cx="5400600" cy="777875"/>
          </a:xfrm>
        </p:spPr>
        <p:txBody>
          <a:bodyPr/>
          <a:lstStyle/>
          <a:p>
            <a:r>
              <a:rPr lang="de-DE" altLang="de-DE" sz="2600" dirty="0" err="1">
                <a:latin typeface="Arial" charset="0"/>
                <a:cs typeface="Arial" charset="0"/>
              </a:rPr>
              <a:t>Comparsion</a:t>
            </a:r>
            <a:r>
              <a:rPr lang="de-DE" altLang="de-DE" sz="2600" dirty="0">
                <a:latin typeface="Arial" charset="0"/>
                <a:cs typeface="Arial" charset="0"/>
              </a:rPr>
              <a:t> </a:t>
            </a:r>
            <a:r>
              <a:rPr lang="de-DE" altLang="de-DE" sz="2600" dirty="0" err="1">
                <a:latin typeface="Arial" charset="0"/>
                <a:cs typeface="Arial" charset="0"/>
              </a:rPr>
              <a:t>with</a:t>
            </a:r>
            <a:r>
              <a:rPr lang="de-DE" altLang="de-DE" sz="2600" dirty="0">
                <a:latin typeface="Arial" charset="0"/>
                <a:cs typeface="Arial" charset="0"/>
              </a:rPr>
              <a:t> </a:t>
            </a:r>
            <a:r>
              <a:rPr lang="de-DE" altLang="de-DE" sz="2600" dirty="0" err="1">
                <a:latin typeface="Arial" charset="0"/>
                <a:cs typeface="Arial" charset="0"/>
              </a:rPr>
              <a:t>mast</a:t>
            </a:r>
            <a:r>
              <a:rPr lang="de-DE" altLang="de-DE" sz="2600" dirty="0">
                <a:latin typeface="Arial" charset="0"/>
                <a:cs typeface="Arial" charset="0"/>
              </a:rPr>
              <a:t> top </a:t>
            </a:r>
            <a:r>
              <a:rPr lang="de-DE" altLang="de-DE" sz="2600" dirty="0" err="1">
                <a:latin typeface="Arial" charset="0"/>
                <a:cs typeface="Arial" charset="0"/>
              </a:rPr>
              <a:t>cup</a:t>
            </a:r>
            <a:endParaRPr lang="de-DE" altLang="de-DE" sz="2600" dirty="0" smtClean="0">
              <a:latin typeface="Arial" charset="0"/>
              <a:cs typeface="Arial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1" y="350785"/>
            <a:ext cx="1547982" cy="38754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61071" y="5517232"/>
            <a:ext cx="784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(Measurement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28 h,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intervall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1 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time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correlated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1,1 s)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59817" y="5877272"/>
            <a:ext cx="848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deviations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&lt; 0,5 % -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ithin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cup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anemometer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uncertainties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9" y="980728"/>
            <a:ext cx="7134225" cy="459105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7749" r="3448"/>
          <a:stretch/>
        </p:blipFill>
        <p:spPr>
          <a:xfrm>
            <a:off x="894952" y="1052736"/>
            <a:ext cx="7529761" cy="451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1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61F66A6-D3C2-4183-84EC-4363AB276396}" type="slidenum">
              <a:rPr lang="de-DE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2016001" y="219075"/>
            <a:ext cx="5400600" cy="777875"/>
          </a:xfrm>
        </p:spPr>
        <p:txBody>
          <a:bodyPr/>
          <a:lstStyle/>
          <a:p>
            <a:pPr eaLnBrk="1" hangingPunct="1"/>
            <a:r>
              <a:rPr lang="de-DE" altLang="de-DE" sz="2600" dirty="0" smtClean="0">
                <a:latin typeface="Arial" charset="0"/>
                <a:cs typeface="Arial" charset="0"/>
              </a:rPr>
              <a:t>  Different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Lidars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and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met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mast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1" y="350785"/>
            <a:ext cx="1547982" cy="387546"/>
          </a:xfrm>
          <a:prstGeom prst="rect">
            <a:avLst/>
          </a:prstGeom>
        </p:spPr>
      </p:pic>
      <p:pic>
        <p:nvPicPr>
          <p:cNvPr id="9" name="Grafi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45" y="980728"/>
            <a:ext cx="5760640" cy="439248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87809" y="5445224"/>
            <a:ext cx="880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Undisturbed wind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conditons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measuring height 135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m, </a:t>
            </a:r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mean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values of 10 min time slots</a:t>
            </a:r>
            <a:endParaRPr lang="de-DE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dots: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deviation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bistatic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PTB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met mast (blue dots: number of data)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dots: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	deviation monostatic WINDCUBE – met mast</a:t>
            </a:r>
          </a:p>
        </p:txBody>
      </p:sp>
    </p:spTree>
    <p:extLst>
      <p:ext uri="{BB962C8B-B14F-4D97-AF65-F5344CB8AC3E}">
        <p14:creationId xmlns:p14="http://schemas.microsoft.com/office/powerpoint/2010/main" val="22315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61F66A6-D3C2-4183-84EC-4363AB276396}" type="slidenum">
              <a:rPr lang="de-DE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1" y="350785"/>
            <a:ext cx="1547982" cy="38754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87809" y="5445224"/>
            <a:ext cx="8321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Undisturbed wind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conditons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measuring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height 135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m, </a:t>
            </a:r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mean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values of </a:t>
            </a:r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1s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time slots</a:t>
            </a:r>
            <a:endParaRPr lang="de-DE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dots: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deviation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bistatic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PTB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met mast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(blue dots: number of data)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dots: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	deviation monostatic WINDCUBE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met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mast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45" y="980728"/>
            <a:ext cx="5760640" cy="4392488"/>
          </a:xfrm>
          <a:prstGeom prst="rect">
            <a:avLst/>
          </a:prstGeom>
        </p:spPr>
      </p:pic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2016001" y="219075"/>
            <a:ext cx="5400600" cy="777875"/>
          </a:xfrm>
        </p:spPr>
        <p:txBody>
          <a:bodyPr/>
          <a:lstStyle/>
          <a:p>
            <a:pPr eaLnBrk="1" hangingPunct="1"/>
            <a:r>
              <a:rPr lang="de-DE" altLang="de-DE" sz="2600" dirty="0" smtClean="0">
                <a:latin typeface="Arial" charset="0"/>
                <a:cs typeface="Arial" charset="0"/>
              </a:rPr>
              <a:t>  Different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Lidars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and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met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  <a:r>
              <a:rPr lang="de-DE" altLang="de-DE" sz="2600" dirty="0" err="1" smtClean="0">
                <a:latin typeface="Arial" charset="0"/>
                <a:cs typeface="Arial" charset="0"/>
              </a:rPr>
              <a:t>mast</a:t>
            </a:r>
            <a:r>
              <a:rPr lang="de-DE" altLang="de-DE" sz="2600" dirty="0" smtClean="0"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82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0007_4zu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BCE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60007_4zu3</Template>
  <TotalTime>0</TotalTime>
  <Words>382</Words>
  <Application>Microsoft Office PowerPoint</Application>
  <PresentationFormat>Custom</PresentationFormat>
  <Paragraphs>97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60007_4zu3</vt:lpstr>
      <vt:lpstr>PowerPoint Presentation</vt:lpstr>
      <vt:lpstr>Lidar Systems: challenges</vt:lpstr>
      <vt:lpstr>Monostatic Lidar Configuration</vt:lpstr>
      <vt:lpstr>Bistatic Lidar Configuration (PTB)</vt:lpstr>
      <vt:lpstr>Mobile bistatic Lidar system </vt:lpstr>
      <vt:lpstr>System validation in the test field</vt:lpstr>
      <vt:lpstr>Comparsion with mast top cup</vt:lpstr>
      <vt:lpstr>  Different Lidars and met mast </vt:lpstr>
      <vt:lpstr>  Different Lidars and met mast </vt:lpstr>
      <vt:lpstr>  Comparisons with met mast </vt:lpstr>
      <vt:lpstr>Conclusions</vt:lpstr>
      <vt:lpstr>PowerPoint Presentation</vt:lpstr>
    </vt:vector>
  </TitlesOfParts>
  <Company>Physikalisch Technische Bundesanstalt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futter01</dc:creator>
  <dc:description>600 07</dc:description>
  <cp:lastModifiedBy>Media</cp:lastModifiedBy>
  <cp:revision>81</cp:revision>
  <cp:lastPrinted>2016-09-26T15:58:18Z</cp:lastPrinted>
  <dcterms:created xsi:type="dcterms:W3CDTF">2014-12-22T13:32:25Z</dcterms:created>
  <dcterms:modified xsi:type="dcterms:W3CDTF">2016-09-27T12:21:39Z</dcterms:modified>
  <cp:category>alle</cp:category>
</cp:coreProperties>
</file>