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401" r:id="rId3"/>
    <p:sldId id="287" r:id="rId4"/>
    <p:sldId id="399" r:id="rId5"/>
    <p:sldId id="400" r:id="rId6"/>
    <p:sldId id="367" r:id="rId7"/>
    <p:sldId id="333" r:id="rId8"/>
    <p:sldId id="334" r:id="rId9"/>
    <p:sldId id="402" r:id="rId10"/>
    <p:sldId id="403" r:id="rId11"/>
    <p:sldId id="404" r:id="rId12"/>
    <p:sldId id="345" r:id="rId13"/>
    <p:sldId id="405" r:id="rId14"/>
    <p:sldId id="406" r:id="rId15"/>
    <p:sldId id="337" r:id="rId16"/>
    <p:sldId id="336" r:id="rId17"/>
  </p:sldIdLst>
  <p:sldSz cx="9144000" cy="6858000" type="screen4x3"/>
  <p:notesSz cx="6892925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7604" autoAdjust="0"/>
  </p:normalViewPr>
  <p:slideViewPr>
    <p:cSldViewPr>
      <p:cViewPr varScale="1">
        <p:scale>
          <a:sx n="102" d="100"/>
          <a:sy n="102" d="100"/>
        </p:scale>
        <p:origin x="184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Projektgesellschaft: Stammkapital 100.000€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Tabelle1!$A$2:$A$5</c:f>
              <c:strCache>
                <c:ptCount val="3"/>
                <c:pt idx="0">
                  <c:v>GCE</c:v>
                </c:pt>
                <c:pt idx="1">
                  <c:v>Kommunen (optional)</c:v>
                </c:pt>
                <c:pt idx="2">
                  <c:v>Geno (optional)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4"/>
                <c:pt idx="0" formatCode="0%">
                  <c:v>0.49</c:v>
                </c:pt>
                <c:pt idx="1">
                  <c:v>0.255</c:v>
                </c:pt>
                <c:pt idx="2">
                  <c:v>0.255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6934" cy="500935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4396" y="2"/>
            <a:ext cx="2986934" cy="500935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4193E0AD-EE33-4D9D-8178-2BDCAC0675DF}" type="datetimeFigureOut">
              <a:rPr lang="de-DE" smtClean="0"/>
              <a:pPr/>
              <a:t>26.09.2016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9" tIns="46365" rIns="92729" bIns="4636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9293" y="4758889"/>
            <a:ext cx="5514340" cy="4508420"/>
          </a:xfrm>
          <a:prstGeom prst="rect">
            <a:avLst/>
          </a:prstGeom>
        </p:spPr>
        <p:txBody>
          <a:bodyPr vert="horz" lIns="92729" tIns="46365" rIns="92729" bIns="46365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6934" cy="500935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4396" y="9516040"/>
            <a:ext cx="2986934" cy="500935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ED266050-E031-4F3F-8D41-3CE015BE6AB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67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66050-E031-4F3F-8D41-3CE015BE6AB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83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66050-E031-4F3F-8D41-3CE015BE6AB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58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2696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66050-E031-4F3F-8D41-3CE015BE6AB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730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66050-E031-4F3F-8D41-3CE015BE6AB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63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char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560001" y="648000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01.07.2016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3"/>
          </p:nvPr>
        </p:nvSpPr>
        <p:spPr>
          <a:xfrm>
            <a:off x="900000" y="1692000"/>
            <a:ext cx="7380000" cy="4536000"/>
          </a:xfrm>
        </p:spPr>
        <p:txBody>
          <a:bodyPr anchor="ctr" anchorCtr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char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560001" y="648000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01.07.2016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900000" y="1692000"/>
            <a:ext cx="7380000" cy="45360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560001" y="648000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01.07.2016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360000" y="2412000"/>
            <a:ext cx="1116000" cy="216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1584000" y="2412000"/>
            <a:ext cx="1116000" cy="21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808000" y="2412000"/>
            <a:ext cx="1116000" cy="21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4032000" y="2412000"/>
            <a:ext cx="1116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5256000" y="2412000"/>
            <a:ext cx="11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6480000" y="2412000"/>
            <a:ext cx="1116000" cy="21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7704000" y="2412000"/>
            <a:ext cx="1116000" cy="21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360001" y="575999"/>
            <a:ext cx="8460000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600" dirty="0" smtClean="0">
                <a:latin typeface="+mj-lt"/>
              </a:rPr>
              <a:t>Nur zur Info: </a:t>
            </a:r>
            <a:br>
              <a:rPr lang="de-DE" sz="2600" dirty="0" smtClean="0">
                <a:latin typeface="+mj-lt"/>
              </a:rPr>
            </a:br>
            <a:r>
              <a:rPr lang="de-DE" sz="2600" dirty="0" smtClean="0">
                <a:latin typeface="+mj-lt"/>
              </a:rPr>
              <a:t>Farben (als Farbschema »GCE« definiert)</a:t>
            </a:r>
            <a:endParaRPr lang="de-DE" sz="2600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ikchart For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560001" y="648000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01.07.2016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2" name="Textfeld 41"/>
          <p:cNvSpPr txBox="1"/>
          <p:nvPr userDrawn="1"/>
        </p:nvSpPr>
        <p:spPr>
          <a:xfrm>
            <a:off x="360001" y="575999"/>
            <a:ext cx="8460000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Nur zur Info: Grafiken (1 von 2)</a:t>
            </a:r>
            <a:r>
              <a:rPr lang="de-DE" sz="2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de-DE" sz="2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DE" sz="2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 Farbschema, ohne Effekt, normale Linienstärke 2,25 </a:t>
            </a:r>
            <a:r>
              <a:rPr lang="de-DE" sz="2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endParaRPr lang="de-DE" sz="2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900000" y="1692000"/>
            <a:ext cx="1295680" cy="540000"/>
            <a:chOff x="900000" y="1692000"/>
            <a:chExt cx="1295680" cy="540000"/>
          </a:xfrm>
        </p:grpSpPr>
        <p:sp>
          <p:nvSpPr>
            <p:cNvPr id="8" name="Richtungspfeil 7"/>
            <p:cNvSpPr/>
            <p:nvPr userDrawn="1"/>
          </p:nvSpPr>
          <p:spPr>
            <a:xfrm>
              <a:off x="900000" y="1692000"/>
              <a:ext cx="864000" cy="540000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Freihandform 13"/>
            <p:cNvSpPr/>
            <p:nvPr userDrawn="1"/>
          </p:nvSpPr>
          <p:spPr>
            <a:xfrm>
              <a:off x="1691680" y="1692000"/>
              <a:ext cx="504000" cy="540000"/>
            </a:xfrm>
            <a:custGeom>
              <a:avLst/>
              <a:gdLst>
                <a:gd name="connsiteX0" fmla="*/ 0 w 504000"/>
                <a:gd name="connsiteY0" fmla="*/ 0 h 540000"/>
                <a:gd name="connsiteX1" fmla="*/ 252000 w 504000"/>
                <a:gd name="connsiteY1" fmla="*/ 0 h 540000"/>
                <a:gd name="connsiteX2" fmla="*/ 504000 w 504000"/>
                <a:gd name="connsiteY2" fmla="*/ 270000 h 540000"/>
                <a:gd name="connsiteX3" fmla="*/ 252000 w 504000"/>
                <a:gd name="connsiteY3" fmla="*/ 540000 h 540000"/>
                <a:gd name="connsiteX4" fmla="*/ 0 w 504000"/>
                <a:gd name="connsiteY4" fmla="*/ 540000 h 540000"/>
                <a:gd name="connsiteX5" fmla="*/ 252000 w 504000"/>
                <a:gd name="connsiteY5" fmla="*/ 270000 h 540000"/>
                <a:gd name="connsiteX6" fmla="*/ 0 w 504000"/>
                <a:gd name="connsiteY6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00" h="540000">
                  <a:moveTo>
                    <a:pt x="0" y="0"/>
                  </a:moveTo>
                  <a:lnTo>
                    <a:pt x="252000" y="0"/>
                  </a:lnTo>
                  <a:lnTo>
                    <a:pt x="504000" y="270000"/>
                  </a:lnTo>
                  <a:lnTo>
                    <a:pt x="252000" y="540000"/>
                  </a:lnTo>
                  <a:lnTo>
                    <a:pt x="0" y="540000"/>
                  </a:lnTo>
                  <a:lnTo>
                    <a:pt x="252000" y="27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5" name="Ellipse 14"/>
          <p:cNvSpPr/>
          <p:nvPr userDrawn="1"/>
        </p:nvSpPr>
        <p:spPr>
          <a:xfrm>
            <a:off x="900000" y="2412000"/>
            <a:ext cx="540000" cy="54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tern mit 8 Zacken 16"/>
          <p:cNvSpPr/>
          <p:nvPr userDrawn="1"/>
        </p:nvSpPr>
        <p:spPr>
          <a:xfrm>
            <a:off x="899592" y="3132000"/>
            <a:ext cx="648000" cy="648000"/>
          </a:xfrm>
          <a:prstGeom prst="star8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Nach oben gebogener Pfeil 17"/>
          <p:cNvSpPr>
            <a:spLocks/>
          </p:cNvSpPr>
          <p:nvPr userDrawn="1"/>
        </p:nvSpPr>
        <p:spPr>
          <a:xfrm>
            <a:off x="899596" y="3852000"/>
            <a:ext cx="756000" cy="720000"/>
          </a:xfrm>
          <a:prstGeom prst="bent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 userDrawn="1"/>
        </p:nvSpPr>
        <p:spPr>
          <a:xfrm>
            <a:off x="899592" y="4824000"/>
            <a:ext cx="756000" cy="36004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/>
          <p:cNvGrpSpPr/>
          <p:nvPr userDrawn="1"/>
        </p:nvGrpSpPr>
        <p:grpSpPr>
          <a:xfrm>
            <a:off x="2880000" y="1692000"/>
            <a:ext cx="1296000" cy="548808"/>
            <a:chOff x="2880000" y="1692000"/>
            <a:chExt cx="1296000" cy="548808"/>
          </a:xfrm>
          <a:noFill/>
        </p:grpSpPr>
        <p:sp>
          <p:nvSpPr>
            <p:cNvPr id="20" name="Richtungspfeil 19"/>
            <p:cNvSpPr/>
            <p:nvPr userDrawn="1"/>
          </p:nvSpPr>
          <p:spPr>
            <a:xfrm>
              <a:off x="2880000" y="1700808"/>
              <a:ext cx="864000" cy="540000"/>
            </a:xfrm>
            <a:prstGeom prst="homePlat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3672000" y="1692000"/>
              <a:ext cx="504000" cy="540000"/>
            </a:xfrm>
            <a:custGeom>
              <a:avLst/>
              <a:gdLst>
                <a:gd name="connsiteX0" fmla="*/ 0 w 504000"/>
                <a:gd name="connsiteY0" fmla="*/ 0 h 540000"/>
                <a:gd name="connsiteX1" fmla="*/ 252000 w 504000"/>
                <a:gd name="connsiteY1" fmla="*/ 0 h 540000"/>
                <a:gd name="connsiteX2" fmla="*/ 504000 w 504000"/>
                <a:gd name="connsiteY2" fmla="*/ 270000 h 540000"/>
                <a:gd name="connsiteX3" fmla="*/ 252000 w 504000"/>
                <a:gd name="connsiteY3" fmla="*/ 540000 h 540000"/>
                <a:gd name="connsiteX4" fmla="*/ 0 w 504000"/>
                <a:gd name="connsiteY4" fmla="*/ 540000 h 540000"/>
                <a:gd name="connsiteX5" fmla="*/ 252000 w 504000"/>
                <a:gd name="connsiteY5" fmla="*/ 270000 h 540000"/>
                <a:gd name="connsiteX6" fmla="*/ 0 w 504000"/>
                <a:gd name="connsiteY6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00" h="540000">
                  <a:moveTo>
                    <a:pt x="0" y="0"/>
                  </a:moveTo>
                  <a:lnTo>
                    <a:pt x="252000" y="0"/>
                  </a:lnTo>
                  <a:lnTo>
                    <a:pt x="504000" y="270000"/>
                  </a:lnTo>
                  <a:lnTo>
                    <a:pt x="252000" y="540000"/>
                  </a:lnTo>
                  <a:lnTo>
                    <a:pt x="0" y="540000"/>
                  </a:lnTo>
                  <a:lnTo>
                    <a:pt x="252000" y="270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22" name="Ellipse 21"/>
          <p:cNvSpPr/>
          <p:nvPr userDrawn="1"/>
        </p:nvSpPr>
        <p:spPr>
          <a:xfrm>
            <a:off x="2880000" y="2420808"/>
            <a:ext cx="540000" cy="540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tern mit 8 Zacken 22"/>
          <p:cNvSpPr/>
          <p:nvPr userDrawn="1"/>
        </p:nvSpPr>
        <p:spPr>
          <a:xfrm>
            <a:off x="2880001" y="3140808"/>
            <a:ext cx="648000" cy="648000"/>
          </a:xfrm>
          <a:prstGeom prst="star8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Nach oben gebogener Pfeil 23"/>
          <p:cNvSpPr>
            <a:spLocks/>
          </p:cNvSpPr>
          <p:nvPr userDrawn="1"/>
        </p:nvSpPr>
        <p:spPr>
          <a:xfrm>
            <a:off x="2880000" y="3860808"/>
            <a:ext cx="756000" cy="720000"/>
          </a:xfrm>
          <a:prstGeom prst="bentUpArrow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 userDrawn="1"/>
        </p:nvSpPr>
        <p:spPr>
          <a:xfrm>
            <a:off x="2880000" y="4832808"/>
            <a:ext cx="756000" cy="360040"/>
          </a:xfrm>
          <a:prstGeom prst="rightArrow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 Verbindung 28"/>
          <p:cNvCxnSpPr/>
          <p:nvPr userDrawn="1"/>
        </p:nvCxnSpPr>
        <p:spPr>
          <a:xfrm>
            <a:off x="2880000" y="5472000"/>
            <a:ext cx="1080000" cy="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 userDrawn="1"/>
        </p:nvCxnSpPr>
        <p:spPr>
          <a:xfrm>
            <a:off x="2880000" y="5760000"/>
            <a:ext cx="1080000" cy="0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 userDrawn="1"/>
        </p:nvCxnSpPr>
        <p:spPr>
          <a:xfrm>
            <a:off x="2880000" y="6048000"/>
            <a:ext cx="1080000" cy="0"/>
          </a:xfrm>
          <a:prstGeom prst="line">
            <a:avLst/>
          </a:prstGeom>
          <a:ln w="28575">
            <a:solidFill>
              <a:schemeClr val="tx2"/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ieren 31"/>
          <p:cNvGrpSpPr/>
          <p:nvPr userDrawn="1"/>
        </p:nvGrpSpPr>
        <p:grpSpPr>
          <a:xfrm>
            <a:off x="5040000" y="1692000"/>
            <a:ext cx="1295680" cy="540000"/>
            <a:chOff x="900000" y="1692000"/>
            <a:chExt cx="1295680" cy="540000"/>
          </a:xfrm>
          <a:solidFill>
            <a:schemeClr val="accent2"/>
          </a:solidFill>
        </p:grpSpPr>
        <p:sp>
          <p:nvSpPr>
            <p:cNvPr id="33" name="Richtungspfeil 32"/>
            <p:cNvSpPr/>
            <p:nvPr userDrawn="1"/>
          </p:nvSpPr>
          <p:spPr>
            <a:xfrm>
              <a:off x="900000" y="1692000"/>
              <a:ext cx="864000" cy="540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 userDrawn="1"/>
          </p:nvSpPr>
          <p:spPr>
            <a:xfrm>
              <a:off x="1691680" y="1692000"/>
              <a:ext cx="504000" cy="540000"/>
            </a:xfrm>
            <a:custGeom>
              <a:avLst/>
              <a:gdLst>
                <a:gd name="connsiteX0" fmla="*/ 0 w 504000"/>
                <a:gd name="connsiteY0" fmla="*/ 0 h 540000"/>
                <a:gd name="connsiteX1" fmla="*/ 252000 w 504000"/>
                <a:gd name="connsiteY1" fmla="*/ 0 h 540000"/>
                <a:gd name="connsiteX2" fmla="*/ 504000 w 504000"/>
                <a:gd name="connsiteY2" fmla="*/ 270000 h 540000"/>
                <a:gd name="connsiteX3" fmla="*/ 252000 w 504000"/>
                <a:gd name="connsiteY3" fmla="*/ 540000 h 540000"/>
                <a:gd name="connsiteX4" fmla="*/ 0 w 504000"/>
                <a:gd name="connsiteY4" fmla="*/ 540000 h 540000"/>
                <a:gd name="connsiteX5" fmla="*/ 252000 w 504000"/>
                <a:gd name="connsiteY5" fmla="*/ 270000 h 540000"/>
                <a:gd name="connsiteX6" fmla="*/ 0 w 504000"/>
                <a:gd name="connsiteY6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00" h="540000">
                  <a:moveTo>
                    <a:pt x="0" y="0"/>
                  </a:moveTo>
                  <a:lnTo>
                    <a:pt x="252000" y="0"/>
                  </a:lnTo>
                  <a:lnTo>
                    <a:pt x="504000" y="270000"/>
                  </a:lnTo>
                  <a:lnTo>
                    <a:pt x="252000" y="540000"/>
                  </a:lnTo>
                  <a:lnTo>
                    <a:pt x="0" y="540000"/>
                  </a:lnTo>
                  <a:lnTo>
                    <a:pt x="252000" y="270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35" name="Ellipse 34"/>
          <p:cNvSpPr/>
          <p:nvPr userDrawn="1"/>
        </p:nvSpPr>
        <p:spPr>
          <a:xfrm>
            <a:off x="5040000" y="2412000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tern mit 8 Zacken 35"/>
          <p:cNvSpPr/>
          <p:nvPr userDrawn="1"/>
        </p:nvSpPr>
        <p:spPr>
          <a:xfrm>
            <a:off x="5040000" y="3132000"/>
            <a:ext cx="648000" cy="648000"/>
          </a:xfrm>
          <a:prstGeom prst="star8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Nach oben gebogener Pfeil 36"/>
          <p:cNvSpPr>
            <a:spLocks/>
          </p:cNvSpPr>
          <p:nvPr userDrawn="1"/>
        </p:nvSpPr>
        <p:spPr>
          <a:xfrm>
            <a:off x="5040000" y="3852000"/>
            <a:ext cx="756000" cy="720000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 nach rechts 37"/>
          <p:cNvSpPr/>
          <p:nvPr userDrawn="1"/>
        </p:nvSpPr>
        <p:spPr>
          <a:xfrm>
            <a:off x="5040000" y="4832808"/>
            <a:ext cx="756000" cy="36004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9" name="Gruppieren 38"/>
          <p:cNvGrpSpPr/>
          <p:nvPr userDrawn="1"/>
        </p:nvGrpSpPr>
        <p:grpSpPr>
          <a:xfrm>
            <a:off x="7020000" y="1692000"/>
            <a:ext cx="1296000" cy="548808"/>
            <a:chOff x="2880000" y="1692000"/>
            <a:chExt cx="1296000" cy="548808"/>
          </a:xfrm>
          <a:noFill/>
        </p:grpSpPr>
        <p:sp>
          <p:nvSpPr>
            <p:cNvPr id="40" name="Richtungspfeil 39"/>
            <p:cNvSpPr/>
            <p:nvPr userDrawn="1"/>
          </p:nvSpPr>
          <p:spPr>
            <a:xfrm>
              <a:off x="2880000" y="1700808"/>
              <a:ext cx="864000" cy="540000"/>
            </a:xfrm>
            <a:prstGeom prst="homePlat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Freihandform 40"/>
            <p:cNvSpPr/>
            <p:nvPr userDrawn="1"/>
          </p:nvSpPr>
          <p:spPr>
            <a:xfrm>
              <a:off x="3672000" y="1692000"/>
              <a:ext cx="504000" cy="540000"/>
            </a:xfrm>
            <a:custGeom>
              <a:avLst/>
              <a:gdLst>
                <a:gd name="connsiteX0" fmla="*/ 0 w 504000"/>
                <a:gd name="connsiteY0" fmla="*/ 0 h 540000"/>
                <a:gd name="connsiteX1" fmla="*/ 252000 w 504000"/>
                <a:gd name="connsiteY1" fmla="*/ 0 h 540000"/>
                <a:gd name="connsiteX2" fmla="*/ 504000 w 504000"/>
                <a:gd name="connsiteY2" fmla="*/ 270000 h 540000"/>
                <a:gd name="connsiteX3" fmla="*/ 252000 w 504000"/>
                <a:gd name="connsiteY3" fmla="*/ 540000 h 540000"/>
                <a:gd name="connsiteX4" fmla="*/ 0 w 504000"/>
                <a:gd name="connsiteY4" fmla="*/ 540000 h 540000"/>
                <a:gd name="connsiteX5" fmla="*/ 252000 w 504000"/>
                <a:gd name="connsiteY5" fmla="*/ 270000 h 540000"/>
                <a:gd name="connsiteX6" fmla="*/ 0 w 504000"/>
                <a:gd name="connsiteY6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00" h="540000">
                  <a:moveTo>
                    <a:pt x="0" y="0"/>
                  </a:moveTo>
                  <a:lnTo>
                    <a:pt x="252000" y="0"/>
                  </a:lnTo>
                  <a:lnTo>
                    <a:pt x="504000" y="270000"/>
                  </a:lnTo>
                  <a:lnTo>
                    <a:pt x="252000" y="540000"/>
                  </a:lnTo>
                  <a:lnTo>
                    <a:pt x="0" y="540000"/>
                  </a:lnTo>
                  <a:lnTo>
                    <a:pt x="252000" y="270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43" name="Ellipse 42"/>
          <p:cNvSpPr/>
          <p:nvPr userDrawn="1"/>
        </p:nvSpPr>
        <p:spPr>
          <a:xfrm>
            <a:off x="7020000" y="2412000"/>
            <a:ext cx="540000" cy="540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Stern mit 8 Zacken 43"/>
          <p:cNvSpPr/>
          <p:nvPr userDrawn="1"/>
        </p:nvSpPr>
        <p:spPr>
          <a:xfrm>
            <a:off x="7020001" y="3132000"/>
            <a:ext cx="648000" cy="648000"/>
          </a:xfrm>
          <a:prstGeom prst="star8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Nach oben gebogener Pfeil 44"/>
          <p:cNvSpPr>
            <a:spLocks/>
          </p:cNvSpPr>
          <p:nvPr userDrawn="1"/>
        </p:nvSpPr>
        <p:spPr>
          <a:xfrm>
            <a:off x="7020000" y="3852000"/>
            <a:ext cx="756000" cy="720000"/>
          </a:xfrm>
          <a:prstGeom prst="bentUpArrow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 nach rechts 45"/>
          <p:cNvSpPr/>
          <p:nvPr userDrawn="1"/>
        </p:nvSpPr>
        <p:spPr>
          <a:xfrm>
            <a:off x="7020000" y="4841616"/>
            <a:ext cx="756000" cy="360040"/>
          </a:xfrm>
          <a:prstGeom prst="rightArrow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46"/>
          <p:cNvCxnSpPr/>
          <p:nvPr userDrawn="1"/>
        </p:nvCxnSpPr>
        <p:spPr>
          <a:xfrm>
            <a:off x="7020000" y="5480808"/>
            <a:ext cx="1080000" cy="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 userDrawn="1"/>
        </p:nvCxnSpPr>
        <p:spPr>
          <a:xfrm>
            <a:off x="7020000" y="5768808"/>
            <a:ext cx="1080000" cy="0"/>
          </a:xfrm>
          <a:prstGeom prst="line">
            <a:avLst/>
          </a:prstGeom>
          <a:ln w="285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 userDrawn="1"/>
        </p:nvCxnSpPr>
        <p:spPr>
          <a:xfrm>
            <a:off x="7020000" y="6056808"/>
            <a:ext cx="1080000" cy="0"/>
          </a:xfrm>
          <a:prstGeom prst="line">
            <a:avLst/>
          </a:prstGeom>
          <a:ln w="28575">
            <a:solidFill>
              <a:schemeClr val="accent2"/>
            </a:solidFill>
            <a:prstDash val="solid"/>
            <a:round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ikchart For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560001" y="648000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01.07.2016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2" name="Textfeld 41"/>
          <p:cNvSpPr txBox="1"/>
          <p:nvPr userDrawn="1"/>
        </p:nvSpPr>
        <p:spPr>
          <a:xfrm>
            <a:off x="360001" y="575999"/>
            <a:ext cx="8460000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Nur zur Info: Grafiken (2 von 2)</a:t>
            </a:r>
            <a:r>
              <a:rPr lang="de-DE" sz="2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de-DE" sz="2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DE" sz="2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 Farbschema, ohne Effekt, normale Linienstärke 2,25 </a:t>
            </a:r>
            <a:r>
              <a:rPr lang="de-DE" sz="26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endParaRPr lang="de-DE" sz="2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26"/>
          <p:cNvGrpSpPr/>
          <p:nvPr userDrawn="1"/>
        </p:nvGrpSpPr>
        <p:grpSpPr>
          <a:xfrm>
            <a:off x="900000" y="1692000"/>
            <a:ext cx="1295680" cy="540000"/>
            <a:chOff x="900000" y="1692000"/>
            <a:chExt cx="1295680" cy="540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" name="Richtungspfeil 7"/>
            <p:cNvSpPr/>
            <p:nvPr userDrawn="1"/>
          </p:nvSpPr>
          <p:spPr>
            <a:xfrm>
              <a:off x="900000" y="1692000"/>
              <a:ext cx="864000" cy="540000"/>
            </a:xfrm>
            <a:prstGeom prst="homePlat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Freihandform 13"/>
            <p:cNvSpPr/>
            <p:nvPr userDrawn="1"/>
          </p:nvSpPr>
          <p:spPr>
            <a:xfrm>
              <a:off x="1691680" y="1692000"/>
              <a:ext cx="504000" cy="540000"/>
            </a:xfrm>
            <a:custGeom>
              <a:avLst/>
              <a:gdLst>
                <a:gd name="connsiteX0" fmla="*/ 0 w 504000"/>
                <a:gd name="connsiteY0" fmla="*/ 0 h 540000"/>
                <a:gd name="connsiteX1" fmla="*/ 252000 w 504000"/>
                <a:gd name="connsiteY1" fmla="*/ 0 h 540000"/>
                <a:gd name="connsiteX2" fmla="*/ 504000 w 504000"/>
                <a:gd name="connsiteY2" fmla="*/ 270000 h 540000"/>
                <a:gd name="connsiteX3" fmla="*/ 252000 w 504000"/>
                <a:gd name="connsiteY3" fmla="*/ 540000 h 540000"/>
                <a:gd name="connsiteX4" fmla="*/ 0 w 504000"/>
                <a:gd name="connsiteY4" fmla="*/ 540000 h 540000"/>
                <a:gd name="connsiteX5" fmla="*/ 252000 w 504000"/>
                <a:gd name="connsiteY5" fmla="*/ 270000 h 540000"/>
                <a:gd name="connsiteX6" fmla="*/ 0 w 504000"/>
                <a:gd name="connsiteY6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00" h="540000">
                  <a:moveTo>
                    <a:pt x="0" y="0"/>
                  </a:moveTo>
                  <a:lnTo>
                    <a:pt x="252000" y="0"/>
                  </a:lnTo>
                  <a:lnTo>
                    <a:pt x="504000" y="270000"/>
                  </a:lnTo>
                  <a:lnTo>
                    <a:pt x="252000" y="540000"/>
                  </a:lnTo>
                  <a:lnTo>
                    <a:pt x="0" y="540000"/>
                  </a:lnTo>
                  <a:lnTo>
                    <a:pt x="252000" y="27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5" name="Ellipse 14"/>
          <p:cNvSpPr/>
          <p:nvPr userDrawn="1"/>
        </p:nvSpPr>
        <p:spPr>
          <a:xfrm>
            <a:off x="900000" y="2412000"/>
            <a:ext cx="540000" cy="540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tern mit 8 Zacken 16"/>
          <p:cNvSpPr/>
          <p:nvPr userDrawn="1"/>
        </p:nvSpPr>
        <p:spPr>
          <a:xfrm>
            <a:off x="899592" y="3132000"/>
            <a:ext cx="648000" cy="648000"/>
          </a:xfrm>
          <a:prstGeom prst="star8">
            <a:avLst/>
          </a:prstGeom>
          <a:solidFill>
            <a:schemeClr val="tx2"/>
          </a:solidFill>
          <a:ln>
            <a:noFill/>
          </a:ln>
          <a:effectLst>
            <a:outerShdw blurRad="127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Nach oben gebogener Pfeil 17"/>
          <p:cNvSpPr>
            <a:spLocks/>
          </p:cNvSpPr>
          <p:nvPr userDrawn="1"/>
        </p:nvSpPr>
        <p:spPr>
          <a:xfrm>
            <a:off x="899596" y="3852000"/>
            <a:ext cx="756000" cy="720000"/>
          </a:xfrm>
          <a:prstGeom prst="bentUpArrow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 userDrawn="1"/>
        </p:nvSpPr>
        <p:spPr>
          <a:xfrm>
            <a:off x="899592" y="4824000"/>
            <a:ext cx="756000" cy="360040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63500" dist="50800" dir="2700000" kx="-1200000" algn="b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25"/>
          <p:cNvGrpSpPr/>
          <p:nvPr userDrawn="1"/>
        </p:nvGrpSpPr>
        <p:grpSpPr>
          <a:xfrm>
            <a:off x="2880000" y="1692000"/>
            <a:ext cx="1296000" cy="548808"/>
            <a:chOff x="2880000" y="1692000"/>
            <a:chExt cx="1296000" cy="548808"/>
          </a:xfr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0" name="Richtungspfeil 19"/>
            <p:cNvSpPr/>
            <p:nvPr userDrawn="1"/>
          </p:nvSpPr>
          <p:spPr>
            <a:xfrm>
              <a:off x="2880000" y="1700808"/>
              <a:ext cx="864000" cy="540000"/>
            </a:xfrm>
            <a:prstGeom prst="homePlat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3672000" y="1692000"/>
              <a:ext cx="504000" cy="540000"/>
            </a:xfrm>
            <a:custGeom>
              <a:avLst/>
              <a:gdLst>
                <a:gd name="connsiteX0" fmla="*/ 0 w 504000"/>
                <a:gd name="connsiteY0" fmla="*/ 0 h 540000"/>
                <a:gd name="connsiteX1" fmla="*/ 252000 w 504000"/>
                <a:gd name="connsiteY1" fmla="*/ 0 h 540000"/>
                <a:gd name="connsiteX2" fmla="*/ 504000 w 504000"/>
                <a:gd name="connsiteY2" fmla="*/ 270000 h 540000"/>
                <a:gd name="connsiteX3" fmla="*/ 252000 w 504000"/>
                <a:gd name="connsiteY3" fmla="*/ 540000 h 540000"/>
                <a:gd name="connsiteX4" fmla="*/ 0 w 504000"/>
                <a:gd name="connsiteY4" fmla="*/ 540000 h 540000"/>
                <a:gd name="connsiteX5" fmla="*/ 252000 w 504000"/>
                <a:gd name="connsiteY5" fmla="*/ 270000 h 540000"/>
                <a:gd name="connsiteX6" fmla="*/ 0 w 504000"/>
                <a:gd name="connsiteY6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00" h="540000">
                  <a:moveTo>
                    <a:pt x="0" y="0"/>
                  </a:moveTo>
                  <a:lnTo>
                    <a:pt x="252000" y="0"/>
                  </a:lnTo>
                  <a:lnTo>
                    <a:pt x="504000" y="270000"/>
                  </a:lnTo>
                  <a:lnTo>
                    <a:pt x="252000" y="540000"/>
                  </a:lnTo>
                  <a:lnTo>
                    <a:pt x="0" y="540000"/>
                  </a:lnTo>
                  <a:lnTo>
                    <a:pt x="252000" y="270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22" name="Ellipse 21"/>
          <p:cNvSpPr/>
          <p:nvPr userDrawn="1"/>
        </p:nvSpPr>
        <p:spPr>
          <a:xfrm>
            <a:off x="2880000" y="2420808"/>
            <a:ext cx="540000" cy="540000"/>
          </a:xfrm>
          <a:prstGeom prst="ellipse">
            <a:avLst/>
          </a:prstGeom>
          <a:noFill/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tern mit 8 Zacken 22"/>
          <p:cNvSpPr/>
          <p:nvPr userDrawn="1"/>
        </p:nvSpPr>
        <p:spPr>
          <a:xfrm>
            <a:off x="2880001" y="3140808"/>
            <a:ext cx="648000" cy="648000"/>
          </a:xfrm>
          <a:prstGeom prst="star8">
            <a:avLst/>
          </a:prstGeom>
          <a:noFill/>
          <a:ln w="28575">
            <a:solidFill>
              <a:schemeClr val="tx2"/>
            </a:solidFill>
          </a:ln>
          <a:effectLst>
            <a:outerShdw blurRad="127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Nach oben gebogener Pfeil 23"/>
          <p:cNvSpPr>
            <a:spLocks/>
          </p:cNvSpPr>
          <p:nvPr userDrawn="1"/>
        </p:nvSpPr>
        <p:spPr>
          <a:xfrm>
            <a:off x="2880000" y="3860808"/>
            <a:ext cx="756000" cy="720000"/>
          </a:xfrm>
          <a:prstGeom prst="bentUpArrow">
            <a:avLst/>
          </a:prstGeom>
          <a:noFill/>
          <a:ln w="41275" cmpd="dbl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 userDrawn="1"/>
        </p:nvSpPr>
        <p:spPr>
          <a:xfrm>
            <a:off x="2880000" y="4832808"/>
            <a:ext cx="756000" cy="360040"/>
          </a:xfrm>
          <a:prstGeom prst="rightArrow">
            <a:avLst/>
          </a:prstGeom>
          <a:noFill/>
          <a:ln w="28575">
            <a:solidFill>
              <a:schemeClr val="tx2"/>
            </a:solidFill>
          </a:ln>
          <a:effectLst>
            <a:outerShdw blurRad="63500" dist="50800" dir="2700000" kx="-1200000" algn="b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 Verbindung 28"/>
          <p:cNvCxnSpPr/>
          <p:nvPr userDrawn="1"/>
        </p:nvCxnSpPr>
        <p:spPr>
          <a:xfrm>
            <a:off x="2880000" y="5472000"/>
            <a:ext cx="1080000" cy="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  <a:effectLst>
            <a:outerShdw blurRad="76200" dist="38100" dir="18900000" sy="23000" kx="-1200000" algn="b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 userDrawn="1"/>
        </p:nvCxnSpPr>
        <p:spPr>
          <a:xfrm>
            <a:off x="2880000" y="5760000"/>
            <a:ext cx="1080000" cy="0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  <a:effectLst>
            <a:outerShdw blurRad="76200" dist="38100" dir="18900000" sy="23000" kx="-1200000" algn="b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 userDrawn="1"/>
        </p:nvCxnSpPr>
        <p:spPr>
          <a:xfrm>
            <a:off x="2880000" y="6048000"/>
            <a:ext cx="1080000" cy="0"/>
          </a:xfrm>
          <a:prstGeom prst="line">
            <a:avLst/>
          </a:prstGeom>
          <a:ln w="28575">
            <a:solidFill>
              <a:schemeClr val="tx2"/>
            </a:solidFill>
            <a:prstDash val="solid"/>
            <a:round/>
            <a:tailEnd type="arrow" w="med" len="sm"/>
          </a:ln>
          <a:effectLst>
            <a:outerShdw blurRad="76200" dist="38100" dir="18900000" sy="23000" kx="-1200000" algn="b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31"/>
          <p:cNvGrpSpPr/>
          <p:nvPr userDrawn="1"/>
        </p:nvGrpSpPr>
        <p:grpSpPr>
          <a:xfrm>
            <a:off x="5040000" y="1692000"/>
            <a:ext cx="1295680" cy="540000"/>
            <a:chOff x="900000" y="1692000"/>
            <a:chExt cx="1295680" cy="540000"/>
          </a:xfrm>
          <a:solidFill>
            <a:schemeClr val="accent2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3" name="Richtungspfeil 32"/>
            <p:cNvSpPr/>
            <p:nvPr userDrawn="1"/>
          </p:nvSpPr>
          <p:spPr>
            <a:xfrm>
              <a:off x="900000" y="1692000"/>
              <a:ext cx="864000" cy="540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 userDrawn="1"/>
          </p:nvSpPr>
          <p:spPr>
            <a:xfrm>
              <a:off x="1691680" y="1692000"/>
              <a:ext cx="504000" cy="540000"/>
            </a:xfrm>
            <a:custGeom>
              <a:avLst/>
              <a:gdLst>
                <a:gd name="connsiteX0" fmla="*/ 0 w 504000"/>
                <a:gd name="connsiteY0" fmla="*/ 0 h 540000"/>
                <a:gd name="connsiteX1" fmla="*/ 252000 w 504000"/>
                <a:gd name="connsiteY1" fmla="*/ 0 h 540000"/>
                <a:gd name="connsiteX2" fmla="*/ 504000 w 504000"/>
                <a:gd name="connsiteY2" fmla="*/ 270000 h 540000"/>
                <a:gd name="connsiteX3" fmla="*/ 252000 w 504000"/>
                <a:gd name="connsiteY3" fmla="*/ 540000 h 540000"/>
                <a:gd name="connsiteX4" fmla="*/ 0 w 504000"/>
                <a:gd name="connsiteY4" fmla="*/ 540000 h 540000"/>
                <a:gd name="connsiteX5" fmla="*/ 252000 w 504000"/>
                <a:gd name="connsiteY5" fmla="*/ 270000 h 540000"/>
                <a:gd name="connsiteX6" fmla="*/ 0 w 504000"/>
                <a:gd name="connsiteY6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00" h="540000">
                  <a:moveTo>
                    <a:pt x="0" y="0"/>
                  </a:moveTo>
                  <a:lnTo>
                    <a:pt x="252000" y="0"/>
                  </a:lnTo>
                  <a:lnTo>
                    <a:pt x="504000" y="270000"/>
                  </a:lnTo>
                  <a:lnTo>
                    <a:pt x="252000" y="540000"/>
                  </a:lnTo>
                  <a:lnTo>
                    <a:pt x="0" y="540000"/>
                  </a:lnTo>
                  <a:lnTo>
                    <a:pt x="252000" y="270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35" name="Ellipse 34"/>
          <p:cNvSpPr/>
          <p:nvPr userDrawn="1"/>
        </p:nvSpPr>
        <p:spPr>
          <a:xfrm>
            <a:off x="5040000" y="2412000"/>
            <a:ext cx="540000" cy="5400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Stern mit 8 Zacken 35"/>
          <p:cNvSpPr/>
          <p:nvPr userDrawn="1"/>
        </p:nvSpPr>
        <p:spPr>
          <a:xfrm>
            <a:off x="5040000" y="3132000"/>
            <a:ext cx="648000" cy="648000"/>
          </a:xfrm>
          <a:prstGeom prst="star8">
            <a:avLst/>
          </a:prstGeom>
          <a:solidFill>
            <a:schemeClr val="accent2"/>
          </a:solidFill>
          <a:ln>
            <a:noFill/>
          </a:ln>
          <a:effectLst>
            <a:outerShdw blurRad="127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Nach oben gebogener Pfeil 36"/>
          <p:cNvSpPr>
            <a:spLocks/>
          </p:cNvSpPr>
          <p:nvPr userDrawn="1"/>
        </p:nvSpPr>
        <p:spPr>
          <a:xfrm>
            <a:off x="5040000" y="3852000"/>
            <a:ext cx="756000" cy="720000"/>
          </a:xfrm>
          <a:prstGeom prst="bentUpArrow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 nach rechts 37"/>
          <p:cNvSpPr/>
          <p:nvPr userDrawn="1"/>
        </p:nvSpPr>
        <p:spPr>
          <a:xfrm>
            <a:off x="5040000" y="4832808"/>
            <a:ext cx="756000" cy="36004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63500" dist="50800" dir="2700000" kx="-1200000" algn="b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38"/>
          <p:cNvGrpSpPr/>
          <p:nvPr userDrawn="1"/>
        </p:nvGrpSpPr>
        <p:grpSpPr>
          <a:xfrm>
            <a:off x="7020000" y="1692000"/>
            <a:ext cx="1296000" cy="548808"/>
            <a:chOff x="2880000" y="1692000"/>
            <a:chExt cx="1296000" cy="548808"/>
          </a:xfr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0" name="Richtungspfeil 39"/>
            <p:cNvSpPr/>
            <p:nvPr userDrawn="1"/>
          </p:nvSpPr>
          <p:spPr>
            <a:xfrm>
              <a:off x="2880000" y="1700808"/>
              <a:ext cx="864000" cy="540000"/>
            </a:xfrm>
            <a:prstGeom prst="homePlat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Freihandform 40"/>
            <p:cNvSpPr/>
            <p:nvPr userDrawn="1"/>
          </p:nvSpPr>
          <p:spPr>
            <a:xfrm>
              <a:off x="3672000" y="1692000"/>
              <a:ext cx="504000" cy="540000"/>
            </a:xfrm>
            <a:custGeom>
              <a:avLst/>
              <a:gdLst>
                <a:gd name="connsiteX0" fmla="*/ 0 w 504000"/>
                <a:gd name="connsiteY0" fmla="*/ 0 h 540000"/>
                <a:gd name="connsiteX1" fmla="*/ 252000 w 504000"/>
                <a:gd name="connsiteY1" fmla="*/ 0 h 540000"/>
                <a:gd name="connsiteX2" fmla="*/ 504000 w 504000"/>
                <a:gd name="connsiteY2" fmla="*/ 270000 h 540000"/>
                <a:gd name="connsiteX3" fmla="*/ 252000 w 504000"/>
                <a:gd name="connsiteY3" fmla="*/ 540000 h 540000"/>
                <a:gd name="connsiteX4" fmla="*/ 0 w 504000"/>
                <a:gd name="connsiteY4" fmla="*/ 540000 h 540000"/>
                <a:gd name="connsiteX5" fmla="*/ 252000 w 504000"/>
                <a:gd name="connsiteY5" fmla="*/ 270000 h 540000"/>
                <a:gd name="connsiteX6" fmla="*/ 0 w 504000"/>
                <a:gd name="connsiteY6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00" h="540000">
                  <a:moveTo>
                    <a:pt x="0" y="0"/>
                  </a:moveTo>
                  <a:lnTo>
                    <a:pt x="252000" y="0"/>
                  </a:lnTo>
                  <a:lnTo>
                    <a:pt x="504000" y="270000"/>
                  </a:lnTo>
                  <a:lnTo>
                    <a:pt x="252000" y="540000"/>
                  </a:lnTo>
                  <a:lnTo>
                    <a:pt x="0" y="540000"/>
                  </a:lnTo>
                  <a:lnTo>
                    <a:pt x="252000" y="270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43" name="Ellipse 42"/>
          <p:cNvSpPr/>
          <p:nvPr userDrawn="1"/>
        </p:nvSpPr>
        <p:spPr>
          <a:xfrm>
            <a:off x="7020000" y="2412000"/>
            <a:ext cx="540000" cy="540000"/>
          </a:xfrm>
          <a:prstGeom prst="ellipse">
            <a:avLst/>
          </a:prstGeom>
          <a:noFill/>
          <a:ln w="28575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Stern mit 8 Zacken 43"/>
          <p:cNvSpPr/>
          <p:nvPr userDrawn="1"/>
        </p:nvSpPr>
        <p:spPr>
          <a:xfrm>
            <a:off x="7020001" y="3132000"/>
            <a:ext cx="648000" cy="648000"/>
          </a:xfrm>
          <a:prstGeom prst="star8">
            <a:avLst/>
          </a:prstGeom>
          <a:noFill/>
          <a:ln w="28575">
            <a:solidFill>
              <a:schemeClr val="accent2"/>
            </a:solidFill>
          </a:ln>
          <a:effectLst>
            <a:outerShdw blurRad="127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Nach oben gebogener Pfeil 44"/>
          <p:cNvSpPr>
            <a:spLocks/>
          </p:cNvSpPr>
          <p:nvPr userDrawn="1"/>
        </p:nvSpPr>
        <p:spPr>
          <a:xfrm>
            <a:off x="7020000" y="3852000"/>
            <a:ext cx="756000" cy="720000"/>
          </a:xfrm>
          <a:prstGeom prst="bentUpArrow">
            <a:avLst/>
          </a:prstGeom>
          <a:noFill/>
          <a:ln w="50800" cmpd="thickThin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 nach rechts 45"/>
          <p:cNvSpPr/>
          <p:nvPr userDrawn="1"/>
        </p:nvSpPr>
        <p:spPr>
          <a:xfrm>
            <a:off x="7020000" y="4841616"/>
            <a:ext cx="756000" cy="360040"/>
          </a:xfrm>
          <a:prstGeom prst="rightArrow">
            <a:avLst/>
          </a:prstGeom>
          <a:noFill/>
          <a:ln w="28575">
            <a:solidFill>
              <a:schemeClr val="accent2"/>
            </a:solidFill>
          </a:ln>
          <a:effectLst>
            <a:outerShdw blurRad="63500" dist="50800" dir="2700000" kx="-1200000" algn="b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46"/>
          <p:cNvCxnSpPr/>
          <p:nvPr userDrawn="1"/>
        </p:nvCxnSpPr>
        <p:spPr>
          <a:xfrm>
            <a:off x="7020000" y="5480808"/>
            <a:ext cx="1080000" cy="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  <a:effectLst>
            <a:outerShdw blurRad="76200" dist="38100" dir="18900000" sy="23000" kx="-1200000" algn="b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 userDrawn="1"/>
        </p:nvCxnSpPr>
        <p:spPr>
          <a:xfrm>
            <a:off x="7020000" y="5768808"/>
            <a:ext cx="1080000" cy="0"/>
          </a:xfrm>
          <a:prstGeom prst="line">
            <a:avLst/>
          </a:prstGeom>
          <a:ln w="28575">
            <a:solidFill>
              <a:schemeClr val="accent2"/>
            </a:solidFill>
            <a:prstDash val="solid"/>
          </a:ln>
          <a:effectLst>
            <a:outerShdw blurRad="76200" dist="38100" dir="18900000" sy="23000" kx="-1200000" algn="b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 userDrawn="1"/>
        </p:nvCxnSpPr>
        <p:spPr>
          <a:xfrm>
            <a:off x="7020000" y="6056808"/>
            <a:ext cx="1080000" cy="0"/>
          </a:xfrm>
          <a:prstGeom prst="line">
            <a:avLst/>
          </a:prstGeom>
          <a:ln w="28575">
            <a:solidFill>
              <a:schemeClr val="accent2"/>
            </a:solidFill>
            <a:prstDash val="solid"/>
            <a:round/>
            <a:tailEnd type="arrow" w="med" len="sm"/>
          </a:ln>
          <a:effectLst>
            <a:outerShdw blurRad="76200" dist="38100" dir="18900000" sy="23000" kx="-1200000" algn="b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pieren 49"/>
          <p:cNvGrpSpPr/>
          <p:nvPr userDrawn="1"/>
        </p:nvGrpSpPr>
        <p:grpSpPr>
          <a:xfrm>
            <a:off x="683569" y="1484784"/>
            <a:ext cx="7884808" cy="4824536"/>
            <a:chOff x="4968000" y="1584000"/>
            <a:chExt cx="3600376" cy="4536504"/>
          </a:xfrm>
        </p:grpSpPr>
        <p:cxnSp>
          <p:nvCxnSpPr>
            <p:cNvPr id="51" name="Gerade Verbindung 50"/>
            <p:cNvCxnSpPr/>
            <p:nvPr userDrawn="1"/>
          </p:nvCxnSpPr>
          <p:spPr>
            <a:xfrm>
              <a:off x="4968000" y="1584000"/>
              <a:ext cx="3583967" cy="4536504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>
            <a:xfrm flipH="1">
              <a:off x="4968000" y="1584000"/>
              <a:ext cx="3600376" cy="4536504"/>
            </a:xfrm>
            <a:prstGeom prst="line">
              <a:avLst/>
            </a:prstGeom>
            <a:ln w="762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560001" y="648000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01.07.2016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60000" y="576000"/>
            <a:ext cx="4032000" cy="56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2600" dirty="0" smtClean="0">
                <a:latin typeface="+mj-lt"/>
              </a:rPr>
              <a:t>Vielen Dank </a:t>
            </a:r>
            <a:br>
              <a:rPr lang="de-DE" sz="2600" dirty="0" smtClean="0">
                <a:latin typeface="+mj-lt"/>
              </a:rPr>
            </a:br>
            <a:r>
              <a:rPr lang="de-DE" sz="2600" dirty="0" smtClean="0">
                <a:latin typeface="+mj-lt"/>
              </a:rPr>
              <a:t>für Ihre Aufmerksamkeit.</a:t>
            </a:r>
            <a:endParaRPr lang="de-DE" sz="2600" dirty="0">
              <a:latin typeface="+mj-lt"/>
            </a:endParaRPr>
          </a:p>
        </p:txBody>
      </p:sp>
      <p:pic>
        <p:nvPicPr>
          <p:cNvPr id="11" name="Grafik 10" descr="10999264_10152828470261120_1848211312526898607_o.jpg"/>
          <p:cNvPicPr>
            <a:picLocks noChangeAspect="1"/>
          </p:cNvPicPr>
          <p:nvPr userDrawn="1"/>
        </p:nvPicPr>
        <p:blipFill>
          <a:blip r:embed="rId2" cstate="print"/>
          <a:srcRect t="24374" r="19079" b="1822"/>
          <a:stretch>
            <a:fillRect/>
          </a:stretch>
        </p:blipFill>
        <p:spPr>
          <a:xfrm>
            <a:off x="4788024" y="612001"/>
            <a:ext cx="4104457" cy="56166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560001" y="648000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01.07.2016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2123999"/>
            <a:ext cx="8460000" cy="4104000"/>
          </a:xfrm>
        </p:spPr>
        <p:txBody>
          <a:bodyPr/>
          <a:lstStyle>
            <a:lvl1pPr marL="0" indent="0">
              <a:spcAft>
                <a:spcPts val="0"/>
              </a:spcAft>
              <a:defRPr/>
            </a:lvl1pPr>
          </a:lstStyle>
          <a:p>
            <a:pPr lvl="0"/>
            <a:r>
              <a:rPr lang="de-DE" dirty="0" smtClean="0"/>
              <a:t>Max Mustermann</a:t>
            </a:r>
            <a:br>
              <a:rPr lang="de-DE" dirty="0" smtClean="0"/>
            </a:br>
            <a:r>
              <a:rPr lang="de-DE" dirty="0" smtClean="0"/>
              <a:t>Marketing</a:t>
            </a:r>
            <a:br>
              <a:rPr lang="de-DE" dirty="0" smtClean="0"/>
            </a:br>
            <a:r>
              <a:rPr lang="de-DE" dirty="0" smtClean="0"/>
              <a:t>Telefon 089 890668-###</a:t>
            </a:r>
            <a:br>
              <a:rPr lang="de-DE" dirty="0" smtClean="0"/>
            </a:br>
            <a:r>
              <a:rPr lang="de-DE" dirty="0" smtClean="0"/>
              <a:t>max.mustermann@greencity-energy.de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60001" y="576000"/>
            <a:ext cx="8460000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600" dirty="0" smtClean="0">
                <a:solidFill>
                  <a:schemeClr val="tx1"/>
                </a:solidFill>
                <a:latin typeface="+mj-lt"/>
              </a:rPr>
              <a:t>Kontakt</a:t>
            </a:r>
            <a:endParaRPr lang="de-DE" sz="2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60001" y="1691999"/>
            <a:ext cx="8460000" cy="39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  <a:spcBef>
                <a:spcPts val="1100"/>
              </a:spcBef>
            </a:pPr>
            <a:r>
              <a:rPr lang="de-DE" b="1" dirty="0" smtClean="0">
                <a:solidFill>
                  <a:schemeClr val="tx2"/>
                </a:solidFill>
              </a:rPr>
              <a:t>Ihr Ansprechpartner</a:t>
            </a:r>
            <a:endParaRPr lang="de-DE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560001" y="648000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01.07.2016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4068000"/>
            <a:ext cx="8460000" cy="21600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dirty="0" smtClean="0"/>
              <a:t>Bildquellen angeben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60001" y="576000"/>
            <a:ext cx="8460000" cy="10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600" dirty="0" smtClean="0">
                <a:solidFill>
                  <a:schemeClr val="tx1"/>
                </a:solidFill>
                <a:latin typeface="+mj-lt"/>
              </a:rPr>
              <a:t>Impressum</a:t>
            </a:r>
            <a:endParaRPr lang="de-DE" sz="2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60001" y="1691998"/>
            <a:ext cx="8460000" cy="234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  <a:spcAft>
                <a:spcPts val="1100"/>
              </a:spcAft>
            </a:pPr>
            <a:r>
              <a:rPr lang="de-DE" b="1" dirty="0" smtClean="0">
                <a:solidFill>
                  <a:schemeClr val="tx2"/>
                </a:solidFill>
              </a:rPr>
              <a:t>Herausgeber</a:t>
            </a:r>
          </a:p>
          <a:p>
            <a:pPr>
              <a:lnSpc>
                <a:spcPts val="2200"/>
              </a:lnSpc>
              <a:spcAft>
                <a:spcPts val="1100"/>
              </a:spcAft>
            </a:pPr>
            <a:r>
              <a:rPr lang="de-DE" b="0" dirty="0" smtClean="0">
                <a:solidFill>
                  <a:schemeClr val="tx1"/>
                </a:solidFill>
              </a:rPr>
              <a:t>Green City </a:t>
            </a:r>
            <a:r>
              <a:rPr lang="de-DE" b="0" dirty="0" err="1" smtClean="0">
                <a:solidFill>
                  <a:schemeClr val="tx1"/>
                </a:solidFill>
              </a:rPr>
              <a:t>Energy</a:t>
            </a:r>
            <a:r>
              <a:rPr lang="de-DE" b="0" dirty="0" smtClean="0">
                <a:solidFill>
                  <a:schemeClr val="tx1"/>
                </a:solidFill>
              </a:rPr>
              <a:t> AG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Zirkus-Krone-Straße 10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80335 München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greencity-energy.de</a:t>
            </a:r>
          </a:p>
          <a:p>
            <a:pPr>
              <a:lnSpc>
                <a:spcPts val="2200"/>
              </a:lnSpc>
              <a:spcAft>
                <a:spcPts val="1100"/>
              </a:spcAft>
            </a:pPr>
            <a:r>
              <a:rPr lang="de-DE" b="1" dirty="0" smtClean="0">
                <a:solidFill>
                  <a:schemeClr val="tx2"/>
                </a:solidFill>
              </a:rPr>
              <a:t/>
            </a:r>
            <a:br>
              <a:rPr lang="de-DE" b="1" dirty="0" smtClean="0">
                <a:solidFill>
                  <a:schemeClr val="tx2"/>
                </a:solidFill>
              </a:rPr>
            </a:br>
            <a:r>
              <a:rPr lang="de-DE" b="1" dirty="0" smtClean="0">
                <a:solidFill>
                  <a:schemeClr val="tx2"/>
                </a:solidFill>
              </a:rPr>
              <a:t>© Bilder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560001" y="648000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01.07.2016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5532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457205" y="1981207"/>
            <a:ext cx="4038600" cy="4144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981207"/>
            <a:ext cx="4038600" cy="4144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CBE6DC-91AA-4E39-8C08-6B60D9CADE2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 b="1">
                <a:ea typeface="ＭＳ Ｐゴシック" pitchFamily="32" charset="-128"/>
              </a:defRPr>
            </a:lvl1pPr>
          </a:lstStyle>
          <a:p>
            <a:pPr>
              <a:defRPr/>
            </a:pPr>
            <a:r>
              <a:rPr lang="de-DE" smtClean="0"/>
              <a:t>Stand: 01.07.2016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86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übersic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1" y="576000"/>
            <a:ext cx="846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Kapitelübersicht/Zwischengliederung/Inhaltsverzeichnis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48001" y="1692000"/>
            <a:ext cx="7272000" cy="4536000"/>
          </a:xfrm>
        </p:spPr>
        <p:txBody>
          <a:bodyPr/>
          <a:lstStyle>
            <a:lvl1pPr marL="540000" indent="-540000" algn="l">
              <a:lnSpc>
                <a:spcPts val="3000"/>
              </a:lnSpc>
              <a:spcAft>
                <a:spcPts val="0"/>
              </a:spcAft>
              <a:buFont typeface="+mj-lt"/>
              <a:buAutoNum type="arabicPeriod"/>
              <a:defRPr sz="2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Unmittelbar folgendes Kapitel in weißer Schrift, alle anderen schwarz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560001" y="648000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01.07.2016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360000" y="6480000"/>
            <a:ext cx="1187664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DE" sz="900" dirty="0" smtClean="0">
                <a:solidFill>
                  <a:schemeClr val="bg1"/>
                </a:solidFill>
              </a:rPr>
              <a:t>Green City </a:t>
            </a:r>
            <a:r>
              <a:rPr lang="de-DE" sz="900" dirty="0" err="1" smtClean="0">
                <a:solidFill>
                  <a:schemeClr val="bg1"/>
                </a:solidFill>
              </a:rPr>
              <a:t>Energy</a:t>
            </a:r>
            <a:endParaRPr lang="de-DE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127" y="274638"/>
            <a:ext cx="8229747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129" y="1600200"/>
            <a:ext cx="4043813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1594" y="1600200"/>
            <a:ext cx="4045279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129" y="3938591"/>
            <a:ext cx="4043813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1594" y="3938591"/>
            <a:ext cx="4045279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75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chart mit Z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1" y="576000"/>
            <a:ext cx="8460000" cy="108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48001" y="1692000"/>
            <a:ext cx="7272000" cy="4536000"/>
          </a:xfrm>
        </p:spPr>
        <p:txBody>
          <a:bodyPr/>
          <a:lstStyle>
            <a:lvl1pPr marL="0" indent="0" algn="l">
              <a:lnSpc>
                <a:spcPts val="3000"/>
              </a:lnSpc>
              <a:spcAft>
                <a:spcPts val="0"/>
              </a:spcAft>
              <a:buFontTx/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560001" y="648000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01.07.2016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char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560001" y="648000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01.07.2016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char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692000"/>
            <a:ext cx="4104000" cy="4536000"/>
          </a:xfrm>
        </p:spPr>
        <p:txBody>
          <a:bodyPr/>
          <a:lstStyle>
            <a:lvl1pPr marL="0" indent="0"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01" y="1692000"/>
            <a:ext cx="4104000" cy="4536000"/>
          </a:xfrm>
        </p:spPr>
        <p:txBody>
          <a:bodyPr/>
          <a:lstStyle>
            <a:lvl1pPr marL="0" indent="0"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560001" y="648000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01.07.2016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har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01" y="1692000"/>
            <a:ext cx="4104000" cy="4536000"/>
          </a:xfrm>
        </p:spPr>
        <p:txBody>
          <a:bodyPr/>
          <a:lstStyle>
            <a:lvl1pPr marL="0" indent="0"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560001" y="648000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01.07.2016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60000" y="1746000"/>
            <a:ext cx="4032000" cy="44820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hart mit 2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560001" y="648000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01.07.2016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60000" y="1746000"/>
            <a:ext cx="4032000" cy="4482000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788000" y="1746000"/>
            <a:ext cx="4032000" cy="44820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hart mit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560001" y="648000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Stand: 01.07.2016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60000" y="1746000"/>
            <a:ext cx="8460472" cy="44820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hart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560001" y="6480000"/>
            <a:ext cx="720000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Stand: 01.07.2016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7B10A-E962-45F1-8C9F-06FEB19E5A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60000" y="6480000"/>
            <a:ext cx="1187664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DE" sz="900" dirty="0" smtClean="0">
                <a:solidFill>
                  <a:schemeClr val="bg1"/>
                </a:solidFill>
              </a:rPr>
              <a:t>Green City </a:t>
            </a:r>
            <a:r>
              <a:rPr lang="de-DE" sz="900" dirty="0" err="1" smtClean="0">
                <a:solidFill>
                  <a:schemeClr val="bg1"/>
                </a:solidFill>
              </a:rPr>
              <a:t>Energy</a:t>
            </a:r>
            <a:endParaRPr lang="de-DE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1" y="576000"/>
            <a:ext cx="846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1" y="1692000"/>
            <a:ext cx="8460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48001" y="6480000"/>
            <a:ext cx="6696408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Stand: 01.07.2016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80000" y="6480000"/>
            <a:ext cx="54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C7B10A-E962-45F1-8C9F-06FEB19E5A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60000" y="6480000"/>
            <a:ext cx="1187664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DE" sz="900" dirty="0" smtClean="0">
                <a:solidFill>
                  <a:schemeClr val="tx2"/>
                </a:solidFill>
              </a:rPr>
              <a:t>Green City </a:t>
            </a:r>
            <a:r>
              <a:rPr lang="de-DE" sz="900" dirty="0" err="1" smtClean="0">
                <a:solidFill>
                  <a:schemeClr val="tx2"/>
                </a:solidFill>
              </a:rPr>
              <a:t>Energy</a:t>
            </a:r>
            <a:endParaRPr lang="de-DE" sz="9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7" r:id="rId3"/>
    <p:sldLayoutId id="2147483650" r:id="rId4"/>
    <p:sldLayoutId id="2147483652" r:id="rId5"/>
    <p:sldLayoutId id="2147483663" r:id="rId6"/>
    <p:sldLayoutId id="2147483664" r:id="rId7"/>
    <p:sldLayoutId id="2147483665" r:id="rId8"/>
    <p:sldLayoutId id="2147483662" r:id="rId9"/>
    <p:sldLayoutId id="2147483654" r:id="rId10"/>
    <p:sldLayoutId id="2147483666" r:id="rId11"/>
    <p:sldLayoutId id="2147483669" r:id="rId12"/>
    <p:sldLayoutId id="2147483673" r:id="rId13"/>
    <p:sldLayoutId id="2147483674" r:id="rId14"/>
    <p:sldLayoutId id="2147483670" r:id="rId15"/>
    <p:sldLayoutId id="2147483671" r:id="rId16"/>
    <p:sldLayoutId id="2147483672" r:id="rId17"/>
    <p:sldLayoutId id="2147483655" r:id="rId18"/>
    <p:sldLayoutId id="2147483675" r:id="rId19"/>
    <p:sldLayoutId id="2147483676" r:id="rId20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1100"/>
        </a:spcAft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1100"/>
        </a:spcAft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1100"/>
        </a:spcAft>
        <a:buFont typeface="Symbol" pitchFamily="18" charset="2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1100"/>
        </a:spcAft>
        <a:buFont typeface="Courier New" pitchFamily="49" charset="0"/>
        <a:buChar char="o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ts val="2200"/>
        </a:lnSpc>
        <a:spcBef>
          <a:spcPts val="0"/>
        </a:spcBef>
        <a:spcAft>
          <a:spcPts val="1100"/>
        </a:spcAft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Anlegerbetreuung__Enercon_Windrad_40_CW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6394" t="10253" r="1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Grafik 4" descr="GCE_Logo_RGB-Weiss_1322x1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000" y="576002"/>
            <a:ext cx="2256500" cy="32260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176977" y="3429000"/>
            <a:ext cx="5616000" cy="28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888000" y="4680000"/>
            <a:ext cx="4932000" cy="79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latin typeface="+mj-lt"/>
                <a:ea typeface="+mj-ea"/>
                <a:cs typeface="+mj-cs"/>
              </a:rPr>
              <a:t>Community wind </a:t>
            </a:r>
            <a:r>
              <a:rPr lang="de-DE" dirty="0" err="1" smtClean="0">
                <a:latin typeface="+mj-lt"/>
                <a:ea typeface="+mj-ea"/>
                <a:cs typeface="+mj-cs"/>
              </a:rPr>
              <a:t>farm</a:t>
            </a:r>
            <a:r>
              <a:rPr lang="de-DE" dirty="0" smtClean="0">
                <a:latin typeface="+mj-lt"/>
                <a:ea typeface="+mj-ea"/>
                <a:cs typeface="+mj-cs"/>
              </a:rPr>
              <a:t> Südliche </a:t>
            </a:r>
            <a:r>
              <a:rPr lang="de-DE" dirty="0" err="1" smtClean="0">
                <a:latin typeface="+mj-lt"/>
                <a:ea typeface="+mj-ea"/>
                <a:cs typeface="+mj-cs"/>
              </a:rPr>
              <a:t>Ortenau</a:t>
            </a: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06000" y="3780000"/>
            <a:ext cx="1980000" cy="39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</a:pPr>
            <a:r>
              <a:rPr lang="de-DE" sz="1200" b="1" dirty="0" smtClean="0">
                <a:solidFill>
                  <a:schemeClr val="bg1"/>
                </a:solidFill>
              </a:rPr>
              <a:t>Leidenschaft für</a:t>
            </a:r>
            <a:br>
              <a:rPr lang="de-DE" sz="1200" b="1" dirty="0" smtClean="0">
                <a:solidFill>
                  <a:schemeClr val="bg1"/>
                </a:solidFill>
              </a:rPr>
            </a:br>
            <a:r>
              <a:rPr lang="de-DE" sz="1200" b="1" dirty="0" smtClean="0">
                <a:solidFill>
                  <a:schemeClr val="bg1"/>
                </a:solidFill>
              </a:rPr>
              <a:t>10</a:t>
            </a:r>
            <a:r>
              <a:rPr lang="de-DE" sz="1200" b="1" spc="150" baseline="0" dirty="0" smtClean="0">
                <a:solidFill>
                  <a:schemeClr val="bg1"/>
                </a:solidFill>
              </a:rPr>
              <a:t>0</a:t>
            </a:r>
            <a:r>
              <a:rPr lang="de-DE" sz="1200" b="1" dirty="0" smtClean="0">
                <a:solidFill>
                  <a:schemeClr val="bg1"/>
                </a:solidFill>
              </a:rPr>
              <a:t>% Erneuerbare Energien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9" name="Textplatzhalter 9"/>
          <p:cNvSpPr txBox="1">
            <a:spLocks/>
          </p:cNvSpPr>
          <p:nvPr/>
        </p:nvSpPr>
        <p:spPr>
          <a:xfrm>
            <a:off x="3888000" y="5578603"/>
            <a:ext cx="4932000" cy="51469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/>
            </a:lvl1pPr>
          </a:lstStyle>
          <a:p>
            <a:pPr marL="180000" marR="0" lvl="0" indent="-1800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inter-</a:t>
            </a:r>
            <a:r>
              <a:rPr lang="de-DE" dirty="0" err="1" smtClean="0"/>
              <a:t>municipal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Advantages </a:t>
            </a:r>
            <a:r>
              <a:rPr lang="de-DE" dirty="0" err="1" smtClean="0"/>
              <a:t>to</a:t>
            </a:r>
            <a:r>
              <a:rPr lang="de-DE" dirty="0" smtClean="0"/>
              <a:t>… 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…</a:t>
            </a:r>
            <a:r>
              <a:rPr lang="de-DE" b="1" dirty="0" err="1" smtClean="0">
                <a:solidFill>
                  <a:schemeClr val="tx2"/>
                </a:solidFill>
              </a:rPr>
              <a:t>the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citizens</a:t>
            </a:r>
            <a:r>
              <a:rPr lang="de-DE" b="1" dirty="0" smtClean="0">
                <a:solidFill>
                  <a:schemeClr val="tx2"/>
                </a:solidFill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Representation by the municipalities and, where applicable, by the local energy cooperatives.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Possibility to participate in decision-making processes and get involved via the municipalities as well as the local energy cooperatives, where applicable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r>
              <a:rPr lang="de-DE" sz="1600" i="1" dirty="0" smtClean="0"/>
              <a:t>„</a:t>
            </a:r>
            <a:r>
              <a:rPr lang="de-DE" sz="1600" i="1" dirty="0" err="1" smtClean="0"/>
              <a:t>Together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with</a:t>
            </a:r>
            <a:r>
              <a:rPr lang="de-DE" sz="1600" i="1" dirty="0" smtClean="0"/>
              <a:t> GCE </a:t>
            </a:r>
            <a:r>
              <a:rPr lang="de-DE" sz="1600" i="1" dirty="0" err="1" smtClean="0"/>
              <a:t>we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developed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the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model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  </a:t>
            </a:r>
            <a:r>
              <a:rPr lang="de-DE" sz="1600" i="1" dirty="0" err="1" smtClean="0"/>
              <a:t>our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civic</a:t>
            </a:r>
            <a:r>
              <a:rPr lang="de-DE" sz="1600" i="1" dirty="0" smtClean="0"/>
              <a:t> wind </a:t>
            </a:r>
            <a:r>
              <a:rPr lang="de-DE" sz="1600" i="1" dirty="0" err="1" smtClean="0"/>
              <a:t>farm</a:t>
            </a:r>
            <a:r>
              <a:rPr lang="de-DE" sz="1600" i="1" dirty="0" smtClean="0"/>
              <a:t>. </a:t>
            </a:r>
            <a:r>
              <a:rPr lang="de-DE" sz="1600" i="1" dirty="0" err="1" smtClean="0"/>
              <a:t>For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our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local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energy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cooperatives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it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brings</a:t>
            </a:r>
            <a:r>
              <a:rPr lang="de-DE" sz="1600" i="1" dirty="0" smtClean="0"/>
              <a:t> a </a:t>
            </a:r>
            <a:r>
              <a:rPr lang="de-DE" sz="1600" i="1" dirty="0" err="1" smtClean="0"/>
              <a:t>lot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advantages</a:t>
            </a:r>
            <a:r>
              <a:rPr lang="de-DE" sz="1600" i="1" dirty="0" smtClean="0"/>
              <a:t>“ </a:t>
            </a:r>
            <a:endParaRPr lang="en-US" sz="1600" i="1" dirty="0" smtClean="0"/>
          </a:p>
          <a:p>
            <a:pPr lvl="0"/>
            <a:r>
              <a:rPr lang="en-US" sz="1600" i="1" dirty="0" err="1" smtClean="0"/>
              <a:t>Jörg</a:t>
            </a:r>
            <a:r>
              <a:rPr lang="en-US" sz="1600" i="1" dirty="0" smtClean="0"/>
              <a:t> Bold, managing </a:t>
            </a:r>
            <a:r>
              <a:rPr lang="en-US" sz="1600" i="1" dirty="0" err="1" smtClean="0"/>
              <a:t>comitee</a:t>
            </a:r>
            <a:r>
              <a:rPr lang="en-US" sz="1600" i="1" dirty="0" smtClean="0"/>
              <a:t> of  </a:t>
            </a:r>
            <a:r>
              <a:rPr lang="en-US" sz="1600" i="1" dirty="0" err="1" smtClean="0"/>
              <a:t>Ettenheimer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Bürgerenergie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eG</a:t>
            </a:r>
            <a:endParaRPr lang="de-DE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Stand: 23.09.2016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11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90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Advantages </a:t>
            </a:r>
            <a:r>
              <a:rPr lang="de-DE" dirty="0" err="1" smtClean="0"/>
              <a:t>to</a:t>
            </a:r>
            <a:r>
              <a:rPr lang="de-DE" dirty="0" smtClean="0"/>
              <a:t>… 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…Green City </a:t>
            </a:r>
            <a:r>
              <a:rPr lang="de-DE" b="1" dirty="0" err="1" smtClean="0">
                <a:solidFill>
                  <a:schemeClr val="tx2"/>
                </a:solidFill>
              </a:rPr>
              <a:t>Energy</a:t>
            </a:r>
            <a:r>
              <a:rPr lang="de-DE" b="1" dirty="0" smtClean="0">
                <a:solidFill>
                  <a:schemeClr val="tx2"/>
                </a:solidFill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</a:t>
            </a:r>
            <a:r>
              <a:rPr lang="en-US" dirty="0"/>
              <a:t>support when acquiring and implementing new projects through strong collaboration with local / regional stakeholders 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Company mission: energy in the hands of the citizens! 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Stand: 23.09.2016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r="200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98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the project used </a:t>
            </a:r>
            <a:r>
              <a:rPr lang="en-US" dirty="0" smtClean="0"/>
              <a:t>information and </a:t>
            </a:r>
            <a:r>
              <a:rPr lang="en-US" dirty="0"/>
              <a:t>engagement </a:t>
            </a:r>
            <a:r>
              <a:rPr lang="en-US" dirty="0" smtClean="0"/>
              <a:t>measures</a:t>
            </a:r>
            <a:r>
              <a:rPr lang="en-US" dirty="0"/>
              <a:t>?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 err="1" smtClean="0">
                <a:solidFill>
                  <a:schemeClr val="tx2"/>
                </a:solidFill>
              </a:rPr>
              <a:t>Transparency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and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partnership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All </a:t>
            </a:r>
            <a:r>
              <a:rPr lang="en-GB" dirty="0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decisions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consensus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local</a:t>
            </a:r>
            <a:r>
              <a:rPr lang="de-DE" dirty="0" smtClean="0"/>
              <a:t> energy </a:t>
            </a:r>
            <a:r>
              <a:rPr lang="de-DE" dirty="0" err="1" smtClean="0"/>
              <a:t>cooperatives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also </a:t>
            </a:r>
            <a:r>
              <a:rPr lang="de-DE" dirty="0" err="1" smtClean="0"/>
              <a:t>involved</a:t>
            </a:r>
            <a:r>
              <a:rPr lang="de-DE" dirty="0" smtClean="0"/>
              <a:t> in </a:t>
            </a:r>
            <a:r>
              <a:rPr lang="de-DE" dirty="0" err="1" smtClean="0"/>
              <a:t>doing</a:t>
            </a:r>
            <a:r>
              <a:rPr lang="de-DE" dirty="0" smtClean="0"/>
              <a:t> </a:t>
            </a:r>
            <a:r>
              <a:rPr lang="de-DE" dirty="0" err="1" smtClean="0"/>
              <a:t>publicicty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Citizens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offered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in a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varity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ways</a:t>
            </a:r>
            <a:r>
              <a:rPr lang="de-DE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Regular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meetings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</a:t>
            </a:r>
            <a:r>
              <a:rPr lang="de-DE" dirty="0" err="1" smtClean="0"/>
              <a:t>roundtable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Drop-in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wind </a:t>
            </a:r>
            <a:r>
              <a:rPr lang="de-DE" dirty="0" err="1" smtClean="0"/>
              <a:t>farm`s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office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G</a:t>
            </a:r>
            <a:r>
              <a:rPr lang="de-DE" dirty="0" err="1" smtClean="0"/>
              <a:t>uided</a:t>
            </a:r>
            <a:r>
              <a:rPr lang="de-DE" dirty="0" smtClean="0"/>
              <a:t> </a:t>
            </a:r>
            <a:r>
              <a:rPr lang="de-DE" dirty="0" err="1" smtClean="0"/>
              <a:t>tours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site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Information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focusing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financial</a:t>
            </a:r>
            <a:r>
              <a:rPr lang="de-DE" dirty="0" smtClean="0"/>
              <a:t> </a:t>
            </a:r>
            <a:r>
              <a:rPr lang="de-DE" dirty="0" err="1" smtClean="0"/>
              <a:t>participation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Stand: 23.09.2016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9" r="16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44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the project used </a:t>
            </a:r>
            <a:r>
              <a:rPr lang="en-US" dirty="0" smtClean="0"/>
              <a:t>financial measures</a:t>
            </a:r>
            <a:r>
              <a:rPr lang="en-US" dirty="0"/>
              <a:t>?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 err="1" smtClean="0">
                <a:solidFill>
                  <a:schemeClr val="tx2"/>
                </a:solidFill>
              </a:rPr>
              <a:t>Direct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and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indirect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partizipation</a:t>
            </a:r>
            <a:endParaRPr lang="de-DE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Municipalities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coop.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51 % </a:t>
            </a:r>
            <a:r>
              <a:rPr lang="de-DE" dirty="0" err="1" smtClean="0"/>
              <a:t>majority</a:t>
            </a:r>
            <a:r>
              <a:rPr lang="de-DE" dirty="0" smtClean="0"/>
              <a:t> </a:t>
            </a:r>
            <a:r>
              <a:rPr lang="de-DE" dirty="0" err="1" smtClean="0"/>
              <a:t>owners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Citizens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in </a:t>
            </a:r>
            <a:r>
              <a:rPr lang="de-DE" dirty="0" err="1" smtClean="0"/>
              <a:t>decision-making</a:t>
            </a:r>
            <a:r>
              <a:rPr lang="de-DE" dirty="0" smtClean="0"/>
              <a:t> 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do not </a:t>
            </a:r>
            <a:r>
              <a:rPr lang="de-DE" dirty="0" err="1" smtClean="0"/>
              <a:t>participate</a:t>
            </a:r>
            <a:r>
              <a:rPr lang="de-DE" dirty="0" smtClean="0"/>
              <a:t> </a:t>
            </a:r>
            <a:r>
              <a:rPr lang="de-DE" dirty="0" err="1" smtClean="0"/>
              <a:t>financially</a:t>
            </a:r>
            <a:endParaRPr lang="de-DE" dirty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options </a:t>
            </a:r>
            <a:r>
              <a:rPr lang="en-US" dirty="0"/>
              <a:t>for the citizens to </a:t>
            </a:r>
            <a:r>
              <a:rPr lang="en-US" dirty="0" smtClean="0"/>
              <a:t>participate  directly: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Saving</a:t>
            </a:r>
            <a:r>
              <a:rPr lang="de-DE" dirty="0" smtClean="0"/>
              <a:t> </a:t>
            </a:r>
            <a:r>
              <a:rPr lang="de-DE" dirty="0" err="1" smtClean="0"/>
              <a:t>bonds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inhabitants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Shares in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coop.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Fixed </a:t>
            </a:r>
            <a:r>
              <a:rPr lang="de-DE" dirty="0" err="1" smtClean="0"/>
              <a:t>interest</a:t>
            </a:r>
            <a:r>
              <a:rPr lang="de-DE" dirty="0" smtClean="0"/>
              <a:t> </a:t>
            </a:r>
            <a:r>
              <a:rPr lang="de-DE" dirty="0" err="1" smtClean="0"/>
              <a:t>bonds</a:t>
            </a:r>
            <a:r>
              <a:rPr lang="de-DE" dirty="0" smtClean="0"/>
              <a:t> form KWP II (GCE)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 t="-598" r="24383" b="598"/>
          <a:stretch/>
        </p:blipFill>
        <p:spPr/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Stand: 23.09.2016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0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power?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 err="1" smtClean="0">
                <a:solidFill>
                  <a:schemeClr val="tx2"/>
                </a:solidFill>
              </a:rPr>
              <a:t>Direct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partizipation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for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the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citizens</a:t>
            </a:r>
            <a:endParaRPr lang="de-DE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ivic </a:t>
            </a:r>
            <a:r>
              <a:rPr lang="en-US" dirty="0"/>
              <a:t>energy cooperative has the right to sell the generated power </a:t>
            </a:r>
            <a:r>
              <a:rPr lang="en-US" dirty="0" smtClean="0"/>
              <a:t>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have to give preferential conditions to the local </a:t>
            </a:r>
            <a:r>
              <a:rPr lang="en-US" dirty="0" smtClean="0"/>
              <a:t>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local citizens, energy generated by the civic wind farm will be cheaper than the energy they can purchase from regular </a:t>
            </a:r>
            <a:r>
              <a:rPr lang="en-US" dirty="0" smtClean="0"/>
              <a:t>providers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 real unique selling point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Stand: 23.09.2016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2" r="20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23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happy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in </a:t>
            </a:r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360000" y="1556792"/>
            <a:ext cx="8244447" cy="453600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err="1" smtClean="0">
                <a:solidFill>
                  <a:schemeClr val="bg1"/>
                </a:solidFill>
              </a:rPr>
              <a:t>Contact</a:t>
            </a:r>
            <a:r>
              <a:rPr lang="de-DE" sz="1800" b="1" dirty="0" smtClean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endParaRPr lang="de-DE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chemeClr val="bg1"/>
                </a:solidFill>
              </a:rPr>
              <a:t>Tobias Natt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chemeClr val="bg1"/>
                </a:solidFill>
              </a:rPr>
              <a:t>tobias.natt@greencity-energy.de</a:t>
            </a:r>
            <a:r>
              <a:rPr lang="de-DE" sz="1800" dirty="0" smtClean="0"/>
              <a:t>			</a:t>
            </a:r>
            <a:endParaRPr lang="de-DE" sz="18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Stand: 23.09.2016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1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Stand: </a:t>
            </a:r>
            <a:r>
              <a:rPr lang="de-DE" dirty="0" smtClean="0"/>
              <a:t>23.09</a:t>
            </a:r>
            <a:r>
              <a:rPr lang="de-DE" dirty="0" smtClean="0"/>
              <a:t>.2016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Green City Energy AG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23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Topics</a:t>
            </a:r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bg1"/>
                </a:solidFill>
              </a:rPr>
              <a:t>Our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company</a:t>
            </a:r>
            <a:r>
              <a:rPr lang="de-DE" dirty="0" smtClean="0">
                <a:solidFill>
                  <a:schemeClr val="bg1"/>
                </a:solidFill>
              </a:rPr>
              <a:t>: Green </a:t>
            </a:r>
            <a:r>
              <a:rPr lang="de-DE" dirty="0">
                <a:solidFill>
                  <a:schemeClr val="bg1"/>
                </a:solidFill>
              </a:rPr>
              <a:t>City Energy</a:t>
            </a:r>
          </a:p>
          <a:p>
            <a:pPr>
              <a:lnSpc>
                <a:spcPct val="150000"/>
              </a:lnSpc>
            </a:pPr>
            <a:r>
              <a:rPr lang="de-DE" dirty="0" err="1" smtClean="0">
                <a:latin typeface="+mj-lt"/>
                <a:ea typeface="+mj-ea"/>
                <a:cs typeface="+mj-cs"/>
              </a:rPr>
              <a:t>Our</a:t>
            </a:r>
            <a:r>
              <a:rPr lang="de-DE" dirty="0" smtClean="0">
                <a:latin typeface="+mj-lt"/>
                <a:ea typeface="+mj-ea"/>
                <a:cs typeface="+mj-cs"/>
              </a:rPr>
              <a:t> </a:t>
            </a:r>
            <a:r>
              <a:rPr lang="de-DE" dirty="0" err="1" smtClean="0">
                <a:latin typeface="+mj-lt"/>
                <a:ea typeface="+mj-ea"/>
                <a:cs typeface="+mj-cs"/>
              </a:rPr>
              <a:t>project</a:t>
            </a:r>
            <a:r>
              <a:rPr lang="de-DE" dirty="0" smtClean="0">
                <a:latin typeface="+mj-lt"/>
                <a:ea typeface="+mj-ea"/>
                <a:cs typeface="+mj-cs"/>
              </a:rPr>
              <a:t>: Community </a:t>
            </a:r>
            <a:r>
              <a:rPr lang="de-DE" dirty="0">
                <a:latin typeface="+mj-lt"/>
                <a:ea typeface="+mj-ea"/>
                <a:cs typeface="+mj-cs"/>
              </a:rPr>
              <a:t>wind </a:t>
            </a:r>
            <a:r>
              <a:rPr lang="de-DE" dirty="0" err="1">
                <a:latin typeface="+mj-lt"/>
                <a:ea typeface="+mj-ea"/>
                <a:cs typeface="+mj-cs"/>
              </a:rPr>
              <a:t>farm</a:t>
            </a:r>
            <a:r>
              <a:rPr lang="de-DE" dirty="0">
                <a:latin typeface="+mj-lt"/>
                <a:ea typeface="+mj-ea"/>
                <a:cs typeface="+mj-cs"/>
              </a:rPr>
              <a:t> Südliche </a:t>
            </a:r>
            <a:r>
              <a:rPr lang="de-DE" dirty="0" err="1">
                <a:latin typeface="+mj-lt"/>
                <a:ea typeface="+mj-ea"/>
                <a:cs typeface="+mj-cs"/>
              </a:rPr>
              <a:t>Ortenau</a:t>
            </a:r>
            <a:r>
              <a:rPr lang="de-DE" dirty="0">
                <a:latin typeface="+mj-lt"/>
                <a:ea typeface="+mj-ea"/>
                <a:cs typeface="+mj-cs"/>
              </a:rPr>
              <a:t> 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Stand: 23.09.2016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origin</a:t>
            </a:r>
            <a:r>
              <a:rPr lang="de-DE" dirty="0" smtClean="0"/>
              <a:t>: </a:t>
            </a:r>
            <a:r>
              <a:rPr lang="de-DE" dirty="0" err="1" smtClean="0"/>
              <a:t>the</a:t>
            </a:r>
            <a:r>
              <a:rPr lang="de-DE" dirty="0" smtClean="0"/>
              <a:t> non-profit environmental </a:t>
            </a:r>
            <a:r>
              <a:rPr lang="de-DE" dirty="0" err="1" smtClean="0"/>
              <a:t>organisation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Green City e.V.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Green City Energy AG </a:t>
            </a:r>
            <a:r>
              <a:rPr lang="de-DE" dirty="0" err="1" smtClean="0"/>
              <a:t>emerged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subsidiary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Green City e.V. a non-profit environmental </a:t>
            </a:r>
            <a:r>
              <a:rPr lang="de-DE" dirty="0" err="1" smtClean="0"/>
              <a:t>organisation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Since</a:t>
            </a:r>
            <a:r>
              <a:rPr lang="de-DE" dirty="0" smtClean="0"/>
              <a:t> 25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/>
              <a:t>o</a:t>
            </a:r>
            <a:r>
              <a:rPr lang="de-DE" dirty="0" err="1" smtClean="0"/>
              <a:t>ur</a:t>
            </a:r>
            <a:r>
              <a:rPr lang="de-DE" dirty="0" smtClean="0"/>
              <a:t> </a:t>
            </a:r>
            <a:r>
              <a:rPr lang="de-DE" dirty="0" err="1" smtClean="0"/>
              <a:t>partent</a:t>
            </a:r>
            <a:r>
              <a:rPr lang="de-DE" dirty="0" smtClean="0"/>
              <a:t> </a:t>
            </a:r>
            <a:r>
              <a:rPr lang="de-DE" dirty="0" err="1" smtClean="0"/>
              <a:t>organisation</a:t>
            </a:r>
            <a:r>
              <a:rPr lang="de-DE" dirty="0" smtClean="0"/>
              <a:t> Green City e.V.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in </a:t>
            </a:r>
            <a:r>
              <a:rPr lang="de-DE" dirty="0" err="1" smtClean="0"/>
              <a:t>green</a:t>
            </a:r>
            <a:r>
              <a:rPr lang="de-DE" dirty="0" smtClean="0"/>
              <a:t> urban </a:t>
            </a:r>
            <a:r>
              <a:rPr lang="de-DE" dirty="0" err="1" smtClean="0"/>
              <a:t>issues</a:t>
            </a:r>
            <a:r>
              <a:rPr lang="de-DE" dirty="0" smtClean="0"/>
              <a:t>, </a:t>
            </a:r>
            <a:r>
              <a:rPr lang="de-DE" dirty="0" err="1" smtClean="0"/>
              <a:t>renewable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sutainable</a:t>
            </a:r>
            <a:r>
              <a:rPr lang="de-DE" dirty="0" smtClean="0"/>
              <a:t> </a:t>
            </a:r>
            <a:r>
              <a:rPr lang="de-DE" dirty="0" err="1" smtClean="0"/>
              <a:t>mobility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foundation</a:t>
            </a:r>
            <a:r>
              <a:rPr lang="de-DE" dirty="0" smtClean="0"/>
              <a:t> in 2005 Green City Energy AG </a:t>
            </a:r>
            <a:r>
              <a:rPr lang="de-DE" dirty="0" err="1" smtClean="0"/>
              <a:t>stands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solidFill>
                  <a:schemeClr val="accent6"/>
                </a:solidFill>
              </a:rPr>
              <a:t>100% </a:t>
            </a:r>
            <a:r>
              <a:rPr lang="de-DE" b="1" dirty="0" err="1" smtClean="0">
                <a:solidFill>
                  <a:schemeClr val="accent6"/>
                </a:solidFill>
              </a:rPr>
              <a:t>renewable</a:t>
            </a:r>
            <a:r>
              <a:rPr lang="de-DE" b="1" dirty="0" smtClean="0">
                <a:solidFill>
                  <a:schemeClr val="accent6"/>
                </a:solidFill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</a:rPr>
              <a:t>energy</a:t>
            </a:r>
            <a:r>
              <a:rPr lang="de-DE" b="1" dirty="0" smtClean="0">
                <a:solidFill>
                  <a:schemeClr val="accent6"/>
                </a:solidFill>
              </a:rPr>
              <a:t> in </a:t>
            </a:r>
            <a:r>
              <a:rPr lang="de-DE" b="1" dirty="0" err="1" smtClean="0">
                <a:solidFill>
                  <a:schemeClr val="accent6"/>
                </a:solidFill>
              </a:rPr>
              <a:t>the</a:t>
            </a:r>
            <a:r>
              <a:rPr lang="de-DE" b="1" dirty="0" smtClean="0">
                <a:solidFill>
                  <a:schemeClr val="accent6"/>
                </a:solidFill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</a:rPr>
              <a:t>hands</a:t>
            </a:r>
            <a:r>
              <a:rPr lang="de-DE" b="1" dirty="0" smtClean="0">
                <a:solidFill>
                  <a:schemeClr val="accent6"/>
                </a:solidFill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</a:rPr>
              <a:t>of</a:t>
            </a:r>
            <a:r>
              <a:rPr lang="de-DE" b="1" dirty="0" smtClean="0">
                <a:solidFill>
                  <a:schemeClr val="accent6"/>
                </a:solidFill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</a:rPr>
              <a:t>citizens</a:t>
            </a:r>
            <a:r>
              <a:rPr lang="de-DE" b="1" dirty="0" smtClean="0">
                <a:solidFill>
                  <a:schemeClr val="accent6"/>
                </a:solidFill>
              </a:rPr>
              <a:t>!</a:t>
            </a:r>
            <a:r>
              <a:rPr lang="de-DE" dirty="0" smtClean="0">
                <a:solidFill>
                  <a:schemeClr val="accent6"/>
                </a:solidFill>
              </a:rPr>
              <a:t/>
            </a:r>
            <a:br>
              <a:rPr lang="de-DE" dirty="0" smtClean="0">
                <a:solidFill>
                  <a:schemeClr val="accent6"/>
                </a:solidFill>
              </a:rPr>
            </a:br>
            <a:endParaRPr lang="de-DE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 smtClean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4" t="-598" r="9342" b="598"/>
          <a:stretch/>
        </p:blipFill>
        <p:spPr/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Stand: 23.09.2016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7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Trebuchet MS" panose="020B0603020202020204" pitchFamily="34" charset="0"/>
              </a:rPr>
              <a:t>Green City Energy </a:t>
            </a:r>
            <a:r>
              <a:rPr lang="de-DE" altLang="de-DE" dirty="0" err="1">
                <a:latin typeface="Trebuchet MS" panose="020B0603020202020204" pitchFamily="34" charset="0"/>
              </a:rPr>
              <a:t>stands</a:t>
            </a:r>
            <a:r>
              <a:rPr lang="de-DE" altLang="de-DE" dirty="0">
                <a:latin typeface="Trebuchet MS" panose="020B0603020202020204" pitchFamily="34" charset="0"/>
              </a:rPr>
              <a:t> </a:t>
            </a:r>
            <a:r>
              <a:rPr lang="de-DE" altLang="de-DE" dirty="0" err="1" smtClean="0">
                <a:latin typeface="Trebuchet MS" panose="020B0603020202020204" pitchFamily="34" charset="0"/>
              </a:rPr>
              <a:t>for</a:t>
            </a:r>
            <a:r>
              <a:rPr lang="de-DE" altLang="de-DE" dirty="0" smtClean="0">
                <a:latin typeface="Trebuchet MS" panose="020B0603020202020204" pitchFamily="34" charset="0"/>
              </a:rPr>
              <a:t> </a:t>
            </a:r>
            <a:r>
              <a:rPr lang="de-DE" altLang="de-DE" dirty="0">
                <a:latin typeface="Trebuchet MS" panose="020B0603020202020204" pitchFamily="34" charset="0"/>
              </a:rPr>
              <a:t>100% </a:t>
            </a:r>
            <a:br>
              <a:rPr lang="de-DE" altLang="de-DE" dirty="0">
                <a:latin typeface="Trebuchet MS" panose="020B0603020202020204" pitchFamily="34" charset="0"/>
              </a:rPr>
            </a:br>
            <a:r>
              <a:rPr lang="de-DE" altLang="de-DE" dirty="0" err="1">
                <a:latin typeface="Trebuchet MS" panose="020B0603020202020204" pitchFamily="34" charset="0"/>
              </a:rPr>
              <a:t>renewable</a:t>
            </a:r>
            <a:r>
              <a:rPr lang="de-DE" altLang="de-DE" dirty="0">
                <a:latin typeface="Trebuchet MS" panose="020B0603020202020204" pitchFamily="34" charset="0"/>
              </a:rPr>
              <a:t> </a:t>
            </a:r>
            <a:r>
              <a:rPr lang="de-DE" altLang="de-DE" dirty="0" err="1">
                <a:latin typeface="Trebuchet MS" panose="020B0603020202020204" pitchFamily="34" charset="0"/>
              </a:rPr>
              <a:t>energy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Stand: 23.09.2016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Rectangle 1028"/>
          <p:cNvSpPr txBox="1">
            <a:spLocks/>
          </p:cNvSpPr>
          <p:nvPr/>
        </p:nvSpPr>
        <p:spPr>
          <a:xfrm>
            <a:off x="395288" y="2276872"/>
            <a:ext cx="2592387" cy="273685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Tx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mbol" pitchFamily="18" charset="2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Courier New" pitchFamily="49" charset="0"/>
              <a:buChar char="o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Wingdings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de-DE" b="1" dirty="0" smtClean="0">
                <a:solidFill>
                  <a:schemeClr val="tx2"/>
                </a:solidFill>
              </a:rPr>
              <a:t>Ecologic Investments</a:t>
            </a:r>
          </a:p>
          <a:p>
            <a:pPr marL="285750" lvl="1" indent="-285750"/>
            <a:r>
              <a:rPr lang="en-US" altLang="de-DE" dirty="0" smtClean="0"/>
              <a:t>Pre-financing </a:t>
            </a:r>
            <a:r>
              <a:rPr lang="en-US" altLang="de-DE" dirty="0"/>
              <a:t>of projects through GCE-profit participation right or bond capital</a:t>
            </a:r>
          </a:p>
          <a:p>
            <a:pPr marL="285750" lvl="1" indent="-285750"/>
            <a:r>
              <a:rPr lang="en-US" altLang="de-DE" dirty="0"/>
              <a:t>Conception of closed end funds</a:t>
            </a:r>
          </a:p>
          <a:p>
            <a:pPr marL="285750" lvl="1" indent="-285750"/>
            <a:r>
              <a:rPr lang="en-US" altLang="de-DE" dirty="0"/>
              <a:t>GCE </a:t>
            </a:r>
            <a:r>
              <a:rPr lang="en-US" altLang="de-DE" dirty="0" smtClean="0"/>
              <a:t>Power parks </a:t>
            </a:r>
            <a:r>
              <a:rPr lang="en-US" altLang="de-DE" dirty="0"/>
              <a:t>enables financial citizen participation</a:t>
            </a:r>
          </a:p>
          <a:p>
            <a:pPr marL="266700" lvl="1" indent="-266700">
              <a:spcBef>
                <a:spcPct val="0"/>
              </a:spcBef>
              <a:spcAft>
                <a:spcPts val="600"/>
              </a:spcAft>
            </a:pPr>
            <a:endParaRPr lang="de-DE" altLang="de-DE" sz="1400" dirty="0" smtClean="0">
              <a:latin typeface="Trebuchet MS" panose="020B0603020202020204" pitchFamily="34" charset="0"/>
            </a:endParaRPr>
          </a:p>
        </p:txBody>
      </p:sp>
      <p:sp>
        <p:nvSpPr>
          <p:cNvPr id="9" name="Rectangle 1028"/>
          <p:cNvSpPr txBox="1">
            <a:spLocks/>
          </p:cNvSpPr>
          <p:nvPr/>
        </p:nvSpPr>
        <p:spPr bwMode="auto">
          <a:xfrm>
            <a:off x="3276600" y="2276872"/>
            <a:ext cx="2590800" cy="273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180000" indent="-18000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Tx/>
              <a:buNone/>
              <a:defRPr baseline="0"/>
            </a:lvl1pPr>
            <a:lvl2pPr marL="285750" lvl="1" indent="-28575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•"/>
              <a:defRPr baseline="0"/>
            </a:lvl2pPr>
            <a:lvl3pPr marL="360000" indent="-18000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mbol" pitchFamily="18" charset="2"/>
              <a:buChar char="-"/>
              <a:defRPr baseline="0"/>
            </a:lvl3pPr>
            <a:lvl4pPr marL="540000" indent="-18000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Courier New" pitchFamily="49" charset="0"/>
              <a:buChar char="o"/>
              <a:defRPr baseline="0"/>
            </a:lvl4pPr>
            <a:lvl5pPr marL="720000" indent="-18000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Wingdings" pitchFamily="2" charset="2"/>
              <a:buChar char="§"/>
              <a:defRPr baseline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Project Development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the idea to the power plant we cover all.</a:t>
            </a:r>
          </a:p>
          <a:p>
            <a:pPr lvl="1"/>
            <a:r>
              <a:rPr lang="en-US" dirty="0"/>
              <a:t>Solar power plants</a:t>
            </a:r>
          </a:p>
          <a:p>
            <a:pPr lvl="1"/>
            <a:r>
              <a:rPr lang="en-US" dirty="0"/>
              <a:t>Wind energy plants</a:t>
            </a:r>
          </a:p>
          <a:p>
            <a:pPr lvl="1"/>
            <a:r>
              <a:rPr lang="en-US" dirty="0"/>
              <a:t>Hydro power plants</a:t>
            </a:r>
          </a:p>
          <a:p>
            <a:pPr lvl="1"/>
            <a:r>
              <a:rPr lang="en-US" dirty="0"/>
              <a:t>Biogas plants</a:t>
            </a:r>
          </a:p>
          <a:p>
            <a:pPr lvl="1"/>
            <a:endParaRPr lang="en-US" dirty="0"/>
          </a:p>
        </p:txBody>
      </p:sp>
      <p:sp>
        <p:nvSpPr>
          <p:cNvPr id="10" name="Rectangle 1028"/>
          <p:cNvSpPr txBox="1">
            <a:spLocks/>
          </p:cNvSpPr>
          <p:nvPr/>
        </p:nvSpPr>
        <p:spPr bwMode="auto">
          <a:xfrm>
            <a:off x="6156325" y="2276872"/>
            <a:ext cx="2592388" cy="273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180000" indent="-18000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Tx/>
              <a:buNone/>
              <a:defRPr baseline="0"/>
            </a:lvl1pPr>
            <a:lvl2pPr marL="285750" lvl="1" indent="-28575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•"/>
              <a:defRPr baseline="0"/>
            </a:lvl2pPr>
            <a:lvl3pPr marL="360000" indent="-18000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mbol" pitchFamily="18" charset="2"/>
              <a:buChar char="-"/>
              <a:defRPr baseline="0"/>
            </a:lvl3pPr>
            <a:lvl4pPr marL="540000" indent="-18000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Courier New" pitchFamily="49" charset="0"/>
              <a:buChar char="o"/>
              <a:defRPr baseline="0"/>
            </a:lvl4pPr>
            <a:lvl5pPr marL="720000" indent="-18000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Wingdings" pitchFamily="2" charset="2"/>
              <a:buChar char="§"/>
              <a:defRPr baseline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1" indent="0">
              <a:buNone/>
            </a:pPr>
            <a:r>
              <a:rPr lang="en-US" altLang="de-DE" b="1" dirty="0" smtClean="0">
                <a:solidFill>
                  <a:schemeClr val="tx2"/>
                </a:solidFill>
              </a:rPr>
              <a:t>Municipality Consulting</a:t>
            </a:r>
          </a:p>
          <a:p>
            <a:pPr lvl="1"/>
            <a:r>
              <a:rPr lang="en-US" altLang="de-DE" dirty="0" smtClean="0"/>
              <a:t>Full </a:t>
            </a:r>
            <a:r>
              <a:rPr lang="en-US" altLang="de-DE" dirty="0"/>
              <a:t>consulting services</a:t>
            </a:r>
          </a:p>
          <a:p>
            <a:pPr lvl="1"/>
            <a:r>
              <a:rPr lang="en-US" altLang="de-DE" dirty="0"/>
              <a:t>Climate protection plans</a:t>
            </a:r>
          </a:p>
          <a:p>
            <a:pPr lvl="1"/>
            <a:r>
              <a:rPr lang="en-US" altLang="de-DE" dirty="0"/>
              <a:t>Development of implementation strategy</a:t>
            </a:r>
          </a:p>
          <a:p>
            <a:pPr lvl="1"/>
            <a:r>
              <a:rPr lang="en-US" altLang="de-DE" dirty="0" smtClean="0"/>
              <a:t>Citizen participation</a:t>
            </a:r>
            <a:endParaRPr lang="en-US" altLang="de-DE" dirty="0"/>
          </a:p>
          <a:p>
            <a:pPr lvl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924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916113"/>
            <a:ext cx="2097087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N:\000_GCE\013_Marketing_PR_Vertrieb\010_Bilddatenbank\002_GCE_Best_of_Medley\PV_Landtag_hoch.jpg"/>
          <p:cNvPicPr>
            <a:picLocks noChangeAspect="1" noChangeArrowheads="1"/>
          </p:cNvPicPr>
          <p:nvPr/>
        </p:nvPicPr>
        <p:blipFill>
          <a:blip r:embed="rId4"/>
          <a:srcRect l="22929" t="4206" r="9228" b="4659"/>
          <a:stretch>
            <a:fillRect/>
          </a:stretch>
        </p:blipFill>
        <p:spPr bwMode="auto">
          <a:xfrm>
            <a:off x="2474913" y="1916113"/>
            <a:ext cx="2112962" cy="42195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9226" name="Picture 10" descr="N:\000_GCE\013_Marketing_PR_Vertrieb\010_Bilddatenbank\003_GCE_Projekte\002 Biogas\BGA_Berthelsdorf\BGA_Berthel_Fermenter.JPG"/>
          <p:cNvPicPr>
            <a:picLocks noChangeAspect="1" noChangeArrowheads="1"/>
          </p:cNvPicPr>
          <p:nvPr/>
        </p:nvPicPr>
        <p:blipFill>
          <a:blip r:embed="rId5"/>
          <a:srcRect l="31664" r="32475" b="10396"/>
          <a:stretch>
            <a:fillRect/>
          </a:stretch>
        </p:blipFill>
        <p:spPr bwMode="auto">
          <a:xfrm>
            <a:off x="6869113" y="1912938"/>
            <a:ext cx="2078037" cy="42195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1" name="Picture 2" descr="N:\000_GCE\013_Marketing_PR_Vertrieb\010_Bilddatenbank\003_GCE_Projekte\004 Wasserkraft\Best of\Turbine.jpg"/>
          <p:cNvPicPr>
            <a:picLocks noChangeAspect="1" noChangeArrowheads="1"/>
          </p:cNvPicPr>
          <p:nvPr/>
        </p:nvPicPr>
        <p:blipFill>
          <a:blip r:embed="rId6"/>
          <a:srcRect l="41961" r="25358" b="8314"/>
          <a:stretch>
            <a:fillRect/>
          </a:stretch>
        </p:blipFill>
        <p:spPr bwMode="auto">
          <a:xfrm>
            <a:off x="4695825" y="1916113"/>
            <a:ext cx="2078038" cy="4213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51206" name="Rechteck 20"/>
          <p:cNvSpPr>
            <a:spLocks noChangeArrowheads="1"/>
          </p:cNvSpPr>
          <p:nvPr/>
        </p:nvSpPr>
        <p:spPr bwMode="auto">
          <a:xfrm>
            <a:off x="274637" y="5803253"/>
            <a:ext cx="2097087" cy="336550"/>
          </a:xfrm>
          <a:prstGeom prst="rect">
            <a:avLst/>
          </a:prstGeom>
          <a:solidFill>
            <a:schemeClr val="bg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rIns="46800" anchor="ctr"/>
          <a:lstStyle>
            <a:lvl1pPr marL="174625" indent="-1746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Blip>
                <a:blip r:embed="rId7"/>
              </a:buBlip>
              <a:defRPr sz="1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de-DE" altLang="de-DE" sz="1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Wind Power</a:t>
            </a:r>
          </a:p>
        </p:txBody>
      </p:sp>
      <p:sp>
        <p:nvSpPr>
          <p:cNvPr id="51207" name="Rechteck 20"/>
          <p:cNvSpPr>
            <a:spLocks noChangeArrowheads="1"/>
          </p:cNvSpPr>
          <p:nvPr/>
        </p:nvSpPr>
        <p:spPr bwMode="auto">
          <a:xfrm>
            <a:off x="2471738" y="5799138"/>
            <a:ext cx="2116137" cy="336550"/>
          </a:xfrm>
          <a:prstGeom prst="rect">
            <a:avLst/>
          </a:prstGeom>
          <a:solidFill>
            <a:schemeClr val="bg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rIns="46800" anchor="ctr"/>
          <a:lstStyle>
            <a:lvl1pPr marL="174625" indent="-1746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Blip>
                <a:blip r:embed="rId7"/>
              </a:buBlip>
              <a:defRPr sz="1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de-DE" altLang="de-DE" sz="180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Solar Power</a:t>
            </a:r>
          </a:p>
        </p:txBody>
      </p:sp>
      <p:sp>
        <p:nvSpPr>
          <p:cNvPr id="51208" name="Rechteck 20"/>
          <p:cNvSpPr>
            <a:spLocks noChangeArrowheads="1"/>
          </p:cNvSpPr>
          <p:nvPr/>
        </p:nvSpPr>
        <p:spPr bwMode="auto">
          <a:xfrm>
            <a:off x="4694238" y="5803900"/>
            <a:ext cx="2116137" cy="336550"/>
          </a:xfrm>
          <a:prstGeom prst="rect">
            <a:avLst/>
          </a:prstGeom>
          <a:solidFill>
            <a:schemeClr val="bg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rIns="46800" anchor="ctr"/>
          <a:lstStyle>
            <a:lvl1pPr marL="174625" indent="-1746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Blip>
                <a:blip r:embed="rId7"/>
              </a:buBlip>
              <a:defRPr sz="1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de-DE" altLang="de-DE" sz="180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Hydro Power</a:t>
            </a:r>
          </a:p>
        </p:txBody>
      </p:sp>
      <p:sp>
        <p:nvSpPr>
          <p:cNvPr id="51209" name="Rechteck 20"/>
          <p:cNvSpPr>
            <a:spLocks noChangeArrowheads="1"/>
          </p:cNvSpPr>
          <p:nvPr/>
        </p:nvSpPr>
        <p:spPr bwMode="auto">
          <a:xfrm>
            <a:off x="6846888" y="5794375"/>
            <a:ext cx="2116137" cy="336550"/>
          </a:xfrm>
          <a:prstGeom prst="rect">
            <a:avLst/>
          </a:prstGeom>
          <a:solidFill>
            <a:schemeClr val="bg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800" rIns="46800" anchor="ctr"/>
          <a:lstStyle>
            <a:lvl1pPr marL="174625" indent="-1746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Blip>
                <a:blip r:embed="rId7"/>
              </a:buBlip>
              <a:defRPr sz="1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de-DE" altLang="de-DE" sz="180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Biogas</a:t>
            </a:r>
          </a:p>
        </p:txBody>
      </p:sp>
      <p:sp>
        <p:nvSpPr>
          <p:cNvPr id="12" name="Rectangle 1026"/>
          <p:cNvSpPr txBox="1">
            <a:spLocks/>
          </p:cNvSpPr>
          <p:nvPr/>
        </p:nvSpPr>
        <p:spPr bwMode="auto">
          <a:xfrm>
            <a:off x="457200" y="762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Building and financing energy power plants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is our core business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Anniversary: 10 years of experience and </a:t>
            </a:r>
            <a:r>
              <a:rPr lang="en-US" dirty="0" smtClean="0"/>
              <a:t>350 projects finalized 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31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Topics</a:t>
            </a:r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r>
              <a:rPr lang="de-DE" dirty="0" smtClean="0"/>
              <a:t>: Green </a:t>
            </a:r>
            <a:r>
              <a:rPr lang="de-DE" dirty="0"/>
              <a:t>City </a:t>
            </a:r>
            <a:r>
              <a:rPr lang="de-DE" dirty="0" smtClean="0"/>
              <a:t>Energy</a:t>
            </a:r>
          </a:p>
          <a:p>
            <a:pPr>
              <a:lnSpc>
                <a:spcPct val="150000"/>
              </a:lnSpc>
            </a:pPr>
            <a:r>
              <a:rPr lang="de-DE" dirty="0" err="1" smtClean="0">
                <a:solidFill>
                  <a:schemeClr val="bg1"/>
                </a:solidFill>
              </a:rPr>
              <a:t>Our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project</a:t>
            </a:r>
            <a:r>
              <a:rPr lang="de-DE" dirty="0" smtClean="0">
                <a:solidFill>
                  <a:schemeClr val="bg1"/>
                </a:solidFill>
              </a:rPr>
              <a:t>: Community wind </a:t>
            </a:r>
            <a:r>
              <a:rPr lang="de-DE" dirty="0" err="1" smtClean="0">
                <a:solidFill>
                  <a:schemeClr val="bg1"/>
                </a:solidFill>
              </a:rPr>
              <a:t>farm</a:t>
            </a:r>
            <a:r>
              <a:rPr lang="de-DE" dirty="0">
                <a:solidFill>
                  <a:schemeClr val="bg1"/>
                </a:solidFill>
              </a:rPr>
              <a:t> Südliche </a:t>
            </a:r>
            <a:r>
              <a:rPr lang="de-DE" dirty="0" err="1">
                <a:solidFill>
                  <a:schemeClr val="bg1"/>
                </a:solidFill>
              </a:rPr>
              <a:t>Ortenau</a:t>
            </a:r>
            <a:r>
              <a:rPr lang="de-DE" dirty="0">
                <a:solidFill>
                  <a:schemeClr val="bg1"/>
                </a:solidFill>
              </a:rPr>
              <a:t> </a:t>
            </a:r>
            <a:endParaRPr lang="de-D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Stand: </a:t>
            </a:r>
            <a:r>
              <a:rPr lang="de-DE" dirty="0" smtClean="0"/>
              <a:t>23</a:t>
            </a:r>
            <a:r>
              <a:rPr lang="de-DE" dirty="0" smtClean="0"/>
              <a:t>.09.2016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7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: Community wind </a:t>
            </a:r>
            <a:r>
              <a:rPr lang="de-DE" dirty="0" err="1" smtClean="0"/>
              <a:t>farm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smtClean="0"/>
              <a:t>Südliche </a:t>
            </a:r>
            <a:r>
              <a:rPr lang="de-DE" dirty="0" err="1"/>
              <a:t>O</a:t>
            </a:r>
            <a:r>
              <a:rPr lang="de-DE" dirty="0" err="1" smtClean="0"/>
              <a:t>rtenau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An inter-</a:t>
            </a:r>
            <a:r>
              <a:rPr lang="de-DE" b="1" dirty="0" err="1" smtClean="0">
                <a:solidFill>
                  <a:schemeClr val="tx2"/>
                </a:solidFill>
              </a:rPr>
              <a:t>municipal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model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project</a:t>
            </a:r>
            <a:endParaRPr lang="de-DE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autumn</a:t>
            </a:r>
            <a:r>
              <a:rPr lang="de-DE" dirty="0" smtClean="0"/>
              <a:t> 2015 and June 2016,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civic</a:t>
            </a:r>
            <a:r>
              <a:rPr lang="de-DE" dirty="0" smtClean="0"/>
              <a:t> wind </a:t>
            </a:r>
            <a:r>
              <a:rPr lang="de-DE" dirty="0" err="1" smtClean="0"/>
              <a:t>farm</a:t>
            </a:r>
            <a:r>
              <a:rPr lang="de-DE" dirty="0" smtClean="0"/>
              <a:t> was </a:t>
            </a:r>
            <a:r>
              <a:rPr lang="de-DE" dirty="0" err="1" smtClean="0"/>
              <a:t>built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territories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municipalities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Ettenheim, </a:t>
            </a:r>
            <a:r>
              <a:rPr lang="de-DE" dirty="0" err="1" smtClean="0"/>
              <a:t>Schuttertal</a:t>
            </a:r>
            <a:r>
              <a:rPr lang="de-DE" dirty="0" smtClean="0"/>
              <a:t> and </a:t>
            </a:r>
            <a:r>
              <a:rPr lang="de-DE" dirty="0" err="1" smtClean="0"/>
              <a:t>Seelbach</a:t>
            </a:r>
            <a:r>
              <a:rPr lang="de-DE" dirty="0"/>
              <a:t> </a:t>
            </a:r>
            <a:r>
              <a:rPr lang="de-DE" dirty="0" smtClean="0"/>
              <a:t>(Black </a:t>
            </a:r>
            <a:r>
              <a:rPr lang="de-DE" dirty="0" err="1" smtClean="0"/>
              <a:t>Forest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Strong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cooperatives</a:t>
            </a:r>
            <a:r>
              <a:rPr lang="de-DE" dirty="0" smtClean="0"/>
              <a:t> </a:t>
            </a:r>
            <a:r>
              <a:rPr lang="de-DE" dirty="0" err="1" smtClean="0"/>
              <a:t>wanted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Municipalities</a:t>
            </a:r>
            <a:r>
              <a:rPr lang="de-DE" dirty="0" smtClean="0"/>
              <a:t> and </a:t>
            </a:r>
            <a:r>
              <a:rPr lang="de-DE" dirty="0" err="1"/>
              <a:t>local</a:t>
            </a:r>
            <a:r>
              <a:rPr lang="de-DE" dirty="0"/>
              <a:t> energy </a:t>
            </a:r>
            <a:r>
              <a:rPr lang="de-DE" dirty="0" err="1"/>
              <a:t>cooperatives</a:t>
            </a:r>
            <a:r>
              <a:rPr lang="de-DE" dirty="0"/>
              <a:t> </a:t>
            </a:r>
            <a:r>
              <a:rPr lang="de-DE" dirty="0" smtClean="0"/>
              <a:t>will </a:t>
            </a:r>
            <a:r>
              <a:rPr lang="de-DE" dirty="0" err="1" smtClean="0"/>
              <a:t>held</a:t>
            </a:r>
            <a:r>
              <a:rPr lang="de-DE" dirty="0" smtClean="0"/>
              <a:t> a </a:t>
            </a:r>
            <a:r>
              <a:rPr lang="de-DE" dirty="0" err="1" smtClean="0"/>
              <a:t>permanently</a:t>
            </a:r>
            <a:r>
              <a:rPr lang="de-DE" dirty="0" smtClean="0"/>
              <a:t> strong </a:t>
            </a:r>
            <a:r>
              <a:rPr lang="de-DE" dirty="0" err="1" smtClean="0"/>
              <a:t>position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But: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capital</a:t>
            </a:r>
            <a:r>
              <a:rPr lang="de-DE" dirty="0" smtClean="0"/>
              <a:t> </a:t>
            </a:r>
            <a:r>
              <a:rPr lang="de-DE" dirty="0" err="1" smtClean="0"/>
              <a:t>investment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Stand: 23.09.2016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0" r="20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57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unique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716001" y="1413280"/>
            <a:ext cx="4104000" cy="4536000"/>
          </a:xfrm>
        </p:spPr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Ownership </a:t>
            </a:r>
            <a:r>
              <a:rPr lang="de-DE" b="1" dirty="0" err="1" smtClean="0">
                <a:solidFill>
                  <a:schemeClr val="tx2"/>
                </a:solidFill>
              </a:rPr>
              <a:t>and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financing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concept</a:t>
            </a:r>
            <a:endParaRPr lang="de-DE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Property </a:t>
            </a:r>
            <a:r>
              <a:rPr lang="de-DE" dirty="0" err="1"/>
              <a:t>ownership</a:t>
            </a:r>
            <a:r>
              <a:rPr lang="de-DE" dirty="0"/>
              <a:t> / </a:t>
            </a:r>
            <a:r>
              <a:rPr lang="de-DE" dirty="0" err="1"/>
              <a:t>voting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 and </a:t>
            </a:r>
            <a:r>
              <a:rPr lang="de-DE" dirty="0" err="1"/>
              <a:t>equity</a:t>
            </a:r>
            <a:r>
              <a:rPr lang="de-DE" dirty="0"/>
              <a:t> </a:t>
            </a:r>
            <a:r>
              <a:rPr lang="de-DE" dirty="0" err="1"/>
              <a:t>financing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decoupled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:</a:t>
            </a:r>
            <a:endParaRPr lang="de-DE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Founding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holding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capital</a:t>
            </a:r>
            <a:r>
              <a:rPr lang="de-DE" dirty="0" smtClean="0"/>
              <a:t> stock </a:t>
            </a:r>
            <a:r>
              <a:rPr lang="de-DE" dirty="0" err="1" smtClean="0"/>
              <a:t>of</a:t>
            </a:r>
            <a:r>
              <a:rPr lang="de-DE" dirty="0" smtClean="0"/>
              <a:t> 100.000 €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Civic</a:t>
            </a:r>
            <a:r>
              <a:rPr lang="de-DE" dirty="0" smtClean="0"/>
              <a:t> energy </a:t>
            </a:r>
            <a:r>
              <a:rPr lang="de-DE" dirty="0" err="1" smtClean="0"/>
              <a:t>cooperatives</a:t>
            </a:r>
            <a:r>
              <a:rPr lang="de-DE" dirty="0" smtClean="0"/>
              <a:t> and </a:t>
            </a:r>
            <a:r>
              <a:rPr lang="de-DE" dirty="0" err="1" smtClean="0"/>
              <a:t>municipalities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option</a:t>
            </a:r>
            <a:r>
              <a:rPr lang="de-DE" dirty="0" smtClean="0"/>
              <a:t> on 25,5%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price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capital</a:t>
            </a:r>
            <a:r>
              <a:rPr lang="de-DE" dirty="0" smtClean="0"/>
              <a:t> stock (</a:t>
            </a:r>
            <a:r>
              <a:rPr lang="de-DE" dirty="0" err="1" smtClean="0"/>
              <a:t>each</a:t>
            </a:r>
            <a:r>
              <a:rPr lang="de-DE" dirty="0" smtClean="0"/>
              <a:t> 25.500 €) -&gt; </a:t>
            </a:r>
            <a:r>
              <a:rPr lang="de-DE" dirty="0" err="1" smtClean="0"/>
              <a:t>together</a:t>
            </a:r>
            <a:r>
              <a:rPr lang="de-DE" dirty="0" smtClean="0"/>
              <a:t> 51 %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rest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equity</a:t>
            </a:r>
            <a:r>
              <a:rPr lang="de-DE" dirty="0" smtClean="0"/>
              <a:t> (11 </a:t>
            </a:r>
            <a:r>
              <a:rPr lang="de-DE" dirty="0" err="1" smtClean="0"/>
              <a:t>Mio</a:t>
            </a:r>
            <a:r>
              <a:rPr lang="de-DE" dirty="0" smtClean="0"/>
              <a:t> €) </a:t>
            </a:r>
            <a:r>
              <a:rPr lang="de-DE" dirty="0" err="1" smtClean="0"/>
              <a:t>comes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Green City Energy </a:t>
            </a:r>
            <a:r>
              <a:rPr lang="de-DE" dirty="0" err="1" smtClean="0"/>
              <a:t>as</a:t>
            </a:r>
            <a:r>
              <a:rPr lang="de-DE" dirty="0" smtClean="0"/>
              <a:t> shareholder </a:t>
            </a:r>
            <a:r>
              <a:rPr lang="de-DE" dirty="0" err="1" smtClean="0"/>
              <a:t>loan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-540568" y="1908002"/>
            <a:ext cx="5591944" cy="3607723"/>
            <a:chOff x="-540568" y="1556792"/>
            <a:chExt cx="5591944" cy="3607723"/>
          </a:xfrm>
        </p:grpSpPr>
        <p:graphicFrame>
          <p:nvGraphicFramePr>
            <p:cNvPr id="10" name="Diagramm 9"/>
            <p:cNvGraphicFramePr/>
            <p:nvPr>
              <p:extLst>
                <p:ext uri="{D42A27DB-BD31-4B8C-83A1-F6EECF244321}">
                  <p14:modId xmlns:p14="http://schemas.microsoft.com/office/powerpoint/2010/main" val="5216264"/>
                </p:ext>
              </p:extLst>
            </p:nvPr>
          </p:nvGraphicFramePr>
          <p:xfrm>
            <a:off x="-540568" y="1556792"/>
            <a:ext cx="5591944" cy="36077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Textfeld 10"/>
            <p:cNvSpPr txBox="1"/>
            <p:nvPr/>
          </p:nvSpPr>
          <p:spPr>
            <a:xfrm>
              <a:off x="2627784" y="3206764"/>
              <a:ext cx="11156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49% GCE (KWP II)</a:t>
              </a:r>
              <a:endParaRPr lang="de-DE" sz="1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32845" y="2328899"/>
              <a:ext cx="13729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25,5% energy </a:t>
              </a:r>
              <a:r>
                <a:rPr lang="de-DE" sz="14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cooperatives</a:t>
              </a:r>
              <a:r>
                <a:rPr lang="de-DE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 (optional and </a:t>
              </a:r>
              <a:r>
                <a:rPr lang="de-DE" sz="14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realized</a:t>
              </a:r>
              <a:r>
                <a:rPr lang="de-DE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)</a:t>
              </a:r>
              <a:endParaRPr lang="de-DE" sz="1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827584" y="3725305"/>
              <a:ext cx="12782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25,5% </a:t>
              </a:r>
              <a:r>
                <a:rPr lang="de-DE" sz="14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municipalities</a:t>
              </a:r>
              <a:r>
                <a:rPr lang="de-DE" sz="1400" b="1" dirty="0" smtClean="0">
                  <a:solidFill>
                    <a:schemeClr val="accent4">
                      <a:lumMod val="50000"/>
                    </a:schemeClr>
                  </a:solidFill>
                </a:rPr>
                <a:t> (optional)</a:t>
              </a:r>
              <a:endParaRPr lang="de-DE" sz="1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Stand: 23.09.2016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4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Advantages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 err="1">
                <a:solidFill>
                  <a:schemeClr val="tx2"/>
                </a:solidFill>
              </a:rPr>
              <a:t>t</a:t>
            </a:r>
            <a:r>
              <a:rPr lang="de-DE" b="1" dirty="0" err="1" smtClean="0">
                <a:solidFill>
                  <a:schemeClr val="tx2"/>
                </a:solidFill>
              </a:rPr>
              <a:t>o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the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municipalities</a:t>
            </a:r>
            <a:r>
              <a:rPr lang="de-DE" b="1" dirty="0" smtClean="0">
                <a:solidFill>
                  <a:schemeClr val="tx2"/>
                </a:solidFill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Option of co-ownership without the corresponding risk and capital investment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Lower conflict potential through the involvement of local stakeholders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Increased acceptance because value is created locally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 potential 100 percent of business tax revenue for the local communities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Stand: 23.09.2016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B10A-E962-45F1-8C9F-06FEB19E5ABB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r="200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80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GCE">
      <a:dk1>
        <a:srgbClr val="282828"/>
      </a:dk1>
      <a:lt1>
        <a:srgbClr val="FFFFFF"/>
      </a:lt1>
      <a:dk2>
        <a:srgbClr val="FF7800"/>
      </a:dk2>
      <a:lt2>
        <a:srgbClr val="EAE8D6"/>
      </a:lt2>
      <a:accent1>
        <a:srgbClr val="7C7362"/>
      </a:accent1>
      <a:accent2>
        <a:srgbClr val="B2A88D"/>
      </a:accent2>
      <a:accent3>
        <a:srgbClr val="EAE8D6"/>
      </a:accent3>
      <a:accent4>
        <a:srgbClr val="AAABB2"/>
      </a:accent4>
      <a:accent5>
        <a:srgbClr val="FFFFFF"/>
      </a:accent5>
      <a:accent6>
        <a:srgbClr val="FF7800"/>
      </a:accent6>
      <a:hlink>
        <a:srgbClr val="282828"/>
      </a:hlink>
      <a:folHlink>
        <a:srgbClr val="282828"/>
      </a:folHlink>
    </a:clrScheme>
    <a:fontScheme name="G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Bildschirmpräsentation (4:3)</PresentationFormat>
  <Paragraphs>130</Paragraphs>
  <Slides>16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Courier New</vt:lpstr>
      <vt:lpstr>Symbol</vt:lpstr>
      <vt:lpstr>Times New Roman</vt:lpstr>
      <vt:lpstr>Trebuchet MS</vt:lpstr>
      <vt:lpstr>Wingdings</vt:lpstr>
      <vt:lpstr>Larissa-Design</vt:lpstr>
      <vt:lpstr>PowerPoint-Präsentation</vt:lpstr>
      <vt:lpstr>Topics</vt:lpstr>
      <vt:lpstr>Our origin: the non-profit environmental organisation  Green City e.V.</vt:lpstr>
      <vt:lpstr>Green City Energy stands for 100%  renewable energy</vt:lpstr>
      <vt:lpstr>Anniversary: 10 years of experience and 350 projects finalized  </vt:lpstr>
      <vt:lpstr>Topics</vt:lpstr>
      <vt:lpstr> Our project: Community wind farm Südliche Ortenau</vt:lpstr>
      <vt:lpstr>What makes this project unique?</vt:lpstr>
      <vt:lpstr>Advantages to all local partners </vt:lpstr>
      <vt:lpstr>Advantages to… </vt:lpstr>
      <vt:lpstr>Advantages to… </vt:lpstr>
      <vt:lpstr>How the project used information and engagement measures?</vt:lpstr>
      <vt:lpstr>How the project used financial measures?</vt:lpstr>
      <vt:lpstr>And the power?</vt:lpstr>
      <vt:lpstr>Do you have questions? We would be happy to get in contact with you…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Lupus</dc:creator>
  <cp:lastModifiedBy>Jonas Bergmiller</cp:lastModifiedBy>
  <cp:revision>358</cp:revision>
  <cp:lastPrinted>2016-07-25T10:20:05Z</cp:lastPrinted>
  <dcterms:created xsi:type="dcterms:W3CDTF">2015-10-17T17:27:01Z</dcterms:created>
  <dcterms:modified xsi:type="dcterms:W3CDTF">2016-09-26T14:52:15Z</dcterms:modified>
</cp:coreProperties>
</file>