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558" r:id="rId2"/>
    <p:sldId id="770" r:id="rId3"/>
    <p:sldId id="778" r:id="rId4"/>
    <p:sldId id="765" r:id="rId5"/>
    <p:sldId id="779" r:id="rId6"/>
    <p:sldId id="771" r:id="rId7"/>
    <p:sldId id="769" r:id="rId8"/>
    <p:sldId id="783" r:id="rId9"/>
    <p:sldId id="772" r:id="rId10"/>
    <p:sldId id="773" r:id="rId11"/>
    <p:sldId id="775" r:id="rId12"/>
    <p:sldId id="776" r:id="rId13"/>
    <p:sldId id="781" r:id="rId14"/>
    <p:sldId id="785" r:id="rId15"/>
    <p:sldId id="777"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eil Douglas" initials="ND" lastIdx="1" clrIdx="0"/>
  <p:cmAuthor id="1" name="laurenw" initials="l" lastIdx="1" clrIdx="1"/>
  <p:cmAuthor id="2" name="Richard Walls" initials="RW"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B2582"/>
    <a:srgbClr val="31377B"/>
    <a:srgbClr val="007185"/>
    <a:srgbClr val="404B8D"/>
    <a:srgbClr val="404A8D"/>
    <a:srgbClr val="00807F"/>
    <a:srgbClr val="255F8A"/>
    <a:srgbClr val="0F706C"/>
    <a:srgbClr val="105E74"/>
    <a:srgbClr val="1D4D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BE263C-DBD7-4A20-BB59-AAB30ACAA65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63" autoAdjust="0"/>
    <p:restoredTop sz="96403" autoAdjust="0"/>
  </p:normalViewPr>
  <p:slideViewPr>
    <p:cSldViewPr snapToGrid="0">
      <p:cViewPr varScale="1">
        <p:scale>
          <a:sx n="59" d="100"/>
          <a:sy n="59" d="100"/>
        </p:scale>
        <p:origin x="78" y="52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40" d="100"/>
        <a:sy n="40" d="100"/>
      </p:scale>
      <p:origin x="0" y="5574"/>
    </p:cViewPr>
  </p:sorterViewPr>
  <p:notesViewPr>
    <p:cSldViewPr>
      <p:cViewPr>
        <p:scale>
          <a:sx n="100" d="100"/>
          <a:sy n="100" d="100"/>
        </p:scale>
        <p:origin x="-1896" y="79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laudea\Documents\DATA\R&amp;D\Ventos2\Docs\ewea%202016\RAH\sensitivity\plo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laudea\Documents\DATA\R&amp;D\Ventos2\Docs\ewea%202016\RAH\sensitivity\plo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laudea\Documents\DATA\R&amp;D\Ventos2\Docs\ewea%202016\plo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claudea\Documents\DATA\R&amp;D\Ventos2\Docs\ewea%202016\plo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claudea\Documents\DATA\R&amp;D\Ventos2\Docs\ewea%202016\plot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claudea\Documents\DATA\R&amp;D\Ventos2\Docs\ewea%202016\plot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claudea\Documents\DATA\R&amp;D\Ventos2\Docs\ewea%202016\plo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Sheet2!$F$7</c:f>
              <c:strCache>
                <c:ptCount val="1"/>
                <c:pt idx="0">
                  <c:v>Site2</c:v>
                </c:pt>
              </c:strCache>
            </c:strRef>
          </c:tx>
          <c:spPr>
            <a:solidFill>
              <a:srgbClr val="31377B"/>
            </a:solidFill>
          </c:spPr>
          <c:invertIfNegative val="0"/>
          <c:cat>
            <c:strRef>
              <c:f>Sheet2!$E$8:$E$11</c:f>
              <c:strCache>
                <c:ptCount val="4"/>
                <c:pt idx="0">
                  <c:v>roughness - satellite</c:v>
                </c:pt>
                <c:pt idx="1">
                  <c:v>roughness - handmade survey</c:v>
                </c:pt>
                <c:pt idx="2">
                  <c:v>roughness - global data</c:v>
                </c:pt>
                <c:pt idx="3">
                  <c:v>topography - srtm</c:v>
                </c:pt>
              </c:strCache>
            </c:strRef>
          </c:cat>
          <c:val>
            <c:numRef>
              <c:f>Sheet2!$F$8:$F$11</c:f>
              <c:numCache>
                <c:formatCode>0.0%</c:formatCode>
                <c:ptCount val="4"/>
                <c:pt idx="0">
                  <c:v>1.5319999999999999E-3</c:v>
                </c:pt>
                <c:pt idx="1">
                  <c:v>3.8975999999999998E-3</c:v>
                </c:pt>
                <c:pt idx="2">
                  <c:v>1.2532000000000001E-2</c:v>
                </c:pt>
                <c:pt idx="3">
                  <c:v>2.0657999999999999E-2</c:v>
                </c:pt>
              </c:numCache>
            </c:numRef>
          </c:val>
        </c:ser>
        <c:ser>
          <c:idx val="1"/>
          <c:order val="1"/>
          <c:tx>
            <c:strRef>
              <c:f>Sheet2!$G$7</c:f>
              <c:strCache>
                <c:ptCount val="1"/>
                <c:pt idx="0">
                  <c:v>Site1</c:v>
                </c:pt>
              </c:strCache>
            </c:strRef>
          </c:tx>
          <c:spPr>
            <a:solidFill>
              <a:srgbClr val="007185"/>
            </a:solidFill>
          </c:spPr>
          <c:invertIfNegative val="0"/>
          <c:cat>
            <c:strRef>
              <c:f>Sheet2!$E$8:$E$11</c:f>
              <c:strCache>
                <c:ptCount val="4"/>
                <c:pt idx="0">
                  <c:v>roughness - satellite</c:v>
                </c:pt>
                <c:pt idx="1">
                  <c:v>roughness - handmade survey</c:v>
                </c:pt>
                <c:pt idx="2">
                  <c:v>roughness - global data</c:v>
                </c:pt>
                <c:pt idx="3">
                  <c:v>topography - srtm</c:v>
                </c:pt>
              </c:strCache>
            </c:strRef>
          </c:cat>
          <c:val>
            <c:numRef>
              <c:f>Sheet2!$G$8:$G$11</c:f>
              <c:numCache>
                <c:formatCode>0%</c:formatCode>
                <c:ptCount val="4"/>
                <c:pt idx="0">
                  <c:v>3.7932999999999999E-3</c:v>
                </c:pt>
                <c:pt idx="1">
                  <c:v>5.4131999999999997E-4</c:v>
                </c:pt>
                <c:pt idx="2">
                  <c:v>5.3923E-3</c:v>
                </c:pt>
                <c:pt idx="3">
                  <c:v>4.4629000000000005E-3</c:v>
                </c:pt>
              </c:numCache>
            </c:numRef>
          </c:val>
        </c:ser>
        <c:dLbls>
          <c:showLegendKey val="0"/>
          <c:showVal val="0"/>
          <c:showCatName val="0"/>
          <c:showSerName val="0"/>
          <c:showPercent val="0"/>
          <c:showBubbleSize val="0"/>
        </c:dLbls>
        <c:gapWidth val="150"/>
        <c:axId val="337710496"/>
        <c:axId val="215320640"/>
      </c:barChart>
      <c:catAx>
        <c:axId val="337710496"/>
        <c:scaling>
          <c:orientation val="minMax"/>
        </c:scaling>
        <c:delete val="0"/>
        <c:axPos val="l"/>
        <c:numFmt formatCode="General" sourceLinked="0"/>
        <c:majorTickMark val="out"/>
        <c:minorTickMark val="none"/>
        <c:tickLblPos val="nextTo"/>
        <c:crossAx val="215320640"/>
        <c:crosses val="autoZero"/>
        <c:auto val="1"/>
        <c:lblAlgn val="ctr"/>
        <c:lblOffset val="100"/>
        <c:noMultiLvlLbl val="0"/>
      </c:catAx>
      <c:valAx>
        <c:axId val="215320640"/>
        <c:scaling>
          <c:orientation val="minMax"/>
        </c:scaling>
        <c:delete val="0"/>
        <c:axPos val="b"/>
        <c:majorGridlines>
          <c:spPr>
            <a:ln>
              <a:prstDash val="dash"/>
            </a:ln>
          </c:spPr>
        </c:majorGridlines>
        <c:title>
          <c:tx>
            <c:rich>
              <a:bodyPr/>
              <a:lstStyle/>
              <a:p>
                <a:pPr>
                  <a:defRPr/>
                </a:pPr>
                <a:r>
                  <a:rPr lang="en-GB" dirty="0" smtClean="0"/>
                  <a:t>Sensitivity on yield</a:t>
                </a:r>
                <a:endParaRPr lang="en-GB" dirty="0"/>
              </a:p>
            </c:rich>
          </c:tx>
          <c:layout/>
          <c:overlay val="0"/>
        </c:title>
        <c:numFmt formatCode="0.0%" sourceLinked="1"/>
        <c:majorTickMark val="out"/>
        <c:minorTickMark val="none"/>
        <c:tickLblPos val="nextTo"/>
        <c:crossAx val="337710496"/>
        <c:crosses val="autoZero"/>
        <c:crossBetween val="between"/>
      </c:valAx>
    </c:plotArea>
    <c:legend>
      <c:legendPos val="r"/>
      <c:layout/>
      <c:overlay val="0"/>
    </c:legend>
    <c:plotVisOnly val="1"/>
    <c:dispBlanksAs val="gap"/>
    <c:showDLblsOverMax val="0"/>
  </c:chart>
  <c:txPr>
    <a:bodyPr/>
    <a:lstStyle/>
    <a:p>
      <a:pPr>
        <a:defRPr sz="1600"/>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Sheet2!$F$33</c:f>
              <c:strCache>
                <c:ptCount val="1"/>
                <c:pt idx="0">
                  <c:v>Site2</c:v>
                </c:pt>
              </c:strCache>
            </c:strRef>
          </c:tx>
          <c:spPr>
            <a:solidFill>
              <a:srgbClr val="31377B"/>
            </a:solidFill>
          </c:spPr>
          <c:invertIfNegative val="0"/>
          <c:cat>
            <c:strRef>
              <c:f>Sheet2!$E$34:$E$39</c:f>
              <c:strCache>
                <c:ptCount val="6"/>
                <c:pt idx="0">
                  <c:v>mesh - lower resolution</c:v>
                </c:pt>
                <c:pt idx="1">
                  <c:v>canopy - Svensson Häggkvist</c:v>
                </c:pt>
                <c:pt idx="2">
                  <c:v>ZPD - 2H/3</c:v>
                </c:pt>
                <c:pt idx="3">
                  <c:v>canopy - da Costa</c:v>
                </c:pt>
                <c:pt idx="4">
                  <c:v>ZPD - GLGH</c:v>
                </c:pt>
                <c:pt idx="5">
                  <c:v>model - linear</c:v>
                </c:pt>
              </c:strCache>
            </c:strRef>
          </c:cat>
          <c:val>
            <c:numRef>
              <c:f>Sheet2!$F$34:$F$39</c:f>
              <c:numCache>
                <c:formatCode>0%</c:formatCode>
                <c:ptCount val="6"/>
                <c:pt idx="0">
                  <c:v>1.3136000000000001E-3</c:v>
                </c:pt>
                <c:pt idx="1">
                  <c:v>1.5319999999999999E-3</c:v>
                </c:pt>
                <c:pt idx="2" formatCode="0.0%">
                  <c:v>8.5436000000000002E-3</c:v>
                </c:pt>
                <c:pt idx="3" formatCode="0.0%">
                  <c:v>3.8975999999999998E-3</c:v>
                </c:pt>
                <c:pt idx="4">
                  <c:v>1.0018000000000001E-2</c:v>
                </c:pt>
                <c:pt idx="5" formatCode="General">
                  <c:v>2.3472E-2</c:v>
                </c:pt>
              </c:numCache>
            </c:numRef>
          </c:val>
        </c:ser>
        <c:ser>
          <c:idx val="1"/>
          <c:order val="1"/>
          <c:tx>
            <c:strRef>
              <c:f>Sheet2!$G$33</c:f>
              <c:strCache>
                <c:ptCount val="1"/>
                <c:pt idx="0">
                  <c:v>Site1</c:v>
                </c:pt>
              </c:strCache>
            </c:strRef>
          </c:tx>
          <c:spPr>
            <a:solidFill>
              <a:srgbClr val="007185"/>
            </a:solidFill>
          </c:spPr>
          <c:invertIfNegative val="0"/>
          <c:cat>
            <c:strRef>
              <c:f>Sheet2!$E$34:$E$39</c:f>
              <c:strCache>
                <c:ptCount val="6"/>
                <c:pt idx="0">
                  <c:v>mesh - lower resolution</c:v>
                </c:pt>
                <c:pt idx="1">
                  <c:v>canopy - Svensson Häggkvist</c:v>
                </c:pt>
                <c:pt idx="2">
                  <c:v>ZPD - 2H/3</c:v>
                </c:pt>
                <c:pt idx="3">
                  <c:v>canopy - da Costa</c:v>
                </c:pt>
                <c:pt idx="4">
                  <c:v>ZPD - GLGH</c:v>
                </c:pt>
                <c:pt idx="5">
                  <c:v>model - linear</c:v>
                </c:pt>
              </c:strCache>
            </c:strRef>
          </c:cat>
          <c:val>
            <c:numRef>
              <c:f>Sheet2!$G$34:$G$39</c:f>
              <c:numCache>
                <c:formatCode>0%</c:formatCode>
                <c:ptCount val="6"/>
                <c:pt idx="0">
                  <c:v>7.2399000000000009E-4</c:v>
                </c:pt>
                <c:pt idx="1">
                  <c:v>6.7374000000000002E-3</c:v>
                </c:pt>
                <c:pt idx="2">
                  <c:v>0</c:v>
                </c:pt>
                <c:pt idx="3">
                  <c:v>9.7294000000000009E-3</c:v>
                </c:pt>
                <c:pt idx="4">
                  <c:v>3.1096000000000001E-3</c:v>
                </c:pt>
                <c:pt idx="5" formatCode="General">
                  <c:v>9.5850999999999992E-3</c:v>
                </c:pt>
              </c:numCache>
            </c:numRef>
          </c:val>
        </c:ser>
        <c:dLbls>
          <c:showLegendKey val="0"/>
          <c:showVal val="0"/>
          <c:showCatName val="0"/>
          <c:showSerName val="0"/>
          <c:showPercent val="0"/>
          <c:showBubbleSize val="0"/>
        </c:dLbls>
        <c:gapWidth val="150"/>
        <c:axId val="337799720"/>
        <c:axId val="337802152"/>
      </c:barChart>
      <c:catAx>
        <c:axId val="337799720"/>
        <c:scaling>
          <c:orientation val="minMax"/>
        </c:scaling>
        <c:delete val="0"/>
        <c:axPos val="l"/>
        <c:numFmt formatCode="General" sourceLinked="0"/>
        <c:majorTickMark val="out"/>
        <c:minorTickMark val="none"/>
        <c:tickLblPos val="nextTo"/>
        <c:crossAx val="337802152"/>
        <c:crosses val="autoZero"/>
        <c:auto val="1"/>
        <c:lblAlgn val="ctr"/>
        <c:lblOffset val="100"/>
        <c:noMultiLvlLbl val="0"/>
      </c:catAx>
      <c:valAx>
        <c:axId val="337802152"/>
        <c:scaling>
          <c:orientation val="minMax"/>
        </c:scaling>
        <c:delete val="0"/>
        <c:axPos val="b"/>
        <c:majorGridlines>
          <c:spPr>
            <a:ln>
              <a:prstDash val="dash"/>
            </a:ln>
          </c:spPr>
        </c:majorGridlines>
        <c:title>
          <c:tx>
            <c:rich>
              <a:bodyPr/>
              <a:lstStyle/>
              <a:p>
                <a:pPr>
                  <a:defRPr/>
                </a:pPr>
                <a:r>
                  <a:rPr lang="en-GB" dirty="0" smtClean="0"/>
                  <a:t>Sensitivity on yield</a:t>
                </a:r>
                <a:endParaRPr lang="en-GB" dirty="0"/>
              </a:p>
            </c:rich>
          </c:tx>
          <c:layout/>
          <c:overlay val="0"/>
        </c:title>
        <c:numFmt formatCode="0.0%" sourceLinked="0"/>
        <c:majorTickMark val="out"/>
        <c:minorTickMark val="none"/>
        <c:tickLblPos val="nextTo"/>
        <c:crossAx val="337799720"/>
        <c:crosses val="autoZero"/>
        <c:crossBetween val="between"/>
      </c:valAx>
    </c:plotArea>
    <c:legend>
      <c:legendPos val="r"/>
      <c:layout/>
      <c:overlay val="0"/>
    </c:legend>
    <c:plotVisOnly val="1"/>
    <c:dispBlanksAs val="gap"/>
    <c:showDLblsOverMax val="0"/>
  </c:chart>
  <c:txPr>
    <a:bodyPr/>
    <a:lstStyle/>
    <a:p>
      <a:pPr>
        <a:defRPr sz="1600"/>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1"/>
        <c:ser>
          <c:idx val="0"/>
          <c:order val="0"/>
          <c:invertIfNegative val="0"/>
          <c:errBars>
            <c:errBarType val="both"/>
            <c:errValType val="fixedVal"/>
            <c:noEndCap val="0"/>
            <c:val val="5.0000000000000001E-3"/>
            <c:spPr>
              <a:ln w="12700">
                <a:gradFill>
                  <a:gsLst>
                    <a:gs pos="0">
                      <a:srgbClr val="4B2582"/>
                    </a:gs>
                    <a:gs pos="100000">
                      <a:schemeClr val="bg1"/>
                    </a:gs>
                  </a:gsLst>
                  <a:lin ang="5400000" scaled="0"/>
                </a:gradFill>
              </a:ln>
            </c:spPr>
          </c:errBars>
          <c:cat>
            <c:strRef>
              <c:f>'shear error'!$D$3:$H$3</c:f>
              <c:strCache>
                <c:ptCount val="5"/>
                <c:pt idx="0">
                  <c:v>CFD 
canopy</c:v>
                </c:pt>
                <c:pt idx="1">
                  <c:v>ZPD
GLGH</c:v>
                </c:pt>
                <c:pt idx="2">
                  <c:v>CFD 
roughness</c:v>
                </c:pt>
                <c:pt idx="3">
                  <c:v>ZPD 
2H/3</c:v>
                </c:pt>
                <c:pt idx="4">
                  <c:v>Measurements</c:v>
                </c:pt>
              </c:strCache>
            </c:strRef>
          </c:cat>
          <c:val>
            <c:numRef>
              <c:f>'shear error'!$D$5:$H$5</c:f>
              <c:numCache>
                <c:formatCode>0.0%</c:formatCode>
                <c:ptCount val="5"/>
                <c:pt idx="0">
                  <c:v>1.8581814560551427E-2</c:v>
                </c:pt>
                <c:pt idx="1">
                  <c:v>2.0535494490808649E-2</c:v>
                </c:pt>
                <c:pt idx="2">
                  <c:v>2.138866467174947E-2</c:v>
                </c:pt>
                <c:pt idx="3">
                  <c:v>2.3307128795855898E-2</c:v>
                </c:pt>
                <c:pt idx="4">
                  <c:v>2.3892589124470186E-2</c:v>
                </c:pt>
              </c:numCache>
            </c:numRef>
          </c:val>
        </c:ser>
        <c:dLbls>
          <c:showLegendKey val="0"/>
          <c:showVal val="0"/>
          <c:showCatName val="0"/>
          <c:showSerName val="0"/>
          <c:showPercent val="0"/>
          <c:showBubbleSize val="0"/>
        </c:dLbls>
        <c:gapWidth val="150"/>
        <c:axId val="337758368"/>
        <c:axId val="337758760"/>
      </c:barChart>
      <c:catAx>
        <c:axId val="337758368"/>
        <c:scaling>
          <c:orientation val="minMax"/>
        </c:scaling>
        <c:delete val="0"/>
        <c:axPos val="b"/>
        <c:numFmt formatCode="General" sourceLinked="0"/>
        <c:majorTickMark val="out"/>
        <c:minorTickMark val="none"/>
        <c:tickLblPos val="nextTo"/>
        <c:crossAx val="337758760"/>
        <c:crosses val="autoZero"/>
        <c:auto val="1"/>
        <c:lblAlgn val="ctr"/>
        <c:lblOffset val="100"/>
        <c:noMultiLvlLbl val="0"/>
      </c:catAx>
      <c:valAx>
        <c:axId val="337758760"/>
        <c:scaling>
          <c:orientation val="minMax"/>
          <c:max val="3.0000000000000006E-2"/>
        </c:scaling>
        <c:delete val="0"/>
        <c:axPos val="l"/>
        <c:majorGridlines>
          <c:spPr>
            <a:ln>
              <a:prstDash val="dash"/>
            </a:ln>
          </c:spPr>
        </c:majorGridlines>
        <c:title>
          <c:tx>
            <c:rich>
              <a:bodyPr rot="-5400000" vert="horz"/>
              <a:lstStyle/>
              <a:p>
                <a:pPr>
                  <a:defRPr/>
                </a:pPr>
                <a:r>
                  <a:rPr lang="en-GB" dirty="0" smtClean="0"/>
                  <a:t>Mean of absolute errors on wind speed</a:t>
                </a:r>
                <a:endParaRPr lang="en-GB" dirty="0"/>
              </a:p>
            </c:rich>
          </c:tx>
          <c:layout/>
          <c:overlay val="0"/>
        </c:title>
        <c:numFmt formatCode="0%" sourceLinked="0"/>
        <c:majorTickMark val="out"/>
        <c:minorTickMark val="none"/>
        <c:tickLblPos val="nextTo"/>
        <c:crossAx val="337758368"/>
        <c:crosses val="autoZero"/>
        <c:crossBetween val="between"/>
        <c:majorUnit val="1.0000000000000002E-2"/>
      </c:valAx>
    </c:plotArea>
    <c:plotVisOnly val="1"/>
    <c:dispBlanksAs val="gap"/>
    <c:showDLblsOverMax val="0"/>
  </c:chart>
  <c:txPr>
    <a:bodyPr/>
    <a:lstStyle/>
    <a:p>
      <a:pPr>
        <a:defRPr sz="1600"/>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1"/>
        <c:ser>
          <c:idx val="0"/>
          <c:order val="0"/>
          <c:invertIfNegative val="0"/>
          <c:cat>
            <c:numRef>
              <c:f>Sheet1!$B$3:$B$7</c:f>
              <c:numCache>
                <c:formatCode>General</c:formatCode>
                <c:ptCount val="5"/>
                <c:pt idx="0">
                  <c:v>0</c:v>
                </c:pt>
                <c:pt idx="1">
                  <c:v>3</c:v>
                </c:pt>
                <c:pt idx="2">
                  <c:v>6</c:v>
                </c:pt>
                <c:pt idx="3">
                  <c:v>9</c:v>
                </c:pt>
                <c:pt idx="4">
                  <c:v>12</c:v>
                </c:pt>
              </c:numCache>
            </c:numRef>
          </c:cat>
          <c:val>
            <c:numRef>
              <c:f>Sheet1!$C$3:$C$7</c:f>
              <c:numCache>
                <c:formatCode>General</c:formatCode>
                <c:ptCount val="5"/>
                <c:pt idx="0">
                  <c:v>12</c:v>
                </c:pt>
                <c:pt idx="1">
                  <c:v>9</c:v>
                </c:pt>
                <c:pt idx="2">
                  <c:v>12</c:v>
                </c:pt>
                <c:pt idx="3">
                  <c:v>14</c:v>
                </c:pt>
                <c:pt idx="4">
                  <c:v>5</c:v>
                </c:pt>
              </c:numCache>
            </c:numRef>
          </c:val>
        </c:ser>
        <c:dLbls>
          <c:showLegendKey val="0"/>
          <c:showVal val="0"/>
          <c:showCatName val="0"/>
          <c:showSerName val="0"/>
          <c:showPercent val="0"/>
          <c:showBubbleSize val="0"/>
        </c:dLbls>
        <c:gapWidth val="150"/>
        <c:axId val="337759544"/>
        <c:axId val="338325352"/>
      </c:barChart>
      <c:catAx>
        <c:axId val="337759544"/>
        <c:scaling>
          <c:orientation val="minMax"/>
        </c:scaling>
        <c:delete val="0"/>
        <c:axPos val="b"/>
        <c:title>
          <c:tx>
            <c:rich>
              <a:bodyPr/>
              <a:lstStyle/>
              <a:p>
                <a:pPr>
                  <a:defRPr/>
                </a:pPr>
                <a:r>
                  <a:rPr lang="en-GB" b="0" dirty="0"/>
                  <a:t>GLGH </a:t>
                </a:r>
                <a:r>
                  <a:rPr lang="en-GB" b="0" dirty="0" smtClean="0"/>
                  <a:t>ZPD [m]</a:t>
                </a:r>
                <a:endParaRPr lang="en-GB" b="0" dirty="0"/>
              </a:p>
            </c:rich>
          </c:tx>
          <c:layout/>
          <c:overlay val="0"/>
        </c:title>
        <c:numFmt formatCode="General" sourceLinked="1"/>
        <c:majorTickMark val="out"/>
        <c:minorTickMark val="none"/>
        <c:tickLblPos val="nextTo"/>
        <c:crossAx val="338325352"/>
        <c:crosses val="autoZero"/>
        <c:auto val="1"/>
        <c:lblAlgn val="ctr"/>
        <c:lblOffset val="100"/>
        <c:noMultiLvlLbl val="0"/>
      </c:catAx>
      <c:valAx>
        <c:axId val="338325352"/>
        <c:scaling>
          <c:orientation val="minMax"/>
        </c:scaling>
        <c:delete val="0"/>
        <c:axPos val="l"/>
        <c:majorGridlines>
          <c:spPr>
            <a:ln>
              <a:prstDash val="dash"/>
            </a:ln>
          </c:spPr>
        </c:majorGridlines>
        <c:title>
          <c:tx>
            <c:rich>
              <a:bodyPr rot="-5400000" vert="horz"/>
              <a:lstStyle/>
              <a:p>
                <a:pPr>
                  <a:defRPr/>
                </a:pPr>
                <a:r>
                  <a:rPr lang="en-GB" b="0" dirty="0"/>
                  <a:t>Number of</a:t>
                </a:r>
                <a:r>
                  <a:rPr lang="en-GB" b="0" baseline="0" dirty="0"/>
                  <a:t> masts</a:t>
                </a:r>
                <a:endParaRPr lang="en-GB" b="0" dirty="0"/>
              </a:p>
            </c:rich>
          </c:tx>
          <c:layout/>
          <c:overlay val="0"/>
        </c:title>
        <c:numFmt formatCode="General" sourceLinked="1"/>
        <c:majorTickMark val="out"/>
        <c:minorTickMark val="none"/>
        <c:tickLblPos val="nextTo"/>
        <c:crossAx val="337759544"/>
        <c:crosses val="autoZero"/>
        <c:crossBetween val="between"/>
      </c:valAx>
    </c:plotArea>
    <c:plotVisOnly val="1"/>
    <c:dispBlanksAs val="gap"/>
    <c:showDLblsOverMax val="0"/>
  </c:chart>
  <c:txPr>
    <a:bodyPr/>
    <a:lstStyle/>
    <a:p>
      <a:pPr>
        <a:defRPr sz="1600"/>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1"/>
        <c:ser>
          <c:idx val="0"/>
          <c:order val="0"/>
          <c:invertIfNegative val="0"/>
          <c:cat>
            <c:numRef>
              <c:f>Sheet1!$B$3:$B$7</c:f>
              <c:numCache>
                <c:formatCode>General</c:formatCode>
                <c:ptCount val="5"/>
                <c:pt idx="0">
                  <c:v>0</c:v>
                </c:pt>
                <c:pt idx="1">
                  <c:v>3</c:v>
                </c:pt>
                <c:pt idx="2">
                  <c:v>6</c:v>
                </c:pt>
                <c:pt idx="3">
                  <c:v>9</c:v>
                </c:pt>
                <c:pt idx="4">
                  <c:v>12</c:v>
                </c:pt>
              </c:numCache>
            </c:numRef>
          </c:cat>
          <c:val>
            <c:numRef>
              <c:f>Sheet1!$D$3:$D$7</c:f>
              <c:numCache>
                <c:formatCode>General</c:formatCode>
                <c:ptCount val="5"/>
                <c:pt idx="0">
                  <c:v>14</c:v>
                </c:pt>
                <c:pt idx="1">
                  <c:v>5</c:v>
                </c:pt>
                <c:pt idx="2">
                  <c:v>5</c:v>
                </c:pt>
                <c:pt idx="3">
                  <c:v>1</c:v>
                </c:pt>
                <c:pt idx="4">
                  <c:v>1</c:v>
                </c:pt>
              </c:numCache>
            </c:numRef>
          </c:val>
        </c:ser>
        <c:dLbls>
          <c:showLegendKey val="0"/>
          <c:showVal val="0"/>
          <c:showCatName val="0"/>
          <c:showSerName val="0"/>
          <c:showPercent val="0"/>
          <c:showBubbleSize val="0"/>
        </c:dLbls>
        <c:gapWidth val="150"/>
        <c:axId val="338326136"/>
        <c:axId val="338326528"/>
      </c:barChart>
      <c:catAx>
        <c:axId val="338326136"/>
        <c:scaling>
          <c:orientation val="minMax"/>
        </c:scaling>
        <c:delete val="0"/>
        <c:axPos val="b"/>
        <c:title>
          <c:tx>
            <c:rich>
              <a:bodyPr/>
              <a:lstStyle/>
              <a:p>
                <a:pPr>
                  <a:defRPr/>
                </a:pPr>
                <a:r>
                  <a:rPr lang="en-GB" b="0" dirty="0"/>
                  <a:t>GLGH </a:t>
                </a:r>
                <a:r>
                  <a:rPr lang="el-GR" sz="1600" b="0" i="0" u="none" strike="noStrike" baseline="0" dirty="0">
                    <a:effectLst/>
                  </a:rPr>
                  <a:t>Δ</a:t>
                </a:r>
                <a:r>
                  <a:rPr lang="en-GB" b="0" dirty="0" smtClean="0"/>
                  <a:t>ZPD [m]</a:t>
                </a:r>
                <a:endParaRPr lang="en-GB" b="0" dirty="0"/>
              </a:p>
            </c:rich>
          </c:tx>
          <c:layout/>
          <c:overlay val="0"/>
        </c:title>
        <c:numFmt formatCode="General" sourceLinked="1"/>
        <c:majorTickMark val="out"/>
        <c:minorTickMark val="none"/>
        <c:tickLblPos val="nextTo"/>
        <c:crossAx val="338326528"/>
        <c:crosses val="autoZero"/>
        <c:auto val="1"/>
        <c:lblAlgn val="ctr"/>
        <c:lblOffset val="100"/>
        <c:noMultiLvlLbl val="0"/>
      </c:catAx>
      <c:valAx>
        <c:axId val="338326528"/>
        <c:scaling>
          <c:orientation val="minMax"/>
        </c:scaling>
        <c:delete val="0"/>
        <c:axPos val="l"/>
        <c:majorGridlines>
          <c:spPr>
            <a:ln>
              <a:prstDash val="dash"/>
            </a:ln>
          </c:spPr>
        </c:majorGridlines>
        <c:title>
          <c:tx>
            <c:rich>
              <a:bodyPr rot="-5400000" vert="horz"/>
              <a:lstStyle/>
              <a:p>
                <a:pPr>
                  <a:defRPr/>
                </a:pPr>
                <a:r>
                  <a:rPr lang="en-GB" b="0" dirty="0"/>
                  <a:t>Number of</a:t>
                </a:r>
                <a:r>
                  <a:rPr lang="en-GB" b="0" baseline="0" dirty="0"/>
                  <a:t> </a:t>
                </a:r>
                <a:r>
                  <a:rPr lang="en-GB" b="0" baseline="0" dirty="0" smtClean="0"/>
                  <a:t>mast pairs</a:t>
                </a:r>
                <a:endParaRPr lang="en-GB" b="0" dirty="0"/>
              </a:p>
            </c:rich>
          </c:tx>
          <c:layout/>
          <c:overlay val="0"/>
        </c:title>
        <c:numFmt formatCode="General" sourceLinked="1"/>
        <c:majorTickMark val="out"/>
        <c:minorTickMark val="none"/>
        <c:tickLblPos val="nextTo"/>
        <c:crossAx val="338326136"/>
        <c:crosses val="autoZero"/>
        <c:crossBetween val="between"/>
      </c:valAx>
    </c:plotArea>
    <c:plotVisOnly val="1"/>
    <c:dispBlanksAs val="gap"/>
    <c:showDLblsOverMax val="0"/>
  </c:chart>
  <c:txPr>
    <a:bodyPr/>
    <a:lstStyle/>
    <a:p>
      <a:pPr>
        <a:defRPr sz="1600"/>
      </a:pPr>
      <a:endParaRPr lang="de-D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1"/>
        <c:ser>
          <c:idx val="0"/>
          <c:order val="0"/>
          <c:invertIfNegative val="0"/>
          <c:errBars>
            <c:errBarType val="both"/>
            <c:errValType val="cust"/>
            <c:noEndCap val="0"/>
            <c:plus>
              <c:numRef>
                <c:f>'modelerror cutoff 1ms'!$W$9</c:f>
                <c:numCache>
                  <c:formatCode>General</c:formatCode>
                  <c:ptCount val="1"/>
                  <c:pt idx="0">
                    <c:v>3.9223227027636812E-3</c:v>
                  </c:pt>
                </c:numCache>
              </c:numRef>
            </c:plus>
            <c:minus>
              <c:numRef>
                <c:f>'modelerror cutoff 1ms'!$W$9</c:f>
                <c:numCache>
                  <c:formatCode>General</c:formatCode>
                  <c:ptCount val="1"/>
                  <c:pt idx="0">
                    <c:v>3.9223227027636812E-3</c:v>
                  </c:pt>
                </c:numCache>
              </c:numRef>
            </c:minus>
            <c:spPr>
              <a:ln w="12700">
                <a:gradFill>
                  <a:gsLst>
                    <a:gs pos="0">
                      <a:srgbClr val="4B2582"/>
                    </a:gs>
                    <a:gs pos="100000">
                      <a:schemeClr val="bg1"/>
                    </a:gs>
                  </a:gsLst>
                  <a:lin ang="5400000" scaled="0"/>
                </a:gradFill>
              </a:ln>
            </c:spPr>
          </c:errBars>
          <c:cat>
            <c:strRef>
              <c:f>'modelerror cutoff 1ms'!$W$5:$AA$5</c:f>
              <c:strCache>
                <c:ptCount val="5"/>
                <c:pt idx="0">
                  <c:v>CFD
roughness</c:v>
                </c:pt>
                <c:pt idx="1">
                  <c:v>CFD
ZPD 2H/3</c:v>
                </c:pt>
                <c:pt idx="2">
                  <c:v>CFD
ZPD GLGH</c:v>
                </c:pt>
                <c:pt idx="3">
                  <c:v>CFD
canopy</c:v>
                </c:pt>
                <c:pt idx="4">
                  <c:v>Linear</c:v>
                </c:pt>
              </c:strCache>
            </c:strRef>
          </c:cat>
          <c:val>
            <c:numRef>
              <c:f>'modelerror cutoff 1ms'!$W$7:$AA$7</c:f>
              <c:numCache>
                <c:formatCode>0%</c:formatCode>
                <c:ptCount val="5"/>
                <c:pt idx="0">
                  <c:v>3.8855384615384618E-2</c:v>
                </c:pt>
                <c:pt idx="1">
                  <c:v>3.9086923076923082E-2</c:v>
                </c:pt>
                <c:pt idx="2">
                  <c:v>3.9324115384615388E-2</c:v>
                </c:pt>
                <c:pt idx="3">
                  <c:v>4.1680000000000002E-2</c:v>
                </c:pt>
                <c:pt idx="4">
                  <c:v>5.040807692307693E-2</c:v>
                </c:pt>
              </c:numCache>
            </c:numRef>
          </c:val>
        </c:ser>
        <c:dLbls>
          <c:showLegendKey val="0"/>
          <c:showVal val="0"/>
          <c:showCatName val="0"/>
          <c:showSerName val="0"/>
          <c:showPercent val="0"/>
          <c:showBubbleSize val="0"/>
        </c:dLbls>
        <c:gapWidth val="150"/>
        <c:axId val="338327312"/>
        <c:axId val="338327704"/>
      </c:barChart>
      <c:catAx>
        <c:axId val="338327312"/>
        <c:scaling>
          <c:orientation val="minMax"/>
        </c:scaling>
        <c:delete val="0"/>
        <c:axPos val="b"/>
        <c:numFmt formatCode="General" sourceLinked="0"/>
        <c:majorTickMark val="out"/>
        <c:minorTickMark val="none"/>
        <c:tickLblPos val="nextTo"/>
        <c:crossAx val="338327704"/>
        <c:crosses val="autoZero"/>
        <c:auto val="1"/>
        <c:lblAlgn val="ctr"/>
        <c:lblOffset val="100"/>
        <c:noMultiLvlLbl val="0"/>
      </c:catAx>
      <c:valAx>
        <c:axId val="338327704"/>
        <c:scaling>
          <c:orientation val="minMax"/>
          <c:min val="0"/>
        </c:scaling>
        <c:delete val="0"/>
        <c:axPos val="l"/>
        <c:majorGridlines>
          <c:spPr>
            <a:ln>
              <a:prstDash val="dash"/>
            </a:ln>
          </c:spPr>
        </c:majorGridlines>
        <c:title>
          <c:tx>
            <c:rich>
              <a:bodyPr rot="-5400000" vert="horz"/>
              <a:lstStyle/>
              <a:p>
                <a:pPr>
                  <a:defRPr/>
                </a:pPr>
                <a:r>
                  <a:rPr lang="en-GB" sz="1800" b="1" i="0" baseline="0">
                    <a:effectLst/>
                  </a:rPr>
                  <a:t>Mean of absolute errors on mean wind speed</a:t>
                </a:r>
                <a:endParaRPr lang="en-GB">
                  <a:effectLst/>
                </a:endParaRPr>
              </a:p>
            </c:rich>
          </c:tx>
          <c:layout/>
          <c:overlay val="0"/>
        </c:title>
        <c:numFmt formatCode="0%" sourceLinked="1"/>
        <c:majorTickMark val="out"/>
        <c:minorTickMark val="none"/>
        <c:tickLblPos val="nextTo"/>
        <c:crossAx val="338327312"/>
        <c:crosses val="autoZero"/>
        <c:crossBetween val="between"/>
        <c:majorUnit val="2.0000000000000004E-2"/>
      </c:valAx>
    </c:plotArea>
    <c:plotVisOnly val="1"/>
    <c:dispBlanksAs val="gap"/>
    <c:showDLblsOverMax val="0"/>
  </c:chart>
  <c:txPr>
    <a:bodyPr/>
    <a:lstStyle/>
    <a:p>
      <a:pPr>
        <a:defRPr sz="1600"/>
      </a:pPr>
      <a:endParaRPr lang="de-D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1"/>
        <c:ser>
          <c:idx val="0"/>
          <c:order val="0"/>
          <c:invertIfNegative val="0"/>
          <c:errBars>
            <c:errBarType val="both"/>
            <c:errValType val="cust"/>
            <c:noEndCap val="0"/>
            <c:plus>
              <c:numRef>
                <c:f>'modelerror cutoff 1ms'!$W$14</c:f>
                <c:numCache>
                  <c:formatCode>General</c:formatCode>
                  <c:ptCount val="1"/>
                  <c:pt idx="0">
                    <c:v>5.773502691896258E-3</c:v>
                  </c:pt>
                </c:numCache>
              </c:numRef>
            </c:plus>
            <c:minus>
              <c:numRef>
                <c:f>'modelerror cutoff 1ms'!$W$14</c:f>
                <c:numCache>
                  <c:formatCode>General</c:formatCode>
                  <c:ptCount val="1"/>
                  <c:pt idx="0">
                    <c:v>5.773502691896258E-3</c:v>
                  </c:pt>
                </c:numCache>
              </c:numRef>
            </c:minus>
            <c:spPr>
              <a:ln w="12700">
                <a:gradFill>
                  <a:gsLst>
                    <a:gs pos="0">
                      <a:srgbClr val="4B2582"/>
                    </a:gs>
                    <a:gs pos="100000">
                      <a:schemeClr val="bg1"/>
                    </a:gs>
                  </a:gsLst>
                  <a:lin ang="5400000" scaled="0"/>
                </a:gradFill>
              </a:ln>
            </c:spPr>
          </c:errBars>
          <c:cat>
            <c:strRef>
              <c:f>'modelerror cutoff 1ms'!$W$5:$AA$5</c:f>
              <c:strCache>
                <c:ptCount val="5"/>
                <c:pt idx="0">
                  <c:v>CFD
roughness</c:v>
                </c:pt>
                <c:pt idx="1">
                  <c:v>CFD
ZPD 2H/3</c:v>
                </c:pt>
                <c:pt idx="2">
                  <c:v>CFD
ZPD GLGH</c:v>
                </c:pt>
                <c:pt idx="3">
                  <c:v>CFD
canopy</c:v>
                </c:pt>
                <c:pt idx="4">
                  <c:v>Linear</c:v>
                </c:pt>
              </c:strCache>
            </c:strRef>
          </c:cat>
          <c:val>
            <c:numRef>
              <c:f>'modelerror cutoff 1ms'!$W$13:$AA$13</c:f>
              <c:numCache>
                <c:formatCode>0.0%</c:formatCode>
                <c:ptCount val="5"/>
                <c:pt idx="0">
                  <c:v>3.885333333333333E-2</c:v>
                </c:pt>
                <c:pt idx="1">
                  <c:v>4.0883333333333341E-2</c:v>
                </c:pt>
                <c:pt idx="2">
                  <c:v>4.0717249999999997E-2</c:v>
                </c:pt>
                <c:pt idx="3">
                  <c:v>3.6748333333333327E-2</c:v>
                </c:pt>
                <c:pt idx="4">
                  <c:v>4.4167499999999998E-2</c:v>
                </c:pt>
              </c:numCache>
            </c:numRef>
          </c:val>
        </c:ser>
        <c:dLbls>
          <c:showLegendKey val="0"/>
          <c:showVal val="0"/>
          <c:showCatName val="0"/>
          <c:showSerName val="0"/>
          <c:showPercent val="0"/>
          <c:showBubbleSize val="0"/>
        </c:dLbls>
        <c:gapWidth val="150"/>
        <c:axId val="338328488"/>
        <c:axId val="338328880"/>
      </c:barChart>
      <c:catAx>
        <c:axId val="338328488"/>
        <c:scaling>
          <c:orientation val="minMax"/>
        </c:scaling>
        <c:delete val="0"/>
        <c:axPos val="b"/>
        <c:numFmt formatCode="General" sourceLinked="0"/>
        <c:majorTickMark val="out"/>
        <c:minorTickMark val="none"/>
        <c:tickLblPos val="nextTo"/>
        <c:crossAx val="338328880"/>
        <c:crosses val="autoZero"/>
        <c:auto val="1"/>
        <c:lblAlgn val="ctr"/>
        <c:lblOffset val="100"/>
        <c:noMultiLvlLbl val="0"/>
      </c:catAx>
      <c:valAx>
        <c:axId val="338328880"/>
        <c:scaling>
          <c:orientation val="minMax"/>
          <c:max val="6.0000000000000012E-2"/>
          <c:min val="0"/>
        </c:scaling>
        <c:delete val="0"/>
        <c:axPos val="l"/>
        <c:majorGridlines>
          <c:spPr>
            <a:ln>
              <a:prstDash val="dash"/>
            </a:ln>
          </c:spPr>
        </c:majorGridlines>
        <c:title>
          <c:tx>
            <c:rich>
              <a:bodyPr rot="-5400000" vert="horz"/>
              <a:lstStyle/>
              <a:p>
                <a:pPr>
                  <a:defRPr/>
                </a:pPr>
                <a:r>
                  <a:rPr lang="en-GB" sz="1800" b="1" i="0" baseline="0">
                    <a:effectLst/>
                  </a:rPr>
                  <a:t>Mean of absolute errors on mean wind speed</a:t>
                </a:r>
                <a:endParaRPr lang="en-GB">
                  <a:effectLst/>
                </a:endParaRPr>
              </a:p>
            </c:rich>
          </c:tx>
          <c:layout/>
          <c:overlay val="0"/>
        </c:title>
        <c:numFmt formatCode="0%" sourceLinked="0"/>
        <c:majorTickMark val="out"/>
        <c:minorTickMark val="none"/>
        <c:tickLblPos val="nextTo"/>
        <c:crossAx val="338328488"/>
        <c:crosses val="autoZero"/>
        <c:crossBetween val="between"/>
        <c:majorUnit val="2.0000000000000004E-2"/>
      </c:valAx>
    </c:plotArea>
    <c:plotVisOnly val="1"/>
    <c:dispBlanksAs val="gap"/>
    <c:showDLblsOverMax val="0"/>
  </c:chart>
  <c:txPr>
    <a:bodyPr/>
    <a:lstStyle/>
    <a:p>
      <a:pPr>
        <a:defRPr sz="1600"/>
      </a:pPr>
      <a:endParaRPr lang="de-DE"/>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865DBBC-AD08-411B-A691-802CDE6124B3}" type="datetimeFigureOut">
              <a:rPr lang="en-GB" smtClean="0"/>
              <a:pPr/>
              <a:t>28/09/2016</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768FA73-9020-4FEC-A55D-145F1D5886EB}" type="slidenum">
              <a:rPr lang="en-GB" smtClean="0"/>
              <a:pPr/>
              <a:t>‹#›</a:t>
            </a:fld>
            <a:endParaRPr lang="en-GB"/>
          </a:p>
        </p:txBody>
      </p:sp>
    </p:spTree>
    <p:extLst>
      <p:ext uri="{BB962C8B-B14F-4D97-AF65-F5344CB8AC3E}">
        <p14:creationId xmlns:p14="http://schemas.microsoft.com/office/powerpoint/2010/main" val="29264998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9642A03-C454-4274-BD02-8F9E93C21892}" type="datetimeFigureOut">
              <a:rPr lang="en-GB" smtClean="0"/>
              <a:pPr/>
              <a:t>28/09/2016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5B4F20D-43AE-4459-A922-34BE9B1D2F4C}" type="slidenum">
              <a:rPr lang="en-GB" smtClean="0"/>
              <a:pPr/>
              <a:t>‹#›</a:t>
            </a:fld>
            <a:endParaRPr lang="en-GB"/>
          </a:p>
        </p:txBody>
      </p:sp>
    </p:spTree>
    <p:extLst>
      <p:ext uri="{BB962C8B-B14F-4D97-AF65-F5344CB8AC3E}">
        <p14:creationId xmlns:p14="http://schemas.microsoft.com/office/powerpoint/2010/main" val="407751567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26" Type="http://schemas.openxmlformats.org/officeDocument/2006/relationships/image" Target="../media/image45.png"/><Relationship Id="rId39" Type="http://schemas.openxmlformats.org/officeDocument/2006/relationships/image" Target="../media/image56.gif"/><Relationship Id="rId3" Type="http://schemas.openxmlformats.org/officeDocument/2006/relationships/image" Target="../media/image2.png"/><Relationship Id="rId21" Type="http://schemas.openxmlformats.org/officeDocument/2006/relationships/image" Target="../media/image40.jpeg"/><Relationship Id="rId34" Type="http://schemas.openxmlformats.org/officeDocument/2006/relationships/image" Target="../media/image51.jpe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image" Target="../media/image44.png"/><Relationship Id="rId33" Type="http://schemas.openxmlformats.org/officeDocument/2006/relationships/image" Target="../media/image50.png"/><Relationship Id="rId38" Type="http://schemas.openxmlformats.org/officeDocument/2006/relationships/image" Target="../media/image55.png"/><Relationship Id="rId2" Type="http://schemas.openxmlformats.org/officeDocument/2006/relationships/image" Target="../media/image22.png"/><Relationship Id="rId16" Type="http://schemas.openxmlformats.org/officeDocument/2006/relationships/image" Target="../media/image35.png"/><Relationship Id="rId20" Type="http://schemas.openxmlformats.org/officeDocument/2006/relationships/image" Target="../media/image39.png"/><Relationship Id="rId29" Type="http://schemas.openxmlformats.org/officeDocument/2006/relationships/hyperlink" Target="http://www.google.co.uk/url?sa=i&amp;rct=j&amp;q=&amp;esrc=s&amp;source=images&amp;cd=&amp;cad=rja&amp;uact=8&amp;ved=0ahUKEwjGgbD-_KjKAhUFRBQKHblpAFcQjRwIBw&amp;url=http://kempshillwind.org.uk/about/forestry/&amp;bvm=bv.111677986,d.d24&amp;psig=AFQjCNHdTqG1_gfSxC8SCwT2fQjvcvf7UA&amp;ust=1452849683973026" TargetMode="External"/><Relationship Id="rId1" Type="http://schemas.openxmlformats.org/officeDocument/2006/relationships/slideMaster" Target="../slideMasters/slideMaster1.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image" Target="../media/image43.png"/><Relationship Id="rId32" Type="http://schemas.openxmlformats.org/officeDocument/2006/relationships/image" Target="../media/image49.png"/><Relationship Id="rId37" Type="http://schemas.openxmlformats.org/officeDocument/2006/relationships/image" Target="../media/image54.jpeg"/><Relationship Id="rId40" Type="http://schemas.openxmlformats.org/officeDocument/2006/relationships/image" Target="../media/image57.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42.jpeg"/><Relationship Id="rId28" Type="http://schemas.openxmlformats.org/officeDocument/2006/relationships/image" Target="../media/image46.jpeg"/><Relationship Id="rId36" Type="http://schemas.openxmlformats.org/officeDocument/2006/relationships/image" Target="../media/image53.jpeg"/><Relationship Id="rId10" Type="http://schemas.openxmlformats.org/officeDocument/2006/relationships/image" Target="../media/image29.jpeg"/><Relationship Id="rId19" Type="http://schemas.openxmlformats.org/officeDocument/2006/relationships/image" Target="../media/image38.png"/><Relationship Id="rId31" Type="http://schemas.openxmlformats.org/officeDocument/2006/relationships/image" Target="../media/image48.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41.png"/><Relationship Id="rId27" Type="http://schemas.openxmlformats.org/officeDocument/2006/relationships/hyperlink" Target="http://www.google.co.uk/url?sa=i&amp;rct=j&amp;q=&amp;esrc=s&amp;source=images&amp;cd=&amp;cad=rja&amp;uact=8&amp;ved=0ahUKEwidnPuZ_KjKAhWIVRQKHcBPDz0QjRwIBw&amp;url=http://consumercomplaintsnumbers.co.uk/numbers/edf-energy-complaints-0800-051-1643/&amp;psig=AFQjCNGPKrZmRKO2TRtYmN0gVhjvDVhEIg&amp;ust=1452849477471981" TargetMode="External"/><Relationship Id="rId30" Type="http://schemas.openxmlformats.org/officeDocument/2006/relationships/image" Target="../media/image47.jpeg"/><Relationship Id="rId35" Type="http://schemas.openxmlformats.org/officeDocument/2006/relationships/image" Target="../media/image5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pic>
        <p:nvPicPr>
          <p:cNvPr id="2" name="Picture 1" descr="header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419225"/>
          </a:xfrm>
          <a:prstGeom prst="rect">
            <a:avLst/>
          </a:prstGeom>
        </p:spPr>
      </p:pic>
      <p:pic>
        <p:nvPicPr>
          <p:cNvPr id="16" name="Picture 15" descr="Natural-Power-logo-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91880" y="188640"/>
            <a:ext cx="2088232" cy="835292"/>
          </a:xfrm>
          <a:prstGeom prst="rect">
            <a:avLst/>
          </a:prstGeom>
        </p:spPr>
      </p:pic>
      <p:sp>
        <p:nvSpPr>
          <p:cNvPr id="9" name="TextBox 8"/>
          <p:cNvSpPr txBox="1"/>
          <p:nvPr userDrawn="1"/>
        </p:nvSpPr>
        <p:spPr>
          <a:xfrm>
            <a:off x="3743908" y="5104246"/>
            <a:ext cx="1559840" cy="666849"/>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14 MtCO</a:t>
            </a:r>
            <a:r>
              <a:rPr lang="en-GB" sz="2000" b="0" i="0" u="none" strike="noStrike" kern="1200" baseline="33000" dirty="0" smtClean="0">
                <a:solidFill>
                  <a:srgbClr val="401C7E"/>
                </a:solidFill>
                <a:latin typeface="+mn-lt"/>
                <a:ea typeface="+mn-ea"/>
                <a:cs typeface="+mn-cs"/>
              </a:rPr>
              <a:t>2</a:t>
            </a:r>
          </a:p>
          <a:p>
            <a:pPr algn="ctr" rtl="0"/>
            <a:r>
              <a:rPr lang="en-GB" sz="1600" b="0" i="0" u="none" strike="noStrike" kern="1200" baseline="30000" dirty="0" smtClean="0">
                <a:solidFill>
                  <a:srgbClr val="401C7E"/>
                </a:solidFill>
                <a:latin typeface="+mn-lt"/>
                <a:ea typeface="+mn-ea"/>
                <a:cs typeface="+mn-cs"/>
              </a:rPr>
              <a:t>abated annually</a:t>
            </a:r>
          </a:p>
        </p:txBody>
      </p:sp>
      <p:sp>
        <p:nvSpPr>
          <p:cNvPr id="10" name="TextBox 9"/>
          <p:cNvSpPr txBox="1"/>
          <p:nvPr userDrawn="1"/>
        </p:nvSpPr>
        <p:spPr>
          <a:xfrm>
            <a:off x="2141730" y="5118490"/>
            <a:ext cx="1559840" cy="830996"/>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8,965,917</a:t>
            </a:r>
          </a:p>
          <a:p>
            <a:pPr algn="ctr" rtl="0"/>
            <a:r>
              <a:rPr lang="en-GB" sz="1600" b="0" i="0" u="none" strike="noStrike" kern="1200" baseline="30000" dirty="0" smtClean="0">
                <a:solidFill>
                  <a:srgbClr val="401C7E"/>
                </a:solidFill>
                <a:latin typeface="+mn-lt"/>
                <a:ea typeface="+mn-ea"/>
                <a:cs typeface="+mn-cs"/>
              </a:rPr>
              <a:t>equivalent (UK) homes powered</a:t>
            </a:r>
          </a:p>
        </p:txBody>
      </p:sp>
      <p:sp>
        <p:nvSpPr>
          <p:cNvPr id="11" name="TextBox 10"/>
          <p:cNvSpPr txBox="1"/>
          <p:nvPr userDrawn="1"/>
        </p:nvSpPr>
        <p:spPr>
          <a:xfrm>
            <a:off x="539552" y="5118490"/>
            <a:ext cx="1559840" cy="830996"/>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75 GW</a:t>
            </a:r>
          </a:p>
          <a:p>
            <a:pPr algn="ctr" rtl="0"/>
            <a:r>
              <a:rPr lang="en-GB" sz="1600" b="0" i="0" u="none" strike="noStrike" kern="1200" baseline="30000" dirty="0" smtClean="0">
                <a:solidFill>
                  <a:srgbClr val="401C7E"/>
                </a:solidFill>
                <a:latin typeface="+mn-lt"/>
                <a:ea typeface="+mn-ea"/>
                <a:cs typeface="+mn-cs"/>
              </a:rPr>
              <a:t>project experience</a:t>
            </a:r>
          </a:p>
          <a:p>
            <a:pPr algn="ctr" rtl="0"/>
            <a:r>
              <a:rPr lang="en-GB" sz="1600" b="0" i="0" u="none" strike="noStrike" kern="1200" baseline="30000" dirty="0" smtClean="0">
                <a:solidFill>
                  <a:srgbClr val="401C7E"/>
                </a:solidFill>
                <a:latin typeface="+mn-lt"/>
                <a:ea typeface="+mn-ea"/>
                <a:cs typeface="+mn-cs"/>
              </a:rPr>
              <a:t> (and counting)</a:t>
            </a:r>
          </a:p>
        </p:txBody>
      </p:sp>
      <p:sp>
        <p:nvSpPr>
          <p:cNvPr id="12" name="TextBox 11"/>
          <p:cNvSpPr txBox="1"/>
          <p:nvPr userDrawn="1"/>
        </p:nvSpPr>
        <p:spPr>
          <a:xfrm>
            <a:off x="6948264" y="5118490"/>
            <a:ext cx="1559840" cy="686774"/>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32</a:t>
            </a:r>
          </a:p>
          <a:p>
            <a:pPr algn="ctr" rtl="0"/>
            <a:r>
              <a:rPr lang="en-GB" sz="1600" b="0" i="0" u="none" strike="noStrike" kern="1200" baseline="30000" dirty="0" smtClean="0">
                <a:solidFill>
                  <a:srgbClr val="401C7E"/>
                </a:solidFill>
                <a:latin typeface="+mn-lt"/>
                <a:ea typeface="+mn-ea"/>
                <a:cs typeface="+mn-cs"/>
              </a:rPr>
              <a:t>countries of project experience</a:t>
            </a:r>
          </a:p>
        </p:txBody>
      </p:sp>
      <p:sp>
        <p:nvSpPr>
          <p:cNvPr id="13" name="TextBox 12"/>
          <p:cNvSpPr txBox="1"/>
          <p:nvPr userDrawn="1"/>
        </p:nvSpPr>
        <p:spPr>
          <a:xfrm>
            <a:off x="5346086" y="5104246"/>
            <a:ext cx="1559840" cy="666849"/>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330+</a:t>
            </a:r>
          </a:p>
          <a:p>
            <a:pPr algn="ctr" rtl="0"/>
            <a:r>
              <a:rPr lang="en-GB" sz="1600" b="0" i="0" u="none" strike="noStrike" kern="1200" baseline="30000" dirty="0" smtClean="0">
                <a:solidFill>
                  <a:srgbClr val="401C7E"/>
                </a:solidFill>
                <a:latin typeface="+mn-lt"/>
                <a:ea typeface="+mn-ea"/>
                <a:cs typeface="+mn-cs"/>
              </a:rPr>
              <a:t>renewable experts</a:t>
            </a:r>
          </a:p>
        </p:txBody>
      </p:sp>
      <p:sp>
        <p:nvSpPr>
          <p:cNvPr id="17" name="Text Placeholder 1"/>
          <p:cNvSpPr>
            <a:spLocks noGrp="1"/>
          </p:cNvSpPr>
          <p:nvPr>
            <p:ph type="body" sz="quarter" idx="11" hasCustomPrompt="1"/>
          </p:nvPr>
        </p:nvSpPr>
        <p:spPr>
          <a:xfrm>
            <a:off x="251520" y="2492896"/>
            <a:ext cx="8640959" cy="648072"/>
          </a:xfrm>
          <a:prstGeom prst="rect">
            <a:avLst/>
          </a:prstGeom>
        </p:spPr>
        <p:txBody>
          <a:bodyPr/>
          <a:lstStyle>
            <a:lvl1pPr marL="0" indent="0" algn="ctr">
              <a:buNone/>
              <a:defRPr sz="2000">
                <a:solidFill>
                  <a:schemeClr val="tx1">
                    <a:lumMod val="60000"/>
                    <a:lumOff val="40000"/>
                  </a:schemeClr>
                </a:solidFill>
              </a:defRPr>
            </a:lvl1pPr>
          </a:lstStyle>
          <a:p>
            <a:pPr eaLnBrk="1" hangingPunct="1">
              <a:defRPr/>
            </a:pPr>
            <a:r>
              <a:rPr lang="en-US" dirty="0" smtClean="0"/>
              <a:t>Subheading</a:t>
            </a:r>
            <a:endParaRPr lang="en-US" dirty="0"/>
          </a:p>
        </p:txBody>
      </p:sp>
      <p:sp>
        <p:nvSpPr>
          <p:cNvPr id="18" name="Text Placeholder 6"/>
          <p:cNvSpPr>
            <a:spLocks noGrp="1"/>
          </p:cNvSpPr>
          <p:nvPr>
            <p:ph type="body" sz="quarter" idx="13" hasCustomPrompt="1"/>
          </p:nvPr>
        </p:nvSpPr>
        <p:spPr>
          <a:xfrm>
            <a:off x="251520" y="3645024"/>
            <a:ext cx="8640960" cy="1008112"/>
          </a:xfrm>
          <a:prstGeom prst="rect">
            <a:avLst/>
          </a:prstGeom>
        </p:spPr>
        <p:txBody>
          <a:bodyPr vert="horz"/>
          <a:lstStyle>
            <a:lvl1pPr marL="0" indent="0" algn="ctr">
              <a:lnSpc>
                <a:spcPct val="120000"/>
              </a:lnSpc>
              <a:buNone/>
              <a:defRPr sz="1400">
                <a:solidFill>
                  <a:schemeClr val="bg1">
                    <a:lumMod val="65000"/>
                  </a:schemeClr>
                </a:solidFill>
              </a:defRPr>
            </a:lvl1pPr>
          </a:lstStyle>
          <a:p>
            <a:pPr lvl="0"/>
            <a:r>
              <a:rPr lang="en-US" dirty="0" smtClean="0"/>
              <a:t>Presenter</a:t>
            </a:r>
          </a:p>
          <a:p>
            <a:pPr lvl="0"/>
            <a:r>
              <a:rPr lang="en-US" dirty="0" smtClean="0"/>
              <a:t>Venue</a:t>
            </a:r>
          </a:p>
          <a:p>
            <a:pPr lvl="0"/>
            <a:fld id="{A1597D96-C643-AA4C-97B1-0F955D6EF124}" type="datetime3">
              <a:rPr lang="en-GB" smtClean="0"/>
              <a:pPr lvl="0"/>
              <a:t>28 September, 2016</a:t>
            </a:fld>
            <a:endParaRPr lang="en-US" dirty="0"/>
          </a:p>
        </p:txBody>
      </p:sp>
      <p:cxnSp>
        <p:nvCxnSpPr>
          <p:cNvPr id="19" name="Straight Connector 18"/>
          <p:cNvCxnSpPr/>
          <p:nvPr userDrawn="1"/>
        </p:nvCxnSpPr>
        <p:spPr>
          <a:xfrm>
            <a:off x="179512" y="3573016"/>
            <a:ext cx="8784976"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0" name="Text Placeholder 1"/>
          <p:cNvSpPr>
            <a:spLocks noGrp="1"/>
          </p:cNvSpPr>
          <p:nvPr>
            <p:ph type="body" sz="quarter" idx="15" hasCustomPrompt="1"/>
          </p:nvPr>
        </p:nvSpPr>
        <p:spPr>
          <a:xfrm>
            <a:off x="251520" y="1412776"/>
            <a:ext cx="8640959" cy="1080120"/>
          </a:xfrm>
          <a:prstGeom prst="rect">
            <a:avLst/>
          </a:prstGeom>
        </p:spPr>
        <p:txBody>
          <a:bodyPr anchor="b"/>
          <a:lstStyle>
            <a:lvl1pPr marL="0" indent="0" algn="ctr">
              <a:buNone/>
              <a:defRPr sz="3200">
                <a:solidFill>
                  <a:schemeClr val="tx1"/>
                </a:solidFill>
              </a:defRPr>
            </a:lvl1pPr>
          </a:lstStyle>
          <a:p>
            <a:pPr eaLnBrk="1" hangingPunct="1">
              <a:defRPr/>
            </a:pPr>
            <a:r>
              <a:rPr lang="en-US" dirty="0" smtClean="0"/>
              <a:t>Heading</a:t>
            </a:r>
          </a:p>
        </p:txBody>
      </p:sp>
      <p:sp>
        <p:nvSpPr>
          <p:cNvPr id="21" name="Text Placeholder 1"/>
          <p:cNvSpPr>
            <a:spLocks noGrp="1"/>
          </p:cNvSpPr>
          <p:nvPr>
            <p:ph type="body" sz="quarter" idx="16" hasCustomPrompt="1"/>
          </p:nvPr>
        </p:nvSpPr>
        <p:spPr>
          <a:xfrm>
            <a:off x="251520" y="3140968"/>
            <a:ext cx="8640959" cy="360040"/>
          </a:xfrm>
          <a:prstGeom prst="rect">
            <a:avLst/>
          </a:prstGeom>
        </p:spPr>
        <p:txBody>
          <a:bodyPr/>
          <a:lstStyle>
            <a:lvl1pPr marL="0" indent="0" algn="ctr">
              <a:buNone/>
              <a:defRPr sz="1800">
                <a:solidFill>
                  <a:srgbClr val="FF0000"/>
                </a:solidFill>
              </a:defRPr>
            </a:lvl1pPr>
          </a:lstStyle>
          <a:p>
            <a:pPr eaLnBrk="1" hangingPunct="1">
              <a:defRPr/>
            </a:pPr>
            <a:r>
              <a:rPr lang="en-US" dirty="0" smtClean="0"/>
              <a:t>Commercial – IN CONFIDENCE</a:t>
            </a:r>
            <a:endParaRPr lang="en-US" dirty="0"/>
          </a:p>
        </p:txBody>
      </p:sp>
    </p:spTree>
    <p:extLst>
      <p:ext uri="{BB962C8B-B14F-4D97-AF65-F5344CB8AC3E}">
        <p14:creationId xmlns:p14="http://schemas.microsoft.com/office/powerpoint/2010/main" val="22468577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8_clients logos">
    <p:spTree>
      <p:nvGrpSpPr>
        <p:cNvPr id="1" name=""/>
        <p:cNvGrpSpPr/>
        <p:nvPr/>
      </p:nvGrpSpPr>
      <p:grpSpPr>
        <a:xfrm>
          <a:off x="0" y="0"/>
          <a:ext cx="0" cy="0"/>
          <a:chOff x="0" y="0"/>
          <a:chExt cx="0" cy="0"/>
        </a:xfrm>
      </p:grpSpPr>
      <p:pic>
        <p:nvPicPr>
          <p:cNvPr id="112"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04" y="764704"/>
            <a:ext cx="3781654" cy="3167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successes</a:t>
            </a:r>
            <a:endParaRPr lang="en-US" dirty="0"/>
          </a:p>
        </p:txBody>
      </p:sp>
      <p:sp>
        <p:nvSpPr>
          <p:cNvPr id="15"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clients</a:t>
            </a:r>
            <a:endParaRPr lang="en-US" dirty="0"/>
          </a:p>
        </p:txBody>
      </p:sp>
      <p:pic>
        <p:nvPicPr>
          <p:cNvPr id="17" name="Picture 16" descr="Natural Power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49"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50"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9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084168" y="3429000"/>
            <a:ext cx="911498" cy="90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7"/>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059832" y="3789040"/>
            <a:ext cx="1381125"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 name="TextBox 93"/>
          <p:cNvSpPr txBox="1">
            <a:spLocks noChangeArrowheads="1"/>
          </p:cNvSpPr>
          <p:nvPr userDrawn="1"/>
        </p:nvSpPr>
        <p:spPr bwMode="auto">
          <a:xfrm>
            <a:off x="1952626" y="5544613"/>
            <a:ext cx="19018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800" dirty="0">
                <a:solidFill>
                  <a:srgbClr val="FFFFFE"/>
                </a:solidFill>
                <a:latin typeface="Calibri" charset="0"/>
              </a:rPr>
              <a:t>Note: See appendix for a more extensive client</a:t>
            </a:r>
            <a:r>
              <a:rPr lang="en-US" altLang="ja-JP" sz="800" dirty="0">
                <a:solidFill>
                  <a:srgbClr val="FFFFFE"/>
                </a:solidFill>
                <a:latin typeface="Calibri" charset="0"/>
              </a:rPr>
              <a:t> list</a:t>
            </a:r>
          </a:p>
        </p:txBody>
      </p:sp>
      <p:pic>
        <p:nvPicPr>
          <p:cNvPr id="95"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884368" y="2348880"/>
            <a:ext cx="955675" cy="349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5"/>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220072" y="1484784"/>
            <a:ext cx="998855" cy="44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2"/>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7814911" y="3429000"/>
            <a:ext cx="1336040" cy="41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2"/>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6948264" y="2564904"/>
            <a:ext cx="743531" cy="878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057620" y="764704"/>
            <a:ext cx="1137901" cy="504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30"/>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5292080" y="2204864"/>
            <a:ext cx="1271016"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Picture 25"/>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907704" y="4077072"/>
            <a:ext cx="1282446" cy="617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660232" y="1556792"/>
            <a:ext cx="903291" cy="639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Picture 9"/>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159672" y="5066312"/>
            <a:ext cx="1711077" cy="39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20"/>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740352" y="2996952"/>
            <a:ext cx="6604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Picture 3"/>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4355976" y="3573016"/>
            <a:ext cx="1135380" cy="643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7" name="Picture 4"/>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7380312" y="4005064"/>
            <a:ext cx="136842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8" name="Picture 5"/>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2411760" y="5085184"/>
            <a:ext cx="1981200" cy="462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9" name="Picture 6"/>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3491880" y="5661248"/>
            <a:ext cx="1347216" cy="594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0" name="Picture 7"/>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7812360" y="1484784"/>
            <a:ext cx="1018101" cy="693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1" name="Picture 110"/>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740352" y="5589240"/>
            <a:ext cx="813816" cy="388620"/>
          </a:xfrm>
          <a:prstGeom prst="rect">
            <a:avLst/>
          </a:prstGeom>
        </p:spPr>
      </p:pic>
      <p:pic>
        <p:nvPicPr>
          <p:cNvPr id="113" name="Picture 3"/>
          <p:cNvPicPr>
            <a:picLocks noChangeAspect="1" noChangeArrowheads="1"/>
          </p:cNvPicPr>
          <p:nvPr userDrawn="1"/>
        </p:nvPicPr>
        <p:blipFill>
          <a:blip r:embed="rId22" cstate="print">
            <a:extLst>
              <a:ext uri="{28A0092B-C50C-407E-A947-70E740481C1C}">
                <a14:useLocalDpi xmlns:a14="http://schemas.microsoft.com/office/drawing/2010/main" val="0"/>
              </a:ext>
            </a:extLst>
          </a:blip>
          <a:srcRect/>
          <a:stretch>
            <a:fillRect/>
          </a:stretch>
        </p:blipFill>
        <p:spPr bwMode="auto">
          <a:xfrm>
            <a:off x="1979712" y="5805264"/>
            <a:ext cx="1069543" cy="375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Picture 113"/>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20882" y="5391874"/>
            <a:ext cx="1542288" cy="502412"/>
          </a:xfrm>
          <a:prstGeom prst="rect">
            <a:avLst/>
          </a:prstGeom>
        </p:spPr>
      </p:pic>
      <p:pic>
        <p:nvPicPr>
          <p:cNvPr id="115" name="Picture 4"/>
          <p:cNvPicPr>
            <a:picLocks noChangeAspect="1" noChangeArrowheads="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251520" y="4797152"/>
            <a:ext cx="1684020" cy="39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 name="Picture 5"/>
          <p:cNvPicPr>
            <a:picLocks noChangeAspect="1" noChangeArrowheads="1"/>
          </p:cNvPicPr>
          <p:nvPr userDrawn="1"/>
        </p:nvPicPr>
        <p:blipFill>
          <a:blip r:embed="rId25" cstate="print">
            <a:extLst>
              <a:ext uri="{28A0092B-C50C-407E-A947-70E740481C1C}">
                <a14:useLocalDpi xmlns:a14="http://schemas.microsoft.com/office/drawing/2010/main" val="0"/>
              </a:ext>
            </a:extLst>
          </a:blip>
          <a:srcRect/>
          <a:stretch>
            <a:fillRect/>
          </a:stretch>
        </p:blipFill>
        <p:spPr bwMode="auto">
          <a:xfrm>
            <a:off x="3563888" y="2780928"/>
            <a:ext cx="1416954" cy="684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 name="Picture 2" descr="C:\Users\HollyH\Pictures\SunEdlogo.png"/>
          <p:cNvPicPr>
            <a:picLocks noChangeAspect="1" noChangeArrowheads="1"/>
          </p:cNvPicPr>
          <p:nvPr userDrawn="1"/>
        </p:nvPicPr>
        <p:blipFill>
          <a:blip r:embed="rId26" cstate="print">
            <a:extLst>
              <a:ext uri="{28A0092B-C50C-407E-A947-70E740481C1C}">
                <a14:useLocalDpi xmlns:a14="http://schemas.microsoft.com/office/drawing/2010/main" val="0"/>
              </a:ext>
            </a:extLst>
          </a:blip>
          <a:srcRect/>
          <a:stretch>
            <a:fillRect/>
          </a:stretch>
        </p:blipFill>
        <p:spPr bwMode="auto">
          <a:xfrm>
            <a:off x="179512" y="4077072"/>
            <a:ext cx="15240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4" descr="http://consumercomplaintsnumbers.co.uk/wp-content/uploads/2014/08/edf-complaints-2.jpg">
            <a:hlinkClick r:id="rId27"/>
          </p:cNvPr>
          <p:cNvPicPr>
            <a:picLocks noChangeAspect="1" noChangeArrowheads="1"/>
          </p:cNvPicPr>
          <p:nvPr userDrawn="1"/>
        </p:nvPicPr>
        <p:blipFill>
          <a:blip r:embed="rId28" cstate="print">
            <a:extLst>
              <a:ext uri="{28A0092B-C50C-407E-A947-70E740481C1C}">
                <a14:useLocalDpi xmlns:a14="http://schemas.microsoft.com/office/drawing/2010/main" val="0"/>
              </a:ext>
            </a:extLst>
          </a:blip>
          <a:srcRect/>
          <a:stretch>
            <a:fillRect/>
          </a:stretch>
        </p:blipFill>
        <p:spPr bwMode="auto">
          <a:xfrm>
            <a:off x="5796136" y="2636912"/>
            <a:ext cx="1136618" cy="737769"/>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6" descr="http://kempshillwind.org.uk/files/2014/01/SW_Logo_Process.jpg">
            <a:hlinkClick r:id="rId29"/>
          </p:cNvPr>
          <p:cNvPicPr>
            <a:picLocks noChangeAspect="1" noChangeArrowheads="1"/>
          </p:cNvPicPr>
          <p:nvPr userDrawn="1"/>
        </p:nvPicPr>
        <p:blipFill>
          <a:blip r:embed="rId30" cstate="print">
            <a:extLst>
              <a:ext uri="{28A0092B-C50C-407E-A947-70E740481C1C}">
                <a14:useLocalDpi xmlns:a14="http://schemas.microsoft.com/office/drawing/2010/main" val="0"/>
              </a:ext>
            </a:extLst>
          </a:blip>
          <a:srcRect/>
          <a:stretch>
            <a:fillRect/>
          </a:stretch>
        </p:blipFill>
        <p:spPr bwMode="auto">
          <a:xfrm>
            <a:off x="3347864" y="4653136"/>
            <a:ext cx="1374140" cy="324797"/>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9"/>
          <p:cNvPicPr>
            <a:picLocks noChangeAspect="1" noChangeArrowheads="1"/>
          </p:cNvPicPr>
          <p:nvPr userDrawn="1"/>
        </p:nvPicPr>
        <p:blipFill>
          <a:blip r:embed="rId31" cstate="print">
            <a:extLst>
              <a:ext uri="{28A0092B-C50C-407E-A947-70E740481C1C}">
                <a14:useLocalDpi xmlns:a14="http://schemas.microsoft.com/office/drawing/2010/main" val="0"/>
              </a:ext>
            </a:extLst>
          </a:blip>
          <a:srcRect/>
          <a:stretch>
            <a:fillRect/>
          </a:stretch>
        </p:blipFill>
        <p:spPr bwMode="auto">
          <a:xfrm>
            <a:off x="5220072" y="4725144"/>
            <a:ext cx="1568283" cy="54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 name="Picture 120"/>
          <p:cNvPicPr>
            <a:picLocks noChangeAspect="1" noChangeArrowheads="1"/>
          </p:cNvPicPr>
          <p:nvPr userDrawn="1"/>
        </p:nvPicPr>
        <p:blipFill>
          <a:blip r:embed="rId32" cstate="print">
            <a:extLst>
              <a:ext uri="{28A0092B-C50C-407E-A947-70E740481C1C}">
                <a14:useLocalDpi xmlns:a14="http://schemas.microsoft.com/office/drawing/2010/main" val="0"/>
              </a:ext>
            </a:extLst>
          </a:blip>
          <a:srcRect/>
          <a:stretch>
            <a:fillRect/>
          </a:stretch>
        </p:blipFill>
        <p:spPr bwMode="auto">
          <a:xfrm>
            <a:off x="4932040" y="5445224"/>
            <a:ext cx="1636835" cy="304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 name="Picture 3"/>
          <p:cNvPicPr>
            <a:picLocks noChangeAspect="1" noChangeArrowheads="1"/>
          </p:cNvPicPr>
          <p:nvPr userDrawn="1"/>
        </p:nvPicPr>
        <p:blipFill>
          <a:blip r:embed="rId33" cstate="print">
            <a:extLst>
              <a:ext uri="{28A0092B-C50C-407E-A947-70E740481C1C}">
                <a14:useLocalDpi xmlns:a14="http://schemas.microsoft.com/office/drawing/2010/main" val="0"/>
              </a:ext>
            </a:extLst>
          </a:blip>
          <a:srcRect/>
          <a:stretch>
            <a:fillRect/>
          </a:stretch>
        </p:blipFill>
        <p:spPr bwMode="auto">
          <a:xfrm>
            <a:off x="5220072" y="2708920"/>
            <a:ext cx="558800" cy="712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 name="Picture 4"/>
          <p:cNvPicPr>
            <a:picLocks noChangeAspect="1" noChangeArrowheads="1"/>
          </p:cNvPicPr>
          <p:nvPr userDrawn="1"/>
        </p:nvPicPr>
        <p:blipFill>
          <a:blip r:embed="rId34" cstate="print">
            <a:extLst>
              <a:ext uri="{28A0092B-C50C-407E-A947-70E740481C1C}">
                <a14:useLocalDpi xmlns:a14="http://schemas.microsoft.com/office/drawing/2010/main" val="0"/>
              </a:ext>
            </a:extLst>
          </a:blip>
          <a:srcRect/>
          <a:stretch>
            <a:fillRect/>
          </a:stretch>
        </p:blipFill>
        <p:spPr bwMode="auto">
          <a:xfrm>
            <a:off x="3954840" y="836712"/>
            <a:ext cx="1353820" cy="36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 name="Picture 5"/>
          <p:cNvPicPr>
            <a:picLocks noChangeAspect="1" noChangeArrowheads="1"/>
          </p:cNvPicPr>
          <p:nvPr userDrawn="1"/>
        </p:nvPicPr>
        <p:blipFill>
          <a:blip r:embed="rId35" cstate="print">
            <a:extLst>
              <a:ext uri="{28A0092B-C50C-407E-A947-70E740481C1C}">
                <a14:useLocalDpi xmlns:a14="http://schemas.microsoft.com/office/drawing/2010/main" val="0"/>
              </a:ext>
            </a:extLst>
          </a:blip>
          <a:srcRect/>
          <a:stretch>
            <a:fillRect/>
          </a:stretch>
        </p:blipFill>
        <p:spPr bwMode="auto">
          <a:xfrm>
            <a:off x="7937527" y="875229"/>
            <a:ext cx="685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 name="Picture 6"/>
          <p:cNvPicPr>
            <a:picLocks noChangeAspect="1" noChangeArrowheads="1"/>
          </p:cNvPicPr>
          <p:nvPr userDrawn="1"/>
        </p:nvPicPr>
        <p:blipFill>
          <a:blip r:embed="rId36" cstate="print">
            <a:extLst>
              <a:ext uri="{28A0092B-C50C-407E-A947-70E740481C1C}">
                <a14:useLocalDpi xmlns:a14="http://schemas.microsoft.com/office/drawing/2010/main" val="0"/>
              </a:ext>
            </a:extLst>
          </a:blip>
          <a:srcRect/>
          <a:stretch>
            <a:fillRect/>
          </a:stretch>
        </p:blipFill>
        <p:spPr bwMode="auto">
          <a:xfrm>
            <a:off x="5868144" y="5877272"/>
            <a:ext cx="1333500" cy="289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6" name="Picture 8" descr="http://ecume-montpellier.fr/images/MASS/logos/edf.JPG"/>
          <p:cNvPicPr>
            <a:picLocks noChangeAspect="1" noChangeArrowheads="1"/>
          </p:cNvPicPr>
          <p:nvPr userDrawn="1"/>
        </p:nvPicPr>
        <p:blipFill>
          <a:blip r:embed="rId37" cstate="print">
            <a:extLst>
              <a:ext uri="{28A0092B-C50C-407E-A947-70E740481C1C}">
                <a14:useLocalDpi xmlns:a14="http://schemas.microsoft.com/office/drawing/2010/main" val="0"/>
              </a:ext>
            </a:extLst>
          </a:blip>
          <a:srcRect/>
          <a:stretch>
            <a:fillRect/>
          </a:stretch>
        </p:blipFill>
        <p:spPr bwMode="auto">
          <a:xfrm>
            <a:off x="3851920" y="1484784"/>
            <a:ext cx="920883" cy="35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7" name="Picture 4" descr="http://www.reunionpower.com/rplogo4.gif"/>
          <p:cNvPicPr>
            <a:picLocks noChangeAspect="1" noChangeArrowheads="1"/>
          </p:cNvPicPr>
          <p:nvPr userDrawn="1"/>
        </p:nvPicPr>
        <p:blipFill>
          <a:blip r:embed="rId38" cstate="print">
            <a:extLst>
              <a:ext uri="{28A0092B-C50C-407E-A947-70E740481C1C}">
                <a14:useLocalDpi xmlns:a14="http://schemas.microsoft.com/office/drawing/2010/main" val="0"/>
              </a:ext>
            </a:extLst>
          </a:blip>
          <a:srcRect/>
          <a:stretch>
            <a:fillRect/>
          </a:stretch>
        </p:blipFill>
        <p:spPr bwMode="auto">
          <a:xfrm>
            <a:off x="4355976" y="2132856"/>
            <a:ext cx="548640" cy="48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 name="Picture 127"/>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23488" y="4659347"/>
            <a:ext cx="1312953" cy="342509"/>
          </a:xfrm>
          <a:prstGeom prst="rect">
            <a:avLst/>
          </a:prstGeom>
        </p:spPr>
      </p:pic>
      <p:pic>
        <p:nvPicPr>
          <p:cNvPr id="129" name="Picture 128" descr="logo_Energiekontor.png"/>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4788024" y="4221088"/>
            <a:ext cx="1939073" cy="432048"/>
          </a:xfrm>
          <a:prstGeom prst="rect">
            <a:avLst/>
          </a:prstGeom>
        </p:spPr>
      </p:pic>
    </p:spTree>
    <p:extLst>
      <p:ext uri="{BB962C8B-B14F-4D97-AF65-F5344CB8AC3E}">
        <p14:creationId xmlns:p14="http://schemas.microsoft.com/office/powerpoint/2010/main" val="349199459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9_worldwide offices">
    <p:spTree>
      <p:nvGrpSpPr>
        <p:cNvPr id="1" name=""/>
        <p:cNvGrpSpPr/>
        <p:nvPr/>
      </p:nvGrpSpPr>
      <p:grpSpPr>
        <a:xfrm>
          <a:off x="0" y="0"/>
          <a:ext cx="0" cy="0"/>
          <a:chOff x="0" y="0"/>
          <a:chExt cx="0" cy="0"/>
        </a:xfrm>
      </p:grpSpPr>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worldwide offices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8" name="Picture 17"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4" name="Straight Connector 23"/>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1"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2" name="Picture 1" descr="NP-Office-Map_LIV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62228"/>
            <a:ext cx="9144000" cy="5760720"/>
          </a:xfrm>
          <a:prstGeom prst="rect">
            <a:avLst/>
          </a:prstGeom>
        </p:spPr>
      </p:pic>
    </p:spTree>
    <p:extLst>
      <p:ext uri="{BB962C8B-B14F-4D97-AF65-F5344CB8AC3E}">
        <p14:creationId xmlns:p14="http://schemas.microsoft.com/office/powerpoint/2010/main" val="15796094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 - text - left aligne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07504" y="836712"/>
            <a:ext cx="8856984" cy="5472607"/>
          </a:xfrm>
          <a:prstGeom prst="rect">
            <a:avLst/>
          </a:prstGeom>
        </p:spPr>
        <p:txBody>
          <a:bodyPr vert="horz"/>
          <a:lstStyle>
            <a:lvl1pPr marL="342900" indent="-342900" algn="l">
              <a:buSzPct val="90000"/>
              <a:buFont typeface="Arial" pitchFamily="34" charset="0"/>
              <a:buNone/>
              <a:defRPr sz="1200">
                <a:solidFill>
                  <a:schemeClr val="tx1"/>
                </a:solidFill>
              </a:defRPr>
            </a:lvl1pPr>
            <a:lvl2pPr marL="800100" indent="-342900" algn="ctr">
              <a:buSzPct val="90000"/>
              <a:buFont typeface="Arial" pitchFamily="34" charset="0"/>
              <a:buNone/>
              <a:defRPr sz="1400">
                <a:solidFill>
                  <a:srgbClr val="5A5A59"/>
                </a:solidFill>
              </a:defRPr>
            </a:lvl2pPr>
          </a:lstStyle>
          <a:p>
            <a:pPr lvl="0"/>
            <a:r>
              <a:rPr lang="en-US" smtClean="0"/>
              <a:t>Click to edit Master text styles</a:t>
            </a:r>
          </a:p>
          <a:p>
            <a:pPr lvl="1"/>
            <a:r>
              <a:rPr lang="en-US" smtClean="0"/>
              <a:t>Second level</a:t>
            </a:r>
          </a:p>
        </p:txBody>
      </p:sp>
      <p:sp>
        <p:nvSpPr>
          <p:cNvPr id="14" name="Title 2"/>
          <p:cNvSpPr>
            <a:spLocks noGrp="1"/>
          </p:cNvSpPr>
          <p:nvPr>
            <p:ph type="title" hasCustomPrompt="1"/>
          </p:nvPr>
        </p:nvSpPr>
        <p:spPr>
          <a:xfrm>
            <a:off x="107504" y="28373"/>
            <a:ext cx="7344816" cy="376291"/>
          </a:xfrm>
          <a:prstGeom prst="rect">
            <a:avLst/>
          </a:prstGeom>
        </p:spPr>
        <p:txBody>
          <a:bodyPr vert="horz">
            <a:normAutofit/>
          </a:bodyPr>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5" y="416863"/>
            <a:ext cx="7344816"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2"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1365262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 - text - centre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07504" y="836712"/>
            <a:ext cx="8856984" cy="5472607"/>
          </a:xfrm>
          <a:prstGeom prst="rect">
            <a:avLst/>
          </a:prstGeom>
        </p:spPr>
        <p:txBody>
          <a:bodyPr vert="horz"/>
          <a:lstStyle>
            <a:lvl1pPr marL="342900" indent="-342900" algn="ctr">
              <a:buSzPct val="90000"/>
              <a:buFont typeface="Arial" pitchFamily="34" charset="0"/>
              <a:buNone/>
              <a:defRPr sz="1200">
                <a:solidFill>
                  <a:schemeClr val="tx1"/>
                </a:solidFill>
              </a:defRPr>
            </a:lvl1pPr>
            <a:lvl2pPr marL="800100" indent="-342900" algn="ctr">
              <a:buSzPct val="90000"/>
              <a:buFont typeface="Arial" pitchFamily="34" charset="0"/>
              <a:buNone/>
              <a:defRPr sz="1400">
                <a:solidFill>
                  <a:srgbClr val="5A5A59"/>
                </a:solidFill>
              </a:defRPr>
            </a:lvl2pPr>
          </a:lstStyle>
          <a:p>
            <a:pPr lvl="0"/>
            <a:r>
              <a:rPr lang="en-US" smtClean="0"/>
              <a:t>Click to edit Master text styles</a:t>
            </a:r>
          </a:p>
          <a:p>
            <a:pPr lvl="1"/>
            <a:r>
              <a:rPr lang="en-US" smtClean="0"/>
              <a:t>Second level</a:t>
            </a:r>
          </a:p>
        </p:txBody>
      </p:sp>
      <p:sp>
        <p:nvSpPr>
          <p:cNvPr id="14"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4" y="416863"/>
            <a:ext cx="7344233"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1"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1365262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ontent - Bullet Points">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07504" y="836712"/>
            <a:ext cx="5935959" cy="5472607"/>
          </a:xfrm>
          <a:prstGeom prst="rect">
            <a:avLst/>
          </a:prstGeom>
        </p:spPr>
        <p:txBody>
          <a:bodyPr vert="horz"/>
          <a:lstStyle>
            <a:lvl1pPr marL="342900" indent="-342900">
              <a:buSzPct val="90000"/>
              <a:buFontTx/>
              <a:buBlip>
                <a:blip r:embed="rId2"/>
              </a:buBlip>
              <a:defRPr sz="1600">
                <a:solidFill>
                  <a:srgbClr val="3C3C3B"/>
                </a:solidFill>
              </a:defRPr>
            </a:lvl1pPr>
            <a:lvl2pPr marL="457200" marR="0" indent="0" algn="l" defTabSz="457200" rtl="0" eaLnBrk="1" fontAlgn="auto" latinLnBrk="0" hangingPunct="1">
              <a:lnSpc>
                <a:spcPct val="100000"/>
              </a:lnSpc>
              <a:spcBef>
                <a:spcPct val="20000"/>
              </a:spcBef>
              <a:spcAft>
                <a:spcPts val="0"/>
              </a:spcAft>
              <a:buClrTx/>
              <a:buSzPct val="90000"/>
              <a:buFontTx/>
              <a:buNone/>
              <a:tabLst/>
              <a:defRPr sz="1400">
                <a:solidFill>
                  <a:srgbClr val="5A5A59"/>
                </a:solidFill>
              </a:defRPr>
            </a:lvl2pPr>
            <a:lvl3pPr>
              <a:defRPr sz="1200">
                <a:solidFill>
                  <a:schemeClr val="tx2"/>
                </a:solidFill>
              </a:defRPr>
            </a:lvl3pPr>
            <a:lvl4pPr marL="1600200" indent="0">
              <a:buFontTx/>
              <a:buNone/>
              <a:defRPr sz="1000">
                <a:solidFill>
                  <a:schemeClr val="tx2"/>
                </a:solidFill>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11" name="Picture Placeholder 10"/>
          <p:cNvSpPr>
            <a:spLocks noGrp="1"/>
          </p:cNvSpPr>
          <p:nvPr>
            <p:ph type="pic" sz="quarter" idx="13"/>
          </p:nvPr>
        </p:nvSpPr>
        <p:spPr>
          <a:xfrm>
            <a:off x="6214589" y="836712"/>
            <a:ext cx="2659537" cy="5472608"/>
          </a:xfrm>
          <a:prstGeom prst="rect">
            <a:avLst/>
          </a:prstGeom>
        </p:spPr>
        <p:txBody>
          <a:bodyPr vert="horz"/>
          <a:lstStyle>
            <a:lvl1pPr marL="0" indent="0">
              <a:buNone/>
              <a:defRPr/>
            </a:lvl1pPr>
          </a:lstStyle>
          <a:p>
            <a:r>
              <a:rPr lang="en-US" smtClean="0"/>
              <a:t>Click icon to add picture</a:t>
            </a:r>
            <a:endParaRPr lang="en-US" dirty="0"/>
          </a:p>
        </p:txBody>
      </p:sp>
      <p:sp>
        <p:nvSpPr>
          <p:cNvPr id="14" name="Title 2"/>
          <p:cNvSpPr>
            <a:spLocks noGrp="1"/>
          </p:cNvSpPr>
          <p:nvPr>
            <p:ph type="title" hasCustomPrompt="1"/>
          </p:nvPr>
        </p:nvSpPr>
        <p:spPr>
          <a:xfrm>
            <a:off x="107504" y="28373"/>
            <a:ext cx="7344816" cy="376291"/>
          </a:xfrm>
          <a:prstGeom prst="rect">
            <a:avLst/>
          </a:prstGeom>
        </p:spPr>
        <p:txBody>
          <a:bodyPr vert="horz">
            <a:normAutofit/>
          </a:bodyPr>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4" y="416863"/>
            <a:ext cx="7344233"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2"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1365262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ontent - Image">
    <p:spTree>
      <p:nvGrpSpPr>
        <p:cNvPr id="1" name=""/>
        <p:cNvGrpSpPr/>
        <p:nvPr/>
      </p:nvGrpSpPr>
      <p:grpSpPr>
        <a:xfrm>
          <a:off x="0" y="0"/>
          <a:ext cx="0" cy="0"/>
          <a:chOff x="0" y="0"/>
          <a:chExt cx="0" cy="0"/>
        </a:xfrm>
      </p:grpSpPr>
      <p:sp>
        <p:nvSpPr>
          <p:cNvPr id="7" name="Picture Placeholder 10"/>
          <p:cNvSpPr>
            <a:spLocks noGrp="1"/>
          </p:cNvSpPr>
          <p:nvPr>
            <p:ph type="pic" sz="quarter" idx="13"/>
          </p:nvPr>
        </p:nvSpPr>
        <p:spPr>
          <a:xfrm>
            <a:off x="179512" y="764704"/>
            <a:ext cx="5386597" cy="5544616"/>
          </a:xfrm>
          <a:prstGeom prst="rect">
            <a:avLst/>
          </a:prstGeom>
        </p:spPr>
        <p:txBody>
          <a:bodyPr vert="horz"/>
          <a:lstStyle>
            <a:lvl1pPr marL="0" indent="0">
              <a:buNone/>
              <a:defRPr/>
            </a:lvl1pPr>
          </a:lstStyle>
          <a:p>
            <a:r>
              <a:rPr lang="en-US" smtClean="0"/>
              <a:t>Click icon to add picture</a:t>
            </a:r>
            <a:endParaRPr lang="en-US" dirty="0"/>
          </a:p>
        </p:txBody>
      </p:sp>
      <p:sp>
        <p:nvSpPr>
          <p:cNvPr id="14" name="Text Placeholder 8"/>
          <p:cNvSpPr>
            <a:spLocks noGrp="1"/>
          </p:cNvSpPr>
          <p:nvPr>
            <p:ph type="body" sz="quarter" idx="12"/>
          </p:nvPr>
        </p:nvSpPr>
        <p:spPr>
          <a:xfrm>
            <a:off x="5664076" y="764704"/>
            <a:ext cx="3300412" cy="5544616"/>
          </a:xfrm>
          <a:prstGeom prst="rect">
            <a:avLst/>
          </a:prstGeom>
        </p:spPr>
        <p:txBody>
          <a:bodyPr vert="horz"/>
          <a:lstStyle>
            <a:lvl1pPr marL="342900" indent="-342900">
              <a:buSzPct val="90000"/>
              <a:buFontTx/>
              <a:buBlip>
                <a:blip r:embed="rId2"/>
              </a:buBlip>
              <a:defRPr sz="1800">
                <a:solidFill>
                  <a:srgbClr val="3C3C3B"/>
                </a:solidFill>
              </a:defRPr>
            </a:lvl1pPr>
            <a:lvl2pPr marL="800100" indent="-342900">
              <a:buSzPct val="90000"/>
              <a:buFontTx/>
              <a:buBlip>
                <a:blip r:embed="rId2"/>
              </a:buBlip>
              <a:defRPr sz="1400">
                <a:solidFill>
                  <a:srgbClr val="5A5A59"/>
                </a:solidFill>
              </a:defRPr>
            </a:lvl2pPr>
          </a:lstStyle>
          <a:p>
            <a:pPr lvl="0"/>
            <a:r>
              <a:rPr lang="en-US" smtClean="0"/>
              <a:t>Click to edit Master text styles</a:t>
            </a:r>
          </a:p>
          <a:p>
            <a:pPr lvl="1"/>
            <a:r>
              <a:rPr lang="en-US" smtClean="0"/>
              <a:t>Second level</a:t>
            </a:r>
          </a:p>
        </p:txBody>
      </p:sp>
      <p:sp>
        <p:nvSpPr>
          <p:cNvPr id="13" name="Title 2"/>
          <p:cNvSpPr>
            <a:spLocks noGrp="1"/>
          </p:cNvSpPr>
          <p:nvPr>
            <p:ph type="title" hasCustomPrompt="1"/>
          </p:nvPr>
        </p:nvSpPr>
        <p:spPr>
          <a:xfrm>
            <a:off x="107504" y="28373"/>
            <a:ext cx="7344816" cy="376291"/>
          </a:xfrm>
          <a:prstGeom prst="rect">
            <a:avLst/>
          </a:prstGeom>
        </p:spPr>
        <p:txBody>
          <a:bodyPr vert="horz">
            <a:normAutofit/>
          </a:bodyPr>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4" y="416863"/>
            <a:ext cx="7344233"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5" name="Straight Connector 24"/>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1"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07956370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Services Introduction Slide">
    <p:spTree>
      <p:nvGrpSpPr>
        <p:cNvPr id="1" name=""/>
        <p:cNvGrpSpPr/>
        <p:nvPr/>
      </p:nvGrpSpPr>
      <p:grpSpPr>
        <a:xfrm>
          <a:off x="0" y="0"/>
          <a:ext cx="0" cy="0"/>
          <a:chOff x="0" y="0"/>
          <a:chExt cx="0" cy="0"/>
        </a:xfrm>
      </p:grpSpPr>
      <p:sp>
        <p:nvSpPr>
          <p:cNvPr id="8" name="TextBox 7"/>
          <p:cNvSpPr txBox="1"/>
          <p:nvPr userDrawn="1"/>
        </p:nvSpPr>
        <p:spPr>
          <a:xfrm>
            <a:off x="179512" y="836712"/>
            <a:ext cx="8712967" cy="4801314"/>
          </a:xfrm>
          <a:prstGeom prst="rect">
            <a:avLst/>
          </a:prstGeom>
          <a:noFill/>
        </p:spPr>
        <p:txBody>
          <a:bodyPr wrap="square" rtlCol="0" anchor="t">
            <a:spAutoFit/>
          </a:bodyPr>
          <a:lstStyle/>
          <a:p>
            <a:pPr defTabSz="457200">
              <a:buFont typeface="Arial"/>
              <a:buNone/>
            </a:pPr>
            <a:r>
              <a:rPr lang="en-GB" b="1" dirty="0">
                <a:solidFill>
                  <a:srgbClr val="401C7E"/>
                </a:solidFill>
              </a:rPr>
              <a:t>Analysis</a:t>
            </a:r>
          </a:p>
          <a:p>
            <a:pPr defTabSz="457200">
              <a:buFont typeface="Arial"/>
              <a:buNone/>
            </a:pPr>
            <a:r>
              <a:rPr lang="en-GB" dirty="0">
                <a:solidFill>
                  <a:srgbClr val="3C3C3B"/>
                </a:solidFill>
              </a:rPr>
              <a:t>Finance-grade wind analysis practice</a:t>
            </a:r>
            <a:endParaRPr lang="en-GB" b="1" dirty="0">
              <a:solidFill>
                <a:srgbClr val="F39900"/>
              </a:solidFill>
            </a:endParaRPr>
          </a:p>
          <a:p>
            <a:pPr defTabSz="457200">
              <a:lnSpc>
                <a:spcPct val="200000"/>
              </a:lnSpc>
              <a:buFont typeface="Arial"/>
              <a:buNone/>
            </a:pPr>
            <a:r>
              <a:rPr lang="en-GB" b="1" dirty="0">
                <a:solidFill>
                  <a:srgbClr val="31377B"/>
                </a:solidFill>
              </a:rPr>
              <a:t>Engineering</a:t>
            </a:r>
          </a:p>
          <a:p>
            <a:pPr defTabSz="457200">
              <a:buFont typeface="Arial"/>
              <a:buNone/>
            </a:pPr>
            <a:r>
              <a:rPr lang="en-GB" dirty="0">
                <a:solidFill>
                  <a:srgbClr val="3C3C3B"/>
                </a:solidFill>
              </a:rPr>
              <a:t>Your foundations for a successful project</a:t>
            </a:r>
          </a:p>
          <a:p>
            <a:pPr defTabSz="457200">
              <a:buFont typeface="Lucida Grande"/>
              <a:buNone/>
            </a:pPr>
            <a:endParaRPr lang="en-GB" b="1" dirty="0">
              <a:solidFill>
                <a:srgbClr val="F39900"/>
              </a:solidFill>
            </a:endParaRPr>
          </a:p>
          <a:p>
            <a:pPr defTabSz="457200">
              <a:buFont typeface="Lucida Grande"/>
              <a:buNone/>
            </a:pPr>
            <a:r>
              <a:rPr lang="en-GB" b="1" dirty="0">
                <a:solidFill>
                  <a:srgbClr val="1D4D79"/>
                </a:solidFill>
              </a:rPr>
              <a:t>Planning &amp; Permitting</a:t>
            </a:r>
          </a:p>
          <a:p>
            <a:pPr defTabSz="457200">
              <a:buFont typeface="Lucida Grande"/>
              <a:buNone/>
            </a:pPr>
            <a:r>
              <a:rPr lang="en-GB" dirty="0">
                <a:solidFill>
                  <a:srgbClr val="3C3C3B"/>
                </a:solidFill>
              </a:rPr>
              <a:t>Driving your project to consent and onwards</a:t>
            </a:r>
          </a:p>
          <a:p>
            <a:pPr defTabSz="457200">
              <a:lnSpc>
                <a:spcPct val="200000"/>
              </a:lnSpc>
              <a:buFont typeface="Lucida Grande"/>
              <a:buNone/>
            </a:pPr>
            <a:r>
              <a:rPr lang="en-GB" b="1" dirty="0">
                <a:solidFill>
                  <a:srgbClr val="105E74"/>
                </a:solidFill>
              </a:rPr>
              <a:t>Environmental</a:t>
            </a:r>
          </a:p>
          <a:p>
            <a:pPr defTabSz="457200">
              <a:buFont typeface="Lucida Grande"/>
              <a:buNone/>
            </a:pPr>
            <a:r>
              <a:rPr lang="en-GB" dirty="0">
                <a:solidFill>
                  <a:srgbClr val="3C3C3B"/>
                </a:solidFill>
              </a:rPr>
              <a:t>A natural balance for renewable project success</a:t>
            </a:r>
          </a:p>
          <a:p>
            <a:pPr defTabSz="457200">
              <a:lnSpc>
                <a:spcPct val="200000"/>
              </a:lnSpc>
              <a:buFont typeface="Arial"/>
              <a:buNone/>
            </a:pPr>
            <a:r>
              <a:rPr lang="en-GB" b="1" dirty="0">
                <a:solidFill>
                  <a:srgbClr val="0F706C"/>
                </a:solidFill>
              </a:rPr>
              <a:t>Project Management</a:t>
            </a:r>
          </a:p>
          <a:p>
            <a:pPr defTabSz="457200">
              <a:buFont typeface="Arial"/>
              <a:buNone/>
            </a:pPr>
            <a:r>
              <a:rPr lang="en-GB" dirty="0">
                <a:solidFill>
                  <a:srgbClr val="3C3C3B"/>
                </a:solidFill>
              </a:rPr>
              <a:t>Maximising your wind farm’s potential</a:t>
            </a:r>
          </a:p>
          <a:p>
            <a:pPr defTabSz="457200">
              <a:lnSpc>
                <a:spcPct val="200000"/>
              </a:lnSpc>
              <a:buFont typeface="Arial"/>
              <a:buNone/>
            </a:pPr>
            <a:r>
              <a:rPr lang="en-GB" b="1" dirty="0">
                <a:solidFill>
                  <a:srgbClr val="118062"/>
                </a:solidFill>
              </a:rPr>
              <a:t>Due Diligence</a:t>
            </a:r>
          </a:p>
          <a:p>
            <a:pPr defTabSz="457200">
              <a:buFont typeface="Arial"/>
              <a:buNone/>
            </a:pPr>
            <a:r>
              <a:rPr lang="en-GB" dirty="0">
                <a:solidFill>
                  <a:srgbClr val="3C3C3B"/>
                </a:solidFill>
              </a:rPr>
              <a:t>Expert advice you can bank on</a:t>
            </a:r>
          </a:p>
        </p:txBody>
      </p:sp>
      <p:sp>
        <p:nvSpPr>
          <p:cNvPr id="12"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introduction</a:t>
            </a:r>
            <a:endParaRPr lang="en-US" dirty="0"/>
          </a:p>
        </p:txBody>
      </p:sp>
      <p:sp>
        <p:nvSpPr>
          <p:cNvPr id="13" name="Text Placeholder 21"/>
          <p:cNvSpPr>
            <a:spLocks noGrp="1"/>
          </p:cNvSpPr>
          <p:nvPr>
            <p:ph type="body" sz="quarter" idx="15"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5" name="Picture 14"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17" name="Straight Connector 16"/>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9"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0"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87565010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Dividing Slide">
    <p:spTree>
      <p:nvGrpSpPr>
        <p:cNvPr id="1" name=""/>
        <p:cNvGrpSpPr/>
        <p:nvPr/>
      </p:nvGrpSpPr>
      <p:grpSpPr>
        <a:xfrm>
          <a:off x="0" y="0"/>
          <a:ext cx="0" cy="0"/>
          <a:chOff x="0" y="0"/>
          <a:chExt cx="0" cy="0"/>
        </a:xfrm>
      </p:grpSpPr>
      <p:sp>
        <p:nvSpPr>
          <p:cNvPr id="3" name="Text Placeholder 4"/>
          <p:cNvSpPr>
            <a:spLocks noGrp="1"/>
          </p:cNvSpPr>
          <p:nvPr>
            <p:ph type="body" sz="quarter" idx="10" hasCustomPrompt="1"/>
          </p:nvPr>
        </p:nvSpPr>
        <p:spPr>
          <a:xfrm>
            <a:off x="270002" y="2777982"/>
            <a:ext cx="8603999" cy="396325"/>
          </a:xfrm>
          <a:prstGeom prst="rect">
            <a:avLst/>
          </a:prstGeom>
        </p:spPr>
        <p:txBody>
          <a:bodyPr vert="horz" anchor="ctr" anchorCtr="0"/>
          <a:lstStyle>
            <a:lvl1pPr marL="0" indent="0">
              <a:buNone/>
              <a:defRPr b="0" i="0" cap="none">
                <a:solidFill>
                  <a:srgbClr val="341C65"/>
                </a:solidFill>
              </a:defRPr>
            </a:lvl1pPr>
          </a:lstStyle>
          <a:p>
            <a:pPr lvl="0"/>
            <a:r>
              <a:rPr lang="en-US" dirty="0" smtClean="0"/>
              <a:t>Dividing Slide</a:t>
            </a:r>
            <a:endParaRPr lang="en-US" dirty="0"/>
          </a:p>
        </p:txBody>
      </p:sp>
      <p:sp>
        <p:nvSpPr>
          <p:cNvPr id="4" name="Text Placeholder 6"/>
          <p:cNvSpPr>
            <a:spLocks noGrp="1"/>
          </p:cNvSpPr>
          <p:nvPr>
            <p:ph type="body" sz="quarter" idx="11" hasCustomPrompt="1"/>
          </p:nvPr>
        </p:nvSpPr>
        <p:spPr>
          <a:xfrm>
            <a:off x="270002" y="3287272"/>
            <a:ext cx="8603999" cy="351287"/>
          </a:xfrm>
          <a:prstGeom prst="rect">
            <a:avLst/>
          </a:prstGeom>
        </p:spPr>
        <p:txBody>
          <a:bodyPr vert="horz" tIns="0" bIns="0" anchor="t" anchorCtr="0"/>
          <a:lstStyle>
            <a:lvl1pPr marL="0" indent="0">
              <a:buNone/>
              <a:defRPr sz="1800" cap="none">
                <a:solidFill>
                  <a:srgbClr val="6D6E6D"/>
                </a:solidFill>
              </a:defRPr>
            </a:lvl1pPr>
          </a:lstStyle>
          <a:p>
            <a:pPr lvl="0"/>
            <a:r>
              <a:rPr lang="en-US" dirty="0" smtClean="0"/>
              <a:t>Enter the title of the chapter here</a:t>
            </a:r>
            <a:endParaRPr lang="en-US" dirty="0"/>
          </a:p>
        </p:txBody>
      </p:sp>
      <p:sp>
        <p:nvSpPr>
          <p:cNvPr id="6"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7"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59673195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Onshore Wind">
    <p:spTree>
      <p:nvGrpSpPr>
        <p:cNvPr id="1" name=""/>
        <p:cNvGrpSpPr/>
        <p:nvPr/>
      </p:nvGrpSpPr>
      <p:grpSpPr>
        <a:xfrm>
          <a:off x="0" y="0"/>
          <a:ext cx="0" cy="0"/>
          <a:chOff x="0" y="0"/>
          <a:chExt cx="0" cy="0"/>
        </a:xfrm>
      </p:grpSpPr>
      <p:pic>
        <p:nvPicPr>
          <p:cNvPr id="4" name="Picture 3" descr="01_onshorewin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
        <p:nvSpPr>
          <p:cNvPr id="9" name="Title 2"/>
          <p:cNvSpPr txBox="1">
            <a:spLocks/>
          </p:cNvSpPr>
          <p:nvPr userDrawn="1"/>
        </p:nvSpPr>
        <p:spPr>
          <a:xfrm>
            <a:off x="107504" y="28373"/>
            <a:ext cx="7344816" cy="376291"/>
          </a:xfrm>
          <a:prstGeom prst="rect">
            <a:avLst/>
          </a:prstGeom>
        </p:spPr>
        <p:txBody>
          <a:bodyPr vert="horz"/>
          <a:lstStyle>
            <a:lvl1pPr algn="l" defTabSz="457200" rtl="0" eaLnBrk="1" latinLnBrk="0" hangingPunct="1">
              <a:spcBef>
                <a:spcPct val="0"/>
              </a:spcBef>
              <a:buNone/>
              <a:defRPr sz="2000" b="0" kern="1200">
                <a:solidFill>
                  <a:schemeClr val="tx1"/>
                </a:solidFill>
                <a:latin typeface="+mj-lt"/>
                <a:ea typeface="+mj-ea"/>
                <a:cs typeface="+mj-cs"/>
              </a:defRPr>
            </a:lvl1pPr>
          </a:lstStyle>
          <a:p>
            <a:r>
              <a:rPr lang="en-GB" dirty="0" smtClean="0"/>
              <a:t>Onshore Wind</a:t>
            </a:r>
            <a:endParaRPr lang="en-US" dirty="0"/>
          </a:p>
        </p:txBody>
      </p:sp>
      <p:sp>
        <p:nvSpPr>
          <p:cNvPr id="10" name="Title 2"/>
          <p:cNvSpPr txBox="1">
            <a:spLocks/>
          </p:cNvSpPr>
          <p:nvPr userDrawn="1"/>
        </p:nvSpPr>
        <p:spPr>
          <a:xfrm>
            <a:off x="4860032" y="2405666"/>
            <a:ext cx="4032448" cy="460498"/>
          </a:xfrm>
          <a:prstGeom prst="rect">
            <a:avLst/>
          </a:prstGeom>
        </p:spPr>
        <p:txBody>
          <a:bodyPr vert="horz"/>
          <a:lstStyle>
            <a:lvl1pPr algn="l" defTabSz="457200" rtl="0" eaLnBrk="1" latinLnBrk="0" hangingPunct="1">
              <a:spcBef>
                <a:spcPct val="0"/>
              </a:spcBef>
              <a:buNone/>
              <a:defRPr sz="2800" b="0" kern="1200">
                <a:solidFill>
                  <a:schemeClr val="tx1"/>
                </a:solidFill>
                <a:latin typeface="+mj-lt"/>
                <a:ea typeface="+mj-ea"/>
                <a:cs typeface="+mj-cs"/>
              </a:defRPr>
            </a:lvl1pPr>
          </a:lstStyle>
          <a:p>
            <a:r>
              <a:rPr lang="en-GB" dirty="0" smtClean="0">
                <a:solidFill>
                  <a:schemeClr val="tx1"/>
                </a:solidFill>
              </a:rPr>
              <a:t>Onshore Wind</a:t>
            </a:r>
            <a:endParaRPr lang="en-US" dirty="0">
              <a:solidFill>
                <a:schemeClr val="tx1"/>
              </a:solidFill>
            </a:endParaRPr>
          </a:p>
        </p:txBody>
      </p:sp>
      <p:sp>
        <p:nvSpPr>
          <p:cNvPr id="13" name="TextBox 12"/>
          <p:cNvSpPr txBox="1"/>
          <p:nvPr userDrawn="1"/>
        </p:nvSpPr>
        <p:spPr>
          <a:xfrm>
            <a:off x="4856418" y="3245277"/>
            <a:ext cx="296323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1"/>
                </a:solidFill>
              </a:rPr>
              <a:t>Over 300 experts providing a one stop shop for full lifecycle onshore wind farm portfolios</a:t>
            </a:r>
            <a:endParaRPr lang="en-US" sz="1600" dirty="0" smtClean="0">
              <a:solidFill>
                <a:schemeClr val="accent1"/>
              </a:solidFill>
            </a:endParaRPr>
          </a:p>
          <a:p>
            <a:endParaRPr lang="en-US" dirty="0"/>
          </a:p>
        </p:txBody>
      </p:sp>
    </p:spTree>
    <p:extLst>
      <p:ext uri="{BB962C8B-B14F-4D97-AF65-F5344CB8AC3E}">
        <p14:creationId xmlns:p14="http://schemas.microsoft.com/office/powerpoint/2010/main" val="139401773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Offshore Renewables">
    <p:spTree>
      <p:nvGrpSpPr>
        <p:cNvPr id="1" name=""/>
        <p:cNvGrpSpPr/>
        <p:nvPr/>
      </p:nvGrpSpPr>
      <p:grpSpPr>
        <a:xfrm>
          <a:off x="0" y="0"/>
          <a:ext cx="0" cy="0"/>
          <a:chOff x="0" y="0"/>
          <a:chExt cx="0" cy="0"/>
        </a:xfrm>
      </p:grpSpPr>
      <p:pic>
        <p:nvPicPr>
          <p:cNvPr id="2" name="Picture 1" descr="02_offshorerenewabl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
        <p:nvSpPr>
          <p:cNvPr id="9" name="Title 2"/>
          <p:cNvSpPr txBox="1">
            <a:spLocks/>
          </p:cNvSpPr>
          <p:nvPr userDrawn="1"/>
        </p:nvSpPr>
        <p:spPr>
          <a:xfrm>
            <a:off x="4860032" y="2405666"/>
            <a:ext cx="4032448" cy="460498"/>
          </a:xfrm>
          <a:prstGeom prst="rect">
            <a:avLst/>
          </a:prstGeom>
        </p:spPr>
        <p:txBody>
          <a:bodyPr vert="horz"/>
          <a:lstStyle>
            <a:lvl1pPr algn="l" defTabSz="457200" rtl="0" eaLnBrk="1" latinLnBrk="0" hangingPunct="1">
              <a:spcBef>
                <a:spcPct val="0"/>
              </a:spcBef>
              <a:buNone/>
              <a:defRPr sz="2800" b="0" kern="1200">
                <a:solidFill>
                  <a:schemeClr val="tx1"/>
                </a:solidFill>
                <a:latin typeface="+mj-lt"/>
                <a:ea typeface="+mj-ea"/>
                <a:cs typeface="+mj-cs"/>
              </a:defRPr>
            </a:lvl1pPr>
          </a:lstStyle>
          <a:p>
            <a:r>
              <a:rPr lang="en-GB" dirty="0" smtClean="0">
                <a:solidFill>
                  <a:schemeClr val="tx1"/>
                </a:solidFill>
              </a:rPr>
              <a:t>Offshore Renewables</a:t>
            </a:r>
            <a:endParaRPr lang="en-US" dirty="0">
              <a:solidFill>
                <a:schemeClr val="tx1"/>
              </a:solidFill>
            </a:endParaRPr>
          </a:p>
        </p:txBody>
      </p:sp>
      <p:sp>
        <p:nvSpPr>
          <p:cNvPr id="10" name="TextBox 9"/>
          <p:cNvSpPr txBox="1"/>
          <p:nvPr userDrawn="1"/>
        </p:nvSpPr>
        <p:spPr>
          <a:xfrm>
            <a:off x="4856418" y="3245277"/>
            <a:ext cx="296323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1"/>
                </a:solidFill>
              </a:rPr>
              <a:t>Over 300 experts providing a one stop shop for full lifecycle offshore project services</a:t>
            </a:r>
            <a:endParaRPr lang="en-US" sz="1600" dirty="0" smtClean="0">
              <a:solidFill>
                <a:schemeClr val="accent1"/>
              </a:solidFill>
            </a:endParaRPr>
          </a:p>
          <a:p>
            <a:endParaRPr lang="en-US" dirty="0"/>
          </a:p>
        </p:txBody>
      </p:sp>
    </p:spTree>
    <p:extLst>
      <p:ext uri="{BB962C8B-B14F-4D97-AF65-F5344CB8AC3E}">
        <p14:creationId xmlns:p14="http://schemas.microsoft.com/office/powerpoint/2010/main" val="35765281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_mission&amp;vision">
    <p:spTree>
      <p:nvGrpSpPr>
        <p:cNvPr id="1" name=""/>
        <p:cNvGrpSpPr/>
        <p:nvPr/>
      </p:nvGrpSpPr>
      <p:grpSpPr>
        <a:xfrm>
          <a:off x="0" y="0"/>
          <a:ext cx="0" cy="0"/>
          <a:chOff x="0" y="0"/>
          <a:chExt cx="0" cy="0"/>
        </a:xfrm>
      </p:grpSpPr>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baseline="0"/>
            </a:lvl1pPr>
          </a:lstStyle>
          <a:p>
            <a:r>
              <a:rPr lang="en-GB" dirty="0" smtClean="0"/>
              <a:t>Natural Power’s mission &amp; vision</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sp>
        <p:nvSpPr>
          <p:cNvPr id="2" name="TextBox 1"/>
          <p:cNvSpPr txBox="1"/>
          <p:nvPr userDrawn="1"/>
        </p:nvSpPr>
        <p:spPr>
          <a:xfrm>
            <a:off x="2310418" y="908720"/>
            <a:ext cx="2088232" cy="646331"/>
          </a:xfrm>
          <a:prstGeom prst="rect">
            <a:avLst/>
          </a:prstGeom>
          <a:noFill/>
        </p:spPr>
        <p:txBody>
          <a:bodyPr wrap="square" rtlCol="0">
            <a:spAutoFit/>
          </a:bodyPr>
          <a:lstStyle/>
          <a:p>
            <a:pPr marL="0" indent="0" algn="r">
              <a:lnSpc>
                <a:spcPct val="100000"/>
              </a:lnSpc>
            </a:pPr>
            <a:r>
              <a:rPr lang="en-US" sz="1800" b="1" dirty="0" smtClean="0">
                <a:solidFill>
                  <a:srgbClr val="401C7E"/>
                </a:solidFill>
              </a:rPr>
              <a:t>mission</a:t>
            </a:r>
          </a:p>
          <a:p>
            <a:pPr marL="0" indent="0" algn="r">
              <a:lnSpc>
                <a:spcPct val="100000"/>
              </a:lnSpc>
            </a:pPr>
            <a:r>
              <a:rPr lang="en-US" sz="1800" dirty="0" smtClean="0">
                <a:solidFill>
                  <a:srgbClr val="401C7E"/>
                </a:solidFill>
              </a:rPr>
              <a:t>(why are we here?)</a:t>
            </a:r>
            <a:endParaRPr lang="en-US" sz="1800" b="1" i="1" kern="0" dirty="0" smtClean="0">
              <a:solidFill>
                <a:srgbClr val="341C65"/>
              </a:solidFill>
              <a:cs typeface="Arial"/>
            </a:endParaRPr>
          </a:p>
        </p:txBody>
      </p:sp>
      <p:sp>
        <p:nvSpPr>
          <p:cNvPr id="4" name="TextBox 3"/>
          <p:cNvSpPr txBox="1"/>
          <p:nvPr userDrawn="1"/>
        </p:nvSpPr>
        <p:spPr>
          <a:xfrm>
            <a:off x="3264100" y="4879459"/>
            <a:ext cx="2304256" cy="646331"/>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401C7E"/>
                </a:solidFill>
              </a:rPr>
              <a:t>vision</a:t>
            </a:r>
            <a:endParaRPr lang="en-US" sz="1800" b="0" dirty="0" smtClean="0">
              <a:solidFill>
                <a:srgbClr val="401C7E"/>
              </a:solidFill>
            </a:endParaRPr>
          </a:p>
          <a:p>
            <a:pPr marL="0" marR="0" indent="0" algn="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401C7E"/>
                </a:solidFill>
              </a:rPr>
              <a:t>(where are we going?)</a:t>
            </a:r>
          </a:p>
        </p:txBody>
      </p:sp>
      <p:sp>
        <p:nvSpPr>
          <p:cNvPr id="12"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3"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18" name="Picture 17" descr="Mission-Bubble-Feb16-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6280" y="1643951"/>
            <a:ext cx="3419856" cy="3419856"/>
          </a:xfrm>
          <a:prstGeom prst="rect">
            <a:avLst/>
          </a:prstGeom>
        </p:spPr>
      </p:pic>
      <p:pic>
        <p:nvPicPr>
          <p:cNvPr id="19" name="Picture 18" descr="Vision-Bubble-Feb16-02.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09279" y="1643949"/>
            <a:ext cx="3419856" cy="3419856"/>
          </a:xfrm>
          <a:prstGeom prst="rect">
            <a:avLst/>
          </a:prstGeom>
        </p:spPr>
      </p:pic>
    </p:spTree>
    <p:extLst>
      <p:ext uri="{BB962C8B-B14F-4D97-AF65-F5344CB8AC3E}">
        <p14:creationId xmlns:p14="http://schemas.microsoft.com/office/powerpoint/2010/main" val="410786087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Solar">
    <p:spTree>
      <p:nvGrpSpPr>
        <p:cNvPr id="1" name=""/>
        <p:cNvGrpSpPr/>
        <p:nvPr/>
      </p:nvGrpSpPr>
      <p:grpSpPr>
        <a:xfrm>
          <a:off x="0" y="0"/>
          <a:ext cx="0" cy="0"/>
          <a:chOff x="0" y="0"/>
          <a:chExt cx="0" cy="0"/>
        </a:xfrm>
      </p:grpSpPr>
      <p:sp>
        <p:nvSpPr>
          <p:cNvPr id="12"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Solar</a:t>
            </a:r>
            <a:endParaRPr lang="en-US" dirty="0"/>
          </a:p>
        </p:txBody>
      </p:sp>
      <p:sp>
        <p:nvSpPr>
          <p:cNvPr id="13"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2" name="Picture 1" descr="03_sola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09284663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Hydro">
    <p:spTree>
      <p:nvGrpSpPr>
        <p:cNvPr id="1" name=""/>
        <p:cNvGrpSpPr/>
        <p:nvPr/>
      </p:nvGrpSpPr>
      <p:grpSpPr>
        <a:xfrm>
          <a:off x="0" y="0"/>
          <a:ext cx="0" cy="0"/>
          <a:chOff x="0" y="0"/>
          <a:chExt cx="0" cy="0"/>
        </a:xfrm>
      </p:grpSpPr>
      <p:sp>
        <p:nvSpPr>
          <p:cNvPr id="5"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Hydro power</a:t>
            </a:r>
            <a:endParaRPr lang="en-US" dirty="0"/>
          </a:p>
        </p:txBody>
      </p:sp>
      <p:sp>
        <p:nvSpPr>
          <p:cNvPr id="6"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2" name="Picture 1" descr="04_hydr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98593445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Bioenergy">
    <p:spTree>
      <p:nvGrpSpPr>
        <p:cNvPr id="1" name=""/>
        <p:cNvGrpSpPr/>
        <p:nvPr/>
      </p:nvGrpSpPr>
      <p:grpSpPr>
        <a:xfrm>
          <a:off x="0" y="0"/>
          <a:ext cx="0" cy="0"/>
          <a:chOff x="0" y="0"/>
          <a:chExt cx="0" cy="0"/>
        </a:xfrm>
      </p:grpSpPr>
      <p:sp>
        <p:nvSpPr>
          <p:cNvPr id="5"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Renewable Heat</a:t>
            </a:r>
            <a:endParaRPr lang="en-US" dirty="0"/>
          </a:p>
        </p:txBody>
      </p:sp>
      <p:sp>
        <p:nvSpPr>
          <p:cNvPr id="6"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3" name="Picture 2" descr="05_renewablehea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62636007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Grid &amp; Infrastructure">
    <p:spTree>
      <p:nvGrpSpPr>
        <p:cNvPr id="1" name=""/>
        <p:cNvGrpSpPr/>
        <p:nvPr/>
      </p:nvGrpSpPr>
      <p:grpSpPr>
        <a:xfrm>
          <a:off x="0" y="0"/>
          <a:ext cx="0" cy="0"/>
          <a:chOff x="0" y="0"/>
          <a:chExt cx="0" cy="0"/>
        </a:xfrm>
      </p:grpSpPr>
      <p:sp>
        <p:nvSpPr>
          <p:cNvPr id="5"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Grid &amp; Infrastructure</a:t>
            </a:r>
            <a:endParaRPr lang="en-US" dirty="0"/>
          </a:p>
        </p:txBody>
      </p:sp>
      <p:sp>
        <p:nvSpPr>
          <p:cNvPr id="6"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3" name="Picture 2" descr="06_grid&amp;infrastructur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414544140"/>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easibility">
    <p:spTree>
      <p:nvGrpSpPr>
        <p:cNvPr id="1" name=""/>
        <p:cNvGrpSpPr/>
        <p:nvPr/>
      </p:nvGrpSpPr>
      <p:grpSpPr>
        <a:xfrm>
          <a:off x="0" y="0"/>
          <a:ext cx="0" cy="0"/>
          <a:chOff x="0" y="0"/>
          <a:chExt cx="0" cy="0"/>
        </a:xfrm>
      </p:grpSpPr>
      <p:pic>
        <p:nvPicPr>
          <p:cNvPr id="2" name="Picture 1" descr="01_feasibility.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Feasibility</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14542057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evelopment">
    <p:spTree>
      <p:nvGrpSpPr>
        <p:cNvPr id="1" name=""/>
        <p:cNvGrpSpPr/>
        <p:nvPr/>
      </p:nvGrpSpPr>
      <p:grpSpPr>
        <a:xfrm>
          <a:off x="0" y="0"/>
          <a:ext cx="0" cy="0"/>
          <a:chOff x="0" y="0"/>
          <a:chExt cx="0" cy="0"/>
        </a:xfrm>
      </p:grpSpPr>
      <p:pic>
        <p:nvPicPr>
          <p:cNvPr id="2" name="Picture 1" descr="02_development&amp;pre-c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Development</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06309231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e-Construction">
    <p:spTree>
      <p:nvGrpSpPr>
        <p:cNvPr id="1" name=""/>
        <p:cNvGrpSpPr/>
        <p:nvPr/>
      </p:nvGrpSpPr>
      <p:grpSpPr>
        <a:xfrm>
          <a:off x="0" y="0"/>
          <a:ext cx="0" cy="0"/>
          <a:chOff x="0" y="0"/>
          <a:chExt cx="0" cy="0"/>
        </a:xfrm>
      </p:grpSpPr>
      <p:pic>
        <p:nvPicPr>
          <p:cNvPr id="12" name="Picture 11" descr="02_development&amp;pre-c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Pre-Construction</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26136455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struction">
    <p:spTree>
      <p:nvGrpSpPr>
        <p:cNvPr id="1" name=""/>
        <p:cNvGrpSpPr/>
        <p:nvPr/>
      </p:nvGrpSpPr>
      <p:grpSpPr>
        <a:xfrm>
          <a:off x="0" y="0"/>
          <a:ext cx="0" cy="0"/>
          <a:chOff x="0" y="0"/>
          <a:chExt cx="0" cy="0"/>
        </a:xfrm>
      </p:grpSpPr>
      <p:pic>
        <p:nvPicPr>
          <p:cNvPr id="3" name="Picture 2" descr="03_constructi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5"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Construction</a:t>
            </a:r>
            <a:endParaRPr lang="en-US" dirty="0"/>
          </a:p>
        </p:txBody>
      </p:sp>
      <p:sp>
        <p:nvSpPr>
          <p:cNvPr id="16"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43965649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perations">
    <p:spTree>
      <p:nvGrpSpPr>
        <p:cNvPr id="1" name=""/>
        <p:cNvGrpSpPr/>
        <p:nvPr/>
      </p:nvGrpSpPr>
      <p:grpSpPr>
        <a:xfrm>
          <a:off x="0" y="0"/>
          <a:ext cx="0" cy="0"/>
          <a:chOff x="0" y="0"/>
          <a:chExt cx="0" cy="0"/>
        </a:xfrm>
      </p:grpSpPr>
      <p:pic>
        <p:nvPicPr>
          <p:cNvPr id="3" name="Picture 2" descr="04_post-con&amp;operati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Operations</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47430669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Powering Title Slide">
    <p:spTree>
      <p:nvGrpSpPr>
        <p:cNvPr id="1" name=""/>
        <p:cNvGrpSpPr/>
        <p:nvPr/>
      </p:nvGrpSpPr>
      <p:grpSpPr>
        <a:xfrm>
          <a:off x="0" y="0"/>
          <a:ext cx="0" cy="0"/>
          <a:chOff x="0" y="0"/>
          <a:chExt cx="0" cy="0"/>
        </a:xfrm>
      </p:grpSpPr>
      <p:pic>
        <p:nvPicPr>
          <p:cNvPr id="3" name="Picture 2" descr="05_re-powering.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Re-Powering</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2836932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1_Global Stats">
    <p:spTree>
      <p:nvGrpSpPr>
        <p:cNvPr id="1" name=""/>
        <p:cNvGrpSpPr/>
        <p:nvPr/>
      </p:nvGrpSpPr>
      <p:grpSpPr>
        <a:xfrm>
          <a:off x="0" y="0"/>
          <a:ext cx="0" cy="0"/>
          <a:chOff x="0" y="0"/>
          <a:chExt cx="0" cy="0"/>
        </a:xfrm>
      </p:grpSpPr>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successes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global stats</a:t>
            </a:r>
            <a:endParaRPr lang="en-US" dirty="0"/>
          </a:p>
        </p:txBody>
      </p:sp>
      <p:pic>
        <p:nvPicPr>
          <p:cNvPr id="8" name="Picture 7"/>
          <p:cNvPicPr>
            <a:picLocks noChangeAspect="1"/>
          </p:cNvPicPr>
          <p:nvPr userDrawn="1"/>
        </p:nvPicPr>
        <p:blipFill>
          <a:blip r:embed="rId2" cstate="print"/>
          <a:stretch>
            <a:fillRect/>
          </a:stretch>
        </p:blipFill>
        <p:spPr>
          <a:xfrm>
            <a:off x="3516649" y="3511461"/>
            <a:ext cx="1692000" cy="1692000"/>
          </a:xfrm>
          <a:prstGeom prst="rect">
            <a:avLst/>
          </a:prstGeom>
        </p:spPr>
      </p:pic>
      <p:pic>
        <p:nvPicPr>
          <p:cNvPr id="9" name="Picture 8"/>
          <p:cNvPicPr>
            <a:picLocks noChangeAspect="1"/>
          </p:cNvPicPr>
          <p:nvPr userDrawn="1"/>
        </p:nvPicPr>
        <p:blipFill>
          <a:blip r:embed="rId3" cstate="print"/>
          <a:stretch>
            <a:fillRect/>
          </a:stretch>
        </p:blipFill>
        <p:spPr>
          <a:xfrm>
            <a:off x="5800242" y="3511461"/>
            <a:ext cx="1692000" cy="1692000"/>
          </a:xfrm>
          <a:prstGeom prst="rect">
            <a:avLst/>
          </a:prstGeom>
        </p:spPr>
      </p:pic>
      <p:pic>
        <p:nvPicPr>
          <p:cNvPr id="10" name="Picture 9"/>
          <p:cNvPicPr>
            <a:picLocks noChangeAspect="1"/>
          </p:cNvPicPr>
          <p:nvPr userDrawn="1"/>
        </p:nvPicPr>
        <p:blipFill>
          <a:blip r:embed="rId4" cstate="print"/>
          <a:stretch>
            <a:fillRect/>
          </a:stretch>
        </p:blipFill>
        <p:spPr>
          <a:xfrm>
            <a:off x="1262737" y="1502402"/>
            <a:ext cx="1662317" cy="1662317"/>
          </a:xfrm>
          <a:prstGeom prst="rect">
            <a:avLst/>
          </a:prstGeom>
        </p:spPr>
      </p:pic>
      <p:pic>
        <p:nvPicPr>
          <p:cNvPr id="11" name="Picture 10"/>
          <p:cNvPicPr>
            <a:picLocks noChangeAspect="1"/>
          </p:cNvPicPr>
          <p:nvPr userDrawn="1"/>
        </p:nvPicPr>
        <p:blipFill>
          <a:blip r:embed="rId5" cstate="print"/>
          <a:stretch>
            <a:fillRect/>
          </a:stretch>
        </p:blipFill>
        <p:spPr>
          <a:xfrm>
            <a:off x="5821985" y="1502402"/>
            <a:ext cx="1670257" cy="1670257"/>
          </a:xfrm>
          <a:prstGeom prst="rect">
            <a:avLst/>
          </a:prstGeom>
        </p:spPr>
      </p:pic>
      <p:pic>
        <p:nvPicPr>
          <p:cNvPr id="12" name="Picture 11"/>
          <p:cNvPicPr>
            <a:picLocks noChangeAspect="1"/>
          </p:cNvPicPr>
          <p:nvPr userDrawn="1"/>
        </p:nvPicPr>
        <p:blipFill>
          <a:blip r:embed="rId6" cstate="print"/>
          <a:stretch>
            <a:fillRect/>
          </a:stretch>
        </p:blipFill>
        <p:spPr>
          <a:xfrm>
            <a:off x="1262737" y="3541143"/>
            <a:ext cx="1662318" cy="1662318"/>
          </a:xfrm>
          <a:prstGeom prst="rect">
            <a:avLst/>
          </a:prstGeom>
        </p:spPr>
      </p:pic>
      <p:pic>
        <p:nvPicPr>
          <p:cNvPr id="13" name="Picture 12" descr="Stat-Icons-environ.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512399" y="1475892"/>
            <a:ext cx="1742846" cy="1728903"/>
          </a:xfrm>
          <a:prstGeom prst="rect">
            <a:avLst/>
          </a:prstGeom>
        </p:spPr>
      </p:pic>
      <p:sp>
        <p:nvSpPr>
          <p:cNvPr id="1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
        <p:nvSpPr>
          <p:cNvPr id="2" name="Chord 1"/>
          <p:cNvSpPr/>
          <p:nvPr userDrawn="1"/>
        </p:nvSpPr>
        <p:spPr>
          <a:xfrm>
            <a:off x="1403648" y="1844824"/>
            <a:ext cx="1368152" cy="1152128"/>
          </a:xfrm>
          <a:prstGeom prst="chord">
            <a:avLst>
              <a:gd name="adj1" fmla="val 21199774"/>
              <a:gd name="adj2" fmla="val 112264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hord 13"/>
          <p:cNvSpPr/>
          <p:nvPr userDrawn="1"/>
        </p:nvSpPr>
        <p:spPr>
          <a:xfrm>
            <a:off x="3707904" y="1916832"/>
            <a:ext cx="1368152" cy="1080120"/>
          </a:xfrm>
          <a:prstGeom prst="chord">
            <a:avLst>
              <a:gd name="adj1" fmla="val 21199774"/>
              <a:gd name="adj2" fmla="val 112264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Chord 18"/>
          <p:cNvSpPr/>
          <p:nvPr userDrawn="1"/>
        </p:nvSpPr>
        <p:spPr>
          <a:xfrm>
            <a:off x="6012160" y="1844824"/>
            <a:ext cx="1368152" cy="1152128"/>
          </a:xfrm>
          <a:prstGeom prst="chord">
            <a:avLst>
              <a:gd name="adj1" fmla="val 21199774"/>
              <a:gd name="adj2" fmla="val 112264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Chord 19"/>
          <p:cNvSpPr/>
          <p:nvPr userDrawn="1"/>
        </p:nvSpPr>
        <p:spPr>
          <a:xfrm>
            <a:off x="1403648" y="3789040"/>
            <a:ext cx="1368152" cy="1296144"/>
          </a:xfrm>
          <a:prstGeom prst="chord">
            <a:avLst>
              <a:gd name="adj1" fmla="val 21199774"/>
              <a:gd name="adj2" fmla="val 112264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Chord 20"/>
          <p:cNvSpPr/>
          <p:nvPr userDrawn="1"/>
        </p:nvSpPr>
        <p:spPr>
          <a:xfrm>
            <a:off x="3635896" y="3870049"/>
            <a:ext cx="1440160" cy="1215135"/>
          </a:xfrm>
          <a:prstGeom prst="chord">
            <a:avLst>
              <a:gd name="adj1" fmla="val 21199774"/>
              <a:gd name="adj2" fmla="val 112264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Chord 21"/>
          <p:cNvSpPr/>
          <p:nvPr userDrawn="1"/>
        </p:nvSpPr>
        <p:spPr>
          <a:xfrm>
            <a:off x="6012160" y="3789040"/>
            <a:ext cx="1368152" cy="1296144"/>
          </a:xfrm>
          <a:prstGeom prst="chord">
            <a:avLst>
              <a:gd name="adj1" fmla="val 21199774"/>
              <a:gd name="adj2" fmla="val 112264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92679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2_our services lifecycle">
    <p:spTree>
      <p:nvGrpSpPr>
        <p:cNvPr id="1" name=""/>
        <p:cNvGrpSpPr/>
        <p:nvPr/>
      </p:nvGrpSpPr>
      <p:grpSpPr>
        <a:xfrm>
          <a:off x="0" y="0"/>
          <a:ext cx="0" cy="0"/>
          <a:chOff x="0" y="0"/>
          <a:chExt cx="0" cy="0"/>
        </a:xfrm>
      </p:grpSpPr>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what we do</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our services</a:t>
            </a:r>
            <a:endParaRPr lang="en-US" dirty="0"/>
          </a:p>
        </p:txBody>
      </p:sp>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3" name="Picture 2" descr="Services3.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9150" y="587063"/>
            <a:ext cx="10394851" cy="5669402"/>
          </a:xfrm>
          <a:prstGeom prst="rect">
            <a:avLst/>
          </a:prstGeom>
        </p:spPr>
      </p:pic>
    </p:spTree>
    <p:extLst>
      <p:ext uri="{BB962C8B-B14F-4D97-AF65-F5344CB8AC3E}">
        <p14:creationId xmlns:p14="http://schemas.microsoft.com/office/powerpoint/2010/main" val="196690249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3_our services 1">
    <p:spTree>
      <p:nvGrpSpPr>
        <p:cNvPr id="1" name=""/>
        <p:cNvGrpSpPr/>
        <p:nvPr/>
      </p:nvGrpSpPr>
      <p:grpSpPr>
        <a:xfrm>
          <a:off x="0" y="0"/>
          <a:ext cx="0" cy="0"/>
          <a:chOff x="0" y="0"/>
          <a:chExt cx="0" cy="0"/>
        </a:xfrm>
      </p:grpSpPr>
      <p:sp>
        <p:nvSpPr>
          <p:cNvPr id="3" name="TextBox 2"/>
          <p:cNvSpPr txBox="1"/>
          <p:nvPr userDrawn="1"/>
        </p:nvSpPr>
        <p:spPr>
          <a:xfrm>
            <a:off x="1115616" y="836712"/>
            <a:ext cx="7848872" cy="4487382"/>
          </a:xfrm>
          <a:prstGeom prst="rect">
            <a:avLst/>
          </a:prstGeom>
          <a:noFill/>
        </p:spPr>
        <p:txBody>
          <a:bodyPr wrap="square" rtlCol="0">
            <a:spAutoFit/>
          </a:bodyPr>
          <a:lstStyle/>
          <a:p>
            <a:pPr marL="0" indent="0">
              <a:buFontTx/>
              <a:buNone/>
            </a:pPr>
            <a:r>
              <a:rPr lang="en-US" sz="1400" b="1" dirty="0" smtClean="0">
                <a:solidFill>
                  <a:srgbClr val="4B2582"/>
                </a:solidFill>
              </a:rPr>
              <a:t>Analysis</a:t>
            </a:r>
          </a:p>
          <a:p>
            <a:pPr marL="0" indent="0">
              <a:buFontTx/>
              <a:buNone/>
            </a:pPr>
            <a:r>
              <a:rPr lang="en-GB" sz="1400" dirty="0" smtClean="0"/>
              <a:t>Based on almost two decades of industry experience, Natural Power has developed a comprehensive suite of analysis services to support the development and delivery of projects throughout all stages of their life. We are focussed on de-risking your projects to maximise </a:t>
            </a:r>
            <a:r>
              <a:rPr lang="en-GB" sz="1400" dirty="0" err="1" smtClean="0"/>
              <a:t>consentability</a:t>
            </a:r>
            <a:r>
              <a:rPr lang="en-GB" sz="1400" dirty="0" smtClean="0"/>
              <a:t>, constructability and operability. Our analysis services are delivered using a variety of bespoke in-house tools, industry standard models, and through strategic partnerships with industry experts in meteorological and climatic modelling.</a:t>
            </a:r>
          </a:p>
          <a:p>
            <a:pPr marL="0" indent="0">
              <a:buFontTx/>
              <a:buNone/>
            </a:pPr>
            <a:endParaRPr lang="en-GB" sz="1400" dirty="0" smtClean="0"/>
          </a:p>
          <a:p>
            <a:pPr marL="0" indent="0">
              <a:lnSpc>
                <a:spcPct val="120000"/>
              </a:lnSpc>
              <a:buFontTx/>
              <a:buNone/>
            </a:pPr>
            <a:r>
              <a:rPr lang="en-US" sz="1400" b="1" dirty="0" smtClean="0">
                <a:solidFill>
                  <a:srgbClr val="4B2582"/>
                </a:solidFill>
              </a:rPr>
              <a:t>Engineering</a:t>
            </a:r>
          </a:p>
          <a:p>
            <a:pPr marL="0" indent="0">
              <a:buFontTx/>
              <a:buNone/>
            </a:pPr>
            <a:r>
              <a:rPr lang="en-GB" sz="1400" dirty="0" smtClean="0"/>
              <a:t>We have a proven track record in supporting the Development &amp; Pre-Construction and Construction Phases of renewable energy developments, delivering completed projects to the Post-Construction and Operations phase. Our services have assisted Clients with over 1.5 GW of wind plant through construction across more than 70 projects to date.</a:t>
            </a:r>
          </a:p>
          <a:p>
            <a:pPr marL="0" indent="0">
              <a:buFontTx/>
              <a:buNone/>
            </a:pPr>
            <a:endParaRPr lang="en-GB" sz="1400" dirty="0" smtClean="0"/>
          </a:p>
          <a:p>
            <a:pPr marL="0" indent="0">
              <a:lnSpc>
                <a:spcPct val="120000"/>
              </a:lnSpc>
              <a:buFontTx/>
              <a:buNone/>
            </a:pPr>
            <a:r>
              <a:rPr lang="en-US" sz="1400" b="1" dirty="0" smtClean="0">
                <a:solidFill>
                  <a:srgbClr val="4B2582"/>
                </a:solidFill>
              </a:rPr>
              <a:t>Planning &amp; Permitting</a:t>
            </a:r>
          </a:p>
          <a:p>
            <a:pPr marL="0" indent="0">
              <a:buFontTx/>
              <a:buNone/>
            </a:pPr>
            <a:r>
              <a:rPr lang="en-GB" sz="1400" dirty="0" smtClean="0"/>
              <a:t>We cover all aspects of project development and design, land negotiation, Environmental Impact Assessment, consultation and permitting. Our successful approach is to define and address every aspect of a potential project throughout the Development &amp; Pre-Construction phase, identify risks and opportunities at the earliest possible stage. The aim is to efficiently manage costs and risks to deliver your permitted project ready for financing and construction.</a:t>
            </a:r>
          </a:p>
        </p:txBody>
      </p:sp>
      <p:pic>
        <p:nvPicPr>
          <p:cNvPr id="9" name="Picture 8" descr="13_analysis_colour_100.png"/>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179512" y="949600"/>
            <a:ext cx="864096" cy="864096"/>
          </a:xfrm>
          <a:prstGeom prst="rect">
            <a:avLst/>
          </a:prstGeom>
        </p:spPr>
      </p:pic>
      <p:pic>
        <p:nvPicPr>
          <p:cNvPr id="10" name="Picture 9" descr="14_engineering_colour_100.png"/>
          <p:cNvPicPr>
            <a:picLocks noChangeAspect="1"/>
          </p:cNvPicPr>
          <p:nvPr userDrawn="1"/>
        </p:nvPicPr>
        <p:blipFill>
          <a:blip r:embed="rId3" cstate="print">
            <a:alphaModFix/>
            <a:extLst>
              <a:ext uri="{28A0092B-C50C-407E-A947-70E740481C1C}">
                <a14:useLocalDpi xmlns:a14="http://schemas.microsoft.com/office/drawing/2010/main" val="0"/>
              </a:ext>
            </a:extLst>
          </a:blip>
          <a:stretch>
            <a:fillRect/>
          </a:stretch>
        </p:blipFill>
        <p:spPr>
          <a:xfrm>
            <a:off x="179512" y="2708920"/>
            <a:ext cx="864096" cy="864096"/>
          </a:xfrm>
          <a:prstGeom prst="rect">
            <a:avLst/>
          </a:prstGeom>
        </p:spPr>
      </p:pic>
      <p:pic>
        <p:nvPicPr>
          <p:cNvPr id="11" name="Picture 10" descr="15_plan&amp;perm_colour_100.png"/>
          <p:cNvPicPr>
            <a:picLocks noChangeAspect="1"/>
          </p:cNvPicPr>
          <p:nvPr userDrawn="1"/>
        </p:nvPicPr>
        <p:blipFill>
          <a:blip r:embed="rId4" cstate="print">
            <a:alphaModFix/>
            <a:extLst>
              <a:ext uri="{28A0092B-C50C-407E-A947-70E740481C1C}">
                <a14:useLocalDpi xmlns:a14="http://schemas.microsoft.com/office/drawing/2010/main" val="0"/>
              </a:ext>
            </a:extLst>
          </a:blip>
          <a:stretch>
            <a:fillRect/>
          </a:stretch>
        </p:blipFill>
        <p:spPr>
          <a:xfrm>
            <a:off x="179512" y="4005064"/>
            <a:ext cx="864096" cy="864096"/>
          </a:xfrm>
          <a:prstGeom prst="rect">
            <a:avLst/>
          </a:prstGeom>
        </p:spPr>
      </p:pic>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services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two decades of unique industry experience</a:t>
            </a:r>
            <a:endParaRPr lang="en-US" dirty="0"/>
          </a:p>
        </p:txBody>
      </p:sp>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30569570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4_our services 2">
    <p:spTree>
      <p:nvGrpSpPr>
        <p:cNvPr id="1" name=""/>
        <p:cNvGrpSpPr/>
        <p:nvPr/>
      </p:nvGrpSpPr>
      <p:grpSpPr>
        <a:xfrm>
          <a:off x="0" y="0"/>
          <a:ext cx="0" cy="0"/>
          <a:chOff x="0" y="0"/>
          <a:chExt cx="0" cy="0"/>
        </a:xfrm>
      </p:grpSpPr>
      <p:sp>
        <p:nvSpPr>
          <p:cNvPr id="3" name="TextBox 2"/>
          <p:cNvSpPr txBox="1"/>
          <p:nvPr userDrawn="1"/>
        </p:nvSpPr>
        <p:spPr>
          <a:xfrm>
            <a:off x="1115616" y="836712"/>
            <a:ext cx="7848872" cy="4271938"/>
          </a:xfrm>
          <a:prstGeom prst="rect">
            <a:avLst/>
          </a:prstGeom>
          <a:noFill/>
        </p:spPr>
        <p:txBody>
          <a:bodyPr wrap="square" rtlCol="0">
            <a:spAutoFit/>
          </a:bodyPr>
          <a:lstStyle/>
          <a:p>
            <a:pPr marL="0" indent="0">
              <a:buNone/>
            </a:pPr>
            <a:r>
              <a:rPr lang="en-US" sz="1400" b="1" dirty="0" smtClean="0">
                <a:solidFill>
                  <a:srgbClr val="4B2582"/>
                </a:solidFill>
                <a:latin typeface="+mn-lt"/>
              </a:rPr>
              <a:t>Environmental</a:t>
            </a:r>
          </a:p>
          <a:p>
            <a:pPr marL="0" indent="0">
              <a:buNone/>
            </a:pPr>
            <a:r>
              <a:rPr lang="en-GB" sz="1400" dirty="0" smtClean="0">
                <a:latin typeface="+mn-lt"/>
              </a:rPr>
              <a:t>Our Ecology and Hydrology team has over 150 years worth of industry leading experience in providing ecological advice to the renewable energy industry and have provided Ecological Clerk of Works services on a number of large scale wind farms. Our track record of excellence and knowledge cannot be matched.</a:t>
            </a:r>
          </a:p>
          <a:p>
            <a:pPr marL="0" indent="0">
              <a:buNone/>
            </a:pPr>
            <a:endParaRPr lang="en-GB" sz="1400" dirty="0" smtClean="0">
              <a:latin typeface="+mn-lt"/>
            </a:endParaRPr>
          </a:p>
          <a:p>
            <a:pPr marL="0" indent="0">
              <a:buNone/>
            </a:pPr>
            <a:endParaRPr lang="en-GB" sz="1400" dirty="0" smtClean="0">
              <a:latin typeface="+mn-lt"/>
            </a:endParaRPr>
          </a:p>
          <a:p>
            <a:pPr marL="0" indent="0">
              <a:lnSpc>
                <a:spcPct val="120000"/>
              </a:lnSpc>
              <a:buNone/>
            </a:pPr>
            <a:r>
              <a:rPr lang="en-US" sz="1400" b="1" dirty="0" smtClean="0">
                <a:solidFill>
                  <a:srgbClr val="4B2582"/>
                </a:solidFill>
                <a:latin typeface="+mn-lt"/>
              </a:rPr>
              <a:t>Project Management</a:t>
            </a:r>
          </a:p>
          <a:p>
            <a:pPr marL="0" indent="0">
              <a:buNone/>
            </a:pPr>
            <a:r>
              <a:rPr lang="en-GB" sz="1400" dirty="0" smtClean="0">
                <a:latin typeface="+mn-lt"/>
              </a:rPr>
              <a:t>We have successfully managed some 800 projects through to completion over the past two decades - from bioenergy projects in public buildings through to multi-GW offshore wind farm utility developments. Every project is managed to the same, high quality, consistent standards and our project management system is fully ISO 9001:2008 compliant. With our unique outlook on the entire project lifecycle, you can be assured that risks at project interfaces are mitigated by our Project teams integrating seamlessly.</a:t>
            </a:r>
          </a:p>
          <a:p>
            <a:pPr marL="0" indent="0">
              <a:buNone/>
            </a:pPr>
            <a:endParaRPr lang="en-GB" sz="1400" dirty="0" smtClean="0">
              <a:latin typeface="+mn-lt"/>
            </a:endParaRPr>
          </a:p>
          <a:p>
            <a:pPr marL="0" indent="0">
              <a:buNone/>
            </a:pPr>
            <a:endParaRPr lang="en-GB" sz="1400" dirty="0" smtClean="0">
              <a:latin typeface="+mn-lt"/>
            </a:endParaRPr>
          </a:p>
          <a:p>
            <a:pPr marL="0" indent="0">
              <a:lnSpc>
                <a:spcPct val="120000"/>
              </a:lnSpc>
              <a:buNone/>
            </a:pPr>
            <a:r>
              <a:rPr lang="en-US" sz="1400" b="1" dirty="0" smtClean="0">
                <a:solidFill>
                  <a:srgbClr val="4B2582"/>
                </a:solidFill>
                <a:latin typeface="+mn-lt"/>
              </a:rPr>
              <a:t>Due Diligence</a:t>
            </a:r>
          </a:p>
          <a:p>
            <a:pPr marL="0" indent="0">
              <a:buNone/>
            </a:pPr>
            <a:r>
              <a:rPr lang="en-GB" sz="1400" dirty="0" smtClean="0">
                <a:latin typeface="+mn-lt"/>
              </a:rPr>
              <a:t>Our experience spans more than 150 projects and portfolios, with a team of over 45 Due Diligence specialists working as part of a 320 strong company. Our lifecycle approach to consultancy services is unparalleled within the market, allowing us to focus on reducing interface risk and working smarter from day one of your project.</a:t>
            </a:r>
            <a:endParaRPr lang="en-GB" sz="1400" dirty="0">
              <a:latin typeface="+mn-lt"/>
            </a:endParaRPr>
          </a:p>
        </p:txBody>
      </p:sp>
      <p:pic>
        <p:nvPicPr>
          <p:cNvPr id="9" name="Picture 8" descr="16_environmental_colour_100.png"/>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179512" y="908720"/>
            <a:ext cx="864096" cy="864096"/>
          </a:xfrm>
          <a:prstGeom prst="rect">
            <a:avLst/>
          </a:prstGeom>
        </p:spPr>
      </p:pic>
      <p:pic>
        <p:nvPicPr>
          <p:cNvPr id="10" name="Picture 9" descr="17_projectmanagment_colour_100.png"/>
          <p:cNvPicPr>
            <a:picLocks noChangeAspect="1"/>
          </p:cNvPicPr>
          <p:nvPr userDrawn="1"/>
        </p:nvPicPr>
        <p:blipFill>
          <a:blip r:embed="rId3" cstate="print">
            <a:alphaModFix/>
            <a:extLst>
              <a:ext uri="{28A0092B-C50C-407E-A947-70E740481C1C}">
                <a14:useLocalDpi xmlns:a14="http://schemas.microsoft.com/office/drawing/2010/main" val="0"/>
              </a:ext>
            </a:extLst>
          </a:blip>
          <a:stretch>
            <a:fillRect/>
          </a:stretch>
        </p:blipFill>
        <p:spPr>
          <a:xfrm>
            <a:off x="179512" y="2276872"/>
            <a:ext cx="864096" cy="864096"/>
          </a:xfrm>
          <a:prstGeom prst="rect">
            <a:avLst/>
          </a:prstGeom>
        </p:spPr>
      </p:pic>
      <p:pic>
        <p:nvPicPr>
          <p:cNvPr id="11" name="Picture 10" descr="18_dd_colour_100.png"/>
          <p:cNvPicPr>
            <a:picLocks noChangeAspect="1"/>
          </p:cNvPicPr>
          <p:nvPr userDrawn="1"/>
        </p:nvPicPr>
        <p:blipFill>
          <a:blip r:embed="rId4" cstate="print">
            <a:alphaModFix/>
            <a:extLst>
              <a:ext uri="{28A0092B-C50C-407E-A947-70E740481C1C}">
                <a14:useLocalDpi xmlns:a14="http://schemas.microsoft.com/office/drawing/2010/main" val="0"/>
              </a:ext>
            </a:extLst>
          </a:blip>
          <a:stretch>
            <a:fillRect/>
          </a:stretch>
        </p:blipFill>
        <p:spPr>
          <a:xfrm>
            <a:off x="179512" y="4005064"/>
            <a:ext cx="864096" cy="864096"/>
          </a:xfrm>
          <a:prstGeom prst="rect">
            <a:avLst/>
          </a:prstGeom>
        </p:spPr>
      </p:pic>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services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two decades of unique industry experience</a:t>
            </a:r>
            <a:endParaRPr lang="en-US" dirty="0"/>
          </a:p>
        </p:txBody>
      </p:sp>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75145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5_operations map">
    <p:spTree>
      <p:nvGrpSpPr>
        <p:cNvPr id="1" name=""/>
        <p:cNvGrpSpPr/>
        <p:nvPr/>
      </p:nvGrpSpPr>
      <p:grpSpPr>
        <a:xfrm>
          <a:off x="0" y="0"/>
          <a:ext cx="0" cy="0"/>
          <a:chOff x="0" y="0"/>
          <a:chExt cx="0" cy="0"/>
        </a:xfrm>
      </p:grpSpPr>
      <p:pic>
        <p:nvPicPr>
          <p:cNvPr id="5" name="Picture 4" descr="Franc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442377">
            <a:off x="5364088" y="4869160"/>
            <a:ext cx="4291769" cy="4401815"/>
          </a:xfrm>
          <a:prstGeom prst="rect">
            <a:avLst/>
          </a:prstGeom>
        </p:spPr>
      </p:pic>
      <p:pic>
        <p:nvPicPr>
          <p:cNvPr id="17" name="Picture 16" descr="footer2.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48387"/>
            <a:ext cx="9144000" cy="1419225"/>
          </a:xfrm>
          <a:prstGeom prst="rect">
            <a:avLst/>
          </a:prstGeom>
        </p:spPr>
      </p:pic>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services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two decades of unique industry experience</a:t>
            </a:r>
            <a:endParaRPr lang="en-US" dirty="0"/>
          </a:p>
        </p:txBody>
      </p:sp>
      <p:sp>
        <p:nvSpPr>
          <p:cNvPr id="3" name="TextBox 2"/>
          <p:cNvSpPr txBox="1"/>
          <p:nvPr userDrawn="1"/>
        </p:nvSpPr>
        <p:spPr>
          <a:xfrm>
            <a:off x="107504" y="836712"/>
            <a:ext cx="2952328" cy="3323987"/>
          </a:xfrm>
          <a:prstGeom prst="rect">
            <a:avLst/>
          </a:prstGeom>
          <a:noFill/>
        </p:spPr>
        <p:txBody>
          <a:bodyPr wrap="square" rtlCol="0">
            <a:spAutoFit/>
          </a:bodyPr>
          <a:lstStyle/>
          <a:p>
            <a:pPr marL="0" indent="0">
              <a:buFontTx/>
              <a:buNone/>
            </a:pPr>
            <a:r>
              <a:rPr lang="en-US" sz="1400" b="1" dirty="0" smtClean="0">
                <a:solidFill>
                  <a:srgbClr val="4B2582"/>
                </a:solidFill>
              </a:rPr>
              <a:t>Operational Services</a:t>
            </a:r>
          </a:p>
          <a:p>
            <a:pPr marL="0" indent="0">
              <a:buFontTx/>
              <a:buNone/>
            </a:pPr>
            <a:r>
              <a:rPr lang="en-US" sz="1400" dirty="0" smtClean="0"/>
              <a:t>We are one of Europe’s leading independent providers of wind farm Operational services, operating c.27% of the UK’s installed onshore wind capacity installed onshore wind capacity for both major utilities and independent power producers through our </a:t>
            </a:r>
            <a:r>
              <a:rPr lang="en-US" sz="1400" dirty="0" err="1" smtClean="0"/>
              <a:t>ControlCentre</a:t>
            </a:r>
            <a:r>
              <a:rPr lang="en-US" sz="1400" dirty="0" smtClean="0"/>
              <a:t>. We provide award-winning excellence in Health &amp; Safety management combined with unique software tools and procedures to ensure maximum efficiency and performance in wind farm operations for our clients. </a:t>
            </a:r>
          </a:p>
        </p:txBody>
      </p:sp>
      <p:sp>
        <p:nvSpPr>
          <p:cNvPr id="8" name="TextBox 7"/>
          <p:cNvSpPr txBox="1"/>
          <p:nvPr userDrawn="1"/>
        </p:nvSpPr>
        <p:spPr>
          <a:xfrm>
            <a:off x="107504" y="4581128"/>
            <a:ext cx="2232248" cy="1224136"/>
          </a:xfrm>
          <a:prstGeom prst="rect">
            <a:avLst/>
          </a:prstGeom>
          <a:noFill/>
        </p:spPr>
        <p:txBody>
          <a:bodyPr wrap="square" rtlCol="0">
            <a:spAutoFit/>
          </a:bodyPr>
          <a:lstStyle/>
          <a:p>
            <a:r>
              <a:rPr lang="en-GB" sz="1800" dirty="0" smtClean="0">
                <a:solidFill>
                  <a:srgbClr val="401C7E"/>
                </a:solidFill>
              </a:rPr>
              <a:t>Operational Services to </a:t>
            </a:r>
            <a:r>
              <a:rPr lang="en-GB" sz="1800" b="1" dirty="0" smtClean="0">
                <a:solidFill>
                  <a:srgbClr val="401C7E"/>
                </a:solidFill>
              </a:rPr>
              <a:t>c.27% </a:t>
            </a:r>
            <a:r>
              <a:rPr lang="en-GB" sz="1800" dirty="0" smtClean="0">
                <a:solidFill>
                  <a:srgbClr val="401C7E"/>
                </a:solidFill>
              </a:rPr>
              <a:t>of the onshore installed capacity in the UK</a:t>
            </a:r>
            <a:endParaRPr lang="en-GB" sz="1800" baseline="30000" dirty="0">
              <a:solidFill>
                <a:srgbClr val="401C7E"/>
              </a:solidFill>
            </a:endParaRPr>
          </a:p>
        </p:txBody>
      </p:sp>
      <p:sp>
        <p:nvSpPr>
          <p:cNvPr id="11"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2"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4" name="Picture 3" descr="UK-AM-Region-Structure2.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904" y="836712"/>
            <a:ext cx="3707034" cy="4680520"/>
          </a:xfrm>
          <a:prstGeom prst="rect">
            <a:avLst/>
          </a:prstGeom>
        </p:spPr>
      </p:pic>
    </p:spTree>
    <p:extLst>
      <p:ext uri="{BB962C8B-B14F-4D97-AF65-F5344CB8AC3E}">
        <p14:creationId xmlns:p14="http://schemas.microsoft.com/office/powerpoint/2010/main" val="224325787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6_Corporate Structure">
    <p:spTree>
      <p:nvGrpSpPr>
        <p:cNvPr id="1" name=""/>
        <p:cNvGrpSpPr/>
        <p:nvPr/>
      </p:nvGrpSpPr>
      <p:grpSpPr>
        <a:xfrm>
          <a:off x="0" y="0"/>
          <a:ext cx="0" cy="0"/>
          <a:chOff x="0" y="0"/>
          <a:chExt cx="0" cy="0"/>
        </a:xfrm>
      </p:grpSpPr>
      <p:cxnSp>
        <p:nvCxnSpPr>
          <p:cNvPr id="43" name="Straight Connector 42"/>
          <p:cNvCxnSpPr>
            <a:stCxn id="9" idx="2"/>
          </p:cNvCxnSpPr>
          <p:nvPr userDrawn="1"/>
        </p:nvCxnSpPr>
        <p:spPr>
          <a:xfrm>
            <a:off x="4572000" y="1715160"/>
            <a:ext cx="0" cy="260396"/>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flipV="1">
            <a:off x="4572000" y="1124744"/>
            <a:ext cx="1" cy="195228"/>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corporate structure</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sp>
        <p:nvSpPr>
          <p:cNvPr id="8" name="Rounded Rectangle 7"/>
          <p:cNvSpPr/>
          <p:nvPr userDrawn="1"/>
        </p:nvSpPr>
        <p:spPr>
          <a:xfrm>
            <a:off x="2204114" y="583009"/>
            <a:ext cx="4735773" cy="541735"/>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200" b="1" dirty="0" smtClean="0">
                <a:solidFill>
                  <a:schemeClr val="accent1"/>
                </a:solidFill>
                <a:ea typeface="AppleGothic"/>
                <a:cs typeface="AppleGothic"/>
              </a:rPr>
              <a:t>Natural Power</a:t>
            </a:r>
            <a:endParaRPr lang="en-US" sz="1200" b="1" dirty="0">
              <a:solidFill>
                <a:schemeClr val="accent1"/>
              </a:solidFill>
              <a:ea typeface="AppleGothic"/>
              <a:cs typeface="AppleGothic"/>
            </a:endParaRPr>
          </a:p>
        </p:txBody>
      </p:sp>
      <p:sp>
        <p:nvSpPr>
          <p:cNvPr id="10" name="Rounded Rectangle 9"/>
          <p:cNvSpPr/>
          <p:nvPr userDrawn="1"/>
        </p:nvSpPr>
        <p:spPr>
          <a:xfrm>
            <a:off x="7375415" y="5133241"/>
            <a:ext cx="104942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ERP</a:t>
            </a:r>
          </a:p>
        </p:txBody>
      </p:sp>
      <p:sp>
        <p:nvSpPr>
          <p:cNvPr id="11" name="Rounded Rectangle 10"/>
          <p:cNvSpPr/>
          <p:nvPr userDrawn="1"/>
        </p:nvSpPr>
        <p:spPr>
          <a:xfrm>
            <a:off x="7388273" y="4053121"/>
            <a:ext cx="102370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HR</a:t>
            </a:r>
          </a:p>
        </p:txBody>
      </p:sp>
      <p:sp>
        <p:nvSpPr>
          <p:cNvPr id="12" name="Rounded Rectangle 11"/>
          <p:cNvSpPr/>
          <p:nvPr userDrawn="1"/>
        </p:nvSpPr>
        <p:spPr>
          <a:xfrm>
            <a:off x="7385401" y="3693081"/>
            <a:ext cx="1029446"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Accounts</a:t>
            </a:r>
          </a:p>
        </p:txBody>
      </p:sp>
      <p:sp>
        <p:nvSpPr>
          <p:cNvPr id="13" name="Rounded Rectangle 12"/>
          <p:cNvSpPr/>
          <p:nvPr userDrawn="1"/>
        </p:nvSpPr>
        <p:spPr>
          <a:xfrm>
            <a:off x="2215056" y="441316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Business Development</a:t>
            </a:r>
          </a:p>
        </p:txBody>
      </p:sp>
      <p:sp>
        <p:nvSpPr>
          <p:cNvPr id="14" name="Rounded Rectangle 13"/>
          <p:cNvSpPr/>
          <p:nvPr userDrawn="1"/>
        </p:nvSpPr>
        <p:spPr>
          <a:xfrm>
            <a:off x="2215056" y="369308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Legal</a:t>
            </a:r>
          </a:p>
        </p:txBody>
      </p:sp>
      <p:sp>
        <p:nvSpPr>
          <p:cNvPr id="19" name="Rounded Rectangle 18"/>
          <p:cNvSpPr/>
          <p:nvPr userDrawn="1"/>
        </p:nvSpPr>
        <p:spPr>
          <a:xfrm>
            <a:off x="2215056" y="405312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Marketing</a:t>
            </a:r>
          </a:p>
        </p:txBody>
      </p:sp>
      <p:sp>
        <p:nvSpPr>
          <p:cNvPr id="20" name="Rounded Rectangle 19"/>
          <p:cNvSpPr/>
          <p:nvPr userDrawn="1"/>
        </p:nvSpPr>
        <p:spPr>
          <a:xfrm>
            <a:off x="7388141" y="4413161"/>
            <a:ext cx="102396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I.T</a:t>
            </a:r>
          </a:p>
        </p:txBody>
      </p:sp>
      <p:sp>
        <p:nvSpPr>
          <p:cNvPr id="21" name="Rounded Rectangle 20"/>
          <p:cNvSpPr/>
          <p:nvPr userDrawn="1"/>
        </p:nvSpPr>
        <p:spPr>
          <a:xfrm>
            <a:off x="7375415" y="5494600"/>
            <a:ext cx="1049425" cy="283348"/>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QESH</a:t>
            </a:r>
          </a:p>
        </p:txBody>
      </p:sp>
      <p:sp>
        <p:nvSpPr>
          <p:cNvPr id="22" name="Rounded Rectangle 21"/>
          <p:cNvSpPr/>
          <p:nvPr userDrawn="1"/>
        </p:nvSpPr>
        <p:spPr>
          <a:xfrm>
            <a:off x="7375415" y="4773201"/>
            <a:ext cx="104942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Facilities</a:t>
            </a:r>
          </a:p>
        </p:txBody>
      </p:sp>
      <p:sp>
        <p:nvSpPr>
          <p:cNvPr id="23" name="Rounded Rectangle 22"/>
          <p:cNvSpPr/>
          <p:nvPr userDrawn="1"/>
        </p:nvSpPr>
        <p:spPr>
          <a:xfrm>
            <a:off x="3365017" y="3693080"/>
            <a:ext cx="1020270"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Planning &amp; Dev. Services</a:t>
            </a:r>
          </a:p>
        </p:txBody>
      </p:sp>
      <p:sp>
        <p:nvSpPr>
          <p:cNvPr id="24" name="Rounded Rectangle 23"/>
          <p:cNvSpPr/>
          <p:nvPr userDrawn="1"/>
        </p:nvSpPr>
        <p:spPr>
          <a:xfrm>
            <a:off x="5164076" y="4053121"/>
            <a:ext cx="1029446"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U.S.A</a:t>
            </a:r>
          </a:p>
        </p:txBody>
      </p:sp>
      <p:sp>
        <p:nvSpPr>
          <p:cNvPr id="25" name="Rounded Rectangle 24"/>
          <p:cNvSpPr/>
          <p:nvPr userDrawn="1"/>
        </p:nvSpPr>
        <p:spPr>
          <a:xfrm>
            <a:off x="5164076" y="3693081"/>
            <a:ext cx="1029446"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France</a:t>
            </a:r>
          </a:p>
        </p:txBody>
      </p:sp>
      <p:sp>
        <p:nvSpPr>
          <p:cNvPr id="26" name="Rounded Rectangle 25"/>
          <p:cNvSpPr/>
          <p:nvPr userDrawn="1"/>
        </p:nvSpPr>
        <p:spPr>
          <a:xfrm>
            <a:off x="594581" y="4053121"/>
            <a:ext cx="935860" cy="312379"/>
          </a:xfrm>
          <a:prstGeom prst="roundRect">
            <a:avLst>
              <a:gd name="adj" fmla="val 0"/>
            </a:avLst>
          </a:prstGeom>
          <a:solidFill>
            <a:schemeClr val="bg1">
              <a:lumMod val="85000"/>
            </a:schemeClr>
          </a:solidFill>
          <a:ln w="12700" cap="sq" cmpd="sng">
            <a:solidFill>
              <a:srgbClr val="4B2582"/>
            </a:solidFill>
            <a:prstDash val="dash"/>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5"/>
                </a:solidFill>
                <a:ea typeface="AppleGothic"/>
                <a:cs typeface="AppleGothic"/>
              </a:rPr>
              <a:t>Turkey</a:t>
            </a:r>
          </a:p>
        </p:txBody>
      </p:sp>
      <p:sp>
        <p:nvSpPr>
          <p:cNvPr id="27" name="Rounded Rectangle 26"/>
          <p:cNvSpPr/>
          <p:nvPr userDrawn="1"/>
        </p:nvSpPr>
        <p:spPr>
          <a:xfrm>
            <a:off x="3364386" y="4413160"/>
            <a:ext cx="1025377"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Construction </a:t>
            </a:r>
          </a:p>
        </p:txBody>
      </p:sp>
      <p:sp>
        <p:nvSpPr>
          <p:cNvPr id="28" name="Rounded Rectangle 27"/>
          <p:cNvSpPr/>
          <p:nvPr userDrawn="1"/>
        </p:nvSpPr>
        <p:spPr>
          <a:xfrm>
            <a:off x="3365017" y="4773200"/>
            <a:ext cx="1020270"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Technical</a:t>
            </a:r>
          </a:p>
        </p:txBody>
      </p:sp>
      <p:sp>
        <p:nvSpPr>
          <p:cNvPr id="29" name="Rounded Rectangle 28"/>
          <p:cNvSpPr/>
          <p:nvPr userDrawn="1"/>
        </p:nvSpPr>
        <p:spPr>
          <a:xfrm>
            <a:off x="3365017" y="5133240"/>
            <a:ext cx="1020270"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Asset Management</a:t>
            </a:r>
          </a:p>
        </p:txBody>
      </p:sp>
      <p:sp>
        <p:nvSpPr>
          <p:cNvPr id="30" name="Rounded Rectangle 29"/>
          <p:cNvSpPr/>
          <p:nvPr userDrawn="1"/>
        </p:nvSpPr>
        <p:spPr>
          <a:xfrm>
            <a:off x="3365009" y="4053120"/>
            <a:ext cx="1020328"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Ecology &amp; Hydrology</a:t>
            </a:r>
          </a:p>
        </p:txBody>
      </p:sp>
      <p:sp>
        <p:nvSpPr>
          <p:cNvPr id="31" name="Rounded Rectangle 30"/>
          <p:cNvSpPr/>
          <p:nvPr userDrawn="1"/>
        </p:nvSpPr>
        <p:spPr>
          <a:xfrm>
            <a:off x="2215056" y="477320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Market Analysis</a:t>
            </a:r>
          </a:p>
        </p:txBody>
      </p:sp>
      <p:sp>
        <p:nvSpPr>
          <p:cNvPr id="32" name="Rounded Rectangle 31"/>
          <p:cNvSpPr/>
          <p:nvPr userDrawn="1"/>
        </p:nvSpPr>
        <p:spPr>
          <a:xfrm>
            <a:off x="5179159" y="4413161"/>
            <a:ext cx="1020270"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prstDash val="solid"/>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smtClean="0">
                <a:solidFill>
                  <a:schemeClr val="accent4"/>
                </a:solidFill>
                <a:ea typeface="AppleGothic"/>
                <a:cs typeface="AppleGothic"/>
              </a:rPr>
              <a:t>Ireland</a:t>
            </a:r>
            <a:endParaRPr lang="en-US" sz="900" dirty="0">
              <a:solidFill>
                <a:schemeClr val="accent4"/>
              </a:solidFill>
              <a:ea typeface="AppleGothic"/>
              <a:cs typeface="AppleGothic"/>
            </a:endParaRPr>
          </a:p>
        </p:txBody>
      </p:sp>
      <p:cxnSp>
        <p:nvCxnSpPr>
          <p:cNvPr id="34" name="Straight Connector 84"/>
          <p:cNvCxnSpPr>
            <a:stCxn id="39" idx="0"/>
            <a:endCxn id="36" idx="0"/>
          </p:cNvCxnSpPr>
          <p:nvPr userDrawn="1"/>
        </p:nvCxnSpPr>
        <p:spPr>
          <a:xfrm rot="16200000" flipV="1">
            <a:off x="4427678" y="-1190595"/>
            <a:ext cx="12700" cy="6771414"/>
          </a:xfrm>
          <a:prstGeom prst="bentConnector3">
            <a:avLst>
              <a:gd name="adj1" fmla="val 1800000"/>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sp>
        <p:nvSpPr>
          <p:cNvPr id="35" name="Rounded Rectangle 34"/>
          <p:cNvSpPr/>
          <p:nvPr userDrawn="1"/>
        </p:nvSpPr>
        <p:spPr>
          <a:xfrm>
            <a:off x="594581" y="4413161"/>
            <a:ext cx="935860" cy="312379"/>
          </a:xfrm>
          <a:prstGeom prst="roundRect">
            <a:avLst>
              <a:gd name="adj" fmla="val 0"/>
            </a:avLst>
          </a:prstGeom>
          <a:solidFill>
            <a:schemeClr val="bg1">
              <a:lumMod val="85000"/>
            </a:schemeClr>
          </a:solidFill>
          <a:ln w="12700" cap="sq" cmpd="sng">
            <a:solidFill>
              <a:srgbClr val="4B2582"/>
            </a:solidFill>
            <a:prstDash val="dash"/>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5"/>
                </a:solidFill>
                <a:ea typeface="AppleGothic"/>
                <a:cs typeface="AppleGothic"/>
              </a:rPr>
              <a:t>Chile</a:t>
            </a:r>
          </a:p>
        </p:txBody>
      </p:sp>
      <p:sp>
        <p:nvSpPr>
          <p:cNvPr id="42" name="Rounded Rectangle 41"/>
          <p:cNvSpPr/>
          <p:nvPr userDrawn="1"/>
        </p:nvSpPr>
        <p:spPr>
          <a:xfrm>
            <a:off x="596680" y="3693081"/>
            <a:ext cx="91167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Balancing &amp; Trading </a:t>
            </a:r>
          </a:p>
        </p:txBody>
      </p:sp>
      <p:cxnSp>
        <p:nvCxnSpPr>
          <p:cNvPr id="44" name="Straight Connector 43"/>
          <p:cNvCxnSpPr/>
          <p:nvPr userDrawn="1"/>
        </p:nvCxnSpPr>
        <p:spPr>
          <a:xfrm flipH="1">
            <a:off x="5580112" y="1979088"/>
            <a:ext cx="2208" cy="200347"/>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88"/>
          <p:cNvCxnSpPr>
            <a:stCxn id="40" idx="1"/>
            <a:endCxn id="69" idx="1"/>
          </p:cNvCxnSpPr>
          <p:nvPr userDrawn="1"/>
        </p:nvCxnSpPr>
        <p:spPr>
          <a:xfrm rot="10800000" flipV="1">
            <a:off x="2220041" y="3282407"/>
            <a:ext cx="6534" cy="2014847"/>
          </a:xfrm>
          <a:prstGeom prst="bentConnector3">
            <a:avLst>
              <a:gd name="adj1" fmla="val 3832813"/>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endCxn id="19" idx="1"/>
          </p:cNvCxnSpPr>
          <p:nvPr userDrawn="1"/>
        </p:nvCxnSpPr>
        <p:spPr>
          <a:xfrm flipV="1">
            <a:off x="1979712" y="4209311"/>
            <a:ext cx="235344" cy="2026"/>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49" name="Straight Connector 163"/>
          <p:cNvCxnSpPr>
            <a:stCxn id="40" idx="0"/>
            <a:endCxn id="41" idx="0"/>
          </p:cNvCxnSpPr>
          <p:nvPr userDrawn="1"/>
        </p:nvCxnSpPr>
        <p:spPr>
          <a:xfrm rot="5400000" flipH="1" flipV="1">
            <a:off x="3299747" y="2498564"/>
            <a:ext cx="12700" cy="1121289"/>
          </a:xfrm>
          <a:prstGeom prst="bentConnector3">
            <a:avLst>
              <a:gd name="adj1" fmla="val 1261520"/>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13" idx="1"/>
          </p:cNvCxnSpPr>
          <p:nvPr userDrawn="1"/>
        </p:nvCxnSpPr>
        <p:spPr>
          <a:xfrm flipH="1">
            <a:off x="1979712" y="4569351"/>
            <a:ext cx="235344"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endCxn id="14" idx="1"/>
          </p:cNvCxnSpPr>
          <p:nvPr userDrawn="1"/>
        </p:nvCxnSpPr>
        <p:spPr>
          <a:xfrm flipV="1">
            <a:off x="1979712" y="3849271"/>
            <a:ext cx="235344" cy="2026"/>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3" name="Straight Connector 88"/>
          <p:cNvCxnSpPr>
            <a:stCxn id="41" idx="3"/>
            <a:endCxn id="29" idx="3"/>
          </p:cNvCxnSpPr>
          <p:nvPr userDrawn="1"/>
        </p:nvCxnSpPr>
        <p:spPr>
          <a:xfrm>
            <a:off x="4372919" y="3282408"/>
            <a:ext cx="12368" cy="2007022"/>
          </a:xfrm>
          <a:prstGeom prst="bentConnector3">
            <a:avLst>
              <a:gd name="adj1" fmla="val 1948318"/>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23" idx="3"/>
          </p:cNvCxnSpPr>
          <p:nvPr userDrawn="1"/>
        </p:nvCxnSpPr>
        <p:spPr>
          <a:xfrm>
            <a:off x="4385287" y="3849270"/>
            <a:ext cx="228182" cy="2199"/>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27" idx="3"/>
          </p:cNvCxnSpPr>
          <p:nvPr userDrawn="1"/>
        </p:nvCxnSpPr>
        <p:spPr>
          <a:xfrm flipV="1">
            <a:off x="4389763" y="4566816"/>
            <a:ext cx="223706" cy="2534"/>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28" idx="3"/>
          </p:cNvCxnSpPr>
          <p:nvPr userDrawn="1"/>
        </p:nvCxnSpPr>
        <p:spPr>
          <a:xfrm flipV="1">
            <a:off x="4385287" y="4924490"/>
            <a:ext cx="228182" cy="4900"/>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30" idx="3"/>
          </p:cNvCxnSpPr>
          <p:nvPr userDrawn="1"/>
        </p:nvCxnSpPr>
        <p:spPr>
          <a:xfrm flipV="1">
            <a:off x="4385337" y="4209143"/>
            <a:ext cx="233316" cy="167"/>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25" idx="3"/>
          </p:cNvCxnSpPr>
          <p:nvPr userDrawn="1"/>
        </p:nvCxnSpPr>
        <p:spPr>
          <a:xfrm>
            <a:off x="6193522" y="3849271"/>
            <a:ext cx="538718"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endCxn id="26" idx="1"/>
          </p:cNvCxnSpPr>
          <p:nvPr userDrawn="1"/>
        </p:nvCxnSpPr>
        <p:spPr>
          <a:xfrm>
            <a:off x="356039" y="4209143"/>
            <a:ext cx="238542" cy="168"/>
          </a:xfrm>
          <a:prstGeom prst="line">
            <a:avLst/>
          </a:prstGeom>
          <a:ln w="12700" cmpd="sng">
            <a:solidFill>
              <a:srgbClr val="4B2582"/>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88"/>
          <p:cNvCxnSpPr>
            <a:stCxn id="39" idx="3"/>
            <a:endCxn id="21" idx="3"/>
          </p:cNvCxnSpPr>
          <p:nvPr userDrawn="1"/>
        </p:nvCxnSpPr>
        <p:spPr>
          <a:xfrm flipH="1">
            <a:off x="8424840" y="2436312"/>
            <a:ext cx="203722" cy="3199962"/>
          </a:xfrm>
          <a:prstGeom prst="bentConnector3">
            <a:avLst>
              <a:gd name="adj1" fmla="val -117301"/>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12" idx="3"/>
          </p:cNvCxnSpPr>
          <p:nvPr userDrawn="1"/>
        </p:nvCxnSpPr>
        <p:spPr>
          <a:xfrm>
            <a:off x="8414847" y="3849271"/>
            <a:ext cx="455569"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stCxn id="11" idx="3"/>
          </p:cNvCxnSpPr>
          <p:nvPr userDrawn="1"/>
        </p:nvCxnSpPr>
        <p:spPr>
          <a:xfrm>
            <a:off x="8411976" y="4209311"/>
            <a:ext cx="458440"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20" idx="3"/>
          </p:cNvCxnSpPr>
          <p:nvPr userDrawn="1"/>
        </p:nvCxnSpPr>
        <p:spPr>
          <a:xfrm>
            <a:off x="8412106" y="4569351"/>
            <a:ext cx="458310"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stCxn id="22" idx="3"/>
          </p:cNvCxnSpPr>
          <p:nvPr userDrawn="1"/>
        </p:nvCxnSpPr>
        <p:spPr>
          <a:xfrm>
            <a:off x="8424840" y="4929391"/>
            <a:ext cx="445576"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10" idx="3"/>
          </p:cNvCxnSpPr>
          <p:nvPr userDrawn="1"/>
        </p:nvCxnSpPr>
        <p:spPr>
          <a:xfrm>
            <a:off x="8424840" y="5289431"/>
            <a:ext cx="445576"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endCxn id="35" idx="1"/>
          </p:cNvCxnSpPr>
          <p:nvPr userDrawn="1"/>
        </p:nvCxnSpPr>
        <p:spPr>
          <a:xfrm>
            <a:off x="356039" y="4561633"/>
            <a:ext cx="238542" cy="7718"/>
          </a:xfrm>
          <a:prstGeom prst="line">
            <a:avLst/>
          </a:prstGeom>
          <a:ln w="12700" cmpd="sng">
            <a:solidFill>
              <a:srgbClr val="4B2582"/>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83"/>
          <p:cNvCxnSpPr>
            <a:stCxn id="42" idx="1"/>
            <a:endCxn id="73" idx="1"/>
          </p:cNvCxnSpPr>
          <p:nvPr userDrawn="1"/>
        </p:nvCxnSpPr>
        <p:spPr>
          <a:xfrm rot="10800000" flipV="1">
            <a:off x="589126" y="3849271"/>
            <a:ext cx="7554" cy="1080120"/>
          </a:xfrm>
          <a:prstGeom prst="bentConnector3">
            <a:avLst>
              <a:gd name="adj1" fmla="val 3126211"/>
            </a:avLst>
          </a:prstGeom>
          <a:ln w="12700" cmpd="sng">
            <a:solidFill>
              <a:srgbClr val="4B2582"/>
            </a:solidFill>
            <a:prstDash val="dash"/>
          </a:ln>
          <a:effectLst/>
        </p:spPr>
        <p:style>
          <a:lnRef idx="3">
            <a:schemeClr val="dk1"/>
          </a:lnRef>
          <a:fillRef idx="0">
            <a:schemeClr val="dk1"/>
          </a:fillRef>
          <a:effectRef idx="2">
            <a:schemeClr val="dk1"/>
          </a:effectRef>
          <a:fontRef idx="minor">
            <a:schemeClr val="tx1"/>
          </a:fontRef>
        </p:style>
      </p:cxnSp>
      <p:sp>
        <p:nvSpPr>
          <p:cNvPr id="73" name="Rounded Rectangle 72"/>
          <p:cNvSpPr/>
          <p:nvPr userDrawn="1"/>
        </p:nvSpPr>
        <p:spPr>
          <a:xfrm>
            <a:off x="589126" y="4773201"/>
            <a:ext cx="935860" cy="312379"/>
          </a:xfrm>
          <a:prstGeom prst="roundRect">
            <a:avLst>
              <a:gd name="adj" fmla="val 0"/>
            </a:avLst>
          </a:prstGeom>
          <a:solidFill>
            <a:schemeClr val="bg1">
              <a:lumMod val="85000"/>
            </a:schemeClr>
          </a:solidFill>
          <a:ln w="12700" cap="sq" cmpd="sng">
            <a:solidFill>
              <a:srgbClr val="4B2582"/>
            </a:solidFill>
            <a:prstDash val="dash"/>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5"/>
                </a:solidFill>
                <a:ea typeface="AppleGothic"/>
                <a:cs typeface="AppleGothic"/>
              </a:rPr>
              <a:t>Canada</a:t>
            </a:r>
          </a:p>
        </p:txBody>
      </p:sp>
      <p:cxnSp>
        <p:nvCxnSpPr>
          <p:cNvPr id="113" name="Elbow Connector 112"/>
          <p:cNvCxnSpPr>
            <a:stCxn id="38" idx="3"/>
            <a:endCxn id="72" idx="3"/>
          </p:cNvCxnSpPr>
          <p:nvPr userDrawn="1"/>
        </p:nvCxnSpPr>
        <p:spPr>
          <a:xfrm flipH="1">
            <a:off x="6199429" y="2436312"/>
            <a:ext cx="291523" cy="2853119"/>
          </a:xfrm>
          <a:prstGeom prst="bentConnector3">
            <a:avLst>
              <a:gd name="adj1" fmla="val -81972"/>
            </a:avLst>
          </a:prstGeom>
          <a:ln w="12700" cmpd="sng">
            <a:solidFill>
              <a:srgbClr val="4B2582"/>
            </a:solidFill>
          </a:ln>
          <a:effectLst/>
        </p:spPr>
        <p:style>
          <a:lnRef idx="2">
            <a:schemeClr val="accent1"/>
          </a:lnRef>
          <a:fillRef idx="0">
            <a:schemeClr val="accent1"/>
          </a:fillRef>
          <a:effectRef idx="1">
            <a:schemeClr val="accent1"/>
          </a:effectRef>
          <a:fontRef idx="minor">
            <a:schemeClr val="tx1"/>
          </a:fontRef>
        </p:style>
      </p:cxnSp>
      <p:sp>
        <p:nvSpPr>
          <p:cNvPr id="9" name="Rounded Rectangle 8"/>
          <p:cNvSpPr/>
          <p:nvPr userDrawn="1"/>
        </p:nvSpPr>
        <p:spPr>
          <a:xfrm>
            <a:off x="3831895" y="1268760"/>
            <a:ext cx="1480210" cy="446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1"/>
                </a:solidFill>
                <a:ea typeface="AppleGothic"/>
                <a:cs typeface="AppleGothic"/>
              </a:rPr>
              <a:t>Managing Director</a:t>
            </a:r>
          </a:p>
        </p:txBody>
      </p:sp>
      <p:sp>
        <p:nvSpPr>
          <p:cNvPr id="36" name="Rounded Rectangle 35"/>
          <p:cNvSpPr/>
          <p:nvPr userDrawn="1"/>
        </p:nvSpPr>
        <p:spPr>
          <a:xfrm>
            <a:off x="226794"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Political</a:t>
            </a:r>
            <a:endParaRPr lang="en-US" sz="1400" dirty="0">
              <a:solidFill>
                <a:schemeClr val="accent2"/>
              </a:solidFill>
              <a:ea typeface="AppleGothic"/>
              <a:cs typeface="AppleGothic"/>
            </a:endParaRPr>
          </a:p>
        </p:txBody>
      </p:sp>
      <p:sp>
        <p:nvSpPr>
          <p:cNvPr id="38" name="Rounded Rectangle 37"/>
          <p:cNvSpPr/>
          <p:nvPr userDrawn="1"/>
        </p:nvSpPr>
        <p:spPr>
          <a:xfrm>
            <a:off x="4860598"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International</a:t>
            </a:r>
            <a:endParaRPr lang="en-US" sz="1400" dirty="0">
              <a:solidFill>
                <a:schemeClr val="accent2"/>
              </a:solidFill>
              <a:ea typeface="AppleGothic"/>
              <a:cs typeface="AppleGothic"/>
            </a:endParaRPr>
          </a:p>
        </p:txBody>
      </p:sp>
      <p:sp>
        <p:nvSpPr>
          <p:cNvPr id="39" name="Rounded Rectangle 38"/>
          <p:cNvSpPr/>
          <p:nvPr userDrawn="1"/>
        </p:nvSpPr>
        <p:spPr>
          <a:xfrm>
            <a:off x="6998208"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Director of Finance</a:t>
            </a:r>
            <a:endParaRPr lang="en-US" sz="1400" dirty="0">
              <a:solidFill>
                <a:schemeClr val="accent2"/>
              </a:solidFill>
              <a:ea typeface="AppleGothic"/>
              <a:cs typeface="AppleGothic"/>
            </a:endParaRPr>
          </a:p>
        </p:txBody>
      </p:sp>
      <p:sp>
        <p:nvSpPr>
          <p:cNvPr id="40" name="Rounded Rectangle 39"/>
          <p:cNvSpPr/>
          <p:nvPr userDrawn="1"/>
        </p:nvSpPr>
        <p:spPr>
          <a:xfrm>
            <a:off x="2226575" y="3059208"/>
            <a:ext cx="1025055" cy="446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000" b="1" dirty="0">
                <a:solidFill>
                  <a:schemeClr val="accent3"/>
                </a:solidFill>
                <a:ea typeface="AppleGothic"/>
                <a:cs typeface="AppleGothic"/>
              </a:rPr>
              <a:t>Commercial</a:t>
            </a:r>
            <a:endParaRPr lang="en-US" sz="1000" dirty="0">
              <a:solidFill>
                <a:schemeClr val="accent3"/>
              </a:solidFill>
              <a:ea typeface="AppleGothic"/>
              <a:cs typeface="AppleGothic"/>
            </a:endParaRPr>
          </a:p>
        </p:txBody>
      </p:sp>
      <p:sp>
        <p:nvSpPr>
          <p:cNvPr id="41" name="Rounded Rectangle 40"/>
          <p:cNvSpPr/>
          <p:nvPr userDrawn="1"/>
        </p:nvSpPr>
        <p:spPr>
          <a:xfrm>
            <a:off x="3347864" y="3059208"/>
            <a:ext cx="1025055" cy="446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000" b="1" dirty="0">
                <a:solidFill>
                  <a:schemeClr val="accent3"/>
                </a:solidFill>
                <a:ea typeface="AppleGothic"/>
                <a:cs typeface="AppleGothic"/>
              </a:rPr>
              <a:t>Departments</a:t>
            </a:r>
            <a:endParaRPr lang="en-US" sz="1000" dirty="0">
              <a:solidFill>
                <a:schemeClr val="accent3"/>
              </a:solidFill>
              <a:ea typeface="AppleGothic"/>
              <a:cs typeface="AppleGothic"/>
            </a:endParaRPr>
          </a:p>
        </p:txBody>
      </p:sp>
      <p:cxnSp>
        <p:nvCxnSpPr>
          <p:cNvPr id="243" name="Straight Connector 242"/>
          <p:cNvCxnSpPr/>
          <p:nvPr userDrawn="1"/>
        </p:nvCxnSpPr>
        <p:spPr>
          <a:xfrm flipH="1">
            <a:off x="3275856" y="1979088"/>
            <a:ext cx="2208" cy="200347"/>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cxnSp>
        <p:nvCxnSpPr>
          <p:cNvPr id="272" name="Straight Connector 271"/>
          <p:cNvCxnSpPr>
            <a:stCxn id="24" idx="3"/>
          </p:cNvCxnSpPr>
          <p:nvPr userDrawn="1"/>
        </p:nvCxnSpPr>
        <p:spPr>
          <a:xfrm>
            <a:off x="6193522" y="4209311"/>
            <a:ext cx="538718"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a:stCxn id="36" idx="2"/>
            <a:endCxn id="42" idx="0"/>
          </p:cNvCxnSpPr>
          <p:nvPr userDrawn="1"/>
        </p:nvCxnSpPr>
        <p:spPr>
          <a:xfrm>
            <a:off x="1041971" y="2677512"/>
            <a:ext cx="10547" cy="1015569"/>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a:stCxn id="37" idx="2"/>
          </p:cNvCxnSpPr>
          <p:nvPr userDrawn="1"/>
        </p:nvCxnSpPr>
        <p:spPr>
          <a:xfrm flipH="1">
            <a:off x="3296816" y="2677512"/>
            <a:ext cx="3262" cy="225345"/>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sp>
        <p:nvSpPr>
          <p:cNvPr id="37" name="Rounded Rectangle 36"/>
          <p:cNvSpPr/>
          <p:nvPr userDrawn="1"/>
        </p:nvSpPr>
        <p:spPr>
          <a:xfrm>
            <a:off x="2484901"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Commercial Director</a:t>
            </a:r>
            <a:endParaRPr lang="en-US" sz="1400" dirty="0">
              <a:solidFill>
                <a:schemeClr val="accent2"/>
              </a:solidFill>
              <a:ea typeface="AppleGothic"/>
              <a:cs typeface="AppleGothic"/>
            </a:endParaRPr>
          </a:p>
        </p:txBody>
      </p:sp>
      <p:sp>
        <p:nvSpPr>
          <p:cNvPr id="70" name="Rounded Rectangle 69"/>
          <p:cNvSpPr/>
          <p:nvPr userDrawn="1"/>
        </p:nvSpPr>
        <p:spPr>
          <a:xfrm>
            <a:off x="5179159" y="4773201"/>
            <a:ext cx="1020270"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prstDash val="solid"/>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smtClean="0">
                <a:solidFill>
                  <a:schemeClr val="accent4"/>
                </a:solidFill>
                <a:ea typeface="AppleGothic"/>
                <a:cs typeface="AppleGothic"/>
              </a:rPr>
              <a:t>Sweden</a:t>
            </a:r>
            <a:endParaRPr lang="en-US" sz="900" dirty="0">
              <a:solidFill>
                <a:schemeClr val="accent4"/>
              </a:solidFill>
              <a:ea typeface="AppleGothic"/>
              <a:cs typeface="AppleGothic"/>
            </a:endParaRPr>
          </a:p>
        </p:txBody>
      </p:sp>
      <p:sp>
        <p:nvSpPr>
          <p:cNvPr id="72" name="Rounded Rectangle 71"/>
          <p:cNvSpPr/>
          <p:nvPr userDrawn="1"/>
        </p:nvSpPr>
        <p:spPr>
          <a:xfrm>
            <a:off x="5179159" y="5133241"/>
            <a:ext cx="1020270"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prstDash val="solid"/>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Due Diligence</a:t>
            </a:r>
          </a:p>
        </p:txBody>
      </p:sp>
      <p:cxnSp>
        <p:nvCxnSpPr>
          <p:cNvPr id="74" name="Straight Connector 73"/>
          <p:cNvCxnSpPr>
            <a:stCxn id="70" idx="3"/>
          </p:cNvCxnSpPr>
          <p:nvPr userDrawn="1"/>
        </p:nvCxnSpPr>
        <p:spPr>
          <a:xfrm>
            <a:off x="6199429" y="4929391"/>
            <a:ext cx="532811"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32" idx="3"/>
          </p:cNvCxnSpPr>
          <p:nvPr userDrawn="1"/>
        </p:nvCxnSpPr>
        <p:spPr>
          <a:xfrm>
            <a:off x="6199429" y="4569351"/>
            <a:ext cx="532811"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sp>
        <p:nvSpPr>
          <p:cNvPr id="103"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104"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
        <p:nvSpPr>
          <p:cNvPr id="69" name="Rounded Rectangle 68"/>
          <p:cNvSpPr/>
          <p:nvPr userDrawn="1"/>
        </p:nvSpPr>
        <p:spPr>
          <a:xfrm>
            <a:off x="2220041" y="5141065"/>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smtClean="0">
                <a:solidFill>
                  <a:schemeClr val="accent4"/>
                </a:solidFill>
                <a:ea typeface="AppleGothic"/>
                <a:cs typeface="AppleGothic"/>
              </a:rPr>
              <a:t>Due Diligence</a:t>
            </a:r>
            <a:endParaRPr lang="en-US" sz="900" dirty="0">
              <a:solidFill>
                <a:schemeClr val="accent4"/>
              </a:solidFill>
              <a:ea typeface="AppleGothic"/>
              <a:cs typeface="AppleGothic"/>
            </a:endParaRPr>
          </a:p>
        </p:txBody>
      </p:sp>
      <p:cxnSp>
        <p:nvCxnSpPr>
          <p:cNvPr id="76" name="Straight Connector 75"/>
          <p:cNvCxnSpPr>
            <a:stCxn id="31" idx="1"/>
          </p:cNvCxnSpPr>
          <p:nvPr userDrawn="1"/>
        </p:nvCxnSpPr>
        <p:spPr>
          <a:xfrm flipH="1" flipV="1">
            <a:off x="1973910" y="4926896"/>
            <a:ext cx="241146" cy="249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98953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7_our story">
    <p:spTree>
      <p:nvGrpSpPr>
        <p:cNvPr id="1" name=""/>
        <p:cNvGrpSpPr/>
        <p:nvPr/>
      </p:nvGrpSpPr>
      <p:grpSpPr>
        <a:xfrm>
          <a:off x="0" y="0"/>
          <a:ext cx="0" cy="0"/>
          <a:chOff x="0" y="0"/>
          <a:chExt cx="0" cy="0"/>
        </a:xfrm>
      </p:grpSpPr>
      <p:cxnSp>
        <p:nvCxnSpPr>
          <p:cNvPr id="33" name="Straight Connector 32"/>
          <p:cNvCxnSpPr/>
          <p:nvPr userDrawn="1"/>
        </p:nvCxnSpPr>
        <p:spPr>
          <a:xfrm>
            <a:off x="1122487" y="1587500"/>
            <a:ext cx="0" cy="1768475"/>
          </a:xfrm>
          <a:prstGeom prst="line">
            <a:avLst/>
          </a:prstGeom>
          <a:ln w="12700" cmpd="sng">
            <a:solidFill>
              <a:srgbClr val="0F706C"/>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a:xfrm>
            <a:off x="2812998" y="963789"/>
            <a:ext cx="0" cy="2394655"/>
          </a:xfrm>
          <a:prstGeom prst="line">
            <a:avLst/>
          </a:prstGeom>
          <a:ln w="12700" cmpd="sng">
            <a:solidFill>
              <a:srgbClr val="1D4D79"/>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a:xfrm>
            <a:off x="5663445" y="1302456"/>
            <a:ext cx="0" cy="2041877"/>
          </a:xfrm>
          <a:prstGeom prst="line">
            <a:avLst/>
          </a:prstGeom>
          <a:ln w="12700" cmpd="sng">
            <a:solidFill>
              <a:srgbClr val="401C7E"/>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a:xfrm flipV="1">
            <a:off x="1379662" y="3344333"/>
            <a:ext cx="17338" cy="1481668"/>
          </a:xfrm>
          <a:prstGeom prst="line">
            <a:avLst/>
          </a:prstGeom>
          <a:ln w="12700" cmpd="sng">
            <a:solidFill>
              <a:srgbClr val="0F706C"/>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userDrawn="1"/>
        </p:nvCxnSpPr>
        <p:spPr>
          <a:xfrm flipV="1">
            <a:off x="3637439" y="3358444"/>
            <a:ext cx="0" cy="1693335"/>
          </a:xfrm>
          <a:prstGeom prst="line">
            <a:avLst/>
          </a:prstGeom>
          <a:ln w="12700" cmpd="sng">
            <a:solidFill>
              <a:srgbClr val="1D4D79"/>
            </a:solidFill>
            <a:headEnd type="oval"/>
          </a:ln>
          <a:effectLst/>
        </p:spPr>
        <p:style>
          <a:lnRef idx="2">
            <a:schemeClr val="accent1"/>
          </a:lnRef>
          <a:fillRef idx="0">
            <a:schemeClr val="accent1"/>
          </a:fillRef>
          <a:effectRef idx="1">
            <a:schemeClr val="accent1"/>
          </a:effectRef>
          <a:fontRef idx="minor">
            <a:schemeClr val="tx1"/>
          </a:fontRef>
        </p:style>
      </p:cxnSp>
      <p:sp>
        <p:nvSpPr>
          <p:cNvPr id="16"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story</a:t>
            </a:r>
            <a:endParaRPr lang="en-US" dirty="0"/>
          </a:p>
        </p:txBody>
      </p:sp>
      <p:sp>
        <p:nvSpPr>
          <p:cNvPr id="19"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26" name="Picture 25"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7" name="Straight Connector 26"/>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8"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9"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cxnSp>
        <p:nvCxnSpPr>
          <p:cNvPr id="10" name="Straight Connector 9"/>
          <p:cNvCxnSpPr/>
          <p:nvPr userDrawn="1"/>
        </p:nvCxnSpPr>
        <p:spPr>
          <a:xfrm flipH="1">
            <a:off x="179512" y="3356992"/>
            <a:ext cx="8640960" cy="0"/>
          </a:xfrm>
          <a:prstGeom prst="line">
            <a:avLst/>
          </a:prstGeom>
          <a:ln w="15875">
            <a:gradFill flip="none" rotWithShape="1">
              <a:gsLst>
                <a:gs pos="0">
                  <a:srgbClr val="4B2582"/>
                </a:gs>
                <a:gs pos="100000">
                  <a:srgbClr val="118062"/>
                </a:gs>
              </a:gsLst>
              <a:lin ang="0" scaled="1"/>
              <a:tileRect/>
            </a:gradFill>
            <a:headEnd type="arrow"/>
            <a:tailEnd type="none"/>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userDrawn="1"/>
        </p:nvSpPr>
        <p:spPr>
          <a:xfrm>
            <a:off x="179512" y="2564904"/>
            <a:ext cx="1584176" cy="584775"/>
          </a:xfrm>
          <a:prstGeom prst="rect">
            <a:avLst/>
          </a:prstGeom>
          <a:solidFill>
            <a:srgbClr val="FFFFFF">
              <a:alpha val="80000"/>
            </a:srgbClr>
          </a:solidFill>
        </p:spPr>
        <p:txBody>
          <a:bodyPr wrap="square" rtlCol="0">
            <a:spAutoFit/>
          </a:bodyPr>
          <a:lstStyle/>
          <a:p>
            <a:r>
              <a:rPr lang="en-US" sz="1400" b="1" kern="1200" dirty="0" smtClean="0">
                <a:solidFill>
                  <a:srgbClr val="118062"/>
                </a:solidFill>
                <a:latin typeface="+mn-lt"/>
                <a:ea typeface="+mn-ea"/>
                <a:cs typeface="+mn-cs"/>
              </a:rPr>
              <a:t>1995</a:t>
            </a:r>
          </a:p>
          <a:p>
            <a:pPr marL="171450" indent="-171450">
              <a:buFont typeface="Arial"/>
              <a:buChar char="•"/>
            </a:pPr>
            <a:r>
              <a:rPr lang="en-US" sz="900" kern="1200" dirty="0" smtClean="0">
                <a:solidFill>
                  <a:schemeClr val="tx1"/>
                </a:solidFill>
                <a:latin typeface="+mn-lt"/>
                <a:ea typeface="+mn-ea"/>
                <a:cs typeface="+mn-cs"/>
              </a:rPr>
              <a:t>Natural Power was established</a:t>
            </a:r>
            <a:endParaRPr lang="en-US" sz="900" dirty="0"/>
          </a:p>
        </p:txBody>
      </p:sp>
      <p:sp>
        <p:nvSpPr>
          <p:cNvPr id="11" name="TextBox 10"/>
          <p:cNvSpPr txBox="1"/>
          <p:nvPr userDrawn="1"/>
        </p:nvSpPr>
        <p:spPr>
          <a:xfrm>
            <a:off x="323528" y="3735903"/>
            <a:ext cx="1872208" cy="723275"/>
          </a:xfrm>
          <a:prstGeom prst="rect">
            <a:avLst/>
          </a:prstGeom>
          <a:solidFill>
            <a:srgbClr val="FFFFFF">
              <a:alpha val="80000"/>
            </a:srgbClr>
          </a:solidFill>
        </p:spPr>
        <p:txBody>
          <a:bodyPr wrap="square" rtlCol="0">
            <a:spAutoFit/>
          </a:bodyPr>
          <a:lstStyle/>
          <a:p>
            <a:r>
              <a:rPr lang="en-US" sz="1400" b="1" kern="1200" dirty="0" smtClean="0">
                <a:solidFill>
                  <a:srgbClr val="118062"/>
                </a:solidFill>
                <a:latin typeface="+mn-lt"/>
                <a:ea typeface="+mn-ea"/>
                <a:cs typeface="+mn-cs"/>
              </a:rPr>
              <a:t>2000</a:t>
            </a:r>
          </a:p>
          <a:p>
            <a:pPr marL="171450" indent="-171450">
              <a:buFont typeface="Arial"/>
              <a:buChar char="•"/>
            </a:pPr>
            <a:r>
              <a:rPr lang="en-US" sz="900" kern="1200" dirty="0" smtClean="0">
                <a:solidFill>
                  <a:schemeClr val="tx1"/>
                </a:solidFill>
                <a:latin typeface="+mn-lt"/>
                <a:ea typeface="+mn-ea"/>
                <a:cs typeface="+mn-cs"/>
              </a:rPr>
              <a:t>Acquired by Fred. Olsen Ltd. </a:t>
            </a:r>
          </a:p>
          <a:p>
            <a:pPr marL="171450" indent="-171450">
              <a:buFont typeface="Arial"/>
              <a:buChar char="•"/>
            </a:pPr>
            <a:r>
              <a:rPr lang="en-US" sz="900" kern="1200" dirty="0" smtClean="0">
                <a:solidFill>
                  <a:schemeClr val="tx1"/>
                </a:solidFill>
                <a:latin typeface="+mn-lt"/>
                <a:ea typeface="+mn-ea"/>
                <a:cs typeface="+mn-cs"/>
              </a:rPr>
              <a:t>Move from Glasgow to Forrest Estate</a:t>
            </a:r>
            <a:endParaRPr lang="en-US" sz="900" dirty="0"/>
          </a:p>
        </p:txBody>
      </p:sp>
      <p:sp>
        <p:nvSpPr>
          <p:cNvPr id="12" name="TextBox 11"/>
          <p:cNvSpPr txBox="1"/>
          <p:nvPr userDrawn="1"/>
        </p:nvSpPr>
        <p:spPr>
          <a:xfrm>
            <a:off x="1115616" y="1412776"/>
            <a:ext cx="1584176" cy="584775"/>
          </a:xfrm>
          <a:prstGeom prst="rect">
            <a:avLst/>
          </a:prstGeom>
          <a:noFill/>
        </p:spPr>
        <p:txBody>
          <a:bodyPr wrap="square" rtlCol="0">
            <a:spAutoFit/>
          </a:bodyPr>
          <a:lstStyle/>
          <a:p>
            <a:r>
              <a:rPr lang="en-US" sz="1400" b="1" kern="1200" dirty="0" smtClean="0">
                <a:solidFill>
                  <a:srgbClr val="0F706C"/>
                </a:solidFill>
                <a:latin typeface="+mn-lt"/>
                <a:ea typeface="+mn-ea"/>
                <a:cs typeface="+mn-cs"/>
              </a:rPr>
              <a:t>2005</a:t>
            </a:r>
          </a:p>
          <a:p>
            <a:pPr marL="171450" indent="-171450">
              <a:buFont typeface="Arial"/>
              <a:buChar char="•"/>
            </a:pPr>
            <a:r>
              <a:rPr lang="en-US" sz="900" kern="1200" dirty="0" smtClean="0">
                <a:solidFill>
                  <a:schemeClr val="tx1"/>
                </a:solidFill>
                <a:latin typeface="+mn-lt"/>
                <a:ea typeface="+mn-ea"/>
                <a:cs typeface="+mn-cs"/>
              </a:rPr>
              <a:t>Office opens in </a:t>
            </a:r>
            <a:r>
              <a:rPr lang="en-US" sz="900" kern="1200" dirty="0" err="1" smtClean="0">
                <a:solidFill>
                  <a:schemeClr val="tx1"/>
                </a:solidFill>
                <a:latin typeface="+mn-lt"/>
                <a:ea typeface="+mn-ea"/>
                <a:cs typeface="+mn-cs"/>
              </a:rPr>
              <a:t>Aberystwyth</a:t>
            </a:r>
            <a:r>
              <a:rPr lang="en-US" sz="900" kern="1200" dirty="0" smtClean="0">
                <a:solidFill>
                  <a:schemeClr val="tx1"/>
                </a:solidFill>
                <a:latin typeface="+mn-lt"/>
                <a:ea typeface="+mn-ea"/>
                <a:cs typeface="+mn-cs"/>
              </a:rPr>
              <a:t>, Wales</a:t>
            </a:r>
            <a:endParaRPr lang="en-US" sz="900" dirty="0"/>
          </a:p>
        </p:txBody>
      </p:sp>
      <p:sp>
        <p:nvSpPr>
          <p:cNvPr id="13" name="TextBox 12"/>
          <p:cNvSpPr txBox="1"/>
          <p:nvPr userDrawn="1"/>
        </p:nvSpPr>
        <p:spPr>
          <a:xfrm>
            <a:off x="1403648" y="4672007"/>
            <a:ext cx="2088232" cy="723275"/>
          </a:xfrm>
          <a:prstGeom prst="rect">
            <a:avLst/>
          </a:prstGeom>
          <a:noFill/>
        </p:spPr>
        <p:txBody>
          <a:bodyPr wrap="square" rtlCol="0">
            <a:spAutoFit/>
          </a:bodyPr>
          <a:lstStyle/>
          <a:p>
            <a:r>
              <a:rPr lang="en-US" sz="1400" b="1" kern="1200" dirty="0" smtClean="0">
                <a:solidFill>
                  <a:srgbClr val="0F706C"/>
                </a:solidFill>
                <a:latin typeface="+mn-lt"/>
                <a:ea typeface="+mn-ea"/>
                <a:cs typeface="+mn-cs"/>
              </a:rPr>
              <a:t>2007</a:t>
            </a:r>
          </a:p>
          <a:p>
            <a:pPr marL="171450" indent="-171450">
              <a:buFont typeface="Arial"/>
              <a:buChar char="•"/>
            </a:pPr>
            <a:r>
              <a:rPr lang="en-US" sz="900" kern="1200" dirty="0" err="1" smtClean="0">
                <a:solidFill>
                  <a:schemeClr val="tx1"/>
                </a:solidFill>
                <a:latin typeface="+mn-lt"/>
                <a:ea typeface="+mn-ea"/>
                <a:cs typeface="+mn-cs"/>
              </a:rPr>
              <a:t>ZephIR</a:t>
            </a:r>
            <a:r>
              <a:rPr lang="en-US" sz="900" kern="1200" dirty="0" smtClean="0">
                <a:solidFill>
                  <a:schemeClr val="tx1"/>
                </a:solidFill>
                <a:latin typeface="+mn-lt"/>
                <a:ea typeface="+mn-ea"/>
                <a:cs typeface="+mn-cs"/>
              </a:rPr>
              <a:t> acquired by Natural Power </a:t>
            </a:r>
          </a:p>
          <a:p>
            <a:pPr marL="171450" indent="-171450">
              <a:buFont typeface="Arial"/>
              <a:buChar char="•"/>
            </a:pPr>
            <a:r>
              <a:rPr lang="en-US" sz="900" kern="1200" dirty="0" smtClean="0">
                <a:solidFill>
                  <a:schemeClr val="tx1"/>
                </a:solidFill>
                <a:latin typeface="+mn-lt"/>
                <a:ea typeface="+mn-ea"/>
                <a:cs typeface="+mn-cs"/>
              </a:rPr>
              <a:t>Office opens in Falkirk, Scotland </a:t>
            </a:r>
          </a:p>
          <a:p>
            <a:pPr marL="171450" indent="-171450">
              <a:buFont typeface="Arial"/>
              <a:buChar char="•"/>
            </a:pPr>
            <a:r>
              <a:rPr lang="en-US" sz="900" kern="1200" dirty="0" err="1" smtClean="0">
                <a:solidFill>
                  <a:schemeClr val="tx1"/>
                </a:solidFill>
                <a:latin typeface="+mn-lt"/>
                <a:ea typeface="+mn-ea"/>
                <a:cs typeface="+mn-cs"/>
              </a:rPr>
              <a:t>Ventec</a:t>
            </a:r>
            <a:r>
              <a:rPr lang="en-US" sz="900" kern="1200" dirty="0" smtClean="0">
                <a:solidFill>
                  <a:schemeClr val="tx1"/>
                </a:solidFill>
                <a:latin typeface="+mn-lt"/>
                <a:ea typeface="+mn-ea"/>
                <a:cs typeface="+mn-cs"/>
              </a:rPr>
              <a:t> acquired by Natural Power</a:t>
            </a:r>
            <a:endParaRPr lang="en-US" sz="900" dirty="0"/>
          </a:p>
        </p:txBody>
      </p:sp>
      <p:sp>
        <p:nvSpPr>
          <p:cNvPr id="14" name="TextBox 13"/>
          <p:cNvSpPr txBox="1"/>
          <p:nvPr userDrawn="1"/>
        </p:nvSpPr>
        <p:spPr>
          <a:xfrm>
            <a:off x="1619672" y="2276872"/>
            <a:ext cx="2448272" cy="723275"/>
          </a:xfrm>
          <a:prstGeom prst="rect">
            <a:avLst/>
          </a:prstGeom>
          <a:solidFill>
            <a:srgbClr val="FFFFFF">
              <a:alpha val="80000"/>
            </a:srgbClr>
          </a:solidFill>
        </p:spPr>
        <p:txBody>
          <a:bodyPr wrap="square" rtlCol="0">
            <a:spAutoFit/>
          </a:bodyPr>
          <a:lstStyle/>
          <a:p>
            <a:r>
              <a:rPr lang="en-US" sz="1400" b="1" kern="1200" dirty="0" smtClean="0">
                <a:solidFill>
                  <a:srgbClr val="105E74"/>
                </a:solidFill>
                <a:latin typeface="+mn-lt"/>
                <a:ea typeface="+mn-ea"/>
                <a:cs typeface="+mn-cs"/>
              </a:rPr>
              <a:t>2008</a:t>
            </a:r>
          </a:p>
          <a:p>
            <a:pPr marL="171450" indent="-171450">
              <a:buFont typeface="Arial"/>
              <a:buChar char="•"/>
            </a:pPr>
            <a:r>
              <a:rPr lang="en-US" sz="900" kern="1200" dirty="0" err="1" smtClean="0">
                <a:solidFill>
                  <a:schemeClr val="tx1"/>
                </a:solidFill>
                <a:latin typeface="+mn-lt"/>
                <a:ea typeface="+mn-ea"/>
                <a:cs typeface="+mn-cs"/>
              </a:rPr>
              <a:t>Latwind</a:t>
            </a:r>
            <a:r>
              <a:rPr lang="en-US" sz="900" kern="1200" dirty="0" smtClean="0">
                <a:solidFill>
                  <a:schemeClr val="tx1"/>
                </a:solidFill>
                <a:latin typeface="+mn-lt"/>
                <a:ea typeface="+mn-ea"/>
                <a:cs typeface="+mn-cs"/>
              </a:rPr>
              <a:t> International acquired by Natural Power in </a:t>
            </a:r>
            <a:r>
              <a:rPr lang="en-US" sz="900" kern="1200" dirty="0" err="1" smtClean="0">
                <a:solidFill>
                  <a:schemeClr val="tx1"/>
                </a:solidFill>
                <a:latin typeface="+mn-lt"/>
                <a:ea typeface="+mn-ea"/>
                <a:cs typeface="+mn-cs"/>
              </a:rPr>
              <a:t>Valiparaiso</a:t>
            </a:r>
            <a:r>
              <a:rPr lang="en-US" sz="900" kern="1200" dirty="0" smtClean="0">
                <a:solidFill>
                  <a:schemeClr val="tx1"/>
                </a:solidFill>
                <a:latin typeface="+mn-lt"/>
                <a:ea typeface="+mn-ea"/>
                <a:cs typeface="+mn-cs"/>
              </a:rPr>
              <a:t>, Chile </a:t>
            </a:r>
          </a:p>
          <a:p>
            <a:pPr marL="171450" indent="-171450">
              <a:buFont typeface="Arial"/>
              <a:buChar char="•"/>
            </a:pPr>
            <a:r>
              <a:rPr lang="en-US" sz="900" kern="1200" dirty="0" err="1" smtClean="0">
                <a:solidFill>
                  <a:schemeClr val="tx1"/>
                </a:solidFill>
                <a:latin typeface="+mn-lt"/>
                <a:ea typeface="+mn-ea"/>
                <a:cs typeface="+mn-cs"/>
              </a:rPr>
              <a:t>WindCentre</a:t>
            </a:r>
            <a:r>
              <a:rPr lang="en-US" sz="900" kern="1200" dirty="0" smtClean="0">
                <a:solidFill>
                  <a:schemeClr val="tx1"/>
                </a:solidFill>
                <a:latin typeface="+mn-lt"/>
                <a:ea typeface="+mn-ea"/>
                <a:cs typeface="+mn-cs"/>
              </a:rPr>
              <a:t> (</a:t>
            </a:r>
            <a:r>
              <a:rPr lang="en-US" sz="900" kern="1200" dirty="0" err="1" smtClean="0">
                <a:solidFill>
                  <a:schemeClr val="tx1"/>
                </a:solidFill>
                <a:latin typeface="+mn-lt"/>
                <a:ea typeface="+mn-ea"/>
                <a:cs typeface="+mn-cs"/>
              </a:rPr>
              <a:t>ControlCentre</a:t>
            </a:r>
            <a:r>
              <a:rPr lang="en-US" sz="900" kern="1200" dirty="0" smtClean="0">
                <a:solidFill>
                  <a:schemeClr val="tx1"/>
                </a:solidFill>
                <a:latin typeface="+mn-lt"/>
                <a:ea typeface="+mn-ea"/>
                <a:cs typeface="+mn-cs"/>
              </a:rPr>
              <a:t>) goes live</a:t>
            </a:r>
            <a:endParaRPr lang="en-US" sz="900" dirty="0"/>
          </a:p>
        </p:txBody>
      </p:sp>
      <p:sp>
        <p:nvSpPr>
          <p:cNvPr id="15" name="TextBox 14"/>
          <p:cNvSpPr txBox="1"/>
          <p:nvPr userDrawn="1"/>
        </p:nvSpPr>
        <p:spPr>
          <a:xfrm>
            <a:off x="2483768" y="3663895"/>
            <a:ext cx="2088232" cy="1000274"/>
          </a:xfrm>
          <a:prstGeom prst="rect">
            <a:avLst/>
          </a:prstGeom>
          <a:solidFill>
            <a:srgbClr val="FFFFFF">
              <a:alpha val="80000"/>
            </a:srgbClr>
          </a:solidFill>
        </p:spPr>
        <p:txBody>
          <a:bodyPr wrap="square" rtlCol="0">
            <a:spAutoFit/>
          </a:bodyPr>
          <a:lstStyle/>
          <a:p>
            <a:r>
              <a:rPr lang="en-US" sz="1400" b="1" kern="1200" dirty="0" smtClean="0">
                <a:solidFill>
                  <a:srgbClr val="105E74"/>
                </a:solidFill>
                <a:latin typeface="+mn-lt"/>
                <a:ea typeface="+mn-ea"/>
                <a:cs typeface="+mn-cs"/>
              </a:rPr>
              <a:t>2009</a:t>
            </a:r>
          </a:p>
          <a:p>
            <a:pPr marL="171450" indent="-171450">
              <a:buFont typeface="Arial"/>
              <a:buChar char="•"/>
            </a:pPr>
            <a:r>
              <a:rPr lang="en-US" sz="900" kern="1200" dirty="0" smtClean="0">
                <a:solidFill>
                  <a:schemeClr val="tx1"/>
                </a:solidFill>
                <a:latin typeface="+mn-lt"/>
                <a:ea typeface="+mn-ea"/>
                <a:cs typeface="+mn-cs"/>
              </a:rPr>
              <a:t>Awarded ‘Contractor of the Year’ </a:t>
            </a:r>
          </a:p>
          <a:p>
            <a:pPr marL="171450" indent="-171450">
              <a:buFont typeface="Arial"/>
              <a:buChar char="•"/>
            </a:pPr>
            <a:r>
              <a:rPr lang="en-US" sz="900" kern="1200" dirty="0" smtClean="0">
                <a:solidFill>
                  <a:schemeClr val="tx1"/>
                </a:solidFill>
                <a:latin typeface="+mn-lt"/>
                <a:ea typeface="+mn-ea"/>
                <a:cs typeface="+mn-cs"/>
              </a:rPr>
              <a:t>25% of </a:t>
            </a:r>
            <a:r>
              <a:rPr lang="en-US" sz="900" kern="1200" dirty="0" err="1" smtClean="0">
                <a:solidFill>
                  <a:schemeClr val="tx1"/>
                </a:solidFill>
                <a:latin typeface="+mn-lt"/>
                <a:ea typeface="+mn-ea"/>
                <a:cs typeface="+mn-cs"/>
              </a:rPr>
              <a:t>SeaRoc</a:t>
            </a:r>
            <a:r>
              <a:rPr lang="en-US" sz="900" kern="1200" dirty="0" smtClean="0">
                <a:solidFill>
                  <a:schemeClr val="tx1"/>
                </a:solidFill>
                <a:latin typeface="+mn-lt"/>
                <a:ea typeface="+mn-ea"/>
                <a:cs typeface="+mn-cs"/>
              </a:rPr>
              <a:t> acquired </a:t>
            </a:r>
          </a:p>
          <a:p>
            <a:pPr marL="171450" indent="-171450">
              <a:buFont typeface="Arial"/>
              <a:buChar char="•"/>
            </a:pPr>
            <a:r>
              <a:rPr lang="en-US" sz="900" kern="1200" dirty="0" smtClean="0">
                <a:solidFill>
                  <a:schemeClr val="tx1"/>
                </a:solidFill>
                <a:latin typeface="+mn-lt"/>
                <a:ea typeface="+mn-ea"/>
                <a:cs typeface="+mn-cs"/>
              </a:rPr>
              <a:t>Construction office opens in Bolton, England </a:t>
            </a:r>
          </a:p>
          <a:p>
            <a:pPr marL="171450" indent="-171450">
              <a:buFont typeface="Arial"/>
              <a:buChar char="•"/>
            </a:pPr>
            <a:r>
              <a:rPr lang="en-US" sz="900" kern="1200" dirty="0" smtClean="0">
                <a:solidFill>
                  <a:schemeClr val="tx1"/>
                </a:solidFill>
                <a:latin typeface="+mn-lt"/>
                <a:ea typeface="+mn-ea"/>
                <a:cs typeface="+mn-cs"/>
              </a:rPr>
              <a:t>100% of </a:t>
            </a:r>
            <a:r>
              <a:rPr lang="en-US" sz="900" kern="1200" dirty="0" err="1" smtClean="0">
                <a:solidFill>
                  <a:schemeClr val="tx1"/>
                </a:solidFill>
                <a:latin typeface="+mn-lt"/>
                <a:ea typeface="+mn-ea"/>
                <a:cs typeface="+mn-cs"/>
              </a:rPr>
              <a:t>SeaRoc</a:t>
            </a:r>
            <a:r>
              <a:rPr lang="en-US" sz="900" kern="1200" dirty="0" smtClean="0">
                <a:solidFill>
                  <a:schemeClr val="tx1"/>
                </a:solidFill>
                <a:latin typeface="+mn-lt"/>
                <a:ea typeface="+mn-ea"/>
                <a:cs typeface="+mn-cs"/>
              </a:rPr>
              <a:t> acquired </a:t>
            </a:r>
            <a:endParaRPr lang="en-US" sz="900" dirty="0"/>
          </a:p>
        </p:txBody>
      </p:sp>
      <p:sp>
        <p:nvSpPr>
          <p:cNvPr id="17" name="TextBox 16"/>
          <p:cNvSpPr txBox="1"/>
          <p:nvPr userDrawn="1"/>
        </p:nvSpPr>
        <p:spPr>
          <a:xfrm>
            <a:off x="2843808" y="791473"/>
            <a:ext cx="3024336" cy="1277273"/>
          </a:xfrm>
          <a:prstGeom prst="rect">
            <a:avLst/>
          </a:prstGeom>
          <a:noFill/>
        </p:spPr>
        <p:txBody>
          <a:bodyPr wrap="square" rtlCol="0">
            <a:spAutoFit/>
          </a:bodyPr>
          <a:lstStyle/>
          <a:p>
            <a:r>
              <a:rPr lang="en-US" sz="1400" b="1" kern="1200" dirty="0" smtClean="0">
                <a:solidFill>
                  <a:srgbClr val="1D4D79"/>
                </a:solidFill>
                <a:latin typeface="+mn-lt"/>
                <a:ea typeface="+mn-ea"/>
                <a:cs typeface="+mn-cs"/>
              </a:rPr>
              <a:t>2010</a:t>
            </a:r>
          </a:p>
          <a:p>
            <a:pPr marL="171450" indent="-171450">
              <a:buFont typeface="Arial"/>
              <a:buChar char="•"/>
            </a:pPr>
            <a:r>
              <a:rPr lang="en-US" sz="900" kern="1200" dirty="0" smtClean="0">
                <a:solidFill>
                  <a:schemeClr val="tx1"/>
                </a:solidFill>
                <a:latin typeface="+mn-lt"/>
                <a:ea typeface="+mn-ea"/>
                <a:cs typeface="+mn-cs"/>
              </a:rPr>
              <a:t>Majority acquisition of re-consult </a:t>
            </a:r>
          </a:p>
          <a:p>
            <a:pPr marL="171450" indent="-171450">
              <a:buFont typeface="Arial"/>
              <a:buChar char="•"/>
            </a:pPr>
            <a:r>
              <a:rPr lang="en-US" sz="900" kern="1200" dirty="0" smtClean="0">
                <a:solidFill>
                  <a:schemeClr val="tx1"/>
                </a:solidFill>
                <a:latin typeface="+mn-lt"/>
                <a:ea typeface="+mn-ea"/>
                <a:cs typeface="+mn-cs"/>
              </a:rPr>
              <a:t>Construction office opens in Nantes, France </a:t>
            </a:r>
          </a:p>
          <a:p>
            <a:pPr marL="171450" indent="-171450">
              <a:buFont typeface="Arial"/>
              <a:buChar char="•"/>
            </a:pPr>
            <a:r>
              <a:rPr lang="en-US" sz="900" kern="1200" dirty="0" smtClean="0">
                <a:solidFill>
                  <a:schemeClr val="tx1"/>
                </a:solidFill>
                <a:latin typeface="+mn-lt"/>
                <a:ea typeface="+mn-ea"/>
                <a:cs typeface="+mn-cs"/>
              </a:rPr>
              <a:t>Office opens in Inverness, Scotland </a:t>
            </a:r>
          </a:p>
          <a:p>
            <a:pPr marL="171450" indent="-171450">
              <a:buFont typeface="Arial"/>
              <a:buChar char="•"/>
            </a:pPr>
            <a:r>
              <a:rPr lang="en-US" sz="900" kern="1200" dirty="0" smtClean="0">
                <a:solidFill>
                  <a:schemeClr val="tx1"/>
                </a:solidFill>
                <a:latin typeface="+mn-lt"/>
                <a:ea typeface="+mn-ea"/>
                <a:cs typeface="+mn-cs"/>
              </a:rPr>
              <a:t>Office opens in Saratoga Springs, New York, USA </a:t>
            </a:r>
          </a:p>
          <a:p>
            <a:pPr marL="171450" indent="-171450">
              <a:buFont typeface="Arial"/>
              <a:buChar char="•"/>
            </a:pPr>
            <a:r>
              <a:rPr lang="en-US" sz="900" kern="1200" dirty="0" smtClean="0">
                <a:solidFill>
                  <a:schemeClr val="tx1"/>
                </a:solidFill>
                <a:latin typeface="+mn-lt"/>
                <a:ea typeface="+mn-ea"/>
                <a:cs typeface="+mn-cs"/>
              </a:rPr>
              <a:t>Biomass Services launched </a:t>
            </a:r>
          </a:p>
          <a:p>
            <a:pPr marL="171450" indent="-171450">
              <a:buFont typeface="Arial"/>
              <a:buChar char="•"/>
            </a:pPr>
            <a:r>
              <a:rPr lang="en-US" sz="900" kern="1200" dirty="0" err="1" smtClean="0">
                <a:solidFill>
                  <a:schemeClr val="tx1"/>
                </a:solidFill>
                <a:latin typeface="+mn-lt"/>
                <a:ea typeface="+mn-ea"/>
                <a:cs typeface="+mn-cs"/>
              </a:rPr>
              <a:t>WindManager</a:t>
            </a:r>
            <a:r>
              <a:rPr lang="en-US" sz="900" kern="1200" dirty="0" smtClean="0">
                <a:solidFill>
                  <a:schemeClr val="tx1"/>
                </a:solidFill>
                <a:latin typeface="+mn-lt"/>
                <a:ea typeface="+mn-ea"/>
                <a:cs typeface="+mn-cs"/>
              </a:rPr>
              <a:t> launched </a:t>
            </a:r>
          </a:p>
          <a:p>
            <a:pPr marL="0" indent="0">
              <a:buFont typeface="Arial"/>
              <a:buNone/>
            </a:pPr>
            <a:endParaRPr lang="en-US" sz="900" kern="1200" dirty="0" smtClean="0">
              <a:solidFill>
                <a:schemeClr val="tx1"/>
              </a:solidFill>
              <a:latin typeface="+mn-lt"/>
              <a:ea typeface="+mn-ea"/>
              <a:cs typeface="+mn-cs"/>
            </a:endParaRPr>
          </a:p>
        </p:txBody>
      </p:sp>
      <p:sp>
        <p:nvSpPr>
          <p:cNvPr id="18" name="TextBox 17"/>
          <p:cNvSpPr txBox="1"/>
          <p:nvPr userDrawn="1"/>
        </p:nvSpPr>
        <p:spPr>
          <a:xfrm>
            <a:off x="3635896" y="4888031"/>
            <a:ext cx="1944216" cy="1277273"/>
          </a:xfrm>
          <a:prstGeom prst="rect">
            <a:avLst/>
          </a:prstGeom>
          <a:noFill/>
        </p:spPr>
        <p:txBody>
          <a:bodyPr wrap="square" rtlCol="0">
            <a:spAutoFit/>
          </a:bodyPr>
          <a:lstStyle/>
          <a:p>
            <a:r>
              <a:rPr lang="en-US" sz="1400" b="1" kern="1200" dirty="0" smtClean="0">
                <a:solidFill>
                  <a:srgbClr val="1D4D79"/>
                </a:solidFill>
                <a:latin typeface="+mn-lt"/>
                <a:ea typeface="+mn-ea"/>
                <a:cs typeface="+mn-cs"/>
              </a:rPr>
              <a:t>2011</a:t>
            </a:r>
          </a:p>
          <a:p>
            <a:pPr marL="171450" indent="-171450">
              <a:buFont typeface="Arial"/>
              <a:buChar char="•"/>
            </a:pPr>
            <a:r>
              <a:rPr lang="en-US" sz="900" kern="1200" dirty="0" err="1" smtClean="0">
                <a:solidFill>
                  <a:schemeClr val="tx1"/>
                </a:solidFill>
                <a:latin typeface="+mn-lt"/>
                <a:ea typeface="+mn-ea"/>
                <a:cs typeface="+mn-cs"/>
              </a:rPr>
              <a:t>VuWind</a:t>
            </a:r>
            <a:r>
              <a:rPr lang="en-US" sz="900" kern="1200" dirty="0" smtClean="0">
                <a:solidFill>
                  <a:schemeClr val="tx1"/>
                </a:solidFill>
                <a:latin typeface="+mn-lt"/>
                <a:ea typeface="+mn-ea"/>
                <a:cs typeface="+mn-cs"/>
              </a:rPr>
              <a:t> launched </a:t>
            </a:r>
          </a:p>
          <a:p>
            <a:pPr marL="171450" indent="-171450">
              <a:buFont typeface="Arial"/>
              <a:buChar char="•"/>
            </a:pPr>
            <a:r>
              <a:rPr lang="en-US" sz="900" kern="1200" dirty="0" smtClean="0">
                <a:solidFill>
                  <a:schemeClr val="tx1"/>
                </a:solidFill>
                <a:latin typeface="+mn-lt"/>
                <a:ea typeface="+mn-ea"/>
                <a:cs typeface="+mn-cs"/>
              </a:rPr>
              <a:t>Shortlisted as renewable energy ‘Advisor of the Year’ </a:t>
            </a:r>
          </a:p>
          <a:p>
            <a:pPr marL="171450" indent="-171450">
              <a:buFont typeface="Arial"/>
              <a:buChar char="•"/>
            </a:pPr>
            <a:r>
              <a:rPr lang="en-US" sz="900" kern="1200" dirty="0" smtClean="0">
                <a:solidFill>
                  <a:schemeClr val="tx1"/>
                </a:solidFill>
                <a:latin typeface="+mn-lt"/>
                <a:ea typeface="+mn-ea"/>
                <a:cs typeface="+mn-cs"/>
              </a:rPr>
              <a:t>Office opens in Newcastle, England </a:t>
            </a:r>
          </a:p>
          <a:p>
            <a:pPr marL="171450" indent="-171450">
              <a:buFont typeface="Arial"/>
              <a:buChar char="•"/>
            </a:pPr>
            <a:r>
              <a:rPr lang="en-US" sz="900" kern="1200" dirty="0" smtClean="0">
                <a:solidFill>
                  <a:schemeClr val="tx1"/>
                </a:solidFill>
                <a:latin typeface="+mn-lt"/>
                <a:ea typeface="+mn-ea"/>
                <a:cs typeface="+mn-cs"/>
              </a:rPr>
              <a:t>Awarded ‘Safety Excellence’ award from E.ON</a:t>
            </a:r>
            <a:endParaRPr lang="en-US" sz="900" dirty="0"/>
          </a:p>
        </p:txBody>
      </p:sp>
      <p:sp>
        <p:nvSpPr>
          <p:cNvPr id="20" name="TextBox 19"/>
          <p:cNvSpPr txBox="1"/>
          <p:nvPr userDrawn="1"/>
        </p:nvSpPr>
        <p:spPr>
          <a:xfrm>
            <a:off x="4291233" y="2204864"/>
            <a:ext cx="2448272" cy="861774"/>
          </a:xfrm>
          <a:prstGeom prst="rect">
            <a:avLst/>
          </a:prstGeom>
          <a:solidFill>
            <a:srgbClr val="FFFFFF">
              <a:alpha val="80000"/>
            </a:srgbClr>
          </a:solidFill>
        </p:spPr>
        <p:txBody>
          <a:bodyPr wrap="square" rtlCol="0">
            <a:spAutoFit/>
          </a:bodyPr>
          <a:lstStyle/>
          <a:p>
            <a:r>
              <a:rPr lang="en-US" sz="1400" b="1" kern="1200" dirty="0" smtClean="0">
                <a:solidFill>
                  <a:srgbClr val="31377B"/>
                </a:solidFill>
                <a:latin typeface="+mn-lt"/>
                <a:ea typeface="+mn-ea"/>
                <a:cs typeface="+mn-cs"/>
              </a:rPr>
              <a:t>2012</a:t>
            </a:r>
          </a:p>
          <a:p>
            <a:pPr marL="171450" indent="-171450">
              <a:buFont typeface="Arial"/>
              <a:buChar char="•"/>
            </a:pPr>
            <a:r>
              <a:rPr lang="en-US" sz="900" kern="1200" dirty="0" err="1" smtClean="0">
                <a:solidFill>
                  <a:schemeClr val="tx1"/>
                </a:solidFill>
                <a:latin typeface="+mn-lt"/>
                <a:ea typeface="+mn-ea"/>
                <a:cs typeface="+mn-cs"/>
              </a:rPr>
              <a:t>SeaRoc</a:t>
            </a:r>
            <a:r>
              <a:rPr lang="en-US" sz="900" kern="1200" dirty="0" smtClean="0">
                <a:solidFill>
                  <a:schemeClr val="tx1"/>
                </a:solidFill>
                <a:latin typeface="+mn-lt"/>
                <a:ea typeface="+mn-ea"/>
                <a:cs typeface="+mn-cs"/>
              </a:rPr>
              <a:t> &amp; </a:t>
            </a:r>
            <a:r>
              <a:rPr lang="en-US" sz="900" kern="1200" dirty="0" err="1" smtClean="0">
                <a:solidFill>
                  <a:schemeClr val="tx1"/>
                </a:solidFill>
                <a:latin typeface="+mn-lt"/>
                <a:ea typeface="+mn-ea"/>
                <a:cs typeface="+mn-cs"/>
              </a:rPr>
              <a:t>ZephIR</a:t>
            </a:r>
            <a:r>
              <a:rPr lang="en-US" sz="900" kern="1200" dirty="0" smtClean="0">
                <a:solidFill>
                  <a:schemeClr val="tx1"/>
                </a:solidFill>
                <a:latin typeface="+mn-lt"/>
                <a:ea typeface="+mn-ea"/>
                <a:cs typeface="+mn-cs"/>
              </a:rPr>
              <a:t> become sister companies </a:t>
            </a:r>
          </a:p>
          <a:p>
            <a:pPr marL="171450" indent="-171450">
              <a:buFont typeface="Arial"/>
              <a:buChar char="•"/>
            </a:pPr>
            <a:r>
              <a:rPr lang="en-US" sz="900" kern="1200" dirty="0" smtClean="0">
                <a:solidFill>
                  <a:schemeClr val="tx1"/>
                </a:solidFill>
                <a:latin typeface="+mn-lt"/>
                <a:ea typeface="+mn-ea"/>
                <a:cs typeface="+mn-cs"/>
              </a:rPr>
              <a:t>Achieved over 1GW onshore consenting </a:t>
            </a:r>
          </a:p>
          <a:p>
            <a:pPr marL="171450" indent="-171450">
              <a:buFont typeface="Arial"/>
              <a:buChar char="•"/>
            </a:pPr>
            <a:r>
              <a:rPr lang="en-US" sz="900" kern="1200" dirty="0" smtClean="0">
                <a:solidFill>
                  <a:schemeClr val="tx1"/>
                </a:solidFill>
                <a:latin typeface="+mn-lt"/>
                <a:ea typeface="+mn-ea"/>
                <a:cs typeface="+mn-cs"/>
              </a:rPr>
              <a:t>Construction opens in </a:t>
            </a:r>
            <a:r>
              <a:rPr lang="en-US" sz="900" kern="1200" dirty="0" err="1" smtClean="0">
                <a:solidFill>
                  <a:schemeClr val="tx1"/>
                </a:solidFill>
                <a:latin typeface="+mn-lt"/>
                <a:ea typeface="+mn-ea"/>
                <a:cs typeface="+mn-cs"/>
              </a:rPr>
              <a:t>Stirling</a:t>
            </a:r>
            <a:r>
              <a:rPr lang="en-US" sz="900" kern="1200" dirty="0" smtClean="0">
                <a:solidFill>
                  <a:schemeClr val="tx1"/>
                </a:solidFill>
                <a:latin typeface="+mn-lt"/>
                <a:ea typeface="+mn-ea"/>
                <a:cs typeface="+mn-cs"/>
              </a:rPr>
              <a:t>, Scotland </a:t>
            </a:r>
          </a:p>
          <a:p>
            <a:pPr marL="171450" indent="-171450">
              <a:buFont typeface="Arial"/>
              <a:buChar char="•"/>
            </a:pPr>
            <a:r>
              <a:rPr lang="en-US" sz="900" kern="1200" dirty="0" smtClean="0">
                <a:solidFill>
                  <a:schemeClr val="tx1"/>
                </a:solidFill>
                <a:latin typeface="+mn-lt"/>
                <a:ea typeface="+mn-ea"/>
                <a:cs typeface="+mn-cs"/>
              </a:rPr>
              <a:t>Office opens in London, England</a:t>
            </a:r>
            <a:endParaRPr lang="en-US" sz="900" dirty="0"/>
          </a:p>
        </p:txBody>
      </p:sp>
      <p:sp>
        <p:nvSpPr>
          <p:cNvPr id="21" name="TextBox 20"/>
          <p:cNvSpPr txBox="1"/>
          <p:nvPr userDrawn="1"/>
        </p:nvSpPr>
        <p:spPr>
          <a:xfrm>
            <a:off x="4795289" y="3951927"/>
            <a:ext cx="1944216" cy="861774"/>
          </a:xfrm>
          <a:prstGeom prst="rect">
            <a:avLst/>
          </a:prstGeom>
          <a:noFill/>
        </p:spPr>
        <p:txBody>
          <a:bodyPr wrap="square" rtlCol="0">
            <a:spAutoFit/>
          </a:bodyPr>
          <a:lstStyle/>
          <a:p>
            <a:r>
              <a:rPr lang="en-US" sz="1400" b="1" kern="1200" dirty="0" smtClean="0">
                <a:solidFill>
                  <a:srgbClr val="31377B"/>
                </a:solidFill>
                <a:latin typeface="+mn-lt"/>
                <a:ea typeface="+mn-ea"/>
                <a:cs typeface="+mn-cs"/>
              </a:rPr>
              <a:t>2013</a:t>
            </a:r>
          </a:p>
          <a:p>
            <a:pPr marL="171450" indent="-171450">
              <a:buFont typeface="Arial"/>
              <a:buChar char="•"/>
            </a:pPr>
            <a:r>
              <a:rPr lang="en-US" sz="900" kern="1200" dirty="0" smtClean="0">
                <a:solidFill>
                  <a:schemeClr val="tx1"/>
                </a:solidFill>
                <a:latin typeface="+mn-lt"/>
                <a:ea typeface="+mn-ea"/>
                <a:cs typeface="+mn-cs"/>
              </a:rPr>
              <a:t>Office opens in </a:t>
            </a:r>
            <a:r>
              <a:rPr lang="en-US" sz="900" kern="1200" dirty="0" err="1" smtClean="0">
                <a:solidFill>
                  <a:schemeClr val="tx1"/>
                </a:solidFill>
                <a:latin typeface="+mn-lt"/>
                <a:ea typeface="+mn-ea"/>
                <a:cs typeface="+mn-cs"/>
              </a:rPr>
              <a:t>Halmstad</a:t>
            </a:r>
            <a:r>
              <a:rPr lang="en-US" sz="900" kern="1200" dirty="0" smtClean="0">
                <a:solidFill>
                  <a:schemeClr val="tx1"/>
                </a:solidFill>
                <a:latin typeface="+mn-lt"/>
                <a:ea typeface="+mn-ea"/>
                <a:cs typeface="+mn-cs"/>
              </a:rPr>
              <a:t>, Sweden </a:t>
            </a:r>
          </a:p>
          <a:p>
            <a:pPr marL="171450" indent="-171450">
              <a:buFont typeface="Arial"/>
              <a:buChar char="•"/>
            </a:pPr>
            <a:r>
              <a:rPr lang="en-US" sz="900" kern="1200" dirty="0" smtClean="0">
                <a:solidFill>
                  <a:schemeClr val="tx1"/>
                </a:solidFill>
                <a:latin typeface="+mn-lt"/>
                <a:ea typeface="+mn-ea"/>
                <a:cs typeface="+mn-cs"/>
              </a:rPr>
              <a:t>Office opens in Dublin, Ireland </a:t>
            </a:r>
          </a:p>
          <a:p>
            <a:pPr marL="171450" indent="-171450">
              <a:buFont typeface="Arial"/>
              <a:buChar char="•"/>
            </a:pPr>
            <a:r>
              <a:rPr lang="en-US" sz="900" kern="1200" dirty="0" smtClean="0">
                <a:solidFill>
                  <a:schemeClr val="tx1"/>
                </a:solidFill>
                <a:latin typeface="+mn-lt"/>
                <a:ea typeface="+mn-ea"/>
                <a:cs typeface="+mn-cs"/>
              </a:rPr>
              <a:t>OFTO services managed 24/7 through </a:t>
            </a:r>
            <a:r>
              <a:rPr lang="en-US" sz="900" kern="1200" dirty="0" err="1" smtClean="0">
                <a:solidFill>
                  <a:schemeClr val="tx1"/>
                </a:solidFill>
                <a:latin typeface="+mn-lt"/>
                <a:ea typeface="+mn-ea"/>
                <a:cs typeface="+mn-cs"/>
              </a:rPr>
              <a:t>ControlCentre</a:t>
            </a:r>
            <a:r>
              <a:rPr lang="en-US" sz="900" kern="1200" dirty="0" smtClean="0">
                <a:solidFill>
                  <a:schemeClr val="tx1"/>
                </a:solidFill>
                <a:latin typeface="+mn-lt"/>
                <a:ea typeface="+mn-ea"/>
                <a:cs typeface="+mn-cs"/>
              </a:rPr>
              <a:t> </a:t>
            </a:r>
            <a:endParaRPr lang="en-US" sz="900" dirty="0"/>
          </a:p>
        </p:txBody>
      </p:sp>
      <p:sp>
        <p:nvSpPr>
          <p:cNvPr id="22" name="TextBox 21"/>
          <p:cNvSpPr txBox="1"/>
          <p:nvPr userDrawn="1"/>
        </p:nvSpPr>
        <p:spPr>
          <a:xfrm>
            <a:off x="6649027" y="3591887"/>
            <a:ext cx="1837392" cy="446276"/>
          </a:xfrm>
          <a:prstGeom prst="rect">
            <a:avLst/>
          </a:prstGeom>
          <a:noFill/>
        </p:spPr>
        <p:txBody>
          <a:bodyPr wrap="square" rtlCol="0">
            <a:spAutoFit/>
          </a:bodyPr>
          <a:lstStyle/>
          <a:p>
            <a:r>
              <a:rPr lang="en-US" sz="1400" b="1" kern="1200" dirty="0" smtClean="0">
                <a:solidFill>
                  <a:srgbClr val="401C7E"/>
                </a:solidFill>
                <a:latin typeface="+mn-lt"/>
                <a:ea typeface="+mn-ea"/>
                <a:cs typeface="+mn-cs"/>
              </a:rPr>
              <a:t>2015</a:t>
            </a:r>
          </a:p>
          <a:p>
            <a:pPr marL="171450" indent="-171450">
              <a:buFont typeface="Arial"/>
              <a:buChar char="•"/>
            </a:pPr>
            <a:r>
              <a:rPr lang="en-US" sz="900" kern="1200" dirty="0" smtClean="0">
                <a:solidFill>
                  <a:schemeClr val="tx1"/>
                </a:solidFill>
                <a:latin typeface="+mn-lt"/>
                <a:ea typeface="+mn-ea"/>
                <a:cs typeface="+mn-cs"/>
              </a:rPr>
              <a:t>Commenced turbine servicing </a:t>
            </a:r>
            <a:endParaRPr lang="en-US" sz="900" dirty="0"/>
          </a:p>
        </p:txBody>
      </p:sp>
      <p:sp>
        <p:nvSpPr>
          <p:cNvPr id="23" name="TextBox 22"/>
          <p:cNvSpPr txBox="1"/>
          <p:nvPr userDrawn="1"/>
        </p:nvSpPr>
        <p:spPr>
          <a:xfrm>
            <a:off x="5659385" y="1124744"/>
            <a:ext cx="1944216" cy="1000274"/>
          </a:xfrm>
          <a:prstGeom prst="rect">
            <a:avLst/>
          </a:prstGeom>
          <a:noFill/>
        </p:spPr>
        <p:txBody>
          <a:bodyPr wrap="square" rtlCol="0">
            <a:spAutoFit/>
          </a:bodyPr>
          <a:lstStyle/>
          <a:p>
            <a:r>
              <a:rPr lang="en-US" sz="1400" b="1" kern="1200" dirty="0" smtClean="0">
                <a:solidFill>
                  <a:srgbClr val="401C7E"/>
                </a:solidFill>
                <a:latin typeface="+mn-lt"/>
                <a:ea typeface="+mn-ea"/>
                <a:cs typeface="+mn-cs"/>
              </a:rPr>
              <a:t>2014</a:t>
            </a:r>
          </a:p>
          <a:p>
            <a:pPr marL="171450" indent="-171450">
              <a:buFont typeface="Arial"/>
              <a:buChar char="•"/>
            </a:pPr>
            <a:r>
              <a:rPr lang="en-US" sz="900" kern="1200" dirty="0" smtClean="0">
                <a:solidFill>
                  <a:schemeClr val="tx1"/>
                </a:solidFill>
                <a:latin typeface="+mn-lt"/>
                <a:ea typeface="+mn-ea"/>
                <a:cs typeface="+mn-cs"/>
              </a:rPr>
              <a:t>Office opens in </a:t>
            </a:r>
            <a:r>
              <a:rPr lang="en-US" sz="900" kern="1200" dirty="0" err="1" smtClean="0">
                <a:solidFill>
                  <a:schemeClr val="tx1"/>
                </a:solidFill>
                <a:latin typeface="+mn-lt"/>
                <a:ea typeface="+mn-ea"/>
                <a:cs typeface="+mn-cs"/>
              </a:rPr>
              <a:t>Stirling</a:t>
            </a:r>
            <a:r>
              <a:rPr lang="en-US" sz="900" kern="1200" dirty="0" smtClean="0">
                <a:solidFill>
                  <a:schemeClr val="tx1"/>
                </a:solidFill>
                <a:latin typeface="+mn-lt"/>
                <a:ea typeface="+mn-ea"/>
                <a:cs typeface="+mn-cs"/>
              </a:rPr>
              <a:t>, Scotland </a:t>
            </a:r>
          </a:p>
          <a:p>
            <a:pPr marL="171450" indent="-171450">
              <a:buFont typeface="Arial"/>
              <a:buChar char="•"/>
            </a:pPr>
            <a:r>
              <a:rPr lang="en-US" sz="900" kern="1200" dirty="0" smtClean="0">
                <a:solidFill>
                  <a:schemeClr val="tx1"/>
                </a:solidFill>
                <a:latin typeface="+mn-lt"/>
                <a:ea typeface="+mn-ea"/>
                <a:cs typeface="+mn-cs"/>
              </a:rPr>
              <a:t>Office opens in Seattle, USA </a:t>
            </a:r>
          </a:p>
          <a:p>
            <a:pPr marL="171450" indent="-171450">
              <a:buFont typeface="Arial"/>
              <a:buChar char="•"/>
            </a:pPr>
            <a:r>
              <a:rPr lang="en-US" sz="900" kern="1200" dirty="0" smtClean="0">
                <a:solidFill>
                  <a:schemeClr val="tx1"/>
                </a:solidFill>
                <a:latin typeface="+mn-lt"/>
                <a:ea typeface="+mn-ea"/>
                <a:cs typeface="+mn-cs"/>
              </a:rPr>
              <a:t>Office opens in Paris, France </a:t>
            </a:r>
          </a:p>
          <a:p>
            <a:pPr marL="171450" indent="-171450">
              <a:buFont typeface="Arial"/>
              <a:buChar char="•"/>
            </a:pPr>
            <a:r>
              <a:rPr lang="en-US" sz="900" kern="1200" dirty="0" smtClean="0">
                <a:solidFill>
                  <a:schemeClr val="tx1"/>
                </a:solidFill>
                <a:latin typeface="+mn-lt"/>
                <a:ea typeface="+mn-ea"/>
                <a:cs typeface="+mn-cs"/>
              </a:rPr>
              <a:t>Began commissioning and end of warranty turbine inspections</a:t>
            </a:r>
            <a:endParaRPr lang="en-US" sz="900" dirty="0"/>
          </a:p>
        </p:txBody>
      </p:sp>
      <p:cxnSp>
        <p:nvCxnSpPr>
          <p:cNvPr id="24" name="Straight Connector 23"/>
          <p:cNvCxnSpPr/>
          <p:nvPr userDrawn="1"/>
        </p:nvCxnSpPr>
        <p:spPr>
          <a:xfrm>
            <a:off x="185862" y="2740025"/>
            <a:ext cx="0" cy="619125"/>
          </a:xfrm>
          <a:prstGeom prst="line">
            <a:avLst/>
          </a:prstGeom>
          <a:ln w="12700" cmpd="sng">
            <a:solidFill>
              <a:srgbClr val="118062"/>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V="1">
            <a:off x="338262" y="3355975"/>
            <a:ext cx="0" cy="555625"/>
          </a:xfrm>
          <a:prstGeom prst="line">
            <a:avLst/>
          </a:prstGeom>
          <a:ln w="12700" cmpd="sng">
            <a:solidFill>
              <a:srgbClr val="118062"/>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1627665" y="2459566"/>
            <a:ext cx="0" cy="898878"/>
          </a:xfrm>
          <a:prstGeom prst="line">
            <a:avLst/>
          </a:prstGeom>
          <a:ln w="12700" cmpd="sng">
            <a:solidFill>
              <a:srgbClr val="105E74"/>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a:xfrm>
            <a:off x="4280556" y="2389011"/>
            <a:ext cx="0" cy="969433"/>
          </a:xfrm>
          <a:prstGeom prst="line">
            <a:avLst/>
          </a:prstGeom>
          <a:ln w="12700" cmpd="sng">
            <a:solidFill>
              <a:srgbClr val="31377B"/>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V="1">
            <a:off x="2452106" y="3344333"/>
            <a:ext cx="0" cy="493890"/>
          </a:xfrm>
          <a:prstGeom prst="line">
            <a:avLst/>
          </a:prstGeom>
          <a:ln w="12700" cmpd="sng">
            <a:solidFill>
              <a:srgbClr val="105E74"/>
            </a:solidFill>
            <a:headEnd type="ova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userDrawn="1"/>
        </p:nvCxnSpPr>
        <p:spPr>
          <a:xfrm flipV="1">
            <a:off x="4794553" y="3358444"/>
            <a:ext cx="0" cy="747891"/>
          </a:xfrm>
          <a:prstGeom prst="line">
            <a:avLst/>
          </a:prstGeom>
          <a:ln w="12700" cmpd="sng">
            <a:solidFill>
              <a:srgbClr val="31377B"/>
            </a:solidFill>
            <a:headEnd type="ova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a:xfrm flipV="1">
            <a:off x="6628996" y="3358444"/>
            <a:ext cx="0" cy="409223"/>
          </a:xfrm>
          <a:prstGeom prst="line">
            <a:avLst/>
          </a:prstGeom>
          <a:ln w="12700" cmpd="sng">
            <a:solidFill>
              <a:srgbClr val="401C7E"/>
            </a:solidFill>
            <a:headEnd type="ova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316115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footer2.png"/>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0" y="6148387"/>
            <a:ext cx="9144000" cy="1419225"/>
          </a:xfrm>
          <a:prstGeom prst="rect">
            <a:avLst/>
          </a:prstGeom>
        </p:spPr>
      </p:pic>
      <p:sp>
        <p:nvSpPr>
          <p:cNvPr id="2" name="Date Placeholder 3"/>
          <p:cNvSpPr>
            <a:spLocks noGrp="1"/>
          </p:cNvSpPr>
          <p:nvPr>
            <p:ph type="dt" sz="half" idx="2"/>
          </p:nvPr>
        </p:nvSpPr>
        <p:spPr>
          <a:xfrm>
            <a:off x="7848932" y="6309320"/>
            <a:ext cx="971540" cy="250539"/>
          </a:xfrm>
          <a:prstGeom prst="rect">
            <a:avLst/>
          </a:prstGeom>
        </p:spPr>
        <p:txBody>
          <a:bodyPr/>
          <a:lstStyle>
            <a:lvl1pPr algn="r">
              <a:defRPr sz="900">
                <a:solidFill>
                  <a:srgbClr val="FFFFFF"/>
                </a:solidFill>
              </a:defRPr>
            </a:lvl1pPr>
          </a:lstStyle>
          <a:p>
            <a:pPr defTabSz="457200"/>
            <a:r>
              <a:rPr lang="en-GB" dirty="0" smtClean="0"/>
              <a:t>29/06/2016</a:t>
            </a:r>
            <a:endParaRPr lang="en-US" dirty="0"/>
          </a:p>
        </p:txBody>
      </p:sp>
      <p:sp>
        <p:nvSpPr>
          <p:cNvPr id="3"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7" name="Picture 6" descr="Natural Power logo.png"/>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8" name="Straight Connector 7"/>
          <p:cNvCxnSpPr/>
          <p:nvPr/>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6015997"/>
      </p:ext>
    </p:extLst>
  </p:cSld>
  <p:clrMap bg1="lt1" tx1="dk1" bg2="lt2" tx2="dk2" accent1="accent1" accent2="accent2" accent3="accent3" accent4="accent4" accent5="accent5" accent6="accent6" hlink="hlink" folHlink="folHlink"/>
  <p:sldLayoutIdLst>
    <p:sldLayoutId id="2147483661" r:id="rId1"/>
    <p:sldLayoutId id="2147483697" r:id="rId2"/>
    <p:sldLayoutId id="2147483663" r:id="rId3"/>
    <p:sldLayoutId id="2147483693" r:id="rId4"/>
    <p:sldLayoutId id="2147483694" r:id="rId5"/>
    <p:sldLayoutId id="2147483695" r:id="rId6"/>
    <p:sldLayoutId id="2147483696" r:id="rId7"/>
    <p:sldLayoutId id="2147483692" r:id="rId8"/>
    <p:sldLayoutId id="2147483664" r:id="rId9"/>
    <p:sldLayoutId id="2147483665" r:id="rId10"/>
    <p:sldLayoutId id="2147483666" r:id="rId11"/>
    <p:sldLayoutId id="2147483691" r:id="rId12"/>
    <p:sldLayoutId id="2147483690" r:id="rId13"/>
    <p:sldLayoutId id="2147483667" r:id="rId14"/>
    <p:sldLayoutId id="2147483668" r:id="rId15"/>
    <p:sldLayoutId id="2147483670" r:id="rId16"/>
    <p:sldLayoutId id="2147483671" r:id="rId17"/>
    <p:sldLayoutId id="2147483672" r:id="rId18"/>
    <p:sldLayoutId id="2147483673" r:id="rId19"/>
    <p:sldLayoutId id="2147483674" r:id="rId20"/>
    <p:sldLayoutId id="2147483675" r:id="rId21"/>
    <p:sldLayoutId id="2147483676" r:id="rId22"/>
    <p:sldLayoutId id="2147483677" r:id="rId23"/>
    <p:sldLayoutId id="2147483678" r:id="rId24"/>
    <p:sldLayoutId id="2147483679" r:id="rId25"/>
    <p:sldLayoutId id="2147483680" r:id="rId26"/>
    <p:sldLayoutId id="2147483681" r:id="rId27"/>
    <p:sldLayoutId id="2147483682" r:id="rId28"/>
    <p:sldLayoutId id="2147483683" r:id="rId29"/>
  </p:sldLayoutIdLst>
  <p:timing>
    <p:tnLst>
      <p:par>
        <p:cTn id="1" dur="indefinite" restart="never" nodeType="tmRoot"/>
      </p:par>
    </p:tnLst>
  </p:timing>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59.png"/><Relationship Id="rId1" Type="http://schemas.openxmlformats.org/officeDocument/2006/relationships/slideLayout" Target="../slideLayouts/slideLayout14.xml"/><Relationship Id="rId4" Type="http://schemas.openxmlformats.org/officeDocument/2006/relationships/image" Target="../media/image89.png"/></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59.png"/><Relationship Id="rId1" Type="http://schemas.openxmlformats.org/officeDocument/2006/relationships/slideLayout" Target="../slideLayouts/slideLayout14.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9.png"/><Relationship Id="rId1" Type="http://schemas.openxmlformats.org/officeDocument/2006/relationships/slideLayout" Target="../slideLayouts/slideLayout14.xml"/><Relationship Id="rId5" Type="http://schemas.openxmlformats.org/officeDocument/2006/relationships/image" Target="../media/image73.png"/><Relationship Id="rId4" Type="http://schemas.openxmlformats.org/officeDocument/2006/relationships/image" Target="cid:image001.png@01D137E4.052F929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4.xml"/><Relationship Id="rId6" Type="http://schemas.openxmlformats.org/officeDocument/2006/relationships/image" Target="../media/image59.png"/><Relationship Id="rId5" Type="http://schemas.openxmlformats.org/officeDocument/2006/relationships/image" Target="../media/image77.png"/><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59.png"/><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59.png"/><Relationship Id="rId1" Type="http://schemas.openxmlformats.org/officeDocument/2006/relationships/slideLayout" Target="../slideLayouts/slideLayout1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59.png"/><Relationship Id="rId1" Type="http://schemas.openxmlformats.org/officeDocument/2006/relationships/slideLayout" Target="../slideLayouts/slideLayout14.xml"/><Relationship Id="rId4" Type="http://schemas.openxmlformats.org/officeDocument/2006/relationships/image" Target="../media/image87.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9.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err="1" smtClean="0"/>
              <a:t>WindEurope</a:t>
            </a:r>
            <a:r>
              <a:rPr lang="en-US" dirty="0" smtClean="0"/>
              <a:t> </a:t>
            </a:r>
            <a:r>
              <a:rPr lang="en-US" dirty="0" smtClean="0"/>
              <a:t>Summit 2016, Hamburg</a:t>
            </a:r>
            <a:endParaRPr lang="en-US" dirty="0"/>
          </a:p>
        </p:txBody>
      </p:sp>
      <p:sp>
        <p:nvSpPr>
          <p:cNvPr id="3" name="Text Placeholder 2"/>
          <p:cNvSpPr>
            <a:spLocks noGrp="1"/>
          </p:cNvSpPr>
          <p:nvPr>
            <p:ph type="body" sz="quarter" idx="15"/>
          </p:nvPr>
        </p:nvSpPr>
        <p:spPr>
          <a:prstGeom prst="rect">
            <a:avLst/>
          </a:prstGeom>
        </p:spPr>
        <p:txBody>
          <a:bodyPr/>
          <a:lstStyle/>
          <a:p>
            <a:r>
              <a:rPr lang="en-US" sz="2800" dirty="0">
                <a:solidFill>
                  <a:srgbClr val="000000"/>
                </a:solidFill>
              </a:rPr>
              <a:t>Wind flow modelling uncertainties in forested terrain</a:t>
            </a:r>
            <a:endParaRPr lang="en-US" sz="2800" dirty="0" smtClean="0">
              <a:solidFill>
                <a:srgbClr val="000000"/>
              </a:solidFill>
            </a:endParaRPr>
          </a:p>
        </p:txBody>
      </p:sp>
      <p:sp>
        <p:nvSpPr>
          <p:cNvPr id="6" name="Text Placeholder 5"/>
          <p:cNvSpPr>
            <a:spLocks noGrp="1"/>
          </p:cNvSpPr>
          <p:nvPr>
            <p:ph type="body" sz="quarter" idx="13"/>
          </p:nvPr>
        </p:nvSpPr>
        <p:spPr/>
        <p:txBody>
          <a:bodyPr/>
          <a:lstStyle/>
          <a:p>
            <a:r>
              <a:rPr lang="en-US" dirty="0" smtClean="0"/>
              <a:t>Claude Abiven and Elie Gournay</a:t>
            </a:r>
            <a:endParaRPr lang="en-GB" dirty="0"/>
          </a:p>
        </p:txBody>
      </p:sp>
    </p:spTree>
    <p:extLst>
      <p:ext uri="{BB962C8B-B14F-4D97-AF65-F5344CB8AC3E}">
        <p14:creationId xmlns:p14="http://schemas.microsoft.com/office/powerpoint/2010/main" val="19465013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p:cNvSpPr txBox="1">
            <a:spLocks/>
          </p:cNvSpPr>
          <p:nvPr/>
        </p:nvSpPr>
        <p:spPr>
          <a:xfrm>
            <a:off x="170688" y="883372"/>
            <a:ext cx="6961632" cy="5472607"/>
          </a:xfrm>
          <a:prstGeom prst="rect">
            <a:avLst/>
          </a:prstGeom>
        </p:spPr>
        <p:txBody>
          <a:bodyPr vert="horz"/>
          <a:lstStyle/>
          <a:p>
            <a:pPr marL="342900" indent="-342900" defTabSz="457200">
              <a:lnSpc>
                <a:spcPct val="150000"/>
              </a:lnSpc>
              <a:spcBef>
                <a:spcPct val="20000"/>
              </a:spcBef>
              <a:buSzPct val="90000"/>
              <a:buBlip>
                <a:blip r:embed="rId2"/>
              </a:buBlip>
            </a:pPr>
            <a:r>
              <a:rPr lang="en-GB" sz="1600" dirty="0" smtClean="0">
                <a:solidFill>
                  <a:srgbClr val="3C3C3B"/>
                </a:solidFill>
              </a:rPr>
              <a:t>Use masts </a:t>
            </a:r>
            <a:r>
              <a:rPr lang="en-GB" sz="1600" dirty="0">
                <a:solidFill>
                  <a:srgbClr val="3C3C3B"/>
                </a:solidFill>
              </a:rPr>
              <a:t>with cups at 3 heights (h</a:t>
            </a:r>
            <a:r>
              <a:rPr lang="en-GB" sz="1600" baseline="-25000" dirty="0">
                <a:solidFill>
                  <a:srgbClr val="3C3C3B"/>
                </a:solidFill>
              </a:rPr>
              <a:t>1</a:t>
            </a:r>
            <a:r>
              <a:rPr lang="en-GB" sz="1600" dirty="0">
                <a:solidFill>
                  <a:srgbClr val="3C3C3B"/>
                </a:solidFill>
              </a:rPr>
              <a:t>, h</a:t>
            </a:r>
            <a:r>
              <a:rPr lang="en-GB" sz="1600" baseline="-25000" dirty="0">
                <a:solidFill>
                  <a:srgbClr val="3C3C3B"/>
                </a:solidFill>
              </a:rPr>
              <a:t>2</a:t>
            </a:r>
            <a:r>
              <a:rPr lang="en-GB" sz="1600" dirty="0">
                <a:solidFill>
                  <a:srgbClr val="3C3C3B"/>
                </a:solidFill>
              </a:rPr>
              <a:t>, h</a:t>
            </a:r>
            <a:r>
              <a:rPr lang="en-GB" sz="1600" baseline="-25000" dirty="0">
                <a:solidFill>
                  <a:srgbClr val="3C3C3B"/>
                </a:solidFill>
              </a:rPr>
              <a:t>3</a:t>
            </a:r>
            <a:r>
              <a:rPr lang="en-GB" sz="1600" dirty="0">
                <a:solidFill>
                  <a:srgbClr val="3C3C3B"/>
                </a:solidFill>
              </a:rPr>
              <a:t>) with concurrent </a:t>
            </a:r>
            <a:r>
              <a:rPr lang="en-GB" sz="1600" dirty="0" smtClean="0">
                <a:solidFill>
                  <a:srgbClr val="3C3C3B"/>
                </a:solidFill>
              </a:rPr>
              <a:t>data</a:t>
            </a:r>
            <a:endParaRPr lang="en-GB" sz="1600" dirty="0">
              <a:solidFill>
                <a:srgbClr val="3C3C3B"/>
              </a:solidFill>
            </a:endParaRPr>
          </a:p>
          <a:p>
            <a:pPr marL="800100" lvl="1" indent="-342900" defTabSz="457200">
              <a:lnSpc>
                <a:spcPct val="150000"/>
              </a:lnSpc>
              <a:spcBef>
                <a:spcPct val="20000"/>
              </a:spcBef>
              <a:buSzPct val="90000"/>
              <a:buBlip>
                <a:blip r:embed="rId2"/>
              </a:buBlip>
              <a:defRPr/>
            </a:pPr>
            <a:r>
              <a:rPr lang="en-US" sz="1400" dirty="0" smtClean="0">
                <a:solidFill>
                  <a:srgbClr val="5A5A59"/>
                </a:solidFill>
              </a:rPr>
              <a:t>17 masts</a:t>
            </a:r>
            <a:endParaRPr lang="en-GB" sz="1600" dirty="0" smtClean="0">
              <a:solidFill>
                <a:schemeClr val="tx1">
                  <a:lumMod val="75000"/>
                  <a:lumOff val="25000"/>
                </a:schemeClr>
              </a:solidFill>
            </a:endParaRPr>
          </a:p>
          <a:p>
            <a:pPr marL="342900" indent="-342900" defTabSz="457200">
              <a:lnSpc>
                <a:spcPct val="150000"/>
              </a:lnSpc>
              <a:spcBef>
                <a:spcPct val="20000"/>
              </a:spcBef>
              <a:buSzPct val="90000"/>
              <a:buBlip>
                <a:blip r:embed="rId2"/>
              </a:buBlip>
            </a:pPr>
            <a:r>
              <a:rPr lang="en-GB" sz="1600" dirty="0" smtClean="0">
                <a:solidFill>
                  <a:schemeClr val="tx1">
                    <a:lumMod val="75000"/>
                    <a:lumOff val="25000"/>
                  </a:schemeClr>
                </a:solidFill>
              </a:rPr>
              <a:t>Use shear α from 2 lower cups </a:t>
            </a:r>
            <a:r>
              <a:rPr lang="en-GB" sz="1600" dirty="0">
                <a:solidFill>
                  <a:schemeClr val="tx1">
                    <a:lumMod val="75000"/>
                    <a:lumOff val="25000"/>
                  </a:schemeClr>
                </a:solidFill>
              </a:rPr>
              <a:t>to extrapolate from </a:t>
            </a:r>
            <a:r>
              <a:rPr lang="en-GB" sz="1600" dirty="0" smtClean="0">
                <a:solidFill>
                  <a:schemeClr val="tx1">
                    <a:lumMod val="75000"/>
                    <a:lumOff val="25000"/>
                  </a:schemeClr>
                </a:solidFill>
              </a:rPr>
              <a:t>middle to top </a:t>
            </a:r>
            <a:r>
              <a:rPr lang="en-GB" sz="1600" dirty="0" smtClean="0">
                <a:solidFill>
                  <a:srgbClr val="3C3C3B"/>
                </a:solidFill>
              </a:rPr>
              <a:t>cup</a:t>
            </a:r>
          </a:p>
          <a:p>
            <a:pPr marL="800100" lvl="1" indent="-342900" defTabSz="457200">
              <a:lnSpc>
                <a:spcPct val="150000"/>
              </a:lnSpc>
              <a:spcBef>
                <a:spcPct val="20000"/>
              </a:spcBef>
              <a:buSzPct val="90000"/>
              <a:buBlip>
                <a:blip r:embed="rId2"/>
              </a:buBlip>
              <a:defRPr/>
            </a:pPr>
            <a:r>
              <a:rPr lang="en-GB" sz="1400" dirty="0" smtClean="0">
                <a:solidFill>
                  <a:srgbClr val="5A5A59"/>
                </a:solidFill>
              </a:rPr>
              <a:t>Assuming shear does not vary with height</a:t>
            </a:r>
          </a:p>
          <a:p>
            <a:pPr lvl="1" defTabSz="457200">
              <a:lnSpc>
                <a:spcPct val="150000"/>
              </a:lnSpc>
              <a:spcBef>
                <a:spcPct val="20000"/>
              </a:spcBef>
              <a:buSzPct val="90000"/>
              <a:defRPr/>
            </a:pPr>
            <a:endParaRPr lang="en-GB" sz="1400" dirty="0" smtClean="0">
              <a:solidFill>
                <a:srgbClr val="5A5A59"/>
              </a:solidFill>
            </a:endParaRPr>
          </a:p>
          <a:p>
            <a:pPr marL="800100" lvl="1" indent="-342900" defTabSz="457200">
              <a:lnSpc>
                <a:spcPct val="150000"/>
              </a:lnSpc>
              <a:spcBef>
                <a:spcPct val="20000"/>
              </a:spcBef>
              <a:buSzPct val="90000"/>
              <a:buBlip>
                <a:blip r:embed="rId2"/>
              </a:buBlip>
              <a:defRPr/>
            </a:pPr>
            <a:r>
              <a:rPr lang="en-GB" sz="1400" dirty="0" smtClean="0">
                <a:solidFill>
                  <a:srgbClr val="5A5A59"/>
                </a:solidFill>
              </a:rPr>
              <a:t>Adapting measurements with </a:t>
            </a:r>
            <a:r>
              <a:rPr lang="en-GB" sz="1400" i="1" dirty="0" err="1" smtClean="0">
                <a:solidFill>
                  <a:srgbClr val="5A5A59"/>
                </a:solidFill>
              </a:rPr>
              <a:t>zpd</a:t>
            </a:r>
            <a:endParaRPr lang="en-GB" sz="1400" i="1" dirty="0" smtClean="0">
              <a:solidFill>
                <a:srgbClr val="5A5A59"/>
              </a:solidFill>
            </a:endParaRPr>
          </a:p>
          <a:p>
            <a:pPr marL="800100" lvl="1" indent="-342900" defTabSz="457200">
              <a:lnSpc>
                <a:spcPct val="150000"/>
              </a:lnSpc>
              <a:spcBef>
                <a:spcPct val="20000"/>
              </a:spcBef>
              <a:buSzPct val="90000"/>
              <a:buBlip>
                <a:blip r:embed="rId2"/>
              </a:buBlip>
              <a:defRPr/>
            </a:pPr>
            <a:endParaRPr lang="en-GB" sz="1400" dirty="0" smtClean="0">
              <a:solidFill>
                <a:srgbClr val="5A5A59"/>
              </a:solidFill>
            </a:endParaRPr>
          </a:p>
          <a:p>
            <a:pPr marL="800100" lvl="1" indent="-342900" defTabSz="457200">
              <a:lnSpc>
                <a:spcPct val="150000"/>
              </a:lnSpc>
              <a:spcBef>
                <a:spcPct val="20000"/>
              </a:spcBef>
              <a:buSzPct val="90000"/>
              <a:buBlip>
                <a:blip r:embed="rId2"/>
              </a:buBlip>
              <a:defRPr/>
            </a:pPr>
            <a:endParaRPr lang="en-GB" sz="1400" dirty="0">
              <a:solidFill>
                <a:srgbClr val="5A5A59"/>
              </a:solidFill>
            </a:endParaRPr>
          </a:p>
          <a:p>
            <a:pPr marL="800100" lvl="1" indent="-342900" defTabSz="457200">
              <a:lnSpc>
                <a:spcPct val="150000"/>
              </a:lnSpc>
              <a:spcBef>
                <a:spcPct val="20000"/>
              </a:spcBef>
              <a:buSzPct val="90000"/>
              <a:buBlip>
                <a:blip r:embed="rId2"/>
              </a:buBlip>
              <a:defRPr/>
            </a:pPr>
            <a:r>
              <a:rPr lang="en-GB" sz="1400" dirty="0" smtClean="0">
                <a:solidFill>
                  <a:srgbClr val="5A5A59"/>
                </a:solidFill>
              </a:rPr>
              <a:t>Adapting measured shear α with modelled shear ß</a:t>
            </a:r>
          </a:p>
          <a:p>
            <a:pPr marL="800100" lvl="1" indent="-342900" defTabSz="457200">
              <a:lnSpc>
                <a:spcPct val="150000"/>
              </a:lnSpc>
              <a:spcBef>
                <a:spcPct val="20000"/>
              </a:spcBef>
              <a:buSzPct val="90000"/>
              <a:buBlip>
                <a:blip r:embed="rId2"/>
              </a:buBlip>
              <a:defRPr/>
            </a:pPr>
            <a:endParaRPr lang="en-US" sz="1400" dirty="0" smtClean="0">
              <a:solidFill>
                <a:srgbClr val="5A5A59"/>
              </a:solidFill>
            </a:endParaRPr>
          </a:p>
          <a:p>
            <a:pPr marL="800100" lvl="1" indent="-342900" defTabSz="457200">
              <a:lnSpc>
                <a:spcPct val="150000"/>
              </a:lnSpc>
              <a:spcBef>
                <a:spcPct val="20000"/>
              </a:spcBef>
              <a:buSzPct val="90000"/>
              <a:buBlip>
                <a:blip r:embed="rId2"/>
              </a:buBlip>
              <a:defRPr/>
            </a:pPr>
            <a:endParaRPr lang="en-GB" sz="1400" dirty="0" smtClean="0">
              <a:solidFill>
                <a:srgbClr val="5A5A59"/>
              </a:solidFill>
            </a:endParaRPr>
          </a:p>
          <a:p>
            <a:pPr marL="342900" lvl="0" indent="-342900" defTabSz="457200">
              <a:lnSpc>
                <a:spcPct val="150000"/>
              </a:lnSpc>
              <a:spcBef>
                <a:spcPct val="20000"/>
              </a:spcBef>
              <a:buSzPct val="90000"/>
              <a:buBlip>
                <a:blip r:embed="rId2"/>
              </a:buBlip>
            </a:pPr>
            <a:r>
              <a:rPr lang="en-GB" sz="1600" dirty="0" smtClean="0">
                <a:solidFill>
                  <a:srgbClr val="3C3C3B"/>
                </a:solidFill>
              </a:rPr>
              <a:t>Compare predictions to measurements at top</a:t>
            </a:r>
          </a:p>
          <a:p>
            <a:pPr marL="342900" marR="0" lvl="0" indent="-342900" algn="l" defTabSz="457200" rtl="0" eaLnBrk="1" fontAlgn="auto" latinLnBrk="0" hangingPunct="1">
              <a:lnSpc>
                <a:spcPct val="100000"/>
              </a:lnSpc>
              <a:spcBef>
                <a:spcPct val="20000"/>
              </a:spcBef>
              <a:spcAft>
                <a:spcPts val="0"/>
              </a:spcAft>
              <a:buClrTx/>
              <a:buSzPct val="90000"/>
              <a:buFontTx/>
              <a:buBlip>
                <a:blip r:embed="rId2"/>
              </a:buBlip>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a:p>
            <a:pPr marL="1600200" marR="0" lvl="3" indent="0" algn="l" defTabSz="457200" rtl="0" eaLnBrk="1" fontAlgn="auto" latinLnBrk="0" hangingPunct="1">
              <a:lnSpc>
                <a:spcPct val="100000"/>
              </a:lnSpc>
              <a:spcBef>
                <a:spcPct val="20000"/>
              </a:spcBef>
              <a:spcAft>
                <a:spcPts val="0"/>
              </a:spcAft>
              <a:buClrTx/>
              <a:buSzPct val="90000"/>
              <a:buFontTx/>
              <a:buNone/>
              <a:tabLst/>
              <a:defRPr/>
            </a:pPr>
            <a:endParaRPr kumimoji="0" lang="en-GB" sz="1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p:txBody>
      </p:sp>
      <p:sp>
        <p:nvSpPr>
          <p:cNvPr id="8" name="Title 7"/>
          <p:cNvSpPr>
            <a:spLocks noGrp="1"/>
          </p:cNvSpPr>
          <p:nvPr>
            <p:ph type="title"/>
          </p:nvPr>
        </p:nvSpPr>
        <p:spPr/>
        <p:txBody>
          <a:bodyPr>
            <a:normAutofit fontScale="90000"/>
          </a:bodyPr>
          <a:lstStyle/>
          <a:p>
            <a:r>
              <a:rPr lang="en-US" dirty="0" smtClean="0"/>
              <a:t>Error on vertical </a:t>
            </a:r>
            <a:r>
              <a:rPr lang="en-US" dirty="0"/>
              <a:t>extrapolation </a:t>
            </a:r>
            <a:r>
              <a:rPr lang="en-US" dirty="0" smtClean="0"/>
              <a:t>– methodology</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smtClean="0"/>
              <a:t>Vertical extrapolation</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10</a:t>
            </a:fld>
            <a:endParaRPr lang="en-US" dirty="0"/>
          </a:p>
        </p:txBody>
      </p:sp>
      <mc:AlternateContent xmlns:mc="http://schemas.openxmlformats.org/markup-compatibility/2006">
        <mc:Choice xmlns:a14="http://schemas.microsoft.com/office/drawing/2010/main" Requires="a14">
          <p:sp>
            <p:nvSpPr>
              <p:cNvPr id="2" name="TextBox 1"/>
              <p:cNvSpPr txBox="1"/>
              <p:nvPr/>
            </p:nvSpPr>
            <p:spPr>
              <a:xfrm>
                <a:off x="4365964" y="3043643"/>
                <a:ext cx="4258986" cy="8980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GB" sz="1400" i="1" smtClean="0">
                              <a:solidFill>
                                <a:srgbClr val="5A5A59"/>
                              </a:solidFill>
                              <a:latin typeface="Cambria Math" panose="02040503050406030204" pitchFamily="18" charset="0"/>
                            </a:rPr>
                          </m:ctrlPr>
                        </m:sSubSupPr>
                        <m:e>
                          <m:r>
                            <a:rPr lang="en-GB" sz="1400" i="1">
                              <a:solidFill>
                                <a:srgbClr val="5A5A59"/>
                              </a:solidFill>
                              <a:latin typeface="Cambria Math"/>
                              <a:ea typeface="Cambria Math"/>
                            </a:rPr>
                            <m:t>𝛼</m:t>
                          </m:r>
                        </m:e>
                        <m:sub>
                          <m:sSub>
                            <m:sSubPr>
                              <m:ctrlPr>
                                <a:rPr lang="en-GB"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3</m:t>
                              </m:r>
                            </m:sub>
                          </m:sSub>
                          <m:r>
                            <a:rPr lang="en-US" sz="1400" i="1">
                              <a:solidFill>
                                <a:srgbClr val="5A5A59"/>
                              </a:solidFill>
                              <a:latin typeface="Cambria Math"/>
                            </a:rPr>
                            <m:t>−</m:t>
                          </m:r>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sub>
                        <m:sup/>
                      </m:sSubSup>
                      <m:r>
                        <a:rPr lang="en-GB" sz="1400" i="1">
                          <a:solidFill>
                            <a:srgbClr val="5A5A59"/>
                          </a:solidFill>
                          <a:latin typeface="Cambria Math"/>
                        </a:rPr>
                        <m:t>=</m:t>
                      </m:r>
                      <m:sSubSup>
                        <m:sSubSupPr>
                          <m:ctrlPr>
                            <a:rPr lang="en-GB" sz="1400" i="1">
                              <a:solidFill>
                                <a:srgbClr val="5A5A59"/>
                              </a:solidFill>
                              <a:latin typeface="Cambria Math" panose="02040503050406030204" pitchFamily="18" charset="0"/>
                            </a:rPr>
                          </m:ctrlPr>
                        </m:sSubSupPr>
                        <m:e>
                          <m:r>
                            <a:rPr lang="en-GB" sz="1400" i="1">
                              <a:solidFill>
                                <a:srgbClr val="5A5A59"/>
                              </a:solidFill>
                              <a:latin typeface="Cambria Math"/>
                              <a:ea typeface="Cambria Math"/>
                            </a:rPr>
                            <m:t>𝛼</m:t>
                          </m:r>
                        </m:e>
                        <m:sub>
                          <m:sSub>
                            <m:sSubPr>
                              <m:ctrlPr>
                                <a:rPr lang="en-GB"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r>
                            <a:rPr lang="en-US" sz="1400" i="1">
                              <a:solidFill>
                                <a:srgbClr val="5A5A59"/>
                              </a:solidFill>
                              <a:latin typeface="Cambria Math"/>
                            </a:rPr>
                            <m:t>−</m:t>
                          </m:r>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1</m:t>
                              </m:r>
                            </m:sub>
                          </m:sSub>
                        </m:sub>
                        <m:sup/>
                      </m:sSubSup>
                      <m:f>
                        <m:fPr>
                          <m:ctrlPr>
                            <a:rPr lang="en-US" sz="1400" i="1">
                              <a:solidFill>
                                <a:srgbClr val="5A5A59"/>
                              </a:solidFill>
                              <a:latin typeface="Cambria Math" panose="02040503050406030204" pitchFamily="18" charset="0"/>
                            </a:rPr>
                          </m:ctrlPr>
                        </m:fPr>
                        <m:num>
                          <m:r>
                            <a:rPr lang="en-US" sz="1400" i="1">
                              <a:solidFill>
                                <a:srgbClr val="5A5A59"/>
                              </a:solidFill>
                              <a:latin typeface="Cambria Math"/>
                            </a:rPr>
                            <m:t>𝑙𝑜𝑔</m:t>
                          </m:r>
                          <m:d>
                            <m:dPr>
                              <m:ctrlPr>
                                <a:rPr lang="en-US" sz="1400" i="1">
                                  <a:solidFill>
                                    <a:srgbClr val="5A5A59"/>
                                  </a:solidFill>
                                  <a:latin typeface="Cambria Math" panose="02040503050406030204" pitchFamily="18" charset="0"/>
                                </a:rPr>
                              </m:ctrlPr>
                            </m:dPr>
                            <m:e>
                              <m:f>
                                <m:fPr>
                                  <m:ctrlPr>
                                    <a:rPr lang="en-US" sz="1400" i="1">
                                      <a:solidFill>
                                        <a:srgbClr val="5A5A59"/>
                                      </a:solidFill>
                                      <a:latin typeface="Cambria Math" panose="02040503050406030204" pitchFamily="18" charset="0"/>
                                    </a:rPr>
                                  </m:ctrlPr>
                                </m:fPr>
                                <m:num>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3</m:t>
                                      </m:r>
                                    </m:sub>
                                  </m:sSub>
                                  <m:r>
                                    <a:rPr lang="en-US" sz="1400" i="1">
                                      <a:solidFill>
                                        <a:srgbClr val="5A5A59"/>
                                      </a:solidFill>
                                      <a:latin typeface="Cambria Math"/>
                                    </a:rPr>
                                    <m:t>−</m:t>
                                  </m:r>
                                  <m:r>
                                    <a:rPr lang="en-US" sz="1400" i="1">
                                      <a:solidFill>
                                        <a:srgbClr val="5A5A59"/>
                                      </a:solidFill>
                                      <a:latin typeface="Cambria Math"/>
                                    </a:rPr>
                                    <m:t>𝑧𝑝𝑑</m:t>
                                  </m:r>
                                </m:num>
                                <m:den>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r>
                                    <a:rPr lang="en-US" sz="1400" i="1">
                                      <a:solidFill>
                                        <a:srgbClr val="5A5A59"/>
                                      </a:solidFill>
                                      <a:latin typeface="Cambria Math"/>
                                    </a:rPr>
                                    <m:t>−</m:t>
                                  </m:r>
                                  <m:r>
                                    <a:rPr lang="en-US" sz="1400" i="1">
                                      <a:solidFill>
                                        <a:srgbClr val="5A5A59"/>
                                      </a:solidFill>
                                      <a:latin typeface="Cambria Math"/>
                                    </a:rPr>
                                    <m:t>𝑧𝑝𝑑</m:t>
                                  </m:r>
                                </m:den>
                              </m:f>
                            </m:e>
                          </m:d>
                        </m:num>
                        <m:den>
                          <m:r>
                            <a:rPr lang="en-US" sz="1400" i="1">
                              <a:solidFill>
                                <a:srgbClr val="5A5A59"/>
                              </a:solidFill>
                              <a:latin typeface="Cambria Math"/>
                            </a:rPr>
                            <m:t>𝑙𝑜𝑔</m:t>
                          </m:r>
                          <m:d>
                            <m:dPr>
                              <m:ctrlPr>
                                <a:rPr lang="en-US" sz="1400" i="1">
                                  <a:solidFill>
                                    <a:srgbClr val="5A5A59"/>
                                  </a:solidFill>
                                  <a:latin typeface="Cambria Math" panose="02040503050406030204" pitchFamily="18" charset="0"/>
                                </a:rPr>
                              </m:ctrlPr>
                            </m:dPr>
                            <m:e>
                              <m:f>
                                <m:fPr>
                                  <m:ctrlPr>
                                    <a:rPr lang="en-US" sz="1400" i="1">
                                      <a:solidFill>
                                        <a:srgbClr val="5A5A59"/>
                                      </a:solidFill>
                                      <a:latin typeface="Cambria Math" panose="02040503050406030204" pitchFamily="18" charset="0"/>
                                    </a:rPr>
                                  </m:ctrlPr>
                                </m:fPr>
                                <m:num>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3</m:t>
                                      </m:r>
                                    </m:sub>
                                  </m:sSub>
                                </m:num>
                                <m:den>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den>
                              </m:f>
                            </m:e>
                          </m:d>
                        </m:den>
                      </m:f>
                      <m:f>
                        <m:fPr>
                          <m:ctrlPr>
                            <a:rPr lang="en-US" sz="1400" i="1">
                              <a:solidFill>
                                <a:srgbClr val="5A5A59"/>
                              </a:solidFill>
                              <a:latin typeface="Cambria Math" panose="02040503050406030204" pitchFamily="18" charset="0"/>
                            </a:rPr>
                          </m:ctrlPr>
                        </m:fPr>
                        <m:num>
                          <m:r>
                            <a:rPr lang="en-US" sz="1400" i="1">
                              <a:solidFill>
                                <a:srgbClr val="5A5A59"/>
                              </a:solidFill>
                              <a:latin typeface="Cambria Math"/>
                            </a:rPr>
                            <m:t>𝑙𝑜𝑔</m:t>
                          </m:r>
                          <m:d>
                            <m:dPr>
                              <m:ctrlPr>
                                <a:rPr lang="en-US" sz="1400" i="1">
                                  <a:solidFill>
                                    <a:srgbClr val="5A5A59"/>
                                  </a:solidFill>
                                  <a:latin typeface="Cambria Math" panose="02040503050406030204" pitchFamily="18" charset="0"/>
                                </a:rPr>
                              </m:ctrlPr>
                            </m:dPr>
                            <m:e>
                              <m:f>
                                <m:fPr>
                                  <m:ctrlPr>
                                    <a:rPr lang="en-US" sz="1400" i="1">
                                      <a:solidFill>
                                        <a:srgbClr val="5A5A59"/>
                                      </a:solidFill>
                                      <a:latin typeface="Cambria Math" panose="02040503050406030204" pitchFamily="18" charset="0"/>
                                    </a:rPr>
                                  </m:ctrlPr>
                                </m:fPr>
                                <m:num>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num>
                                <m:den>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1</m:t>
                                      </m:r>
                                    </m:sub>
                                  </m:sSub>
                                </m:den>
                              </m:f>
                            </m:e>
                          </m:d>
                        </m:num>
                        <m:den>
                          <m:r>
                            <a:rPr lang="en-US" sz="1400" i="1">
                              <a:solidFill>
                                <a:srgbClr val="5A5A59"/>
                              </a:solidFill>
                              <a:latin typeface="Cambria Math"/>
                            </a:rPr>
                            <m:t>𝑙𝑜𝑔</m:t>
                          </m:r>
                          <m:d>
                            <m:dPr>
                              <m:ctrlPr>
                                <a:rPr lang="en-US" sz="1400" i="1">
                                  <a:solidFill>
                                    <a:srgbClr val="5A5A59"/>
                                  </a:solidFill>
                                  <a:latin typeface="Cambria Math" panose="02040503050406030204" pitchFamily="18" charset="0"/>
                                </a:rPr>
                              </m:ctrlPr>
                            </m:dPr>
                            <m:e>
                              <m:f>
                                <m:fPr>
                                  <m:ctrlPr>
                                    <a:rPr lang="en-US" sz="1400" i="1">
                                      <a:solidFill>
                                        <a:srgbClr val="5A5A59"/>
                                      </a:solidFill>
                                      <a:latin typeface="Cambria Math" panose="02040503050406030204" pitchFamily="18" charset="0"/>
                                    </a:rPr>
                                  </m:ctrlPr>
                                </m:fPr>
                                <m:num>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r>
                                    <a:rPr lang="en-US" sz="1400" i="1">
                                      <a:solidFill>
                                        <a:srgbClr val="5A5A59"/>
                                      </a:solidFill>
                                      <a:latin typeface="Cambria Math"/>
                                    </a:rPr>
                                    <m:t>−</m:t>
                                  </m:r>
                                  <m:r>
                                    <a:rPr lang="en-US" sz="1400" i="1">
                                      <a:solidFill>
                                        <a:srgbClr val="5A5A59"/>
                                      </a:solidFill>
                                      <a:latin typeface="Cambria Math"/>
                                    </a:rPr>
                                    <m:t>𝑧𝑝𝑑</m:t>
                                  </m:r>
                                </m:num>
                                <m:den>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1</m:t>
                                      </m:r>
                                    </m:sub>
                                  </m:sSub>
                                  <m:r>
                                    <a:rPr lang="en-US" sz="1400" i="1">
                                      <a:solidFill>
                                        <a:srgbClr val="5A5A59"/>
                                      </a:solidFill>
                                      <a:latin typeface="Cambria Math"/>
                                    </a:rPr>
                                    <m:t>−</m:t>
                                  </m:r>
                                  <m:r>
                                    <a:rPr lang="en-US" sz="1400" i="1">
                                      <a:solidFill>
                                        <a:srgbClr val="5A5A59"/>
                                      </a:solidFill>
                                      <a:latin typeface="Cambria Math"/>
                                    </a:rPr>
                                    <m:t>𝑧𝑝𝑑</m:t>
                                  </m:r>
                                </m:den>
                              </m:f>
                            </m:e>
                          </m:d>
                        </m:den>
                      </m:f>
                      <m:r>
                        <a:rPr lang="en-US" sz="1400" b="0" i="0" smtClean="0">
                          <a:solidFill>
                            <a:srgbClr val="5A5A59"/>
                          </a:solidFill>
                          <a:latin typeface="Cambria Math"/>
                        </a:rPr>
                        <m:t> </m:t>
                      </m:r>
                      <m:d>
                        <m:dPr>
                          <m:ctrlPr>
                            <a:rPr lang="en-US" sz="1400" b="0" i="1" smtClean="0">
                              <a:solidFill>
                                <a:srgbClr val="5A5A59"/>
                              </a:solidFill>
                              <a:latin typeface="Cambria Math" panose="02040503050406030204" pitchFamily="18" charset="0"/>
                            </a:rPr>
                          </m:ctrlPr>
                        </m:dPr>
                        <m:e>
                          <m:r>
                            <a:rPr lang="en-US" sz="1400" b="0" i="1" smtClean="0">
                              <a:solidFill>
                                <a:srgbClr val="5A5A59"/>
                              </a:solidFill>
                              <a:latin typeface="Cambria Math"/>
                            </a:rPr>
                            <m:t>5</m:t>
                          </m:r>
                        </m:e>
                      </m:d>
                    </m:oMath>
                  </m:oMathPara>
                </a14:m>
                <a:endParaRPr lang="en-GB" sz="1400" dirty="0"/>
              </a:p>
            </p:txBody>
          </p:sp>
        </mc:Choice>
        <mc:Fallback>
          <p:sp>
            <p:nvSpPr>
              <p:cNvPr id="2" name="TextBox 1"/>
              <p:cNvSpPr txBox="1">
                <a:spLocks noRot="1" noChangeAspect="1" noMove="1" noResize="1" noEditPoints="1" noAdjustHandles="1" noChangeArrowheads="1" noChangeShapeType="1" noTextEdit="1"/>
              </p:cNvSpPr>
              <p:nvPr/>
            </p:nvSpPr>
            <p:spPr>
              <a:xfrm>
                <a:off x="4365964" y="3043643"/>
                <a:ext cx="4258986" cy="898066"/>
              </a:xfrm>
              <a:prstGeom prst="rect">
                <a:avLst/>
              </a:prstGeom>
              <a:blipFill rotWithShape="0">
                <a:blip r:embed="rId3"/>
                <a:stretch>
                  <a:fillRect/>
                </a:stretch>
              </a:blipFill>
            </p:spPr>
            <p:txBody>
              <a:bodyPr/>
              <a:lstStyle/>
              <a:p>
                <a:r>
                  <a:rPr lang="de-DE">
                    <a:noFill/>
                  </a:rPr>
                  <a:t> </a:t>
                </a:r>
              </a:p>
            </p:txBody>
          </p:sp>
        </mc:Fallback>
      </mc:AlternateContent>
      <mc:AlternateContent xmlns:mc="http://schemas.openxmlformats.org/markup-compatibility/2006">
        <mc:Choice xmlns:a14="http://schemas.microsoft.com/office/drawing/2010/main" Requires="a14">
          <p:sp>
            <p:nvSpPr>
              <p:cNvPr id="11" name="TextBox 10"/>
              <p:cNvSpPr txBox="1"/>
              <p:nvPr/>
            </p:nvSpPr>
            <p:spPr>
              <a:xfrm>
                <a:off x="4365964" y="4457413"/>
                <a:ext cx="2951898" cy="34054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GB" sz="1400" i="1" smtClean="0">
                              <a:solidFill>
                                <a:srgbClr val="5A5A59"/>
                              </a:solidFill>
                              <a:latin typeface="Cambria Math" panose="02040503050406030204" pitchFamily="18" charset="0"/>
                            </a:rPr>
                          </m:ctrlPr>
                        </m:sSubSupPr>
                        <m:e>
                          <m:r>
                            <a:rPr lang="en-GB" sz="1400" i="1">
                              <a:solidFill>
                                <a:srgbClr val="5A5A59"/>
                              </a:solidFill>
                              <a:latin typeface="Cambria Math"/>
                              <a:ea typeface="Cambria Math"/>
                            </a:rPr>
                            <m:t>𝛼</m:t>
                          </m:r>
                        </m:e>
                        <m:sub>
                          <m:sSub>
                            <m:sSubPr>
                              <m:ctrlPr>
                                <a:rPr lang="en-GB"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3</m:t>
                              </m:r>
                            </m:sub>
                          </m:sSub>
                          <m:r>
                            <a:rPr lang="en-US" sz="1400" i="1">
                              <a:solidFill>
                                <a:srgbClr val="5A5A59"/>
                              </a:solidFill>
                              <a:latin typeface="Cambria Math"/>
                            </a:rPr>
                            <m:t>−</m:t>
                          </m:r>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sub>
                        <m:sup/>
                      </m:sSubSup>
                      <m:r>
                        <a:rPr lang="en-GB" sz="1400" i="1">
                          <a:solidFill>
                            <a:srgbClr val="5A5A59"/>
                          </a:solidFill>
                          <a:latin typeface="Cambria Math"/>
                        </a:rPr>
                        <m:t>=</m:t>
                      </m:r>
                      <m:sSubSup>
                        <m:sSubSupPr>
                          <m:ctrlPr>
                            <a:rPr lang="en-GB" sz="1400" i="1">
                              <a:solidFill>
                                <a:srgbClr val="5A5A59"/>
                              </a:solidFill>
                              <a:latin typeface="Cambria Math" panose="02040503050406030204" pitchFamily="18" charset="0"/>
                            </a:rPr>
                          </m:ctrlPr>
                        </m:sSubSupPr>
                        <m:e>
                          <m:r>
                            <a:rPr lang="en-GB" sz="1400" i="1">
                              <a:solidFill>
                                <a:srgbClr val="5A5A59"/>
                              </a:solidFill>
                              <a:latin typeface="Cambria Math"/>
                              <a:ea typeface="Cambria Math"/>
                            </a:rPr>
                            <m:t>𝛼</m:t>
                          </m:r>
                        </m:e>
                        <m:sub>
                          <m:sSub>
                            <m:sSubPr>
                              <m:ctrlPr>
                                <a:rPr lang="en-GB"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r>
                            <a:rPr lang="en-US" sz="1400" i="1">
                              <a:solidFill>
                                <a:srgbClr val="5A5A59"/>
                              </a:solidFill>
                              <a:latin typeface="Cambria Math"/>
                            </a:rPr>
                            <m:t>−</m:t>
                          </m:r>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1</m:t>
                              </m:r>
                            </m:sub>
                          </m:sSub>
                        </m:sub>
                        <m:sup/>
                      </m:sSubSup>
                      <m:r>
                        <a:rPr lang="en-US" sz="1400" b="0" i="1" smtClean="0">
                          <a:solidFill>
                            <a:srgbClr val="5A5A59"/>
                          </a:solidFill>
                          <a:latin typeface="Cambria Math"/>
                        </a:rPr>
                        <m:t>−</m:t>
                      </m:r>
                      <m:sSubSup>
                        <m:sSubSupPr>
                          <m:ctrlPr>
                            <a:rPr lang="en-GB" sz="1400" i="1">
                              <a:solidFill>
                                <a:srgbClr val="5A5A59"/>
                              </a:solidFill>
                              <a:latin typeface="Cambria Math" panose="02040503050406030204" pitchFamily="18" charset="0"/>
                            </a:rPr>
                          </m:ctrlPr>
                        </m:sSubSupPr>
                        <m:e>
                          <m:r>
                            <a:rPr lang="en-GB" sz="1400" i="1" smtClean="0">
                              <a:solidFill>
                                <a:srgbClr val="5A5A59"/>
                              </a:solidFill>
                              <a:latin typeface="Cambria Math"/>
                              <a:ea typeface="Cambria Math"/>
                            </a:rPr>
                            <m:t>𝛽</m:t>
                          </m:r>
                        </m:e>
                        <m:sub>
                          <m:sSub>
                            <m:sSubPr>
                              <m:ctrlPr>
                                <a:rPr lang="en-GB"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2</m:t>
                              </m:r>
                            </m:sub>
                          </m:sSub>
                          <m:r>
                            <a:rPr lang="en-US" sz="1400" i="1">
                              <a:solidFill>
                                <a:srgbClr val="5A5A59"/>
                              </a:solidFill>
                              <a:latin typeface="Cambria Math"/>
                            </a:rPr>
                            <m:t>−</m:t>
                          </m:r>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i="1">
                                  <a:solidFill>
                                    <a:srgbClr val="5A5A59"/>
                                  </a:solidFill>
                                  <a:latin typeface="Cambria Math"/>
                                </a:rPr>
                                <m:t>1</m:t>
                              </m:r>
                            </m:sub>
                          </m:sSub>
                        </m:sub>
                        <m:sup/>
                      </m:sSubSup>
                      <m:r>
                        <a:rPr lang="en-US" sz="1400" b="0" i="1" smtClean="0">
                          <a:solidFill>
                            <a:srgbClr val="5A5A59"/>
                          </a:solidFill>
                          <a:latin typeface="Cambria Math"/>
                        </a:rPr>
                        <m:t>+</m:t>
                      </m:r>
                      <m:sSubSup>
                        <m:sSubSupPr>
                          <m:ctrlPr>
                            <a:rPr lang="en-GB" sz="1400" i="1">
                              <a:solidFill>
                                <a:srgbClr val="5A5A59"/>
                              </a:solidFill>
                              <a:latin typeface="Cambria Math" panose="02040503050406030204" pitchFamily="18" charset="0"/>
                            </a:rPr>
                          </m:ctrlPr>
                        </m:sSubSupPr>
                        <m:e>
                          <m:r>
                            <a:rPr lang="en-GB" sz="1400" i="1" smtClean="0">
                              <a:solidFill>
                                <a:srgbClr val="5A5A59"/>
                              </a:solidFill>
                              <a:latin typeface="Cambria Math"/>
                              <a:ea typeface="Cambria Math"/>
                            </a:rPr>
                            <m:t>𝛽</m:t>
                          </m:r>
                        </m:e>
                        <m:sub>
                          <m:sSub>
                            <m:sSubPr>
                              <m:ctrlPr>
                                <a:rPr lang="en-GB"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b="0" i="1" smtClean="0">
                                  <a:solidFill>
                                    <a:srgbClr val="5A5A59"/>
                                  </a:solidFill>
                                  <a:latin typeface="Cambria Math"/>
                                </a:rPr>
                                <m:t>3</m:t>
                              </m:r>
                            </m:sub>
                          </m:sSub>
                          <m:r>
                            <a:rPr lang="en-US" sz="1400" i="1">
                              <a:solidFill>
                                <a:srgbClr val="5A5A59"/>
                              </a:solidFill>
                              <a:latin typeface="Cambria Math"/>
                            </a:rPr>
                            <m:t>−</m:t>
                          </m:r>
                          <m:sSub>
                            <m:sSubPr>
                              <m:ctrlPr>
                                <a:rPr lang="en-US" sz="1400" i="1">
                                  <a:solidFill>
                                    <a:srgbClr val="5A5A59"/>
                                  </a:solidFill>
                                  <a:latin typeface="Cambria Math" panose="02040503050406030204" pitchFamily="18" charset="0"/>
                                </a:rPr>
                              </m:ctrlPr>
                            </m:sSubPr>
                            <m:e>
                              <m:r>
                                <a:rPr lang="en-US" sz="1400" i="1">
                                  <a:solidFill>
                                    <a:srgbClr val="5A5A59"/>
                                  </a:solidFill>
                                  <a:latin typeface="Cambria Math"/>
                                </a:rPr>
                                <m:t>h</m:t>
                              </m:r>
                            </m:e>
                            <m:sub>
                              <m:r>
                                <a:rPr lang="en-US" sz="1400" b="0" i="1" smtClean="0">
                                  <a:solidFill>
                                    <a:srgbClr val="5A5A59"/>
                                  </a:solidFill>
                                  <a:latin typeface="Cambria Math"/>
                                </a:rPr>
                                <m:t>2</m:t>
                              </m:r>
                            </m:sub>
                          </m:sSub>
                        </m:sub>
                        <m:sup/>
                      </m:sSubSup>
                    </m:oMath>
                  </m:oMathPara>
                </a14:m>
                <a:endParaRPr lang="en-GB" sz="1400" dirty="0"/>
              </a:p>
            </p:txBody>
          </p:sp>
        </mc:Choice>
        <mc:Fallback>
          <p:sp>
            <p:nvSpPr>
              <p:cNvPr id="11" name="TextBox 10"/>
              <p:cNvSpPr txBox="1">
                <a:spLocks noRot="1" noChangeAspect="1" noMove="1" noResize="1" noEditPoints="1" noAdjustHandles="1" noChangeArrowheads="1" noChangeShapeType="1" noTextEdit="1"/>
              </p:cNvSpPr>
              <p:nvPr/>
            </p:nvSpPr>
            <p:spPr>
              <a:xfrm>
                <a:off x="4365964" y="4457413"/>
                <a:ext cx="2951898" cy="340542"/>
              </a:xfrm>
              <a:prstGeom prst="rect">
                <a:avLst/>
              </a:prstGeom>
              <a:blipFill rotWithShape="0">
                <a:blip r:embed="rId4"/>
                <a:stretch>
                  <a:fillRect b="-5357"/>
                </a:stretch>
              </a:blipFill>
            </p:spPr>
            <p:txBody>
              <a:bodyPr/>
              <a:lstStyle/>
              <a:p>
                <a:r>
                  <a:rPr lang="de-DE">
                    <a:noFill/>
                  </a:rPr>
                  <a:t> </a:t>
                </a:r>
              </a:p>
            </p:txBody>
          </p:sp>
        </mc:Fallback>
      </mc:AlternateContent>
      <p:sp>
        <p:nvSpPr>
          <p:cNvPr id="16" name="TextBox 15"/>
          <p:cNvSpPr txBox="1"/>
          <p:nvPr/>
        </p:nvSpPr>
        <p:spPr>
          <a:xfrm>
            <a:off x="777240" y="6509266"/>
            <a:ext cx="5356860" cy="276999"/>
          </a:xfrm>
          <a:prstGeom prst="rect">
            <a:avLst/>
          </a:prstGeom>
          <a:noFill/>
        </p:spPr>
        <p:txBody>
          <a:bodyPr wrap="square" rtlCol="0">
            <a:spAutoFit/>
          </a:bodyPr>
          <a:lstStyle/>
          <a:p>
            <a:r>
              <a:rPr lang="en-US" sz="1200" dirty="0" smtClean="0">
                <a:solidFill>
                  <a:schemeClr val="bg1"/>
                </a:solidFill>
              </a:rPr>
              <a:t>(5) Brower M. 2012. Wind resource assessment. Wiley &amp; Sons, Inc.</a:t>
            </a:r>
            <a:endParaRPr lang="en-GB" sz="1200" dirty="0">
              <a:solidFill>
                <a:schemeClr val="bg1"/>
              </a:solidFill>
            </a:endParaRPr>
          </a:p>
        </p:txBody>
      </p:sp>
    </p:spTree>
    <p:extLst>
      <p:ext uri="{BB962C8B-B14F-4D97-AF65-F5344CB8AC3E}">
        <p14:creationId xmlns:p14="http://schemas.microsoft.com/office/powerpoint/2010/main" val="1963294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Error on vertical extrapolation</a:t>
            </a:r>
          </a:p>
        </p:txBody>
      </p:sp>
      <p:sp>
        <p:nvSpPr>
          <p:cNvPr id="10" name="Text Placeholder 9"/>
          <p:cNvSpPr>
            <a:spLocks noGrp="1"/>
          </p:cNvSpPr>
          <p:nvPr>
            <p:ph type="body" sz="quarter" idx="15"/>
          </p:nvPr>
        </p:nvSpPr>
        <p:spPr/>
        <p:txBody>
          <a:bodyPr>
            <a:normAutofit fontScale="92500" lnSpcReduction="10000"/>
          </a:bodyPr>
          <a:lstStyle/>
          <a:p>
            <a:r>
              <a:rPr lang="en-US" dirty="0" smtClean="0"/>
              <a:t>Vertical </a:t>
            </a:r>
            <a:r>
              <a:rPr lang="en-US" dirty="0"/>
              <a:t>extrapolation</a:t>
            </a:r>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11</a:t>
            </a:fld>
            <a:endParaRPr lang="en-US" dirty="0"/>
          </a:p>
        </p:txBody>
      </p:sp>
      <p:graphicFrame>
        <p:nvGraphicFramePr>
          <p:cNvPr id="15" name="Chart 14"/>
          <p:cNvGraphicFramePr>
            <a:graphicFrameLocks/>
          </p:cNvGraphicFramePr>
          <p:nvPr>
            <p:extLst>
              <p:ext uri="{D42A27DB-BD31-4B8C-83A1-F6EECF244321}">
                <p14:modId xmlns:p14="http://schemas.microsoft.com/office/powerpoint/2010/main" val="2470986949"/>
              </p:ext>
            </p:extLst>
          </p:nvPr>
        </p:nvGraphicFramePr>
        <p:xfrm>
          <a:off x="777240" y="2091004"/>
          <a:ext cx="7715250" cy="2857500"/>
        </p:xfrm>
        <a:graphic>
          <a:graphicData uri="http://schemas.openxmlformats.org/drawingml/2006/chart">
            <c:chart xmlns:c="http://schemas.openxmlformats.org/drawingml/2006/chart" xmlns:r="http://schemas.openxmlformats.org/officeDocument/2006/relationships" r:id="rId2"/>
          </a:graphicData>
        </a:graphic>
      </p:graphicFrame>
      <p:sp>
        <p:nvSpPr>
          <p:cNvPr id="28" name="TextBox 27"/>
          <p:cNvSpPr txBox="1"/>
          <p:nvPr/>
        </p:nvSpPr>
        <p:spPr>
          <a:xfrm>
            <a:off x="777240" y="6494026"/>
            <a:ext cx="5356860" cy="276999"/>
          </a:xfrm>
          <a:prstGeom prst="rect">
            <a:avLst/>
          </a:prstGeom>
          <a:noFill/>
        </p:spPr>
        <p:txBody>
          <a:bodyPr wrap="square" rtlCol="0">
            <a:spAutoFit/>
          </a:bodyPr>
          <a:lstStyle/>
          <a:p>
            <a:r>
              <a:rPr lang="en-US" sz="1200" dirty="0" smtClean="0">
                <a:solidFill>
                  <a:schemeClr val="bg1"/>
                </a:solidFill>
              </a:rPr>
              <a:t>Error bars show uncertainty on measurements mean</a:t>
            </a:r>
            <a:endParaRPr lang="en-GB" sz="1200" dirty="0">
              <a:solidFill>
                <a:schemeClr val="bg1"/>
              </a:solidFill>
            </a:endParaRPr>
          </a:p>
        </p:txBody>
      </p:sp>
    </p:spTree>
    <p:extLst>
      <p:ext uri="{BB962C8B-B14F-4D97-AF65-F5344CB8AC3E}">
        <p14:creationId xmlns:p14="http://schemas.microsoft.com/office/powerpoint/2010/main" val="1918638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p:cNvSpPr txBox="1">
            <a:spLocks/>
          </p:cNvSpPr>
          <p:nvPr/>
        </p:nvSpPr>
        <p:spPr>
          <a:xfrm>
            <a:off x="109728" y="551688"/>
            <a:ext cx="5935959" cy="5472607"/>
          </a:xfrm>
          <a:prstGeom prst="rect">
            <a:avLst/>
          </a:prstGeom>
        </p:spPr>
        <p:txBody>
          <a:bodyPr vert="horz"/>
          <a:lstStyle/>
          <a:p>
            <a:pPr marL="342900" marR="0" lvl="0" indent="-342900" algn="l" defTabSz="457200" rtl="0" eaLnBrk="1" fontAlgn="auto" latinLnBrk="0" hangingPunct="1">
              <a:lnSpc>
                <a:spcPct val="100000"/>
              </a:lnSpc>
              <a:spcBef>
                <a:spcPct val="20000"/>
              </a:spcBef>
              <a:spcAft>
                <a:spcPts val="0"/>
              </a:spcAft>
              <a:buClrTx/>
              <a:buSzPct val="90000"/>
              <a:tabLst/>
              <a:defRPr/>
            </a:pPr>
            <a:endParaRPr kumimoji="0" lang="en-US" sz="1600" b="0" i="0" u="none" strike="noStrike" kern="1200" cap="none" spc="0" normalizeH="0" baseline="0" noProof="0" dirty="0" smtClean="0">
              <a:ln>
                <a:noFill/>
              </a:ln>
              <a:solidFill>
                <a:srgbClr val="3C3C3B"/>
              </a:solidFill>
              <a:effectLst/>
              <a:uLnTx/>
              <a:uFillTx/>
              <a:latin typeface="+mn-lt"/>
              <a:ea typeface="+mn-ea"/>
              <a:cs typeface="+mn-cs"/>
            </a:endParaRPr>
          </a:p>
          <a:p>
            <a:pPr marL="342900" lvl="0" indent="-342900" defTabSz="457200">
              <a:lnSpc>
                <a:spcPct val="200000"/>
              </a:lnSpc>
              <a:spcBef>
                <a:spcPct val="20000"/>
              </a:spcBef>
              <a:buSzPct val="90000"/>
              <a:buBlip>
                <a:blip r:embed="rId2"/>
              </a:buBlip>
            </a:pPr>
            <a:r>
              <a:rPr lang="en-GB" sz="1600" dirty="0" smtClean="0">
                <a:solidFill>
                  <a:srgbClr val="3C3C3B"/>
                </a:solidFill>
              </a:rPr>
              <a:t>Use mast pairs with concurrent data </a:t>
            </a:r>
          </a:p>
          <a:p>
            <a:pPr marL="800100" lvl="1" indent="-342900" defTabSz="457200">
              <a:lnSpc>
                <a:spcPct val="200000"/>
              </a:lnSpc>
              <a:spcBef>
                <a:spcPct val="20000"/>
              </a:spcBef>
              <a:buSzPct val="90000"/>
              <a:buBlip>
                <a:blip r:embed="rId2"/>
              </a:buBlip>
            </a:pPr>
            <a:r>
              <a:rPr lang="en-US" sz="1400" dirty="0" smtClean="0">
                <a:solidFill>
                  <a:srgbClr val="5A5A59"/>
                </a:solidFill>
              </a:rPr>
              <a:t>26 mast pairs</a:t>
            </a:r>
          </a:p>
          <a:p>
            <a:pPr marL="800100" lvl="1" indent="-342900" defTabSz="457200">
              <a:lnSpc>
                <a:spcPct val="200000"/>
              </a:lnSpc>
              <a:spcBef>
                <a:spcPct val="20000"/>
              </a:spcBef>
              <a:buSzPct val="90000"/>
              <a:buBlip>
                <a:blip r:embed="rId2"/>
              </a:buBlip>
              <a:defRPr/>
            </a:pPr>
            <a:r>
              <a:rPr lang="en-US" sz="1400" dirty="0" smtClean="0">
                <a:solidFill>
                  <a:srgbClr val="5A5A59"/>
                </a:solidFill>
              </a:rPr>
              <a:t>12 mast pairs with</a:t>
            </a:r>
            <a:r>
              <a:rPr lang="en-US" sz="1400" dirty="0" smtClean="0">
                <a:solidFill>
                  <a:schemeClr val="tx1">
                    <a:lumMod val="65000"/>
                    <a:lumOff val="35000"/>
                  </a:schemeClr>
                </a:solidFill>
              </a:rPr>
              <a:t> </a:t>
            </a:r>
            <a:r>
              <a:rPr lang="el-GR" sz="1400" dirty="0" smtClean="0">
                <a:solidFill>
                  <a:schemeClr val="tx1">
                    <a:lumMod val="65000"/>
                    <a:lumOff val="35000"/>
                  </a:schemeClr>
                </a:solidFill>
              </a:rPr>
              <a:t>Δ</a:t>
            </a:r>
            <a:r>
              <a:rPr lang="en-US" sz="1400" dirty="0" smtClean="0">
                <a:solidFill>
                  <a:srgbClr val="5A5A59"/>
                </a:solidFill>
              </a:rPr>
              <a:t>ZPD &gt; 3m</a:t>
            </a:r>
            <a:endParaRPr lang="en-US" sz="1400" dirty="0">
              <a:solidFill>
                <a:srgbClr val="5A5A59"/>
              </a:solidFill>
            </a:endParaRPr>
          </a:p>
          <a:p>
            <a:pPr marL="342900" lvl="0" indent="-342900" defTabSz="457200">
              <a:lnSpc>
                <a:spcPct val="200000"/>
              </a:lnSpc>
              <a:spcBef>
                <a:spcPct val="20000"/>
              </a:spcBef>
              <a:buSzPct val="90000"/>
              <a:buBlip>
                <a:blip r:embed="rId2"/>
              </a:buBlip>
            </a:pPr>
            <a:r>
              <a:rPr lang="en-GB" sz="1600" dirty="0" smtClean="0">
                <a:solidFill>
                  <a:srgbClr val="3C3C3B"/>
                </a:solidFill>
              </a:rPr>
              <a:t>Run models </a:t>
            </a:r>
          </a:p>
          <a:p>
            <a:pPr marL="800100" lvl="1" indent="-342900" defTabSz="457200">
              <a:lnSpc>
                <a:spcPct val="200000"/>
              </a:lnSpc>
              <a:spcBef>
                <a:spcPct val="20000"/>
              </a:spcBef>
              <a:buSzPct val="90000"/>
              <a:buBlip>
                <a:blip r:embed="rId2"/>
              </a:buBlip>
            </a:pPr>
            <a:r>
              <a:rPr lang="en-US" sz="1400" dirty="0" smtClean="0">
                <a:solidFill>
                  <a:srgbClr val="5A5A59"/>
                </a:solidFill>
              </a:rPr>
              <a:t>Linear</a:t>
            </a:r>
          </a:p>
          <a:p>
            <a:pPr marL="800100" lvl="1" indent="-342900" defTabSz="457200">
              <a:lnSpc>
                <a:spcPct val="200000"/>
              </a:lnSpc>
              <a:spcBef>
                <a:spcPct val="20000"/>
              </a:spcBef>
              <a:buSzPct val="90000"/>
              <a:buBlip>
                <a:blip r:embed="rId2"/>
              </a:buBlip>
            </a:pPr>
            <a:r>
              <a:rPr lang="en-US" sz="1400" dirty="0" smtClean="0">
                <a:solidFill>
                  <a:srgbClr val="5A5A59"/>
                </a:solidFill>
              </a:rPr>
              <a:t>CFD</a:t>
            </a:r>
          </a:p>
          <a:p>
            <a:pPr marL="800100" lvl="1" indent="-342900" defTabSz="457200">
              <a:lnSpc>
                <a:spcPct val="200000"/>
              </a:lnSpc>
              <a:spcBef>
                <a:spcPct val="20000"/>
              </a:spcBef>
              <a:buSzPct val="90000"/>
              <a:buBlip>
                <a:blip r:embed="rId2"/>
              </a:buBlip>
            </a:pPr>
            <a:r>
              <a:rPr lang="en-US" sz="1400" dirty="0" smtClean="0">
                <a:solidFill>
                  <a:srgbClr val="5A5A59"/>
                </a:solidFill>
              </a:rPr>
              <a:t>CFD + canopy model</a:t>
            </a:r>
          </a:p>
          <a:p>
            <a:pPr marL="800100" lvl="1" indent="-342900" defTabSz="457200">
              <a:lnSpc>
                <a:spcPct val="200000"/>
              </a:lnSpc>
              <a:spcBef>
                <a:spcPct val="20000"/>
              </a:spcBef>
              <a:buSzPct val="90000"/>
              <a:buBlip>
                <a:blip r:embed="rId2"/>
              </a:buBlip>
            </a:pPr>
            <a:r>
              <a:rPr lang="en-US" sz="1400" dirty="0" smtClean="0">
                <a:solidFill>
                  <a:srgbClr val="5A5A59"/>
                </a:solidFill>
              </a:rPr>
              <a:t>CFD + ZPDs</a:t>
            </a:r>
          </a:p>
          <a:p>
            <a:pPr marL="342900" lvl="0" indent="-342900" defTabSz="457200">
              <a:lnSpc>
                <a:spcPct val="200000"/>
              </a:lnSpc>
              <a:spcBef>
                <a:spcPct val="20000"/>
              </a:spcBef>
              <a:buSzPct val="90000"/>
              <a:buBlip>
                <a:blip r:embed="rId2"/>
              </a:buBlip>
            </a:pPr>
            <a:r>
              <a:rPr lang="en-GB" sz="1600" dirty="0" smtClean="0">
                <a:solidFill>
                  <a:srgbClr val="3C3C3B"/>
                </a:solidFill>
              </a:rPr>
              <a:t>Use mast 1 + model to predict mast 2</a:t>
            </a:r>
          </a:p>
          <a:p>
            <a:pPr marL="342900" lvl="0" indent="-342900" defTabSz="457200">
              <a:lnSpc>
                <a:spcPct val="200000"/>
              </a:lnSpc>
              <a:spcBef>
                <a:spcPct val="20000"/>
              </a:spcBef>
              <a:buSzPct val="90000"/>
              <a:buBlip>
                <a:blip r:embed="rId2"/>
              </a:buBlip>
            </a:pPr>
            <a:r>
              <a:rPr lang="en-GB" sz="1600" dirty="0" smtClean="0">
                <a:solidFill>
                  <a:srgbClr val="3C3C3B"/>
                </a:solidFill>
              </a:rPr>
              <a:t>Compare predictions to measurements at mast 2</a:t>
            </a:r>
          </a:p>
          <a:p>
            <a:pPr marL="342900" marR="0" lvl="0" indent="-342900" algn="l" defTabSz="457200" rtl="0" eaLnBrk="1" fontAlgn="auto" latinLnBrk="0" hangingPunct="1">
              <a:lnSpc>
                <a:spcPct val="100000"/>
              </a:lnSpc>
              <a:spcBef>
                <a:spcPct val="20000"/>
              </a:spcBef>
              <a:spcAft>
                <a:spcPts val="0"/>
              </a:spcAft>
              <a:buClrTx/>
              <a:buSzPct val="90000"/>
              <a:buFontTx/>
              <a:buBlip>
                <a:blip r:embed="rId2"/>
              </a:buBlip>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a:p>
            <a:pPr marL="1600200" marR="0" lvl="3" indent="0" algn="l" defTabSz="457200" rtl="0" eaLnBrk="1" fontAlgn="auto" latinLnBrk="0" hangingPunct="1">
              <a:lnSpc>
                <a:spcPct val="100000"/>
              </a:lnSpc>
              <a:spcBef>
                <a:spcPct val="20000"/>
              </a:spcBef>
              <a:spcAft>
                <a:spcPts val="0"/>
              </a:spcAft>
              <a:buClrTx/>
              <a:buSzPct val="90000"/>
              <a:buFontTx/>
              <a:buNone/>
              <a:tabLst/>
              <a:defRPr/>
            </a:pPr>
            <a:endParaRPr kumimoji="0" lang="en-GB" sz="1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p:txBody>
      </p:sp>
      <p:sp>
        <p:nvSpPr>
          <p:cNvPr id="8" name="Title 7"/>
          <p:cNvSpPr>
            <a:spLocks noGrp="1"/>
          </p:cNvSpPr>
          <p:nvPr>
            <p:ph type="title"/>
          </p:nvPr>
        </p:nvSpPr>
        <p:spPr/>
        <p:txBody>
          <a:bodyPr>
            <a:normAutofit fontScale="90000"/>
          </a:bodyPr>
          <a:lstStyle/>
          <a:p>
            <a:r>
              <a:rPr lang="en-US" dirty="0"/>
              <a:t>Horizontal extrapolation – methodology</a:t>
            </a:r>
          </a:p>
        </p:txBody>
      </p:sp>
      <p:sp>
        <p:nvSpPr>
          <p:cNvPr id="10" name="Text Placeholder 9"/>
          <p:cNvSpPr>
            <a:spLocks noGrp="1"/>
          </p:cNvSpPr>
          <p:nvPr>
            <p:ph type="body" sz="quarter" idx="15"/>
          </p:nvPr>
        </p:nvSpPr>
        <p:spPr/>
        <p:txBody>
          <a:bodyPr>
            <a:normAutofit fontScale="92500" lnSpcReduction="10000"/>
          </a:bodyPr>
          <a:lstStyle/>
          <a:p>
            <a:r>
              <a:rPr lang="en-US" dirty="0" smtClean="0"/>
              <a:t>Horizontal extrapolation</a:t>
            </a:r>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12</a:t>
            </a:fld>
            <a:endParaRPr lang="en-US" dirty="0"/>
          </a:p>
        </p:txBody>
      </p:sp>
      <p:graphicFrame>
        <p:nvGraphicFramePr>
          <p:cNvPr id="11" name="Chart 10"/>
          <p:cNvGraphicFramePr>
            <a:graphicFrameLocks/>
          </p:cNvGraphicFramePr>
          <p:nvPr>
            <p:extLst>
              <p:ext uri="{D42A27DB-BD31-4B8C-83A1-F6EECF244321}">
                <p14:modId xmlns:p14="http://schemas.microsoft.com/office/powerpoint/2010/main" val="3377440666"/>
              </p:ext>
            </p:extLst>
          </p:nvPr>
        </p:nvGraphicFramePr>
        <p:xfrm>
          <a:off x="5181600" y="1363980"/>
          <a:ext cx="3566160" cy="21427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extLst>
              <p:ext uri="{D42A27DB-BD31-4B8C-83A1-F6EECF244321}">
                <p14:modId xmlns:p14="http://schemas.microsoft.com/office/powerpoint/2010/main" val="3334218544"/>
              </p:ext>
            </p:extLst>
          </p:nvPr>
        </p:nvGraphicFramePr>
        <p:xfrm>
          <a:off x="5181600" y="3577551"/>
          <a:ext cx="3611880" cy="2369819"/>
        </p:xfrm>
        <a:graphic>
          <a:graphicData uri="http://schemas.openxmlformats.org/drawingml/2006/chart">
            <c:chart xmlns:c="http://schemas.openxmlformats.org/drawingml/2006/chart" xmlns:r="http://schemas.openxmlformats.org/officeDocument/2006/relationships" r:id="rId4"/>
          </a:graphicData>
        </a:graphic>
      </p:graphicFrame>
      <p:sp>
        <p:nvSpPr>
          <p:cNvPr id="12" name="Date Placeholder 2"/>
          <p:cNvSpPr>
            <a:spLocks noGrp="1"/>
          </p:cNvSpPr>
          <p:nvPr>
            <p:ph type="dt" sz="half" idx="2"/>
          </p:nvPr>
        </p:nvSpPr>
        <p:spPr>
          <a:xfrm>
            <a:off x="7848932" y="6346813"/>
            <a:ext cx="971540" cy="250539"/>
          </a:xfrm>
        </p:spPr>
        <p:txBody>
          <a:bodyPr/>
          <a:lstStyle/>
          <a:p>
            <a:pPr defTabSz="457200"/>
            <a:r>
              <a:rPr lang="en-GB" dirty="0"/>
              <a:t>29/09/2016</a:t>
            </a:r>
            <a:endParaRPr lang="en-US" dirty="0"/>
          </a:p>
          <a:p>
            <a:pPr defTabSz="457200"/>
            <a:endParaRPr lang="en-US" dirty="0"/>
          </a:p>
        </p:txBody>
      </p:sp>
    </p:spTree>
    <p:extLst>
      <p:ext uri="{BB962C8B-B14F-4D97-AF65-F5344CB8AC3E}">
        <p14:creationId xmlns:p14="http://schemas.microsoft.com/office/powerpoint/2010/main" val="912699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pPr lvl="0"/>
            <a:endParaRPr lang="en-GB" dirty="0" smtClean="0"/>
          </a:p>
          <a:p>
            <a:pPr marL="800100" lvl="1" indent="-342900">
              <a:buBlip>
                <a:blip r:embed="rId2"/>
              </a:buBlip>
              <a:defRPr/>
            </a:pPr>
            <a:endParaRPr lang="en-GB" dirty="0" smtClean="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p:sp>
        <p:nvSpPr>
          <p:cNvPr id="8" name="Title 7"/>
          <p:cNvSpPr>
            <a:spLocks noGrp="1"/>
          </p:cNvSpPr>
          <p:nvPr>
            <p:ph type="title"/>
          </p:nvPr>
        </p:nvSpPr>
        <p:spPr/>
        <p:txBody>
          <a:bodyPr>
            <a:normAutofit fontScale="90000"/>
          </a:bodyPr>
          <a:lstStyle/>
          <a:p>
            <a:r>
              <a:rPr lang="en-US" dirty="0" smtClean="0"/>
              <a:t>Error on horizontal wind speed extrapolation – all data</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smtClean="0"/>
              <a:t>Horizontal extrapolation</a:t>
            </a:r>
            <a:endParaRPr lang="en-US" dirty="0"/>
          </a:p>
        </p:txBody>
      </p:sp>
      <p:sp>
        <p:nvSpPr>
          <p:cNvPr id="3" name="Date Placeholder 2"/>
          <p:cNvSpPr>
            <a:spLocks noGrp="1"/>
          </p:cNvSpPr>
          <p:nvPr>
            <p:ph type="dt" sz="half" idx="2"/>
          </p:nvPr>
        </p:nvSpPr>
        <p:spPr>
          <a:xfrm>
            <a:off x="7848932" y="6346813"/>
            <a:ext cx="971540" cy="250539"/>
          </a:xfrm>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13</a:t>
            </a:fld>
            <a:endParaRPr lang="en-US" dirty="0"/>
          </a:p>
        </p:txBody>
      </p:sp>
      <p:sp>
        <p:nvSpPr>
          <p:cNvPr id="11" name="Right Brace 10"/>
          <p:cNvSpPr/>
          <p:nvPr/>
        </p:nvSpPr>
        <p:spPr>
          <a:xfrm rot="5400000">
            <a:off x="4348466" y="3775067"/>
            <a:ext cx="190500" cy="222537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 name="TextBox 11"/>
          <p:cNvSpPr txBox="1"/>
          <p:nvPr/>
        </p:nvSpPr>
        <p:spPr>
          <a:xfrm>
            <a:off x="3611355" y="5005865"/>
            <a:ext cx="1693412" cy="584775"/>
          </a:xfrm>
          <a:prstGeom prst="rect">
            <a:avLst/>
          </a:prstGeom>
          <a:noFill/>
        </p:spPr>
        <p:txBody>
          <a:bodyPr wrap="none" rtlCol="0">
            <a:spAutoFit/>
          </a:bodyPr>
          <a:lstStyle/>
          <a:p>
            <a:pPr algn="ctr"/>
            <a:r>
              <a:rPr lang="en-US" sz="1600" dirty="0" smtClean="0"/>
              <a:t>CFD roughness</a:t>
            </a:r>
          </a:p>
          <a:p>
            <a:pPr algn="ctr"/>
            <a:r>
              <a:rPr lang="en-US" sz="1600" dirty="0" smtClean="0"/>
              <a:t>adjusted with ZPD</a:t>
            </a:r>
            <a:endParaRPr lang="en-GB" sz="1600" dirty="0"/>
          </a:p>
        </p:txBody>
      </p:sp>
      <p:sp>
        <p:nvSpPr>
          <p:cNvPr id="13" name="Text Placeholder 1"/>
          <p:cNvSpPr txBox="1">
            <a:spLocks/>
          </p:cNvSpPr>
          <p:nvPr/>
        </p:nvSpPr>
        <p:spPr>
          <a:xfrm>
            <a:off x="109728" y="5562600"/>
            <a:ext cx="7517892" cy="789355"/>
          </a:xfrm>
          <a:prstGeom prst="rect">
            <a:avLst/>
          </a:prstGeom>
        </p:spPr>
        <p:txBody>
          <a:bodyPr vert="horz"/>
          <a:lstStyle/>
          <a:p>
            <a:pPr marL="342900" lvl="0" indent="-342900" defTabSz="457200">
              <a:lnSpc>
                <a:spcPct val="150000"/>
              </a:lnSpc>
              <a:spcBef>
                <a:spcPct val="20000"/>
              </a:spcBef>
              <a:buSzPct val="90000"/>
              <a:buBlip>
                <a:blip r:embed="rId2"/>
              </a:buBlip>
            </a:pPr>
            <a:r>
              <a:rPr kumimoji="0" lang="en-US" sz="1600" b="0" i="0" u="none" strike="noStrike" kern="1200" cap="none" spc="0" normalizeH="0" baseline="0" noProof="0" dirty="0" smtClean="0">
                <a:ln>
                  <a:noFill/>
                </a:ln>
                <a:solidFill>
                  <a:srgbClr val="3C3C3B"/>
                </a:solidFill>
                <a:effectLst/>
                <a:uLnTx/>
                <a:uFillTx/>
                <a:latin typeface="+mn-lt"/>
                <a:ea typeface="+mn-ea"/>
                <a:cs typeface="+mn-cs"/>
              </a:rPr>
              <a:t>Caveat: 14 mast</a:t>
            </a:r>
            <a:r>
              <a:rPr kumimoji="0" lang="en-US" sz="1600" b="0" i="0" u="none" strike="noStrike" kern="1200" cap="none" spc="0" normalizeH="0" noProof="0" dirty="0" smtClean="0">
                <a:ln>
                  <a:noFill/>
                </a:ln>
                <a:solidFill>
                  <a:srgbClr val="3C3C3B"/>
                </a:solidFill>
                <a:effectLst/>
                <a:uLnTx/>
                <a:uFillTx/>
                <a:latin typeface="+mn-lt"/>
                <a:ea typeface="+mn-ea"/>
                <a:cs typeface="+mn-cs"/>
              </a:rPr>
              <a:t> pairs</a:t>
            </a:r>
            <a:r>
              <a:rPr kumimoji="0" lang="en-US" sz="1600" b="0" i="0" u="none" strike="noStrike" kern="1200" cap="none" spc="0" normalizeH="0" baseline="0" noProof="0" dirty="0" smtClean="0">
                <a:ln>
                  <a:noFill/>
                </a:ln>
                <a:solidFill>
                  <a:srgbClr val="3C3C3B"/>
                </a:solidFill>
                <a:effectLst/>
                <a:uLnTx/>
                <a:uFillTx/>
                <a:latin typeface="+mn-lt"/>
                <a:ea typeface="+mn-ea"/>
                <a:cs typeface="+mn-cs"/>
              </a:rPr>
              <a:t> with </a:t>
            </a:r>
            <a:r>
              <a:rPr lang="el-GR" sz="1600" dirty="0" smtClean="0"/>
              <a:t>Δ</a:t>
            </a:r>
            <a:r>
              <a:rPr kumimoji="0" lang="en-US" sz="1600" b="0" i="0" u="none" strike="noStrike" kern="1200" cap="none" spc="0" normalizeH="0" baseline="0" noProof="0" dirty="0" smtClean="0">
                <a:ln>
                  <a:noFill/>
                </a:ln>
                <a:solidFill>
                  <a:srgbClr val="3C3C3B"/>
                </a:solidFill>
                <a:effectLst/>
                <a:uLnTx/>
                <a:uFillTx/>
                <a:latin typeface="+mn-lt"/>
                <a:ea typeface="+mn-ea"/>
                <a:cs typeface="+mn-cs"/>
              </a:rPr>
              <a:t>ZPD =</a:t>
            </a:r>
            <a:r>
              <a:rPr kumimoji="0" lang="en-US" sz="1600" b="0" i="0" u="none" strike="noStrike" kern="1200" cap="none" spc="0" normalizeH="0" noProof="0" dirty="0" smtClean="0">
                <a:ln>
                  <a:noFill/>
                </a:ln>
                <a:solidFill>
                  <a:srgbClr val="3C3C3B"/>
                </a:solidFill>
                <a:effectLst/>
                <a:uLnTx/>
                <a:uFillTx/>
                <a:latin typeface="+mn-lt"/>
                <a:ea typeface="+mn-ea"/>
                <a:cs typeface="+mn-cs"/>
              </a:rPr>
              <a:t> 0</a:t>
            </a:r>
            <a:endParaRPr kumimoji="0" lang="en-GB" sz="1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p:txBody>
      </p:sp>
      <p:graphicFrame>
        <p:nvGraphicFramePr>
          <p:cNvPr id="14" name="Chart 13"/>
          <p:cNvGraphicFramePr>
            <a:graphicFrameLocks/>
          </p:cNvGraphicFramePr>
          <p:nvPr>
            <p:extLst>
              <p:ext uri="{D42A27DB-BD31-4B8C-83A1-F6EECF244321}">
                <p14:modId xmlns:p14="http://schemas.microsoft.com/office/powerpoint/2010/main" val="677599486"/>
              </p:ext>
            </p:extLst>
          </p:nvPr>
        </p:nvGraphicFramePr>
        <p:xfrm>
          <a:off x="745295" y="1610550"/>
          <a:ext cx="7462158" cy="30379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36869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pPr lvl="0"/>
            <a:endParaRPr lang="en-GB" dirty="0" smtClean="0"/>
          </a:p>
          <a:p>
            <a:pPr marL="800100" lvl="1" indent="-342900">
              <a:buBlip>
                <a:blip r:embed="rId2"/>
              </a:buBlip>
              <a:defRPr/>
            </a:pPr>
            <a:endParaRPr lang="en-GB" dirty="0" smtClean="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p:sp>
        <p:nvSpPr>
          <p:cNvPr id="8" name="Title 7"/>
          <p:cNvSpPr>
            <a:spLocks noGrp="1"/>
          </p:cNvSpPr>
          <p:nvPr>
            <p:ph type="title"/>
          </p:nvPr>
        </p:nvSpPr>
        <p:spPr/>
        <p:txBody>
          <a:bodyPr>
            <a:normAutofit fontScale="90000"/>
          </a:bodyPr>
          <a:lstStyle/>
          <a:p>
            <a:r>
              <a:rPr lang="en-US" dirty="0" smtClean="0"/>
              <a:t>Error on horizontal wind speed extrapolation – </a:t>
            </a:r>
            <a:r>
              <a:rPr lang="el-GR" dirty="0"/>
              <a:t>Δ</a:t>
            </a:r>
            <a:r>
              <a:rPr lang="en-GB" dirty="0"/>
              <a:t>ZPD &gt; 3m</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smtClean="0"/>
              <a:t>Horizontal extrapolation</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14</a:t>
            </a:fld>
            <a:endParaRPr lang="en-US" dirty="0"/>
          </a:p>
        </p:txBody>
      </p:sp>
      <p:sp>
        <p:nvSpPr>
          <p:cNvPr id="13" name="Text Placeholder 1"/>
          <p:cNvSpPr txBox="1">
            <a:spLocks/>
          </p:cNvSpPr>
          <p:nvPr/>
        </p:nvSpPr>
        <p:spPr>
          <a:xfrm>
            <a:off x="109728" y="5539740"/>
            <a:ext cx="7517892" cy="789355"/>
          </a:xfrm>
          <a:prstGeom prst="rect">
            <a:avLst/>
          </a:prstGeom>
        </p:spPr>
        <p:txBody>
          <a:bodyPr vert="horz"/>
          <a:lstStyle/>
          <a:p>
            <a:pPr marL="342900" indent="-342900" defTabSz="457200">
              <a:lnSpc>
                <a:spcPct val="150000"/>
              </a:lnSpc>
              <a:spcBef>
                <a:spcPct val="20000"/>
              </a:spcBef>
              <a:buSzPct val="90000"/>
              <a:buBlip>
                <a:blip r:embed="rId2"/>
              </a:buBlip>
            </a:pPr>
            <a:r>
              <a:rPr kumimoji="0" lang="en-US" sz="1600" b="0" i="0" u="none" strike="noStrike" kern="1200" cap="none" spc="0" normalizeH="0" baseline="0" noProof="0" dirty="0" smtClean="0">
                <a:ln>
                  <a:noFill/>
                </a:ln>
                <a:solidFill>
                  <a:srgbClr val="3C3C3B"/>
                </a:solidFill>
                <a:effectLst/>
                <a:uLnTx/>
                <a:uFillTx/>
                <a:latin typeface="+mn-lt"/>
                <a:ea typeface="+mn-ea"/>
                <a:cs typeface="+mn-cs"/>
              </a:rPr>
              <a:t>Caveat: </a:t>
            </a:r>
            <a:r>
              <a:rPr lang="en-US" sz="1600" dirty="0">
                <a:solidFill>
                  <a:srgbClr val="3C3C3B"/>
                </a:solidFill>
              </a:rPr>
              <a:t>only </a:t>
            </a:r>
            <a:r>
              <a:rPr lang="en-US" sz="1600" dirty="0" smtClean="0">
                <a:solidFill>
                  <a:srgbClr val="3C3C3B"/>
                </a:solidFill>
              </a:rPr>
              <a:t>12 </a:t>
            </a:r>
            <a:r>
              <a:rPr lang="en-US" sz="1600" dirty="0">
                <a:solidFill>
                  <a:srgbClr val="3C3C3B"/>
                </a:solidFill>
              </a:rPr>
              <a:t>mast pairs left with </a:t>
            </a:r>
            <a:r>
              <a:rPr lang="el-GR" sz="1600" dirty="0"/>
              <a:t>Δ</a:t>
            </a:r>
            <a:r>
              <a:rPr lang="en-US" sz="1600" dirty="0">
                <a:solidFill>
                  <a:srgbClr val="3C3C3B"/>
                </a:solidFill>
              </a:rPr>
              <a:t>ZPD &gt; </a:t>
            </a:r>
            <a:r>
              <a:rPr lang="en-US" sz="1600" dirty="0" smtClean="0">
                <a:solidFill>
                  <a:srgbClr val="3C3C3B"/>
                </a:solidFill>
              </a:rPr>
              <a:t>3m</a:t>
            </a:r>
            <a:endParaRPr kumimoji="0" lang="en-GB" sz="1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p:txBody>
      </p:sp>
      <p:graphicFrame>
        <p:nvGraphicFramePr>
          <p:cNvPr id="15" name="Chart 14"/>
          <p:cNvGraphicFramePr>
            <a:graphicFrameLocks/>
          </p:cNvGraphicFramePr>
          <p:nvPr>
            <p:extLst>
              <p:ext uri="{D42A27DB-BD31-4B8C-83A1-F6EECF244321}">
                <p14:modId xmlns:p14="http://schemas.microsoft.com/office/powerpoint/2010/main" val="1048412474"/>
              </p:ext>
            </p:extLst>
          </p:nvPr>
        </p:nvGraphicFramePr>
        <p:xfrm>
          <a:off x="761624" y="1595791"/>
          <a:ext cx="7429499" cy="3052699"/>
        </p:xfrm>
        <a:graphic>
          <a:graphicData uri="http://schemas.openxmlformats.org/drawingml/2006/chart">
            <c:chart xmlns:c="http://schemas.openxmlformats.org/drawingml/2006/chart" xmlns:r="http://schemas.openxmlformats.org/officeDocument/2006/relationships" r:id="rId3"/>
          </a:graphicData>
        </a:graphic>
      </p:graphicFrame>
      <p:sp>
        <p:nvSpPr>
          <p:cNvPr id="14" name="Right Brace 13"/>
          <p:cNvSpPr/>
          <p:nvPr/>
        </p:nvSpPr>
        <p:spPr>
          <a:xfrm rot="5400000">
            <a:off x="4348466" y="3775067"/>
            <a:ext cx="190500" cy="222537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6" name="TextBox 15"/>
          <p:cNvSpPr txBox="1"/>
          <p:nvPr/>
        </p:nvSpPr>
        <p:spPr>
          <a:xfrm>
            <a:off x="3611355" y="5005865"/>
            <a:ext cx="1693412" cy="584775"/>
          </a:xfrm>
          <a:prstGeom prst="rect">
            <a:avLst/>
          </a:prstGeom>
          <a:noFill/>
        </p:spPr>
        <p:txBody>
          <a:bodyPr wrap="none" rtlCol="0">
            <a:spAutoFit/>
          </a:bodyPr>
          <a:lstStyle/>
          <a:p>
            <a:pPr algn="ctr"/>
            <a:r>
              <a:rPr lang="en-US" sz="1600" dirty="0" smtClean="0"/>
              <a:t>CFD roughness</a:t>
            </a:r>
          </a:p>
          <a:p>
            <a:pPr algn="ctr"/>
            <a:r>
              <a:rPr lang="en-US" sz="1600" dirty="0" smtClean="0"/>
              <a:t>adjusted with ZPD</a:t>
            </a:r>
            <a:endParaRPr lang="en-GB" sz="1600" dirty="0"/>
          </a:p>
        </p:txBody>
      </p:sp>
    </p:spTree>
    <p:extLst>
      <p:ext uri="{BB962C8B-B14F-4D97-AF65-F5344CB8AC3E}">
        <p14:creationId xmlns:p14="http://schemas.microsoft.com/office/powerpoint/2010/main" val="34268165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pPr lvl="0"/>
            <a:endParaRPr lang="en-GB" dirty="0" smtClean="0"/>
          </a:p>
          <a:p>
            <a:pPr marL="800100" lvl="1" indent="-342900">
              <a:buBlip>
                <a:blip r:embed="rId2"/>
              </a:buBlip>
              <a:defRPr/>
            </a:pPr>
            <a:endParaRPr lang="en-GB" dirty="0" smtClean="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p:sp>
        <p:nvSpPr>
          <p:cNvPr id="8" name="Title 7"/>
          <p:cNvSpPr>
            <a:spLocks noGrp="1"/>
          </p:cNvSpPr>
          <p:nvPr>
            <p:ph type="title"/>
          </p:nvPr>
        </p:nvSpPr>
        <p:spPr/>
        <p:txBody>
          <a:bodyPr>
            <a:normAutofit fontScale="90000"/>
          </a:bodyPr>
          <a:lstStyle/>
          <a:p>
            <a:r>
              <a:rPr lang="en-US" dirty="0" smtClean="0"/>
              <a:t>Conclusions</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smtClean="0"/>
              <a:t>Wind flow modelling uncertainties in forested terrain</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15</a:t>
            </a:fld>
            <a:endParaRPr lang="en-US" dirty="0"/>
          </a:p>
        </p:txBody>
      </p:sp>
      <p:sp>
        <p:nvSpPr>
          <p:cNvPr id="9" name="Text Placeholder 1"/>
          <p:cNvSpPr txBox="1">
            <a:spLocks/>
          </p:cNvSpPr>
          <p:nvPr/>
        </p:nvSpPr>
        <p:spPr>
          <a:xfrm>
            <a:off x="109728" y="765047"/>
            <a:ext cx="8525956" cy="5472607"/>
          </a:xfrm>
          <a:prstGeom prst="rect">
            <a:avLst/>
          </a:prstGeom>
        </p:spPr>
        <p:txBody>
          <a:bodyPr vert="horz"/>
          <a:lstStyle>
            <a:lvl1pPr marL="342900" indent="-342900" algn="l" defTabSz="457200" rtl="0" eaLnBrk="1" latinLnBrk="0" hangingPunct="1">
              <a:spcBef>
                <a:spcPct val="20000"/>
              </a:spcBef>
              <a:buSzPct val="90000"/>
              <a:buFontTx/>
              <a:buBlip>
                <a:blip r:embed="rId2"/>
              </a:buBlip>
              <a:defRPr sz="1600" kern="1200">
                <a:solidFill>
                  <a:srgbClr val="3C3C3B"/>
                </a:solidFill>
                <a:latin typeface="+mn-lt"/>
                <a:ea typeface="+mn-ea"/>
                <a:cs typeface="+mn-cs"/>
              </a:defRPr>
            </a:lvl1pPr>
            <a:lvl2pPr marL="457200" marR="0" indent="0" algn="l" defTabSz="457200" rtl="0" eaLnBrk="1" fontAlgn="auto" latinLnBrk="0" hangingPunct="1">
              <a:lnSpc>
                <a:spcPct val="100000"/>
              </a:lnSpc>
              <a:spcBef>
                <a:spcPct val="20000"/>
              </a:spcBef>
              <a:spcAft>
                <a:spcPts val="0"/>
              </a:spcAft>
              <a:buClrTx/>
              <a:buSzPct val="90000"/>
              <a:buFontTx/>
              <a:buNone/>
              <a:tabLst/>
              <a:defRPr sz="1400" kern="1200">
                <a:solidFill>
                  <a:srgbClr val="5A5A59"/>
                </a:solidFill>
                <a:latin typeface="+mn-lt"/>
                <a:ea typeface="+mn-ea"/>
                <a:cs typeface="+mn-cs"/>
              </a:defRPr>
            </a:lvl2pPr>
            <a:lvl3pPr marL="1143000" indent="-228600" algn="l" defTabSz="457200" rtl="0" eaLnBrk="1" latinLnBrk="0" hangingPunct="1">
              <a:spcBef>
                <a:spcPct val="20000"/>
              </a:spcBef>
              <a:buFont typeface="Arial"/>
              <a:buChar char="•"/>
              <a:defRPr sz="1200" kern="1200">
                <a:solidFill>
                  <a:schemeClr val="tx2"/>
                </a:solidFill>
                <a:latin typeface="+mn-lt"/>
                <a:ea typeface="+mn-ea"/>
                <a:cs typeface="+mn-cs"/>
              </a:defRPr>
            </a:lvl3pPr>
            <a:lvl4pPr marL="1600200" indent="0" algn="l" defTabSz="457200" rtl="0" eaLnBrk="1" latinLnBrk="0" hangingPunct="1">
              <a:spcBef>
                <a:spcPct val="20000"/>
              </a:spcBef>
              <a:buFontTx/>
              <a:buNone/>
              <a:defRPr sz="10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200000"/>
              </a:lnSpc>
            </a:pPr>
            <a:r>
              <a:rPr lang="en-US" dirty="0" smtClean="0"/>
              <a:t>To which extent do modelling choices affect yield?</a:t>
            </a:r>
          </a:p>
          <a:p>
            <a:pPr marL="800100" lvl="1" indent="-342900">
              <a:lnSpc>
                <a:spcPct val="200000"/>
              </a:lnSpc>
              <a:buFontTx/>
              <a:buBlip>
                <a:blip r:embed="rId2"/>
              </a:buBlip>
              <a:defRPr/>
            </a:pPr>
            <a:r>
              <a:rPr lang="en-US" dirty="0" smtClean="0"/>
              <a:t>Roughness map can impact the P50 to similar levels as topography in forested terrain</a:t>
            </a:r>
          </a:p>
          <a:p>
            <a:pPr marL="800100" lvl="1" indent="-342900">
              <a:lnSpc>
                <a:spcPct val="200000"/>
              </a:lnSpc>
              <a:buFontTx/>
              <a:buBlip>
                <a:blip r:embed="rId2"/>
              </a:buBlip>
              <a:defRPr/>
            </a:pPr>
            <a:r>
              <a:rPr lang="en-US" dirty="0" smtClean="0"/>
              <a:t>Choice of roughness/canopy model/ZPD can impact the P50 to similar levels</a:t>
            </a:r>
          </a:p>
          <a:p>
            <a:pPr>
              <a:lnSpc>
                <a:spcPct val="200000"/>
              </a:lnSpc>
            </a:pPr>
            <a:r>
              <a:rPr lang="en-US" dirty="0" smtClean="0"/>
              <a:t>What is the error we can expect from different methodologies?</a:t>
            </a:r>
          </a:p>
          <a:p>
            <a:pPr marL="800100" lvl="1" indent="-342900">
              <a:lnSpc>
                <a:spcPct val="200000"/>
              </a:lnSpc>
              <a:buFontTx/>
              <a:buBlip>
                <a:blip r:embed="rId2"/>
              </a:buBlip>
              <a:defRPr/>
            </a:pPr>
            <a:r>
              <a:rPr lang="en-US" dirty="0" smtClean="0"/>
              <a:t>Vertical extrapolation</a:t>
            </a:r>
          </a:p>
          <a:p>
            <a:pPr marL="1485900" lvl="2" indent="-342900">
              <a:lnSpc>
                <a:spcPct val="200000"/>
              </a:lnSpc>
              <a:buFont typeface="Arial"/>
              <a:buBlip>
                <a:blip r:embed="rId2"/>
              </a:buBlip>
              <a:defRPr/>
            </a:pPr>
            <a:r>
              <a:rPr lang="en-US" sz="1400" dirty="0" smtClean="0"/>
              <a:t>Correcting measurements is beneficial</a:t>
            </a:r>
          </a:p>
          <a:p>
            <a:pPr marL="1485900" lvl="2" indent="-342900">
              <a:lnSpc>
                <a:spcPct val="200000"/>
              </a:lnSpc>
              <a:buFont typeface="Arial"/>
              <a:buBlip>
                <a:blip r:embed="rId2"/>
              </a:buBlip>
              <a:defRPr/>
            </a:pPr>
            <a:r>
              <a:rPr lang="en-US" sz="1400" dirty="0" smtClean="0"/>
              <a:t>CFD + canopy correction seems best</a:t>
            </a:r>
          </a:p>
          <a:p>
            <a:pPr marL="800100" lvl="1" indent="-342900">
              <a:lnSpc>
                <a:spcPct val="200000"/>
              </a:lnSpc>
              <a:buFontTx/>
              <a:buBlip>
                <a:blip r:embed="rId2"/>
              </a:buBlip>
              <a:defRPr/>
            </a:pPr>
            <a:r>
              <a:rPr lang="en-US" dirty="0" smtClean="0"/>
              <a:t>Horizontal extrapolation</a:t>
            </a:r>
          </a:p>
          <a:p>
            <a:pPr marL="1485900" lvl="2" indent="-342900">
              <a:lnSpc>
                <a:spcPct val="200000"/>
              </a:lnSpc>
              <a:buFont typeface="Arial"/>
              <a:buBlip>
                <a:blip r:embed="rId2"/>
              </a:buBlip>
              <a:defRPr/>
            </a:pPr>
            <a:r>
              <a:rPr lang="en-US" sz="1400" dirty="0" smtClean="0"/>
              <a:t>ZPD does not seem beneficial to CFD</a:t>
            </a:r>
          </a:p>
          <a:p>
            <a:pPr marL="1485900" lvl="2" indent="-342900">
              <a:lnSpc>
                <a:spcPct val="200000"/>
              </a:lnSpc>
              <a:buFont typeface="Arial"/>
              <a:buBlip>
                <a:blip r:embed="rId2"/>
              </a:buBlip>
              <a:defRPr/>
            </a:pPr>
            <a:r>
              <a:rPr lang="en-US" sz="1400" dirty="0" smtClean="0"/>
              <a:t>CFD (no canopy) is a safe choice</a:t>
            </a:r>
          </a:p>
          <a:p>
            <a:pPr marL="1485900" lvl="2" indent="-342900">
              <a:lnSpc>
                <a:spcPct val="200000"/>
              </a:lnSpc>
              <a:buFont typeface="Arial"/>
              <a:buBlip>
                <a:blip r:embed="rId2"/>
              </a:buBlip>
              <a:defRPr/>
            </a:pPr>
            <a:r>
              <a:rPr lang="en-US" sz="1400" dirty="0" smtClean="0"/>
              <a:t>Canopy model beneficial within non-homogeneous forests ?</a:t>
            </a:r>
            <a:endParaRPr lang="en-US" sz="1400" dirty="0"/>
          </a:p>
          <a:p>
            <a:pPr marL="0" indent="0">
              <a:buFontTx/>
              <a:buNone/>
              <a:tabLst>
                <a:tab pos="365125" algn="l"/>
              </a:tabLst>
              <a:defRPr/>
            </a:pPr>
            <a:endParaRPr lang="en-GB" dirty="0" smtClean="0"/>
          </a:p>
          <a:p>
            <a:pPr marL="0" indent="0">
              <a:buFontTx/>
              <a:buNone/>
              <a:tabLst>
                <a:tab pos="365125" algn="l"/>
              </a:tabLst>
              <a:defRPr/>
            </a:pPr>
            <a:endParaRPr lang="en-GB" dirty="0" smtClean="0"/>
          </a:p>
        </p:txBody>
      </p:sp>
      <p:pic>
        <p:nvPicPr>
          <p:cNvPr id="11" name="Picture 10" descr="Screen Shot 2016-09-14 at 16.31.2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9963" y="2182944"/>
            <a:ext cx="1527056" cy="2789214"/>
          </a:xfrm>
          <a:prstGeom prst="rect">
            <a:avLst/>
          </a:prstGeom>
        </p:spPr>
      </p:pic>
    </p:spTree>
    <p:extLst>
      <p:ext uri="{BB962C8B-B14F-4D97-AF65-F5344CB8AC3E}">
        <p14:creationId xmlns:p14="http://schemas.microsoft.com/office/powerpoint/2010/main" val="2266519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107504" y="836712"/>
            <a:ext cx="6453315" cy="5472607"/>
          </a:xfrm>
        </p:spPr>
        <p:txBody>
          <a:bodyPr/>
          <a:lstStyle/>
          <a:p>
            <a:pPr marL="0" lvl="0" indent="0">
              <a:buSzPct val="100000"/>
              <a:buNone/>
              <a:defRPr/>
            </a:pPr>
            <a:r>
              <a:rPr lang="en-US" b="1" dirty="0" smtClean="0"/>
              <a:t>Trees add a level of complexity to wind flow modelling</a:t>
            </a:r>
            <a:endParaRPr lang="en-US" b="1" dirty="0"/>
          </a:p>
          <a:p>
            <a:pPr lvl="0">
              <a:defRPr/>
            </a:pPr>
            <a:endParaRPr lang="en-US" dirty="0"/>
          </a:p>
          <a:p>
            <a:pPr lvl="0">
              <a:lnSpc>
                <a:spcPct val="150000"/>
              </a:lnSpc>
            </a:pPr>
            <a:r>
              <a:rPr lang="en-GB" dirty="0" smtClean="0"/>
              <a:t>To </a:t>
            </a:r>
            <a:r>
              <a:rPr lang="en-GB" dirty="0"/>
              <a:t>which extent </a:t>
            </a:r>
            <a:r>
              <a:rPr lang="en-GB" dirty="0" smtClean="0"/>
              <a:t>do </a:t>
            </a:r>
            <a:r>
              <a:rPr lang="en-GB" dirty="0"/>
              <a:t>modelling choices affect yield?</a:t>
            </a:r>
          </a:p>
          <a:p>
            <a:pPr marL="800100" lvl="1" indent="-342900">
              <a:lnSpc>
                <a:spcPct val="150000"/>
              </a:lnSpc>
              <a:buBlip>
                <a:blip r:embed="rId2"/>
              </a:buBlip>
              <a:defRPr/>
            </a:pPr>
            <a:r>
              <a:rPr lang="en-US" dirty="0" smtClean="0"/>
              <a:t>Input data</a:t>
            </a:r>
          </a:p>
          <a:p>
            <a:pPr marL="800100" lvl="1" indent="-342900">
              <a:lnSpc>
                <a:spcPct val="150000"/>
              </a:lnSpc>
              <a:buBlip>
                <a:blip r:embed="rId2"/>
              </a:buBlip>
              <a:defRPr/>
            </a:pPr>
            <a:r>
              <a:rPr lang="en-US" dirty="0" smtClean="0"/>
              <a:t>Forest modelling</a:t>
            </a:r>
          </a:p>
          <a:p>
            <a:pPr lvl="1">
              <a:lnSpc>
                <a:spcPct val="150000"/>
              </a:lnSpc>
              <a:defRPr/>
            </a:pPr>
            <a:endParaRPr lang="en-US" dirty="0" smtClean="0"/>
          </a:p>
          <a:p>
            <a:pPr>
              <a:lnSpc>
                <a:spcPct val="150000"/>
              </a:lnSpc>
            </a:pPr>
            <a:r>
              <a:rPr lang="en-US" dirty="0" smtClean="0"/>
              <a:t>What is the error we can expect from different methodologies?</a:t>
            </a:r>
          </a:p>
          <a:p>
            <a:pPr marL="800100" lvl="1" indent="-342900">
              <a:lnSpc>
                <a:spcPct val="150000"/>
              </a:lnSpc>
              <a:buBlip>
                <a:blip r:embed="rId2"/>
              </a:buBlip>
              <a:defRPr/>
            </a:pPr>
            <a:r>
              <a:rPr lang="en-US" dirty="0" smtClean="0"/>
              <a:t>Vertical extrapolation</a:t>
            </a:r>
          </a:p>
          <a:p>
            <a:pPr marL="800100" lvl="1" indent="-342900">
              <a:lnSpc>
                <a:spcPct val="150000"/>
              </a:lnSpc>
              <a:buBlip>
                <a:blip r:embed="rId2"/>
              </a:buBlip>
              <a:defRPr/>
            </a:pPr>
            <a:r>
              <a:rPr lang="en-US" dirty="0" smtClean="0"/>
              <a:t>Horizontal extrapolation</a:t>
            </a:r>
          </a:p>
          <a:p>
            <a:pPr marL="0" lvl="0" indent="0">
              <a:buNone/>
            </a:pPr>
            <a:endParaRPr lang="en-GB" dirty="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p:sp>
        <p:nvSpPr>
          <p:cNvPr id="8" name="Title 7"/>
          <p:cNvSpPr>
            <a:spLocks noGrp="1"/>
          </p:cNvSpPr>
          <p:nvPr>
            <p:ph type="title"/>
          </p:nvPr>
        </p:nvSpPr>
        <p:spPr/>
        <p:txBody>
          <a:bodyPr>
            <a:normAutofit fontScale="90000"/>
          </a:bodyPr>
          <a:lstStyle/>
          <a:p>
            <a:r>
              <a:rPr lang="en-US" dirty="0" smtClean="0"/>
              <a:t>Outline</a:t>
            </a:r>
            <a:endParaRPr lang="en-US" dirty="0"/>
          </a:p>
        </p:txBody>
      </p:sp>
      <p:sp>
        <p:nvSpPr>
          <p:cNvPr id="3" name="Date Placeholder 2"/>
          <p:cNvSpPr>
            <a:spLocks noGrp="1"/>
          </p:cNvSpPr>
          <p:nvPr>
            <p:ph type="dt" sz="half" idx="2"/>
          </p:nvPr>
        </p:nvSpPr>
        <p:spPr/>
        <p:txBody>
          <a:bodyPr/>
          <a:lstStyle/>
          <a:p>
            <a:pPr defTabSz="457200"/>
            <a:r>
              <a:rPr lang="en-GB" dirty="0" smtClean="0"/>
              <a:t>29/09/2016</a:t>
            </a:r>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2</a:t>
            </a:fld>
            <a:endParaRPr lang="en-US" dirty="0"/>
          </a:p>
        </p:txBody>
      </p:sp>
      <p:pic>
        <p:nvPicPr>
          <p:cNvPr id="11" name="Picture 10" descr="Screen Shot 2016-09-14 at 16.21.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845485" y="1493520"/>
            <a:ext cx="3064474" cy="3647248"/>
          </a:xfrm>
          <a:prstGeom prst="rect">
            <a:avLst/>
          </a:prstGeom>
        </p:spPr>
      </p:pic>
    </p:spTree>
    <p:extLst>
      <p:ext uri="{BB962C8B-B14F-4D97-AF65-F5344CB8AC3E}">
        <p14:creationId xmlns:p14="http://schemas.microsoft.com/office/powerpoint/2010/main" val="592736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smtClean="0"/>
              <a:t>Input data – methodology for sensitivity calculation</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smtClean="0"/>
              <a:t>Model sensitivity</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3</a:t>
            </a:fld>
            <a:endParaRPr lang="en-US" dirty="0"/>
          </a:p>
        </p:txBody>
      </p:sp>
      <p:sp>
        <p:nvSpPr>
          <p:cNvPr id="9" name="Text Placeholder 1"/>
          <p:cNvSpPr txBox="1">
            <a:spLocks/>
          </p:cNvSpPr>
          <p:nvPr/>
        </p:nvSpPr>
        <p:spPr>
          <a:xfrm>
            <a:off x="172545" y="813604"/>
            <a:ext cx="6792135" cy="5472607"/>
          </a:xfrm>
          <a:prstGeom prst="rect">
            <a:avLst/>
          </a:prstGeom>
        </p:spPr>
        <p:txBody>
          <a:bodyPr vert="horz"/>
          <a:lstStyle/>
          <a:p>
            <a:pPr marL="342900" lvl="0" indent="-342900" defTabSz="457200">
              <a:lnSpc>
                <a:spcPct val="200000"/>
              </a:lnSpc>
              <a:spcBef>
                <a:spcPct val="20000"/>
              </a:spcBef>
              <a:buSzPct val="90000"/>
              <a:buBlip>
                <a:blip r:embed="rId2"/>
              </a:buBlip>
            </a:pPr>
            <a:r>
              <a:rPr lang="en-GB" sz="1600" dirty="0" smtClean="0">
                <a:solidFill>
                  <a:srgbClr val="3C3C3B"/>
                </a:solidFill>
              </a:rPr>
              <a:t>Two sites</a:t>
            </a:r>
          </a:p>
          <a:p>
            <a:pPr marL="342900" lvl="0" indent="-342900" defTabSz="457200">
              <a:lnSpc>
                <a:spcPct val="200000"/>
              </a:lnSpc>
              <a:spcBef>
                <a:spcPct val="20000"/>
              </a:spcBef>
              <a:buSzPct val="90000"/>
              <a:buBlip>
                <a:blip r:embed="rId2"/>
              </a:buBlip>
            </a:pPr>
            <a:r>
              <a:rPr lang="en-US" sz="1600" dirty="0" smtClean="0">
                <a:solidFill>
                  <a:srgbClr val="3C3C3B"/>
                </a:solidFill>
              </a:rPr>
              <a:t>Base case</a:t>
            </a:r>
            <a:endParaRPr lang="en-GB" sz="1600" dirty="0" smtClean="0">
              <a:solidFill>
                <a:srgbClr val="3C3C3B"/>
              </a:solidFill>
            </a:endParaRPr>
          </a:p>
          <a:p>
            <a:pPr marL="800100" lvl="1" indent="-342900" defTabSz="457200">
              <a:lnSpc>
                <a:spcPct val="200000"/>
              </a:lnSpc>
              <a:spcBef>
                <a:spcPct val="20000"/>
              </a:spcBef>
              <a:buSzPct val="90000"/>
              <a:buBlip>
                <a:blip r:embed="rId2"/>
              </a:buBlip>
              <a:defRPr/>
            </a:pPr>
            <a:r>
              <a:rPr lang="en-US" sz="1400" dirty="0" smtClean="0">
                <a:solidFill>
                  <a:srgbClr val="5A5A59"/>
                </a:solidFill>
              </a:rPr>
              <a:t>VENTOS CFD model</a:t>
            </a:r>
          </a:p>
          <a:p>
            <a:pPr marL="800100" lvl="1" indent="-342900" defTabSz="457200">
              <a:lnSpc>
                <a:spcPct val="200000"/>
              </a:lnSpc>
              <a:spcBef>
                <a:spcPct val="20000"/>
              </a:spcBef>
              <a:buSzPct val="90000"/>
              <a:buBlip>
                <a:blip r:embed="rId2"/>
              </a:buBlip>
              <a:defRPr/>
            </a:pPr>
            <a:r>
              <a:rPr lang="en-US" sz="1400" dirty="0" smtClean="0">
                <a:solidFill>
                  <a:srgbClr val="5A5A59"/>
                </a:solidFill>
              </a:rPr>
              <a:t>5 and 10m resolution topography</a:t>
            </a:r>
            <a:endParaRPr lang="en-GB" sz="1400" dirty="0" smtClean="0">
              <a:solidFill>
                <a:srgbClr val="5A5A59"/>
              </a:solidFill>
            </a:endParaRPr>
          </a:p>
          <a:p>
            <a:pPr marL="800100" lvl="1" indent="-342900" defTabSz="457200">
              <a:lnSpc>
                <a:spcPct val="200000"/>
              </a:lnSpc>
              <a:spcBef>
                <a:spcPct val="20000"/>
              </a:spcBef>
              <a:buSzPct val="90000"/>
              <a:buBlip>
                <a:blip r:embed="rId2"/>
              </a:buBlip>
              <a:defRPr/>
            </a:pPr>
            <a:r>
              <a:rPr lang="en-US" sz="1400" dirty="0" smtClean="0">
                <a:solidFill>
                  <a:srgbClr val="5A5A59"/>
                </a:solidFill>
              </a:rPr>
              <a:t>Roughness from LIDAR survey</a:t>
            </a:r>
          </a:p>
          <a:p>
            <a:pPr marL="800100" lvl="1" indent="-342900" defTabSz="457200">
              <a:lnSpc>
                <a:spcPct val="200000"/>
              </a:lnSpc>
              <a:spcBef>
                <a:spcPct val="20000"/>
              </a:spcBef>
              <a:buSzPct val="90000"/>
              <a:buBlip>
                <a:blip r:embed="rId2"/>
              </a:buBlip>
              <a:defRPr/>
            </a:pPr>
            <a:r>
              <a:rPr lang="en-US" sz="1400" dirty="0" smtClean="0">
                <a:solidFill>
                  <a:srgbClr val="5A5A59"/>
                </a:solidFill>
              </a:rPr>
              <a:t>No canopy model</a:t>
            </a:r>
            <a:endParaRPr lang="en-GB" sz="1400" dirty="0" smtClean="0">
              <a:solidFill>
                <a:srgbClr val="5A5A59"/>
              </a:solidFill>
            </a:endParaRPr>
          </a:p>
          <a:p>
            <a:pPr marL="342900" lvl="0" indent="-342900" defTabSz="457200">
              <a:lnSpc>
                <a:spcPct val="200000"/>
              </a:lnSpc>
              <a:spcBef>
                <a:spcPct val="20000"/>
              </a:spcBef>
              <a:buSzPct val="90000"/>
              <a:buBlip>
                <a:blip r:embed="rId2"/>
              </a:buBlip>
            </a:pPr>
            <a:r>
              <a:rPr lang="en-GB" sz="1600" dirty="0" smtClean="0">
                <a:solidFill>
                  <a:srgbClr val="3C3C3B"/>
                </a:solidFill>
              </a:rPr>
              <a:t>Change one parameter at a time</a:t>
            </a:r>
          </a:p>
          <a:p>
            <a:pPr marL="800100" lvl="1" indent="-342900" defTabSz="457200">
              <a:lnSpc>
                <a:spcPct val="200000"/>
              </a:lnSpc>
              <a:spcBef>
                <a:spcPct val="20000"/>
              </a:spcBef>
              <a:buSzPct val="90000"/>
              <a:buBlip>
                <a:blip r:embed="rId2"/>
              </a:buBlip>
              <a:defRPr/>
            </a:pPr>
            <a:r>
              <a:rPr lang="en-US" sz="1400" dirty="0" smtClean="0">
                <a:solidFill>
                  <a:srgbClr val="5A5A59"/>
                </a:solidFill>
              </a:rPr>
              <a:t>Compute yield</a:t>
            </a:r>
            <a:endParaRPr kumimoji="0" lang="en-GB" sz="1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Pct val="90000"/>
              <a:buFontTx/>
              <a:buNone/>
              <a:tabLst>
                <a:tab pos="365125" algn="l"/>
              </a:tabLst>
              <a:defRPr/>
            </a:pPr>
            <a:endParaRPr kumimoji="0" lang="en-GB" sz="1600" b="0" i="0" u="none" strike="noStrike" kern="1200" cap="none" spc="0" normalizeH="0" baseline="0" noProof="0" dirty="0" smtClean="0">
              <a:ln>
                <a:noFill/>
              </a:ln>
              <a:solidFill>
                <a:srgbClr val="3C3C3B"/>
              </a:solidFill>
              <a:effectLst/>
              <a:uLnTx/>
              <a:uFillTx/>
              <a:latin typeface="+mn-lt"/>
              <a:ea typeface="+mn-ea"/>
              <a:cs typeface="+mn-cs"/>
            </a:endParaRPr>
          </a:p>
        </p:txBody>
      </p:sp>
      <p:pic>
        <p:nvPicPr>
          <p:cNvPr id="11" name="Picture 10" descr="cid:image001.png@01D13424.DE09DB70"/>
          <p:cNvPicPr>
            <a:picLocks noChangeAspect="1"/>
          </p:cNvPicPr>
          <p:nvPr/>
        </p:nvPicPr>
        <p:blipFill rotWithShape="1">
          <a:blip r:embed="rId3" r:link="rId4" cstate="print">
            <a:extLst>
              <a:ext uri="{28A0092B-C50C-407E-A947-70E740481C1C}">
                <a14:useLocalDpi xmlns:a14="http://schemas.microsoft.com/office/drawing/2010/main" val="0"/>
              </a:ext>
            </a:extLst>
          </a:blip>
          <a:srcRect/>
          <a:stretch/>
        </p:blipFill>
        <p:spPr bwMode="auto">
          <a:xfrm>
            <a:off x="6035866" y="3761416"/>
            <a:ext cx="2250261" cy="874887"/>
          </a:xfrm>
          <a:prstGeom prst="rect">
            <a:avLst/>
          </a:prstGeom>
          <a:noFill/>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40462" y="1817918"/>
            <a:ext cx="1932511" cy="1801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886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smtClean="0"/>
              <a:t>Input data – site 1</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a:t>Model </a:t>
            </a:r>
            <a:r>
              <a:rPr lang="en-US" dirty="0" smtClean="0"/>
              <a:t>sensitivity</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4</a:t>
            </a:fld>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2893" y="3537204"/>
            <a:ext cx="2674746" cy="2292640"/>
          </a:xfrm>
          <a:prstGeom prst="rect">
            <a:avLst/>
          </a:prstGeom>
          <a:noFill/>
          <a:ln>
            <a:noFill/>
          </a:ln>
          <a:effectLst>
            <a:outerShdw blurRad="63500" dist="50800" dir="2700000" sx="102000" sy="102000" algn="tl" rotWithShape="0">
              <a:prstClr val="black">
                <a:alpha val="2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5848" y="3538051"/>
            <a:ext cx="2720841" cy="2270124"/>
          </a:xfrm>
          <a:prstGeom prst="rect">
            <a:avLst/>
          </a:prstGeom>
          <a:noFill/>
          <a:ln>
            <a:noFill/>
          </a:ln>
          <a:effectLst>
            <a:outerShdw blurRad="63500" dist="50800" dir="2700000" sx="102000" sy="102000" algn="tl" rotWithShape="0">
              <a:prstClr val="black">
                <a:alpha val="2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82893" y="656844"/>
            <a:ext cx="2720841" cy="2236140"/>
          </a:xfrm>
          <a:prstGeom prst="rect">
            <a:avLst/>
          </a:prstGeom>
          <a:noFill/>
          <a:ln>
            <a:noFill/>
          </a:ln>
          <a:effectLst>
            <a:outerShdw blurRad="63500" dist="50800" dir="2700000" sx="102000" sy="102000" algn="tl" rotWithShape="0">
              <a:prstClr val="black">
                <a:alpha val="2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150"/>
          <a:stretch/>
        </p:blipFill>
        <p:spPr bwMode="auto">
          <a:xfrm>
            <a:off x="2708895" y="654905"/>
            <a:ext cx="2720841" cy="2275036"/>
          </a:xfrm>
          <a:prstGeom prst="rect">
            <a:avLst/>
          </a:prstGeom>
          <a:noFill/>
          <a:ln>
            <a:noFill/>
          </a:ln>
          <a:effectLst>
            <a:outerShdw blurRad="63500" dist="50800" dir="2700000" sx="102000" sy="102000" algn="tl" rotWithShape="0">
              <a:prstClr val="black">
                <a:alpha val="2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2709672" y="2978360"/>
            <a:ext cx="2711302" cy="338554"/>
          </a:xfrm>
          <a:prstGeom prst="rect">
            <a:avLst/>
          </a:prstGeom>
          <a:noFill/>
        </p:spPr>
        <p:txBody>
          <a:bodyPr wrap="square" rtlCol="0">
            <a:spAutoFit/>
          </a:bodyPr>
          <a:lstStyle/>
          <a:p>
            <a:pPr algn="ctr"/>
            <a:r>
              <a:rPr lang="en-GB" sz="1600" dirty="0" smtClean="0"/>
              <a:t>global data</a:t>
            </a:r>
            <a:endParaRPr lang="en-GB" sz="1600" dirty="0"/>
          </a:p>
        </p:txBody>
      </p:sp>
      <p:sp>
        <p:nvSpPr>
          <p:cNvPr id="18" name="TextBox 17"/>
          <p:cNvSpPr txBox="1"/>
          <p:nvPr/>
        </p:nvSpPr>
        <p:spPr>
          <a:xfrm>
            <a:off x="5985422" y="2977721"/>
            <a:ext cx="2711302" cy="338554"/>
          </a:xfrm>
          <a:prstGeom prst="rect">
            <a:avLst/>
          </a:prstGeom>
          <a:noFill/>
        </p:spPr>
        <p:txBody>
          <a:bodyPr wrap="square" rtlCol="0">
            <a:spAutoFit/>
          </a:bodyPr>
          <a:lstStyle/>
          <a:p>
            <a:pPr algn="ctr"/>
            <a:r>
              <a:rPr lang="en-GB" sz="1600" dirty="0" smtClean="0"/>
              <a:t>site visit and available maps</a:t>
            </a:r>
            <a:endParaRPr lang="en-GB" sz="1600" dirty="0"/>
          </a:p>
        </p:txBody>
      </p:sp>
      <p:sp>
        <p:nvSpPr>
          <p:cNvPr id="19" name="TextBox 18"/>
          <p:cNvSpPr txBox="1"/>
          <p:nvPr/>
        </p:nvSpPr>
        <p:spPr>
          <a:xfrm>
            <a:off x="2685785" y="5863327"/>
            <a:ext cx="2711302" cy="338554"/>
          </a:xfrm>
          <a:prstGeom prst="rect">
            <a:avLst/>
          </a:prstGeom>
          <a:noFill/>
        </p:spPr>
        <p:txBody>
          <a:bodyPr wrap="square" rtlCol="0">
            <a:spAutoFit/>
          </a:bodyPr>
          <a:lstStyle/>
          <a:p>
            <a:pPr algn="ctr"/>
            <a:r>
              <a:rPr lang="en-GB" sz="1600" dirty="0" smtClean="0"/>
              <a:t>satellite data</a:t>
            </a:r>
            <a:endParaRPr lang="en-GB" sz="1600" dirty="0"/>
          </a:p>
        </p:txBody>
      </p:sp>
      <p:sp>
        <p:nvSpPr>
          <p:cNvPr id="20" name="TextBox 19"/>
          <p:cNvSpPr txBox="1"/>
          <p:nvPr/>
        </p:nvSpPr>
        <p:spPr>
          <a:xfrm>
            <a:off x="5967701" y="5867225"/>
            <a:ext cx="2711302" cy="338554"/>
          </a:xfrm>
          <a:prstGeom prst="rect">
            <a:avLst/>
          </a:prstGeom>
          <a:noFill/>
        </p:spPr>
        <p:txBody>
          <a:bodyPr wrap="square" rtlCol="0">
            <a:spAutoFit/>
          </a:bodyPr>
          <a:lstStyle/>
          <a:p>
            <a:pPr algn="ctr"/>
            <a:r>
              <a:rPr lang="en-GB" sz="1600" dirty="0" smtClean="0"/>
              <a:t>LIDAR survey</a:t>
            </a:r>
            <a:endParaRPr lang="en-GB" sz="1600" dirty="0"/>
          </a:p>
        </p:txBody>
      </p:sp>
      <p:sp>
        <p:nvSpPr>
          <p:cNvPr id="15" name="TextBox 14"/>
          <p:cNvSpPr txBox="1"/>
          <p:nvPr/>
        </p:nvSpPr>
        <p:spPr>
          <a:xfrm>
            <a:off x="-190459" y="903470"/>
            <a:ext cx="2577180" cy="1471172"/>
          </a:xfrm>
          <a:prstGeom prst="rect">
            <a:avLst/>
          </a:prstGeom>
          <a:noFill/>
        </p:spPr>
        <p:txBody>
          <a:bodyPr wrap="none" rtlCol="0">
            <a:spAutoFit/>
          </a:bodyPr>
          <a:lstStyle/>
          <a:p>
            <a:pPr marL="800100" lvl="1" indent="-342900" defTabSz="457200">
              <a:lnSpc>
                <a:spcPct val="200000"/>
              </a:lnSpc>
              <a:spcBef>
                <a:spcPct val="20000"/>
              </a:spcBef>
              <a:buSzPct val="90000"/>
              <a:buBlip>
                <a:blip r:embed="rId6"/>
              </a:buBlip>
              <a:defRPr/>
            </a:pPr>
            <a:r>
              <a:rPr lang="en-US" sz="1400" dirty="0" smtClean="0">
                <a:solidFill>
                  <a:srgbClr val="5A5A59"/>
                </a:solidFill>
              </a:rPr>
              <a:t>25 turbines</a:t>
            </a:r>
            <a:endParaRPr lang="en-US" sz="1400" dirty="0">
              <a:solidFill>
                <a:srgbClr val="5A5A59"/>
              </a:solidFill>
            </a:endParaRPr>
          </a:p>
          <a:p>
            <a:pPr marL="800100" lvl="1" indent="-342900" defTabSz="457200">
              <a:lnSpc>
                <a:spcPct val="200000"/>
              </a:lnSpc>
              <a:spcBef>
                <a:spcPct val="20000"/>
              </a:spcBef>
              <a:buSzPct val="90000"/>
              <a:buBlip>
                <a:blip r:embed="rId6"/>
              </a:buBlip>
              <a:defRPr/>
            </a:pPr>
            <a:r>
              <a:rPr lang="en-US" sz="1400" dirty="0" smtClean="0">
                <a:solidFill>
                  <a:srgbClr val="5A5A59"/>
                </a:solidFill>
              </a:rPr>
              <a:t>In the vicinity of trees</a:t>
            </a:r>
            <a:endParaRPr lang="en-GB" sz="1400" dirty="0">
              <a:solidFill>
                <a:srgbClr val="5A5A59"/>
              </a:solidFill>
            </a:endParaRPr>
          </a:p>
          <a:p>
            <a:pPr marL="800100" lvl="1" indent="-342900" defTabSz="457200">
              <a:lnSpc>
                <a:spcPct val="200000"/>
              </a:lnSpc>
              <a:spcBef>
                <a:spcPct val="20000"/>
              </a:spcBef>
              <a:buSzPct val="90000"/>
              <a:buBlip>
                <a:blip r:embed="rId6"/>
              </a:buBlip>
              <a:defRPr/>
            </a:pPr>
            <a:r>
              <a:rPr lang="en-US" sz="1400" dirty="0">
                <a:solidFill>
                  <a:srgbClr val="5A5A59"/>
                </a:solidFill>
              </a:rPr>
              <a:t>1</a:t>
            </a:r>
            <a:r>
              <a:rPr lang="en-US" sz="1400" dirty="0" smtClean="0">
                <a:solidFill>
                  <a:srgbClr val="5A5A59"/>
                </a:solidFill>
              </a:rPr>
              <a:t>% RIX</a:t>
            </a:r>
            <a:endParaRPr lang="en-US" sz="1400" dirty="0">
              <a:solidFill>
                <a:srgbClr val="5A5A59"/>
              </a:solidFill>
            </a:endParaRPr>
          </a:p>
        </p:txBody>
      </p:sp>
    </p:spTree>
    <p:extLst>
      <p:ext uri="{BB962C8B-B14F-4D97-AF65-F5344CB8AC3E}">
        <p14:creationId xmlns:p14="http://schemas.microsoft.com/office/powerpoint/2010/main" val="2653328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smtClean="0"/>
              <a:t>Input data – site 2</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a:t>Model </a:t>
            </a:r>
            <a:r>
              <a:rPr lang="en-US" dirty="0" smtClean="0"/>
              <a:t>sensitivity</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5</a:t>
            </a:fld>
            <a:endParaRPr lang="en-US" dirty="0"/>
          </a:p>
        </p:txBody>
      </p:sp>
      <p:sp>
        <p:nvSpPr>
          <p:cNvPr id="17" name="TextBox 16"/>
          <p:cNvSpPr txBox="1"/>
          <p:nvPr/>
        </p:nvSpPr>
        <p:spPr>
          <a:xfrm>
            <a:off x="3107589" y="2978360"/>
            <a:ext cx="2711302" cy="338554"/>
          </a:xfrm>
          <a:prstGeom prst="rect">
            <a:avLst/>
          </a:prstGeom>
          <a:noFill/>
        </p:spPr>
        <p:txBody>
          <a:bodyPr wrap="square" rtlCol="0">
            <a:spAutoFit/>
          </a:bodyPr>
          <a:lstStyle/>
          <a:p>
            <a:pPr algn="ctr"/>
            <a:r>
              <a:rPr lang="en-GB" sz="1600" dirty="0" smtClean="0"/>
              <a:t>global data</a:t>
            </a:r>
            <a:endParaRPr lang="en-GB" sz="1600" dirty="0"/>
          </a:p>
        </p:txBody>
      </p:sp>
      <p:sp>
        <p:nvSpPr>
          <p:cNvPr id="18" name="TextBox 17"/>
          <p:cNvSpPr txBox="1"/>
          <p:nvPr/>
        </p:nvSpPr>
        <p:spPr>
          <a:xfrm>
            <a:off x="5985422" y="2977721"/>
            <a:ext cx="2711302" cy="338554"/>
          </a:xfrm>
          <a:prstGeom prst="rect">
            <a:avLst/>
          </a:prstGeom>
          <a:noFill/>
        </p:spPr>
        <p:txBody>
          <a:bodyPr wrap="square" rtlCol="0">
            <a:spAutoFit/>
          </a:bodyPr>
          <a:lstStyle/>
          <a:p>
            <a:pPr algn="ctr"/>
            <a:r>
              <a:rPr lang="en-GB" sz="1600" dirty="0" smtClean="0"/>
              <a:t>site visit and available maps</a:t>
            </a:r>
            <a:endParaRPr lang="en-GB" sz="1600" dirty="0"/>
          </a:p>
        </p:txBody>
      </p:sp>
      <p:sp>
        <p:nvSpPr>
          <p:cNvPr id="19" name="TextBox 18"/>
          <p:cNvSpPr txBox="1"/>
          <p:nvPr/>
        </p:nvSpPr>
        <p:spPr>
          <a:xfrm>
            <a:off x="3107589" y="5863327"/>
            <a:ext cx="2711302" cy="338554"/>
          </a:xfrm>
          <a:prstGeom prst="rect">
            <a:avLst/>
          </a:prstGeom>
          <a:noFill/>
        </p:spPr>
        <p:txBody>
          <a:bodyPr wrap="square" rtlCol="0">
            <a:spAutoFit/>
          </a:bodyPr>
          <a:lstStyle/>
          <a:p>
            <a:pPr algn="ctr"/>
            <a:r>
              <a:rPr lang="en-GB" sz="1600" dirty="0" smtClean="0"/>
              <a:t>satellite data</a:t>
            </a:r>
            <a:endParaRPr lang="en-GB" sz="1600" dirty="0"/>
          </a:p>
        </p:txBody>
      </p:sp>
      <p:sp>
        <p:nvSpPr>
          <p:cNvPr id="20" name="TextBox 19"/>
          <p:cNvSpPr txBox="1"/>
          <p:nvPr/>
        </p:nvSpPr>
        <p:spPr>
          <a:xfrm>
            <a:off x="5967701" y="5867225"/>
            <a:ext cx="2711302" cy="338554"/>
          </a:xfrm>
          <a:prstGeom prst="rect">
            <a:avLst/>
          </a:prstGeom>
          <a:noFill/>
        </p:spPr>
        <p:txBody>
          <a:bodyPr wrap="square" rtlCol="0">
            <a:spAutoFit/>
          </a:bodyPr>
          <a:lstStyle/>
          <a:p>
            <a:pPr algn="ctr"/>
            <a:r>
              <a:rPr lang="en-GB" sz="1600" dirty="0" smtClean="0"/>
              <a:t>LIDAR survey</a:t>
            </a:r>
            <a:endParaRPr lang="en-GB" sz="1600" dirty="0"/>
          </a:p>
        </p:txBody>
      </p:sp>
      <p:sp>
        <p:nvSpPr>
          <p:cNvPr id="14" name="TextBox 13"/>
          <p:cNvSpPr txBox="1"/>
          <p:nvPr/>
        </p:nvSpPr>
        <p:spPr>
          <a:xfrm>
            <a:off x="-190459" y="903470"/>
            <a:ext cx="3107774" cy="1471172"/>
          </a:xfrm>
          <a:prstGeom prst="rect">
            <a:avLst/>
          </a:prstGeom>
          <a:noFill/>
        </p:spPr>
        <p:txBody>
          <a:bodyPr wrap="none" rtlCol="0">
            <a:spAutoFit/>
          </a:bodyPr>
          <a:lstStyle/>
          <a:p>
            <a:pPr marL="800100" lvl="1" indent="-342900" defTabSz="457200">
              <a:lnSpc>
                <a:spcPct val="200000"/>
              </a:lnSpc>
              <a:spcBef>
                <a:spcPct val="20000"/>
              </a:spcBef>
              <a:buSzPct val="90000"/>
              <a:buBlip>
                <a:blip r:embed="rId2"/>
              </a:buBlip>
              <a:defRPr/>
            </a:pPr>
            <a:r>
              <a:rPr lang="en-US" sz="1400" dirty="0" smtClean="0">
                <a:solidFill>
                  <a:srgbClr val="5A5A59"/>
                </a:solidFill>
              </a:rPr>
              <a:t>11 turbines</a:t>
            </a:r>
            <a:endParaRPr lang="en-US" sz="1400" dirty="0">
              <a:solidFill>
                <a:srgbClr val="5A5A59"/>
              </a:solidFill>
            </a:endParaRPr>
          </a:p>
          <a:p>
            <a:pPr marL="800100" lvl="1" indent="-342900" defTabSz="457200">
              <a:lnSpc>
                <a:spcPct val="200000"/>
              </a:lnSpc>
              <a:spcBef>
                <a:spcPct val="20000"/>
              </a:spcBef>
              <a:buSzPct val="90000"/>
              <a:buBlip>
                <a:blip r:embed="rId2"/>
              </a:buBlip>
              <a:defRPr/>
            </a:pPr>
            <a:r>
              <a:rPr lang="en-US" sz="1400" dirty="0" smtClean="0">
                <a:solidFill>
                  <a:srgbClr val="5A5A59"/>
                </a:solidFill>
              </a:rPr>
              <a:t>In the vicinity of/within trees</a:t>
            </a:r>
            <a:endParaRPr lang="en-GB" sz="1400" dirty="0">
              <a:solidFill>
                <a:srgbClr val="5A5A59"/>
              </a:solidFill>
            </a:endParaRPr>
          </a:p>
          <a:p>
            <a:pPr marL="800100" lvl="1" indent="-342900" defTabSz="457200">
              <a:lnSpc>
                <a:spcPct val="200000"/>
              </a:lnSpc>
              <a:spcBef>
                <a:spcPct val="20000"/>
              </a:spcBef>
              <a:buSzPct val="90000"/>
              <a:buBlip>
                <a:blip r:embed="rId2"/>
              </a:buBlip>
              <a:defRPr/>
            </a:pPr>
            <a:r>
              <a:rPr lang="en-US" sz="1400" dirty="0" smtClean="0">
                <a:solidFill>
                  <a:srgbClr val="5A5A59"/>
                </a:solidFill>
              </a:rPr>
              <a:t>3% RIX</a:t>
            </a:r>
            <a:endParaRPr lang="en-US" sz="1400" dirty="0">
              <a:solidFill>
                <a:srgbClr val="5A5A59"/>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9856" y="3551042"/>
            <a:ext cx="2148323" cy="2312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9856" y="665436"/>
            <a:ext cx="2148323" cy="2312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13493" y="3469367"/>
            <a:ext cx="2150211" cy="2393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77219" y="664797"/>
            <a:ext cx="2022757" cy="2312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6527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pPr lvl="1">
              <a:defRPr/>
            </a:pPr>
            <a:endParaRPr lang="en-GB" dirty="0" smtClean="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p:sp>
        <p:nvSpPr>
          <p:cNvPr id="8" name="Title 7"/>
          <p:cNvSpPr>
            <a:spLocks noGrp="1"/>
          </p:cNvSpPr>
          <p:nvPr>
            <p:ph type="title"/>
          </p:nvPr>
        </p:nvSpPr>
        <p:spPr/>
        <p:txBody>
          <a:bodyPr>
            <a:normAutofit fontScale="90000"/>
          </a:bodyPr>
          <a:lstStyle/>
          <a:p>
            <a:r>
              <a:rPr lang="en-US" dirty="0" smtClean="0"/>
              <a:t>Sensitivity to input data</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a:t>Model </a:t>
            </a:r>
            <a:r>
              <a:rPr lang="en-US" dirty="0" smtClean="0"/>
              <a:t>sensitivity</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6</a:t>
            </a:fld>
            <a:endParaRPr lang="en-US" dirty="0"/>
          </a:p>
        </p:txBody>
      </p:sp>
      <p:graphicFrame>
        <p:nvGraphicFramePr>
          <p:cNvPr id="11" name="Chart 10"/>
          <p:cNvGraphicFramePr>
            <a:graphicFrameLocks/>
          </p:cNvGraphicFramePr>
          <p:nvPr>
            <p:extLst>
              <p:ext uri="{D42A27DB-BD31-4B8C-83A1-F6EECF244321}">
                <p14:modId xmlns:p14="http://schemas.microsoft.com/office/powerpoint/2010/main" val="1717217284"/>
              </p:ext>
            </p:extLst>
          </p:nvPr>
        </p:nvGraphicFramePr>
        <p:xfrm>
          <a:off x="971600" y="1499286"/>
          <a:ext cx="7257999" cy="41474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7514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 Placeholder 1"/>
              <p:cNvSpPr>
                <a:spLocks noGrp="1"/>
              </p:cNvSpPr>
              <p:nvPr>
                <p:ph type="body" sz="quarter" idx="12"/>
              </p:nvPr>
            </p:nvSpPr>
            <p:spPr>
              <a:xfrm>
                <a:off x="204469" y="844332"/>
                <a:ext cx="6063984" cy="5472607"/>
              </a:xfrm>
            </p:spPr>
            <p:txBody>
              <a:bodyPr/>
              <a:lstStyle/>
              <a:p>
                <a:pPr lvl="0">
                  <a:lnSpc>
                    <a:spcPct val="200000"/>
                  </a:lnSpc>
                </a:pPr>
                <a:r>
                  <a:rPr lang="en-US" dirty="0" smtClean="0"/>
                  <a:t>Roughness model</a:t>
                </a:r>
                <a:endParaRPr lang="en-US" dirty="0"/>
              </a:p>
              <a:p>
                <a:pPr marL="800100" lvl="1" indent="-342900">
                  <a:lnSpc>
                    <a:spcPct val="200000"/>
                  </a:lnSpc>
                  <a:buBlip>
                    <a:blip r:embed="rId2"/>
                  </a:buBlip>
                  <a:defRPr/>
                </a:pPr>
                <a:r>
                  <a:rPr lang="en-US" dirty="0" smtClean="0"/>
                  <a:t>No ZPD</a:t>
                </a:r>
              </a:p>
              <a:p>
                <a:pPr marL="800100" lvl="1" indent="-342900">
                  <a:lnSpc>
                    <a:spcPct val="200000"/>
                  </a:lnSpc>
                  <a:buBlip>
                    <a:blip r:embed="rId2"/>
                  </a:buBlip>
                  <a:defRPr/>
                </a:pPr>
                <a:r>
                  <a:rPr lang="en-US" dirty="0" smtClean="0"/>
                  <a:t>Lower hub height </a:t>
                </a:r>
                <a:r>
                  <a:rPr lang="en-US" dirty="0" smtClean="0"/>
                  <a:t>using ZPD</a:t>
                </a:r>
                <a:endParaRPr lang="en-US" dirty="0" smtClean="0"/>
              </a:p>
              <a:p>
                <a:pPr marL="1485900" lvl="2" indent="-342900">
                  <a:lnSpc>
                    <a:spcPct val="200000"/>
                  </a:lnSpc>
                  <a:buBlip>
                    <a:blip r:embed="rId2"/>
                  </a:buBlip>
                  <a:defRPr/>
                </a:pPr>
                <a14:m>
                  <m:oMath xmlns:m="http://schemas.openxmlformats.org/officeDocument/2006/math">
                    <m:f>
                      <m:fPr>
                        <m:ctrlPr>
                          <a:rPr lang="en-US" sz="1400" i="1" smtClean="0">
                            <a:latin typeface="Cambria Math" panose="02040503050406030204" pitchFamily="18" charset="0"/>
                          </a:rPr>
                        </m:ctrlPr>
                      </m:fPr>
                      <m:num>
                        <m:r>
                          <a:rPr lang="en-US" sz="1400" b="0" i="1" smtClean="0">
                            <a:latin typeface="Cambria Math"/>
                          </a:rPr>
                          <m:t>2</m:t>
                        </m:r>
                      </m:num>
                      <m:den>
                        <m:r>
                          <a:rPr lang="en-US" sz="1400" b="0" i="1" smtClean="0">
                            <a:latin typeface="Cambria Math"/>
                          </a:rPr>
                          <m:t>3</m:t>
                        </m:r>
                      </m:den>
                    </m:f>
                    <m:r>
                      <a:rPr lang="en-US" sz="1400" i="1">
                        <a:latin typeface="Cambria Math"/>
                        <a:ea typeface="Cambria Math"/>
                      </a:rPr>
                      <m:t>∗</m:t>
                    </m:r>
                    <m:r>
                      <a:rPr lang="en-US" sz="1400" i="1">
                        <a:latin typeface="Cambria Math"/>
                      </a:rPr>
                      <m:t>𝑡𝑟𝑒𝑒</m:t>
                    </m:r>
                    <m:r>
                      <a:rPr lang="en-US" sz="1400" i="1">
                        <a:latin typeface="Cambria Math"/>
                      </a:rPr>
                      <m:t> </m:t>
                    </m:r>
                    <m:r>
                      <a:rPr lang="en-US" sz="1400" i="1">
                        <a:latin typeface="Cambria Math"/>
                      </a:rPr>
                      <m:t>h𝑒𝑖𝑔h𝑡</m:t>
                    </m:r>
                    <m:r>
                      <a:rPr lang="en-US" sz="1400" b="0" i="1" smtClean="0">
                        <a:latin typeface="Cambria Math"/>
                      </a:rPr>
                      <m:t> </m:t>
                    </m:r>
                    <m:d>
                      <m:dPr>
                        <m:ctrlPr>
                          <a:rPr lang="en-US" sz="1400" b="0" i="1" smtClean="0">
                            <a:latin typeface="Cambria Math" panose="02040503050406030204" pitchFamily="18" charset="0"/>
                          </a:rPr>
                        </m:ctrlPr>
                      </m:dPr>
                      <m:e>
                        <m:r>
                          <a:rPr lang="en-US" sz="1400" b="0" i="1" smtClean="0">
                            <a:latin typeface="Cambria Math"/>
                          </a:rPr>
                          <m:t>1</m:t>
                        </m:r>
                      </m:e>
                    </m:d>
                    <m:r>
                      <a:rPr lang="en-US" sz="1400" i="1">
                        <a:latin typeface="Cambria Math"/>
                      </a:rPr>
                      <m:t> </m:t>
                    </m:r>
                  </m:oMath>
                </a14:m>
                <a:endParaRPr lang="en-US" sz="1400" i="1" dirty="0" smtClean="0">
                  <a:latin typeface="Cambria Math"/>
                </a:endParaRPr>
              </a:p>
              <a:p>
                <a:pPr marL="1485900" lvl="2" indent="-342900">
                  <a:lnSpc>
                    <a:spcPct val="200000"/>
                  </a:lnSpc>
                  <a:buBlip>
                    <a:blip r:embed="rId2"/>
                  </a:buBlip>
                  <a:defRPr/>
                </a:pPr>
                <a:r>
                  <a:rPr lang="en-US" sz="1400" b="0" dirty="0" smtClean="0">
                    <a:latin typeface="Cambria Math"/>
                  </a:rPr>
                  <a:t>ZPD GLGH (2)</a:t>
                </a:r>
              </a:p>
              <a:p>
                <a:pPr lvl="2" indent="0">
                  <a:lnSpc>
                    <a:spcPct val="200000"/>
                  </a:lnSpc>
                  <a:buNone/>
                  <a:defRPr/>
                </a:pPr>
                <a:r>
                  <a:rPr lang="en-US" sz="1400" b="0" dirty="0" smtClean="0"/>
                  <a:t>         </a:t>
                </a:r>
                <a14:m>
                  <m:oMath xmlns:m="http://schemas.openxmlformats.org/officeDocument/2006/math">
                    <m:r>
                      <a:rPr lang="en-US" sz="1400" b="0" i="1" smtClean="0">
                        <a:latin typeface="Cambria Math"/>
                      </a:rPr>
                      <m:t>𝑚𝑎𝑥</m:t>
                    </m:r>
                    <m:d>
                      <m:dPr>
                        <m:ctrlPr>
                          <a:rPr lang="en-US" sz="1400" b="0" i="1" smtClean="0">
                            <a:latin typeface="Cambria Math" panose="02040503050406030204" pitchFamily="18" charset="0"/>
                          </a:rPr>
                        </m:ctrlPr>
                      </m:dPr>
                      <m:e>
                        <m:r>
                          <a:rPr lang="en-US" sz="1400" b="0" i="1" smtClean="0">
                            <a:latin typeface="Cambria Math"/>
                          </a:rPr>
                          <m:t>𝑎</m:t>
                        </m:r>
                        <m:r>
                          <a:rPr lang="en-US" sz="1400" i="1">
                            <a:latin typeface="Cambria Math"/>
                            <a:ea typeface="Cambria Math"/>
                          </a:rPr>
                          <m:t>∗</m:t>
                        </m:r>
                        <m:r>
                          <a:rPr lang="en-US" sz="1400" b="0" i="1" smtClean="0">
                            <a:latin typeface="Cambria Math"/>
                          </a:rPr>
                          <m:t>𝑡𝑟𝑒𝑒</m:t>
                        </m:r>
                        <m:r>
                          <a:rPr lang="en-US" sz="1400" b="0" i="1" smtClean="0">
                            <a:latin typeface="Cambria Math"/>
                          </a:rPr>
                          <m:t> </m:t>
                        </m:r>
                        <m:r>
                          <a:rPr lang="en-US" sz="1400" b="0" i="1" smtClean="0">
                            <a:latin typeface="Cambria Math"/>
                          </a:rPr>
                          <m:t>h𝑒𝑖𝑔h𝑡</m:t>
                        </m:r>
                        <m:r>
                          <a:rPr lang="en-US" sz="1400" b="0" i="1" smtClean="0">
                            <a:latin typeface="Cambria Math"/>
                          </a:rPr>
                          <m:t> −</m:t>
                        </m:r>
                        <m:r>
                          <a:rPr lang="en-US" sz="1400" b="0" i="1" smtClean="0">
                            <a:latin typeface="Cambria Math"/>
                          </a:rPr>
                          <m:t>𝑠</m:t>
                        </m:r>
                        <m:r>
                          <a:rPr lang="en-US" sz="1400" b="0" i="1" smtClean="0">
                            <a:latin typeface="Cambria Math"/>
                            <a:ea typeface="Cambria Math"/>
                          </a:rPr>
                          <m:t>∗</m:t>
                        </m:r>
                        <m:r>
                          <a:rPr lang="en-US" sz="1400" b="0" i="1" smtClean="0">
                            <a:latin typeface="Cambria Math"/>
                            <a:ea typeface="Cambria Math"/>
                          </a:rPr>
                          <m:t>𝑑𝑖𝑠𝑡𝑎𝑛𝑐𝑒</m:t>
                        </m:r>
                        <m:r>
                          <a:rPr lang="en-US" sz="1400" b="0" i="1" smtClean="0">
                            <a:latin typeface="Cambria Math"/>
                            <a:ea typeface="Cambria Math"/>
                          </a:rPr>
                          <m:t> </m:t>
                        </m:r>
                        <m:r>
                          <a:rPr lang="en-US" sz="1400" b="0" i="1" smtClean="0">
                            <a:latin typeface="Cambria Math"/>
                            <a:ea typeface="Cambria Math"/>
                          </a:rPr>
                          <m:t>𝑡𝑜</m:t>
                        </m:r>
                        <m:r>
                          <a:rPr lang="en-US" sz="1400" b="0" i="1" smtClean="0">
                            <a:latin typeface="Cambria Math"/>
                            <a:ea typeface="Cambria Math"/>
                          </a:rPr>
                          <m:t> </m:t>
                        </m:r>
                        <m:r>
                          <a:rPr lang="en-US" sz="1400" b="0" i="1" smtClean="0">
                            <a:latin typeface="Cambria Math"/>
                            <a:ea typeface="Cambria Math"/>
                          </a:rPr>
                          <m:t>𝑡𝑟𝑒𝑒𝑠</m:t>
                        </m:r>
                        <m:r>
                          <a:rPr lang="en-US" sz="1400" b="0" i="1" smtClean="0">
                            <a:latin typeface="Cambria Math"/>
                            <a:ea typeface="Cambria Math"/>
                          </a:rPr>
                          <m:t>, 0</m:t>
                        </m:r>
                      </m:e>
                    </m:d>
                  </m:oMath>
                </a14:m>
                <a:endParaRPr lang="en-US" sz="1400" b="0" i="1" dirty="0" smtClean="0">
                  <a:latin typeface="Cambria Math"/>
                </a:endParaRPr>
              </a:p>
              <a:p>
                <a:pPr marL="1485900" lvl="2" indent="-342900">
                  <a:lnSpc>
                    <a:spcPct val="200000"/>
                  </a:lnSpc>
                  <a:buBlip>
                    <a:blip r:embed="rId2"/>
                  </a:buBlip>
                  <a:defRPr/>
                </a:pPr>
                <a:r>
                  <a:rPr lang="en-US" sz="1400" dirty="0" smtClean="0"/>
                  <a:t>…</a:t>
                </a:r>
                <a:endParaRPr lang="en-US" sz="1400" dirty="0" smtClean="0"/>
              </a:p>
              <a:p>
                <a:pPr lvl="0"/>
                <a:endParaRPr lang="en-US" dirty="0"/>
              </a:p>
              <a:p>
                <a:pPr lvl="0"/>
                <a:endParaRPr lang="en-US" dirty="0" smtClean="0"/>
              </a:p>
              <a:p>
                <a:pPr lvl="0"/>
                <a:endParaRPr lang="en-US" dirty="0"/>
              </a:p>
              <a:p>
                <a:pPr marL="0" lvl="0" indent="0">
                  <a:buNone/>
                </a:pPr>
                <a:endParaRPr lang="en-US" dirty="0" smtClean="0"/>
              </a:p>
              <a:p>
                <a:pPr lvl="0"/>
                <a:endParaRPr lang="en-US" dirty="0" smtClean="0"/>
              </a:p>
              <a:p>
                <a:pPr marL="800100" lvl="1" indent="-342900">
                  <a:buBlip>
                    <a:blip r:embed="rId2"/>
                  </a:buBlip>
                  <a:defRPr/>
                </a:pPr>
                <a:endParaRPr lang="en-GB" dirty="0" smtClean="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mc:Choice>
        <mc:Fallback>
          <p:sp>
            <p:nvSpPr>
              <p:cNvPr id="2" name="Text Placeholder 1"/>
              <p:cNvSpPr>
                <a:spLocks noGrp="1" noRot="1" noChangeAspect="1" noMove="1" noResize="1" noEditPoints="1" noAdjustHandles="1" noChangeArrowheads="1" noChangeShapeType="1" noTextEdit="1"/>
              </p:cNvSpPr>
              <p:nvPr>
                <p:ph type="body" sz="quarter" idx="12"/>
              </p:nvPr>
            </p:nvSpPr>
            <p:spPr>
              <a:xfrm>
                <a:off x="204469" y="844332"/>
                <a:ext cx="6063984" cy="5472607"/>
              </a:xfrm>
              <a:blipFill rotWithShape="0">
                <a:blip r:embed="rId3"/>
                <a:stretch>
                  <a:fillRect/>
                </a:stretch>
              </a:blipFill>
            </p:spPr>
            <p:txBody>
              <a:bodyPr/>
              <a:lstStyle/>
              <a:p>
                <a:r>
                  <a:rPr lang="de-DE">
                    <a:noFill/>
                  </a:rPr>
                  <a:t> </a:t>
                </a:r>
              </a:p>
            </p:txBody>
          </p:sp>
        </mc:Fallback>
      </mc:AlternateContent>
      <p:sp>
        <p:nvSpPr>
          <p:cNvPr id="8" name="Title 7"/>
          <p:cNvSpPr>
            <a:spLocks noGrp="1"/>
          </p:cNvSpPr>
          <p:nvPr>
            <p:ph type="title"/>
          </p:nvPr>
        </p:nvSpPr>
        <p:spPr/>
        <p:txBody>
          <a:bodyPr>
            <a:normAutofit fontScale="90000"/>
          </a:bodyPr>
          <a:lstStyle/>
          <a:p>
            <a:r>
              <a:rPr lang="en-US" dirty="0" smtClean="0"/>
              <a:t>Forest modelling – roughness model</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a:t>Model </a:t>
            </a:r>
            <a:r>
              <a:rPr lang="en-US" dirty="0" smtClean="0"/>
              <a:t>sensitivity</a:t>
            </a:r>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7</a:t>
            </a:fld>
            <a:endParaRPr lang="en-US"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7058" y="3520118"/>
            <a:ext cx="2852421" cy="2333416"/>
          </a:xfrm>
          <a:prstGeom prst="rect">
            <a:avLst/>
          </a:prstGeom>
          <a:noFill/>
          <a:ln>
            <a:noFill/>
          </a:ln>
          <a:effectLst>
            <a:outerShdw blurRad="63500" dist="38100" dir="2700000" sx="101000" sy="101000" algn="tl" rotWithShape="0">
              <a:prstClr val="black">
                <a:alpha val="2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5742" y="548318"/>
            <a:ext cx="2863737" cy="2333415"/>
          </a:xfrm>
          <a:prstGeom prst="rect">
            <a:avLst/>
          </a:prstGeom>
          <a:noFill/>
          <a:ln>
            <a:noFill/>
          </a:ln>
          <a:effectLst>
            <a:outerShdw blurRad="63500" dist="38100" dir="2700000" sx="101000" sy="101000" algn="tl" rotWithShape="0">
              <a:prstClr val="black">
                <a:alpha val="2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Date Placeholder 2"/>
          <p:cNvSpPr>
            <a:spLocks noGrp="1"/>
          </p:cNvSpPr>
          <p:nvPr>
            <p:ph type="dt" sz="half" idx="2"/>
          </p:nvPr>
        </p:nvSpPr>
        <p:spPr>
          <a:xfrm>
            <a:off x="7848932" y="6346813"/>
            <a:ext cx="971540" cy="250539"/>
          </a:xfrm>
        </p:spPr>
        <p:txBody>
          <a:bodyPr/>
          <a:lstStyle/>
          <a:p>
            <a:pPr defTabSz="457200"/>
            <a:r>
              <a:rPr lang="en-GB" dirty="0"/>
              <a:t>29/09/2016</a:t>
            </a:r>
            <a:endParaRPr lang="en-US" dirty="0"/>
          </a:p>
          <a:p>
            <a:pPr defTabSz="457200"/>
            <a:endParaRPr lang="en-US" dirty="0"/>
          </a:p>
        </p:txBody>
      </p:sp>
      <mc:AlternateContent xmlns:mc="http://schemas.openxmlformats.org/markup-compatibility/2006">
        <mc:Choice xmlns:a14="http://schemas.microsoft.com/office/drawing/2010/main" Requires="a14">
          <p:sp>
            <p:nvSpPr>
              <p:cNvPr id="6" name="TextBox 5"/>
              <p:cNvSpPr txBox="1"/>
              <p:nvPr/>
            </p:nvSpPr>
            <p:spPr>
              <a:xfrm>
                <a:off x="5278579" y="2793702"/>
                <a:ext cx="3177540" cy="520271"/>
              </a:xfrm>
              <a:prstGeom prst="rect">
                <a:avLst/>
              </a:prstGeom>
              <a:noFill/>
            </p:spPr>
            <p:txBody>
              <a:bodyPr wrap="square" rtlCol="0">
                <a:spAutoFit/>
              </a:bodyPr>
              <a:lstStyle/>
              <a:p>
                <a:pPr marL="1143000" lvl="2">
                  <a:lnSpc>
                    <a:spcPct val="150000"/>
                  </a:lnSpc>
                  <a:defRPr/>
                </a:pPr>
                <a:r>
                  <a:rPr lang="en-US" sz="1400" dirty="0" smtClean="0">
                    <a:latin typeface="+mj-lt"/>
                  </a:rPr>
                  <a:t>ZPD = </a:t>
                </a:r>
                <a14:m>
                  <m:oMath xmlns:m="http://schemas.openxmlformats.org/officeDocument/2006/math">
                    <m:f>
                      <m:fPr>
                        <m:ctrlPr>
                          <a:rPr lang="en-US" sz="1400" i="1">
                            <a:latin typeface="Cambria Math" panose="02040503050406030204" pitchFamily="18" charset="0"/>
                          </a:rPr>
                        </m:ctrlPr>
                      </m:fPr>
                      <m:num>
                        <m:r>
                          <a:rPr lang="en-US" sz="1400" i="1">
                            <a:latin typeface="Cambria Math"/>
                          </a:rPr>
                          <m:t>2</m:t>
                        </m:r>
                      </m:num>
                      <m:den>
                        <m:r>
                          <a:rPr lang="en-US" sz="1400" i="1">
                            <a:latin typeface="Cambria Math"/>
                          </a:rPr>
                          <m:t>3</m:t>
                        </m:r>
                      </m:den>
                    </m:f>
                    <m:r>
                      <a:rPr lang="en-US" sz="1400" i="1">
                        <a:latin typeface="Cambria Math"/>
                        <a:ea typeface="Cambria Math"/>
                      </a:rPr>
                      <m:t>∗</m:t>
                    </m:r>
                    <m:r>
                      <a:rPr lang="en-US" sz="1400" i="1">
                        <a:latin typeface="Cambria Math"/>
                      </a:rPr>
                      <m:t>𝑡𝑟𝑒𝑒</m:t>
                    </m:r>
                    <m:r>
                      <a:rPr lang="en-US" sz="1400" i="1">
                        <a:latin typeface="Cambria Math"/>
                      </a:rPr>
                      <m:t> </m:t>
                    </m:r>
                    <m:r>
                      <a:rPr lang="en-US" sz="1400" i="1">
                        <a:latin typeface="Cambria Math"/>
                      </a:rPr>
                      <m:t>h𝑒𝑖𝑔h𝑡</m:t>
                    </m:r>
                    <m:r>
                      <a:rPr lang="en-US" sz="1400" i="1">
                        <a:latin typeface="Cambria Math"/>
                      </a:rPr>
                      <m:t> </m:t>
                    </m:r>
                  </m:oMath>
                </a14:m>
                <a:endParaRPr lang="en-US" sz="1400" i="1" dirty="0">
                  <a:latin typeface="+mj-lt"/>
                </a:endParaRPr>
              </a:p>
            </p:txBody>
          </p:sp>
        </mc:Choice>
        <mc:Fallback>
          <p:sp>
            <p:nvSpPr>
              <p:cNvPr id="6" name="TextBox 5"/>
              <p:cNvSpPr txBox="1">
                <a:spLocks noRot="1" noChangeAspect="1" noMove="1" noResize="1" noEditPoints="1" noAdjustHandles="1" noChangeArrowheads="1" noChangeShapeType="1" noTextEdit="1"/>
              </p:cNvSpPr>
              <p:nvPr/>
            </p:nvSpPr>
            <p:spPr>
              <a:xfrm>
                <a:off x="5278579" y="2793702"/>
                <a:ext cx="3177540" cy="520271"/>
              </a:xfrm>
              <a:prstGeom prst="rect">
                <a:avLst/>
              </a:prstGeom>
              <a:blipFill rotWithShape="0">
                <a:blip r:embed="rId6"/>
                <a:stretch>
                  <a:fillRect b="-1163"/>
                </a:stretch>
              </a:blipFill>
            </p:spPr>
            <p:txBody>
              <a:bodyPr/>
              <a:lstStyle/>
              <a:p>
                <a:r>
                  <a:rPr lang="de-DE">
                    <a:noFill/>
                  </a:rPr>
                  <a:t> </a:t>
                </a:r>
              </a:p>
            </p:txBody>
          </p:sp>
        </mc:Fallback>
      </mc:AlternateContent>
      <p:sp>
        <p:nvSpPr>
          <p:cNvPr id="36" name="TextBox 35"/>
          <p:cNvSpPr txBox="1"/>
          <p:nvPr/>
        </p:nvSpPr>
        <p:spPr>
          <a:xfrm>
            <a:off x="5773879" y="5852807"/>
            <a:ext cx="3177540" cy="382092"/>
          </a:xfrm>
          <a:prstGeom prst="rect">
            <a:avLst/>
          </a:prstGeom>
          <a:noFill/>
        </p:spPr>
        <p:txBody>
          <a:bodyPr wrap="square" rtlCol="0">
            <a:spAutoFit/>
          </a:bodyPr>
          <a:lstStyle/>
          <a:p>
            <a:pPr marL="1143000" lvl="2">
              <a:lnSpc>
                <a:spcPct val="150000"/>
              </a:lnSpc>
              <a:defRPr/>
            </a:pPr>
            <a:r>
              <a:rPr lang="en-US" sz="1400" dirty="0" smtClean="0">
                <a:latin typeface="+mj-lt"/>
              </a:rPr>
              <a:t>ZPD GLGH</a:t>
            </a:r>
            <a:endParaRPr lang="en-US" sz="1400" i="1" dirty="0">
              <a:latin typeface="+mj-lt"/>
            </a:endParaRPr>
          </a:p>
        </p:txBody>
      </p:sp>
      <p:sp>
        <p:nvSpPr>
          <p:cNvPr id="37" name="TextBox 36"/>
          <p:cNvSpPr txBox="1"/>
          <p:nvPr/>
        </p:nvSpPr>
        <p:spPr>
          <a:xfrm>
            <a:off x="563881" y="6494026"/>
            <a:ext cx="7147560" cy="646331"/>
          </a:xfrm>
          <a:prstGeom prst="rect">
            <a:avLst/>
          </a:prstGeom>
          <a:noFill/>
        </p:spPr>
        <p:txBody>
          <a:bodyPr wrap="square" rtlCol="0">
            <a:spAutoFit/>
          </a:bodyPr>
          <a:lstStyle/>
          <a:p>
            <a:pPr marL="342900" indent="-342900">
              <a:buAutoNum type="arabicParenBoth"/>
            </a:pPr>
            <a:r>
              <a:rPr lang="en-GB" sz="1200" dirty="0" smtClean="0">
                <a:solidFill>
                  <a:schemeClr val="bg1"/>
                </a:solidFill>
              </a:rPr>
              <a:t>Stull </a:t>
            </a:r>
            <a:r>
              <a:rPr lang="en-GB" sz="1200" dirty="0">
                <a:solidFill>
                  <a:schemeClr val="bg1"/>
                </a:solidFill>
              </a:rPr>
              <a:t>R. B. </a:t>
            </a:r>
            <a:r>
              <a:rPr lang="en-GB" sz="1200" dirty="0" smtClean="0">
                <a:solidFill>
                  <a:schemeClr val="bg1"/>
                </a:solidFill>
              </a:rPr>
              <a:t>1988</a:t>
            </a:r>
          </a:p>
          <a:p>
            <a:pPr marL="342900" indent="-342900">
              <a:buAutoNum type="arabicParenBoth"/>
            </a:pPr>
            <a:r>
              <a:rPr lang="en-US" sz="1200" dirty="0" smtClean="0">
                <a:solidFill>
                  <a:schemeClr val="bg1"/>
                </a:solidFill>
              </a:rPr>
              <a:t>Corbett J.-F. and Landberg L. </a:t>
            </a:r>
            <a:r>
              <a:rPr lang="en-US" sz="1200" dirty="0" err="1" smtClean="0">
                <a:solidFill>
                  <a:schemeClr val="bg1"/>
                </a:solidFill>
              </a:rPr>
              <a:t>Optimising</a:t>
            </a:r>
            <a:r>
              <a:rPr lang="en-US" sz="1200" dirty="0" smtClean="0">
                <a:solidFill>
                  <a:schemeClr val="bg1"/>
                </a:solidFill>
              </a:rPr>
              <a:t> </a:t>
            </a:r>
            <a:r>
              <a:rPr lang="en-US" sz="1200" dirty="0">
                <a:solidFill>
                  <a:schemeClr val="bg1"/>
                </a:solidFill>
              </a:rPr>
              <a:t>the </a:t>
            </a:r>
            <a:r>
              <a:rPr lang="en-US" sz="1200" dirty="0" err="1">
                <a:solidFill>
                  <a:schemeClr val="bg1"/>
                </a:solidFill>
              </a:rPr>
              <a:t>parameterisation</a:t>
            </a:r>
            <a:r>
              <a:rPr lang="en-US" sz="1200" dirty="0">
                <a:solidFill>
                  <a:schemeClr val="bg1"/>
                </a:solidFill>
              </a:rPr>
              <a:t> of forests for </a:t>
            </a:r>
            <a:r>
              <a:rPr lang="en-US" sz="1200" dirty="0" err="1">
                <a:solidFill>
                  <a:schemeClr val="bg1"/>
                </a:solidFill>
              </a:rPr>
              <a:t>WAsP</a:t>
            </a:r>
            <a:r>
              <a:rPr lang="en-US" sz="1200" dirty="0">
                <a:solidFill>
                  <a:schemeClr val="bg1"/>
                </a:solidFill>
              </a:rPr>
              <a:t> wind speed calculations: a</a:t>
            </a:r>
            <a:r>
              <a:rPr lang="en-US" sz="1200" dirty="0" smtClean="0">
                <a:solidFill>
                  <a:schemeClr val="bg1"/>
                </a:solidFill>
              </a:rPr>
              <a:t> </a:t>
            </a:r>
            <a:r>
              <a:rPr lang="en-US" sz="1200" dirty="0">
                <a:solidFill>
                  <a:schemeClr val="bg1"/>
                </a:solidFill>
              </a:rPr>
              <a:t>retrospective empirical </a:t>
            </a:r>
            <a:r>
              <a:rPr lang="en-US" sz="1200" dirty="0" smtClean="0">
                <a:solidFill>
                  <a:schemeClr val="bg1"/>
                </a:solidFill>
              </a:rPr>
              <a:t>study</a:t>
            </a:r>
            <a:endParaRPr lang="en-GB" sz="1200" dirty="0">
              <a:solidFill>
                <a:schemeClr val="bg1"/>
              </a:solidFill>
            </a:endParaRPr>
          </a:p>
        </p:txBody>
      </p:sp>
    </p:spTree>
    <p:extLst>
      <p:ext uri="{BB962C8B-B14F-4D97-AF65-F5344CB8AC3E}">
        <p14:creationId xmlns:p14="http://schemas.microsoft.com/office/powerpoint/2010/main" val="3560830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194445" y="798612"/>
            <a:ext cx="8244840" cy="5472607"/>
          </a:xfrm>
        </p:spPr>
        <p:txBody>
          <a:bodyPr/>
          <a:lstStyle/>
          <a:p>
            <a:pPr lvl="0">
              <a:lnSpc>
                <a:spcPct val="200000"/>
              </a:lnSpc>
            </a:pPr>
            <a:r>
              <a:rPr lang="en-US" dirty="0" smtClean="0"/>
              <a:t>CFD canopy models</a:t>
            </a:r>
          </a:p>
          <a:p>
            <a:pPr marL="800100" lvl="1" indent="-342900">
              <a:lnSpc>
                <a:spcPct val="200000"/>
              </a:lnSpc>
              <a:buBlip>
                <a:blip r:embed="rId2"/>
              </a:buBlip>
              <a:defRPr/>
            </a:pPr>
            <a:r>
              <a:rPr lang="en-US" dirty="0" smtClean="0"/>
              <a:t>Additional terms in RANS equations</a:t>
            </a:r>
          </a:p>
          <a:p>
            <a:pPr marL="1485900" lvl="2" indent="-342900">
              <a:lnSpc>
                <a:spcPct val="200000"/>
              </a:lnSpc>
              <a:buBlip>
                <a:blip r:embed="rId2"/>
              </a:buBlip>
              <a:defRPr/>
            </a:pPr>
            <a:r>
              <a:rPr lang="en-US" sz="1400" dirty="0" smtClean="0"/>
              <a:t>Drag in momentum equations</a:t>
            </a:r>
          </a:p>
          <a:p>
            <a:pPr marL="1485900" lvl="2" indent="-342900">
              <a:lnSpc>
                <a:spcPct val="200000"/>
              </a:lnSpc>
              <a:buBlip>
                <a:blip r:embed="rId2"/>
              </a:buBlip>
              <a:defRPr/>
            </a:pPr>
            <a:r>
              <a:rPr lang="en-US" sz="1400" dirty="0"/>
              <a:t>Production and dissipation terms in turbulence equations</a:t>
            </a:r>
          </a:p>
          <a:p>
            <a:pPr marL="800100" lvl="1" indent="-342900">
              <a:lnSpc>
                <a:spcPct val="200000"/>
              </a:lnSpc>
              <a:buBlip>
                <a:blip r:embed="rId2"/>
              </a:buBlip>
              <a:defRPr/>
            </a:pPr>
            <a:r>
              <a:rPr lang="en-US" dirty="0" smtClean="0"/>
              <a:t>4 parameters terms. Several parameterizations exist</a:t>
            </a:r>
            <a:endParaRPr lang="en-US" dirty="0"/>
          </a:p>
          <a:p>
            <a:pPr marL="1485900" lvl="2" indent="-342900">
              <a:lnSpc>
                <a:spcPct val="200000"/>
              </a:lnSpc>
              <a:buBlip>
                <a:blip r:embed="rId2"/>
              </a:buBlip>
              <a:defRPr/>
            </a:pPr>
            <a:r>
              <a:rPr lang="en-US" sz="1400" dirty="0" smtClean="0"/>
              <a:t>Lopes da Costa (3)</a:t>
            </a:r>
          </a:p>
          <a:p>
            <a:pPr marL="1485900" lvl="2" indent="-342900">
              <a:lnSpc>
                <a:spcPct val="200000"/>
              </a:lnSpc>
              <a:buBlip>
                <a:blip r:embed="rId2"/>
              </a:buBlip>
              <a:defRPr/>
            </a:pPr>
            <a:r>
              <a:rPr lang="en-US" sz="1400" dirty="0" err="1" smtClean="0"/>
              <a:t>Svensson</a:t>
            </a:r>
            <a:r>
              <a:rPr lang="en-US" sz="1400" dirty="0" smtClean="0"/>
              <a:t> </a:t>
            </a:r>
            <a:r>
              <a:rPr lang="en-US" sz="1400" dirty="0" err="1" smtClean="0"/>
              <a:t>Häggkvist</a:t>
            </a:r>
            <a:r>
              <a:rPr lang="en-US" sz="1400" dirty="0" smtClean="0"/>
              <a:t> (4)</a:t>
            </a:r>
          </a:p>
          <a:p>
            <a:pPr marL="1485900" lvl="2" indent="-342900">
              <a:lnSpc>
                <a:spcPct val="200000"/>
              </a:lnSpc>
              <a:buBlip>
                <a:blip r:embed="rId2"/>
              </a:buBlip>
              <a:defRPr/>
            </a:pPr>
            <a:r>
              <a:rPr lang="en-US" sz="1400" dirty="0" smtClean="0"/>
              <a:t>…</a:t>
            </a:r>
          </a:p>
          <a:p>
            <a:pPr marL="1485900" lvl="2" indent="-342900">
              <a:lnSpc>
                <a:spcPct val="150000"/>
              </a:lnSpc>
              <a:buBlip>
                <a:blip r:embed="rId2"/>
              </a:buBlip>
              <a:defRPr/>
            </a:pPr>
            <a:endParaRPr lang="en-US" dirty="0" smtClean="0"/>
          </a:p>
          <a:p>
            <a:pPr marL="800100" lvl="1" indent="-342900">
              <a:buBlip>
                <a:blip r:embed="rId2"/>
              </a:buBlip>
              <a:defRPr/>
            </a:pPr>
            <a:endParaRPr lang="en-GB" dirty="0" smtClean="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p:sp>
        <p:nvSpPr>
          <p:cNvPr id="8" name="Title 7"/>
          <p:cNvSpPr>
            <a:spLocks noGrp="1"/>
          </p:cNvSpPr>
          <p:nvPr>
            <p:ph type="title"/>
          </p:nvPr>
        </p:nvSpPr>
        <p:spPr/>
        <p:txBody>
          <a:bodyPr>
            <a:normAutofit fontScale="90000"/>
          </a:bodyPr>
          <a:lstStyle/>
          <a:p>
            <a:r>
              <a:rPr lang="en-US" dirty="0" smtClean="0"/>
              <a:t>Forest modelling – canopy model</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a:t>Model </a:t>
            </a:r>
            <a:r>
              <a:rPr lang="en-US" dirty="0" smtClean="0"/>
              <a:t>sensitivity</a:t>
            </a:r>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8</a:t>
            </a:fld>
            <a:endParaRPr lang="en-US" dirty="0"/>
          </a:p>
        </p:txBody>
      </p:sp>
      <p:grpSp>
        <p:nvGrpSpPr>
          <p:cNvPr id="19" name="Group 18"/>
          <p:cNvGrpSpPr>
            <a:grpSpLocks/>
          </p:cNvGrpSpPr>
          <p:nvPr/>
        </p:nvGrpSpPr>
        <p:grpSpPr bwMode="auto">
          <a:xfrm>
            <a:off x="4938432" y="1219201"/>
            <a:ext cx="790544" cy="4230714"/>
            <a:chOff x="4486275" y="-490539"/>
            <a:chExt cx="1057275" cy="6143625"/>
          </a:xfrm>
        </p:grpSpPr>
        <p:sp>
          <p:nvSpPr>
            <p:cNvPr id="20" name="Arc 19"/>
            <p:cNvSpPr/>
            <p:nvPr/>
          </p:nvSpPr>
          <p:spPr>
            <a:xfrm>
              <a:off x="4486275" y="-490539"/>
              <a:ext cx="1057275" cy="6143625"/>
            </a:xfrm>
            <a:prstGeom prst="arc">
              <a:avLst>
                <a:gd name="adj1" fmla="val 21537572"/>
                <a:gd name="adj2" fmla="val 5400000"/>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1" name="Notched Right Arrow 20"/>
            <p:cNvSpPr/>
            <p:nvPr/>
          </p:nvSpPr>
          <p:spPr bwMode="auto">
            <a:xfrm>
              <a:off x="5030978" y="3941761"/>
              <a:ext cx="417322" cy="58738"/>
            </a:xfrm>
            <a:prstGeom prst="notchedRightArrow">
              <a:avLst/>
            </a:prstGeom>
            <a:solidFill>
              <a:schemeClr val="accent3">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2" name="Notched Right Arrow 21"/>
            <p:cNvSpPr/>
            <p:nvPr/>
          </p:nvSpPr>
          <p:spPr bwMode="auto">
            <a:xfrm>
              <a:off x="5014912" y="5202236"/>
              <a:ext cx="255588" cy="46038"/>
            </a:xfrm>
            <a:prstGeom prst="notchedRightArrow">
              <a:avLst/>
            </a:prstGeom>
            <a:solidFill>
              <a:schemeClr val="accent3">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3" name="Notched Right Arrow 22"/>
            <p:cNvSpPr/>
            <p:nvPr/>
          </p:nvSpPr>
          <p:spPr bwMode="auto">
            <a:xfrm>
              <a:off x="5030978" y="4589461"/>
              <a:ext cx="344298" cy="46038"/>
            </a:xfrm>
            <a:prstGeom prst="notchedRightArrow">
              <a:avLst/>
            </a:prstGeom>
            <a:solidFill>
              <a:schemeClr val="accent3">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4" name="Notched Right Arrow 23"/>
            <p:cNvSpPr/>
            <p:nvPr/>
          </p:nvSpPr>
          <p:spPr bwMode="auto">
            <a:xfrm flipV="1">
              <a:off x="5022945" y="3317873"/>
              <a:ext cx="477743" cy="45719"/>
            </a:xfrm>
            <a:prstGeom prst="notchedRightArrow">
              <a:avLst/>
            </a:prstGeom>
            <a:solidFill>
              <a:schemeClr val="accent3">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5" name="Notched Right Arrow 24"/>
            <p:cNvSpPr/>
            <p:nvPr/>
          </p:nvSpPr>
          <p:spPr bwMode="auto">
            <a:xfrm>
              <a:off x="5030978" y="2597467"/>
              <a:ext cx="479235" cy="45719"/>
            </a:xfrm>
            <a:prstGeom prst="notchedRightArrow">
              <a:avLst/>
            </a:prstGeom>
            <a:solidFill>
              <a:schemeClr val="accent3">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nvGrpSpPr>
          <p:cNvPr id="26" name="Group 25"/>
          <p:cNvGrpSpPr>
            <a:grpSpLocks/>
          </p:cNvGrpSpPr>
          <p:nvPr/>
        </p:nvGrpSpPr>
        <p:grpSpPr bwMode="auto">
          <a:xfrm>
            <a:off x="8016509" y="3279514"/>
            <a:ext cx="656889" cy="2170400"/>
            <a:chOff x="4010025" y="2498725"/>
            <a:chExt cx="1119187" cy="3225800"/>
          </a:xfrm>
        </p:grpSpPr>
        <p:sp>
          <p:nvSpPr>
            <p:cNvPr id="27" name="Freeform 26"/>
            <p:cNvSpPr/>
            <p:nvPr/>
          </p:nvSpPr>
          <p:spPr>
            <a:xfrm>
              <a:off x="4010025" y="2498725"/>
              <a:ext cx="1119187" cy="3225800"/>
            </a:xfrm>
            <a:custGeom>
              <a:avLst/>
              <a:gdLst>
                <a:gd name="connsiteX0" fmla="*/ 238125 w 1119187"/>
                <a:gd name="connsiteY0" fmla="*/ 3225800 h 3225800"/>
                <a:gd name="connsiteX1" fmla="*/ 76200 w 1119187"/>
                <a:gd name="connsiteY1" fmla="*/ 2540000 h 3225800"/>
                <a:gd name="connsiteX2" fmla="*/ 695325 w 1119187"/>
                <a:gd name="connsiteY2" fmla="*/ 1997075 h 3225800"/>
                <a:gd name="connsiteX3" fmla="*/ 1057275 w 1119187"/>
                <a:gd name="connsiteY3" fmla="*/ 282575 h 3225800"/>
                <a:gd name="connsiteX4" fmla="*/ 1066800 w 1119187"/>
                <a:gd name="connsiteY4" fmla="*/ 301625 h 322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87" h="3225800">
                  <a:moveTo>
                    <a:pt x="238125" y="3225800"/>
                  </a:moveTo>
                  <a:cubicBezTo>
                    <a:pt x="119062" y="2985294"/>
                    <a:pt x="0" y="2744788"/>
                    <a:pt x="76200" y="2540000"/>
                  </a:cubicBezTo>
                  <a:cubicBezTo>
                    <a:pt x="152400" y="2335213"/>
                    <a:pt x="531813" y="2373312"/>
                    <a:pt x="695325" y="1997075"/>
                  </a:cubicBezTo>
                  <a:cubicBezTo>
                    <a:pt x="858837" y="1620838"/>
                    <a:pt x="995363" y="565150"/>
                    <a:pt x="1057275" y="282575"/>
                  </a:cubicBezTo>
                  <a:cubicBezTo>
                    <a:pt x="1119187" y="0"/>
                    <a:pt x="1092993" y="150812"/>
                    <a:pt x="1066800" y="301625"/>
                  </a:cubicBezTo>
                </a:path>
              </a:pathLst>
            </a:custGeom>
            <a:ln>
              <a:solidFill>
                <a:schemeClr val="accent4"/>
              </a:solidFill>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8" name="Notched Right Arrow 27"/>
            <p:cNvSpPr/>
            <p:nvPr/>
          </p:nvSpPr>
          <p:spPr bwMode="auto">
            <a:xfrm rot="10800000">
              <a:off x="4157663" y="5426075"/>
              <a:ext cx="152400" cy="44450"/>
            </a:xfrm>
            <a:prstGeom prst="notchedRightArrow">
              <a:avLst/>
            </a:prstGeom>
            <a:solidFill>
              <a:schemeClr val="accent3">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9" name="Notched Right Arrow 28"/>
            <p:cNvSpPr/>
            <p:nvPr/>
          </p:nvSpPr>
          <p:spPr bwMode="auto">
            <a:xfrm>
              <a:off x="4338638" y="4713288"/>
              <a:ext cx="119062" cy="46037"/>
            </a:xfrm>
            <a:prstGeom prst="notchedRightArrow">
              <a:avLst/>
            </a:prstGeom>
            <a:solidFill>
              <a:schemeClr val="accent3">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Notched Right Arrow 29"/>
            <p:cNvSpPr/>
            <p:nvPr/>
          </p:nvSpPr>
          <p:spPr bwMode="auto">
            <a:xfrm flipV="1">
              <a:off x="4338639" y="2659061"/>
              <a:ext cx="698498" cy="49213"/>
            </a:xfrm>
            <a:prstGeom prst="notchedRightArrow">
              <a:avLst/>
            </a:prstGeom>
            <a:solidFill>
              <a:schemeClr val="accent3">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Notched Right Arrow 30"/>
            <p:cNvSpPr/>
            <p:nvPr/>
          </p:nvSpPr>
          <p:spPr bwMode="auto">
            <a:xfrm>
              <a:off x="4338639" y="3410269"/>
              <a:ext cx="552450" cy="45719"/>
            </a:xfrm>
            <a:prstGeom prst="notchedRightArrow">
              <a:avLst/>
            </a:prstGeom>
            <a:solidFill>
              <a:schemeClr val="accent3">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 name="Notched Right Arrow 31"/>
            <p:cNvSpPr/>
            <p:nvPr/>
          </p:nvSpPr>
          <p:spPr bwMode="auto">
            <a:xfrm>
              <a:off x="4324350" y="4048919"/>
              <a:ext cx="447675" cy="46831"/>
            </a:xfrm>
            <a:prstGeom prst="notchedRightArrow">
              <a:avLst/>
            </a:prstGeom>
            <a:solidFill>
              <a:schemeClr val="accent3">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9036" y="3239217"/>
            <a:ext cx="2145550" cy="594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Date Placeholder 2"/>
          <p:cNvSpPr>
            <a:spLocks noGrp="1"/>
          </p:cNvSpPr>
          <p:nvPr>
            <p:ph type="dt" sz="half" idx="2"/>
          </p:nvPr>
        </p:nvSpPr>
        <p:spPr>
          <a:xfrm>
            <a:off x="7848932" y="6346813"/>
            <a:ext cx="971540" cy="250539"/>
          </a:xfrm>
        </p:spPr>
        <p:txBody>
          <a:bodyPr/>
          <a:lstStyle/>
          <a:p>
            <a:pPr defTabSz="457200"/>
            <a:r>
              <a:rPr lang="en-GB" dirty="0"/>
              <a:t>29/09/2016</a:t>
            </a:r>
            <a:endParaRPr lang="en-US" dirty="0"/>
          </a:p>
          <a:p>
            <a:pPr defTabSz="457200"/>
            <a:endParaRPr lang="en-US" dirty="0"/>
          </a:p>
        </p:txBody>
      </p:sp>
      <p:pic>
        <p:nvPicPr>
          <p:cNvPr id="34" name="Picture 33" descr="Screen Shot 2016-09-14 at 16.03.32.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8519" y="4038475"/>
            <a:ext cx="1659382" cy="1515034"/>
          </a:xfrm>
          <a:prstGeom prst="rect">
            <a:avLst/>
          </a:prstGeom>
        </p:spPr>
      </p:pic>
      <p:sp>
        <p:nvSpPr>
          <p:cNvPr id="35" name="TextBox 34"/>
          <p:cNvSpPr txBox="1"/>
          <p:nvPr/>
        </p:nvSpPr>
        <p:spPr>
          <a:xfrm>
            <a:off x="563880" y="6486406"/>
            <a:ext cx="7850489" cy="646331"/>
          </a:xfrm>
          <a:prstGeom prst="rect">
            <a:avLst/>
          </a:prstGeom>
          <a:noFill/>
        </p:spPr>
        <p:txBody>
          <a:bodyPr wrap="square" rtlCol="0">
            <a:spAutoFit/>
          </a:bodyPr>
          <a:lstStyle/>
          <a:p>
            <a:r>
              <a:rPr lang="en-GB" sz="1200" dirty="0" smtClean="0">
                <a:solidFill>
                  <a:schemeClr val="bg1"/>
                </a:solidFill>
              </a:rPr>
              <a:t>(3) Lopes da Costa J.C. 2007. Atmospheric flow over forested and non-forested complex terrain. </a:t>
            </a:r>
            <a:r>
              <a:rPr lang="en-GB" sz="1200" dirty="0" err="1" smtClean="0">
                <a:solidFill>
                  <a:schemeClr val="bg1"/>
                </a:solidFill>
              </a:rPr>
              <a:t>Universidade</a:t>
            </a:r>
            <a:r>
              <a:rPr lang="en-GB" sz="1200" dirty="0" smtClean="0">
                <a:solidFill>
                  <a:schemeClr val="bg1"/>
                </a:solidFill>
              </a:rPr>
              <a:t> do Porto</a:t>
            </a:r>
          </a:p>
          <a:p>
            <a:r>
              <a:rPr lang="en-US" sz="1200" dirty="0" smtClean="0">
                <a:solidFill>
                  <a:schemeClr val="bg1"/>
                </a:solidFill>
              </a:rPr>
              <a:t>(4) </a:t>
            </a:r>
            <a:r>
              <a:rPr lang="en-US" sz="1200" dirty="0" err="1" smtClean="0">
                <a:solidFill>
                  <a:schemeClr val="bg1"/>
                </a:solidFill>
              </a:rPr>
              <a:t>Svensson</a:t>
            </a:r>
            <a:r>
              <a:rPr lang="en-US" sz="1200" dirty="0" smtClean="0">
                <a:solidFill>
                  <a:schemeClr val="bg1"/>
                </a:solidFill>
              </a:rPr>
              <a:t> U. and </a:t>
            </a:r>
            <a:r>
              <a:rPr lang="en-US" sz="1200" dirty="0" err="1" smtClean="0">
                <a:solidFill>
                  <a:schemeClr val="bg1"/>
                </a:solidFill>
              </a:rPr>
              <a:t>Häggkvist</a:t>
            </a:r>
            <a:r>
              <a:rPr lang="en-US" sz="1200" dirty="0" smtClean="0">
                <a:solidFill>
                  <a:schemeClr val="bg1"/>
                </a:solidFill>
              </a:rPr>
              <a:t>. 1990. A two-equation turbulence model for canopy flows. Journal of Wind Engineering and Industrial Aerodynamics</a:t>
            </a:r>
            <a:endParaRPr lang="en-GB" sz="1200" dirty="0" smtClean="0">
              <a:solidFill>
                <a:schemeClr val="bg1"/>
              </a:solidFill>
            </a:endParaRPr>
          </a:p>
        </p:txBody>
      </p:sp>
    </p:spTree>
    <p:extLst>
      <p:ext uri="{BB962C8B-B14F-4D97-AF65-F5344CB8AC3E}">
        <p14:creationId xmlns:p14="http://schemas.microsoft.com/office/powerpoint/2010/main" val="3546780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pPr lvl="0"/>
            <a:endParaRPr lang="en-GB" dirty="0" smtClean="0"/>
          </a:p>
          <a:p>
            <a:pPr marL="800100" lvl="1" indent="-342900">
              <a:buBlip>
                <a:blip r:embed="rId2"/>
              </a:buBlip>
              <a:defRPr/>
            </a:pPr>
            <a:endParaRPr lang="en-GB" dirty="0" smtClean="0"/>
          </a:p>
          <a:p>
            <a:pPr lvl="3">
              <a:buSzPct val="90000"/>
              <a:defRPr/>
            </a:pPr>
            <a:endParaRPr lang="en-GB" dirty="0" smtClean="0"/>
          </a:p>
          <a:p>
            <a:pPr marL="0" indent="0">
              <a:buNone/>
              <a:tabLst>
                <a:tab pos="365125" algn="l"/>
              </a:tabLst>
              <a:defRPr/>
            </a:pPr>
            <a:endParaRPr lang="en-GB" dirty="0" smtClean="0"/>
          </a:p>
          <a:p>
            <a:pPr marL="0" indent="0">
              <a:buNone/>
              <a:tabLst>
                <a:tab pos="365125" algn="l"/>
              </a:tabLst>
              <a:defRPr/>
            </a:pPr>
            <a:endParaRPr lang="en-GB" dirty="0" smtClean="0"/>
          </a:p>
        </p:txBody>
      </p:sp>
      <p:sp>
        <p:nvSpPr>
          <p:cNvPr id="8" name="Title 7"/>
          <p:cNvSpPr>
            <a:spLocks noGrp="1"/>
          </p:cNvSpPr>
          <p:nvPr>
            <p:ph type="title"/>
          </p:nvPr>
        </p:nvSpPr>
        <p:spPr/>
        <p:txBody>
          <a:bodyPr>
            <a:normAutofit fontScale="90000"/>
          </a:bodyPr>
          <a:lstStyle/>
          <a:p>
            <a:r>
              <a:rPr lang="en-US" dirty="0" smtClean="0"/>
              <a:t>Sensitivity to model parameters</a:t>
            </a:r>
            <a:endParaRPr lang="en-US" dirty="0"/>
          </a:p>
        </p:txBody>
      </p:sp>
      <p:sp>
        <p:nvSpPr>
          <p:cNvPr id="10" name="Text Placeholder 9"/>
          <p:cNvSpPr>
            <a:spLocks noGrp="1"/>
          </p:cNvSpPr>
          <p:nvPr>
            <p:ph type="body" sz="quarter" idx="15"/>
          </p:nvPr>
        </p:nvSpPr>
        <p:spPr/>
        <p:txBody>
          <a:bodyPr>
            <a:normAutofit fontScale="92500" lnSpcReduction="10000"/>
          </a:bodyPr>
          <a:lstStyle/>
          <a:p>
            <a:r>
              <a:rPr lang="en-US" dirty="0"/>
              <a:t>Model </a:t>
            </a:r>
            <a:r>
              <a:rPr lang="en-US" dirty="0" smtClean="0"/>
              <a:t>sensitivity</a:t>
            </a:r>
            <a:endParaRPr lang="en-US" dirty="0"/>
          </a:p>
        </p:txBody>
      </p:sp>
      <p:sp>
        <p:nvSpPr>
          <p:cNvPr id="3" name="Date Placeholder 2"/>
          <p:cNvSpPr>
            <a:spLocks noGrp="1"/>
          </p:cNvSpPr>
          <p:nvPr>
            <p:ph type="dt" sz="half" idx="2"/>
          </p:nvPr>
        </p:nvSpPr>
        <p:spPr/>
        <p:txBody>
          <a:bodyPr/>
          <a:lstStyle/>
          <a:p>
            <a:pPr defTabSz="457200"/>
            <a:r>
              <a:rPr lang="en-GB" dirty="0"/>
              <a:t>29/09/2016</a:t>
            </a:r>
            <a:endParaRPr lang="en-US" dirty="0"/>
          </a:p>
          <a:p>
            <a:pPr defTabSz="457200"/>
            <a:endParaRPr lang="en-US" dirty="0"/>
          </a:p>
        </p:txBody>
      </p:sp>
      <p:sp>
        <p:nvSpPr>
          <p:cNvPr id="4" name="Slide Number Placeholder 3"/>
          <p:cNvSpPr>
            <a:spLocks noGrp="1"/>
          </p:cNvSpPr>
          <p:nvPr>
            <p:ph type="sldNum" sz="quarter" idx="4"/>
          </p:nvPr>
        </p:nvSpPr>
        <p:spPr/>
        <p:txBody>
          <a:bodyPr/>
          <a:lstStyle/>
          <a:p>
            <a:pPr defTabSz="457200"/>
            <a:fld id="{3322E0C6-19E6-4340-B46E-5981A4C7A897}" type="slidenum">
              <a:rPr lang="en-US" smtClean="0"/>
              <a:pPr defTabSz="457200"/>
              <a:t>9</a:t>
            </a:fld>
            <a:endParaRPr lang="en-US" dirty="0"/>
          </a:p>
        </p:txBody>
      </p:sp>
      <p:graphicFrame>
        <p:nvGraphicFramePr>
          <p:cNvPr id="12" name="Chart 11"/>
          <p:cNvGraphicFramePr>
            <a:graphicFrameLocks/>
          </p:cNvGraphicFramePr>
          <p:nvPr>
            <p:extLst>
              <p:ext uri="{D42A27DB-BD31-4B8C-83A1-F6EECF244321}">
                <p14:modId xmlns:p14="http://schemas.microsoft.com/office/powerpoint/2010/main" val="3021761213"/>
              </p:ext>
            </p:extLst>
          </p:nvPr>
        </p:nvGraphicFramePr>
        <p:xfrm>
          <a:off x="856216" y="1344165"/>
          <a:ext cx="7478486" cy="4457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3637991"/>
      </p:ext>
    </p:extLst>
  </p:cSld>
  <p:clrMapOvr>
    <a:masterClrMapping/>
  </p:clrMapOvr>
  <p:timing>
    <p:tnLst>
      <p:par>
        <p:cTn id="1" dur="indefinite" restart="never" nodeType="tmRoot"/>
      </p:par>
    </p:tnLst>
  </p:timing>
</p:sld>
</file>

<file path=ppt/theme/theme1.xml><?xml version="1.0" encoding="utf-8"?>
<a:theme xmlns:a="http://schemas.openxmlformats.org/drawingml/2006/main" name="NP_Corporate_Template">
  <a:themeElements>
    <a:clrScheme name="Natural Power Colours 2016">
      <a:dk1>
        <a:srgbClr val="000000"/>
      </a:dk1>
      <a:lt1>
        <a:srgbClr val="FFFFFF"/>
      </a:lt1>
      <a:dk2>
        <a:srgbClr val="6C6C7A"/>
      </a:dk2>
      <a:lt2>
        <a:srgbClr val="D9D9D9"/>
      </a:lt2>
      <a:accent1>
        <a:srgbClr val="401C7E"/>
      </a:accent1>
      <a:accent2>
        <a:srgbClr val="31377B"/>
      </a:accent2>
      <a:accent3>
        <a:srgbClr val="1D4D79"/>
      </a:accent3>
      <a:accent4>
        <a:srgbClr val="105E74"/>
      </a:accent4>
      <a:accent5>
        <a:srgbClr val="0F706C"/>
      </a:accent5>
      <a:accent6>
        <a:srgbClr val="118062"/>
      </a:accent6>
      <a:hlink>
        <a:srgbClr val="401C7E"/>
      </a:hlink>
      <a:folHlink>
        <a:srgbClr val="E0813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NP_Corporate_Template</Template>
  <TotalTime>0</TotalTime>
  <Words>671</Words>
  <Application>Microsoft Office PowerPoint</Application>
  <PresentationFormat>On-screen Show (4:3)</PresentationFormat>
  <Paragraphs>193</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MS PGothic</vt:lpstr>
      <vt:lpstr>AppleGothic</vt:lpstr>
      <vt:lpstr>Arial</vt:lpstr>
      <vt:lpstr>Calibri</vt:lpstr>
      <vt:lpstr>Cambria Math</vt:lpstr>
      <vt:lpstr>Lucida Grande</vt:lpstr>
      <vt:lpstr>NP_Corporate_Template</vt:lpstr>
      <vt:lpstr>PowerPoint Presentation</vt:lpstr>
      <vt:lpstr>Outline</vt:lpstr>
      <vt:lpstr>Input data – methodology for sensitivity calculation</vt:lpstr>
      <vt:lpstr>Input data – site 1</vt:lpstr>
      <vt:lpstr>Input data – site 2</vt:lpstr>
      <vt:lpstr>Sensitivity to input data</vt:lpstr>
      <vt:lpstr>Forest modelling – roughness model</vt:lpstr>
      <vt:lpstr>Forest modelling – canopy model</vt:lpstr>
      <vt:lpstr>Sensitivity to model parameters</vt:lpstr>
      <vt:lpstr>Error on vertical extrapolation – methodology</vt:lpstr>
      <vt:lpstr>Error on vertical extrapolation</vt:lpstr>
      <vt:lpstr>Horizontal extrapolation – methodology</vt:lpstr>
      <vt:lpstr>Error on horizontal wind speed extrapolation – all data</vt:lpstr>
      <vt:lpstr>Error on horizontal wind speed extrapolation – ΔZPD &gt; 3m</vt:lpstr>
      <vt:lpstr>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Claude Abiven</dc:creator>
  <cp:lastModifiedBy>Media</cp:lastModifiedBy>
  <cp:revision>115</cp:revision>
  <cp:lastPrinted>2015-06-03T09:16:52Z</cp:lastPrinted>
  <dcterms:created xsi:type="dcterms:W3CDTF">2016-07-01T07:03:28Z</dcterms:created>
  <dcterms:modified xsi:type="dcterms:W3CDTF">2016-09-28T09:28:58Z</dcterms:modified>
</cp:coreProperties>
</file>