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4"/>
    <p:sldMasterId id="2147483795" r:id="rId5"/>
    <p:sldMasterId id="2147483701" r:id="rId6"/>
  </p:sldMasterIdLst>
  <p:notesMasterIdLst>
    <p:notesMasterId r:id="rId19"/>
  </p:notesMasterIdLst>
  <p:handoutMasterIdLst>
    <p:handoutMasterId r:id="rId20"/>
  </p:handoutMasterIdLst>
  <p:sldIdLst>
    <p:sldId id="263" r:id="rId7"/>
    <p:sldId id="289" r:id="rId8"/>
    <p:sldId id="290" r:id="rId9"/>
    <p:sldId id="281" r:id="rId10"/>
    <p:sldId id="286" r:id="rId11"/>
    <p:sldId id="287" r:id="rId12"/>
    <p:sldId id="288" r:id="rId13"/>
    <p:sldId id="291" r:id="rId14"/>
    <p:sldId id="284" r:id="rId15"/>
    <p:sldId id="285" r:id="rId16"/>
    <p:sldId id="280" r:id="rId17"/>
    <p:sldId id="268" r:id="rId18"/>
  </p:sldIdLst>
  <p:sldSz cx="9144000" cy="6858000" type="screen4x3"/>
  <p:notesSz cx="6735763" cy="9866313"/>
  <p:custDataLst>
    <p:tags r:id="rId21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97">
          <p15:clr>
            <a:srgbClr val="A4A3A4"/>
          </p15:clr>
        </p15:guide>
        <p15:guide id="3" pos="3015">
          <p15:clr>
            <a:srgbClr val="A4A3A4"/>
          </p15:clr>
        </p15:guide>
        <p15:guide id="4" pos="364">
          <p15:clr>
            <a:srgbClr val="A4A3A4"/>
          </p15:clr>
        </p15:guide>
        <p15:guide id="5" orient="horz" pos="4213">
          <p15:clr>
            <a:srgbClr val="A4A3A4"/>
          </p15:clr>
        </p15:guide>
        <p15:guide id="6" orient="horz" pos="349">
          <p15:clr>
            <a:srgbClr val="A4A3A4"/>
          </p15:clr>
        </p15:guide>
        <p15:guide id="7" orient="horz" pos="3170">
          <p15:clr>
            <a:srgbClr val="A4A3A4"/>
          </p15:clr>
        </p15:guide>
        <p15:guide id="8">
          <p15:clr>
            <a:srgbClr val="A4A3A4"/>
          </p15:clr>
        </p15:guide>
        <p15:guide id="9" orient="horz" pos="4058">
          <p15:clr>
            <a:srgbClr val="A4A3A4"/>
          </p15:clr>
        </p15:guide>
        <p15:guide id="10" orient="horz" pos="1230" userDrawn="1">
          <p15:clr>
            <a:srgbClr val="A4A3A4"/>
          </p15:clr>
        </p15:guide>
        <p15:guide id="11" orient="horz" pos="4203">
          <p15:clr>
            <a:srgbClr val="A4A3A4"/>
          </p15:clr>
        </p15:guide>
        <p15:guide id="12" orient="horz">
          <p15:clr>
            <a:srgbClr val="A4A3A4"/>
          </p15:clr>
        </p15:guide>
        <p15:guide id="13" orient="horz" pos="2787">
          <p15:clr>
            <a:srgbClr val="A4A3A4"/>
          </p15:clr>
        </p15:guide>
        <p15:guide id="14" orient="horz" pos="1227">
          <p15:clr>
            <a:srgbClr val="A4A3A4"/>
          </p15:clr>
        </p15:guide>
        <p15:guide id="15" pos="4581">
          <p15:clr>
            <a:srgbClr val="A4A3A4"/>
          </p15:clr>
        </p15:guide>
        <p15:guide id="16" pos="275">
          <p15:clr>
            <a:srgbClr val="A4A3A4"/>
          </p15:clr>
        </p15:guide>
        <p15:guide id="17" pos="548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Un-Hee" initials="L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8F"/>
    <a:srgbClr val="E2001A"/>
    <a:srgbClr val="0050F5"/>
    <a:srgbClr val="FF0000"/>
    <a:srgbClr val="00528F"/>
    <a:srgbClr val="7B7C7E"/>
    <a:srgbClr val="4B4B4D"/>
    <a:srgbClr val="CC7D7D"/>
    <a:srgbClr val="381D1B"/>
    <a:srgbClr val="A33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9" autoAdjust="0"/>
    <p:restoredTop sz="99882" autoAdjust="0"/>
  </p:normalViewPr>
  <p:slideViewPr>
    <p:cSldViewPr snapToGrid="0">
      <p:cViewPr varScale="1">
        <p:scale>
          <a:sx n="56" d="100"/>
          <a:sy n="56" d="100"/>
        </p:scale>
        <p:origin x="-96" y="-438"/>
      </p:cViewPr>
      <p:guideLst>
        <p:guide orient="horz" pos="3397"/>
        <p:guide orient="horz" pos="4213"/>
        <p:guide orient="horz" pos="349"/>
        <p:guide orient="horz" pos="3170"/>
        <p:guide orient="horz" pos="4058"/>
        <p:guide orient="horz" pos="1230"/>
        <p:guide orient="horz" pos="4203"/>
        <p:guide orient="horz"/>
        <p:guide orient="horz" pos="2787"/>
        <p:guide orient="horz" pos="1227"/>
        <p:guide pos="3015"/>
        <p:guide pos="364"/>
        <p:guide/>
        <p:guide pos="4581"/>
        <p:guide pos="275"/>
        <p:guide pos="5488"/>
      </p:guideLst>
    </p:cSldViewPr>
  </p:slideViewPr>
  <p:outlineViewPr>
    <p:cViewPr>
      <p:scale>
        <a:sx n="33" d="100"/>
        <a:sy n="33" d="100"/>
      </p:scale>
      <p:origin x="42" y="5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4" d="100"/>
          <a:sy n="94" d="100"/>
        </p:scale>
        <p:origin x="-2730" y="-12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EEE1C-4C8D-418C-9A1C-CB1227011B55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F492C-BBEF-471E-8AB0-A2A44BE767B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13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C7C51-9DB4-48A6-A6CD-7D1524587F23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EF1F-41E7-4262-8367-9BBCE0BFAD9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3EF1F-41E7-4262-8367-9BBCE0BFAD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4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3EF1F-41E7-4262-8367-9BBCE0BFAD9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chart_general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NORDEX_Visual_Fallschirm_CMYK_mehr_blau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9" y="743312"/>
            <a:ext cx="9170269" cy="61659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eck 8"/>
          <p:cNvSpPr/>
          <p:nvPr userDrawn="1"/>
        </p:nvSpPr>
        <p:spPr>
          <a:xfrm>
            <a:off x="-3176" y="25869"/>
            <a:ext cx="9143999" cy="69204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286" y="122780"/>
            <a:ext cx="3128235" cy="513433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23" y="2943312"/>
            <a:ext cx="368865" cy="478372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ctrTitle" hasCustomPrompt="1"/>
          </p:nvPr>
        </p:nvSpPr>
        <p:spPr>
          <a:xfrm>
            <a:off x="685801" y="2852936"/>
            <a:ext cx="7847999" cy="1314268"/>
          </a:xfrm>
          <a:prstGeom prst="rect">
            <a:avLst/>
          </a:prstGeom>
        </p:spPr>
        <p:txBody>
          <a:bodyPr lIns="0" rIns="0" anchor="t"/>
          <a:lstStyle>
            <a:lvl1pPr>
              <a:lnSpc>
                <a:spcPct val="100000"/>
              </a:lnSpc>
              <a:defRPr sz="3600"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36 </a:t>
            </a:r>
            <a:r>
              <a:rPr lang="en-US" b="1" cap="non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</a:t>
            </a: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b="1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Untertitel 10"/>
          <p:cNvSpPr>
            <a:spLocks noGrp="1"/>
          </p:cNvSpPr>
          <p:nvPr>
            <p:ph type="subTitle" idx="1" hasCustomPrompt="1"/>
          </p:nvPr>
        </p:nvSpPr>
        <p:spPr>
          <a:xfrm>
            <a:off x="683568" y="4167204"/>
            <a:ext cx="7847998" cy="856175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Subtitle for additional info in 20pt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8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,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8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32048" y="1268760"/>
            <a:ext cx="8279168" cy="5041553"/>
          </a:xfrm>
          <a:prstGeom prst="rect">
            <a:avLst/>
          </a:prstGeom>
        </p:spPr>
        <p:txBody>
          <a:bodyPr lIns="0" rIns="0"/>
          <a:lstStyle>
            <a:lvl1pPr marL="0" indent="0">
              <a:buFont typeface="Arial"/>
              <a:buNone/>
              <a:defRPr baseline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Place big image in this frame via drag and drop</a:t>
            </a:r>
            <a:endParaRPr lang="en-US" dirty="0"/>
          </a:p>
        </p:txBody>
      </p:sp>
      <p:sp>
        <p:nvSpPr>
          <p:cNvPr id="29" name="Rechteck 28"/>
          <p:cNvSpPr/>
          <p:nvPr userDrawn="1"/>
        </p:nvSpPr>
        <p:spPr>
          <a:xfrm>
            <a:off x="1730963" y="1536700"/>
            <a:ext cx="6879458" cy="17843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</a:rPr>
              <a:t>#</a:t>
            </a:r>
            <a:endParaRPr lang="en-US" dirty="0">
              <a:latin typeface="Arial"/>
            </a:endParaRPr>
          </a:p>
        </p:txBody>
      </p: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2330467" y="1735831"/>
            <a:ext cx="6057327" cy="136207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>
              <a:defRPr sz="3000" b="1" cap="all"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40pt</a:t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dirty="0"/>
          </a:p>
        </p:txBody>
      </p:sp>
      <p:pic>
        <p:nvPicPr>
          <p:cNvPr id="32" name="Bild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553" y="1775846"/>
            <a:ext cx="368865" cy="478372"/>
          </a:xfrm>
          <a:prstGeom prst="rect">
            <a:avLst/>
          </a:prstGeom>
        </p:spPr>
      </p:pic>
      <p:sp>
        <p:nvSpPr>
          <p:cNvPr id="33" name="Rechteck 32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Bild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35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36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373052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23" y="2955367"/>
            <a:ext cx="368865" cy="478372"/>
          </a:xfrm>
          <a:prstGeom prst="rect">
            <a:avLst/>
          </a:prstGeom>
        </p:spPr>
      </p:pic>
      <p:sp>
        <p:nvSpPr>
          <p:cNvPr id="7" name="Titelplatzhalter 1"/>
          <p:cNvSpPr txBox="1">
            <a:spLocks/>
          </p:cNvSpPr>
          <p:nvPr userDrawn="1"/>
        </p:nvSpPr>
        <p:spPr>
          <a:xfrm>
            <a:off x="731034" y="2907300"/>
            <a:ext cx="81133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000" b="1" dirty="0" smtClean="0">
                <a:latin typeface="Verdana"/>
                <a:cs typeface="Verdana"/>
              </a:rPr>
              <a:t>Thanks for</a:t>
            </a:r>
            <a:br>
              <a:rPr lang="en-US" sz="4000" b="1" dirty="0" smtClean="0">
                <a:latin typeface="Verdana"/>
                <a:cs typeface="Verdana"/>
              </a:rPr>
            </a:br>
            <a:r>
              <a:rPr lang="en-US" sz="4000" b="1" dirty="0" smtClean="0">
                <a:latin typeface="Verdana"/>
                <a:cs typeface="Verdana"/>
              </a:rPr>
              <a:t>your attention</a:t>
            </a:r>
            <a:endParaRPr lang="en-US" sz="4000" b="1" dirty="0">
              <a:latin typeface="Verdana"/>
              <a:cs typeface="Verdana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5625631"/>
            <a:ext cx="9144000" cy="123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15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 userDrawn="1"/>
        </p:nvGrpSpPr>
        <p:grpSpPr>
          <a:xfrm>
            <a:off x="-3176" y="0"/>
            <a:ext cx="9143999" cy="692043"/>
            <a:chOff x="1" y="0"/>
            <a:chExt cx="9143999" cy="692043"/>
          </a:xfrm>
        </p:grpSpPr>
        <p:sp>
          <p:nvSpPr>
            <p:cNvPr id="9" name="Rechteck 8"/>
            <p:cNvSpPr/>
            <p:nvPr userDrawn="1"/>
          </p:nvSpPr>
          <p:spPr>
            <a:xfrm>
              <a:off x="1" y="0"/>
              <a:ext cx="9143999" cy="69204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/>
              </a:endParaRPr>
            </a:p>
          </p:txBody>
        </p:sp>
        <p:pic>
          <p:nvPicPr>
            <p:cNvPr id="10" name="Bild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0463" y="122780"/>
              <a:ext cx="3128235" cy="513433"/>
            </a:xfrm>
            <a:prstGeom prst="rect">
              <a:avLst/>
            </a:prstGeom>
          </p:spPr>
        </p:pic>
      </p:grp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23" y="815752"/>
            <a:ext cx="368865" cy="478372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 userDrawn="1"/>
        </p:nvSpPr>
        <p:spPr>
          <a:xfrm>
            <a:off x="685801" y="842392"/>
            <a:ext cx="7847999" cy="1506488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Together</a:t>
            </a:r>
          </a:p>
          <a:p>
            <a:pPr>
              <a:lnSpc>
                <a:spcPct val="70000"/>
              </a:lnSpc>
            </a:pPr>
            <a:r>
              <a:rPr lang="en-US" sz="4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same course</a:t>
            </a:r>
            <a:endParaRPr lang="en-US" sz="40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3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chart_for othe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2"/>
          <p:cNvSpPr>
            <a:spLocks noGrp="1"/>
          </p:cNvSpPr>
          <p:nvPr>
            <p:ph idx="10" hasCustomPrompt="1"/>
          </p:nvPr>
        </p:nvSpPr>
        <p:spPr>
          <a:xfrm>
            <a:off x="-1" y="725850"/>
            <a:ext cx="9140824" cy="6132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Place background picture here.</a:t>
            </a:r>
          </a:p>
        </p:txBody>
      </p:sp>
      <p:pic>
        <p:nvPicPr>
          <p:cNvPr id="46" name="Bild 45" descr="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4293096"/>
            <a:ext cx="8918017" cy="2448272"/>
          </a:xfrm>
          <a:prstGeom prst="rect">
            <a:avLst/>
          </a:prstGeom>
        </p:spPr>
      </p:pic>
      <p:grpSp>
        <p:nvGrpSpPr>
          <p:cNvPr id="36" name="Gruppierung 35"/>
          <p:cNvGrpSpPr/>
          <p:nvPr userDrawn="1"/>
        </p:nvGrpSpPr>
        <p:grpSpPr>
          <a:xfrm>
            <a:off x="-3176" y="0"/>
            <a:ext cx="9143999" cy="692043"/>
            <a:chOff x="1" y="0"/>
            <a:chExt cx="9143999" cy="692043"/>
          </a:xfrm>
        </p:grpSpPr>
        <p:sp>
          <p:nvSpPr>
            <p:cNvPr id="37" name="Rechteck 36"/>
            <p:cNvSpPr/>
            <p:nvPr userDrawn="1"/>
          </p:nvSpPr>
          <p:spPr>
            <a:xfrm>
              <a:off x="1" y="0"/>
              <a:ext cx="9143999" cy="69204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/>
              </a:endParaRPr>
            </a:p>
          </p:txBody>
        </p:sp>
        <p:pic>
          <p:nvPicPr>
            <p:cNvPr id="38" name="Bild 3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0463" y="122780"/>
              <a:ext cx="3128235" cy="51343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1" name="Titel 9"/>
          <p:cNvSpPr>
            <a:spLocks noGrp="1"/>
          </p:cNvSpPr>
          <p:nvPr>
            <p:ph type="ctrTitle" hasCustomPrompt="1"/>
          </p:nvPr>
        </p:nvSpPr>
        <p:spPr>
          <a:xfrm>
            <a:off x="685801" y="4483436"/>
            <a:ext cx="7847999" cy="109032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40pt</a:t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b="1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Untertitel 10"/>
          <p:cNvSpPr>
            <a:spLocks noGrp="1"/>
          </p:cNvSpPr>
          <p:nvPr>
            <p:ph type="subTitle" idx="1"/>
          </p:nvPr>
        </p:nvSpPr>
        <p:spPr>
          <a:xfrm>
            <a:off x="685802" y="5581680"/>
            <a:ext cx="7847998" cy="856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B7C7E"/>
                </a:solidFill>
              </a:defRPr>
            </a:lvl1pPr>
          </a:lstStyle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Subtitle for additional info in 20pt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4" name="Bild 4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23" y="4493639"/>
            <a:ext cx="368865" cy="4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0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752432" y="2016894"/>
            <a:ext cx="3959520" cy="3428330"/>
          </a:xfrm>
          <a:prstGeom prst="rect">
            <a:avLst/>
          </a:prstGeom>
        </p:spPr>
        <p:txBody>
          <a:bodyPr>
            <a:normAutofit/>
          </a:bodyPr>
          <a:lstStyle>
            <a:lvl1pPr marL="804863" indent="-804863">
              <a:lnSpc>
                <a:spcPct val="250000"/>
              </a:lnSpc>
              <a:spcBef>
                <a:spcPts val="0"/>
              </a:spcBef>
              <a:buClr>
                <a:srgbClr val="7B7C7E"/>
              </a:buClr>
              <a:buSzPct val="300000"/>
              <a:buFont typeface="Wingdings" charset="2"/>
              <a:buAutoNum type="arabicPlain" startAt="6"/>
              <a:defRPr sz="1400" baseline="0"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Topic six</a:t>
            </a:r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32048" y="2016894"/>
            <a:ext cx="3779912" cy="3428330"/>
          </a:xfrm>
          <a:prstGeom prst="rect">
            <a:avLst/>
          </a:prstGeom>
        </p:spPr>
        <p:txBody>
          <a:bodyPr>
            <a:normAutofit/>
          </a:bodyPr>
          <a:lstStyle>
            <a:lvl1pPr marL="804863" indent="-804863">
              <a:lnSpc>
                <a:spcPct val="250000"/>
              </a:lnSpc>
              <a:spcBef>
                <a:spcPts val="0"/>
              </a:spcBef>
              <a:buClr>
                <a:srgbClr val="7B7C7E"/>
              </a:buClr>
              <a:buSzPct val="300000"/>
              <a:buFont typeface="Wingdings" charset="2"/>
              <a:buAutoNum type="arabicPlain"/>
              <a:defRPr sz="1400" baseline="0"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Topic one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Agenda Slide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1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45" name="Textplatzhalt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32049" y="1918160"/>
            <a:ext cx="8279902" cy="4247144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3"/>
              </a:buBlip>
              <a:defRPr/>
            </a:lvl1pPr>
            <a:lvl2pPr marL="358775" indent="-179388">
              <a:buSzPct val="10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33388" y="1124744"/>
            <a:ext cx="8278812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351435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ou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32050" y="1270088"/>
            <a:ext cx="8279902" cy="4895216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28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29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329302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platzhalt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432050" y="1916832"/>
            <a:ext cx="4038350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4" name="Rechteck 43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Bild 4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46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47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4667250" y="1124744"/>
            <a:ext cx="4048256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433388" y="1124744"/>
            <a:ext cx="4048256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  <p:sp>
        <p:nvSpPr>
          <p:cNvPr id="13" name="Textplatzhalt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4673850" y="1916832"/>
            <a:ext cx="4038350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</p:spTree>
    <p:extLst>
      <p:ext uri="{BB962C8B-B14F-4D97-AF65-F5344CB8AC3E}">
        <p14:creationId xmlns:p14="http://schemas.microsoft.com/office/powerpoint/2010/main" val="3995764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1" name="Textplatzhalt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432048" y="1916832"/>
            <a:ext cx="2635029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48" name="Rechteck 47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Bild 4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50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51" name="Textplatzhalt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3241296" y="1124744"/>
            <a:ext cx="263632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433388" y="1124744"/>
            <a:ext cx="263087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058618" y="1124744"/>
            <a:ext cx="2653581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15" name="Textplatzhalter 18"/>
          <p:cNvSpPr>
            <a:spLocks noGrp="1"/>
          </p:cNvSpPr>
          <p:nvPr>
            <p:ph type="body" sz="quarter" idx="36" hasCustomPrompt="1"/>
          </p:nvPr>
        </p:nvSpPr>
        <p:spPr>
          <a:xfrm>
            <a:off x="3234514" y="1916832"/>
            <a:ext cx="2635029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6070848" y="1947863"/>
            <a:ext cx="2635029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</p:spTree>
    <p:extLst>
      <p:ext uri="{BB962C8B-B14F-4D97-AF65-F5344CB8AC3E}">
        <p14:creationId xmlns:p14="http://schemas.microsoft.com/office/powerpoint/2010/main" val="4269943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32048" y="1916887"/>
            <a:ext cx="4002087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709129" y="1916887"/>
            <a:ext cx="4002087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32048" y="4165086"/>
            <a:ext cx="4002087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709129" y="4165086"/>
            <a:ext cx="4002087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6" name="Rechteck 35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Bild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38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39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33388" y="1124744"/>
            <a:ext cx="8278812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227050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752432" y="2016894"/>
            <a:ext cx="3959520" cy="3428330"/>
          </a:xfrm>
          <a:prstGeom prst="rect">
            <a:avLst/>
          </a:prstGeom>
        </p:spPr>
        <p:txBody>
          <a:bodyPr>
            <a:normAutofit/>
          </a:bodyPr>
          <a:lstStyle>
            <a:lvl1pPr marL="804863" indent="-804863">
              <a:lnSpc>
                <a:spcPct val="250000"/>
              </a:lnSpc>
              <a:spcBef>
                <a:spcPts val="0"/>
              </a:spcBef>
              <a:buClr>
                <a:srgbClr val="7B7C7E"/>
              </a:buClr>
              <a:buSzPct val="300000"/>
              <a:buFont typeface="Wingdings" charset="2"/>
              <a:buAutoNum type="arabicPlain" startAt="6"/>
              <a:defRPr sz="1400" baseline="0"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Topic six</a:t>
            </a:r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32048" y="2016894"/>
            <a:ext cx="3779912" cy="3428330"/>
          </a:xfrm>
          <a:prstGeom prst="rect">
            <a:avLst/>
          </a:prstGeom>
        </p:spPr>
        <p:txBody>
          <a:bodyPr>
            <a:normAutofit/>
          </a:bodyPr>
          <a:lstStyle>
            <a:lvl1pPr marL="804863" indent="-804863">
              <a:lnSpc>
                <a:spcPct val="250000"/>
              </a:lnSpc>
              <a:spcBef>
                <a:spcPts val="0"/>
              </a:spcBef>
              <a:buClr>
                <a:srgbClr val="7B7C7E"/>
              </a:buClr>
              <a:buSzPct val="300000"/>
              <a:buFont typeface="Wingdings" charset="2"/>
              <a:buAutoNum type="arabicPlain"/>
              <a:defRPr sz="1400" baseline="0"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Topic one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Agenda Slide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1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mall pictur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5014169"/>
            <a:ext cx="4001046" cy="129614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200" b="0" i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/>
            </a:lvl2pPr>
            <a:lvl3pPr marL="358775" indent="0">
              <a:buFont typeface="Arial"/>
              <a:buNone/>
              <a:defRPr/>
            </a:lvl3pPr>
            <a:lvl4pPr marL="538162" indent="0">
              <a:buFont typeface="Arial"/>
              <a:buNone/>
              <a:defRPr/>
            </a:lvl4pPr>
            <a:lvl5pPr marL="71755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Picture caption, Verdana 12pt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9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32048" y="1916887"/>
            <a:ext cx="4002087" cy="3037044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713512" y="1916887"/>
            <a:ext cx="3997704" cy="3037044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1" name="Textplatzhalt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4711508" y="5014169"/>
            <a:ext cx="3999708" cy="129614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200" b="0" i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/>
            </a:lvl2pPr>
            <a:lvl3pPr marL="358775" indent="0">
              <a:buFont typeface="Arial"/>
              <a:buNone/>
              <a:defRPr/>
            </a:lvl3pPr>
            <a:lvl4pPr marL="538162" indent="0">
              <a:buFont typeface="Arial"/>
              <a:buNone/>
              <a:defRPr/>
            </a:lvl4pPr>
            <a:lvl5pPr marL="71755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Picture caption, Verdana 12pt</a:t>
            </a:r>
            <a:endParaRPr lang="en-US" dirty="0"/>
          </a:p>
        </p:txBody>
      </p:sp>
      <p:sp>
        <p:nvSpPr>
          <p:cNvPr id="52" name="Rechteck 51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Bild 5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54" name="Textplatzhalter 25"/>
          <p:cNvSpPr>
            <a:spLocks noGrp="1"/>
          </p:cNvSpPr>
          <p:nvPr>
            <p:ph type="body" sz="quarter" idx="33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55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33388" y="1124744"/>
            <a:ext cx="8278812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3634936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, Headlin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32048" y="1268760"/>
            <a:ext cx="8279168" cy="5041553"/>
          </a:xfrm>
          <a:prstGeom prst="rect">
            <a:avLst/>
          </a:prstGeom>
        </p:spPr>
        <p:txBody>
          <a:bodyPr lIns="0" rIns="0"/>
          <a:lstStyle>
            <a:lvl1pPr marL="0" indent="0">
              <a:buFont typeface="Arial"/>
              <a:buNone/>
              <a:defRPr baseline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Place big image in this frame via drag and drop</a:t>
            </a:r>
            <a:endParaRPr lang="en-US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1730963" y="1536700"/>
            <a:ext cx="6879458" cy="3260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</a:rPr>
              <a:t>#</a:t>
            </a:r>
            <a:endParaRPr lang="en-US" dirty="0">
              <a:latin typeface="Arial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330467" y="1735831"/>
            <a:ext cx="6057327" cy="136207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>
              <a:defRPr sz="3000" b="1" cap="all"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40pt</a:t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330469" y="3097907"/>
            <a:ext cx="6057956" cy="1483222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buNone/>
              <a:defRPr sz="1400" b="0" i="0" baseline="0">
                <a:solidFill>
                  <a:srgbClr val="4B4B4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Place copy here, Verdana 14 pt.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553" y="1775846"/>
            <a:ext cx="368865" cy="478372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27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2451984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,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8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32048" y="1268760"/>
            <a:ext cx="8279168" cy="5041553"/>
          </a:xfrm>
          <a:prstGeom prst="rect">
            <a:avLst/>
          </a:prstGeom>
        </p:spPr>
        <p:txBody>
          <a:bodyPr lIns="0" rIns="0"/>
          <a:lstStyle>
            <a:lvl1pPr marL="0" indent="0">
              <a:buFont typeface="Arial"/>
              <a:buNone/>
              <a:defRPr baseline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Place big image in this frame via drag and drop</a:t>
            </a:r>
            <a:endParaRPr lang="en-US" dirty="0"/>
          </a:p>
        </p:txBody>
      </p:sp>
      <p:sp>
        <p:nvSpPr>
          <p:cNvPr id="29" name="Rechteck 28"/>
          <p:cNvSpPr/>
          <p:nvPr userDrawn="1"/>
        </p:nvSpPr>
        <p:spPr>
          <a:xfrm>
            <a:off x="1730963" y="1536700"/>
            <a:ext cx="6879458" cy="17843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</a:rPr>
              <a:t>#</a:t>
            </a:r>
            <a:endParaRPr lang="en-US" dirty="0">
              <a:latin typeface="Arial"/>
            </a:endParaRPr>
          </a:p>
        </p:txBody>
      </p: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2330467" y="1735831"/>
            <a:ext cx="6057327" cy="136207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>
              <a:defRPr sz="3000" b="1" cap="all"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40pt</a:t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dirty="0"/>
          </a:p>
        </p:txBody>
      </p:sp>
      <p:pic>
        <p:nvPicPr>
          <p:cNvPr id="32" name="Bild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553" y="1775846"/>
            <a:ext cx="368865" cy="478372"/>
          </a:xfrm>
          <a:prstGeom prst="rect">
            <a:avLst/>
          </a:prstGeom>
        </p:spPr>
      </p:pic>
      <p:sp>
        <p:nvSpPr>
          <p:cNvPr id="33" name="Rechteck 32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Bild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35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36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3730522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23" y="2955367"/>
            <a:ext cx="368865" cy="478372"/>
          </a:xfrm>
          <a:prstGeom prst="rect">
            <a:avLst/>
          </a:prstGeom>
        </p:spPr>
      </p:pic>
      <p:sp>
        <p:nvSpPr>
          <p:cNvPr id="7" name="Titelplatzhalter 1"/>
          <p:cNvSpPr txBox="1">
            <a:spLocks/>
          </p:cNvSpPr>
          <p:nvPr userDrawn="1"/>
        </p:nvSpPr>
        <p:spPr>
          <a:xfrm>
            <a:off x="731034" y="2907300"/>
            <a:ext cx="81133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000" b="1" dirty="0" smtClean="0">
                <a:latin typeface="Verdana"/>
                <a:cs typeface="Verdana"/>
              </a:rPr>
              <a:t>Thanks for</a:t>
            </a:r>
            <a:br>
              <a:rPr lang="en-US" sz="4000" b="1" dirty="0" smtClean="0">
                <a:latin typeface="Verdana"/>
                <a:cs typeface="Verdana"/>
              </a:rPr>
            </a:br>
            <a:r>
              <a:rPr lang="en-US" sz="4000" b="1" dirty="0" smtClean="0">
                <a:latin typeface="Verdana"/>
                <a:cs typeface="Verdana"/>
              </a:rPr>
              <a:t>your attention</a:t>
            </a:r>
            <a:endParaRPr lang="en-US" sz="4000" b="1" dirty="0">
              <a:latin typeface="Verdana"/>
              <a:cs typeface="Verdana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5625631"/>
            <a:ext cx="9144000" cy="123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15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 userDrawn="1"/>
        </p:nvGrpSpPr>
        <p:grpSpPr>
          <a:xfrm>
            <a:off x="-3176" y="0"/>
            <a:ext cx="9143999" cy="692043"/>
            <a:chOff x="1" y="0"/>
            <a:chExt cx="9143999" cy="692043"/>
          </a:xfrm>
        </p:grpSpPr>
        <p:sp>
          <p:nvSpPr>
            <p:cNvPr id="9" name="Rechteck 8"/>
            <p:cNvSpPr/>
            <p:nvPr userDrawn="1"/>
          </p:nvSpPr>
          <p:spPr>
            <a:xfrm>
              <a:off x="1" y="0"/>
              <a:ext cx="9143999" cy="69204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/>
              </a:endParaRPr>
            </a:p>
          </p:txBody>
        </p:sp>
        <p:pic>
          <p:nvPicPr>
            <p:cNvPr id="10" name="Bild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0463" y="122780"/>
              <a:ext cx="3128235" cy="513433"/>
            </a:xfrm>
            <a:prstGeom prst="rect">
              <a:avLst/>
            </a:prstGeom>
          </p:spPr>
        </p:pic>
      </p:grp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23" y="815752"/>
            <a:ext cx="368865" cy="478372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 userDrawn="1"/>
        </p:nvSpPr>
        <p:spPr>
          <a:xfrm>
            <a:off x="685801" y="2348880"/>
            <a:ext cx="3551199" cy="3960440"/>
          </a:xfrm>
          <a:prstGeom prst="rect">
            <a:avLst/>
          </a:prstGeom>
        </p:spPr>
        <p:txBody>
          <a:bodyPr vert="horz" lIns="9000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Nordex SE</a:t>
            </a: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Langenhorner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Chaussee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600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22419 Hamburg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Germany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		+49-40-30030-1000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Fax:		+49-40-30030-1333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	info@nordex-online.com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Web:	www.nordex-online.com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Acciona Windpower</a:t>
            </a: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Polígono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Industrial</a:t>
            </a: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Barásoain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parcela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31395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Barásoain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Navarra, Spain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		+34-948-720535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Fax:		+34-948-720531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	infowindpower@acciona.com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Web:		www.acciona-windpower.com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6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 userDrawn="1"/>
        </p:nvSpPr>
        <p:spPr>
          <a:xfrm>
            <a:off x="685801" y="842392"/>
            <a:ext cx="7847999" cy="1506488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Together</a:t>
            </a:r>
          </a:p>
          <a:p>
            <a:pPr>
              <a:lnSpc>
                <a:spcPct val="70000"/>
              </a:lnSpc>
            </a:pPr>
            <a:r>
              <a:rPr lang="en-US" sz="4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same course</a:t>
            </a:r>
            <a:endParaRPr lang="en-US" sz="40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3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chart_for othe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2"/>
          <p:cNvSpPr>
            <a:spLocks noGrp="1"/>
          </p:cNvSpPr>
          <p:nvPr>
            <p:ph idx="10" hasCustomPrompt="1"/>
          </p:nvPr>
        </p:nvSpPr>
        <p:spPr>
          <a:xfrm>
            <a:off x="-1" y="725850"/>
            <a:ext cx="9140824" cy="6132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Place background picture here.</a:t>
            </a:r>
          </a:p>
        </p:txBody>
      </p:sp>
      <p:pic>
        <p:nvPicPr>
          <p:cNvPr id="46" name="Bild 45" descr="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4293096"/>
            <a:ext cx="8918017" cy="2448272"/>
          </a:xfrm>
          <a:prstGeom prst="rect">
            <a:avLst/>
          </a:prstGeom>
        </p:spPr>
      </p:pic>
      <p:grpSp>
        <p:nvGrpSpPr>
          <p:cNvPr id="36" name="Gruppierung 35"/>
          <p:cNvGrpSpPr/>
          <p:nvPr userDrawn="1"/>
        </p:nvGrpSpPr>
        <p:grpSpPr>
          <a:xfrm>
            <a:off x="-3176" y="0"/>
            <a:ext cx="9143999" cy="692043"/>
            <a:chOff x="1" y="0"/>
            <a:chExt cx="9143999" cy="692043"/>
          </a:xfrm>
        </p:grpSpPr>
        <p:sp>
          <p:nvSpPr>
            <p:cNvPr id="37" name="Rechteck 36"/>
            <p:cNvSpPr/>
            <p:nvPr userDrawn="1"/>
          </p:nvSpPr>
          <p:spPr>
            <a:xfrm>
              <a:off x="1" y="0"/>
              <a:ext cx="9143999" cy="69204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/>
              </a:endParaRPr>
            </a:p>
          </p:txBody>
        </p:sp>
        <p:pic>
          <p:nvPicPr>
            <p:cNvPr id="38" name="Bild 3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0463" y="122780"/>
              <a:ext cx="3128235" cy="51343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1" name="Titel 9"/>
          <p:cNvSpPr>
            <a:spLocks noGrp="1"/>
          </p:cNvSpPr>
          <p:nvPr>
            <p:ph type="ctrTitle" hasCustomPrompt="1"/>
          </p:nvPr>
        </p:nvSpPr>
        <p:spPr>
          <a:xfrm>
            <a:off x="685801" y="4483436"/>
            <a:ext cx="7847999" cy="109032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40pt</a:t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b="1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Untertitel 10"/>
          <p:cNvSpPr>
            <a:spLocks noGrp="1"/>
          </p:cNvSpPr>
          <p:nvPr>
            <p:ph type="subTitle" idx="1"/>
          </p:nvPr>
        </p:nvSpPr>
        <p:spPr>
          <a:xfrm>
            <a:off x="685802" y="5581680"/>
            <a:ext cx="7847998" cy="856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B7C7E"/>
                </a:solidFill>
              </a:defRPr>
            </a:lvl1pPr>
          </a:lstStyle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Subtitle for additional info in 20pt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4" name="Bild 4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23" y="4493639"/>
            <a:ext cx="368865" cy="4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752432" y="2016894"/>
            <a:ext cx="3959520" cy="3428330"/>
          </a:xfrm>
          <a:prstGeom prst="rect">
            <a:avLst/>
          </a:prstGeom>
        </p:spPr>
        <p:txBody>
          <a:bodyPr>
            <a:normAutofit/>
          </a:bodyPr>
          <a:lstStyle>
            <a:lvl1pPr marL="804863" indent="-804863">
              <a:lnSpc>
                <a:spcPct val="250000"/>
              </a:lnSpc>
              <a:spcBef>
                <a:spcPts val="0"/>
              </a:spcBef>
              <a:buClr>
                <a:srgbClr val="7B7C7E"/>
              </a:buClr>
              <a:buSzPct val="300000"/>
              <a:buFont typeface="Wingdings" charset="2"/>
              <a:buAutoNum type="arabicPlain" startAt="6"/>
              <a:defRPr sz="1400" baseline="0"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Topic six</a:t>
            </a:r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32048" y="2016894"/>
            <a:ext cx="3779912" cy="3428330"/>
          </a:xfrm>
          <a:prstGeom prst="rect">
            <a:avLst/>
          </a:prstGeom>
        </p:spPr>
        <p:txBody>
          <a:bodyPr>
            <a:normAutofit/>
          </a:bodyPr>
          <a:lstStyle>
            <a:lvl1pPr marL="804863" indent="-804863">
              <a:lnSpc>
                <a:spcPct val="250000"/>
              </a:lnSpc>
              <a:spcBef>
                <a:spcPts val="0"/>
              </a:spcBef>
              <a:buClr>
                <a:srgbClr val="7B7C7E"/>
              </a:buClr>
              <a:buSzPct val="300000"/>
              <a:buFont typeface="Wingdings" charset="2"/>
              <a:buAutoNum type="arabicPlain"/>
              <a:defRPr sz="1400" baseline="0"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Topic one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Agenda Slide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9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45" name="Textplatzhalt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32049" y="1918160"/>
            <a:ext cx="8279902" cy="4247144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3"/>
              </a:buBlip>
              <a:defRPr/>
            </a:lvl1pPr>
            <a:lvl2pPr marL="358775" indent="-179388">
              <a:buSzPct val="10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33388" y="1124744"/>
            <a:ext cx="8278812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230472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ou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32050" y="1270088"/>
            <a:ext cx="8279902" cy="4895216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28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29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2092530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platzhalt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432050" y="1916832"/>
            <a:ext cx="4038350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4" name="Rechteck 43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Bild 4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46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47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4667250" y="1124744"/>
            <a:ext cx="4048256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433388" y="1124744"/>
            <a:ext cx="4048256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  <p:sp>
        <p:nvSpPr>
          <p:cNvPr id="13" name="Textplatzhalt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4673850" y="1916832"/>
            <a:ext cx="4038350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</p:spTree>
    <p:extLst>
      <p:ext uri="{BB962C8B-B14F-4D97-AF65-F5344CB8AC3E}">
        <p14:creationId xmlns:p14="http://schemas.microsoft.com/office/powerpoint/2010/main" val="315204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45" name="Textplatzhalt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32049" y="1918160"/>
            <a:ext cx="8279902" cy="4247144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Tx/>
              <a:buFontTx/>
              <a:buBlip>
                <a:blip r:embed="rId3"/>
              </a:buBlip>
              <a:defRPr/>
            </a:lvl1pPr>
            <a:lvl2pPr marL="358775" indent="-179388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33388" y="1124744"/>
            <a:ext cx="8278812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351435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1" name="Textplatzhalt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432048" y="1916832"/>
            <a:ext cx="2635029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48" name="Rechteck 47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Bild 4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50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51" name="Textplatzhalt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3241296" y="1124744"/>
            <a:ext cx="263632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433388" y="1124744"/>
            <a:ext cx="263087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058618" y="1124744"/>
            <a:ext cx="2653581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15" name="Textplatzhalter 18"/>
          <p:cNvSpPr>
            <a:spLocks noGrp="1"/>
          </p:cNvSpPr>
          <p:nvPr>
            <p:ph type="body" sz="quarter" idx="36" hasCustomPrompt="1"/>
          </p:nvPr>
        </p:nvSpPr>
        <p:spPr>
          <a:xfrm>
            <a:off x="3259914" y="1916832"/>
            <a:ext cx="2635029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6070848" y="1916832"/>
            <a:ext cx="2635029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</p:spTree>
    <p:extLst>
      <p:ext uri="{BB962C8B-B14F-4D97-AF65-F5344CB8AC3E}">
        <p14:creationId xmlns:p14="http://schemas.microsoft.com/office/powerpoint/2010/main" val="494386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32048" y="1916887"/>
            <a:ext cx="4002087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709129" y="1916887"/>
            <a:ext cx="4002087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32048" y="4165086"/>
            <a:ext cx="4002087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709129" y="4165086"/>
            <a:ext cx="4002087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6" name="Rechteck 35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Bild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38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39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33388" y="1124744"/>
            <a:ext cx="8278812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2110813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mall pictur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5014169"/>
            <a:ext cx="4001046" cy="129614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200" b="0" i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/>
            </a:lvl2pPr>
            <a:lvl3pPr marL="358775" indent="0">
              <a:buFont typeface="Arial"/>
              <a:buNone/>
              <a:defRPr/>
            </a:lvl3pPr>
            <a:lvl4pPr marL="538162" indent="0">
              <a:buFont typeface="Arial"/>
              <a:buNone/>
              <a:defRPr/>
            </a:lvl4pPr>
            <a:lvl5pPr marL="71755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Picture caption, Verdana 12pt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9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32048" y="1916887"/>
            <a:ext cx="4002087" cy="3037044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713512" y="1916887"/>
            <a:ext cx="3997704" cy="3037044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1" name="Textplatzhalt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4711508" y="5014169"/>
            <a:ext cx="3999708" cy="129614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200" b="0" i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/>
            </a:lvl2pPr>
            <a:lvl3pPr marL="358775" indent="0">
              <a:buFont typeface="Arial"/>
              <a:buNone/>
              <a:defRPr/>
            </a:lvl3pPr>
            <a:lvl4pPr marL="538162" indent="0">
              <a:buFont typeface="Arial"/>
              <a:buNone/>
              <a:defRPr/>
            </a:lvl4pPr>
            <a:lvl5pPr marL="71755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Picture caption, Verdana 12pt</a:t>
            </a:r>
            <a:endParaRPr lang="en-US" dirty="0"/>
          </a:p>
        </p:txBody>
      </p:sp>
      <p:sp>
        <p:nvSpPr>
          <p:cNvPr id="52" name="Rechteck 51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Bild 5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54" name="Textplatzhalter 25"/>
          <p:cNvSpPr>
            <a:spLocks noGrp="1"/>
          </p:cNvSpPr>
          <p:nvPr>
            <p:ph type="body" sz="quarter" idx="33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55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33388" y="1124744"/>
            <a:ext cx="8278812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1075227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, Headlin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32048" y="1268760"/>
            <a:ext cx="8279168" cy="5041553"/>
          </a:xfrm>
          <a:prstGeom prst="rect">
            <a:avLst/>
          </a:prstGeom>
        </p:spPr>
        <p:txBody>
          <a:bodyPr lIns="0" rIns="0"/>
          <a:lstStyle>
            <a:lvl1pPr marL="0" indent="0">
              <a:buFont typeface="Arial"/>
              <a:buNone/>
              <a:defRPr baseline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Place big image in this frame via drag and drop</a:t>
            </a:r>
            <a:endParaRPr lang="en-US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1730963" y="1536700"/>
            <a:ext cx="6879458" cy="3260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</a:rPr>
              <a:t>#</a:t>
            </a:r>
            <a:endParaRPr lang="en-US" dirty="0">
              <a:latin typeface="Arial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330467" y="1735831"/>
            <a:ext cx="6057327" cy="136207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>
              <a:defRPr sz="3000" b="1" cap="all"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40pt</a:t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330469" y="3097907"/>
            <a:ext cx="6057956" cy="1483222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buNone/>
              <a:defRPr sz="1400" b="0" i="0" baseline="0">
                <a:solidFill>
                  <a:srgbClr val="4B4B4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Place copy here, Verdana 14 pt.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553" y="1775846"/>
            <a:ext cx="368865" cy="478372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27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3267504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,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8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32048" y="1268760"/>
            <a:ext cx="8279168" cy="5041553"/>
          </a:xfrm>
          <a:prstGeom prst="rect">
            <a:avLst/>
          </a:prstGeom>
        </p:spPr>
        <p:txBody>
          <a:bodyPr lIns="0" rIns="0"/>
          <a:lstStyle>
            <a:lvl1pPr marL="0" indent="0">
              <a:buFont typeface="Arial"/>
              <a:buNone/>
              <a:defRPr baseline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Place big image in this frame via drag and drop</a:t>
            </a:r>
            <a:endParaRPr lang="en-US" dirty="0"/>
          </a:p>
        </p:txBody>
      </p:sp>
      <p:sp>
        <p:nvSpPr>
          <p:cNvPr id="29" name="Rechteck 28"/>
          <p:cNvSpPr/>
          <p:nvPr userDrawn="1"/>
        </p:nvSpPr>
        <p:spPr>
          <a:xfrm>
            <a:off x="1730963" y="1536700"/>
            <a:ext cx="6879458" cy="17843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</a:rPr>
              <a:t>#</a:t>
            </a:r>
            <a:endParaRPr lang="en-US" dirty="0">
              <a:latin typeface="Arial"/>
            </a:endParaRPr>
          </a:p>
        </p:txBody>
      </p:sp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2330467" y="1735831"/>
            <a:ext cx="6057327" cy="136207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>
              <a:defRPr sz="3000" b="1" cap="all"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40pt</a:t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dirty="0"/>
          </a:p>
        </p:txBody>
      </p:sp>
      <p:pic>
        <p:nvPicPr>
          <p:cNvPr id="32" name="Bild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553" y="1775846"/>
            <a:ext cx="368865" cy="478372"/>
          </a:xfrm>
          <a:prstGeom prst="rect">
            <a:avLst/>
          </a:prstGeom>
        </p:spPr>
      </p:pic>
      <p:sp>
        <p:nvSpPr>
          <p:cNvPr id="33" name="Rechteck 32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Bild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35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36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102439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23" y="2955367"/>
            <a:ext cx="368865" cy="478372"/>
          </a:xfrm>
          <a:prstGeom prst="rect">
            <a:avLst/>
          </a:prstGeom>
        </p:spPr>
      </p:pic>
      <p:sp>
        <p:nvSpPr>
          <p:cNvPr id="7" name="Titelplatzhalter 1"/>
          <p:cNvSpPr txBox="1">
            <a:spLocks/>
          </p:cNvSpPr>
          <p:nvPr userDrawn="1"/>
        </p:nvSpPr>
        <p:spPr>
          <a:xfrm>
            <a:off x="731034" y="2907300"/>
            <a:ext cx="81133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000" b="1" dirty="0" smtClean="0">
                <a:latin typeface="Verdana"/>
                <a:cs typeface="Verdana"/>
              </a:rPr>
              <a:t>Thanks for</a:t>
            </a:r>
            <a:br>
              <a:rPr lang="en-US" sz="4000" b="1" dirty="0" smtClean="0">
                <a:latin typeface="Verdana"/>
                <a:cs typeface="Verdana"/>
              </a:rPr>
            </a:br>
            <a:r>
              <a:rPr lang="en-US" sz="4000" b="1" dirty="0" smtClean="0">
                <a:latin typeface="Verdana"/>
                <a:cs typeface="Verdana"/>
              </a:rPr>
              <a:t>your attention</a:t>
            </a:r>
            <a:endParaRPr lang="en-US" sz="4000" b="1" dirty="0">
              <a:latin typeface="Verdana"/>
              <a:cs typeface="Verdana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5625631"/>
            <a:ext cx="9144000" cy="123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94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 userDrawn="1"/>
        </p:nvGrpSpPr>
        <p:grpSpPr>
          <a:xfrm>
            <a:off x="-3176" y="0"/>
            <a:ext cx="9143999" cy="692043"/>
            <a:chOff x="1" y="0"/>
            <a:chExt cx="9143999" cy="692043"/>
          </a:xfrm>
        </p:grpSpPr>
        <p:sp>
          <p:nvSpPr>
            <p:cNvPr id="9" name="Rechteck 8"/>
            <p:cNvSpPr/>
            <p:nvPr userDrawn="1"/>
          </p:nvSpPr>
          <p:spPr>
            <a:xfrm>
              <a:off x="1" y="0"/>
              <a:ext cx="9143999" cy="69204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/>
              </a:endParaRPr>
            </a:p>
          </p:txBody>
        </p:sp>
        <p:pic>
          <p:nvPicPr>
            <p:cNvPr id="10" name="Bild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0463" y="122780"/>
              <a:ext cx="3128235" cy="513433"/>
            </a:xfrm>
            <a:prstGeom prst="rect">
              <a:avLst/>
            </a:prstGeom>
          </p:spPr>
        </p:pic>
      </p:grp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23" y="815752"/>
            <a:ext cx="368865" cy="478372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 userDrawn="1"/>
        </p:nvSpPr>
        <p:spPr>
          <a:xfrm>
            <a:off x="685801" y="2348880"/>
            <a:ext cx="3551199" cy="3960440"/>
          </a:xfrm>
          <a:prstGeom prst="rect">
            <a:avLst/>
          </a:prstGeom>
        </p:spPr>
        <p:txBody>
          <a:bodyPr vert="horz" lIns="9000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Nordex SE</a:t>
            </a: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Langenhorner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Chaussee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600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22419 Hamburg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Germany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		+49-40-30030-1000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Fax:		+49-40-30030-1333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	info@nordex-online.com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Web:	www.nordex-online.com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Acciona Windpower</a:t>
            </a: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Polígono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Industrial</a:t>
            </a: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Barásoain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parcela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31395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Barásoain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Navarra, Spain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		+34-948-720535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Fax:		+34-948-720531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	infowindpower@acciona.com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Web:		www.acciona-windpower.com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6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 userDrawn="1"/>
        </p:nvSpPr>
        <p:spPr>
          <a:xfrm>
            <a:off x="685801" y="842392"/>
            <a:ext cx="7847999" cy="1506488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7550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9388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Together</a:t>
            </a:r>
          </a:p>
          <a:p>
            <a:pPr>
              <a:lnSpc>
                <a:spcPct val="70000"/>
              </a:lnSpc>
            </a:pPr>
            <a:r>
              <a:rPr lang="en-US" sz="4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same course</a:t>
            </a:r>
            <a:endParaRPr lang="en-US" sz="40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1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ou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32050" y="1270088"/>
            <a:ext cx="8279902" cy="4895216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Tx/>
              <a:buFontTx/>
              <a:buBlip>
                <a:blip r:embed="rId2"/>
              </a:buBlip>
              <a:defRPr/>
            </a:lvl1pPr>
            <a:lvl2pPr marL="358775" indent="-179388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28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29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329302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platzhalt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432050" y="1916832"/>
            <a:ext cx="4038350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4" name="Rechteck 43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Bild 4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46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47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4667250" y="1124744"/>
            <a:ext cx="4048256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433388" y="1124744"/>
            <a:ext cx="4048256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  <p:sp>
        <p:nvSpPr>
          <p:cNvPr id="13" name="Textplatzhalt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4673850" y="1916832"/>
            <a:ext cx="4038350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</p:spTree>
    <p:extLst>
      <p:ext uri="{BB962C8B-B14F-4D97-AF65-F5344CB8AC3E}">
        <p14:creationId xmlns:p14="http://schemas.microsoft.com/office/powerpoint/2010/main" val="399576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1" name="Textplatzhalt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432048" y="1916832"/>
            <a:ext cx="2635029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48" name="Rechteck 47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Bild 4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50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51" name="Textplatzhalt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3241296" y="1124744"/>
            <a:ext cx="2636329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433388" y="1124744"/>
            <a:ext cx="263087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058618" y="1124744"/>
            <a:ext cx="2653581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- 14pt bold</a:t>
            </a:r>
          </a:p>
        </p:txBody>
      </p:sp>
      <p:sp>
        <p:nvSpPr>
          <p:cNvPr id="15" name="Textplatzhalter 18"/>
          <p:cNvSpPr>
            <a:spLocks noGrp="1"/>
          </p:cNvSpPr>
          <p:nvPr>
            <p:ph type="body" sz="quarter" idx="36" hasCustomPrompt="1"/>
          </p:nvPr>
        </p:nvSpPr>
        <p:spPr>
          <a:xfrm>
            <a:off x="3242981" y="1916832"/>
            <a:ext cx="2635029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6053914" y="1916832"/>
            <a:ext cx="2635029" cy="4248472"/>
          </a:xfrm>
          <a:prstGeom prst="rect">
            <a:avLst/>
          </a:prstGeom>
        </p:spPr>
        <p:txBody>
          <a:bodyPr lIns="0" rIns="0"/>
          <a:lstStyle>
            <a:lvl1pPr marL="179388" indent="-179388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1pPr>
            <a:lvl2pPr marL="358775" indent="-179388">
              <a:buSzPct val="10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Content, Verdana 14pt</a:t>
            </a:r>
          </a:p>
          <a:p>
            <a:pPr lvl="1"/>
            <a:r>
              <a:rPr lang="en-US" dirty="0" smtClean="0"/>
              <a:t>Content, Verdana 14pt</a:t>
            </a:r>
          </a:p>
        </p:txBody>
      </p:sp>
    </p:spTree>
    <p:extLst>
      <p:ext uri="{BB962C8B-B14F-4D97-AF65-F5344CB8AC3E}">
        <p14:creationId xmlns:p14="http://schemas.microsoft.com/office/powerpoint/2010/main" val="426994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32048" y="1916887"/>
            <a:ext cx="4002087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709129" y="1916887"/>
            <a:ext cx="4002087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32048" y="4165086"/>
            <a:ext cx="4002087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709129" y="4165086"/>
            <a:ext cx="4002087" cy="19485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6" name="Rechteck 35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Bild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38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39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33388" y="1124744"/>
            <a:ext cx="8278812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227050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mall pictur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5014169"/>
            <a:ext cx="4001046" cy="129614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200" b="0" i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/>
            </a:lvl2pPr>
            <a:lvl3pPr marL="358775" indent="0">
              <a:buFont typeface="Arial"/>
              <a:buNone/>
              <a:defRPr/>
            </a:lvl3pPr>
            <a:lvl4pPr marL="538162" indent="0">
              <a:buFont typeface="Arial"/>
              <a:buNone/>
              <a:defRPr/>
            </a:lvl4pPr>
            <a:lvl5pPr marL="71755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Picture caption, Verdana 12pt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9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32048" y="1916887"/>
            <a:ext cx="4002087" cy="3037044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713512" y="1916887"/>
            <a:ext cx="3997704" cy="3037044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buNone/>
              <a:defRPr b="0"/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1" name="Textplatzhalt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4711508" y="5014169"/>
            <a:ext cx="3999708" cy="1296144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1200" b="0" i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/>
            </a:lvl2pPr>
            <a:lvl3pPr marL="358775" indent="0">
              <a:buFont typeface="Arial"/>
              <a:buNone/>
              <a:defRPr/>
            </a:lvl3pPr>
            <a:lvl4pPr marL="538162" indent="0">
              <a:buFont typeface="Arial"/>
              <a:buNone/>
              <a:defRPr/>
            </a:lvl4pPr>
            <a:lvl5pPr marL="71755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Picture caption, Verdana 12pt</a:t>
            </a:r>
            <a:endParaRPr lang="en-US" dirty="0"/>
          </a:p>
        </p:txBody>
      </p:sp>
      <p:sp>
        <p:nvSpPr>
          <p:cNvPr id="52" name="Rechteck 51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Bild 5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54" name="Textplatzhalter 25"/>
          <p:cNvSpPr>
            <a:spLocks noGrp="1"/>
          </p:cNvSpPr>
          <p:nvPr>
            <p:ph type="body" sz="quarter" idx="33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55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33388" y="1124744"/>
            <a:ext cx="8278812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l" rotWithShape="0">
              <a:schemeClr val="tx1">
                <a:alpha val="34000"/>
              </a:schemeClr>
            </a:outerShdw>
          </a:effectLst>
        </p:spPr>
        <p:txBody>
          <a:bodyPr lIns="0" rIns="0" anchor="b">
            <a:noAutofit/>
          </a:bodyPr>
          <a:lstStyle>
            <a:lvl1pPr marL="0" indent="0">
              <a:buFont typeface="Arial"/>
              <a:buNone/>
              <a:defRPr sz="1400" b="1"/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Subtitle describing following content  - 14pt bold, bottom-centered</a:t>
            </a:r>
          </a:p>
        </p:txBody>
      </p:sp>
    </p:spTree>
    <p:extLst>
      <p:ext uri="{BB962C8B-B14F-4D97-AF65-F5344CB8AC3E}">
        <p14:creationId xmlns:p14="http://schemas.microsoft.com/office/powerpoint/2010/main" val="363493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, Headlin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32048" y="1268760"/>
            <a:ext cx="8279168" cy="5041553"/>
          </a:xfrm>
          <a:prstGeom prst="rect">
            <a:avLst/>
          </a:prstGeom>
        </p:spPr>
        <p:txBody>
          <a:bodyPr lIns="0" rIns="0"/>
          <a:lstStyle>
            <a:lvl1pPr marL="0" indent="0">
              <a:buFont typeface="Arial"/>
              <a:buNone/>
              <a:defRPr baseline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Place big image in this frame via drag and drop</a:t>
            </a:r>
            <a:endParaRPr lang="en-US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1730963" y="1536700"/>
            <a:ext cx="6879458" cy="3260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</a:rPr>
              <a:t>#</a:t>
            </a:r>
            <a:endParaRPr lang="en-US" dirty="0">
              <a:latin typeface="Arial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330467" y="1735831"/>
            <a:ext cx="6057327" cy="136207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>
              <a:defRPr sz="3000" b="1" cap="all" baseline="0"/>
            </a:lvl1pPr>
          </a:lstStyle>
          <a:p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title in 40pt</a:t>
            </a:r>
            <a:b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lines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330469" y="3097907"/>
            <a:ext cx="6057956" cy="1483222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buNone/>
              <a:defRPr sz="1400" b="0" i="0" baseline="0">
                <a:solidFill>
                  <a:srgbClr val="4B4B4D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Place copy here, Verdana 14 pt.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553" y="1775846"/>
            <a:ext cx="368865" cy="478372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" y="404664"/>
            <a:ext cx="368865" cy="478372"/>
          </a:xfrm>
          <a:prstGeom prst="rect">
            <a:avLst/>
          </a:prstGeom>
        </p:spPr>
      </p:pic>
      <p:sp>
        <p:nvSpPr>
          <p:cNvPr id="27" name="Textplatzhalt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32048" y="345179"/>
            <a:ext cx="8279904" cy="5817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 typeface="Arial"/>
              <a:buNone/>
              <a:defRPr sz="1800" b="1" baseline="0">
                <a:latin typeface="Verdana"/>
                <a:cs typeface="Verdana"/>
              </a:defRPr>
            </a:lvl1pPr>
            <a:lvl2pPr marL="179387" indent="0">
              <a:buFont typeface="Arial"/>
              <a:buNone/>
              <a:defRPr sz="1800" b="1">
                <a:latin typeface="Verdana"/>
                <a:cs typeface="Verdana"/>
              </a:defRPr>
            </a:lvl2pPr>
            <a:lvl3pPr marL="358775" indent="0">
              <a:buFont typeface="Arial"/>
              <a:buNone/>
              <a:defRPr sz="1800" b="1">
                <a:latin typeface="Verdana"/>
                <a:cs typeface="Verdana"/>
              </a:defRPr>
            </a:lvl3pPr>
            <a:lvl4pPr marL="538162" indent="0">
              <a:buFont typeface="Arial"/>
              <a:buNone/>
              <a:defRPr sz="1800" b="1">
                <a:latin typeface="Verdana"/>
                <a:cs typeface="Verdana"/>
              </a:defRPr>
            </a:lvl4pPr>
            <a:lvl5pPr marL="717550" indent="0">
              <a:buFont typeface="Arial"/>
              <a:buNone/>
              <a:defRPr sz="1800" b="1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Action title, describing the key message of the slide; Verdana bold, 18pt, line spacing 1.0, one or two lines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32048" y="36134"/>
            <a:ext cx="8279903" cy="30904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Arial"/>
              <a:buNone/>
              <a:defRPr sz="1000" b="0">
                <a:solidFill>
                  <a:srgbClr val="7B7C7E"/>
                </a:solidFill>
              </a:defRPr>
            </a:lvl1pPr>
            <a:lvl2pPr marL="179387" indent="0">
              <a:buFont typeface="Arial"/>
              <a:buNone/>
              <a:defRPr sz="1600" b="1"/>
            </a:lvl2pPr>
            <a:lvl3pPr marL="358775" indent="0">
              <a:buFont typeface="Arial"/>
              <a:buNone/>
              <a:defRPr sz="1600" b="1"/>
            </a:lvl3pPr>
            <a:lvl4pPr marL="538162" indent="0">
              <a:buFont typeface="Arial"/>
              <a:buNone/>
              <a:defRPr sz="1600" b="1"/>
            </a:lvl4pPr>
            <a:lvl5pPr marL="717550" indent="0">
              <a:buFont typeface="Arial"/>
              <a:buNone/>
              <a:defRPr sz="1600" b="1"/>
            </a:lvl5pPr>
          </a:lstStyle>
          <a:p>
            <a:pPr lvl="0"/>
            <a:r>
              <a:rPr lang="en-US" dirty="0" smtClean="0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245198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116297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think-cell Slide" r:id="rId16" imgW="216" imgH="216" progId="TCLayout.ActiveDocument.1">
                  <p:embed/>
                </p:oleObj>
              </mc:Choice>
              <mc:Fallback>
                <p:oleObj name="think-cell Slide" r:id="rId1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32048" y="274638"/>
            <a:ext cx="8279904" cy="1143000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432048" y="1600200"/>
            <a:ext cx="8279904" cy="4525963"/>
          </a:xfrm>
          <a:prstGeom prst="rect">
            <a:avLst/>
          </a:prstGeom>
        </p:spPr>
        <p:txBody>
          <a:bodyPr vert="horz" lIns="36000" tIns="45720" rIns="36000" bIns="45720" rtlCol="0">
            <a:norm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08430" y="6495536"/>
            <a:ext cx="1103730" cy="273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6500340"/>
            <a:ext cx="1744145" cy="286287"/>
          </a:xfrm>
          <a:prstGeom prst="rect">
            <a:avLst/>
          </a:prstGeom>
        </p:spPr>
      </p:pic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489564"/>
            <a:ext cx="4176464" cy="279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00" y="6489564"/>
            <a:ext cx="504056" cy="279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8494712" y="5941497"/>
            <a:ext cx="64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1" name="Gruppierung 40"/>
          <p:cNvGrpSpPr/>
          <p:nvPr userDrawn="1"/>
        </p:nvGrpSpPr>
        <p:grpSpPr>
          <a:xfrm>
            <a:off x="428625" y="6443663"/>
            <a:ext cx="8280400" cy="228600"/>
            <a:chOff x="428625" y="6443663"/>
            <a:chExt cx="8280400" cy="228600"/>
          </a:xfrm>
        </p:grpSpPr>
        <p:cxnSp>
          <p:nvCxnSpPr>
            <p:cNvPr id="17" name="Gerade Verbindung 16"/>
            <p:cNvCxnSpPr/>
            <p:nvPr userDrawn="1"/>
          </p:nvCxnSpPr>
          <p:spPr>
            <a:xfrm>
              <a:off x="428625" y="6443663"/>
              <a:ext cx="8280400" cy="0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433758" y="6448612"/>
              <a:ext cx="0" cy="223651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8707438" y="6443664"/>
              <a:ext cx="0" cy="228599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726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1pPr>
      <a:lvl2pPr marL="358775" indent="-179388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2pPr>
      <a:lvl3pPr marL="538163" indent="-179388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717550" indent="-179388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896938" indent="-179388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32048" y="274638"/>
            <a:ext cx="8279904" cy="1143000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/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432048" y="1600200"/>
            <a:ext cx="8279904" cy="4525963"/>
          </a:xfrm>
          <a:prstGeom prst="rect">
            <a:avLst/>
          </a:prstGeom>
        </p:spPr>
        <p:txBody>
          <a:bodyPr vert="horz" lIns="36000" tIns="45720" rIns="36000" bIns="45720" rtlCol="0">
            <a:normAutofit/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08430" y="6495536"/>
            <a:ext cx="1103730" cy="273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6500340"/>
            <a:ext cx="1744145" cy="286287"/>
          </a:xfrm>
          <a:prstGeom prst="rect">
            <a:avLst/>
          </a:prstGeom>
        </p:spPr>
      </p:pic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489564"/>
            <a:ext cx="4176464" cy="279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00" y="6489564"/>
            <a:ext cx="504056" cy="279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8494712" y="5941497"/>
            <a:ext cx="64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uppierung 9"/>
          <p:cNvGrpSpPr/>
          <p:nvPr userDrawn="1"/>
        </p:nvGrpSpPr>
        <p:grpSpPr>
          <a:xfrm>
            <a:off x="428625" y="6443663"/>
            <a:ext cx="8280400" cy="228600"/>
            <a:chOff x="428625" y="6443663"/>
            <a:chExt cx="8280400" cy="228600"/>
          </a:xfrm>
        </p:grpSpPr>
        <p:cxnSp>
          <p:nvCxnSpPr>
            <p:cNvPr id="15" name="Gerade Verbindung 14"/>
            <p:cNvCxnSpPr/>
            <p:nvPr userDrawn="1"/>
          </p:nvCxnSpPr>
          <p:spPr>
            <a:xfrm>
              <a:off x="428625" y="6443663"/>
              <a:ext cx="8280400" cy="0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433758" y="6448612"/>
              <a:ext cx="0" cy="223651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8707438" y="6443664"/>
              <a:ext cx="0" cy="228599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376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1pPr>
      <a:lvl2pPr marL="358775" indent="-179388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2pPr>
      <a:lvl3pPr marL="538163" indent="-179388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717550" indent="-179388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896938" indent="-179388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32048" y="274638"/>
            <a:ext cx="8279904" cy="1143000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/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432048" y="1600200"/>
            <a:ext cx="8279904" cy="4525963"/>
          </a:xfrm>
          <a:prstGeom prst="rect">
            <a:avLst/>
          </a:prstGeom>
        </p:spPr>
        <p:txBody>
          <a:bodyPr vert="horz" lIns="36000" tIns="45720" rIns="36000" bIns="45720" rtlCol="0">
            <a:normAutofit/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08430" y="6495536"/>
            <a:ext cx="1103730" cy="273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6500340"/>
            <a:ext cx="1744145" cy="286287"/>
          </a:xfrm>
          <a:prstGeom prst="rect">
            <a:avLst/>
          </a:prstGeom>
        </p:spPr>
      </p:pic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489564"/>
            <a:ext cx="4176464" cy="279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00" y="6489564"/>
            <a:ext cx="504056" cy="279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792F6BAA-B86A-C849-8600-D0CD8FEFD41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8494712" y="5941497"/>
            <a:ext cx="64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uppierung 9"/>
          <p:cNvGrpSpPr/>
          <p:nvPr userDrawn="1"/>
        </p:nvGrpSpPr>
        <p:grpSpPr>
          <a:xfrm>
            <a:off x="428625" y="6443663"/>
            <a:ext cx="8280400" cy="228600"/>
            <a:chOff x="428625" y="6443663"/>
            <a:chExt cx="8280400" cy="228600"/>
          </a:xfrm>
        </p:grpSpPr>
        <p:cxnSp>
          <p:nvCxnSpPr>
            <p:cNvPr id="15" name="Gerade Verbindung 14"/>
            <p:cNvCxnSpPr/>
            <p:nvPr userDrawn="1"/>
          </p:nvCxnSpPr>
          <p:spPr>
            <a:xfrm>
              <a:off x="428625" y="6443663"/>
              <a:ext cx="8280400" cy="0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433758" y="6448612"/>
              <a:ext cx="0" cy="223651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8707438" y="6443664"/>
              <a:ext cx="0" cy="228599"/>
            </a:xfrm>
            <a:prstGeom prst="line">
              <a:avLst/>
            </a:prstGeom>
            <a:ln w="9525">
              <a:solidFill>
                <a:srgbClr val="00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111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1pPr>
      <a:lvl2pPr marL="358775" indent="-179388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2pPr>
      <a:lvl3pPr marL="538163" indent="-179388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717550" indent="-179388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896938" indent="-179388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Enhanced active power control through dynamic estimation of effective wind speed</a:t>
            </a:r>
            <a:endParaRPr lang="en-US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WindEurope</a:t>
            </a:r>
            <a:r>
              <a:rPr lang="en-US" dirty="0" smtClean="0"/>
              <a:t> Summit 2016, </a:t>
            </a:r>
            <a:r>
              <a:rPr lang="en-US" i="1" dirty="0" smtClean="0"/>
              <a:t>Power conversion</a:t>
            </a:r>
            <a:r>
              <a:rPr lang="en-US" dirty="0" smtClean="0"/>
              <a:t> session, 27</a:t>
            </a:r>
            <a:r>
              <a:rPr lang="en-US" baseline="30000" dirty="0" smtClean="0"/>
              <a:t>th</a:t>
            </a:r>
            <a:r>
              <a:rPr lang="en-US" dirty="0" smtClean="0"/>
              <a:t> September 2016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Salvador E. Boleko-Ribas</a:t>
            </a:r>
          </a:p>
        </p:txBody>
      </p:sp>
    </p:spTree>
    <p:extLst>
      <p:ext uri="{BB962C8B-B14F-4D97-AF65-F5344CB8AC3E}">
        <p14:creationId xmlns:p14="http://schemas.microsoft.com/office/powerpoint/2010/main" val="38021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idor de text 21"/>
          <p:cNvSpPr>
            <a:spLocks noGrp="1"/>
          </p:cNvSpPr>
          <p:nvPr>
            <p:ph type="body" sz="quarter" idx="21"/>
          </p:nvPr>
        </p:nvSpPr>
        <p:spPr>
          <a:xfrm>
            <a:off x="432050" y="1270088"/>
            <a:ext cx="8279902" cy="162000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 control yields: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tracking of the </a:t>
            </a:r>
            <a:r>
              <a:rPr lang="en-GB" sz="1600" dirty="0" smtClean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</a:t>
            </a:r>
            <a:r>
              <a:rPr lang="en-GB" sz="1600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 demand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E.g. from 84.5% to 45.6% for a 50% demand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regulation of the generator angular speed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Reduced downtime of the wind turbine</a:t>
            </a:r>
            <a:endParaRPr lang="en-GB" sz="1600" dirty="0"/>
          </a:p>
        </p:txBody>
      </p:sp>
      <p:sp>
        <p:nvSpPr>
          <p:cNvPr id="2" name="Contenidor de data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Enhanced APC through dynamic estimation of REWS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0" name="Contenidor de text 1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Enhanced APC </a:t>
            </a:r>
            <a:r>
              <a:rPr lang="en-GB" dirty="0" smtClean="0"/>
              <a:t>at </a:t>
            </a:r>
            <a:r>
              <a:rPr lang="en-GB" dirty="0"/>
              <a:t>w</a:t>
            </a:r>
            <a:r>
              <a:rPr lang="en-GB" dirty="0" smtClean="0"/>
              <a:t>ind </a:t>
            </a:r>
            <a:r>
              <a:rPr lang="en-GB" dirty="0"/>
              <a:t>t</a:t>
            </a:r>
            <a:r>
              <a:rPr lang="en-GB" dirty="0" smtClean="0"/>
              <a:t>urbine control </a:t>
            </a:r>
            <a:r>
              <a:rPr lang="en-GB" dirty="0"/>
              <a:t>l</a:t>
            </a:r>
            <a:r>
              <a:rPr lang="en-GB" dirty="0" smtClean="0"/>
              <a:t>evel </a:t>
            </a:r>
            <a:r>
              <a:rPr lang="en-GB" dirty="0"/>
              <a:t>(</a:t>
            </a:r>
            <a:r>
              <a:rPr lang="en-GB" dirty="0" smtClean="0"/>
              <a:t>III)</a:t>
            </a:r>
            <a:endParaRPr lang="en-GB" dirty="0"/>
          </a:p>
        </p:txBody>
      </p:sp>
      <p:sp>
        <p:nvSpPr>
          <p:cNvPr id="21" name="Contenidor de text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892957"/>
            <a:ext cx="4392000" cy="2989305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33" y="2892957"/>
            <a:ext cx="4392000" cy="298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21"/>
          </p:nvPr>
        </p:nvSpPr>
        <p:spPr>
          <a:xfrm>
            <a:off x="432050" y="1080000"/>
            <a:ext cx="8279902" cy="5220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Available active power estimates play a relevant role in the realisation of the APC at wind farm control level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Particularly, they determine the share resulting from the active power dispatch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 devised procedure provides a reliable estimate of the available active power relying 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Online estimation of the free-stream wind speed through the rotor effective wind speed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 smtClean="0"/>
              <a:t>Experimentally validated, it requires a correction at high wind speeds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Realistic aero-servo-elastic simulation of different scenarios defined by environmental conditions and control configuration settings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 procedure allows for characterisation and harmonisation of any control strategies concurrent with the APC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E.g.: Aerodynamic noise reduction, de-rating, etcetera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APC performance can be enhanced at the wind turbine control level by means of feedback control </a:t>
            </a:r>
            <a:r>
              <a:rPr lang="en-GB" dirty="0" smtClean="0"/>
              <a:t>at the wind control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Using by-products of the said online estimation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 smtClean="0"/>
              <a:t>E.g</a:t>
            </a:r>
            <a:r>
              <a:rPr lang="en-GB" dirty="0" smtClean="0"/>
              <a:t>. power coefficient or achieved spinning </a:t>
            </a:r>
            <a:r>
              <a:rPr lang="en-GB" dirty="0" smtClean="0"/>
              <a:t>reserve estimates</a:t>
            </a:r>
            <a:endParaRPr lang="en-GB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Enhanced APC through dynamic estimation of REWS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idor de tex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Lessons learned</a:t>
            </a:r>
            <a:endParaRPr lang="en-GB" dirty="0"/>
          </a:p>
        </p:txBody>
      </p:sp>
      <p:sp>
        <p:nvSpPr>
          <p:cNvPr id="7" name="Contenidor de tex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8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5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Active power </a:t>
            </a:r>
            <a:r>
              <a:rPr lang="en-GB" sz="1600" dirty="0" smtClean="0"/>
              <a:t>control and </a:t>
            </a:r>
            <a:r>
              <a:rPr lang="en-GB" sz="1600" dirty="0" smtClean="0"/>
              <a:t>primary frequency control and the role of the available active </a:t>
            </a:r>
            <a:r>
              <a:rPr lang="en-GB" sz="1600" dirty="0" smtClean="0"/>
              <a:t>power</a:t>
            </a:r>
            <a:endParaRPr lang="en-GB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Estimation of the available active power </a:t>
            </a:r>
            <a:r>
              <a:rPr lang="en-GB" sz="1600" dirty="0" smtClean="0"/>
              <a:t>by means of </a:t>
            </a:r>
            <a:r>
              <a:rPr lang="en-GB" sz="1600" dirty="0"/>
              <a:t>the rotor effective wind </a:t>
            </a:r>
            <a:r>
              <a:rPr lang="en-GB" sz="1600" dirty="0" smtClean="0"/>
              <a:t>speed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Application of the rotor effective wind speed estimates to enhance the </a:t>
            </a:r>
            <a:r>
              <a:rPr lang="en-GB" sz="1600" dirty="0" smtClean="0"/>
              <a:t>active power </a:t>
            </a:r>
            <a:r>
              <a:rPr lang="en-GB" sz="1600" dirty="0" smtClean="0"/>
              <a:t>control</a:t>
            </a:r>
            <a:endParaRPr lang="en-GB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Summary and conclusions </a:t>
            </a:r>
            <a:endParaRPr lang="en-GB" sz="1600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 smtClean="0"/>
              <a:t>Enhanced APC through dynamic estimation of REWS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idor de tex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7" name="Contenidor de tex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0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21"/>
          </p:nvPr>
        </p:nvSpPr>
        <p:spPr>
          <a:xfrm>
            <a:off x="432298" y="1080000"/>
            <a:ext cx="8279902" cy="2160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Most modern </a:t>
            </a:r>
            <a:r>
              <a:rPr lang="en-GB" dirty="0"/>
              <a:t>g</a:t>
            </a:r>
            <a:r>
              <a:rPr lang="en-GB" dirty="0" smtClean="0"/>
              <a:t>rid codes demand active power and primary frequency control (APC-PFC)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It is usually realised at two different control levels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At the wind farm control level the available active power plays a relevant role, particularly regarding dispatch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Available active power: Maximum </a:t>
            </a:r>
            <a:r>
              <a:rPr lang="en-GB" dirty="0" smtClean="0"/>
              <a:t>generated active power by a wind turbine given wind kinetic energy and control settings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 smtClean="0"/>
              <a:t>It depends on air density, nacelle-wind alignment, free-stream wind speed and control settings</a:t>
            </a:r>
            <a:endParaRPr lang="en-GB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Enhanced APC through dynamic estimation of REWS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idor de tex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Active power control and the role of the available active power</a:t>
            </a:r>
            <a:endParaRPr lang="en-GB" dirty="0"/>
          </a:p>
        </p:txBody>
      </p:sp>
      <p:sp>
        <p:nvSpPr>
          <p:cNvPr id="7" name="Contenidor de tex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" y="3191182"/>
            <a:ext cx="7380000" cy="325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21"/>
          </p:nvPr>
        </p:nvSpPr>
        <p:spPr>
          <a:xfrm>
            <a:off x="436563" y="1270088"/>
            <a:ext cx="8279998" cy="1440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To </a:t>
            </a:r>
            <a:r>
              <a:rPr lang="en-GB" sz="1600" dirty="0" smtClean="0"/>
              <a:t>evaluate</a:t>
            </a:r>
            <a:r>
              <a:rPr lang="en-GB" sz="1600" dirty="0" smtClean="0"/>
              <a:t> </a:t>
            </a:r>
            <a:r>
              <a:rPr lang="en-GB" sz="1600" dirty="0" smtClean="0"/>
              <a:t>the free stream wind speed one met mast (or LIDAR) per wind turbine would be needed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 smtClean="0"/>
              <a:t>Mostly </a:t>
            </a:r>
            <a:r>
              <a:rPr lang="en-GB" sz="1600" dirty="0"/>
              <a:t>i</a:t>
            </a:r>
            <a:r>
              <a:rPr lang="en-GB" sz="1600" dirty="0" smtClean="0"/>
              <a:t>t is not feasible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 smtClean="0"/>
              <a:t>We try to estimate its value </a:t>
            </a:r>
            <a:r>
              <a:rPr lang="en-GB" sz="1600" dirty="0" smtClean="0"/>
              <a:t>online by </a:t>
            </a:r>
            <a:r>
              <a:rPr lang="en-GB" sz="1600" dirty="0" smtClean="0"/>
              <a:t>means of a virtual sensor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600" dirty="0"/>
              <a:t>Rotor effective wind speed estimate</a:t>
            </a:r>
            <a:endParaRPr lang="en-GB" sz="16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600" dirty="0"/>
              <a:t>E</a:t>
            </a:r>
            <a:r>
              <a:rPr lang="en-GB" sz="1600" dirty="0" smtClean="0"/>
              <a:t>stimation </a:t>
            </a:r>
            <a:r>
              <a:rPr lang="en-GB" sz="1600" dirty="0" smtClean="0"/>
              <a:t>relies on </a:t>
            </a:r>
            <a:r>
              <a:rPr lang="en-GB" sz="1600" dirty="0" smtClean="0"/>
              <a:t>very simple </a:t>
            </a:r>
            <a:r>
              <a:rPr lang="en-GB" sz="1600" dirty="0" smtClean="0"/>
              <a:t>aerodynamic and electromechanical models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GB" sz="1600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Enhanced APC through dynamic estimation of REWS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idor de tex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How can we assess the kinetic energy in the wind ?</a:t>
            </a:r>
            <a:endParaRPr lang="en-GB" dirty="0"/>
          </a:p>
        </p:txBody>
      </p:sp>
      <p:sp>
        <p:nvSpPr>
          <p:cNvPr id="6" name="Contenidor de text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880000"/>
            <a:ext cx="8280000" cy="307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21"/>
          </p:nvPr>
        </p:nvSpPr>
        <p:spPr>
          <a:xfrm>
            <a:off x="436562" y="1270088"/>
            <a:ext cx="8275389" cy="1980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By means of aero-servo-elastic </a:t>
            </a:r>
            <a:r>
              <a:rPr lang="en-GB" dirty="0"/>
              <a:t>simulation </a:t>
            </a:r>
            <a:r>
              <a:rPr lang="en-GB" dirty="0" smtClean="0"/>
              <a:t>codes we can integrate at will: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Complex </a:t>
            </a:r>
            <a:r>
              <a:rPr lang="en-GB" dirty="0"/>
              <a:t> </a:t>
            </a:r>
            <a:r>
              <a:rPr lang="en-GB" smtClean="0"/>
              <a:t>and r</a:t>
            </a:r>
            <a:r>
              <a:rPr lang="en-GB" smtClean="0"/>
              <a:t>ealistic aerodynamics </a:t>
            </a:r>
            <a:r>
              <a:rPr lang="en-GB" dirty="0" smtClean="0"/>
              <a:t>and electromechanical </a:t>
            </a:r>
            <a:r>
              <a:rPr lang="en-GB" dirty="0"/>
              <a:t>models of the wind turbine</a:t>
            </a:r>
            <a:r>
              <a:rPr lang="en-GB" dirty="0" smtClean="0"/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The </a:t>
            </a:r>
            <a:r>
              <a:rPr lang="en-GB" dirty="0"/>
              <a:t>actual control algorithms and </a:t>
            </a:r>
            <a:r>
              <a:rPr lang="en-GB" dirty="0" smtClean="0"/>
              <a:t>controller settings;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Wind time series</a:t>
            </a:r>
            <a:r>
              <a:rPr lang="en-GB" dirty="0"/>
              <a:t> </a:t>
            </a:r>
            <a:r>
              <a:rPr lang="en-GB" dirty="0" smtClean="0"/>
              <a:t>featuring given: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 smtClean="0"/>
              <a:t>Air </a:t>
            </a:r>
            <a:r>
              <a:rPr lang="en-GB" dirty="0" smtClean="0"/>
              <a:t>density, turbulence </a:t>
            </a:r>
            <a:r>
              <a:rPr lang="en-GB" dirty="0" smtClean="0"/>
              <a:t>and wind speed;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And use it to </a:t>
            </a:r>
            <a:r>
              <a:rPr lang="en-GB" dirty="0" smtClean="0"/>
              <a:t>reliably estimate </a:t>
            </a:r>
            <a:r>
              <a:rPr lang="en-GB" dirty="0" smtClean="0"/>
              <a:t>the available active power </a:t>
            </a:r>
            <a:r>
              <a:rPr lang="en-GB" dirty="0" smtClean="0"/>
              <a:t>lookup tables in </a:t>
            </a:r>
            <a:r>
              <a:rPr lang="en-GB" dirty="0" smtClean="0"/>
              <a:t>a </a:t>
            </a:r>
            <a:r>
              <a:rPr lang="en-GB" dirty="0" smtClean="0"/>
              <a:t>wide range </a:t>
            </a:r>
            <a:r>
              <a:rPr lang="en-GB" dirty="0" smtClean="0"/>
              <a:t>of conditions</a:t>
            </a:r>
            <a:endParaRPr lang="en-GB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Enhanced APC through dynamic estimation of REWS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idor de tex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Use of aero-servo-elastic </a:t>
            </a:r>
            <a:r>
              <a:rPr lang="en-GB" dirty="0" smtClean="0"/>
              <a:t>simulation as an oracle</a:t>
            </a:r>
            <a:endParaRPr lang="en-GB" dirty="0"/>
          </a:p>
        </p:txBody>
      </p:sp>
      <p:sp>
        <p:nvSpPr>
          <p:cNvPr id="7" name="Contenidor de tex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7" y="3229066"/>
            <a:ext cx="7920000" cy="32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21"/>
          </p:nvPr>
        </p:nvSpPr>
        <p:spPr>
          <a:xfrm>
            <a:off x="436562" y="1270087"/>
            <a:ext cx="8275389" cy="900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Evaluation of the available active power as a function of the free stream wind speed for various environmental conditions and control settings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 smtClean="0"/>
              <a:t>Environmental conditions and control settings can make a big difference</a:t>
            </a:r>
            <a:endParaRPr lang="en-GB" sz="1600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Enhanced APC through dynamic estimation of REWS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idor de tex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Outcome of the aero-servo-elastic simulation</a:t>
            </a:r>
            <a:endParaRPr lang="en-GB" dirty="0"/>
          </a:p>
        </p:txBody>
      </p:sp>
      <p:sp>
        <p:nvSpPr>
          <p:cNvPr id="7" name="Contenidor de tex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QuadreDeText 12"/>
          <p:cNvSpPr txBox="1"/>
          <p:nvPr/>
        </p:nvSpPr>
        <p:spPr>
          <a:xfrm>
            <a:off x="436562" y="5392738"/>
            <a:ext cx="82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correction to the rotor effective wind speed estimate is needed at wind speeds higher than rated wind speed</a:t>
            </a:r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67" y="2346520"/>
            <a:ext cx="4320000" cy="2940300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00" y="2346520"/>
            <a:ext cx="4320000" cy="2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21"/>
          </p:nvPr>
        </p:nvSpPr>
        <p:spPr>
          <a:xfrm>
            <a:off x="436562" y="1252025"/>
            <a:ext cx="8275389" cy="1260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The comparison of rotor effective wind speed estimates with experimental data from calibrated met mast confirms the aero-servo-elastic outcome: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 smtClean="0"/>
              <a:t>Very good correlation at low and moderate wind speeds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 smtClean="0"/>
              <a:t>Need for a correcting transformation beyond rated wind speed</a:t>
            </a:r>
            <a:endParaRPr lang="en-GB" sz="1600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Enhanced APC through dynamic estimation of REWS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idor de tex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Experimental validation of the rotor effective wind speed estimation</a:t>
            </a:r>
            <a:endParaRPr lang="en-GB" dirty="0"/>
          </a:p>
        </p:txBody>
      </p:sp>
      <p:sp>
        <p:nvSpPr>
          <p:cNvPr id="7" name="Contenidor de tex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482075"/>
            <a:ext cx="3960000" cy="3960000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00" y="2804228"/>
            <a:ext cx="4140000" cy="28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idor de text 9"/>
          <p:cNvSpPr>
            <a:spLocks noGrp="1"/>
          </p:cNvSpPr>
          <p:nvPr>
            <p:ph type="body" sz="quarter" idx="27"/>
          </p:nvPr>
        </p:nvSpPr>
        <p:spPr>
          <a:xfrm>
            <a:off x="432050" y="1296000"/>
            <a:ext cx="4038350" cy="10800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1600" dirty="0"/>
              <a:t>We use an open-loop lookup table to determine the control actions required to </a:t>
            </a:r>
            <a:r>
              <a:rPr lang="en-GB" sz="1600" dirty="0" smtClean="0"/>
              <a:t>track </a:t>
            </a:r>
            <a:r>
              <a:rPr lang="en-GB" sz="1600" dirty="0"/>
              <a:t>the APC </a:t>
            </a:r>
            <a:r>
              <a:rPr lang="en-GB" sz="1600" dirty="0" smtClean="0"/>
              <a:t>set-point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600" dirty="0"/>
              <a:t>On the whole it works very well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Enhanced APC through dynamic estimation of REWS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idor de text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Enhanced APC </a:t>
            </a:r>
            <a:r>
              <a:rPr lang="en-GB" dirty="0" smtClean="0"/>
              <a:t>at </a:t>
            </a:r>
            <a:r>
              <a:rPr lang="en-GB" dirty="0"/>
              <a:t>w</a:t>
            </a:r>
            <a:r>
              <a:rPr lang="en-GB" dirty="0" smtClean="0"/>
              <a:t>ind </a:t>
            </a:r>
            <a:r>
              <a:rPr lang="en-GB" dirty="0"/>
              <a:t>t</a:t>
            </a:r>
            <a:r>
              <a:rPr lang="en-GB" dirty="0" smtClean="0"/>
              <a:t>urbine </a:t>
            </a:r>
            <a:r>
              <a:rPr lang="en-GB" dirty="0"/>
              <a:t>c</a:t>
            </a:r>
            <a:r>
              <a:rPr lang="en-GB" dirty="0" smtClean="0"/>
              <a:t>ontrol </a:t>
            </a:r>
            <a:r>
              <a:rPr lang="en-GB" dirty="0"/>
              <a:t>l</a:t>
            </a:r>
            <a:r>
              <a:rPr lang="en-GB" dirty="0" smtClean="0"/>
              <a:t>evel </a:t>
            </a:r>
            <a:r>
              <a:rPr lang="en-GB" dirty="0"/>
              <a:t>(I) </a:t>
            </a:r>
          </a:p>
        </p:txBody>
      </p:sp>
      <p:sp>
        <p:nvSpPr>
          <p:cNvPr id="9" name="Contenidor de text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idor de text 12"/>
          <p:cNvSpPr>
            <a:spLocks noGrp="1"/>
          </p:cNvSpPr>
          <p:nvPr>
            <p:ph type="body" sz="quarter" idx="37"/>
          </p:nvPr>
        </p:nvSpPr>
        <p:spPr>
          <a:xfrm>
            <a:off x="4650591" y="1296000"/>
            <a:ext cx="4061609" cy="104896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1600" dirty="0" smtClean="0"/>
              <a:t>However,</a:t>
            </a:r>
            <a:r>
              <a:rPr lang="en-GB" dirty="0" smtClean="0"/>
              <a:t> </a:t>
            </a:r>
            <a:r>
              <a:rPr lang="en-GB" sz="1600" dirty="0"/>
              <a:t>the open-loop approach performance at very low power (e.g. close to cut-in wind speed) is not good enough</a:t>
            </a:r>
          </a:p>
        </p:txBody>
      </p:sp>
      <p:pic>
        <p:nvPicPr>
          <p:cNvPr id="14" name="Imat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00000"/>
            <a:ext cx="4320000" cy="1804020"/>
          </a:xfrm>
          <a:prstGeom prst="rect">
            <a:avLst/>
          </a:prstGeom>
        </p:spPr>
      </p:pic>
      <p:sp>
        <p:nvSpPr>
          <p:cNvPr id="15" name="QuadreDeText 14"/>
          <p:cNvSpPr txBox="1"/>
          <p:nvPr/>
        </p:nvSpPr>
        <p:spPr>
          <a:xfrm>
            <a:off x="4785972" y="5460300"/>
            <a:ext cx="421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 demand: 50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Achieved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reserve: </a:t>
            </a:r>
            <a:r>
              <a:rPr lang="en-GB" sz="16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84.5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pic>
        <p:nvPicPr>
          <p:cNvPr id="16" name="Imat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2340000"/>
            <a:ext cx="4320000" cy="2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21"/>
          </p:nvPr>
        </p:nvSpPr>
        <p:spPr>
          <a:xfrm>
            <a:off x="436562" y="1270087"/>
            <a:ext cx="8275389" cy="540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We use the outcome of the rotor effective wind speed estimation to implement a closed-loop solution instead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6F7DB6E-7391-4B9C-8622-44F2FA77FC2A}" type="datetime1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Enhanced APC through dynamic estimation of REWS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2F6BAA-B86A-C849-8600-D0CD8FEFD41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idor de tex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Enhanced APC </a:t>
            </a:r>
            <a:r>
              <a:rPr lang="en-GB" dirty="0" smtClean="0"/>
              <a:t>at </a:t>
            </a:r>
            <a:r>
              <a:rPr lang="en-GB" dirty="0"/>
              <a:t>w</a:t>
            </a:r>
            <a:r>
              <a:rPr lang="en-GB" dirty="0" smtClean="0"/>
              <a:t>ind </a:t>
            </a:r>
            <a:r>
              <a:rPr lang="en-GB" dirty="0"/>
              <a:t>t</a:t>
            </a:r>
            <a:r>
              <a:rPr lang="en-GB" dirty="0" smtClean="0"/>
              <a:t>urbine </a:t>
            </a:r>
            <a:r>
              <a:rPr lang="en-GB" dirty="0"/>
              <a:t>c</a:t>
            </a:r>
            <a:r>
              <a:rPr lang="en-GB" dirty="0" smtClean="0"/>
              <a:t>ontrol </a:t>
            </a:r>
            <a:r>
              <a:rPr lang="en-GB" dirty="0"/>
              <a:t>l</a:t>
            </a:r>
            <a:r>
              <a:rPr lang="en-GB" dirty="0" smtClean="0"/>
              <a:t>evel </a:t>
            </a:r>
            <a:r>
              <a:rPr lang="en-GB" dirty="0"/>
              <a:t>(</a:t>
            </a:r>
            <a:r>
              <a:rPr lang="en-GB" dirty="0" smtClean="0"/>
              <a:t>II) </a:t>
            </a:r>
            <a:endParaRPr lang="en-GB" dirty="0"/>
          </a:p>
        </p:txBody>
      </p:sp>
      <p:sp>
        <p:nvSpPr>
          <p:cNvPr id="7" name="Contenidor de tex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1980000"/>
            <a:ext cx="8280000" cy="1630040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428114" y="3702864"/>
            <a:ext cx="4358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 control yields: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tracking of the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E.g. from </a:t>
            </a:r>
            <a:r>
              <a:rPr lang="en-GB" sz="16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84.5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to </a:t>
            </a:r>
            <a:r>
              <a:rPr lang="en-GB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45.6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for a 50% demand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regulation of the generator angular </a:t>
            </a:r>
            <a:r>
              <a:rPr lang="en-GB" sz="1600" dirty="0" smtClean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Reduced downtime of the wind turbine</a:t>
            </a:r>
            <a:endParaRPr lang="en-GB" sz="1600" dirty="0" smtClean="0">
              <a:solidFill>
                <a:schemeClr val="bg2">
                  <a:lumMod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36" y="3488773"/>
            <a:ext cx="4320000" cy="2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SHOW_CA" val="False"/>
  <p:tag name="EE4P_STYLE_ID" val="6cd991bf-f022-4378-96e7-2c338aeb3f5a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oth companies">
  <a:themeElements>
    <a:clrScheme name="Both companies 1">
      <a:dk1>
        <a:srgbClr val="4B4B4B"/>
      </a:dk1>
      <a:lt1>
        <a:sysClr val="window" lastClr="FFFFFF"/>
      </a:lt1>
      <a:dk2>
        <a:srgbClr val="7B7C7E"/>
      </a:dk2>
      <a:lt2>
        <a:srgbClr val="EEECE1"/>
      </a:lt2>
      <a:accent1>
        <a:srgbClr val="004900"/>
      </a:accent1>
      <a:accent2>
        <a:srgbClr val="21A978"/>
      </a:accent2>
      <a:accent3>
        <a:srgbClr val="5EB65A"/>
      </a:accent3>
      <a:accent4>
        <a:srgbClr val="5EB65E"/>
      </a:accent4>
      <a:accent5>
        <a:srgbClr val="83DD00"/>
      </a:accent5>
      <a:accent6>
        <a:srgbClr val="B1E0AD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rdex">
  <a:themeElements>
    <a:clrScheme name="Nordex">
      <a:dk1>
        <a:srgbClr val="4B4B4B"/>
      </a:dk1>
      <a:lt1>
        <a:sysClr val="window" lastClr="FFFFFF"/>
      </a:lt1>
      <a:dk2>
        <a:srgbClr val="7B7C7E"/>
      </a:dk2>
      <a:lt2>
        <a:srgbClr val="EEECE1"/>
      </a:lt2>
      <a:accent1>
        <a:srgbClr val="002540"/>
      </a:accent1>
      <a:accent2>
        <a:srgbClr val="486384"/>
      </a:accent2>
      <a:accent3>
        <a:srgbClr val="00528F"/>
      </a:accent3>
      <a:accent4>
        <a:srgbClr val="00ADFF"/>
      </a:accent4>
      <a:accent5>
        <a:srgbClr val="7ED0FF"/>
      </a:accent5>
      <a:accent6>
        <a:srgbClr val="C4DBF5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08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cciona Windpower">
  <a:themeElements>
    <a:clrScheme name="Acciona 1">
      <a:dk1>
        <a:srgbClr val="4B4B4B"/>
      </a:dk1>
      <a:lt1>
        <a:sysClr val="window" lastClr="FFFFFF"/>
      </a:lt1>
      <a:dk2>
        <a:srgbClr val="7B7C7E"/>
      </a:dk2>
      <a:lt2>
        <a:srgbClr val="EEECE1"/>
      </a:lt2>
      <a:accent1>
        <a:srgbClr val="381D1B"/>
      </a:accent1>
      <a:accent2>
        <a:srgbClr val="861D20"/>
      </a:accent2>
      <a:accent3>
        <a:srgbClr val="A3353A"/>
      </a:accent3>
      <a:accent4>
        <a:srgbClr val="E2001A"/>
      </a:accent4>
      <a:accent5>
        <a:srgbClr val="CC7D7D"/>
      </a:accent5>
      <a:accent6>
        <a:srgbClr val="D1A2A2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stomContentTypeId xmlns="c2439e7a-44b9-49bc-ad74-6249b29cc35c" xsi:nil="true"/>
    <ShowInCatalog xmlns="c2439e7a-44b9-49bc-ad74-6249b29cc35c">true</ShowInCatalog>
    <FormCategory xmlns="c2439e7a-44b9-49bc-ad74-6249b29cc35c" xsi:nil="true"/>
    <FormVersion xmlns="c2439e7a-44b9-49bc-ad74-6249b29cc35c" xsi:nil="true"/>
    <FormDescription xmlns="c2439e7a-44b9-49bc-ad74-6249b29cc35c" xsi:nil="true"/>
    <FormId xmlns="c2439e7a-44b9-49bc-ad74-6249b29cc35c" xsi:nil="true"/>
    <FormName xmlns="c2439e7a-44b9-49bc-ad74-6249b29cc35c" xsi:nil="true"/>
    <FormLocale xmlns="c2439e7a-44b9-49bc-ad74-6249b29cc35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foPath Form Template" ma:contentTypeID="0x010100F8EF98760CBA4A94994F13BA881038FA00C29CCF06C1BF1D42990AD74B885441FC" ma:contentTypeVersion="0" ma:contentTypeDescription="A Microsoft InfoPath Form Template." ma:contentTypeScope="" ma:versionID="f8618ac84ef59e11e4ed5c7dda7f9222">
  <xsd:schema xmlns:xsd="http://www.w3.org/2001/XMLSchema" xmlns:xs="http://www.w3.org/2001/XMLSchema" xmlns:p="http://schemas.microsoft.com/office/2006/metadata/properties" xmlns:ns2="c2439e7a-44b9-49bc-ad74-6249b29cc35c" targetNamespace="http://schemas.microsoft.com/office/2006/metadata/properties" ma:root="true" ma:fieldsID="324c5c43aeebfafab45941041d6a419f" ns2:_="">
    <xsd:import namespace="c2439e7a-44b9-49bc-ad74-6249b29cc35c"/>
    <xsd:element name="properties">
      <xsd:complexType>
        <xsd:sequence>
          <xsd:element name="documentManagement">
            <xsd:complexType>
              <xsd:all>
                <xsd:element ref="ns2:FormName" minOccurs="0"/>
                <xsd:element ref="ns2:FormCategory" minOccurs="0"/>
                <xsd:element ref="ns2:FormVersion" minOccurs="0"/>
                <xsd:element ref="ns2:FormId" minOccurs="0"/>
                <xsd:element ref="ns2:FormLocale" minOccurs="0"/>
                <xsd:element ref="ns2:FormDescription" minOccurs="0"/>
                <xsd:element ref="ns2:CustomContentTypeId" minOccurs="0"/>
                <xsd:element ref="ns2:ShowInCatalo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39e7a-44b9-49bc-ad74-6249b29cc35c" elementFormDefault="qualified">
    <xsd:import namespace="http://schemas.microsoft.com/office/2006/documentManagement/types"/>
    <xsd:import namespace="http://schemas.microsoft.com/office/infopath/2007/PartnerControls"/>
    <xsd:element name="FormName" ma:index="8" nillable="true" ma:displayName="Form Name" ma:internalName="FormName">
      <xsd:simpleType>
        <xsd:restriction base="dms:Text"/>
      </xsd:simpleType>
    </xsd:element>
    <xsd:element name="FormCategory" ma:index="9" nillable="true" ma:displayName="Form Category" ma:internalName="FormCategory">
      <xsd:simpleType>
        <xsd:restriction base="dms:Text"/>
      </xsd:simpleType>
    </xsd:element>
    <xsd:element name="FormVersion" ma:index="10" nillable="true" ma:displayName="Form Version" ma:internalName="FormVersion">
      <xsd:simpleType>
        <xsd:restriction base="dms:Text"/>
      </xsd:simpleType>
    </xsd:element>
    <xsd:element name="FormId" ma:index="11" nillable="true" ma:displayName="Form ID" ma:internalName="FormId">
      <xsd:simpleType>
        <xsd:restriction base="dms:Text"/>
      </xsd:simpleType>
    </xsd:element>
    <xsd:element name="FormLocale" ma:index="12" nillable="true" ma:displayName="Form Locale" ma:internalName="FormLocale">
      <xsd:simpleType>
        <xsd:restriction base="dms:Text"/>
      </xsd:simpleType>
    </xsd:element>
    <xsd:element name="FormDescription" ma:index="13" nillable="true" ma:displayName="Form Description" ma:internalName="FormDescription">
      <xsd:simpleType>
        <xsd:restriction base="dms:Text"/>
      </xsd:simpleType>
    </xsd:element>
    <xsd:element name="CustomContentTypeId" ma:index="14" nillable="true" ma:displayName="Content Type ID" ma:hidden="true" ma:internalName="CustomContentTypeId">
      <xsd:simpleType>
        <xsd:restriction base="dms:Text"/>
      </xsd:simpleType>
    </xsd:element>
    <xsd:element name="ShowInCatalog" ma:index="15" nillable="true" ma:displayName="Show in Catalog" ma:default="TRUE" ma:internalName="ShowInCatalog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C5C326-9D25-4406-BEF1-E6551464A4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A3516E-E37F-4DA6-AD6C-6C99E527C4EB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c2439e7a-44b9-49bc-ad74-6249b29cc35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844CA95-7129-43E5-8F2E-F19CD8C52C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439e7a-44b9-49bc-ad74-6249b29cc3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814</Words>
  <Application>Microsoft Office PowerPoint</Application>
  <PresentationFormat>Presentación en pantalla (4:3)</PresentationFormat>
  <Paragraphs>109</Paragraphs>
  <Slides>12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Both companies</vt:lpstr>
      <vt:lpstr>Nordex</vt:lpstr>
      <vt:lpstr>Acciona Windpower</vt:lpstr>
      <vt:lpstr>think-cell Slide</vt:lpstr>
      <vt:lpstr>Enhanced active power control through dynamic estimation of effective wind speed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Stegmann, Sabrina</dc:creator>
  <cp:lastModifiedBy>Boleko Ribas, Salvador Expedito</cp:lastModifiedBy>
  <cp:revision>509</cp:revision>
  <cp:lastPrinted>2016-04-15T08:02:55Z</cp:lastPrinted>
  <dcterms:created xsi:type="dcterms:W3CDTF">4031-06-15T23:55:31Z</dcterms:created>
  <dcterms:modified xsi:type="dcterms:W3CDTF">2016-09-27T09:41:00Z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0x010100F8EF98760CBA4A94994F13BA881038FA00C29CCF06C1BF1D42990AD74B885441FC</vt:lpwstr>
  </property>
</Properties>
</file>