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423" r:id="rId4"/>
    <p:sldId id="371" r:id="rId5"/>
    <p:sldId id="418" r:id="rId6"/>
    <p:sldId id="375" r:id="rId7"/>
    <p:sldId id="372" r:id="rId8"/>
    <p:sldId id="345" r:id="rId9"/>
    <p:sldId id="424" r:id="rId10"/>
    <p:sldId id="410" r:id="rId11"/>
    <p:sldId id="421" r:id="rId12"/>
    <p:sldId id="416" r:id="rId13"/>
    <p:sldId id="422" r:id="rId14"/>
    <p:sldId id="332" r:id="rId15"/>
    <p:sldId id="417" r:id="rId16"/>
    <p:sldId id="272" r:id="rId17"/>
    <p:sldId id="373" r:id="rId18"/>
    <p:sldId id="414" r:id="rId19"/>
  </p:sldIdLst>
  <p:sldSz cx="12192000" cy="6858000"/>
  <p:notesSz cx="9866313" cy="67341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BE0"/>
    <a:srgbClr val="16C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6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878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878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r">
              <a:defRPr sz="1200"/>
            </a:lvl1pPr>
          </a:lstStyle>
          <a:p>
            <a:fld id="{B0FCCEA7-9818-442F-A26C-02BD67DE2038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6299"/>
            <a:ext cx="4275402" cy="337877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6299"/>
            <a:ext cx="4275402" cy="337877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r">
              <a:defRPr sz="1200"/>
            </a:lvl1pPr>
          </a:lstStyle>
          <a:p>
            <a:fld id="{3765EB90-5D95-4B59-BA00-6973B138D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097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878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878"/>
          </a:xfrm>
          <a:prstGeom prst="rect">
            <a:avLst/>
          </a:prstGeom>
        </p:spPr>
        <p:txBody>
          <a:bodyPr vert="horz" lIns="91407" tIns="45703" rIns="91407" bIns="45703" rtlCol="0"/>
          <a:lstStyle>
            <a:lvl1pPr algn="r">
              <a:defRPr sz="1200"/>
            </a:lvl1pPr>
          </a:lstStyle>
          <a:p>
            <a:fld id="{0F7FE4A7-E17A-4BC1-9951-C4E6EEDAE963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3" rIns="91407" bIns="457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0822"/>
            <a:ext cx="7893050" cy="2651583"/>
          </a:xfrm>
          <a:prstGeom prst="rect">
            <a:avLst/>
          </a:prstGeom>
        </p:spPr>
        <p:txBody>
          <a:bodyPr vert="horz" lIns="91407" tIns="45703" rIns="91407" bIns="4570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6299"/>
            <a:ext cx="4275402" cy="337877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6299"/>
            <a:ext cx="4275402" cy="337877"/>
          </a:xfrm>
          <a:prstGeom prst="rect">
            <a:avLst/>
          </a:prstGeom>
        </p:spPr>
        <p:txBody>
          <a:bodyPr vert="horz" lIns="91407" tIns="45703" rIns="91407" bIns="45703" rtlCol="0" anchor="b"/>
          <a:lstStyle>
            <a:lvl1pPr algn="r">
              <a:defRPr sz="1200"/>
            </a:lvl1pPr>
          </a:lstStyle>
          <a:p>
            <a:fld id="{F61CF45D-5DF3-4668-931E-E857E02A5D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20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5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2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04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60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52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38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26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13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0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26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36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45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61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1475" y="841375"/>
            <a:ext cx="4043363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F45D-5DF3-4668-931E-E857E02A5D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46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2" y="6204178"/>
            <a:ext cx="12203289" cy="661306"/>
          </a:xfrm>
          <a:prstGeom prst="rect">
            <a:avLst/>
          </a:prstGeom>
          <a:gradFill flip="none" rotWithShape="1">
            <a:gsLst>
              <a:gs pos="0">
                <a:srgbClr val="16C8F2">
                  <a:tint val="66000"/>
                  <a:satMod val="160000"/>
                </a:srgbClr>
              </a:gs>
              <a:gs pos="50000">
                <a:srgbClr val="16C8F2">
                  <a:tint val="44500"/>
                  <a:satMod val="160000"/>
                </a:srgbClr>
              </a:gs>
              <a:gs pos="100000">
                <a:srgbClr val="16C8F2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2" y="906235"/>
            <a:ext cx="11702143" cy="5632678"/>
          </a:xfrm>
        </p:spPr>
        <p:txBody>
          <a:bodyPr/>
          <a:lstStyle>
            <a:lvl1pPr marL="0" indent="0" algn="l">
              <a:buNone/>
              <a:defRPr sz="2400" baseline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543" y="158976"/>
            <a:ext cx="10363200" cy="583974"/>
          </a:xfrm>
        </p:spPr>
        <p:txBody>
          <a:bodyPr anchor="b">
            <a:noAutofit/>
          </a:bodyPr>
          <a:lstStyle>
            <a:lvl1pPr algn="l">
              <a:defRPr sz="3400" b="1" i="0" baseline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3" y="6169449"/>
            <a:ext cx="1679223" cy="4298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en-US" altLang="ja-JP" dirty="0" smtClean="0"/>
          </a:p>
          <a:p>
            <a:endParaRPr lang="en-US" altLang="ja-JP" dirty="0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524" y="6264556"/>
            <a:ext cx="9462304" cy="528756"/>
          </a:xfrm>
          <a:noFill/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5828" y="6529788"/>
            <a:ext cx="789213" cy="2635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EE79282-E5E6-46BB-B06B-0CE7BE884F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294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64FE-2FEC-41FE-9F06-9CC4A1E6E65D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78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DCFF-FA87-42FF-91D0-71BEAA320655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3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C4B9-526A-42A1-A916-144C8978326C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6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E72-A8A7-416A-B5B6-E63B9ED999D9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7B1F-ED51-461F-A27F-50DAFDB3C070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1BEE-3DF9-4D3A-8BBE-FEBBCA22293F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58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F475-4F7C-435D-B048-00AED100920A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4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DAC-5091-451A-8995-D0F89A3B218C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79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031F-ED52-47C0-BE86-B18E4F2ACBDD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9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B92-9393-44E1-A47F-761CD87CC9D8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31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698C-D428-4247-9B42-59AC3CBDD2A4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79282-E5E6-46BB-B06B-0CE7BE884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12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wind.org/summary_page_31.html)&#65292;2016/7/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95453" y="906238"/>
            <a:ext cx="8776607" cy="3000747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					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/>
              <a:t>	</a:t>
            </a:r>
            <a:r>
              <a:rPr lang="en-US" altLang="ja-JP" dirty="0" smtClean="0"/>
              <a:t>		</a:t>
            </a:r>
            <a:r>
              <a:rPr lang="en-US" altLang="ja-JP" dirty="0"/>
              <a:t> </a:t>
            </a:r>
            <a:r>
              <a:rPr lang="en-US" altLang="ja-JP" dirty="0" smtClean="0"/>
              <a:t>    	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95452" y="1535026"/>
            <a:ext cx="8890485" cy="1283569"/>
          </a:xfrm>
        </p:spPr>
        <p:txBody>
          <a:bodyPr/>
          <a:lstStyle/>
          <a:p>
            <a:pPr algn="ctr"/>
            <a:r>
              <a:rPr lang="en-US" altLang="ja-JP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CFD simulations of a wind turbine for analysis of tip vortex breakdown</a:t>
            </a:r>
            <a:endParaRPr lang="ja-JP" alt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40679" y="6261933"/>
            <a:ext cx="1259417" cy="263527"/>
          </a:xfrm>
        </p:spPr>
        <p:txBody>
          <a:bodyPr/>
          <a:lstStyle/>
          <a:p>
            <a:fld id="{5B89EC1A-F73C-4E55-823A-168517717173}" type="datetime1">
              <a:rPr kumimoji="1" lang="ja-JP" altLang="en-US" smtClean="0"/>
              <a:t>2016/9/21</a:t>
            </a:fld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985549" y="6395018"/>
            <a:ext cx="2057400" cy="263527"/>
          </a:xfrm>
        </p:spPr>
        <p:txBody>
          <a:bodyPr/>
          <a:lstStyle/>
          <a:p>
            <a:fld id="{FEE79282-E5E6-46BB-B06B-0CE7BE884F5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140679" y="6525459"/>
            <a:ext cx="1518279" cy="266173"/>
          </a:xfrm>
        </p:spPr>
        <p:txBody>
          <a:bodyPr/>
          <a:lstStyle/>
          <a:p>
            <a:r>
              <a:rPr lang="en-US" altLang="zh-TW" dirty="0" err="1" smtClean="0"/>
              <a:t>WindEurope</a:t>
            </a:r>
            <a:endParaRPr lang="ja-JP" altLang="en-US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537559" y="4282770"/>
            <a:ext cx="8505390" cy="197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dirty="0"/>
              <a:t>The University of Tokyo</a:t>
            </a:r>
          </a:p>
          <a:p>
            <a:r>
              <a:rPr lang="ja-JP" altLang="en-US" dirty="0"/>
              <a:t>　○</a:t>
            </a:r>
            <a:r>
              <a:rPr lang="en-US" altLang="ja-JP" dirty="0"/>
              <a:t>Keita Kimura, Makoto Iida, and </a:t>
            </a:r>
            <a:r>
              <a:rPr lang="en-US" altLang="ja-JP" dirty="0" err="1"/>
              <a:t>Chuichi</a:t>
            </a:r>
            <a:r>
              <a:rPr lang="en-US" altLang="ja-JP" dirty="0"/>
              <a:t> Arakawa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dirty="0"/>
              <a:t>Japan</a:t>
            </a:r>
            <a:r>
              <a:rPr lang="ja-JP" altLang="en-US" dirty="0"/>
              <a:t> </a:t>
            </a:r>
            <a:r>
              <a:rPr lang="en-US" altLang="ja-JP" dirty="0"/>
              <a:t>Aerospace Exploration Agency</a:t>
            </a:r>
          </a:p>
          <a:p>
            <a:r>
              <a:rPr lang="ja-JP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　</a:t>
            </a:r>
            <a:r>
              <a:rPr lang="en-US" altLang="ja-JP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Yasutada</a:t>
            </a:r>
            <a:r>
              <a:rPr lang="en-US" altLang="ja-JP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Tanabe, Aoyama Takashi, and Yuichi Matsuo</a:t>
            </a:r>
          </a:p>
          <a:p>
            <a:endParaRPr lang="en-US" altLang="ja-JP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679" y="75241"/>
            <a:ext cx="4291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WINDEUROPE SUMMIT</a:t>
            </a:r>
          </a:p>
          <a:p>
            <a:r>
              <a:rPr lang="en-US" altLang="ja-JP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27 – 29 September 2016, Hamburg, Germany</a:t>
            </a:r>
            <a:endParaRPr lang="ja-JP" altLang="en-US" sz="16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35" y="2182072"/>
            <a:ext cx="6006743" cy="35972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69" y="3020916"/>
            <a:ext cx="3562145" cy="2983113"/>
          </a:xfrm>
          <a:prstGeom prst="rect">
            <a:avLst/>
          </a:prstGeom>
        </p:spPr>
      </p:pic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88085" y="742949"/>
            <a:ext cx="5506642" cy="204210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Velocity distributions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Convert into cylindrical frame of reference</a:t>
            </a:r>
          </a:p>
          <a:p>
            <a:r>
              <a:rPr lang="ja-JP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・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ja-JP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u,v,w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ja-JP" alt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⇒ 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(u, </a:t>
            </a:r>
            <a:r>
              <a:rPr lang="en-US" altLang="ja-JP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Vr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ja-JP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Vψ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r>
              <a:rPr lang="en-US" altLang="ja-JP" dirty="0">
                <a:latin typeface="MS Reference Sans Serif" panose="020B0604030504040204" pitchFamily="34" charset="0"/>
              </a:rPr>
              <a:t> 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88085" y="158976"/>
            <a:ext cx="10363200" cy="583974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en-US" altLang="ja-JP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Results – wake analysis -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38916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625027"/>
                  </p:ext>
                </p:extLst>
              </p:nvPr>
            </p:nvGraphicFramePr>
            <p:xfrm>
              <a:off x="235299" y="2336817"/>
              <a:ext cx="3457100" cy="7640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4571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41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ja-JP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𝑣</m:t>
                                </m:r>
                                <m:func>
                                  <m:funcPr>
                                    <m:ctrlPr>
                                      <a:rPr lang="ja-JP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𝑤</m:t>
                                </m:r>
                                <m:func>
                                  <m:funcPr>
                                    <m:ctrlPr>
                                      <a:rPr lang="ja-JP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ja-JP" sz="2000" dirty="0">
                            <a:effectLst/>
                            <a:latin typeface="Times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chemeClr val="accent1">
                            <a:alpha val="24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463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ja-JP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𝑣</m:t>
                                </m:r>
                                <m:func>
                                  <m:funcPr>
                                    <m:ctrlPr>
                                      <a:rPr lang="ja-JP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" panose="02020603050405020304" pitchFamily="18" charset="0"/>
                                  </a:rPr>
                                  <m:t>𝑤</m:t>
                                </m:r>
                                <m:func>
                                  <m:funcPr>
                                    <m:ctrlPr>
                                      <a:rPr lang="ja-JP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ja-JP" sz="2000" dirty="0">
                            <a:effectLst/>
                            <a:latin typeface="Times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0000">
                            <a:alpha val="24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625027"/>
                  </p:ext>
                </p:extLst>
              </p:nvPr>
            </p:nvGraphicFramePr>
            <p:xfrm>
              <a:off x="235299" y="2336817"/>
              <a:ext cx="3457100" cy="7640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4571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6"/>
                          <a:stretch>
                            <a:fillRect b="-140000"/>
                          </a:stretch>
                        </a:blipFill>
                      </a:tcPr>
                    </a:tc>
                  </a:tr>
                  <a:tr h="39833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6"/>
                          <a:stretch>
                            <a:fillRect t="-90909" b="-2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サブタイトル 1"/>
          <p:cNvSpPr txBox="1">
            <a:spLocks/>
          </p:cNvSpPr>
          <p:nvPr/>
        </p:nvSpPr>
        <p:spPr>
          <a:xfrm>
            <a:off x="5688683" y="1023712"/>
            <a:ext cx="6115905" cy="204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err="1" smtClean="0">
                <a:latin typeface="MS Reference Sans Serif" panose="020B0604030504040204" pitchFamily="34" charset="0"/>
              </a:rPr>
              <a:t>Visualise</a:t>
            </a:r>
            <a:r>
              <a:rPr lang="en-US" altLang="ja-JP" b="1" dirty="0" smtClean="0">
                <a:latin typeface="MS Reference Sans Serif" panose="020B0604030504040204" pitchFamily="34" charset="0"/>
              </a:rPr>
              <a:t> each velocities</a:t>
            </a:r>
          </a:p>
          <a:p>
            <a:r>
              <a:rPr lang="ja-JP" altLang="en-US" dirty="0" smtClean="0">
                <a:latin typeface="MS Reference Sans Serif" panose="020B0604030504040204" pitchFamily="34" charset="0"/>
              </a:rPr>
              <a:t>　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visualize contours of (u, </a:t>
            </a:r>
            <a:r>
              <a:rPr lang="en-US" altLang="ja-JP" dirty="0" err="1" smtClean="0">
                <a:latin typeface="MS Reference Sans Serif" panose="020B0604030504040204" pitchFamily="34" charset="0"/>
              </a:rPr>
              <a:t>Vr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, </a:t>
            </a:r>
            <a:r>
              <a:rPr lang="en-US" altLang="ja-JP" dirty="0" err="1" smtClean="0">
                <a:latin typeface="MS Reference Sans Serif" panose="020B0604030504040204" pitchFamily="34" charset="0"/>
              </a:rPr>
              <a:t>Vψ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)  </a:t>
            </a:r>
          </a:p>
          <a:p>
            <a:r>
              <a:rPr lang="en-US" altLang="ja-JP" dirty="0">
                <a:latin typeface="MS Reference Sans Serif" panose="020B0604030504040204" pitchFamily="34" charset="0"/>
              </a:rPr>
              <a:t> 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     at 3 positions (0.25D, 1D, 2D) </a:t>
            </a:r>
            <a:endParaRPr lang="en-US" altLang="ja-JP" dirty="0">
              <a:latin typeface="MS Reference Sans Serif" panose="020B060403050404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52619" y="2317466"/>
            <a:ext cx="258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⇒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Radial flow</a:t>
            </a:r>
          </a:p>
          <a:p>
            <a:r>
              <a:rPr lang="ja-JP" altLang="en-US" sz="2400" dirty="0" smtClean="0"/>
              <a:t>⇒ </a:t>
            </a:r>
            <a:r>
              <a:rPr lang="en-US" altLang="ja-JP" sz="2400" dirty="0" smtClean="0">
                <a:solidFill>
                  <a:srgbClr val="FF0000"/>
                </a:solidFill>
              </a:rPr>
              <a:t>Rotational flow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5788" y="5679778"/>
            <a:ext cx="513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メイリオ" panose="020B0604030504040204" pitchFamily="50" charset="-128"/>
              </a:rPr>
              <a:t>Decomposition velocities of Cartesian coordinate system into radial and azimuthal velocities</a:t>
            </a:r>
            <a:endParaRPr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21520" y="5679778"/>
            <a:ext cx="513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ea typeface="メイリオ" panose="020B0604030504040204" pitchFamily="50" charset="-128"/>
              </a:rPr>
              <a:t>Positions of visualization</a:t>
            </a:r>
            <a:endParaRPr lang="ja-JP" altLang="en-US" sz="1600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3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31688" y="168501"/>
            <a:ext cx="10363200" cy="583974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en-US" altLang="ja-JP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Results – Design point -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38916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57184" y="1722380"/>
            <a:ext cx="507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Radial flow : </a:t>
            </a:r>
            <a:r>
              <a:rPr lang="en-US" altLang="ja-JP" sz="2400" dirty="0" err="1" smtClean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Vr</a:t>
            </a:r>
            <a:endParaRPr lang="en-US" altLang="ja-JP" sz="2400" dirty="0" smtClean="0">
              <a:solidFill>
                <a:srgbClr val="0070C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ja-JP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</a:t>
            </a:r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・</a:t>
            </a:r>
            <a:r>
              <a:rPr lang="en-US" altLang="ja-JP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corresponds to wake expansion</a:t>
            </a:r>
          </a:p>
          <a:p>
            <a:r>
              <a:rPr lang="ja-JP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</a:t>
            </a:r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・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disturb momentum exchange </a:t>
            </a:r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　</a:t>
            </a:r>
            <a:endParaRPr lang="en-US" altLang="ja-JP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ja-JP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</a:t>
            </a:r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between outer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04444" y="5935157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Contours of each velocities (λ=6.67)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88" y="1644805"/>
            <a:ext cx="6470901" cy="43400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01" y="-4628"/>
            <a:ext cx="3932779" cy="1495497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>
            <a:off x="6534724" y="1445541"/>
            <a:ext cx="238218" cy="244574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161396" y="1445550"/>
            <a:ext cx="999302" cy="244574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8134190" y="1436181"/>
            <a:ext cx="1645914" cy="2882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サブタイトル 1"/>
          <p:cNvSpPr txBox="1">
            <a:spLocks/>
          </p:cNvSpPr>
          <p:nvPr/>
        </p:nvSpPr>
        <p:spPr>
          <a:xfrm>
            <a:off x="318112" y="899368"/>
            <a:ext cx="5095176" cy="646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b="1" dirty="0" smtClean="0">
                <a:latin typeface="MS Reference Sans Serif" panose="020B0604030504040204" pitchFamily="34" charset="0"/>
              </a:rPr>
              <a:t>Velocity contours (λ = 6.67)</a:t>
            </a:r>
            <a:endParaRPr lang="en-US" altLang="ja-JP" b="1" dirty="0">
              <a:latin typeface="MS Reference Sans Serif" panose="020B060403050404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1688" y="3618387"/>
            <a:ext cx="5075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Rotational</a:t>
            </a:r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flow: </a:t>
            </a:r>
            <a:r>
              <a:rPr lang="en-US" altLang="ja-JP" sz="2400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Vψ</a:t>
            </a:r>
            <a:endParaRPr lang="en-US" altLang="ja-JP" sz="24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ja-JP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　</a:t>
            </a:r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・</a:t>
            </a:r>
            <a:r>
              <a:rPr lang="en-US" altLang="ja-JP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exists inside wake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2087217" y="4588824"/>
            <a:ext cx="506896" cy="506895"/>
          </a:xfrm>
          <a:prstGeom prst="downArrow">
            <a:avLst/>
          </a:prstGeom>
          <a:solidFill>
            <a:srgbClr val="FFC000">
              <a:alpha val="29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8131" y="5182406"/>
            <a:ext cx="564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Disappear with vortex breakdown</a:t>
            </a:r>
          </a:p>
          <a:p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(note that </a:t>
            </a:r>
            <a:r>
              <a:rPr lang="en-US" altLang="ja-JP" sz="2400" b="1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Vr</a:t>
            </a:r>
            <a:r>
              <a:rPr lang="en-US" altLang="ja-JP" sz="2400" b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disappears </a:t>
            </a:r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faster than </a:t>
            </a:r>
            <a:r>
              <a:rPr lang="en-US" altLang="ja-JP" sz="2400" b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Vψ</a:t>
            </a:r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4760541" y="2615600"/>
            <a:ext cx="1653326" cy="684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6413867" y="4666451"/>
            <a:ext cx="752751" cy="752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260252" y="4184483"/>
            <a:ext cx="2153615" cy="686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7676093" y="2916537"/>
            <a:ext cx="1492846" cy="1571995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9747452" y="4386878"/>
            <a:ext cx="1483210" cy="1571995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4893765" y="3822943"/>
            <a:ext cx="2767282" cy="162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893765" y="5460503"/>
            <a:ext cx="4878853" cy="1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0213665" y="1225842"/>
            <a:ext cx="183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D: rotor diameter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7146740" y="136963"/>
            <a:ext cx="0" cy="11912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530874" y="163776"/>
            <a:ext cx="0" cy="110185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982389" y="92633"/>
            <a:ext cx="372" cy="12040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231687" y="847582"/>
            <a:ext cx="5183807" cy="64617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b="1" dirty="0" smtClean="0">
                <a:latin typeface="MS Reference Sans Serif" panose="020B0604030504040204" pitchFamily="34" charset="0"/>
              </a:rPr>
              <a:t>Velocity contours (λ = 4.17)</a:t>
            </a:r>
            <a:endParaRPr lang="en-US" altLang="ja-JP" b="1" dirty="0">
              <a:latin typeface="MS Reference Sans Serif" panose="020B060403050404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31688" y="168501"/>
            <a:ext cx="10363200" cy="583974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en-US" altLang="ja-JP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Results – Low TSR case -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38916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40758" y="1386888"/>
            <a:ext cx="479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 TSR (High AOA) </a:t>
            </a:r>
          </a:p>
          <a:p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⇒ </a:t>
            </a:r>
            <a:r>
              <a:rPr lang="en-US" altLang="ja-JP" sz="2400" u="sng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separated flow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with vortices</a:t>
            </a:r>
            <a:endParaRPr lang="en-US" altLang="ja-JP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04444" y="5935157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Contours of each velocities (λ=4.17)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02" y="6972"/>
            <a:ext cx="3970111" cy="1530989"/>
          </a:xfrm>
          <a:prstGeom prst="rect">
            <a:avLst/>
          </a:prstGeom>
        </p:spPr>
      </p:pic>
      <p:cxnSp>
        <p:nvCxnSpPr>
          <p:cNvPr id="22" name="直線コネクタ 21"/>
          <p:cNvCxnSpPr/>
          <p:nvPr/>
        </p:nvCxnSpPr>
        <p:spPr>
          <a:xfrm>
            <a:off x="6524676" y="1483106"/>
            <a:ext cx="238218" cy="244574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7153555" y="1483106"/>
            <a:ext cx="999302" cy="244574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146083" y="1483106"/>
            <a:ext cx="1514752" cy="2163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41" y="1686417"/>
            <a:ext cx="6408265" cy="4336695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 flipV="1">
            <a:off x="4405055" y="897746"/>
            <a:ext cx="1857311" cy="848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31687" y="4298129"/>
            <a:ext cx="426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Vr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n-US" altLang="ja-JP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Vψ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relatively weak because of dynamic separation</a:t>
            </a:r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4204252" y="3737016"/>
            <a:ext cx="2047461" cy="1122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4204252" y="4859243"/>
            <a:ext cx="2281040" cy="158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31687" y="2849907"/>
            <a:ext cx="475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Wake region is not expanded</a:t>
            </a:r>
          </a:p>
          <a:p>
            <a:r>
              <a:rPr lang="en-US" altLang="ja-JP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( rotational effect is weak) 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5243693" y="1605393"/>
            <a:ext cx="6436793" cy="1467873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>
            <a:endCxn id="54" idx="1"/>
          </p:cNvCxnSpPr>
          <p:nvPr/>
        </p:nvCxnSpPr>
        <p:spPr>
          <a:xfrm flipV="1">
            <a:off x="4084983" y="2339330"/>
            <a:ext cx="1158710" cy="624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6062347" y="229619"/>
            <a:ext cx="1162875" cy="1058270"/>
          </a:xfrm>
          <a:prstGeom prst="ellipse">
            <a:avLst/>
          </a:prstGeom>
          <a:noFill/>
          <a:ln w="22225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108210" y="963126"/>
            <a:ext cx="221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D: rotor diameter</a:t>
            </a:r>
          </a:p>
          <a:p>
            <a:r>
              <a:rPr lang="en-US" altLang="ja-JP" dirty="0" smtClean="0"/>
              <a:t>AOA : angle of attack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7156679" y="146902"/>
            <a:ext cx="0" cy="1159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550752" y="173715"/>
            <a:ext cx="0" cy="1101851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7992328" y="102572"/>
            <a:ext cx="372" cy="12040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0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91" y="1705249"/>
            <a:ext cx="6376688" cy="4342021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31688" y="168501"/>
            <a:ext cx="10363200" cy="583974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en-US" altLang="ja-JP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Results – High TSR case -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38916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18112" y="1459830"/>
            <a:ext cx="479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High TSR </a:t>
            </a:r>
          </a:p>
          <a:p>
            <a:r>
              <a:rPr lang="ja-JP" alt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⇒ </a:t>
            </a:r>
            <a:r>
              <a:rPr lang="en-US" altLang="ja-JP" sz="2400" u="sng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rotational effect increases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04444" y="5935157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Contours of each velocities (λ=10)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01" y="-2733"/>
            <a:ext cx="3981871" cy="1632753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6524676" y="1483106"/>
            <a:ext cx="238218" cy="244574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153555" y="1483106"/>
            <a:ext cx="999302" cy="244574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8146083" y="1483106"/>
            <a:ext cx="1405421" cy="24457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サブタイトル 1"/>
          <p:cNvSpPr txBox="1">
            <a:spLocks/>
          </p:cNvSpPr>
          <p:nvPr/>
        </p:nvSpPr>
        <p:spPr>
          <a:xfrm>
            <a:off x="318112" y="899368"/>
            <a:ext cx="4597206" cy="646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b="1" dirty="0" smtClean="0">
                <a:latin typeface="MS Reference Sans Serif" panose="020B0604030504040204" pitchFamily="34" charset="0"/>
              </a:rPr>
              <a:t>Velocity contours (λ = 10)</a:t>
            </a:r>
            <a:endParaRPr lang="en-US" altLang="ja-JP" b="1" dirty="0">
              <a:latin typeface="MS Reference Sans Serif" panose="020B060403050404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0471" y="3629955"/>
            <a:ext cx="387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Vr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n-US" altLang="ja-JP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Vψ</a:t>
            </a:r>
            <a:r>
              <a:rPr lang="en-US" altLang="ja-JP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similar tendency of λ = 6.67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0471" y="5028412"/>
            <a:ext cx="503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Disappearance of </a:t>
            </a:r>
            <a:r>
              <a:rPr lang="en-US" altLang="ja-JP" sz="2400" b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Vr</a:t>
            </a:r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n-US" altLang="ja-JP" sz="2400" b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Vψ</a:t>
            </a:r>
            <a:r>
              <a:rPr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becomes faster than λ = 6.67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0471" y="2460972"/>
            <a:ext cx="387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Momentum exchange between outer flow 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4234070" y="3876259"/>
            <a:ext cx="2037521" cy="47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234070" y="3924231"/>
            <a:ext cx="2270374" cy="106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6267409" y="4693583"/>
            <a:ext cx="752751" cy="752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7460035" y="1656726"/>
            <a:ext cx="1461177" cy="1406003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3919958" y="2622941"/>
            <a:ext cx="4061164" cy="2439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0213665" y="1225842"/>
            <a:ext cx="183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D: rotor diameter</a:t>
            </a:r>
            <a:endParaRPr kumimoji="1" lang="ja-JP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7156679" y="146902"/>
            <a:ext cx="0" cy="11597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580569" y="193593"/>
            <a:ext cx="0" cy="1101851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7992328" y="102572"/>
            <a:ext cx="372" cy="12040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331492" y="843111"/>
            <a:ext cx="10924336" cy="576264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800" b="1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smtClean="0"/>
              <a:t>Tip vortex breakdown</a:t>
            </a:r>
            <a:r>
              <a:rPr lang="en-US" altLang="ja-JP" dirty="0" smtClean="0"/>
              <a:t>:</a:t>
            </a:r>
          </a:p>
          <a:p>
            <a:r>
              <a:rPr lang="ja-JP" altLang="en-US" sz="2000" b="1" dirty="0" smtClean="0"/>
              <a:t>・</a:t>
            </a:r>
            <a:r>
              <a:rPr lang="en-US" altLang="ja-JP" dirty="0" smtClean="0"/>
              <a:t>helical structure and vortex instability are captured clearly</a:t>
            </a:r>
          </a:p>
          <a:p>
            <a:r>
              <a:rPr lang="ja-JP" altLang="en-US" b="1" dirty="0" smtClean="0"/>
              <a:t>・</a:t>
            </a:r>
            <a:r>
              <a:rPr lang="en-US" altLang="ja-JP" dirty="0" smtClean="0"/>
              <a:t>When TSR increases, wake expands greatly and vortex interactions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are encouraged</a:t>
            </a:r>
            <a:r>
              <a:rPr lang="en-US" altLang="ja-JP" b="1" dirty="0" smtClean="0"/>
              <a:t> </a:t>
            </a:r>
            <a:r>
              <a:rPr lang="en-US" altLang="ja-JP" sz="2000" b="1" dirty="0" smtClean="0"/>
              <a:t> </a:t>
            </a:r>
          </a:p>
          <a:p>
            <a:r>
              <a:rPr lang="en-US" altLang="ja-JP" sz="2000" b="1" dirty="0" smtClean="0"/>
              <a:t> </a:t>
            </a:r>
            <a:r>
              <a:rPr lang="ja-JP" altLang="en-US" sz="2000" b="1" dirty="0" smtClean="0"/>
              <a:t> </a:t>
            </a: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smtClean="0"/>
              <a:t>Relation between each velocities</a:t>
            </a:r>
          </a:p>
          <a:p>
            <a:r>
              <a:rPr lang="ja-JP" altLang="en-US" b="1" dirty="0" smtClean="0"/>
              <a:t>・</a:t>
            </a:r>
            <a:r>
              <a:rPr lang="en-US" altLang="ja-JP" dirty="0"/>
              <a:t>V</a:t>
            </a:r>
            <a:r>
              <a:rPr lang="en-US" altLang="ja-JP" dirty="0" smtClean="0"/>
              <a:t>ortex breakdown correspond momentum exchange between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outer flow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WT wake has </a:t>
            </a:r>
            <a:r>
              <a:rPr lang="en-US" altLang="ja-JP" u="sng" dirty="0" smtClean="0"/>
              <a:t>radial and rotational flow</a:t>
            </a:r>
            <a:r>
              <a:rPr lang="en-US" altLang="ja-JP" dirty="0" smtClean="0"/>
              <a:t> and they </a:t>
            </a:r>
            <a:r>
              <a:rPr lang="en-US" altLang="ja-JP" u="sng" dirty="0" smtClean="0"/>
              <a:t>disappear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u="sng" dirty="0" smtClean="0"/>
              <a:t>with vortex breakdown</a:t>
            </a:r>
            <a:endParaRPr lang="en-US" altLang="ja-JP" sz="2800" b="1" u="sng" dirty="0" smtClean="0"/>
          </a:p>
          <a:p>
            <a:r>
              <a:rPr lang="ja-JP" altLang="en-US" sz="2000" dirty="0" smtClean="0"/>
              <a:t>　</a:t>
            </a: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31492" y="158976"/>
            <a:ext cx="10363200" cy="583974"/>
          </a:xfrm>
        </p:spPr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Conclusions</a:t>
            </a:r>
            <a:endParaRPr lang="en-US" altLang="ja-JP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9" name="フッター プレースホルダー 6"/>
          <p:cNvSpPr txBox="1">
            <a:spLocks/>
          </p:cNvSpPr>
          <p:nvPr/>
        </p:nvSpPr>
        <p:spPr>
          <a:xfrm>
            <a:off x="114303" y="6528934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109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344715" y="2330434"/>
            <a:ext cx="7289800" cy="1125765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Thank you for your kind attention.</a:t>
            </a:r>
            <a:endParaRPr kumimoji="1" lang="ja-JP" altLang="en-US" sz="32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フッター プレースホルダー 6"/>
          <p:cNvSpPr txBox="1">
            <a:spLocks/>
          </p:cNvSpPr>
          <p:nvPr/>
        </p:nvSpPr>
        <p:spPr>
          <a:xfrm>
            <a:off x="114303" y="6528934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1DAC-5091-451A-8995-D0F89A3B218C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5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48735" y="745824"/>
            <a:ext cx="8776607" cy="90757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ja-JP" b="1" dirty="0" smtClean="0">
                <a:latin typeface="MS Reference Sans Serif" panose="020B0604030504040204" pitchFamily="34" charset="0"/>
              </a:rPr>
              <a:t>rFlow3D vs MEXICO </a:t>
            </a:r>
            <a:r>
              <a:rPr kumimoji="1" lang="en-US" altLang="ja-JP" b="1" smtClean="0">
                <a:latin typeface="MS Reference Sans Serif" panose="020B0604030504040204" pitchFamily="34" charset="0"/>
              </a:rPr>
              <a:t>exp.[4]</a:t>
            </a:r>
            <a:endParaRPr kumimoji="1" lang="en-US" altLang="ja-JP" b="1" dirty="0" smtClean="0">
              <a:latin typeface="MS Reference Sans Serif" panose="020B0604030504040204" pitchFamily="34" charset="0"/>
            </a:endParaRPr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endParaRPr lang="en-US" altLang="ja-JP" b="1" dirty="0" smtClean="0"/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ja-JP" altLang="en-US" b="1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4303" y="158976"/>
            <a:ext cx="10363200" cy="583974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en-US" altLang="ja-JP" dirty="0" smtClean="0"/>
              <a:t>.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Results – validation -</a:t>
            </a:r>
            <a:endParaRPr lang="en-US" altLang="ja-JP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062846" y="6298839"/>
            <a:ext cx="9671525" cy="743678"/>
          </a:xfrm>
        </p:spPr>
        <p:txBody>
          <a:bodyPr/>
          <a:lstStyle/>
          <a:p>
            <a:r>
              <a:rPr lang="en-US" altLang="ja-JP" sz="1050" dirty="0"/>
              <a:t>[4] </a:t>
            </a:r>
            <a:r>
              <a:rPr lang="en-US" altLang="ja-JP" sz="1050" dirty="0" err="1"/>
              <a:t>Schepers</a:t>
            </a:r>
            <a:r>
              <a:rPr lang="en-US" altLang="ja-JP" sz="1050" dirty="0"/>
              <a:t> JG, et al. 2012 Final report of IEA Wind Task 29: </a:t>
            </a:r>
            <a:r>
              <a:rPr lang="en-US" altLang="ja-JP" sz="1050" dirty="0" err="1"/>
              <a:t>Mexnext</a:t>
            </a:r>
            <a:r>
              <a:rPr lang="en-US" altLang="ja-JP" sz="1050" dirty="0"/>
              <a:t> (Phase 1) ECN-E </a:t>
            </a:r>
            <a:r>
              <a:rPr lang="en-US" altLang="ja-JP" sz="1050" dirty="0" smtClean="0"/>
              <a:t>12-004</a:t>
            </a:r>
            <a:endParaRPr lang="en-GB" altLang="ja-JP" sz="1050" dirty="0" smtClean="0"/>
          </a:p>
          <a:p>
            <a:pPr lvl="0"/>
            <a:r>
              <a:rPr lang="en-GB" altLang="ja-JP" sz="1050" dirty="0" smtClean="0"/>
              <a:t>[10</a:t>
            </a:r>
            <a:r>
              <a:rPr lang="en-US" altLang="ja-JP" sz="1050" dirty="0" smtClean="0"/>
              <a:t>] </a:t>
            </a:r>
            <a:r>
              <a:rPr lang="en-US" altLang="ja-JP" sz="1050" dirty="0" err="1" smtClean="0"/>
              <a:t>Schepers</a:t>
            </a:r>
            <a:r>
              <a:rPr lang="en-US" altLang="ja-JP" sz="1050" dirty="0" smtClean="0"/>
              <a:t> </a:t>
            </a:r>
            <a:r>
              <a:rPr lang="en-US" altLang="ja-JP" sz="1050" dirty="0"/>
              <a:t>JG and </a:t>
            </a:r>
            <a:r>
              <a:rPr lang="en-US" altLang="ja-JP" sz="1050" dirty="0" err="1"/>
              <a:t>Boorsma</a:t>
            </a:r>
            <a:r>
              <a:rPr lang="en-US" altLang="ja-JP" sz="1050" dirty="0"/>
              <a:t> K 2014 New MEXICO experiment ECN-E 14-048</a:t>
            </a:r>
            <a:endParaRPr lang="en-GB" altLang="ja-JP" sz="1050" dirty="0" smtClean="0"/>
          </a:p>
          <a:p>
            <a:pPr lvl="0"/>
            <a:r>
              <a:rPr lang="en-GB" altLang="ja-JP" sz="1050" dirty="0" smtClean="0"/>
              <a:t>[11] Tanabe </a:t>
            </a:r>
            <a:r>
              <a:rPr lang="en-GB" altLang="ja-JP" sz="1050" dirty="0"/>
              <a:t>Y, Aoyama T, </a:t>
            </a:r>
            <a:r>
              <a:rPr lang="en-GB" altLang="ja-JP" sz="1050" dirty="0" err="1"/>
              <a:t>Oe</a:t>
            </a:r>
            <a:r>
              <a:rPr lang="en-GB" altLang="ja-JP" sz="1050" dirty="0"/>
              <a:t> H, </a:t>
            </a:r>
            <a:r>
              <a:rPr lang="en-GB" altLang="ja-JP" sz="1050" dirty="0" err="1"/>
              <a:t>Uemura</a:t>
            </a:r>
            <a:r>
              <a:rPr lang="en-GB" altLang="ja-JP" sz="1050" dirty="0"/>
              <a:t> Y and Sugawara H 2015 Simulations of horizontal Axis Wind Turbines in Complex Operational Conditions </a:t>
            </a:r>
            <a:r>
              <a:rPr lang="en-GB" altLang="ja-JP" sz="1050" i="1" dirty="0"/>
              <a:t>The AHS 71</a:t>
            </a:r>
            <a:r>
              <a:rPr lang="en-GB" altLang="ja-JP" sz="1050" i="1" baseline="30000" dirty="0"/>
              <a:t>st</a:t>
            </a:r>
            <a:r>
              <a:rPr lang="en-GB" altLang="ja-JP" sz="1050" i="1" dirty="0"/>
              <a:t> Annual Forum</a:t>
            </a:r>
            <a:endParaRPr lang="ja-JP" altLang="ja-JP" sz="1050" dirty="0"/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27139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41265" y="3471408"/>
            <a:ext cx="301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ea typeface="メイリオ" panose="020B0604030504040204" pitchFamily="50" charset="-128"/>
              </a:rPr>
              <a:t> 15 m/s   λ = 6.67</a:t>
            </a:r>
            <a:endParaRPr lang="ja-JP" altLang="en-US" sz="1400" dirty="0">
              <a:ea typeface="メイリオ" panose="020B0604030504040204" pitchFamily="50" charset="-128"/>
            </a:endParaRPr>
          </a:p>
        </p:txBody>
      </p:sp>
      <p:sp>
        <p:nvSpPr>
          <p:cNvPr id="16" name="サブタイトル 1"/>
          <p:cNvSpPr txBox="1">
            <a:spLocks/>
          </p:cNvSpPr>
          <p:nvPr/>
        </p:nvSpPr>
        <p:spPr>
          <a:xfrm>
            <a:off x="43960" y="4603261"/>
            <a:ext cx="12148040" cy="1494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smtClean="0">
                <a:latin typeface="MS Reference Sans Serif" panose="020B0604030504040204" pitchFamily="34" charset="0"/>
              </a:rPr>
              <a:t>Comparison of axial velocity deficits</a:t>
            </a:r>
          </a:p>
          <a:p>
            <a:r>
              <a:rPr lang="ja-JP" altLang="en-US" dirty="0">
                <a:latin typeface="MS Reference Sans Serif" panose="020B0604030504040204" pitchFamily="34" charset="0"/>
              </a:rPr>
              <a:t>　</a:t>
            </a:r>
            <a:r>
              <a:rPr lang="ja-JP" altLang="en-US" dirty="0" smtClean="0">
                <a:latin typeface="MS Reference Sans Serif" panose="020B0604030504040204" pitchFamily="34" charset="0"/>
              </a:rPr>
              <a:t>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X(axial position) and U(axial velocity) is normalized by Diameter and speed of main flow </a:t>
            </a:r>
          </a:p>
          <a:p>
            <a:r>
              <a:rPr lang="ja-JP" altLang="en-US" dirty="0" smtClean="0">
                <a:latin typeface="MS Reference Sans Serif" panose="020B0604030504040204" pitchFamily="34" charset="0"/>
              </a:rPr>
              <a:t>　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good agreement with MEXICO exp.</a:t>
            </a:r>
          </a:p>
          <a:p>
            <a:r>
              <a:rPr lang="ja-JP" altLang="en-US" dirty="0" smtClean="0"/>
              <a:t>　・</a:t>
            </a:r>
            <a:r>
              <a:rPr lang="en-US" altLang="ja-JP" dirty="0" smtClean="0"/>
              <a:t>Overestimate in λ = 4.17</a:t>
            </a:r>
            <a:r>
              <a:rPr lang="ja-JP" altLang="en-US" dirty="0" smtClean="0"/>
              <a:t> </a:t>
            </a:r>
            <a:r>
              <a:rPr lang="en-US" altLang="ja-JP" dirty="0" smtClean="0"/>
              <a:t>b/c delayed separation with SA model[11]</a:t>
            </a:r>
            <a:endParaRPr lang="en-US" altLang="ja-JP" dirty="0"/>
          </a:p>
        </p:txBody>
      </p:sp>
      <p:pic>
        <p:nvPicPr>
          <p:cNvPr id="17" name="図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58" y="1442165"/>
            <a:ext cx="3956502" cy="288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88" y="1437636"/>
            <a:ext cx="3946941" cy="2890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4565349" y="1078211"/>
            <a:ext cx="301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ea typeface="メイリオ" panose="020B0604030504040204" pitchFamily="50" charset="-128"/>
              </a:rPr>
              <a:t>15 </a:t>
            </a:r>
            <a:r>
              <a:rPr lang="en-US" altLang="ja-JP" dirty="0">
                <a:ea typeface="メイリオ" panose="020B0604030504040204" pitchFamily="50" charset="-128"/>
              </a:rPr>
              <a:t>m/s   λ = </a:t>
            </a:r>
            <a:r>
              <a:rPr lang="en-US" altLang="ja-JP" dirty="0" smtClean="0">
                <a:ea typeface="メイリオ" panose="020B0604030504040204" pitchFamily="50" charset="-128"/>
              </a:rPr>
              <a:t>6.67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6801" y="1072833"/>
            <a:ext cx="301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メイリオ" panose="020B0604030504040204" pitchFamily="50" charset="-128"/>
              </a:rPr>
              <a:t> </a:t>
            </a:r>
            <a:r>
              <a:rPr lang="en-US" altLang="ja-JP" dirty="0">
                <a:ea typeface="メイリオ" panose="020B0604030504040204" pitchFamily="50" charset="-128"/>
              </a:rPr>
              <a:t>24 m/s   λ = 4.17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8724576" y="1100740"/>
            <a:ext cx="301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メイリオ" panose="020B0604030504040204" pitchFamily="50" charset="-128"/>
              </a:rPr>
              <a:t> </a:t>
            </a:r>
            <a:r>
              <a:rPr lang="en-US" altLang="ja-JP" dirty="0">
                <a:ea typeface="メイリオ" panose="020B0604030504040204" pitchFamily="50" charset="-128"/>
              </a:rPr>
              <a:t>10 m/s   λ = 10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59319" y="4265704"/>
            <a:ext cx="490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Axial traverse of axial velocity at r = 1.8 m [4,10]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4" y="1442165"/>
            <a:ext cx="4140750" cy="28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14303" y="732972"/>
            <a:ext cx="8776607" cy="907570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MS Reference Sans Serif" panose="020B0604030504040204" pitchFamily="34" charset="0"/>
              </a:rPr>
              <a:t>●</a:t>
            </a:r>
            <a:r>
              <a:rPr lang="en-US" altLang="ja-JP" b="1" dirty="0" smtClean="0">
                <a:latin typeface="MS Reference Sans Serif" panose="020B0604030504040204" pitchFamily="34" charset="0"/>
              </a:rPr>
              <a:t>Axial force</a:t>
            </a:r>
            <a:endParaRPr kumimoji="1" lang="en-US" altLang="ja-JP" b="1" dirty="0" smtClean="0">
              <a:latin typeface="MS Reference Sans Serif" panose="020B0604030504040204" pitchFamily="34" charset="0"/>
            </a:endParaRPr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endParaRPr lang="en-US" altLang="ja-JP" b="1" dirty="0" smtClean="0"/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lang="en-US" altLang="ja-JP" b="1" dirty="0"/>
          </a:p>
          <a:p>
            <a:endParaRPr kumimoji="1" lang="en-US" altLang="ja-JP" b="1" dirty="0" smtClean="0"/>
          </a:p>
          <a:p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ja-JP" altLang="en-US" b="1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365" y="158976"/>
            <a:ext cx="10363200" cy="583974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en-US" altLang="ja-JP" dirty="0" smtClean="0"/>
              <a:t>.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Results – validation -</a:t>
            </a:r>
            <a:endParaRPr lang="en-US" altLang="ja-JP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38042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20" name="図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6" y="1444806"/>
            <a:ext cx="3834516" cy="28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図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29" y="1452090"/>
            <a:ext cx="3909563" cy="286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40" y="1463682"/>
            <a:ext cx="3906611" cy="287758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659319" y="4265704"/>
            <a:ext cx="490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Radial distribution of </a:t>
            </a:r>
            <a:r>
              <a:rPr lang="en-US" altLang="ja-JP" dirty="0" smtClean="0">
                <a:ea typeface="メイリオ" panose="020B0604030504040204" pitchFamily="50" charset="-128"/>
              </a:rPr>
              <a:t>axial </a:t>
            </a:r>
            <a:r>
              <a:rPr lang="en-US" altLang="ja-JP" dirty="0" smtClean="0">
                <a:ea typeface="メイリオ" panose="020B0604030504040204" pitchFamily="50" charset="-128"/>
              </a:rPr>
              <a:t>force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65349" y="1080852"/>
            <a:ext cx="301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ea typeface="メイリオ" panose="020B0604030504040204" pitchFamily="50" charset="-128"/>
              </a:rPr>
              <a:t> </a:t>
            </a:r>
            <a:r>
              <a:rPr lang="en-US" altLang="ja-JP" dirty="0" smtClean="0">
                <a:ea typeface="メイリオ" panose="020B0604030504040204" pitchFamily="50" charset="-128"/>
              </a:rPr>
              <a:t>15 </a:t>
            </a:r>
            <a:r>
              <a:rPr lang="en-US" altLang="ja-JP" dirty="0">
                <a:ea typeface="メイリオ" panose="020B0604030504040204" pitchFamily="50" charset="-128"/>
              </a:rPr>
              <a:t>m/s   λ = </a:t>
            </a:r>
            <a:r>
              <a:rPr lang="en-US" altLang="ja-JP" dirty="0" smtClean="0">
                <a:ea typeface="メイリオ" panose="020B0604030504040204" pitchFamily="50" charset="-128"/>
              </a:rPr>
              <a:t>6.67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6801" y="1075474"/>
            <a:ext cx="301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メイリオ" panose="020B0604030504040204" pitchFamily="50" charset="-128"/>
              </a:rPr>
              <a:t> </a:t>
            </a:r>
            <a:r>
              <a:rPr lang="en-US" altLang="ja-JP" dirty="0">
                <a:ea typeface="メイリオ" panose="020B0604030504040204" pitchFamily="50" charset="-128"/>
              </a:rPr>
              <a:t>24 m/s   λ = 4.17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724576" y="1103381"/>
            <a:ext cx="301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ea typeface="メイリオ" panose="020B0604030504040204" pitchFamily="50" charset="-128"/>
              </a:rPr>
              <a:t> </a:t>
            </a:r>
            <a:r>
              <a:rPr lang="en-US" altLang="ja-JP" dirty="0">
                <a:ea typeface="メイリオ" panose="020B0604030504040204" pitchFamily="50" charset="-128"/>
              </a:rPr>
              <a:t>10 m/s   λ = 10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0" name="サブタイトル 1"/>
          <p:cNvSpPr txBox="1">
            <a:spLocks/>
          </p:cNvSpPr>
          <p:nvPr/>
        </p:nvSpPr>
        <p:spPr>
          <a:xfrm>
            <a:off x="5078289" y="4812226"/>
            <a:ext cx="6531937" cy="149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MS Reference Sans Serif" panose="020B0604030504040204" pitchFamily="34" charset="0"/>
              </a:rPr>
              <a:t>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Axial force (</a:t>
            </a:r>
            <a:r>
              <a:rPr lang="ja-JP" altLang="en-US" dirty="0" smtClean="0">
                <a:latin typeface="MS Reference Sans Serif" panose="020B0604030504040204" pitchFamily="34" charset="0"/>
              </a:rPr>
              <a:t>＝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Thrust)</a:t>
            </a:r>
            <a:r>
              <a:rPr lang="en-US" altLang="ja-JP" dirty="0"/>
              <a:t> </a:t>
            </a:r>
            <a:r>
              <a:rPr lang="en-US" altLang="ja-JP" dirty="0" smtClean="0"/>
              <a:t>also has good agreement with MEXICO</a:t>
            </a:r>
          </a:p>
          <a:p>
            <a:r>
              <a:rPr lang="ja-JP" altLang="en-US" dirty="0" smtClean="0">
                <a:latin typeface="MS Reference Sans Serif" panose="020B0604030504040204" pitchFamily="34" charset="0"/>
              </a:rPr>
              <a:t>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QDNS shows the effect of separation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40602">
            <a:off x="567089" y="4187508"/>
            <a:ext cx="3489256" cy="2359537"/>
          </a:xfrm>
          <a:prstGeom prst="rect">
            <a:avLst/>
          </a:prstGeom>
        </p:spPr>
      </p:pic>
      <p:sp>
        <p:nvSpPr>
          <p:cNvPr id="36" name="右矢印 35"/>
          <p:cNvSpPr/>
          <p:nvPr/>
        </p:nvSpPr>
        <p:spPr>
          <a:xfrm rot="18562243">
            <a:off x="2395137" y="4958813"/>
            <a:ext cx="534152" cy="375722"/>
          </a:xfrm>
          <a:prstGeom prst="rightArrow">
            <a:avLst>
              <a:gd name="adj1" fmla="val 50000"/>
              <a:gd name="adj2" fmla="val 7985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4015409" y="5267838"/>
            <a:ext cx="0" cy="8809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453689" y="4341266"/>
            <a:ext cx="0" cy="5352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702377" y="4911098"/>
            <a:ext cx="98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r/R = 1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9109" y="4933579"/>
            <a:ext cx="98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r/R = 0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243265" y="4592553"/>
            <a:ext cx="135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Axial force</a:t>
            </a:r>
            <a:endParaRPr kumimoji="1" lang="ja-JP" altLang="en-US" dirty="0"/>
          </a:p>
        </p:txBody>
      </p:sp>
      <p:sp>
        <p:nvSpPr>
          <p:cNvPr id="44" name="右矢印 43"/>
          <p:cNvSpPr/>
          <p:nvPr/>
        </p:nvSpPr>
        <p:spPr>
          <a:xfrm rot="18562243">
            <a:off x="414626" y="5410577"/>
            <a:ext cx="534152" cy="302079"/>
          </a:xfrm>
          <a:prstGeom prst="rightArrow">
            <a:avLst>
              <a:gd name="adj1" fmla="val 50000"/>
              <a:gd name="adj2" fmla="val 98468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 rot="18562243">
            <a:off x="840263" y="5557264"/>
            <a:ext cx="534152" cy="302079"/>
          </a:xfrm>
          <a:prstGeom prst="rightArrow">
            <a:avLst>
              <a:gd name="adj1" fmla="val 50000"/>
              <a:gd name="adj2" fmla="val 98468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 rot="18562243">
            <a:off x="1261478" y="5731806"/>
            <a:ext cx="534152" cy="302079"/>
          </a:xfrm>
          <a:prstGeom prst="rightArrow">
            <a:avLst>
              <a:gd name="adj1" fmla="val 50000"/>
              <a:gd name="adj2" fmla="val 98468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10477" y="5891790"/>
            <a:ext cx="135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inflow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62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0.  Todays topic</a:t>
            </a:r>
          </a:p>
          <a:p>
            <a:pPr marL="457200" indent="-457200">
              <a:buAutoNum type="arabicPeriod"/>
            </a:pPr>
            <a:endParaRPr lang="en-US" altLang="ja-JP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Background / Objectives</a:t>
            </a:r>
          </a:p>
          <a:p>
            <a:pPr marL="457200" indent="-457200">
              <a:buAutoNum type="arabicPeriod"/>
            </a:pPr>
            <a:endParaRPr lang="en-US" altLang="ja-JP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</a:t>
            </a:r>
          </a:p>
          <a:p>
            <a:pPr marL="457200" indent="-457200">
              <a:buAutoNum type="arabicPeriod"/>
            </a:pPr>
            <a:endParaRPr lang="en-US" altLang="ja-JP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Results</a:t>
            </a:r>
          </a:p>
          <a:p>
            <a:pPr marL="457200" indent="-457200">
              <a:buAutoNum type="arabicPeriod"/>
            </a:pPr>
            <a:endParaRPr lang="en-US" altLang="ja-JP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Conclusions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Outline</a:t>
            </a:r>
            <a:endParaRPr kumimoji="1" lang="ja-JP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0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40679" y="6261933"/>
            <a:ext cx="1259417" cy="263527"/>
          </a:xfrm>
        </p:spPr>
        <p:txBody>
          <a:bodyPr/>
          <a:lstStyle/>
          <a:p>
            <a:fld id="{5B89EC1A-F73C-4E55-823A-168517717173}" type="datetime1">
              <a:rPr kumimoji="1" lang="ja-JP" altLang="en-US" smtClean="0"/>
              <a:t>2016/9/21</a:t>
            </a:fld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985549" y="6395018"/>
            <a:ext cx="2057400" cy="263527"/>
          </a:xfrm>
        </p:spPr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12" name="フッター プレースホルダー 6"/>
          <p:cNvSpPr txBox="1">
            <a:spLocks/>
          </p:cNvSpPr>
          <p:nvPr/>
        </p:nvSpPr>
        <p:spPr>
          <a:xfrm>
            <a:off x="140679" y="6525459"/>
            <a:ext cx="1518279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WindEurope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297306" y="123991"/>
            <a:ext cx="10363200" cy="583974"/>
          </a:xfrm>
        </p:spPr>
        <p:txBody>
          <a:bodyPr/>
          <a:lstStyle/>
          <a:p>
            <a:r>
              <a:rPr lang="en-US" altLang="ja-JP" dirty="0" smtClean="0"/>
              <a:t>0. Today’s </a:t>
            </a:r>
            <a:r>
              <a:rPr lang="en-US" altLang="ja-JP" dirty="0" smtClean="0"/>
              <a:t>Topic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38916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504444" y="5935157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Contours of each velocities (λ=6.67)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66" y="1932301"/>
            <a:ext cx="6097414" cy="40895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64" y="787"/>
            <a:ext cx="4608742" cy="1752542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>
            <a:off x="6555584" y="1697808"/>
            <a:ext cx="214931" cy="402895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275340" y="1697808"/>
            <a:ext cx="1260405" cy="302364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8180041" y="1689594"/>
            <a:ext cx="1721057" cy="29620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サブタイトル 1"/>
          <p:cNvSpPr txBox="1">
            <a:spLocks/>
          </p:cNvSpPr>
          <p:nvPr/>
        </p:nvSpPr>
        <p:spPr>
          <a:xfrm>
            <a:off x="209068" y="905003"/>
            <a:ext cx="5783051" cy="4738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b="1" dirty="0" smtClean="0">
                <a:latin typeface="MS Reference Sans Serif" panose="020B0604030504040204" pitchFamily="34" charset="0"/>
              </a:rPr>
              <a:t>CFD </a:t>
            </a:r>
            <a:r>
              <a:rPr lang="en-US" altLang="ja-JP" b="1" smtClean="0">
                <a:latin typeface="MS Reference Sans Serif" panose="020B0604030504040204" pitchFamily="34" charset="0"/>
              </a:rPr>
              <a:t>analysis for WT wake</a:t>
            </a:r>
            <a:endParaRPr lang="en-US" altLang="ja-JP" b="1" dirty="0" smtClean="0">
              <a:latin typeface="MS Reference Sans Serif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smtClean="0">
                <a:latin typeface="MS Reference Sans Serif" panose="020B0604030504040204" pitchFamily="34" charset="0"/>
              </a:rPr>
              <a:t>Tip vortex breakdown process</a:t>
            </a:r>
          </a:p>
          <a:p>
            <a:r>
              <a:rPr lang="ja-JP" altLang="en-US" b="1" dirty="0" smtClean="0">
                <a:latin typeface="MS Reference Sans Serif" panose="020B0604030504040204" pitchFamily="34" charset="0"/>
              </a:rPr>
              <a:t>　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helical to minute structure</a:t>
            </a:r>
          </a:p>
          <a:p>
            <a:r>
              <a:rPr lang="ja-JP" altLang="en-US" b="1" dirty="0" smtClean="0">
                <a:latin typeface="MS Reference Sans Serif" panose="020B0604030504040204" pitchFamily="34" charset="0"/>
              </a:rPr>
              <a:t>　</a:t>
            </a:r>
            <a:endParaRPr lang="en-US" altLang="ja-JP" b="1" dirty="0" smtClean="0">
              <a:latin typeface="MS Reference Sans Serif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smtClean="0">
                <a:latin typeface="MS Reference Sans Serif" panose="020B0604030504040204" pitchFamily="34" charset="0"/>
              </a:rPr>
              <a:t>Near-wake structure</a:t>
            </a:r>
            <a:endParaRPr lang="en-US" altLang="ja-JP" b="1" dirty="0" smtClean="0">
              <a:latin typeface="MS Reference Sans Serif" panose="020B0604030504040204" pitchFamily="34" charset="0"/>
            </a:endParaRPr>
          </a:p>
          <a:p>
            <a:r>
              <a:rPr lang="ja-JP" altLang="en-US" b="1" dirty="0" smtClean="0">
                <a:latin typeface="MS Reference Sans Serif" panose="020B0604030504040204" pitchFamily="34" charset="0"/>
              </a:rPr>
              <a:t>　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Radial flow : </a:t>
            </a:r>
            <a:r>
              <a:rPr lang="en-US" altLang="ja-JP" dirty="0" err="1" smtClean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Vr</a:t>
            </a:r>
            <a:endParaRPr lang="en-US" altLang="ja-JP" dirty="0">
              <a:latin typeface="MS Reference Sans Serif" panose="020B0604030504040204" pitchFamily="34" charset="0"/>
            </a:endParaRPr>
          </a:p>
          <a:p>
            <a:r>
              <a:rPr lang="ja-JP" altLang="en-US" dirty="0" smtClean="0">
                <a:latin typeface="MS Reference Sans Serif" panose="020B0604030504040204" pitchFamily="34" charset="0"/>
              </a:rPr>
              <a:t>　・</a:t>
            </a:r>
            <a:r>
              <a:rPr lang="en-US" altLang="ja-JP" dirty="0" smtClean="0">
                <a:latin typeface="MS Reference Sans Serif" panose="020B0604030504040204" pitchFamily="34" charset="0"/>
              </a:rPr>
              <a:t>Rotational flow </a:t>
            </a:r>
            <a:r>
              <a:rPr lang="en-US" altLang="ja-JP" b="1" smtClean="0">
                <a:latin typeface="MS Reference Sans Serif" panose="020B0604030504040204" pitchFamily="34" charset="0"/>
              </a:rPr>
              <a:t>: </a:t>
            </a:r>
            <a:r>
              <a:rPr lang="en-US" altLang="ja-JP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Vψ</a:t>
            </a:r>
          </a:p>
          <a:p>
            <a:endParaRPr lang="en-US" altLang="ja-JP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ja-JP" u="sng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disappearance of Vr and Vψ </a:t>
            </a:r>
            <a:endParaRPr lang="en-US" altLang="ja-JP" u="sng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ja-JP" u="sng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corresponding vortex breakdown</a:t>
            </a:r>
            <a:endParaRPr lang="en-US" altLang="ja-JP" u="sng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735868" y="3398258"/>
            <a:ext cx="3112255" cy="577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6402304" y="4755160"/>
            <a:ext cx="752751" cy="752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097352" y="3974542"/>
            <a:ext cx="2506077" cy="9193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7649833" y="3224508"/>
            <a:ext cx="1390736" cy="1366960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9598895" y="4526087"/>
            <a:ext cx="1327890" cy="1462567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4621161" y="3822944"/>
            <a:ext cx="3039886" cy="1129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621161" y="4999863"/>
            <a:ext cx="5151457" cy="643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0213665" y="1225842"/>
            <a:ext cx="183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D: rotor diameter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46009" y="2703870"/>
            <a:ext cx="4014393" cy="150433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7196889" y="123991"/>
            <a:ext cx="0" cy="14711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471748" y="123991"/>
            <a:ext cx="0" cy="147118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8180041" y="123991"/>
            <a:ext cx="0" cy="128651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-54898" y="991479"/>
            <a:ext cx="6526063" cy="135128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ja-JP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Generated power by a WT of wake region ?</a:t>
            </a:r>
          </a:p>
          <a:p>
            <a:r>
              <a:rPr lang="en-US" altLang="ja-JP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</a:t>
            </a:r>
            <a:r>
              <a:rPr lang="ja-JP" altLang="en-US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⇒ </a:t>
            </a:r>
            <a:r>
              <a:rPr lang="en-US" altLang="ja-JP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velocity profile is </a:t>
            </a:r>
            <a:r>
              <a:rPr lang="en-US" altLang="ja-JP" sz="2800" b="1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necesary</a:t>
            </a:r>
            <a:endParaRPr lang="en-US" altLang="ja-JP" sz="28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endParaRPr lang="en-US" altLang="ja-JP" dirty="0" smtClean="0">
              <a:solidFill>
                <a:srgbClr val="0070C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77204" y="107254"/>
            <a:ext cx="10363200" cy="583974"/>
          </a:xfrm>
        </p:spPr>
        <p:txBody>
          <a:bodyPr/>
          <a:lstStyle/>
          <a:p>
            <a:r>
              <a:rPr kumimoji="1"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 Background / Objectives</a:t>
            </a:r>
            <a:endParaRPr kumimoji="1" lang="ja-JP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336458" y="6262876"/>
            <a:ext cx="10269415" cy="528756"/>
          </a:xfrm>
        </p:spPr>
        <p:txBody>
          <a:bodyPr/>
          <a:lstStyle/>
          <a:p>
            <a:r>
              <a:rPr lang="en-US" altLang="ja-JP" dirty="0" smtClean="0"/>
              <a:t>[1</a:t>
            </a:r>
            <a:r>
              <a:rPr lang="en-US" altLang="ja-JP" dirty="0"/>
              <a:t>] </a:t>
            </a:r>
            <a:r>
              <a:rPr lang="en-US" altLang="ja-JP" dirty="0" smtClean="0"/>
              <a:t>Uchida </a:t>
            </a:r>
            <a:r>
              <a:rPr lang="en-US" altLang="ja-JP" dirty="0"/>
              <a:t>T, </a:t>
            </a:r>
            <a:r>
              <a:rPr lang="en-US" altLang="ja-JP" dirty="0" err="1"/>
              <a:t>Ohya</a:t>
            </a:r>
            <a:r>
              <a:rPr lang="en-US" altLang="ja-JP" dirty="0"/>
              <a:t> Y and </a:t>
            </a:r>
            <a:r>
              <a:rPr lang="en-US" altLang="ja-JP" dirty="0" err="1"/>
              <a:t>Sugitani</a:t>
            </a:r>
            <a:r>
              <a:rPr lang="en-US" altLang="ja-JP" dirty="0"/>
              <a:t> K 2006 Comparison between the wake behind wind turbine generator under optimal tip speed ratio and the wake behind stationary plate Proc. of the 19th national </a:t>
            </a:r>
            <a:r>
              <a:rPr lang="en-US" altLang="ja-JP" dirty="0" err="1"/>
              <a:t>symp</a:t>
            </a:r>
            <a:r>
              <a:rPr lang="en-US" altLang="ja-JP" dirty="0"/>
              <a:t>. on wind engineering </a:t>
            </a:r>
            <a:r>
              <a:rPr lang="en-US" altLang="ja-JP" dirty="0" smtClean="0"/>
              <a:t>pp187–92</a:t>
            </a:r>
          </a:p>
          <a:p>
            <a:r>
              <a:rPr lang="en-US" altLang="ja-JP" dirty="0" smtClean="0"/>
              <a:t>[</a:t>
            </a:r>
            <a:r>
              <a:rPr lang="en-US" altLang="ja-JP" dirty="0"/>
              <a:t>2</a:t>
            </a:r>
            <a:r>
              <a:rPr lang="en-US" altLang="ja-JP" dirty="0" smtClean="0"/>
              <a:t>] </a:t>
            </a:r>
            <a:r>
              <a:rPr lang="en-US" altLang="ja-JP" dirty="0"/>
              <a:t>IEA </a:t>
            </a:r>
            <a:r>
              <a:rPr lang="en-US" altLang="ja-JP" dirty="0" smtClean="0"/>
              <a:t>HP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://www.ieawind.org/summary_page_31.html)</a:t>
            </a:r>
            <a:r>
              <a:rPr lang="ja-JP" altLang="ja-JP" dirty="0" err="1">
                <a:hlinkClick r:id="rId3"/>
              </a:rPr>
              <a:t>，</a:t>
            </a:r>
            <a:r>
              <a:rPr lang="en-US" altLang="ja-JP" dirty="0" smtClean="0">
                <a:hlinkClick r:id="rId3"/>
              </a:rPr>
              <a:t>2016/7/3</a:t>
            </a:r>
            <a:r>
              <a:rPr lang="en-US" altLang="ja-JP" dirty="0" smtClean="0"/>
              <a:t> accessed</a:t>
            </a:r>
            <a:endParaRPr lang="ja-JP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84212" y="5462171"/>
            <a:ext cx="346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Wind turbine wake in wind farm [2]</a:t>
            </a:r>
            <a:endParaRPr lang="ja-JP" altLang="en-US" sz="1600" dirty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35902" y="835970"/>
            <a:ext cx="574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Wake recovery process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= taking </a:t>
            </a:r>
            <a:r>
              <a:rPr lang="en-US" altLang="ja-JP" sz="2800" u="sng" dirty="0" smtClean="0"/>
              <a:t>outer flow </a:t>
            </a:r>
            <a:r>
              <a:rPr lang="en-US" altLang="ja-JP" sz="2800" dirty="0" smtClean="0"/>
              <a:t>into wake region</a:t>
            </a:r>
            <a:endParaRPr lang="en-US" altLang="ja-JP" sz="2800" dirty="0"/>
          </a:p>
        </p:txBody>
      </p:sp>
      <p:sp>
        <p:nvSpPr>
          <p:cNvPr id="1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40679" y="6261933"/>
            <a:ext cx="1259417" cy="263527"/>
          </a:xfrm>
        </p:spPr>
        <p:txBody>
          <a:bodyPr/>
          <a:lstStyle/>
          <a:p>
            <a:fld id="{5B89EC1A-F73C-4E55-823A-168517717173}" type="datetime1">
              <a:rPr kumimoji="1" lang="ja-JP" altLang="en-US" smtClean="0"/>
              <a:t>2016/9/21</a:t>
            </a:fld>
            <a:endParaRPr kumimoji="1" lang="ja-JP" altLang="en-US" dirty="0"/>
          </a:p>
        </p:txBody>
      </p:sp>
      <p:sp>
        <p:nvSpPr>
          <p:cNvPr id="1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985549" y="6395018"/>
            <a:ext cx="2057400" cy="263527"/>
          </a:xfrm>
        </p:spPr>
        <p:txBody>
          <a:bodyPr/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17" name="フッター プレースホルダー 6"/>
          <p:cNvSpPr txBox="1">
            <a:spLocks/>
          </p:cNvSpPr>
          <p:nvPr/>
        </p:nvSpPr>
        <p:spPr>
          <a:xfrm>
            <a:off x="140679" y="6525459"/>
            <a:ext cx="1518279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WindEurope</a:t>
            </a:r>
            <a:endParaRPr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03" y="2363076"/>
            <a:ext cx="5835982" cy="2266787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 rot="1800000">
            <a:off x="10005362" y="2215555"/>
            <a:ext cx="1022554" cy="683512"/>
          </a:xfrm>
          <a:prstGeom prst="rightArrow">
            <a:avLst/>
          </a:prstGeom>
          <a:solidFill>
            <a:schemeClr val="accent1">
              <a:alpha val="7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6173636" y="2526070"/>
            <a:ext cx="2454269" cy="2006863"/>
          </a:xfrm>
          <a:prstGeom prst="roundRect">
            <a:avLst/>
          </a:prstGeom>
          <a:noFill/>
          <a:ln w="412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466495" y="1805177"/>
            <a:ext cx="161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S Reference Sans Serif" panose="020B0604030504040204" pitchFamily="34" charset="0"/>
              </a:rPr>
              <a:t>Outer flow</a:t>
            </a:r>
            <a:endParaRPr kumimoji="1" lang="ja-JP" altLang="en-US" sz="2000" dirty="0">
              <a:latin typeface="MS Reference Sans Serif" panose="020B060403050404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346082" y="4478729"/>
            <a:ext cx="583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MS Reference Sans Serif" panose="020B0604030504040204" pitchFamily="34" charset="0"/>
              </a:rPr>
              <a:t>Tip vortex </a:t>
            </a:r>
            <a:r>
              <a:rPr kumimoji="1" lang="en-US" altLang="ja-JP" sz="2000" dirty="0" smtClean="0">
                <a:latin typeface="MS Reference Sans Serif" panose="020B0604030504040204" pitchFamily="34" charset="0"/>
              </a:rPr>
              <a:t>is importan</a:t>
            </a:r>
            <a:r>
              <a:rPr lang="en-US" altLang="ja-JP" sz="2000" dirty="0" smtClean="0">
                <a:latin typeface="MS Reference Sans Serif" panose="020B0604030504040204" pitchFamily="34" charset="0"/>
              </a:rPr>
              <a:t>t for wake analysis</a:t>
            </a:r>
            <a:endParaRPr kumimoji="1" lang="ja-JP" altLang="en-US" sz="2400" dirty="0">
              <a:latin typeface="MS Reference Sans Serif" panose="020B060403050404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92420" y="4940394"/>
            <a:ext cx="431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MS Reference Sans Serif" panose="020B0604030504040204" pitchFamily="34" charset="0"/>
              </a:rPr>
              <a:t>= Obstacle for momentum exchange between outer flow and wake[1] </a:t>
            </a:r>
            <a:endParaRPr kumimoji="1" lang="ja-JP" altLang="en-US" sz="2400" dirty="0">
              <a:latin typeface="MS Reference Sans Serif" panose="020B0604030504040204" pitchFamily="34" charset="0"/>
            </a:endParaRPr>
          </a:p>
        </p:txBody>
      </p:sp>
      <p:sp>
        <p:nvSpPr>
          <p:cNvPr id="36" name="右矢印 35"/>
          <p:cNvSpPr/>
          <p:nvPr/>
        </p:nvSpPr>
        <p:spPr>
          <a:xfrm rot="1800000">
            <a:off x="7302128" y="2215555"/>
            <a:ext cx="1022554" cy="683512"/>
          </a:xfrm>
          <a:prstGeom prst="rightArrow">
            <a:avLst/>
          </a:prstGeom>
          <a:solidFill>
            <a:schemeClr val="accent1">
              <a:alpha val="7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十字形 36"/>
          <p:cNvSpPr/>
          <p:nvPr/>
        </p:nvSpPr>
        <p:spPr>
          <a:xfrm rot="18900000">
            <a:off x="7330236" y="1995796"/>
            <a:ext cx="979659" cy="960372"/>
          </a:xfrm>
          <a:prstGeom prst="plus">
            <a:avLst>
              <a:gd name="adj" fmla="val 4496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1" y="2067436"/>
            <a:ext cx="5447583" cy="339426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755494" y="1778058"/>
            <a:ext cx="267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S Reference Sans Serif" panose="020B0604030504040204" pitchFamily="34" charset="0"/>
              </a:rPr>
              <a:t>Outer flow cannot be taken in</a:t>
            </a:r>
            <a:endParaRPr kumimoji="1" lang="ja-JP" altLang="en-US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79" y="2827409"/>
            <a:ext cx="3510787" cy="3111186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55349" y="6329244"/>
            <a:ext cx="10306549" cy="528756"/>
          </a:xfrm>
        </p:spPr>
        <p:txBody>
          <a:bodyPr/>
          <a:lstStyle/>
          <a:p>
            <a:r>
              <a:rPr lang="en-US" altLang="ja-JP" sz="1100" dirty="0" smtClean="0"/>
              <a:t>[3]</a:t>
            </a:r>
            <a:r>
              <a:rPr lang="ja-JP" altLang="ja-JP" sz="1100" dirty="0" smtClean="0"/>
              <a:t> </a:t>
            </a:r>
            <a:r>
              <a:rPr lang="en-US" altLang="ja-JP" sz="1100" dirty="0"/>
              <a:t>Niels T., Frederik Z., Pierre-</a:t>
            </a:r>
            <a:r>
              <a:rPr lang="en-US" altLang="ja-JP" sz="1100" dirty="0" err="1"/>
              <a:t>Elouan</a:t>
            </a:r>
            <a:r>
              <a:rPr lang="en-US" altLang="ja-JP" sz="1100" dirty="0"/>
              <a:t> R´., Niels N. S., ‘Comparison of the wake of diﬀerent types of wind turbine CFD models’ AIAA 2012-0237(2012), pp.1-11</a:t>
            </a:r>
            <a:r>
              <a:rPr lang="en-US" altLang="ja-JP" sz="1100" dirty="0" smtClean="0"/>
              <a:t>.</a:t>
            </a:r>
          </a:p>
          <a:p>
            <a:r>
              <a:rPr lang="en-US" altLang="ja-JP" sz="1100" dirty="0" smtClean="0"/>
              <a:t>[4]</a:t>
            </a:r>
            <a:r>
              <a:rPr lang="en-US" altLang="ja-JP" sz="1100" dirty="0" err="1" smtClean="0"/>
              <a:t>Carrión</a:t>
            </a:r>
            <a:r>
              <a:rPr lang="en-US" altLang="ja-JP" sz="1100" dirty="0"/>
              <a:t>, M.et al., Understanding Wind Turbine Wake Breakdown Using Computational Fluid </a:t>
            </a:r>
            <a:r>
              <a:rPr lang="en-US" altLang="ja-JP" sz="1100" dirty="0" err="1"/>
              <a:t>Dynamics,AIAA</a:t>
            </a:r>
            <a:r>
              <a:rPr lang="en-US" altLang="ja-JP" sz="1100" dirty="0"/>
              <a:t> Journal Vol. 53 ,No.3 ,2015</a:t>
            </a:r>
          </a:p>
          <a:p>
            <a:endParaRPr lang="ja-JP" altLang="en-US" sz="11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7" name="タイトル 2"/>
          <p:cNvSpPr>
            <a:spLocks noGrp="1"/>
          </p:cNvSpPr>
          <p:nvPr>
            <p:ph type="ctrTitle"/>
          </p:nvPr>
        </p:nvSpPr>
        <p:spPr>
          <a:xfrm>
            <a:off x="177204" y="107254"/>
            <a:ext cx="10363200" cy="583974"/>
          </a:xfrm>
        </p:spPr>
        <p:txBody>
          <a:bodyPr/>
          <a:lstStyle/>
          <a:p>
            <a:r>
              <a:rPr kumimoji="1"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 Background / Objectives</a:t>
            </a:r>
            <a:endParaRPr kumimoji="1" lang="ja-JP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サブタイトル 1"/>
          <p:cNvSpPr>
            <a:spLocks noGrp="1"/>
          </p:cNvSpPr>
          <p:nvPr>
            <p:ph type="subTitle" idx="1"/>
          </p:nvPr>
        </p:nvSpPr>
        <p:spPr>
          <a:xfrm>
            <a:off x="114303" y="702878"/>
            <a:ext cx="8461920" cy="100374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ja-JP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wake analysis</a:t>
            </a:r>
          </a:p>
          <a:p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endParaRPr lang="en-US" altLang="ja-JP" dirty="0" smtClean="0">
              <a:solidFill>
                <a:srgbClr val="0070C0"/>
              </a:solidFill>
            </a:endParaRPr>
          </a:p>
        </p:txBody>
      </p:sp>
      <p:sp>
        <p:nvSpPr>
          <p:cNvPr id="9" name="サブタイトル 1"/>
          <p:cNvSpPr txBox="1">
            <a:spLocks/>
          </p:cNvSpPr>
          <p:nvPr/>
        </p:nvSpPr>
        <p:spPr>
          <a:xfrm>
            <a:off x="114303" y="1308998"/>
            <a:ext cx="8461920" cy="2368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smtClean="0"/>
              <a:t>Tip vortex analysis </a:t>
            </a:r>
          </a:p>
          <a:p>
            <a:r>
              <a:rPr lang="ja-JP" altLang="en-US" dirty="0" smtClean="0"/>
              <a:t>　・</a:t>
            </a:r>
            <a:r>
              <a:rPr lang="en-US" altLang="ja-JP" u="sng" dirty="0" smtClean="0"/>
              <a:t>Unsteady and complex phenomenon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small scale (</a:t>
            </a:r>
            <a:r>
              <a:rPr lang="ja-JP" altLang="en-US" dirty="0" smtClean="0"/>
              <a:t>∝ </a:t>
            </a:r>
            <a:r>
              <a:rPr lang="en-US" altLang="ja-JP" dirty="0" smtClean="0"/>
              <a:t>chord </a:t>
            </a:r>
            <a:r>
              <a:rPr lang="en-US" altLang="ja-JP" dirty="0" err="1" smtClean="0"/>
              <a:t>length@tip</a:t>
            </a:r>
            <a:r>
              <a:rPr lang="en-US" altLang="ja-JP" dirty="0" smtClean="0"/>
              <a:t> )</a:t>
            </a:r>
          </a:p>
        </p:txBody>
      </p:sp>
      <p:sp>
        <p:nvSpPr>
          <p:cNvPr id="10" name="サブタイトル 1"/>
          <p:cNvSpPr txBox="1">
            <a:spLocks/>
          </p:cNvSpPr>
          <p:nvPr/>
        </p:nvSpPr>
        <p:spPr>
          <a:xfrm>
            <a:off x="114303" y="3064060"/>
            <a:ext cx="9317932" cy="202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b="1" dirty="0" smtClean="0"/>
              <a:t>CFD (Computational Fluid Dynamics) wake analysis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can get 3D information of wake region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ja-JP" altLang="en-US" dirty="0" smtClean="0"/>
              <a:t>・</a:t>
            </a:r>
            <a:r>
              <a:rPr lang="en-US" altLang="ja-JP" u="sng" dirty="0" smtClean="0"/>
              <a:t>visualize</a:t>
            </a:r>
            <a:r>
              <a:rPr lang="en-US" altLang="ja-JP" dirty="0" smtClean="0"/>
              <a:t> velocity or/and tip vortex</a:t>
            </a:r>
          </a:p>
          <a:p>
            <a:r>
              <a:rPr lang="en-US" altLang="ja-JP" dirty="0" smtClean="0"/>
              <a:t> </a:t>
            </a:r>
            <a:r>
              <a:rPr lang="ja-JP" altLang="en-US" b="1" dirty="0" smtClean="0"/>
              <a:t>⇒ </a:t>
            </a:r>
            <a:r>
              <a:rPr lang="en-US" altLang="ja-JP" b="1" dirty="0" smtClean="0"/>
              <a:t>useful to understand physical </a:t>
            </a:r>
            <a:r>
              <a:rPr lang="en-US" altLang="ja-JP" b="1" dirty="0" err="1" smtClean="0"/>
              <a:t>phenomema</a:t>
            </a:r>
            <a:endParaRPr lang="en-US" altLang="ja-JP" b="1" dirty="0" smtClean="0"/>
          </a:p>
        </p:txBody>
      </p:sp>
      <p:sp>
        <p:nvSpPr>
          <p:cNvPr id="15" name="右矢印 14"/>
          <p:cNvSpPr/>
          <p:nvPr/>
        </p:nvSpPr>
        <p:spPr>
          <a:xfrm>
            <a:off x="6479376" y="1698020"/>
            <a:ext cx="459280" cy="457498"/>
          </a:xfrm>
          <a:prstGeom prst="rightArrow">
            <a:avLst/>
          </a:prstGeom>
          <a:solidFill>
            <a:srgbClr val="FFC000">
              <a:alpha val="47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7269226" y="1068544"/>
            <a:ext cx="4192672" cy="164445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Difficult to capture by LiDAR or SODAR</a:t>
            </a:r>
            <a:endParaRPr kumimoji="1" lang="ja-JP" altLang="en-US" sz="3200" b="1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サブタイトル 1"/>
          <p:cNvSpPr txBox="1">
            <a:spLocks/>
          </p:cNvSpPr>
          <p:nvPr/>
        </p:nvSpPr>
        <p:spPr>
          <a:xfrm>
            <a:off x="361753" y="4759244"/>
            <a:ext cx="7836808" cy="1748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/>
              <a:t>Study of the effects of various simulation models[3]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/>
              <a:t>CFD can capture tip vortex clearly[4]</a:t>
            </a:r>
          </a:p>
          <a:p>
            <a:endParaRPr lang="en-US" altLang="ja-JP" dirty="0" smtClean="0"/>
          </a:p>
          <a:p>
            <a:r>
              <a:rPr lang="en-US" altLang="ja-JP" b="1" dirty="0"/>
              <a:t> </a:t>
            </a:r>
            <a:r>
              <a:rPr lang="en-US" altLang="ja-JP" b="1" dirty="0" smtClean="0"/>
              <a:t> 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60882" y="5830895"/>
            <a:ext cx="346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Tip vortex of WT [4]</a:t>
            </a:r>
            <a:endParaRPr lang="ja-JP" altLang="en-US" sz="1600" dirty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695453" y="742953"/>
            <a:ext cx="8776607" cy="5795963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50366" y="6269887"/>
            <a:ext cx="8883324" cy="588114"/>
          </a:xfrm>
        </p:spPr>
        <p:txBody>
          <a:bodyPr/>
          <a:lstStyle/>
          <a:p>
            <a:pPr lvl="0"/>
            <a:r>
              <a:rPr lang="en-US" altLang="ja-JP" sz="1050" dirty="0" smtClean="0"/>
              <a:t>[5] </a:t>
            </a:r>
            <a:r>
              <a:rPr lang="en-US" altLang="ja-JP" sz="1050" dirty="0" err="1" smtClean="0"/>
              <a:t>Schepers</a:t>
            </a:r>
            <a:r>
              <a:rPr lang="en-US" altLang="ja-JP" sz="1050" dirty="0" smtClean="0"/>
              <a:t> </a:t>
            </a:r>
            <a:r>
              <a:rPr lang="en-US" altLang="ja-JP" sz="1050" dirty="0"/>
              <a:t>JG, et al. 2012 Final report of IEA Wind Task 29: </a:t>
            </a:r>
            <a:r>
              <a:rPr lang="en-US" altLang="ja-JP" sz="1050" dirty="0" err="1"/>
              <a:t>Mexnext</a:t>
            </a:r>
            <a:r>
              <a:rPr lang="en-US" altLang="ja-JP" sz="1050" dirty="0"/>
              <a:t> (Phase 1) ECN-E 12-004</a:t>
            </a:r>
          </a:p>
          <a:p>
            <a:pPr lvl="0"/>
            <a:r>
              <a:rPr lang="en-US" altLang="ja-JP" sz="1050" dirty="0" smtClean="0"/>
              <a:t>[6] </a:t>
            </a:r>
            <a:r>
              <a:rPr lang="en-US" altLang="ja-JP" sz="1050" dirty="0" err="1" smtClean="0"/>
              <a:t>Schepers</a:t>
            </a:r>
            <a:r>
              <a:rPr lang="en-US" altLang="ja-JP" sz="1050" dirty="0" smtClean="0"/>
              <a:t> </a:t>
            </a:r>
            <a:r>
              <a:rPr lang="en-US" altLang="ja-JP" sz="1050" dirty="0"/>
              <a:t>JG, et al. 2014 Final report of IEA Wind Task 29: </a:t>
            </a:r>
            <a:r>
              <a:rPr lang="en-US" altLang="ja-JP" sz="1050" dirty="0" err="1"/>
              <a:t>Mexnext</a:t>
            </a:r>
            <a:r>
              <a:rPr lang="en-US" altLang="ja-JP" sz="1050" dirty="0"/>
              <a:t> (Phase 2) ECN-E 14-060</a:t>
            </a:r>
          </a:p>
          <a:p>
            <a:pPr lvl="0"/>
            <a:r>
              <a:rPr lang="en-US" altLang="ja-JP" sz="1050" dirty="0" smtClean="0"/>
              <a:t>[7] </a:t>
            </a:r>
            <a:r>
              <a:rPr lang="en-US" altLang="ja-JP" sz="1050" dirty="0" err="1" smtClean="0"/>
              <a:t>Schepers</a:t>
            </a:r>
            <a:r>
              <a:rPr lang="en-US" altLang="ja-JP" sz="1050" dirty="0" smtClean="0"/>
              <a:t> </a:t>
            </a:r>
            <a:r>
              <a:rPr lang="en-US" altLang="ja-JP" sz="1050" dirty="0"/>
              <a:t>JG and </a:t>
            </a:r>
            <a:r>
              <a:rPr lang="en-US" altLang="ja-JP" sz="1050" dirty="0" err="1"/>
              <a:t>Snel</a:t>
            </a:r>
            <a:r>
              <a:rPr lang="en-US" altLang="ja-JP" sz="1050" dirty="0"/>
              <a:t> H 2008 Model Experiments in Controlled Conditions Final Report ECN-E 07-042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9"/>
          <a:stretch/>
        </p:blipFill>
        <p:spPr bwMode="auto">
          <a:xfrm>
            <a:off x="631416" y="1505002"/>
            <a:ext cx="3826560" cy="415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フッター プレースホルダー 6"/>
          <p:cNvSpPr txBox="1">
            <a:spLocks/>
          </p:cNvSpPr>
          <p:nvPr/>
        </p:nvSpPr>
        <p:spPr>
          <a:xfrm>
            <a:off x="114303" y="6538916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1749" y="678169"/>
            <a:ext cx="592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ja-JP" sz="3200" b="1" dirty="0" smtClean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Analysis objective</a:t>
            </a:r>
            <a:endParaRPr lang="ja-JP" altLang="en-US" sz="3200" b="1" dirty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19075" y="547693"/>
            <a:ext cx="6236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MEXICO </a:t>
            </a:r>
            <a:r>
              <a:rPr lang="en-US" altLang="ja-JP" sz="2400" b="1" dirty="0" smtClean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rotor[5-7]</a:t>
            </a:r>
            <a:endParaRPr lang="en-US" altLang="ja-JP" sz="2400" b="1" dirty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The model rotor has 3 blades and 4.5 m in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PIV(Particle </a:t>
            </a:r>
            <a:r>
              <a:rPr lang="en-US" altLang="ja-JP" sz="2400" dirty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Image Velocimetry</a:t>
            </a:r>
            <a:r>
              <a:rPr lang="en-US" altLang="ja-JP" sz="2400" dirty="0" smtClean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) measurement on </a:t>
            </a:r>
            <a:r>
              <a:rPr lang="en-US" altLang="ja-JP" sz="2400" smtClean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wake region</a:t>
            </a:r>
            <a:endParaRPr lang="en-US" altLang="ja-JP" sz="2400" dirty="0" smtClean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  <a:p>
            <a:endParaRPr lang="en-US" altLang="ja-JP" sz="2400" dirty="0" smtClean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  <a:p>
            <a:endParaRPr lang="en-US" altLang="ja-JP" sz="2400" dirty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21" name="タイトル 2"/>
          <p:cNvSpPr>
            <a:spLocks noGrp="1"/>
          </p:cNvSpPr>
          <p:nvPr>
            <p:ph type="ctrTitle"/>
          </p:nvPr>
        </p:nvSpPr>
        <p:spPr>
          <a:xfrm>
            <a:off x="175511" y="117645"/>
            <a:ext cx="10363200" cy="583974"/>
          </a:xfrm>
        </p:spPr>
        <p:txBody>
          <a:bodyPr/>
          <a:lstStyle/>
          <a:p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Approach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89291"/>
              </p:ext>
            </p:extLst>
          </p:nvPr>
        </p:nvGraphicFramePr>
        <p:xfrm>
          <a:off x="5656182" y="2510098"/>
          <a:ext cx="6067732" cy="3641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3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73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900" b="0" dirty="0" smtClean="0">
                          <a:solidFill>
                            <a:schemeClr val="tx1"/>
                          </a:solidFill>
                        </a:rPr>
                        <a:t>Specifications of MEXICO exp. [7]</a:t>
                      </a:r>
                      <a:endParaRPr kumimoji="1" lang="ja-JP" alt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8099" marR="98099" marT="49050" marB="4905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900" dirty="0"/>
                    </a:p>
                  </a:txBody>
                  <a:tcPr marL="98099" marR="98099" marT="49050" marB="4905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Rotor diameter [m]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4.5 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Blade length [m]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2.05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Number</a:t>
                      </a:r>
                      <a:r>
                        <a:rPr kumimoji="1" lang="en-US" altLang="ja-JP" sz="1800" baseline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of blade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Speed of main flow [m/s]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24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Tip speed ratio [-]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6.67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4.17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Rated number of revolution [rpm]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424.5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30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Chord length [m]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0.113 ( at 82% span-wise position)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Reynolds number</a:t>
                      </a:r>
                      <a:endParaRPr kumimoji="1" lang="ja-JP" altLang="en-US" sz="18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GB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8×10</a:t>
                      </a:r>
                      <a:r>
                        <a:rPr kumimoji="1" lang="en-GB" altLang="ja-JP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Microsoft Sans Serif" panose="020B0604020202020204" pitchFamily="34" charset="0"/>
                          <a:ea typeface="+mn-ea"/>
                          <a:cs typeface="Microsoft Sans Serif" panose="020B0604020202020204" pitchFamily="34" charset="0"/>
                        </a:rPr>
                        <a:t>5</a:t>
                      </a:r>
                      <a:endParaRPr kumimoji="1" lang="ja-JP" altLang="en-US" sz="160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98099" marR="98099" marT="49050" marB="4905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573254" y="5730423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MEXICO rotor[7]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3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85" y="40400"/>
            <a:ext cx="1098550" cy="749300"/>
          </a:xfrm>
          <a:prstGeom prst="rect">
            <a:avLst/>
          </a:prstGeom>
        </p:spPr>
      </p:pic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98448" y="1338153"/>
            <a:ext cx="5644462" cy="34951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b="1" dirty="0" smtClean="0"/>
              <a:t>Using</a:t>
            </a:r>
            <a:r>
              <a:rPr kumimoji="1" lang="en-US" altLang="ja-JP" dirty="0" smtClean="0"/>
              <a:t> </a:t>
            </a:r>
            <a:r>
              <a:rPr kumimoji="1" lang="en-US" altLang="ja-JP" b="1" u="sng" dirty="0" smtClean="0"/>
              <a:t>rFlow3D[8]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Developed by JAXA for analyzing rotorcrafts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Moving overlapping grid allowing motions of the rotor blades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Capturing the tip vortices by all-speed numerical scheme SLAU[8] and a fourth order reconstruction FCMT[8]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75511" y="117645"/>
            <a:ext cx="10363200" cy="583974"/>
          </a:xfrm>
        </p:spPr>
        <p:txBody>
          <a:bodyPr/>
          <a:lstStyle/>
          <a:p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Approach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267381" y="6323497"/>
            <a:ext cx="9109745" cy="534503"/>
          </a:xfrm>
        </p:spPr>
        <p:txBody>
          <a:bodyPr/>
          <a:lstStyle/>
          <a:p>
            <a:pPr lvl="0"/>
            <a:r>
              <a:rPr lang="en-US" altLang="ja-JP" sz="900" dirty="0" smtClean="0"/>
              <a:t>[8] Tanabe Y and Saito S 2009 Significance of all-speed scheme in application to rotorcraft </a:t>
            </a:r>
            <a:r>
              <a:rPr lang="en-US" altLang="ja-JP" sz="900" dirty="0" err="1" smtClean="0"/>
              <a:t>cfd</a:t>
            </a:r>
            <a:r>
              <a:rPr lang="en-US" altLang="ja-JP" sz="900" dirty="0" smtClean="0"/>
              <a:t> simulations The 3</a:t>
            </a:r>
            <a:r>
              <a:rPr lang="en-US" altLang="ja-JP" sz="900" baseline="30000" dirty="0" smtClean="0"/>
              <a:t>rd</a:t>
            </a:r>
            <a:r>
              <a:rPr lang="en-US" altLang="ja-JP" sz="900" dirty="0" smtClean="0"/>
              <a:t> Int. Basic Research Conf. on Rotorcraft Technology</a:t>
            </a:r>
          </a:p>
          <a:p>
            <a:pPr lvl="0"/>
            <a:r>
              <a:rPr lang="en-US" altLang="ja-JP" sz="900" dirty="0" smtClean="0"/>
              <a:t>[9] </a:t>
            </a:r>
            <a:r>
              <a:rPr lang="en-US" altLang="ja-JP" sz="900" dirty="0" err="1"/>
              <a:t>Shima</a:t>
            </a:r>
            <a:r>
              <a:rPr lang="en-US" altLang="ja-JP" sz="900" dirty="0"/>
              <a:t>, E. and Kitamura, K., “On New Simple Low-Dissipation Scheme of AUSM-Family for All Speeds,” AIAA2009-136, (2009), pp.1-15</a:t>
            </a:r>
            <a:r>
              <a:rPr lang="en-US" altLang="ja-JP" sz="900" dirty="0" smtClean="0"/>
              <a:t>.</a:t>
            </a:r>
          </a:p>
          <a:p>
            <a:pPr lvl="0"/>
            <a:r>
              <a:rPr lang="en-US" altLang="ja-JP" sz="900" dirty="0" smtClean="0"/>
              <a:t>[10] </a:t>
            </a:r>
            <a:r>
              <a:rPr lang="en-US" altLang="ja-JP" sz="900" dirty="0" err="1" smtClean="0"/>
              <a:t>Spalart</a:t>
            </a:r>
            <a:r>
              <a:rPr lang="en-US" altLang="ja-JP" sz="900" dirty="0" smtClean="0"/>
              <a:t> </a:t>
            </a:r>
            <a:r>
              <a:rPr lang="en-US" altLang="ja-JP" sz="900" dirty="0"/>
              <a:t>PR and </a:t>
            </a:r>
            <a:r>
              <a:rPr lang="en-US" altLang="ja-JP" sz="900" dirty="0" err="1"/>
              <a:t>Allmaras</a:t>
            </a:r>
            <a:r>
              <a:rPr lang="en-US" altLang="ja-JP" sz="900" dirty="0"/>
              <a:t> SR 1992 A one-equation turbulence model for aerodynamic flows AIAA J. 92 0439</a:t>
            </a:r>
          </a:p>
          <a:p>
            <a:r>
              <a:rPr lang="en-US" altLang="ja-JP" sz="1100" dirty="0" smtClean="0"/>
              <a:t> </a:t>
            </a:r>
            <a:endParaRPr lang="en-US" altLang="ja-JP" sz="1100" dirty="0"/>
          </a:p>
        </p:txBody>
      </p:sp>
      <p:sp>
        <p:nvSpPr>
          <p:cNvPr id="1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40679" y="6261933"/>
            <a:ext cx="1259417" cy="263527"/>
          </a:xfrm>
        </p:spPr>
        <p:txBody>
          <a:bodyPr/>
          <a:lstStyle/>
          <a:p>
            <a:fld id="{5B89EC1A-F73C-4E55-823A-168517717173}" type="datetime1">
              <a:rPr kumimoji="1" lang="ja-JP" altLang="en-US" smtClean="0"/>
              <a:t>2016/9/21</a:t>
            </a:fld>
            <a:endParaRPr kumimoji="1" lang="ja-JP" altLang="en-US" dirty="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985549" y="6395018"/>
            <a:ext cx="2057400" cy="263527"/>
          </a:xfrm>
        </p:spPr>
        <p:txBody>
          <a:bodyPr/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フッター プレースホルダー 6"/>
          <p:cNvSpPr txBox="1">
            <a:spLocks/>
          </p:cNvSpPr>
          <p:nvPr/>
        </p:nvSpPr>
        <p:spPr>
          <a:xfrm>
            <a:off x="140679" y="6525459"/>
            <a:ext cx="1518279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WindEurope</a:t>
            </a:r>
            <a:endParaRPr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37830" y="758276"/>
            <a:ext cx="574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sz="2800" b="1" dirty="0" smtClean="0"/>
              <a:t>Numerical analysis condition</a:t>
            </a:r>
            <a:endParaRPr kumimoji="1" lang="ja-JP" altLang="en-US" sz="2800" b="1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28267"/>
              </p:ext>
            </p:extLst>
          </p:nvPr>
        </p:nvGraphicFramePr>
        <p:xfrm>
          <a:off x="5696955" y="1819261"/>
          <a:ext cx="6345994" cy="388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0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i="0" baseline="0" dirty="0" smtClean="0">
                          <a:solidFill>
                            <a:schemeClr val="tx1"/>
                          </a:solidFill>
                          <a:latin typeface="MS Reference Sans Serif" panose="020B0604030504040204" pitchFamily="34" charset="0"/>
                        </a:rPr>
                        <a:t>Governing equations </a:t>
                      </a:r>
                      <a:endParaRPr kumimoji="1" lang="ja-JP" altLang="en-US" sz="1400" b="0" i="0" baseline="0" dirty="0">
                        <a:solidFill>
                          <a:schemeClr val="tx1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>
                    <a:solidFill>
                      <a:srgbClr val="E8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i="0" baseline="0" dirty="0" smtClean="0">
                          <a:solidFill>
                            <a:schemeClr val="tx1"/>
                          </a:solidFill>
                          <a:latin typeface="MS Reference Sans Serif" panose="020B0604030504040204" pitchFamily="34" charset="0"/>
                        </a:rPr>
                        <a:t>Reynolds-averaged </a:t>
                      </a:r>
                      <a:r>
                        <a:rPr kumimoji="1" lang="en-US" altLang="ja-JP" sz="1400" b="0" i="0" baseline="0" dirty="0" err="1" smtClean="0">
                          <a:solidFill>
                            <a:schemeClr val="tx1"/>
                          </a:solidFill>
                          <a:latin typeface="MS Reference Sans Serif" panose="020B0604030504040204" pitchFamily="34" charset="0"/>
                        </a:rPr>
                        <a:t>Navier</a:t>
                      </a:r>
                      <a:r>
                        <a:rPr kumimoji="1" lang="en-US" altLang="ja-JP" sz="1400" b="0" i="0" baseline="0" dirty="0" smtClean="0">
                          <a:solidFill>
                            <a:schemeClr val="tx1"/>
                          </a:solidFill>
                          <a:latin typeface="MS Reference Sans Serif" panose="020B0604030504040204" pitchFamily="34" charset="0"/>
                        </a:rPr>
                        <a:t>-Stokes equations / </a:t>
                      </a:r>
                      <a:r>
                        <a:rPr kumimoji="1" lang="en-US" altLang="ja-JP" sz="1400" b="0" i="0" baseline="0" dirty="0" err="1" smtClean="0">
                          <a:solidFill>
                            <a:schemeClr val="tx1"/>
                          </a:solidFill>
                          <a:latin typeface="MS Reference Sans Serif" panose="020B0604030504040204" pitchFamily="34" charset="0"/>
                        </a:rPr>
                        <a:t>Navier</a:t>
                      </a:r>
                      <a:r>
                        <a:rPr kumimoji="1" lang="en-US" altLang="ja-JP" sz="1400" b="0" i="0" baseline="0" dirty="0" smtClean="0">
                          <a:solidFill>
                            <a:schemeClr val="tx1"/>
                          </a:solidFill>
                          <a:latin typeface="MS Reference Sans Serif" panose="020B0604030504040204" pitchFamily="34" charset="0"/>
                        </a:rPr>
                        <a:t>-Stokes equations </a:t>
                      </a:r>
                      <a:endParaRPr kumimoji="1" lang="ja-JP" altLang="en-US" sz="1400" b="0" i="0" baseline="0" dirty="0">
                        <a:solidFill>
                          <a:schemeClr val="tx1"/>
                        </a:solidFill>
                        <a:latin typeface="MS Reference Sans Serif" panose="020B0604030504040204" pitchFamily="34" charset="0"/>
                      </a:endParaRPr>
                    </a:p>
                  </a:txBody>
                  <a:tcPr>
                    <a:solidFill>
                      <a:srgbClr val="E8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Space discretization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Cell-vertex FVM (Background grid)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Cell-centered FVM (blade grid)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MS Reference Sans Serif" panose="020B060403050404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Inviscid flux</a:t>
                      </a:r>
                      <a:endParaRPr lang="ja-JP" sz="1400">
                        <a:solidFill>
                          <a:srgbClr val="000000"/>
                        </a:solidFill>
                        <a:effectLst/>
                        <a:latin typeface="MS Reference Sans Serif" panose="020B060403050404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SLAU[9]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371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400" kern="1200" smtClean="0">
                          <a:solidFill>
                            <a:schemeClr val="dk1"/>
                          </a:solidFill>
                          <a:effectLst/>
                          <a:latin typeface="MS Reference Sans Serif" panose="020B0604030504040204" pitchFamily="34" charset="0"/>
                          <a:ea typeface="+mn-ea"/>
                          <a:cs typeface="+mn-cs"/>
                        </a:rPr>
                        <a:t>Reconstruction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MS Reference Sans Serif" panose="020B060403050404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en-GB" altLang="ja-JP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MS Reference Sans Serif" panose="020B060403050404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1" lang="en-GB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MS Reference Sans Serif" panose="020B0604030504040204" pitchFamily="34" charset="0"/>
                          <a:ea typeface="+mn-ea"/>
                          <a:cs typeface="+mn-cs"/>
                        </a:rPr>
                        <a:t> order Compact MUSCL TVD interpolation</a:t>
                      </a:r>
                      <a:r>
                        <a:rPr kumimoji="1" lang="en-GB" altLang="ja-JP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MS Reference Sans Serif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GB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MS Reference Sans Serif" panose="020B0604030504040204" pitchFamily="34" charset="0"/>
                          <a:ea typeface="+mn-ea"/>
                          <a:cs typeface="+mn-cs"/>
                        </a:rPr>
                        <a:t>[8]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7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Turbulence model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  </a:t>
                      </a:r>
                      <a:r>
                        <a:rPr kumimoji="1" lang="en-US" altLang="ja-JP" sz="1400" baseline="0" dirty="0" err="1" smtClean="0">
                          <a:latin typeface="MS Reference Sans Serif" panose="020B0604030504040204" pitchFamily="34" charset="0"/>
                        </a:rPr>
                        <a:t>Spalart-Allmaras</a:t>
                      </a:r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[10]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Rotation of wind turbine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Moving Overlapped Structured Grids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26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Time integration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4</a:t>
                      </a:r>
                      <a:r>
                        <a:rPr kumimoji="1" lang="en-US" altLang="ja-JP" sz="1400" baseline="30000" dirty="0" smtClean="0">
                          <a:latin typeface="MS Reference Sans Serif" panose="020B0604030504040204" pitchFamily="34" charset="0"/>
                        </a:rPr>
                        <a:t>th</a:t>
                      </a:r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 order </a:t>
                      </a:r>
                      <a:r>
                        <a:rPr kumimoji="1" lang="en-US" altLang="ja-JP" sz="1400" baseline="0" dirty="0" err="1" smtClean="0">
                          <a:latin typeface="MS Reference Sans Serif" panose="020B0604030504040204" pitchFamily="34" charset="0"/>
                        </a:rPr>
                        <a:t>Runge-Kutta</a:t>
                      </a:r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 (Background grid)</a:t>
                      </a:r>
                    </a:p>
                    <a:p>
                      <a:pPr algn="ctr"/>
                      <a:r>
                        <a:rPr kumimoji="1" lang="en-US" altLang="ja-JP" sz="1400" baseline="0" dirty="0" smtClean="0">
                          <a:latin typeface="MS Reference Sans Serif" panose="020B0604030504040204" pitchFamily="34" charset="0"/>
                        </a:rPr>
                        <a:t>LU-SGS/LU-DUR implicit method (Blade grid)</a:t>
                      </a:r>
                      <a:endParaRPr kumimoji="1" lang="ja-JP" altLang="en-US" sz="1400" baseline="0" dirty="0">
                        <a:latin typeface="MS Reference Sans Serif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7548114" y="1448719"/>
            <a:ext cx="2829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/>
              <a:t>Numerical Condition(rFlow3D)</a:t>
            </a:r>
            <a:endParaRPr lang="ja-JP" altLang="en-US" sz="1600" dirty="0"/>
          </a:p>
        </p:txBody>
      </p:sp>
      <p:pic>
        <p:nvPicPr>
          <p:cNvPr id="15" name="図 14" descr="C:\Documents and Settings\Administrator\My Documents\My Pictures\PicEC135\渦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2927" y="4215333"/>
            <a:ext cx="2523719" cy="168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491" y="4180076"/>
            <a:ext cx="2352393" cy="176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289491" y="5827907"/>
            <a:ext cx="540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Tip vortices of helicopter captured by rFlow3D[7]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695453" y="751690"/>
            <a:ext cx="8776607" cy="683680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lang="en-US" altLang="ja-JP" sz="2000" dirty="0"/>
          </a:p>
          <a:p>
            <a:endParaRPr lang="en-US" altLang="ja-JP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4637" y="552225"/>
            <a:ext cx="572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800" b="1" dirty="0">
                <a:latin typeface="Microsoft Sans Serif" panose="020B0604020202020204" pitchFamily="34" charset="0"/>
                <a:ea typeface="メイリオ" panose="020B0604030504040204" pitchFamily="50" charset="-128"/>
                <a:cs typeface="Microsoft Sans Serif" panose="020B0604020202020204" pitchFamily="34" charset="0"/>
              </a:rPr>
              <a:t>Computational grid</a:t>
            </a:r>
            <a:endParaRPr lang="ja-JP" altLang="en-US" sz="2800" b="1" dirty="0">
              <a:latin typeface="Microsoft Sans Serif" panose="020B0604020202020204" pitchFamily="34" charset="0"/>
              <a:ea typeface="メイリオ" panose="020B0604030504040204" pitchFamily="50" charset="-128"/>
              <a:cs typeface="Microsoft Sans Serif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88948" y="3791817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Computational grid information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2889" y="3684459"/>
            <a:ext cx="5292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set of grid is composed of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Blade Grid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⇒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moving grid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Inner Background Grid</a:t>
            </a:r>
          </a:p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 </a:t>
            </a:r>
            <a:r>
              <a:rPr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resolusion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(0.32c) for   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capturing tip vortices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Outer Background Grid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determines the analysis domain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フッター プレースホルダー 6"/>
          <p:cNvSpPr txBox="1">
            <a:spLocks/>
          </p:cNvSpPr>
          <p:nvPr/>
        </p:nvSpPr>
        <p:spPr>
          <a:xfrm>
            <a:off x="114303" y="6528934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66" y="631229"/>
            <a:ext cx="3080603" cy="26292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05" y="1031170"/>
            <a:ext cx="7068952" cy="2507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38322"/>
                  </p:ext>
                </p:extLst>
              </p:nvPr>
            </p:nvGraphicFramePr>
            <p:xfrm>
              <a:off x="344506" y="4095480"/>
              <a:ext cx="6818383" cy="1973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283">
                      <a:extLst>
                        <a:ext uri="{9D8B030D-6E8A-4147-A177-3AD203B41FA5}">
                          <a16:colId xmlns:a16="http://schemas.microsoft.com/office/drawing/2014/main" xmlns="" val="2668387016"/>
                        </a:ext>
                      </a:extLst>
                    </a:gridCol>
                    <a:gridCol w="1493290">
                      <a:extLst>
                        <a:ext uri="{9D8B030D-6E8A-4147-A177-3AD203B41FA5}">
                          <a16:colId xmlns:a16="http://schemas.microsoft.com/office/drawing/2014/main" xmlns="" val="3979935014"/>
                        </a:ext>
                      </a:extLst>
                    </a:gridCol>
                    <a:gridCol w="2019772">
                      <a:extLst>
                        <a:ext uri="{9D8B030D-6E8A-4147-A177-3AD203B41FA5}">
                          <a16:colId xmlns:a16="http://schemas.microsoft.com/office/drawing/2014/main" xmlns="" val="2296656149"/>
                        </a:ext>
                      </a:extLst>
                    </a:gridCol>
                    <a:gridCol w="1629038">
                      <a:extLst>
                        <a:ext uri="{9D8B030D-6E8A-4147-A177-3AD203B41FA5}">
                          <a16:colId xmlns:a16="http://schemas.microsoft.com/office/drawing/2014/main" xmlns="" val="3284481824"/>
                        </a:ext>
                      </a:extLst>
                    </a:gridCol>
                  </a:tblGrid>
                  <a:tr h="332928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Blade Grid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Inner Grid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Outer Grid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86586093"/>
                      </a:ext>
                    </a:extLst>
                  </a:tr>
                  <a:tr h="5659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MS Reference Sans Serif" panose="020B0604030504040204" pitchFamily="34" charset="0"/>
                            </a:rPr>
                            <a:t>partition</a:t>
                          </a:r>
                        </a:p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MS Reference Sans Serif" panose="020B0604030504040204" pitchFamily="34" charset="0"/>
                            </a:rPr>
                            <a:t>(I×J×K)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121×121×61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1307×187×187</a:t>
                          </a:r>
                          <a:endParaRPr kumimoji="1" lang="ja-JP" altLang="en-US" sz="1400" dirty="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151×101×101</a:t>
                          </a:r>
                          <a:endParaRPr kumimoji="1" lang="ja-JP" altLang="en-US" sz="1400" dirty="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19305119"/>
                      </a:ext>
                    </a:extLst>
                  </a:tr>
                  <a:tr h="332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domain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-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10.5D×1.3D×1.3D</a:t>
                          </a:r>
                          <a:endParaRPr kumimoji="1" lang="ja-JP" altLang="en-US" sz="1400" dirty="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smtClean="0">
                              <a:latin typeface="MS Reference Sans Serif" panose="020B0604030504040204" pitchFamily="34" charset="0"/>
                            </a:rPr>
                            <a:t>14.5D×5D×5D</a:t>
                          </a:r>
                          <a:endParaRPr kumimoji="1" lang="ja-JP" altLang="en-US" sz="140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4161627"/>
                      </a:ext>
                    </a:extLst>
                  </a:tr>
                  <a:tr h="3662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GB" altLang="ja-JP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MS Reference Sans Serif" panose="020B0604030504040204" pitchFamily="34" charset="0"/>
                              <a:ea typeface="+mn-ea"/>
                              <a:cs typeface="+mn-cs"/>
                            </a:rPr>
                            <a:t>Minimum space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ja-JP" altLang="ja-JP" sz="16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GB" altLang="ja-JP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en-GB" altLang="ja-JP" sz="1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kumimoji="1" lang="en-GB" altLang="ja-JP" sz="16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≈1</m:t>
                                </m:r>
                              </m:oMath>
                            </m:oMathPara>
                          </a14:m>
                          <a:endParaRPr kumimoji="1" lang="ja-JP" altLang="en-US" sz="16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GB" altLang="ja-JP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0.32 c ( c = 0.113 m)</a:t>
                          </a:r>
                          <a:endParaRPr kumimoji="1" lang="ja-JP" altLang="en-US" sz="12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GB" altLang="ja-JP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0.32 c</a:t>
                          </a:r>
                          <a:endParaRPr kumimoji="1" lang="ja-JP" altLang="en-US" sz="12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85888552"/>
                      </a:ext>
                    </a:extLst>
                  </a:tr>
                  <a:tr h="3757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number of Cell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900K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46M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1.5M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8459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38322"/>
                  </p:ext>
                </p:extLst>
              </p:nvPr>
            </p:nvGraphicFramePr>
            <p:xfrm>
              <a:off x="344506" y="4095480"/>
              <a:ext cx="6818383" cy="1973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283">
                      <a:extLst>
                        <a:ext uri="{9D8B030D-6E8A-4147-A177-3AD203B41FA5}">
                          <a16:colId xmlns:a16="http://schemas.microsoft.com/office/drawing/2014/main" xmlns="" val="2668387016"/>
                        </a:ext>
                      </a:extLst>
                    </a:gridCol>
                    <a:gridCol w="1493290">
                      <a:extLst>
                        <a:ext uri="{9D8B030D-6E8A-4147-A177-3AD203B41FA5}">
                          <a16:colId xmlns:a16="http://schemas.microsoft.com/office/drawing/2014/main" xmlns="" val="3979935014"/>
                        </a:ext>
                      </a:extLst>
                    </a:gridCol>
                    <a:gridCol w="2019772">
                      <a:extLst>
                        <a:ext uri="{9D8B030D-6E8A-4147-A177-3AD203B41FA5}">
                          <a16:colId xmlns:a16="http://schemas.microsoft.com/office/drawing/2014/main" xmlns="" val="2296656149"/>
                        </a:ext>
                      </a:extLst>
                    </a:gridCol>
                    <a:gridCol w="1629038">
                      <a:extLst>
                        <a:ext uri="{9D8B030D-6E8A-4147-A177-3AD203B41FA5}">
                          <a16:colId xmlns:a16="http://schemas.microsoft.com/office/drawing/2014/main" xmlns="" val="3284481824"/>
                        </a:ext>
                      </a:extLst>
                    </a:gridCol>
                  </a:tblGrid>
                  <a:tr h="332928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Blade Grid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Inner Grid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Outer Grid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86586093"/>
                      </a:ext>
                    </a:extLst>
                  </a:tr>
                  <a:tr h="5659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MS Reference Sans Serif" panose="020B0604030504040204" pitchFamily="34" charset="0"/>
                            </a:rPr>
                            <a:t>partition</a:t>
                          </a:r>
                        </a:p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MS Reference Sans Serif" panose="020B0604030504040204" pitchFamily="34" charset="0"/>
                            </a:rPr>
                            <a:t>(</a:t>
                          </a:r>
                          <a:r>
                            <a:rPr kumimoji="1" lang="en-US" altLang="ja-JP" sz="1400" baseline="0" dirty="0" smtClean="0">
                              <a:latin typeface="MS Reference Sans Serif" panose="020B0604030504040204" pitchFamily="34" charset="0"/>
                            </a:rPr>
                            <a:t>I×J×K)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121×121×61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1307×187×187</a:t>
                          </a:r>
                          <a:endParaRPr kumimoji="1" lang="ja-JP" altLang="en-US" sz="1400" dirty="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151×101×101</a:t>
                          </a:r>
                          <a:endParaRPr kumimoji="1" lang="ja-JP" altLang="en-US" sz="1400" dirty="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119305119"/>
                      </a:ext>
                    </a:extLst>
                  </a:tr>
                  <a:tr h="3329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domain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-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10.5D×1.3D×1.3D</a:t>
                          </a:r>
                          <a:endParaRPr kumimoji="1" lang="ja-JP" altLang="en-US" sz="1400" dirty="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400" smtClean="0">
                              <a:latin typeface="MS Reference Sans Serif" panose="020B0604030504040204" pitchFamily="34" charset="0"/>
                            </a:rPr>
                            <a:t>14.5D×5D×5D</a:t>
                          </a:r>
                          <a:endParaRPr kumimoji="1" lang="ja-JP" altLang="en-US" sz="1400" smtClean="0">
                            <a:latin typeface="MS Reference Sans Serif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4161627"/>
                      </a:ext>
                    </a:extLst>
                  </a:tr>
                  <a:tr h="3662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GB" altLang="ja-JP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MS Reference Sans Serif" panose="020B0604030504040204" pitchFamily="34" charset="0"/>
                              <a:ea typeface="+mn-ea"/>
                              <a:cs typeface="+mn-cs"/>
                            </a:rPr>
                            <a:t>Minimum space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12195" t="-340000" r="-245122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GB" altLang="ja-JP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0.32 c ( c = 0.113 m)</a:t>
                          </a:r>
                          <a:endParaRPr kumimoji="1" lang="ja-JP" altLang="en-US" sz="12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GB" altLang="ja-JP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0.32 c</a:t>
                          </a:r>
                          <a:endParaRPr kumimoji="1" lang="ja-JP" altLang="en-US" sz="12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85888552"/>
                      </a:ext>
                    </a:extLst>
                  </a:tr>
                  <a:tr h="3757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number </a:t>
                          </a:r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of Cell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900K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46M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dirty="0" smtClean="0">
                              <a:latin typeface="MS Reference Sans Serif" panose="020B0604030504040204" pitchFamily="34" charset="0"/>
                            </a:rPr>
                            <a:t>1.5M</a:t>
                          </a:r>
                          <a:endParaRPr kumimoji="1" lang="ja-JP" altLang="en-US" sz="1400" dirty="0">
                            <a:latin typeface="MS Reference Sans Serif" panose="020B060403050404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84596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18" name="タイトル 2"/>
          <p:cNvSpPr txBox="1">
            <a:spLocks/>
          </p:cNvSpPr>
          <p:nvPr/>
        </p:nvSpPr>
        <p:spPr>
          <a:xfrm>
            <a:off x="175511" y="117645"/>
            <a:ext cx="10363200" cy="583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400" b="1" i="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en-US" altLang="ja-JP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Approach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95453" y="3444020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Grid around wake region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97962" y="3182511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Grid around blade region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07916" y="537633"/>
            <a:ext cx="347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※diameter of the rotor D = 4.5 [m]</a:t>
            </a:r>
          </a:p>
          <a:p>
            <a:r>
              <a:rPr kumimoji="1" lang="en-US" altLang="ja-JP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※chord length at 82% span c = 0.113 [m]</a:t>
            </a:r>
            <a:endParaRPr kumimoji="1" lang="ja-JP" altLang="en-US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0" y="1112417"/>
            <a:ext cx="3917830" cy="459076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54" y="596976"/>
            <a:ext cx="5622502" cy="3206000"/>
          </a:xfrm>
          <a:prstGeom prst="rect">
            <a:avLst/>
          </a:prstGeom>
        </p:spPr>
      </p:pic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257812" y="665644"/>
            <a:ext cx="8776607" cy="246735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b="1" dirty="0" smtClean="0">
                <a:latin typeface="MS Reference Sans Serif" panose="020B0604030504040204" pitchFamily="34" charset="0"/>
              </a:rPr>
              <a:t>Vortex breakdown process</a:t>
            </a:r>
            <a:endParaRPr lang="en-US" altLang="ja-JP" b="1" dirty="0">
              <a:latin typeface="MS Reference Sans Serif" panose="020B060403050404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76896" y="158976"/>
            <a:ext cx="10363200" cy="583974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en-US" altLang="ja-JP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Results – wake analysis -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mtClean="0"/>
          </a:p>
          <a:p>
            <a:endParaRPr lang="en-US" altLang="ja-JP" smtClean="0"/>
          </a:p>
          <a:p>
            <a:fld id="{073C800E-D408-455D-AE7E-68BB34FC0FC5}" type="datetime1">
              <a:rPr lang="ja-JP" altLang="en-US" smtClean="0"/>
              <a:pPr/>
              <a:t>2016/9/21</a:t>
            </a:fld>
            <a:endParaRPr lang="en-US" altLang="ja-JP" smtClean="0"/>
          </a:p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9282-E5E6-46BB-B06B-0CE7BE884F56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3" name="フッター プレースホルダー 6"/>
          <p:cNvSpPr txBox="1">
            <a:spLocks/>
          </p:cNvSpPr>
          <p:nvPr/>
        </p:nvSpPr>
        <p:spPr>
          <a:xfrm>
            <a:off x="114303" y="6538916"/>
            <a:ext cx="1259420" cy="2661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050" dirty="0" err="1"/>
              <a:t>WindEurope</a:t>
            </a:r>
            <a:endParaRPr lang="ja-JP" altLang="en-US" sz="105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28" y="0"/>
            <a:ext cx="936172" cy="91945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040428" y="3756244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Positions of tip vortex core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9662" y="5611840"/>
            <a:ext cx="438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>
                <a:ea typeface="メイリオ" panose="020B0604030504040204" pitchFamily="50" charset="-128"/>
              </a:rPr>
              <a:t>Iso</a:t>
            </a:r>
            <a:r>
              <a:rPr lang="en-US" altLang="ja-JP" dirty="0" smtClean="0">
                <a:ea typeface="メイリオ" panose="020B0604030504040204" pitchFamily="50" charset="-128"/>
              </a:rPr>
              <a:t>-surface of normalized vorticity = 0.5 </a:t>
            </a:r>
          </a:p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(top: λ=4.17, middle: λ=6.67, bottom: λ=10)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9" name="サブタイトル 1"/>
          <p:cNvSpPr txBox="1">
            <a:spLocks/>
          </p:cNvSpPr>
          <p:nvPr/>
        </p:nvSpPr>
        <p:spPr>
          <a:xfrm>
            <a:off x="5031045" y="4866012"/>
            <a:ext cx="7447912" cy="246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latin typeface="MS Reference Sans Serif" panose="020B0604030504040204" pitchFamily="34" charset="0"/>
              </a:rPr>
              <a:t>When TSR increases, distance between vortices get close and encourage vortex interactions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latin typeface="MS Reference Sans Serif" panose="020B0604030504040204" pitchFamily="34" charset="0"/>
              </a:rPr>
              <a:t>Wake expansion rate increases with high-TSR</a:t>
            </a:r>
          </a:p>
        </p:txBody>
      </p:sp>
      <p:sp>
        <p:nvSpPr>
          <p:cNvPr id="9" name="右矢印 8"/>
          <p:cNvSpPr/>
          <p:nvPr/>
        </p:nvSpPr>
        <p:spPr>
          <a:xfrm rot="13777492">
            <a:off x="8421481" y="1055293"/>
            <a:ext cx="1693431" cy="617434"/>
          </a:xfrm>
          <a:prstGeom prst="rightArrow">
            <a:avLst/>
          </a:prstGeom>
          <a:solidFill>
            <a:srgbClr val="FFC000">
              <a:alpha val="4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11265" y="960523"/>
            <a:ext cx="254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Increase of TSR</a:t>
            </a:r>
            <a:endParaRPr kumimoji="1" lang="ja-JP" altLang="en-US" sz="24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34" y="3357858"/>
            <a:ext cx="1267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Hecilacal</a:t>
            </a:r>
            <a:r>
              <a:rPr kumimoji="1" lang="en-US" altLang="ja-JP" sz="17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kumimoji="1" lang="en-US" altLang="ja-JP" sz="17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structure</a:t>
            </a:r>
            <a:endParaRPr kumimoji="1" lang="ja-JP" altLang="en-US" sz="17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678496" y="1615146"/>
            <a:ext cx="711635" cy="2276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0" idx="2"/>
          </p:cNvCxnSpPr>
          <p:nvPr/>
        </p:nvCxnSpPr>
        <p:spPr>
          <a:xfrm>
            <a:off x="669259" y="3973411"/>
            <a:ext cx="529960" cy="91886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943654" y="3940411"/>
            <a:ext cx="141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Minute instabilities</a:t>
            </a:r>
            <a:endParaRPr kumimoji="1" lang="ja-JP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 flipV="1">
            <a:off x="2810313" y="1835801"/>
            <a:ext cx="2220732" cy="2137610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 flipV="1">
            <a:off x="3050742" y="3455815"/>
            <a:ext cx="2003256" cy="7700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1815846" y="4458007"/>
            <a:ext cx="3194352" cy="652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788" y="2979597"/>
            <a:ext cx="1632194" cy="1353761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 flipH="1">
            <a:off x="10835363" y="2723372"/>
            <a:ext cx="371564" cy="606526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9382853" y="2493355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tip vortex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140386" y="4266290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X axis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8099076" y="3518792"/>
            <a:ext cx="391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ea typeface="メイリオ" panose="020B0604030504040204" pitchFamily="50" charset="-128"/>
              </a:rPr>
              <a:t>Y axis</a:t>
            </a:r>
            <a:endParaRPr lang="ja-JP" altLang="en-US" dirty="0">
              <a:ea typeface="メイリオ" panose="020B0604030504040204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9361061" y="2493352"/>
            <a:ext cx="593516" cy="12886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9357933" y="2517991"/>
            <a:ext cx="1282994" cy="9744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64" idx="0"/>
          </p:cNvCxnSpPr>
          <p:nvPr/>
        </p:nvCxnSpPr>
        <p:spPr>
          <a:xfrm flipV="1">
            <a:off x="561317" y="3156650"/>
            <a:ext cx="961481" cy="20925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50438" y="3365907"/>
            <a:ext cx="1021758" cy="595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1117" y="1835800"/>
            <a:ext cx="126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Dynamic separation</a:t>
            </a:r>
            <a:endParaRPr kumimoji="1" lang="ja-JP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9463" y="1855213"/>
            <a:ext cx="1021758" cy="595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010198" y="3953638"/>
            <a:ext cx="1172107" cy="595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7852" y="1072805"/>
            <a:ext cx="959984" cy="356797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λ = 4.17</a:t>
            </a:r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82073" y="4209348"/>
            <a:ext cx="959984" cy="356797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λ = 10</a:t>
            </a:r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7852" y="2673407"/>
            <a:ext cx="959984" cy="356797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λ = 6.67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29000"/>
          </a:srgbClr>
        </a:solidFill>
        <a:ln>
          <a:solidFill>
            <a:srgbClr val="FFC000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研究会用2" id="{79ADBEC6-39E0-48EF-A3E4-AFD222B5F66D}" vid="{04B8121D-40AB-4F82-8FDF-16AB6FB24DE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研究会用2</Template>
  <TotalTime>38035</TotalTime>
  <Words>1365</Words>
  <Application>Microsoft Office PowerPoint</Application>
  <PresentationFormat>ワイド画面</PresentationFormat>
  <Paragraphs>388</Paragraphs>
  <Slides>18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ＭＳ Ｐゴシック</vt:lpstr>
      <vt:lpstr>ＭＳ 明朝</vt:lpstr>
      <vt:lpstr>メイリオ</vt:lpstr>
      <vt:lpstr>Arial</vt:lpstr>
      <vt:lpstr>Calibri</vt:lpstr>
      <vt:lpstr>Calibri Light</vt:lpstr>
      <vt:lpstr>Cambria Math</vt:lpstr>
      <vt:lpstr>Microsoft Sans Serif</vt:lpstr>
      <vt:lpstr>MS Reference Sans Serif</vt:lpstr>
      <vt:lpstr>Times</vt:lpstr>
      <vt:lpstr>Times New Roman</vt:lpstr>
      <vt:lpstr>Wingdings</vt:lpstr>
      <vt:lpstr>Office テーマ</vt:lpstr>
      <vt:lpstr>CFD simulations of a wind turbine for analysis of tip vortex breakdown</vt:lpstr>
      <vt:lpstr>Outline</vt:lpstr>
      <vt:lpstr>0. Today’s Topic</vt:lpstr>
      <vt:lpstr>1. Background / Objectives</vt:lpstr>
      <vt:lpstr>1. Background / Objectives</vt:lpstr>
      <vt:lpstr>2. Approach</vt:lpstr>
      <vt:lpstr>2. Approach</vt:lpstr>
      <vt:lpstr>PowerPoint プレゼンテーション</vt:lpstr>
      <vt:lpstr>3. Results – wake analysis -</vt:lpstr>
      <vt:lpstr>3. Results – wake analysis -</vt:lpstr>
      <vt:lpstr>3. Results – Design point -</vt:lpstr>
      <vt:lpstr>3. Results – Low TSR case -</vt:lpstr>
      <vt:lpstr>3. Results – High TSR case -</vt:lpstr>
      <vt:lpstr>4. Conclusions</vt:lpstr>
      <vt:lpstr>PowerPoint プレゼンテーション</vt:lpstr>
      <vt:lpstr>PowerPoint プレゼンテーション</vt:lpstr>
      <vt:lpstr>3. Results – validation -</vt:lpstr>
      <vt:lpstr>3. Results – validation -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高速流体ソルバを用いた超大型二枚翼風車周りの流れの解析</dc:title>
  <dc:creator>k.kimura</dc:creator>
  <cp:lastModifiedBy>k.kimura</cp:lastModifiedBy>
  <cp:revision>1000</cp:revision>
  <cp:lastPrinted>2016-09-06T05:28:57Z</cp:lastPrinted>
  <dcterms:created xsi:type="dcterms:W3CDTF">2014-06-17T05:43:13Z</dcterms:created>
  <dcterms:modified xsi:type="dcterms:W3CDTF">2016-09-21T08:40:45Z</dcterms:modified>
</cp:coreProperties>
</file>