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8" r:id="rId2"/>
    <p:sldId id="312" r:id="rId3"/>
    <p:sldId id="295" r:id="rId4"/>
    <p:sldId id="313" r:id="rId5"/>
    <p:sldId id="308" r:id="rId6"/>
    <p:sldId id="309" r:id="rId7"/>
    <p:sldId id="310" r:id="rId8"/>
    <p:sldId id="314" r:id="rId9"/>
    <p:sldId id="320" r:id="rId10"/>
    <p:sldId id="315" r:id="rId11"/>
    <p:sldId id="318" r:id="rId12"/>
    <p:sldId id="317" r:id="rId13"/>
    <p:sldId id="319" r:id="rId14"/>
  </p:sldIdLst>
  <p:sldSz cx="9144000" cy="6858000" type="screen4x3"/>
  <p:notesSz cx="7099300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ona Devoy McAuliffe" initials="" lastIdx="10" clrIdx="0"/>
  <p:cmAuthor id="1" name="Dag Atle Nesheim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00"/>
    <a:srgbClr val="05ADF9"/>
    <a:srgbClr val="EBEBEB"/>
    <a:srgbClr val="6BA8CF"/>
  </p:clrMru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ijl, thema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63" autoAdjust="0"/>
    <p:restoredTop sz="83057" autoAdjust="0"/>
  </p:normalViewPr>
  <p:slideViewPr>
    <p:cSldViewPr snapToObjects="1">
      <p:cViewPr varScale="1">
        <p:scale>
          <a:sx n="60" d="100"/>
          <a:sy n="60" d="100"/>
        </p:scale>
        <p:origin x="-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495300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495300">
              <a:defRPr sz="1300"/>
            </a:lvl1pPr>
          </a:lstStyle>
          <a:p>
            <a:fld id="{8B98AC29-431C-49E2-A358-0335B52C5840}" type="datetimeFigureOut">
              <a:rPr lang="en-GB"/>
              <a:pPr/>
              <a:t>23/09/2016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495300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495300">
              <a:defRPr sz="1300"/>
            </a:lvl1pPr>
          </a:lstStyle>
          <a:p>
            <a:fld id="{6664B81C-6620-42F8-AA15-D6C250EA689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495300"/>
            <a:fld id="{C3573D87-984C-4C02-ACEE-4683D1E5B1E0}" type="slidenum">
              <a:rPr lang="en-GB" sz="1300"/>
              <a:pPr algn="r" defTabSz="495300"/>
              <a:t>2</a:t>
            </a:fld>
            <a:endParaRPr lang="en-GB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761D6-236B-4AF7-BEBF-9EB459D81388}" type="slidenum">
              <a:rPr lang="en-GB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495300"/>
            <a:fld id="{2C8429F1-36F9-45B1-896F-427F9BCF8A8F}" type="slidenum">
              <a:rPr lang="en-GB" sz="1300"/>
              <a:pPr algn="r" defTabSz="495300"/>
              <a:t>4</a:t>
            </a:fld>
            <a:endParaRPr lang="en-GB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07950" y="4959350"/>
            <a:ext cx="7372350" cy="9906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solidFill>
                  <a:schemeClr val="bg2"/>
                </a:solidFill>
                <a:latin typeface="Franklin Gothic Book" pitchFamily="34" charset="0"/>
              </a:rPr>
              <a:t>Local impacts of leaner supply chains:</a:t>
            </a:r>
            <a:br>
              <a:rPr lang="en-US" sz="2800" b="1">
                <a:solidFill>
                  <a:schemeClr val="bg2"/>
                </a:solidFill>
                <a:latin typeface="Franklin Gothic Book" pitchFamily="34" charset="0"/>
              </a:rPr>
            </a:br>
            <a:r>
              <a:rPr lang="en-US" sz="2800" b="1">
                <a:solidFill>
                  <a:schemeClr val="bg2"/>
                </a:solidFill>
                <a:latin typeface="Franklin Gothic Book" pitchFamily="34" charset="0"/>
              </a:rPr>
              <a:t>The case of Oostende port</a:t>
            </a:r>
          </a:p>
        </p:txBody>
      </p:sp>
      <p:sp>
        <p:nvSpPr>
          <p:cNvPr id="3" name="TextBox 21"/>
          <p:cNvSpPr txBox="1">
            <a:spLocks noChangeArrowheads="1"/>
          </p:cNvSpPr>
          <p:nvPr/>
        </p:nvSpPr>
        <p:spPr bwMode="auto">
          <a:xfrm>
            <a:off x="142875" y="6016625"/>
            <a:ext cx="4357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r>
              <a:rPr lang="en-GB" sz="1800" b="1">
                <a:latin typeface="Franklin Gothic Book" pitchFamily="34" charset="0"/>
              </a:rPr>
              <a:t>Dr. Jan Erik Hanssen</a:t>
            </a:r>
          </a:p>
          <a:p>
            <a:r>
              <a:rPr lang="en-GB" sz="1800" b="1">
                <a:latin typeface="Franklin Gothic Book" pitchFamily="34" charset="0"/>
              </a:rPr>
              <a:t>1-Tech sprl, Brussels</a:t>
            </a:r>
          </a:p>
        </p:txBody>
      </p:sp>
      <p:pic>
        <p:nvPicPr>
          <p:cNvPr id="4" name="Picture 1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-6350"/>
            <a:ext cx="9140825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Afbeelding 9" descr="Leanwind_FINAL_RGB.jpg"/>
          <p:cNvPicPr>
            <a:picLocks noChangeAspect="1"/>
          </p:cNvPicPr>
          <p:nvPr/>
        </p:nvPicPr>
        <p:blipFill>
          <a:blip r:embed="rId3"/>
          <a:srcRect l="18497" t="15782" r="17677" b="15530"/>
          <a:stretch>
            <a:fillRect/>
          </a:stretch>
        </p:blipFill>
        <p:spPr bwMode="auto">
          <a:xfrm>
            <a:off x="7956550" y="5662613"/>
            <a:ext cx="9350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358188" y="6308725"/>
            <a:ext cx="5349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8"/>
          <p:cNvSpPr/>
          <p:nvPr userDrawn="1"/>
        </p:nvSpPr>
        <p:spPr>
          <a:xfrm>
            <a:off x="6011863" y="6192838"/>
            <a:ext cx="2014537" cy="549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E" sz="1000"/>
              <a:t>Project supported within the Ocean of Tomorrow call of the</a:t>
            </a:r>
          </a:p>
          <a:p>
            <a:pPr algn="ctr"/>
            <a:r>
              <a:rPr lang="en-IE" sz="1000"/>
              <a:t>EU 7</a:t>
            </a:r>
            <a:r>
              <a:rPr lang="en-IE" sz="1000" baseline="30000"/>
              <a:t>th</a:t>
            </a:r>
            <a:r>
              <a:rPr lang="en-IE" sz="1000"/>
              <a:t>  Framework Programme</a:t>
            </a:r>
          </a:p>
        </p:txBody>
      </p:sp>
      <p:pic>
        <p:nvPicPr>
          <p:cNvPr id="8" name="Picture 5" descr="1-techlogo edited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6021388"/>
            <a:ext cx="768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4"/>
          <p:cNvPicPr>
            <a:picLocks noChangeAspect="1"/>
          </p:cNvPicPr>
          <p:nvPr userDrawn="1"/>
        </p:nvPicPr>
        <p:blipFill>
          <a:blip r:embed="rId6"/>
          <a:srcRect l="389" r="243"/>
          <a:stretch>
            <a:fillRect/>
          </a:stretch>
        </p:blipFill>
        <p:spPr bwMode="auto">
          <a:xfrm>
            <a:off x="4763" y="4005263"/>
            <a:ext cx="91440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/>
          <p:cNvPicPr>
            <a:picLocks noChangeAspect="1"/>
          </p:cNvPicPr>
          <p:nvPr/>
        </p:nvPicPr>
        <p:blipFill>
          <a:blip r:embed="rId2"/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fbeelding 5" descr="Leanwind_FINAL_RGB.jpg"/>
          <p:cNvPicPr>
            <a:picLocks noChangeAspect="1"/>
          </p:cNvPicPr>
          <p:nvPr/>
        </p:nvPicPr>
        <p:blipFill>
          <a:blip r:embed="rId3"/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O:\Policy Department\Policy Analysis Unit\PROJ\LEANWind\WP 9 - Dissemination and exploitation\Logo\FP7-General\EU_flag_lo-res.gif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628775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611188" y="4365625"/>
            <a:ext cx="8304212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a typeface="ヒラギノ角ゴ Pro W3" charset="0"/>
                <a:cs typeface="ヒラギノ角ゴ Pro W3" charset="0"/>
              </a:rPr>
              <a:t>The research leading to these results has received funding from the European Union Seventh Framework </a:t>
            </a:r>
            <a:r>
              <a:rPr lang="en-US" dirty="0" err="1">
                <a:ea typeface="ヒラギノ角ゴ Pro W3" charset="0"/>
                <a:cs typeface="ヒラギノ角ゴ Pro W3" charset="0"/>
              </a:rPr>
              <a:t>Programme</a:t>
            </a:r>
            <a:r>
              <a:rPr lang="en-US" dirty="0">
                <a:ea typeface="ヒラギノ角ゴ Pro W3" charset="0"/>
                <a:cs typeface="ヒラギノ角ゴ Pro W3" charset="0"/>
              </a:rPr>
              <a:t> under the agreement SCP2-GA-2013-614020.</a:t>
            </a:r>
            <a:endParaRPr lang="en-GB" dirty="0">
              <a:ea typeface="ヒラギノ角ゴ Pro W3" charset="0"/>
              <a:cs typeface="ヒラギノ角ゴ Pro W3" charset="0"/>
            </a:endParaRPr>
          </a:p>
          <a:p>
            <a:pPr>
              <a:defRPr/>
            </a:pPr>
            <a:endParaRPr lang="en-GB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2005013" y="3636963"/>
            <a:ext cx="517683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500" b="1">
                <a:solidFill>
                  <a:srgbClr val="78BDE8"/>
                </a:solidFill>
                <a:latin typeface="Franklin Gothic Book" charset="0"/>
                <a:ea typeface="ヒラギノ角ゴ Pro W3" charset="0"/>
                <a:cs typeface="Franklin Gothic Book" charset="0"/>
              </a:rPr>
              <a:t>Thank you very much </a:t>
            </a:r>
          </a:p>
          <a:p>
            <a:pPr algn="ctr">
              <a:defRPr/>
            </a:pPr>
            <a:r>
              <a:rPr lang="en-GB" sz="3500" b="1">
                <a:solidFill>
                  <a:srgbClr val="78BDE8"/>
                </a:solidFill>
                <a:latin typeface="Franklin Gothic Book" charset="0"/>
                <a:ea typeface="ヒラギノ角ゴ Pro W3" charset="0"/>
                <a:cs typeface="Franklin Gothic Book" charset="0"/>
              </a:rPr>
              <a:t>for your attention  </a:t>
            </a: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/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fbeelding 5" descr="Leanwind_FINAL_RGB.jpg"/>
          <p:cNvPicPr>
            <a:picLocks noChangeAspect="1"/>
          </p:cNvPicPr>
          <p:nvPr/>
        </p:nvPicPr>
        <p:blipFill>
          <a:blip r:embed="rId3"/>
          <a:srcRect l="18497" t="15782" r="17677" b="15530"/>
          <a:stretch>
            <a:fillRect/>
          </a:stretch>
        </p:blipFill>
        <p:spPr bwMode="auto">
          <a:xfrm>
            <a:off x="250825" y="103188"/>
            <a:ext cx="18732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Leanwind_FINAL_RGB.jpg"/>
          <p:cNvPicPr>
            <a:picLocks noChangeAspect="1"/>
          </p:cNvPicPr>
          <p:nvPr userDrawn="1"/>
        </p:nvPicPr>
        <p:blipFill>
          <a:blip r:embed="rId3"/>
          <a:srcRect l="18497" t="15782" r="17677" b="15530"/>
          <a:stretch>
            <a:fillRect/>
          </a:stretch>
        </p:blipFill>
        <p:spPr bwMode="auto">
          <a:xfrm>
            <a:off x="8027988" y="69850"/>
            <a:ext cx="887412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3"/>
          <p:cNvPicPr>
            <a:picLocks noChangeAspect="1"/>
          </p:cNvPicPr>
          <p:nvPr/>
        </p:nvPicPr>
        <p:blipFill>
          <a:blip r:embed="rId2"/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924800" cy="4525963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3pPr>
              <a:buClr>
                <a:srgbClr val="6BA8CF"/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/>
          <p:cNvPicPr>
            <a:picLocks noChangeAspect="1"/>
          </p:cNvPicPr>
          <p:nvPr/>
        </p:nvPicPr>
        <p:blipFill>
          <a:blip r:embed="rId2"/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4" descr="Leanwind_FINAL_RGB.jpg"/>
          <p:cNvPicPr>
            <a:picLocks noChangeAspect="1"/>
          </p:cNvPicPr>
          <p:nvPr/>
        </p:nvPicPr>
        <p:blipFill>
          <a:blip r:embed="rId3"/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685800" y="1600200"/>
            <a:ext cx="39582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 bwMode="auto">
          <a:xfrm>
            <a:off x="4788024" y="1600200"/>
            <a:ext cx="39582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3"/>
          <p:cNvPicPr>
            <a:picLocks noChangeAspect="1"/>
          </p:cNvPicPr>
          <p:nvPr/>
        </p:nvPicPr>
        <p:blipFill>
          <a:blip r:embed="rId2"/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4" descr="Leanwind_FINAL_RGB.jpg"/>
          <p:cNvPicPr>
            <a:picLocks noChangeAspect="1"/>
          </p:cNvPicPr>
          <p:nvPr/>
        </p:nvPicPr>
        <p:blipFill>
          <a:blip r:embed="rId3"/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3161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676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161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/>
          <a:srcRect l="5287" t="36855" r="5287" b="51048"/>
          <a:stretch>
            <a:fillRect/>
          </a:stretch>
        </p:blipFill>
        <p:spPr bwMode="auto">
          <a:xfrm>
            <a:off x="0" y="854075"/>
            <a:ext cx="914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fbeelding 4"/>
          <p:cNvPicPr>
            <a:picLocks noChangeAspect="1"/>
          </p:cNvPicPr>
          <p:nvPr/>
        </p:nvPicPr>
        <p:blipFill>
          <a:blip r:embed="rId3"/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Afbeelding 6" descr="Leanwind_FINAL_RGB.jpg"/>
          <p:cNvPicPr>
            <a:picLocks noChangeAspect="1"/>
          </p:cNvPicPr>
          <p:nvPr/>
        </p:nvPicPr>
        <p:blipFill>
          <a:blip r:embed="rId4"/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1384300" y="3192463"/>
          <a:ext cx="6096000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chemeClr val="bg1"/>
                          </a:solidFill>
                        </a:rPr>
                        <a:t>Table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chemeClr val="bg1"/>
                          </a:solidFill>
                        </a:rPr>
                        <a:t>Table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chemeClr val="bg1"/>
                          </a:solidFill>
                        </a:rPr>
                        <a:t>Table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b="0" i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Table</a:t>
                      </a:r>
                      <a:endParaRPr lang="nl-NL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b="0" i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Table</a:t>
                      </a:r>
                      <a:endParaRPr lang="nl-NL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b="0" i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Table</a:t>
                      </a:r>
                      <a:endParaRPr lang="nl-NL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b="0" i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Table</a:t>
                      </a:r>
                      <a:endParaRPr lang="nl-NL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201" y="1752600"/>
            <a:ext cx="8001000" cy="5907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/>
          <p:cNvPicPr>
            <a:picLocks noChangeAspect="1"/>
          </p:cNvPicPr>
          <p:nvPr/>
        </p:nvPicPr>
        <p:blipFill>
          <a:blip r:embed="rId2"/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Afbeelding 5" descr="Leanwind_FINAL_RGB.jpg"/>
          <p:cNvPicPr>
            <a:picLocks noChangeAspect="1"/>
          </p:cNvPicPr>
          <p:nvPr/>
        </p:nvPicPr>
        <p:blipFill>
          <a:blip r:embed="rId3"/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8662" y="2700337"/>
            <a:ext cx="3008313" cy="4005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512" y="1538287"/>
            <a:ext cx="4916488" cy="51673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2" y="15382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/>
          <p:cNvPicPr>
            <a:picLocks noChangeAspect="1"/>
          </p:cNvPicPr>
          <p:nvPr/>
        </p:nvPicPr>
        <p:blipFill>
          <a:blip r:embed="rId2"/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Afbeelding 5" descr="Leanwind_FINAL_RGB.jpg"/>
          <p:cNvPicPr>
            <a:picLocks noChangeAspect="1"/>
          </p:cNvPicPr>
          <p:nvPr/>
        </p:nvPicPr>
        <p:blipFill>
          <a:blip r:embed="rId3"/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334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9800" y="1450975"/>
            <a:ext cx="5486400" cy="38830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Afbeelding 5" descr="Leanwind_FINAL_RGB.jpg"/>
          <p:cNvPicPr>
            <a:picLocks noChangeAspect="1"/>
          </p:cNvPicPr>
          <p:nvPr/>
        </p:nvPicPr>
        <p:blipFill>
          <a:blip r:embed="rId3"/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600200"/>
            <a:ext cx="7848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Afbeelding 5" descr="Leanwind_FINAL_RGB.jpg"/>
          <p:cNvPicPr>
            <a:picLocks noChangeAspect="1"/>
          </p:cNvPicPr>
          <p:nvPr/>
        </p:nvPicPr>
        <p:blipFill>
          <a:blip r:embed="rId3"/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463675"/>
            <a:ext cx="2057400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463675"/>
            <a:ext cx="5562600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Titelstijl van model bewerken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smtClean="0"/>
          </a:p>
        </p:txBody>
      </p:sp>
      <p:pic>
        <p:nvPicPr>
          <p:cNvPr id="1028" name="Afbeelding 3"/>
          <p:cNvPicPr>
            <a:picLocks noChangeAspect="1"/>
          </p:cNvPicPr>
          <p:nvPr userDrawn="1"/>
        </p:nvPicPr>
        <p:blipFill>
          <a:blip r:embed="rId13"/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Afbeelding 4" descr="Leanwind_FINAL_RGB.jpg"/>
          <p:cNvPicPr>
            <a:picLocks noChangeAspect="1"/>
          </p:cNvPicPr>
          <p:nvPr userDrawn="1"/>
        </p:nvPicPr>
        <p:blipFill>
          <a:blip r:embed="rId14"/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rgbClr val="78BDE8"/>
          </a:solidFill>
          <a:latin typeface="Franklin Gothic Book"/>
          <a:ea typeface="ヒラギノ角ゴ Pro W3" charset="0"/>
          <a:cs typeface="Franklin Gothic Book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  <a:cs typeface="Franklin Gothic Boo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  <a:cs typeface="Franklin Gothic Boo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  <a:cs typeface="Franklin Gothic Boo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  <a:cs typeface="Franklin Gothic Book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6BA8CF"/>
        </a:buClr>
        <a:buFont typeface="Arial" charset="0"/>
        <a:buChar char="•"/>
        <a:defRPr sz="20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6513" y="3429000"/>
            <a:ext cx="8496300" cy="7921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b="1">
                <a:solidFill>
                  <a:srgbClr val="78BDE8"/>
                </a:solidFill>
                <a:latin typeface="Franklin Gothic Medium" pitchFamily="34" charset="0"/>
              </a:rPr>
              <a:t>Offshore wind farm lifecycle and supply chain: </a:t>
            </a:r>
            <a:br>
              <a:rPr lang="en-GB" b="1">
                <a:solidFill>
                  <a:srgbClr val="78BDE8"/>
                </a:solidFill>
                <a:latin typeface="Franklin Gothic Medium" pitchFamily="34" charset="0"/>
              </a:rPr>
            </a:br>
            <a:r>
              <a:rPr lang="en-GB" b="1">
                <a:solidFill>
                  <a:srgbClr val="78BDE8"/>
                </a:solidFill>
                <a:latin typeface="Franklin Gothic Medium" pitchFamily="34" charset="0"/>
              </a:rPr>
              <a:t>Assessing local impacts</a:t>
            </a:r>
            <a:endParaRPr lang="en-US" b="1">
              <a:solidFill>
                <a:srgbClr val="78BDE8"/>
              </a:solidFill>
              <a:latin typeface="Franklin Gothic Medium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581525"/>
            <a:ext cx="2808287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411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333375"/>
            <a:ext cx="8229600" cy="1143000"/>
          </a:xfrm>
        </p:spPr>
        <p:txBody>
          <a:bodyPr/>
          <a:lstStyle/>
          <a:p>
            <a:r>
              <a:rPr lang="en-GB" smtClean="0">
                <a:solidFill>
                  <a:schemeClr val="tx1"/>
                </a:solidFill>
                <a:latin typeface="Franklin Gothic Book" pitchFamily="34" charset="0"/>
                <a:ea typeface="ヒラギノ角ゴ Pro W3"/>
                <a:cs typeface="Franklin Gothic Book" pitchFamily="34" charset="0"/>
              </a:rPr>
              <a:t>Case study: Results (III). Some quotes</a:t>
            </a:r>
            <a:endParaRPr lang="en-US" smtClean="0">
              <a:solidFill>
                <a:schemeClr val="tx1"/>
              </a:solidFill>
              <a:latin typeface="Franklin Gothic Book" pitchFamily="34" charset="0"/>
              <a:ea typeface="ヒラギノ角ゴ Pro W3"/>
              <a:cs typeface="Franklin Gothic Book" pitchFamily="34" charset="0"/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900113" y="5734050"/>
            <a:ext cx="7653337" cy="8477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GB" i="1"/>
              <a:t>“With big non-recourse project finance, you need to be</a:t>
            </a:r>
            <a:br>
              <a:rPr lang="en-GB" i="1"/>
            </a:br>
            <a:r>
              <a:rPr lang="en-GB" i="1"/>
              <a:t>secure against repeating mistakes” </a:t>
            </a:r>
            <a:r>
              <a:rPr lang="en-GB"/>
              <a:t>– Project developer</a:t>
            </a:r>
            <a:endParaRPr lang="en-US"/>
          </a:p>
        </p:txBody>
      </p:sp>
      <p:sp>
        <p:nvSpPr>
          <p:cNvPr id="69644" name="AutoShape 12"/>
          <p:cNvSpPr>
            <a:spLocks noChangeArrowheads="1"/>
          </p:cNvSpPr>
          <p:nvPr/>
        </p:nvSpPr>
        <p:spPr bwMode="auto">
          <a:xfrm>
            <a:off x="3419475" y="1268413"/>
            <a:ext cx="2376488" cy="16383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99CCFF">
              <a:alpha val="3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GB" sz="1400" b="1" i="1"/>
              <a:t>“Efficiency of port operations is the paramount issue”</a:t>
            </a:r>
          </a:p>
          <a:p>
            <a:pPr algn="ctr" defTabSz="914400"/>
            <a:endParaRPr lang="en-GB" sz="600"/>
          </a:p>
          <a:p>
            <a:pPr algn="ctr" defTabSz="914400"/>
            <a:r>
              <a:rPr lang="en-GB" sz="1400"/>
              <a:t>- Vessel operator</a:t>
            </a:r>
            <a:endParaRPr lang="en-US" sz="1400"/>
          </a:p>
        </p:txBody>
      </p:sp>
      <p:sp>
        <p:nvSpPr>
          <p:cNvPr id="69645" name="AutoShape 13"/>
          <p:cNvSpPr>
            <a:spLocks noChangeArrowheads="1"/>
          </p:cNvSpPr>
          <p:nvPr/>
        </p:nvSpPr>
        <p:spPr bwMode="auto">
          <a:xfrm flipH="1">
            <a:off x="250825" y="2781300"/>
            <a:ext cx="3238500" cy="1763713"/>
          </a:xfrm>
          <a:prstGeom prst="cloudCallout">
            <a:avLst>
              <a:gd name="adj1" fmla="val -22796"/>
              <a:gd name="adj2" fmla="val 76009"/>
            </a:avLst>
          </a:prstGeom>
          <a:solidFill>
            <a:srgbClr val="CCFFCC">
              <a:alpha val="38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GB" sz="1400" b="1"/>
              <a:t>“Diversification of skill sets available is key to long term business”</a:t>
            </a:r>
          </a:p>
          <a:p>
            <a:pPr algn="ctr" defTabSz="914400"/>
            <a:endParaRPr lang="en-GB" sz="600" b="1"/>
          </a:p>
          <a:p>
            <a:pPr algn="ctr" defTabSz="914400"/>
            <a:r>
              <a:rPr lang="en-GB" sz="1400"/>
              <a:t>- O&amp;M service provider</a:t>
            </a:r>
            <a:endParaRPr lang="en-US" sz="1400"/>
          </a:p>
        </p:txBody>
      </p:sp>
      <p:sp>
        <p:nvSpPr>
          <p:cNvPr id="69646" name="AutoShape 14"/>
          <p:cNvSpPr>
            <a:spLocks noChangeArrowheads="1"/>
          </p:cNvSpPr>
          <p:nvPr/>
        </p:nvSpPr>
        <p:spPr bwMode="auto">
          <a:xfrm flipH="1">
            <a:off x="4356100" y="3284538"/>
            <a:ext cx="1944688" cy="15843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CC99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GB" sz="1400" b="1" i="1"/>
              <a:t>“Seemingly illogical decisions are a response to misplaced local-content rules”</a:t>
            </a:r>
          </a:p>
          <a:p>
            <a:pPr algn="ctr" defTabSz="914400"/>
            <a:endParaRPr lang="en-GB" sz="600" b="1" i="1"/>
          </a:p>
          <a:p>
            <a:pPr algn="ctr" defTabSz="914400"/>
            <a:r>
              <a:rPr lang="en-GB" sz="1400"/>
              <a:t>- OEM executive</a:t>
            </a:r>
            <a:endParaRPr lang="en-US" sz="1400"/>
          </a:p>
        </p:txBody>
      </p:sp>
      <p:sp>
        <p:nvSpPr>
          <p:cNvPr id="69647" name="AutoShape 15"/>
          <p:cNvSpPr>
            <a:spLocks noChangeArrowheads="1"/>
          </p:cNvSpPr>
          <p:nvPr/>
        </p:nvSpPr>
        <p:spPr bwMode="auto">
          <a:xfrm>
            <a:off x="6300788" y="1268413"/>
            <a:ext cx="1944687" cy="1728787"/>
          </a:xfrm>
          <a:prstGeom prst="wedgeRectCallout">
            <a:avLst>
              <a:gd name="adj1" fmla="val 26898"/>
              <a:gd name="adj2" fmla="val 73139"/>
            </a:avLst>
          </a:prstGeom>
          <a:solidFill>
            <a:srgbClr val="FF99CC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GB" sz="1400" b="1" i="1"/>
              <a:t>“Assembly operations need more than space, local logistics providers a big advantage”</a:t>
            </a:r>
          </a:p>
          <a:p>
            <a:pPr algn="ctr" defTabSz="914400"/>
            <a:endParaRPr lang="en-GB" sz="600" b="1" i="1"/>
          </a:p>
          <a:p>
            <a:pPr algn="ctr" defTabSz="914400"/>
            <a:r>
              <a:rPr lang="en-GB" sz="1400"/>
              <a:t>- 2</a:t>
            </a:r>
            <a:r>
              <a:rPr lang="en-GB" sz="1400" baseline="30000"/>
              <a:t>nd</a:t>
            </a:r>
            <a:r>
              <a:rPr lang="en-GB" sz="1400"/>
              <a:t> tier supplier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 idx="4294967295"/>
          </p:nvPr>
        </p:nvSpPr>
        <p:spPr>
          <a:xfrm>
            <a:off x="179388" y="188913"/>
            <a:ext cx="8229600" cy="1143000"/>
          </a:xfrm>
        </p:spPr>
        <p:txBody>
          <a:bodyPr/>
          <a:lstStyle/>
          <a:p>
            <a:r>
              <a:rPr lang="en-GB" smtClean="0">
                <a:solidFill>
                  <a:schemeClr val="tx1"/>
                </a:solidFill>
                <a:latin typeface="Franklin Gothic Book" pitchFamily="34" charset="0"/>
                <a:ea typeface="ヒラギノ角ゴ Pro W3"/>
                <a:cs typeface="Franklin Gothic Book" pitchFamily="34" charset="0"/>
              </a:rPr>
              <a:t>Comparing two on-going field developments:</a:t>
            </a:r>
            <a:br>
              <a:rPr lang="en-GB" smtClean="0">
                <a:solidFill>
                  <a:schemeClr val="tx1"/>
                </a:solidFill>
                <a:latin typeface="Franklin Gothic Book" pitchFamily="34" charset="0"/>
                <a:ea typeface="ヒラギノ角ゴ Pro W3"/>
                <a:cs typeface="Franklin Gothic Book" pitchFamily="34" charset="0"/>
              </a:rPr>
            </a:br>
            <a:r>
              <a:rPr lang="en-GB" smtClean="0">
                <a:solidFill>
                  <a:schemeClr val="tx1"/>
                </a:solidFill>
                <a:latin typeface="Franklin Gothic Book" pitchFamily="34" charset="0"/>
                <a:ea typeface="ヒラギノ角ゴ Pro W3"/>
                <a:cs typeface="Franklin Gothic Book" pitchFamily="34" charset="0"/>
              </a:rPr>
              <a:t>Different local impact?</a:t>
            </a:r>
            <a:endParaRPr lang="en-US" smtClean="0">
              <a:solidFill>
                <a:schemeClr val="tx1"/>
              </a:solidFill>
              <a:latin typeface="Franklin Gothic Book" pitchFamily="34" charset="0"/>
              <a:ea typeface="ヒラギノ角ゴ Pro W3"/>
              <a:cs typeface="Franklin Gothic Book" pitchFamily="34" charset="0"/>
            </a:endParaRPr>
          </a:p>
        </p:txBody>
      </p:sp>
      <p:sp>
        <p:nvSpPr>
          <p:cNvPr id="72707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1600200"/>
            <a:ext cx="454025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	</a:t>
            </a:r>
            <a:r>
              <a:rPr lang="en-GB" b="1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Bligh Bank 2</a:t>
            </a:r>
            <a:r>
              <a:rPr lang="en-GB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 (“Nobelwind”)</a:t>
            </a:r>
          </a:p>
          <a:p>
            <a:pPr lvl="1"/>
            <a:r>
              <a:rPr lang="en-GB" sz="2000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50 x 3.3 MW</a:t>
            </a:r>
          </a:p>
          <a:p>
            <a:pPr lvl="1"/>
            <a:r>
              <a:rPr lang="en-GB" sz="2000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€ 655m project</a:t>
            </a:r>
          </a:p>
          <a:p>
            <a:pPr lvl="1"/>
            <a:r>
              <a:rPr lang="en-GB" sz="2000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last monopile installed 22.09.</a:t>
            </a:r>
            <a:endParaRPr lang="en-US" sz="2000" smtClean="0">
              <a:latin typeface="Franklin Gothic Book" pitchFamily="34" charset="0"/>
              <a:ea typeface="ヒラギノ角ゴ Pro W3"/>
              <a:cs typeface="Franklin Gothic Book" pitchFamily="34" charset="0"/>
            </a:endParaRPr>
          </a:p>
        </p:txBody>
      </p:sp>
      <p:sp>
        <p:nvSpPr>
          <p:cNvPr id="72708" name="Rectangle 4"/>
          <p:cNvSpPr>
            <a:spLocks/>
          </p:cNvSpPr>
          <p:nvPr/>
        </p:nvSpPr>
        <p:spPr bwMode="auto">
          <a:xfrm>
            <a:off x="4791075" y="1639888"/>
            <a:ext cx="352583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endParaRPr lang="en-US">
              <a:solidFill>
                <a:schemeClr val="bg2"/>
              </a:solidFill>
              <a:latin typeface="Franklin Gothic Book" pitchFamily="34" charset="0"/>
              <a:cs typeface="Franklin Gothic Book" pitchFamily="34" charset="0"/>
            </a:endParaRPr>
          </a:p>
        </p:txBody>
      </p:sp>
      <p:sp>
        <p:nvSpPr>
          <p:cNvPr id="72709" name="Rectangle 5"/>
          <p:cNvSpPr>
            <a:spLocks/>
          </p:cNvSpPr>
          <p:nvPr/>
        </p:nvSpPr>
        <p:spPr bwMode="auto">
          <a:xfrm>
            <a:off x="4791075" y="990600"/>
            <a:ext cx="39576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GB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  <a:t>	</a:t>
            </a:r>
            <a:r>
              <a:rPr lang="en-GB" b="1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  <a:t>Rentel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GB" sz="2000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  <a:t>42 x 7.0 MW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GB" sz="2000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  <a:t>est. €1250m, first with EFSI (Juncker fund) support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GB" sz="2000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  <a:t>Approaching FID...</a:t>
            </a:r>
            <a:br>
              <a:rPr lang="en-GB" sz="2000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</a:br>
            <a:r>
              <a:rPr lang="en-GB" sz="2000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  <a:t>start “immediately”</a:t>
            </a:r>
            <a:endParaRPr lang="en-US" sz="2000">
              <a:solidFill>
                <a:schemeClr val="bg2"/>
              </a:solidFill>
              <a:latin typeface="Franklin Gothic Book" pitchFamily="34" charset="0"/>
              <a:cs typeface="Franklin Gothic Book" pitchFamily="34" charset="0"/>
            </a:endParaRPr>
          </a:p>
        </p:txBody>
      </p:sp>
      <p:grpSp>
        <p:nvGrpSpPr>
          <p:cNvPr id="72716" name="Group 12"/>
          <p:cNvGrpSpPr>
            <a:grpSpLocks/>
          </p:cNvGrpSpPr>
          <p:nvPr/>
        </p:nvGrpSpPr>
        <p:grpSpPr bwMode="auto">
          <a:xfrm>
            <a:off x="323850" y="3352800"/>
            <a:ext cx="4248150" cy="3389313"/>
            <a:chOff x="204" y="1888"/>
            <a:chExt cx="2676" cy="2135"/>
          </a:xfrm>
        </p:grpSpPr>
        <p:pic>
          <p:nvPicPr>
            <p:cNvPr id="72710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" y="1888"/>
              <a:ext cx="2676" cy="1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2711" name="Text Box 63"/>
            <p:cNvSpPr txBox="1">
              <a:spLocks noChangeArrowheads="1"/>
            </p:cNvSpPr>
            <p:nvPr/>
          </p:nvSpPr>
          <p:spPr bwMode="auto">
            <a:xfrm>
              <a:off x="204" y="3657"/>
              <a:ext cx="248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GB" sz="1600" i="1"/>
                <a:t>First monopiles, TP’s load-out 11.05.2016</a:t>
              </a:r>
            </a:p>
            <a:p>
              <a:pPr defTabSz="914400"/>
              <a:r>
                <a:rPr lang="en-GB" sz="1600" i="1"/>
                <a:t>on Vole au Vent, christened in Port 28.04.</a:t>
              </a:r>
              <a:endParaRPr lang="en-US" sz="1600" i="1"/>
            </a:p>
          </p:txBody>
        </p:sp>
      </p:grpSp>
      <p:grpSp>
        <p:nvGrpSpPr>
          <p:cNvPr id="72714" name="Group 10"/>
          <p:cNvGrpSpPr>
            <a:grpSpLocks/>
          </p:cNvGrpSpPr>
          <p:nvPr/>
        </p:nvGrpSpPr>
        <p:grpSpPr bwMode="auto">
          <a:xfrm>
            <a:off x="5140325" y="3279775"/>
            <a:ext cx="3608388" cy="2597150"/>
            <a:chOff x="3238" y="1797"/>
            <a:chExt cx="2273" cy="1636"/>
          </a:xfrm>
        </p:grpSpPr>
        <p:pic>
          <p:nvPicPr>
            <p:cNvPr id="72712" name="Picture 8" descr="countersig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43" y="1797"/>
              <a:ext cx="2268" cy="1248"/>
            </a:xfrm>
            <a:prstGeom prst="rect">
              <a:avLst/>
            </a:prstGeom>
            <a:noFill/>
          </p:spPr>
        </p:pic>
        <p:sp>
          <p:nvSpPr>
            <p:cNvPr id="72713" name="Text Box 63"/>
            <p:cNvSpPr txBox="1">
              <a:spLocks noChangeArrowheads="1"/>
            </p:cNvSpPr>
            <p:nvPr/>
          </p:nvSpPr>
          <p:spPr bwMode="auto">
            <a:xfrm>
              <a:off x="3238" y="3067"/>
              <a:ext cx="221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GB" sz="1600" i="1"/>
                <a:t>Signed deal for WT’s &amp; 17-year SMA</a:t>
              </a:r>
              <a:br>
                <a:rPr lang="en-GB" sz="1600" i="1"/>
              </a:br>
              <a:r>
                <a:rPr lang="en-GB" sz="1600" i="1"/>
                <a:t>at Belgian Offshore Days 21.04.2016</a:t>
              </a:r>
              <a:endParaRPr lang="en-US" sz="1600" i="1"/>
            </a:p>
          </p:txBody>
        </p:sp>
      </p:grp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5003800" y="6040438"/>
            <a:ext cx="3246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GB" sz="2000" b="1" i="1"/>
              <a:t>Effects of “Latest Tech” </a:t>
            </a:r>
            <a:br>
              <a:rPr lang="en-GB" sz="2000" b="1" i="1"/>
            </a:br>
            <a:r>
              <a:rPr lang="en-GB" sz="2000" b="1" i="1"/>
              <a:t>vs.“Leaner supply chain”</a:t>
            </a:r>
            <a:endParaRPr lang="en-US" sz="20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333375"/>
            <a:ext cx="8229600" cy="719138"/>
          </a:xfrm>
        </p:spPr>
        <p:txBody>
          <a:bodyPr/>
          <a:lstStyle/>
          <a:p>
            <a:r>
              <a:rPr lang="en-GB" smtClean="0">
                <a:solidFill>
                  <a:schemeClr val="tx1"/>
                </a:solidFill>
                <a:latin typeface="Franklin Gothic Book" pitchFamily="34" charset="0"/>
                <a:ea typeface="ヒラギノ角ゴ Pro W3"/>
                <a:cs typeface="Franklin Gothic Book" pitchFamily="34" charset="0"/>
              </a:rPr>
              <a:t>Case study: Further on-going work</a:t>
            </a:r>
            <a:endParaRPr lang="en-US" smtClean="0">
              <a:solidFill>
                <a:schemeClr val="tx1"/>
              </a:solidFill>
              <a:latin typeface="Franklin Gothic Book" pitchFamily="34" charset="0"/>
              <a:ea typeface="ヒラギノ角ゴ Pro W3"/>
              <a:cs typeface="Franklin Gothic Book" pitchFamily="34" charset="0"/>
            </a:endParaRPr>
          </a:p>
        </p:txBody>
      </p:sp>
      <p:sp>
        <p:nvSpPr>
          <p:cNvPr id="71683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782763"/>
            <a:ext cx="497205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b="1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Socio-economic</a:t>
            </a:r>
          </a:p>
          <a:p>
            <a:pPr lvl="1">
              <a:lnSpc>
                <a:spcPct val="90000"/>
              </a:lnSpc>
            </a:pPr>
            <a:r>
              <a:rPr lang="en-GB" sz="2000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Effect on employment and local new business volume</a:t>
            </a:r>
            <a:br>
              <a:rPr lang="en-GB" sz="2000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</a:br>
            <a:endParaRPr lang="en-GB" sz="800" smtClean="0">
              <a:latin typeface="Franklin Gothic Book" pitchFamily="34" charset="0"/>
              <a:ea typeface="ヒラギノ角ゴ Pro W3"/>
              <a:cs typeface="Franklin Gothic Book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GB" sz="2000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Will permanent jobs in O&amp;M continue to add </a:t>
            </a:r>
            <a:r>
              <a:rPr lang="en-GB" sz="2000" i="1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more </a:t>
            </a:r>
            <a:r>
              <a:rPr lang="en-GB" sz="2000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value vs. construction?</a:t>
            </a:r>
            <a:br>
              <a:rPr lang="en-GB" sz="2000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</a:br>
            <a:endParaRPr lang="en-GB" sz="800" smtClean="0">
              <a:latin typeface="Franklin Gothic Book" pitchFamily="34" charset="0"/>
              <a:ea typeface="ヒラギノ角ゴ Pro W3"/>
              <a:cs typeface="Franklin Gothic Book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GB" sz="2000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Quantification challenges:</a:t>
            </a:r>
          </a:p>
          <a:p>
            <a:pPr lvl="2">
              <a:lnSpc>
                <a:spcPct val="90000"/>
              </a:lnSpc>
              <a:buFont typeface="Arial" charset="0"/>
              <a:buNone/>
            </a:pPr>
            <a:r>
              <a:rPr lang="en-GB" sz="1800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Other studies show wide range</a:t>
            </a:r>
            <a:br>
              <a:rPr lang="en-GB" sz="1800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</a:br>
            <a:r>
              <a:rPr lang="en-GB" sz="1800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from 0.2 to &gt;1.2 jobs/MW</a:t>
            </a:r>
          </a:p>
          <a:p>
            <a:pPr lvl="2">
              <a:lnSpc>
                <a:spcPct val="90000"/>
              </a:lnSpc>
              <a:buFont typeface="Arial" charset="0"/>
              <a:buNone/>
            </a:pPr>
            <a:r>
              <a:rPr lang="en-GB" sz="1800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Numbers/Indicators for “lean-ness”</a:t>
            </a:r>
            <a:br>
              <a:rPr lang="en-GB" sz="1800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</a:br>
            <a:r>
              <a:rPr lang="en-GB" sz="1800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of supply chain not well established</a:t>
            </a:r>
          </a:p>
          <a:p>
            <a:pPr lvl="2">
              <a:lnSpc>
                <a:spcPct val="90000"/>
              </a:lnSpc>
              <a:buFont typeface="Arial" charset="0"/>
              <a:buNone/>
            </a:pPr>
            <a:endParaRPr lang="en-GB" sz="800" smtClean="0">
              <a:latin typeface="Franklin Gothic Book" pitchFamily="34" charset="0"/>
              <a:ea typeface="ヒラギノ角ゴ Pro W3"/>
              <a:cs typeface="Franklin Gothic Book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GB" sz="2000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Quality of jobs</a:t>
            </a:r>
          </a:p>
          <a:p>
            <a:pPr lvl="2">
              <a:lnSpc>
                <a:spcPct val="90000"/>
              </a:lnSpc>
            </a:pPr>
            <a:r>
              <a:rPr lang="en-GB" sz="1800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Skill sets &amp; Diversification</a:t>
            </a:r>
            <a:br>
              <a:rPr lang="en-GB" sz="1800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</a:br>
            <a:endParaRPr lang="en-GB" sz="800" smtClean="0">
              <a:latin typeface="Franklin Gothic Book" pitchFamily="34" charset="0"/>
              <a:ea typeface="ヒラギノ角ゴ Pro W3"/>
              <a:cs typeface="Franklin Gothic Book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GB" sz="2000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Include taxation effects	</a:t>
            </a:r>
            <a:endParaRPr lang="en-US" sz="2000" smtClean="0">
              <a:latin typeface="Franklin Gothic Book" pitchFamily="34" charset="0"/>
              <a:ea typeface="ヒラギノ角ゴ Pro W3"/>
              <a:cs typeface="Franklin Gothic Book" pitchFamily="34" charset="0"/>
            </a:endParaRPr>
          </a:p>
        </p:txBody>
      </p:sp>
      <p:sp>
        <p:nvSpPr>
          <p:cNvPr id="71684" name="Rectangle 4"/>
          <p:cNvSpPr>
            <a:spLocks/>
          </p:cNvSpPr>
          <p:nvPr/>
        </p:nvSpPr>
        <p:spPr bwMode="auto">
          <a:xfrm>
            <a:off x="4791075" y="1639888"/>
            <a:ext cx="352583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endParaRPr lang="en-US">
              <a:solidFill>
                <a:schemeClr val="bg2"/>
              </a:solidFill>
              <a:latin typeface="Franklin Gothic Book" pitchFamily="34" charset="0"/>
              <a:cs typeface="Franklin Gothic Book" pitchFamily="34" charset="0"/>
            </a:endParaRPr>
          </a:p>
        </p:txBody>
      </p:sp>
      <p:sp>
        <p:nvSpPr>
          <p:cNvPr id="71685" name="Rectangle 5"/>
          <p:cNvSpPr>
            <a:spLocks/>
          </p:cNvSpPr>
          <p:nvPr/>
        </p:nvSpPr>
        <p:spPr bwMode="auto">
          <a:xfrm>
            <a:off x="5222875" y="1566863"/>
            <a:ext cx="352583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GB" b="1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  <a:t>Environmental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GB" sz="2200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  <a:t>Waste management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GB" sz="2200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  <a:t>Sea traffic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GB" sz="2200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  <a:t>Land traffic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GB" sz="2200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  <a:t>Local noise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GB" sz="2200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  <a:t>Housing market </a:t>
            </a:r>
            <a:br>
              <a:rPr lang="en-GB" sz="2200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</a:br>
            <a:r>
              <a:rPr lang="en-GB" sz="2200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  <a:t>and </a:t>
            </a:r>
            <a:r>
              <a:rPr lang="en-GB" sz="2200" i="1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  <a:t>vs.</a:t>
            </a:r>
            <a:r>
              <a:rPr lang="en-GB" sz="2200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  <a:t> tourism</a:t>
            </a:r>
            <a:endParaRPr lang="en-US" sz="2200">
              <a:solidFill>
                <a:schemeClr val="bg2"/>
              </a:solidFill>
              <a:latin typeface="Franklin Gothic Book" pitchFamily="34" charset="0"/>
              <a:cs typeface="Franklin Gothic Book" pitchFamily="34" charset="0"/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5167313" y="5084763"/>
            <a:ext cx="34385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GB" i="1"/>
              <a:t>Expect study to provide </a:t>
            </a:r>
            <a:br>
              <a:rPr lang="en-GB" i="1"/>
            </a:br>
            <a:r>
              <a:rPr lang="en-GB" i="1"/>
              <a:t>real-world test of some</a:t>
            </a:r>
            <a:br>
              <a:rPr lang="en-GB" i="1"/>
            </a:br>
            <a:r>
              <a:rPr lang="en-GB" i="1"/>
              <a:t>modelling approaches. </a:t>
            </a:r>
            <a:endParaRPr lang="en-US" i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40" name="Picture 12" descr="installation of foundations completed 22-09-2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19238"/>
            <a:ext cx="7620000" cy="4286250"/>
          </a:xfrm>
          <a:prstGeom prst="rect">
            <a:avLst/>
          </a:prstGeom>
          <a:noFill/>
        </p:spPr>
      </p:pic>
      <p:sp>
        <p:nvSpPr>
          <p:cNvPr id="73730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333375"/>
            <a:ext cx="8229600" cy="1143000"/>
          </a:xfrm>
        </p:spPr>
        <p:txBody>
          <a:bodyPr/>
          <a:lstStyle/>
          <a:p>
            <a:r>
              <a:rPr lang="en-GB" smtClean="0">
                <a:solidFill>
                  <a:schemeClr val="tx1"/>
                </a:solidFill>
                <a:latin typeface="Franklin Gothic Book" pitchFamily="34" charset="0"/>
                <a:ea typeface="ヒラギノ角ゴ Pro W3"/>
                <a:cs typeface="Franklin Gothic Book" pitchFamily="34" charset="0"/>
              </a:rPr>
              <a:t>Concluding remarks</a:t>
            </a:r>
            <a:endParaRPr lang="en-US" smtClean="0">
              <a:solidFill>
                <a:schemeClr val="tx1"/>
              </a:solidFill>
              <a:latin typeface="Franklin Gothic Book" pitchFamily="34" charset="0"/>
              <a:ea typeface="ヒラギノ角ゴ Pro W3"/>
              <a:cs typeface="Franklin Gothic Book" pitchFamily="34" charset="0"/>
            </a:endParaRPr>
          </a:p>
        </p:txBody>
      </p:sp>
      <p:sp>
        <p:nvSpPr>
          <p:cNvPr id="73732" name="Rectangle 4"/>
          <p:cNvSpPr>
            <a:spLocks/>
          </p:cNvSpPr>
          <p:nvPr/>
        </p:nvSpPr>
        <p:spPr bwMode="auto">
          <a:xfrm>
            <a:off x="4791075" y="1639888"/>
            <a:ext cx="352583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endParaRPr lang="en-US">
              <a:solidFill>
                <a:schemeClr val="bg2"/>
              </a:solidFill>
              <a:latin typeface="Franklin Gothic Book" pitchFamily="34" charset="0"/>
              <a:cs typeface="Franklin Gothic Book" pitchFamily="34" charset="0"/>
            </a:endParaRPr>
          </a:p>
        </p:txBody>
      </p:sp>
      <p:sp>
        <p:nvSpPr>
          <p:cNvPr id="73733" name="Rectangle 5"/>
          <p:cNvSpPr>
            <a:spLocks/>
          </p:cNvSpPr>
          <p:nvPr/>
        </p:nvSpPr>
        <p:spPr bwMode="auto">
          <a:xfrm>
            <a:off x="685800" y="1600200"/>
            <a:ext cx="80629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cs typeface="Franklin Gothic Book" pitchFamily="34" charset="0"/>
              </a:rPr>
              <a:t>	The case of Oostende and its port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GB" sz="2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cs typeface="Franklin Gothic Book" pitchFamily="34" charset="0"/>
              </a:rPr>
              <a:t>Smaller ports can win new business by being a </a:t>
            </a:r>
            <a:br>
              <a:rPr lang="en-GB" sz="2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cs typeface="Franklin Gothic Book" pitchFamily="34" charset="0"/>
              </a:rPr>
            </a:br>
            <a:r>
              <a:rPr lang="en-GB" sz="2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cs typeface="Franklin Gothic Book" pitchFamily="34" charset="0"/>
              </a:rPr>
              <a:t>dedicated and trusted partner for the industry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GB" sz="2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cs typeface="Franklin Gothic Book" pitchFamily="34" charset="0"/>
              </a:rPr>
              <a:t>Lead times from decision to effect can be long:</a:t>
            </a:r>
            <a:br>
              <a:rPr lang="en-GB" sz="2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cs typeface="Franklin Gothic Book" pitchFamily="34" charset="0"/>
              </a:rPr>
            </a:br>
            <a:r>
              <a:rPr lang="en-GB" sz="2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cs typeface="Franklin Gothic Book" pitchFamily="34" charset="0"/>
              </a:rPr>
              <a:t>consistency of effort and persistence is needed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GB" sz="2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cs typeface="Franklin Gothic Book" pitchFamily="34" charset="0"/>
              </a:rPr>
              <a:t>Diversification of skills needs a constant awareness</a:t>
            </a:r>
            <a:br>
              <a:rPr lang="en-GB" sz="2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cs typeface="Franklin Gothic Book" pitchFamily="34" charset="0"/>
              </a:rPr>
            </a:br>
            <a:r>
              <a:rPr lang="en-GB" sz="2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cs typeface="Franklin Gothic Book" pitchFamily="34" charset="0"/>
              </a:rPr>
              <a:t>by service providers, education &amp; public authorities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GB" sz="2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cs typeface="Franklin Gothic Book" pitchFamily="34" charset="0"/>
              </a:rPr>
              <a:t>Cluster effects growing but time needed for impact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GB" sz="2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cs typeface="Franklin Gothic Book" pitchFamily="34" charset="0"/>
              </a:rPr>
              <a:t>Environmental issues so far are manageable and </a:t>
            </a:r>
            <a:br>
              <a:rPr lang="en-GB" sz="2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cs typeface="Franklin Gothic Book" pitchFamily="34" charset="0"/>
              </a:rPr>
            </a:br>
            <a:r>
              <a:rPr lang="en-GB" sz="2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cs typeface="Franklin Gothic Book" pitchFamily="34" charset="0"/>
              </a:rPr>
              <a:t>mostly local to the port area</a:t>
            </a:r>
            <a:endParaRPr lang="en-US" sz="22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Franklin Gothic Book" pitchFamily="34" charset="0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190500" y="6381750"/>
            <a:ext cx="806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GB" i="1"/>
              <a:t>Case study is on-going... Your Input &amp; Feedback wanted!  </a:t>
            </a:r>
            <a:endParaRPr lang="en-US" i="1"/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1619250" y="5788025"/>
            <a:ext cx="6835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GB" sz="1400" i="1"/>
              <a:t>Bligh Bank 2: Last of 55 monopiles installed 22.09.2016 - Photo courtesy Jan de Nul </a:t>
            </a:r>
            <a:endParaRPr lang="en-US" sz="14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2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4424363" cy="828675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tx1"/>
                </a:solidFill>
                <a:latin typeface="Franklin Gothic Book" pitchFamily="34" charset="0"/>
                <a:ea typeface="ヒラギノ角ゴ Pro W3"/>
                <a:cs typeface="Franklin Gothic Book" pitchFamily="34" charset="0"/>
              </a:rPr>
              <a:t>Belgian offshore wind (I)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800" y="1630363"/>
            <a:ext cx="8243888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50825" y="6127750"/>
            <a:ext cx="8675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en-GB" sz="2000" b="1"/>
              <a:t>1/3 of Belgium’s installed wind power today (2.2 GW) is offshore</a:t>
            </a:r>
            <a:endParaRPr lang="en-US" sz="2000" b="1"/>
          </a:p>
        </p:txBody>
      </p:sp>
      <p:sp>
        <p:nvSpPr>
          <p:cNvPr id="63495" name="Oval 7"/>
          <p:cNvSpPr>
            <a:spLocks noChangeArrowheads="1"/>
          </p:cNvSpPr>
          <p:nvPr/>
        </p:nvSpPr>
        <p:spPr bwMode="auto">
          <a:xfrm>
            <a:off x="5365750" y="4149725"/>
            <a:ext cx="1582738" cy="1906588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 advTm="453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24363" cy="828675"/>
          </a:xfrm>
        </p:spPr>
        <p:txBody>
          <a:bodyPr/>
          <a:lstStyle/>
          <a:p>
            <a:pPr eaLnBrk="1" hangingPunct="1"/>
            <a:r>
              <a:rPr lang="en-GB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Belgian offshore wind (II)</a:t>
            </a:r>
          </a:p>
        </p:txBody>
      </p:sp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1895475"/>
            <a:ext cx="61214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212725" y="2008188"/>
            <a:ext cx="25908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GB"/>
              <a:t>World’s No. 5</a:t>
            </a:r>
          </a:p>
          <a:p>
            <a:pPr defTabSz="914400"/>
            <a:r>
              <a:rPr lang="en-GB" sz="2000"/>
              <a:t>- on 67 km coast</a:t>
            </a:r>
          </a:p>
          <a:p>
            <a:pPr defTabSz="914400"/>
            <a:endParaRPr lang="en-GB" sz="2000"/>
          </a:p>
          <a:p>
            <a:pPr defTabSz="914400"/>
            <a:r>
              <a:rPr lang="en-GB"/>
              <a:t>8 Concessions</a:t>
            </a:r>
          </a:p>
          <a:p>
            <a:pPr defTabSz="914400"/>
            <a:endParaRPr lang="en-GB"/>
          </a:p>
          <a:p>
            <a:pPr defTabSz="914400"/>
            <a:r>
              <a:rPr lang="en-GB"/>
              <a:t>Wind parks:</a:t>
            </a:r>
          </a:p>
          <a:p>
            <a:pPr defTabSz="914400">
              <a:buFontTx/>
              <a:buChar char="-"/>
            </a:pPr>
            <a:r>
              <a:rPr lang="en-GB"/>
              <a:t> 3 operational</a:t>
            </a:r>
            <a:br>
              <a:rPr lang="en-GB"/>
            </a:br>
            <a:r>
              <a:rPr lang="en-GB"/>
              <a:t>  712 MW inst.</a:t>
            </a:r>
          </a:p>
          <a:p>
            <a:pPr defTabSz="914400"/>
            <a:endParaRPr lang="en-GB"/>
          </a:p>
          <a:p>
            <a:pPr defTabSz="914400"/>
            <a:r>
              <a:rPr lang="en-GB"/>
              <a:t>- 1 in construction</a:t>
            </a:r>
          </a:p>
          <a:p>
            <a:pPr defTabSz="914400"/>
            <a:r>
              <a:rPr lang="en-GB"/>
              <a:t>- 1 soon to be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 spd="slow" advTm="4533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2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4424363" cy="828675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tx1"/>
                </a:solidFill>
                <a:latin typeface="Franklin Gothic Book" pitchFamily="34" charset="0"/>
                <a:ea typeface="ヒラギノ角ゴ Pro W3"/>
                <a:cs typeface="Franklin Gothic Book" pitchFamily="34" charset="0"/>
              </a:rPr>
              <a:t>Location, location, location...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12725" y="2008188"/>
            <a:ext cx="240506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GB"/>
              <a:t>No. 5 in world</a:t>
            </a:r>
          </a:p>
          <a:p>
            <a:pPr defTabSz="914400"/>
            <a:r>
              <a:rPr lang="en-GB"/>
              <a:t>46 km coast</a:t>
            </a:r>
          </a:p>
          <a:p>
            <a:pPr defTabSz="914400"/>
            <a:endParaRPr lang="en-GB"/>
          </a:p>
          <a:p>
            <a:pPr defTabSz="914400"/>
            <a:r>
              <a:rPr lang="en-GB"/>
              <a:t>8 permits (8)</a:t>
            </a:r>
          </a:p>
          <a:p>
            <a:pPr defTabSz="914400"/>
            <a:r>
              <a:rPr lang="en-GB"/>
              <a:t>4 operational</a:t>
            </a:r>
          </a:p>
          <a:p>
            <a:pPr defTabSz="914400"/>
            <a:r>
              <a:rPr lang="en-GB"/>
              <a:t>1 in construction</a:t>
            </a:r>
          </a:p>
          <a:p>
            <a:pPr defTabSz="914400"/>
            <a:r>
              <a:rPr lang="en-GB"/>
              <a:t>1 soon to be</a:t>
            </a:r>
            <a:endParaRPr lang="en-US"/>
          </a:p>
        </p:txBody>
      </p:sp>
      <p:pic>
        <p:nvPicPr>
          <p:cNvPr id="65541" name="Picture 5" descr="offshore-wind_BE_NL_sout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0263"/>
            <a:ext cx="8691563" cy="5335587"/>
          </a:xfrm>
          <a:prstGeom prst="rect">
            <a:avLst/>
          </a:prstGeom>
          <a:noFill/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1671638" y="6327775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GB"/>
              <a:t>Oostende port developing into a leading hub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 spd="slow" advTm="4533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>
          <a:xfrm>
            <a:off x="303213" y="333375"/>
            <a:ext cx="8229600" cy="1143000"/>
          </a:xfrm>
        </p:spPr>
        <p:txBody>
          <a:bodyPr/>
          <a:lstStyle/>
          <a:p>
            <a:r>
              <a:rPr lang="en-GB" smtClean="0">
                <a:solidFill>
                  <a:schemeClr val="tx1"/>
                </a:solidFill>
                <a:latin typeface="Franklin Gothic Book" pitchFamily="34" charset="0"/>
                <a:ea typeface="ヒラギノ角ゴ Pro W3"/>
                <a:cs typeface="Franklin Gothic Book" pitchFamily="34" charset="0"/>
              </a:rPr>
              <a:t>Case study: focused on community impacts</a:t>
            </a:r>
            <a:endParaRPr lang="en-US" smtClean="0">
              <a:solidFill>
                <a:schemeClr val="tx1"/>
              </a:solidFill>
              <a:latin typeface="Franklin Gothic Book" pitchFamily="34" charset="0"/>
              <a:ea typeface="ヒラギノ角ゴ Pro W3"/>
              <a:cs typeface="Franklin Gothic Book" pitchFamily="34" charset="0"/>
            </a:endParaRP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4791075" y="1639888"/>
            <a:ext cx="352583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endParaRPr lang="en-US">
              <a:solidFill>
                <a:schemeClr val="bg2"/>
              </a:solidFill>
              <a:latin typeface="Franklin Gothic Book" pitchFamily="34" charset="0"/>
              <a:cs typeface="Franklin Gothic Book" pitchFamily="34" charset="0"/>
            </a:endParaRPr>
          </a:p>
        </p:txBody>
      </p:sp>
      <p:sp>
        <p:nvSpPr>
          <p:cNvPr id="59398" name="Text Box 62"/>
          <p:cNvSpPr txBox="1">
            <a:spLocks noChangeArrowheads="1"/>
          </p:cNvSpPr>
          <p:nvPr/>
        </p:nvSpPr>
        <p:spPr bwMode="auto">
          <a:xfrm>
            <a:off x="395288" y="1639888"/>
            <a:ext cx="3355975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GB" sz="1800"/>
              <a:t>How </a:t>
            </a:r>
            <a:r>
              <a:rPr lang="en-GB" sz="1800" b="1"/>
              <a:t>Oostende</a:t>
            </a:r>
            <a:r>
              <a:rPr lang="en-GB" sz="1800"/>
              <a:t> City &amp; Port </a:t>
            </a:r>
            <a:br>
              <a:rPr lang="en-GB" sz="1800"/>
            </a:br>
            <a:r>
              <a:rPr lang="en-GB" sz="1800"/>
              <a:t>is affected by offshore wind</a:t>
            </a:r>
          </a:p>
          <a:p>
            <a:pPr defTabSz="914400"/>
            <a:endParaRPr lang="en-GB" sz="1800"/>
          </a:p>
          <a:p>
            <a:pPr defTabSz="914400"/>
            <a:r>
              <a:rPr lang="en-GB" sz="1800" i="1"/>
              <a:t>Securing impact</a:t>
            </a:r>
          </a:p>
          <a:p>
            <a:pPr defTabSz="914400"/>
            <a:r>
              <a:rPr lang="en-GB" sz="1800" i="1"/>
              <a:t>- socio-economic</a:t>
            </a:r>
          </a:p>
          <a:p>
            <a:pPr defTabSz="914400">
              <a:buFontTx/>
              <a:buChar char="-"/>
            </a:pPr>
            <a:r>
              <a:rPr lang="en-GB" sz="1800" i="1"/>
              <a:t> environmental </a:t>
            </a:r>
          </a:p>
          <a:p>
            <a:pPr defTabSz="914400">
              <a:buFontTx/>
              <a:buChar char="-"/>
            </a:pPr>
            <a:r>
              <a:rPr lang="en-GB" sz="1800" i="1"/>
              <a:t> societal</a:t>
            </a:r>
            <a:br>
              <a:rPr lang="en-GB" sz="1800" i="1"/>
            </a:br>
            <a:r>
              <a:rPr lang="en-GB" sz="1800"/>
              <a:t/>
            </a:r>
            <a:br>
              <a:rPr lang="en-GB" sz="1800"/>
            </a:br>
            <a:r>
              <a:rPr lang="en-GB" sz="1800" i="1"/>
              <a:t>from the total set of decisions made (public &amp; private)</a:t>
            </a:r>
          </a:p>
          <a:p>
            <a:pPr defTabSz="914400"/>
            <a:endParaRPr lang="en-GB" sz="1800" i="1"/>
          </a:p>
          <a:p>
            <a:pPr defTabSz="914400"/>
            <a:r>
              <a:rPr lang="en-GB" sz="1800"/>
              <a:t>Value chain central:</a:t>
            </a:r>
            <a:br>
              <a:rPr lang="en-GB" sz="1800"/>
            </a:br>
            <a:r>
              <a:rPr lang="en-GB" sz="1800" b="1" u="sng"/>
              <a:t>Lean</a:t>
            </a:r>
            <a:r>
              <a:rPr lang="en-GB" sz="1800"/>
              <a:t> supply chains</a:t>
            </a:r>
            <a:endParaRPr lang="en-US" sz="1800"/>
          </a:p>
        </p:txBody>
      </p:sp>
      <p:pic>
        <p:nvPicPr>
          <p:cNvPr id="59400" name="Picture 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6675" y="1268413"/>
            <a:ext cx="4727575" cy="534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1" name="Text Box 63"/>
          <p:cNvSpPr txBox="1">
            <a:spLocks noChangeArrowheads="1"/>
          </p:cNvSpPr>
          <p:nvPr/>
        </p:nvSpPr>
        <p:spPr bwMode="auto">
          <a:xfrm>
            <a:off x="1797050" y="5799138"/>
            <a:ext cx="20542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/>
              <a:t>De Tijd 16.01.2016:</a:t>
            </a:r>
            <a:br>
              <a:rPr lang="en-GB" sz="1400"/>
            </a:br>
            <a:r>
              <a:rPr lang="en-GB" sz="1400" b="1" i="1"/>
              <a:t>“Flemish sectors fight</a:t>
            </a:r>
            <a:br>
              <a:rPr lang="en-GB" sz="1400" b="1" i="1"/>
            </a:br>
            <a:r>
              <a:rPr lang="en-GB" sz="1400" b="1" i="1"/>
              <a:t>to spearhead clusters</a:t>
            </a:r>
          </a:p>
          <a:p>
            <a:pPr defTabSz="914400"/>
            <a:r>
              <a:rPr lang="en-GB" sz="1400" b="1" i="1"/>
              <a:t>of the Blue Economy”</a:t>
            </a:r>
            <a:endParaRPr lang="en-US" sz="14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333375"/>
            <a:ext cx="8229600" cy="1143000"/>
          </a:xfrm>
        </p:spPr>
        <p:txBody>
          <a:bodyPr/>
          <a:lstStyle/>
          <a:p>
            <a:r>
              <a:rPr lang="en-GB" smtClean="0">
                <a:solidFill>
                  <a:schemeClr val="tx1"/>
                </a:solidFill>
                <a:latin typeface="Franklin Gothic Book" pitchFamily="34" charset="0"/>
                <a:ea typeface="ヒラギノ角ゴ Pro W3"/>
                <a:cs typeface="Franklin Gothic Book" pitchFamily="34" charset="0"/>
              </a:rPr>
              <a:t>Case study: Methodology</a:t>
            </a:r>
            <a:endParaRPr lang="en-US" smtClean="0">
              <a:solidFill>
                <a:schemeClr val="tx1"/>
              </a:solidFill>
              <a:latin typeface="Franklin Gothic Book" pitchFamily="34" charset="0"/>
              <a:ea typeface="ヒラギノ角ゴ Pro W3"/>
              <a:cs typeface="Franklin Gothic Book" pitchFamily="34" charset="0"/>
            </a:endParaRPr>
          </a:p>
        </p:txBody>
      </p:sp>
      <p:sp>
        <p:nvSpPr>
          <p:cNvPr id="60419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782763"/>
            <a:ext cx="4608513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	Information seeking</a:t>
            </a:r>
          </a:p>
          <a:p>
            <a:pPr lvl="1"/>
            <a:r>
              <a:rPr lang="en-GB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Desk study</a:t>
            </a:r>
          </a:p>
          <a:p>
            <a:pPr lvl="1"/>
            <a:r>
              <a:rPr lang="en-GB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Pro-active extraction of</a:t>
            </a:r>
            <a:br>
              <a:rPr lang="en-GB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</a:br>
            <a:r>
              <a:rPr lang="en-GB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analysable information</a:t>
            </a:r>
          </a:p>
          <a:p>
            <a:pPr lvl="1"/>
            <a:r>
              <a:rPr lang="en-GB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Direct engagement with stakeholders</a:t>
            </a:r>
          </a:p>
          <a:p>
            <a:pPr lvl="1"/>
            <a:r>
              <a:rPr lang="en-GB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Interviews with industry &amp; society decision makers</a:t>
            </a:r>
          </a:p>
          <a:p>
            <a:pPr lvl="1"/>
            <a:r>
              <a:rPr lang="en-GB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Feedback Groups</a:t>
            </a:r>
            <a:endParaRPr lang="en-US" smtClean="0">
              <a:latin typeface="Franklin Gothic Book" pitchFamily="34" charset="0"/>
              <a:ea typeface="ヒラギノ角ゴ Pro W3"/>
              <a:cs typeface="Franklin Gothic Book" pitchFamily="34" charset="0"/>
            </a:endParaRPr>
          </a:p>
        </p:txBody>
      </p:sp>
      <p:sp>
        <p:nvSpPr>
          <p:cNvPr id="60420" name="Rectangle 4"/>
          <p:cNvSpPr>
            <a:spLocks/>
          </p:cNvSpPr>
          <p:nvPr/>
        </p:nvSpPr>
        <p:spPr bwMode="auto">
          <a:xfrm>
            <a:off x="4791075" y="1639888"/>
            <a:ext cx="352583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endParaRPr lang="en-US">
              <a:solidFill>
                <a:schemeClr val="bg2"/>
              </a:solidFill>
              <a:latin typeface="Franklin Gothic Book" pitchFamily="34" charset="0"/>
              <a:cs typeface="Franklin Gothic Book" pitchFamily="34" charset="0"/>
            </a:endParaRPr>
          </a:p>
        </p:txBody>
      </p:sp>
      <p:sp>
        <p:nvSpPr>
          <p:cNvPr id="60421" name="Rectangle 5"/>
          <p:cNvSpPr>
            <a:spLocks/>
          </p:cNvSpPr>
          <p:nvPr/>
        </p:nvSpPr>
        <p:spPr bwMode="auto">
          <a:xfrm>
            <a:off x="4572000" y="1052513"/>
            <a:ext cx="41767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GB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  <a:t>	Information processing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GB" sz="2200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  <a:t>Value chain analysis </a:t>
            </a:r>
            <a:br>
              <a:rPr lang="en-GB" sz="2200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</a:br>
            <a:r>
              <a:rPr lang="en-GB" sz="2200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  <a:t>(3 German models)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GB" sz="2200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  <a:t>“5 capitals” model:</a:t>
            </a:r>
            <a:endParaRPr lang="en-US" sz="2200">
              <a:solidFill>
                <a:schemeClr val="bg2"/>
              </a:solidFill>
              <a:latin typeface="Franklin Gothic Book" pitchFamily="34" charset="0"/>
              <a:cs typeface="Franklin Gothic Book" pitchFamily="34" charset="0"/>
            </a:endParaRPr>
          </a:p>
        </p:txBody>
      </p:sp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2781300"/>
            <a:ext cx="286385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6516688" y="5867400"/>
            <a:ext cx="22526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GB" sz="1400" i="1"/>
              <a:t>“Impacts of Offshore wind </a:t>
            </a:r>
            <a:br>
              <a:rPr lang="en-GB" sz="1400" i="1"/>
            </a:br>
            <a:r>
              <a:rPr lang="en-GB" sz="1400" i="1"/>
              <a:t>farms on Well-being”</a:t>
            </a:r>
            <a:br>
              <a:rPr lang="en-GB" sz="1400" i="1"/>
            </a:br>
            <a:r>
              <a:rPr lang="en-GB" sz="1400" i="1"/>
              <a:t>- The Crown Estate 2015</a:t>
            </a:r>
            <a:endParaRPr lang="en-US" sz="1400" i="1"/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593725" y="5897563"/>
            <a:ext cx="419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en-GB" sz="1800" i="1"/>
              <a:t>...methodologies, esp. for analysis, </a:t>
            </a:r>
            <a:br>
              <a:rPr lang="en-GB" sz="1800" i="1"/>
            </a:br>
            <a:r>
              <a:rPr lang="en-GB" sz="1800" i="1"/>
              <a:t>   need a lot of refinement...</a:t>
            </a:r>
            <a:endParaRPr lang="en-US" sz="18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>
          <a:xfrm>
            <a:off x="179388" y="188913"/>
            <a:ext cx="8229600" cy="1143000"/>
          </a:xfrm>
        </p:spPr>
        <p:txBody>
          <a:bodyPr/>
          <a:lstStyle/>
          <a:p>
            <a:r>
              <a:rPr lang="en-GB" smtClean="0">
                <a:solidFill>
                  <a:schemeClr val="tx1"/>
                </a:solidFill>
                <a:latin typeface="Franklin Gothic Book" pitchFamily="34" charset="0"/>
                <a:ea typeface="ヒラギノ角ゴ Pro W3"/>
                <a:cs typeface="Franklin Gothic Book" pitchFamily="34" charset="0"/>
              </a:rPr>
              <a:t>Some recent events hosted by Port of Oostende:</a:t>
            </a:r>
            <a:br>
              <a:rPr lang="en-GB" smtClean="0">
                <a:solidFill>
                  <a:schemeClr val="tx1"/>
                </a:solidFill>
                <a:latin typeface="Franklin Gothic Book" pitchFamily="34" charset="0"/>
                <a:ea typeface="ヒラギノ角ゴ Pro W3"/>
                <a:cs typeface="Franklin Gothic Book" pitchFamily="34" charset="0"/>
              </a:rPr>
            </a:br>
            <a:r>
              <a:rPr lang="en-GB" smtClean="0">
                <a:solidFill>
                  <a:schemeClr val="tx1"/>
                </a:solidFill>
                <a:latin typeface="Franklin Gothic Book" pitchFamily="34" charset="0"/>
                <a:ea typeface="ヒラギノ角ゴ Pro W3"/>
                <a:cs typeface="Franklin Gothic Book" pitchFamily="34" charset="0"/>
              </a:rPr>
              <a:t>Case study relevance </a:t>
            </a:r>
            <a:endParaRPr lang="en-US" smtClean="0">
              <a:solidFill>
                <a:schemeClr val="tx1"/>
              </a:solidFill>
              <a:latin typeface="Franklin Gothic Book" pitchFamily="34" charset="0"/>
              <a:ea typeface="ヒラギノ角ゴ Pro W3"/>
              <a:cs typeface="Franklin Gothic Book" pitchFamily="34" charset="0"/>
            </a:endParaRPr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743075"/>
            <a:ext cx="4826000" cy="4781550"/>
          </a:xfrm>
        </p:spPr>
        <p:txBody>
          <a:bodyPr/>
          <a:lstStyle/>
          <a:p>
            <a:r>
              <a:rPr lang="en-GB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Belgian Offshore Days</a:t>
            </a:r>
          </a:p>
          <a:p>
            <a:pPr lvl="1"/>
            <a:r>
              <a:rPr lang="en-GB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20 &amp; 21 April 2016</a:t>
            </a:r>
            <a:br>
              <a:rPr lang="en-GB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</a:br>
            <a:r>
              <a:rPr lang="en-GB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250 industry professsionals</a:t>
            </a:r>
          </a:p>
          <a:p>
            <a:r>
              <a:rPr lang="en-GB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 “O&amp;M One-Stop Shop”</a:t>
            </a:r>
          </a:p>
          <a:p>
            <a:pPr lvl="1"/>
            <a:r>
              <a:rPr lang="en-GB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Launch 30 June 2016</a:t>
            </a:r>
          </a:p>
          <a:p>
            <a:r>
              <a:rPr lang="en-GB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Coordinated events </a:t>
            </a:r>
            <a:br>
              <a:rPr lang="en-GB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</a:br>
            <a:r>
              <a:rPr lang="en-GB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7 &amp; 8 Sept. 2016</a:t>
            </a:r>
          </a:p>
          <a:p>
            <a:pPr lvl="1"/>
            <a:r>
              <a:rPr lang="en-GB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Launch of Wind Europe </a:t>
            </a:r>
            <a:br>
              <a:rPr lang="en-GB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</a:br>
            <a:r>
              <a:rPr lang="en-GB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Offshore Wind Ports platform:</a:t>
            </a:r>
            <a:br>
              <a:rPr lang="en-GB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</a:br>
            <a:r>
              <a:rPr lang="en-GB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5 ports, 90 industry participants</a:t>
            </a:r>
          </a:p>
          <a:p>
            <a:pPr lvl="1"/>
            <a:r>
              <a:rPr lang="en-GB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Stakeholder Showcase on cost- efficient offshore wind logistics</a:t>
            </a:r>
            <a:endParaRPr lang="en-US" smtClean="0">
              <a:latin typeface="Franklin Gothic Book" pitchFamily="34" charset="0"/>
              <a:ea typeface="ヒラギノ角ゴ Pro W3"/>
              <a:cs typeface="Franklin Gothic Book" pitchFamily="34" charset="0"/>
            </a:endParaRPr>
          </a:p>
        </p:txBody>
      </p:sp>
      <p:sp>
        <p:nvSpPr>
          <p:cNvPr id="61444" name="Rectangle 4"/>
          <p:cNvSpPr>
            <a:spLocks/>
          </p:cNvSpPr>
          <p:nvPr/>
        </p:nvSpPr>
        <p:spPr bwMode="auto">
          <a:xfrm>
            <a:off x="4791075" y="1639888"/>
            <a:ext cx="352583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endParaRPr lang="en-US">
              <a:solidFill>
                <a:schemeClr val="bg2"/>
              </a:solidFill>
              <a:latin typeface="Franklin Gothic Book" pitchFamily="34" charset="0"/>
              <a:cs typeface="Franklin Gothic Book" pitchFamily="34" charset="0"/>
            </a:endParaRPr>
          </a:p>
        </p:txBody>
      </p:sp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4398963"/>
            <a:ext cx="3024188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8" name="Picture 8" descr="Ostend gets O+M one-stop-sh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195388"/>
            <a:ext cx="3908425" cy="2881312"/>
          </a:xfrm>
          <a:prstGeom prst="rect">
            <a:avLst/>
          </a:prstGeom>
          <a:noFill/>
        </p:spPr>
      </p:pic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5219700" y="6332538"/>
            <a:ext cx="2951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600"/>
              <a:t>More on: </a:t>
            </a:r>
            <a:r>
              <a:rPr lang="en-US" sz="1600" u="sng"/>
              <a:t>www.reboostende.be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333375"/>
            <a:ext cx="8229600" cy="1143000"/>
          </a:xfrm>
        </p:spPr>
        <p:txBody>
          <a:bodyPr/>
          <a:lstStyle/>
          <a:p>
            <a:r>
              <a:rPr lang="en-GB" smtClean="0">
                <a:solidFill>
                  <a:schemeClr val="tx1"/>
                </a:solidFill>
                <a:latin typeface="Franklin Gothic Book" pitchFamily="34" charset="0"/>
                <a:ea typeface="ヒラギノ角ゴ Pro W3"/>
                <a:cs typeface="Franklin Gothic Book" pitchFamily="34" charset="0"/>
              </a:rPr>
              <a:t>Case study: Results so far (I)</a:t>
            </a:r>
            <a:endParaRPr lang="en-US" smtClean="0">
              <a:solidFill>
                <a:schemeClr val="tx1"/>
              </a:solidFill>
              <a:latin typeface="Franklin Gothic Book" pitchFamily="34" charset="0"/>
              <a:ea typeface="ヒラギノ角ゴ Pro W3"/>
              <a:cs typeface="Franklin Gothic Book" pitchFamily="34" charset="0"/>
            </a:endParaRPr>
          </a:p>
        </p:txBody>
      </p:sp>
      <p:sp>
        <p:nvSpPr>
          <p:cNvPr id="68611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557338"/>
            <a:ext cx="4608513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	Distribution of interviewees</a:t>
            </a:r>
          </a:p>
        </p:txBody>
      </p:sp>
      <p:sp>
        <p:nvSpPr>
          <p:cNvPr id="68612" name="Rectangle 4"/>
          <p:cNvSpPr>
            <a:spLocks/>
          </p:cNvSpPr>
          <p:nvPr/>
        </p:nvSpPr>
        <p:spPr bwMode="auto">
          <a:xfrm>
            <a:off x="4791075" y="1639888"/>
            <a:ext cx="352583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endParaRPr lang="en-US">
              <a:solidFill>
                <a:schemeClr val="bg2"/>
              </a:solidFill>
              <a:latin typeface="Franklin Gothic Book" pitchFamily="34" charset="0"/>
              <a:cs typeface="Franklin Gothic Book" pitchFamily="34" charset="0"/>
            </a:endParaRPr>
          </a:p>
        </p:txBody>
      </p:sp>
      <p:sp>
        <p:nvSpPr>
          <p:cNvPr id="68613" name="Rectangle 5"/>
          <p:cNvSpPr>
            <a:spLocks/>
          </p:cNvSpPr>
          <p:nvPr/>
        </p:nvSpPr>
        <p:spPr bwMode="auto">
          <a:xfrm>
            <a:off x="4932363" y="1476375"/>
            <a:ext cx="3800475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GB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  <a:t>	Messages emerging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GB" sz="1800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  <a:t>Decisions made can have</a:t>
            </a:r>
            <a:br>
              <a:rPr lang="en-GB" sz="1800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</a:br>
            <a:r>
              <a:rPr lang="en-GB" sz="1800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  <a:t>very long (&gt;5 yr) lead time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GB" sz="1800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  <a:t>Cluster effects are real for both construction and O&amp;M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GB" sz="1800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  <a:t>Consistent and sustained approach is essential to win</a:t>
            </a:r>
            <a:br>
              <a:rPr lang="en-GB" sz="1800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</a:br>
            <a:r>
              <a:rPr lang="en-GB" sz="1800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  <a:t>a successful, lasting impact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GB" sz="1800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  <a:t>EPCI ontracting models allow consistency of approach, but sensitive to lead contractor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GB" sz="1800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  <a:t>Experience transfer between (non-competing) ports useful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GB" sz="1800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  <a:t>Energy industry track record not necessarily positive (cost)</a:t>
            </a:r>
            <a:endParaRPr lang="en-US" sz="1800">
              <a:solidFill>
                <a:schemeClr val="bg2"/>
              </a:solidFill>
              <a:latin typeface="Franklin Gothic Book" pitchFamily="34" charset="0"/>
              <a:cs typeface="Franklin Gothic Book" pitchFamily="34" charset="0"/>
            </a:endParaRP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250825" y="5897563"/>
            <a:ext cx="498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en-GB" sz="1800" i="1"/>
              <a:t>First 25 interviews, temporary categorisation </a:t>
            </a:r>
            <a:endParaRPr lang="en-US" sz="1800" i="1"/>
          </a:p>
        </p:txBody>
      </p:sp>
      <p:pic>
        <p:nvPicPr>
          <p:cNvPr id="6861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2060575"/>
            <a:ext cx="52006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3725863"/>
            <a:ext cx="5689600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802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333375"/>
            <a:ext cx="8229600" cy="1143000"/>
          </a:xfrm>
        </p:spPr>
        <p:txBody>
          <a:bodyPr/>
          <a:lstStyle/>
          <a:p>
            <a:r>
              <a:rPr lang="en-GB" smtClean="0">
                <a:solidFill>
                  <a:schemeClr val="tx1"/>
                </a:solidFill>
                <a:latin typeface="Franklin Gothic Book" pitchFamily="34" charset="0"/>
                <a:ea typeface="ヒラギノ角ゴ Pro W3"/>
                <a:cs typeface="Franklin Gothic Book" pitchFamily="34" charset="0"/>
              </a:rPr>
              <a:t>Case study: Results (II.) Impact growing</a:t>
            </a:r>
            <a:endParaRPr lang="en-US" smtClean="0">
              <a:solidFill>
                <a:schemeClr val="tx1"/>
              </a:solidFill>
              <a:latin typeface="Franklin Gothic Book" pitchFamily="34" charset="0"/>
              <a:ea typeface="ヒラギノ角ゴ Pro W3"/>
              <a:cs typeface="Franklin Gothic Book" pitchFamily="34" charset="0"/>
            </a:endParaRPr>
          </a:p>
        </p:txBody>
      </p:sp>
      <p:sp>
        <p:nvSpPr>
          <p:cNvPr id="76804" name="Rectangle 4"/>
          <p:cNvSpPr>
            <a:spLocks/>
          </p:cNvSpPr>
          <p:nvPr/>
        </p:nvSpPr>
        <p:spPr bwMode="auto">
          <a:xfrm>
            <a:off x="4791075" y="1639888"/>
            <a:ext cx="352583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endParaRPr lang="en-US">
              <a:solidFill>
                <a:schemeClr val="bg2"/>
              </a:solidFill>
              <a:latin typeface="Franklin Gothic Book" pitchFamily="34" charset="0"/>
              <a:cs typeface="Franklin Gothic Book" pitchFamily="34" charset="0"/>
            </a:endParaRPr>
          </a:p>
        </p:txBody>
      </p:sp>
      <p:sp>
        <p:nvSpPr>
          <p:cNvPr id="76805" name="Rectangle 5"/>
          <p:cNvSpPr>
            <a:spLocks/>
          </p:cNvSpPr>
          <p:nvPr/>
        </p:nvSpPr>
        <p:spPr bwMode="auto">
          <a:xfrm>
            <a:off x="5508625" y="1196975"/>
            <a:ext cx="35258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GB" b="1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  <a:t>Business cluster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GB" sz="2000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  <a:t>30 international businesses present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GB" sz="2000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  <a:t>15 “local” companies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GB" sz="2000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  <a:t>Continuing growth: More in the “local” establishments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GB" sz="2000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  <a:t>Supply chain well represented, R&amp;D</a:t>
            </a:r>
            <a:br>
              <a:rPr lang="en-GB" sz="2000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</a:br>
            <a:r>
              <a:rPr lang="en-GB" sz="2000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  <a:t>presence growing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GB" sz="2000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  <a:t>Cluster effects are noticeable but still </a:t>
            </a:r>
            <a:br>
              <a:rPr lang="en-GB" sz="2000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</a:br>
            <a:r>
              <a:rPr lang="en-GB" sz="2000">
                <a:solidFill>
                  <a:schemeClr val="bg2"/>
                </a:solidFill>
                <a:latin typeface="Franklin Gothic Book" pitchFamily="34" charset="0"/>
                <a:cs typeface="Franklin Gothic Book" pitchFamily="34" charset="0"/>
              </a:rPr>
              <a:t>need strengthening</a:t>
            </a:r>
            <a:endParaRPr lang="en-US" sz="2000">
              <a:solidFill>
                <a:schemeClr val="bg2"/>
              </a:solidFill>
              <a:latin typeface="Franklin Gothic Book" pitchFamily="34" charset="0"/>
              <a:cs typeface="Franklin Gothic Book" pitchFamily="34" charset="0"/>
            </a:endParaRPr>
          </a:p>
        </p:txBody>
      </p:sp>
      <p:sp>
        <p:nvSpPr>
          <p:cNvPr id="76803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1566863"/>
            <a:ext cx="5905500" cy="4525962"/>
          </a:xfrm>
        </p:spPr>
        <p:txBody>
          <a:bodyPr/>
          <a:lstStyle/>
          <a:p>
            <a:r>
              <a:rPr lang="en-GB" b="1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September 2016</a:t>
            </a:r>
          </a:p>
          <a:p>
            <a:pPr lvl="1"/>
            <a:r>
              <a:rPr lang="en-GB" sz="2000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350 permanent jobs</a:t>
            </a:r>
          </a:p>
          <a:p>
            <a:pPr lvl="1"/>
            <a:r>
              <a:rPr lang="en-GB" sz="2000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Plus construction jobs</a:t>
            </a:r>
          </a:p>
          <a:p>
            <a:pPr lvl="1"/>
            <a:r>
              <a:rPr lang="en-GB" sz="2000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45 companies present</a:t>
            </a:r>
          </a:p>
          <a:p>
            <a:pPr lvl="1"/>
            <a:r>
              <a:rPr lang="en-GB" sz="2000" smtClean="0">
                <a:latin typeface="Franklin Gothic Book" pitchFamily="34" charset="0"/>
                <a:ea typeface="ヒラギノ角ゴ Pro W3"/>
                <a:cs typeface="Franklin Gothic Book" pitchFamily="34" charset="0"/>
              </a:rPr>
              <a:t>Most but not all localised in port cluster</a:t>
            </a:r>
          </a:p>
          <a:p>
            <a:pPr lvl="1"/>
            <a:endParaRPr lang="en-US" sz="2000" smtClean="0">
              <a:latin typeface="Franklin Gothic Book" pitchFamily="34" charset="0"/>
              <a:ea typeface="ヒラギノ角ゴ Pro W3"/>
              <a:cs typeface="Franklin Gothic Book" pitchFamily="34" charset="0"/>
            </a:endParaRP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5886450" y="5949950"/>
            <a:ext cx="2286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GB" sz="1600" i="1"/>
              <a:t>Photo and numbers by </a:t>
            </a:r>
            <a:br>
              <a:rPr lang="en-GB" sz="1600" i="1"/>
            </a:br>
            <a:r>
              <a:rPr lang="en-GB" sz="1600" i="1"/>
              <a:t>courtesy of W. Stubbe,</a:t>
            </a:r>
            <a:br>
              <a:rPr lang="en-GB" sz="1600" i="1"/>
            </a:br>
            <a:r>
              <a:rPr lang="en-GB" sz="1600" i="1"/>
              <a:t>Port of Oostende</a:t>
            </a:r>
            <a:endParaRPr lang="en-US" sz="16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9.7|2.3|7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9.7|2.3|7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9.7|2.3|7|2.9"/>
</p:tagLst>
</file>

<file path=ppt/theme/theme1.xml><?xml version="1.0" encoding="utf-8"?>
<a:theme xmlns:a="http://schemas.openxmlformats.org/drawingml/2006/main" name="LEANWIND Pres. Template">
  <a:themeElements>
    <a:clrScheme name="Aangepast 2">
      <a:dk1>
        <a:srgbClr val="005596"/>
      </a:dk1>
      <a:lt1>
        <a:sysClr val="window" lastClr="FFFFFF"/>
      </a:lt1>
      <a:dk2>
        <a:srgbClr val="005596"/>
      </a:dk2>
      <a:lt2>
        <a:srgbClr val="000000"/>
      </a:lt2>
      <a:accent1>
        <a:srgbClr val="005596"/>
      </a:accent1>
      <a:accent2>
        <a:srgbClr val="E05115"/>
      </a:accent2>
      <a:accent3>
        <a:srgbClr val="78BDE8"/>
      </a:accent3>
      <a:accent4>
        <a:srgbClr val="FDC400"/>
      </a:accent4>
      <a:accent5>
        <a:srgbClr val="E05115"/>
      </a:accent5>
      <a:accent6>
        <a:srgbClr val="FFFFFF"/>
      </a:accent6>
      <a:hlink>
        <a:srgbClr val="0000FF"/>
      </a:hlink>
      <a:folHlink>
        <a:srgbClr val="E05115"/>
      </a:folHlink>
    </a:clrScheme>
    <a:fontScheme name="Hoeken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LEANWIND Pres. Template</Template>
  <TotalTime>3252</TotalTime>
  <Words>705</Words>
  <Application>Microsoft Office PowerPoint</Application>
  <PresentationFormat>On-screen Show (4:3)</PresentationFormat>
  <Paragraphs>135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12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Arial</vt:lpstr>
      <vt:lpstr>ヒラギノ角ゴ Pro W3</vt:lpstr>
      <vt:lpstr>Franklin Gothic Book</vt:lpstr>
      <vt:lpstr>Calibri</vt:lpstr>
      <vt:lpstr>Franklin Gothic Medium</vt:lpstr>
      <vt:lpstr>LEANWIND Pres. Template</vt:lpstr>
      <vt:lpstr>LEANWIND Pres. Template</vt:lpstr>
      <vt:lpstr>LEANWIND Pres. Template</vt:lpstr>
      <vt:lpstr>LEANWIND Pres. Template</vt:lpstr>
      <vt:lpstr>LEANWIND Pres. Template</vt:lpstr>
      <vt:lpstr>LEANWIND Pres. Template</vt:lpstr>
      <vt:lpstr>LEANWIND Pres. Template</vt:lpstr>
      <vt:lpstr>LEANWIND Pres. Template</vt:lpstr>
      <vt:lpstr>LEANWIND Pres. Template</vt:lpstr>
      <vt:lpstr>LEANWIND Pres. Template</vt:lpstr>
      <vt:lpstr>LEANWIND Pres. Template</vt:lpstr>
      <vt:lpstr>LEANWIND Pres. Template</vt:lpstr>
      <vt:lpstr>Slide 1</vt:lpstr>
      <vt:lpstr>Belgian offshore wind (I)</vt:lpstr>
      <vt:lpstr>Belgian offshore wind (II)</vt:lpstr>
      <vt:lpstr>Location, location, location...</vt:lpstr>
      <vt:lpstr>Case study: focused on community impacts</vt:lpstr>
      <vt:lpstr>Case study: Methodology</vt:lpstr>
      <vt:lpstr>Some recent events hosted by Port of Oostende: Case study relevance </vt:lpstr>
      <vt:lpstr>Case study: Results so far (I)</vt:lpstr>
      <vt:lpstr>Case study: Results (II.) Impact growing</vt:lpstr>
      <vt:lpstr>Case study: Results (III). Some quotes</vt:lpstr>
      <vt:lpstr>Comparing two on-going field developments: Different local impact?</vt:lpstr>
      <vt:lpstr>Case study: Further on-going work</vt:lpstr>
      <vt:lpstr>Concluding remarks</vt:lpstr>
    </vt:vector>
  </TitlesOfParts>
  <Company>SINTEF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Arthur Norbeck</dc:creator>
  <cp:lastModifiedBy>Jan Erik Hanssen</cp:lastModifiedBy>
  <cp:revision>177</cp:revision>
  <dcterms:created xsi:type="dcterms:W3CDTF">2014-09-09T11:31:43Z</dcterms:created>
  <dcterms:modified xsi:type="dcterms:W3CDTF">2016-09-23T12:23:38Z</dcterms:modified>
</cp:coreProperties>
</file>