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4" r:id="rId3"/>
    <p:sldId id="257" r:id="rId4"/>
    <p:sldId id="282" r:id="rId5"/>
    <p:sldId id="270" r:id="rId6"/>
    <p:sldId id="271" r:id="rId7"/>
    <p:sldId id="272" r:id="rId8"/>
    <p:sldId id="260" r:id="rId9"/>
    <p:sldId id="261" r:id="rId10"/>
    <p:sldId id="262" r:id="rId11"/>
    <p:sldId id="263" r:id="rId12"/>
    <p:sldId id="264" r:id="rId13"/>
    <p:sldId id="266" r:id="rId14"/>
    <p:sldId id="274" r:id="rId15"/>
    <p:sldId id="277" r:id="rId16"/>
    <p:sldId id="279" r:id="rId17"/>
    <p:sldId id="278" r:id="rId18"/>
    <p:sldId id="268" r:id="rId19"/>
    <p:sldId id="269" r:id="rId20"/>
    <p:sldId id="283" r:id="rId21"/>
  </p:sldIdLst>
  <p:sldSz cx="9144000" cy="6858000" type="screen4x3"/>
  <p:notesSz cx="6858000" cy="9144000"/>
  <p:custDataLst>
    <p:tags r:id="rId24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6600"/>
    <a:srgbClr val="FF0000"/>
    <a:srgbClr val="990000"/>
    <a:srgbClr val="FF0099"/>
    <a:srgbClr val="CC3399"/>
    <a:srgbClr val="660066"/>
    <a:srgbClr val="660099"/>
    <a:srgbClr val="33CCFF"/>
    <a:srgbClr val="66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233" autoAdjust="0"/>
    <p:restoredTop sz="94625" autoAdjust="0"/>
  </p:normalViewPr>
  <p:slideViewPr>
    <p:cSldViewPr showGuides="1">
      <p:cViewPr varScale="1">
        <p:scale>
          <a:sx n="58" d="100"/>
          <a:sy n="58" d="100"/>
        </p:scale>
        <p:origin x="42" y="402"/>
      </p:cViewPr>
      <p:guideLst>
        <p:guide orient="horz" pos="1012"/>
        <p:guide orient="horz" pos="3884"/>
        <p:guide pos="385"/>
        <p:guide pos="2789"/>
        <p:guide pos="2880"/>
        <p:guide pos="52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36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 smtClean="0"/>
              <a:t>We</a:t>
            </a:r>
            <a:r>
              <a:rPr lang="da-DK" dirty="0" smtClean="0"/>
              <a:t> </a:t>
            </a:r>
            <a:r>
              <a:rPr lang="da-DK" dirty="0" err="1" smtClean="0"/>
              <a:t>predict</a:t>
            </a:r>
            <a:r>
              <a:rPr lang="da-DK" dirty="0" smtClean="0"/>
              <a:t> more</a:t>
            </a:r>
            <a:r>
              <a:rPr lang="da-DK" baseline="0" dirty="0" smtClean="0"/>
              <a:t> difference </a:t>
            </a:r>
            <a:r>
              <a:rPr lang="da-DK" baseline="0" dirty="0" err="1" smtClean="0"/>
              <a:t>than</a:t>
            </a:r>
            <a:r>
              <a:rPr lang="da-DK" baseline="0" dirty="0" smtClean="0"/>
              <a:t> is </a:t>
            </a:r>
            <a:r>
              <a:rPr lang="da-DK" baseline="0" dirty="0" err="1" smtClean="0"/>
              <a:t>observed</a:t>
            </a:r>
            <a:r>
              <a:rPr lang="da-DK" baseline="0" dirty="0" smtClean="0"/>
              <a:t>.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053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06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846">
              <a:defRPr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da-DK" smtClean="0">
                <a:solidFill>
                  <a:prstClr val="black"/>
                </a:solidFill>
              </a:rPr>
              <a:pPr/>
              <a:t>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39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0" y="6477000"/>
            <a:ext cx="2970213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95400"/>
            <a:ext cx="640238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6400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pic>
        <p:nvPicPr>
          <p:cNvPr id="3" name="SD_ART_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6029562"/>
            <a:ext cx="5212800" cy="627975"/>
          </a:xfrm>
          <a:prstGeom prst="rect">
            <a:avLst/>
          </a:prstGeom>
        </p:spPr>
      </p:pic>
      <p:pic>
        <p:nvPicPr>
          <p:cNvPr id="8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6029562"/>
            <a:ext cx="2479065" cy="627975"/>
          </a:xfrm>
          <a:prstGeom prst="rect">
            <a:avLst/>
          </a:prstGeom>
        </p:spPr>
      </p:pic>
      <p:pic>
        <p:nvPicPr>
          <p:cNvPr id="7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6029562"/>
            <a:ext cx="2479065" cy="627975"/>
          </a:xfrm>
          <a:prstGeom prst="rect">
            <a:avLst/>
          </a:prstGeom>
        </p:spPr>
      </p:pic>
      <p:sp>
        <p:nvSpPr>
          <p:cNvPr id="4" name="SD_ART_Frise"/>
          <p:cNvSpPr/>
          <p:nvPr userDrawn="1"/>
        </p:nvSpPr>
        <p:spPr bwMode="auto">
          <a:xfrm>
            <a:off x="4100400" y="3124800"/>
            <a:ext cx="5040000" cy="234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6" name="SD_ART_Frise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00" y="3124800"/>
            <a:ext cx="5040000" cy="1823324"/>
          </a:xfrm>
          <a:prstGeom prst="rect">
            <a:avLst/>
          </a:prstGeom>
        </p:spPr>
      </p:pic>
      <p:pic>
        <p:nvPicPr>
          <p:cNvPr id="5" name="SD_ART_Frise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00" y="3124800"/>
            <a:ext cx="5040000" cy="182332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BFEA-8F3E-4FE5-8EE6-0AE106DD437F}" type="datetime3">
              <a:rPr lang="en-GB" smtClean="0"/>
              <a:t>29 September, 2016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3810000" cy="456565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21AE-FC7A-4C0C-8D1C-6F2D6C49FE87}" type="datetime3">
              <a:rPr lang="en-GB" smtClean="0"/>
              <a:t>29 September, 2016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11450-0567-4201-AA87-1443416DFF8C}" type="datetime3">
              <a:rPr lang="en-GB" smtClean="0"/>
              <a:t>29 September, 2016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49B7-28E6-4AFB-8BDA-B6E71AFE1C74}" type="datetime3">
              <a:rPr lang="en-GB" smtClean="0"/>
              <a:t>29 September, 2016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8383586" y="6476999"/>
            <a:ext cx="760413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50">
                <a:solidFill>
                  <a:schemeClr val="bg1"/>
                </a:solidFill>
              </a:defRPr>
            </a:lvl1pPr>
          </a:lstStyle>
          <a:p>
            <a:fld id="{A46E14B3-F41A-4AAB-9C3C-0FAFCC7ED87C}" type="datetime3">
              <a:rPr lang="en-GB" smtClean="0"/>
              <a:pPr/>
              <a:t>29 September, 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19013" y="6477000"/>
            <a:ext cx="1729252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0" y="6477000"/>
            <a:ext cx="306000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23" y="279400"/>
            <a:ext cx="3651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SD_FLD_DocumentDate"/>
          <p:cNvSpPr txBox="1">
            <a:spLocks/>
          </p:cNvSpPr>
          <p:nvPr userDrawn="1"/>
        </p:nvSpPr>
        <p:spPr>
          <a:xfrm>
            <a:off x="6948264" y="6477000"/>
            <a:ext cx="1435323" cy="306000"/>
          </a:xfrm>
          <a:prstGeom prst="rect">
            <a:avLst/>
          </a:prstGeom>
          <a:noFill/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r>
              <a:rPr lang="en-GB" sz="850" smtClean="0"/>
              <a:t>01 July 2016</a:t>
            </a:r>
            <a:endParaRPr lang="en-GB" sz="850" dirty="0"/>
          </a:p>
        </p:txBody>
      </p:sp>
      <p:sp>
        <p:nvSpPr>
          <p:cNvPr id="16" name="SD_Off_Workarea"/>
          <p:cNvSpPr>
            <a:spLocks noChangeArrowheads="1"/>
          </p:cNvSpPr>
          <p:nvPr userDrawn="1"/>
        </p:nvSpPr>
        <p:spPr bwMode="auto">
          <a:xfrm>
            <a:off x="989012" y="6477000"/>
            <a:ext cx="423106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US" sz="850" b="1" smtClean="0"/>
              <a:t>DTU Wind Energy, Technical University of Denmark</a:t>
            </a:r>
            <a:endParaRPr lang="en-GB" sz="850" b="1" dirty="0"/>
          </a:p>
        </p:txBody>
      </p:sp>
      <p:sp>
        <p:nvSpPr>
          <p:cNvPr id="10" name="TextBox 12"/>
          <p:cNvSpPr txBox="1"/>
          <p:nvPr userDrawn="1"/>
        </p:nvSpPr>
        <p:spPr>
          <a:xfrm>
            <a:off x="9379602" y="6244790"/>
            <a:ext cx="23096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noProof="1" smtClean="0">
                <a:solidFill>
                  <a:schemeClr val="bg1"/>
                </a:solidFill>
              </a:rPr>
              <a:t>Add Presentation Title </a:t>
            </a:r>
            <a:br>
              <a:rPr lang="en-GB" sz="1100" noProof="1" smtClean="0">
                <a:solidFill>
                  <a:schemeClr val="bg1"/>
                </a:solidFill>
              </a:rPr>
            </a:br>
            <a:r>
              <a:rPr lang="en-GB" sz="1100" noProof="1" smtClean="0">
                <a:solidFill>
                  <a:schemeClr val="bg1"/>
                </a:solidFill>
              </a:rPr>
              <a:t>in Footer via ”Insert”; </a:t>
            </a:r>
            <a:br>
              <a:rPr lang="en-GB" sz="1100" noProof="1" smtClean="0">
                <a:solidFill>
                  <a:schemeClr val="bg1"/>
                </a:solidFill>
              </a:rPr>
            </a:br>
            <a:r>
              <a:rPr lang="en-GB" sz="1100" noProof="1" smtClean="0">
                <a:solidFill>
                  <a:schemeClr val="bg1"/>
                </a:solidFill>
              </a:rPr>
              <a:t>”Header &amp; Footer”</a:t>
            </a:r>
            <a:endParaRPr lang="en-GB" sz="1100" noProof="1">
              <a:solidFill>
                <a:schemeClr val="bg1"/>
              </a:solidFill>
            </a:endParaRPr>
          </a:p>
        </p:txBody>
      </p:sp>
      <p:cxnSp>
        <p:nvCxnSpPr>
          <p:cNvPr id="11" name="Straight Connector 13"/>
          <p:cNvCxnSpPr/>
          <p:nvPr userDrawn="1"/>
        </p:nvCxnSpPr>
        <p:spPr bwMode="auto">
          <a:xfrm>
            <a:off x="9204827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ebde@dtu.d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418784" cy="838200"/>
          </a:xfrm>
        </p:spPr>
        <p:txBody>
          <a:bodyPr/>
          <a:lstStyle/>
          <a:p>
            <a:r>
              <a:rPr lang="en-US" sz="3200" dirty="0"/>
              <a:t>Aerial LIDAR scans for validation of CFD models in complex forested terrain</a:t>
            </a:r>
            <a:endParaRPr lang="en-GB" sz="3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2564904"/>
            <a:ext cx="6400800" cy="1752600"/>
          </a:xfrm>
        </p:spPr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Ebba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Dellwik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, Johan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Arnqvist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, Dalibor Cavar, Peter Enevoldsen</a:t>
            </a:r>
          </a:p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Paul 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van der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Laan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Billedresultat for Uppsala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16" y="5583992"/>
            <a:ext cx="1279029" cy="127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714605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347864" y="3789040"/>
            <a:ext cx="5436096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36096" y="2996952"/>
            <a:ext cx="367240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44008" y="2890310"/>
            <a:ext cx="3275856" cy="12241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032" name="Picture 8" descr="http://www.neweuropeanwindatlas.eu/-/media/Sites/NEWA/Front%20page/newa_logo_web_new_rgb.ashx?mh=100&amp;mw=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45" y="5747256"/>
            <a:ext cx="2476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2400" cy="1143000"/>
          </a:xfrm>
        </p:spPr>
        <p:txBody>
          <a:bodyPr/>
          <a:lstStyle/>
          <a:p>
            <a:r>
              <a:rPr lang="en-GB" dirty="0"/>
              <a:t>Outputs from </a:t>
            </a:r>
            <a:r>
              <a:rPr lang="en-GB" dirty="0" err="1"/>
              <a:t>PointCloud-PostProcessor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~1.5 billion points, ~10 min on cluster: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PAI m</a:t>
            </a:r>
            <a:r>
              <a:rPr lang="en-GB" baseline="30000" dirty="0" smtClean="0"/>
              <a:t>2</a:t>
            </a:r>
            <a:r>
              <a:rPr lang="en-GB" dirty="0" smtClean="0"/>
              <a:t>/m</a:t>
            </a:r>
            <a:r>
              <a:rPr lang="en-GB" baseline="30000" dirty="0" smtClean="0"/>
              <a:t>2</a:t>
            </a:r>
            <a:r>
              <a:rPr lang="en-GB" dirty="0" smtClean="0"/>
              <a:t> 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86" y="2025554"/>
            <a:ext cx="4477502" cy="37797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10</a:t>
            </a:fld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9388" y="3106622"/>
            <a:ext cx="7117009" cy="2842658"/>
            <a:chOff x="459388" y="3106622"/>
            <a:chExt cx="7117009" cy="2842658"/>
          </a:xfrm>
        </p:grpSpPr>
        <p:grpSp>
          <p:nvGrpSpPr>
            <p:cNvPr id="11" name="Group 10"/>
            <p:cNvGrpSpPr/>
            <p:nvPr/>
          </p:nvGrpSpPr>
          <p:grpSpPr>
            <a:xfrm>
              <a:off x="471800" y="4221088"/>
              <a:ext cx="7104597" cy="1728192"/>
              <a:chOff x="895034" y="4941168"/>
              <a:chExt cx="6722793" cy="1728192"/>
            </a:xfrm>
          </p:grpSpPr>
          <p:pic>
            <p:nvPicPr>
              <p:cNvPr id="6" name="Picture 17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99" t="8386" r="2423" b="5093"/>
              <a:stretch/>
            </p:blipFill>
            <p:spPr bwMode="auto">
              <a:xfrm>
                <a:off x="895034" y="4941168"/>
                <a:ext cx="6722793" cy="172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5724128" y="6237312"/>
                <a:ext cx="72008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a-DK" dirty="0" smtClean="0"/>
                  <a:t>PAD</a:t>
                </a:r>
                <a:endParaRPr lang="da-DK" dirty="0"/>
              </a:p>
            </p:txBody>
          </p:sp>
        </p:grpSp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" b="19740"/>
            <a:stretch/>
          </p:blipFill>
          <p:spPr bwMode="auto">
            <a:xfrm>
              <a:off x="459388" y="3106622"/>
              <a:ext cx="6848915" cy="8316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2843808" y="4077072"/>
              <a:ext cx="0" cy="5040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8905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2400" cy="1143000"/>
          </a:xfrm>
        </p:spPr>
        <p:txBody>
          <a:bodyPr/>
          <a:lstStyle/>
          <a:p>
            <a:r>
              <a:rPr lang="en-GB" dirty="0"/>
              <a:t>Outputs from </a:t>
            </a:r>
            <a:r>
              <a:rPr lang="en-GB" dirty="0" err="1"/>
              <a:t>PointCloud-PostProcessor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~1.5 billion points, ~10 min on cluster: ground </a:t>
            </a:r>
            <a:r>
              <a:rPr lang="en-GB" dirty="0" smtClean="0"/>
              <a:t>roughness proxy (m)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01" y="1876322"/>
            <a:ext cx="4807197" cy="4013406"/>
          </a:xfrm>
        </p:spPr>
      </p:pic>
    </p:spTree>
    <p:extLst>
      <p:ext uri="{BB962C8B-B14F-4D97-AF65-F5344CB8AC3E}">
        <p14:creationId xmlns:p14="http://schemas.microsoft.com/office/powerpoint/2010/main" val="22815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1143000"/>
          </a:xfrm>
        </p:spPr>
        <p:txBody>
          <a:bodyPr/>
          <a:lstStyle/>
          <a:p>
            <a:r>
              <a:rPr lang="en-GB" dirty="0"/>
              <a:t>Outputs from </a:t>
            </a:r>
            <a:r>
              <a:rPr lang="en-GB" dirty="0" err="1"/>
              <a:t>PointCloud-PostProcessor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~1.5 billion points, ~10 min on cluster: water </a:t>
            </a:r>
            <a:r>
              <a:rPr lang="en-GB" dirty="0" smtClean="0"/>
              <a:t>areas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44824"/>
            <a:ext cx="4791539" cy="3979528"/>
          </a:xfrm>
        </p:spPr>
      </p:pic>
    </p:spTree>
    <p:extLst>
      <p:ext uri="{BB962C8B-B14F-4D97-AF65-F5344CB8AC3E}">
        <p14:creationId xmlns:p14="http://schemas.microsoft.com/office/powerpoint/2010/main" val="29962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CFD model setup description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GB" dirty="0" err="1" smtClean="0"/>
              <a:t>EllipSys</a:t>
            </a:r>
            <a:r>
              <a:rPr lang="en-GB" dirty="0" smtClean="0"/>
              <a:t> 3D*</a:t>
            </a:r>
            <a:br>
              <a:rPr lang="en-GB" dirty="0" smtClean="0"/>
            </a:br>
            <a:r>
              <a:rPr lang="en-GB" dirty="0" smtClean="0"/>
              <a:t>Inner square grid 14 km x 14 km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/>
              <a:t> </a:t>
            </a:r>
            <a:r>
              <a:rPr lang="en-GB" dirty="0" smtClean="0"/>
              <a:t>  Outer circular grid r = 20 km</a:t>
            </a:r>
            <a:br>
              <a:rPr lang="en-GB" dirty="0" smtClean="0"/>
            </a:br>
            <a:r>
              <a:rPr lang="en-GB" dirty="0" smtClean="0"/>
              <a:t>   Domain height: 10 km 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Resolution: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Inner grid: 20m </a:t>
            </a:r>
            <a:br>
              <a:rPr lang="en-GB" dirty="0" smtClean="0"/>
            </a:br>
            <a:r>
              <a:rPr lang="en-GB" dirty="0" smtClean="0"/>
              <a:t>   Outer grid: 64 points from r = 7km </a:t>
            </a:r>
            <a:br>
              <a:rPr lang="en-GB" dirty="0" smtClean="0"/>
            </a:br>
            <a:r>
              <a:rPr lang="en-GB" dirty="0" smtClean="0"/>
              <a:t>   to r = 20km.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Inlet profile: SCADIS 1D, </a:t>
            </a:r>
            <a:br>
              <a:rPr lang="en-GB" dirty="0" smtClean="0"/>
            </a:br>
            <a:r>
              <a:rPr lang="en-GB" dirty="0" smtClean="0"/>
              <a:t>with </a:t>
            </a:r>
            <a:r>
              <a:rPr lang="en-GB" dirty="0" err="1" smtClean="0"/>
              <a:t>U</a:t>
            </a:r>
            <a:r>
              <a:rPr lang="en-GB" baseline="-25000" dirty="0" err="1" smtClean="0"/>
              <a:t>g</a:t>
            </a:r>
            <a:r>
              <a:rPr lang="en-GB" dirty="0" smtClean="0"/>
              <a:t> = 15m/s, 10 m/s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Length scale limiter: </a:t>
            </a:r>
            <a:r>
              <a:rPr lang="en-GB" dirty="0" err="1" smtClean="0"/>
              <a:t>Blackadar</a:t>
            </a:r>
            <a:r>
              <a:rPr lang="en-GB" dirty="0" smtClean="0"/>
              <a:t> type</a:t>
            </a:r>
          </a:p>
          <a:p>
            <a:r>
              <a:rPr lang="en-GB" b="1" dirty="0" smtClean="0"/>
              <a:t>Buoyancy/temperature effects </a:t>
            </a:r>
            <a:r>
              <a:rPr lang="en-GB" b="1" i="1" dirty="0" smtClean="0"/>
              <a:t>not </a:t>
            </a:r>
            <a:r>
              <a:rPr lang="en-GB" b="1" dirty="0" smtClean="0"/>
              <a:t>included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60" y="1484784"/>
            <a:ext cx="3988135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6372200" y="2276872"/>
            <a:ext cx="1224136" cy="108012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2542" y="293568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Inner grid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40870" y="1772816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Outer grid</a:t>
            </a:r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3" y="5867623"/>
            <a:ext cx="66929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3" y="6299671"/>
            <a:ext cx="6718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5580112" y="1711551"/>
            <a:ext cx="2520280" cy="244827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580526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*</a:t>
            </a:r>
            <a:endParaRPr lang="da-DK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39434" y="2514382"/>
            <a:ext cx="560758" cy="338554"/>
            <a:chOff x="5739434" y="2514382"/>
            <a:chExt cx="560758" cy="338554"/>
          </a:xfrm>
        </p:grpSpPr>
        <p:cxnSp>
          <p:nvCxnSpPr>
            <p:cNvPr id="13" name="Straight Arrow Connector 12"/>
            <p:cNvCxnSpPr/>
            <p:nvPr/>
          </p:nvCxnSpPr>
          <p:spPr bwMode="auto">
            <a:xfrm>
              <a:off x="5739434" y="2852936"/>
              <a:ext cx="56075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/>
            <p:cNvSpPr txBox="1"/>
            <p:nvPr/>
          </p:nvSpPr>
          <p:spPr>
            <a:xfrm>
              <a:off x="5796136" y="2514382"/>
              <a:ext cx="335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i="1" dirty="0" smtClean="0"/>
                <a:t>U</a:t>
              </a:r>
              <a:endParaRPr lang="da-DK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162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First check: </a:t>
            </a:r>
            <a:br>
              <a:rPr lang="da-DK" dirty="0" smtClean="0"/>
            </a:br>
            <a:r>
              <a:rPr lang="da-DK" dirty="0" smtClean="0"/>
              <a:t>Inner domain 100 m </a:t>
            </a:r>
            <a:r>
              <a:rPr lang="da-DK" dirty="0" err="1" smtClean="0"/>
              <a:t>wind</a:t>
            </a:r>
            <a:r>
              <a:rPr lang="da-DK" dirty="0" smtClean="0"/>
              <a:t> speed (m/s)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017319" y="1836113"/>
            <a:ext cx="434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dirty="0" smtClean="0"/>
              <a:t>Case with </a:t>
            </a:r>
            <a:r>
              <a:rPr lang="da-DK" dirty="0" err="1" smtClean="0"/>
              <a:t>no</a:t>
            </a:r>
            <a:r>
              <a:rPr lang="da-DK" dirty="0" smtClean="0"/>
              <a:t> </a:t>
            </a:r>
            <a:r>
              <a:rPr lang="da-DK" dirty="0" err="1" smtClean="0"/>
              <a:t>forest</a:t>
            </a:r>
            <a:endParaRPr lang="da-DK" dirty="0" smtClean="0"/>
          </a:p>
          <a:p>
            <a:pPr>
              <a:spcBef>
                <a:spcPts val="0"/>
              </a:spcBef>
            </a:pPr>
            <a:r>
              <a:rPr lang="da-DK" dirty="0" err="1" smtClean="0"/>
              <a:t>constant</a:t>
            </a:r>
            <a:r>
              <a:rPr lang="da-DK" dirty="0" smtClean="0"/>
              <a:t> z0 = 0.5m</a:t>
            </a:r>
            <a:endParaRPr lang="da-DK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4932040" y="1836113"/>
            <a:ext cx="4346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dirty="0" smtClean="0"/>
              <a:t>Case with </a:t>
            </a:r>
            <a:r>
              <a:rPr lang="da-DK" dirty="0" err="1" smtClean="0"/>
              <a:t>forest</a:t>
            </a:r>
            <a:r>
              <a:rPr lang="da-DK" dirty="0" smtClean="0"/>
              <a:t> </a:t>
            </a:r>
          </a:p>
          <a:p>
            <a:pPr>
              <a:spcBef>
                <a:spcPts val="0"/>
              </a:spcBef>
            </a:pPr>
            <a:r>
              <a:rPr lang="da-DK" dirty="0" smtClean="0"/>
              <a:t>output from PC-Post </a:t>
            </a:r>
            <a:endParaRPr lang="da-DK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4988"/>
            <a:ext cx="3810000" cy="3307950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23"/>
          <a:stretch/>
        </p:blipFill>
        <p:spPr>
          <a:xfrm>
            <a:off x="611560" y="2404988"/>
            <a:ext cx="3317644" cy="3373437"/>
          </a:xfrm>
        </p:spPr>
      </p:pic>
    </p:spTree>
    <p:extLst>
      <p:ext uri="{BB962C8B-B14F-4D97-AF65-F5344CB8AC3E}">
        <p14:creationId xmlns:p14="http://schemas.microsoft.com/office/powerpoint/2010/main" val="371765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8302"/>
            <a:ext cx="4587900" cy="417646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First check: </a:t>
            </a:r>
            <a:br>
              <a:rPr lang="da-DK" dirty="0"/>
            </a:br>
            <a:r>
              <a:rPr lang="da-DK" dirty="0"/>
              <a:t>Inner domain 100 m </a:t>
            </a:r>
            <a:r>
              <a:rPr lang="da-DK" dirty="0" err="1"/>
              <a:t>wind</a:t>
            </a:r>
            <a:r>
              <a:rPr lang="da-DK" dirty="0"/>
              <a:t> speed (m/s)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21"/>
          <a:stretch/>
        </p:blipFill>
        <p:spPr>
          <a:xfrm>
            <a:off x="251520" y="1802993"/>
            <a:ext cx="407197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Selection of data to match model capacity for neutral atmosphere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 information on stability from towers 1-7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2288336"/>
            <a:ext cx="34023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50" dirty="0" smtClean="0"/>
              <a:t>From </a:t>
            </a:r>
            <a:r>
              <a:rPr lang="sv-SE" sz="1350" dirty="0" err="1" smtClean="0"/>
              <a:t>reference</a:t>
            </a:r>
            <a:r>
              <a:rPr lang="sv-SE" sz="1350" dirty="0" smtClean="0"/>
              <a:t> site, instrumented </a:t>
            </a:r>
            <a:r>
              <a:rPr lang="sv-SE" sz="1350" dirty="0" err="1" smtClean="0"/>
              <a:t>with</a:t>
            </a:r>
            <a:r>
              <a:rPr lang="sv-SE" sz="1350" dirty="0" smtClean="0"/>
              <a:t> </a:t>
            </a:r>
            <a:r>
              <a:rPr lang="sv-SE" sz="1350" dirty="0" err="1" smtClean="0"/>
              <a:t>sonic</a:t>
            </a:r>
            <a:r>
              <a:rPr lang="sv-SE" sz="1350" dirty="0" smtClean="0"/>
              <a:t> anemometers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29646" r="42284" b="19379"/>
          <a:stretch/>
        </p:blipFill>
        <p:spPr>
          <a:xfrm>
            <a:off x="94347" y="2891869"/>
            <a:ext cx="3888432" cy="31523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1763688" y="4365104"/>
            <a:ext cx="1944216" cy="936104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3068960"/>
            <a:ext cx="148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dirty="0" smtClean="0"/>
              <a:t>All data</a:t>
            </a:r>
          </a:p>
          <a:p>
            <a:pPr algn="r"/>
            <a:r>
              <a:rPr lang="da-DK" dirty="0" err="1" smtClean="0">
                <a:solidFill>
                  <a:srgbClr val="FF0000"/>
                </a:solidFill>
              </a:rPr>
              <a:t>Near</a:t>
            </a:r>
            <a:r>
              <a:rPr lang="da-DK" dirty="0" smtClean="0">
                <a:solidFill>
                  <a:srgbClr val="FF0000"/>
                </a:solidFill>
              </a:rPr>
              <a:t>-neutral</a:t>
            </a:r>
            <a:endParaRPr lang="da-DK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3880" r="64506" b="63535"/>
          <a:stretch/>
        </p:blipFill>
        <p:spPr bwMode="auto">
          <a:xfrm>
            <a:off x="5361809" y="1709566"/>
            <a:ext cx="3024336" cy="243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4" t="34468" r="-2280" b="34468"/>
          <a:stretch/>
        </p:blipFill>
        <p:spPr bwMode="auto">
          <a:xfrm>
            <a:off x="5508104" y="4123904"/>
            <a:ext cx="3931273" cy="2354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6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5800"/>
            <a:ext cx="7772400" cy="1143000"/>
          </a:xfrm>
        </p:spPr>
        <p:txBody>
          <a:bodyPr/>
          <a:lstStyle/>
          <a:p>
            <a:r>
              <a:rPr lang="da-DK" dirty="0" err="1" smtClean="0"/>
              <a:t>Validation</a:t>
            </a:r>
            <a:r>
              <a:rPr lang="da-DK" dirty="0" smtClean="0"/>
              <a:t> 270</a:t>
            </a:r>
            <a:r>
              <a:rPr lang="da-DK" baseline="30000" dirty="0" smtClean="0">
                <a:sym typeface="Symbol"/>
              </a:rPr>
              <a:t></a:t>
            </a:r>
            <a:r>
              <a:rPr lang="da-DK" dirty="0" smtClean="0"/>
              <a:t>: </a:t>
            </a:r>
            <a:r>
              <a:rPr lang="da-DK" dirty="0" err="1" smtClean="0"/>
              <a:t>wind</a:t>
            </a:r>
            <a:r>
              <a:rPr lang="da-DK" dirty="0" smtClean="0"/>
              <a:t> speed</a:t>
            </a:r>
            <a:br>
              <a:rPr lang="da-DK" dirty="0" smtClean="0"/>
            </a:br>
            <a:r>
              <a:rPr lang="da-DK" dirty="0" smtClean="0"/>
              <a:t>all data </a:t>
            </a:r>
            <a:r>
              <a:rPr lang="da-DK" dirty="0" err="1" smtClean="0"/>
              <a:t>normalized</a:t>
            </a:r>
            <a:r>
              <a:rPr lang="da-DK" dirty="0" smtClean="0"/>
              <a:t> on Tower 1, 60m</a:t>
            </a:r>
            <a:br>
              <a:rPr lang="da-DK" dirty="0" smtClean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000014" cy="5250011"/>
          </a:xfrm>
        </p:spPr>
      </p:pic>
      <p:sp>
        <p:nvSpPr>
          <p:cNvPr id="3" name="Oval 2"/>
          <p:cNvSpPr/>
          <p:nvPr/>
        </p:nvSpPr>
        <p:spPr bwMode="auto">
          <a:xfrm>
            <a:off x="971600" y="2564904"/>
            <a:ext cx="2880320" cy="367240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95936" y="2666387"/>
            <a:ext cx="4578585" cy="3714941"/>
            <a:chOff x="3851920" y="2780928"/>
            <a:chExt cx="4578585" cy="3714941"/>
          </a:xfrm>
          <a:solidFill>
            <a:schemeClr val="bg1"/>
          </a:solidFill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51920" y="2780928"/>
              <a:ext cx="4578585" cy="371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 bwMode="auto">
            <a:xfrm>
              <a:off x="4860032" y="4401108"/>
              <a:ext cx="432048" cy="0"/>
            </a:xfrm>
            <a:prstGeom prst="straightConnector1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4860032" y="4077072"/>
              <a:ext cx="335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i="1" dirty="0" smtClean="0"/>
                <a:t>U</a:t>
              </a:r>
              <a:endParaRPr lang="da-DK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219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217626" cy="54132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 270</a:t>
            </a:r>
            <a:r>
              <a:rPr lang="da-DK" baseline="30000" dirty="0" smtClean="0">
                <a:sym typeface="Symbol"/>
              </a:rPr>
              <a:t></a:t>
            </a:r>
            <a:r>
              <a:rPr lang="da-DK" dirty="0" smtClean="0">
                <a:sym typeface="Symbol"/>
              </a:rPr>
              <a:t> : </a:t>
            </a:r>
            <a:r>
              <a:rPr lang="da-DK" dirty="0" err="1" smtClean="0">
                <a:sym typeface="Symbol"/>
              </a:rPr>
              <a:t>turbulence</a:t>
            </a:r>
            <a:r>
              <a:rPr lang="da-DK" dirty="0" smtClean="0">
                <a:sym typeface="Symbol"/>
              </a:rPr>
              <a:t> </a:t>
            </a:r>
            <a:r>
              <a:rPr lang="da-DK" dirty="0" err="1" smtClean="0">
                <a:sym typeface="Symbol"/>
              </a:rPr>
              <a:t>intensity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27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537873" y="1700808"/>
            <a:ext cx="77724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kern="0" dirty="0" smtClean="0"/>
              <a:t>Thanks for listening!</a:t>
            </a:r>
            <a:endParaRPr lang="en-GB" kern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24" y="260648"/>
            <a:ext cx="7772400" cy="1143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781128"/>
          </a:xfrm>
        </p:spPr>
        <p:txBody>
          <a:bodyPr/>
          <a:lstStyle/>
          <a:p>
            <a:r>
              <a:rPr lang="en-GB" dirty="0" smtClean="0"/>
              <a:t>Aerial </a:t>
            </a:r>
            <a:r>
              <a:rPr lang="en-GB" dirty="0" err="1" smtClean="0"/>
              <a:t>lidar</a:t>
            </a:r>
            <a:r>
              <a:rPr lang="en-GB" dirty="0" smtClean="0"/>
              <a:t> scans were used as basis for an automated forest and land surface parameterization, tailored for CFD applications.</a:t>
            </a:r>
          </a:p>
          <a:p>
            <a:r>
              <a:rPr lang="en-GB" dirty="0" smtClean="0"/>
              <a:t>When adding the forest parameterization, the turbulence intensity predictions improved.</a:t>
            </a:r>
          </a:p>
          <a:p>
            <a:r>
              <a:rPr lang="en-GB" dirty="0" smtClean="0"/>
              <a:t>… but the ability to cross-predict the mean wind speed between different towers was not generally improved. 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>
                <a:hlinkClick r:id="rId2"/>
              </a:rPr>
              <a:t>ebde@dtu.dk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Attendance at DTU stand, 574, Hall B6, 16:00-18:00 today.</a:t>
            </a:r>
          </a:p>
          <a:p>
            <a:pPr marL="0" indent="0">
              <a:buNone/>
            </a:pP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63" y="5578971"/>
            <a:ext cx="1279029" cy="127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19" y="4638449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www.neweuropeanwindatlas.eu/-/media/Sites/NEWA/Front%20page/newa_logo_web_new_rgb.ashx?mh=100&amp;mw=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781449"/>
            <a:ext cx="2476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9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Motivation</a:t>
            </a:r>
            <a:endParaRPr lang="da-D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440488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464673" y="2485203"/>
            <a:ext cx="1625915" cy="3456384"/>
            <a:chOff x="2051720" y="3068960"/>
            <a:chExt cx="1800200" cy="2808312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2051720" y="3068960"/>
              <a:ext cx="1800200" cy="280831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165499" y="4399213"/>
              <a:ext cx="760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 smtClean="0">
                  <a:solidFill>
                    <a:schemeClr val="bg1"/>
                  </a:solidFill>
                </a:rPr>
                <a:t>12 km</a:t>
              </a:r>
              <a:endParaRPr lang="da-DK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39144" y="1493376"/>
            <a:ext cx="5731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dirty="0" smtClean="0">
                <a:solidFill>
                  <a:schemeClr val="bg1"/>
                </a:solidFill>
              </a:rPr>
              <a:t>In </a:t>
            </a:r>
            <a:r>
              <a:rPr lang="da-DK" dirty="0" err="1" smtClean="0">
                <a:solidFill>
                  <a:schemeClr val="bg1"/>
                </a:solidFill>
              </a:rPr>
              <a:t>order</a:t>
            </a:r>
            <a:r>
              <a:rPr lang="da-DK" dirty="0" smtClean="0">
                <a:solidFill>
                  <a:schemeClr val="bg1"/>
                </a:solidFill>
              </a:rPr>
              <a:t> to </a:t>
            </a:r>
            <a:r>
              <a:rPr lang="da-DK" dirty="0" err="1" smtClean="0">
                <a:solidFill>
                  <a:schemeClr val="bg1"/>
                </a:solidFill>
              </a:rPr>
              <a:t>validate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our</a:t>
            </a:r>
            <a:r>
              <a:rPr lang="da-DK" dirty="0" smtClean="0">
                <a:solidFill>
                  <a:schemeClr val="bg1"/>
                </a:solidFill>
              </a:rPr>
              <a:t> models for </a:t>
            </a:r>
            <a:r>
              <a:rPr lang="da-DK" dirty="0" err="1" smtClean="0">
                <a:solidFill>
                  <a:schemeClr val="bg1"/>
                </a:solidFill>
              </a:rPr>
              <a:t>this</a:t>
            </a:r>
            <a:r>
              <a:rPr lang="da-DK" dirty="0" smtClean="0">
                <a:solidFill>
                  <a:schemeClr val="bg1"/>
                </a:solidFill>
              </a:rPr>
              <a:t> site, </a:t>
            </a:r>
            <a:r>
              <a:rPr lang="da-DK" dirty="0" err="1" smtClean="0">
                <a:solidFill>
                  <a:schemeClr val="bg1"/>
                </a:solidFill>
              </a:rPr>
              <a:t>we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need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da-DK" dirty="0" err="1">
                <a:solidFill>
                  <a:schemeClr val="bg1"/>
                </a:solidFill>
              </a:rPr>
              <a:t>c</a:t>
            </a:r>
            <a:r>
              <a:rPr lang="da-DK" dirty="0" err="1" smtClean="0">
                <a:solidFill>
                  <a:schemeClr val="bg1"/>
                </a:solidFill>
              </a:rPr>
              <a:t>onsistent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high-quality</a:t>
            </a:r>
            <a:r>
              <a:rPr lang="da-DK" dirty="0" smtClean="0">
                <a:solidFill>
                  <a:schemeClr val="bg1"/>
                </a:solidFill>
              </a:rPr>
              <a:t> land </a:t>
            </a:r>
            <a:r>
              <a:rPr lang="da-DK" dirty="0" err="1" smtClean="0">
                <a:solidFill>
                  <a:schemeClr val="bg1"/>
                </a:solidFill>
              </a:rPr>
              <a:t>surface</a:t>
            </a:r>
            <a:r>
              <a:rPr lang="da-DK" dirty="0" smtClean="0">
                <a:solidFill>
                  <a:schemeClr val="bg1"/>
                </a:solidFill>
              </a:rPr>
              <a:t> information over </a:t>
            </a:r>
          </a:p>
          <a:p>
            <a:pPr>
              <a:spcBef>
                <a:spcPts val="0"/>
              </a:spcBef>
            </a:pPr>
            <a:r>
              <a:rPr lang="da-DK" dirty="0" smtClean="0">
                <a:solidFill>
                  <a:schemeClr val="bg1"/>
                </a:solidFill>
              </a:rPr>
              <a:t>large </a:t>
            </a:r>
            <a:r>
              <a:rPr lang="da-DK" dirty="0" err="1" smtClean="0">
                <a:solidFill>
                  <a:schemeClr val="bg1"/>
                </a:solidFill>
              </a:rPr>
              <a:t>areas</a:t>
            </a:r>
            <a:r>
              <a:rPr lang="da-DK" dirty="0" smtClean="0">
                <a:solidFill>
                  <a:schemeClr val="bg1"/>
                </a:solidFill>
              </a:rPr>
              <a:t>.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6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>
                <a:solidFill>
                  <a:srgbClr val="000000"/>
                </a:solidFill>
              </a:rPr>
              <a:pPr/>
              <a:t>20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7923550" cy="1143000"/>
          </a:xfrm>
        </p:spPr>
        <p:txBody>
          <a:bodyPr/>
          <a:lstStyle/>
          <a:p>
            <a:r>
              <a:rPr lang="en-GB" sz="2800" dirty="0"/>
              <a:t>DTU Wind Energy </a:t>
            </a:r>
            <a:r>
              <a:rPr lang="en-GB" sz="2800" dirty="0" smtClean="0"/>
              <a:t>at </a:t>
            </a:r>
            <a:r>
              <a:rPr lang="en-GB" sz="2800" dirty="0" err="1" smtClean="0"/>
              <a:t>WindEurope</a:t>
            </a:r>
            <a:r>
              <a:rPr lang="en-GB" sz="2800" dirty="0"/>
              <a:t/>
            </a:r>
            <a:br>
              <a:rPr lang="en-GB" sz="2800" dirty="0"/>
            </a:br>
            <a:r>
              <a:rPr lang="en-GB" sz="2800" dirty="0"/>
              <a:t>Summit </a:t>
            </a:r>
            <a:r>
              <a:rPr lang="en-GB" sz="2800" dirty="0" smtClean="0"/>
              <a:t>2016: Stand 574, Hall </a:t>
            </a:r>
            <a:r>
              <a:rPr lang="en-GB" sz="2800" dirty="0"/>
              <a:t>B6</a:t>
            </a:r>
            <a:endParaRPr lang="da-DK" sz="28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4" y="980728"/>
            <a:ext cx="8902920" cy="571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300192" y="1628800"/>
            <a:ext cx="2843808" cy="45365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20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>
                <a:cs typeface="Arial" panose="020B0604020202020204" pitchFamily="34" charset="0"/>
              </a:rPr>
              <a:t>Outline</a:t>
            </a:r>
            <a:endParaRPr lang="en-GB" sz="3200" dirty="0"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Introduction: Forest parameterization for wind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Method: Forest (and surface) parameterization tailored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 CFD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flow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models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aerial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scans.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Method: CFD solver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Validation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and conclusion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Forest </a:t>
            </a:r>
            <a:r>
              <a:rPr lang="da-DK" dirty="0" err="1" smtClean="0"/>
              <a:t>parameterizations</a:t>
            </a:r>
            <a:r>
              <a:rPr lang="da-DK" dirty="0" smtClean="0"/>
              <a:t> for </a:t>
            </a:r>
            <a:r>
              <a:rPr lang="da-DK" dirty="0" err="1" smtClean="0"/>
              <a:t>wind</a:t>
            </a:r>
            <a:r>
              <a:rPr lang="da-DK" dirty="0" smtClean="0"/>
              <a:t> </a:t>
            </a:r>
            <a:r>
              <a:rPr lang="da-DK" dirty="0" err="1" smtClean="0"/>
              <a:t>modeling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818384" cy="1396752"/>
          </a:xfrm>
          <a:ln w="28575">
            <a:solidFill>
              <a:srgbClr val="FF0000"/>
            </a:solidFill>
          </a:ln>
        </p:spPr>
        <p:txBody>
          <a:bodyPr/>
          <a:lstStyle/>
          <a:p>
            <a:pPr>
              <a:buNone/>
            </a:pPr>
            <a:r>
              <a:rPr lang="da-DK" i="1" dirty="0" smtClean="0"/>
              <a:t> </a:t>
            </a:r>
            <a:r>
              <a:rPr lang="da-DK" i="1" dirty="0" err="1" smtClean="0"/>
              <a:t>Displacement</a:t>
            </a:r>
            <a:r>
              <a:rPr lang="da-DK" i="1" dirty="0" smtClean="0"/>
              <a:t> </a:t>
            </a:r>
            <a:r>
              <a:rPr lang="da-DK" i="1" dirty="0" err="1" smtClean="0"/>
              <a:t>height</a:t>
            </a:r>
            <a:r>
              <a:rPr lang="da-DK" i="1" dirty="0" smtClean="0"/>
              <a:t> and </a:t>
            </a:r>
            <a:r>
              <a:rPr lang="da-DK" i="1" dirty="0" err="1" smtClean="0"/>
              <a:t>surface</a:t>
            </a:r>
            <a:r>
              <a:rPr lang="da-DK" i="1" dirty="0" smtClean="0"/>
              <a:t> </a:t>
            </a:r>
            <a:r>
              <a:rPr lang="da-DK" i="1" dirty="0" err="1" smtClean="0"/>
              <a:t>roughness</a:t>
            </a:r>
            <a:r>
              <a:rPr lang="da-DK" i="1" dirty="0" smtClean="0"/>
              <a:t> for </a:t>
            </a:r>
            <a:r>
              <a:rPr lang="da-DK" i="1" dirty="0" err="1" smtClean="0"/>
              <a:t>roughness</a:t>
            </a:r>
            <a:r>
              <a:rPr lang="da-DK" i="1" dirty="0" smtClean="0"/>
              <a:t> models.</a:t>
            </a:r>
          </a:p>
          <a:p>
            <a:pPr>
              <a:buNone/>
            </a:pPr>
            <a:endParaRPr lang="da-DK" i="1" dirty="0" smtClean="0"/>
          </a:p>
          <a:p>
            <a:pPr>
              <a:buNone/>
            </a:pPr>
            <a:r>
              <a:rPr lang="da-DK" sz="1400" dirty="0" smtClean="0"/>
              <a:t>   - </a:t>
            </a:r>
            <a:r>
              <a:rPr lang="da-DK" sz="1400" dirty="0" err="1" smtClean="0"/>
              <a:t>Defined</a:t>
            </a:r>
            <a:r>
              <a:rPr lang="da-DK" sz="1400" dirty="0" smtClean="0"/>
              <a:t> via </a:t>
            </a:r>
            <a:r>
              <a:rPr lang="da-DK" sz="1400" dirty="0" err="1" smtClean="0"/>
              <a:t>wind</a:t>
            </a:r>
            <a:r>
              <a:rPr lang="da-DK" sz="1400" dirty="0" smtClean="0"/>
              <a:t> </a:t>
            </a:r>
            <a:r>
              <a:rPr lang="da-DK" sz="1400" dirty="0" err="1" smtClean="0"/>
              <a:t>measurements</a:t>
            </a:r>
            <a:r>
              <a:rPr lang="da-DK" sz="1400" dirty="0" smtClean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1340768"/>
            <a:ext cx="3672408" cy="1396752"/>
          </a:xfrm>
          <a:ln w="28575">
            <a:solidFill>
              <a:srgbClr val="00B050"/>
            </a:solidFill>
          </a:ln>
        </p:spPr>
        <p:txBody>
          <a:bodyPr/>
          <a:lstStyle/>
          <a:p>
            <a:pPr>
              <a:buNone/>
            </a:pPr>
            <a:r>
              <a:rPr lang="da-DK" i="1" dirty="0" smtClean="0"/>
              <a:t> Distributed drag force for CFD models.</a:t>
            </a:r>
          </a:p>
          <a:p>
            <a:pPr>
              <a:buNone/>
            </a:pPr>
            <a:endParaRPr lang="da-DK" i="1" dirty="0" smtClean="0"/>
          </a:p>
          <a:p>
            <a:pPr>
              <a:buNone/>
            </a:pPr>
            <a:r>
              <a:rPr lang="da-DK" sz="1400" dirty="0" smtClean="0"/>
              <a:t>   </a:t>
            </a:r>
            <a:r>
              <a:rPr lang="da-DK" sz="1400" dirty="0"/>
              <a:t>~</a:t>
            </a:r>
            <a:r>
              <a:rPr lang="da-DK" sz="1400" dirty="0" smtClean="0"/>
              <a:t>Forest </a:t>
            </a:r>
            <a:r>
              <a:rPr lang="da-DK" sz="1400" dirty="0" err="1" smtClean="0"/>
              <a:t>structure</a:t>
            </a:r>
            <a:r>
              <a:rPr lang="da-DK" sz="1400" dirty="0" smtClean="0"/>
              <a:t>, </a:t>
            </a:r>
            <a:r>
              <a:rPr lang="da-DK" sz="1400" dirty="0" err="1" smtClean="0"/>
              <a:t>height</a:t>
            </a:r>
            <a:r>
              <a:rPr lang="da-DK" sz="1400" dirty="0" smtClean="0"/>
              <a:t> and </a:t>
            </a:r>
            <a:r>
              <a:rPr lang="da-DK" sz="1400" dirty="0" err="1" smtClean="0"/>
              <a:t>density</a:t>
            </a:r>
            <a:r>
              <a:rPr lang="da-DK" sz="1400" dirty="0" smtClean="0"/>
              <a:t>. </a:t>
            </a:r>
            <a:endParaRPr lang="da-DK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3FE426-BAFB-430A-BD99-E14459B30E3F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ADB426CF-17E2-48B5-8A65-A0A0CA6FCF84}" type="datetime3">
              <a:rPr lang="da-DK" smtClean="0"/>
              <a:pPr>
                <a:defRPr/>
              </a:pPr>
              <a:t>29.09.2016</a:t>
            </a:fld>
            <a:endParaRPr lang="da-D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712" b="1"/>
          <a:stretch/>
        </p:blipFill>
        <p:spPr bwMode="auto">
          <a:xfrm>
            <a:off x="226399" y="3096286"/>
            <a:ext cx="6264696" cy="267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6660232" y="3501008"/>
            <a:ext cx="2232248" cy="23042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 </a:t>
            </a:r>
            <a:r>
              <a:rPr kumimoji="0" lang="da-DK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Tree</a:t>
            </a:r>
            <a:r>
              <a:rPr kumimoji="0" lang="da-D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 </a:t>
            </a:r>
            <a:r>
              <a:rPr kumimoji="0" lang="da-DK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height</a:t>
            </a:r>
            <a:endParaRPr kumimoji="0" lang="da-DK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b="1" dirty="0" smtClean="0">
                <a:ea typeface="ＭＳ Ｐゴシック" pitchFamily="-80" charset="-128"/>
              </a:rPr>
              <a:t> PAD </a:t>
            </a:r>
            <a:r>
              <a:rPr lang="da-DK" dirty="0" smtClean="0">
                <a:ea typeface="ＭＳ Ｐゴシック" pitchFamily="-80" charset="-128"/>
              </a:rPr>
              <a:t>~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dirty="0" smtClean="0">
                <a:ea typeface="ＭＳ Ｐゴシック" pitchFamily="-80" charset="-128"/>
              </a:rPr>
              <a:t> </a:t>
            </a:r>
            <a:r>
              <a:rPr lang="da-DK" dirty="0" err="1" smtClean="0">
                <a:ea typeface="ＭＳ Ｐゴシック" pitchFamily="-80" charset="-128"/>
              </a:rPr>
              <a:t>shape</a:t>
            </a:r>
            <a:r>
              <a:rPr lang="da-DK" dirty="0" smtClean="0">
                <a:ea typeface="ＭＳ Ｐゴシック" pitchFamily="-80" charset="-128"/>
              </a:rPr>
              <a:t> of </a:t>
            </a:r>
            <a:r>
              <a:rPr lang="da-DK" dirty="0" err="1" smtClean="0">
                <a:ea typeface="ＭＳ Ｐゴシック" pitchFamily="-80" charset="-128"/>
              </a:rPr>
              <a:t>tree</a:t>
            </a:r>
            <a:endParaRPr lang="da-DK" dirty="0" smtClean="0">
              <a:ea typeface="ＭＳ Ｐゴシック" pitchFamily="-80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 PAI</a:t>
            </a:r>
            <a:r>
              <a:rPr kumimoji="0" lang="da-DK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 </a:t>
            </a:r>
            <a:r>
              <a:rPr kumimoji="0" lang="da-D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~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 </a:t>
            </a:r>
            <a:r>
              <a:rPr kumimoji="0" lang="da-DK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vertically</a:t>
            </a:r>
            <a:r>
              <a:rPr kumimoji="0" lang="da-DK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 </a:t>
            </a:r>
            <a:r>
              <a:rPr lang="da-DK" dirty="0" err="1" smtClean="0"/>
              <a:t>integrated</a:t>
            </a:r>
            <a:r>
              <a:rPr lang="da-DK" dirty="0" smtClean="0"/>
              <a:t> PAD</a:t>
            </a: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51520" y="2996952"/>
            <a:ext cx="8784976" cy="3096344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5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2400" cy="1143000"/>
          </a:xfrm>
        </p:spPr>
        <p:txBody>
          <a:bodyPr/>
          <a:lstStyle/>
          <a:p>
            <a:r>
              <a:rPr lang="da-DK" dirty="0" smtClean="0"/>
              <a:t>Main </a:t>
            </a:r>
            <a:r>
              <a:rPr lang="da-DK" dirty="0" err="1" smtClean="0"/>
              <a:t>idea</a:t>
            </a:r>
            <a:r>
              <a:rPr lang="da-DK" dirty="0" smtClean="0"/>
              <a:t>: </a:t>
            </a:r>
            <a:r>
              <a:rPr lang="da-DK" dirty="0" err="1" smtClean="0"/>
              <a:t>use</a:t>
            </a:r>
            <a:r>
              <a:rPr lang="da-DK" dirty="0" smtClean="0"/>
              <a:t> observations </a:t>
            </a:r>
            <a:r>
              <a:rPr lang="da-DK" dirty="0" err="1" smtClean="0"/>
              <a:t>about</a:t>
            </a:r>
            <a:r>
              <a:rPr lang="da-DK" dirty="0" smtClean="0"/>
              <a:t> </a:t>
            </a:r>
            <a:r>
              <a:rPr lang="da-DK" dirty="0" err="1" smtClean="0"/>
              <a:t>forest</a:t>
            </a:r>
            <a:r>
              <a:rPr lang="da-DK" dirty="0" smtClean="0"/>
              <a:t> </a:t>
            </a:r>
            <a:r>
              <a:rPr lang="da-DK" dirty="0" err="1" smtClean="0"/>
              <a:t>structure</a:t>
            </a:r>
            <a:r>
              <a:rPr lang="da-DK" dirty="0" smtClean="0"/>
              <a:t> and </a:t>
            </a:r>
            <a:r>
              <a:rPr lang="da-DK" dirty="0" err="1" smtClean="0"/>
              <a:t>avoid</a:t>
            </a:r>
            <a:r>
              <a:rPr lang="da-DK" dirty="0" smtClean="0"/>
              <a:t> tunable parameters in the land </a:t>
            </a:r>
            <a:r>
              <a:rPr lang="da-DK" dirty="0" err="1" smtClean="0"/>
              <a:t>surface</a:t>
            </a:r>
            <a:r>
              <a:rPr lang="da-DK" dirty="0" smtClean="0"/>
              <a:t> </a:t>
            </a:r>
            <a:r>
              <a:rPr lang="da-DK" dirty="0" err="1" smtClean="0"/>
              <a:t>description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82505"/>
            <a:ext cx="2095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9592" y="501317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b="1" dirty="0" smtClean="0"/>
              <a:t>John von Neumann</a:t>
            </a:r>
            <a:r>
              <a:rPr lang="da-DK" dirty="0" smtClean="0"/>
              <a:t> </a:t>
            </a:r>
          </a:p>
          <a:p>
            <a:r>
              <a:rPr lang="da-DK" dirty="0" smtClean="0"/>
              <a:t>(December 28</a:t>
            </a:r>
            <a:r>
              <a:rPr lang="da-DK" baseline="30000" dirty="0" smtClean="0"/>
              <a:t>th</a:t>
            </a:r>
            <a:r>
              <a:rPr lang="da-DK" dirty="0" smtClean="0"/>
              <a:t> 1903 – </a:t>
            </a:r>
            <a:r>
              <a:rPr lang="da-DK" dirty="0" err="1" smtClean="0"/>
              <a:t>February</a:t>
            </a:r>
            <a:r>
              <a:rPr lang="da-DK" dirty="0" smtClean="0"/>
              <a:t> 8</a:t>
            </a:r>
            <a:r>
              <a:rPr lang="da-DK" baseline="30000" dirty="0" smtClean="0"/>
              <a:t>th</a:t>
            </a:r>
            <a:r>
              <a:rPr lang="da-DK" dirty="0" smtClean="0"/>
              <a:t> 1957)</a:t>
            </a:r>
          </a:p>
        </p:txBody>
      </p:sp>
      <p:sp>
        <p:nvSpPr>
          <p:cNvPr id="6" name="Rectangle 5"/>
          <p:cNvSpPr/>
          <p:nvPr/>
        </p:nvSpPr>
        <p:spPr>
          <a:xfrm>
            <a:off x="3419872" y="21825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/>
          </a:p>
          <a:p>
            <a:r>
              <a:rPr lang="en-US" dirty="0" smtClean="0"/>
              <a:t>“With four parameters I can fit an elephant, and with five I can make him wiggle his trunk”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576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143000"/>
          </a:xfrm>
        </p:spPr>
        <p:txBody>
          <a:bodyPr/>
          <a:lstStyle/>
          <a:p>
            <a:r>
              <a:rPr lang="da-DK" dirty="0" smtClean="0"/>
              <a:t>How: </a:t>
            </a:r>
            <a:r>
              <a:rPr lang="da-DK" dirty="0" err="1" smtClean="0"/>
              <a:t>Use</a:t>
            </a:r>
            <a:r>
              <a:rPr lang="da-DK" dirty="0" smtClean="0"/>
              <a:t> </a:t>
            </a:r>
            <a:r>
              <a:rPr lang="da-DK" dirty="0" err="1" smtClean="0"/>
              <a:t>aerial</a:t>
            </a:r>
            <a:r>
              <a:rPr lang="da-DK" dirty="0" smtClean="0"/>
              <a:t> </a:t>
            </a:r>
            <a:r>
              <a:rPr lang="da-DK" dirty="0" err="1" smtClean="0"/>
              <a:t>lidar</a:t>
            </a:r>
            <a:r>
              <a:rPr lang="da-DK" dirty="0" smtClean="0"/>
              <a:t> </a:t>
            </a:r>
            <a:r>
              <a:rPr lang="da-DK" dirty="0" err="1" smtClean="0"/>
              <a:t>scans</a:t>
            </a:r>
            <a:r>
              <a:rPr lang="da-DK" dirty="0" smtClean="0"/>
              <a:t> to </a:t>
            </a:r>
            <a:r>
              <a:rPr lang="da-DK" dirty="0" err="1" smtClean="0"/>
              <a:t>characterize</a:t>
            </a:r>
            <a:r>
              <a:rPr lang="da-DK" dirty="0" smtClean="0"/>
              <a:t> all parameters </a:t>
            </a:r>
            <a:r>
              <a:rPr lang="da-DK" dirty="0" err="1" smtClean="0"/>
              <a:t>needed</a:t>
            </a:r>
            <a:r>
              <a:rPr lang="da-DK" dirty="0" smtClean="0"/>
              <a:t> for land </a:t>
            </a:r>
            <a:r>
              <a:rPr lang="da-DK" dirty="0" err="1" smtClean="0"/>
              <a:t>surface</a:t>
            </a:r>
            <a:r>
              <a:rPr lang="da-DK" dirty="0" smtClean="0"/>
              <a:t> </a:t>
            </a:r>
            <a:r>
              <a:rPr lang="da-DK" dirty="0" err="1" smtClean="0"/>
              <a:t>modeling</a:t>
            </a:r>
            <a:r>
              <a:rPr lang="da-DK" dirty="0" smtClean="0"/>
              <a:t>.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6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332277" y="1742616"/>
            <a:ext cx="4320480" cy="3857165"/>
            <a:chOff x="3906763" y="24564278"/>
            <a:chExt cx="4826000" cy="43084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4" t="14827" r="34871" b="22330"/>
            <a:stretch>
              <a:fillRect/>
            </a:stretch>
          </p:blipFill>
          <p:spPr bwMode="auto">
            <a:xfrm>
              <a:off x="3906763" y="24564278"/>
              <a:ext cx="4826000" cy="430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6067003" y="26650156"/>
              <a:ext cx="1584325" cy="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3" y="2303047"/>
            <a:ext cx="1399298" cy="14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42616"/>
            <a:ext cx="5753486" cy="826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12"/>
          <p:cNvSpPr txBox="1"/>
          <p:nvPr/>
        </p:nvSpPr>
        <p:spPr>
          <a:xfrm>
            <a:off x="4665415" y="2708920"/>
            <a:ext cx="4543231" cy="19236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The (</a:t>
            </a:r>
            <a:r>
              <a:rPr lang="da-DK" sz="1400" dirty="0" err="1" smtClean="0"/>
              <a:t>x,y,z</a:t>
            </a:r>
            <a:r>
              <a:rPr lang="da-DK" sz="1400" dirty="0" smtClean="0"/>
              <a:t>) </a:t>
            </a:r>
            <a:r>
              <a:rPr lang="da-DK" sz="1400" dirty="0" err="1" smtClean="0"/>
              <a:t>coordinates</a:t>
            </a:r>
            <a:r>
              <a:rPr lang="da-DK" sz="1400" dirty="0" smtClean="0"/>
              <a:t> of the </a:t>
            </a:r>
            <a:r>
              <a:rPr lang="da-DK" sz="1400" dirty="0" err="1" smtClean="0"/>
              <a:t>lidar</a:t>
            </a:r>
            <a:r>
              <a:rPr lang="da-DK" sz="1400" dirty="0" smtClean="0"/>
              <a:t>  </a:t>
            </a:r>
            <a:br>
              <a:rPr lang="da-DK" sz="1400" dirty="0" smtClean="0"/>
            </a:br>
            <a:r>
              <a:rPr lang="da-DK" sz="1400" dirty="0" err="1" smtClean="0"/>
              <a:t>reflections</a:t>
            </a:r>
            <a:r>
              <a:rPr lang="da-DK" sz="1400" dirty="0" smtClean="0"/>
              <a:t> form a </a:t>
            </a:r>
            <a:r>
              <a:rPr lang="da-DK" sz="1400" i="1" dirty="0" smtClean="0"/>
              <a:t>point </a:t>
            </a:r>
            <a:r>
              <a:rPr lang="da-DK" sz="1400" i="1" dirty="0" err="1" smtClean="0"/>
              <a:t>cloud</a:t>
            </a:r>
            <a:r>
              <a:rPr lang="da-DK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The point </a:t>
            </a:r>
            <a:r>
              <a:rPr lang="da-DK" sz="1400" dirty="0" err="1" smtClean="0"/>
              <a:t>cloud</a:t>
            </a:r>
            <a:r>
              <a:rPr lang="da-DK" sz="1400" dirty="0" smtClean="0"/>
              <a:t> </a:t>
            </a:r>
            <a:r>
              <a:rPr lang="da-DK" sz="1400" dirty="0" err="1" smtClean="0"/>
              <a:t>reflections</a:t>
            </a:r>
            <a:r>
              <a:rPr lang="da-DK" sz="1400" dirty="0" smtClean="0"/>
              <a:t> </a:t>
            </a:r>
            <a:r>
              <a:rPr lang="da-DK" sz="1400" dirty="0" err="1" smtClean="0"/>
              <a:t>carry</a:t>
            </a:r>
            <a:r>
              <a:rPr lang="da-DK" sz="1400" dirty="0" smtClean="0"/>
              <a:t> information </a:t>
            </a:r>
            <a:br>
              <a:rPr lang="da-DK" sz="1400" dirty="0" smtClean="0"/>
            </a:br>
            <a:r>
              <a:rPr lang="da-DK" sz="1400" dirty="0" smtClean="0"/>
              <a:t>on the land </a:t>
            </a:r>
            <a:r>
              <a:rPr lang="da-DK" sz="1400" dirty="0" err="1" smtClean="0"/>
              <a:t>surface</a:t>
            </a:r>
            <a:r>
              <a:rPr lang="da-DK" sz="1400" dirty="0" smtClean="0"/>
              <a:t>: </a:t>
            </a:r>
            <a:r>
              <a:rPr lang="da-DK" sz="1400" dirty="0" err="1" smtClean="0"/>
              <a:t>its</a:t>
            </a:r>
            <a:r>
              <a:rPr lang="da-DK" sz="1400" dirty="0" smtClean="0"/>
              <a:t> </a:t>
            </a:r>
            <a:r>
              <a:rPr lang="da-DK" sz="1400" dirty="0" err="1" smtClean="0"/>
              <a:t>level</a:t>
            </a:r>
            <a:r>
              <a:rPr lang="da-DK" sz="1400" dirty="0" smtClean="0"/>
              <a:t>, </a:t>
            </a:r>
            <a:r>
              <a:rPr lang="da-DK" sz="1400" dirty="0" err="1" smtClean="0"/>
              <a:t>ruggedness</a:t>
            </a:r>
            <a:r>
              <a:rPr lang="da-DK" sz="1400" dirty="0" smtClean="0"/>
              <a:t> </a:t>
            </a:r>
            <a:br>
              <a:rPr lang="da-DK" sz="1400" dirty="0" smtClean="0"/>
            </a:br>
            <a:r>
              <a:rPr lang="da-DK" sz="1400" dirty="0" smtClean="0"/>
              <a:t>and vegetation cover.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 smtClean="0"/>
              <a:t>Point </a:t>
            </a:r>
            <a:r>
              <a:rPr lang="da-DK" sz="1400" dirty="0" err="1" smtClean="0"/>
              <a:t>cloud</a:t>
            </a:r>
            <a:r>
              <a:rPr lang="da-DK" sz="1400" dirty="0" smtClean="0"/>
              <a:t> data </a:t>
            </a:r>
            <a:r>
              <a:rPr lang="da-DK" sz="1400" dirty="0" err="1" smtClean="0"/>
              <a:t>are</a:t>
            </a:r>
            <a:r>
              <a:rPr lang="da-DK" sz="1400" dirty="0" smtClean="0"/>
              <a:t> </a:t>
            </a:r>
            <a:r>
              <a:rPr lang="da-DK" sz="1400" dirty="0" err="1" smtClean="0"/>
              <a:t>increasingly</a:t>
            </a:r>
            <a:r>
              <a:rPr lang="da-DK" sz="1400" dirty="0" smtClean="0"/>
              <a:t> </a:t>
            </a:r>
            <a:r>
              <a:rPr lang="da-DK" sz="1400" dirty="0" err="1" smtClean="0"/>
              <a:t>available</a:t>
            </a:r>
            <a:r>
              <a:rPr lang="da-DK" sz="1400" dirty="0" smtClean="0"/>
              <a:t>.   </a:t>
            </a:r>
            <a:endParaRPr lang="da-DK" sz="14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4932040" y="3573016"/>
            <a:ext cx="4104456" cy="720079"/>
          </a:xfrm>
          <a:prstGeom prst="rect">
            <a:avLst/>
          </a:prstGeom>
          <a:noFill/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02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1521"/>
            <a:ext cx="3260306" cy="2727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143000"/>
          </a:xfrm>
        </p:spPr>
        <p:txBody>
          <a:bodyPr/>
          <a:lstStyle/>
          <a:p>
            <a:r>
              <a:rPr lang="da-DK" dirty="0" smtClean="0"/>
              <a:t>How? </a:t>
            </a:r>
            <a:r>
              <a:rPr lang="da-DK" dirty="0" err="1" smtClean="0"/>
              <a:t>Extend</a:t>
            </a:r>
            <a:r>
              <a:rPr lang="da-DK" dirty="0" smtClean="0"/>
              <a:t> and </a:t>
            </a:r>
            <a:r>
              <a:rPr lang="da-DK" dirty="0" err="1" smtClean="0"/>
              <a:t>develop</a:t>
            </a:r>
            <a:r>
              <a:rPr lang="da-DK" dirty="0" smtClean="0"/>
              <a:t> on </a:t>
            </a:r>
            <a:r>
              <a:rPr lang="da-DK" dirty="0" err="1" smtClean="0"/>
              <a:t>previous</a:t>
            </a:r>
            <a:r>
              <a:rPr lang="da-DK" dirty="0" smtClean="0"/>
              <a:t> </a:t>
            </a:r>
            <a:r>
              <a:rPr lang="da-DK" dirty="0" err="1" smtClean="0"/>
              <a:t>work</a:t>
            </a:r>
            <a:r>
              <a:rPr lang="da-DK" dirty="0" smtClean="0"/>
              <a:t> for </a:t>
            </a:r>
            <a:r>
              <a:rPr lang="da-DK" dirty="0" err="1" smtClean="0"/>
              <a:t>forest</a:t>
            </a:r>
            <a:r>
              <a:rPr lang="da-DK" dirty="0" smtClean="0"/>
              <a:t> </a:t>
            </a:r>
            <a:r>
              <a:rPr lang="da-DK" dirty="0" err="1" smtClean="0"/>
              <a:t>parametrization</a:t>
            </a:r>
            <a:r>
              <a:rPr lang="da-DK" dirty="0" smtClean="0"/>
              <a:t>* 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323"/>
            <a:ext cx="1399298" cy="14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56" y="1772816"/>
            <a:ext cx="5753486" cy="8263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827584" y="3573016"/>
            <a:ext cx="1877544" cy="576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Point</a:t>
            </a:r>
            <a:r>
              <a:rPr lang="da-DK" dirty="0" err="1" smtClean="0"/>
              <a:t>Cloud</a:t>
            </a:r>
            <a:r>
              <a:rPr lang="da-DK" dirty="0" smtClean="0"/>
              <a:t> Postprocessor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rPr>
              <a:t>”PC-Post”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5893547"/>
            <a:ext cx="5753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/>
              <a:t>* Boudreault et al. (2015): </a:t>
            </a:r>
            <a:r>
              <a:rPr lang="en-US" sz="1200" dirty="0"/>
              <a:t>A </a:t>
            </a:r>
            <a:r>
              <a:rPr lang="en-US" sz="1200" dirty="0" err="1"/>
              <a:t>lidar</a:t>
            </a:r>
            <a:r>
              <a:rPr lang="en-US" sz="1200" dirty="0"/>
              <a:t> method for canopy structure retrieval</a:t>
            </a:r>
            <a:br>
              <a:rPr lang="en-US" sz="1200" dirty="0"/>
            </a:br>
            <a:r>
              <a:rPr lang="en-US" sz="1200" dirty="0"/>
              <a:t>Agricultural and Forest Meteorology </a:t>
            </a:r>
            <a:r>
              <a:rPr lang="en-US" sz="1200" b="1" dirty="0"/>
              <a:t>201</a:t>
            </a:r>
            <a:r>
              <a:rPr lang="en-US" sz="1200" dirty="0"/>
              <a:t>, pages: 86-97</a:t>
            </a:r>
            <a:r>
              <a:rPr lang="da-DK" sz="1200" dirty="0" smtClean="0"/>
              <a:t> </a:t>
            </a:r>
          </a:p>
          <a:p>
            <a:endParaRPr lang="da-DK" dirty="0"/>
          </a:p>
        </p:txBody>
      </p:sp>
      <p:sp>
        <p:nvSpPr>
          <p:cNvPr id="16" name="TextBox 15"/>
          <p:cNvSpPr txBox="1"/>
          <p:nvPr/>
        </p:nvSpPr>
        <p:spPr>
          <a:xfrm>
            <a:off x="5415450" y="3140968"/>
            <a:ext cx="3683572" cy="243143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da-DK" dirty="0" err="1" smtClean="0"/>
              <a:t>Orography</a:t>
            </a:r>
            <a:r>
              <a:rPr lang="da-DK" dirty="0" smtClean="0"/>
              <a:t> </a:t>
            </a:r>
            <a:r>
              <a:rPr lang="da-DK" dirty="0" err="1" smtClean="0"/>
              <a:t>grid</a:t>
            </a:r>
            <a:r>
              <a:rPr lang="da-DK" dirty="0" smtClean="0"/>
              <a:t> </a:t>
            </a:r>
          </a:p>
          <a:p>
            <a:pPr marL="342900" indent="-342900">
              <a:buAutoNum type="arabicPeriod"/>
            </a:pPr>
            <a:r>
              <a:rPr lang="da-DK" dirty="0" smtClean="0"/>
              <a:t>Forest </a:t>
            </a:r>
            <a:r>
              <a:rPr lang="da-DK" dirty="0" err="1" smtClean="0"/>
              <a:t>structure</a:t>
            </a:r>
            <a:r>
              <a:rPr lang="da-DK" dirty="0" smtClean="0"/>
              <a:t> </a:t>
            </a:r>
            <a:r>
              <a:rPr lang="da-DK" dirty="0" err="1" smtClean="0"/>
              <a:t>grid</a:t>
            </a:r>
            <a:endParaRPr lang="da-DK" dirty="0" smtClean="0"/>
          </a:p>
          <a:p>
            <a:pPr marL="342900" indent="-342900">
              <a:buAutoNum type="arabicPeriod"/>
            </a:pPr>
            <a:r>
              <a:rPr lang="da-DK" i="1" dirty="0" smtClean="0"/>
              <a:t>Grid of </a:t>
            </a:r>
            <a:r>
              <a:rPr lang="da-DK" i="1" dirty="0" err="1" smtClean="0"/>
              <a:t>water</a:t>
            </a:r>
            <a:r>
              <a:rPr lang="da-DK" i="1" dirty="0" smtClean="0"/>
              <a:t> </a:t>
            </a:r>
            <a:r>
              <a:rPr lang="da-DK" i="1" dirty="0" err="1" smtClean="0"/>
              <a:t>areas</a:t>
            </a:r>
            <a:r>
              <a:rPr lang="da-DK" i="1" dirty="0" smtClean="0"/>
              <a:t>/land cover</a:t>
            </a:r>
          </a:p>
          <a:p>
            <a:pPr marL="342900" indent="-342900">
              <a:buAutoNum type="arabicPeriod"/>
            </a:pPr>
            <a:r>
              <a:rPr lang="da-DK" i="1" dirty="0" smtClean="0"/>
              <a:t>Surface </a:t>
            </a:r>
            <a:r>
              <a:rPr lang="da-DK" i="1" dirty="0" err="1" smtClean="0"/>
              <a:t>roughness</a:t>
            </a:r>
            <a:r>
              <a:rPr lang="da-DK" i="1" dirty="0" smtClean="0"/>
              <a:t> for </a:t>
            </a:r>
            <a:br>
              <a:rPr lang="da-DK" i="1" dirty="0" smtClean="0"/>
            </a:br>
            <a:r>
              <a:rPr lang="da-DK" i="1" dirty="0" err="1" smtClean="0"/>
              <a:t>areas</a:t>
            </a:r>
            <a:r>
              <a:rPr lang="da-DK" i="1" dirty="0" smtClean="0"/>
              <a:t> with </a:t>
            </a:r>
            <a:r>
              <a:rPr lang="da-DK" i="1" dirty="0" err="1" smtClean="0"/>
              <a:t>no</a:t>
            </a:r>
            <a:r>
              <a:rPr lang="da-DK" i="1" dirty="0" smtClean="0"/>
              <a:t> vegetation</a:t>
            </a:r>
            <a:r>
              <a:rPr lang="da-DK" dirty="0" smtClean="0"/>
              <a:t>.</a:t>
            </a:r>
          </a:p>
          <a:p>
            <a:pPr marL="342900" indent="-342900">
              <a:buFontTx/>
              <a:buAutoNum type="arabicPeriod"/>
            </a:pPr>
            <a:r>
              <a:rPr lang="da-DK" i="1" dirty="0" err="1" smtClean="0"/>
              <a:t>Quality</a:t>
            </a:r>
            <a:r>
              <a:rPr lang="da-DK" i="1" dirty="0" smtClean="0"/>
              <a:t> </a:t>
            </a:r>
            <a:r>
              <a:rPr lang="da-DK" i="1" dirty="0" err="1" smtClean="0"/>
              <a:t>control</a:t>
            </a:r>
            <a:r>
              <a:rPr lang="da-DK" i="1" dirty="0" smtClean="0"/>
              <a:t> parameter</a:t>
            </a:r>
            <a:endParaRPr lang="da-DK" dirty="0" smtClean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44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772400" cy="1143000"/>
          </a:xfrm>
        </p:spPr>
        <p:txBody>
          <a:bodyPr/>
          <a:lstStyle/>
          <a:p>
            <a:r>
              <a:rPr lang="en-GB" dirty="0" smtClean="0"/>
              <a:t>Outputs from </a:t>
            </a:r>
            <a:r>
              <a:rPr lang="en-GB" dirty="0" err="1" smtClean="0"/>
              <a:t>PointCloud-PostProcessor</a:t>
            </a:r>
            <a:r>
              <a:rPr lang="en-GB" dirty="0" smtClean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~1.5 billion points, ~10 min on cluster: terrain (m)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88840"/>
            <a:ext cx="4578585" cy="3714941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93959"/>
            <a:ext cx="2811049" cy="212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5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772400" cy="1143000"/>
          </a:xfrm>
        </p:spPr>
        <p:txBody>
          <a:bodyPr/>
          <a:lstStyle/>
          <a:p>
            <a:r>
              <a:rPr lang="en-GB" dirty="0"/>
              <a:t>Outputs from </a:t>
            </a:r>
            <a:r>
              <a:rPr lang="en-GB" dirty="0" err="1"/>
              <a:t>PointCloud-PostProcessor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~1.5 billion points, ~10 min on cluster: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tree height (m)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59" y="2000153"/>
            <a:ext cx="4489681" cy="37657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14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1 DTU Template.potx" id="{817EEFDA-7BE2-43D8-A5B3-D046914B771F}" vid="{E549E448-DEFC-412F-9275-547A62A09EB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450</Words>
  <Application>Microsoft Office PowerPoint</Application>
  <PresentationFormat>On-screen Show (4:3)</PresentationFormat>
  <Paragraphs>115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ＭＳ Ｐゴシック</vt:lpstr>
      <vt:lpstr>Arial</vt:lpstr>
      <vt:lpstr>Symbol</vt:lpstr>
      <vt:lpstr>Verdana</vt:lpstr>
      <vt:lpstr>Institute</vt:lpstr>
      <vt:lpstr>Aerial LIDAR scans for validation of CFD models in complex forested terrain</vt:lpstr>
      <vt:lpstr>Motivation</vt:lpstr>
      <vt:lpstr>Outline</vt:lpstr>
      <vt:lpstr> Forest parameterizations for wind modeling </vt:lpstr>
      <vt:lpstr>Main idea: use observations about forest structure and avoid tunable parameters in the land surface description</vt:lpstr>
      <vt:lpstr>How: Use aerial lidar scans to characterize all parameters needed for land surface modeling. </vt:lpstr>
      <vt:lpstr>How? Extend and develop on previous work for forest parametrization* </vt:lpstr>
      <vt:lpstr>Outputs from PointCloud-PostProcessor  ~1.5 billion points, ~10 min on cluster: terrain (m)</vt:lpstr>
      <vt:lpstr>Outputs from PointCloud-PostProcessor  ~1.5 billion points, ~10 min on cluster:  tree height (m)</vt:lpstr>
      <vt:lpstr>Outputs from PointCloud-PostProcessor  ~1.5 billion points, ~10 min on cluster:  PAI m2/m2  </vt:lpstr>
      <vt:lpstr>Outputs from PointCloud-PostProcessor  ~1.5 billion points, ~10 min on cluster: ground roughness proxy (m)</vt:lpstr>
      <vt:lpstr>Outputs from PointCloud-PostProcessor  ~1.5 billion points, ~10 min on cluster: water areas</vt:lpstr>
      <vt:lpstr>CFD model setup description </vt:lpstr>
      <vt:lpstr>First check:  Inner domain 100 m wind speed (m/s)</vt:lpstr>
      <vt:lpstr>First check:  Inner domain 100 m wind speed (m/s)</vt:lpstr>
      <vt:lpstr>Selection of data to match model capacity for neutral atmosphere</vt:lpstr>
      <vt:lpstr>Validation 270: wind speed all data normalized on Tower 1, 60m  </vt:lpstr>
      <vt:lpstr>Validation 270 : turbulence intensity  </vt:lpstr>
      <vt:lpstr>Conclusions</vt:lpstr>
      <vt:lpstr>DTU Wind Energy at WindEurope Summit 2016: Stand 574, Hall B6</vt:lpstr>
    </vt:vector>
  </TitlesOfParts>
  <Company>DTU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Toft Clausen</dc:creator>
  <cp:lastModifiedBy>Media</cp:lastModifiedBy>
  <cp:revision>200</cp:revision>
  <dcterms:created xsi:type="dcterms:W3CDTF">2011-02-04T12:04:51Z</dcterms:created>
  <dcterms:modified xsi:type="dcterms:W3CDTF">2016-09-29T06:30:41Z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_DocumentLanguageString">
    <vt:lpwstr>Engelsk (Storbritannien)</vt:lpwstr>
  </property>
  <property fmtid="{D5CDD505-2E9C-101B-9397-08002B2CF9AE}" pid="3" name="SD_CtlText_Usersettings_Userprofile">
    <vt:lpwstr>Ebba standard</vt:lpwstr>
  </property>
  <property fmtid="{D5CDD505-2E9C-101B-9397-08002B2CF9AE}" pid="4" name="SD_DocumentLanguage">
    <vt:lpwstr>en-GB</vt:lpwstr>
  </property>
  <property fmtid="{D5CDD505-2E9C-101B-9397-08002B2CF9AE}" pid="5" name="sdDocumentDate">
    <vt:lpwstr>42552</vt:lpwstr>
  </property>
  <property fmtid="{D5CDD505-2E9C-101B-9397-08002B2CF9AE}" pid="6" name="sdDocumentDateFormat">
    <vt:lpwstr>en-GB:dd MMMM yyyy</vt:lpwstr>
  </property>
  <property fmtid="{D5CDD505-2E9C-101B-9397-08002B2CF9AE}" pid="7" name="SD_UserprofileName">
    <vt:lpwstr>Ebba standard</vt:lpwstr>
  </property>
  <property fmtid="{D5CDD505-2E9C-101B-9397-08002B2CF9AE}" pid="8" name="SD_Office_SD_OFF_ID">
    <vt:lpwstr>71</vt:lpwstr>
  </property>
  <property fmtid="{D5CDD505-2E9C-101B-9397-08002B2CF9AE}" pid="9" name="SD_Office_SD_OFF_Group">
    <vt:lpwstr>Institut</vt:lpwstr>
  </property>
  <property fmtid="{D5CDD505-2E9C-101B-9397-08002B2CF9AE}" pid="10" name="SD_Office_SD_OFF_Identity">
    <vt:lpwstr>DTU Vindenergi (Risø campus)</vt:lpwstr>
  </property>
  <property fmtid="{D5CDD505-2E9C-101B-9397-08002B2CF9AE}" pid="11" name="SD_Office_SD_OFF_DTUNavn">
    <vt:lpwstr>Technical University of Denmark</vt:lpwstr>
  </property>
  <property fmtid="{D5CDD505-2E9C-101B-9397-08002B2CF9AE}" pid="12" name="SD_Office_SD_OFF_Workarea">
    <vt:lpwstr>DTU Wind Energy, Technical University of Denmark</vt:lpwstr>
  </property>
  <property fmtid="{D5CDD505-2E9C-101B-9397-08002B2CF9AE}" pid="13" name="SD_Office_SD_OFF_Name">
    <vt:lpwstr>Department of Wind Energy</vt:lpwstr>
  </property>
  <property fmtid="{D5CDD505-2E9C-101B-9397-08002B2CF9AE}" pid="14" name="SD_Office_SD_OFF_Address">
    <vt:lpwstr>Frederiksborgvej 399</vt:lpwstr>
  </property>
  <property fmtid="{D5CDD505-2E9C-101B-9397-08002B2CF9AE}" pid="15" name="SD_Office_SD_OFF_City">
    <vt:lpwstr>4000 Roskilde*Denmark</vt:lpwstr>
  </property>
  <property fmtid="{D5CDD505-2E9C-101B-9397-08002B2CF9AE}" pid="16" name="SD_Office_SD_OFF_CVR">
    <vt:lpwstr>DK 30 06 09 46</vt:lpwstr>
  </property>
  <property fmtid="{D5CDD505-2E9C-101B-9397-08002B2CF9AE}" pid="17" name="SD_Office_SD_OFF_Phone">
    <vt:lpwstr>46 77 50 85</vt:lpwstr>
  </property>
  <property fmtid="{D5CDD505-2E9C-101B-9397-08002B2CF9AE}" pid="18" name="SD_Office_SD_OFF_Phone_2">
    <vt:lpwstr/>
  </property>
  <property fmtid="{D5CDD505-2E9C-101B-9397-08002B2CF9AE}" pid="19" name="SD_Office_SD_OFF_Department">
    <vt:lpwstr>Building 118</vt:lpwstr>
  </property>
  <property fmtid="{D5CDD505-2E9C-101B-9397-08002B2CF9AE}" pid="20" name="SD_Office_SD_OFF_Web">
    <vt:lpwstr>www.vindenergi.dtu.dk</vt:lpwstr>
  </property>
  <property fmtid="{D5CDD505-2E9C-101B-9397-08002B2CF9AE}" pid="21" name="SD_Office_SD_OFF_ImageDefinition">
    <vt:lpwstr>Udkast</vt:lpwstr>
  </property>
  <property fmtid="{D5CDD505-2E9C-101B-9397-08002B2CF9AE}" pid="22" name="SD_Office_SD_OFF_ArtworkDefinition">
    <vt:lpwstr>Standard</vt:lpwstr>
  </property>
  <property fmtid="{D5CDD505-2E9C-101B-9397-08002B2CF9AE}" pid="23" name="SD_Office_SD_OFF_PELogoName">
    <vt:lpwstr>Vindenergi_SecondLogo_%IANA%.png</vt:lpwstr>
  </property>
  <property fmtid="{D5CDD505-2E9C-101B-9397-08002B2CF9AE}" pid="24" name="SD_Office_SD_OFF_FriseName">
    <vt:lpwstr>Vindenergi frise.png</vt:lpwstr>
  </property>
  <property fmtid="{D5CDD505-2E9C-101B-9397-08002B2CF9AE}" pid="25" name="SD_Office_SD_OFF_LogoName">
    <vt:lpwstr>WindEnergy_%IANA%.wmf</vt:lpwstr>
  </property>
  <property fmtid="{D5CDD505-2E9C-101B-9397-08002B2CF9AE}" pid="26" name="SD_Office_SD_OFF_ColorTheme">
    <vt:lpwstr>DTU</vt:lpwstr>
  </property>
  <property fmtid="{D5CDD505-2E9C-101B-9397-08002B2CF9AE}" pid="27" name="SD_USR_Name">
    <vt:lpwstr>Ebba Dellwik</vt:lpwstr>
  </property>
  <property fmtid="{D5CDD505-2E9C-101B-9397-08002B2CF9AE}" pid="28" name="SD_USR_Initials">
    <vt:lpwstr/>
  </property>
  <property fmtid="{D5CDD505-2E9C-101B-9397-08002B2CF9AE}" pid="29" name="SD_USR_Title">
    <vt:lpwstr>Seniorforsker</vt:lpwstr>
  </property>
  <property fmtid="{D5CDD505-2E9C-101B-9397-08002B2CF9AE}" pid="30" name="SD_USR_DirectPhone">
    <vt:lpwstr>46775032</vt:lpwstr>
  </property>
  <property fmtid="{D5CDD505-2E9C-101B-9397-08002B2CF9AE}" pid="31" name="SD_USR_Email">
    <vt:lpwstr>ebde@dtu.dk</vt:lpwstr>
  </property>
  <property fmtid="{D5CDD505-2E9C-101B-9397-08002B2CF9AE}" pid="32" name="SD_OFF_Identity">
    <vt:lpwstr>DTU Vindenergi (Risø campus)</vt:lpwstr>
  </property>
  <property fmtid="{D5CDD505-2E9C-101B-9397-08002B2CF9AE}" pid="33" name="SD_USR_Department">
    <vt:lpwstr>Wind Energy</vt:lpwstr>
  </property>
  <property fmtid="{D5CDD505-2E9C-101B-9397-08002B2CF9AE}" pid="34" name="DocumentInfoFinished">
    <vt:lpwstr>True</vt:lpwstr>
  </property>
</Properties>
</file>