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66" r:id="rId2"/>
    <p:sldId id="419" r:id="rId3"/>
    <p:sldId id="395" r:id="rId4"/>
    <p:sldId id="398" r:id="rId5"/>
    <p:sldId id="425" r:id="rId6"/>
    <p:sldId id="423" r:id="rId7"/>
    <p:sldId id="422" r:id="rId8"/>
    <p:sldId id="424" r:id="rId9"/>
  </p:sldIdLst>
  <p:sldSz cx="9144000" cy="5143500" type="screen16x9"/>
  <p:notesSz cx="6881813" cy="10002838"/>
  <p:custDataLst>
    <p:tags r:id="rId12"/>
  </p:custDataLst>
  <p:defaultTextStyle>
    <a:defPPr lvl="0">
      <a:defRPr lang="da-DK"/>
    </a:defPPr>
    <a:lvl1pPr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9592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79184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68775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5583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47958" algn="l" defTabSz="77918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337550" algn="l" defTabSz="77918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727141" algn="l" defTabSz="77918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116732" algn="l" defTabSz="77918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46">
          <p15:clr>
            <a:srgbClr val="A4A3A4"/>
          </p15:clr>
        </p15:guide>
        <p15:guide id="2" orient="horz" pos="554">
          <p15:clr>
            <a:srgbClr val="A4A3A4"/>
          </p15:clr>
        </p15:guide>
        <p15:guide id="3" orient="horz" pos="2807">
          <p15:clr>
            <a:srgbClr val="A4A3A4"/>
          </p15:clr>
        </p15:guide>
        <p15:guide id="4" orient="horz" pos="2740">
          <p15:clr>
            <a:srgbClr val="A4A3A4"/>
          </p15:clr>
        </p15:guide>
        <p15:guide id="5" orient="horz" pos="3140">
          <p15:clr>
            <a:srgbClr val="A4A3A4"/>
          </p15:clr>
        </p15:guide>
        <p15:guide id="6" orient="horz" pos="1685">
          <p15:clr>
            <a:srgbClr val="A4A3A4"/>
          </p15:clr>
        </p15:guide>
        <p15:guide id="7" orient="horz" pos="1604">
          <p15:clr>
            <a:srgbClr val="A4A3A4"/>
          </p15:clr>
        </p15:guide>
        <p15:guide id="8" orient="horz" pos="1769">
          <p15:clr>
            <a:srgbClr val="A4A3A4"/>
          </p15:clr>
        </p15:guide>
        <p15:guide id="9" orient="horz" pos="622">
          <p15:clr>
            <a:srgbClr val="A4A3A4"/>
          </p15:clr>
        </p15:guide>
        <p15:guide id="10" pos="230">
          <p15:clr>
            <a:srgbClr val="A4A3A4"/>
          </p15:clr>
        </p15:guide>
        <p15:guide id="11" pos="2880">
          <p15:clr>
            <a:srgbClr val="A4A3A4"/>
          </p15:clr>
        </p15:guide>
        <p15:guide id="12" pos="5526">
          <p15:clr>
            <a:srgbClr val="A4A3A4"/>
          </p15:clr>
        </p15:guide>
        <p15:guide id="13" pos="2758">
          <p15:clr>
            <a:srgbClr val="A4A3A4"/>
          </p15:clr>
        </p15:guide>
        <p15:guide id="14" pos="3004">
          <p15:clr>
            <a:srgbClr val="A4A3A4"/>
          </p15:clr>
        </p15:guide>
        <p15:guide id="15" pos="333">
          <p15:clr>
            <a:srgbClr val="A4A3A4"/>
          </p15:clr>
        </p15:guide>
        <p15:guide id="16" pos="54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00"/>
    <a:srgbClr val="99FF99"/>
    <a:srgbClr val="FFCC00"/>
    <a:srgbClr val="183A5C"/>
    <a:srgbClr val="646B00"/>
    <a:srgbClr val="E9EAE6"/>
    <a:srgbClr val="6B90B6"/>
    <a:srgbClr val="D4D47E"/>
    <a:srgbClr val="1F5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1" autoAdjust="0"/>
    <p:restoredTop sz="88902" autoAdjust="0"/>
  </p:normalViewPr>
  <p:slideViewPr>
    <p:cSldViewPr snapToGrid="0">
      <p:cViewPr varScale="1">
        <p:scale>
          <a:sx n="132" d="100"/>
          <a:sy n="132" d="100"/>
        </p:scale>
        <p:origin x="288" y="114"/>
      </p:cViewPr>
      <p:guideLst>
        <p:guide orient="horz" pos="3046"/>
        <p:guide orient="horz" pos="554"/>
        <p:guide orient="horz" pos="2807"/>
        <p:guide orient="horz" pos="2740"/>
        <p:guide orient="horz" pos="3140"/>
        <p:guide orient="horz" pos="1685"/>
        <p:guide orient="horz" pos="1604"/>
        <p:guide orient="horz" pos="1769"/>
        <p:guide orient="horz" pos="622"/>
        <p:guide pos="230"/>
        <p:guide pos="2880"/>
        <p:guide pos="5526"/>
        <p:guide pos="2758"/>
        <p:guide pos="3004"/>
        <p:guide pos="333"/>
        <p:guide pos="5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8"/>
    </p:cViewPr>
  </p:sorterViewPr>
  <p:notesViewPr>
    <p:cSldViewPr snapToGrid="0" showGuides="1">
      <p:cViewPr varScale="1">
        <p:scale>
          <a:sx n="79" d="100"/>
          <a:sy n="79" d="100"/>
        </p:scale>
        <p:origin x="-3936" y="-84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714" cy="500545"/>
          </a:xfrm>
          <a:prstGeom prst="rect">
            <a:avLst/>
          </a:prstGeom>
        </p:spPr>
        <p:txBody>
          <a:bodyPr vert="horz" lIns="92983" tIns="46492" rIns="92983" bIns="4649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97477" y="0"/>
            <a:ext cx="2982713" cy="500545"/>
          </a:xfrm>
          <a:prstGeom prst="rect">
            <a:avLst/>
          </a:prstGeom>
        </p:spPr>
        <p:txBody>
          <a:bodyPr vert="horz" lIns="92983" tIns="46492" rIns="92983" bIns="46492" rtlCol="0"/>
          <a:lstStyle>
            <a:lvl1pPr algn="r">
              <a:defRPr sz="1200"/>
            </a:lvl1pPr>
          </a:lstStyle>
          <a:p>
            <a:fld id="{DA526B7E-4E69-4316-A373-BAD7945F255F}" type="datetimeFigureOut">
              <a:rPr lang="en-GB" smtClean="0"/>
              <a:pPr/>
              <a:t>26/09/2016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500684"/>
            <a:ext cx="2982714" cy="500544"/>
          </a:xfrm>
          <a:prstGeom prst="rect">
            <a:avLst/>
          </a:prstGeom>
        </p:spPr>
        <p:txBody>
          <a:bodyPr vert="horz" lIns="92983" tIns="46492" rIns="92983" bIns="4649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97477" y="9500684"/>
            <a:ext cx="2982713" cy="500544"/>
          </a:xfrm>
          <a:prstGeom prst="rect">
            <a:avLst/>
          </a:prstGeom>
        </p:spPr>
        <p:txBody>
          <a:bodyPr vert="horz" lIns="92983" tIns="46492" rIns="92983" bIns="46492" rtlCol="0" anchor="b"/>
          <a:lstStyle>
            <a:lvl1pPr algn="r">
              <a:defRPr sz="1200"/>
            </a:lvl1pPr>
          </a:lstStyle>
          <a:p>
            <a:fld id="{5CD57E57-8544-41DD-9E4D-E797284126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80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120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1" y="0"/>
            <a:ext cx="2982120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50888"/>
            <a:ext cx="6669087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1350"/>
            <a:ext cx="5505450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00961"/>
            <a:ext cx="2982120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1" y="9500961"/>
            <a:ext cx="2982120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A2392-EDAE-4E89-9F86-516214C2A8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429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95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7918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6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5836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47958" algn="l" defTabSz="7791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550" algn="l" defTabSz="7791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141" algn="l" defTabSz="7791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732" algn="l" defTabSz="7791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</a:t>
            </a:r>
            <a:r>
              <a:rPr lang="en-GB" baseline="0" dirty="0" smtClean="0"/>
              <a:t> are the words that came from our Technicians on site about safety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18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first question to ask is what you want your safety culture to look like</a:t>
            </a:r>
          </a:p>
          <a:p>
            <a:r>
              <a:rPr lang="en-GB" dirty="0" smtClean="0"/>
              <a:t>Without knowing what you want its difficult to set off on the right foot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08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 smtClean="0"/>
              <a:t>This</a:t>
            </a:r>
            <a:r>
              <a:rPr lang="en-GB" b="1" baseline="0" dirty="0" smtClean="0"/>
              <a:t> is an established oil and gas model</a:t>
            </a:r>
          </a:p>
          <a:p>
            <a:pPr>
              <a:buFontTx/>
              <a:buNone/>
            </a:pPr>
            <a:r>
              <a:rPr lang="en-GB" b="1" baseline="0" dirty="0" smtClean="0"/>
              <a:t>Procedures, processes and good management will only take you so far</a:t>
            </a:r>
          </a:p>
          <a:p>
            <a:pPr>
              <a:buFontTx/>
              <a:buNone/>
            </a:pPr>
            <a:r>
              <a:rPr lang="en-GB" b="1" baseline="0" dirty="0" smtClean="0"/>
              <a:t>To get to world class safety performance you really need to get into behaviours and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1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Dong Energy have instigated the Challenge your safety “Hearts &amp; Minds” safety culture model</a:t>
            </a:r>
          </a:p>
          <a:p>
            <a:pPr marL="269234" indent="-269234"/>
            <a:r>
              <a:rPr lang="en-GB" sz="1800" dirty="0"/>
              <a:t>Changing a culture is a journey – not a project or a program</a:t>
            </a:r>
          </a:p>
          <a:p>
            <a:pPr marL="269234" indent="-269234"/>
            <a:r>
              <a:rPr lang="en-GB" sz="1800" dirty="0"/>
              <a:t>Changing a culture is something, that has to come from inside</a:t>
            </a:r>
          </a:p>
          <a:p>
            <a:pPr marL="269234" indent="-269234"/>
            <a:r>
              <a:rPr lang="en-GB" sz="1800" dirty="0">
                <a:solidFill>
                  <a:srgbClr val="FF0000"/>
                </a:solidFill>
              </a:rPr>
              <a:t>The slide shows the different stages of the journey – In general terms from where no one cares to where HSE is embedded into everything</a:t>
            </a:r>
          </a:p>
          <a:p>
            <a:pPr marL="269234" indent="-269234"/>
            <a:endParaRPr lang="en-GB" sz="1800" dirty="0">
              <a:solidFill>
                <a:srgbClr val="FF0000"/>
              </a:solidFill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9961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number of workshops have been held</a:t>
            </a:r>
          </a:p>
          <a:p>
            <a:r>
              <a:rPr lang="en-GB" dirty="0" smtClean="0"/>
              <a:t>Importantly</a:t>
            </a:r>
            <a:r>
              <a:rPr lang="en-GB" baseline="0" dirty="0" smtClean="0"/>
              <a:t> the safety culture assessment is completed by the site team</a:t>
            </a:r>
          </a:p>
          <a:p>
            <a:r>
              <a:rPr lang="en-GB" baseline="0" dirty="0" smtClean="0"/>
              <a:t>Action plans are identified and follow ups planned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17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 smtClean="0"/>
              <a:t>Work</a:t>
            </a:r>
            <a:r>
              <a:rPr lang="en-GB" baseline="0" dirty="0" smtClean="0"/>
              <a:t> as one team</a:t>
            </a:r>
          </a:p>
          <a:p>
            <a:pPr>
              <a:buFontTx/>
              <a:buNone/>
            </a:pPr>
            <a:r>
              <a:rPr lang="en-GB" baseline="0" dirty="0" smtClean="0"/>
              <a:t>Create an environment where real conversations are held – listen to the ugly truth</a:t>
            </a:r>
          </a:p>
          <a:p>
            <a:pPr>
              <a:buFontTx/>
              <a:buNone/>
            </a:pPr>
            <a:r>
              <a:rPr lang="en-GB" baseline="0" dirty="0" smtClean="0"/>
              <a:t>Individual responsibility and ownership are essential</a:t>
            </a:r>
          </a:p>
          <a:p>
            <a:pPr>
              <a:buFontTx/>
              <a:buNone/>
            </a:pPr>
            <a:r>
              <a:rPr lang="en-GB" baseline="0" dirty="0" smtClean="0"/>
              <a:t>Feed back is where it can often fall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37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importantly walk the walk</a:t>
            </a:r>
          </a:p>
          <a:p>
            <a:r>
              <a:rPr lang="en-GB" dirty="0" smtClean="0"/>
              <a:t>Thank</a:t>
            </a:r>
            <a:r>
              <a:rPr lang="en-GB" baseline="0" dirty="0" smtClean="0"/>
              <a:t>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293999"/>
          </a:xfrm>
          <a:prstGeom prst="rect">
            <a:avLst/>
          </a:prstGeom>
          <a:solidFill>
            <a:srgbClr val="E9EAE6"/>
          </a:solidFill>
        </p:spPr>
        <p:txBody>
          <a:bodyPr lIns="77925" tIns="38963" rIns="77925" bIns="1260000" anchor="b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599134"/>
              </p:ext>
            </p:extLst>
          </p:nvPr>
        </p:nvGraphicFramePr>
        <p:xfrm>
          <a:off x="2" y="1"/>
          <a:ext cx="158751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7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58751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ubtitle 32"/>
          <p:cNvSpPr>
            <a:spLocks noGrp="1"/>
          </p:cNvSpPr>
          <p:nvPr>
            <p:ph type="subTitle" idx="1"/>
          </p:nvPr>
        </p:nvSpPr>
        <p:spPr>
          <a:xfrm>
            <a:off x="517727" y="1053254"/>
            <a:ext cx="4720518" cy="3059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517727" y="3414528"/>
            <a:ext cx="3119802" cy="1413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517727" y="3574567"/>
            <a:ext cx="3119802" cy="138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72185" y="0"/>
            <a:ext cx="0" cy="87768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21995" y="312798"/>
            <a:ext cx="4709428" cy="619115"/>
          </a:xfrm>
        </p:spPr>
        <p:txBody>
          <a:bodyPr anchor="b" anchorCtr="0"/>
          <a:lstStyle>
            <a:lvl1pPr>
              <a:defRPr sz="2100" cap="all" spc="17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add </a:t>
            </a:r>
            <a:br>
              <a:rPr lang="en-GB" dirty="0" smtClean="0"/>
            </a:br>
            <a:r>
              <a:rPr lang="en-GB" dirty="0" smtClean="0"/>
              <a:t>Master Title</a:t>
            </a:r>
            <a:endParaRPr lang="en-GB" dirty="0"/>
          </a:p>
        </p:txBody>
      </p:sp>
      <p:pic>
        <p:nvPicPr>
          <p:cNvPr id="12" name="Billede 7" descr="DONG Energy CMYK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00621" y="4596180"/>
            <a:ext cx="1163077" cy="37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10" y="61025"/>
            <a:ext cx="1393061" cy="1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sontal_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 rot="5400000">
            <a:off x="6318774" y="2004864"/>
            <a:ext cx="4220122" cy="671262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 rot="5400000">
            <a:off x="2009544" y="-1418996"/>
            <a:ext cx="4220768" cy="7515959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  <a:lvl2pPr marL="229987" indent="-77114">
              <a:buFont typeface="Arial" panose="020B0604020202020204" pitchFamily="34" charset="0"/>
              <a:buChar char="-"/>
              <a:defRPr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3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168-F794-44F8-B6EF-95BC3667A90A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15B1-82FC-4CAB-87C3-A3D101DAB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56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362216" y="879871"/>
            <a:ext cx="8411043" cy="3576639"/>
          </a:xfrm>
          <a:prstGeom prst="rect">
            <a:avLst/>
          </a:prstGeom>
          <a:solidFill>
            <a:srgbClr val="E9EA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 rtlCol="0" anchor="ctr"/>
          <a:lstStyle/>
          <a:p>
            <a:pPr algn="ctr"/>
            <a:endParaRPr lang="en-GB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2086" y="983122"/>
            <a:ext cx="8098338" cy="33615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35" y="73876"/>
            <a:ext cx="918624" cy="7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2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2215" y="983124"/>
            <a:ext cx="8404062" cy="33615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26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362216" y="879871"/>
            <a:ext cx="8411043" cy="3576639"/>
          </a:xfrm>
          <a:prstGeom prst="rect">
            <a:avLst/>
          </a:prstGeom>
          <a:solidFill>
            <a:srgbClr val="E9EA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63208" y="858441"/>
            <a:ext cx="0" cy="371355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162474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2086" y="983123"/>
            <a:ext cx="3848123" cy="33615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1442" y="984684"/>
            <a:ext cx="3858092" cy="33615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7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1317446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7962" y="983123"/>
            <a:ext cx="4014277" cy="33615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1442" y="984685"/>
            <a:ext cx="4007631" cy="33615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51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362216" y="879871"/>
            <a:ext cx="8411043" cy="3576639"/>
          </a:xfrm>
          <a:prstGeom prst="rect">
            <a:avLst/>
          </a:prstGeom>
          <a:solidFill>
            <a:srgbClr val="E9EA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63208" y="858441"/>
            <a:ext cx="0" cy="371355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925462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5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 userDrawn="1"/>
        </p:nvCxnSpPr>
        <p:spPr bwMode="auto">
          <a:xfrm flipH="1">
            <a:off x="0" y="2672158"/>
            <a:ext cx="9144001" cy="0"/>
          </a:xfrm>
          <a:prstGeom prst="line">
            <a:avLst/>
          </a:prstGeom>
          <a:solidFill>
            <a:schemeClr val="accent2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93468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759246" y="4893469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93468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2086" y="983123"/>
            <a:ext cx="3848123" cy="15552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1442" y="984685"/>
            <a:ext cx="3858092" cy="15552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475" y="2806363"/>
            <a:ext cx="3854769" cy="15417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56832" y="2802303"/>
            <a:ext cx="3864738" cy="1544400"/>
          </a:xfrm>
          <a:prstGeom prst="rect">
            <a:avLst/>
          </a:prstGeom>
        </p:spPr>
        <p:txBody>
          <a:bodyPr lIns="0" tIns="0" rIns="0" bIns="0"/>
          <a:lstStyle>
            <a:lvl1pPr marL="146110" indent="-146110">
              <a:buFont typeface="Wingdings" panose="05000000000000000000" pitchFamily="2" charset="2"/>
              <a:buChar char="§"/>
              <a:defRPr sz="1000"/>
            </a:lvl1pPr>
            <a:lvl2pPr marL="229987" indent="-77114">
              <a:buFont typeface="Arial" panose="020B0604020202020204" pitchFamily="34" charset="0"/>
              <a:buChar char="-"/>
              <a:defRPr sz="1000"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978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70742" y="977973"/>
            <a:ext cx="8402516" cy="33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58" tIns="30679" rIns="61358" bIns="30679" rtlCol="0" anchor="t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60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70742" y="977973"/>
            <a:ext cx="8402516" cy="33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58" tIns="30679" rIns="61358" bIns="30679" rtlCol="0" anchor="t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4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70743" y="985116"/>
            <a:ext cx="8402515" cy="335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58" tIns="30679" rIns="61358" bIns="30679" rtlCol="0" anchor="t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 rot="5400000">
            <a:off x="2828467" y="-1479487"/>
            <a:ext cx="3469482" cy="8402514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  <a:lvl2pPr marL="229987" indent="-77114">
              <a:buFont typeface="Arial" panose="020B0604020202020204" pitchFamily="34" charset="0"/>
              <a:buChar char="-"/>
              <a:defRPr/>
            </a:lvl2pPr>
            <a:lvl3pPr marL="307101" indent="-77114">
              <a:buFont typeface="Arial" panose="020B0604020202020204" pitchFamily="34" charset="0"/>
              <a:buChar char="-"/>
              <a:defRPr/>
            </a:lvl3pPr>
            <a:lvl4pPr marL="462681" indent="-154227">
              <a:buFont typeface="Courier New" panose="02070309020205020404" pitchFamily="49" charset="0"/>
              <a:buChar char="o"/>
              <a:defRPr sz="900"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2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20258286"/>
              </p:ext>
            </p:ext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8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Billede 7" descr="DONG Energy CMYK.jpg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600621" y="4596180"/>
            <a:ext cx="1163077" cy="3730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4883943"/>
            <a:ext cx="287325" cy="873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759246" y="4883944"/>
            <a:ext cx="2575823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" name="Rectangle 9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62216" y="253800"/>
            <a:ext cx="8402024" cy="5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Klik for at redigere titeltypografi i masteren</a:t>
            </a:r>
          </a:p>
        </p:txBody>
      </p:sp>
      <p:sp>
        <p:nvSpPr>
          <p:cNvPr id="5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4883943"/>
            <a:ext cx="3725169" cy="8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00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00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92" r:id="rId3"/>
    <p:sldLayoutId id="2147483783" r:id="rId4"/>
    <p:sldLayoutId id="2147483793" r:id="rId5"/>
    <p:sldLayoutId id="2147483784" r:id="rId6"/>
    <p:sldLayoutId id="2147483787" r:id="rId7"/>
    <p:sldLayoutId id="2147483788" r:id="rId8"/>
    <p:sldLayoutId id="2147483789" r:id="rId9"/>
    <p:sldLayoutId id="2147483790" r:id="rId10"/>
    <p:sldLayoutId id="21474837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79252" rtl="0" eaLnBrk="1" latinLnBrk="0" hangingPunct="1">
        <a:spcBef>
          <a:spcPct val="0"/>
        </a:spcBef>
        <a:buNone/>
        <a:defRPr sz="19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79252" rtl="0" eaLnBrk="1" latinLnBrk="0" hangingPunct="1">
        <a:spcBef>
          <a:spcPct val="20000"/>
        </a:spcBef>
        <a:buFont typeface="Wingdings" panose="05000000000000000000" pitchFamily="2" charset="2"/>
        <a:buNone/>
        <a:defRPr sz="1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08454" indent="-155580" algn="l" defTabSz="779252" rtl="0" eaLnBrk="1" latinLnBrk="0" hangingPunct="1">
        <a:spcBef>
          <a:spcPct val="20000"/>
        </a:spcBef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779252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307101" indent="-77114" algn="l" defTabSz="779252" rtl="0" eaLnBrk="1" latinLnBrk="0" hangingPunct="1">
        <a:spcBef>
          <a:spcPct val="20000"/>
        </a:spcBef>
        <a:buFont typeface="Arial" panose="020B0604020202020204" pitchFamily="34" charset="0"/>
        <a:buChar char="-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2" b="20232"/>
          <a:stretch/>
        </p:blipFill>
        <p:spPr>
          <a:xfrm>
            <a:off x="0" y="1"/>
            <a:ext cx="9143999" cy="5143499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844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50" y="1053254"/>
            <a:ext cx="3828417" cy="3059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 Industry safety 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264" y="3895389"/>
            <a:ext cx="2534840" cy="141376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Rob Sampson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263" y="4173505"/>
            <a:ext cx="4263307" cy="190948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Head of </a:t>
            </a:r>
            <a:r>
              <a:rPr lang="en-US" sz="1400" dirty="0" err="1" smtClean="0">
                <a:solidFill>
                  <a:schemeClr val="bg1"/>
                </a:solidFill>
              </a:rPr>
              <a:t>Westermost</a:t>
            </a:r>
            <a:r>
              <a:rPr lang="en-US" sz="1400" dirty="0" smtClean="0">
                <a:solidFill>
                  <a:schemeClr val="bg1"/>
                </a:solidFill>
              </a:rPr>
              <a:t> Rough </a:t>
            </a:r>
          </a:p>
          <a:p>
            <a:r>
              <a:rPr lang="en-US" sz="1400" dirty="0">
                <a:solidFill>
                  <a:schemeClr val="bg1"/>
                </a:solidFill>
              </a:rPr>
              <a:t>&amp;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Racebank</a:t>
            </a:r>
            <a:r>
              <a:rPr lang="en-US" sz="1400" dirty="0" smtClean="0">
                <a:solidFill>
                  <a:schemeClr val="bg1"/>
                </a:solidFill>
              </a:rPr>
              <a:t> Operations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371" y="323514"/>
            <a:ext cx="3826410" cy="61911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Site Safety </a:t>
            </a:r>
            <a:r>
              <a:rPr lang="en-US" dirty="0" err="1" smtClean="0">
                <a:solidFill>
                  <a:schemeClr val="bg1"/>
                </a:solidFill>
              </a:rPr>
              <a:t>CUlture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159650" y="1"/>
            <a:ext cx="0" cy="89018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" name="Billede 7" descr="DONG Energy hvid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00" y="4530281"/>
            <a:ext cx="1260000" cy="40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74" y="108563"/>
            <a:ext cx="1325826" cy="10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Safety Culture?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2215" y="877108"/>
            <a:ext cx="2866955" cy="198504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“Its where everybody looks after each other”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“Its where safety is part of how we work, not something someone else does”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“It’s the way we do things round here”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70" y="877108"/>
            <a:ext cx="5537107" cy="35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2084" y="983122"/>
            <a:ext cx="4209573" cy="3361500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 smtClean="0"/>
              <a:t>Behaviour - a culture where </a:t>
            </a:r>
            <a:r>
              <a:rPr lang="en-GB" sz="1900" u="sng" dirty="0" smtClean="0"/>
              <a:t>everyone</a:t>
            </a:r>
            <a:r>
              <a:rPr lang="en-GB" sz="1900" dirty="0" smtClean="0"/>
              <a:t>:</a:t>
            </a:r>
          </a:p>
          <a:p>
            <a:pPr marL="266700" indent="-266700" defTabSz="266700"/>
            <a:r>
              <a:rPr lang="en-GB" sz="1900" dirty="0" smtClean="0"/>
              <a:t>Takes personal responsibility for safety and safety improvement</a:t>
            </a:r>
          </a:p>
          <a:p>
            <a:pPr marL="266700" indent="-266700" defTabSz="266700"/>
            <a:r>
              <a:rPr lang="en-GB" sz="1900" dirty="0" smtClean="0"/>
              <a:t>Helps others to improve safety – </a:t>
            </a:r>
            <a:r>
              <a:rPr lang="en-GB" sz="1900" i="1" dirty="0" smtClean="0"/>
              <a:t>especially our contractors</a:t>
            </a:r>
          </a:p>
          <a:p>
            <a:pPr marL="266700" indent="-266700"/>
            <a:r>
              <a:rPr lang="en-GB" sz="1900" dirty="0" smtClean="0"/>
              <a:t>Do interventions – two ways. Open to new ideas.</a:t>
            </a:r>
          </a:p>
          <a:p>
            <a:pPr marL="266700" indent="-266700"/>
            <a:r>
              <a:rPr lang="en-GB" sz="1900" dirty="0" smtClean="0"/>
              <a:t>Understands that their behaviours make a difference for others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77" y="1315478"/>
            <a:ext cx="3377054" cy="27833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</p:spPr>
        <p:txBody>
          <a:bodyPr/>
          <a:lstStyle/>
          <a:p>
            <a:pPr algn="ctr"/>
            <a:r>
              <a:rPr lang="en-GB" dirty="0" smtClean="0"/>
              <a:t>How do we wish our culture/behaviour to be?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HSE </a:t>
            </a:r>
            <a:r>
              <a:rPr lang="en-GB" dirty="0" smtClean="0"/>
              <a:t>performance over time</a:t>
            </a:r>
            <a:endParaRPr lang="en-GB" dirty="0">
              <a:solidFill>
                <a:schemeClr val="tx1"/>
              </a:solidFill>
              <a:latin typeface="Futura Medium" pitchFamily="2" charset="0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3203" y="905402"/>
            <a:ext cx="6408098" cy="3254871"/>
          </a:xfrm>
          <a:prstGeom prst="rect">
            <a:avLst/>
          </a:prstGeom>
          <a:solidFill>
            <a:srgbClr val="87B2C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800">
                <a:solidFill>
                  <a:schemeClr val="tx1"/>
                </a:solidFill>
                <a:latin typeface="Futura Medium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utura Medium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endParaRPr lang="en-GB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722831" y="1615914"/>
            <a:ext cx="0" cy="893756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GB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110883" y="4339612"/>
            <a:ext cx="1554566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GB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97078" y="4173985"/>
            <a:ext cx="77604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Futura Medium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utura Medium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Time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16200000">
            <a:off x="-155626" y="3226395"/>
            <a:ext cx="17055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Futura Medium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Futura Medium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Futura Medium" pitchFamily="2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30000"/>
              </a:spcBef>
              <a:spcAft>
                <a:spcPts val="2300"/>
              </a:spcAft>
              <a:defRPr sz="2800">
                <a:solidFill>
                  <a:schemeClr val="tx1"/>
                </a:solidFill>
                <a:latin typeface="Futura Medium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Incident rate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323629" y="1167274"/>
            <a:ext cx="1938826" cy="1031599"/>
            <a:chOff x="899" y="704"/>
            <a:chExt cx="1549" cy="928"/>
          </a:xfrm>
        </p:grpSpPr>
        <p:sp>
          <p:nvSpPr>
            <p:cNvPr id="13" name="Arc 9"/>
            <p:cNvSpPr>
              <a:spLocks/>
            </p:cNvSpPr>
            <p:nvPr/>
          </p:nvSpPr>
          <p:spPr bwMode="auto">
            <a:xfrm flipH="1" flipV="1">
              <a:off x="899" y="770"/>
              <a:ext cx="1549" cy="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GB" dirty="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211" y="704"/>
              <a:ext cx="986" cy="44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solidFill>
                    <a:schemeClr val="tx1"/>
                  </a:solidFill>
                  <a:latin typeface="Futura Medium" pitchFamily="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</a:pPr>
              <a:r>
                <a:rPr lang="en-GB" alt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Technology</a:t>
              </a:r>
            </a:p>
            <a:p>
              <a:pPr eaLnBrk="1" hangingPunct="1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</a:pPr>
              <a:r>
                <a:rPr lang="en-GB" altLang="en-US" sz="12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and standards</a:t>
              </a:r>
              <a:endParaRPr lang="en-US" altLang="en-US" sz="1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116608" y="1702692"/>
            <a:ext cx="1940078" cy="1430676"/>
            <a:chOff x="2208" y="1159"/>
            <a:chExt cx="1550" cy="1287"/>
          </a:xfrm>
        </p:grpSpPr>
        <p:sp>
          <p:nvSpPr>
            <p:cNvPr id="16" name="Arc 12"/>
            <p:cNvSpPr>
              <a:spLocks/>
            </p:cNvSpPr>
            <p:nvPr/>
          </p:nvSpPr>
          <p:spPr bwMode="auto">
            <a:xfrm flipH="1" flipV="1">
              <a:off x="2208" y="1584"/>
              <a:ext cx="1550" cy="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GB" dirty="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466" y="1159"/>
              <a:ext cx="950" cy="66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defPPr lvl="0">
                <a:defRPr lang="da-DK"/>
              </a:defPPr>
              <a:lvl1pPr eaLnBrk="1" hangingPunct="1">
                <a:lnSpc>
                  <a:spcPct val="90000"/>
                </a:lnSpc>
                <a:spcBef>
                  <a:spcPct val="40000"/>
                </a:spcBef>
                <a:defRPr sz="1200" b="1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latin typeface="Futura Medium" pitchFamily="2" charset="0"/>
                </a:defRPr>
              </a:lvl2pPr>
              <a:lvl3pPr marL="1143000" indent="-228600">
                <a:defRPr sz="2800">
                  <a:latin typeface="Futura Medium" pitchFamily="2" charset="0"/>
                </a:defRPr>
              </a:lvl3pPr>
              <a:lvl4pPr marL="1600200" indent="-228600">
                <a:defRPr sz="2800">
                  <a:latin typeface="Futura Medium" pitchFamily="2" charset="0"/>
                </a:defRPr>
              </a:lvl4pPr>
              <a:lvl5pPr marL="2057400" indent="-228600">
                <a:defRPr sz="2800">
                  <a:latin typeface="Futura Medium" pitchFamily="2" charset="0"/>
                </a:defRPr>
              </a:lvl5pPr>
              <a:lvl6pPr marL="25146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latin typeface="Futura Medium" pitchFamily="2" charset="0"/>
                </a:defRPr>
              </a:lvl6pPr>
              <a:lvl7pPr marL="29718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latin typeface="Futura Medium" pitchFamily="2" charset="0"/>
                </a:defRPr>
              </a:lvl7pPr>
              <a:lvl8pPr marL="34290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latin typeface="Futura Medium" pitchFamily="2" charset="0"/>
                </a:defRPr>
              </a:lvl8pPr>
              <a:lvl9pPr marL="3886200" indent="-228600" algn="ctr" eaLnBrk="0" fontAlgn="base" hangingPunct="0">
                <a:lnSpc>
                  <a:spcPct val="120000"/>
                </a:lnSpc>
                <a:spcBef>
                  <a:spcPct val="30000"/>
                </a:spcBef>
                <a:spcAft>
                  <a:spcPts val="2300"/>
                </a:spcAft>
                <a:defRPr sz="2800">
                  <a:latin typeface="Futura Medium" pitchFamily="2" charset="0"/>
                </a:defRPr>
              </a:lvl9pPr>
            </a:lstStyle>
            <a:p>
              <a:r>
                <a:rPr lang="en-GB" altLang="en-US" dirty="0"/>
                <a:t>HSE</a:t>
              </a:r>
            </a:p>
            <a:p>
              <a:r>
                <a:rPr lang="en-GB" altLang="en-US" dirty="0"/>
                <a:t>Management</a:t>
              </a:r>
            </a:p>
            <a:p>
              <a:r>
                <a:rPr lang="en-GB" altLang="en-US" dirty="0" smtClean="0"/>
                <a:t>Systems (MS)</a:t>
              </a:r>
              <a:endParaRPr lang="en-US" altLang="en-US" dirty="0"/>
            </a:p>
          </p:txBody>
        </p:sp>
      </p:grp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042805" y="2169245"/>
            <a:ext cx="21755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3675" indent="-193675" algn="l">
              <a:lnSpc>
                <a:spcPct val="110000"/>
              </a:lnSpc>
              <a:spcAft>
                <a:spcPct val="0"/>
              </a:spcAft>
              <a:defRPr sz="2000">
                <a:solidFill>
                  <a:schemeClr val="tx1"/>
                </a:solidFill>
                <a:latin typeface="Futura Medium" pitchFamily="2" charset="0"/>
              </a:defRPr>
            </a:lvl1pPr>
            <a:lvl2pPr marL="382588" indent="-381000" algn="l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Futura Medium" pitchFamily="2" charset="0"/>
              </a:defRPr>
            </a:lvl2pPr>
            <a:lvl3pPr marL="746125" indent="-361950" algn="l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Futura Medium" pitchFamily="2" charset="0"/>
              </a:defRPr>
            </a:lvl3pPr>
            <a:lvl4pPr marL="1063625" indent="-315913" algn="l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i="1">
                <a:solidFill>
                  <a:schemeClr val="tx1"/>
                </a:solidFill>
                <a:latin typeface="Futura Medium" pitchFamily="2" charset="0"/>
              </a:defRPr>
            </a:lvl4pPr>
            <a:lvl5pPr marL="1382713" indent="-307975" algn="l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399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971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7543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2115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171450" indent="-171450" defTabSz="77925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Engineering improvements</a:t>
            </a:r>
          </a:p>
          <a:p>
            <a:pPr marL="171450" indent="-171450" defTabSz="77925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Hardware </a:t>
            </a:r>
            <a:r>
              <a:rPr lang="en-US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improvements</a:t>
            </a:r>
          </a:p>
          <a:p>
            <a:pPr marL="171450" indent="-171450" defTabSz="77925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Safety </a:t>
            </a: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emphasis</a:t>
            </a:r>
          </a:p>
          <a:p>
            <a:pPr marL="171450" indent="-171450" defTabSz="77925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</a:rPr>
              <a:t>Legislation</a:t>
            </a:r>
            <a:endParaRPr lang="en-US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4955266" y="1819311"/>
            <a:ext cx="2446608" cy="2157031"/>
            <a:chOff x="4955266" y="1819311"/>
            <a:chExt cx="2446608" cy="2157031"/>
          </a:xfrm>
        </p:grpSpPr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4955266" y="3018111"/>
              <a:ext cx="1938827" cy="958231"/>
              <a:chOff x="3456" y="2400"/>
              <a:chExt cx="1549" cy="862"/>
            </a:xfrm>
          </p:grpSpPr>
          <p:sp>
            <p:nvSpPr>
              <p:cNvPr id="19" name="Arc 15"/>
              <p:cNvSpPr>
                <a:spLocks/>
              </p:cNvSpPr>
              <p:nvPr/>
            </p:nvSpPr>
            <p:spPr bwMode="auto">
              <a:xfrm flipH="1" flipV="1">
                <a:off x="3456" y="2400"/>
                <a:ext cx="1549" cy="8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GB" dirty="0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4174" y="2426"/>
                <a:ext cx="699" cy="44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accent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defPPr lvl="0">
                  <a:defRPr lang="da-DK"/>
                </a:defPPr>
                <a:lvl1pPr eaLnBrk="1" hangingPunct="1">
                  <a:lnSpc>
                    <a:spcPct val="90000"/>
                  </a:lnSpc>
                  <a:spcBef>
                    <a:spcPct val="40000"/>
                  </a:spcBef>
                  <a:defRPr sz="1200" b="1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defRPr>
                </a:lvl1pPr>
                <a:lvl2pPr marL="742950" indent="-285750">
                  <a:defRPr sz="2800">
                    <a:latin typeface="Futura Medium" pitchFamily="2" charset="0"/>
                  </a:defRPr>
                </a:lvl2pPr>
                <a:lvl3pPr marL="1143000" indent="-228600">
                  <a:defRPr sz="2800">
                    <a:latin typeface="Futura Medium" pitchFamily="2" charset="0"/>
                  </a:defRPr>
                </a:lvl3pPr>
                <a:lvl4pPr marL="1600200" indent="-228600">
                  <a:defRPr sz="2800">
                    <a:latin typeface="Futura Medium" pitchFamily="2" charset="0"/>
                  </a:defRPr>
                </a:lvl4pPr>
                <a:lvl5pPr marL="2057400" indent="-228600">
                  <a:defRPr sz="2800">
                    <a:latin typeface="Futura Medium" pitchFamily="2" charset="0"/>
                  </a:defRPr>
                </a:lvl5pPr>
                <a:lvl6pPr marL="2514600" indent="-228600" algn="ctr" eaLnBrk="0" fontAlgn="base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ts val="2300"/>
                  </a:spcAft>
                  <a:defRPr sz="2800">
                    <a:latin typeface="Futura Medium" pitchFamily="2" charset="0"/>
                  </a:defRPr>
                </a:lvl6pPr>
                <a:lvl7pPr marL="2971800" indent="-228600" algn="ctr" eaLnBrk="0" fontAlgn="base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ts val="2300"/>
                  </a:spcAft>
                  <a:defRPr sz="2800">
                    <a:latin typeface="Futura Medium" pitchFamily="2" charset="0"/>
                  </a:defRPr>
                </a:lvl7pPr>
                <a:lvl8pPr marL="3429000" indent="-228600" algn="ctr" eaLnBrk="0" fontAlgn="base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ts val="2300"/>
                  </a:spcAft>
                  <a:defRPr sz="2800">
                    <a:latin typeface="Futura Medium" pitchFamily="2" charset="0"/>
                  </a:defRPr>
                </a:lvl8pPr>
                <a:lvl9pPr marL="3886200" indent="-228600" algn="ctr" eaLnBrk="0" fontAlgn="base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ts val="2300"/>
                  </a:spcAft>
                  <a:defRPr sz="2800">
                    <a:latin typeface="Futura Medium" pitchFamily="2" charset="0"/>
                  </a:defRPr>
                </a:lvl9pPr>
              </a:lstStyle>
              <a:p>
                <a:r>
                  <a:rPr lang="en-GB" altLang="en-US" dirty="0"/>
                  <a:t>Improved</a:t>
                </a:r>
              </a:p>
              <a:p>
                <a:r>
                  <a:rPr lang="en-GB" altLang="en-US" dirty="0"/>
                  <a:t>culture</a:t>
                </a:r>
                <a:endParaRPr lang="en-US" altLang="en-US" dirty="0"/>
              </a:p>
            </p:txBody>
          </p:sp>
        </p:grp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5028404" y="1819311"/>
              <a:ext cx="2373470" cy="127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 lvl="0">
                <a:defRPr lang="da-DK"/>
              </a:defPPr>
              <a:lvl1pPr marL="171450" indent="-171450" defTabSz="779252">
                <a:lnSpc>
                  <a:spcPct val="100000"/>
                </a:lnSpc>
                <a:buFont typeface="Arial" panose="020B0604020202020204" pitchFamily="34" charset="0"/>
                <a:buChar char="•"/>
                <a:defRPr sz="1000" b="1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</a:defRPr>
              </a:lvl1pPr>
              <a:lvl2pPr marL="382588" indent="-38100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latin typeface="Futura Medium" pitchFamily="2" charset="0"/>
                </a:defRPr>
              </a:lvl2pPr>
              <a:lvl3pPr marL="746125" indent="-361950">
                <a:spcBef>
                  <a:spcPct val="20000"/>
                </a:spcBef>
                <a:buClr>
                  <a:schemeClr val="tx1"/>
                </a:buClr>
                <a:buChar char="•"/>
                <a:defRPr>
                  <a:latin typeface="Futura Medium" pitchFamily="2" charset="0"/>
                </a:defRPr>
              </a:lvl3pPr>
              <a:lvl4pPr marL="1063625" indent="-315913">
                <a:spcBef>
                  <a:spcPct val="20000"/>
                </a:spcBef>
                <a:buClr>
                  <a:schemeClr val="tx1"/>
                </a:buClr>
                <a:buChar char="•"/>
                <a:defRPr i="1">
                  <a:latin typeface="Futura Medium" pitchFamily="2" charset="0"/>
                </a:defRPr>
              </a:lvl4pPr>
              <a:lvl5pPr marL="1382713" indent="-307975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¦"/>
                <a:defRPr b="1">
                  <a:latin typeface="Garamond" panose="02020404030301010803" pitchFamily="18" charset="0"/>
                </a:defRPr>
              </a:lvl5pPr>
              <a:lvl6pPr marL="1839913" indent="-3079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¦"/>
                <a:defRPr b="1">
                  <a:latin typeface="Garamond" panose="02020404030301010803" pitchFamily="18" charset="0"/>
                </a:defRPr>
              </a:lvl6pPr>
              <a:lvl7pPr marL="2297113" indent="-3079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¦"/>
                <a:defRPr b="1">
                  <a:latin typeface="Garamond" panose="02020404030301010803" pitchFamily="18" charset="0"/>
                </a:defRPr>
              </a:lvl7pPr>
              <a:lvl8pPr marL="2754313" indent="-3079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¦"/>
                <a:defRPr b="1">
                  <a:latin typeface="Garamond" panose="02020404030301010803" pitchFamily="18" charset="0"/>
                </a:defRPr>
              </a:lvl8pPr>
              <a:lvl9pPr marL="3211513" indent="-3079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¦"/>
                <a:defRPr b="1">
                  <a:latin typeface="Garamond" panose="02020404030301010803" pitchFamily="18" charset="0"/>
                </a:defRPr>
              </a:lvl9pPr>
            </a:lstStyle>
            <a:p>
              <a:r>
                <a:rPr lang="en-GB" altLang="en-US" sz="1100" dirty="0" smtClean="0"/>
                <a:t>Behaviour</a:t>
              </a:r>
              <a:endParaRPr lang="en-GB" altLang="en-US" sz="1100" dirty="0"/>
            </a:p>
            <a:p>
              <a:r>
                <a:rPr lang="en-GB" altLang="en-US" sz="1100" dirty="0"/>
                <a:t>Visible leadership / personal accountability</a:t>
              </a:r>
            </a:p>
            <a:p>
              <a:r>
                <a:rPr lang="en-GB" altLang="en-US" sz="1100" dirty="0" smtClean="0"/>
                <a:t>Shared </a:t>
              </a:r>
              <a:r>
                <a:rPr lang="en-GB" altLang="en-US" sz="1100" dirty="0"/>
                <a:t>purpose &amp; belief</a:t>
              </a:r>
            </a:p>
            <a:p>
              <a:r>
                <a:rPr lang="en-GB" altLang="en-US" sz="1100" dirty="0"/>
                <a:t>Aligned performance commitment &amp; external view</a:t>
              </a:r>
            </a:p>
            <a:p>
              <a:r>
                <a:rPr lang="en-GB" altLang="en-US" sz="1100" dirty="0"/>
                <a:t>HSE delivers business value</a:t>
              </a:r>
              <a:endParaRPr lang="en-US" altLang="en-US" sz="1100" dirty="0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519202" y="3125487"/>
            <a:ext cx="389978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 lvl="0">
              <a:defRPr lang="da-DK"/>
            </a:defPPr>
            <a:lvl1pPr marL="171450" indent="-171450" defTabSz="779252">
              <a:lnSpc>
                <a:spcPct val="100000"/>
              </a:lnSpc>
              <a:buFont typeface="Arial" panose="020B0604020202020204" pitchFamily="34" charset="0"/>
              <a:buChar char="•"/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defRPr>
            </a:lvl1pPr>
            <a:lvl2pPr marL="382588" indent="-381000">
              <a:spcBef>
                <a:spcPct val="20000"/>
              </a:spcBef>
              <a:buClr>
                <a:schemeClr val="tx1"/>
              </a:buClr>
              <a:buChar char="•"/>
              <a:defRPr>
                <a:latin typeface="Futura Medium" pitchFamily="2" charset="0"/>
              </a:defRPr>
            </a:lvl2pPr>
            <a:lvl3pPr marL="746125" indent="-361950">
              <a:spcBef>
                <a:spcPct val="20000"/>
              </a:spcBef>
              <a:buClr>
                <a:schemeClr val="tx1"/>
              </a:buClr>
              <a:buChar char="•"/>
              <a:defRPr>
                <a:latin typeface="Futura Medium" pitchFamily="2" charset="0"/>
              </a:defRPr>
            </a:lvl3pPr>
            <a:lvl4pPr marL="1063625" indent="-315913">
              <a:spcBef>
                <a:spcPct val="20000"/>
              </a:spcBef>
              <a:buClr>
                <a:schemeClr val="tx1"/>
              </a:buClr>
              <a:buChar char="•"/>
              <a:defRPr i="1">
                <a:latin typeface="Futura Medium" pitchFamily="2" charset="0"/>
              </a:defRPr>
            </a:lvl4pPr>
            <a:lvl5pPr marL="1382713" indent="-307975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latin typeface="Garamond" panose="02020404030301010803" pitchFamily="18" charset="0"/>
              </a:defRPr>
            </a:lvl5pPr>
            <a:lvl6pPr marL="18399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latin typeface="Garamond" panose="02020404030301010803" pitchFamily="18" charset="0"/>
              </a:defRPr>
            </a:lvl6pPr>
            <a:lvl7pPr marL="22971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latin typeface="Garamond" panose="02020404030301010803" pitchFamily="18" charset="0"/>
              </a:defRPr>
            </a:lvl7pPr>
            <a:lvl8pPr marL="27543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latin typeface="Garamond" panose="02020404030301010803" pitchFamily="18" charset="0"/>
              </a:defRPr>
            </a:lvl8pPr>
            <a:lvl9pPr marL="3211513" indent="-307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¦"/>
              <a:defRPr b="1">
                <a:latin typeface="Garamond" panose="02020404030301010803" pitchFamily="18" charset="0"/>
              </a:defRPr>
            </a:lvl9pPr>
          </a:lstStyle>
          <a:p>
            <a:r>
              <a:rPr lang="en-GB" altLang="en-US" sz="1100" dirty="0"/>
              <a:t>Integrated HSE-MS</a:t>
            </a:r>
          </a:p>
          <a:p>
            <a:r>
              <a:rPr lang="en-GB" altLang="en-US" sz="1100" dirty="0"/>
              <a:t>Reporting</a:t>
            </a:r>
          </a:p>
          <a:p>
            <a:r>
              <a:rPr lang="en-GB" altLang="en-US" sz="1100" dirty="0"/>
              <a:t>Assurance</a:t>
            </a:r>
          </a:p>
          <a:p>
            <a:r>
              <a:rPr lang="en-GB" altLang="en-US" sz="1100" dirty="0"/>
              <a:t>Competence</a:t>
            </a:r>
          </a:p>
          <a:p>
            <a:r>
              <a:rPr lang="en-GB" altLang="en-US" sz="1100" dirty="0"/>
              <a:t>Risk </a:t>
            </a:r>
            <a:r>
              <a:rPr lang="en-GB" altLang="en-US" sz="1100" dirty="0" smtClean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9481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2" descr="energy insitute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74" y="347812"/>
              <a:ext cx="3177866" cy="1627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97981">
              <a:off x="8362285" y="2787925"/>
              <a:ext cx="3242703" cy="3781985"/>
            </a:xfrm>
            <a:prstGeom prst="rect">
              <a:avLst/>
            </a:prstGeom>
          </p:spPr>
        </p:pic>
        <p:pic>
          <p:nvPicPr>
            <p:cNvPr id="4" name="Picture 6" descr="Billedresultat for discus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74" y="4582849"/>
              <a:ext cx="2937234" cy="220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190" y="462935"/>
            <a:ext cx="6243425" cy="29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62215" y="880532"/>
            <a:ext cx="8409251" cy="3699935"/>
            <a:chOff x="-15507" y="0"/>
            <a:chExt cx="9159506" cy="5237564"/>
          </a:xfrm>
        </p:grpSpPr>
        <p:pic>
          <p:nvPicPr>
            <p:cNvPr id="7" name="Picture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3999" cy="5143500"/>
            </a:xfrm>
            <a:prstGeom prst="rect">
              <a:avLst/>
            </a:prstGeom>
          </p:spPr>
        </p:pic>
        <p:sp>
          <p:nvSpPr>
            <p:cNvPr id="8" name="Curved Down Arrow 7"/>
            <p:cNvSpPr/>
            <p:nvPr/>
          </p:nvSpPr>
          <p:spPr>
            <a:xfrm rot="650782">
              <a:off x="3759665" y="587187"/>
              <a:ext cx="1934129" cy="67657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433756">
              <a:off x="1654166" y="324716"/>
              <a:ext cx="1164624" cy="46963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507" y="184244"/>
              <a:ext cx="2129043" cy="34447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7113" y="769500"/>
              <a:ext cx="2584392" cy="274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3846" y="1322967"/>
              <a:ext cx="1749842" cy="3725689"/>
            </a:xfrm>
            <a:prstGeom prst="rect">
              <a:avLst/>
            </a:prstGeom>
          </p:spPr>
        </p:pic>
        <p:sp>
          <p:nvSpPr>
            <p:cNvPr id="13" name="Curved Down Arrow 12"/>
            <p:cNvSpPr/>
            <p:nvPr/>
          </p:nvSpPr>
          <p:spPr>
            <a:xfrm rot="514227">
              <a:off x="5742156" y="1053532"/>
              <a:ext cx="1806754" cy="57511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2374" y="1571160"/>
              <a:ext cx="2222938" cy="36664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62216" y="3685101"/>
              <a:ext cx="387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Aft>
                  <a:spcPts val="600"/>
                </a:spcAft>
              </a:pPr>
              <a:r>
                <a:rPr lang="en-GB" i="1" dirty="0" smtClean="0">
                  <a:solidFill>
                    <a:schemeClr val="bg1"/>
                  </a:solidFill>
                </a:rPr>
                <a:t>Example: Competency/training – are workers interested?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5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78" y="816292"/>
            <a:ext cx="4066384" cy="3901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91" y="816292"/>
            <a:ext cx="4590686" cy="3426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0914" y="156097"/>
            <a:ext cx="8367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A collaborative approach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7781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2084" y="983122"/>
            <a:ext cx="4209573" cy="3361500"/>
          </a:xfrm>
        </p:spPr>
        <p:txBody>
          <a:bodyPr/>
          <a:lstStyle/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Take </a:t>
            </a:r>
            <a:r>
              <a:rPr lang="en-GB" sz="1800" dirty="0" smtClean="0"/>
              <a:t>responsibility</a:t>
            </a:r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Be a role </a:t>
            </a:r>
            <a:r>
              <a:rPr lang="en-GB" sz="1800" dirty="0"/>
              <a:t>model</a:t>
            </a:r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Be </a:t>
            </a:r>
            <a:r>
              <a:rPr lang="en-GB" sz="1800" dirty="0" err="1"/>
              <a:t>v</a:t>
            </a:r>
            <a:r>
              <a:rPr lang="en-GB" sz="1800" dirty="0" err="1" smtClean="0"/>
              <a:t>isibile</a:t>
            </a:r>
            <a:r>
              <a:rPr lang="en-GB" sz="1800" dirty="0" smtClean="0"/>
              <a:t> &amp; authentic</a:t>
            </a:r>
            <a:endParaRPr lang="en-GB" sz="1800" dirty="0"/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Engage with the team</a:t>
            </a:r>
            <a:endParaRPr lang="en-GB" sz="1800" dirty="0"/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Make time for safety</a:t>
            </a:r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Build &amp; maintain trust</a:t>
            </a:r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Ensure actions are closed down and if they aren’t, identify why not</a:t>
            </a:r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Get to know your team</a:t>
            </a:r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F80455-B95E-4563-BCE1-6E41F1EBC0F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77" y="1315478"/>
            <a:ext cx="3377054" cy="27833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2215" y="253800"/>
            <a:ext cx="8404062" cy="515700"/>
          </a:xfrm>
        </p:spPr>
        <p:txBody>
          <a:bodyPr/>
          <a:lstStyle/>
          <a:p>
            <a:pPr algn="ctr" fontAlgn="auto">
              <a:spcAft>
                <a:spcPts val="600"/>
              </a:spcAft>
            </a:pPr>
            <a:r>
              <a:rPr lang="en-GB" sz="2000" dirty="0" smtClean="0"/>
              <a:t>Management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24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24&quot;&gt;&lt;elem m_fUsage=&quot;3.95863944825409630000E+000&quot;&gt;&lt;m_msothmcolidx val=&quot;0&quot;/&gt;&lt;m_rgb r=&quot;4a&quot; g=&quot;4c&quot; b=&quot;46&quot;/&gt;&lt;m_ppcolschidx tagver0=&quot;23004&quot; tagname0=&quot;m_ppcolschidxUNRECOGNIZED&quot; val=&quot;0&quot;/&gt;&lt;m_nBrightness val=&quot;0&quot;/&gt;&lt;/elem&gt;&lt;elem m_fUsage=&quot;2.41648773972507950000E+000&quot;&gt;&lt;m_msothmcolidx val=&quot;0&quot;/&gt;&lt;m_rgb r=&quot;c4&quot; g=&quot;d3&quot; b=&quot;e2&quot;/&gt;&lt;m_ppcolschidx tagver0=&quot;23004&quot; tagname0=&quot;m_ppcolschidxUNRECOGNIZED&quot; val=&quot;0&quot;/&gt;&lt;m_nBrightness val=&quot;0&quot;/&gt;&lt;/elem&gt;&lt;elem m_fUsage=&quot;2.00158286080943480000E+000&quot;&gt;&lt;m_msothmcolidx val=&quot;0&quot;/&gt;&lt;m_rgb r=&quot;93&quot; g=&quot;96&quot; b=&quot;7f&quot;/&gt;&lt;m_ppcolschidx tagver0=&quot;23004&quot; tagname0=&quot;m_ppcolschidxUNRECOGNIZED&quot; val=&quot;0&quot;/&gt;&lt;m_nBrightness val=&quot;0&quot;/&gt;&lt;/elem&gt;&lt;elem m_fUsage=&quot;1.03343990873886750000E+000&quot;&gt;&lt;m_msothmcolidx val=&quot;0&quot;/&gt;&lt;m_rgb r=&quot;18&quot; g=&quot;3a&quot; b=&quot;5c&quot;/&gt;&lt;m_ppcolschidx tagver0=&quot;23004&quot; tagname0=&quot;m_ppcolschidxUNRECOGNIZED&quot; val=&quot;0&quot;/&gt;&lt;m_nBrightness val=&quot;0&quot;/&gt;&lt;/elem&gt;&lt;elem m_fUsage=&quot;4.93839383473910150000E-001&quot;&gt;&lt;m_msothmcolidx val=&quot;0&quot;/&gt;&lt;m_rgb r=&quot;bf&quot; g=&quot;c1&quot; b=&quot;b4&quot;/&gt;&lt;m_ppcolschidx tagver0=&quot;23004&quot; tagname0=&quot;m_ppcolschidxUNRECOGNIZED&quot; val=&quot;0&quot;/&gt;&lt;m_nBrightness val=&quot;0&quot;/&gt;&lt;/elem&gt;&lt;elem m_fUsage=&quot;3.43368382029251570000E-002&quot;&gt;&lt;m_msothmcolidx val=&quot;0&quot;/&gt;&lt;m_rgb r=&quot;e9&quot; g=&quot;ea&quot; b=&quot;e6&quot;/&gt;&lt;m_ppcolschidx tagver0=&quot;23004&quot; tagname0=&quot;m_ppcolschidxUNRECOGNIZED&quot; val=&quot;0&quot;/&gt;&lt;m_nBrightness val=&quot;0&quot;/&gt;&lt;/elem&gt;&lt;elem m_fUsage=&quot;3.09031543826326430000E-002&quot;&gt;&lt;m_msothmcolidx val=&quot;0&quot;/&gt;&lt;m_rgb r=&quot;f0&quot; g=&quot;f7&quot; b=&quot;f9&quot;/&gt;&lt;m_ppcolschidx tagver0=&quot;23004&quot; tagname0=&quot;m_ppcolschidxUNRECOGNIZED&quot; val=&quot;0&quot;/&gt;&lt;m_nBrightness val=&quot;0&quot;/&gt;&lt;/elem&gt;&lt;elem m_fUsage=&quot;6.40548586304620120000E-003&quot;&gt;&lt;m_msothmcolidx val=&quot;0&quot;/&gt;&lt;m_rgb r=&quot;9c&quot; g=&quot;ca&quot; b=&quot;d8&quot;/&gt;&lt;m_ppcolschidx tagver0=&quot;23004&quot; tagname0=&quot;m_ppcolschidxUNRECOGNIZED&quot; val=&quot;0&quot;/&gt;&lt;m_nBrightness val=&quot;0&quot;/&gt;&lt;/elem&gt;&lt;elem m_fUsage=&quot;3.64428913891796540000E-003&quot;&gt;&lt;m_msothmcolidx val=&quot;0&quot;/&gt;&lt;m_rgb r=&quot;b4&quot; g=&quot;d7&quot; b=&quot;e1&quot;/&gt;&lt;m_ppcolschidx tagver0=&quot;23004&quot; tagname0=&quot;m_ppcolschidxUNRECOGNIZED&quot; val=&quot;0&quot;/&gt;&lt;m_nBrightness val=&quot;0&quot;/&gt;&lt;/elem&gt;&lt;elem m_fUsage=&quot;3.38139191352273020000E-003&quot;&gt;&lt;m_msothmcolidx val=&quot;0&quot;/&gt;&lt;m_rgb r=&quot;6b&quot; g=&quot;90&quot; b=&quot;b6&quot;/&gt;&lt;m_ppcolschidx tagver0=&quot;23004&quot; tagname0=&quot;m_ppcolschidxUNRECOGNIZED&quot; val=&quot;0&quot;/&gt;&lt;m_nBrightness val=&quot;0&quot;/&gt;&lt;/elem&gt;&lt;elem m_fUsage=&quot;2.85618256673318090000E-003&quot;&gt;&lt;m_msothmcolidx val=&quot;0&quot;/&gt;&lt;m_rgb r=&quot;6c&quot; g=&quot;b0&quot; b=&quot;d8&quot;/&gt;&lt;m_ppcolschidx tagver0=&quot;23004&quot; tagname0=&quot;m_ppcolschidxUNRECOGNIZED&quot; val=&quot;0&quot;/&gt;&lt;m_nBrightness val=&quot;0&quot;/&gt;&lt;/elem&gt;&lt;elem m_fUsage=&quot;2.73892744995341170000E-003&quot;&gt;&lt;m_msothmcolidx val=&quot;0&quot;/&gt;&lt;m_rgb r=&quot;8c&quot; g=&quot;b4&quot; b=&quot;1d&quot;/&gt;&lt;m_ppcolschidx tagver0=&quot;23004&quot; tagname0=&quot;m_ppcolschidxUNRECOGNIZED&quot; val=&quot;0&quot;/&gt;&lt;m_nBrightness val=&quot;0&quot;/&gt;&lt;/elem&gt;&lt;elem m_fUsage=&quot;2.57056431005986280000E-003&quot;&gt;&lt;m_msothmcolidx val=&quot;0&quot;/&gt;&lt;m_rgb r=&quot;3a&quot; g=&quot;7d&quot; b=&quot;91&quot;/&gt;&lt;m_ppcolschidx tagver0=&quot;23004&quot; tagname0=&quot;m_ppcolschidxUNRECOGNIZED&quot; val=&quot;0&quot;/&gt;&lt;m_nBrightness val=&quot;0&quot;/&gt;&lt;/elem&gt;&lt;elem m_fUsage=&quot;2.31361205736838740000E-003&quot;&gt;&lt;m_msothmcolidx val=&quot;0&quot;/&gt;&lt;m_rgb r=&quot;f&quot; g=&quot;4b&quot; b=&quot;5f&quot;/&gt;&lt;m_ppcolschidx tagver0=&quot;23004&quot; tagname0=&quot;m_ppcolschidxUNRECOGNIZED&quot; val=&quot;0&quot;/&gt;&lt;m_nBrightness val=&quot;0&quot;/&gt;&lt;/elem&gt;&lt;elem m_fUsage=&quot;1.45874224981556650000E-003&quot;&gt;&lt;m_msothmcolidx val=&quot;0&quot;/&gt;&lt;m_rgb r=&quot;d2&quot; g=&quot;e7&quot; b=&quot;ed&quot;/&gt;&lt;m_ppcolschidx tagver0=&quot;23004&quot; tagname0=&quot;m_ppcolschidxUNRECOGNIZED&quot; val=&quot;0&quot;/&gt;&lt;m_nBrightness val=&quot;0&quot;/&gt;&lt;/elem&gt;&lt;elem m_fUsage=&quot;1.41467478182107630000E-003&quot;&gt;&lt;m_msothmcolidx val=&quot;0&quot;/&gt;&lt;m_rgb r=&quot;6c&quot; g=&quot;b0&quot; b=&quot;c4&quot;/&gt;&lt;m_ppcolschidx tagver0=&quot;23004&quot; tagname0=&quot;m_ppcolschidxUNRECOGNIZED&quot; val=&quot;0&quot;/&gt;&lt;m_nBrightness val=&quot;0&quot;/&gt;&lt;/elem&gt;&lt;elem m_fUsage=&quot;1.31002050863762210000E-003&quot;&gt;&lt;m_msothmcolidx val=&quot;0&quot;/&gt;&lt;m_rgb r=&quot;d2&quot; g=&quot;d5&quot; b=&quot;ed&quot;/&gt;&lt;m_ppcolschidx tagver0=&quot;23004&quot; tagname0=&quot;m_ppcolschidxUNRECOGNIZED&quot; val=&quot;0&quot;/&gt;&lt;m_nBrightness val=&quot;0&quot;/&gt;&lt;/elem&gt;&lt;elem m_fUsage=&quot;1.06111661199647390000E-003&quot;&gt;&lt;m_msothmcolidx val=&quot;0&quot;/&gt;&lt;m_rgb r=&quot;b4&quot; g=&quot;d7&quot; b=&quot;19&quot;/&gt;&lt;m_ppcolschidx tagver0=&quot;23004&quot; tagname0=&quot;m_ppcolschidxUNRECOGNIZED&quot; val=&quot;0&quot;/&gt;&lt;m_nBrightness val=&quot;0&quot;/&gt;&lt;/elem&gt;&lt;elem m_fUsage=&quot;8.25591373342035650000E-004&quot;&gt;&lt;m_msothmcolidx val=&quot;0&quot;/&gt;&lt;m_rgb r=&quot;52&quot; g=&quot;a3&quot; b=&quot;ba&quot;/&gt;&lt;m_ppcolschidx tagver0=&quot;23004&quot; tagname0=&quot;m_ppcolschidxUNRECOGNIZED&quot; val=&quot;0&quot;/&gt;&lt;m_nBrightness val=&quot;0&quot;/&gt;&lt;/elem&gt;&lt;elem m_fUsage=&quot;2.77390501186752770000E-004&quot;&gt;&lt;m_msothmcolidx val=&quot;0&quot;/&gt;&lt;m_rgb r=&quot;74&quot; g=&quot;b4&quot; b=&quot;c7&quot;/&gt;&lt;m_ppcolschidx tagver0=&quot;23004&quot; tagname0=&quot;m_ppcolschidxUNRECOGNIZED&quot; val=&quot;0&quot;/&gt;&lt;m_nBrightness val=&quot;0&quot;/&gt;&lt;/elem&gt;&lt;elem m_fUsage=&quot;2.52736729752820230000E-004&quot;&gt;&lt;m_msothmcolidx val=&quot;0&quot;/&gt;&lt;m_rgb r=&quot;3f&quot; g=&quot;86&quot; b=&quot;9a&quot;/&gt;&lt;m_ppcolschidx tagver0=&quot;23004&quot; tagname0=&quot;m_ppcolschidxUNRECOGNIZED&quot; val=&quot;0&quot;/&gt;&lt;m_nBrightness val=&quot;0&quot;/&gt;&lt;/elem&gt;&lt;elem m_fUsage=&quot;1.09292680298895930000E-004&quot;&gt;&lt;m_msothmcolidx val=&quot;0&quot;/&gt;&lt;m_rgb r=&quot;35&quot; g=&quot;72&quot; b=&quot;84&quot;/&gt;&lt;m_ppcolschidx tagver0=&quot;23004&quot; tagname0=&quot;m_ppcolschidxUNRECOGNIZED&quot; val=&quot;0&quot;/&gt;&lt;m_nBrightness val=&quot;0&quot;/&gt;&lt;/elem&gt;&lt;elem m_fUsage=&quot;9.22719639801246580000E-005&quot;&gt;&lt;m_msothmcolidx val=&quot;0&quot;/&gt;&lt;m_rgb r=&quot;42&quot; g=&quot;8f&quot; b=&quot;a6&quot;/&gt;&lt;m_ppcolschidx tagver0=&quot;23004&quot; tagname0=&quot;m_ppcolschidxUNRECOGNIZED&quot; val=&quot;0&quot;/&gt;&lt;m_nBrightness val=&quot;0&quot;/&gt;&lt;/elem&gt;&lt;elem m_fUsage=&quot;2.56283152765449960000E-005&quot;&gt;&lt;m_msothmcolidx val=&quot;0&quot;/&gt;&lt;m_rgb r=&quot;46&quot; g=&quot;97&quot; b=&quot;ae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ProgramData\SkabelonDesign\SDIS\Shared\Images\Wind turbines\Anholt_BEZ_9983_1600px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N0dkMl4EWCBhont5.E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heme/theme1.xml><?xml version="1.0" encoding="utf-8"?>
<a:theme xmlns:a="http://schemas.openxmlformats.org/drawingml/2006/main" name="DONG Energy Template A4">
  <a:themeElements>
    <a:clrScheme name="DONG Energy">
      <a:dk1>
        <a:sysClr val="windowText" lastClr="000000"/>
      </a:dk1>
      <a:lt1>
        <a:sysClr val="window" lastClr="FFFFFF"/>
      </a:lt1>
      <a:dk2>
        <a:srgbClr val="D4D47E"/>
      </a:dk2>
      <a:lt2>
        <a:srgbClr val="646B00"/>
      </a:lt2>
      <a:accent1>
        <a:srgbClr val="183A5C"/>
      </a:accent1>
      <a:accent2>
        <a:srgbClr val="6B90B6"/>
      </a:accent2>
      <a:accent3>
        <a:srgbClr val="C4D3E2"/>
      </a:accent3>
      <a:accent4>
        <a:srgbClr val="4A4C46"/>
      </a:accent4>
      <a:accent5>
        <a:srgbClr val="939680"/>
      </a:accent5>
      <a:accent6>
        <a:srgbClr val="BFC1B4"/>
      </a:accent6>
      <a:hlink>
        <a:srgbClr val="A05D15"/>
      </a:hlink>
      <a:folHlink>
        <a:srgbClr val="E8AF7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72000" tIns="36000" rIns="72000" bIns="36000" rtlCol="0" anchor="t"/>
      <a:lstStyle>
        <a:defPPr>
          <a:spcAft>
            <a:spcPts val="300"/>
          </a:spcAft>
          <a:defRPr sz="1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fontAlgn="auto">
          <a:spcAft>
            <a:spcPts val="600"/>
          </a:spcAft>
          <a:defRPr sz="1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m" id="{43B171FB-207F-467E-B5B7-77FBE4714A5B}" vid="{47D1340C-945D-469A-AFE6-92A8D99B01D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433</Words>
  <Application>Microsoft Office PowerPoint</Application>
  <PresentationFormat>On-screen Show (16:9)</PresentationFormat>
  <Paragraphs>77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Courier New</vt:lpstr>
      <vt:lpstr>Futura Medium</vt:lpstr>
      <vt:lpstr>Times New Roman</vt:lpstr>
      <vt:lpstr>Wingdings</vt:lpstr>
      <vt:lpstr>DONG Energy Template A4</vt:lpstr>
      <vt:lpstr>think-cell Slide</vt:lpstr>
      <vt:lpstr>Site Safety CUlture</vt:lpstr>
      <vt:lpstr>What is Safety Culture?</vt:lpstr>
      <vt:lpstr>How do we wish our culture/behaviour to be?</vt:lpstr>
      <vt:lpstr>HSE performance over time</vt:lpstr>
      <vt:lpstr>PowerPoint Presentation</vt:lpstr>
      <vt:lpstr>PowerPoint Presentation</vt:lpstr>
      <vt:lpstr>PowerPoint Presentation</vt:lpstr>
      <vt:lpstr>Management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2016-02-10T08:13:24Z</dcterms:created>
  <dcterms:modified xsi:type="dcterms:W3CDTF">2016-09-26T16:53:38Z</dcterms:modified>
</cp:coreProperties>
</file>