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51" r:id="rId1"/>
  </p:sldMasterIdLst>
  <p:notesMasterIdLst>
    <p:notesMasterId r:id="rId9"/>
  </p:notesMasterIdLst>
  <p:sldIdLst>
    <p:sldId id="264" r:id="rId2"/>
    <p:sldId id="273" r:id="rId3"/>
    <p:sldId id="266" r:id="rId4"/>
    <p:sldId id="272" r:id="rId5"/>
    <p:sldId id="274" r:id="rId6"/>
    <p:sldId id="267" r:id="rId7"/>
    <p:sldId id="275" r:id="rId8"/>
  </p:sldIdLst>
  <p:sldSz cx="9144000" cy="6858000" type="screen4x3"/>
  <p:notesSz cx="6797675" cy="9926638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17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17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17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17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17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7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17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17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17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5DBBD"/>
    <a:srgbClr val="DEDEDE"/>
    <a:srgbClr val="006666"/>
    <a:srgbClr val="006600"/>
    <a:srgbClr val="333333"/>
    <a:srgbClr val="333399"/>
    <a:srgbClr val="6600CC"/>
    <a:srgbClr val="006699"/>
    <a:srgbClr val="003399"/>
    <a:srgbClr val="005DA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538" autoAdjust="0"/>
    <p:restoredTop sz="60394" autoAdjust="0"/>
  </p:normalViewPr>
  <p:slideViewPr>
    <p:cSldViewPr showGuides="1">
      <p:cViewPr>
        <p:scale>
          <a:sx n="75" d="100"/>
          <a:sy n="75" d="100"/>
        </p:scale>
        <p:origin x="-2676" y="-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1FB3546-B7B2-4BAD-A67D-10F9729784DB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3C3356F5-42BC-46C2-BA3A-0A72C99499FB}">
      <dgm:prSet phldrT="[Text]" custT="1"/>
      <dgm:spPr/>
      <dgm:t>
        <a:bodyPr/>
        <a:lstStyle/>
        <a:p>
          <a:r>
            <a:rPr lang="en-GB" sz="1800" dirty="0" smtClean="0">
              <a:latin typeface="Calibri" panose="020F0502020204030204" pitchFamily="34" charset="0"/>
            </a:rPr>
            <a:t>- Common vision</a:t>
          </a:r>
        </a:p>
        <a:p>
          <a:r>
            <a:rPr lang="en-GB" sz="1800" dirty="0" smtClean="0">
              <a:latin typeface="Calibri" panose="020F0502020204030204" pitchFamily="34" charset="0"/>
            </a:rPr>
            <a:t>- Progress tracking</a:t>
          </a:r>
        </a:p>
        <a:p>
          <a:r>
            <a:rPr lang="en-GB" sz="1800" dirty="0" smtClean="0">
              <a:latin typeface="Calibri" panose="020F0502020204030204" pitchFamily="34" charset="0"/>
            </a:rPr>
            <a:t>- IEM</a:t>
          </a:r>
          <a:endParaRPr lang="en-GB" sz="1800" dirty="0">
            <a:latin typeface="Calibri" panose="020F0502020204030204" pitchFamily="34" charset="0"/>
          </a:endParaRPr>
        </a:p>
      </dgm:t>
    </dgm:pt>
    <dgm:pt modelId="{7987F93A-791C-427A-A29F-31DC56311E14}" type="parTrans" cxnId="{01A42C97-B9D2-43AD-9A32-52F5ACDE12BF}">
      <dgm:prSet/>
      <dgm:spPr/>
      <dgm:t>
        <a:bodyPr/>
        <a:lstStyle/>
        <a:p>
          <a:endParaRPr lang="en-GB"/>
        </a:p>
      </dgm:t>
    </dgm:pt>
    <dgm:pt modelId="{56788C07-00E5-4925-93BE-4CAC4B5A5CF0}" type="sibTrans" cxnId="{01A42C97-B9D2-43AD-9A32-52F5ACDE12BF}">
      <dgm:prSet/>
      <dgm:spPr/>
      <dgm:t>
        <a:bodyPr/>
        <a:lstStyle/>
        <a:p>
          <a:endParaRPr lang="en-GB"/>
        </a:p>
      </dgm:t>
    </dgm:pt>
    <dgm:pt modelId="{E4D4B859-42E1-4EC2-95A0-0A2E74B76292}">
      <dgm:prSet phldrT="[Text]" custT="1"/>
      <dgm:spPr>
        <a:solidFill>
          <a:schemeClr val="accent5"/>
        </a:solidFill>
      </dgm:spPr>
      <dgm:t>
        <a:bodyPr/>
        <a:lstStyle/>
        <a:p>
          <a:pPr>
            <a:lnSpc>
              <a:spcPct val="100000"/>
            </a:lnSpc>
          </a:pPr>
          <a:endParaRPr lang="en-GB" sz="1600" b="0" dirty="0" smtClean="0">
            <a:solidFill>
              <a:schemeClr val="tx1"/>
            </a:solidFill>
            <a:latin typeface="Calibri" panose="020F0502020204030204" pitchFamily="34" charset="0"/>
          </a:endParaRPr>
        </a:p>
        <a:p>
          <a:pPr>
            <a:lnSpc>
              <a:spcPct val="100000"/>
            </a:lnSpc>
          </a:pPr>
          <a:r>
            <a:rPr lang="en-GB" sz="1600" b="0" dirty="0" smtClean="0">
              <a:solidFill>
                <a:schemeClr val="tx1"/>
              </a:solidFill>
              <a:latin typeface="Calibri" panose="020F0502020204030204" pitchFamily="34" charset="0"/>
            </a:rPr>
            <a:t>- Cost optimisation</a:t>
          </a:r>
        </a:p>
        <a:p>
          <a:pPr>
            <a:lnSpc>
              <a:spcPct val="100000"/>
            </a:lnSpc>
          </a:pPr>
          <a:r>
            <a:rPr lang="en-GB" sz="1600" b="0" dirty="0" smtClean="0">
              <a:solidFill>
                <a:schemeClr val="tx1"/>
              </a:solidFill>
              <a:latin typeface="Calibri" panose="020F0502020204030204" pitchFamily="34" charset="0"/>
            </a:rPr>
            <a:t>- Renewables integration</a:t>
          </a:r>
        </a:p>
        <a:p>
          <a:pPr>
            <a:lnSpc>
              <a:spcPct val="100000"/>
            </a:lnSpc>
          </a:pPr>
          <a:r>
            <a:rPr lang="en-GB" sz="1600" b="0" dirty="0" smtClean="0">
              <a:solidFill>
                <a:schemeClr val="tx1"/>
              </a:solidFill>
              <a:latin typeface="Calibri" panose="020F0502020204030204" pitchFamily="34" charset="0"/>
            </a:rPr>
            <a:t>- Trust building</a:t>
          </a:r>
        </a:p>
        <a:p>
          <a:pPr>
            <a:lnSpc>
              <a:spcPct val="90000"/>
            </a:lnSpc>
          </a:pPr>
          <a:endParaRPr lang="en-GB" sz="2700" b="0" dirty="0">
            <a:solidFill>
              <a:schemeClr val="tx1"/>
            </a:solidFill>
            <a:latin typeface="Calibri" panose="020F0502020204030204" pitchFamily="34" charset="0"/>
          </a:endParaRPr>
        </a:p>
      </dgm:t>
    </dgm:pt>
    <dgm:pt modelId="{3F8AF8E7-C3B7-467E-BD45-2ECB48BAA2EF}" type="parTrans" cxnId="{24667C05-2555-444E-A077-22E3E8B32B95}">
      <dgm:prSet/>
      <dgm:spPr/>
      <dgm:t>
        <a:bodyPr/>
        <a:lstStyle/>
        <a:p>
          <a:endParaRPr lang="en-GB"/>
        </a:p>
      </dgm:t>
    </dgm:pt>
    <dgm:pt modelId="{A7DD9DDD-9373-4E42-A53A-5E762F0F0F75}" type="sibTrans" cxnId="{24667C05-2555-444E-A077-22E3E8B32B95}">
      <dgm:prSet/>
      <dgm:spPr/>
      <dgm:t>
        <a:bodyPr/>
        <a:lstStyle/>
        <a:p>
          <a:endParaRPr lang="en-GB"/>
        </a:p>
      </dgm:t>
    </dgm:pt>
    <dgm:pt modelId="{1A123FD2-4BDE-4142-B162-638B51472819}">
      <dgm:prSet phldrT="[Text]" custT="1"/>
      <dgm:spPr>
        <a:solidFill>
          <a:schemeClr val="accent5">
            <a:lumMod val="40000"/>
            <a:lumOff val="60000"/>
          </a:schemeClr>
        </a:solidFill>
      </dgm:spPr>
      <dgm:t>
        <a:bodyPr/>
        <a:lstStyle/>
        <a:p>
          <a:r>
            <a:rPr lang="en-GB" sz="1800" dirty="0" smtClean="0">
              <a:solidFill>
                <a:schemeClr val="tx1"/>
              </a:solidFill>
              <a:latin typeface="Calibri" panose="020F0502020204030204" pitchFamily="34" charset="0"/>
            </a:rPr>
            <a:t>- National specificities</a:t>
          </a:r>
          <a:endParaRPr lang="en-GB" sz="1800" dirty="0">
            <a:solidFill>
              <a:schemeClr val="tx1"/>
            </a:solidFill>
            <a:latin typeface="Calibri" panose="020F0502020204030204" pitchFamily="34" charset="0"/>
          </a:endParaRPr>
        </a:p>
      </dgm:t>
    </dgm:pt>
    <dgm:pt modelId="{046C4025-B217-4885-BF90-3E2CF0D5970A}" type="parTrans" cxnId="{B933D263-B935-4D50-81DE-D89F0099BA7D}">
      <dgm:prSet/>
      <dgm:spPr/>
      <dgm:t>
        <a:bodyPr/>
        <a:lstStyle/>
        <a:p>
          <a:endParaRPr lang="en-GB"/>
        </a:p>
      </dgm:t>
    </dgm:pt>
    <dgm:pt modelId="{02EDF967-7409-42D9-957E-45E40A44F905}" type="sibTrans" cxnId="{B933D263-B935-4D50-81DE-D89F0099BA7D}">
      <dgm:prSet/>
      <dgm:spPr/>
      <dgm:t>
        <a:bodyPr/>
        <a:lstStyle/>
        <a:p>
          <a:endParaRPr lang="en-GB"/>
        </a:p>
      </dgm:t>
    </dgm:pt>
    <dgm:pt modelId="{AAED62F0-9455-4255-810A-9651FC1C71D6}" type="pres">
      <dgm:prSet presAssocID="{91FB3546-B7B2-4BAD-A67D-10F9729784DB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GB"/>
        </a:p>
      </dgm:t>
    </dgm:pt>
    <dgm:pt modelId="{C3D9D812-8A50-429B-9D45-014FC62ADC28}" type="pres">
      <dgm:prSet presAssocID="{3C3356F5-42BC-46C2-BA3A-0A72C99499FB}" presName="parentLin" presStyleCnt="0"/>
      <dgm:spPr/>
    </dgm:pt>
    <dgm:pt modelId="{0E2553CB-9061-4F77-96D6-28C3AC40A1F1}" type="pres">
      <dgm:prSet presAssocID="{3C3356F5-42BC-46C2-BA3A-0A72C99499FB}" presName="parentLeftMargin" presStyleLbl="node1" presStyleIdx="0" presStyleCnt="3"/>
      <dgm:spPr/>
      <dgm:t>
        <a:bodyPr/>
        <a:lstStyle/>
        <a:p>
          <a:endParaRPr lang="en-GB"/>
        </a:p>
      </dgm:t>
    </dgm:pt>
    <dgm:pt modelId="{DB1FB81C-E8B1-4B62-8C79-4B14BABCE914}" type="pres">
      <dgm:prSet presAssocID="{3C3356F5-42BC-46C2-BA3A-0A72C99499FB}" presName="parentText" presStyleLbl="node1" presStyleIdx="0" presStyleCnt="3" custScaleY="170853">
        <dgm:presLayoutVars>
          <dgm:chMax val="0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FA1C604C-2569-4B52-A3A9-02744CF8B058}" type="pres">
      <dgm:prSet presAssocID="{3C3356F5-42BC-46C2-BA3A-0A72C99499FB}" presName="negativeSpace" presStyleCnt="0"/>
      <dgm:spPr/>
    </dgm:pt>
    <dgm:pt modelId="{5CFB363C-C4DB-4C4D-A093-7EB3B32B5211}" type="pres">
      <dgm:prSet presAssocID="{3C3356F5-42BC-46C2-BA3A-0A72C99499FB}" presName="childText" presStyleLbl="conFgAcc1" presStyleIdx="0" presStyleCnt="3">
        <dgm:presLayoutVars>
          <dgm:bulletEnabled val="1"/>
        </dgm:presLayoutVars>
      </dgm:prSet>
      <dgm:spPr/>
    </dgm:pt>
    <dgm:pt modelId="{491DBD39-774B-4522-A157-92A775018537}" type="pres">
      <dgm:prSet presAssocID="{56788C07-00E5-4925-93BE-4CAC4B5A5CF0}" presName="spaceBetweenRectangles" presStyleCnt="0"/>
      <dgm:spPr/>
    </dgm:pt>
    <dgm:pt modelId="{FAAA4333-98D6-4AD2-8013-B42D3AD6931C}" type="pres">
      <dgm:prSet presAssocID="{E4D4B859-42E1-4EC2-95A0-0A2E74B76292}" presName="parentLin" presStyleCnt="0"/>
      <dgm:spPr/>
    </dgm:pt>
    <dgm:pt modelId="{251184E7-7EBA-4DEE-B837-C0E07B0C2AE5}" type="pres">
      <dgm:prSet presAssocID="{E4D4B859-42E1-4EC2-95A0-0A2E74B76292}" presName="parentLeftMargin" presStyleLbl="node1" presStyleIdx="0" presStyleCnt="3"/>
      <dgm:spPr/>
      <dgm:t>
        <a:bodyPr/>
        <a:lstStyle/>
        <a:p>
          <a:endParaRPr lang="en-GB"/>
        </a:p>
      </dgm:t>
    </dgm:pt>
    <dgm:pt modelId="{55075A77-0395-4003-AC99-C3CBB0D1E3B6}" type="pres">
      <dgm:prSet presAssocID="{E4D4B859-42E1-4EC2-95A0-0A2E74B76292}" presName="parentText" presStyleLbl="node1" presStyleIdx="1" presStyleCnt="3" custScaleY="162982">
        <dgm:presLayoutVars>
          <dgm:chMax val="0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936EBC72-19FB-480B-B82C-AE7BC20CEE7E}" type="pres">
      <dgm:prSet presAssocID="{E4D4B859-42E1-4EC2-95A0-0A2E74B76292}" presName="negativeSpace" presStyleCnt="0"/>
      <dgm:spPr/>
    </dgm:pt>
    <dgm:pt modelId="{B57A58F5-BF11-4B43-89D6-65FEF9CDE208}" type="pres">
      <dgm:prSet presAssocID="{E4D4B859-42E1-4EC2-95A0-0A2E74B76292}" presName="childText" presStyleLbl="conFgAcc1" presStyleIdx="1" presStyleCnt="3">
        <dgm:presLayoutVars>
          <dgm:bulletEnabled val="1"/>
        </dgm:presLayoutVars>
      </dgm:prSet>
      <dgm:spPr/>
    </dgm:pt>
    <dgm:pt modelId="{AF775FC2-4759-4175-9F8E-981FD11D8533}" type="pres">
      <dgm:prSet presAssocID="{A7DD9DDD-9373-4E42-A53A-5E762F0F0F75}" presName="spaceBetweenRectangles" presStyleCnt="0"/>
      <dgm:spPr/>
    </dgm:pt>
    <dgm:pt modelId="{C00B398C-8964-4114-9F85-6F8D545A771B}" type="pres">
      <dgm:prSet presAssocID="{1A123FD2-4BDE-4142-B162-638B51472819}" presName="parentLin" presStyleCnt="0"/>
      <dgm:spPr/>
    </dgm:pt>
    <dgm:pt modelId="{491FCA15-4D7B-4FC9-95CD-9F1811931866}" type="pres">
      <dgm:prSet presAssocID="{1A123FD2-4BDE-4142-B162-638B51472819}" presName="parentLeftMargin" presStyleLbl="node1" presStyleIdx="1" presStyleCnt="3"/>
      <dgm:spPr/>
      <dgm:t>
        <a:bodyPr/>
        <a:lstStyle/>
        <a:p>
          <a:endParaRPr lang="en-GB"/>
        </a:p>
      </dgm:t>
    </dgm:pt>
    <dgm:pt modelId="{09CD95C9-B3D0-4368-8C2D-AC5EDDDFD159}" type="pres">
      <dgm:prSet presAssocID="{1A123FD2-4BDE-4142-B162-638B51472819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27DF4354-C880-4ACB-8C91-190697BF1230}" type="pres">
      <dgm:prSet presAssocID="{1A123FD2-4BDE-4142-B162-638B51472819}" presName="negativeSpace" presStyleCnt="0"/>
      <dgm:spPr/>
    </dgm:pt>
    <dgm:pt modelId="{FB25DB41-4C15-4A9A-B3FC-408770DF5A34}" type="pres">
      <dgm:prSet presAssocID="{1A123FD2-4BDE-4142-B162-638B51472819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9DBE59FA-761D-4448-94B3-FB16F30D797B}" type="presOf" srcId="{3C3356F5-42BC-46C2-BA3A-0A72C99499FB}" destId="{0E2553CB-9061-4F77-96D6-28C3AC40A1F1}" srcOrd="0" destOrd="0" presId="urn:microsoft.com/office/officeart/2005/8/layout/list1"/>
    <dgm:cxn modelId="{24667C05-2555-444E-A077-22E3E8B32B95}" srcId="{91FB3546-B7B2-4BAD-A67D-10F9729784DB}" destId="{E4D4B859-42E1-4EC2-95A0-0A2E74B76292}" srcOrd="1" destOrd="0" parTransId="{3F8AF8E7-C3B7-467E-BD45-2ECB48BAA2EF}" sibTransId="{A7DD9DDD-9373-4E42-A53A-5E762F0F0F75}"/>
    <dgm:cxn modelId="{5AD594AC-43B0-4061-AE83-32CB7337F86F}" type="presOf" srcId="{1A123FD2-4BDE-4142-B162-638B51472819}" destId="{491FCA15-4D7B-4FC9-95CD-9F1811931866}" srcOrd="0" destOrd="0" presId="urn:microsoft.com/office/officeart/2005/8/layout/list1"/>
    <dgm:cxn modelId="{669E28E8-7CC5-423D-91CE-4487F5579E2B}" type="presOf" srcId="{91FB3546-B7B2-4BAD-A67D-10F9729784DB}" destId="{AAED62F0-9455-4255-810A-9651FC1C71D6}" srcOrd="0" destOrd="0" presId="urn:microsoft.com/office/officeart/2005/8/layout/list1"/>
    <dgm:cxn modelId="{235AF421-0023-4EB2-A834-FE2BB559F4F3}" type="presOf" srcId="{3C3356F5-42BC-46C2-BA3A-0A72C99499FB}" destId="{DB1FB81C-E8B1-4B62-8C79-4B14BABCE914}" srcOrd="1" destOrd="0" presId="urn:microsoft.com/office/officeart/2005/8/layout/list1"/>
    <dgm:cxn modelId="{FA69A901-5FD0-48CB-B199-EDE2D9BA6216}" type="presOf" srcId="{E4D4B859-42E1-4EC2-95A0-0A2E74B76292}" destId="{55075A77-0395-4003-AC99-C3CBB0D1E3B6}" srcOrd="1" destOrd="0" presId="urn:microsoft.com/office/officeart/2005/8/layout/list1"/>
    <dgm:cxn modelId="{01A42C97-B9D2-43AD-9A32-52F5ACDE12BF}" srcId="{91FB3546-B7B2-4BAD-A67D-10F9729784DB}" destId="{3C3356F5-42BC-46C2-BA3A-0A72C99499FB}" srcOrd="0" destOrd="0" parTransId="{7987F93A-791C-427A-A29F-31DC56311E14}" sibTransId="{56788C07-00E5-4925-93BE-4CAC4B5A5CF0}"/>
    <dgm:cxn modelId="{271AA1AC-7935-40A9-8EE4-48ED76C96AE3}" type="presOf" srcId="{1A123FD2-4BDE-4142-B162-638B51472819}" destId="{09CD95C9-B3D0-4368-8C2D-AC5EDDDFD159}" srcOrd="1" destOrd="0" presId="urn:microsoft.com/office/officeart/2005/8/layout/list1"/>
    <dgm:cxn modelId="{C54BFE5E-38CA-44FB-8CC5-131BF8C89C6A}" type="presOf" srcId="{E4D4B859-42E1-4EC2-95A0-0A2E74B76292}" destId="{251184E7-7EBA-4DEE-B837-C0E07B0C2AE5}" srcOrd="0" destOrd="0" presId="urn:microsoft.com/office/officeart/2005/8/layout/list1"/>
    <dgm:cxn modelId="{B933D263-B935-4D50-81DE-D89F0099BA7D}" srcId="{91FB3546-B7B2-4BAD-A67D-10F9729784DB}" destId="{1A123FD2-4BDE-4142-B162-638B51472819}" srcOrd="2" destOrd="0" parTransId="{046C4025-B217-4885-BF90-3E2CF0D5970A}" sibTransId="{02EDF967-7409-42D9-957E-45E40A44F905}"/>
    <dgm:cxn modelId="{C5A6CA1B-35BB-4627-B0C0-A3889C2CFB81}" type="presParOf" srcId="{AAED62F0-9455-4255-810A-9651FC1C71D6}" destId="{C3D9D812-8A50-429B-9D45-014FC62ADC28}" srcOrd="0" destOrd="0" presId="urn:microsoft.com/office/officeart/2005/8/layout/list1"/>
    <dgm:cxn modelId="{03525F1E-D506-42CB-B55A-B083F2AD0885}" type="presParOf" srcId="{C3D9D812-8A50-429B-9D45-014FC62ADC28}" destId="{0E2553CB-9061-4F77-96D6-28C3AC40A1F1}" srcOrd="0" destOrd="0" presId="urn:microsoft.com/office/officeart/2005/8/layout/list1"/>
    <dgm:cxn modelId="{7FE51A33-4772-4FE0-A80D-F0A32D3734C1}" type="presParOf" srcId="{C3D9D812-8A50-429B-9D45-014FC62ADC28}" destId="{DB1FB81C-E8B1-4B62-8C79-4B14BABCE914}" srcOrd="1" destOrd="0" presId="urn:microsoft.com/office/officeart/2005/8/layout/list1"/>
    <dgm:cxn modelId="{9397708A-560E-495A-92B1-2E40A036BD65}" type="presParOf" srcId="{AAED62F0-9455-4255-810A-9651FC1C71D6}" destId="{FA1C604C-2569-4B52-A3A9-02744CF8B058}" srcOrd="1" destOrd="0" presId="urn:microsoft.com/office/officeart/2005/8/layout/list1"/>
    <dgm:cxn modelId="{7B81499F-3C29-40E6-9E60-0C91506D2914}" type="presParOf" srcId="{AAED62F0-9455-4255-810A-9651FC1C71D6}" destId="{5CFB363C-C4DB-4C4D-A093-7EB3B32B5211}" srcOrd="2" destOrd="0" presId="urn:microsoft.com/office/officeart/2005/8/layout/list1"/>
    <dgm:cxn modelId="{744F03E3-C39E-4646-AE82-627940BAD880}" type="presParOf" srcId="{AAED62F0-9455-4255-810A-9651FC1C71D6}" destId="{491DBD39-774B-4522-A157-92A775018537}" srcOrd="3" destOrd="0" presId="urn:microsoft.com/office/officeart/2005/8/layout/list1"/>
    <dgm:cxn modelId="{88055D0B-1653-4EAA-9BF0-7FF74D4C3150}" type="presParOf" srcId="{AAED62F0-9455-4255-810A-9651FC1C71D6}" destId="{FAAA4333-98D6-4AD2-8013-B42D3AD6931C}" srcOrd="4" destOrd="0" presId="urn:microsoft.com/office/officeart/2005/8/layout/list1"/>
    <dgm:cxn modelId="{4C9E5574-23CA-4C89-AF07-8E44A696FBF7}" type="presParOf" srcId="{FAAA4333-98D6-4AD2-8013-B42D3AD6931C}" destId="{251184E7-7EBA-4DEE-B837-C0E07B0C2AE5}" srcOrd="0" destOrd="0" presId="urn:microsoft.com/office/officeart/2005/8/layout/list1"/>
    <dgm:cxn modelId="{D156F302-F3EC-446F-9AB9-565B806D6868}" type="presParOf" srcId="{FAAA4333-98D6-4AD2-8013-B42D3AD6931C}" destId="{55075A77-0395-4003-AC99-C3CBB0D1E3B6}" srcOrd="1" destOrd="0" presId="urn:microsoft.com/office/officeart/2005/8/layout/list1"/>
    <dgm:cxn modelId="{F9AC1B4E-F299-40EA-8B2E-3A5475EA347F}" type="presParOf" srcId="{AAED62F0-9455-4255-810A-9651FC1C71D6}" destId="{936EBC72-19FB-480B-B82C-AE7BC20CEE7E}" srcOrd="5" destOrd="0" presId="urn:microsoft.com/office/officeart/2005/8/layout/list1"/>
    <dgm:cxn modelId="{E135109B-F170-415C-8831-5213AA5A8730}" type="presParOf" srcId="{AAED62F0-9455-4255-810A-9651FC1C71D6}" destId="{B57A58F5-BF11-4B43-89D6-65FEF9CDE208}" srcOrd="6" destOrd="0" presId="urn:microsoft.com/office/officeart/2005/8/layout/list1"/>
    <dgm:cxn modelId="{8954B6B0-A53C-4029-B6BB-4BA37B801DEF}" type="presParOf" srcId="{AAED62F0-9455-4255-810A-9651FC1C71D6}" destId="{AF775FC2-4759-4175-9F8E-981FD11D8533}" srcOrd="7" destOrd="0" presId="urn:microsoft.com/office/officeart/2005/8/layout/list1"/>
    <dgm:cxn modelId="{82355A69-21E3-40B9-8444-23982CED967F}" type="presParOf" srcId="{AAED62F0-9455-4255-810A-9651FC1C71D6}" destId="{C00B398C-8964-4114-9F85-6F8D545A771B}" srcOrd="8" destOrd="0" presId="urn:microsoft.com/office/officeart/2005/8/layout/list1"/>
    <dgm:cxn modelId="{78546355-B0E4-4EA0-A699-2E63C8AE5839}" type="presParOf" srcId="{C00B398C-8964-4114-9F85-6F8D545A771B}" destId="{491FCA15-4D7B-4FC9-95CD-9F1811931866}" srcOrd="0" destOrd="0" presId="urn:microsoft.com/office/officeart/2005/8/layout/list1"/>
    <dgm:cxn modelId="{24826603-F8C1-4A23-BA40-973082A551C8}" type="presParOf" srcId="{C00B398C-8964-4114-9F85-6F8D545A771B}" destId="{09CD95C9-B3D0-4368-8C2D-AC5EDDDFD159}" srcOrd="1" destOrd="0" presId="urn:microsoft.com/office/officeart/2005/8/layout/list1"/>
    <dgm:cxn modelId="{1ED0FE7C-95E6-4E5D-BB36-CAC907F9CF3A}" type="presParOf" srcId="{AAED62F0-9455-4255-810A-9651FC1C71D6}" destId="{27DF4354-C880-4ACB-8C91-190697BF1230}" srcOrd="9" destOrd="0" presId="urn:microsoft.com/office/officeart/2005/8/layout/list1"/>
    <dgm:cxn modelId="{1A01D332-5225-4E86-AAC0-450F63FBA3B3}" type="presParOf" srcId="{AAED62F0-9455-4255-810A-9651FC1C71D6}" destId="{FB25DB41-4C15-4A9A-B3FC-408770DF5A34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32B4B20-7E8D-4DBC-98F6-B6408A7F441C}" type="doc">
      <dgm:prSet loTypeId="urn:microsoft.com/office/officeart/2005/8/layout/pyramid1" loCatId="pyramid" qsTypeId="urn:microsoft.com/office/officeart/2005/8/quickstyle/simple1" qsCatId="simple" csTypeId="urn:microsoft.com/office/officeart/2005/8/colors/accent1_2" csCatId="accent1" phldr="1"/>
      <dgm:spPr/>
    </dgm:pt>
    <dgm:pt modelId="{2DAA158C-E52A-46D9-877F-26FBA1681DC1}">
      <dgm:prSet phldrT="[Text]" custT="1"/>
      <dgm:spPr/>
      <dgm:t>
        <a:bodyPr/>
        <a:lstStyle/>
        <a:p>
          <a:endParaRPr lang="en-GB" sz="1800" dirty="0" smtClean="0">
            <a:latin typeface="Calibri" panose="020F0502020204030204" pitchFamily="34" charset="0"/>
          </a:endParaRPr>
        </a:p>
        <a:p>
          <a:endParaRPr lang="en-GB" sz="1800" dirty="0" smtClean="0">
            <a:latin typeface="Calibri" panose="020F0502020204030204" pitchFamily="34" charset="0"/>
          </a:endParaRPr>
        </a:p>
        <a:p>
          <a:r>
            <a:rPr lang="en-GB" sz="1800" b="1" dirty="0" smtClean="0">
              <a:latin typeface="Calibri" panose="020F0502020204030204" pitchFamily="34" charset="0"/>
            </a:rPr>
            <a:t>European</a:t>
          </a:r>
          <a:endParaRPr lang="en-GB" sz="1800" b="1" dirty="0">
            <a:latin typeface="Calibri" panose="020F0502020204030204" pitchFamily="34" charset="0"/>
          </a:endParaRPr>
        </a:p>
      </dgm:t>
    </dgm:pt>
    <dgm:pt modelId="{9BD9BF62-1CE1-4636-B18F-0E442E4C845B}" type="parTrans" cxnId="{C42E395C-7BC3-4C7E-BACE-2AC66ED6C9BB}">
      <dgm:prSet/>
      <dgm:spPr/>
      <dgm:t>
        <a:bodyPr/>
        <a:lstStyle/>
        <a:p>
          <a:endParaRPr lang="en-GB"/>
        </a:p>
      </dgm:t>
    </dgm:pt>
    <dgm:pt modelId="{38469BA6-613F-40AA-A8A5-583862645632}" type="sibTrans" cxnId="{C42E395C-7BC3-4C7E-BACE-2AC66ED6C9BB}">
      <dgm:prSet/>
      <dgm:spPr/>
      <dgm:t>
        <a:bodyPr/>
        <a:lstStyle/>
        <a:p>
          <a:endParaRPr lang="en-GB"/>
        </a:p>
      </dgm:t>
    </dgm:pt>
    <dgm:pt modelId="{9B246D33-87AA-4620-BBB4-A1F6A6EAD811}">
      <dgm:prSet phldrT="[Text]" custT="1"/>
      <dgm:spPr>
        <a:solidFill>
          <a:schemeClr val="accent5"/>
        </a:solidFill>
      </dgm:spPr>
      <dgm:t>
        <a:bodyPr/>
        <a:lstStyle/>
        <a:p>
          <a:r>
            <a:rPr lang="en-GB" sz="1800" b="1" dirty="0" smtClean="0">
              <a:latin typeface="Calibri" panose="020F0502020204030204" pitchFamily="34" charset="0"/>
            </a:rPr>
            <a:t>Regional</a:t>
          </a:r>
          <a:endParaRPr lang="en-GB" sz="1800" b="1" dirty="0">
            <a:latin typeface="Calibri" panose="020F0502020204030204" pitchFamily="34" charset="0"/>
          </a:endParaRPr>
        </a:p>
      </dgm:t>
    </dgm:pt>
    <dgm:pt modelId="{F8333A0C-070C-432A-A64E-138E950A370D}" type="parTrans" cxnId="{9FCE24EF-63A4-43B8-8216-89507D57B8DE}">
      <dgm:prSet/>
      <dgm:spPr/>
      <dgm:t>
        <a:bodyPr/>
        <a:lstStyle/>
        <a:p>
          <a:endParaRPr lang="en-GB"/>
        </a:p>
      </dgm:t>
    </dgm:pt>
    <dgm:pt modelId="{9174E005-EBC1-469C-A4E3-8A8127D6D8B9}" type="sibTrans" cxnId="{9FCE24EF-63A4-43B8-8216-89507D57B8DE}">
      <dgm:prSet/>
      <dgm:spPr/>
      <dgm:t>
        <a:bodyPr/>
        <a:lstStyle/>
        <a:p>
          <a:endParaRPr lang="en-GB"/>
        </a:p>
      </dgm:t>
    </dgm:pt>
    <dgm:pt modelId="{6CF22E4F-8204-4B08-A86A-EB9C536F348E}">
      <dgm:prSet phldrT="[Text]" custT="1"/>
      <dgm:spPr>
        <a:solidFill>
          <a:schemeClr val="accent5">
            <a:lumMod val="40000"/>
            <a:lumOff val="60000"/>
          </a:schemeClr>
        </a:solidFill>
      </dgm:spPr>
      <dgm:t>
        <a:bodyPr/>
        <a:lstStyle/>
        <a:p>
          <a:r>
            <a:rPr lang="en-GB" sz="1800" b="1" dirty="0" smtClean="0">
              <a:latin typeface="Calibri" panose="020F0502020204030204" pitchFamily="34" charset="0"/>
            </a:rPr>
            <a:t>National</a:t>
          </a:r>
          <a:endParaRPr lang="en-GB" sz="1800" b="1" dirty="0">
            <a:latin typeface="Calibri" panose="020F0502020204030204" pitchFamily="34" charset="0"/>
          </a:endParaRPr>
        </a:p>
      </dgm:t>
    </dgm:pt>
    <dgm:pt modelId="{56B89D51-5A5D-4B9D-8B57-367CB9364BEF}" type="parTrans" cxnId="{A6513B50-25BF-4321-B634-47085016DA39}">
      <dgm:prSet/>
      <dgm:spPr/>
      <dgm:t>
        <a:bodyPr/>
        <a:lstStyle/>
        <a:p>
          <a:endParaRPr lang="en-GB"/>
        </a:p>
      </dgm:t>
    </dgm:pt>
    <dgm:pt modelId="{82265189-9951-43BC-9B4F-5CA6903E8530}" type="sibTrans" cxnId="{A6513B50-25BF-4321-B634-47085016DA39}">
      <dgm:prSet/>
      <dgm:spPr/>
      <dgm:t>
        <a:bodyPr/>
        <a:lstStyle/>
        <a:p>
          <a:endParaRPr lang="en-GB"/>
        </a:p>
      </dgm:t>
    </dgm:pt>
    <dgm:pt modelId="{D86B0F33-8331-4BFD-A2D8-225C06E4407E}" type="pres">
      <dgm:prSet presAssocID="{632B4B20-7E8D-4DBC-98F6-B6408A7F441C}" presName="Name0" presStyleCnt="0">
        <dgm:presLayoutVars>
          <dgm:dir/>
          <dgm:animLvl val="lvl"/>
          <dgm:resizeHandles val="exact"/>
        </dgm:presLayoutVars>
      </dgm:prSet>
      <dgm:spPr/>
    </dgm:pt>
    <dgm:pt modelId="{334376ED-73D2-4914-AD3A-C35E840ED151}" type="pres">
      <dgm:prSet presAssocID="{2DAA158C-E52A-46D9-877F-26FBA1681DC1}" presName="Name8" presStyleCnt="0"/>
      <dgm:spPr/>
    </dgm:pt>
    <dgm:pt modelId="{27E7267B-320D-41F1-B42C-58FCF851E557}" type="pres">
      <dgm:prSet presAssocID="{2DAA158C-E52A-46D9-877F-26FBA1681DC1}" presName="level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C9C02405-C307-4542-9A3F-771889F22F5C}" type="pres">
      <dgm:prSet presAssocID="{2DAA158C-E52A-46D9-877F-26FBA1681DC1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314E22E5-0DD2-4685-8981-F1DC72235120}" type="pres">
      <dgm:prSet presAssocID="{9B246D33-87AA-4620-BBB4-A1F6A6EAD811}" presName="Name8" presStyleCnt="0"/>
      <dgm:spPr/>
    </dgm:pt>
    <dgm:pt modelId="{60F1E92B-315D-41EC-A8F3-5D9AE4DAC716}" type="pres">
      <dgm:prSet presAssocID="{9B246D33-87AA-4620-BBB4-A1F6A6EAD811}" presName="level" presStyleLbl="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3EF1628A-DAB2-4FF0-A029-0C037ECE899C}" type="pres">
      <dgm:prSet presAssocID="{9B246D33-87AA-4620-BBB4-A1F6A6EAD811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CB37690B-52A1-4C6A-96D6-AA910AEA79B1}" type="pres">
      <dgm:prSet presAssocID="{6CF22E4F-8204-4B08-A86A-EB9C536F348E}" presName="Name8" presStyleCnt="0"/>
      <dgm:spPr/>
    </dgm:pt>
    <dgm:pt modelId="{DE9954C1-146C-4BED-AD78-E7CB622599D5}" type="pres">
      <dgm:prSet presAssocID="{6CF22E4F-8204-4B08-A86A-EB9C536F348E}" presName="level" presStyleLbl="node1" presStyleIdx="2" presStyleCnt="3" custScaleY="33331">
        <dgm:presLayoutVars>
          <dgm:chMax val="1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EF44FD0C-2014-4C8C-974B-CEAA929C99EF}" type="pres">
      <dgm:prSet presAssocID="{6CF22E4F-8204-4B08-A86A-EB9C536F348E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n-GB"/>
        </a:p>
      </dgm:t>
    </dgm:pt>
  </dgm:ptLst>
  <dgm:cxnLst>
    <dgm:cxn modelId="{D8D6948B-0919-4305-AE8E-A930DCCF8785}" type="presOf" srcId="{9B246D33-87AA-4620-BBB4-A1F6A6EAD811}" destId="{3EF1628A-DAB2-4FF0-A029-0C037ECE899C}" srcOrd="1" destOrd="0" presId="urn:microsoft.com/office/officeart/2005/8/layout/pyramid1"/>
    <dgm:cxn modelId="{956CDEB5-C8FD-4924-8372-5185C211DB45}" type="presOf" srcId="{632B4B20-7E8D-4DBC-98F6-B6408A7F441C}" destId="{D86B0F33-8331-4BFD-A2D8-225C06E4407E}" srcOrd="0" destOrd="0" presId="urn:microsoft.com/office/officeart/2005/8/layout/pyramid1"/>
    <dgm:cxn modelId="{C42E395C-7BC3-4C7E-BACE-2AC66ED6C9BB}" srcId="{632B4B20-7E8D-4DBC-98F6-B6408A7F441C}" destId="{2DAA158C-E52A-46D9-877F-26FBA1681DC1}" srcOrd="0" destOrd="0" parTransId="{9BD9BF62-1CE1-4636-B18F-0E442E4C845B}" sibTransId="{38469BA6-613F-40AA-A8A5-583862645632}"/>
    <dgm:cxn modelId="{0F45A9C7-82EB-4C7A-8BF1-3370F06CE662}" type="presOf" srcId="{6CF22E4F-8204-4B08-A86A-EB9C536F348E}" destId="{EF44FD0C-2014-4C8C-974B-CEAA929C99EF}" srcOrd="1" destOrd="0" presId="urn:microsoft.com/office/officeart/2005/8/layout/pyramid1"/>
    <dgm:cxn modelId="{8A87EC41-5A74-4937-AAD3-B7E0DB651558}" type="presOf" srcId="{6CF22E4F-8204-4B08-A86A-EB9C536F348E}" destId="{DE9954C1-146C-4BED-AD78-E7CB622599D5}" srcOrd="0" destOrd="0" presId="urn:microsoft.com/office/officeart/2005/8/layout/pyramid1"/>
    <dgm:cxn modelId="{9FCE24EF-63A4-43B8-8216-89507D57B8DE}" srcId="{632B4B20-7E8D-4DBC-98F6-B6408A7F441C}" destId="{9B246D33-87AA-4620-BBB4-A1F6A6EAD811}" srcOrd="1" destOrd="0" parTransId="{F8333A0C-070C-432A-A64E-138E950A370D}" sibTransId="{9174E005-EBC1-469C-A4E3-8A8127D6D8B9}"/>
    <dgm:cxn modelId="{DE799BD0-8DD3-4BE4-A7B2-3BE9EE9534DF}" type="presOf" srcId="{9B246D33-87AA-4620-BBB4-A1F6A6EAD811}" destId="{60F1E92B-315D-41EC-A8F3-5D9AE4DAC716}" srcOrd="0" destOrd="0" presId="urn:microsoft.com/office/officeart/2005/8/layout/pyramid1"/>
    <dgm:cxn modelId="{A6513B50-25BF-4321-B634-47085016DA39}" srcId="{632B4B20-7E8D-4DBC-98F6-B6408A7F441C}" destId="{6CF22E4F-8204-4B08-A86A-EB9C536F348E}" srcOrd="2" destOrd="0" parTransId="{56B89D51-5A5D-4B9D-8B57-367CB9364BEF}" sibTransId="{82265189-9951-43BC-9B4F-5CA6903E8530}"/>
    <dgm:cxn modelId="{86EDF2B0-18D2-4745-A2E7-E40BBD1C5CF2}" type="presOf" srcId="{2DAA158C-E52A-46D9-877F-26FBA1681DC1}" destId="{C9C02405-C307-4542-9A3F-771889F22F5C}" srcOrd="1" destOrd="0" presId="urn:microsoft.com/office/officeart/2005/8/layout/pyramid1"/>
    <dgm:cxn modelId="{FD9AD9A3-D75D-4CE2-AC2E-2569CA96C168}" type="presOf" srcId="{2DAA158C-E52A-46D9-877F-26FBA1681DC1}" destId="{27E7267B-320D-41F1-B42C-58FCF851E557}" srcOrd="0" destOrd="0" presId="urn:microsoft.com/office/officeart/2005/8/layout/pyramid1"/>
    <dgm:cxn modelId="{64C7BE7F-5EAF-4281-9841-439D6F3CD6AB}" type="presParOf" srcId="{D86B0F33-8331-4BFD-A2D8-225C06E4407E}" destId="{334376ED-73D2-4914-AD3A-C35E840ED151}" srcOrd="0" destOrd="0" presId="urn:microsoft.com/office/officeart/2005/8/layout/pyramid1"/>
    <dgm:cxn modelId="{BD8CA87A-F1FA-4279-9E94-ABD0A6A2E6AE}" type="presParOf" srcId="{334376ED-73D2-4914-AD3A-C35E840ED151}" destId="{27E7267B-320D-41F1-B42C-58FCF851E557}" srcOrd="0" destOrd="0" presId="urn:microsoft.com/office/officeart/2005/8/layout/pyramid1"/>
    <dgm:cxn modelId="{F572E3A8-2B5A-4FE6-82DA-B744D6CDC9DB}" type="presParOf" srcId="{334376ED-73D2-4914-AD3A-C35E840ED151}" destId="{C9C02405-C307-4542-9A3F-771889F22F5C}" srcOrd="1" destOrd="0" presId="urn:microsoft.com/office/officeart/2005/8/layout/pyramid1"/>
    <dgm:cxn modelId="{2B01E5F6-56FF-446B-AB1D-84BD8DB181D8}" type="presParOf" srcId="{D86B0F33-8331-4BFD-A2D8-225C06E4407E}" destId="{314E22E5-0DD2-4685-8981-F1DC72235120}" srcOrd="1" destOrd="0" presId="urn:microsoft.com/office/officeart/2005/8/layout/pyramid1"/>
    <dgm:cxn modelId="{00545200-F133-4BF8-9CBC-42B421B79AA3}" type="presParOf" srcId="{314E22E5-0DD2-4685-8981-F1DC72235120}" destId="{60F1E92B-315D-41EC-A8F3-5D9AE4DAC716}" srcOrd="0" destOrd="0" presId="urn:microsoft.com/office/officeart/2005/8/layout/pyramid1"/>
    <dgm:cxn modelId="{EECBC7F6-5B76-431D-A380-46839406C887}" type="presParOf" srcId="{314E22E5-0DD2-4685-8981-F1DC72235120}" destId="{3EF1628A-DAB2-4FF0-A029-0C037ECE899C}" srcOrd="1" destOrd="0" presId="urn:microsoft.com/office/officeart/2005/8/layout/pyramid1"/>
    <dgm:cxn modelId="{CAD1AD4E-1040-4C5F-B080-78E693B53FC8}" type="presParOf" srcId="{D86B0F33-8331-4BFD-A2D8-225C06E4407E}" destId="{CB37690B-52A1-4C6A-96D6-AA910AEA79B1}" srcOrd="2" destOrd="0" presId="urn:microsoft.com/office/officeart/2005/8/layout/pyramid1"/>
    <dgm:cxn modelId="{35EE2312-D27B-46BD-9FE6-86E5A0F2438B}" type="presParOf" srcId="{CB37690B-52A1-4C6A-96D6-AA910AEA79B1}" destId="{DE9954C1-146C-4BED-AD78-E7CB622599D5}" srcOrd="0" destOrd="0" presId="urn:microsoft.com/office/officeart/2005/8/layout/pyramid1"/>
    <dgm:cxn modelId="{EDF7FEB7-0A71-4C7F-8487-E96586054C5A}" type="presParOf" srcId="{CB37690B-52A1-4C6A-96D6-AA910AEA79B1}" destId="{EF44FD0C-2014-4C8C-974B-CEAA929C99EF}" srcOrd="1" destOrd="0" presId="urn:microsoft.com/office/officeart/2005/8/layout/pyramid1"/>
  </dgm:cxnLst>
  <dgm:bg/>
  <dgm:whole/>
  <dgm:extLst>
    <a:ext uri="http://schemas.microsoft.com/office/drawing/2008/diagram">
      <dsp:dataModelExt xmlns:dsp="http://schemas.microsoft.com/office/drawing/2008/diagram" relId="rId13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CFB363C-C4DB-4C4D-A093-7EB3B32B5211}">
      <dsp:nvSpPr>
        <dsp:cNvPr id="0" name=""/>
        <dsp:cNvSpPr/>
      </dsp:nvSpPr>
      <dsp:spPr>
        <a:xfrm>
          <a:off x="0" y="762553"/>
          <a:ext cx="4033143" cy="529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B1FB81C-E8B1-4B62-8C79-4B14BABCE914}">
      <dsp:nvSpPr>
        <dsp:cNvPr id="0" name=""/>
        <dsp:cNvSpPr/>
      </dsp:nvSpPr>
      <dsp:spPr>
        <a:xfrm>
          <a:off x="201657" y="13361"/>
          <a:ext cx="2823200" cy="105915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710" tIns="0" rIns="106710" bIns="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800" kern="1200" dirty="0" smtClean="0">
              <a:latin typeface="Calibri" panose="020F0502020204030204" pitchFamily="34" charset="0"/>
            </a:rPr>
            <a:t>- Common vision</a:t>
          </a:r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800" kern="1200" dirty="0" smtClean="0">
              <a:latin typeface="Calibri" panose="020F0502020204030204" pitchFamily="34" charset="0"/>
            </a:rPr>
            <a:t>- Progress tracking</a:t>
          </a:r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800" kern="1200" dirty="0" smtClean="0">
              <a:latin typeface="Calibri" panose="020F0502020204030204" pitchFamily="34" charset="0"/>
            </a:rPr>
            <a:t>- IEM</a:t>
          </a:r>
          <a:endParaRPr lang="en-GB" sz="1800" kern="1200" dirty="0">
            <a:latin typeface="Calibri" panose="020F0502020204030204" pitchFamily="34" charset="0"/>
          </a:endParaRPr>
        </a:p>
      </dsp:txBody>
      <dsp:txXfrm>
        <a:off x="253360" y="65064"/>
        <a:ext cx="2719794" cy="955745"/>
      </dsp:txXfrm>
    </dsp:sp>
    <dsp:sp modelId="{B57A58F5-BF11-4B43-89D6-65FEF9CDE208}">
      <dsp:nvSpPr>
        <dsp:cNvPr id="0" name=""/>
        <dsp:cNvSpPr/>
      </dsp:nvSpPr>
      <dsp:spPr>
        <a:xfrm>
          <a:off x="0" y="2105551"/>
          <a:ext cx="4033143" cy="529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5075A77-0395-4003-AC99-C3CBB0D1E3B6}">
      <dsp:nvSpPr>
        <dsp:cNvPr id="0" name=""/>
        <dsp:cNvSpPr/>
      </dsp:nvSpPr>
      <dsp:spPr>
        <a:xfrm>
          <a:off x="201657" y="1405153"/>
          <a:ext cx="2823200" cy="1010358"/>
        </a:xfrm>
        <a:prstGeom prst="roundRect">
          <a:avLst/>
        </a:prstGeom>
        <a:solidFill>
          <a:schemeClr val="accent5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710" tIns="0" rIns="106710" bIns="0" numCol="1" spcCol="1270" anchor="ctr" anchorCtr="0">
          <a:noAutofit/>
        </a:bodyPr>
        <a:lstStyle/>
        <a:p>
          <a:pPr lvl="0" algn="l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endParaRPr lang="en-GB" sz="1600" b="0" kern="1200" dirty="0" smtClean="0">
            <a:solidFill>
              <a:schemeClr val="tx1"/>
            </a:solidFill>
            <a:latin typeface="Calibri" panose="020F0502020204030204" pitchFamily="34" charset="0"/>
          </a:endParaRPr>
        </a:p>
        <a:p>
          <a:pPr lvl="0" algn="l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GB" sz="1600" b="0" kern="1200" dirty="0" smtClean="0">
              <a:solidFill>
                <a:schemeClr val="tx1"/>
              </a:solidFill>
              <a:latin typeface="Calibri" panose="020F0502020204030204" pitchFamily="34" charset="0"/>
            </a:rPr>
            <a:t>- Cost optimisation</a:t>
          </a:r>
        </a:p>
        <a:p>
          <a:pPr lvl="0" algn="l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GB" sz="1600" b="0" kern="1200" dirty="0" smtClean="0">
              <a:solidFill>
                <a:schemeClr val="tx1"/>
              </a:solidFill>
              <a:latin typeface="Calibri" panose="020F0502020204030204" pitchFamily="34" charset="0"/>
            </a:rPr>
            <a:t>- Renewables integration</a:t>
          </a:r>
        </a:p>
        <a:p>
          <a:pPr lvl="0" algn="l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GB" sz="1600" b="0" kern="1200" dirty="0" smtClean="0">
              <a:solidFill>
                <a:schemeClr val="tx1"/>
              </a:solidFill>
              <a:latin typeface="Calibri" panose="020F0502020204030204" pitchFamily="34" charset="0"/>
            </a:rPr>
            <a:t>- Trust building</a:t>
          </a: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2700" b="0" kern="1200" dirty="0">
            <a:solidFill>
              <a:schemeClr val="tx1"/>
            </a:solidFill>
            <a:latin typeface="Calibri" panose="020F0502020204030204" pitchFamily="34" charset="0"/>
          </a:endParaRPr>
        </a:p>
      </dsp:txBody>
      <dsp:txXfrm>
        <a:off x="250979" y="1454475"/>
        <a:ext cx="2724556" cy="911714"/>
      </dsp:txXfrm>
    </dsp:sp>
    <dsp:sp modelId="{FB25DB41-4C15-4A9A-B3FC-408770DF5A34}">
      <dsp:nvSpPr>
        <dsp:cNvPr id="0" name=""/>
        <dsp:cNvSpPr/>
      </dsp:nvSpPr>
      <dsp:spPr>
        <a:xfrm>
          <a:off x="0" y="3058111"/>
          <a:ext cx="4033143" cy="529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9CD95C9-B3D0-4368-8C2D-AC5EDDDFD159}">
      <dsp:nvSpPr>
        <dsp:cNvPr id="0" name=""/>
        <dsp:cNvSpPr/>
      </dsp:nvSpPr>
      <dsp:spPr>
        <a:xfrm>
          <a:off x="201657" y="2748151"/>
          <a:ext cx="2823200" cy="619920"/>
        </a:xfrm>
        <a:prstGeom prst="roundRect">
          <a:avLst/>
        </a:prstGeom>
        <a:solidFill>
          <a:schemeClr val="accent5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710" tIns="0" rIns="106710" bIns="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800" kern="1200" dirty="0" smtClean="0">
              <a:solidFill>
                <a:schemeClr val="tx1"/>
              </a:solidFill>
              <a:latin typeface="Calibri" panose="020F0502020204030204" pitchFamily="34" charset="0"/>
            </a:rPr>
            <a:t>- National specificities</a:t>
          </a:r>
          <a:endParaRPr lang="en-GB" sz="1800" kern="1200" dirty="0">
            <a:solidFill>
              <a:schemeClr val="tx1"/>
            </a:solidFill>
            <a:latin typeface="Calibri" panose="020F0502020204030204" pitchFamily="34" charset="0"/>
          </a:endParaRPr>
        </a:p>
      </dsp:txBody>
      <dsp:txXfrm>
        <a:off x="231919" y="2778413"/>
        <a:ext cx="2762676" cy="55939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7E7267B-320D-41F1-B42C-58FCF851E557}">
      <dsp:nvSpPr>
        <dsp:cNvPr id="0" name=""/>
        <dsp:cNvSpPr/>
      </dsp:nvSpPr>
      <dsp:spPr>
        <a:xfrm>
          <a:off x="1296269" y="0"/>
          <a:ext cx="1944437" cy="1543044"/>
        </a:xfrm>
        <a:prstGeom prst="trapezoid">
          <a:avLst>
            <a:gd name="adj" fmla="val 63007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1800" kern="1200" dirty="0" smtClean="0">
            <a:latin typeface="Calibri" panose="020F0502020204030204" pitchFamily="34" charset="0"/>
          </a:endParaRP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1800" kern="1200" dirty="0" smtClean="0">
            <a:latin typeface="Calibri" panose="020F0502020204030204" pitchFamily="34" charset="0"/>
          </a:endParaRP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800" b="1" kern="1200" dirty="0" smtClean="0">
              <a:latin typeface="Calibri" panose="020F0502020204030204" pitchFamily="34" charset="0"/>
            </a:rPr>
            <a:t>European</a:t>
          </a:r>
          <a:endParaRPr lang="en-GB" sz="1800" b="1" kern="1200" dirty="0">
            <a:latin typeface="Calibri" panose="020F0502020204030204" pitchFamily="34" charset="0"/>
          </a:endParaRPr>
        </a:p>
      </dsp:txBody>
      <dsp:txXfrm>
        <a:off x="1296269" y="0"/>
        <a:ext cx="1944437" cy="1543044"/>
      </dsp:txXfrm>
    </dsp:sp>
    <dsp:sp modelId="{60F1E92B-315D-41EC-A8F3-5D9AE4DAC716}">
      <dsp:nvSpPr>
        <dsp:cNvPr id="0" name=""/>
        <dsp:cNvSpPr/>
      </dsp:nvSpPr>
      <dsp:spPr>
        <a:xfrm>
          <a:off x="324050" y="1543044"/>
          <a:ext cx="3888875" cy="1543044"/>
        </a:xfrm>
        <a:prstGeom prst="trapezoid">
          <a:avLst>
            <a:gd name="adj" fmla="val 63007"/>
          </a:avLst>
        </a:prstGeom>
        <a:solidFill>
          <a:schemeClr val="accent5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800" b="1" kern="1200" dirty="0" smtClean="0">
              <a:latin typeface="Calibri" panose="020F0502020204030204" pitchFamily="34" charset="0"/>
            </a:rPr>
            <a:t>Regional</a:t>
          </a:r>
          <a:endParaRPr lang="en-GB" sz="1800" b="1" kern="1200" dirty="0">
            <a:latin typeface="Calibri" panose="020F0502020204030204" pitchFamily="34" charset="0"/>
          </a:endParaRPr>
        </a:p>
      </dsp:txBody>
      <dsp:txXfrm>
        <a:off x="1004603" y="1543044"/>
        <a:ext cx="2527769" cy="1543044"/>
      </dsp:txXfrm>
    </dsp:sp>
    <dsp:sp modelId="{DE9954C1-146C-4BED-AD78-E7CB622599D5}">
      <dsp:nvSpPr>
        <dsp:cNvPr id="0" name=""/>
        <dsp:cNvSpPr/>
      </dsp:nvSpPr>
      <dsp:spPr>
        <a:xfrm>
          <a:off x="0" y="3086088"/>
          <a:ext cx="4536976" cy="514311"/>
        </a:xfrm>
        <a:prstGeom prst="trapezoid">
          <a:avLst>
            <a:gd name="adj" fmla="val 63007"/>
          </a:avLst>
        </a:prstGeom>
        <a:solidFill>
          <a:schemeClr val="accent5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800" b="1" kern="1200" dirty="0" smtClean="0">
              <a:latin typeface="Calibri" panose="020F0502020204030204" pitchFamily="34" charset="0"/>
            </a:rPr>
            <a:t>National</a:t>
          </a:r>
          <a:endParaRPr lang="en-GB" sz="1800" b="1" kern="1200" dirty="0">
            <a:latin typeface="Calibri" panose="020F0502020204030204" pitchFamily="34" charset="0"/>
          </a:endParaRPr>
        </a:p>
      </dsp:txBody>
      <dsp:txXfrm>
        <a:off x="793970" y="3086088"/>
        <a:ext cx="2949034" cy="51431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yramid1">
  <dgm:title val=""/>
  <dgm:desc val=""/>
  <dgm:catLst>
    <dgm:cat type="pyramid" pri="1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pyra">
          <dgm:param type="linDir" val="fromB"/>
          <dgm:param type="txDir" val="fromT"/>
          <dgm:param type="pyraAcctPos" val="aft"/>
          <dgm:param type="pyraAcctTxMar" val="step"/>
          <dgm:param type="pyraAcctBkgdNode" val="acctBkgd"/>
          <dgm:param type="pyraAcctTxNode" val="acctTx"/>
          <dgm:param type="pyraLvlNode" val="level"/>
        </dgm:alg>
      </dgm:if>
      <dgm:else name="Name3">
        <dgm:alg type="pyra">
          <dgm:param type="linDir" val="fromB"/>
          <dgm:param type="txDir" val="fromT"/>
          <dgm:param type="pyraAcctPos" val="bef"/>
          <dgm:param type="pyraAcctTxMar" val="step"/>
          <dgm:param type="pyraAcctBkgdNode" val="acctBkgd"/>
          <dgm:param type="pyraAcctTxNode" val="acctTx"/>
          <dgm:param type="pyraLvlNode" val="level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ptType="all node" func="maxDepth" op="gte" val="2">
        <dgm:constrLst>
          <dgm:constr type="primFontSz" for="des" forName="levelTx" op="equ"/>
          <dgm:constr type="secFontSz" for="des" forName="acctTx" op="equ"/>
          <dgm:constr type="pyraAcctRatio" val="0.32"/>
        </dgm:constrLst>
      </dgm:if>
      <dgm:else name="Name6">
        <dgm:constrLst>
          <dgm:constr type="primFontSz" for="des" forName="levelTx" op="equ"/>
          <dgm:constr type="secFontSz" for="des" forName="acctTx" op="equ"/>
          <dgm:constr type="pyraAcctRatio"/>
        </dgm:constrLst>
      </dgm:else>
    </dgm:choose>
    <dgm:ruleLst/>
    <dgm:forEach name="Name7" axis="ch" ptType="node">
      <dgm:layoutNode name="Name8">
        <dgm:alg type="composite">
          <dgm:param type="horzAlign" val="none"/>
        </dgm:alg>
        <dgm:shape xmlns:r="http://schemas.openxmlformats.org/officeDocument/2006/relationships" r:blip="">
          <dgm:adjLst/>
        </dgm:shape>
        <dgm:presOf/>
        <dgm:choose name="Name9">
          <dgm:if name="Name10" axis="self" ptType="node" func="pos" op="equ" val="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/>
              <dgm:constr type="h" for="ch" forName="levelTx" refType="h" refFor="ch" refForName="level"/>
            </dgm:constrLst>
          </dgm:if>
          <dgm:else name="Name1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 fact="0.65"/>
              <dgm:constr type="h" for="ch" forName="levelTx" refType="h" refFor="ch" refForName="level"/>
            </dgm:constrLst>
          </dgm:else>
        </dgm:choose>
        <dgm:ruleLst/>
        <dgm:choose name="Name12">
          <dgm:if name="Name13" axis="ch" ptType="node" func="cnt" op="gte" val="1">
            <dgm:layoutNode name="acctBkgd" styleLbl="alignAcc1">
              <dgm:alg type="sp"/>
              <dgm:shape xmlns:r="http://schemas.openxmlformats.org/officeDocument/2006/relationships" type="nonIsoscelesTrapezoid" r:blip="">
                <dgm:adjLst/>
              </dgm:shape>
              <dgm:presOf axis="des" ptType="node"/>
              <dgm:constrLst/>
              <dgm:ruleLst/>
            </dgm:layoutNode>
            <dgm:layoutNode name="acctTx" styleLbl="alignAcc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nonIsoscelesTrapezoid" r:blip="" hideGeom="1">
                <dgm:adjLst/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3"/>
                <dgm:constr type="bMarg" refType="secFontSz" fact="0.3"/>
                <dgm:constr type="lMarg" refType="secFontSz" fact="0.3"/>
                <dgm:constr type="rMarg" refType="secFontSz" fact="0.3"/>
              </dgm:constrLst>
              <dgm:ruleLst>
                <dgm:rule type="secFontSz" val="5" fact="NaN" max="NaN"/>
              </dgm:ruleLst>
            </dgm:layoutNode>
          </dgm:if>
          <dgm:else name="Name14"/>
        </dgm:choose>
        <dgm:layoutNode name="level">
          <dgm:varLst>
            <dgm:chMax val="1"/>
            <dgm:bulletEnabled val="1"/>
          </dgm:varLst>
          <dgm:alg type="sp"/>
          <dgm:shape xmlns:r="http://schemas.openxmlformats.org/officeDocument/2006/relationships" type="trapezoid" r:blip="">
            <dgm:adjLst/>
          </dgm:shape>
          <dgm:presOf axis="self"/>
          <dgm:constrLst>
            <dgm:constr type="h" val="500"/>
            <dgm:constr type="w" val="1"/>
          </dgm:constrLst>
          <dgm:ruleLst/>
        </dgm:layoutNode>
        <dgm:layoutNode name="levelTx" styleLbl="revTx">
          <dgm:varLst>
            <dgm:chMax val="1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DE8BED5-CE30-4CFB-A43C-FD3C89BD4524}" type="datetimeFigureOut">
              <a:rPr lang="en-GB" smtClean="0"/>
              <a:t>26/09/2016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890391E-99FB-41C4-BD7E-5AE4A7856CC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804206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90391E-99FB-41C4-BD7E-5AE4A7856CC4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646327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90391E-99FB-41C4-BD7E-5AE4A7856CC4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2719652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90391E-99FB-41C4-BD7E-5AE4A7856CC4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590075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90391E-99FB-41C4-BD7E-5AE4A7856CC4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784957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endParaRPr lang="en-US" sz="1200" dirty="0" smtClean="0"/>
          </a:p>
          <a:p>
            <a:pPr marL="0" indent="0">
              <a:buNone/>
            </a:pPr>
            <a:endParaRPr lang="en-US" sz="12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90391E-99FB-41C4-BD7E-5AE4A7856CC4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6367593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90391E-99FB-41C4-BD7E-5AE4A7856CC4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705571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90391E-99FB-41C4-BD7E-5AE4A7856CC4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078482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155212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715365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1052513"/>
            <a:ext cx="1943100" cy="5410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1" y="1052513"/>
            <a:ext cx="5688623" cy="5410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72004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32113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435" y="4406901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435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8768409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347913"/>
            <a:ext cx="3815862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2338" y="2347913"/>
            <a:ext cx="3815862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698811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066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066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270" y="1535113"/>
            <a:ext cx="4041531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270" y="2174875"/>
            <a:ext cx="4041531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930684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622453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993191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435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538" y="273051"/>
            <a:ext cx="5111262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1"/>
            <a:ext cx="3008435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012301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166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166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166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7005865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1052514"/>
            <a:ext cx="7772400" cy="9921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29" tIns="45714" rIns="91429" bIns="45714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GB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2347913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29" tIns="45714" rIns="91429" bIns="4571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smtClean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"/>
            <a:ext cx="9144000" cy="651595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 b="1">
          <a:solidFill>
            <a:srgbClr val="000099"/>
          </a:solidFill>
          <a:latin typeface="+mn-lt"/>
          <a:ea typeface="+mn-ea"/>
          <a:cs typeface="+mn-cs"/>
        </a:defRPr>
      </a:lvl1pPr>
      <a:lvl2pPr marL="742950" indent="-284163" algn="l" rtl="0" eaLnBrk="1" fontAlgn="base" hangingPunct="1">
        <a:spcBef>
          <a:spcPct val="20000"/>
        </a:spcBef>
        <a:spcAft>
          <a:spcPct val="0"/>
        </a:spcAft>
        <a:buChar char="–"/>
        <a:defRPr sz="2800" b="1">
          <a:solidFill>
            <a:srgbClr val="000099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 b="1">
          <a:solidFill>
            <a:srgbClr val="000099"/>
          </a:solidFill>
          <a:latin typeface="+mn-lt"/>
        </a:defRPr>
      </a:lvl3pPr>
      <a:lvl4pPr marL="1598613" indent="-225425" algn="l" rtl="0" eaLnBrk="1" fontAlgn="base" hangingPunct="1">
        <a:spcBef>
          <a:spcPct val="20000"/>
        </a:spcBef>
        <a:spcAft>
          <a:spcPct val="0"/>
        </a:spcAft>
        <a:buChar char="–"/>
        <a:defRPr sz="2000" b="1">
          <a:solidFill>
            <a:srgbClr val="000099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 b="1">
          <a:solidFill>
            <a:srgbClr val="000099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 b="1">
          <a:solidFill>
            <a:srgbClr val="000099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 b="1">
          <a:solidFill>
            <a:srgbClr val="000099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 b="1">
          <a:solidFill>
            <a:srgbClr val="000099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 b="1">
          <a:solidFill>
            <a:srgbClr val="000099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13" Type="http://schemas.microsoft.com/office/2007/relationships/diagramDrawing" Target="../diagrams/drawing2.xml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12" Type="http://schemas.openxmlformats.org/officeDocument/2006/relationships/diagramColors" Target="../diagrams/colors2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11" Type="http://schemas.openxmlformats.org/officeDocument/2006/relationships/diagramQuickStyle" Target="../diagrams/quickStyle2.xml"/><Relationship Id="rId5" Type="http://schemas.openxmlformats.org/officeDocument/2006/relationships/diagramQuickStyle" Target="../diagrams/quickStyle1.xml"/><Relationship Id="rId10" Type="http://schemas.openxmlformats.org/officeDocument/2006/relationships/diagramLayout" Target="../diagrams/layout2.xml"/><Relationship Id="rId4" Type="http://schemas.openxmlformats.org/officeDocument/2006/relationships/diagramLayout" Target="../diagrams/layout1.xml"/><Relationship Id="rId9" Type="http://schemas.openxmlformats.org/officeDocument/2006/relationships/diagramData" Target="../diagrams/data2.xml"/><Relationship Id="rId1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576" y="1484784"/>
            <a:ext cx="7772400" cy="1470025"/>
          </a:xfrm>
        </p:spPr>
        <p:txBody>
          <a:bodyPr/>
          <a:lstStyle/>
          <a:p>
            <a:pPr>
              <a:spcBef>
                <a:spcPct val="20000"/>
              </a:spcBef>
            </a:pPr>
            <a:r>
              <a:rPr lang="en-GB" sz="2800" dirty="0" smtClean="0">
                <a:latin typeface="+mn-lt"/>
                <a:ea typeface="+mn-ea"/>
                <a:cs typeface="+mn-cs"/>
              </a:rPr>
              <a:t/>
            </a:r>
            <a:br>
              <a:rPr lang="en-GB" sz="2800" dirty="0" smtClean="0">
                <a:latin typeface="+mn-lt"/>
                <a:ea typeface="+mn-ea"/>
                <a:cs typeface="+mn-cs"/>
              </a:rPr>
            </a:br>
            <a:r>
              <a:rPr lang="en-GB" sz="2800" dirty="0">
                <a:latin typeface="+mn-lt"/>
                <a:ea typeface="+mn-ea"/>
                <a:cs typeface="+mn-cs"/>
              </a:rPr>
              <a:t/>
            </a:r>
            <a:br>
              <a:rPr lang="en-GB" sz="2800" dirty="0">
                <a:latin typeface="+mn-lt"/>
                <a:ea typeface="+mn-ea"/>
                <a:cs typeface="+mn-cs"/>
              </a:rPr>
            </a:br>
            <a:r>
              <a:rPr lang="en-GB" sz="2800" dirty="0" smtClean="0">
                <a:latin typeface="+mn-lt"/>
                <a:ea typeface="+mn-ea"/>
                <a:cs typeface="+mn-cs"/>
              </a:rPr>
              <a:t/>
            </a:r>
            <a:br>
              <a:rPr lang="en-GB" sz="2800" dirty="0" smtClean="0">
                <a:latin typeface="+mn-lt"/>
                <a:ea typeface="+mn-ea"/>
                <a:cs typeface="+mn-cs"/>
              </a:rPr>
            </a:br>
            <a:r>
              <a:rPr lang="en-GB" sz="2800" dirty="0" smtClean="0">
                <a:latin typeface="+mn-lt"/>
                <a:ea typeface="+mn-ea"/>
                <a:cs typeface="+mn-cs"/>
              </a:rPr>
              <a:t/>
            </a:r>
            <a:br>
              <a:rPr lang="en-GB" sz="2800" dirty="0" smtClean="0">
                <a:latin typeface="+mn-lt"/>
                <a:ea typeface="+mn-ea"/>
                <a:cs typeface="+mn-cs"/>
              </a:rPr>
            </a:br>
            <a:r>
              <a:rPr lang="en-GB" sz="2800" dirty="0" smtClean="0">
                <a:latin typeface="+mn-lt"/>
                <a:ea typeface="+mn-ea"/>
                <a:cs typeface="+mn-cs"/>
              </a:rPr>
              <a:t/>
            </a:r>
            <a:br>
              <a:rPr lang="en-GB" sz="2800" dirty="0" smtClean="0">
                <a:latin typeface="+mn-lt"/>
                <a:ea typeface="+mn-ea"/>
                <a:cs typeface="+mn-cs"/>
              </a:rPr>
            </a:br>
            <a:r>
              <a:rPr lang="en-GB" sz="2800" dirty="0" smtClean="0">
                <a:latin typeface="Calibri" panose="020F0502020204030204" pitchFamily="34" charset="0"/>
                <a:ea typeface="+mn-ea"/>
                <a:cs typeface="+mn-cs"/>
              </a:rPr>
              <a:t>All in this together - </a:t>
            </a:r>
            <a:r>
              <a:rPr lang="en-GB" sz="2800" dirty="0">
                <a:latin typeface="Calibri" panose="020F0502020204030204" pitchFamily="34" charset="0"/>
                <a:ea typeface="+mn-ea"/>
                <a:cs typeface="+mn-cs"/>
              </a:rPr>
              <a:t/>
            </a:r>
            <a:br>
              <a:rPr lang="en-GB" sz="2800" dirty="0">
                <a:latin typeface="Calibri" panose="020F0502020204030204" pitchFamily="34" charset="0"/>
                <a:ea typeface="+mn-ea"/>
                <a:cs typeface="+mn-cs"/>
              </a:rPr>
            </a:br>
            <a:r>
              <a:rPr lang="en-GB" sz="2800" dirty="0" smtClean="0">
                <a:latin typeface="Calibri" panose="020F0502020204030204" pitchFamily="34" charset="0"/>
                <a:ea typeface="+mn-ea"/>
                <a:cs typeface="+mn-cs"/>
              </a:rPr>
              <a:t>How wind needs regional cooperation</a:t>
            </a:r>
            <a:endParaRPr lang="en-GB" sz="2800" dirty="0"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5656" y="4293096"/>
            <a:ext cx="6400800" cy="1752600"/>
          </a:xfrm>
        </p:spPr>
        <p:txBody>
          <a:bodyPr/>
          <a:lstStyle/>
          <a:p>
            <a:endParaRPr lang="en-GB" sz="2400" dirty="0" smtClean="0">
              <a:latin typeface="Calibri" panose="020F0502020204030204" pitchFamily="34" charset="0"/>
            </a:endParaRPr>
          </a:p>
          <a:p>
            <a:r>
              <a:rPr lang="en-GB" sz="2400" dirty="0" smtClean="0">
                <a:latin typeface="Calibri" panose="020F0502020204030204" pitchFamily="34" charset="0"/>
              </a:rPr>
              <a:t>Koen Noyens,</a:t>
            </a:r>
          </a:p>
          <a:p>
            <a:r>
              <a:rPr lang="en-GB" sz="2000" b="0" dirty="0" smtClean="0">
                <a:latin typeface="Calibri" panose="020F0502020204030204" pitchFamily="34" charset="0"/>
              </a:rPr>
              <a:t>Manager Generation, Climate &amp; Environment</a:t>
            </a:r>
          </a:p>
          <a:p>
            <a:r>
              <a:rPr lang="en-GB" sz="2000" b="0" dirty="0" smtClean="0">
                <a:latin typeface="Calibri" panose="020F0502020204030204" pitchFamily="34" charset="0"/>
              </a:rPr>
              <a:t> EURELECTRIC</a:t>
            </a:r>
            <a:endParaRPr lang="en-GB" sz="2000" b="0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05008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/>
          <p:cNvSpPr/>
          <p:nvPr/>
        </p:nvSpPr>
        <p:spPr bwMode="auto">
          <a:xfrm>
            <a:off x="685800" y="2492896"/>
            <a:ext cx="3444806" cy="1373347"/>
          </a:xfrm>
          <a:prstGeom prst="rect">
            <a:avLst/>
          </a:prstGeom>
          <a:solidFill>
            <a:srgbClr val="95DBBD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dist="35921" dir="2700000" algn="ctr" rotWithShape="0">
              <a:schemeClr val="bg2"/>
            </a:outerShdw>
          </a:effectLst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/>
            <a:endParaRPr lang="en-GB" sz="1800" b="1" dirty="0" smtClean="0">
              <a:latin typeface="Calibri" panose="020F0502020204030204" pitchFamily="34" charset="0"/>
            </a:endParaRPr>
          </a:p>
          <a:p>
            <a:pPr algn="ctr"/>
            <a:endParaRPr lang="en-GB" sz="1800" b="1" dirty="0" smtClean="0">
              <a:latin typeface="Calibri" panose="020F0502020204030204" pitchFamily="34" charset="0"/>
            </a:endParaRPr>
          </a:p>
          <a:p>
            <a:pPr algn="ctr"/>
            <a:r>
              <a:rPr lang="en-GB" sz="1800" b="1" dirty="0" smtClean="0">
                <a:latin typeface="Calibri" panose="020F0502020204030204" pitchFamily="34" charset="0"/>
              </a:rPr>
              <a:t>Internal electricity market</a:t>
            </a:r>
            <a:endParaRPr lang="en-GB" sz="1800" b="1" dirty="0">
              <a:latin typeface="Calibri" panose="020F0502020204030204" pitchFamily="34" charset="0"/>
            </a:endParaRPr>
          </a:p>
        </p:txBody>
      </p:sp>
      <p:sp>
        <p:nvSpPr>
          <p:cNvPr id="5" name="Rektangel 4"/>
          <p:cNvSpPr/>
          <p:nvPr/>
        </p:nvSpPr>
        <p:spPr bwMode="auto">
          <a:xfrm>
            <a:off x="5013394" y="2492896"/>
            <a:ext cx="3444806" cy="1373347"/>
          </a:xfrm>
          <a:prstGeom prst="rect">
            <a:avLst/>
          </a:prstGeom>
          <a:solidFill>
            <a:srgbClr val="95DBBD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dist="35921" dir="2700000" algn="ctr" rotWithShape="0">
              <a:schemeClr val="bg2"/>
            </a:outerShdw>
          </a:effectLst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/>
            <a:endParaRPr lang="en-GB" sz="1800" b="1" dirty="0" smtClean="0">
              <a:latin typeface="Calibri" panose="020F0502020204030204" pitchFamily="34" charset="0"/>
            </a:endParaRPr>
          </a:p>
          <a:p>
            <a:pPr algn="ctr"/>
            <a:endParaRPr lang="en-GB" sz="1800" b="1" dirty="0" smtClean="0">
              <a:latin typeface="Calibri" panose="020F0502020204030204" pitchFamily="34" charset="0"/>
            </a:endParaRPr>
          </a:p>
          <a:p>
            <a:pPr algn="ctr"/>
            <a:r>
              <a:rPr lang="en-GB" sz="1800" b="1" dirty="0" smtClean="0">
                <a:latin typeface="Calibri" panose="020F0502020204030204" pitchFamily="34" charset="0"/>
              </a:rPr>
              <a:t>Interconnections</a:t>
            </a:r>
            <a:endParaRPr lang="en-GB" sz="1800" b="1" dirty="0">
              <a:latin typeface="Calibri" panose="020F0502020204030204" pitchFamily="34" charset="0"/>
            </a:endParaRPr>
          </a:p>
        </p:txBody>
      </p:sp>
      <p:sp>
        <p:nvSpPr>
          <p:cNvPr id="6" name="Rektangel 5"/>
          <p:cNvSpPr/>
          <p:nvPr/>
        </p:nvSpPr>
        <p:spPr bwMode="auto">
          <a:xfrm>
            <a:off x="685800" y="4365105"/>
            <a:ext cx="3444806" cy="1373347"/>
          </a:xfrm>
          <a:prstGeom prst="rect">
            <a:avLst/>
          </a:prstGeom>
          <a:solidFill>
            <a:srgbClr val="95DBBD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dist="35921" dir="2700000" algn="ctr" rotWithShape="0">
              <a:schemeClr val="bg2"/>
            </a:outerShdw>
          </a:effectLst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/>
            <a:endParaRPr lang="en-GB" sz="1800" b="1" dirty="0" smtClean="0">
              <a:latin typeface="Calibri" panose="020F0502020204030204" pitchFamily="34" charset="0"/>
            </a:endParaRPr>
          </a:p>
          <a:p>
            <a:pPr algn="ctr"/>
            <a:endParaRPr lang="en-GB" sz="1800" b="1" dirty="0" smtClean="0">
              <a:latin typeface="Calibri" panose="020F0502020204030204" pitchFamily="34" charset="0"/>
            </a:endParaRPr>
          </a:p>
          <a:p>
            <a:pPr algn="ctr"/>
            <a:r>
              <a:rPr lang="en-GB" sz="1800" b="1" dirty="0" smtClean="0">
                <a:latin typeface="Calibri" panose="020F0502020204030204" pitchFamily="34" charset="0"/>
              </a:rPr>
              <a:t>Renewable energy</a:t>
            </a:r>
            <a:endParaRPr lang="en-GB" sz="1800" b="1" dirty="0">
              <a:latin typeface="Calibri" panose="020F0502020204030204" pitchFamily="34" charset="0"/>
            </a:endParaRPr>
          </a:p>
        </p:txBody>
      </p:sp>
      <p:sp>
        <p:nvSpPr>
          <p:cNvPr id="7" name="Rektangel 6"/>
          <p:cNvSpPr/>
          <p:nvPr/>
        </p:nvSpPr>
        <p:spPr bwMode="auto">
          <a:xfrm>
            <a:off x="5013394" y="4365105"/>
            <a:ext cx="3444806" cy="1373347"/>
          </a:xfrm>
          <a:prstGeom prst="rect">
            <a:avLst/>
          </a:prstGeom>
          <a:solidFill>
            <a:srgbClr val="95DBBD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dist="35921" dir="2700000" algn="ctr" rotWithShape="0">
              <a:schemeClr val="bg2"/>
            </a:outerShdw>
          </a:effectLst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/>
            <a:endParaRPr lang="en-GB" sz="1800" b="1" dirty="0" smtClean="0">
              <a:latin typeface="Calibri" panose="020F0502020204030204" pitchFamily="34" charset="0"/>
            </a:endParaRPr>
          </a:p>
          <a:p>
            <a:pPr algn="ctr"/>
            <a:endParaRPr lang="en-GB" sz="1800" b="1" dirty="0" smtClean="0">
              <a:latin typeface="Calibri" panose="020F0502020204030204" pitchFamily="34" charset="0"/>
            </a:endParaRPr>
          </a:p>
          <a:p>
            <a:pPr algn="ctr"/>
            <a:r>
              <a:rPr lang="en-GB" sz="1800" b="1" dirty="0" smtClean="0">
                <a:latin typeface="Calibri" panose="020F0502020204030204" pitchFamily="34" charset="0"/>
              </a:rPr>
              <a:t>Security of supply</a:t>
            </a:r>
            <a:endParaRPr lang="en-GB" sz="1800" b="1" dirty="0">
              <a:latin typeface="Calibri" panose="020F0502020204030204" pitchFamily="34" charset="0"/>
            </a:endParaRPr>
          </a:p>
        </p:txBody>
      </p:sp>
      <p:sp>
        <p:nvSpPr>
          <p:cNvPr id="15" name="Ellipse 14"/>
          <p:cNvSpPr/>
          <p:nvPr/>
        </p:nvSpPr>
        <p:spPr bwMode="auto">
          <a:xfrm>
            <a:off x="3140069" y="3362189"/>
            <a:ext cx="3029010" cy="1656184"/>
          </a:xfrm>
          <a:prstGeom prst="ellipse">
            <a:avLst/>
          </a:prstGeom>
          <a:solidFill>
            <a:srgbClr val="92D05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7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</a:endParaRPr>
          </a:p>
        </p:txBody>
      </p:sp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200" dirty="0" smtClean="0">
                <a:latin typeface="Calibri" panose="020F0502020204030204" pitchFamily="34" charset="0"/>
              </a:rPr>
              <a:t>What works and not?</a:t>
            </a:r>
            <a:endParaRPr lang="en-GB" sz="3200" dirty="0">
              <a:latin typeface="Calibri" panose="020F0502020204030204" pitchFamily="34" charset="0"/>
            </a:endParaRPr>
          </a:p>
        </p:txBody>
      </p:sp>
      <p:sp>
        <p:nvSpPr>
          <p:cNvPr id="10" name="Venstrebuet pil 9"/>
          <p:cNvSpPr/>
          <p:nvPr/>
        </p:nvSpPr>
        <p:spPr bwMode="auto">
          <a:xfrm>
            <a:off x="4738265" y="3337012"/>
            <a:ext cx="1430814" cy="2012217"/>
          </a:xfrm>
          <a:prstGeom prst="curvedLeftArrow">
            <a:avLst/>
          </a:prstGeom>
          <a:solidFill>
            <a:srgbClr val="006666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7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</a:endParaRPr>
          </a:p>
        </p:txBody>
      </p:sp>
      <p:sp>
        <p:nvSpPr>
          <p:cNvPr id="12" name="Venstrebuet pil 11"/>
          <p:cNvSpPr/>
          <p:nvPr/>
        </p:nvSpPr>
        <p:spPr bwMode="auto">
          <a:xfrm rot="10800000">
            <a:off x="3140070" y="3181535"/>
            <a:ext cx="1430814" cy="2012217"/>
          </a:xfrm>
          <a:prstGeom prst="curvedLeftArrow">
            <a:avLst/>
          </a:prstGeom>
          <a:solidFill>
            <a:srgbClr val="003399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7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</a:endParaRPr>
          </a:p>
        </p:txBody>
      </p:sp>
      <p:sp>
        <p:nvSpPr>
          <p:cNvPr id="14" name="TekstSylinder 13"/>
          <p:cNvSpPr txBox="1"/>
          <p:nvPr/>
        </p:nvSpPr>
        <p:spPr>
          <a:xfrm>
            <a:off x="3140068" y="3805077"/>
            <a:ext cx="3133421" cy="8771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EU and MS</a:t>
            </a:r>
          </a:p>
          <a:p>
            <a:pPr algn="ctr"/>
            <a:r>
              <a:rPr lang="en-GB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together towards an Energy Union</a:t>
            </a:r>
            <a:endParaRPr lang="en-GB" b="1" dirty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621826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1196752"/>
            <a:ext cx="7772400" cy="992187"/>
          </a:xfrm>
        </p:spPr>
        <p:txBody>
          <a:bodyPr/>
          <a:lstStyle/>
          <a:p>
            <a:r>
              <a:rPr lang="en-GB" sz="2800" dirty="0" smtClean="0">
                <a:latin typeface="Calibri" panose="020F0502020204030204" pitchFamily="34" charset="0"/>
              </a:rPr>
              <a:t>Internal electricity market:</a:t>
            </a:r>
            <a:br>
              <a:rPr lang="en-GB" sz="2800" dirty="0" smtClean="0">
                <a:latin typeface="Calibri" panose="020F0502020204030204" pitchFamily="34" charset="0"/>
              </a:rPr>
            </a:br>
            <a:r>
              <a:rPr lang="en-GB" sz="2800" dirty="0" smtClean="0">
                <a:latin typeface="Calibri" panose="020F0502020204030204" pitchFamily="34" charset="0"/>
              </a:rPr>
              <a:t> </a:t>
            </a:r>
            <a:br>
              <a:rPr lang="en-GB" sz="2800" dirty="0" smtClean="0">
                <a:latin typeface="Calibri" panose="020F0502020204030204" pitchFamily="34" charset="0"/>
              </a:rPr>
            </a:br>
            <a:endParaRPr lang="en-GB" sz="2400" dirty="0">
              <a:latin typeface="Calibri" panose="020F05020202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552" y="4175426"/>
            <a:ext cx="7128792" cy="2448272"/>
          </a:xfrm>
        </p:spPr>
        <p:txBody>
          <a:bodyPr/>
          <a:lstStyle/>
          <a:p>
            <a:pPr lvl="1">
              <a:buFont typeface="Wingdings" panose="05000000000000000000" pitchFamily="2" charset="2"/>
              <a:buChar char="§"/>
            </a:pPr>
            <a:r>
              <a:rPr lang="en-US" sz="1800" b="0" dirty="0">
                <a:latin typeface="Calibri" panose="020F0502020204030204" pitchFamily="34" charset="0"/>
                <a:ea typeface="+mn-ea"/>
                <a:cs typeface="+mn-cs"/>
              </a:rPr>
              <a:t>High frequency of low-price periods and insufficient amount of high –price periods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1800" b="0" dirty="0">
                <a:latin typeface="Calibri" panose="020F0502020204030204" pitchFamily="34" charset="0"/>
                <a:ea typeface="+mn-ea"/>
                <a:cs typeface="+mn-cs"/>
              </a:rPr>
              <a:t>Market distortions: national support schemes, price caps, market exit barriers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1800" b="0" dirty="0">
                <a:latin typeface="Calibri" panose="020F0502020204030204" pitchFamily="34" charset="0"/>
                <a:ea typeface="+mn-ea"/>
                <a:cs typeface="+mn-cs"/>
              </a:rPr>
              <a:t>A more regional approach to system adequacy and to CRMs through XB participation is needed</a:t>
            </a:r>
            <a:r>
              <a:rPr lang="en-GB" sz="1800" b="0" dirty="0">
                <a:latin typeface="Calibri" panose="020F0502020204030204" pitchFamily="34" charset="0"/>
                <a:ea typeface="+mn-ea"/>
                <a:cs typeface="+mn-cs"/>
              </a:rPr>
              <a:t>	</a:t>
            </a: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4947283" y="3494389"/>
            <a:ext cx="7010400" cy="1362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Ellipse 14"/>
          <p:cNvSpPr/>
          <p:nvPr/>
        </p:nvSpPr>
        <p:spPr bwMode="auto">
          <a:xfrm>
            <a:off x="755576" y="1916832"/>
            <a:ext cx="2088232" cy="1413814"/>
          </a:xfrm>
          <a:prstGeom prst="ellipse">
            <a:avLst/>
          </a:prstGeom>
          <a:ln>
            <a:headEnd type="none" w="med" len="med"/>
            <a:tailEnd type="none" w="med" len="med"/>
          </a:ln>
          <a:extLst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/>
            <a:r>
              <a:rPr kumimoji="0" lang="en-GB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SOFTWARE: </a:t>
            </a:r>
            <a:r>
              <a:rPr lang="en-GB" sz="1600" dirty="0" smtClean="0">
                <a:solidFill>
                  <a:schemeClr val="tx1"/>
                </a:solidFill>
                <a:latin typeface="Calibri" panose="020F0502020204030204" pitchFamily="34" charset="0"/>
              </a:rPr>
              <a:t>Policies,</a:t>
            </a:r>
            <a:r>
              <a:rPr lang="en-GB" sz="1600" dirty="0">
                <a:solidFill>
                  <a:schemeClr val="tx1"/>
                </a:solidFill>
                <a:latin typeface="Calibri" panose="020F0502020204030204" pitchFamily="34" charset="0"/>
              </a:rPr>
              <a:t> </a:t>
            </a:r>
            <a:r>
              <a:rPr lang="en-GB" sz="1600" dirty="0" smtClean="0">
                <a:solidFill>
                  <a:schemeClr val="tx1"/>
                </a:solidFill>
                <a:latin typeface="Calibri" panose="020F0502020204030204" pitchFamily="34" charset="0"/>
              </a:rPr>
              <a:t>T</a:t>
            </a:r>
            <a:r>
              <a:rPr kumimoji="0" lang="en-GB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axes</a:t>
            </a:r>
            <a:r>
              <a:rPr kumimoji="0" lang="en-GB" sz="16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 &amp; Charges Coordination</a:t>
            </a:r>
            <a:endParaRPr kumimoji="0" lang="en-GB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</a:endParaRPr>
          </a:p>
        </p:txBody>
      </p:sp>
      <p:sp>
        <p:nvSpPr>
          <p:cNvPr id="11" name="Ellipse 14"/>
          <p:cNvSpPr/>
          <p:nvPr/>
        </p:nvSpPr>
        <p:spPr bwMode="auto">
          <a:xfrm>
            <a:off x="2987824" y="1891597"/>
            <a:ext cx="2088232" cy="1413814"/>
          </a:xfrm>
          <a:prstGeom prst="ellipse">
            <a:avLst/>
          </a:prstGeom>
          <a:ln>
            <a:headEnd type="none" w="med" len="med"/>
            <a:tailEnd type="none" w="med" len="med"/>
          </a:ln>
          <a:extLst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en-GB" sz="1600" b="1" dirty="0" smtClean="0">
                <a:solidFill>
                  <a:schemeClr val="tx1"/>
                </a:solidFill>
                <a:latin typeface="Calibri" panose="020F0502020204030204" pitchFamily="34" charset="0"/>
              </a:rPr>
              <a:t>HARDWARE</a:t>
            </a:r>
            <a:r>
              <a:rPr kumimoji="0" lang="en-GB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:</a:t>
            </a:r>
            <a:r>
              <a:rPr kumimoji="0" lang="en-GB" sz="16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 </a:t>
            </a:r>
          </a:p>
          <a:p>
            <a:pPr algn="ctr"/>
            <a:r>
              <a:rPr lang="en-GB" sz="1600" baseline="0" dirty="0" smtClean="0">
                <a:solidFill>
                  <a:schemeClr val="tx1"/>
                </a:solidFill>
                <a:latin typeface="Calibri" panose="020F0502020204030204" pitchFamily="34" charset="0"/>
              </a:rPr>
              <a:t>Ensuring</a:t>
            </a:r>
            <a:r>
              <a:rPr lang="en-GB" sz="1600" dirty="0" smtClean="0">
                <a:solidFill>
                  <a:schemeClr val="tx1"/>
                </a:solidFill>
                <a:latin typeface="Calibri" panose="020F0502020204030204" pitchFamily="34" charset="0"/>
              </a:rPr>
              <a:t> Physical Connectivity</a:t>
            </a:r>
            <a:endParaRPr kumimoji="0" lang="en-GB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</a:endParaRPr>
          </a:p>
        </p:txBody>
      </p:sp>
      <p:sp>
        <p:nvSpPr>
          <p:cNvPr id="12" name="Ellipse 14"/>
          <p:cNvSpPr/>
          <p:nvPr/>
        </p:nvSpPr>
        <p:spPr bwMode="auto">
          <a:xfrm>
            <a:off x="5220072" y="1916832"/>
            <a:ext cx="2088232" cy="1413814"/>
          </a:xfrm>
          <a:prstGeom prst="ellipse">
            <a:avLst/>
          </a:prstGeom>
          <a:ln>
            <a:headEnd type="none" w="med" len="med"/>
            <a:tailEnd type="none" w="med" len="med"/>
          </a:ln>
          <a:extLst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en-GB" sz="1600" b="1" dirty="0" smtClean="0">
                <a:solidFill>
                  <a:schemeClr val="tx1"/>
                </a:solidFill>
                <a:latin typeface="Calibri" panose="020F0502020204030204" pitchFamily="34" charset="0"/>
              </a:rPr>
              <a:t>VISION</a:t>
            </a:r>
            <a:r>
              <a:rPr kumimoji="0" lang="en-GB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:</a:t>
            </a:r>
            <a:r>
              <a:rPr kumimoji="0" lang="en-GB" sz="16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 </a:t>
            </a:r>
          </a:p>
          <a:p>
            <a:pPr algn="ctr"/>
            <a:r>
              <a:rPr lang="en-GB" sz="1600" baseline="0" dirty="0" smtClean="0">
                <a:solidFill>
                  <a:schemeClr val="tx1"/>
                </a:solidFill>
                <a:latin typeface="Calibri" panose="020F0502020204030204" pitchFamily="34" charset="0"/>
              </a:rPr>
              <a:t>Shared Objectives &amp;</a:t>
            </a:r>
            <a:r>
              <a:rPr lang="en-GB" sz="1600" dirty="0" smtClean="0">
                <a:solidFill>
                  <a:schemeClr val="tx1"/>
                </a:solidFill>
                <a:latin typeface="Calibri" panose="020F0502020204030204" pitchFamily="34" charset="0"/>
              </a:rPr>
              <a:t> Targets</a:t>
            </a:r>
            <a:endParaRPr kumimoji="0" lang="en-GB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</a:endParaRPr>
          </a:p>
        </p:txBody>
      </p:sp>
      <p:sp>
        <p:nvSpPr>
          <p:cNvPr id="4" name="Rectangle 3"/>
          <p:cNvSpPr/>
          <p:nvPr/>
        </p:nvSpPr>
        <p:spPr bwMode="auto">
          <a:xfrm>
            <a:off x="467544" y="3600974"/>
            <a:ext cx="7056784" cy="404090"/>
          </a:xfrm>
          <a:prstGeom prst="rect">
            <a:avLst/>
          </a:prstGeom>
          <a:ln>
            <a:noFill/>
            <a:headEnd type="none" w="med" len="med"/>
            <a:tailEnd type="none" w="med" len="med"/>
          </a:ln>
          <a:extLst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GB" dirty="0" smtClean="0">
                <a:solidFill>
                  <a:schemeClr val="tx1"/>
                </a:solidFill>
                <a:latin typeface="Calibri" panose="020F0502020204030204" pitchFamily="34" charset="0"/>
              </a:rPr>
              <a:t> Yet, the state of the Internal </a:t>
            </a:r>
            <a:r>
              <a:rPr lang="en-GB" dirty="0">
                <a:solidFill>
                  <a:schemeClr val="tx1"/>
                </a:solidFill>
                <a:latin typeface="Calibri" panose="020F0502020204030204" pitchFamily="34" charset="0"/>
              </a:rPr>
              <a:t>Electricity </a:t>
            </a:r>
            <a:r>
              <a:rPr lang="en-GB" dirty="0" smtClean="0">
                <a:solidFill>
                  <a:schemeClr val="tx1"/>
                </a:solidFill>
                <a:latin typeface="Calibri" panose="020F0502020204030204" pitchFamily="34" charset="0"/>
              </a:rPr>
              <a:t>Market faces:</a:t>
            </a:r>
            <a:endParaRPr lang="en-GB" dirty="0">
              <a:solidFill>
                <a:schemeClr val="tx1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19290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955" y="1124744"/>
            <a:ext cx="7772400" cy="992187"/>
          </a:xfrm>
        </p:spPr>
        <p:txBody>
          <a:bodyPr/>
          <a:lstStyle/>
          <a:p>
            <a:r>
              <a:rPr lang="en-GB" sz="2800" dirty="0" smtClean="0">
                <a:latin typeface="Calibri" panose="020F0502020204030204" pitchFamily="34" charset="0"/>
              </a:rPr>
              <a:t>Interconnections</a:t>
            </a:r>
            <a:br>
              <a:rPr lang="en-GB" sz="2800" dirty="0" smtClean="0">
                <a:latin typeface="Calibri" panose="020F0502020204030204" pitchFamily="34" charset="0"/>
              </a:rPr>
            </a:br>
            <a:r>
              <a:rPr lang="en-GB" sz="2800" dirty="0" smtClean="0">
                <a:latin typeface="Calibri" panose="020F0502020204030204" pitchFamily="34" charset="0"/>
              </a:rPr>
              <a:t/>
            </a:r>
            <a:br>
              <a:rPr lang="en-GB" sz="2800" dirty="0" smtClean="0">
                <a:latin typeface="Calibri" panose="020F0502020204030204" pitchFamily="34" charset="0"/>
              </a:rPr>
            </a:br>
            <a:r>
              <a:rPr lang="en-GB" sz="2000" dirty="0" smtClean="0">
                <a:latin typeface="Calibri" panose="020F0502020204030204" pitchFamily="34" charset="0"/>
              </a:rPr>
              <a:t>Perhaps the most significant sentence for cooperation on renewables in the recent ACER monitoring Report:</a:t>
            </a:r>
            <a:endParaRPr lang="en-GB" sz="2000" dirty="0">
              <a:latin typeface="Calibri" panose="020F05020202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19" y="2118026"/>
            <a:ext cx="7519925" cy="4114800"/>
          </a:xfrm>
        </p:spPr>
        <p:txBody>
          <a:bodyPr/>
          <a:lstStyle/>
          <a:p>
            <a:pPr marL="0" indent="0">
              <a:buNone/>
            </a:pPr>
            <a:endParaRPr lang="en-US" sz="1600" b="0" dirty="0">
              <a:latin typeface="Calibri" panose="020F0502020204030204" pitchFamily="34" charset="0"/>
            </a:endParaRPr>
          </a:p>
          <a:p>
            <a:pPr marL="0" indent="0">
              <a:buNone/>
            </a:pPr>
            <a:endParaRPr lang="en-GB" sz="1600" dirty="0" smtClean="0">
              <a:latin typeface="Calibri" panose="020F0502020204030204" pitchFamily="34" charset="0"/>
            </a:endParaRPr>
          </a:p>
          <a:p>
            <a:pPr marL="0" indent="0">
              <a:buNone/>
            </a:pPr>
            <a:r>
              <a:rPr lang="en-GB" sz="2000" b="0" i="1" dirty="0" smtClean="0">
                <a:latin typeface="Calibri" panose="020F0502020204030204" pitchFamily="34" charset="0"/>
              </a:rPr>
              <a:t>“The </a:t>
            </a:r>
            <a:r>
              <a:rPr lang="en-GB" sz="2000" b="0" i="1" dirty="0">
                <a:latin typeface="Calibri" panose="020F0502020204030204" pitchFamily="34" charset="0"/>
              </a:rPr>
              <a:t>analysis shows that in 2015, </a:t>
            </a:r>
            <a:r>
              <a:rPr lang="en-GB" sz="2000" i="1" dirty="0">
                <a:latin typeface="Calibri" panose="020F0502020204030204" pitchFamily="34" charset="0"/>
              </a:rPr>
              <a:t>intraday liquidity increased significantly</a:t>
            </a:r>
            <a:r>
              <a:rPr lang="en-GB" sz="2000" b="0" i="1" dirty="0">
                <a:latin typeface="Calibri" panose="020F0502020204030204" pitchFamily="34" charset="0"/>
              </a:rPr>
              <a:t> in Germany and its </a:t>
            </a:r>
            <a:r>
              <a:rPr lang="en-GB" sz="2000" i="1" dirty="0">
                <a:latin typeface="Calibri" panose="020F0502020204030204" pitchFamily="34" charset="0"/>
              </a:rPr>
              <a:t>neighbouring markets </a:t>
            </a:r>
            <a:r>
              <a:rPr lang="en-GB" sz="2000" b="0" i="1" dirty="0">
                <a:latin typeface="Calibri" panose="020F0502020204030204" pitchFamily="34" charset="0"/>
              </a:rPr>
              <a:t>due to the </a:t>
            </a:r>
            <a:r>
              <a:rPr lang="en-GB" sz="2000" i="1" dirty="0">
                <a:latin typeface="Calibri" panose="020F0502020204030204" pitchFamily="34" charset="0"/>
              </a:rPr>
              <a:t>increasing penetration of renewables </a:t>
            </a:r>
            <a:r>
              <a:rPr lang="en-GB" sz="2000" b="0" i="1" dirty="0">
                <a:latin typeface="Calibri" panose="020F0502020204030204" pitchFamily="34" charset="0"/>
              </a:rPr>
              <a:t>in Germany and the introduction of some regulatory measures (e.g. </a:t>
            </a:r>
            <a:r>
              <a:rPr lang="en-GB" sz="2000" i="1" dirty="0">
                <a:latin typeface="Calibri" panose="020F0502020204030204" pitchFamily="34" charset="0"/>
              </a:rPr>
              <a:t>reducing the share of renewable</a:t>
            </a:r>
            <a:r>
              <a:rPr lang="en-GB" sz="2000" b="0" i="1" dirty="0">
                <a:latin typeface="Calibri" panose="020F0502020204030204" pitchFamily="34" charset="0"/>
              </a:rPr>
              <a:t> electricity generators </a:t>
            </a:r>
            <a:r>
              <a:rPr lang="en-GB" sz="2000" i="1" dirty="0">
                <a:latin typeface="Calibri" panose="020F0502020204030204" pitchFamily="34" charset="0"/>
              </a:rPr>
              <a:t>exempt from balancing responsibility</a:t>
            </a:r>
            <a:r>
              <a:rPr lang="en-GB" sz="2000" b="0" i="1" dirty="0" smtClean="0">
                <a:latin typeface="Calibri" panose="020F0502020204030204" pitchFamily="34" charset="0"/>
              </a:rPr>
              <a:t>).“</a:t>
            </a:r>
          </a:p>
          <a:p>
            <a:pPr marL="0" indent="0">
              <a:buNone/>
            </a:pPr>
            <a:endParaRPr lang="en-GB" sz="2000" b="0" i="1" dirty="0">
              <a:latin typeface="Calibri" panose="020F0502020204030204" pitchFamily="34" charset="0"/>
            </a:endParaRPr>
          </a:p>
          <a:p>
            <a:pPr marL="0" indent="0">
              <a:buNone/>
            </a:pPr>
            <a:r>
              <a:rPr lang="en-GB" sz="2400" i="1" dirty="0" smtClean="0">
                <a:solidFill>
                  <a:srgbClr val="FF0000"/>
                </a:solidFill>
                <a:latin typeface="Calibri" panose="020F0502020204030204" pitchFamily="34" charset="0"/>
              </a:rPr>
              <a:t>LESS </a:t>
            </a:r>
            <a:r>
              <a:rPr lang="en-GB" sz="2400" i="1" dirty="0" smtClean="0">
                <a:latin typeface="Calibri" panose="020F0502020204030204" pitchFamily="34" charset="0"/>
              </a:rPr>
              <a:t>REGULATORY INTERVENTIONS + </a:t>
            </a:r>
            <a:r>
              <a:rPr lang="en-GB" sz="2400" i="1" dirty="0" smtClean="0">
                <a:solidFill>
                  <a:srgbClr val="00B050"/>
                </a:solidFill>
                <a:latin typeface="Calibri" panose="020F0502020204030204" pitchFamily="34" charset="0"/>
              </a:rPr>
              <a:t>MORE</a:t>
            </a:r>
            <a:r>
              <a:rPr lang="en-GB" sz="2400" i="1" dirty="0" smtClean="0">
                <a:latin typeface="Calibri" panose="020F0502020204030204" pitchFamily="34" charset="0"/>
              </a:rPr>
              <a:t> PHYSICAL INTERCONNECTIONS &gt; </a:t>
            </a:r>
            <a:r>
              <a:rPr lang="en-GB" sz="2400" i="1" dirty="0" smtClean="0">
                <a:solidFill>
                  <a:srgbClr val="00B050"/>
                </a:solidFill>
                <a:latin typeface="Calibri" panose="020F0502020204030204" pitchFamily="34" charset="0"/>
              </a:rPr>
              <a:t>MORE MARKET LIQUIDITY</a:t>
            </a:r>
            <a:endParaRPr lang="en-US" sz="2400" i="1" dirty="0">
              <a:solidFill>
                <a:srgbClr val="00B050"/>
              </a:solidFill>
              <a:latin typeface="Calibri" panose="020F0502020204030204" pitchFamily="34" charset="0"/>
            </a:endParaRPr>
          </a:p>
        </p:txBody>
      </p:sp>
      <p:pic>
        <p:nvPicPr>
          <p:cNvPr id="8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4947283" y="3494389"/>
            <a:ext cx="7010400" cy="1362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116128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980728"/>
            <a:ext cx="7772400" cy="992187"/>
          </a:xfrm>
        </p:spPr>
        <p:txBody>
          <a:bodyPr/>
          <a:lstStyle/>
          <a:p>
            <a:r>
              <a:rPr lang="en-GB" sz="2800" dirty="0" smtClean="0">
                <a:latin typeface="Calibri" panose="020F0502020204030204" pitchFamily="34" charset="0"/>
              </a:rPr>
              <a:t>Security of supply:</a:t>
            </a:r>
            <a:br>
              <a:rPr lang="en-GB" sz="2800" dirty="0" smtClean="0">
                <a:latin typeface="Calibri" panose="020F0502020204030204" pitchFamily="34" charset="0"/>
              </a:rPr>
            </a:br>
            <a:r>
              <a:rPr lang="en-GB" sz="2800" dirty="0" smtClean="0">
                <a:latin typeface="Calibri" panose="020F0502020204030204" pitchFamily="34" charset="0"/>
              </a:rPr>
              <a:t/>
            </a:r>
            <a:br>
              <a:rPr lang="en-GB" sz="2800" dirty="0" smtClean="0">
                <a:latin typeface="Calibri" panose="020F0502020204030204" pitchFamily="34" charset="0"/>
              </a:rPr>
            </a:br>
            <a:r>
              <a:rPr lang="en-GB" sz="2800" dirty="0" smtClean="0">
                <a:latin typeface="Calibri" panose="020F0502020204030204" pitchFamily="34" charset="0"/>
              </a:rPr>
              <a:t>Regional Cooperation as a Trend</a:t>
            </a:r>
            <a:endParaRPr lang="en-GB" sz="2400" dirty="0">
              <a:latin typeface="Calibri" panose="020F05020202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2060848"/>
            <a:ext cx="7344816" cy="4114800"/>
          </a:xfrm>
        </p:spPr>
        <p:txBody>
          <a:bodyPr/>
          <a:lstStyle/>
          <a:p>
            <a:pPr marL="0" indent="0">
              <a:buNone/>
            </a:pPr>
            <a:endParaRPr lang="en-US" sz="1600" dirty="0" smtClean="0">
              <a:latin typeface="Calibri" panose="020F0502020204030204" pitchFamily="34" charset="0"/>
            </a:endParaRPr>
          </a:p>
          <a:p>
            <a:pPr>
              <a:buFont typeface="Arial" panose="020B0604020202020204" pitchFamily="34" charset="0"/>
              <a:buChar char="•"/>
            </a:pPr>
            <a:endParaRPr lang="en-US" sz="1800" dirty="0">
              <a:latin typeface="Calibri" panose="020F0502020204030204" pitchFamily="34" charset="0"/>
            </a:endParaRPr>
          </a:p>
        </p:txBody>
      </p:sp>
      <p:pic>
        <p:nvPicPr>
          <p:cNvPr id="8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4947283" y="3494389"/>
            <a:ext cx="7010400" cy="1362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Rectangle 8"/>
          <p:cNvSpPr/>
          <p:nvPr/>
        </p:nvSpPr>
        <p:spPr bwMode="auto">
          <a:xfrm>
            <a:off x="899592" y="2290144"/>
            <a:ext cx="4680520" cy="1800200"/>
          </a:xfrm>
          <a:prstGeom prst="rect">
            <a:avLst/>
          </a:prstGeom>
          <a:solidFill>
            <a:srgbClr val="95DBBD"/>
          </a:solidFill>
          <a:ln w="9525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GB" sz="2000" b="1" dirty="0" err="1" smtClean="0">
                <a:latin typeface="Calibri" panose="020F0502020204030204" pitchFamily="34" charset="0"/>
              </a:rPr>
              <a:t>Pentalateral</a:t>
            </a:r>
            <a:r>
              <a:rPr lang="en-GB" sz="2000" b="1" dirty="0" smtClean="0">
                <a:latin typeface="Calibri" panose="020F0502020204030204" pitchFamily="34" charset="0"/>
              </a:rPr>
              <a:t> Energy Forum</a:t>
            </a:r>
          </a:p>
          <a:p>
            <a:r>
              <a:rPr lang="en-GB" sz="2000" i="1" dirty="0" smtClean="0">
                <a:latin typeface="Calibri" panose="020F0502020204030204" pitchFamily="34" charset="0"/>
              </a:rPr>
              <a:t>June 2015 Declaration</a:t>
            </a:r>
          </a:p>
          <a:p>
            <a:pPr marL="342900" indent="-342900">
              <a:buFontTx/>
              <a:buChar char="-"/>
            </a:pPr>
            <a:r>
              <a:rPr lang="en-GB" sz="1800" dirty="0" smtClean="0">
                <a:latin typeface="Calibri" panose="020F0502020204030204" pitchFamily="34" charset="0"/>
              </a:rPr>
              <a:t>Reg. generation adequacy assessment</a:t>
            </a:r>
          </a:p>
          <a:p>
            <a:pPr marL="342900" indent="-342900">
              <a:buFontTx/>
              <a:buChar char="-"/>
            </a:pPr>
            <a:r>
              <a:rPr lang="en-GB" sz="1800" dirty="0" smtClean="0">
                <a:latin typeface="Calibri" panose="020F0502020204030204" pitchFamily="34" charset="0"/>
              </a:rPr>
              <a:t>Cross-border intraday market</a:t>
            </a:r>
          </a:p>
          <a:p>
            <a:pPr marL="342900" indent="-342900">
              <a:buFontTx/>
              <a:buChar char="-"/>
            </a:pPr>
            <a:r>
              <a:rPr lang="en-GB" sz="1800" dirty="0" smtClean="0">
                <a:latin typeface="Calibri" panose="020F0502020204030204" pitchFamily="34" charset="0"/>
              </a:rPr>
              <a:t>Rules for cross-border capacity remuneration</a:t>
            </a:r>
            <a:endParaRPr lang="en-GB" sz="1800" dirty="0">
              <a:latin typeface="Calibri" panose="020F0502020204030204" pitchFamily="34" charset="0"/>
            </a:endParaRPr>
          </a:p>
        </p:txBody>
      </p:sp>
      <p:sp>
        <p:nvSpPr>
          <p:cNvPr id="4" name="Rectangle 3"/>
          <p:cNvSpPr/>
          <p:nvPr/>
        </p:nvSpPr>
        <p:spPr bwMode="auto">
          <a:xfrm>
            <a:off x="1428676" y="3109354"/>
            <a:ext cx="4558456" cy="1647403"/>
          </a:xfrm>
          <a:prstGeom prst="rect">
            <a:avLst/>
          </a:prstGeom>
          <a:solidFill>
            <a:srgbClr val="95DBBD"/>
          </a:solidFill>
          <a:ln w="9525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GB" sz="2000" b="1" dirty="0">
                <a:latin typeface="Calibri" panose="020F0502020204030204" pitchFamily="34" charset="0"/>
              </a:rPr>
              <a:t>Baltic Energy Market Interconnection </a:t>
            </a:r>
            <a:r>
              <a:rPr lang="en-GB" sz="2000" b="1" dirty="0" smtClean="0">
                <a:latin typeface="Calibri" panose="020F0502020204030204" pitchFamily="34" charset="0"/>
              </a:rPr>
              <a:t>Plan</a:t>
            </a:r>
          </a:p>
          <a:p>
            <a:pPr marL="342900" indent="-342900">
              <a:buFontTx/>
              <a:buChar char="-"/>
            </a:pPr>
            <a:r>
              <a:rPr lang="en-GB" sz="1800" dirty="0" smtClean="0">
                <a:latin typeface="Calibri" panose="020F0502020204030204" pitchFamily="34" charset="0"/>
              </a:rPr>
              <a:t>Reducing cross-border congestion</a:t>
            </a:r>
          </a:p>
          <a:p>
            <a:pPr marL="342900" indent="-342900">
              <a:buFontTx/>
              <a:buChar char="-"/>
            </a:pPr>
            <a:r>
              <a:rPr lang="en-GB" sz="1800" dirty="0" smtClean="0">
                <a:latin typeface="Calibri" panose="020F0502020204030204" pitchFamily="34" charset="0"/>
              </a:rPr>
              <a:t>Managing loop flows</a:t>
            </a:r>
          </a:p>
          <a:p>
            <a:pPr marL="342900" indent="-342900">
              <a:buFontTx/>
              <a:buChar char="-"/>
            </a:pPr>
            <a:r>
              <a:rPr lang="en-GB" sz="1800" dirty="0" smtClean="0">
                <a:latin typeface="Calibri" panose="020F0502020204030204" pitchFamily="34" charset="0"/>
              </a:rPr>
              <a:t>Establishing common energy reserves</a:t>
            </a:r>
            <a:endParaRPr lang="en-GB" sz="1800" dirty="0">
              <a:latin typeface="Calibri" panose="020F0502020204030204" pitchFamily="34" charset="0"/>
            </a:endParaRPr>
          </a:p>
        </p:txBody>
      </p:sp>
      <p:sp>
        <p:nvSpPr>
          <p:cNvPr id="10" name="Rectangle 9"/>
          <p:cNvSpPr/>
          <p:nvPr/>
        </p:nvSpPr>
        <p:spPr bwMode="auto">
          <a:xfrm>
            <a:off x="2051720" y="3933056"/>
            <a:ext cx="4680520" cy="1800200"/>
          </a:xfrm>
          <a:prstGeom prst="rect">
            <a:avLst/>
          </a:prstGeom>
          <a:solidFill>
            <a:srgbClr val="95DBBD"/>
          </a:solidFill>
          <a:ln w="9525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GB" sz="2000" b="1" dirty="0" smtClean="0">
                <a:latin typeface="Calibri" panose="020F0502020204030204" pitchFamily="34" charset="0"/>
              </a:rPr>
              <a:t>NSCOGI</a:t>
            </a:r>
          </a:p>
          <a:p>
            <a:r>
              <a:rPr lang="en-GB" sz="1600" i="1" dirty="0">
                <a:latin typeface="Calibri" panose="020F0502020204030204" pitchFamily="34" charset="0"/>
              </a:rPr>
              <a:t> North Seas Countries’ Offshore Grid Initiative</a:t>
            </a:r>
            <a:endParaRPr lang="en-GB" sz="1600" i="1" dirty="0" smtClean="0">
              <a:latin typeface="Calibri" panose="020F0502020204030204" pitchFamily="34" charset="0"/>
            </a:endParaRPr>
          </a:p>
          <a:p>
            <a:pPr marL="342900" indent="-342900">
              <a:buFontTx/>
              <a:buChar char="-"/>
            </a:pPr>
            <a:r>
              <a:rPr lang="en-GB" sz="1800" dirty="0" smtClean="0">
                <a:latin typeface="Calibri" panose="020F0502020204030204" pitchFamily="34" charset="0"/>
              </a:rPr>
              <a:t>Coordinated off-shore grid development</a:t>
            </a:r>
          </a:p>
          <a:p>
            <a:pPr marL="342900" indent="-342900">
              <a:buFontTx/>
              <a:buChar char="-"/>
            </a:pPr>
            <a:r>
              <a:rPr lang="en-GB" sz="1800" dirty="0" smtClean="0">
                <a:latin typeface="Calibri" panose="020F0502020204030204" pitchFamily="34" charset="0"/>
              </a:rPr>
              <a:t>Efficient and economic renewable energy use</a:t>
            </a:r>
          </a:p>
          <a:p>
            <a:pPr marL="342900" indent="-342900">
              <a:buFontTx/>
              <a:buChar char="-"/>
            </a:pPr>
            <a:r>
              <a:rPr lang="en-GB" sz="1800" dirty="0" smtClean="0">
                <a:latin typeface="Calibri" panose="020F0502020204030204" pitchFamily="34" charset="0"/>
              </a:rPr>
              <a:t>10 countries </a:t>
            </a:r>
            <a:endParaRPr lang="en-GB" sz="1800" dirty="0">
              <a:latin typeface="Calibri" panose="020F0502020204030204" pitchFamily="34" charset="0"/>
            </a:endParaRPr>
          </a:p>
        </p:txBody>
      </p:sp>
      <p:sp>
        <p:nvSpPr>
          <p:cNvPr id="11" name="Rectangle 10"/>
          <p:cNvSpPr/>
          <p:nvPr/>
        </p:nvSpPr>
        <p:spPr bwMode="auto">
          <a:xfrm>
            <a:off x="395536" y="5957900"/>
            <a:ext cx="6624736" cy="639452"/>
          </a:xfrm>
          <a:prstGeom prst="rect">
            <a:avLst/>
          </a:prstGeom>
          <a:solidFill>
            <a:srgbClr val="95DBBD"/>
          </a:solidFill>
          <a:ln w="9525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GB" sz="2000" b="1" dirty="0" smtClean="0">
                <a:latin typeface="Calibri" panose="020F0502020204030204" pitchFamily="34" charset="0"/>
              </a:rPr>
              <a:t>Emerging examples: </a:t>
            </a:r>
            <a:r>
              <a:rPr lang="en-GB" sz="1600" dirty="0" smtClean="0">
                <a:latin typeface="Calibri" panose="020F0502020204030204" pitchFamily="34" charset="0"/>
              </a:rPr>
              <a:t>Central West and the Central and South East European Connectivity High Level Groups</a:t>
            </a:r>
            <a:endParaRPr lang="en-GB" sz="1600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10363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4" grpId="0" animBg="1"/>
      <p:bldP spid="10" grpId="0" animBg="1"/>
      <p:bldP spid="11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504" y="1068661"/>
            <a:ext cx="7772400" cy="992187"/>
          </a:xfrm>
        </p:spPr>
        <p:txBody>
          <a:bodyPr/>
          <a:lstStyle/>
          <a:p>
            <a:r>
              <a:rPr lang="en-GB" sz="2800" dirty="0" smtClean="0">
                <a:latin typeface="Calibri" panose="020F0502020204030204" pitchFamily="34" charset="0"/>
              </a:rPr>
              <a:t>Renewable energy: achieve </a:t>
            </a:r>
            <a:r>
              <a:rPr lang="en-GB" sz="2800" kern="1200" dirty="0" smtClean="0">
                <a:latin typeface="Calibri" panose="020F0502020204030204" pitchFamily="34" charset="0"/>
              </a:rPr>
              <a:t>collectively the </a:t>
            </a:r>
            <a:r>
              <a:rPr lang="en-GB" sz="2800" kern="1200" dirty="0">
                <a:latin typeface="Calibri" panose="020F0502020204030204" pitchFamily="34" charset="0"/>
              </a:rPr>
              <a:t>RES target in a market-oriented, cost-effective way?</a:t>
            </a:r>
            <a:r>
              <a:rPr lang="en-GB" sz="2800" dirty="0">
                <a:latin typeface="Calibri" panose="020F0502020204030204" pitchFamily="34" charset="0"/>
              </a:rPr>
              <a:t/>
            </a:r>
            <a:br>
              <a:rPr lang="en-GB" sz="2800" dirty="0">
                <a:latin typeface="Calibri" panose="020F0502020204030204" pitchFamily="34" charset="0"/>
              </a:rPr>
            </a:br>
            <a:r>
              <a:rPr lang="en-GB" sz="2800" dirty="0" smtClean="0">
                <a:latin typeface="Calibri" panose="020F0502020204030204" pitchFamily="34" charset="0"/>
              </a:rPr>
              <a:t/>
            </a:r>
            <a:br>
              <a:rPr lang="en-GB" sz="2800" dirty="0" smtClean="0">
                <a:latin typeface="Calibri" panose="020F0502020204030204" pitchFamily="34" charset="0"/>
              </a:rPr>
            </a:br>
            <a:endParaRPr lang="en-GB" sz="2400" dirty="0">
              <a:latin typeface="Calibri" panose="020F0502020204030204" pitchFamily="34" charset="0"/>
            </a:endParaRPr>
          </a:p>
        </p:txBody>
      </p:sp>
      <p:pic>
        <p:nvPicPr>
          <p:cNvPr id="8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4947283" y="3494389"/>
            <a:ext cx="7010400" cy="1362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5"/>
          <p:cNvSpPr/>
          <p:nvPr/>
        </p:nvSpPr>
        <p:spPr bwMode="auto">
          <a:xfrm>
            <a:off x="209522" y="1916832"/>
            <a:ext cx="1754950" cy="1044000"/>
          </a:xfrm>
          <a:prstGeom prst="rect">
            <a:avLst/>
          </a:prstGeom>
          <a:solidFill>
            <a:srgbClr val="00B0F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anose="020F0502020204030204" pitchFamily="34" charset="0"/>
              </a:rPr>
              <a:t>ETS and non-ETS</a:t>
            </a:r>
            <a:r>
              <a:rPr kumimoji="0" lang="en-GB" sz="1800" b="1" i="0" u="none" strike="noStrike" cap="none" normalizeH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anose="020F0502020204030204" pitchFamily="34" charset="0"/>
              </a:rPr>
              <a:t> </a:t>
            </a:r>
            <a:r>
              <a:rPr kumimoji="0" lang="en-GB" sz="1800" b="0" i="0" u="none" strike="noStrike" cap="none" normalizeH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anose="020F0502020204030204" pitchFamily="34" charset="0"/>
              </a:rPr>
              <a:t>to contribute to the target</a:t>
            </a:r>
            <a:endParaRPr kumimoji="0" lang="en-GB" sz="18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Calibri" panose="020F0502020204030204" pitchFamily="34" charset="0"/>
            </a:endParaRPr>
          </a:p>
        </p:txBody>
      </p:sp>
      <p:sp>
        <p:nvSpPr>
          <p:cNvPr id="7" name="Rectangle 6"/>
          <p:cNvSpPr/>
          <p:nvPr/>
        </p:nvSpPr>
        <p:spPr bwMode="auto">
          <a:xfrm>
            <a:off x="1964473" y="1916832"/>
            <a:ext cx="5703872" cy="936104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just"/>
            <a:endParaRPr lang="en-GB" sz="1800" dirty="0" smtClean="0">
              <a:solidFill>
                <a:schemeClr val="bg1"/>
              </a:solidFill>
              <a:latin typeface="Calibri" panose="020F0502020204030204" pitchFamily="34" charset="0"/>
            </a:endParaRPr>
          </a:p>
          <a:p>
            <a:pPr algn="just"/>
            <a:r>
              <a:rPr lang="en-GB" sz="2000" dirty="0">
                <a:solidFill>
                  <a:srgbClr val="000099"/>
                </a:solidFill>
                <a:latin typeface="Calibri" panose="020F0502020204030204" pitchFamily="34" charset="0"/>
              </a:rPr>
              <a:t>A </a:t>
            </a:r>
            <a:r>
              <a:rPr lang="en-GB" sz="2000" b="1" dirty="0">
                <a:solidFill>
                  <a:srgbClr val="000099"/>
                </a:solidFill>
                <a:latin typeface="Calibri" panose="020F0502020204030204" pitchFamily="34" charset="0"/>
              </a:rPr>
              <a:t>balanced approach</a:t>
            </a:r>
            <a:r>
              <a:rPr lang="en-GB" sz="2000" dirty="0">
                <a:solidFill>
                  <a:srgbClr val="000099"/>
                </a:solidFill>
                <a:latin typeface="Calibri" panose="020F0502020204030204" pitchFamily="34" charset="0"/>
              </a:rPr>
              <a:t> in heating and cooling, electricity and </a:t>
            </a:r>
            <a:r>
              <a:rPr lang="en-GB" sz="2000" dirty="0" smtClean="0">
                <a:solidFill>
                  <a:srgbClr val="000099"/>
                </a:solidFill>
                <a:latin typeface="Calibri" panose="020F0502020204030204" pitchFamily="34" charset="0"/>
              </a:rPr>
              <a:t>transport </a:t>
            </a:r>
            <a:r>
              <a:rPr lang="en-GB" sz="2000" dirty="0" smtClean="0">
                <a:solidFill>
                  <a:srgbClr val="000099"/>
                </a:solidFill>
                <a:latin typeface="Calibri" panose="020F0502020204030204" pitchFamily="34" charset="0"/>
                <a:sym typeface="Wingdings" panose="05000000000000000000" pitchFamily="2" charset="2"/>
              </a:rPr>
              <a:t> </a:t>
            </a:r>
            <a:r>
              <a:rPr lang="en-GB" sz="2000" b="1" dirty="0">
                <a:solidFill>
                  <a:srgbClr val="000099"/>
                </a:solidFill>
                <a:latin typeface="Calibri" panose="020F0502020204030204" pitchFamily="34" charset="0"/>
              </a:rPr>
              <a:t>Electrification</a:t>
            </a:r>
            <a:r>
              <a:rPr lang="en-GB" sz="2000" dirty="0">
                <a:solidFill>
                  <a:srgbClr val="000099"/>
                </a:solidFill>
                <a:latin typeface="Calibri" panose="020F0502020204030204" pitchFamily="34" charset="0"/>
              </a:rPr>
              <a:t> enables cost-effective decarbonisation other sectors</a:t>
            </a:r>
          </a:p>
          <a:p>
            <a:endParaRPr lang="en-GB" sz="1800" dirty="0">
              <a:solidFill>
                <a:srgbClr val="000099"/>
              </a:solidFill>
              <a:latin typeface="Calibri" panose="020F0502020204030204" pitchFamily="34" charset="0"/>
            </a:endParaRPr>
          </a:p>
        </p:txBody>
      </p:sp>
      <p:sp>
        <p:nvSpPr>
          <p:cNvPr id="9" name="Rectangle 8"/>
          <p:cNvSpPr/>
          <p:nvPr/>
        </p:nvSpPr>
        <p:spPr bwMode="auto">
          <a:xfrm>
            <a:off x="200472" y="3140968"/>
            <a:ext cx="1764000" cy="1044000"/>
          </a:xfrm>
          <a:prstGeom prst="rect">
            <a:avLst/>
          </a:prstGeom>
          <a:solidFill>
            <a:srgbClr val="00B0F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anose="020F0502020204030204" pitchFamily="34" charset="0"/>
              </a:rPr>
              <a:t>A strengthened EU ETS</a:t>
            </a:r>
            <a:endParaRPr kumimoji="0" lang="en-GB" sz="18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Calibri" panose="020F0502020204030204" pitchFamily="34" charset="0"/>
            </a:endParaRPr>
          </a:p>
        </p:txBody>
      </p:sp>
      <p:sp>
        <p:nvSpPr>
          <p:cNvPr id="10" name="Rectangle 9"/>
          <p:cNvSpPr/>
          <p:nvPr/>
        </p:nvSpPr>
        <p:spPr bwMode="auto">
          <a:xfrm>
            <a:off x="1964473" y="3284984"/>
            <a:ext cx="5703872" cy="715757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just"/>
            <a:endParaRPr lang="en-GB" sz="2000" dirty="0">
              <a:latin typeface="Calibri" panose="020F0502020204030204" pitchFamily="34" charset="0"/>
            </a:endParaRPr>
          </a:p>
          <a:p>
            <a:pPr algn="just"/>
            <a:r>
              <a:rPr lang="en-GB" sz="2000" dirty="0">
                <a:solidFill>
                  <a:srgbClr val="000099"/>
                </a:solidFill>
                <a:latin typeface="Calibri" panose="020F0502020204030204" pitchFamily="34" charset="0"/>
              </a:rPr>
              <a:t>To bring an </a:t>
            </a:r>
            <a:r>
              <a:rPr lang="en-GB" sz="2000" b="1" dirty="0">
                <a:solidFill>
                  <a:srgbClr val="000099"/>
                </a:solidFill>
                <a:latin typeface="Calibri" panose="020F0502020204030204" pitchFamily="34" charset="0"/>
              </a:rPr>
              <a:t>EU wide approach</a:t>
            </a:r>
            <a:r>
              <a:rPr lang="en-GB" sz="2000" dirty="0">
                <a:solidFill>
                  <a:srgbClr val="000099"/>
                </a:solidFill>
                <a:latin typeface="Calibri" panose="020F0502020204030204" pitchFamily="34" charset="0"/>
              </a:rPr>
              <a:t> to </a:t>
            </a:r>
            <a:r>
              <a:rPr lang="en-GB" sz="2000" dirty="0" smtClean="0">
                <a:solidFill>
                  <a:srgbClr val="000099"/>
                </a:solidFill>
                <a:latin typeface="Calibri" panose="020F0502020204030204" pitchFamily="34" charset="0"/>
              </a:rPr>
              <a:t>RES technologies </a:t>
            </a:r>
            <a:r>
              <a:rPr lang="en-GB" sz="2000" dirty="0">
                <a:solidFill>
                  <a:srgbClr val="000099"/>
                </a:solidFill>
                <a:latin typeface="Calibri" panose="020F0502020204030204" pitchFamily="34" charset="0"/>
              </a:rPr>
              <a:t>development and investment, and to </a:t>
            </a:r>
            <a:r>
              <a:rPr lang="en-GB" sz="2000" b="1" dirty="0">
                <a:solidFill>
                  <a:srgbClr val="000099"/>
                </a:solidFill>
                <a:latin typeface="Calibri" panose="020F0502020204030204" pitchFamily="34" charset="0"/>
              </a:rPr>
              <a:t>minimise additional measures to promote RES</a:t>
            </a:r>
          </a:p>
          <a:p>
            <a:endParaRPr lang="en-GB" sz="1800" dirty="0">
              <a:solidFill>
                <a:srgbClr val="000099"/>
              </a:solidFill>
              <a:latin typeface="Calibri" panose="020F0502020204030204" pitchFamily="34" charset="0"/>
            </a:endParaRPr>
          </a:p>
        </p:txBody>
      </p:sp>
      <p:sp>
        <p:nvSpPr>
          <p:cNvPr id="11" name="Rectangle 10"/>
          <p:cNvSpPr/>
          <p:nvPr/>
        </p:nvSpPr>
        <p:spPr bwMode="auto">
          <a:xfrm>
            <a:off x="200472" y="4365104"/>
            <a:ext cx="1764000" cy="1044000"/>
          </a:xfrm>
          <a:prstGeom prst="rect">
            <a:avLst/>
          </a:prstGeom>
          <a:solidFill>
            <a:srgbClr val="00B0F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anose="020F0502020204030204" pitchFamily="34" charset="0"/>
              </a:rPr>
              <a:t>Regional cooperation</a:t>
            </a:r>
            <a:endParaRPr kumimoji="0" lang="en-GB" sz="18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Calibri" panose="020F0502020204030204" pitchFamily="34" charset="0"/>
            </a:endParaRPr>
          </a:p>
        </p:txBody>
      </p:sp>
      <p:sp>
        <p:nvSpPr>
          <p:cNvPr id="12" name="Rectangle 11"/>
          <p:cNvSpPr/>
          <p:nvPr/>
        </p:nvSpPr>
        <p:spPr bwMode="auto">
          <a:xfrm>
            <a:off x="2005782" y="4437112"/>
            <a:ext cx="5662563" cy="857383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just"/>
            <a:endParaRPr lang="en-GB" sz="2000" dirty="0">
              <a:latin typeface="Calibri" panose="020F0502020204030204" pitchFamily="34" charset="0"/>
            </a:endParaRPr>
          </a:p>
          <a:p>
            <a:pPr algn="just"/>
            <a:r>
              <a:rPr lang="en-GB" sz="2000" b="1" dirty="0" smtClean="0">
                <a:solidFill>
                  <a:srgbClr val="000099"/>
                </a:solidFill>
                <a:latin typeface="Calibri" panose="020F0502020204030204" pitchFamily="34" charset="0"/>
              </a:rPr>
              <a:t>Enabled </a:t>
            </a:r>
            <a:r>
              <a:rPr lang="en-GB" sz="2000" b="1" dirty="0">
                <a:solidFill>
                  <a:srgbClr val="000099"/>
                </a:solidFill>
                <a:latin typeface="Calibri" panose="020F0502020204030204" pitchFamily="34" charset="0"/>
              </a:rPr>
              <a:t>through EU legislation: </a:t>
            </a:r>
            <a:r>
              <a:rPr lang="en-GB" sz="2000" dirty="0">
                <a:solidFill>
                  <a:srgbClr val="000099"/>
                </a:solidFill>
                <a:latin typeface="Calibri" panose="020F0502020204030204" pitchFamily="34" charset="0"/>
              </a:rPr>
              <a:t>the Energy Union governance system to provide predictability and regional </a:t>
            </a:r>
            <a:r>
              <a:rPr lang="en-GB" sz="2000" dirty="0" smtClean="0">
                <a:solidFill>
                  <a:srgbClr val="000099"/>
                </a:solidFill>
                <a:latin typeface="Calibri" panose="020F0502020204030204" pitchFamily="34" charset="0"/>
              </a:rPr>
              <a:t>approach, and to increase consistency and a more cost-efficient approach</a:t>
            </a:r>
            <a:endParaRPr lang="en-GB" sz="2000" b="1" dirty="0">
              <a:solidFill>
                <a:srgbClr val="000099"/>
              </a:solidFill>
              <a:latin typeface="Calibri" panose="020F0502020204030204" pitchFamily="34" charset="0"/>
            </a:endParaRPr>
          </a:p>
          <a:p>
            <a:endParaRPr lang="en-GB" sz="1800" dirty="0">
              <a:solidFill>
                <a:srgbClr val="000099"/>
              </a:solidFill>
              <a:latin typeface="Calibri" panose="020F0502020204030204" pitchFamily="34" charset="0"/>
            </a:endParaRPr>
          </a:p>
        </p:txBody>
      </p:sp>
      <p:sp>
        <p:nvSpPr>
          <p:cNvPr id="13" name="Rectangle 12"/>
          <p:cNvSpPr/>
          <p:nvPr/>
        </p:nvSpPr>
        <p:spPr bwMode="auto">
          <a:xfrm>
            <a:off x="218572" y="5688338"/>
            <a:ext cx="1745900" cy="1044000"/>
          </a:xfrm>
          <a:prstGeom prst="rect">
            <a:avLst/>
          </a:prstGeom>
          <a:solidFill>
            <a:srgbClr val="00B0F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anose="020F0502020204030204" pitchFamily="34" charset="0"/>
              </a:rPr>
              <a:t>Minimise</a:t>
            </a:r>
            <a:r>
              <a:rPr kumimoji="0" lang="en-GB" sz="1800" b="1" i="0" u="none" strike="noStrike" cap="none" normalizeH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anose="020F0502020204030204" pitchFamily="34" charset="0"/>
              </a:rPr>
              <a:t> market distortion </a:t>
            </a:r>
            <a:endParaRPr kumimoji="0" lang="en-GB" sz="18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Calibri" panose="020F0502020204030204" pitchFamily="34" charset="0"/>
            </a:endParaRPr>
          </a:p>
        </p:txBody>
      </p:sp>
      <p:sp>
        <p:nvSpPr>
          <p:cNvPr id="14" name="Rectangle 13"/>
          <p:cNvSpPr/>
          <p:nvPr/>
        </p:nvSpPr>
        <p:spPr bwMode="auto">
          <a:xfrm>
            <a:off x="1964472" y="5772594"/>
            <a:ext cx="5559856" cy="857383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just"/>
            <a:endParaRPr lang="en-GB" sz="2000" dirty="0">
              <a:latin typeface="Calibri" panose="020F0502020204030204" pitchFamily="34" charset="0"/>
            </a:endParaRPr>
          </a:p>
          <a:p>
            <a:pPr marL="342900" indent="-342900" algn="just">
              <a:buFontTx/>
              <a:buChar char="-"/>
            </a:pPr>
            <a:r>
              <a:rPr lang="en-GB" sz="1600" dirty="0" smtClean="0">
                <a:solidFill>
                  <a:srgbClr val="000099"/>
                </a:solidFill>
                <a:latin typeface="Calibri" panose="020F0502020204030204" pitchFamily="34" charset="0"/>
              </a:rPr>
              <a:t>Auction and market-based mechanisms for setting levels of energy or capacity based support</a:t>
            </a:r>
          </a:p>
          <a:p>
            <a:pPr marL="342900" indent="-342900" algn="just">
              <a:buFontTx/>
              <a:buChar char="-"/>
            </a:pPr>
            <a:r>
              <a:rPr lang="en-GB" sz="1600" dirty="0" smtClean="0">
                <a:solidFill>
                  <a:srgbClr val="000099"/>
                </a:solidFill>
                <a:latin typeface="Calibri" panose="020F0502020204030204" pitchFamily="34" charset="0"/>
              </a:rPr>
              <a:t>Thresholds and exemptions from market integration gradually lowered/removed</a:t>
            </a:r>
          </a:p>
          <a:p>
            <a:endParaRPr lang="en-GB" sz="1800" dirty="0">
              <a:solidFill>
                <a:srgbClr val="000099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892637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980728"/>
            <a:ext cx="7772400" cy="992187"/>
          </a:xfrm>
        </p:spPr>
        <p:txBody>
          <a:bodyPr/>
          <a:lstStyle/>
          <a:p>
            <a:r>
              <a:rPr lang="en-GB" sz="2800" dirty="0" smtClean="0">
                <a:latin typeface="Calibri" panose="020F0502020204030204" pitchFamily="34" charset="0"/>
              </a:rPr>
              <a:t>A solid Energy Union </a:t>
            </a:r>
            <a:r>
              <a:rPr lang="en-GB" sz="2800" dirty="0">
                <a:latin typeface="Calibri" panose="020F0502020204030204" pitchFamily="34" charset="0"/>
              </a:rPr>
              <a:t>G</a:t>
            </a:r>
            <a:r>
              <a:rPr lang="en-GB" sz="2800" dirty="0" smtClean="0">
                <a:latin typeface="Calibri" panose="020F0502020204030204" pitchFamily="34" charset="0"/>
              </a:rPr>
              <a:t>overnance System (for RES)</a:t>
            </a:r>
            <a:endParaRPr lang="en-GB" sz="2400" dirty="0">
              <a:latin typeface="Calibri" panose="020F0502020204030204" pitchFamily="34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09662531"/>
              </p:ext>
            </p:extLst>
          </p:nvPr>
        </p:nvGraphicFramePr>
        <p:xfrm>
          <a:off x="250825" y="2204591"/>
          <a:ext cx="4033143" cy="360067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8" name="Picture 3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4947283" y="3494389"/>
            <a:ext cx="7010400" cy="1362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5" name="Content Placeholder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08340141"/>
              </p:ext>
            </p:extLst>
          </p:nvPr>
        </p:nvGraphicFramePr>
        <p:xfrm>
          <a:off x="3258089" y="2145177"/>
          <a:ext cx="4536976" cy="3600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9" r:lo="rId10" r:qs="rId11" r:cs="rId12"/>
          </a:graphicData>
        </a:graphic>
      </p:graphicFrame>
      <p:pic>
        <p:nvPicPr>
          <p:cNvPr id="2050" name="Picture 2" descr="C:\Users\adimitrova\AppData\Local\Microsoft\Windows\Temporary Internet Files\Content.IE5\LL2V9UHR\450px-Exclamation_mark[1].png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2120" y="3527354"/>
            <a:ext cx="1188131" cy="1584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643849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AsOne/>
      </p:bldGraphic>
    </p:bldLst>
  </p:timing>
</p:sld>
</file>

<file path=ppt/theme/theme1.xml><?xml version="1.0" encoding="utf-8"?>
<a:theme xmlns:a="http://schemas.openxmlformats.org/drawingml/2006/main" name="PowerPoint Template 00">
  <a:themeElements>
    <a:clrScheme name="PowerPoint Eurelectric Templat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PowerPoint Eurelectric Templa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7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7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PowerPoint Eurelectric Templa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 Eurelectric Templat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owerPoint Eurelectric Templat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 Eurelectric Templat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 Eurelectric Templat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 Eurelectric Templat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 Eurelectric Templat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PowerPoint Template 00</Template>
  <TotalTime>1065</TotalTime>
  <Words>403</Words>
  <Application>Microsoft Office PowerPoint</Application>
  <PresentationFormat>On-screen Show (4:3)</PresentationFormat>
  <Paragraphs>87</Paragraphs>
  <Slides>7</Slides>
  <Notes>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PowerPoint Template 00</vt:lpstr>
      <vt:lpstr>     All in this together -  How wind needs regional cooperation</vt:lpstr>
      <vt:lpstr>What works and not?</vt:lpstr>
      <vt:lpstr>Internal electricity market:   </vt:lpstr>
      <vt:lpstr>Interconnections  Perhaps the most significant sentence for cooperation on renewables in the recent ACER monitoring Report:</vt:lpstr>
      <vt:lpstr>Security of supply:  Regional Cooperation as a Trend</vt:lpstr>
      <vt:lpstr>Renewable energy: achieve collectively the RES target in a market-oriented, cost-effective way?  </vt:lpstr>
      <vt:lpstr>A solid Energy Union Governance System (for RES)</vt:lpstr>
    </vt:vector>
  </TitlesOfParts>
  <Company>Eurelectric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Presidency Priority Project 1:   Reveal the value of electricity as the key driver for a decarbonised, competitive and energy independent Europe</dc:title>
  <dc:creator>Koen NOYENS</dc:creator>
  <cp:lastModifiedBy>Koen NOYENS</cp:lastModifiedBy>
  <cp:revision>93</cp:revision>
  <cp:lastPrinted>2015-11-19T10:08:02Z</cp:lastPrinted>
  <dcterms:created xsi:type="dcterms:W3CDTF">2015-08-26T13:09:36Z</dcterms:created>
  <dcterms:modified xsi:type="dcterms:W3CDTF">2016-09-26T11:20:10Z</dcterms:modified>
</cp:coreProperties>
</file>