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91" r:id="rId4"/>
    <p:sldId id="287" r:id="rId5"/>
    <p:sldId id="269" r:id="rId6"/>
    <p:sldId id="286" r:id="rId7"/>
    <p:sldId id="288" r:id="rId8"/>
    <p:sldId id="278" r:id="rId9"/>
    <p:sldId id="289" r:id="rId10"/>
    <p:sldId id="261" r:id="rId11"/>
    <p:sldId id="262" r:id="rId12"/>
    <p:sldId id="263" r:id="rId13"/>
    <p:sldId id="264" r:id="rId14"/>
    <p:sldId id="281" r:id="rId15"/>
    <p:sldId id="282" r:id="rId16"/>
    <p:sldId id="292" r:id="rId17"/>
    <p:sldId id="275" r:id="rId18"/>
    <p:sldId id="273" r:id="rId19"/>
    <p:sldId id="266" r:id="rId20"/>
  </p:sldIdLst>
  <p:sldSz cx="9144000" cy="6858000" type="screen4x3"/>
  <p:notesSz cx="6858000" cy="9144000"/>
  <p:custDataLst>
    <p:tags r:id="rId23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1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385">
          <p15:clr>
            <a:srgbClr val="A4A3A4"/>
          </p15:clr>
        </p15:guide>
        <p15:guide id="4" pos="2789">
          <p15:clr>
            <a:srgbClr val="A4A3A4"/>
          </p15:clr>
        </p15:guide>
        <p15:guide id="5" pos="2880">
          <p15:clr>
            <a:srgbClr val="A4A3A4"/>
          </p15:clr>
        </p15:guide>
        <p15:guide id="6" pos="52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FF6600"/>
    <a:srgbClr val="990000"/>
    <a:srgbClr val="FF0099"/>
    <a:srgbClr val="CC3399"/>
    <a:srgbClr val="660066"/>
    <a:srgbClr val="660099"/>
    <a:srgbClr val="33CCFF"/>
    <a:srgbClr val="66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233" autoAdjust="0"/>
    <p:restoredTop sz="94625" autoAdjust="0"/>
  </p:normalViewPr>
  <p:slideViewPr>
    <p:cSldViewPr showGuides="1">
      <p:cViewPr>
        <p:scale>
          <a:sx n="80" d="100"/>
          <a:sy n="80" d="100"/>
        </p:scale>
        <p:origin x="-540" y="342"/>
      </p:cViewPr>
      <p:guideLst>
        <p:guide orient="horz" pos="1012"/>
        <p:guide orient="horz" pos="3884"/>
        <p:guide pos="385"/>
        <p:guide pos="2789"/>
        <p:guide pos="2880"/>
        <p:guide pos="52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C734BB09-483B-4C4B-A5A4-C02A22055B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S_tot</a:t>
            </a:r>
            <a:r>
              <a:rPr lang="da-DK" baseline="0" dirty="0" smtClean="0"/>
              <a:t> ~</a:t>
            </a:r>
            <a:r>
              <a:rPr lang="da-DK" baseline="0" dirty="0" err="1" smtClean="0"/>
              <a:t>change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spectrum</a:t>
            </a:r>
            <a:r>
              <a:rPr lang="da-DK" baseline="0" dirty="0" smtClean="0"/>
              <a:t> -&gt; </a:t>
            </a:r>
            <a:r>
              <a:rPr lang="da-DK" baseline="0" dirty="0" err="1" smtClean="0"/>
              <a:t>change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Hs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51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WindEurope 2016</a:t>
            </a: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pic>
        <p:nvPicPr>
          <p:cNvPr id="3" name="SD_ART_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5212800" cy="627975"/>
          </a:xfrm>
          <a:prstGeom prst="rect">
            <a:avLst/>
          </a:prstGeom>
        </p:spPr>
      </p:pic>
      <p:pic>
        <p:nvPicPr>
          <p:cNvPr id="8" name="SD_ART_Logo_bmkAr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2479065" cy="627975"/>
          </a:xfrm>
          <a:prstGeom prst="rect">
            <a:avLst/>
          </a:prstGeom>
        </p:spPr>
      </p:pic>
      <p:pic>
        <p:nvPicPr>
          <p:cNvPr id="7" name="SD_ART_Logo_bmkAr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2479065" cy="627975"/>
          </a:xfrm>
          <a:prstGeom prst="rect">
            <a:avLst/>
          </a:prstGeom>
        </p:spPr>
      </p:pic>
      <p:sp>
        <p:nvSpPr>
          <p:cNvPr id="4" name="SD_ART_Frise"/>
          <p:cNvSpPr/>
          <p:nvPr userDrawn="1"/>
        </p:nvSpPr>
        <p:spPr bwMode="auto">
          <a:xfrm>
            <a:off x="4100400" y="3124800"/>
            <a:ext cx="5040000" cy="2340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6" name="SD_ART_Frise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00" y="3124800"/>
            <a:ext cx="5040000" cy="1823324"/>
          </a:xfrm>
          <a:prstGeom prst="rect">
            <a:avLst/>
          </a:prstGeom>
        </p:spPr>
      </p:pic>
      <p:pic>
        <p:nvPicPr>
          <p:cNvPr id="5" name="SD_ART_Frise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00" y="3124800"/>
            <a:ext cx="5040000" cy="182332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1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6A9-2C75-43A2-951B-BF8F8849D13D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B57B-8C25-47C7-9169-854F423CEBDD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09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9E49-2243-4B07-ABCC-F1200E01BF7F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5548-D288-4B0A-AEF0-5153DCD0B7F3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383586" y="6476999"/>
            <a:ext cx="7604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bg1"/>
                </a:solidFill>
              </a:defRPr>
            </a:lvl1pPr>
          </a:lstStyle>
          <a:p>
            <a:fld id="{24FAFB22-A059-40A0-97A5-5D2C82B1D2DD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19013" y="6477000"/>
            <a:ext cx="1729252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WindEurope 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D_FLD_DocumentDate"/>
          <p:cNvSpPr txBox="1">
            <a:spLocks/>
          </p:cNvSpPr>
          <p:nvPr userDrawn="1"/>
        </p:nvSpPr>
        <p:spPr>
          <a:xfrm>
            <a:off x="6948264" y="6477000"/>
            <a:ext cx="1435323" cy="306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defPPr>
              <a:defRPr lang="da-DK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r>
              <a:rPr lang="en-GB" sz="850" smtClean="0"/>
              <a:t>28 September 2016</a:t>
            </a:r>
            <a:endParaRPr lang="en-GB" sz="850" dirty="0"/>
          </a:p>
        </p:txBody>
      </p:sp>
      <p:sp>
        <p:nvSpPr>
          <p:cNvPr id="16" name="SD_Off_Workarea"/>
          <p:cNvSpPr>
            <a:spLocks noChangeArrowheads="1"/>
          </p:cNvSpPr>
          <p:nvPr userDrawn="1"/>
        </p:nvSpPr>
        <p:spPr bwMode="auto">
          <a:xfrm>
            <a:off x="989012" y="6477000"/>
            <a:ext cx="42310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850" b="1" dirty="0" smtClean="0"/>
              <a:t>DTU Wind Energy, Technical University of Denmark</a:t>
            </a:r>
            <a:endParaRPr lang="en-GB" sz="850" b="1" dirty="0"/>
          </a:p>
        </p:txBody>
      </p:sp>
      <p:sp>
        <p:nvSpPr>
          <p:cNvPr id="10" name="TextBox 12"/>
          <p:cNvSpPr txBox="1"/>
          <p:nvPr userDrawn="1"/>
        </p:nvSpPr>
        <p:spPr>
          <a:xfrm>
            <a:off x="9379602" y="6244790"/>
            <a:ext cx="23096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100" noProof="1" smtClean="0">
                <a:solidFill>
                  <a:schemeClr val="bg1"/>
                </a:solidFill>
              </a:rPr>
              <a:t>Add Presentation Title </a:t>
            </a:r>
            <a:br>
              <a:rPr lang="en-GB" sz="1100" noProof="1" smtClean="0">
                <a:solidFill>
                  <a:schemeClr val="bg1"/>
                </a:solidFill>
              </a:rPr>
            </a:br>
            <a:r>
              <a:rPr lang="en-GB" sz="1100" noProof="1" smtClean="0">
                <a:solidFill>
                  <a:schemeClr val="bg1"/>
                </a:solidFill>
              </a:rPr>
              <a:t>in Footer via ”Insert”; </a:t>
            </a:r>
            <a:br>
              <a:rPr lang="en-GB" sz="1100" noProof="1" smtClean="0">
                <a:solidFill>
                  <a:schemeClr val="bg1"/>
                </a:solidFill>
              </a:rPr>
            </a:br>
            <a:r>
              <a:rPr lang="en-GB" sz="1100" noProof="1" smtClean="0">
                <a:solidFill>
                  <a:schemeClr val="bg1"/>
                </a:solidFill>
              </a:rPr>
              <a:t>”Header &amp; Footer”</a:t>
            </a:r>
            <a:endParaRPr lang="en-GB" sz="1100" noProof="1">
              <a:solidFill>
                <a:schemeClr val="bg1"/>
              </a:solidFill>
            </a:endParaRPr>
          </a:p>
        </p:txBody>
      </p:sp>
      <p:cxnSp>
        <p:nvCxnSpPr>
          <p:cNvPr id="11" name="Straight Connector 13"/>
          <p:cNvCxnSpPr/>
          <p:nvPr userDrawn="1"/>
        </p:nvCxnSpPr>
        <p:spPr bwMode="auto">
          <a:xfrm>
            <a:off x="9204827" y="6597352"/>
            <a:ext cx="1919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Storm Britta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6400800" cy="1752600"/>
          </a:xfrm>
        </p:spPr>
        <p:txBody>
          <a:bodyPr/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Xiaoli Guo Larsén (xgal@dtu.dk)</a:t>
            </a:r>
          </a:p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Jianting Du (jitd@dtu.dk)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various types of measurements, reanalysis data and mesoscale numerical </a:t>
            </a:r>
            <a:r>
              <a:rPr lang="en-GB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endParaRPr lang="en-GB" sz="24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COAWST </a:t>
            </a:r>
            <a:r>
              <a:rPr lang="en-GB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 (WRF+SWAN)</a:t>
            </a: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groups of storms of different conditions (stability, open cells, storm path, storm intensity)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4474-8440-4E9F-B98F-C1230FC1ABBA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9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5" y="1455579"/>
            <a:ext cx="4622383" cy="30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46" y="1554078"/>
            <a:ext cx="1861358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55579"/>
            <a:ext cx="2133755" cy="250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24591"/>
            <a:ext cx="2232248" cy="22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BC47-81EB-4CBB-8B54-611534B56853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90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049652" y="1602415"/>
            <a:ext cx="4239815" cy="260071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WRF: </a:t>
            </a:r>
          </a:p>
          <a:p>
            <a:r>
              <a:rPr lang="en-GB" sz="1400" dirty="0" smtClean="0"/>
              <a:t>CFSR + SST</a:t>
            </a:r>
          </a:p>
          <a:p>
            <a:r>
              <a:rPr lang="en-GB" sz="1400" dirty="0" smtClean="0"/>
              <a:t>46 vertical sigma levels</a:t>
            </a:r>
          </a:p>
          <a:p>
            <a:r>
              <a:rPr lang="en-GB" sz="1400" dirty="0" smtClean="0"/>
              <a:t>MYNN 3.0 PBL scheme</a:t>
            </a:r>
          </a:p>
          <a:p>
            <a:r>
              <a:rPr lang="en-GB" sz="1400" dirty="0" smtClean="0"/>
              <a:t>Thompson microphysics scheme</a:t>
            </a:r>
          </a:p>
          <a:p>
            <a:r>
              <a:rPr lang="en-GB" sz="1400" dirty="0" smtClean="0"/>
              <a:t>RRTM long and short wave radiation</a:t>
            </a:r>
          </a:p>
          <a:p>
            <a:r>
              <a:rPr lang="en-GB" sz="1400" dirty="0" err="1" smtClean="0"/>
              <a:t>Kain</a:t>
            </a:r>
            <a:r>
              <a:rPr lang="en-GB" sz="1400" dirty="0" smtClean="0"/>
              <a:t>-Fritsch cumulus scheme (I, not II &amp; III)</a:t>
            </a:r>
          </a:p>
          <a:p>
            <a:r>
              <a:rPr lang="en-GB" sz="1400" dirty="0" err="1" smtClean="0"/>
              <a:t>Corine</a:t>
            </a:r>
            <a:r>
              <a:rPr lang="en-GB" sz="1400" dirty="0" smtClean="0"/>
              <a:t> land use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76057" y="4293095"/>
            <a:ext cx="4067944" cy="26468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SWAN:</a:t>
            </a:r>
          </a:p>
          <a:p>
            <a:r>
              <a:rPr lang="en-GB" sz="1400" dirty="0" smtClean="0"/>
              <a:t>1/8 arc-minute bathymetry data</a:t>
            </a:r>
          </a:p>
          <a:p>
            <a:r>
              <a:rPr lang="en-GB" sz="1400" dirty="0" smtClean="0"/>
              <a:t>Initiated with JONSWAP spectrum</a:t>
            </a:r>
          </a:p>
          <a:p>
            <a:r>
              <a:rPr lang="en-GB" sz="1400" dirty="0" smtClean="0"/>
              <a:t>Outer domain open boundaries with JONSWAP spectrum with Hs = 0.5 m, </a:t>
            </a:r>
            <a:r>
              <a:rPr lang="en-GB" sz="1400" dirty="0" err="1" smtClean="0"/>
              <a:t>Tp</a:t>
            </a:r>
            <a:r>
              <a:rPr lang="en-GB" sz="1400" dirty="0" smtClean="0"/>
              <a:t>=1 s</a:t>
            </a:r>
          </a:p>
          <a:p>
            <a:r>
              <a:rPr lang="en-GB" sz="1400" dirty="0" smtClean="0"/>
              <a:t>36 directional bins, resolution of 0.1 f and 0.03 Hz &lt; f &lt; 1.02 Hz.</a:t>
            </a:r>
          </a:p>
          <a:p>
            <a:r>
              <a:rPr lang="en-GB" sz="1400" dirty="0" err="1" smtClean="0"/>
              <a:t>Komen</a:t>
            </a:r>
            <a:r>
              <a:rPr lang="en-GB" sz="1400" dirty="0" smtClean="0"/>
              <a:t> input and dissipation source </a:t>
            </a:r>
            <a:r>
              <a:rPr lang="en-GB" sz="1400" dirty="0" err="1" smtClean="0"/>
              <a:t>func</a:t>
            </a:r>
            <a:r>
              <a:rPr lang="en-GB" sz="1400" dirty="0" smtClean="0"/>
              <a:t>.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5" y="188640"/>
            <a:ext cx="29835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2-way online</a:t>
            </a:r>
          </a:p>
          <a:p>
            <a:r>
              <a:rPr lang="en-GB" dirty="0" smtClean="0"/>
              <a:t>Nested: 18 – 6 – 2 km</a:t>
            </a:r>
          </a:p>
          <a:p>
            <a:r>
              <a:rPr lang="en-GB" dirty="0" smtClean="0"/>
              <a:t>2006-10-30 to 2006-11-02</a:t>
            </a:r>
          </a:p>
          <a:p>
            <a:r>
              <a:rPr lang="en-GB" dirty="0" smtClean="0"/>
              <a:t>36 hours for each run  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-252536" y="3135637"/>
            <a:ext cx="3540265" cy="2669627"/>
            <a:chOff x="179511" y="1512448"/>
            <a:chExt cx="4276833" cy="278064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1512448"/>
              <a:ext cx="4276833" cy="278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340701" y="2132856"/>
              <a:ext cx="327658" cy="352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63688" y="2416376"/>
              <a:ext cx="432230" cy="352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II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05453" y="3140968"/>
              <a:ext cx="536801" cy="352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III</a:t>
              </a:r>
              <a:endParaRPr lang="en-GB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43808" y="2609618"/>
            <a:ext cx="2088232" cy="3483678"/>
            <a:chOff x="2627629" y="2132856"/>
            <a:chExt cx="2304411" cy="3816424"/>
          </a:xfrm>
        </p:grpSpPr>
        <p:grpSp>
          <p:nvGrpSpPr>
            <p:cNvPr id="14" name="Group 13"/>
            <p:cNvGrpSpPr/>
            <p:nvPr/>
          </p:nvGrpSpPr>
          <p:grpSpPr>
            <a:xfrm>
              <a:off x="2627784" y="2132856"/>
              <a:ext cx="2304256" cy="3816424"/>
              <a:chOff x="5796136" y="2132856"/>
              <a:chExt cx="2304256" cy="3816424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5796136" y="2132856"/>
                <a:ext cx="2304256" cy="1224136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ＭＳ Ｐゴシック" pitchFamily="-80" charset="-128"/>
                  </a:rPr>
                  <a:t>WRF</a:t>
                </a: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5846647" y="4797152"/>
                <a:ext cx="2203233" cy="1152128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ＭＳ Ｐゴシック" pitchFamily="-80" charset="-128"/>
                  </a:rPr>
                  <a:t>SWAN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6238643" y="3356992"/>
                <a:ext cx="0" cy="1368152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7534787" y="3356992"/>
                <a:ext cx="0" cy="1368152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2627629" y="3026494"/>
              <a:ext cx="1070568" cy="370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U</a:t>
              </a:r>
              <a:r>
                <a:rPr lang="en-GB" baseline="-25000" dirty="0" smtClean="0"/>
                <a:t>10</a:t>
              </a:r>
              <a:r>
                <a:rPr lang="en-GB" dirty="0"/>
                <a:t> </a:t>
              </a:r>
              <a:r>
                <a:rPr lang="en-GB" dirty="0" smtClean="0"/>
                <a:t>,V</a:t>
              </a:r>
              <a:r>
                <a:rPr lang="en-GB" baseline="-25000" dirty="0" smtClean="0"/>
                <a:t>10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42280" y="4802194"/>
              <a:ext cx="936128" cy="370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z</a:t>
              </a:r>
              <a:r>
                <a:rPr lang="en-GB" baseline="-25000" dirty="0" smtClean="0"/>
                <a:t>0</a:t>
              </a:r>
              <a:r>
                <a:rPr lang="en-GB" dirty="0" smtClean="0"/>
                <a:t> (</a:t>
              </a:r>
              <a:r>
                <a:rPr lang="en-GB" dirty="0" err="1" smtClean="0"/>
                <a:t>T</a:t>
              </a:r>
              <a:r>
                <a:rPr lang="en-GB" baseline="-25000" dirty="0" err="1" smtClean="0"/>
                <a:t>p</a:t>
              </a:r>
              <a:r>
                <a:rPr lang="en-GB" dirty="0" smtClean="0"/>
                <a:t>)</a:t>
              </a:r>
              <a:endParaRPr lang="en-GB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28FD-379F-4D4E-AE64-C74C030C43B9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7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esults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13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1657" y="1481022"/>
            <a:ext cx="8821247" cy="4424188"/>
            <a:chOff x="481657" y="1481022"/>
            <a:chExt cx="8821247" cy="4424188"/>
          </a:xfrm>
        </p:grpSpPr>
        <p:grpSp>
          <p:nvGrpSpPr>
            <p:cNvPr id="17" name="Group 16"/>
            <p:cNvGrpSpPr/>
            <p:nvPr/>
          </p:nvGrpSpPr>
          <p:grpSpPr>
            <a:xfrm>
              <a:off x="481657" y="1481022"/>
              <a:ext cx="8821247" cy="4424188"/>
              <a:chOff x="630354" y="1169018"/>
              <a:chExt cx="8945338" cy="478766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30354" y="1169018"/>
                <a:ext cx="3994750" cy="4787662"/>
                <a:chOff x="4559522" y="-197237"/>
                <a:chExt cx="4752975" cy="6039845"/>
              </a:xfrm>
            </p:grpSpPr>
            <p:pic>
              <p:nvPicPr>
                <p:cNvPr id="6146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9522" y="594333"/>
                  <a:ext cx="4752975" cy="5248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5150659" y="-197237"/>
                  <a:ext cx="3249661" cy="6302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400" b="1" dirty="0" smtClean="0">
                      <a:solidFill>
                        <a:schemeClr val="accent4">
                          <a:lumMod val="75000"/>
                        </a:schemeClr>
                      </a:solidFill>
                    </a:rPr>
                    <a:t>T2m – SST (K)</a:t>
                  </a:r>
                  <a:endParaRPr lang="en-GB" sz="2400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p:grp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5104" y="2030251"/>
                <a:ext cx="4950588" cy="1592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1083726" y="2010326"/>
              <a:ext cx="249991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2006-10-31 16:00</a:t>
              </a:r>
              <a:endParaRPr lang="en-GB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5616" y="3861048"/>
              <a:ext cx="24482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2006-11-01 04:00</a:t>
              </a:r>
              <a:endParaRPr lang="en-GB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80112" y="1949104"/>
              <a:ext cx="2683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4">
                      <a:lumMod val="75000"/>
                    </a:schemeClr>
                  </a:solidFill>
                </a:rPr>
                <a:t>Temperatures at FINO 1</a:t>
              </a:r>
              <a:endParaRPr lang="en-GB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8DEA-F84A-44D3-B362-E90E190B423D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7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esults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182689" y="1470027"/>
            <a:ext cx="8961311" cy="4259421"/>
            <a:chOff x="21129" y="1543330"/>
            <a:chExt cx="8961311" cy="4516379"/>
          </a:xfrm>
        </p:grpSpPr>
        <p:grpSp>
          <p:nvGrpSpPr>
            <p:cNvPr id="14" name="Group 13"/>
            <p:cNvGrpSpPr/>
            <p:nvPr/>
          </p:nvGrpSpPr>
          <p:grpSpPr>
            <a:xfrm>
              <a:off x="21129" y="1543330"/>
              <a:ext cx="4694887" cy="4516379"/>
              <a:chOff x="2485018" y="601945"/>
              <a:chExt cx="6347654" cy="547451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485018" y="1359323"/>
                <a:ext cx="6347654" cy="4717133"/>
                <a:chOff x="2320371" y="476218"/>
                <a:chExt cx="6347654" cy="4717133"/>
              </a:xfrm>
            </p:grpSpPr>
            <p:pic>
              <p:nvPicPr>
                <p:cNvPr id="6147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291" t="56361"/>
                <a:stretch/>
              </p:blipFill>
              <p:spPr bwMode="auto">
                <a:xfrm>
                  <a:off x="5410277" y="2853159"/>
                  <a:ext cx="3109932" cy="234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44" t="56778" r="53599"/>
                <a:stretch/>
              </p:blipFill>
              <p:spPr bwMode="auto">
                <a:xfrm>
                  <a:off x="2393629" y="2853159"/>
                  <a:ext cx="3106270" cy="23177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474" b="55684"/>
                <a:stretch/>
              </p:blipFill>
              <p:spPr bwMode="auto">
                <a:xfrm>
                  <a:off x="5499899" y="476218"/>
                  <a:ext cx="3168126" cy="23764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4284" b="55684"/>
                <a:stretch/>
              </p:blipFill>
              <p:spPr bwMode="auto">
                <a:xfrm>
                  <a:off x="2320371" y="476672"/>
                  <a:ext cx="3252787" cy="23764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" name="TextBox 9"/>
              <p:cNvSpPr txBox="1"/>
              <p:nvPr/>
            </p:nvSpPr>
            <p:spPr>
              <a:xfrm>
                <a:off x="3649011" y="601945"/>
                <a:ext cx="4725184" cy="672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U at 10 m (m/s)</a:t>
                </a:r>
                <a:endParaRPr lang="en-GB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122" y="2496800"/>
              <a:ext cx="4229318" cy="1303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5828362" y="2010326"/>
            <a:ext cx="2416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U at 100 m at FINO 1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916832"/>
            <a:ext cx="18565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4:00 1st Nov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1916832"/>
            <a:ext cx="10801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10:00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94539" y="3738518"/>
            <a:ext cx="8691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13:00 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126915" y="3717032"/>
            <a:ext cx="7970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22:00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BF5F-DC3B-4E06-9003-910D8080B5D5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1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esults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15</a:t>
            </a:fld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60737" y="2102182"/>
            <a:ext cx="8947767" cy="4279146"/>
            <a:chOff x="160737" y="1886158"/>
            <a:chExt cx="8947767" cy="4279146"/>
          </a:xfrm>
        </p:grpSpPr>
        <p:grpSp>
          <p:nvGrpSpPr>
            <p:cNvPr id="6" name="Group 5"/>
            <p:cNvGrpSpPr/>
            <p:nvPr/>
          </p:nvGrpSpPr>
          <p:grpSpPr>
            <a:xfrm>
              <a:off x="160737" y="1886158"/>
              <a:ext cx="8947767" cy="4279146"/>
              <a:chOff x="160737" y="1526118"/>
              <a:chExt cx="8947767" cy="427914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60737" y="1526118"/>
                <a:ext cx="8947767" cy="4279146"/>
                <a:chOff x="0" y="1834205"/>
                <a:chExt cx="8947767" cy="42791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0" y="1834205"/>
                  <a:ext cx="4799291" cy="4279146"/>
                  <a:chOff x="1193286" y="358973"/>
                  <a:chExt cx="6351773" cy="5512535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193286" y="1074596"/>
                    <a:ext cx="6351773" cy="4796912"/>
                    <a:chOff x="1208280" y="1581944"/>
                    <a:chExt cx="6351773" cy="4796912"/>
                  </a:xfrm>
                </p:grpSpPr>
                <p:pic>
                  <p:nvPicPr>
                    <p:cNvPr id="19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267" t="56361" r="53279"/>
                    <a:stretch/>
                  </p:blipFill>
                  <p:spPr bwMode="auto">
                    <a:xfrm>
                      <a:off x="1208280" y="4001294"/>
                      <a:ext cx="3133164" cy="23775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0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5362" t="57020"/>
                    <a:stretch/>
                  </p:blipFill>
                  <p:spPr bwMode="auto">
                    <a:xfrm>
                      <a:off x="4341444" y="4037153"/>
                      <a:ext cx="3218609" cy="23417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1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5361" r="2114" b="55594"/>
                    <a:stretch/>
                  </p:blipFill>
                  <p:spPr bwMode="auto">
                    <a:xfrm>
                      <a:off x="4341444" y="1581944"/>
                      <a:ext cx="3066209" cy="24193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2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41" r="54227" b="55594"/>
                    <a:stretch/>
                  </p:blipFill>
                  <p:spPr bwMode="auto">
                    <a:xfrm>
                      <a:off x="1331259" y="1581944"/>
                      <a:ext cx="3037914" cy="24193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538929" y="358973"/>
                    <a:ext cx="2109240" cy="6740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28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Hs (m)</a:t>
                    </a:r>
                    <a:endParaRPr lang="en-GB" sz="2800" b="1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6769" y="2639700"/>
                  <a:ext cx="4260998" cy="1378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" name="TextBox 12"/>
              <p:cNvSpPr txBox="1"/>
              <p:nvPr/>
            </p:nvSpPr>
            <p:spPr>
              <a:xfrm>
                <a:off x="611560" y="1988840"/>
                <a:ext cx="153772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4:00 1</a:t>
                </a:r>
                <a:r>
                  <a:rPr lang="en-GB" baseline="30000" dirty="0" smtClean="0"/>
                  <a:t>st</a:t>
                </a:r>
                <a:r>
                  <a:rPr lang="en-GB" dirty="0" smtClean="0"/>
                  <a:t> Nov </a:t>
                </a:r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26533" y="1988840"/>
                <a:ext cx="101341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10:00   </a:t>
                </a:r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94667" y="3738518"/>
                <a:ext cx="79701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13:00</a:t>
                </a:r>
                <a:endParaRPr lang="en-GB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03848" y="3738518"/>
                <a:ext cx="79701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22:00</a:t>
                </a:r>
                <a:endParaRPr lang="en-GB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295598" y="2272389"/>
              <a:ext cx="15167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4">
                      <a:lumMod val="75000"/>
                    </a:schemeClr>
                  </a:solidFill>
                </a:rPr>
                <a:t>Hs at FINO 1</a:t>
              </a:r>
              <a:endParaRPr lang="en-GB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6B3B-8D5E-4398-BEC5-D9901E8D6DBD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0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656782" y="908720"/>
            <a:ext cx="4331120" cy="2267095"/>
            <a:chOff x="4139952" y="3925155"/>
            <a:chExt cx="5010405" cy="288822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070681"/>
              <a:ext cx="3933323" cy="274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442652" y="3925155"/>
              <a:ext cx="2612475" cy="4705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Open cell</a:t>
              </a:r>
              <a:endPara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83997" y="4437112"/>
              <a:ext cx="1973617" cy="431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FF0000"/>
                  </a:solidFill>
                </a:rPr>
                <a:t>Høvsøre</a:t>
              </a:r>
              <a:r>
                <a:rPr lang="en-GB" dirty="0" smtClean="0">
                  <a:solidFill>
                    <a:srgbClr val="FF0000"/>
                  </a:solidFill>
                </a:rPr>
                <a:t>, 80 m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92832" y="4775665"/>
              <a:ext cx="2657525" cy="431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Horns Rev II, 107 m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76908" y="5815690"/>
              <a:ext cx="1018890" cy="431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Kaimal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75455" y="4606389"/>
              <a:ext cx="630872" cy="431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obs</a:t>
              </a: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esults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9948" y="1581478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cell issues</a:t>
            </a:r>
            <a:endParaRPr lang="en-GB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656782" y="3006538"/>
            <a:ext cx="4491659" cy="3590814"/>
            <a:chOff x="4656782" y="3006538"/>
            <a:chExt cx="4491659" cy="3590814"/>
          </a:xfrm>
        </p:grpSpPr>
        <p:grpSp>
          <p:nvGrpSpPr>
            <p:cNvPr id="42" name="Group 41"/>
            <p:cNvGrpSpPr/>
            <p:nvPr/>
          </p:nvGrpSpPr>
          <p:grpSpPr>
            <a:xfrm>
              <a:off x="4656782" y="3006538"/>
              <a:ext cx="4491659" cy="3590814"/>
              <a:chOff x="4656782" y="3006538"/>
              <a:chExt cx="4491659" cy="359081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656782" y="3006538"/>
                <a:ext cx="4194016" cy="3590814"/>
                <a:chOff x="4656782" y="3006538"/>
                <a:chExt cx="4194016" cy="3590814"/>
              </a:xfrm>
            </p:grpSpPr>
            <p:pic>
              <p:nvPicPr>
                <p:cNvPr id="2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8" t="1922"/>
                <a:stretch/>
              </p:blipFill>
              <p:spPr bwMode="auto">
                <a:xfrm>
                  <a:off x="4656782" y="3238237"/>
                  <a:ext cx="4194016" cy="3359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4980308" y="3006538"/>
                  <a:ext cx="1003801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4:00 S</a:t>
                  </a:r>
                  <a:r>
                    <a:rPr lang="en-GB" baseline="-25000" dirty="0" smtClean="0"/>
                    <a:t>in</a:t>
                  </a:r>
                  <a:endParaRPr lang="en-GB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164289" y="3018438"/>
                  <a:ext cx="129614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10:00 </a:t>
                  </a:r>
                  <a:r>
                    <a:rPr lang="en-GB" dirty="0" err="1" smtClean="0"/>
                    <a:t>S</a:t>
                  </a:r>
                  <a:r>
                    <a:rPr lang="en-GB" baseline="-25000" dirty="0" err="1" smtClean="0"/>
                    <a:t>ds</a:t>
                  </a:r>
                  <a:endParaRPr lang="en-GB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6084168" y="3134975"/>
                <a:ext cx="3064273" cy="2094225"/>
                <a:chOff x="6084168" y="3134975"/>
                <a:chExt cx="3064273" cy="2094225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8460432" y="4952201"/>
                  <a:ext cx="68800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4*10</a:t>
                  </a:r>
                  <a:r>
                    <a:rPr lang="en-GB" sz="1200" baseline="30000" dirty="0" smtClean="0"/>
                    <a:t>-5</a:t>
                  </a:r>
                  <a:endParaRPr lang="en-GB" sz="1200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084168" y="4941168"/>
                  <a:ext cx="68800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2</a:t>
                  </a:r>
                  <a:r>
                    <a:rPr lang="en-GB" sz="1200" dirty="0" smtClean="0"/>
                    <a:t>*10</a:t>
                  </a:r>
                  <a:r>
                    <a:rPr lang="en-GB" sz="1200" baseline="30000" dirty="0" smtClean="0"/>
                    <a:t>-5</a:t>
                  </a:r>
                  <a:endParaRPr lang="en-GB" sz="1200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6156550" y="3134975"/>
                  <a:ext cx="5341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0.02</a:t>
                  </a:r>
                  <a:endParaRPr lang="en-GB" sz="1200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8286351" y="3140968"/>
                  <a:ext cx="5341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0.02</a:t>
                  </a:r>
                  <a:endParaRPr lang="en-GB" sz="1200" dirty="0"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4915386" y="4797152"/>
              <a:ext cx="11336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13:00 </a:t>
              </a:r>
              <a:r>
                <a:rPr lang="en-GB" dirty="0" err="1" smtClean="0"/>
                <a:t>S</a:t>
              </a:r>
              <a:r>
                <a:rPr lang="en-GB" baseline="-25000" dirty="0" err="1" smtClean="0"/>
                <a:t>nl</a:t>
              </a:r>
              <a:endParaRPr lang="en-GB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72177" y="4725144"/>
              <a:ext cx="21209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22:00 </a:t>
              </a:r>
              <a:r>
                <a:rPr lang="en-GB" sz="1400" dirty="0" smtClean="0"/>
                <a:t>S</a:t>
              </a:r>
              <a:r>
                <a:rPr lang="en-GB" sz="1400" baseline="-25000" dirty="0" smtClean="0"/>
                <a:t>tot=</a:t>
              </a:r>
              <a:r>
                <a:rPr lang="en-GB" sz="1400" dirty="0" err="1" smtClean="0"/>
                <a:t>S</a:t>
              </a:r>
              <a:r>
                <a:rPr lang="en-GB" sz="1400" baseline="-25000" dirty="0" err="1" smtClean="0"/>
                <a:t>in</a:t>
              </a:r>
              <a:r>
                <a:rPr lang="en-GB" sz="1400" dirty="0" err="1" smtClean="0"/>
                <a:t>-S</a:t>
              </a:r>
              <a:r>
                <a:rPr lang="en-GB" sz="1400" baseline="-25000" dirty="0" err="1" smtClean="0"/>
                <a:t>ds</a:t>
              </a:r>
              <a:r>
                <a:rPr lang="en-GB" sz="1400" dirty="0" err="1" smtClean="0"/>
                <a:t>+S</a:t>
              </a:r>
              <a:r>
                <a:rPr lang="en-GB" sz="1400" baseline="-25000" dirty="0" err="1" smtClean="0"/>
                <a:t>nl</a:t>
              </a:r>
              <a:endParaRPr lang="en-GB" sz="1400" baseline="-250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7D7C-9C50-4262-8322-A661133EE63A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  <p:grpSp>
        <p:nvGrpSpPr>
          <p:cNvPr id="44" name="Group 43"/>
          <p:cNvGrpSpPr/>
          <p:nvPr/>
        </p:nvGrpSpPr>
        <p:grpSpPr>
          <a:xfrm>
            <a:off x="107504" y="2469630"/>
            <a:ext cx="4333254" cy="4271738"/>
            <a:chOff x="107504" y="2469630"/>
            <a:chExt cx="4333254" cy="4271738"/>
          </a:xfrm>
        </p:grpSpPr>
        <p:grpSp>
          <p:nvGrpSpPr>
            <p:cNvPr id="7" name="Group 6"/>
            <p:cNvGrpSpPr/>
            <p:nvPr/>
          </p:nvGrpSpPr>
          <p:grpSpPr>
            <a:xfrm>
              <a:off x="107504" y="2996952"/>
              <a:ext cx="4333254" cy="3744416"/>
              <a:chOff x="107504" y="2996952"/>
              <a:chExt cx="4333254" cy="374441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07504" y="3175439"/>
                <a:ext cx="4333254" cy="3565929"/>
                <a:chOff x="1208280" y="1581944"/>
                <a:chExt cx="6351773" cy="4796912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67" t="56361" r="53279"/>
                <a:stretch/>
              </p:blipFill>
              <p:spPr bwMode="auto">
                <a:xfrm>
                  <a:off x="1208280" y="4001294"/>
                  <a:ext cx="3133164" cy="2377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362" t="57020"/>
                <a:stretch/>
              </p:blipFill>
              <p:spPr bwMode="auto">
                <a:xfrm>
                  <a:off x="4341444" y="4037153"/>
                  <a:ext cx="3218609" cy="23417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361" r="2114" b="55594"/>
                <a:stretch/>
              </p:blipFill>
              <p:spPr bwMode="auto">
                <a:xfrm>
                  <a:off x="4341444" y="1581944"/>
                  <a:ext cx="3066209" cy="2419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1" r="54227" b="55594"/>
                <a:stretch/>
              </p:blipFill>
              <p:spPr bwMode="auto">
                <a:xfrm>
                  <a:off x="1331259" y="1581944"/>
                  <a:ext cx="3037914" cy="2419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7" name="TextBox 26"/>
              <p:cNvSpPr txBox="1"/>
              <p:nvPr/>
            </p:nvSpPr>
            <p:spPr>
              <a:xfrm>
                <a:off x="736478" y="2996952"/>
                <a:ext cx="66717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4:00</a:t>
                </a:r>
                <a:endParaRPr lang="en-GB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766875" y="2996952"/>
                <a:ext cx="79701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10:00</a:t>
                </a:r>
                <a:endParaRPr lang="en-GB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78643" y="4797152"/>
                <a:ext cx="79701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13:00</a:t>
                </a:r>
                <a:endParaRPr lang="en-GB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766875" y="4797152"/>
                <a:ext cx="79701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22:00</a:t>
                </a:r>
                <a:endParaRPr lang="en-GB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560869" y="2469630"/>
              <a:ext cx="15937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>
                  <a:solidFill>
                    <a:schemeClr val="accent4">
                      <a:lumMod val="75000"/>
                    </a:schemeClr>
                  </a:solidFill>
                </a:rPr>
                <a:t>Hs (m)</a:t>
              </a:r>
              <a:endParaRPr lang="en-GB" sz="28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10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2949"/>
            <a:ext cx="35433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87" y="1611722"/>
            <a:ext cx="3814247" cy="5146724"/>
          </a:xfrm>
        </p:spPr>
        <p:txBody>
          <a:bodyPr/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Storms examined</a:t>
            </a:r>
          </a:p>
          <a:p>
            <a:pPr lvl="1"/>
            <a:r>
              <a:rPr lang="en-GB" dirty="0" smtClean="0"/>
              <a:t>Behrens and </a:t>
            </a:r>
            <a:r>
              <a:rPr lang="en-GB" dirty="0" err="1" smtClean="0"/>
              <a:t>Günther’s</a:t>
            </a:r>
            <a:r>
              <a:rPr lang="en-GB" dirty="0" smtClean="0"/>
              <a:t> list</a:t>
            </a:r>
          </a:p>
          <a:p>
            <a:pPr lvl="1"/>
            <a:r>
              <a:rPr lang="en-GB" dirty="0" smtClean="0"/>
              <a:t>10 storms from 2006 to 2013 identified at FINO 1 (U33 &gt; 10 m/s, Hs&gt;6 m): 2006 to 2013</a:t>
            </a:r>
          </a:p>
          <a:p>
            <a:endParaRPr lang="en-GB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Conditions examined</a:t>
            </a:r>
          </a:p>
          <a:p>
            <a:pPr lvl="1" indent="-360000"/>
            <a:r>
              <a:rPr lang="en-GB" dirty="0" smtClean="0"/>
              <a:t>Spatial distribution of wind and wave vectors during the storm</a:t>
            </a:r>
          </a:p>
          <a:p>
            <a:pPr lvl="1" indent="-360000"/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Atmospheric stability</a:t>
            </a:r>
          </a:p>
          <a:p>
            <a:pPr lvl="1" indent="-360000"/>
            <a:r>
              <a:rPr lang="en-GB" dirty="0" smtClean="0"/>
              <a:t>Presence or absence of cells</a:t>
            </a:r>
          </a:p>
          <a:p>
            <a:pPr lvl="1" indent="-360000"/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Presence or absence of extreme waves</a:t>
            </a:r>
          </a:p>
          <a:p>
            <a:pPr lvl="1"/>
            <a:endParaRPr lang="en-GB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1578278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Britta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05164" y="3815774"/>
            <a:ext cx="3414192" cy="3010436"/>
            <a:chOff x="4989834" y="3263860"/>
            <a:chExt cx="3562350" cy="356235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834" y="3263860"/>
              <a:ext cx="3562350" cy="356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375476" y="3547755"/>
              <a:ext cx="2641314" cy="400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MSLP 20061031 16:00</a:t>
              </a:r>
              <a:endParaRPr lang="en-GB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72200" y="6597352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Longitude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B606-79D3-42CB-9EB9-A2696F7C9DB9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0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applications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7922840" cy="4565650"/>
          </a:xfrm>
        </p:spPr>
        <p:txBody>
          <a:bodyPr/>
          <a:lstStyle/>
          <a:p>
            <a:r>
              <a:rPr lang="en-GB" dirty="0" smtClean="0"/>
              <a:t>COAWST is capable of capturing main characteristics of storms like Britta for open seas</a:t>
            </a:r>
          </a:p>
          <a:p>
            <a:endParaRPr lang="en-GB" dirty="0" smtClean="0"/>
          </a:p>
          <a:p>
            <a:r>
              <a:rPr lang="en-GB" dirty="0" smtClean="0"/>
              <a:t>The development of extreme wave at FINO 1 benefits from the persistent strong wind field with a long undisturbed fetch over a long period. </a:t>
            </a:r>
          </a:p>
          <a:p>
            <a:endParaRPr lang="en-GB" dirty="0" smtClean="0"/>
          </a:p>
          <a:p>
            <a:r>
              <a:rPr lang="en-GB" dirty="0" smtClean="0"/>
              <a:t>Unstable stratification and open cells are two phenomena that alone are not responsible for the generation of extreme waves</a:t>
            </a:r>
          </a:p>
          <a:p>
            <a:endParaRPr lang="en-GB" dirty="0" smtClean="0"/>
          </a:p>
          <a:p>
            <a:r>
              <a:rPr lang="en-GB" dirty="0" smtClean="0"/>
              <a:t>Hundreds of storms, responsible for extreme wind and wave climate for water areas around Denmark, have been identified and will be modelled using COAWST, for further calculation of the 50-year return values.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08B2-9D1F-4C83-B2DF-9003BAFC66D0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7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8932" y="1268760"/>
            <a:ext cx="82089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Acknowledgements: 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Danish </a:t>
            </a:r>
            <a:r>
              <a:rPr lang="en-GB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ForskEL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PSO 12020 </a:t>
            </a:r>
            <a:r>
              <a:rPr lang="en-GB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XWiWa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project. 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our colleagues  from DTU Wind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Eenergy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DHI. 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FINO 1, DONG Energy and </a:t>
            </a:r>
            <a:r>
              <a:rPr lang="en-GB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Vattenfall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Horns Rev data,  European Space Agency for the SAR data, NERC Satellite </a:t>
            </a:r>
            <a:r>
              <a:rPr lang="en-GB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Recieving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Station, Dundee University for the cloud pictures, UCAR for CFSR data.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5046275"/>
            <a:ext cx="8012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en-GB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8BF-557B-4584-8DD4-BCF9DCE7410F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Storm Britta: context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27" y="1425420"/>
            <a:ext cx="4696106" cy="474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6" y="1348810"/>
            <a:ext cx="8018550" cy="485122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4" y="1348810"/>
            <a:ext cx="8815044" cy="636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3768" y="3799155"/>
            <a:ext cx="4104456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Key deliverables of X-</a:t>
            </a:r>
            <a:r>
              <a:rPr lang="en-GB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WiWa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</a:p>
          <a:p>
            <a:pPr marL="342900" indent="-342900">
              <a:buAutoNum type="arabicParenR"/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modelling system </a:t>
            </a: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Extreme wind map</a:t>
            </a: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Extreme wave map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50303"/>
            <a:ext cx="77048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X-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WiWa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treme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nds and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 for Offshore Turbines  –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Coupling atmospheric and wave modelling for design and operation in coastal zones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33FB-622A-4E5D-A17E-225A2F325A6C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Storm Britta: context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276872"/>
            <a:ext cx="78784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Challenges in </a:t>
            </a:r>
            <a:r>
              <a:rPr lang="en-GB" sz="2000" b="1" dirty="0" err="1" smtClean="0">
                <a:solidFill>
                  <a:srgbClr val="FF0000"/>
                </a:solidFill>
              </a:rPr>
              <a:t>modeling</a:t>
            </a:r>
            <a:r>
              <a:rPr lang="en-GB" sz="2000" b="1" dirty="0" smtClean="0">
                <a:solidFill>
                  <a:srgbClr val="FF0000"/>
                </a:solidFill>
              </a:rPr>
              <a:t> storm winds and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Storm </a:t>
            </a:r>
            <a:r>
              <a:rPr lang="en-GB" dirty="0" err="1" smtClean="0"/>
              <a:t>postion</a:t>
            </a:r>
            <a:r>
              <a:rPr lang="en-GB" dirty="0" smtClean="0"/>
              <a:t>, path, size, intensity and spatial distribution of wind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Accurate wind input important for wave </a:t>
            </a:r>
            <a:r>
              <a:rPr lang="en-GB" dirty="0" err="1" smtClean="0"/>
              <a:t>modeling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Wave </a:t>
            </a:r>
            <a:r>
              <a:rPr lang="en-GB" dirty="0" err="1" smtClean="0"/>
              <a:t>modeling</a:t>
            </a:r>
            <a:r>
              <a:rPr lang="en-GB" dirty="0" smtClean="0"/>
              <a:t> is missing the 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C6E5-56FD-49B7-9306-E22B99972324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7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 Britta: 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 |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46285"/>
            <a:ext cx="7772400" cy="456565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Facts from the literatures: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69" y="6600825"/>
            <a:ext cx="51435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97980" y="1484784"/>
            <a:ext cx="8567089" cy="3614158"/>
            <a:chOff x="497980" y="1484784"/>
            <a:chExt cx="8567089" cy="3614158"/>
          </a:xfrm>
        </p:grpSpPr>
        <p:grpSp>
          <p:nvGrpSpPr>
            <p:cNvPr id="7" name="Group 6"/>
            <p:cNvGrpSpPr/>
            <p:nvPr/>
          </p:nvGrpSpPr>
          <p:grpSpPr>
            <a:xfrm>
              <a:off x="539552" y="1484784"/>
              <a:ext cx="8525517" cy="2202160"/>
              <a:chOff x="539552" y="1484784"/>
              <a:chExt cx="8525517" cy="220216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255130" y="1484784"/>
                <a:ext cx="3809939" cy="2202160"/>
                <a:chOff x="4748797" y="4185686"/>
                <a:chExt cx="3809939" cy="2202160"/>
              </a:xfrm>
            </p:grpSpPr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157" b="17330"/>
                <a:stretch/>
              </p:blipFill>
              <p:spPr bwMode="auto">
                <a:xfrm>
                  <a:off x="4748797" y="4185686"/>
                  <a:ext cx="1983443" cy="2202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291"/>
                <a:stretch/>
              </p:blipFill>
              <p:spPr bwMode="auto">
                <a:xfrm>
                  <a:off x="6732240" y="4185686"/>
                  <a:ext cx="1826496" cy="18957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" name="TextBox 9"/>
              <p:cNvSpPr txBox="1"/>
              <p:nvPr/>
            </p:nvSpPr>
            <p:spPr>
              <a:xfrm>
                <a:off x="539552" y="1988840"/>
                <a:ext cx="24272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GB" dirty="0" err="1" smtClean="0"/>
                  <a:t>Brusch</a:t>
                </a:r>
                <a:r>
                  <a:rPr lang="en-GB" dirty="0" smtClean="0"/>
                  <a:t> et al. 2008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97980" y="3283060"/>
              <a:ext cx="6125395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accent4">
                      <a:lumMod val="75000"/>
                    </a:schemeClr>
                  </a:solidFill>
                </a:rPr>
                <a:t>Hs about 10 m at FINO 1 (20-year value)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accent4">
                      <a:lumMod val="75000"/>
                    </a:schemeClr>
                  </a:solidFill>
                </a:rPr>
                <a:t>Max wave height 18 m at FINO 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accent4">
                      <a:lumMod val="75000"/>
                    </a:schemeClr>
                  </a:solidFill>
                </a:rPr>
                <a:t>Strong winds in </a:t>
              </a:r>
              <a:r>
                <a:rPr lang="en-GB" dirty="0" err="1" smtClean="0">
                  <a:solidFill>
                    <a:schemeClr val="accent4">
                      <a:lumMod val="75000"/>
                    </a:schemeClr>
                  </a:solidFill>
                </a:rPr>
                <a:t>Quikscat</a:t>
              </a:r>
              <a:r>
                <a:rPr lang="en-GB" dirty="0" smtClean="0">
                  <a:solidFill>
                    <a:schemeClr val="accent4">
                      <a:lumMod val="75000"/>
                    </a:schemeClr>
                  </a:solidFill>
                </a:rPr>
                <a:t> data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accent4">
                      <a:lumMod val="75000"/>
                    </a:schemeClr>
                  </a:solidFill>
                </a:rPr>
                <a:t>Presence of open cells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accent4">
                      <a:lumMod val="75000"/>
                    </a:schemeClr>
                  </a:solidFill>
                </a:rPr>
                <a:t>HIRHAM </a:t>
              </a:r>
              <a:r>
                <a:rPr lang="en-GB" dirty="0" err="1" smtClean="0">
                  <a:solidFill>
                    <a:schemeClr val="accent4">
                      <a:lumMod val="75000"/>
                    </a:schemeClr>
                  </a:solidFill>
                </a:rPr>
                <a:t>modeling</a:t>
              </a:r>
              <a:r>
                <a:rPr lang="en-GB" dirty="0" smtClean="0">
                  <a:solidFill>
                    <a:schemeClr val="accent4">
                      <a:lumMod val="75000"/>
                    </a:schemeClr>
                  </a:solidFill>
                </a:rPr>
                <a:t> (7 km) did not reproduce open cells</a:t>
              </a:r>
              <a:endParaRPr lang="en-GB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90B1-4951-4860-BBE4-12F59C8BE19B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7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46285"/>
            <a:ext cx="7772400" cy="456565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Facts from the literatures: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69" y="6600825"/>
            <a:ext cx="51435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5539" r="9366" b="10289"/>
          <a:stretch/>
        </p:blipFill>
        <p:spPr bwMode="auto">
          <a:xfrm>
            <a:off x="6456643" y="1412776"/>
            <a:ext cx="262767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39552" y="1988840"/>
            <a:ext cx="3238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Brusch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et al. 2008</a:t>
            </a:r>
          </a:p>
          <a:p>
            <a:pPr marL="342900" indent="-342900">
              <a:buAutoNum type="arabicPeriod"/>
            </a:pPr>
            <a:r>
              <a:rPr lang="en-GB" u="sng" dirty="0" err="1" smtClean="0"/>
              <a:t>Behens</a:t>
            </a:r>
            <a:r>
              <a:rPr lang="en-GB" u="sng" dirty="0" smtClean="0"/>
              <a:t> and </a:t>
            </a:r>
            <a:r>
              <a:rPr lang="en-GB" u="sng" dirty="0" err="1" smtClean="0"/>
              <a:t>Günther</a:t>
            </a:r>
            <a:r>
              <a:rPr lang="en-GB" u="sng" dirty="0" smtClean="0"/>
              <a:t> 2009</a:t>
            </a:r>
            <a:endParaRPr lang="en-GB" u="sng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 Britta: 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 |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522216"/>
            <a:ext cx="57855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DWD and WAM captured Hs quite well at FINO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Britta and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Kyrill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: different paths, different strength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Open cells not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modeled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, not mentioned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2040177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Britta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4468" y="2557487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B050"/>
                </a:solidFill>
              </a:rPr>
              <a:t>Kyrill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56C0-89BB-4DFF-9659-6C7B9F6426E7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6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46285"/>
            <a:ext cx="7772400" cy="456565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Facts from the literatures: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69" y="6600825"/>
            <a:ext cx="51435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552" y="1988840"/>
            <a:ext cx="32383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Brusch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et al. 2008</a:t>
            </a:r>
          </a:p>
          <a:p>
            <a:pPr marL="342900" indent="-342900">
              <a:buAutoNum type="arabicPeriod"/>
            </a:pP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Behens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Günther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2009</a:t>
            </a:r>
          </a:p>
          <a:p>
            <a:pPr marL="342900" indent="-342900">
              <a:buAutoNum type="arabicPeriod"/>
            </a:pPr>
            <a:r>
              <a:rPr lang="en-GB" u="sng" dirty="0" err="1" smtClean="0"/>
              <a:t>Emeis</a:t>
            </a:r>
            <a:r>
              <a:rPr lang="en-GB" u="sng" dirty="0" smtClean="0"/>
              <a:t> and </a:t>
            </a:r>
            <a:r>
              <a:rPr lang="en-GB" u="sng" dirty="0" err="1" smtClean="0"/>
              <a:t>Türk</a:t>
            </a:r>
            <a:r>
              <a:rPr lang="en-GB" u="sng" dirty="0" smtClean="0"/>
              <a:t> 2009</a:t>
            </a:r>
            <a:endParaRPr lang="en-GB" u="sng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 Britta: 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 |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116936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Measurements at FINO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Britta and Erwin: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Unstable and stable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Similar wind strength, much larger Hs at Britta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5301757" y="1505499"/>
            <a:ext cx="3851003" cy="2598105"/>
            <a:chOff x="4965700" y="2230413"/>
            <a:chExt cx="3851003" cy="259810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46" t="7426"/>
            <a:stretch/>
          </p:blipFill>
          <p:spPr bwMode="auto">
            <a:xfrm>
              <a:off x="4965700" y="2399690"/>
              <a:ext cx="3389357" cy="242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219470" y="2230413"/>
              <a:ext cx="8386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C00000"/>
                  </a:solidFill>
                </a:rPr>
                <a:t>Britta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73202" y="3614104"/>
              <a:ext cx="8435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Erwin</a:t>
              </a:r>
              <a:endParaRPr lang="en-GB" b="1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4A7A-D93E-4248-BCEF-EB9B47FAC16A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9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46285"/>
            <a:ext cx="7772400" cy="456565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Facts from the literatures: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69" y="6600825"/>
            <a:ext cx="51435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552" y="1988840"/>
            <a:ext cx="32383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Brusch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et al. 2008</a:t>
            </a:r>
          </a:p>
          <a:p>
            <a:pPr marL="342900" indent="-342900">
              <a:buAutoNum type="arabicPeriod"/>
            </a:pP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Behens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Günther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2009</a:t>
            </a:r>
          </a:p>
          <a:p>
            <a:pPr marL="342900" indent="-342900">
              <a:buAutoNum type="arabicPeriod"/>
            </a:pP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Emeis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Türk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2009</a:t>
            </a:r>
          </a:p>
          <a:p>
            <a:pPr marL="342900" indent="-342900">
              <a:buAutoNum type="arabicPeriod"/>
            </a:pPr>
            <a:r>
              <a:rPr lang="en-GB" u="sng" dirty="0" err="1" smtClean="0"/>
              <a:t>Pleskachevsky</a:t>
            </a:r>
            <a:r>
              <a:rPr lang="en-GB" u="sng" dirty="0" smtClean="0"/>
              <a:t> et al. 2012</a:t>
            </a:r>
            <a:endParaRPr lang="en-GB" u="sng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b="13063"/>
          <a:stretch/>
        </p:blipFill>
        <p:spPr bwMode="auto">
          <a:xfrm>
            <a:off x="6422700" y="1469718"/>
            <a:ext cx="2642369" cy="2765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 Britta: 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 |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639" y="4151982"/>
            <a:ext cx="53174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Storm-in-storm structure updated in wind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Spectral wave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modeling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, 1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”open cell wind” leads to increase of 6 m in Hs 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62" y="4240426"/>
            <a:ext cx="2705407" cy="223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918-97A5-465B-9F63-F8539E69A29A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8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3568" y="2204864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24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*Is stability the cause to the extreme wave at FINO 1?</a:t>
            </a:r>
          </a:p>
          <a:p>
            <a:pPr marL="0" indent="0">
              <a:buNone/>
            </a:pPr>
            <a:r>
              <a:rPr lang="en-GB" sz="24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*Is open-cell the cause to the extreme wave at FINO 1?</a:t>
            </a:r>
          </a:p>
          <a:p>
            <a:pPr marL="0" indent="0">
              <a:buNone/>
            </a:pPr>
            <a:r>
              <a:rPr lang="en-GB" sz="24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*What is the mechanism behind that caused the extreme wave at FINO 1?</a:t>
            </a:r>
            <a:endParaRPr lang="en-GB" sz="2400" b="1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 Britta: 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 |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Topic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D4BB-1BF1-401F-A145-0A5963E25F6A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2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11761" y="2636912"/>
            <a:ext cx="5976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stability directly…</a:t>
            </a:r>
          </a:p>
          <a:p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open cells…</a:t>
            </a:r>
          </a:p>
          <a:p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intensive cold front with a special path…</a:t>
            </a:r>
            <a:endParaRPr lang="en-GB" sz="3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D40F-535E-4C73-BE16-9D1E630040D4}" type="datetime3">
              <a:rPr lang="en-GB" smtClean="0"/>
              <a:t>27 September,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WindEurope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1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Institu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1 DTU Template.potx" id="{817EEFDA-7BE2-43D8-A5B3-D046914B771F}" vid="{E549E448-DEFC-412F-9275-547A62A09E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61081</TotalTime>
  <Words>919</Words>
  <Application>Microsoft Office PowerPoint</Application>
  <PresentationFormat>On-screen Show (4:3)</PresentationFormat>
  <Paragraphs>223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Institute</vt:lpstr>
      <vt:lpstr>Storm Britta</vt:lpstr>
      <vt:lpstr>Storm Britta: context</vt:lpstr>
      <vt:lpstr>Storm Britta: context</vt:lpstr>
      <vt:lpstr>Storm Britta: context |Characteristics</vt:lpstr>
      <vt:lpstr>Storm Britta: context |Characteristics</vt:lpstr>
      <vt:lpstr>Storm Britta: context |Characteristics</vt:lpstr>
      <vt:lpstr>Storm Britta: context |Characteristics</vt:lpstr>
      <vt:lpstr>Storm Britta: context |Research Topic</vt:lpstr>
      <vt:lpstr>Findings</vt:lpstr>
      <vt:lpstr>Method</vt:lpstr>
      <vt:lpstr>Measurements</vt:lpstr>
      <vt:lpstr>Modeling system</vt:lpstr>
      <vt:lpstr>Results</vt:lpstr>
      <vt:lpstr>Results</vt:lpstr>
      <vt:lpstr>Results</vt:lpstr>
      <vt:lpstr>Results</vt:lpstr>
      <vt:lpstr>Results</vt:lpstr>
      <vt:lpstr>Summary and applications</vt:lpstr>
      <vt:lpstr>PowerPoint Presentation</vt:lpstr>
    </vt:vector>
  </TitlesOfParts>
  <Company>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Toft Clausen</dc:creator>
  <cp:lastModifiedBy>Xiaoli Guo Larsén</cp:lastModifiedBy>
  <cp:revision>302</cp:revision>
  <dcterms:created xsi:type="dcterms:W3CDTF">2011-02-04T12:04:51Z</dcterms:created>
  <dcterms:modified xsi:type="dcterms:W3CDTF">2016-09-27T20:15:56Z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_DocumentLanguageString">
    <vt:lpwstr>Engelsk (Storbritannien)</vt:lpwstr>
  </property>
  <property fmtid="{D5CDD505-2E9C-101B-9397-08002B2CF9AE}" pid="3" name="SD_CtlText_Usersettings_Userprofile">
    <vt:lpwstr>Xiaoli</vt:lpwstr>
  </property>
  <property fmtid="{D5CDD505-2E9C-101B-9397-08002B2CF9AE}" pid="4" name="SD_UserprofileName">
    <vt:lpwstr>Xiaoli</vt:lpwstr>
  </property>
  <property fmtid="{D5CDD505-2E9C-101B-9397-08002B2CF9AE}" pid="5" name="SD_Office_SD_OFF_ID">
    <vt:lpwstr>71</vt:lpwstr>
  </property>
  <property fmtid="{D5CDD505-2E9C-101B-9397-08002B2CF9AE}" pid="6" name="SD_Office_SD_OFF_Group">
    <vt:lpwstr>Institut</vt:lpwstr>
  </property>
  <property fmtid="{D5CDD505-2E9C-101B-9397-08002B2CF9AE}" pid="7" name="SD_Office_SD_OFF_Identity">
    <vt:lpwstr>DTU Vindenergi (Risø campus)</vt:lpwstr>
  </property>
  <property fmtid="{D5CDD505-2E9C-101B-9397-08002B2CF9AE}" pid="8" name="SD_Office_SD_OFF_DTUNavn">
    <vt:lpwstr>Technical University of Denmark</vt:lpwstr>
  </property>
  <property fmtid="{D5CDD505-2E9C-101B-9397-08002B2CF9AE}" pid="9" name="SD_Office_SD_OFF_Workarea">
    <vt:lpwstr>DTU Wind Energy, Technical University of Denmark</vt:lpwstr>
  </property>
  <property fmtid="{D5CDD505-2E9C-101B-9397-08002B2CF9AE}" pid="10" name="SD_Office_SD_OFF_Name">
    <vt:lpwstr>Department of Wind Energy</vt:lpwstr>
  </property>
  <property fmtid="{D5CDD505-2E9C-101B-9397-08002B2CF9AE}" pid="11" name="SD_Office_SD_OFF_Address">
    <vt:lpwstr>Frederiksborgvej 399</vt:lpwstr>
  </property>
  <property fmtid="{D5CDD505-2E9C-101B-9397-08002B2CF9AE}" pid="12" name="SD_Office_SD_OFF_City">
    <vt:lpwstr>4000 Roskilde*Denmark</vt:lpwstr>
  </property>
  <property fmtid="{D5CDD505-2E9C-101B-9397-08002B2CF9AE}" pid="13" name="SD_Office_SD_OFF_CVR">
    <vt:lpwstr>DK 30 06 09 46</vt:lpwstr>
  </property>
  <property fmtid="{D5CDD505-2E9C-101B-9397-08002B2CF9AE}" pid="14" name="SD_Office_SD_OFF_Phone">
    <vt:lpwstr>46 77 50 85</vt:lpwstr>
  </property>
  <property fmtid="{D5CDD505-2E9C-101B-9397-08002B2CF9AE}" pid="15" name="SD_Office_SD_OFF_Phone_2">
    <vt:lpwstr/>
  </property>
  <property fmtid="{D5CDD505-2E9C-101B-9397-08002B2CF9AE}" pid="16" name="SD_Office_SD_OFF_Department">
    <vt:lpwstr>Building 118</vt:lpwstr>
  </property>
  <property fmtid="{D5CDD505-2E9C-101B-9397-08002B2CF9AE}" pid="17" name="SD_Office_SD_OFF_Web">
    <vt:lpwstr>www.vindenergi.dtu.dk</vt:lpwstr>
  </property>
  <property fmtid="{D5CDD505-2E9C-101B-9397-08002B2CF9AE}" pid="18" name="SD_Office_SD_OFF_ImageDefinition">
    <vt:lpwstr>Udkast</vt:lpwstr>
  </property>
  <property fmtid="{D5CDD505-2E9C-101B-9397-08002B2CF9AE}" pid="19" name="SD_Office_SD_OFF_ArtworkDefinition">
    <vt:lpwstr>Standard</vt:lpwstr>
  </property>
  <property fmtid="{D5CDD505-2E9C-101B-9397-08002B2CF9AE}" pid="20" name="SD_Office_SD_OFF_PELogoName">
    <vt:lpwstr>Vindenergi_SecondLogo_%IANA%.png</vt:lpwstr>
  </property>
  <property fmtid="{D5CDD505-2E9C-101B-9397-08002B2CF9AE}" pid="21" name="SD_Office_SD_OFF_FriseName">
    <vt:lpwstr>Vindenergi frise.png</vt:lpwstr>
  </property>
  <property fmtid="{D5CDD505-2E9C-101B-9397-08002B2CF9AE}" pid="22" name="SD_Office_SD_OFF_LogoName">
    <vt:lpwstr>WindEnergy_%IANA%.wmf</vt:lpwstr>
  </property>
  <property fmtid="{D5CDD505-2E9C-101B-9397-08002B2CF9AE}" pid="23" name="SD_Office_SD_OFF_ColorTheme">
    <vt:lpwstr>DTU</vt:lpwstr>
  </property>
  <property fmtid="{D5CDD505-2E9C-101B-9397-08002B2CF9AE}" pid="24" name="SD_USR_Name">
    <vt:lpwstr>Xiaoli Guo Larsén</vt:lpwstr>
  </property>
  <property fmtid="{D5CDD505-2E9C-101B-9397-08002B2CF9AE}" pid="25" name="SD_USR_Initials">
    <vt:lpwstr/>
  </property>
  <property fmtid="{D5CDD505-2E9C-101B-9397-08002B2CF9AE}" pid="26" name="SD_USR_Title">
    <vt:lpwstr>Seniorforsker</vt:lpwstr>
  </property>
  <property fmtid="{D5CDD505-2E9C-101B-9397-08002B2CF9AE}" pid="27" name="SD_USR_DirectPhone">
    <vt:lpwstr/>
  </property>
  <property fmtid="{D5CDD505-2E9C-101B-9397-08002B2CF9AE}" pid="28" name="SD_USR_Email">
    <vt:lpwstr/>
  </property>
  <property fmtid="{D5CDD505-2E9C-101B-9397-08002B2CF9AE}" pid="29" name="SD_OFF_Identity">
    <vt:lpwstr>DTU Vindenergi (Risø campus)</vt:lpwstr>
  </property>
  <property fmtid="{D5CDD505-2E9C-101B-9397-08002B2CF9AE}" pid="30" name="SD_USR_Department">
    <vt:lpwstr/>
  </property>
  <property fmtid="{D5CDD505-2E9C-101B-9397-08002B2CF9AE}" pid="31" name="DocumentInfoFinished">
    <vt:lpwstr>True</vt:lpwstr>
  </property>
  <property fmtid="{D5CDD505-2E9C-101B-9397-08002B2CF9AE}" pid="32" name="SD_DocumentLanguage">
    <vt:lpwstr>en-GB</vt:lpwstr>
  </property>
  <property fmtid="{D5CDD505-2E9C-101B-9397-08002B2CF9AE}" pid="33" name="sdDocumentDate">
    <vt:lpwstr>42641</vt:lpwstr>
  </property>
  <property fmtid="{D5CDD505-2E9C-101B-9397-08002B2CF9AE}" pid="34" name="sdDocumentDateFormat">
    <vt:lpwstr>en-GB:dd MMMM yyyy</vt:lpwstr>
  </property>
</Properties>
</file>