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2" r:id="rId7"/>
    <p:sldId id="270" r:id="rId8"/>
    <p:sldId id="263" r:id="rId9"/>
    <p:sldId id="269" r:id="rId10"/>
    <p:sldId id="266" r:id="rId11"/>
    <p:sldId id="271" r:id="rId12"/>
    <p:sldId id="265" r:id="rId13"/>
    <p:sldId id="272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969696"/>
    <a:srgbClr val="76CEE0"/>
    <a:srgbClr val="51C1D7"/>
    <a:srgbClr val="00A9C6"/>
    <a:srgbClr val="367680"/>
    <a:srgbClr val="00495A"/>
    <a:srgbClr val="00A4C4"/>
    <a:srgbClr val="239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>
        <p:scale>
          <a:sx n="80" d="100"/>
          <a:sy n="80" d="100"/>
        </p:scale>
        <p:origin x="-108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28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CE60E-9EB6-4B1E-936C-292B11B897E1}" type="datetimeFigureOut">
              <a:rPr lang="de-DE" smtClean="0"/>
              <a:t>28.09.2016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EB6D8-6F4E-4355-8713-FD4332CD8B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8397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222B-BD33-4A92-96C2-51869D8B416A}" type="datetimeFigureOut">
              <a:rPr lang="de-DE" smtClean="0"/>
              <a:t>28.09.2016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55EC-073D-49DB-8B02-63F3904CAB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281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222B-BD33-4A92-96C2-51869D8B416A}" type="datetimeFigureOut">
              <a:rPr lang="de-DE" smtClean="0"/>
              <a:t>28.09.2016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55EC-073D-49DB-8B02-63F3904CAB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323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548682"/>
            <a:ext cx="2057400" cy="557748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548682"/>
            <a:ext cx="6019800" cy="5577483"/>
          </a:xfrm>
        </p:spPr>
        <p:txBody>
          <a:bodyPr vert="eaVert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222B-BD33-4A92-96C2-51869D8B416A}" type="datetimeFigureOut">
              <a:rPr lang="de-DE" smtClean="0"/>
              <a:t>28.09.2016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55EC-073D-49DB-8B02-63F3904CAB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362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3pPr algn="l"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81330"/>
            <a:ext cx="1090464" cy="340147"/>
          </a:xfrm>
        </p:spPr>
        <p:txBody>
          <a:bodyPr/>
          <a:lstStyle/>
          <a:p>
            <a:fld id="{2370222B-BD33-4A92-96C2-51869D8B416A}" type="datetimeFigureOut">
              <a:rPr lang="de-DE" smtClean="0"/>
              <a:t>28.09.2016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3" y="6381330"/>
            <a:ext cx="586408" cy="340147"/>
          </a:xfrm>
        </p:spPr>
        <p:txBody>
          <a:bodyPr/>
          <a:lstStyle/>
          <a:p>
            <a:fld id="{4AC655EC-073D-49DB-8B02-63F3904CAB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313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222B-BD33-4A92-96C2-51869D8B416A}" type="datetimeFigureOut">
              <a:rPr lang="de-DE" smtClean="0"/>
              <a:t>28.09.2016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55EC-073D-49DB-8B02-63F3904CAB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804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222B-BD33-4A92-96C2-51869D8B416A}" type="datetimeFigureOut">
              <a:rPr lang="de-DE" smtClean="0"/>
              <a:t>28.09.2016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55EC-073D-49DB-8B02-63F3904CAB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702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222B-BD33-4A92-96C2-51869D8B416A}" type="datetimeFigureOut">
              <a:rPr lang="de-DE" smtClean="0"/>
              <a:t>28.09.2016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55EC-073D-49DB-8B02-63F3904CAB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574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222B-BD33-4A92-96C2-51869D8B416A}" type="datetimeFigureOut">
              <a:rPr lang="de-DE" smtClean="0"/>
              <a:t>28.09.2016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55EC-073D-49DB-8B02-63F3904CAB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561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222B-BD33-4A92-96C2-51869D8B416A}" type="datetimeFigureOut">
              <a:rPr lang="de-DE" smtClean="0"/>
              <a:t>28.09.2016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55EC-073D-49DB-8B02-63F3904CAB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4800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3008313" cy="8864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548682"/>
            <a:ext cx="5111750" cy="55774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556794"/>
            <a:ext cx="3008313" cy="45693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222B-BD33-4A92-96C2-51869D8B416A}" type="datetimeFigureOut">
              <a:rPr lang="de-DE" smtClean="0"/>
              <a:t>28.09.2016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55EC-073D-49DB-8B02-63F3904CAB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373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222B-BD33-4A92-96C2-51869D8B416A}" type="datetimeFigureOut">
              <a:rPr lang="de-DE" smtClean="0"/>
              <a:t>28.09.2016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55EC-073D-49DB-8B02-63F3904CAB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2673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 flipV="1">
            <a:off x="0" y="0"/>
            <a:ext cx="9144000" cy="6669360"/>
          </a:xfrm>
          <a:prstGeom prst="rect">
            <a:avLst/>
          </a:prstGeom>
          <a:gradFill flip="none" rotWithShape="1">
            <a:gsLst>
              <a:gs pos="0">
                <a:srgbClr val="00A9C6"/>
              </a:gs>
              <a:gs pos="100000">
                <a:srgbClr val="36768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454025"/>
            <a:ext cx="9144000" cy="74272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5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6297996"/>
            <a:ext cx="9144000" cy="371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0" y="1196752"/>
            <a:ext cx="9144000" cy="5101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57200" y="548680"/>
            <a:ext cx="8229600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22B-BD33-4A92-96C2-51869D8B416A}" type="datetimeFigureOut">
              <a:rPr lang="de-DE" smtClean="0"/>
              <a:t>28.09.2016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655EC-073D-49DB-8B02-63F3904CAB7C}" type="slidenum">
              <a:rPr lang="de-DE" smtClean="0"/>
              <a:t>‹Nr.›</a:t>
            </a:fld>
            <a:endParaRPr 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2648"/>
            <a:ext cx="1205954" cy="34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14">
            <a:lum bright="32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624"/>
            <a:ext cx="4824536" cy="36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 userDrawn="1"/>
        </p:nvSpPr>
        <p:spPr>
          <a:xfrm>
            <a:off x="6704213" y="5458"/>
            <a:ext cx="2435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HAMBURG SHIP MODEL BASIN</a:t>
            </a:r>
            <a:endParaRPr lang="de-DE" sz="12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feld 18"/>
          <p:cNvSpPr txBox="1"/>
          <p:nvPr userDrawn="1"/>
        </p:nvSpPr>
        <p:spPr>
          <a:xfrm>
            <a:off x="6300192" y="208795"/>
            <a:ext cx="2839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noProof="0" dirty="0" smtClean="0">
                <a:solidFill>
                  <a:srgbClr val="76CEE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Setting the Standard in Ship Optimisation</a:t>
            </a:r>
            <a:endParaRPr lang="en-GB" sz="1200" b="1" i="1" noProof="0" dirty="0">
              <a:solidFill>
                <a:srgbClr val="76CEE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6669361"/>
            <a:ext cx="435006" cy="18864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0" rIns="0" rtlCol="0" anchor="ctr" anchorCtr="0">
            <a:noAutofit/>
          </a:bodyPr>
          <a:lstStyle/>
          <a:p>
            <a:pPr algn="ctr"/>
            <a:r>
              <a:rPr lang="de-DE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CFD</a:t>
            </a:r>
            <a:endParaRPr lang="de-DE" sz="1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436486" y="6669361"/>
            <a:ext cx="823146" cy="18864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0" rIns="0" rtlCol="0" anchor="ctr" anchorCtr="0">
            <a:noAutofit/>
          </a:bodyPr>
          <a:lstStyle/>
          <a:p>
            <a:pPr algn="ctr"/>
            <a:r>
              <a:rPr lang="de-DE" sz="1000" b="1" dirty="0" smtClean="0">
                <a:solidFill>
                  <a:srgbClr val="4D4D4D"/>
                </a:solidFill>
                <a:latin typeface="Arial Narrow" pitchFamily="34" charset="0"/>
              </a:rPr>
              <a:t>CAD Office</a:t>
            </a:r>
            <a:endParaRPr lang="de-DE" sz="1000" b="1" dirty="0">
              <a:solidFill>
                <a:srgbClr val="4D4D4D"/>
              </a:solidFill>
              <a:latin typeface="Arial Narrow" pitchFamily="34" charset="0"/>
            </a:endParaRPr>
          </a:p>
        </p:txBody>
      </p:sp>
      <p:sp>
        <p:nvSpPr>
          <p:cNvPr id="18" name="Textfeld 17"/>
          <p:cNvSpPr txBox="1"/>
          <p:nvPr userDrawn="1"/>
        </p:nvSpPr>
        <p:spPr>
          <a:xfrm>
            <a:off x="1259632" y="6669362"/>
            <a:ext cx="1656184" cy="18863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0" rIns="0" rtlCol="0" anchor="ctr" anchorCtr="0">
            <a:noAutofit/>
          </a:bodyPr>
          <a:lstStyle/>
          <a:p>
            <a:pPr algn="ctr"/>
            <a:r>
              <a:rPr lang="de-DE" sz="1000" b="1" dirty="0" smtClean="0">
                <a:solidFill>
                  <a:srgbClr val="4D4D4D"/>
                </a:solidFill>
                <a:latin typeface="Arial Narrow" pitchFamily="34" charset="0"/>
              </a:rPr>
              <a:t>Resistance &amp; Propulsion</a:t>
            </a:r>
            <a:endParaRPr lang="de-DE" sz="1000" b="1" dirty="0">
              <a:solidFill>
                <a:srgbClr val="4D4D4D"/>
              </a:solidFill>
              <a:latin typeface="Arial Narrow" pitchFamily="34" charset="0"/>
            </a:endParaRPr>
          </a:p>
        </p:txBody>
      </p:sp>
      <p:sp>
        <p:nvSpPr>
          <p:cNvPr id="20" name="Textfeld 19"/>
          <p:cNvSpPr txBox="1"/>
          <p:nvPr userDrawn="1"/>
        </p:nvSpPr>
        <p:spPr>
          <a:xfrm>
            <a:off x="2915816" y="6669359"/>
            <a:ext cx="1584176" cy="18864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0" rIns="0" rtlCol="0" anchor="ctr" anchorCtr="0">
            <a:noAutofit/>
          </a:bodyPr>
          <a:lstStyle/>
          <a:p>
            <a:pPr algn="ctr"/>
            <a:r>
              <a:rPr lang="de-DE" sz="1000" b="1" dirty="0" smtClean="0">
                <a:solidFill>
                  <a:srgbClr val="4D4D4D"/>
                </a:solidFill>
                <a:latin typeface="Arial Narrow" pitchFamily="34" charset="0"/>
              </a:rPr>
              <a:t>Propellers &amp; </a:t>
            </a:r>
            <a:r>
              <a:rPr lang="de-DE" sz="1000" b="1" dirty="0" err="1" smtClean="0">
                <a:solidFill>
                  <a:srgbClr val="4D4D4D"/>
                </a:solidFill>
                <a:latin typeface="Arial Narrow" pitchFamily="34" charset="0"/>
              </a:rPr>
              <a:t>Cavitation</a:t>
            </a:r>
            <a:endParaRPr lang="de-DE" sz="1000" b="1" dirty="0">
              <a:solidFill>
                <a:srgbClr val="4D4D4D"/>
              </a:solidFill>
              <a:latin typeface="Arial Narrow" pitchFamily="34" charset="0"/>
            </a:endParaRPr>
          </a:p>
        </p:txBody>
      </p:sp>
      <p:sp>
        <p:nvSpPr>
          <p:cNvPr id="21" name="Textfeld 20"/>
          <p:cNvSpPr txBox="1"/>
          <p:nvPr userDrawn="1"/>
        </p:nvSpPr>
        <p:spPr>
          <a:xfrm>
            <a:off x="4499992" y="6669358"/>
            <a:ext cx="1872208" cy="18864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0" rIns="0" rtlCol="0" anchor="ctr" anchorCtr="0">
            <a:noAutofit/>
          </a:bodyPr>
          <a:lstStyle/>
          <a:p>
            <a:pPr algn="ctr"/>
            <a:r>
              <a:rPr lang="de-DE" sz="1000" b="1" dirty="0" err="1" smtClean="0">
                <a:solidFill>
                  <a:srgbClr val="4D4D4D"/>
                </a:solidFill>
                <a:latin typeface="Arial Narrow" pitchFamily="34" charset="0"/>
              </a:rPr>
              <a:t>Seakeeping</a:t>
            </a:r>
            <a:r>
              <a:rPr lang="de-DE" sz="1000" b="1" dirty="0" smtClean="0">
                <a:solidFill>
                  <a:srgbClr val="4D4D4D"/>
                </a:solidFill>
                <a:latin typeface="Arial Narrow" pitchFamily="34" charset="0"/>
              </a:rPr>
              <a:t>, </a:t>
            </a:r>
            <a:r>
              <a:rPr lang="de-DE" sz="1000" b="1" dirty="0" err="1" smtClean="0">
                <a:solidFill>
                  <a:srgbClr val="4D4D4D"/>
                </a:solidFill>
                <a:latin typeface="Arial Narrow" pitchFamily="34" charset="0"/>
              </a:rPr>
              <a:t>Manoeuvring</a:t>
            </a:r>
            <a:r>
              <a:rPr lang="de-DE" sz="1000" b="1" dirty="0" smtClean="0">
                <a:solidFill>
                  <a:srgbClr val="4D4D4D"/>
                </a:solidFill>
                <a:latin typeface="Arial Narrow" pitchFamily="34" charset="0"/>
              </a:rPr>
              <a:t> &amp; Offshore</a:t>
            </a:r>
            <a:endParaRPr lang="de-DE" sz="1000" b="1" dirty="0">
              <a:solidFill>
                <a:srgbClr val="4D4D4D"/>
              </a:solidFill>
              <a:latin typeface="Arial Narrow" pitchFamily="34" charset="0"/>
            </a:endParaRPr>
          </a:p>
        </p:txBody>
      </p:sp>
      <p:sp>
        <p:nvSpPr>
          <p:cNvPr id="22" name="Textfeld 21"/>
          <p:cNvSpPr txBox="1"/>
          <p:nvPr userDrawn="1"/>
        </p:nvSpPr>
        <p:spPr>
          <a:xfrm>
            <a:off x="6372200" y="6669362"/>
            <a:ext cx="1296144" cy="188641"/>
          </a:xfrm>
          <a:prstGeom prst="rect">
            <a:avLst/>
          </a:prstGeom>
          <a:solidFill>
            <a:srgbClr val="FFC000"/>
          </a:solidFill>
        </p:spPr>
        <p:txBody>
          <a:bodyPr wrap="none" lIns="0" rIns="0" rtlCol="0" anchor="ctr" anchorCtr="0">
            <a:noAutofit/>
          </a:bodyPr>
          <a:lstStyle/>
          <a:p>
            <a:pPr algn="ctr"/>
            <a:r>
              <a:rPr lang="de-DE" sz="1000" b="1" dirty="0" err="1" smtClean="0">
                <a:solidFill>
                  <a:schemeClr val="tx1"/>
                </a:solidFill>
                <a:latin typeface="Arial Narrow" pitchFamily="34" charset="0"/>
              </a:rPr>
              <a:t>Arctic</a:t>
            </a:r>
            <a:r>
              <a:rPr lang="de-DE" sz="1000" b="1" baseline="0" dirty="0" smtClean="0">
                <a:solidFill>
                  <a:schemeClr val="tx1"/>
                </a:solidFill>
                <a:latin typeface="Arial Narrow" pitchFamily="34" charset="0"/>
              </a:rPr>
              <a:t> Technology</a:t>
            </a:r>
            <a:endParaRPr lang="de-DE" sz="1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3" name="Textfeld 22"/>
          <p:cNvSpPr txBox="1"/>
          <p:nvPr userDrawn="1"/>
        </p:nvSpPr>
        <p:spPr>
          <a:xfrm>
            <a:off x="7668344" y="6669362"/>
            <a:ext cx="1475656" cy="18864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0" rIns="144000" rtlCol="0" anchor="ctr" anchorCtr="0">
            <a:noAutofit/>
          </a:bodyPr>
          <a:lstStyle/>
          <a:p>
            <a:pPr algn="r"/>
            <a:r>
              <a:rPr lang="de-DE" sz="1000" b="1" dirty="0" smtClean="0">
                <a:solidFill>
                  <a:srgbClr val="4D4D4D"/>
                </a:solidFill>
                <a:latin typeface="Arial Narrow" pitchFamily="34" charset="0"/>
              </a:rPr>
              <a:t>www.hsva.de</a:t>
            </a:r>
            <a:endParaRPr lang="de-DE" sz="1000" b="1" dirty="0">
              <a:solidFill>
                <a:srgbClr val="4D4D4D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2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7772400" cy="2738733"/>
          </a:xfrm>
        </p:spPr>
        <p:txBody>
          <a:bodyPr/>
          <a:lstStyle/>
          <a:p>
            <a:r>
              <a:rPr lang="en-GB" sz="3200" dirty="0" smtClean="0"/>
              <a:t>Ice actions on offshore wind turbine foundations – mitigating ice loads and ice-induced vibrations </a:t>
            </a:r>
            <a:endParaRPr lang="en-GB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75656" y="5373216"/>
            <a:ext cx="6400800" cy="888504"/>
          </a:xfrm>
        </p:spPr>
        <p:txBody>
          <a:bodyPr>
            <a:normAutofit lnSpcReduction="10000"/>
          </a:bodyPr>
          <a:lstStyle/>
          <a:p>
            <a:endParaRPr lang="de-DE" dirty="0" smtClean="0"/>
          </a:p>
          <a:p>
            <a:r>
              <a:rPr lang="de-DE" sz="1900" dirty="0" err="1" smtClean="0"/>
              <a:t>WindEurope</a:t>
            </a:r>
            <a:r>
              <a:rPr lang="de-DE" sz="1900" dirty="0" smtClean="0"/>
              <a:t> </a:t>
            </a:r>
            <a:r>
              <a:rPr lang="de-DE" sz="1900" dirty="0" err="1" smtClean="0"/>
              <a:t>Summit</a:t>
            </a:r>
            <a:r>
              <a:rPr lang="de-DE" sz="1900" dirty="0" smtClean="0"/>
              <a:t> 2016, Hamburg, 28.09.2016</a:t>
            </a:r>
            <a:endParaRPr lang="de-DE" sz="1900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1534848" y="4170043"/>
            <a:ext cx="6400800" cy="888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  <a:p>
            <a:r>
              <a:rPr lang="de-DE" sz="1900" dirty="0" smtClean="0">
                <a:solidFill>
                  <a:schemeClr val="tx1"/>
                </a:solidFill>
              </a:rPr>
              <a:t>Dipl.-Ing. Gesa Ziemer</a:t>
            </a:r>
          </a:p>
          <a:p>
            <a:r>
              <a:rPr lang="de-DE" sz="1900" dirty="0" smtClean="0">
                <a:solidFill>
                  <a:schemeClr val="tx1"/>
                </a:solidFill>
              </a:rPr>
              <a:t>Project Manager Hamburgische Schiffbau-Versuchsanstalt GmbH (HSVA)</a:t>
            </a:r>
            <a:endParaRPr lang="de-DE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err="1" smtClean="0"/>
              <a:t>Ice</a:t>
            </a:r>
            <a:r>
              <a:rPr lang="de-DE" sz="2400" dirty="0" smtClean="0"/>
              <a:t> </a:t>
            </a:r>
            <a:r>
              <a:rPr lang="de-DE" sz="2400" dirty="0" err="1" smtClean="0"/>
              <a:t>loads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critical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design </a:t>
            </a:r>
            <a:r>
              <a:rPr lang="de-DE" sz="2400" dirty="0" err="1" smtClean="0"/>
              <a:t>of</a:t>
            </a:r>
            <a:r>
              <a:rPr lang="de-DE" sz="2400" dirty="0" smtClean="0"/>
              <a:t> OWT. </a:t>
            </a:r>
            <a:r>
              <a:rPr lang="de-DE" sz="2400" dirty="0" err="1" smtClean="0"/>
              <a:t>Realistic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not </a:t>
            </a:r>
            <a:r>
              <a:rPr lang="de-DE" sz="2400" dirty="0" err="1" smtClean="0"/>
              <a:t>over-conservative</a:t>
            </a:r>
            <a:r>
              <a:rPr lang="de-DE" sz="2400" dirty="0" smtClean="0"/>
              <a:t> </a:t>
            </a:r>
            <a:r>
              <a:rPr lang="de-DE" sz="2400" dirty="0" err="1" smtClean="0"/>
              <a:t>prediction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ice</a:t>
            </a:r>
            <a:r>
              <a:rPr lang="de-DE" sz="2400" dirty="0" smtClean="0"/>
              <a:t> </a:t>
            </a:r>
            <a:r>
              <a:rPr lang="de-DE" sz="2400" dirty="0" err="1" smtClean="0"/>
              <a:t>loads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vibrations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inevitable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cost-efficient</a:t>
            </a:r>
            <a:r>
              <a:rPr lang="de-DE" sz="2400" dirty="0" smtClean="0"/>
              <a:t> design</a:t>
            </a:r>
          </a:p>
          <a:p>
            <a:r>
              <a:rPr lang="de-DE" sz="2400" dirty="0" smtClean="0"/>
              <a:t>Model </a:t>
            </a:r>
            <a:r>
              <a:rPr lang="de-DE" sz="2400" dirty="0" err="1" smtClean="0"/>
              <a:t>tests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suitable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support</a:t>
            </a:r>
            <a:r>
              <a:rPr lang="de-DE" sz="2400" dirty="0" smtClean="0"/>
              <a:t> design </a:t>
            </a:r>
            <a:r>
              <a:rPr lang="de-DE" sz="2400" dirty="0" err="1" smtClean="0"/>
              <a:t>calculations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numerical</a:t>
            </a:r>
            <a:r>
              <a:rPr lang="de-DE" sz="2400" dirty="0" smtClean="0"/>
              <a:t> </a:t>
            </a:r>
            <a:r>
              <a:rPr lang="de-DE" sz="2400" dirty="0" err="1" smtClean="0"/>
              <a:t>methods</a:t>
            </a:r>
            <a:endParaRPr lang="de-DE" sz="2400" dirty="0" smtClean="0"/>
          </a:p>
          <a:p>
            <a:r>
              <a:rPr lang="de-DE" sz="2400" dirty="0" err="1" smtClean="0"/>
              <a:t>Sloping</a:t>
            </a:r>
            <a:r>
              <a:rPr lang="de-DE" sz="2400" dirty="0" smtClean="0"/>
              <a:t> </a:t>
            </a:r>
            <a:r>
              <a:rPr lang="de-DE" sz="2400" dirty="0" err="1" smtClean="0"/>
              <a:t>structures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recommended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often</a:t>
            </a:r>
            <a:r>
              <a:rPr lang="de-DE" sz="2400" dirty="0" smtClean="0"/>
              <a:t> </a:t>
            </a:r>
            <a:r>
              <a:rPr lang="de-DE" sz="2400" dirty="0" err="1" smtClean="0"/>
              <a:t>used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OWT in </a:t>
            </a:r>
            <a:r>
              <a:rPr lang="de-DE" sz="2400" dirty="0" err="1" smtClean="0"/>
              <a:t>ice</a:t>
            </a:r>
            <a:r>
              <a:rPr lang="de-DE" sz="2400" dirty="0" smtClean="0"/>
              <a:t>. Most </a:t>
            </a:r>
            <a:r>
              <a:rPr lang="de-DE" sz="2400" dirty="0" err="1" smtClean="0"/>
              <a:t>reasonable</a:t>
            </a:r>
            <a:r>
              <a:rPr lang="de-DE" sz="2400" dirty="0" smtClean="0"/>
              <a:t> </a:t>
            </a:r>
            <a:r>
              <a:rPr lang="de-DE" sz="2400" dirty="0" err="1" smtClean="0"/>
              <a:t>slope</a:t>
            </a:r>
            <a:r>
              <a:rPr lang="de-DE" sz="2400" dirty="0" smtClean="0"/>
              <a:t> </a:t>
            </a:r>
            <a:r>
              <a:rPr lang="de-DE" sz="2400" dirty="0" err="1" smtClean="0"/>
              <a:t>angles</a:t>
            </a:r>
            <a:r>
              <a:rPr lang="de-DE" sz="2400" dirty="0" smtClean="0"/>
              <a:t> </a:t>
            </a:r>
            <a:r>
              <a:rPr lang="de-DE" sz="2400" dirty="0" err="1" smtClean="0"/>
              <a:t>depend</a:t>
            </a:r>
            <a:r>
              <a:rPr lang="de-DE" sz="2400" dirty="0" smtClean="0"/>
              <a:t> on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site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OWT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9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– </a:t>
            </a:r>
            <a:r>
              <a:rPr lang="de-DE" dirty="0" err="1" smtClean="0"/>
              <a:t>Ice</a:t>
            </a:r>
            <a:r>
              <a:rPr lang="de-DE" dirty="0" smtClean="0"/>
              <a:t> Loads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722903" cy="432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3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Ice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r>
              <a:rPr lang="de-DE" dirty="0" smtClean="0"/>
              <a:t> at HSVA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196752"/>
            <a:ext cx="91344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148766" y="4006627"/>
            <a:ext cx="41352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Towed </a:t>
            </a:r>
            <a:r>
              <a:rPr lang="en-US" dirty="0"/>
              <a:t>P</a:t>
            </a:r>
            <a:r>
              <a:rPr lang="en-US" dirty="0" smtClean="0"/>
              <a:t>ropulsion Test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Fixed mode testing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Towing </a:t>
            </a:r>
            <a:r>
              <a:rPr lang="en-US" dirty="0"/>
              <a:t>and </a:t>
            </a:r>
            <a:r>
              <a:rPr lang="en-US" dirty="0" smtClean="0"/>
              <a:t>Oblique Towing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Free Running Propulsion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Ahead and Astern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Maneuvering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/>
              <a:t>Turning Circle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/>
              <a:t>Breaking out of Channel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Dynamic Positioning            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6588224" y="4221088"/>
            <a:ext cx="2555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Level Ice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Floe Ice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Brash Ice Channel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First Year Ridges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Pressure and Rubble Fields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Marginal Ice Zone Wave and Ice</a:t>
            </a:r>
            <a:endParaRPr lang="en-US" dirty="0"/>
          </a:p>
        </p:txBody>
      </p:sp>
      <p:graphicFrame>
        <p:nvGraphicFramePr>
          <p:cNvPr id="7" name="Objek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010041"/>
              </p:ext>
            </p:extLst>
          </p:nvPr>
        </p:nvGraphicFramePr>
        <p:xfrm>
          <a:off x="4139952" y="4568555"/>
          <a:ext cx="2100188" cy="1461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ImagePals Enhancer Bilder" r:id="rId4" imgW="4092549" imgH="2733378" progId="EnhancerImage">
                  <p:embed/>
                </p:oleObj>
              </mc:Choice>
              <mc:Fallback>
                <p:oleObj name="ImagePals Enhancer Bilder" r:id="rId4" imgW="4092549" imgH="2733378" progId="Enhancer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178"/>
                      <a:stretch>
                        <a:fillRect/>
                      </a:stretch>
                    </p:blipFill>
                    <p:spPr bwMode="auto">
                      <a:xfrm>
                        <a:off x="4139952" y="4568555"/>
                        <a:ext cx="2100188" cy="1461464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DDDDDD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DDDDDD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493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40" y="3356992"/>
            <a:ext cx="4253368" cy="279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580112" y="6162594"/>
            <a:ext cx="2952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http://www.erantiengineering.fi/pilot-wind-turbine.htm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57200" y="1600202"/>
            <a:ext cx="426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err="1" smtClean="0"/>
              <a:t>Ice</a:t>
            </a:r>
            <a:r>
              <a:rPr lang="de-DE" sz="2400" dirty="0" smtClean="0"/>
              <a:t> </a:t>
            </a:r>
            <a:r>
              <a:rPr lang="de-DE" sz="2400" dirty="0" err="1" smtClean="0"/>
              <a:t>loads</a:t>
            </a:r>
            <a:r>
              <a:rPr lang="de-DE" sz="2400" dirty="0" smtClean="0"/>
              <a:t> </a:t>
            </a:r>
            <a:r>
              <a:rPr lang="de-DE" sz="2400" dirty="0" err="1" smtClean="0"/>
              <a:t>have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taken</a:t>
            </a:r>
            <a:r>
              <a:rPr lang="de-DE" sz="2400" dirty="0" smtClean="0"/>
              <a:t> </a:t>
            </a:r>
            <a:r>
              <a:rPr lang="de-DE" sz="2400" dirty="0" err="1" smtClean="0"/>
              <a:t>into</a:t>
            </a:r>
            <a:r>
              <a:rPr lang="de-DE" sz="2400" dirty="0" smtClean="0"/>
              <a:t> </a:t>
            </a:r>
            <a:r>
              <a:rPr lang="de-DE" sz="2400" dirty="0" err="1" smtClean="0"/>
              <a:t>account</a:t>
            </a:r>
            <a:r>
              <a:rPr lang="de-DE" sz="2400" dirty="0" smtClean="0"/>
              <a:t> </a:t>
            </a:r>
            <a:r>
              <a:rPr lang="de-DE" sz="2400" dirty="0" err="1" smtClean="0"/>
              <a:t>even</a:t>
            </a:r>
            <a:r>
              <a:rPr lang="de-DE" sz="2400" dirty="0" smtClean="0"/>
              <a:t> in mild </a:t>
            </a:r>
            <a:r>
              <a:rPr lang="de-DE" sz="2400" dirty="0" err="1" smtClean="0"/>
              <a:t>climate</a:t>
            </a:r>
            <a:r>
              <a:rPr lang="de-DE" sz="2400" dirty="0" smtClean="0"/>
              <a:t> </a:t>
            </a:r>
            <a:r>
              <a:rPr lang="de-DE" sz="2400" dirty="0" err="1" smtClean="0"/>
              <a:t>areas</a:t>
            </a:r>
            <a:r>
              <a:rPr lang="de-DE" sz="2400" dirty="0" smtClean="0"/>
              <a:t> </a:t>
            </a:r>
            <a:r>
              <a:rPr lang="de-DE" sz="2400" dirty="0" err="1" smtClean="0"/>
              <a:t>where</a:t>
            </a:r>
            <a:r>
              <a:rPr lang="de-DE" sz="2400" dirty="0" smtClean="0"/>
              <a:t> </a:t>
            </a:r>
            <a:r>
              <a:rPr lang="de-DE" sz="2400" dirty="0" err="1" smtClean="0"/>
              <a:t>ice</a:t>
            </a:r>
            <a:r>
              <a:rPr lang="de-DE" sz="2400" dirty="0" smtClean="0"/>
              <a:t> </a:t>
            </a:r>
            <a:r>
              <a:rPr lang="de-DE" sz="2400" dirty="0" err="1" smtClean="0"/>
              <a:t>forms</a:t>
            </a:r>
            <a:r>
              <a:rPr lang="de-DE" sz="2400" dirty="0" smtClean="0"/>
              <a:t> in </a:t>
            </a:r>
            <a:r>
              <a:rPr lang="de-DE" sz="2400" dirty="0" err="1" smtClean="0"/>
              <a:t>extremely</a:t>
            </a:r>
            <a:r>
              <a:rPr lang="de-DE" sz="2400" dirty="0" smtClean="0"/>
              <a:t> strong winters </a:t>
            </a:r>
            <a:r>
              <a:rPr lang="de-DE" sz="2400" dirty="0" err="1" smtClean="0"/>
              <a:t>only</a:t>
            </a:r>
            <a:r>
              <a:rPr lang="de-DE" sz="2400" dirty="0" smtClean="0"/>
              <a:t> (e.g. Southern Baltic </a:t>
            </a:r>
            <a:r>
              <a:rPr lang="de-DE" sz="2400" dirty="0" err="1" smtClean="0"/>
              <a:t>Sea</a:t>
            </a:r>
            <a:r>
              <a:rPr lang="de-DE" sz="2400" dirty="0" smtClean="0"/>
              <a:t>)</a:t>
            </a:r>
          </a:p>
          <a:p>
            <a:r>
              <a:rPr lang="de-DE" sz="2400" dirty="0" smtClean="0"/>
              <a:t>Design </a:t>
            </a:r>
            <a:r>
              <a:rPr lang="de-DE" sz="2400" dirty="0" err="1" smtClean="0"/>
              <a:t>ice</a:t>
            </a:r>
            <a:r>
              <a:rPr lang="de-DE" sz="2400" dirty="0" smtClean="0"/>
              <a:t> </a:t>
            </a:r>
            <a:r>
              <a:rPr lang="de-DE" sz="2400" dirty="0" err="1" smtClean="0"/>
              <a:t>loads</a:t>
            </a:r>
            <a:r>
              <a:rPr lang="de-DE" sz="2400" dirty="0" smtClean="0"/>
              <a:t> </a:t>
            </a:r>
            <a:r>
              <a:rPr lang="de-DE" sz="2400" dirty="0" err="1" smtClean="0"/>
              <a:t>usually</a:t>
            </a:r>
            <a:r>
              <a:rPr lang="de-DE" sz="2400" dirty="0" smtClean="0"/>
              <a:t> </a:t>
            </a:r>
            <a:r>
              <a:rPr lang="de-DE" sz="2400" dirty="0" err="1" smtClean="0"/>
              <a:t>exceed</a:t>
            </a:r>
            <a:r>
              <a:rPr lang="de-DE" sz="2400" dirty="0" smtClean="0"/>
              <a:t> all </a:t>
            </a:r>
            <a:r>
              <a:rPr lang="de-DE" sz="2400" dirty="0" err="1" smtClean="0"/>
              <a:t>other</a:t>
            </a:r>
            <a:r>
              <a:rPr lang="de-DE" sz="2400" dirty="0" smtClean="0"/>
              <a:t> design </a:t>
            </a:r>
            <a:r>
              <a:rPr lang="de-DE" sz="2400" dirty="0" err="1" smtClean="0"/>
              <a:t>loads</a:t>
            </a:r>
            <a:endParaRPr lang="de-DE" sz="2400" dirty="0" smtClean="0"/>
          </a:p>
          <a:p>
            <a:r>
              <a:rPr lang="de-DE" sz="2400" dirty="0" err="1" smtClean="0"/>
              <a:t>Ice</a:t>
            </a:r>
            <a:r>
              <a:rPr lang="de-DE" sz="2400" dirty="0" smtClean="0"/>
              <a:t> </a:t>
            </a:r>
            <a:r>
              <a:rPr lang="de-DE" sz="2400" dirty="0" err="1" smtClean="0"/>
              <a:t>loads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still </a:t>
            </a:r>
            <a:r>
              <a:rPr lang="de-DE" sz="2400" dirty="0" err="1" smtClean="0"/>
              <a:t>hard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predict</a:t>
            </a:r>
            <a:endParaRPr lang="en-US" sz="24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609600" y="701080"/>
            <a:ext cx="8229600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/>
              <a:t>Ice</a:t>
            </a:r>
            <a:r>
              <a:rPr lang="de-DE" dirty="0" smtClean="0"/>
              <a:t> </a:t>
            </a:r>
            <a:r>
              <a:rPr lang="de-DE" dirty="0" err="1" smtClean="0"/>
              <a:t>loads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design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offshore wind </a:t>
            </a:r>
            <a:r>
              <a:rPr lang="de-DE" dirty="0" err="1" smtClean="0"/>
              <a:t>turbines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Prediction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ice</a:t>
            </a:r>
            <a:r>
              <a:rPr lang="de-DE" dirty="0" smtClean="0"/>
              <a:t> </a:t>
            </a:r>
            <a:r>
              <a:rPr lang="de-DE" dirty="0" err="1" smtClean="0"/>
              <a:t>loads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Design </a:t>
            </a:r>
            <a:r>
              <a:rPr lang="de-DE" sz="2400" dirty="0" err="1" smtClean="0"/>
              <a:t>formulas</a:t>
            </a:r>
            <a:r>
              <a:rPr lang="de-DE" sz="2400" dirty="0" smtClean="0"/>
              <a:t> (</a:t>
            </a:r>
            <a:r>
              <a:rPr lang="de-DE" sz="2400" dirty="0" err="1" smtClean="0"/>
              <a:t>analytical</a:t>
            </a:r>
            <a:r>
              <a:rPr lang="de-DE" sz="2400" dirty="0" smtClean="0"/>
              <a:t> / (semi-)</a:t>
            </a:r>
            <a:r>
              <a:rPr lang="de-DE" sz="2400" dirty="0" err="1" smtClean="0"/>
              <a:t>empirical</a:t>
            </a:r>
            <a:r>
              <a:rPr lang="de-DE" sz="2400" dirty="0" smtClean="0"/>
              <a:t>)</a:t>
            </a:r>
          </a:p>
          <a:p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r>
              <a:rPr lang="de-DE" sz="2400" dirty="0" err="1" smtClean="0"/>
              <a:t>Numerical</a:t>
            </a:r>
            <a:r>
              <a:rPr lang="de-DE" sz="2400" dirty="0" smtClean="0"/>
              <a:t> </a:t>
            </a:r>
            <a:r>
              <a:rPr lang="de-DE" sz="2400" dirty="0" err="1" smtClean="0"/>
              <a:t>methods</a:t>
            </a:r>
            <a:endParaRPr lang="de-DE" sz="2400" dirty="0" smtClean="0"/>
          </a:p>
          <a:p>
            <a:endParaRPr lang="de-DE" sz="2400" dirty="0"/>
          </a:p>
          <a:p>
            <a:endParaRPr lang="de-DE" sz="2400" dirty="0" smtClean="0"/>
          </a:p>
          <a:p>
            <a:r>
              <a:rPr lang="de-DE" sz="2400" dirty="0" smtClean="0"/>
              <a:t>Model </a:t>
            </a:r>
            <a:r>
              <a:rPr lang="de-DE" sz="2400" dirty="0" err="1" smtClean="0"/>
              <a:t>tests</a:t>
            </a:r>
            <a:endParaRPr lang="de-DE" sz="2400" dirty="0" smtClean="0"/>
          </a:p>
          <a:p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899592" y="206084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Usually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conservative</a:t>
            </a:r>
            <a:r>
              <a:rPr lang="de-DE" dirty="0" smtClean="0"/>
              <a:t>. </a:t>
            </a:r>
            <a:r>
              <a:rPr lang="de-DE" dirty="0" err="1" smtClean="0"/>
              <a:t>Hardly</a:t>
            </a:r>
            <a:r>
              <a:rPr lang="de-DE" dirty="0" smtClean="0"/>
              <a:t> </a:t>
            </a:r>
            <a:r>
              <a:rPr lang="de-DE" dirty="0" err="1" smtClean="0"/>
              <a:t>applicable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complex</a:t>
            </a:r>
            <a:r>
              <a:rPr lang="de-DE" dirty="0" smtClean="0"/>
              <a:t> geometries. </a:t>
            </a:r>
            <a:r>
              <a:rPr lang="de-DE" dirty="0" err="1" smtClean="0"/>
              <a:t>Often</a:t>
            </a:r>
            <a:r>
              <a:rPr lang="de-DE" dirty="0" smtClean="0"/>
              <a:t> </a:t>
            </a:r>
            <a:r>
              <a:rPr lang="de-DE" dirty="0" err="1" smtClean="0"/>
              <a:t>calibrated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cold</a:t>
            </a:r>
            <a:r>
              <a:rPr lang="de-DE" dirty="0" smtClean="0"/>
              <a:t> </a:t>
            </a:r>
            <a:r>
              <a:rPr lang="de-DE" dirty="0" err="1" smtClean="0"/>
              <a:t>climate</a:t>
            </a:r>
            <a:r>
              <a:rPr lang="de-DE" dirty="0" smtClean="0"/>
              <a:t> (e.g. Northern Baltic </a:t>
            </a:r>
            <a:r>
              <a:rPr lang="de-DE" dirty="0" err="1" smtClean="0"/>
              <a:t>Sea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899592" y="35010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Not </a:t>
            </a:r>
            <a:r>
              <a:rPr lang="de-DE" dirty="0" err="1" smtClean="0"/>
              <a:t>yet</a:t>
            </a:r>
            <a:r>
              <a:rPr lang="de-DE" dirty="0" smtClean="0"/>
              <a:t> </a:t>
            </a:r>
            <a:r>
              <a:rPr lang="de-DE" dirty="0" err="1" smtClean="0"/>
              <a:t>fully</a:t>
            </a:r>
            <a:r>
              <a:rPr lang="de-DE" dirty="0" smtClean="0"/>
              <a:t> </a:t>
            </a:r>
            <a:r>
              <a:rPr lang="de-DE" dirty="0" err="1" smtClean="0"/>
              <a:t>reliable</a:t>
            </a:r>
            <a:r>
              <a:rPr lang="de-DE" dirty="0" smtClean="0"/>
              <a:t>. </a:t>
            </a:r>
            <a:r>
              <a:rPr lang="de-DE" dirty="0" err="1" smtClean="0"/>
              <a:t>Calculations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calibration</a:t>
            </a:r>
            <a:r>
              <a:rPr lang="de-DE" dirty="0" smtClean="0"/>
              <a:t>,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requires</a:t>
            </a:r>
            <a:r>
              <a:rPr lang="de-DE" dirty="0" smtClean="0"/>
              <a:t> 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scale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/>
              <a:t> </a:t>
            </a:r>
            <a:r>
              <a:rPr lang="de-DE" dirty="0" smtClean="0"/>
              <a:t>-&gt; not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OWT in </a:t>
            </a:r>
            <a:r>
              <a:rPr lang="de-DE" dirty="0" err="1" smtClean="0"/>
              <a:t>ice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899592" y="469618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Expensive, </a:t>
            </a:r>
            <a:r>
              <a:rPr lang="de-DE" dirty="0" err="1" smtClean="0"/>
              <a:t>suffer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scale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r>
              <a:rPr lang="de-DE" dirty="0" smtClean="0"/>
              <a:t>. 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395536" y="2924944"/>
            <a:ext cx="8352928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395536" y="558924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tx2"/>
                </a:solidFill>
              </a:rPr>
              <a:t>Combination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of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numerical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and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physical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modelling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can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improve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understanding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of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ice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loads</a:t>
            </a:r>
            <a:r>
              <a:rPr lang="de-DE" dirty="0" smtClean="0">
                <a:solidFill>
                  <a:schemeClr val="tx2"/>
                </a:solidFill>
              </a:rPr>
              <a:t> on OWT </a:t>
            </a:r>
            <a:r>
              <a:rPr lang="de-DE" dirty="0" err="1" smtClean="0">
                <a:solidFill>
                  <a:schemeClr val="tx2"/>
                </a:solidFill>
              </a:rPr>
              <a:t>and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lead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to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more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realistic</a:t>
            </a:r>
            <a:r>
              <a:rPr lang="de-DE" dirty="0" smtClean="0">
                <a:solidFill>
                  <a:schemeClr val="tx2"/>
                </a:solidFill>
              </a:rPr>
              <a:t> design </a:t>
            </a:r>
            <a:r>
              <a:rPr lang="de-DE" dirty="0" err="1" smtClean="0">
                <a:solidFill>
                  <a:schemeClr val="tx2"/>
                </a:solidFill>
              </a:rPr>
              <a:t>formulas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0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Ice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r>
              <a:rPr lang="de-DE" dirty="0" smtClean="0"/>
              <a:t> at HSVA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2738"/>
            <a:ext cx="6893768" cy="538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8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Basics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ice</a:t>
            </a:r>
            <a:r>
              <a:rPr lang="de-DE" sz="3600" dirty="0" smtClean="0"/>
              <a:t> </a:t>
            </a:r>
            <a:r>
              <a:rPr lang="de-DE" sz="3600" dirty="0" err="1" smtClean="0"/>
              <a:t>failure</a:t>
            </a:r>
            <a:endParaRPr lang="en-US" sz="36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456182" y="1268760"/>
            <a:ext cx="4040188" cy="639762"/>
          </a:xfrm>
        </p:spPr>
        <p:txBody>
          <a:bodyPr/>
          <a:lstStyle/>
          <a:p>
            <a:r>
              <a:rPr lang="de-DE" dirty="0" err="1" smtClean="0"/>
              <a:t>Crushing</a:t>
            </a:r>
            <a:r>
              <a:rPr lang="de-DE" dirty="0" smtClean="0"/>
              <a:t> </a:t>
            </a:r>
            <a:r>
              <a:rPr lang="de-DE" dirty="0" err="1" smtClean="0"/>
              <a:t>failure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456182" y="1908522"/>
            <a:ext cx="4040188" cy="3951288"/>
          </a:xfrm>
        </p:spPr>
        <p:txBody>
          <a:bodyPr/>
          <a:lstStyle/>
          <a:p>
            <a:r>
              <a:rPr lang="de-DE" sz="2000" dirty="0" err="1" smtClean="0"/>
              <a:t>Occurs</a:t>
            </a:r>
            <a:r>
              <a:rPr lang="de-DE" sz="2000" dirty="0" smtClean="0"/>
              <a:t> </a:t>
            </a:r>
            <a:r>
              <a:rPr lang="de-DE" sz="2000" dirty="0" err="1" smtClean="0"/>
              <a:t>primarily</a:t>
            </a:r>
            <a:r>
              <a:rPr lang="de-DE" sz="2000" dirty="0" smtClean="0"/>
              <a:t> on </a:t>
            </a:r>
            <a:r>
              <a:rPr lang="de-DE" sz="2000" dirty="0" err="1" smtClean="0"/>
              <a:t>vertical</a:t>
            </a:r>
            <a:r>
              <a:rPr lang="de-DE" sz="2000" dirty="0" smtClean="0"/>
              <a:t> </a:t>
            </a:r>
            <a:r>
              <a:rPr lang="de-DE" sz="2000" dirty="0" err="1" smtClean="0"/>
              <a:t>structures</a:t>
            </a:r>
            <a:endParaRPr lang="de-DE" sz="2000" dirty="0" smtClean="0"/>
          </a:p>
          <a:p>
            <a:r>
              <a:rPr lang="de-DE" sz="2000" dirty="0" err="1" smtClean="0"/>
              <a:t>Creates</a:t>
            </a:r>
            <a:r>
              <a:rPr lang="de-DE" sz="2000" dirty="0" smtClean="0"/>
              <a:t> </a:t>
            </a:r>
            <a:r>
              <a:rPr lang="de-DE" sz="2000" dirty="0" err="1" smtClean="0"/>
              <a:t>highest</a:t>
            </a:r>
            <a:r>
              <a:rPr lang="de-DE" sz="2000" dirty="0" smtClean="0"/>
              <a:t> </a:t>
            </a:r>
            <a:r>
              <a:rPr lang="de-DE" sz="2000" dirty="0" err="1" smtClean="0"/>
              <a:t>ice</a:t>
            </a:r>
            <a:r>
              <a:rPr lang="de-DE" sz="2000" dirty="0" smtClean="0"/>
              <a:t> </a:t>
            </a:r>
            <a:r>
              <a:rPr lang="de-DE" sz="2000" dirty="0" err="1" smtClean="0"/>
              <a:t>loads</a:t>
            </a:r>
            <a:endParaRPr lang="de-DE" sz="2000" dirty="0" smtClean="0"/>
          </a:p>
          <a:p>
            <a:r>
              <a:rPr lang="de-DE" sz="2000" dirty="0" err="1" smtClean="0"/>
              <a:t>Poses</a:t>
            </a:r>
            <a:r>
              <a:rPr lang="de-DE" sz="2000" dirty="0" smtClean="0"/>
              <a:t> a </a:t>
            </a:r>
            <a:r>
              <a:rPr lang="de-DE" sz="2000" dirty="0" err="1" smtClean="0"/>
              <a:t>risk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ice-induced</a:t>
            </a:r>
            <a:r>
              <a:rPr lang="de-DE" sz="2000" dirty="0" smtClean="0"/>
              <a:t> resonant </a:t>
            </a:r>
            <a:r>
              <a:rPr lang="de-DE" sz="2000" dirty="0" err="1" smtClean="0"/>
              <a:t>vibrations</a:t>
            </a:r>
            <a:r>
              <a:rPr lang="de-DE" sz="2000" dirty="0" smtClean="0"/>
              <a:t> („lock-in“)</a:t>
            </a:r>
          </a:p>
          <a:p>
            <a:r>
              <a:rPr lang="de-DE" sz="2000" dirty="0" err="1" smtClean="0"/>
              <a:t>Vertical</a:t>
            </a:r>
            <a:r>
              <a:rPr lang="de-DE" sz="2000" dirty="0" smtClean="0"/>
              <a:t> </a:t>
            </a:r>
            <a:r>
              <a:rPr lang="de-DE" sz="2000" dirty="0" err="1" smtClean="0"/>
              <a:t>structures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relatively</a:t>
            </a:r>
            <a:r>
              <a:rPr lang="de-DE" sz="2000" dirty="0" smtClean="0"/>
              <a:t> </a:t>
            </a:r>
            <a:r>
              <a:rPr lang="de-DE" sz="2000" dirty="0" err="1" smtClean="0"/>
              <a:t>cheap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easy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build</a:t>
            </a:r>
            <a:endParaRPr lang="de-DE" sz="2000" dirty="0" smtClean="0"/>
          </a:p>
          <a:p>
            <a:endParaRPr lang="de-DE" dirty="0" smtClean="0"/>
          </a:p>
          <a:p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>
          <a:xfrm>
            <a:off x="4644008" y="1268760"/>
            <a:ext cx="4041775" cy="639762"/>
          </a:xfrm>
        </p:spPr>
        <p:txBody>
          <a:bodyPr/>
          <a:lstStyle/>
          <a:p>
            <a:r>
              <a:rPr lang="de-DE" dirty="0" err="1" smtClean="0"/>
              <a:t>Bending</a:t>
            </a:r>
            <a:r>
              <a:rPr lang="de-DE" dirty="0" smtClean="0"/>
              <a:t> </a:t>
            </a:r>
            <a:r>
              <a:rPr lang="de-DE" dirty="0" err="1" smtClean="0"/>
              <a:t>failure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4"/>
          </p:nvPr>
        </p:nvSpPr>
        <p:spPr>
          <a:xfrm>
            <a:off x="4644008" y="1908522"/>
            <a:ext cx="4041775" cy="3951288"/>
          </a:xfrm>
        </p:spPr>
        <p:txBody>
          <a:bodyPr>
            <a:normAutofit/>
          </a:bodyPr>
          <a:lstStyle/>
          <a:p>
            <a:r>
              <a:rPr lang="de-DE" sz="2000" dirty="0" err="1" smtClean="0"/>
              <a:t>Occurs</a:t>
            </a:r>
            <a:r>
              <a:rPr lang="de-DE" sz="2000" dirty="0" smtClean="0"/>
              <a:t> </a:t>
            </a:r>
            <a:r>
              <a:rPr lang="de-DE" sz="2000" dirty="0" err="1" smtClean="0"/>
              <a:t>primarily</a:t>
            </a:r>
            <a:r>
              <a:rPr lang="de-DE" sz="2000" dirty="0" smtClean="0"/>
              <a:t> on </a:t>
            </a:r>
            <a:r>
              <a:rPr lang="de-DE" sz="2000" dirty="0" err="1" smtClean="0"/>
              <a:t>sloping</a:t>
            </a:r>
            <a:r>
              <a:rPr lang="de-DE" sz="2000" dirty="0" smtClean="0"/>
              <a:t> </a:t>
            </a:r>
            <a:r>
              <a:rPr lang="de-DE" sz="2000" dirty="0" err="1" smtClean="0"/>
              <a:t>structures</a:t>
            </a:r>
            <a:endParaRPr lang="de-DE" sz="2000" dirty="0" smtClean="0"/>
          </a:p>
          <a:p>
            <a:r>
              <a:rPr lang="de-DE" sz="2000" dirty="0" err="1" smtClean="0"/>
              <a:t>Ice</a:t>
            </a:r>
            <a:r>
              <a:rPr lang="de-DE" sz="2000" dirty="0" smtClean="0"/>
              <a:t> </a:t>
            </a:r>
            <a:r>
              <a:rPr lang="de-DE" sz="2000" dirty="0" err="1" smtClean="0"/>
              <a:t>loads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reduced</a:t>
            </a:r>
            <a:r>
              <a:rPr lang="de-DE" sz="2000" dirty="0" smtClean="0"/>
              <a:t> </a:t>
            </a:r>
            <a:r>
              <a:rPr lang="de-DE" sz="2000" dirty="0" err="1" smtClean="0"/>
              <a:t>compared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crushing</a:t>
            </a:r>
            <a:r>
              <a:rPr lang="de-DE" sz="2000" dirty="0" smtClean="0"/>
              <a:t> </a:t>
            </a:r>
            <a:r>
              <a:rPr lang="de-DE" sz="2000" dirty="0" err="1" smtClean="0"/>
              <a:t>failure</a:t>
            </a:r>
            <a:endParaRPr lang="de-DE" sz="2000" dirty="0" smtClean="0"/>
          </a:p>
          <a:p>
            <a:r>
              <a:rPr lang="de-DE" sz="2000" dirty="0" err="1" smtClean="0"/>
              <a:t>Ice-induced</a:t>
            </a:r>
            <a:r>
              <a:rPr lang="de-DE" sz="2000" dirty="0" smtClean="0"/>
              <a:t> </a:t>
            </a:r>
            <a:r>
              <a:rPr lang="de-DE" sz="2000" dirty="0" err="1" smtClean="0"/>
              <a:t>vibrations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easy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assess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slope</a:t>
            </a:r>
            <a:r>
              <a:rPr lang="de-DE" sz="2000" dirty="0" smtClean="0"/>
              <a:t> angle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ice</a:t>
            </a:r>
            <a:r>
              <a:rPr lang="de-DE" sz="2000" dirty="0" smtClean="0"/>
              <a:t> </a:t>
            </a:r>
            <a:r>
              <a:rPr lang="de-DE" sz="2000" dirty="0" err="1" smtClean="0"/>
              <a:t>drift</a:t>
            </a:r>
            <a:r>
              <a:rPr lang="de-DE" sz="2000" dirty="0" smtClean="0"/>
              <a:t> </a:t>
            </a:r>
            <a:r>
              <a:rPr lang="de-DE" sz="2000" dirty="0" err="1" smtClean="0"/>
              <a:t>speed</a:t>
            </a:r>
            <a:endParaRPr lang="de-DE" sz="2000" dirty="0" smtClean="0"/>
          </a:p>
          <a:p>
            <a:r>
              <a:rPr lang="de-DE" sz="2000" dirty="0" err="1" smtClean="0"/>
              <a:t>Sloping</a:t>
            </a:r>
            <a:r>
              <a:rPr lang="de-DE" sz="2000" dirty="0" smtClean="0"/>
              <a:t> </a:t>
            </a:r>
            <a:r>
              <a:rPr lang="de-DE" sz="2000" dirty="0" err="1" smtClean="0"/>
              <a:t>structure</a:t>
            </a:r>
            <a:r>
              <a:rPr lang="de-DE" sz="2000" dirty="0" smtClean="0"/>
              <a:t> </a:t>
            </a:r>
            <a:r>
              <a:rPr lang="de-DE" sz="2000" dirty="0" err="1" smtClean="0"/>
              <a:t>increase</a:t>
            </a:r>
            <a:r>
              <a:rPr lang="de-DE" sz="2000" dirty="0" smtClean="0"/>
              <a:t> </a:t>
            </a:r>
            <a:r>
              <a:rPr lang="de-DE" sz="2000" dirty="0" err="1" smtClean="0"/>
              <a:t>costs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building</a:t>
            </a:r>
            <a:r>
              <a:rPr lang="de-DE" sz="2000" dirty="0" smtClean="0"/>
              <a:t> </a:t>
            </a:r>
            <a:r>
              <a:rPr lang="de-DE" sz="2000" dirty="0" err="1" smtClean="0"/>
              <a:t>effort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37" y="4425046"/>
            <a:ext cx="2376263" cy="203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21088"/>
            <a:ext cx="2232248" cy="21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3635896" y="6333247"/>
            <a:ext cx="2952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ISO 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19906-3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. (2010)</a:t>
            </a:r>
          </a:p>
        </p:txBody>
      </p:sp>
    </p:spTree>
    <p:extLst>
      <p:ext uri="{BB962C8B-B14F-4D97-AF65-F5344CB8AC3E}">
        <p14:creationId xmlns:p14="http://schemas.microsoft.com/office/powerpoint/2010/main" val="22180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Model Tests: BRICE </a:t>
            </a:r>
            <a:r>
              <a:rPr lang="de-DE" dirty="0" err="1" smtClean="0"/>
              <a:t>project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57200" y="1600202"/>
            <a:ext cx="5122912" cy="4525963"/>
          </a:xfrm>
        </p:spPr>
        <p:txBody>
          <a:bodyPr>
            <a:normAutofit/>
          </a:bodyPr>
          <a:lstStyle/>
          <a:p>
            <a:r>
              <a:rPr lang="de-DE" sz="2400" dirty="0" err="1" smtClean="0"/>
              <a:t>Collaboration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Fraunhofer IWES </a:t>
            </a:r>
            <a:r>
              <a:rPr lang="de-DE" sz="2400" dirty="0" err="1" smtClean="0"/>
              <a:t>and</a:t>
            </a:r>
            <a:r>
              <a:rPr lang="de-DE" sz="2400" dirty="0" smtClean="0"/>
              <a:t> VTT</a:t>
            </a:r>
          </a:p>
          <a:p>
            <a:r>
              <a:rPr lang="de-DE" sz="2400" dirty="0" err="1" smtClean="0"/>
              <a:t>Objectives</a:t>
            </a:r>
            <a:r>
              <a:rPr lang="de-DE" sz="2400" dirty="0" smtClean="0"/>
              <a:t>: </a:t>
            </a:r>
          </a:p>
          <a:p>
            <a:pPr lvl="1"/>
            <a:r>
              <a:rPr lang="de-DE" sz="2000" dirty="0" err="1" smtClean="0"/>
              <a:t>Improve</a:t>
            </a:r>
            <a:r>
              <a:rPr lang="de-DE" sz="2000" dirty="0" smtClean="0"/>
              <a:t> </a:t>
            </a:r>
            <a:r>
              <a:rPr lang="de-DE" sz="2000" dirty="0" err="1" smtClean="0"/>
              <a:t>existing</a:t>
            </a:r>
            <a:r>
              <a:rPr lang="de-DE" sz="2000" dirty="0" smtClean="0"/>
              <a:t> </a:t>
            </a:r>
            <a:r>
              <a:rPr lang="de-DE" sz="2000" dirty="0" err="1" smtClean="0"/>
              <a:t>numerical</a:t>
            </a:r>
            <a:r>
              <a:rPr lang="de-DE" sz="2000" dirty="0" smtClean="0"/>
              <a:t> </a:t>
            </a:r>
            <a:r>
              <a:rPr lang="de-DE" sz="2000" dirty="0" err="1" smtClean="0"/>
              <a:t>models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calibration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scale</a:t>
            </a:r>
            <a:r>
              <a:rPr lang="de-DE" sz="2000" dirty="0" smtClean="0"/>
              <a:t> </a:t>
            </a:r>
            <a:r>
              <a:rPr lang="de-DE" sz="2000" dirty="0" err="1" smtClean="0"/>
              <a:t>model</a:t>
            </a:r>
            <a:r>
              <a:rPr lang="de-DE" sz="2000" dirty="0" smtClean="0"/>
              <a:t> </a:t>
            </a:r>
            <a:r>
              <a:rPr lang="de-DE" sz="2000" dirty="0" err="1" smtClean="0"/>
              <a:t>tests</a:t>
            </a:r>
            <a:endParaRPr lang="de-DE" sz="2000" dirty="0" smtClean="0"/>
          </a:p>
          <a:p>
            <a:pPr lvl="1"/>
            <a:r>
              <a:rPr lang="de-DE" sz="2000" dirty="0" err="1" smtClean="0"/>
              <a:t>Assess</a:t>
            </a:r>
            <a:r>
              <a:rPr lang="de-DE" sz="2000" dirty="0" smtClean="0"/>
              <a:t> </a:t>
            </a:r>
            <a:r>
              <a:rPr lang="de-DE" sz="2000" dirty="0" err="1" smtClean="0"/>
              <a:t>influence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slope</a:t>
            </a:r>
            <a:r>
              <a:rPr lang="de-DE" sz="2000" dirty="0" smtClean="0"/>
              <a:t> angle on </a:t>
            </a:r>
            <a:r>
              <a:rPr lang="de-DE" sz="2000" dirty="0" err="1" smtClean="0"/>
              <a:t>load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vibrations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optimize</a:t>
            </a:r>
            <a:r>
              <a:rPr lang="de-DE" sz="2000" dirty="0" smtClean="0"/>
              <a:t> </a:t>
            </a:r>
            <a:r>
              <a:rPr lang="de-DE" sz="2000" dirty="0" err="1" smtClean="0"/>
              <a:t>construction</a:t>
            </a:r>
            <a:r>
              <a:rPr lang="de-DE" sz="2000" dirty="0" smtClean="0"/>
              <a:t> / </a:t>
            </a:r>
            <a:r>
              <a:rPr lang="de-DE" sz="2000" dirty="0" err="1" smtClean="0"/>
              <a:t>building</a:t>
            </a:r>
            <a:r>
              <a:rPr lang="de-DE" sz="2000" dirty="0" smtClean="0"/>
              <a:t> </a:t>
            </a:r>
            <a:r>
              <a:rPr lang="de-DE" sz="2000" dirty="0" err="1" smtClean="0"/>
              <a:t>costs</a:t>
            </a:r>
            <a:endParaRPr lang="de-DE" sz="2000" dirty="0" smtClean="0"/>
          </a:p>
          <a:p>
            <a:r>
              <a:rPr lang="de-DE" sz="2400" dirty="0" smtClean="0"/>
              <a:t>Tests in 8 </a:t>
            </a:r>
            <a:r>
              <a:rPr lang="de-DE" sz="2400" dirty="0" err="1" smtClean="0"/>
              <a:t>ice</a:t>
            </a:r>
            <a:r>
              <a:rPr lang="de-DE" sz="2400" dirty="0" smtClean="0"/>
              <a:t> </a:t>
            </a:r>
            <a:r>
              <a:rPr lang="de-DE" sz="2400" dirty="0" err="1" smtClean="0"/>
              <a:t>sheets</a:t>
            </a:r>
            <a:r>
              <a:rPr lang="de-DE" sz="2400" dirty="0" smtClean="0"/>
              <a:t> </a:t>
            </a:r>
            <a:r>
              <a:rPr lang="de-DE" sz="2400" dirty="0" err="1" smtClean="0"/>
              <a:t>using</a:t>
            </a:r>
            <a:r>
              <a:rPr lang="de-DE" sz="2400" dirty="0" smtClean="0"/>
              <a:t> 4 </a:t>
            </a:r>
            <a:r>
              <a:rPr lang="de-DE" sz="2400" dirty="0" err="1" smtClean="0"/>
              <a:t>models</a:t>
            </a:r>
            <a:r>
              <a:rPr lang="de-DE" sz="2400" dirty="0" smtClean="0"/>
              <a:t>: 90° </a:t>
            </a:r>
            <a:r>
              <a:rPr lang="de-DE" sz="2400" dirty="0" err="1" smtClean="0"/>
              <a:t>cone</a:t>
            </a:r>
            <a:r>
              <a:rPr lang="de-DE" sz="2400" dirty="0" smtClean="0"/>
              <a:t> (</a:t>
            </a:r>
            <a:r>
              <a:rPr lang="de-DE" sz="2400" dirty="0" err="1" smtClean="0"/>
              <a:t>cylinder</a:t>
            </a:r>
            <a:r>
              <a:rPr lang="de-DE" sz="2400" dirty="0" smtClean="0"/>
              <a:t>), 80° </a:t>
            </a:r>
            <a:r>
              <a:rPr lang="de-DE" sz="2400" dirty="0" err="1" smtClean="0"/>
              <a:t>cone</a:t>
            </a:r>
            <a:r>
              <a:rPr lang="de-DE" sz="2400" dirty="0" smtClean="0"/>
              <a:t>, 60° </a:t>
            </a:r>
            <a:r>
              <a:rPr lang="de-DE" sz="2400" dirty="0" err="1" smtClean="0"/>
              <a:t>cone</a:t>
            </a:r>
            <a:r>
              <a:rPr lang="de-DE" sz="2400" dirty="0" smtClean="0"/>
              <a:t>, 50° </a:t>
            </a:r>
            <a:r>
              <a:rPr lang="de-DE" sz="2400" dirty="0" err="1" smtClean="0"/>
              <a:t>cone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98464"/>
            <a:ext cx="3631168" cy="393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6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3" r="23681"/>
          <a:stretch/>
        </p:blipFill>
        <p:spPr bwMode="auto">
          <a:xfrm>
            <a:off x="4572000" y="1169717"/>
            <a:ext cx="3978234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 r="13453"/>
          <a:stretch/>
        </p:blipFill>
        <p:spPr bwMode="auto">
          <a:xfrm>
            <a:off x="395536" y="1136193"/>
            <a:ext cx="3978234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74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– </a:t>
            </a:r>
            <a:r>
              <a:rPr lang="de-DE" dirty="0" err="1" smtClean="0"/>
              <a:t>ice</a:t>
            </a:r>
            <a:r>
              <a:rPr lang="de-DE" dirty="0" smtClean="0"/>
              <a:t> </a:t>
            </a:r>
            <a:r>
              <a:rPr lang="de-DE" dirty="0" err="1" smtClean="0"/>
              <a:t>loads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51339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haltsplatzhalter 7"/>
          <p:cNvSpPr txBox="1">
            <a:spLocks/>
          </p:cNvSpPr>
          <p:nvPr/>
        </p:nvSpPr>
        <p:spPr>
          <a:xfrm>
            <a:off x="5868144" y="1600202"/>
            <a:ext cx="30963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err="1" smtClean="0"/>
              <a:t>Bending</a:t>
            </a:r>
            <a:r>
              <a:rPr lang="de-DE" sz="2400" dirty="0" smtClean="0"/>
              <a:t> </a:t>
            </a:r>
            <a:r>
              <a:rPr lang="de-DE" sz="2400" dirty="0" err="1" smtClean="0"/>
              <a:t>drastically</a:t>
            </a:r>
            <a:r>
              <a:rPr lang="de-DE" sz="2400" dirty="0" smtClean="0"/>
              <a:t> </a:t>
            </a:r>
            <a:r>
              <a:rPr lang="de-DE" sz="2400" dirty="0" err="1" smtClean="0"/>
              <a:t>reduces</a:t>
            </a:r>
            <a:r>
              <a:rPr lang="de-DE" sz="2400" dirty="0" smtClean="0"/>
              <a:t> </a:t>
            </a:r>
            <a:r>
              <a:rPr lang="de-DE" sz="2400" dirty="0" err="1" smtClean="0"/>
              <a:t>ice</a:t>
            </a:r>
            <a:r>
              <a:rPr lang="de-DE" sz="2400" dirty="0" smtClean="0"/>
              <a:t> </a:t>
            </a:r>
            <a:r>
              <a:rPr lang="de-DE" sz="2400" dirty="0" err="1" smtClean="0"/>
              <a:t>loads</a:t>
            </a:r>
            <a:endParaRPr lang="de-DE" sz="2400" dirty="0" smtClean="0"/>
          </a:p>
          <a:p>
            <a:r>
              <a:rPr lang="de-DE" sz="2400" dirty="0" err="1" smtClean="0"/>
              <a:t>Ice</a:t>
            </a:r>
            <a:r>
              <a:rPr lang="de-DE" sz="2400" dirty="0" smtClean="0"/>
              <a:t> </a:t>
            </a:r>
            <a:r>
              <a:rPr lang="de-DE" sz="2400" dirty="0" err="1" smtClean="0"/>
              <a:t>loads</a:t>
            </a:r>
            <a:r>
              <a:rPr lang="de-DE" sz="2400" dirty="0" smtClean="0"/>
              <a:t> on </a:t>
            </a:r>
            <a:r>
              <a:rPr lang="de-DE" sz="2400" dirty="0" err="1" smtClean="0"/>
              <a:t>vertical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flat </a:t>
            </a:r>
            <a:r>
              <a:rPr lang="de-DE" sz="2400" dirty="0" err="1" smtClean="0"/>
              <a:t>sloping</a:t>
            </a:r>
            <a:r>
              <a:rPr lang="de-DE" sz="2400" dirty="0" smtClean="0"/>
              <a:t> </a:t>
            </a:r>
            <a:r>
              <a:rPr lang="de-DE" sz="2400" dirty="0" err="1" smtClean="0"/>
              <a:t>structures</a:t>
            </a:r>
            <a:r>
              <a:rPr lang="de-DE" sz="2400" dirty="0" smtClean="0"/>
              <a:t> </a:t>
            </a:r>
            <a:r>
              <a:rPr lang="de-DE" sz="2400" dirty="0" err="1" smtClean="0"/>
              <a:t>almost</a:t>
            </a:r>
            <a:r>
              <a:rPr lang="de-DE" sz="2400" dirty="0" smtClean="0"/>
              <a:t> </a:t>
            </a:r>
            <a:r>
              <a:rPr lang="de-DE" sz="2400" dirty="0" err="1" smtClean="0"/>
              <a:t>independent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ice</a:t>
            </a:r>
            <a:r>
              <a:rPr lang="de-DE" sz="2400" dirty="0" smtClean="0"/>
              <a:t> </a:t>
            </a:r>
            <a:r>
              <a:rPr lang="de-DE" sz="2400" dirty="0" err="1" smtClean="0"/>
              <a:t>drift</a:t>
            </a:r>
            <a:r>
              <a:rPr lang="de-DE" sz="2400" dirty="0" smtClean="0"/>
              <a:t> </a:t>
            </a:r>
            <a:r>
              <a:rPr lang="de-DE" sz="2400" dirty="0" err="1" smtClean="0"/>
              <a:t>velocity</a:t>
            </a:r>
            <a:endParaRPr lang="de-DE" sz="2400" dirty="0" smtClean="0"/>
          </a:p>
          <a:p>
            <a:r>
              <a:rPr lang="de-DE" sz="2400" dirty="0" err="1" smtClean="0"/>
              <a:t>Effect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80° </a:t>
            </a:r>
            <a:r>
              <a:rPr lang="de-DE" sz="2400" dirty="0" err="1" smtClean="0"/>
              <a:t>cone</a:t>
            </a:r>
            <a:r>
              <a:rPr lang="de-DE" sz="2400" dirty="0" smtClean="0"/>
              <a:t> </a:t>
            </a:r>
            <a:r>
              <a:rPr lang="de-DE" sz="2400" dirty="0" err="1" smtClean="0"/>
              <a:t>highly</a:t>
            </a:r>
            <a:r>
              <a:rPr lang="de-DE" sz="2400" dirty="0" smtClean="0"/>
              <a:t> </a:t>
            </a:r>
            <a:r>
              <a:rPr lang="de-DE" sz="2400" dirty="0" err="1" smtClean="0"/>
              <a:t>depends</a:t>
            </a:r>
            <a:r>
              <a:rPr lang="de-DE" sz="2400" dirty="0" smtClean="0"/>
              <a:t> on </a:t>
            </a:r>
            <a:r>
              <a:rPr lang="de-DE" sz="2400" dirty="0" err="1" smtClean="0"/>
              <a:t>conditions</a:t>
            </a:r>
            <a:r>
              <a:rPr lang="de-DE" sz="2400" dirty="0" smtClean="0"/>
              <a:t> at </a:t>
            </a:r>
            <a:r>
              <a:rPr lang="de-DE" sz="2400" dirty="0" err="1" smtClean="0"/>
              <a:t>site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4355976" y="5229200"/>
                <a:ext cx="1152128" cy="683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𝑣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𝑔h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229200"/>
                <a:ext cx="1152128" cy="68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9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– </a:t>
            </a:r>
            <a:r>
              <a:rPr lang="de-DE" dirty="0" err="1" smtClean="0"/>
              <a:t>vibrations</a:t>
            </a:r>
            <a:endParaRPr lang="en-US" dirty="0"/>
          </a:p>
        </p:txBody>
      </p:sp>
      <p:sp>
        <p:nvSpPr>
          <p:cNvPr id="10" name="Inhaltsplatzhalter 7"/>
          <p:cNvSpPr txBox="1">
            <a:spLocks/>
          </p:cNvSpPr>
          <p:nvPr/>
        </p:nvSpPr>
        <p:spPr>
          <a:xfrm>
            <a:off x="5868144" y="1600202"/>
            <a:ext cx="30963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smtClean="0"/>
              <a:t>High </a:t>
            </a:r>
            <a:r>
              <a:rPr lang="de-DE" sz="2400" dirty="0" err="1" smtClean="0"/>
              <a:t>dynamic</a:t>
            </a:r>
            <a:r>
              <a:rPr lang="de-DE" sz="2400" dirty="0" smtClean="0"/>
              <a:t> </a:t>
            </a:r>
            <a:r>
              <a:rPr lang="de-DE" sz="2400" dirty="0" err="1" smtClean="0"/>
              <a:t>amplification</a:t>
            </a:r>
            <a:r>
              <a:rPr lang="de-DE" sz="2400" dirty="0" smtClean="0"/>
              <a:t> on </a:t>
            </a:r>
            <a:r>
              <a:rPr lang="de-DE" sz="2400" dirty="0" err="1" smtClean="0"/>
              <a:t>cylinder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80° </a:t>
            </a:r>
            <a:r>
              <a:rPr lang="de-DE" sz="2400" dirty="0" err="1" smtClean="0"/>
              <a:t>cone</a:t>
            </a:r>
            <a:r>
              <a:rPr lang="de-DE" sz="2400" dirty="0" smtClean="0"/>
              <a:t> due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locked</a:t>
            </a:r>
            <a:r>
              <a:rPr lang="de-DE" sz="2400" dirty="0" smtClean="0"/>
              <a:t>-in </a:t>
            </a:r>
            <a:r>
              <a:rPr lang="de-DE" sz="2400" dirty="0" err="1" smtClean="0"/>
              <a:t>crushing</a:t>
            </a:r>
            <a:endParaRPr lang="de-DE" sz="2400" dirty="0" smtClean="0"/>
          </a:p>
          <a:p>
            <a:r>
              <a:rPr lang="de-DE" sz="2400" dirty="0" smtClean="0"/>
              <a:t>60° </a:t>
            </a:r>
            <a:r>
              <a:rPr lang="de-DE" sz="2400" dirty="0" err="1" smtClean="0"/>
              <a:t>and</a:t>
            </a:r>
            <a:r>
              <a:rPr lang="de-DE" sz="2400" dirty="0" smtClean="0"/>
              <a:t> 50° </a:t>
            </a:r>
            <a:r>
              <a:rPr lang="de-DE" sz="2400" dirty="0" err="1" smtClean="0"/>
              <a:t>cones</a:t>
            </a:r>
            <a:r>
              <a:rPr lang="de-DE" sz="2400" dirty="0" smtClean="0"/>
              <a:t> </a:t>
            </a:r>
            <a:r>
              <a:rPr lang="de-DE" sz="2400" dirty="0" err="1" smtClean="0"/>
              <a:t>show</a:t>
            </a:r>
            <a:r>
              <a:rPr lang="de-DE" sz="2400" dirty="0" smtClean="0"/>
              <a:t> strong </a:t>
            </a:r>
            <a:r>
              <a:rPr lang="de-DE" sz="2400" dirty="0" err="1" smtClean="0"/>
              <a:t>vibrations</a:t>
            </a:r>
            <a:r>
              <a:rPr lang="de-DE" sz="2400" dirty="0" smtClean="0"/>
              <a:t> at high </a:t>
            </a:r>
            <a:r>
              <a:rPr lang="de-DE" sz="2400" dirty="0" err="1" smtClean="0"/>
              <a:t>drift</a:t>
            </a:r>
            <a:r>
              <a:rPr lang="de-DE" sz="2400" dirty="0" smtClean="0"/>
              <a:t> </a:t>
            </a:r>
            <a:r>
              <a:rPr lang="de-DE" sz="2400" dirty="0" err="1" smtClean="0"/>
              <a:t>velocities</a:t>
            </a:r>
            <a:endParaRPr lang="en-US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47720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67449"/>
            <a:ext cx="4320480" cy="457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91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</Words>
  <Application>Microsoft Office PowerPoint</Application>
  <PresentationFormat>Bildschirmpräsentation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5" baseType="lpstr">
      <vt:lpstr>Larissa</vt:lpstr>
      <vt:lpstr>ImagePals Enhancer Bilder</vt:lpstr>
      <vt:lpstr>Ice actions on offshore wind turbine foundations – mitigating ice loads and ice-induced vibrations </vt:lpstr>
      <vt:lpstr>PowerPoint-Präsentation</vt:lpstr>
      <vt:lpstr>Prediction of ice loads</vt:lpstr>
      <vt:lpstr>Ice model tests at HSVA</vt:lpstr>
      <vt:lpstr>Basics of ice failure</vt:lpstr>
      <vt:lpstr>Model Tests: BRICE project</vt:lpstr>
      <vt:lpstr>PowerPoint-Präsentation</vt:lpstr>
      <vt:lpstr>Results – ice loads</vt:lpstr>
      <vt:lpstr>Results – vibrations</vt:lpstr>
      <vt:lpstr>Summary</vt:lpstr>
      <vt:lpstr>PowerPoint-Präsentation</vt:lpstr>
      <vt:lpstr>Results – Ice Loads</vt:lpstr>
      <vt:lpstr>Ice model tests at HSVA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JM for Dog&amp;Pony</dc:title>
  <dc:creator>Jochen Marzi</dc:creator>
  <cp:lastModifiedBy>Gesa Ziemer</cp:lastModifiedBy>
  <cp:revision>187</cp:revision>
  <dcterms:created xsi:type="dcterms:W3CDTF">2011-10-17T14:00:03Z</dcterms:created>
  <dcterms:modified xsi:type="dcterms:W3CDTF">2016-09-28T08:03:37Z</dcterms:modified>
</cp:coreProperties>
</file>