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99.xml" ContentType="application/vnd.openxmlformats-officedocument.presentationml.tags+xml"/>
  <Override PartName="/ppt/notesSlides/notesSlide1.xml" ContentType="application/vnd.openxmlformats-officedocument.presentationml.notesSlide+xml"/>
  <Override PartName="/ppt/tags/tag100.xml" ContentType="application/vnd.openxmlformats-officedocument.presentationml.tags+xml"/>
  <Override PartName="/ppt/notesSlides/notesSlide2.xml" ContentType="application/vnd.openxmlformats-officedocument.presentationml.notesSlide+xml"/>
  <Override PartName="/ppt/tags/tag101.xml" ContentType="application/vnd.openxmlformats-officedocument.presentationml.tags+xml"/>
  <Override PartName="/ppt/notesSlides/notesSlide3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5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6.xml" ContentType="application/vnd.openxmlformats-officedocument.presentationml.notesSlide+xml"/>
  <Override PartName="/ppt/tags/tag10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9" r:id="rId22"/>
  </p:sldMasterIdLst>
  <p:notesMasterIdLst>
    <p:notesMasterId r:id="rId30"/>
  </p:notesMasterIdLst>
  <p:handoutMasterIdLst>
    <p:handoutMasterId r:id="rId31"/>
  </p:handoutMasterIdLst>
  <p:sldIdLst>
    <p:sldId id="902" r:id="rId23"/>
    <p:sldId id="938" r:id="rId24"/>
    <p:sldId id="939" r:id="rId25"/>
    <p:sldId id="940" r:id="rId26"/>
    <p:sldId id="944" r:id="rId27"/>
    <p:sldId id="946" r:id="rId28"/>
    <p:sldId id="948" r:id="rId29"/>
  </p:sldIdLst>
  <p:sldSz cx="12198350" cy="6858000"/>
  <p:notesSz cx="7099300" cy="10234613"/>
  <p:custDataLst>
    <p:custData r:id="rId8"/>
    <p:tags r:id="rId32"/>
  </p:custDataLst>
  <p:defaultTextStyle>
    <a:defPPr>
      <a:defRPr lang="de-DE"/>
    </a:defPPr>
    <a:lvl1pPr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bg2"/>
        </a:solidFill>
        <a:latin typeface="Arial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884">
          <p15:clr>
            <a:srgbClr val="A4A3A4"/>
          </p15:clr>
        </p15:guide>
        <p15:guide id="2" orient="horz" pos="618">
          <p15:clr>
            <a:srgbClr val="A4A3A4"/>
          </p15:clr>
        </p15:guide>
        <p15:guide id="3" orient="horz" pos="2432">
          <p15:clr>
            <a:srgbClr val="A4A3A4"/>
          </p15:clr>
        </p15:guide>
        <p15:guide id="4" orient="horz" pos="2341">
          <p15:clr>
            <a:srgbClr val="A4A3A4"/>
          </p15:clr>
        </p15:guide>
        <p15:guide id="5" orient="horz" pos="890">
          <p15:clr>
            <a:srgbClr val="A4A3A4"/>
          </p15:clr>
        </p15:guide>
        <p15:guide id="6" orient="horz" pos="210">
          <p15:clr>
            <a:srgbClr val="A4A3A4"/>
          </p15:clr>
        </p15:guide>
        <p15:guide id="7" pos="395">
          <p15:clr>
            <a:srgbClr val="A4A3A4"/>
          </p15:clr>
        </p15:guide>
        <p15:guide id="8" pos="3842">
          <p15:clr>
            <a:srgbClr val="A4A3A4"/>
          </p15:clr>
        </p15:guide>
        <p15:guide id="9" pos="3933">
          <p15:clr>
            <a:srgbClr val="A4A3A4"/>
          </p15:clr>
        </p15:guide>
        <p15:guide id="10" pos="7380">
          <p15:clr>
            <a:srgbClr val="A4A3A4"/>
          </p15:clr>
        </p15:guide>
        <p15:guide id="11" pos="5566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19575D"/>
    <a:srgbClr val="35B4C1"/>
    <a:srgbClr val="7BD2DB"/>
    <a:srgbClr val="000000"/>
    <a:srgbClr val="FDFDFC"/>
    <a:srgbClr val="FDFDFD"/>
    <a:srgbClr val="FDFEFD"/>
    <a:srgbClr val="FEFDFD"/>
    <a:srgbClr val="FEF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21" autoAdjust="0"/>
    <p:restoredTop sz="94820" autoAdjust="0"/>
  </p:normalViewPr>
  <p:slideViewPr>
    <p:cSldViewPr snapToGrid="0" snapToObjects="1" showGuides="1">
      <p:cViewPr>
        <p:scale>
          <a:sx n="75" d="100"/>
          <a:sy n="75" d="100"/>
        </p:scale>
        <p:origin x="-1219" y="-917"/>
      </p:cViewPr>
      <p:guideLst>
        <p:guide orient="horz" pos="3884"/>
        <p:guide orient="horz" pos="618"/>
        <p:guide orient="horz" pos="2432"/>
        <p:guide orient="horz" pos="2341"/>
        <p:guide orient="horz" pos="890"/>
        <p:guide orient="horz" pos="210"/>
        <p:guide orient="horz" pos="3702"/>
        <p:guide pos="395"/>
        <p:guide pos="3842"/>
        <p:guide pos="3933"/>
        <p:guide pos="7380"/>
        <p:guide pos="5566"/>
      </p:guideLst>
    </p:cSldViewPr>
  </p:slideViewPr>
  <p:outlineViewPr>
    <p:cViewPr>
      <p:scale>
        <a:sx n="33" d="100"/>
        <a:sy n="33" d="100"/>
      </p:scale>
      <p:origin x="0" y="12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0" d="100"/>
          <a:sy n="90" d="100"/>
        </p:scale>
        <p:origin x="-3344" y="-11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4.xml"/><Relationship Id="rId3" Type="http://schemas.openxmlformats.org/officeDocument/2006/relationships/customXml" Target="../customXml/item3.xml"/><Relationship Id="rId21" Type="http://schemas.openxmlformats.org/officeDocument/2006/relationships/customXml" Target="../customXml/item21.xml"/><Relationship Id="rId34" Type="http://schemas.openxmlformats.org/officeDocument/2006/relationships/viewProps" Target="viewProps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3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customXml" Target="../customXml/item20.xml"/><Relationship Id="rId29" Type="http://schemas.openxmlformats.org/officeDocument/2006/relationships/slide" Target="slides/slide7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2.xml"/><Relationship Id="rId32" Type="http://schemas.openxmlformats.org/officeDocument/2006/relationships/tags" Target="tags/tag1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tableStyles" Target="tableStyles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Master" Target="slideMasters/slideMaster1.xml"/><Relationship Id="rId27" Type="http://schemas.openxmlformats.org/officeDocument/2006/relationships/slide" Target="slides/slide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202341734626974E-2"/>
          <c:y val="7.3000768875445876E-2"/>
          <c:w val="0.85172940478948345"/>
          <c:h val="0.80676506255760061"/>
        </c:manualLayout>
      </c:layout>
      <c:pie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ring graph</c:v>
                </c:pt>
              </c:strCache>
            </c:strRef>
          </c:tx>
          <c:spPr>
            <a:solidFill>
              <a:srgbClr val="004669"/>
            </a:solidFill>
            <a:ln w="32623">
              <a:noFill/>
            </a:ln>
          </c:spPr>
          <c:dPt>
            <c:idx val="1"/>
            <c:bubble3D val="0"/>
            <c:spPr>
              <a:solidFill>
                <a:srgbClr val="005F87"/>
              </a:solidFill>
              <a:ln w="32623">
                <a:noFill/>
              </a:ln>
            </c:spPr>
          </c:dPt>
          <c:dPt>
            <c:idx val="2"/>
            <c:bubble3D val="0"/>
            <c:spPr>
              <a:solidFill>
                <a:srgbClr val="2387AA"/>
              </a:solidFill>
              <a:ln w="32623">
                <a:noFill/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aseline="0">
                    <a:solidFill>
                      <a:srgbClr val="FFFFFF"/>
                    </a:solidFill>
                    <a:latin typeface="+mj-lt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Sheet1!$B$1:$D$1</c:f>
              <c:strCache>
                <c:ptCount val="3"/>
                <c:pt idx="0">
                  <c:v>Autonomous
Learning</c:v>
                </c:pt>
                <c:pt idx="1">
                  <c:v>Math &amp; Analytics</c:v>
                </c:pt>
                <c:pt idx="2">
                  <c:v>Expert Knowledge
&amp; Experience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>
                  <c:v>20</c:v>
                </c:pt>
                <c:pt idx="1">
                  <c:v>20</c:v>
                </c:pt>
                <c:pt idx="2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 w="32623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94" b="1" i="0" u="none" strike="noStrike" baseline="0">
          <a:solidFill>
            <a:schemeClr val="tx1"/>
          </a:solidFill>
          <a:latin typeface="MS P????"/>
          <a:ea typeface="MS P????"/>
          <a:cs typeface="MS P????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0" y="0"/>
            <a:ext cx="7099300" cy="698500"/>
          </a:xfrm>
          <a:prstGeom prst="rect">
            <a:avLst/>
          </a:prstGeom>
          <a:solidFill>
            <a:srgbClr val="879BAA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49613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324961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bg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682163"/>
            <a:ext cx="3249613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endParaRPr lang="en-US" dirty="0">
              <a:latin typeface="Arial" pitchFamily="34" charset="0"/>
            </a:endParaRPr>
          </a:p>
        </p:txBody>
      </p:sp>
      <p:sp>
        <p:nvSpPr>
          <p:cNvPr id="173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682163"/>
            <a:ext cx="324961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de-DE" dirty="0" smtClean="0">
                <a:latin typeface="Arial" pitchFamily="34" charset="0"/>
              </a:rPr>
              <a:t>Handout </a:t>
            </a:r>
            <a:fld id="{BFC713D8-7968-482B-A79F-9C586FE5053A}" type="slidenum">
              <a:rPr lang="de-DE" smtClean="0">
                <a:latin typeface="Arial" pitchFamily="34" charset="0"/>
              </a:rPr>
              <a:pPr/>
              <a:t>‹#›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172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49613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324802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t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4662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7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238125" y="4822825"/>
            <a:ext cx="6623050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Textmasterformate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682163"/>
            <a:ext cx="3249613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682163"/>
            <a:ext cx="3248025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48550" tIns="148550" rIns="148550" bIns="148550" numCol="1" anchor="b" anchorCtr="0" compatLnSpc="1">
            <a:prstTxWarp prst="textNoShape">
              <a:avLst/>
            </a:prstTxWarp>
          </a:bodyPr>
          <a:lstStyle>
            <a:lvl1pPr algn="r" defTabSz="942975">
              <a:spcBef>
                <a:spcPct val="0"/>
              </a:spcBef>
              <a:defRPr sz="1200">
                <a:solidFill>
                  <a:schemeClr val="tx1"/>
                </a:solidFill>
                <a:latin typeface="Siemens Sans" pitchFamily="2" charset="0"/>
              </a:defRPr>
            </a:lvl1pPr>
          </a:lstStyle>
          <a:p>
            <a:r>
              <a:rPr lang="en-US" dirty="0" smtClean="0">
                <a:latin typeface="Arial" pitchFamily="34" charset="0"/>
              </a:rPr>
              <a:t>Notes </a:t>
            </a:r>
            <a:fld id="{AD141568-5488-4AC9-B82D-9F5CE1225E2A}" type="slidenum">
              <a:rPr lang="en-US" smtClean="0">
                <a:latin typeface="Arial" pitchFamily="34" charset="0"/>
              </a:rPr>
              <a:pPr/>
              <a:t>‹#›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8778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</a:rPr>
              <a:t>Notes </a:t>
            </a:r>
            <a:fld id="{AD141568-5488-4AC9-B82D-9F5CE1225E2A}" type="slidenum">
              <a:rPr lang="en-US" smtClean="0">
                <a:latin typeface="Arial" pitchFamily="34" charset="0"/>
              </a:rPr>
              <a:pPr/>
              <a:t>1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44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>
                <a:latin typeface="Arial" pitchFamily="34" charset="0"/>
              </a:rPr>
              <a:t>Notizen</a:t>
            </a:r>
            <a:r>
              <a:rPr lang="en-US" dirty="0" smtClean="0">
                <a:latin typeface="Arial" pitchFamily="34" charset="0"/>
              </a:rPr>
              <a:t> </a:t>
            </a:r>
            <a:fld id="{AD141568-5488-4AC9-B82D-9F5CE1225E2A}" type="slidenum">
              <a:rPr lang="en-US" smtClean="0">
                <a:latin typeface="Arial" pitchFamily="34" charset="0"/>
              </a:rPr>
              <a:pPr/>
              <a:t>2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12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err="1" smtClean="0">
                <a:latin typeface="Arial" pitchFamily="34" charset="0"/>
              </a:rPr>
              <a:t>Notizen</a:t>
            </a:r>
            <a:r>
              <a:rPr lang="en-US" dirty="0" smtClean="0">
                <a:latin typeface="Arial" pitchFamily="34" charset="0"/>
              </a:rPr>
              <a:t> </a:t>
            </a:r>
            <a:fld id="{AD141568-5488-4AC9-B82D-9F5CE1225E2A}" type="slidenum">
              <a:rPr lang="en-US" smtClean="0">
                <a:latin typeface="Arial" pitchFamily="34" charset="0"/>
              </a:rPr>
              <a:pPr/>
              <a:t>3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386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4662" cy="3836988"/>
          </a:xfrm>
          <a:noFill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55154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4662" cy="3836988"/>
          </a:xfrm>
          <a:noFill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55154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4662" cy="3836988"/>
          </a:xfrm>
          <a:noFill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</a:rPr>
              <a:t>Notes </a:t>
            </a:r>
            <a:fld id="{AD141568-5488-4AC9-B82D-9F5CE1225E2A}" type="slidenum">
              <a:rPr lang="en-US" smtClean="0">
                <a:latin typeface="Arial" pitchFamily="34" charset="0"/>
              </a:rPr>
              <a:pPr/>
              <a:t>7</a:t>
            </a:fld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244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2.w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customXml" Target="../../customXml/item1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customXml" Target="../../customXml/item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customXml" Target="../../customXml/item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8.xml"/><Relationship Id="rId1" Type="http://schemas.openxmlformats.org/officeDocument/2006/relationships/customXml" Target="../../customXml/item2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customXml" Target="../../customXml/item5.xml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customXml" Target="../../customXml/item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customXml" Target="../../customXml/item1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0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customXml" Target="../../customXml/item2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4.xml"/><Relationship Id="rId4" Type="http://schemas.openxmlformats.org/officeDocument/2006/relationships/tags" Target="../tags/tag7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75.xml"/><Relationship Id="rId1" Type="http://schemas.openxmlformats.org/officeDocument/2006/relationships/customXml" Target="../../customXml/item6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4" Type="http://schemas.openxmlformats.org/officeDocument/2006/relationships/image" Target="../media/image2.w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customXml" Target="../../customXml/item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2" Type="http://schemas.openxmlformats.org/officeDocument/2006/relationships/tags" Target="../tags/tag84.xml"/><Relationship Id="rId1" Type="http://schemas.openxmlformats.org/officeDocument/2006/relationships/customXml" Target="../../customXml/item3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image" Target="../media/image4.png"/><Relationship Id="rId4" Type="http://schemas.openxmlformats.org/officeDocument/2006/relationships/image" Target="../media/image2.w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5" Type="http://schemas.openxmlformats.org/officeDocument/2006/relationships/image" Target="../media/image8.png"/><Relationship Id="rId4" Type="http://schemas.openxmlformats.org/officeDocument/2006/relationships/image" Target="../media/image2.wmf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9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94.xml"/><Relationship Id="rId1" Type="http://schemas.openxmlformats.org/officeDocument/2006/relationships/customXml" Target="../../customXml/item20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customXml" Target="../../customXml/item1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2.xml"/><Relationship Id="rId1" Type="http://schemas.openxmlformats.org/officeDocument/2006/relationships/customXml" Target="../../customXml/item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customXml" Target="../../customXml/item13.xml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customXml" Target="../../customXml/item19.xml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15_01_309_Powerpoint_0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192"/>
            <a:ext cx="12412800" cy="6971192"/>
          </a:xfrm>
          <a:prstGeom prst="rect">
            <a:avLst/>
          </a:prstGeom>
        </p:spPr>
      </p:pic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7063" y="4262400"/>
            <a:ext cx="6480000" cy="1540095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 eaLnBrk="1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750" y="324000"/>
            <a:ext cx="2160000" cy="913804"/>
          </a:xfrm>
          <a:prstGeom prst="rect">
            <a:avLst/>
          </a:prstGeom>
        </p:spPr>
      </p:pic>
      <p:sp>
        <p:nvSpPr>
          <p:cNvPr id="9" name="Textplatzhalter 57343"/>
          <p:cNvSpPr>
            <a:spLocks noGrp="1"/>
          </p:cNvSpPr>
          <p:nvPr>
            <p:ph type="body" sz="quarter" idx="12" hasCustomPrompt="1"/>
          </p:nvPr>
        </p:nvSpPr>
        <p:spPr>
          <a:xfrm>
            <a:off x="627063" y="5907600"/>
            <a:ext cx="6480000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en-US" dirty="0" smtClean="0"/>
              <a:t>siemens.com/</a:t>
            </a:r>
            <a:r>
              <a:rPr lang="en-US" dirty="0" err="1" smtClean="0"/>
              <a:t>weh</a:t>
            </a:r>
            <a:endParaRPr lang="en-US" dirty="0" smtClean="0"/>
          </a:p>
        </p:txBody>
      </p:sp>
      <p:sp>
        <p:nvSpPr>
          <p:cNvPr id="10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7063" y="5907600"/>
            <a:ext cx="2340000" cy="324000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r>
              <a:rPr lang="en-US" noProof="0" dirty="0" smtClean="0"/>
              <a:t>Restricted © Siemens AG 2016</a:t>
            </a:r>
            <a:endParaRPr lang="en-US" noProof="0" dirty="0"/>
          </a:p>
        </p:txBody>
      </p:sp>
      <p:grpSp>
        <p:nvGrpSpPr>
          <p:cNvPr id="34" name="Gruppieren 33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35" name="Gerade Verbindung 34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3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3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3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3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40"/>
            <p:cNvCxnSpPr/>
            <p:nvPr userDrawn="1"/>
          </p:nvCxnSpPr>
          <p:spPr bwMode="auto">
            <a:xfrm rot="5400000">
              <a:off x="12322800" y="89107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41"/>
            <p:cNvCxnSpPr/>
            <p:nvPr userDrawn="1"/>
          </p:nvCxnSpPr>
          <p:spPr bwMode="auto">
            <a:xfrm rot="5400000">
              <a:off x="12322800" y="132277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42"/>
            <p:cNvCxnSpPr/>
            <p:nvPr userDrawn="1"/>
          </p:nvCxnSpPr>
          <p:spPr bwMode="auto">
            <a:xfrm rot="5400000">
              <a:off x="12322800" y="362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43"/>
            <p:cNvCxnSpPr/>
            <p:nvPr userDrawn="1"/>
          </p:nvCxnSpPr>
          <p:spPr bwMode="auto">
            <a:xfrm rot="5400000">
              <a:off x="12322800" y="3765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44"/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45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Gerade Verbindung 46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47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Gerade Verbindung 48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Gerade Verbindung 49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Gerade Verbindung 50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Gerade Verbindung 51"/>
            <p:cNvCxnSpPr/>
            <p:nvPr userDrawn="1"/>
          </p:nvCxnSpPr>
          <p:spPr bwMode="auto">
            <a:xfrm rot="5400000">
              <a:off x="-126000" y="89107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Gerade Verbindung 52"/>
            <p:cNvCxnSpPr/>
            <p:nvPr userDrawn="1"/>
          </p:nvCxnSpPr>
          <p:spPr bwMode="auto">
            <a:xfrm rot="5400000">
              <a:off x="-126000" y="132277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Gerade Verbindung 53"/>
            <p:cNvCxnSpPr/>
            <p:nvPr userDrawn="1"/>
          </p:nvCxnSpPr>
          <p:spPr bwMode="auto">
            <a:xfrm rot="5400000">
              <a:off x="-126000" y="362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Gerade Verbindung 54"/>
            <p:cNvCxnSpPr/>
            <p:nvPr userDrawn="1"/>
          </p:nvCxnSpPr>
          <p:spPr bwMode="auto">
            <a:xfrm rot="5400000">
              <a:off x="-126000" y="3765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668618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27063" y="1412874"/>
            <a:ext cx="5472112" cy="475297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43638" y="1412874"/>
            <a:ext cx="5472112" cy="475297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607085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27063" y="1412874"/>
            <a:ext cx="5472112" cy="475297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1"/>
          </p:nvPr>
        </p:nvSpPr>
        <p:spPr>
          <a:xfrm>
            <a:off x="6243637" y="3860801"/>
            <a:ext cx="5472000" cy="2305049"/>
          </a:xfrm>
        </p:spPr>
        <p:txBody>
          <a:bodyPr tIns="648000"/>
          <a:lstStyle>
            <a:lvl1pPr algn="ctr">
              <a:defRPr/>
            </a:lvl1pPr>
          </a:lstStyle>
          <a:p>
            <a:endParaRPr lang="fr-FR" dirty="0"/>
          </a:p>
        </p:txBody>
      </p:sp>
      <p:pic>
        <p:nvPicPr>
          <p:cNvPr id="4" name="Bild 3" descr="15_01_309_Powerpoint_06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638" y="3861562"/>
            <a:ext cx="5468112" cy="2304288"/>
          </a:xfrm>
          <a:prstGeom prst="rect">
            <a:avLst/>
          </a:prstGeom>
        </p:spPr>
      </p:pic>
      <p:pic>
        <p:nvPicPr>
          <p:cNvPr id="11" name="Bild 10" descr="15_01_309_Powerpoint_06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638" y="1415562"/>
            <a:ext cx="5468112" cy="23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65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" preserve="1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8208962" cy="2303463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27063" y="3860801"/>
            <a:ext cx="8208962" cy="230505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3"/>
            <a:ext cx="3600450" cy="475297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370388" y="1412873"/>
            <a:ext cx="3600000" cy="475297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8115750" y="1412873"/>
            <a:ext cx="3600000" cy="475297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" type="fourObj" preserve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 sz="quarter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cdtContent Placeholder 2 Id3"/>
          <p:cNvSpPr>
            <a:spLocks noGrp="1"/>
          </p:cNvSpPr>
          <p:nvPr>
            <p:ph sz="quarter" idx="1"/>
            <p:custDataLst>
              <p:tags r:id="rId3"/>
            </p:custDataLst>
          </p:nvPr>
        </p:nvSpPr>
        <p:spPr>
          <a:xfrm>
            <a:off x="627063" y="1412877"/>
            <a:ext cx="5472112" cy="23034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quarter" idx="2"/>
            <p:custDataLst>
              <p:tags r:id="rId4"/>
            </p:custDataLst>
          </p:nvPr>
        </p:nvSpPr>
        <p:spPr>
          <a:xfrm>
            <a:off x="6243638" y="1412875"/>
            <a:ext cx="5472112" cy="2303464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cdtContent Placeholder 4 Id5"/>
          <p:cNvSpPr>
            <a:spLocks noGrp="1"/>
          </p:cNvSpPr>
          <p:nvPr>
            <p:ph sz="quarter" idx="3"/>
            <p:custDataLst>
              <p:tags r:id="rId5"/>
            </p:custDataLst>
          </p:nvPr>
        </p:nvSpPr>
        <p:spPr>
          <a:xfrm>
            <a:off x="627063" y="3860801"/>
            <a:ext cx="5472112" cy="23050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Content Placeholder 5 Id6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43638" y="3860801"/>
            <a:ext cx="5472112" cy="23050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388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775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8163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7550" marR="0" indent="-17780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Textmasterformat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bearbeiten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2557672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 + Navigation" preserve="1" userDrawn="1">
  <p:cSld name="Free Conten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0419751" y="1412873"/>
            <a:ext cx="1295999" cy="4752977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 + Navigation" preserve="1" userDrawn="1">
  <p:cSld name="One object (large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4"/>
            <a:ext cx="8208962" cy="4752976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0419751" y="1412873"/>
            <a:ext cx="1295999" cy="4752977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 + Navigation" preserve="1" userDrawn="1">
  <p:cSld name="One object (small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3"/>
            <a:ext cx="6768000" cy="475297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0419751" y="1412874"/>
            <a:ext cx="1295999" cy="4752976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+ Navigation" preserve="1" userDrawn="1">
  <p:cSld name="Two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3"/>
            <a:ext cx="4032000" cy="475297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804025" y="1412873"/>
            <a:ext cx="4032000" cy="475297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0419751" y="1412873"/>
            <a:ext cx="1295999" cy="4752977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+ Navigation" preserve="1" userDrawn="1">
  <p:cSld name="Three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3"/>
            <a:ext cx="2592000" cy="475297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3362400" y="1412873"/>
            <a:ext cx="2736775" cy="475297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243638" y="1412873"/>
            <a:ext cx="2592387" cy="4752977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cdtTextplatzhalter 13 Id7"/>
          <p:cNvSpPr>
            <a:spLocks noGrp="1"/>
          </p:cNvSpPr>
          <p:nvPr>
            <p:ph type="body" sz="quarter" idx="15" hasCustomPrompt="1"/>
            <p:custDataLst>
              <p:tags r:id="rId6"/>
            </p:custDataLst>
          </p:nvPr>
        </p:nvSpPr>
        <p:spPr>
          <a:xfrm>
            <a:off x="10419751" y="1412873"/>
            <a:ext cx="1295999" cy="4752977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lor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0" y="0"/>
            <a:ext cx="12198350" cy="6858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eaLnBrk="1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3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7063" y="4262400"/>
            <a:ext cx="6480000" cy="1540095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000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9175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6000" rIns="0" bIns="0">
            <a:noAutofit/>
          </a:bodyPr>
          <a:lstStyle/>
          <a:p>
            <a:pPr algn="ctr" eaLnBrk="1">
              <a:buClrTx/>
              <a:buFontTx/>
              <a:buNone/>
            </a:pPr>
            <a:endParaRPr lang="en-US" sz="1100" b="1" dirty="0">
              <a:solidFill>
                <a:srgbClr val="99000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750" y="324000"/>
            <a:ext cx="2160000" cy="913804"/>
          </a:xfrm>
          <a:prstGeom prst="rect">
            <a:avLst/>
          </a:prstGeom>
        </p:spPr>
      </p:pic>
      <p:sp>
        <p:nvSpPr>
          <p:cNvPr id="8" name="Textplatzhalter 57343"/>
          <p:cNvSpPr>
            <a:spLocks noGrp="1"/>
          </p:cNvSpPr>
          <p:nvPr>
            <p:ph type="body" sz="quarter" idx="12" hasCustomPrompt="1"/>
          </p:nvPr>
        </p:nvSpPr>
        <p:spPr>
          <a:xfrm>
            <a:off x="627063" y="5907600"/>
            <a:ext cx="6480000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pPr lvl="0"/>
            <a:r>
              <a:rPr lang="en-US" dirty="0" smtClean="0"/>
              <a:t>siemens.com/weh16</a:t>
            </a:r>
          </a:p>
        </p:txBody>
      </p:sp>
      <p:sp>
        <p:nvSpPr>
          <p:cNvPr id="11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7063" y="5907600"/>
            <a:ext cx="2340000" cy="324000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1000" b="1"/>
            </a:lvl1pPr>
            <a:lvl2pPr marL="1588" indent="0">
              <a:buNone/>
              <a:defRPr/>
            </a:lvl2pPr>
          </a:lstStyle>
          <a:p>
            <a:r>
              <a:rPr lang="en-US" noProof="0" dirty="0" smtClean="0"/>
              <a:t>Restricted © Siemens AG 2016</a:t>
            </a:r>
            <a:endParaRPr lang="en-US" noProof="0" dirty="0"/>
          </a:p>
        </p:txBody>
      </p:sp>
      <p:grpSp>
        <p:nvGrpSpPr>
          <p:cNvPr id="33" name="Gruppieren 32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34" name="Gerade Verbindung 33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Gerade Verbindung 34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35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6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37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38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39"/>
            <p:cNvCxnSpPr/>
            <p:nvPr userDrawn="1"/>
          </p:nvCxnSpPr>
          <p:spPr bwMode="auto">
            <a:xfrm rot="5400000">
              <a:off x="12322800" y="89107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40"/>
            <p:cNvCxnSpPr/>
            <p:nvPr userDrawn="1"/>
          </p:nvCxnSpPr>
          <p:spPr bwMode="auto">
            <a:xfrm rot="5400000">
              <a:off x="12322800" y="132277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41"/>
            <p:cNvCxnSpPr/>
            <p:nvPr userDrawn="1"/>
          </p:nvCxnSpPr>
          <p:spPr bwMode="auto">
            <a:xfrm rot="5400000">
              <a:off x="12322800" y="362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42"/>
            <p:cNvCxnSpPr/>
            <p:nvPr userDrawn="1"/>
          </p:nvCxnSpPr>
          <p:spPr bwMode="auto">
            <a:xfrm rot="5400000">
              <a:off x="12322800" y="3765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43"/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44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Gerade Verbindung 45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Gerade Verbindung 46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47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Gerade Verbindung 48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Gerade Verbindung 49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Gerade Verbindung 50"/>
            <p:cNvCxnSpPr/>
            <p:nvPr userDrawn="1"/>
          </p:nvCxnSpPr>
          <p:spPr bwMode="auto">
            <a:xfrm rot="5400000">
              <a:off x="-126000" y="89107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Gerade Verbindung 51"/>
            <p:cNvCxnSpPr/>
            <p:nvPr userDrawn="1"/>
          </p:nvCxnSpPr>
          <p:spPr bwMode="auto">
            <a:xfrm rot="5400000">
              <a:off x="-126000" y="132277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Gerade Verbindung 52"/>
            <p:cNvCxnSpPr/>
            <p:nvPr userDrawn="1"/>
          </p:nvCxnSpPr>
          <p:spPr bwMode="auto">
            <a:xfrm rot="5400000">
              <a:off x="-126000" y="362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Gerade Verbindung 53"/>
            <p:cNvCxnSpPr/>
            <p:nvPr userDrawn="1"/>
          </p:nvCxnSpPr>
          <p:spPr bwMode="auto">
            <a:xfrm rot="5400000">
              <a:off x="-126000" y="3765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Gerade Verbindung 54"/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0641734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 + Navigation" preserve="1" userDrawn="1">
  <p:cSld name="Two row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5"/>
            <a:ext cx="8208962" cy="2303463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27063" y="3860801"/>
            <a:ext cx="8208962" cy="230505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0419751" y="1412874"/>
            <a:ext cx="1295999" cy="4752978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 + Navigation" preserve="1" userDrawn="1">
  <p:cSld name="Four object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7"/>
            <a:ext cx="4032000" cy="2303462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804024" y="1412875"/>
            <a:ext cx="4032000" cy="2303463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27063" y="3860800"/>
            <a:ext cx="4032000" cy="230505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5" name="cdtContent Placeholder 14 Id15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4804025" y="3860800"/>
            <a:ext cx="4032000" cy="2305050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" name="cdtTextplatzhalter 13 Id10"/>
          <p:cNvSpPr>
            <a:spLocks noGrp="1"/>
          </p:cNvSpPr>
          <p:nvPr>
            <p:ph type="body" sz="quarter" idx="16" hasCustomPrompt="1"/>
            <p:custDataLst>
              <p:tags r:id="rId7"/>
            </p:custDataLst>
          </p:nvPr>
        </p:nvSpPr>
        <p:spPr>
          <a:xfrm>
            <a:off x="10419751" y="1412873"/>
            <a:ext cx="1295999" cy="4752977"/>
          </a:xfrm>
        </p:spPr>
        <p:txBody>
          <a:bodyPr/>
          <a:lstStyle>
            <a:lvl1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200">
                <a:solidFill>
                  <a:srgbClr val="879BAA"/>
                </a:solidFill>
              </a:defRPr>
            </a:lvl1pPr>
            <a:lvl2pPr marL="144000" indent="-1440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200">
                <a:solidFill>
                  <a:srgbClr val="641946"/>
                </a:solidFill>
              </a:defRPr>
            </a:lvl2pPr>
            <a:lvl3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rgbClr val="879BAA"/>
                </a:solidFill>
              </a:defRPr>
            </a:lvl3pPr>
            <a:lvl4pPr marL="288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rgbClr val="641946"/>
                </a:solidFill>
              </a:defRPr>
            </a:lvl4pPr>
            <a:lvl5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1000">
                <a:solidFill>
                  <a:schemeClr val="accent1"/>
                </a:solidFill>
              </a:defRPr>
            </a:lvl5pPr>
            <a:lvl6pPr marL="432000" indent="-144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1000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 dirty="0" smtClean="0"/>
              <a:t>Click to edit the navigation text</a:t>
            </a:r>
          </a:p>
          <a:p>
            <a:pPr lvl="1"/>
            <a:r>
              <a:rPr lang="en-US" noProof="0" dirty="0" smtClean="0"/>
              <a:t>active chapter</a:t>
            </a:r>
          </a:p>
          <a:p>
            <a:pPr lvl="2"/>
            <a:r>
              <a:rPr lang="en-US" noProof="0" dirty="0" smtClean="0"/>
              <a:t>subchapter</a:t>
            </a:r>
          </a:p>
          <a:p>
            <a:pPr lvl="3"/>
            <a:r>
              <a:rPr lang="en-US" noProof="0" dirty="0" smtClean="0"/>
              <a:t>active subchapter</a:t>
            </a:r>
          </a:p>
          <a:p>
            <a:pPr lvl="4"/>
            <a:r>
              <a:rPr lang="en-US" noProof="0" dirty="0" smtClean="0"/>
              <a:t>subchapter</a:t>
            </a:r>
          </a:p>
          <a:p>
            <a:pPr lvl="5"/>
            <a:r>
              <a:rPr lang="en-US" noProof="0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3" name="cdtRectangle 2 Id5"/>
          <p:cNvSpPr/>
          <p:nvPr userDrawn="1">
            <p:custDataLst>
              <p:tags r:id="rId1"/>
            </p:custDataLst>
          </p:nvPr>
        </p:nvSpPr>
        <p:spPr bwMode="auto">
          <a:xfrm>
            <a:off x="4658995" y="1412875"/>
            <a:ext cx="7539355" cy="4752975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eaLnBrk="1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4" name="cdtText Placeholder 12 Id13"/>
          <p:cNvSpPr>
            <a:spLocks noGrp="1"/>
          </p:cNvSpPr>
          <p:nvPr>
            <p:ph type="body" sz="quarter" idx="14" hasCustomPrompt="1"/>
            <p:custDataLst>
              <p:tags r:id="rId2"/>
            </p:custDataLst>
          </p:nvPr>
        </p:nvSpPr>
        <p:spPr bwMode="auto">
          <a:xfrm>
            <a:off x="4658996" y="1412873"/>
            <a:ext cx="7539354" cy="4752977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400" y="324000"/>
            <a:ext cx="1584000" cy="670123"/>
          </a:xfrm>
          <a:prstGeom prst="rect">
            <a:avLst/>
          </a:prstGeom>
        </p:spPr>
      </p:pic>
      <p:pic>
        <p:nvPicPr>
          <p:cNvPr id="5" name="Bild 4" descr="15_01_309_Powerpoint_05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3" y="1412875"/>
            <a:ext cx="4535424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32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3" name="cdtRectangle 2 Id5"/>
          <p:cNvSpPr/>
          <p:nvPr userDrawn="1">
            <p:custDataLst>
              <p:tags r:id="rId1"/>
            </p:custDataLst>
          </p:nvPr>
        </p:nvSpPr>
        <p:spPr bwMode="auto">
          <a:xfrm>
            <a:off x="4658995" y="1412875"/>
            <a:ext cx="7539355" cy="4752975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eaLnBrk="1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4" name="cdtText Placeholder 12 Id13"/>
          <p:cNvSpPr>
            <a:spLocks noGrp="1"/>
          </p:cNvSpPr>
          <p:nvPr>
            <p:ph type="body" sz="quarter" idx="14" hasCustomPrompt="1"/>
            <p:custDataLst>
              <p:tags r:id="rId2"/>
            </p:custDataLst>
          </p:nvPr>
        </p:nvSpPr>
        <p:spPr bwMode="auto">
          <a:xfrm>
            <a:off x="4658996" y="1412873"/>
            <a:ext cx="7539354" cy="4752977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400" y="324000"/>
            <a:ext cx="1584000" cy="670123"/>
          </a:xfrm>
          <a:prstGeom prst="rect">
            <a:avLst/>
          </a:prstGeom>
        </p:spPr>
      </p:pic>
      <p:pic>
        <p:nvPicPr>
          <p:cNvPr id="6" name="Bild 5" descr="15_01_309_Powerpoint_04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71" y="1410970"/>
            <a:ext cx="4535424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374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+ Index/Contact" userDrawn="1">
  <p:cSld name="Image + Index/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dtRectangle 2 Id5"/>
          <p:cNvSpPr/>
          <p:nvPr userDrawn="1">
            <p:custDataLst>
              <p:tags r:id="rId2"/>
            </p:custDataLst>
          </p:nvPr>
        </p:nvSpPr>
        <p:spPr bwMode="auto">
          <a:xfrm>
            <a:off x="4658995" y="1412875"/>
            <a:ext cx="7539355" cy="4752975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eaLnBrk="1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13" name="cdtText Placeholder 12 Id13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 bwMode="auto">
          <a:xfrm>
            <a:off x="4658996" y="1412875"/>
            <a:ext cx="7539354" cy="4752975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  <p:sp>
        <p:nvSpPr>
          <p:cNvPr id="2" name="cdtTitle 1 Id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11" name="cdtPicture Placeholder 10 Id11"/>
          <p:cNvSpPr>
            <a:spLocks noGrp="1"/>
          </p:cNvSpPr>
          <p:nvPr>
            <p:ph type="pic" sz="quarter" idx="13" hasCustomPrompt="1"/>
            <p:custDataLst>
              <p:tags r:id="rId5"/>
            </p:custDataLst>
          </p:nvPr>
        </p:nvSpPr>
        <p:spPr>
          <a:xfrm>
            <a:off x="0" y="1412875"/>
            <a:ext cx="4514977" cy="475297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6" name="Bildplatzhalter 12" descr="Image_IHV_Kontakt.jpg"/>
          <p:cNvPicPr>
            <a:picLocks/>
          </p:cNvPicPr>
          <p:nvPr userDrawn="1">
            <p:custDataLst>
              <p:tags r:id="rId6"/>
            </p:custDataLst>
          </p:nvPr>
        </p:nvPicPr>
        <p:blipFill>
          <a:blip r:embed="rId8"/>
          <a:srcRect l="24" r="24"/>
          <a:stretch>
            <a:fillRect/>
          </a:stretch>
        </p:blipFill>
        <p:spPr bwMode="ltGray">
          <a:xfrm>
            <a:off x="0" y="1412875"/>
            <a:ext cx="4514977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1353290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412875"/>
            <a:ext cx="4514400" cy="4752975"/>
          </a:xfrm>
        </p:spPr>
        <p:txBody>
          <a:bodyPr tIns="1800000"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3" name="cdtRectangle 2 Id5"/>
          <p:cNvSpPr/>
          <p:nvPr userDrawn="1">
            <p:custDataLst>
              <p:tags r:id="rId1"/>
            </p:custDataLst>
          </p:nvPr>
        </p:nvSpPr>
        <p:spPr bwMode="auto">
          <a:xfrm>
            <a:off x="4658995" y="1412875"/>
            <a:ext cx="7539355" cy="4752975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 eaLnBrk="1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4" name="cdtText Placeholder 12 Id13"/>
          <p:cNvSpPr>
            <a:spLocks noGrp="1"/>
          </p:cNvSpPr>
          <p:nvPr>
            <p:ph type="body" sz="quarter" idx="14" hasCustomPrompt="1"/>
            <p:custDataLst>
              <p:tags r:id="rId2"/>
            </p:custDataLst>
          </p:nvPr>
        </p:nvSpPr>
        <p:spPr bwMode="auto">
          <a:xfrm>
            <a:off x="4658996" y="1412875"/>
            <a:ext cx="7539354" cy="4752975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  <p:pic>
        <p:nvPicPr>
          <p:cNvPr id="5" name="Bild 4" descr="15_01_309_Powerpoint_05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875"/>
            <a:ext cx="4535424" cy="4754880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10478017" y="8540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>
              <a:lnSpc>
                <a:spcPct val="110000"/>
              </a:lnSpc>
              <a:spcBef>
                <a:spcPts val="0"/>
              </a:spcBef>
            </a:pPr>
            <a:endParaRPr lang="en-US" sz="1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1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ndex" preserve="1" userDrawn="1">
  <p:cSld name="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13" name="cdtText Placeholder 12 Id1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627063" y="1412874"/>
            <a:ext cx="3887914" cy="4752976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cdtTextplatzhalter 12 Id5"/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 bwMode="auto">
          <a:xfrm>
            <a:off x="4658995" y="1412874"/>
            <a:ext cx="7539355" cy="4752976"/>
          </a:xfrm>
          <a:solidFill>
            <a:srgbClr val="D7D7CD"/>
          </a:solidFill>
        </p:spPr>
        <p:txBody>
          <a:bodyPr lIns="252000" tIns="144000" rIns="482400" bIns="144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9400" algn="r"/>
              </a:tabLst>
              <a:defRPr>
                <a:solidFill>
                  <a:srgbClr val="000000"/>
                </a:solidFill>
              </a:defRPr>
            </a:lvl1pPr>
            <a:lvl2pPr marL="177800" indent="-176213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2pPr>
            <a:lvl3pPr marL="177800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>
                <a:solidFill>
                  <a:srgbClr val="000000"/>
                </a:solidFill>
              </a:defRPr>
            </a:lvl3pPr>
            <a:lvl4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0">
                <a:solidFill>
                  <a:srgbClr val="000000"/>
                </a:solidFill>
              </a:defRPr>
            </a:lvl4pPr>
            <a:lvl5pPr marL="357188" indent="-17780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 baseline="0">
                <a:solidFill>
                  <a:srgbClr val="000000"/>
                </a:solidFill>
              </a:defRPr>
            </a:lvl5pPr>
            <a:lvl6pPr marL="360363" indent="-18097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9400" algn="r"/>
              </a:tabLst>
              <a:defRPr b="1"/>
            </a:lvl6pPr>
          </a:lstStyle>
          <a:p>
            <a:pPr lvl="0"/>
            <a:r>
              <a:rPr lang="en-US" dirty="0" smtClean="0"/>
              <a:t>Click to edit the </a:t>
            </a:r>
            <a:r>
              <a:rPr lang="en-US" dirty="0" err="1" smtClean="0"/>
              <a:t>toc</a:t>
            </a:r>
            <a:r>
              <a:rPr lang="en-US" dirty="0" smtClean="0"/>
              <a:t> / contact</a:t>
            </a:r>
          </a:p>
          <a:p>
            <a:pPr lvl="1"/>
            <a:r>
              <a:rPr lang="en-US" dirty="0" smtClean="0"/>
              <a:t>chapter</a:t>
            </a:r>
          </a:p>
          <a:p>
            <a:pPr lvl="2"/>
            <a:r>
              <a:rPr lang="en-US" dirty="0" smtClean="0"/>
              <a:t>active chapter</a:t>
            </a:r>
          </a:p>
          <a:p>
            <a:pPr lvl="3"/>
            <a:r>
              <a:rPr lang="en-US" dirty="0" smtClean="0"/>
              <a:t>subchapter</a:t>
            </a:r>
          </a:p>
          <a:p>
            <a:pPr lvl="4"/>
            <a:r>
              <a:rPr lang="en-US" dirty="0" smtClean="0"/>
              <a:t>active subchapter</a:t>
            </a:r>
            <a:endParaRPr lang="en-US" dirty="0"/>
          </a:p>
        </p:txBody>
      </p:sp>
    </p:spTree>
    <p:custDataLst>
      <p:custData r:id="rId1"/>
    </p:custData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type="titleOnly" preserve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366034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1412876"/>
            <a:ext cx="12196800" cy="4752974"/>
          </a:xfrm>
        </p:spPr>
        <p:txBody>
          <a:bodyPr tIns="1800000"/>
          <a:lstStyle>
            <a:lvl1pPr algn="ctr">
              <a:defRPr/>
            </a:lvl1pPr>
          </a:lstStyle>
          <a:p>
            <a:endParaRPr lang="fr-FR"/>
          </a:p>
        </p:txBody>
      </p:sp>
      <p:pic>
        <p:nvPicPr>
          <p:cNvPr id="9" name="Bild 8" descr="15_01_309_Powerpoint_0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627"/>
            <a:ext cx="12198350" cy="473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0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1414800"/>
            <a:ext cx="12196800" cy="5443200"/>
          </a:xfrm>
        </p:spPr>
        <p:txBody>
          <a:bodyPr tIns="1800000"/>
          <a:lstStyle>
            <a:lvl1pPr algn="ctr">
              <a:defRPr/>
            </a:lvl1pPr>
          </a:lstStyle>
          <a:p>
            <a:endParaRPr lang="fr-FR"/>
          </a:p>
        </p:txBody>
      </p:sp>
      <p:pic>
        <p:nvPicPr>
          <p:cNvPr id="6" name="Bild 5" descr="15_01_309_Powerpoint_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0193"/>
            <a:ext cx="12198350" cy="544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9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" type="obj" preserve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4"/>
            <a:ext cx="8208962" cy="4752976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" type="obj" preserve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0"/>
            <a:ext cx="12198350" cy="1268413"/>
          </a:xfrm>
        </p:spPr>
        <p:txBody>
          <a:bodyPr/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7063" y="1412874"/>
            <a:ext cx="6768000" cy="4752976"/>
          </a:xfrm>
        </p:spPr>
        <p:txBody>
          <a:bodyPr/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custDataLst>
      <p:custData r:id="rId1"/>
    </p:custData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vmlDrawing" Target="../drawings/vmlDrawing1.vml"/><Relationship Id="rId39" Type="http://schemas.openxmlformats.org/officeDocument/2006/relationships/tags" Target="../tags/tag14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9.xml"/><Relationship Id="rId42" Type="http://schemas.openxmlformats.org/officeDocument/2006/relationships/tags" Target="../tags/tag17.xml"/><Relationship Id="rId47" Type="http://schemas.openxmlformats.org/officeDocument/2006/relationships/tags" Target="../tags/tag22.xml"/><Relationship Id="rId50" Type="http://schemas.openxmlformats.org/officeDocument/2006/relationships/tags" Target="../tags/tag25.xml"/><Relationship Id="rId55" Type="http://schemas.openxmlformats.org/officeDocument/2006/relationships/tags" Target="../tags/tag3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33" Type="http://schemas.openxmlformats.org/officeDocument/2006/relationships/tags" Target="../tags/tag8.xml"/><Relationship Id="rId38" Type="http://schemas.openxmlformats.org/officeDocument/2006/relationships/tags" Target="../tags/tag13.xml"/><Relationship Id="rId46" Type="http://schemas.openxmlformats.org/officeDocument/2006/relationships/tags" Target="../tags/tag21.xml"/><Relationship Id="rId59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4.xml"/><Relationship Id="rId41" Type="http://schemas.openxmlformats.org/officeDocument/2006/relationships/tags" Target="../tags/tag16.xml"/><Relationship Id="rId54" Type="http://schemas.openxmlformats.org/officeDocument/2006/relationships/tags" Target="../tags/tag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7.xml"/><Relationship Id="rId37" Type="http://schemas.openxmlformats.org/officeDocument/2006/relationships/tags" Target="../tags/tag12.xml"/><Relationship Id="rId40" Type="http://schemas.openxmlformats.org/officeDocument/2006/relationships/tags" Target="../tags/tag15.xml"/><Relationship Id="rId45" Type="http://schemas.openxmlformats.org/officeDocument/2006/relationships/tags" Target="../tags/tag20.xml"/><Relationship Id="rId53" Type="http://schemas.openxmlformats.org/officeDocument/2006/relationships/tags" Target="../tags/tag28.xml"/><Relationship Id="rId58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3.xml"/><Relationship Id="rId36" Type="http://schemas.openxmlformats.org/officeDocument/2006/relationships/tags" Target="../tags/tag11.xml"/><Relationship Id="rId49" Type="http://schemas.openxmlformats.org/officeDocument/2006/relationships/tags" Target="../tags/tag24.xml"/><Relationship Id="rId57" Type="http://schemas.openxmlformats.org/officeDocument/2006/relationships/tags" Target="../tags/tag3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6.xml"/><Relationship Id="rId44" Type="http://schemas.openxmlformats.org/officeDocument/2006/relationships/tags" Target="../tags/tag19.xml"/><Relationship Id="rId52" Type="http://schemas.openxmlformats.org/officeDocument/2006/relationships/tags" Target="../tags/tag27.xml"/><Relationship Id="rId60" Type="http://schemas.openxmlformats.org/officeDocument/2006/relationships/image" Target="../media/image2.w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Relationship Id="rId30" Type="http://schemas.openxmlformats.org/officeDocument/2006/relationships/tags" Target="../tags/tag5.xml"/><Relationship Id="rId35" Type="http://schemas.openxmlformats.org/officeDocument/2006/relationships/tags" Target="../tags/tag10.xml"/><Relationship Id="rId43" Type="http://schemas.openxmlformats.org/officeDocument/2006/relationships/tags" Target="../tags/tag18.xml"/><Relationship Id="rId48" Type="http://schemas.openxmlformats.org/officeDocument/2006/relationships/tags" Target="../tags/tag23.xml"/><Relationship Id="rId56" Type="http://schemas.openxmlformats.org/officeDocument/2006/relationships/tags" Target="../tags/tag31.xml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26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422659941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think-cell Folie" r:id="rId58" imgW="270" imgH="270" progId="TCLayout.ActiveDocument.1">
                  <p:embed/>
                </p:oleObj>
              </mc:Choice>
              <mc:Fallback>
                <p:oleObj name="think-cell Folie" r:id="rId5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dtRectangle 12 Id15"/>
          <p:cNvSpPr>
            <a:spLocks noChangeArrowheads="1"/>
          </p:cNvSpPr>
          <p:nvPr userDrawn="1">
            <p:custDataLst>
              <p:tags r:id="rId28"/>
            </p:custDataLst>
          </p:nvPr>
        </p:nvSpPr>
        <p:spPr bwMode="gray">
          <a:xfrm>
            <a:off x="0" y="0"/>
            <a:ext cx="12198350" cy="12684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eaLnBrk="1"/>
            <a:endParaRPr lang="en-US" dirty="0"/>
          </a:p>
        </p:txBody>
      </p:sp>
      <p:sp>
        <p:nvSpPr>
          <p:cNvPr id="3078" name="cdtRectangle 115 Id3078"/>
          <p:cNvSpPr>
            <a:spLocks noGrp="1" noChangeArrowheads="1"/>
          </p:cNvSpPr>
          <p:nvPr>
            <p:ph type="title"/>
            <p:custDataLst>
              <p:tags r:id="rId29"/>
            </p:custDataLst>
          </p:nvPr>
        </p:nvSpPr>
        <p:spPr bwMode="auto">
          <a:xfrm>
            <a:off x="0" y="0"/>
            <a:ext cx="121983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396000" rIns="2124000" bIns="234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3079" name="cdtRectangle 116 Id3079"/>
          <p:cNvSpPr>
            <a:spLocks noGrp="1" noChangeArrowheads="1"/>
          </p:cNvSpPr>
          <p:nvPr>
            <p:ph type="body" idx="1"/>
            <p:custDataLst>
              <p:tags r:id="rId30"/>
            </p:custDataLst>
          </p:nvPr>
        </p:nvSpPr>
        <p:spPr bwMode="auto">
          <a:xfrm>
            <a:off x="627063" y="1412873"/>
            <a:ext cx="8208962" cy="475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cxnSp>
        <p:nvCxnSpPr>
          <p:cNvPr id="3072" name="cdtMasterTags_CL1 Id3072"/>
          <p:cNvCxnSpPr/>
          <p:nvPr userDrawn="1">
            <p:custDataLst>
              <p:tags r:id="rId3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3" name="cdtMasterTags_CL2 Id3073"/>
          <p:cNvCxnSpPr/>
          <p:nvPr userDrawn="1">
            <p:custDataLst>
              <p:tags r:id="rId3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4" name="cdtMasterTags_CL3 Id3074"/>
          <p:cNvCxnSpPr/>
          <p:nvPr userDrawn="1">
            <p:custDataLst>
              <p:tags r:id="rId3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5" name="cdtMasterTags_CL4 Id3075"/>
          <p:cNvCxnSpPr/>
          <p:nvPr userDrawn="1">
            <p:custDataLst>
              <p:tags r:id="rId3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6" name="cdtMasterTags_CL5 Id3076"/>
          <p:cNvCxnSpPr/>
          <p:nvPr userDrawn="1">
            <p:custDataLst>
              <p:tags r:id="rId3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7" name="cdtMasterTags_CL6 Id3077"/>
          <p:cNvCxnSpPr/>
          <p:nvPr userDrawn="1">
            <p:custDataLst>
              <p:tags r:id="rId3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0" name="cdtMasterTags_CL7 Id3080"/>
          <p:cNvCxnSpPr/>
          <p:nvPr userDrawn="1">
            <p:custDataLst>
              <p:tags r:id="rId3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1" name="cdtMasterTags_CL8 Id3081"/>
          <p:cNvCxnSpPr/>
          <p:nvPr userDrawn="1">
            <p:custDataLst>
              <p:tags r:id="rId3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2" name="cdtMasterTags_CL9 Id3082"/>
          <p:cNvCxnSpPr/>
          <p:nvPr userDrawn="1">
            <p:custDataLst>
              <p:tags r:id="rId3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3" name="cdtMasterTags_CL10 Id3083"/>
          <p:cNvCxnSpPr/>
          <p:nvPr userDrawn="1">
            <p:custDataLst>
              <p:tags r:id="rId4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4" name="cdtMasterTags_CL11 Id3084"/>
          <p:cNvCxnSpPr/>
          <p:nvPr userDrawn="1">
            <p:custDataLst>
              <p:tags r:id="rId4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5" name="cdtMasterTags_CL12 Id3085"/>
          <p:cNvCxnSpPr/>
          <p:nvPr userDrawn="1">
            <p:custDataLst>
              <p:tags r:id="rId4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6" name="cdtMasterTags_CL13 Id3086"/>
          <p:cNvCxnSpPr/>
          <p:nvPr userDrawn="1">
            <p:custDataLst>
              <p:tags r:id="rId4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7" name="cdtMasterTags_CL14 Id3087"/>
          <p:cNvCxnSpPr/>
          <p:nvPr userDrawn="1">
            <p:custDataLst>
              <p:tags r:id="rId4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8" name="cdtMasterTags_CL15 Id3088"/>
          <p:cNvCxnSpPr/>
          <p:nvPr userDrawn="1">
            <p:custDataLst>
              <p:tags r:id="rId4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9" name="cdtMasterTags_CL16 Id3089"/>
          <p:cNvCxnSpPr/>
          <p:nvPr userDrawn="1">
            <p:custDataLst>
              <p:tags r:id="rId4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0" name="cdtMasterTags_CL17 Id3090"/>
          <p:cNvCxnSpPr/>
          <p:nvPr userDrawn="1">
            <p:custDataLst>
              <p:tags r:id="rId4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1" name="cdtMasterTags_CL18 Id3091"/>
          <p:cNvCxnSpPr/>
          <p:nvPr userDrawn="1">
            <p:custDataLst>
              <p:tags r:id="rId4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2" name="cdtMasterTags_CL19 Id3092"/>
          <p:cNvCxnSpPr/>
          <p:nvPr userDrawn="1">
            <p:custDataLst>
              <p:tags r:id="rId4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3" name="cdtMasterTags_CL20 Id3093"/>
          <p:cNvCxnSpPr/>
          <p:nvPr userDrawn="1">
            <p:custDataLst>
              <p:tags r:id="rId5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4" name="cdtMasterTags_CL21 Id3094"/>
          <p:cNvCxnSpPr/>
          <p:nvPr userDrawn="1">
            <p:custDataLst>
              <p:tags r:id="rId5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5" name="cdtMasterTags_CL22 Id3095"/>
          <p:cNvCxnSpPr/>
          <p:nvPr userDrawn="1">
            <p:custDataLst>
              <p:tags r:id="rId5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6" name="cdtMasterTags"/>
          <p:cNvCxnSpPr/>
          <p:nvPr userDrawn="1">
            <p:custDataLst>
              <p:tags r:id="rId5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" name="Gruppieren 1"/>
          <p:cNvGrpSpPr/>
          <p:nvPr userDrawn="1"/>
        </p:nvGrpSpPr>
        <p:grpSpPr>
          <a:xfrm>
            <a:off x="-216000" y="-216000"/>
            <a:ext cx="12628800" cy="7290000"/>
            <a:chOff x="-216000" y="-216000"/>
            <a:chExt cx="12628800" cy="7290000"/>
          </a:xfrm>
        </p:grpSpPr>
        <p:cxnSp>
          <p:nvCxnSpPr>
            <p:cNvPr id="3" name="Gerade Verbindung 2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Gerade Verbindung 3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3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3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3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40"/>
            <p:cNvCxnSpPr/>
            <p:nvPr userDrawn="1"/>
          </p:nvCxnSpPr>
          <p:spPr bwMode="auto">
            <a:xfrm rot="5400000">
              <a:off x="12322800" y="89107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41"/>
            <p:cNvCxnSpPr/>
            <p:nvPr userDrawn="1"/>
          </p:nvCxnSpPr>
          <p:spPr bwMode="auto">
            <a:xfrm rot="5400000">
              <a:off x="12322800" y="132277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42"/>
            <p:cNvCxnSpPr/>
            <p:nvPr userDrawn="1"/>
          </p:nvCxnSpPr>
          <p:spPr bwMode="auto">
            <a:xfrm rot="5400000">
              <a:off x="12322800" y="362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43"/>
            <p:cNvCxnSpPr/>
            <p:nvPr userDrawn="1"/>
          </p:nvCxnSpPr>
          <p:spPr bwMode="auto">
            <a:xfrm rot="5400000">
              <a:off x="12322800" y="3765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44"/>
            <p:cNvCxnSpPr/>
            <p:nvPr userDrawn="1"/>
          </p:nvCxnSpPr>
          <p:spPr bwMode="auto">
            <a:xfrm rot="5400000">
              <a:off x="123228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Gerade Verbindung 51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Gerade Verbindung 52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Gerade Verbindung 53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Gerade Verbindung 54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Gerade Verbindung 55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Gerade Verbindung 57"/>
            <p:cNvCxnSpPr/>
            <p:nvPr userDrawn="1"/>
          </p:nvCxnSpPr>
          <p:spPr bwMode="auto">
            <a:xfrm rot="5400000">
              <a:off x="-126000" y="89107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Gerade Verbindung 58"/>
            <p:cNvCxnSpPr/>
            <p:nvPr userDrawn="1"/>
          </p:nvCxnSpPr>
          <p:spPr bwMode="auto">
            <a:xfrm rot="5400000">
              <a:off x="-126000" y="1322776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Gerade Verbindung 59"/>
            <p:cNvCxnSpPr/>
            <p:nvPr userDrawn="1"/>
          </p:nvCxnSpPr>
          <p:spPr bwMode="auto">
            <a:xfrm rot="5400000">
              <a:off x="-126000" y="36252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1" name="Gerade Verbindung 60"/>
            <p:cNvCxnSpPr/>
            <p:nvPr userDrawn="1"/>
          </p:nvCxnSpPr>
          <p:spPr bwMode="auto">
            <a:xfrm rot="5400000">
              <a:off x="-126000" y="37656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2" name="Gerade Verbindung 61"/>
            <p:cNvCxnSpPr/>
            <p:nvPr userDrawn="1"/>
          </p:nvCxnSpPr>
          <p:spPr bwMode="auto">
            <a:xfrm rot="5400000">
              <a:off x="-126000" y="607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3" name="cdtText Box 133 Id16"/>
          <p:cNvSpPr txBox="1">
            <a:spLocks noChangeArrowheads="1"/>
          </p:cNvSpPr>
          <p:nvPr userDrawn="1">
            <p:custDataLst>
              <p:tags r:id="rId54"/>
            </p:custDataLst>
          </p:nvPr>
        </p:nvSpPr>
        <p:spPr bwMode="auto">
          <a:xfrm>
            <a:off x="0" y="6165850"/>
            <a:ext cx="12198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400" tIns="144000" rIns="3211200" bIns="0" anchor="ctr"/>
          <a:lstStyle/>
          <a:p>
            <a:r>
              <a:rPr lang="en-US" sz="1000" b="1" dirty="0" smtClean="0">
                <a:solidFill>
                  <a:srgbClr val="879BAA"/>
                </a:solidFill>
              </a:rPr>
              <a:t>© Siemens AG 2016</a:t>
            </a:r>
            <a:endParaRPr lang="en-US" sz="1000" b="1" dirty="0">
              <a:solidFill>
                <a:srgbClr val="879BAA"/>
              </a:solidFill>
            </a:endParaRPr>
          </a:p>
        </p:txBody>
      </p:sp>
      <p:sp>
        <p:nvSpPr>
          <p:cNvPr id="64" name="cdtTextBox 12 Id17"/>
          <p:cNvSpPr txBox="1"/>
          <p:nvPr userDrawn="1">
            <p:custDataLst>
              <p:tags r:id="rId55"/>
            </p:custDataLst>
          </p:nvPr>
        </p:nvSpPr>
        <p:spPr>
          <a:xfrm>
            <a:off x="0" y="6597650"/>
            <a:ext cx="3932230" cy="260350"/>
          </a:xfrm>
          <a:prstGeom prst="rect">
            <a:avLst/>
          </a:prstGeom>
          <a:noFill/>
        </p:spPr>
        <p:txBody>
          <a:bodyPr wrap="square" lIns="1908000" tIns="0" rIns="0" bIns="11520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noProof="0" dirty="0" smtClean="0">
                <a:solidFill>
                  <a:srgbClr val="000000"/>
                </a:solidFill>
              </a:rPr>
              <a:t>September 27-30, 2016</a:t>
            </a:r>
          </a:p>
        </p:txBody>
      </p:sp>
      <p:sp>
        <p:nvSpPr>
          <p:cNvPr id="65" name="cdtTextBox 11 Id18"/>
          <p:cNvSpPr txBox="1"/>
          <p:nvPr userDrawn="1">
            <p:custDataLst>
              <p:tags r:id="rId56"/>
            </p:custDataLst>
          </p:nvPr>
        </p:nvSpPr>
        <p:spPr>
          <a:xfrm>
            <a:off x="0" y="6597650"/>
            <a:ext cx="1765285" cy="260350"/>
          </a:xfrm>
          <a:prstGeom prst="rect">
            <a:avLst/>
          </a:prstGeom>
          <a:noFill/>
        </p:spPr>
        <p:txBody>
          <a:bodyPr wrap="square" lIns="626400" tIns="0" rIns="0" bIns="11520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000" noProof="0" dirty="0" smtClean="0">
                <a:solidFill>
                  <a:srgbClr val="000000"/>
                </a:solidFill>
              </a:rPr>
              <a:t>Page </a:t>
            </a:r>
            <a:fld id="{91E7552C-A157-4A4F-8E99-698C0325FC94}" type="slidenum">
              <a:rPr lang="en-US" sz="1000" noProof="0" smtClean="0">
                <a:solidFill>
                  <a:srgbClr val="000000"/>
                </a:solidFill>
              </a:rPr>
              <a:pPr>
                <a:lnSpc>
                  <a:spcPct val="110000"/>
                </a:lnSpc>
                <a:spcBef>
                  <a:spcPts val="0"/>
                </a:spcBef>
              </a:pPr>
              <a:t>‹#›</a:t>
            </a:fld>
            <a:endParaRPr lang="en-US" sz="1000" noProof="0" dirty="0" smtClean="0">
              <a:solidFill>
                <a:srgbClr val="000000"/>
              </a:solidFill>
            </a:endParaRPr>
          </a:p>
        </p:txBody>
      </p:sp>
      <p:sp>
        <p:nvSpPr>
          <p:cNvPr id="66" name="cdtTextBox 13 Id19"/>
          <p:cNvSpPr txBox="1"/>
          <p:nvPr userDrawn="1">
            <p:custDataLst>
              <p:tags r:id="rId57"/>
            </p:custDataLst>
          </p:nvPr>
        </p:nvSpPr>
        <p:spPr>
          <a:xfrm>
            <a:off x="3787765" y="6597650"/>
            <a:ext cx="8410584" cy="260350"/>
          </a:xfrm>
          <a:prstGeom prst="rect">
            <a:avLst/>
          </a:prstGeom>
          <a:noFill/>
        </p:spPr>
        <p:txBody>
          <a:bodyPr wrap="square" lIns="0" tIns="0" rIns="482400" bIns="115200" rtlCol="0">
            <a:no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en-US" sz="1000" noProof="0" dirty="0" err="1" smtClean="0">
                <a:solidFill>
                  <a:srgbClr val="000000"/>
                </a:solidFill>
              </a:rPr>
              <a:t>siemens.com</a:t>
            </a:r>
            <a:r>
              <a:rPr lang="en-US" sz="1000" noProof="0" dirty="0" smtClean="0">
                <a:solidFill>
                  <a:srgbClr val="000000"/>
                </a:solidFill>
              </a:rPr>
              <a:t>/</a:t>
            </a:r>
            <a:r>
              <a:rPr lang="en-US" sz="1000" noProof="0" dirty="0" err="1" smtClean="0">
                <a:solidFill>
                  <a:srgbClr val="000000"/>
                </a:solidFill>
              </a:rPr>
              <a:t>weh</a:t>
            </a:r>
            <a:endParaRPr lang="en-US" sz="1000" noProof="0" dirty="0" smtClean="0">
              <a:solidFill>
                <a:srgbClr val="000000"/>
              </a:solidFill>
            </a:endParaRPr>
          </a:p>
        </p:txBody>
      </p:sp>
      <p:pic>
        <p:nvPicPr>
          <p:cNvPr id="67" name="Grafik 6"/>
          <p:cNvPicPr>
            <a:picLocks noChangeAspect="1"/>
          </p:cNvPicPr>
          <p:nvPr userDrawn="1"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400" y="324000"/>
            <a:ext cx="1584000" cy="67012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2" r:id="rId2"/>
    <p:sldLayoutId id="2147483703" r:id="rId3"/>
    <p:sldLayoutId id="2147483679" r:id="rId4"/>
    <p:sldLayoutId id="2147483695" r:id="rId5"/>
    <p:sldLayoutId id="2147483705" r:id="rId6"/>
    <p:sldLayoutId id="2147483706" r:id="rId7"/>
    <p:sldLayoutId id="2147483670" r:id="rId8"/>
    <p:sldLayoutId id="2147483692" r:id="rId9"/>
    <p:sldLayoutId id="2147483696" r:id="rId10"/>
    <p:sldLayoutId id="2147483707" r:id="rId11"/>
    <p:sldLayoutId id="2147483683" r:id="rId12"/>
    <p:sldLayoutId id="2147483681" r:id="rId13"/>
    <p:sldLayoutId id="2147483697" r:id="rId14"/>
    <p:sldLayoutId id="2147483691" r:id="rId15"/>
    <p:sldLayoutId id="2147483693" r:id="rId16"/>
    <p:sldLayoutId id="2147483684" r:id="rId17"/>
    <p:sldLayoutId id="2147483685" r:id="rId18"/>
    <p:sldLayoutId id="2147483694" r:id="rId19"/>
    <p:sldLayoutId id="2147483686" r:id="rId20"/>
    <p:sldLayoutId id="2147483688" r:id="rId21"/>
    <p:sldLayoutId id="2147483704" r:id="rId22"/>
    <p:sldLayoutId id="2147483708" r:id="rId23"/>
    <p:sldLayoutId id="2147483709" r:id="rId2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dk2"/>
          </a:solidFill>
          <a:latin typeface="Arial" pitchFamily="34" charset="0"/>
          <a:ea typeface="+mj-ea"/>
          <a:cs typeface="Arial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ヒラギノ角ゴ Pro W3" charset="0"/>
        </a:defRPr>
      </a:lvl9pPr>
    </p:titleStyle>
    <p:bodyStyle>
      <a:lvl1pPr marL="0" indent="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Arial" pitchFamily="34" charset="0"/>
        <a:buNone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79388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58775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38163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17550" indent="-1778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2207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6pPr>
      <a:lvl7pPr marL="16779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7pPr>
      <a:lvl8pPr marL="21351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8pPr>
      <a:lvl9pPr marL="2592388" indent="-18891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Char char="§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jpeg"/><Relationship Id="rId12" Type="http://schemas.microsoft.com/office/2007/relationships/hdphoto" Target="../media/hdphoto3.wdp"/><Relationship Id="rId2" Type="http://schemas.openxmlformats.org/officeDocument/2006/relationships/tags" Target="../tags/tag10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11" Type="http://schemas.openxmlformats.org/officeDocument/2006/relationships/image" Target="../media/image12.jpeg"/><Relationship Id="rId5" Type="http://schemas.openxmlformats.org/officeDocument/2006/relationships/oleObject" Target="../embeddings/oleObject3.bin"/><Relationship Id="rId10" Type="http://schemas.microsoft.com/office/2007/relationships/hdphoto" Target="../media/hdphoto2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chart" Target="../charts/chart1.xml"/><Relationship Id="rId3" Type="http://schemas.openxmlformats.org/officeDocument/2006/relationships/tags" Target="../tags/tag103.xml"/><Relationship Id="rId7" Type="http://schemas.openxmlformats.org/officeDocument/2006/relationships/image" Target="../media/image1.emf"/><Relationship Id="rId12" Type="http://schemas.microsoft.com/office/2007/relationships/hdphoto" Target="../media/hdphoto5.wdp"/><Relationship Id="rId2" Type="http://schemas.openxmlformats.org/officeDocument/2006/relationships/tags" Target="../tags/tag10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5.jpe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5.xml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105.xml"/><Relationship Id="rId7" Type="http://schemas.openxmlformats.org/officeDocument/2006/relationships/oleObject" Target="../embeddings/oleObject5.bin"/><Relationship Id="rId2" Type="http://schemas.openxmlformats.org/officeDocument/2006/relationships/tags" Target="../tags/tag10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07.xml"/><Relationship Id="rId7" Type="http://schemas.openxmlformats.org/officeDocument/2006/relationships/image" Target="../media/image1.emf"/><Relationship Id="rId2" Type="http://schemas.openxmlformats.org/officeDocument/2006/relationships/tags" Target="../tags/tag10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20.jpe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627063" y="4262400"/>
            <a:ext cx="5616575" cy="1540095"/>
          </a:xfrm>
        </p:spPr>
        <p:txBody>
          <a:bodyPr/>
          <a:lstStyle/>
          <a:p>
            <a:r>
              <a:rPr lang="en-US" noProof="0" dirty="0" smtClean="0"/>
              <a:t>Model Based Diagnostics 2016 </a:t>
            </a:r>
            <a:endParaRPr lang="en-US" sz="2000" noProof="0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627063" y="5907600"/>
            <a:ext cx="5616575" cy="324000"/>
          </a:xfrm>
        </p:spPr>
        <p:txBody>
          <a:bodyPr/>
          <a:lstStyle/>
          <a:p>
            <a:r>
              <a:rPr lang="en-US" noProof="0" dirty="0" smtClean="0"/>
              <a:t>siemens.com/</a:t>
            </a:r>
            <a:r>
              <a:rPr lang="en-US" dirty="0" err="1" smtClean="0"/>
              <a:t>weh</a:t>
            </a:r>
            <a:endParaRPr lang="en-US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 smtClean="0"/>
              <a:t>© Siemens AG 2016</a:t>
            </a:r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50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kt 2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6210746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Siemens Diagnostic Center –</a:t>
            </a:r>
            <a:br>
              <a:rPr lang="en-US" noProof="0" dirty="0" smtClean="0"/>
            </a:br>
            <a:r>
              <a:rPr lang="en-US" noProof="0" dirty="0" smtClean="0"/>
              <a:t>Diagnostic Intelligence – Model Based Diagnostics (MBD)</a:t>
            </a:r>
            <a:endParaRPr lang="en-US" noProof="0" dirty="0"/>
          </a:p>
        </p:txBody>
      </p:sp>
      <p:sp>
        <p:nvSpPr>
          <p:cNvPr id="38" name="Rechteck 5"/>
          <p:cNvSpPr/>
          <p:nvPr/>
        </p:nvSpPr>
        <p:spPr bwMode="auto">
          <a:xfrm>
            <a:off x="4330508" y="4514850"/>
            <a:ext cx="7867843" cy="1362075"/>
          </a:xfrm>
          <a:custGeom>
            <a:avLst/>
            <a:gdLst/>
            <a:ahLst/>
            <a:cxnLst/>
            <a:rect l="l" t="t" r="r" b="b"/>
            <a:pathLst>
              <a:path w="7867843" h="1651000">
                <a:moveTo>
                  <a:pt x="543093" y="0"/>
                </a:moveTo>
                <a:lnTo>
                  <a:pt x="7867843" y="0"/>
                </a:lnTo>
                <a:lnTo>
                  <a:pt x="7867843" y="1651000"/>
                </a:lnTo>
                <a:lnTo>
                  <a:pt x="0" y="1651000"/>
                </a:lnTo>
                <a:close/>
              </a:path>
            </a:pathLst>
          </a:custGeom>
          <a:solidFill>
            <a:srgbClr val="D7D7CD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627063" y="1412875"/>
            <a:ext cx="3703445" cy="18466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en-US" sz="2400" b="1" dirty="0">
                <a:solidFill>
                  <a:schemeClr val="accent5"/>
                </a:solidFill>
              </a:rPr>
              <a:t>MBD drives the two </a:t>
            </a:r>
            <a:br>
              <a:rPr lang="en-US" sz="2400" b="1" dirty="0">
                <a:solidFill>
                  <a:schemeClr val="accent5"/>
                </a:solidFill>
              </a:rPr>
            </a:br>
            <a:r>
              <a:rPr lang="en-US" sz="2400" b="1" dirty="0" smtClean="0">
                <a:solidFill>
                  <a:schemeClr val="accent5"/>
                </a:solidFill>
              </a:rPr>
              <a:t>most </a:t>
            </a:r>
            <a:r>
              <a:rPr lang="en-US" sz="2400" b="1" dirty="0">
                <a:solidFill>
                  <a:schemeClr val="accent5"/>
                </a:solidFill>
              </a:rPr>
              <a:t>important levers for shifting reactive service into proactive and prescriptive service</a:t>
            </a:r>
          </a:p>
        </p:txBody>
      </p:sp>
      <p:sp>
        <p:nvSpPr>
          <p:cNvPr id="41" name="Eingekerbter Richtungspfeil 40"/>
          <p:cNvSpPr/>
          <p:nvPr/>
        </p:nvSpPr>
        <p:spPr bwMode="auto">
          <a:xfrm>
            <a:off x="4257675" y="1412876"/>
            <a:ext cx="933450" cy="4464050"/>
          </a:xfrm>
          <a:prstGeom prst="chevron">
            <a:avLst>
              <a:gd name="adj" fmla="val 83005"/>
            </a:avLst>
          </a:prstGeom>
          <a:solidFill>
            <a:schemeClr val="accent5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5268686" y="4641889"/>
            <a:ext cx="6447063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0975" indent="-180975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Longer Mean Time between Failures</a:t>
            </a:r>
          </a:p>
          <a:p>
            <a:pPr marL="180975" indent="-180975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Reduce the cost of scheduled services</a:t>
            </a:r>
          </a:p>
          <a:p>
            <a:pPr marL="180975" indent="-180975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Avoiding downtime and lost production</a:t>
            </a:r>
          </a:p>
          <a:p>
            <a:pPr marL="180975" indent="-180975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Improving availability and product integrity</a:t>
            </a:r>
          </a:p>
        </p:txBody>
      </p:sp>
      <p:sp>
        <p:nvSpPr>
          <p:cNvPr id="45" name="Rechteck 44"/>
          <p:cNvSpPr/>
          <p:nvPr/>
        </p:nvSpPr>
        <p:spPr bwMode="auto">
          <a:xfrm>
            <a:off x="627063" y="6009763"/>
            <a:ext cx="144000" cy="144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847263" y="6003697"/>
            <a:ext cx="243175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>
                <a:solidFill>
                  <a:schemeClr val="tx1"/>
                </a:solidFill>
              </a:rPr>
              <a:t>Turbine service is scheduled once per year</a:t>
            </a:r>
          </a:p>
        </p:txBody>
      </p:sp>
      <p:sp>
        <p:nvSpPr>
          <p:cNvPr id="50" name="Rechteck 49"/>
          <p:cNvSpPr/>
          <p:nvPr/>
        </p:nvSpPr>
        <p:spPr bwMode="auto">
          <a:xfrm>
            <a:off x="627063" y="3396847"/>
            <a:ext cx="360000" cy="360000"/>
          </a:xfrm>
          <a:prstGeom prst="rect">
            <a:avLst/>
          </a:prstGeom>
          <a:solidFill>
            <a:srgbClr val="3C464B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r">
              <a:spcBef>
                <a:spcPct val="0"/>
              </a:spcBef>
              <a:buFont typeface="Wingdings" charset="0"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1" name="Rechteck 50"/>
          <p:cNvSpPr/>
          <p:nvPr/>
        </p:nvSpPr>
        <p:spPr>
          <a:xfrm>
            <a:off x="1148627" y="3396847"/>
            <a:ext cx="3385273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en-US" sz="1600" dirty="0">
                <a:solidFill>
                  <a:schemeClr val="tx1"/>
                </a:solidFill>
              </a:rPr>
              <a:t>Remove unscheduled activities 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by </a:t>
            </a:r>
            <a:r>
              <a:rPr lang="en-US" sz="1600" dirty="0">
                <a:solidFill>
                  <a:schemeClr val="tx1"/>
                </a:solidFill>
              </a:rPr>
              <a:t>detecting </a:t>
            </a:r>
            <a:r>
              <a:rPr lang="en-US" sz="1600" b="1" dirty="0">
                <a:solidFill>
                  <a:schemeClr val="tx1"/>
                </a:solidFill>
              </a:rPr>
              <a:t>faults</a:t>
            </a:r>
            <a:r>
              <a:rPr lang="en-US" sz="1600" dirty="0">
                <a:solidFill>
                  <a:schemeClr val="tx1"/>
                </a:solidFill>
              </a:rPr>
              <a:t> before they become </a:t>
            </a:r>
            <a:r>
              <a:rPr lang="en-US" sz="1600" b="1" dirty="0" smtClean="0">
                <a:solidFill>
                  <a:schemeClr val="tx1"/>
                </a:solidFill>
              </a:rPr>
              <a:t>failures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52" name="Rechteck 51"/>
          <p:cNvSpPr/>
          <p:nvPr/>
        </p:nvSpPr>
        <p:spPr bwMode="auto">
          <a:xfrm>
            <a:off x="627063" y="4502470"/>
            <a:ext cx="360000" cy="360000"/>
          </a:xfrm>
          <a:prstGeom prst="rect">
            <a:avLst/>
          </a:prstGeom>
          <a:solidFill>
            <a:srgbClr val="3C464B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r">
              <a:spcBef>
                <a:spcPct val="0"/>
              </a:spcBef>
              <a:buFont typeface="Wingdings" charset="0"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3" name="Rechteck 52"/>
          <p:cNvSpPr/>
          <p:nvPr/>
        </p:nvSpPr>
        <p:spPr>
          <a:xfrm>
            <a:off x="1148627" y="4502470"/>
            <a:ext cx="3385273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en-US" sz="1600" dirty="0">
                <a:solidFill>
                  <a:schemeClr val="tx1"/>
                </a:solidFill>
              </a:rPr>
              <a:t>Reduce scheduled activities by remote verification of systems’ operational </a:t>
            </a:r>
            <a:r>
              <a:rPr lang="en-US" sz="1600" dirty="0" smtClean="0">
                <a:solidFill>
                  <a:schemeClr val="tx1"/>
                </a:solidFill>
              </a:rPr>
              <a:t>state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25" name="Gerade Verbindung 24"/>
          <p:cNvCxnSpPr/>
          <p:nvPr/>
        </p:nvCxnSpPr>
        <p:spPr bwMode="auto">
          <a:xfrm>
            <a:off x="1148627" y="4318990"/>
            <a:ext cx="3575773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Rechteck 53"/>
          <p:cNvSpPr/>
          <p:nvPr/>
        </p:nvSpPr>
        <p:spPr bwMode="auto">
          <a:xfrm>
            <a:off x="3415994" y="6009763"/>
            <a:ext cx="144000" cy="144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3636194" y="6003697"/>
            <a:ext cx="117500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>
                <a:solidFill>
                  <a:schemeClr val="tx1"/>
                </a:solidFill>
              </a:rPr>
              <a:t>Hidden faults appear</a:t>
            </a:r>
          </a:p>
        </p:txBody>
      </p:sp>
      <p:sp>
        <p:nvSpPr>
          <p:cNvPr id="56" name="Rechteck 55"/>
          <p:cNvSpPr/>
          <p:nvPr/>
        </p:nvSpPr>
        <p:spPr bwMode="auto">
          <a:xfrm>
            <a:off x="4970925" y="6009763"/>
            <a:ext cx="144000" cy="144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5191125" y="6003697"/>
            <a:ext cx="146033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dirty="0">
                <a:solidFill>
                  <a:schemeClr val="tx1"/>
                </a:solidFill>
              </a:rPr>
              <a:t>Turbine failure and repair </a:t>
            </a:r>
          </a:p>
        </p:txBody>
      </p:sp>
      <p:sp>
        <p:nvSpPr>
          <p:cNvPr id="73" name="TextBox 33"/>
          <p:cNvSpPr txBox="1"/>
          <p:nvPr/>
        </p:nvSpPr>
        <p:spPr>
          <a:xfrm>
            <a:off x="5268687" y="2877360"/>
            <a:ext cx="6442300" cy="2498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1600" dirty="0" smtClean="0">
                <a:solidFill>
                  <a:schemeClr val="tx1"/>
                </a:solidFill>
              </a:rPr>
              <a:t>Avoid failures by clearing the faults during scheduled service</a:t>
            </a:r>
          </a:p>
        </p:txBody>
      </p:sp>
      <p:sp>
        <p:nvSpPr>
          <p:cNvPr id="75" name="TextBox 35"/>
          <p:cNvSpPr txBox="1"/>
          <p:nvPr/>
        </p:nvSpPr>
        <p:spPr>
          <a:xfrm>
            <a:off x="5268686" y="3583870"/>
            <a:ext cx="64423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1600" dirty="0" smtClean="0">
                <a:solidFill>
                  <a:schemeClr val="tx1"/>
                </a:solidFill>
              </a:rPr>
              <a:t>Removing up to 20% of check items performed during </a:t>
            </a:r>
            <a:br>
              <a:rPr lang="en-GB" sz="1600" dirty="0" smtClean="0">
                <a:solidFill>
                  <a:schemeClr val="tx1"/>
                </a:solidFill>
              </a:rPr>
            </a:br>
            <a:r>
              <a:rPr lang="en-GB" sz="1600" dirty="0" smtClean="0">
                <a:solidFill>
                  <a:schemeClr val="tx1"/>
                </a:solidFill>
              </a:rPr>
              <a:t>scheduled service</a:t>
            </a:r>
          </a:p>
        </p:txBody>
      </p:sp>
      <p:cxnSp>
        <p:nvCxnSpPr>
          <p:cNvPr id="4" name="Gerade Verbindung 3"/>
          <p:cNvCxnSpPr/>
          <p:nvPr/>
        </p:nvCxnSpPr>
        <p:spPr bwMode="auto">
          <a:xfrm>
            <a:off x="5268687" y="2490456"/>
            <a:ext cx="6447064" cy="0"/>
          </a:xfrm>
          <a:prstGeom prst="line">
            <a:avLst/>
          </a:prstGeom>
          <a:solidFill>
            <a:schemeClr val="tx2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TextBox 7"/>
          <p:cNvSpPr txBox="1"/>
          <p:nvPr/>
        </p:nvSpPr>
        <p:spPr>
          <a:xfrm>
            <a:off x="5348062" y="2558430"/>
            <a:ext cx="171516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a-DK" sz="1200" dirty="0" smtClean="0">
                <a:solidFill>
                  <a:schemeClr val="tx1"/>
                </a:solidFill>
              </a:rPr>
              <a:t>1. Year</a:t>
            </a:r>
            <a:endParaRPr lang="en-US" sz="1200" dirty="0" err="1" smtClean="0">
              <a:solidFill>
                <a:schemeClr val="tx1"/>
              </a:solidFill>
            </a:endParaRPr>
          </a:p>
        </p:txBody>
      </p:sp>
      <p:sp>
        <p:nvSpPr>
          <p:cNvPr id="49" name="TextBox 7"/>
          <p:cNvSpPr txBox="1"/>
          <p:nvPr/>
        </p:nvSpPr>
        <p:spPr>
          <a:xfrm>
            <a:off x="7252012" y="2558430"/>
            <a:ext cx="171516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a-DK" sz="1200" dirty="0" smtClean="0">
                <a:solidFill>
                  <a:schemeClr val="tx1"/>
                </a:solidFill>
              </a:rPr>
              <a:t>2. Year</a:t>
            </a:r>
            <a:endParaRPr lang="en-US" sz="1200" dirty="0" err="1" smtClean="0">
              <a:solidFill>
                <a:schemeClr val="tx1"/>
              </a:solidFill>
            </a:endParaRPr>
          </a:p>
        </p:txBody>
      </p:sp>
      <p:sp>
        <p:nvSpPr>
          <p:cNvPr id="80" name="TextBox 7"/>
          <p:cNvSpPr txBox="1"/>
          <p:nvPr/>
        </p:nvSpPr>
        <p:spPr>
          <a:xfrm>
            <a:off x="9155962" y="2558430"/>
            <a:ext cx="171516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a-DK" sz="1200" dirty="0" smtClean="0">
                <a:solidFill>
                  <a:schemeClr val="tx1"/>
                </a:solidFill>
              </a:rPr>
              <a:t>3. Year</a:t>
            </a:r>
            <a:endParaRPr lang="en-US" sz="1200" dirty="0" err="1" smtClean="0">
              <a:solidFill>
                <a:schemeClr val="tx1"/>
              </a:solidFill>
            </a:endParaRPr>
          </a:p>
        </p:txBody>
      </p:sp>
      <p:sp>
        <p:nvSpPr>
          <p:cNvPr id="106" name="TextBox 7"/>
          <p:cNvSpPr txBox="1"/>
          <p:nvPr/>
        </p:nvSpPr>
        <p:spPr>
          <a:xfrm>
            <a:off x="5638239" y="1835445"/>
            <a:ext cx="341440" cy="2031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a-DK" sz="1200" dirty="0">
                <a:solidFill>
                  <a:schemeClr val="tx1"/>
                </a:solidFill>
              </a:rPr>
              <a:t>Fault</a:t>
            </a:r>
            <a:endParaRPr lang="en-US" sz="1200" dirty="0" err="1">
              <a:solidFill>
                <a:schemeClr val="tx1"/>
              </a:solidFill>
            </a:endParaRPr>
          </a:p>
        </p:txBody>
      </p:sp>
      <p:sp>
        <p:nvSpPr>
          <p:cNvPr id="107" name="Rechteck 106"/>
          <p:cNvSpPr/>
          <p:nvPr/>
        </p:nvSpPr>
        <p:spPr bwMode="auto">
          <a:xfrm>
            <a:off x="5489309" y="1839699"/>
            <a:ext cx="53994" cy="65075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200" dirty="0" err="1" smtClean="0">
              <a:solidFill>
                <a:schemeClr val="tx1"/>
              </a:solidFill>
            </a:endParaRPr>
          </a:p>
        </p:txBody>
      </p:sp>
      <p:sp>
        <p:nvSpPr>
          <p:cNvPr id="109" name="TextBox 7"/>
          <p:cNvSpPr txBox="1"/>
          <p:nvPr/>
        </p:nvSpPr>
        <p:spPr>
          <a:xfrm>
            <a:off x="6610651" y="1835445"/>
            <a:ext cx="341440" cy="2031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a-DK" sz="1200" dirty="0">
                <a:solidFill>
                  <a:schemeClr val="tx1"/>
                </a:solidFill>
              </a:rPr>
              <a:t>Fault</a:t>
            </a:r>
            <a:endParaRPr lang="en-US" sz="1200" dirty="0" err="1">
              <a:solidFill>
                <a:schemeClr val="tx1"/>
              </a:solidFill>
            </a:endParaRPr>
          </a:p>
        </p:txBody>
      </p:sp>
      <p:sp>
        <p:nvSpPr>
          <p:cNvPr id="110" name="Rechteck 109"/>
          <p:cNvSpPr/>
          <p:nvPr/>
        </p:nvSpPr>
        <p:spPr bwMode="auto">
          <a:xfrm>
            <a:off x="6461721" y="1839699"/>
            <a:ext cx="53994" cy="65075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200" dirty="0" err="1" smtClean="0">
              <a:solidFill>
                <a:schemeClr val="tx1"/>
              </a:solidFill>
            </a:endParaRPr>
          </a:p>
        </p:txBody>
      </p:sp>
      <p:sp>
        <p:nvSpPr>
          <p:cNvPr id="112" name="TextBox 7"/>
          <p:cNvSpPr txBox="1"/>
          <p:nvPr/>
        </p:nvSpPr>
        <p:spPr>
          <a:xfrm>
            <a:off x="9118777" y="1835445"/>
            <a:ext cx="341440" cy="2031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a-DK" sz="1200" dirty="0">
                <a:solidFill>
                  <a:schemeClr val="tx1"/>
                </a:solidFill>
              </a:rPr>
              <a:t>Fault</a:t>
            </a:r>
            <a:endParaRPr lang="en-US" sz="1200" dirty="0" err="1">
              <a:solidFill>
                <a:schemeClr val="tx1"/>
              </a:solidFill>
            </a:endParaRPr>
          </a:p>
        </p:txBody>
      </p:sp>
      <p:sp>
        <p:nvSpPr>
          <p:cNvPr id="113" name="Rechteck 112"/>
          <p:cNvSpPr/>
          <p:nvPr/>
        </p:nvSpPr>
        <p:spPr bwMode="auto">
          <a:xfrm>
            <a:off x="8969847" y="1839699"/>
            <a:ext cx="53994" cy="65075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200" dirty="0" err="1" smtClean="0">
              <a:solidFill>
                <a:schemeClr val="tx1"/>
              </a:solidFill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7282327" y="1412876"/>
            <a:ext cx="617006" cy="1077580"/>
            <a:chOff x="7282327" y="1755718"/>
            <a:chExt cx="617006" cy="1077580"/>
          </a:xfrm>
        </p:grpSpPr>
        <p:sp>
          <p:nvSpPr>
            <p:cNvPr id="115" name="TextBox 7"/>
            <p:cNvSpPr txBox="1"/>
            <p:nvPr/>
          </p:nvSpPr>
          <p:spPr>
            <a:xfrm>
              <a:off x="7431256" y="1755718"/>
              <a:ext cx="468077" cy="2031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da-DK" sz="1200" dirty="0" smtClean="0">
                  <a:solidFill>
                    <a:schemeClr val="tx1"/>
                  </a:solidFill>
                </a:rPr>
                <a:t>Failure</a:t>
              </a:r>
              <a:endParaRPr lang="en-US" sz="1200" dirty="0" err="1">
                <a:solidFill>
                  <a:schemeClr val="tx1"/>
                </a:solidFill>
              </a:endParaRPr>
            </a:p>
          </p:txBody>
        </p:sp>
        <p:sp>
          <p:nvSpPr>
            <p:cNvPr id="116" name="Rechteck 115"/>
            <p:cNvSpPr/>
            <p:nvPr/>
          </p:nvSpPr>
          <p:spPr bwMode="auto">
            <a:xfrm>
              <a:off x="7282327" y="1755718"/>
              <a:ext cx="53994" cy="1077580"/>
            </a:xfrm>
            <a:prstGeom prst="rect">
              <a:avLst/>
            </a:prstGeom>
            <a:solidFill>
              <a:srgbClr val="641946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1200" dirty="0" err="1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11118790" y="1412876"/>
            <a:ext cx="617006" cy="1077580"/>
            <a:chOff x="11118790" y="1755718"/>
            <a:chExt cx="617006" cy="1077580"/>
          </a:xfrm>
        </p:grpSpPr>
        <p:sp>
          <p:nvSpPr>
            <p:cNvPr id="118" name="TextBox 7"/>
            <p:cNvSpPr txBox="1"/>
            <p:nvPr/>
          </p:nvSpPr>
          <p:spPr>
            <a:xfrm>
              <a:off x="11267719" y="1755718"/>
              <a:ext cx="468077" cy="2031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da-DK" sz="1200" dirty="0" smtClean="0">
                  <a:solidFill>
                    <a:schemeClr val="tx1"/>
                  </a:solidFill>
                </a:rPr>
                <a:t>Failure</a:t>
              </a:r>
              <a:endParaRPr lang="en-US" sz="1200" dirty="0" err="1">
                <a:solidFill>
                  <a:schemeClr val="tx1"/>
                </a:solidFill>
              </a:endParaRPr>
            </a:p>
          </p:txBody>
        </p:sp>
        <p:sp>
          <p:nvSpPr>
            <p:cNvPr id="119" name="Rechteck 118"/>
            <p:cNvSpPr/>
            <p:nvPr/>
          </p:nvSpPr>
          <p:spPr bwMode="auto">
            <a:xfrm>
              <a:off x="11118790" y="1755718"/>
              <a:ext cx="53994" cy="1077580"/>
            </a:xfrm>
            <a:prstGeom prst="rect">
              <a:avLst/>
            </a:prstGeom>
            <a:solidFill>
              <a:srgbClr val="641946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de-DE" sz="1200" dirty="0" err="1" smtClean="0">
                <a:solidFill>
                  <a:schemeClr val="tx1"/>
                </a:solidFill>
              </a:endParaRPr>
            </a:p>
          </p:txBody>
        </p:sp>
      </p:grpSp>
      <p:sp>
        <p:nvSpPr>
          <p:cNvPr id="97" name="TextBox 7"/>
          <p:cNvSpPr txBox="1"/>
          <p:nvPr/>
        </p:nvSpPr>
        <p:spPr>
          <a:xfrm>
            <a:off x="6328757" y="1412876"/>
            <a:ext cx="79348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da-DK" sz="1200" dirty="0" err="1" smtClean="0">
                <a:solidFill>
                  <a:schemeClr val="tx1"/>
                </a:solidFill>
              </a:rPr>
              <a:t>Scheduled</a:t>
            </a:r>
            <a:endParaRPr lang="da-DK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da-DK" sz="1200" dirty="0">
                <a:solidFill>
                  <a:schemeClr val="tx1"/>
                </a:solidFill>
              </a:rPr>
              <a:t>s</a:t>
            </a:r>
            <a:r>
              <a:rPr lang="da-DK" sz="1200" dirty="0" smtClean="0">
                <a:solidFill>
                  <a:schemeClr val="tx1"/>
                </a:solidFill>
              </a:rPr>
              <a:t>ervice visit</a:t>
            </a:r>
            <a:endParaRPr lang="en-US" sz="1200" dirty="0" err="1" smtClean="0">
              <a:solidFill>
                <a:schemeClr val="tx1"/>
              </a:solidFill>
            </a:endParaRPr>
          </a:p>
        </p:txBody>
      </p:sp>
      <p:sp>
        <p:nvSpPr>
          <p:cNvPr id="98" name="Rechteck 97"/>
          <p:cNvSpPr/>
          <p:nvPr/>
        </p:nvSpPr>
        <p:spPr bwMode="auto">
          <a:xfrm>
            <a:off x="6139213" y="1412876"/>
            <a:ext cx="135222" cy="107758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200" dirty="0" err="1" smtClean="0">
              <a:solidFill>
                <a:schemeClr val="tx1"/>
              </a:solidFill>
            </a:endParaRPr>
          </a:p>
        </p:txBody>
      </p:sp>
      <p:sp>
        <p:nvSpPr>
          <p:cNvPr id="100" name="TextBox 7"/>
          <p:cNvSpPr txBox="1"/>
          <p:nvPr/>
        </p:nvSpPr>
        <p:spPr>
          <a:xfrm>
            <a:off x="8232707" y="1412876"/>
            <a:ext cx="79348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da-DK" sz="1200" dirty="0" err="1" smtClean="0">
                <a:solidFill>
                  <a:schemeClr val="tx1"/>
                </a:solidFill>
              </a:rPr>
              <a:t>Scheduled</a:t>
            </a:r>
            <a:endParaRPr lang="da-DK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da-DK" sz="1200" dirty="0">
                <a:solidFill>
                  <a:schemeClr val="tx1"/>
                </a:solidFill>
              </a:rPr>
              <a:t>s</a:t>
            </a:r>
            <a:r>
              <a:rPr lang="da-DK" sz="1200" dirty="0" smtClean="0">
                <a:solidFill>
                  <a:schemeClr val="tx1"/>
                </a:solidFill>
              </a:rPr>
              <a:t>ervice visit</a:t>
            </a:r>
            <a:endParaRPr lang="en-US" sz="1200" dirty="0" err="1" smtClean="0">
              <a:solidFill>
                <a:schemeClr val="tx1"/>
              </a:solidFill>
            </a:endParaRPr>
          </a:p>
        </p:txBody>
      </p:sp>
      <p:sp>
        <p:nvSpPr>
          <p:cNvPr id="101" name="Rechteck 100"/>
          <p:cNvSpPr/>
          <p:nvPr/>
        </p:nvSpPr>
        <p:spPr bwMode="auto">
          <a:xfrm>
            <a:off x="8043163" y="1412876"/>
            <a:ext cx="135222" cy="107758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200" dirty="0" err="1" smtClean="0">
              <a:solidFill>
                <a:schemeClr val="tx1"/>
              </a:solidFill>
            </a:endParaRPr>
          </a:p>
        </p:txBody>
      </p:sp>
      <p:sp>
        <p:nvSpPr>
          <p:cNvPr id="103" name="TextBox 7"/>
          <p:cNvSpPr txBox="1"/>
          <p:nvPr/>
        </p:nvSpPr>
        <p:spPr>
          <a:xfrm>
            <a:off x="10136657" y="1412876"/>
            <a:ext cx="79348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da-DK" sz="1200" dirty="0" err="1" smtClean="0">
                <a:solidFill>
                  <a:schemeClr val="tx1"/>
                </a:solidFill>
              </a:rPr>
              <a:t>Scheduled</a:t>
            </a:r>
            <a:endParaRPr lang="da-DK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da-DK" sz="1200" dirty="0">
                <a:solidFill>
                  <a:schemeClr val="tx1"/>
                </a:solidFill>
              </a:rPr>
              <a:t>s</a:t>
            </a:r>
            <a:r>
              <a:rPr lang="da-DK" sz="1200" dirty="0" smtClean="0">
                <a:solidFill>
                  <a:schemeClr val="tx1"/>
                </a:solidFill>
              </a:rPr>
              <a:t>ervice visit</a:t>
            </a:r>
            <a:endParaRPr lang="en-US" sz="1200" dirty="0" err="1" smtClean="0">
              <a:solidFill>
                <a:schemeClr val="tx1"/>
              </a:solidFill>
            </a:endParaRPr>
          </a:p>
        </p:txBody>
      </p:sp>
      <p:sp>
        <p:nvSpPr>
          <p:cNvPr id="104" name="Rechteck 103"/>
          <p:cNvSpPr/>
          <p:nvPr/>
        </p:nvSpPr>
        <p:spPr bwMode="auto">
          <a:xfrm>
            <a:off x="9947113" y="1412876"/>
            <a:ext cx="135222" cy="107758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200" dirty="0" err="1" smtClean="0">
              <a:solidFill>
                <a:schemeClr val="tx1"/>
              </a:solidFill>
            </a:endParaRPr>
          </a:p>
        </p:txBody>
      </p:sp>
      <p:sp>
        <p:nvSpPr>
          <p:cNvPr id="129" name="Rechteck 128"/>
          <p:cNvSpPr/>
          <p:nvPr/>
        </p:nvSpPr>
        <p:spPr bwMode="auto">
          <a:xfrm>
            <a:off x="6139213" y="1839698"/>
            <a:ext cx="135222" cy="65075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200" dirty="0" err="1" smtClean="0">
              <a:solidFill>
                <a:schemeClr val="tx1"/>
              </a:solidFill>
            </a:endParaRPr>
          </a:p>
        </p:txBody>
      </p:sp>
      <p:sp>
        <p:nvSpPr>
          <p:cNvPr id="130" name="Rechteck 129"/>
          <p:cNvSpPr/>
          <p:nvPr/>
        </p:nvSpPr>
        <p:spPr bwMode="auto">
          <a:xfrm>
            <a:off x="8043163" y="1839698"/>
            <a:ext cx="135222" cy="65075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200" dirty="0" err="1" smtClean="0">
              <a:solidFill>
                <a:schemeClr val="tx1"/>
              </a:solidFill>
            </a:endParaRPr>
          </a:p>
        </p:txBody>
      </p:sp>
      <p:sp>
        <p:nvSpPr>
          <p:cNvPr id="131" name="Rechteck 130"/>
          <p:cNvSpPr/>
          <p:nvPr/>
        </p:nvSpPr>
        <p:spPr bwMode="auto">
          <a:xfrm>
            <a:off x="9947113" y="1839698"/>
            <a:ext cx="135222" cy="65075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200" dirty="0" err="1" smtClean="0">
              <a:solidFill>
                <a:schemeClr val="tx1"/>
              </a:solidFill>
            </a:endParaRPr>
          </a:p>
        </p:txBody>
      </p:sp>
      <p:cxnSp>
        <p:nvCxnSpPr>
          <p:cNvPr id="23" name="Gerade Verbindung 22"/>
          <p:cNvCxnSpPr/>
          <p:nvPr/>
        </p:nvCxnSpPr>
        <p:spPr bwMode="auto">
          <a:xfrm>
            <a:off x="5293496" y="3396847"/>
            <a:ext cx="6442300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8280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183 -7.40741E-7 L -7.28597E-8 -7.40741E-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85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63 -7.40741E-7 L 2.06349E-6 -7.40741E-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251E-6 -7.40741E-7 L 0.05609 -7.40741E-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3519E-6 -7.40741E-7 L 0.13106 -7.40741E-7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9297E-6 -7.40741E-7 L 0.08342 -7.40741E-7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/>
      <p:bldP spid="45" grpId="0" animBg="1"/>
      <p:bldP spid="45" grpId="1" animBg="1"/>
      <p:bldP spid="46" grpId="0"/>
      <p:bldP spid="46" grpId="1"/>
      <p:bldP spid="54" grpId="0" animBg="1"/>
      <p:bldP spid="54" grpId="1" animBg="1"/>
      <p:bldP spid="55" grpId="0"/>
      <p:bldP spid="55" grpId="1"/>
      <p:bldP spid="56" grpId="0" animBg="1"/>
      <p:bldP spid="56" grpId="1" animBg="1"/>
      <p:bldP spid="57" grpId="0"/>
      <p:bldP spid="57" grpId="1"/>
      <p:bldP spid="73" grpId="0"/>
      <p:bldP spid="75" grpId="0"/>
      <p:bldP spid="106" grpId="0"/>
      <p:bldP spid="106" grpId="1"/>
      <p:bldP spid="107" grpId="0" animBg="1"/>
      <p:bldP spid="107" grpId="1" animBg="1"/>
      <p:bldP spid="109" grpId="0"/>
      <p:bldP spid="109" grpId="1"/>
      <p:bldP spid="110" grpId="0" animBg="1"/>
      <p:bldP spid="110" grpId="1" animBg="1"/>
      <p:bldP spid="112" grpId="0"/>
      <p:bldP spid="112" grpId="1"/>
      <p:bldP spid="113" grpId="0" animBg="1"/>
      <p:bldP spid="113" grpId="1" animBg="1"/>
      <p:bldP spid="98" grpId="0" animBg="1"/>
      <p:bldP spid="101" grpId="0" animBg="1"/>
      <p:bldP spid="10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Objekt 3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6028689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13"/>
          <p:cNvSpPr/>
          <p:nvPr/>
        </p:nvSpPr>
        <p:spPr bwMode="auto">
          <a:xfrm>
            <a:off x="627062" y="2319037"/>
            <a:ext cx="2768600" cy="1469903"/>
          </a:xfrm>
          <a:prstGeom prst="rect">
            <a:avLst/>
          </a:prstGeom>
          <a:solidFill>
            <a:srgbClr val="E1E1D7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800" b="1" dirty="0" err="1" smtClean="0">
              <a:solidFill>
                <a:schemeClr val="tx1"/>
              </a:solidFill>
            </a:endParaRPr>
          </a:p>
        </p:txBody>
      </p:sp>
      <p:sp>
        <p:nvSpPr>
          <p:cNvPr id="33" name="Rechteck 32"/>
          <p:cNvSpPr>
            <a:spLocks/>
          </p:cNvSpPr>
          <p:nvPr/>
        </p:nvSpPr>
        <p:spPr bwMode="auto">
          <a:xfrm>
            <a:off x="3382992" y="2319037"/>
            <a:ext cx="2768600" cy="1469903"/>
          </a:xfrm>
          <a:prstGeom prst="rect">
            <a:avLst/>
          </a:prstGeom>
          <a:solidFill>
            <a:srgbClr val="E1E1D7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800" b="1" dirty="0" err="1" smtClean="0">
              <a:solidFill>
                <a:schemeClr val="tx1"/>
              </a:solidFill>
            </a:endParaRPr>
          </a:p>
        </p:txBody>
      </p:sp>
      <p:sp>
        <p:nvSpPr>
          <p:cNvPr id="34" name="Rechteck 33"/>
          <p:cNvSpPr>
            <a:spLocks/>
          </p:cNvSpPr>
          <p:nvPr/>
        </p:nvSpPr>
        <p:spPr bwMode="auto">
          <a:xfrm>
            <a:off x="6151592" y="2319037"/>
            <a:ext cx="5564157" cy="1469903"/>
          </a:xfrm>
          <a:prstGeom prst="rect">
            <a:avLst/>
          </a:prstGeom>
          <a:solidFill>
            <a:srgbClr val="B9B9A5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800" b="1" dirty="0" err="1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Siemens Diagnostic Center –</a:t>
            </a:r>
            <a:br>
              <a:rPr lang="en-US" noProof="0" dirty="0" smtClean="0"/>
            </a:br>
            <a:r>
              <a:rPr lang="en-US" noProof="0" dirty="0" smtClean="0"/>
              <a:t>Diagnostic Intelligence – Model Based Diagnostics (MBD)</a:t>
            </a:r>
            <a:endParaRPr lang="en-US" noProof="0" dirty="0"/>
          </a:p>
        </p:txBody>
      </p:sp>
      <p:sp>
        <p:nvSpPr>
          <p:cNvPr id="18" name="Rechteck 17"/>
          <p:cNvSpPr/>
          <p:nvPr/>
        </p:nvSpPr>
        <p:spPr>
          <a:xfrm>
            <a:off x="627063" y="1412875"/>
            <a:ext cx="11088687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</a:pPr>
            <a:r>
              <a:rPr lang="en-US" sz="2400" b="1" dirty="0">
                <a:solidFill>
                  <a:schemeClr val="accent5"/>
                </a:solidFill>
              </a:rPr>
              <a:t>How does Siemens Wind MBD compare to diagnostics </a:t>
            </a:r>
            <a:br>
              <a:rPr lang="en-US" sz="2400" b="1" dirty="0">
                <a:solidFill>
                  <a:schemeClr val="accent5"/>
                </a:solidFill>
              </a:rPr>
            </a:br>
            <a:r>
              <a:rPr lang="en-US" sz="2400" b="1" dirty="0" smtClean="0">
                <a:solidFill>
                  <a:schemeClr val="accent5"/>
                </a:solidFill>
              </a:rPr>
              <a:t>in </a:t>
            </a:r>
            <a:r>
              <a:rPr lang="en-US" sz="2400" b="1" dirty="0">
                <a:solidFill>
                  <a:schemeClr val="accent5"/>
                </a:solidFill>
              </a:rPr>
              <a:t>other complex systems?</a:t>
            </a:r>
          </a:p>
        </p:txBody>
      </p:sp>
      <p:sp>
        <p:nvSpPr>
          <p:cNvPr id="19" name="TextBox 6"/>
          <p:cNvSpPr txBox="1"/>
          <p:nvPr/>
        </p:nvSpPr>
        <p:spPr>
          <a:xfrm>
            <a:off x="730919" y="4290179"/>
            <a:ext cx="266376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</a:rPr>
              <a:t>200 sensors </a:t>
            </a:r>
          </a:p>
          <a:p>
            <a:pPr marL="171450" indent="-17145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</a:rPr>
              <a:t>Hours of measuring</a:t>
            </a:r>
          </a:p>
          <a:p>
            <a:pPr marL="171450" indent="-17145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</a:rPr>
              <a:t>Remote data acquisition</a:t>
            </a:r>
          </a:p>
          <a:p>
            <a:pPr marL="171450" indent="-17145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</a:rPr>
              <a:t>10 experts standing by</a:t>
            </a:r>
          </a:p>
          <a:p>
            <a:pPr marL="171450" indent="-17145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</a:rPr>
              <a:t>Dynamic limits</a:t>
            </a:r>
          </a:p>
          <a:p>
            <a:pPr marL="171450" indent="-17145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tx1"/>
                </a:solidFill>
              </a:rPr>
              <a:t>Average lifetime = one race</a:t>
            </a:r>
          </a:p>
        </p:txBody>
      </p:sp>
      <p:sp>
        <p:nvSpPr>
          <p:cNvPr id="21" name="TextBox 11"/>
          <p:cNvSpPr txBox="1"/>
          <p:nvPr/>
        </p:nvSpPr>
        <p:spPr>
          <a:xfrm>
            <a:off x="3669698" y="3893228"/>
            <a:ext cx="1788951" cy="18742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a-DK" sz="1200" b="1" dirty="0" smtClean="0">
                <a:solidFill>
                  <a:schemeClr val="bg1"/>
                </a:solidFill>
              </a:rPr>
              <a:t>Person (Only when sick)</a:t>
            </a:r>
            <a:endParaRPr lang="en-US" sz="1200" b="1" dirty="0" err="1" smtClean="0">
              <a:solidFill>
                <a:schemeClr val="bg1"/>
              </a:solidFill>
            </a:endParaRPr>
          </a:p>
        </p:txBody>
      </p:sp>
      <p:sp>
        <p:nvSpPr>
          <p:cNvPr id="22" name="TextBox 12"/>
          <p:cNvSpPr txBox="1"/>
          <p:nvPr/>
        </p:nvSpPr>
        <p:spPr>
          <a:xfrm>
            <a:off x="3507640" y="4290179"/>
            <a:ext cx="266376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1-5 sensors </a:t>
            </a:r>
          </a:p>
          <a:p>
            <a:pPr marL="171450" indent="-17145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Single check and some </a:t>
            </a:r>
            <a:r>
              <a:rPr lang="da-DK" sz="1200" dirty="0" smtClean="0">
                <a:solidFill>
                  <a:schemeClr val="tx1"/>
                </a:solidFill>
              </a:rPr>
              <a:t>monitoring</a:t>
            </a:r>
            <a:endParaRPr lang="da-DK" sz="1200" dirty="0">
              <a:solidFill>
                <a:schemeClr val="tx1"/>
              </a:solidFill>
            </a:endParaRPr>
          </a:p>
          <a:p>
            <a:pPr marL="171450" indent="-17145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Entire Hospital standing by</a:t>
            </a:r>
          </a:p>
          <a:p>
            <a:pPr marL="171450" indent="-17145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Only fixed limits – what is normal heart-rate?</a:t>
            </a:r>
          </a:p>
          <a:p>
            <a:pPr marL="171450" indent="-17145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Average lifetime 78 years</a:t>
            </a:r>
            <a:endParaRPr lang="en-US" sz="1200" dirty="0" err="1">
              <a:solidFill>
                <a:schemeClr val="tx1"/>
              </a:solidFill>
            </a:endParaRPr>
          </a:p>
        </p:txBody>
      </p:sp>
      <p:pic>
        <p:nvPicPr>
          <p:cNvPr id="23" name="Picture 4" descr="C:\Users\peder09h\Pictures\patient_participation_800x600_600_400_80_c1_center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16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 bwMode="auto">
          <a:xfrm>
            <a:off x="3521803" y="2405402"/>
            <a:ext cx="2084740" cy="129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15"/>
          <p:cNvSpPr txBox="1"/>
          <p:nvPr/>
        </p:nvSpPr>
        <p:spPr>
          <a:xfrm>
            <a:off x="8570270" y="2884711"/>
            <a:ext cx="2935929" cy="33855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a-DK" sz="2000" b="1" dirty="0" smtClean="0">
                <a:solidFill>
                  <a:srgbClr val="3C464B"/>
                </a:solidFill>
              </a:rPr>
              <a:t>Siemens Wind Turbine</a:t>
            </a:r>
            <a:endParaRPr lang="en-US" sz="2000" b="1" dirty="0" err="1" smtClean="0">
              <a:solidFill>
                <a:srgbClr val="3C464B"/>
              </a:solidFill>
            </a:endParaRPr>
          </a:p>
        </p:txBody>
      </p:sp>
      <p:sp>
        <p:nvSpPr>
          <p:cNvPr id="26" name="TextBox 16"/>
          <p:cNvSpPr txBox="1"/>
          <p:nvPr/>
        </p:nvSpPr>
        <p:spPr>
          <a:xfrm>
            <a:off x="6256774" y="4290179"/>
            <a:ext cx="5472112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Total of 4,000,000 sensors; ~400 each</a:t>
            </a:r>
          </a:p>
          <a:p>
            <a:pPr marL="171450" indent="-17145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Total 60,000 years of measuring </a:t>
            </a:r>
            <a:r>
              <a:rPr lang="da-DK" sz="1200" dirty="0" smtClean="0">
                <a:solidFill>
                  <a:schemeClr val="tx1"/>
                </a:solidFill>
              </a:rPr>
              <a:t>(10,000 turbines </a:t>
            </a:r>
            <a:r>
              <a:rPr lang="da-DK" sz="1200" dirty="0">
                <a:solidFill>
                  <a:schemeClr val="tx1"/>
                </a:solidFill>
              </a:rPr>
              <a:t>x 6 year average)</a:t>
            </a:r>
          </a:p>
          <a:p>
            <a:pPr marL="171450" indent="-17145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Remote access to all systems</a:t>
            </a:r>
          </a:p>
          <a:p>
            <a:pPr marL="171450" indent="-17145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10,000 turbines covered the MBD systems</a:t>
            </a:r>
          </a:p>
          <a:p>
            <a:pPr marL="171450" indent="-17145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Dynamic limits in multiple dimensions</a:t>
            </a:r>
          </a:p>
          <a:p>
            <a:pPr marL="171450" indent="-17145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Average lifetime 25 years</a:t>
            </a:r>
          </a:p>
          <a:p>
            <a:pPr marL="171450" indent="-17145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21 trillion (21,000,000,000,000) stored values per week</a:t>
            </a:r>
          </a:p>
          <a:p>
            <a:pPr marL="171450" indent="-17145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a-DK" sz="1200" dirty="0" smtClean="0">
                <a:solidFill>
                  <a:schemeClr val="tx1"/>
                </a:solidFill>
              </a:rPr>
              <a:t>2-5,000 </a:t>
            </a:r>
            <a:r>
              <a:rPr lang="da-DK" sz="1200" dirty="0">
                <a:solidFill>
                  <a:schemeClr val="tx1"/>
                </a:solidFill>
              </a:rPr>
              <a:t>system alerts per week</a:t>
            </a:r>
          </a:p>
          <a:p>
            <a:pPr marL="171450" indent="-17145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80-120 diagnostic recommendations issued and executed per week</a:t>
            </a:r>
          </a:p>
          <a:p>
            <a:pPr marL="171450" indent="-171450"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da-DK" sz="1200" dirty="0">
                <a:solidFill>
                  <a:schemeClr val="tx1"/>
                </a:solidFill>
              </a:rPr>
              <a:t>Auto discovery of new turbines connected</a:t>
            </a:r>
            <a:endParaRPr lang="en-US" sz="1200" dirty="0" err="1">
              <a:solidFill>
                <a:schemeClr val="tx1"/>
              </a:solidFill>
            </a:endParaRPr>
          </a:p>
        </p:txBody>
      </p:sp>
      <p:sp>
        <p:nvSpPr>
          <p:cNvPr id="27" name="Rectangle 16"/>
          <p:cNvSpPr/>
          <p:nvPr/>
        </p:nvSpPr>
        <p:spPr bwMode="auto">
          <a:xfrm>
            <a:off x="627062" y="3788940"/>
            <a:ext cx="2768600" cy="396000"/>
          </a:xfrm>
          <a:prstGeom prst="rect">
            <a:avLst/>
          </a:prstGeom>
          <a:solidFill>
            <a:srgbClr val="004669"/>
          </a:solidFill>
          <a:ln>
            <a:noFill/>
          </a:ln>
          <a:effectLst/>
          <a:extLst/>
        </p:spPr>
        <p:txBody>
          <a:bodyPr wrap="square" lIns="108000" tIns="72000" rIns="108000" bIns="72000" numCol="1" spcCol="72000" rtlCol="0" anchor="ctr">
            <a:noAutofit/>
          </a:bodyPr>
          <a:lstStyle/>
          <a:p>
            <a:pPr>
              <a:spcBef>
                <a:spcPct val="0"/>
              </a:spcBef>
              <a:buFont typeface="Wingdings" charset="0"/>
              <a:buNone/>
            </a:pPr>
            <a:r>
              <a:rPr lang="en-US" sz="1600" b="1" dirty="0">
                <a:solidFill>
                  <a:schemeClr val="bg1"/>
                </a:solidFill>
              </a:rPr>
              <a:t>Formula 1 car</a:t>
            </a:r>
          </a:p>
        </p:txBody>
      </p:sp>
      <p:sp>
        <p:nvSpPr>
          <p:cNvPr id="28" name="Rectangle 22"/>
          <p:cNvSpPr/>
          <p:nvPr/>
        </p:nvSpPr>
        <p:spPr bwMode="auto">
          <a:xfrm>
            <a:off x="3382992" y="3788940"/>
            <a:ext cx="2768600" cy="396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wrap="square" lIns="108000" tIns="72000" rIns="108000" bIns="72000" numCol="1" spcCol="72000" rtlCol="0" anchor="ctr">
            <a:noAutofit/>
          </a:bodyPr>
          <a:lstStyle/>
          <a:p>
            <a:pPr>
              <a:spcBef>
                <a:spcPct val="0"/>
              </a:spcBef>
              <a:buFont typeface="Wingdings" charset="0"/>
              <a:buNone/>
            </a:pPr>
            <a:r>
              <a:rPr lang="en-US" sz="1600" b="1" dirty="0">
                <a:solidFill>
                  <a:schemeClr val="bg1"/>
                </a:solidFill>
              </a:rPr>
              <a:t>Person (Only when sick)</a:t>
            </a:r>
          </a:p>
        </p:txBody>
      </p:sp>
      <p:sp>
        <p:nvSpPr>
          <p:cNvPr id="29" name="Rectangle 38"/>
          <p:cNvSpPr/>
          <p:nvPr/>
        </p:nvSpPr>
        <p:spPr bwMode="auto">
          <a:xfrm>
            <a:off x="6151592" y="3788940"/>
            <a:ext cx="5564157" cy="396000"/>
          </a:xfrm>
          <a:prstGeom prst="rect">
            <a:avLst/>
          </a:prstGeom>
          <a:solidFill>
            <a:srgbClr val="2387AA"/>
          </a:solidFill>
          <a:ln>
            <a:noFill/>
          </a:ln>
          <a:effectLst/>
          <a:extLst/>
        </p:spPr>
        <p:txBody>
          <a:bodyPr wrap="square" lIns="108000" tIns="72000" rIns="108000" bIns="72000" numCol="1" spcCol="72000" rtlCol="0" anchor="ctr">
            <a:noAutofit/>
          </a:bodyPr>
          <a:lstStyle/>
          <a:p>
            <a:pPr>
              <a:spcBef>
                <a:spcPct val="0"/>
              </a:spcBef>
              <a:buFont typeface="Wingdings" charset="0"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Case handling</a:t>
            </a:r>
          </a:p>
        </p:txBody>
      </p:sp>
      <p:pic>
        <p:nvPicPr>
          <p:cNvPr id="38" name="Picture 3" descr="C:\Users\peder09h\Pictures\2008_mclaren_f1_car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" y="2405402"/>
            <a:ext cx="2084741" cy="129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peder09h\Desktop\CA303722-A5DA-7D0A-E9338CADA4AE8DC1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14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 bwMode="auto">
          <a:xfrm>
            <a:off x="6256774" y="2405401"/>
            <a:ext cx="2084742" cy="129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21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21" grpId="0"/>
      <p:bldP spid="22" grpId="0"/>
      <p:bldP spid="25" grpId="0"/>
      <p:bldP spid="26" grpId="0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71151105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618" name="cdtRectangle 2 Id1116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Siemens Diagnostic </a:t>
            </a:r>
            <a:r>
              <a:rPr lang="en-US" dirty="0" smtClean="0"/>
              <a:t>Center</a:t>
            </a:r>
            <a:r>
              <a:rPr lang="en-US" noProof="0" dirty="0" smtClean="0"/>
              <a:t> –</a:t>
            </a:r>
            <a:br>
              <a:rPr lang="en-US" noProof="0" dirty="0" smtClean="0"/>
            </a:br>
            <a:r>
              <a:rPr lang="en-US" noProof="0" dirty="0" smtClean="0"/>
              <a:t>Diagnostic Intelligence – Model Based Diagnostics (MBD)</a:t>
            </a:r>
          </a:p>
        </p:txBody>
      </p:sp>
      <p:sp>
        <p:nvSpPr>
          <p:cNvPr id="15" name="Rechteck 14"/>
          <p:cNvSpPr/>
          <p:nvPr/>
        </p:nvSpPr>
        <p:spPr>
          <a:xfrm>
            <a:off x="6603232" y="1503139"/>
            <a:ext cx="511251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000" b="1" dirty="0">
                <a:solidFill>
                  <a:srgbClr val="3C464B"/>
                </a:solidFill>
              </a:rPr>
              <a:t>What does a diagnostic </a:t>
            </a:r>
            <a:r>
              <a:rPr lang="en-US" sz="2000" b="1" dirty="0" smtClean="0">
                <a:solidFill>
                  <a:srgbClr val="3C464B"/>
                </a:solidFill>
              </a:rPr>
              <a:t>model </a:t>
            </a:r>
            <a:r>
              <a:rPr lang="en-US" sz="2000" b="1" dirty="0">
                <a:solidFill>
                  <a:srgbClr val="3C464B"/>
                </a:solidFill>
              </a:rPr>
              <a:t>look </a:t>
            </a:r>
            <a:r>
              <a:rPr lang="en-US" sz="2000" b="1" dirty="0" smtClean="0">
                <a:solidFill>
                  <a:srgbClr val="3C464B"/>
                </a:solidFill>
              </a:rPr>
              <a:t>like?</a:t>
            </a:r>
            <a:endParaRPr lang="en-US" sz="2000" b="1" dirty="0">
              <a:solidFill>
                <a:srgbClr val="3C464B"/>
              </a:solidFill>
            </a:endParaRPr>
          </a:p>
        </p:txBody>
      </p:sp>
      <p:pic>
        <p:nvPicPr>
          <p:cNvPr id="16" name="Picture 3" descr="C:\Users\peder09h\Pictures\binary-look-thru-loupe-magnifier-7323720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934" y="1884978"/>
            <a:ext cx="1845541" cy="123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peder09h\Pictures\Document - WordPad_2014-04-29_12-06-4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459" y="4645026"/>
            <a:ext cx="1225016" cy="123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peder09h\Desktop\Curiosity_02_1500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25000"/>
                    </a14:imgEffect>
                    <a14:imgEffect>
                      <a14:saturation sat="0"/>
                    </a14:imgEffect>
                    <a14:imgEffect>
                      <a14:brightnessContrast bright="29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7" y="3265001"/>
            <a:ext cx="1904998" cy="123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chtungspfeil 2"/>
          <p:cNvSpPr/>
          <p:nvPr/>
        </p:nvSpPr>
        <p:spPr bwMode="auto">
          <a:xfrm>
            <a:off x="2455863" y="1412875"/>
            <a:ext cx="2601912" cy="4464050"/>
          </a:xfrm>
          <a:prstGeom prst="homePlate">
            <a:avLst>
              <a:gd name="adj" fmla="val 29778"/>
            </a:avLst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21" name="TextBox 8"/>
          <p:cNvSpPr txBox="1"/>
          <p:nvPr/>
        </p:nvSpPr>
        <p:spPr>
          <a:xfrm>
            <a:off x="6603231" y="1884978"/>
            <a:ext cx="5112518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b="1" dirty="0" smtClean="0">
                <a:solidFill>
                  <a:schemeClr val="accent5"/>
                </a:solidFill>
              </a:rPr>
              <a:t>Not</a:t>
            </a:r>
            <a:r>
              <a:rPr lang="en-US" sz="2000" dirty="0" smtClean="0">
                <a:solidFill>
                  <a:schemeClr val="accent5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/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just a simple magnifying glass that allows BIG DATA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to provide the answer by itself</a:t>
            </a:r>
          </a:p>
        </p:txBody>
      </p:sp>
      <p:sp>
        <p:nvSpPr>
          <p:cNvPr id="22" name="TextBox 9"/>
          <p:cNvSpPr txBox="1"/>
          <p:nvPr/>
        </p:nvSpPr>
        <p:spPr>
          <a:xfrm>
            <a:off x="6603231" y="3265001"/>
            <a:ext cx="5112518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b="1" dirty="0" smtClean="0">
                <a:solidFill>
                  <a:schemeClr val="accent5"/>
                </a:solidFill>
              </a:rPr>
              <a:t>More </a:t>
            </a:r>
            <a:r>
              <a:rPr lang="en-US" sz="1400" dirty="0" smtClean="0">
                <a:solidFill>
                  <a:schemeClr val="tx1"/>
                </a:solidFill>
              </a:rPr>
              <a:t/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like the Mars rover, with dedicated sensors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designed from expert knowledge, knowing what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to look for and how</a:t>
            </a:r>
          </a:p>
        </p:txBody>
      </p:sp>
      <p:sp>
        <p:nvSpPr>
          <p:cNvPr id="23" name="TextBox 12"/>
          <p:cNvSpPr txBox="1"/>
          <p:nvPr/>
        </p:nvSpPr>
        <p:spPr>
          <a:xfrm>
            <a:off x="6603231" y="4645026"/>
            <a:ext cx="5112518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b="1" dirty="0" smtClean="0">
                <a:solidFill>
                  <a:schemeClr val="accent5"/>
                </a:solidFill>
              </a:rPr>
              <a:t>Actually </a:t>
            </a:r>
            <a:r>
              <a:rPr lang="en-US" sz="1400" dirty="0" smtClean="0">
                <a:solidFill>
                  <a:schemeClr val="tx1"/>
                </a:solidFill>
              </a:rPr>
              <a:t/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hundreds of lines of code in high performance computers, constantly evaluating new data as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they arrive</a:t>
            </a:r>
          </a:p>
        </p:txBody>
      </p:sp>
      <p:cxnSp>
        <p:nvCxnSpPr>
          <p:cNvPr id="19" name="Gerade Verbindung 18"/>
          <p:cNvCxnSpPr/>
          <p:nvPr/>
        </p:nvCxnSpPr>
        <p:spPr bwMode="auto">
          <a:xfrm>
            <a:off x="6603230" y="3190939"/>
            <a:ext cx="5112518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Gerade Verbindung 25"/>
          <p:cNvCxnSpPr/>
          <p:nvPr/>
        </p:nvCxnSpPr>
        <p:spPr bwMode="auto">
          <a:xfrm>
            <a:off x="6603230" y="4570962"/>
            <a:ext cx="5112518" cy="0"/>
          </a:xfrm>
          <a:prstGeom prst="line">
            <a:avLst/>
          </a:prstGeom>
          <a:solidFill>
            <a:schemeClr val="tx2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Rechteck 26"/>
          <p:cNvSpPr/>
          <p:nvPr/>
        </p:nvSpPr>
        <p:spPr>
          <a:xfrm>
            <a:off x="627063" y="1412875"/>
            <a:ext cx="370344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b="1" dirty="0" smtClean="0">
                <a:solidFill>
                  <a:schemeClr val="accent5"/>
                </a:solidFill>
              </a:rPr>
              <a:t>Inside the model</a:t>
            </a:r>
            <a:endParaRPr lang="en-US" sz="2800" b="1" dirty="0">
              <a:solidFill>
                <a:schemeClr val="accent5"/>
              </a:solidFill>
            </a:endParaRPr>
          </a:p>
        </p:txBody>
      </p:sp>
      <p:graphicFrame>
        <p:nvGraphicFramePr>
          <p:cNvPr id="28" name="cdtObject 4 Id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9799427"/>
              </p:ext>
            </p:extLst>
          </p:nvPr>
        </p:nvGraphicFramePr>
        <p:xfrm>
          <a:off x="512763" y="1843762"/>
          <a:ext cx="3820245" cy="4033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pSp>
        <p:nvGrpSpPr>
          <p:cNvPr id="29" name="Gruppieren 28"/>
          <p:cNvGrpSpPr/>
          <p:nvPr/>
        </p:nvGrpSpPr>
        <p:grpSpPr>
          <a:xfrm>
            <a:off x="627063" y="6003697"/>
            <a:ext cx="1465734" cy="156133"/>
            <a:chOff x="627063" y="6003697"/>
            <a:chExt cx="1465734" cy="156133"/>
          </a:xfrm>
        </p:grpSpPr>
        <p:sp>
          <p:nvSpPr>
            <p:cNvPr id="30" name="Rechteck 29"/>
            <p:cNvSpPr/>
            <p:nvPr/>
          </p:nvSpPr>
          <p:spPr bwMode="auto">
            <a:xfrm>
              <a:off x="627063" y="6009763"/>
              <a:ext cx="144000" cy="144000"/>
            </a:xfrm>
            <a:prstGeom prst="rect">
              <a:avLst/>
            </a:prstGeom>
            <a:solidFill>
              <a:srgbClr val="004669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spcBef>
                  <a:spcPct val="0"/>
                </a:spcBef>
                <a:buFont typeface="Wingdings" charset="0"/>
                <a:buNone/>
              </a:pPr>
              <a:endParaRPr lang="en-US" sz="18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847263" y="6003697"/>
              <a:ext cx="1245534" cy="1561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000" dirty="0" smtClean="0">
                  <a:solidFill>
                    <a:schemeClr val="tx1"/>
                  </a:solidFill>
                </a:rPr>
                <a:t>Autonomous Learning</a:t>
              </a:r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2217738" y="6003697"/>
            <a:ext cx="1297418" cy="153888"/>
            <a:chOff x="627063" y="6003697"/>
            <a:chExt cx="1297418" cy="153888"/>
          </a:xfrm>
        </p:grpSpPr>
        <p:sp>
          <p:nvSpPr>
            <p:cNvPr id="36" name="Rechteck 35"/>
            <p:cNvSpPr/>
            <p:nvPr/>
          </p:nvSpPr>
          <p:spPr bwMode="auto">
            <a:xfrm>
              <a:off x="627063" y="6009763"/>
              <a:ext cx="144000" cy="144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spcBef>
                  <a:spcPct val="0"/>
                </a:spcBef>
                <a:buFont typeface="Wingdings" charset="0"/>
                <a:buNone/>
              </a:pPr>
              <a:endParaRPr lang="en-US" sz="18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847263" y="6003697"/>
              <a:ext cx="1077218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000" dirty="0" smtClean="0">
                  <a:solidFill>
                    <a:schemeClr val="tx1"/>
                  </a:solidFill>
                </a:rPr>
                <a:t>Math and Analytics</a:t>
              </a:r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3553619" y="6003697"/>
            <a:ext cx="2174261" cy="153888"/>
            <a:chOff x="627063" y="6003697"/>
            <a:chExt cx="2174261" cy="153888"/>
          </a:xfrm>
        </p:grpSpPr>
        <p:sp>
          <p:nvSpPr>
            <p:cNvPr id="40" name="Rechteck 39"/>
            <p:cNvSpPr/>
            <p:nvPr/>
          </p:nvSpPr>
          <p:spPr bwMode="auto">
            <a:xfrm>
              <a:off x="627063" y="6009763"/>
              <a:ext cx="144000" cy="144000"/>
            </a:xfrm>
            <a:prstGeom prst="rect">
              <a:avLst/>
            </a:prstGeom>
            <a:solidFill>
              <a:srgbClr val="2387AA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spcBef>
                  <a:spcPct val="0"/>
                </a:spcBef>
                <a:buFont typeface="Wingdings" charset="0"/>
                <a:buNone/>
              </a:pPr>
              <a:endParaRPr lang="en-US" sz="18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847263" y="6003697"/>
              <a:ext cx="1954061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US" sz="1000" dirty="0" smtClean="0">
                  <a:solidFill>
                    <a:schemeClr val="tx1"/>
                  </a:solidFill>
                </a:rPr>
                <a:t>Expert Knowledge and Experience</a:t>
              </a:r>
            </a:p>
          </p:txBody>
        </p:sp>
      </p:grpSp>
      <p:sp>
        <p:nvSpPr>
          <p:cNvPr id="14" name="Eingekerbter Richtungspfeil 13"/>
          <p:cNvSpPr/>
          <p:nvPr/>
        </p:nvSpPr>
        <p:spPr bwMode="auto">
          <a:xfrm>
            <a:off x="4257675" y="1412876"/>
            <a:ext cx="933450" cy="4464050"/>
          </a:xfrm>
          <a:prstGeom prst="chevron">
            <a:avLst>
              <a:gd name="adj" fmla="val 83005"/>
            </a:avLst>
          </a:prstGeom>
          <a:solidFill>
            <a:schemeClr val="accent5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863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741" y="1905080"/>
            <a:ext cx="1800341" cy="104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45718824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think-cell Folie" r:id="rId7" imgW="270" imgH="270" progId="TCLayout.ActiveDocument.1">
                  <p:embed/>
                </p:oleObj>
              </mc:Choice>
              <mc:Fallback>
                <p:oleObj name="think-cell Foli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740" y="5303068"/>
            <a:ext cx="2195848" cy="854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18" name="cdtRectangle 2 Id1116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Siemens Diagnostic Center –</a:t>
            </a:r>
            <a:br>
              <a:rPr lang="en-US" noProof="0" dirty="0" smtClean="0"/>
            </a:br>
            <a:r>
              <a:rPr lang="en-US" noProof="0" dirty="0" smtClean="0"/>
              <a:t>Diagnostic Intelligence – Model Based Diagnostics (MBD)</a:t>
            </a:r>
          </a:p>
        </p:txBody>
      </p:sp>
      <p:sp>
        <p:nvSpPr>
          <p:cNvPr id="38" name="Eingekerbter Richtungspfeil 37"/>
          <p:cNvSpPr/>
          <p:nvPr/>
        </p:nvSpPr>
        <p:spPr bwMode="auto">
          <a:xfrm>
            <a:off x="3099602" y="1412875"/>
            <a:ext cx="601707" cy="2178487"/>
          </a:xfrm>
          <a:prstGeom prst="chevron">
            <a:avLst>
              <a:gd name="adj" fmla="val 69979"/>
            </a:avLst>
          </a:prstGeom>
          <a:solidFill>
            <a:srgbClr val="D7D7CD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41" name="Eingekerbter Richtungspfeil 40"/>
          <p:cNvSpPr/>
          <p:nvPr/>
        </p:nvSpPr>
        <p:spPr bwMode="auto">
          <a:xfrm>
            <a:off x="5912185" y="1412875"/>
            <a:ext cx="601707" cy="2178487"/>
          </a:xfrm>
          <a:prstGeom prst="chevron">
            <a:avLst>
              <a:gd name="adj" fmla="val 69979"/>
            </a:avLst>
          </a:prstGeom>
          <a:solidFill>
            <a:srgbClr val="D7D7CD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42" name="Eingekerbter Richtungspfeil 41"/>
          <p:cNvSpPr/>
          <p:nvPr/>
        </p:nvSpPr>
        <p:spPr bwMode="auto">
          <a:xfrm>
            <a:off x="8724769" y="1412875"/>
            <a:ext cx="601707" cy="2178487"/>
          </a:xfrm>
          <a:prstGeom prst="chevron">
            <a:avLst>
              <a:gd name="adj" fmla="val 69979"/>
            </a:avLst>
          </a:prstGeom>
          <a:solidFill>
            <a:srgbClr val="D7D7CD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27064" y="1412875"/>
            <a:ext cx="2246766" cy="18004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buFont typeface="Wingdings" charset="0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Generic performance monitoring system</a:t>
            </a:r>
          </a:p>
          <a:p>
            <a:pPr marL="171450" indent="-171450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The turbines are monitored from the </a:t>
            </a:r>
            <a:r>
              <a:rPr lang="en-US" sz="1400" b="1" dirty="0" smtClean="0">
                <a:solidFill>
                  <a:schemeClr val="accent5"/>
                </a:solidFill>
              </a:rPr>
              <a:t>outside</a:t>
            </a:r>
          </a:p>
          <a:p>
            <a:pPr marL="171450" indent="-171450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Deviations typically displayed on dash-</a:t>
            </a:r>
            <a:br>
              <a:rPr lang="en-US" sz="1400" dirty="0" smtClean="0">
                <a:solidFill>
                  <a:schemeClr val="tx1"/>
                </a:solidFill>
              </a:rPr>
            </a:br>
            <a:r>
              <a:rPr lang="en-US" sz="1400" dirty="0" smtClean="0">
                <a:solidFill>
                  <a:schemeClr val="tx1"/>
                </a:solidFill>
              </a:rPr>
              <a:t>board solutions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3" name="Eingekerbter Richtungspfeil 42"/>
          <p:cNvSpPr/>
          <p:nvPr/>
        </p:nvSpPr>
        <p:spPr bwMode="auto">
          <a:xfrm>
            <a:off x="3099602" y="3987363"/>
            <a:ext cx="601707" cy="2178487"/>
          </a:xfrm>
          <a:prstGeom prst="chevron">
            <a:avLst>
              <a:gd name="adj" fmla="val 69979"/>
            </a:avLst>
          </a:prstGeom>
          <a:solidFill>
            <a:srgbClr val="D7D7CD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44" name="Eingekerbter Richtungspfeil 43"/>
          <p:cNvSpPr/>
          <p:nvPr/>
        </p:nvSpPr>
        <p:spPr bwMode="auto">
          <a:xfrm>
            <a:off x="5912185" y="3987363"/>
            <a:ext cx="601707" cy="2178487"/>
          </a:xfrm>
          <a:prstGeom prst="chevron">
            <a:avLst>
              <a:gd name="adj" fmla="val 69979"/>
            </a:avLst>
          </a:prstGeom>
          <a:solidFill>
            <a:srgbClr val="D7D7CD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45" name="Eingekerbter Richtungspfeil 44"/>
          <p:cNvSpPr/>
          <p:nvPr/>
        </p:nvSpPr>
        <p:spPr bwMode="auto">
          <a:xfrm>
            <a:off x="8724769" y="3987363"/>
            <a:ext cx="601707" cy="2178487"/>
          </a:xfrm>
          <a:prstGeom prst="chevron">
            <a:avLst>
              <a:gd name="adj" fmla="val 69979"/>
            </a:avLst>
          </a:prstGeom>
          <a:solidFill>
            <a:srgbClr val="D7D7CD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46" name="Rechteck 45"/>
          <p:cNvSpPr/>
          <p:nvPr/>
        </p:nvSpPr>
        <p:spPr>
          <a:xfrm>
            <a:off x="3766741" y="1412875"/>
            <a:ext cx="2123933" cy="4693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buFont typeface="Wingdings" charset="0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The </a:t>
            </a:r>
            <a:r>
              <a:rPr lang="en-US" sz="1400" b="1" dirty="0" err="1" smtClean="0">
                <a:solidFill>
                  <a:schemeClr val="tx1"/>
                </a:solidFill>
              </a:rPr>
              <a:t>powercurve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marL="171450" indent="-171450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accent5"/>
                </a:solidFill>
              </a:rPr>
              <a:t>One</a:t>
            </a:r>
            <a:r>
              <a:rPr lang="en-US" sz="1400" dirty="0" smtClean="0">
                <a:solidFill>
                  <a:schemeClr val="tx1"/>
                </a:solidFill>
              </a:rPr>
              <a:t> model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7" name="Rechteck 46"/>
          <p:cNvSpPr/>
          <p:nvPr/>
        </p:nvSpPr>
        <p:spPr>
          <a:xfrm>
            <a:off x="9383199" y="1412875"/>
            <a:ext cx="2123933" cy="13311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buFont typeface="Wingdings" charset="0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Manual escalation</a:t>
            </a:r>
          </a:p>
          <a:p>
            <a:pPr marL="171450" indent="-171450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Action plan needs to be created manually based on the outcome of manually and individual case analysis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8" name="Rechteck 47"/>
          <p:cNvSpPr/>
          <p:nvPr/>
        </p:nvSpPr>
        <p:spPr>
          <a:xfrm>
            <a:off x="6574970" y="1412875"/>
            <a:ext cx="2123933" cy="16235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buFont typeface="Wingdings" charset="0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Performed causation analysis</a:t>
            </a:r>
          </a:p>
          <a:p>
            <a:pPr marL="171450" indent="-171450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Investigate the cause of </a:t>
            </a:r>
            <a:r>
              <a:rPr lang="en-US" sz="1400" dirty="0" err="1" smtClean="0">
                <a:solidFill>
                  <a:schemeClr val="tx1"/>
                </a:solidFill>
              </a:rPr>
              <a:t>degrations</a:t>
            </a:r>
            <a:r>
              <a:rPr lang="en-US" sz="1400" dirty="0" smtClean="0">
                <a:solidFill>
                  <a:schemeClr val="tx1"/>
                </a:solidFill>
              </a:rPr>
              <a:t> case by case</a:t>
            </a:r>
          </a:p>
          <a:p>
            <a:pPr marL="171450" indent="-171450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Needs additional data from the turbine</a:t>
            </a:r>
          </a:p>
          <a:p>
            <a:pPr marL="171450" indent="-171450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Needs expert evaluation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9" name="Rechteck 48"/>
          <p:cNvSpPr/>
          <p:nvPr/>
        </p:nvSpPr>
        <p:spPr>
          <a:xfrm>
            <a:off x="627064" y="4095115"/>
            <a:ext cx="2246766" cy="20159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buFont typeface="Wingdings" charset="0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Siemens Model Based Diagnostic</a:t>
            </a:r>
          </a:p>
          <a:p>
            <a:pPr marL="171450" indent="-171450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Intelligent models systematically evaluate systems inside the turbines.</a:t>
            </a:r>
          </a:p>
          <a:p>
            <a:pPr marL="171450" indent="-171450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Deviations are detected and evaluated automatically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0" name="Rechteck 49"/>
          <p:cNvSpPr/>
          <p:nvPr/>
        </p:nvSpPr>
        <p:spPr>
          <a:xfrm>
            <a:off x="3766741" y="4095115"/>
            <a:ext cx="2123933" cy="1154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buFont typeface="Wingdings" charset="0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Model Based Diagnostics</a:t>
            </a:r>
          </a:p>
          <a:p>
            <a:pPr marL="171450" indent="-171450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accent5"/>
                </a:solidFill>
              </a:rPr>
              <a:t>523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individual models</a:t>
            </a:r>
          </a:p>
          <a:p>
            <a:pPr marL="171450" indent="-171450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accent5"/>
                </a:solidFill>
              </a:rPr>
              <a:t>1,432,448</a:t>
            </a:r>
            <a:r>
              <a:rPr lang="en-US" sz="1400" dirty="0" smtClean="0">
                <a:solidFill>
                  <a:schemeClr val="tx1"/>
                </a:solidFill>
              </a:rPr>
              <a:t> analysis weekly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1" name="Rechteck 50"/>
          <p:cNvSpPr/>
          <p:nvPr/>
        </p:nvSpPr>
        <p:spPr>
          <a:xfrm>
            <a:off x="9383199" y="4095115"/>
            <a:ext cx="2123933" cy="17620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buFont typeface="Wingdings" charset="0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Automated </a:t>
            </a:r>
            <a:r>
              <a:rPr lang="en-US" sz="1400" b="1" dirty="0">
                <a:solidFill>
                  <a:schemeClr val="tx1"/>
                </a:solidFill>
              </a:rPr>
              <a:t>escalation</a:t>
            </a:r>
          </a:p>
          <a:p>
            <a:pPr marL="171450" indent="-171450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Precise technical advice can be issued automatically to the </a:t>
            </a:r>
            <a:r>
              <a:rPr lang="en-US" sz="1400" dirty="0" smtClean="0">
                <a:solidFill>
                  <a:schemeClr val="tx1"/>
                </a:solidFill>
              </a:rPr>
              <a:t>escalation </a:t>
            </a:r>
            <a:r>
              <a:rPr lang="en-US" sz="1400" dirty="0">
                <a:solidFill>
                  <a:schemeClr val="tx1"/>
                </a:solidFill>
              </a:rPr>
              <a:t>systems, and </a:t>
            </a:r>
            <a:r>
              <a:rPr lang="en-US" sz="1400" dirty="0" smtClean="0">
                <a:solidFill>
                  <a:schemeClr val="tx1"/>
                </a:solidFill>
              </a:rPr>
              <a:t>assigned </a:t>
            </a:r>
            <a:r>
              <a:rPr lang="en-US" sz="1400" dirty="0">
                <a:solidFill>
                  <a:schemeClr val="tx1"/>
                </a:solidFill>
              </a:rPr>
              <a:t>to a service planner for </a:t>
            </a:r>
            <a:r>
              <a:rPr lang="en-US" sz="1400" dirty="0" smtClean="0">
                <a:solidFill>
                  <a:schemeClr val="tx1"/>
                </a:solidFill>
              </a:rPr>
              <a:t>immediate </a:t>
            </a:r>
            <a:r>
              <a:rPr lang="en-US" sz="1400" dirty="0">
                <a:solidFill>
                  <a:schemeClr val="tx1"/>
                </a:solidFill>
              </a:rPr>
              <a:t>remediation</a:t>
            </a:r>
          </a:p>
        </p:txBody>
      </p:sp>
      <p:sp>
        <p:nvSpPr>
          <p:cNvPr id="52" name="Rechteck 51"/>
          <p:cNvSpPr/>
          <p:nvPr/>
        </p:nvSpPr>
        <p:spPr>
          <a:xfrm>
            <a:off x="6574970" y="4095115"/>
            <a:ext cx="2123933" cy="1838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buFont typeface="Wingdings" charset="0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Technical advice</a:t>
            </a:r>
          </a:p>
          <a:p>
            <a:pPr marL="171450" indent="-171450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The model reveals the cause of deviation</a:t>
            </a:r>
          </a:p>
          <a:p>
            <a:pPr marL="171450" indent="-171450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Expert knowledge is integrated into the model</a:t>
            </a:r>
          </a:p>
          <a:p>
            <a:pPr marL="171450" indent="-171450">
              <a:spcBef>
                <a:spcPts val="3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All relevant data channels are considered by the model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3" name="Rectangle 1"/>
          <p:cNvSpPr/>
          <p:nvPr/>
        </p:nvSpPr>
        <p:spPr bwMode="auto">
          <a:xfrm>
            <a:off x="595367" y="3994357"/>
            <a:ext cx="11088687" cy="217149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24" name="Rectangle 16"/>
          <p:cNvSpPr/>
          <p:nvPr/>
        </p:nvSpPr>
        <p:spPr bwMode="auto">
          <a:xfrm>
            <a:off x="627180" y="3591362"/>
            <a:ext cx="2664000" cy="396000"/>
          </a:xfrm>
          <a:prstGeom prst="rect">
            <a:avLst/>
          </a:prstGeom>
          <a:solidFill>
            <a:srgbClr val="004669"/>
          </a:solidFill>
          <a:ln>
            <a:noFill/>
          </a:ln>
          <a:effectLst/>
          <a:extLst/>
        </p:spPr>
        <p:txBody>
          <a:bodyPr wrap="square" lIns="108000" tIns="72000" rIns="108000" bIns="72000" numCol="1" spcCol="7200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Implemented tool</a:t>
            </a:r>
          </a:p>
        </p:txBody>
      </p:sp>
      <p:sp>
        <p:nvSpPr>
          <p:cNvPr id="25" name="Rectangle 22"/>
          <p:cNvSpPr/>
          <p:nvPr/>
        </p:nvSpPr>
        <p:spPr bwMode="auto">
          <a:xfrm>
            <a:off x="3435409" y="3591362"/>
            <a:ext cx="2664000" cy="396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  <a:extLst/>
        </p:spPr>
        <p:txBody>
          <a:bodyPr wrap="square" lIns="108000" tIns="72000" rIns="108000" bIns="72000" numCol="1" spcCol="7200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Analytic approach</a:t>
            </a:r>
          </a:p>
        </p:txBody>
      </p:sp>
      <p:sp>
        <p:nvSpPr>
          <p:cNvPr id="34" name="Rectangle 38"/>
          <p:cNvSpPr/>
          <p:nvPr/>
        </p:nvSpPr>
        <p:spPr bwMode="auto">
          <a:xfrm>
            <a:off x="6243638" y="3591362"/>
            <a:ext cx="2664000" cy="396000"/>
          </a:xfrm>
          <a:prstGeom prst="rect">
            <a:avLst/>
          </a:prstGeom>
          <a:solidFill>
            <a:srgbClr val="2387AA"/>
          </a:solidFill>
          <a:ln>
            <a:noFill/>
          </a:ln>
          <a:effectLst/>
          <a:extLst/>
        </p:spPr>
        <p:txBody>
          <a:bodyPr wrap="square" lIns="108000" tIns="72000" rIns="108000" bIns="72000" numCol="1" spcCol="7200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Case handling</a:t>
            </a:r>
          </a:p>
        </p:txBody>
      </p:sp>
      <p:sp>
        <p:nvSpPr>
          <p:cNvPr id="36" name="Rectangle 39"/>
          <p:cNvSpPr/>
          <p:nvPr/>
        </p:nvSpPr>
        <p:spPr bwMode="auto">
          <a:xfrm>
            <a:off x="9051750" y="3591362"/>
            <a:ext cx="2664000" cy="396000"/>
          </a:xfrm>
          <a:prstGeom prst="rect">
            <a:avLst/>
          </a:prstGeom>
          <a:solidFill>
            <a:srgbClr val="41AAC8"/>
          </a:solidFill>
          <a:ln>
            <a:noFill/>
          </a:ln>
          <a:effectLst/>
          <a:extLst/>
        </p:spPr>
        <p:txBody>
          <a:bodyPr wrap="square" lIns="108000" tIns="72000" rIns="108000" bIns="72000" numCol="1" spcCol="7200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Remediation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13965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-0.00046 L 4.13219E-6 -0.377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9401558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/>
          <p:cNvSpPr/>
          <p:nvPr/>
        </p:nvSpPr>
        <p:spPr bwMode="auto">
          <a:xfrm>
            <a:off x="0" y="5589240"/>
            <a:ext cx="12195175" cy="576610"/>
          </a:xfrm>
          <a:prstGeom prst="rect">
            <a:avLst/>
          </a:prstGeom>
          <a:solidFill>
            <a:srgbClr val="D7D7CD"/>
          </a:solidFill>
          <a:ln>
            <a:noFill/>
          </a:ln>
          <a:effectLst/>
          <a:extLst/>
        </p:spPr>
        <p:txBody>
          <a:bodyPr wrap="square" lIns="108000" tIns="54000" rIns="108000" bIns="54000" numCol="1" spcCol="72000" rtlCol="0" anchor="ctr">
            <a:noAutofit/>
          </a:bodyPr>
          <a:lstStyle/>
          <a:p>
            <a:pPr algn="ctr">
              <a:spcBef>
                <a:spcPct val="0"/>
              </a:spcBef>
              <a:buFont typeface="Wingdings" charset="0"/>
              <a:buNone/>
            </a:pPr>
            <a:endParaRPr 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111618" name="cdtRectangle 2 Id1116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Siemens Diagnostic Center –</a:t>
            </a:r>
            <a:br>
              <a:rPr lang="en-US" noProof="0" dirty="0" smtClean="0"/>
            </a:br>
            <a:r>
              <a:rPr lang="en-US" noProof="0" dirty="0" smtClean="0"/>
              <a:t>Diagnostic Intelligence – Model Based Diagnostics (MBD)</a:t>
            </a:r>
          </a:p>
        </p:txBody>
      </p:sp>
      <p:pic>
        <p:nvPicPr>
          <p:cNvPr id="7170" name="Picture 2" descr="C:\Users\peder09h\Pictures\Picture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479" y="1412875"/>
            <a:ext cx="3245475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peder09h\Pictures\Picture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1971751"/>
            <a:ext cx="2630578" cy="174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peder09h\Pictures\Picture3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" r="502"/>
          <a:stretch/>
        </p:blipFill>
        <p:spPr bwMode="auto">
          <a:xfrm>
            <a:off x="3401641" y="1971751"/>
            <a:ext cx="4494584" cy="343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peder09h\Pictures\Picture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3846426"/>
            <a:ext cx="2630578" cy="155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>
          <a:xfrm>
            <a:off x="627063" y="1412875"/>
            <a:ext cx="6907212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b="1" dirty="0" smtClean="0">
                <a:solidFill>
                  <a:schemeClr val="accent5"/>
                </a:solidFill>
              </a:rPr>
              <a:t>Werner von Siemens award Finalists</a:t>
            </a:r>
            <a:endParaRPr lang="en-US" sz="2800" b="1" dirty="0">
              <a:solidFill>
                <a:schemeClr val="accent5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06303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627063" y="3800736"/>
            <a:ext cx="5616575" cy="2001759"/>
          </a:xfrm>
        </p:spPr>
        <p:txBody>
          <a:bodyPr/>
          <a:lstStyle/>
          <a:p>
            <a:r>
              <a:rPr lang="en-US" noProof="0" dirty="0" smtClean="0"/>
              <a:t>Model Based Diagnostics 2016 </a:t>
            </a:r>
            <a:br>
              <a:rPr lang="en-US" noProof="0" dirty="0" smtClean="0"/>
            </a:br>
            <a:r>
              <a:rPr lang="en-US" sz="1000" b="0" noProof="0" dirty="0" smtClean="0"/>
              <a:t/>
            </a:r>
            <a:br>
              <a:rPr lang="en-US" sz="1000" b="0" noProof="0" dirty="0" smtClean="0"/>
            </a:br>
            <a:r>
              <a:rPr lang="en-US" sz="2000" b="0" dirty="0" smtClean="0"/>
              <a:t>Thank you for your attention</a:t>
            </a:r>
            <a:endParaRPr lang="en-US" sz="2000" b="0" noProof="0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627063" y="5907600"/>
            <a:ext cx="5616575" cy="324000"/>
          </a:xfrm>
        </p:spPr>
        <p:txBody>
          <a:bodyPr/>
          <a:lstStyle/>
          <a:p>
            <a:r>
              <a:rPr lang="en-US" noProof="0" dirty="0" smtClean="0"/>
              <a:t>siemens.com/</a:t>
            </a:r>
            <a:r>
              <a:rPr lang="en-US" dirty="0" err="1" smtClean="0"/>
              <a:t>weh</a:t>
            </a:r>
            <a:endParaRPr lang="en-US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noProof="0" dirty="0" smtClean="0"/>
              <a:t>© Siemens AG 2016</a:t>
            </a:r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979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VERSION" val="4.1.2.0"/>
  <p:tag name="CDT_CREATORVERSION" val="4.1.2.0"/>
  <p:tag name="CDT_TEMPLATEVERSION" val="2.0.0"/>
  <p:tag name="CDT_FONTSET" val="Arial"/>
  <p:tag name="CDT_CUSTOMER" val="Siemens_2016_16x9"/>
  <p:tag name="CDT_CUSTOMER_NAME" val="Siemens AG (Corporate Design Update 2016)"/>
  <p:tag name="CDT_LANGUAGE" val="1033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326,75-960,5"/>
  <p:tag name="CDT_MASTERSHAPE2" val="57350:326,7-26,62504-68,50504-933,8749"/>
  <p:tag name="CDT_MASTERSHAPE3" val="57351:295,7487-26,62504-30,95134-933,8749"/>
  <p:tag name="CDT_MASTERSHAPE4" val="6:0-480,25-0,1250394-0,1250394"/>
  <p:tag name="CDT_MASTERSHAPE5" val="8:0-809,1249-63,37504-113,37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INTERSECT_SLIDE" val="False"/>
  <p:tag name="CDT_NAVBARONTHISSLIDE" val="True"/>
  <p:tag name="CDT_DESIGNS_NAME" val="Siemens 2013 – 16:9"/>
  <p:tag name="CDT_MASTERS_NAME" val="Text + Index"/>
  <p:tag name="CDT_LAYOUT_TYPE" val="32"/>
  <p:tag name="CDT_ORIGINAL_DESIGNS_NAME" val="Siemens 2013 – 16:9"/>
  <p:tag name="CDT_ORIGINAL_MASTERS_NAME" val="Text + Index"/>
  <p:tag name="CDT_ORIGINAL_LAYOUT_TYPE" val="3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INTERSECT_SLIDE" val="False"/>
  <p:tag name="CDT_NAVBARONTHISSLIDE" val="True"/>
  <p:tag name="CDT_DESIGNS_NAME" val="Siemens 2013 – 16:9"/>
  <p:tag name="CDT_MASTERS_NAME" val="Text + Index"/>
  <p:tag name="CDT_LAYOUT_TYPE" val="32"/>
  <p:tag name="CDT_ORIGINAL_DESIGNS_NAME" val="Siemens 2013 – 16:9"/>
  <p:tag name="CDT_ORIGINAL_MASTERS_NAME" val="Text + Index"/>
  <p:tag name="CDT_ORIGINAL_LAYOUT_TYPE" val="3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INTERSECT_SLIDE" val="False"/>
  <p:tag name="CDT_NAVBARONTHISSLIDE" val="True"/>
  <p:tag name="CDT_DESIGNS_NAME" val="Siemens 2013 – 16:9"/>
  <p:tag name="CDT_MASTERS_NAME" val="Text + Index"/>
  <p:tag name="CDT_LAYOUT_TYPE" val="32"/>
  <p:tag name="CDT_ORIGINAL_DESIGNS_NAME" val="Siemens 2013 – 16:9"/>
  <p:tag name="CDT_ORIGINAL_MASTERS_NAME" val="Text + Index"/>
  <p:tag name="CDT_ORIGINAL_LAYOUT_TYPE" val="3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INTERSECT_SLIDE" val="False"/>
  <p:tag name="CDT_NAVBARONTHISSLIDE" val="True"/>
  <p:tag name="CDT_DESIGNS_NAME" val="Siemens 2013 – 16:9"/>
  <p:tag name="CDT_MASTERS_NAME" val="Title fullscreen (big bar up)"/>
  <p:tag name="CDT_LAYOUT_TYPE" val="1"/>
  <p:tag name="CDT_ORIGINAL_DESIGNS_NAME" val="Siemens 2013 – 16:9"/>
  <p:tag name="CDT_ORIGINAL_MASTERS_NAME" val="Title fullscreen (big bar up)"/>
  <p:tag name="CDT_ORIGINAL_LAYOUT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406,5005-960,5"/>
  <p:tag name="CDT_MASTERSHAPE2" val="57350:337,575-26,62504-68,50504-933,8749"/>
  <p:tag name="CDT_MASTERSHAPE3" val="57351:406,08-26,62504-30,95134-933,8749"/>
  <p:tag name="CDT_MASTERSHAPE4" val="6:0-480,25-0,1250394-0,1250394"/>
  <p:tag name="CDT_MASTERSHAPE5" val="9:0-809,1249-63,37504-113,37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5:111,25-366,85-374,25-593,65"/>
  <p:tag name="CDT_MASTERSHAPE2" val="13:111,25-366,8501-374,25-593,6499"/>
  <p:tag name="CDT_MASTERSHAPE3" val="2:0-0-99,87504-960,5"/>
  <p:tag name="CDT_MASTERSHAPE4" val="11:111,25-0-374,25-355,5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13:111,25-49,37504-374,25-306,1349"/>
  <p:tag name="CDT_MASTERSHAPE3" val="5:111,25-366,85-374,25-593,6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430,875"/>
  <p:tag name="CDT_MASTERSHAPE3" val="4:111,25-491,625-374,25-430,8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83,5"/>
  <p:tag name="CDT_MASTERSHAPE3" val="13:111,25-344,125-374,25-283,4646"/>
  <p:tag name="CDT_MASTERSHAPE4" val="12:111,25-639,0355-374,25-283,464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430,875"/>
  <p:tag name="CDT_MASTERSHAPE3" val="4:111,25-491,625-181,375-430,875"/>
  <p:tag name="CDT_MASTERSHAPE4" val="5:304-49,37504-181,5-430,875"/>
  <p:tag name="CDT_MASTERSHAPE5" val="6:304-491,625-181,5-430,87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5:111,25-820,4528-374,25-102,047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  <p:tag name="CDT_MASTERSHAPE3" val="5:111,25-820,4528-374,25-102,047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  <p:tag name="CDT_MASTERSHAPE3" val="6:111,25-820,4528-374,25-102,04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317,4803"/>
  <p:tag name="CDT_MASTERSHAPE3" val="13:111,25-378,2697-374,25-317,4803"/>
  <p:tag name="CDT_MASTERSHAPE4" val="6:111,25-820,4528-374,25-102,04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04,0945"/>
  <p:tag name="CDT_MASTERSHAPE3" val="13:111,25-264,7559-374,25-215,4941"/>
  <p:tag name="CDT_MASTERSHAPE4" val="12:111,25-491,625-374,25-204,125"/>
  <p:tag name="CDT_MASTERSHAPE5" val="7:111,25-820,4528-374,25-102,047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  <p:tag name="CDT_MASTERSHAPE4" val="6:111,25-820,4528-374,25-102,047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317,4803"/>
  <p:tag name="CDT_MASTERSHAPE3" val="13:111,25-378,2696-181,375-317,4803"/>
  <p:tag name="CDT_MASTERSHAPE4" val="12:304-49,37504-181,5-317,4803"/>
  <p:tag name="CDT_MASTERSHAPE5" val="15:304-378,2697-181,5-317,4803"/>
  <p:tag name="CDT_MASTERSHAPE6" val="10:111,25-820,4528-374,25-102,047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99,87504-960,5"/>
  <p:tag name="CDT_MASTERSHAPE2" val="3078:0-0-99,87504-960,5"/>
  <p:tag name="CDT_MASTERSHAPE3" val="3079:111,25-49,37504-374,25-646,3749"/>
  <p:tag name="CDT_MASTERSHAPE4" val="10:0-809,1142-63,50622-113,3858"/>
  <p:tag name="CDT_MASTERSHAPE5" val="16:485,5-0-34-960,5"/>
  <p:tag name="CDT_MASTERSHAPE6" val="17:519,5-0-20,5-309,6244"/>
  <p:tag name="CDT_MASTERSHAPE7" val="18:519,5-0-20,5-138,9988"/>
  <p:tag name="CDT_MASTERSHAPE8" val="19:519,5-298,2492-20,5-662,2507"/>
  <p:tag name="CDT_MASTERSHAPE9" val="20:0-480,25-0,1250394-0,1250394"/>
  <p:tag name="CDT_MASTERSHAPE10" val="3072:0-0-0-0"/>
  <p:tag name="CDT_MASTERSHAPE11" val="3073:0-0-0-0"/>
  <p:tag name="CDT_MASTERSHAPE12" val="3074:0-0-0-0"/>
  <p:tag name="CDT_MASTERSHAPE13" val="3075:0-0-0-0"/>
  <p:tag name="CDT_MASTERSHAPE14" val="3076:0-0-0-0"/>
  <p:tag name="CDT_MASTERSHAPE15" val="3077:0-0-0-0"/>
  <p:tag name="CDT_MASTERSHAPE16" val="3080:0-0-0-0"/>
  <p:tag name="CDT_MASTERSHAPE17" val="3081:0-0-0-0"/>
  <p:tag name="CDT_MASTERSHAPE18" val="3082:0-0-0-0"/>
  <p:tag name="CDT_MASTERSHAPE19" val="3083:0-0-0-0"/>
  <p:tag name="CDT_MASTERSHAPE20" val="3084:0-0-0-0"/>
  <p:tag name="CDT_MASTERSHAPE21" val="3085:0-0-0-0"/>
  <p:tag name="CDT_MASTERSHAPE22" val="3086:0-0-0-0"/>
  <p:tag name="CDT_MASTERSHAPE23" val="3087:0-0-0-0"/>
  <p:tag name="CDT_MASTERSHAPE24" val="3088:0-0-0-0"/>
  <p:tag name="CDT_MASTERSHAPE25" val="3089:0-0-0-0"/>
  <p:tag name="CDT_MASTERSHAPE26" val="3090:0-0-0-0"/>
  <p:tag name="CDT_MASTERSHAPE27" val="3091:0-0-0-0"/>
  <p:tag name="CDT_MASTERSHAPE28" val="3092:0-0-0-0"/>
  <p:tag name="CDT_MASTERSHAPE29" val="3093:0-0-0-0"/>
  <p:tag name="CDT_MASTERSHAPE30" val="3094:0-0-0-0"/>
  <p:tag name="CDT_MASTERSHAPE31" val="3095:0-0-0-0"/>
  <p:tag name="CDT_MASTERSHAPE32" val="3096:0-0-0-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4"/>
  <p:tag name="CDT_TARGETSHAPE_NEW" val="1"/>
  <p:tag name="CDT_PROT" val="3"/>
  <p:tag name="CDT_PROT_TOP" val="485,5"/>
  <p:tag name="CDT_PROT_LEFT" val="0"/>
  <p:tag name="CDT_PROT_WIDTH" val="960,5"/>
  <p:tag name="CDT_PROT_HEIGHT" val="3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PROT" val="3"/>
  <p:tag name="CDT_PROT_TOP" val="0"/>
  <p:tag name="CDT_PROT_LEFT" val="0"/>
  <p:tag name="CDT_PROT_WIDTH" val="960,5"/>
  <p:tag name="CDT_PROT_HEIGHT" val="99,87504"/>
  <p:tag name="CDT_DELETE_ONEVENT_NEWPRES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8"/>
  <p:tag name="CDT_PROT" val="3"/>
  <p:tag name="CDT_PROT_TOP" val="519,5"/>
  <p:tag name="CDT_PROT_LEFT" val="0"/>
  <p:tag name="CDT_PROT_WIDTH" val="309,6244"/>
  <p:tag name="CDT_PROT_HEIGHT" val="20,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7"/>
  <p:tag name="CDT_PROT" val="3"/>
  <p:tag name="CDT_PROT_TOP" val="519,5"/>
  <p:tag name="CDT_PROT_LEFT" val="0"/>
  <p:tag name="CDT_PROT_WIDTH" val="138,9988"/>
  <p:tag name="CDT_PROT_HEIGHT" val="20,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9"/>
  <p:tag name="CDT_PROT" val="3"/>
  <p:tag name="CDT_PROT_TOP" val="519,5"/>
  <p:tag name="CDT_PROT_LEFT" val="298,2492"/>
  <p:tag name="CDT_PROT_WIDTH" val="662,2507"/>
  <p:tag name="CDT_PROT_HEIGHT" val="20,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PROT" val="3"/>
  <p:tag name="CDT_PROT_TOP" val="111,25"/>
  <p:tag name="CDT_PROT_LEFT" val="366,85"/>
  <p:tag name="CDT_PROT_WIDTH" val="593,65"/>
  <p:tag name="CDT_PROT_HEIGHT" val="374,25"/>
  <p:tag name="CDT_DELETE_ONEVENT_NEWPRES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DELETE_ONEVENT_NEWPRES" val="False"/>
  <p:tag name="CDT_PROT" val="2"/>
  <p:tag name="CDT_PROT_TOP" val="0"/>
  <p:tag name="CDT_PROT_LEFT" val="0"/>
  <p:tag name="CDT_PROT_WIDTH" val="960,5"/>
  <p:tag name="CDT_PROT_HEIGHT" val="99,8750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06,1349"/>
  <p:tag name="CDT_PROT_HEIGHT" val="374,2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DELETE_ONEVENT_NEWPRES" val="False"/>
  <p:tag name="CDT_PROT" val="2"/>
  <p:tag name="CDT_PROT_TOP" val="111,25"/>
  <p:tag name="CDT_PROT_LEFT" val="366,85"/>
  <p:tag name="CDT_PROT_WIDTH" val="593,65"/>
  <p:tag name="CDT_PROT_HEIGHT" val="374,2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374,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83,5"/>
  <p:tag name="CDT_PROT_HEIGHT" val="374,2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44,125"/>
  <p:tag name="CDT_PROT_WIDTH" val="283,4646"/>
  <p:tag name="CDT_PROT_HEIGHT" val="374,2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639,0355"/>
  <p:tag name="CDT_PROT_WIDTH" val="283,4646"/>
  <p:tag name="CDT_PROT_HEIGHT" val="374,2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430,875"/>
  <p:tag name="CDT_PROT_HEIGHT" val="181,3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326,7-960,5"/>
  <p:tag name="CDT_MASTERSHAPE2" val="11:0-0-326,7-960,5"/>
  <p:tag name="CDT_MASTERSHAPE3" val="57350:326,7-26,62496-68,50504-933,8749"/>
  <p:tag name="CDT_MASTERSHAPE4" val="57351:295,7487-26,62496-30,95134-933,8749"/>
  <p:tag name="CDT_MASTERSHAPE5" val="12:0-480,25-0,1250394-0,1250394"/>
  <p:tag name="CDT_MASTERSHAPE6" val="13:0-49,37504-76,20732-136,063"/>
  <p:tag name="CDT_MASTERSHAPE7" val="14:485,5-0-34-960,5"/>
  <p:tag name="CDT_MASTERSHAPE8" val="10:485,5-695,75-34-264,7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181,37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430,875"/>
  <p:tag name="CDT_PROT_HEIGHT" val="181,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1,625"/>
  <p:tag name="CDT_PROT_WIDTH" val="430,875"/>
  <p:tag name="CDT_PROT_HEIGHT" val="181,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406,08-960,5"/>
  <p:tag name="CDT_MASTERSHAPE2" val="13:0-0-406,08-960,5"/>
  <p:tag name="CDT_MASTERSHAPE3" val="57350:337,575-26,62496-68,50504-933,8749"/>
  <p:tag name="CDT_MASTERSHAPE4" val="57351:406,08-26,62496-30,95134-933,8749"/>
  <p:tag name="CDT_MASTERSHAPE5" val="11:0-480,25-0,1250394-0,1250394"/>
  <p:tag name="CDT_MASTERSHAPE6" val="14:0-49,37504-76,20732-136,063"/>
  <p:tag name="CDT_MASTERSHAPE7" val="15:485,5-0-34-960,5"/>
  <p:tag name="CDT_MASTERSHAPE8" val="12:485,5-695,75-34-264,7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17,4803"/>
  <p:tag name="CDT_PROT_HEIGHT" val="374,2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7"/>
  <p:tag name="CDT_PROT_WIDTH" val="317,4803"/>
  <p:tag name="CDT_PROT_HEIGHT" val="374,2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04,0945"/>
  <p:tag name="CDT_PROT_HEIGHT" val="374,2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264,7559"/>
  <p:tag name="CDT_PROT_WIDTH" val="215,4941"/>
  <p:tag name="CDT_PROT_HEIGHT" val="374,2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204,125"/>
  <p:tag name="CDT_PROT_HEIGHT" val="374,2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190,6199-26,62496-99,70441-933,8749"/>
  <p:tag name="CDT_MASTERSHAPE4" val="11:0-480,25-0,1250394-0,1250394"/>
  <p:tag name="CDT_MASTERSHAPE5" val="12:0-49,37504-76,20732-136,063"/>
  <p:tag name="CDT_MASTERSHAPE6" val="15:485,5-0-34-960,5"/>
  <p:tag name="CDT_MASTERSHAPE7" val="57351:190,62-26,62504-30,95134-933,8749"/>
  <p:tag name="CDT_MASTERSHAPE8" val="13:485,5-695,75-34-264,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317,4803"/>
  <p:tag name="CDT_PROT_HEIGHT" val="181,37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6"/>
  <p:tag name="CDT_PROT_WIDTH" val="317,4803"/>
  <p:tag name="CDT_PROT_HEIGHT" val="181,37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317,4803"/>
  <p:tag name="CDT_PROT_HEIGHT" val="181,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378,2697"/>
  <p:tag name="CDT_PROT_WIDTH" val="317,4803"/>
  <p:tag name="CDT_PROT_HEIGHT" val="181,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235,2668-26,62496-99,70441-933,8749"/>
  <p:tag name="CDT_MASTERSHAPE4" val="11:0-480,25-0,1250394-0,1250394"/>
  <p:tag name="CDT_MASTERSHAPE5" val="13:0-49,37504-76,20732-136,063"/>
  <p:tag name="CDT_MASTERSHAPE6" val="15:485,5-0-34-960,5"/>
  <p:tag name="CDT_MASTERSHAPE7" val="57351:304-26,62504-30,95134-933,8749"/>
  <p:tag name="CDT_MASTERSHAPE8" val="12:485,5-695,75-34-264,7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PROT" val="3"/>
  <p:tag name="CDT_PROT_TOP" val="111,25"/>
  <p:tag name="CDT_PROT_LEFT" val="366,85"/>
  <p:tag name="CDT_PROT_WIDTH" val="593,65"/>
  <p:tag name="CDT_PROT_HEIGHT" val="374,25"/>
  <p:tag name="CDT_DELETE_ONEVENT_NEWPRES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PROT" val="3"/>
  <p:tag name="CDT_PROT_TOP" val="111,25"/>
  <p:tag name="CDT_PROT_LEFT" val="366,85"/>
  <p:tag name="CDT_PROT_WIDTH" val="593,65"/>
  <p:tag name="CDT_PROT_HEIGHT" val="374,25"/>
  <p:tag name="CDT_DELETE_ONEVENT_NEWPRES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PROT" val="3"/>
  <p:tag name="CDT_PROT_TOP" val="111,25"/>
  <p:tag name="CDT_PROT_LEFT" val="366,85"/>
  <p:tag name="CDT_PROT_WIDTH" val="593,65"/>
  <p:tag name="CDT_PROT_HEIGHT" val="374,25"/>
  <p:tag name="CDT_DELETE_ONEVENT_NEWPRES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2"/>
  <p:tag name="CDT_TARGETSHAPE_NEW" val="13"/>
  <p:tag name="CDT_DELETE_ONEVENT_NEWPRES" val="False"/>
  <p:tag name="CDT_PROT" val="2"/>
  <p:tag name="CDT_PROT_TOP" val="111,25"/>
  <p:tag name="CDT_PROT_LEFT" val="0"/>
  <p:tag name="CDT_PROT_WIDTH" val="355,51"/>
  <p:tag name="CDT_PROT_HEIGHT" val="374,2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DELETE_ONEVENT_NEWPRES" val="Tru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INTERSECT_SLIDE" val="False"/>
  <p:tag name="CDT_NAVBARONTHISSLIDE" val="True"/>
  <p:tag name="CDT_DESIGNS_NAME" val="Siemens 2013 – 16:9"/>
  <p:tag name="CDT_MASTERS_NAME" val="Title fullscreen (big bar up)"/>
  <p:tag name="CDT_LAYOUT_TYPE" val="1"/>
  <p:tag name="CDT_ORIGINAL_DESIGNS_NAME" val="Siemens 2013 – 16:9"/>
  <p:tag name="CDT_ORIGINAL_MASTERS_NAME" val="Title fullscreen (big bar up)"/>
  <p:tag name="CDT_ORIGINAL_LAYOUT_TYPE" val="1"/>
</p:tagLst>
</file>

<file path=ppt/theme/theme1.xml><?xml version="1.0" encoding="utf-8"?>
<a:theme xmlns:a="http://schemas.openxmlformats.org/drawingml/2006/main" name="Siemens 2016 – 16:9">
  <a:themeElements>
    <a:clrScheme name="Siemens">
      <a:dk1>
        <a:srgbClr val="000000"/>
      </a:dk1>
      <a:lt1>
        <a:srgbClr val="FFFFFF"/>
      </a:lt1>
      <a:dk2>
        <a:srgbClr val="000000"/>
      </a:dk2>
      <a:lt2>
        <a:srgbClr val="ADBECB"/>
      </a:lt2>
      <a:accent1>
        <a:srgbClr val="879BAA"/>
      </a:accent1>
      <a:accent2>
        <a:srgbClr val="BECDD7"/>
      </a:accent2>
      <a:accent3>
        <a:srgbClr val="EB780A"/>
      </a:accent3>
      <a:accent4>
        <a:srgbClr val="641946"/>
      </a:accent4>
      <a:accent5>
        <a:srgbClr val="005F87"/>
      </a:accent5>
      <a:accent6>
        <a:srgbClr val="647D2D"/>
      </a:accent6>
      <a:hlink>
        <a:srgbClr val="EB780A"/>
      </a:hlink>
      <a:folHlink>
        <a:srgbClr val="641946"/>
      </a:folHlink>
    </a:clrScheme>
    <a:fontScheme name="Sieme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wrap="square" lIns="108000" tIns="54000" rIns="108000" bIns="54000" numCol="1" spcCol="72000" rtlCol="0" anchor="ctr">
        <a:noAutofit/>
      </a:bodyPr>
      <a:lstStyle>
        <a:defPPr algn="ctr">
          <a:lnSpc>
            <a:spcPct val="110000"/>
          </a:lnSpc>
          <a:spcBef>
            <a:spcPct val="0"/>
          </a:spcBef>
          <a:buFont typeface="Wingdings" charset="0"/>
          <a:buNone/>
          <a:defRPr sz="1800" b="1" dirty="0" err="1" smtClean="0">
            <a:solidFill>
              <a:schemeClr val="tx1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spcBef>
            <a:spcPts val="0"/>
          </a:spcBef>
          <a:defRPr sz="1200" dirty="0" smtClean="0">
            <a:solidFill>
              <a:schemeClr val="tx1"/>
            </a:solidFill>
          </a:defRPr>
        </a:defPPr>
      </a:lstStyle>
    </a:tx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6487"/>
    </a:custClr>
    <a:custClr name="Siemens Accent Blue light">
      <a:srgbClr val="55A0B9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6487"/>
    </a:custClr>
    <a:custClr name="Siemens Accent Blue light">
      <a:srgbClr val="55A0B9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Siemens Snow">
      <a:srgbClr val="FFFFFF"/>
    </a:custClr>
    <a:custClr name="Siemens Accent Yellow dark">
      <a:srgbClr val="EB780A"/>
    </a:custClr>
    <a:custClr name="Siemens Yellow light">
      <a:srgbClr val="FFB900"/>
    </a:custClr>
    <a:custClr name="Siemens Stone (1)">
      <a:srgbClr val="3C464B"/>
    </a:custClr>
    <a:custClr name="Siemens Sand (1)">
      <a:srgbClr val="73645A"/>
    </a:custClr>
    <a:custClr name="Siemens Accent Teal (1)">
      <a:srgbClr val="00646E"/>
    </a:custClr>
    <a:custClr name="Siemens Accent Yellow (1)">
      <a:srgbClr val="7D2D1E"/>
    </a:custClr>
    <a:custClr name="Siemens Accent Red (1)">
      <a:srgbClr val="411432"/>
    </a:custClr>
    <a:custClr name="Siemens Accent Blue (1)">
      <a:srgbClr val="004669"/>
    </a:custClr>
    <a:custClr name="Siemens Accent Green (1)">
      <a:srgbClr val="465F19"/>
    </a:custClr>
    <a:custClr name="True Black">
      <a:srgbClr val="000000"/>
    </a:custClr>
    <a:custClr name="Siemens Accent Red dark">
      <a:srgbClr val="641946"/>
    </a:custClr>
    <a:custClr name="Siemens Red light">
      <a:srgbClr val="AF235F"/>
    </a:custClr>
    <a:custClr name="Siemens Stone (2)">
      <a:srgbClr val="788791"/>
    </a:custClr>
    <a:custClr name="Siemens Sand (2)">
      <a:srgbClr val="9B9682"/>
    </a:custClr>
    <a:custClr name="Siemens Accent Teal (2)">
      <a:srgbClr val="0F8287"/>
    </a:custClr>
    <a:custClr name="Siemens Accent Yellow (2)">
      <a:srgbClr val="C85A1E"/>
    </a:custClr>
    <a:custClr name="Siemens Accent Red (2)">
      <a:srgbClr val="641946"/>
    </a:custClr>
    <a:custClr name="Siemens Accent Blue (2)">
      <a:srgbClr val="005F87"/>
    </a:custClr>
    <a:custClr name="Siemens Accent Green (2)">
      <a:srgbClr val="647D2D"/>
    </a:custClr>
    <a:custClr name="Siemens Stone light">
      <a:srgbClr val="879BAA"/>
    </a:custClr>
    <a:custClr name="Siemens Accent Blue dark">
      <a:srgbClr val="006487"/>
    </a:custClr>
    <a:custClr name="Siemens Accent Blue light">
      <a:srgbClr val="55A0B9"/>
    </a:custClr>
    <a:custClr name="Siemens Stone (3)">
      <a:srgbClr val="9BAFBE"/>
    </a:custClr>
    <a:custClr name="Siemens Sand (3)">
      <a:srgbClr val="B9B9A5"/>
    </a:custClr>
    <a:custClr name="Siemens Accent Teal (3)">
      <a:srgbClr val="32A0A0"/>
    </a:custClr>
    <a:custClr name="Siemens Accent Yellow (3)">
      <a:srgbClr val="EB780A"/>
    </a:custClr>
    <a:custClr name="Siemens Accent Red (3)">
      <a:srgbClr val="871E50"/>
    </a:custClr>
    <a:custClr name="Siemens Accent Blue (3)">
      <a:srgbClr val="2387AA"/>
    </a:custClr>
    <a:custClr name="Siemens Accent Green (3)">
      <a:srgbClr val="879628"/>
    </a:custClr>
    <a:custClr name="Siemens Stone light 35%">
      <a:srgbClr val="BECDD7"/>
    </a:custClr>
    <a:custClr name="Siemens Accent Green">
      <a:srgbClr val="647D2D"/>
    </a:custClr>
    <a:custClr name="Siemens Accent Green light">
      <a:srgbClr val="AAB414"/>
    </a:custClr>
    <a:custClr name="Siemens Stone (4)">
      <a:srgbClr val="BECDD7"/>
    </a:custClr>
    <a:custClr name="Siemens Sand (4)">
      <a:srgbClr val="D7D7CD"/>
    </a:custClr>
    <a:custClr name="Siemens Accent Teal (4)">
      <a:srgbClr val="4BB9B9"/>
    </a:custClr>
    <a:custClr name="Siemens Accent Yellow (4)">
      <a:srgbClr val="FFB900"/>
    </a:custClr>
    <a:custClr name="Siemens Accent Red (4)">
      <a:srgbClr val="AF235F"/>
    </a:custClr>
    <a:custClr name="Siemens Accent Blue (4)">
      <a:srgbClr val="41AAC8"/>
    </a:custClr>
    <a:custClr name="Siemens Accent Green (4)">
      <a:srgbClr val="AAB414"/>
    </a:custClr>
    <a:custClr name="Siemens Sand 35%">
      <a:srgbClr val="D7D7CD"/>
    </a:custClr>
    <a:custClr name="Siemens Accent Teal dark">
      <a:srgbClr val="00646E"/>
    </a:custClr>
    <a:custClr name="Siemens Accent Teal light">
      <a:srgbClr val="41AAAA"/>
    </a:custClr>
    <a:custClr name="Siemens Stone (5)">
      <a:srgbClr val="CDD9E1"/>
    </a:custClr>
    <a:custClr name="Siemens Sand (5)">
      <a:srgbClr val="E1E1D7"/>
    </a:custClr>
    <a:custClr name="Siemens Accent Teal (5)">
      <a:srgbClr val="A5E1E1"/>
    </a:custClr>
    <a:custClr name="Siemens Accent Yellow (5)">
      <a:srgbClr val="FFE178"/>
    </a:custClr>
    <a:custClr name="Siemens Accent Red (5)">
      <a:srgbClr val="D7698C"/>
    </a:custClr>
    <a:custClr name="Siemens Accent Blue(5)">
      <a:srgbClr val="7DD2E6"/>
    </a:custClr>
    <a:custClr name="Siemens Accent Green (5)">
      <a:srgbClr val="D2D741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p4ppTags>
  <Name>Two rows</Name>
  <PpLayout>32</PpLayout>
  <Index>13</Index>
</p4ppTags>
</file>

<file path=customXml/item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11.xml><?xml version="1.0" encoding="utf-8"?>
<p4ppTags>
  <Name>Two columns + Navigation</Name>
  <PpLayout>32</PpLayout>
  <Index>19</Index>
</p4ppTags>
</file>

<file path=customXml/item12.xml><?xml version="1.0" encoding="utf-8"?>
<p4ppTags>
  <Name>Two columns</Name>
  <PpLayout>29</PpLayout>
  <Index>12</Index>
</p4ppTags>
</file>

<file path=customXml/item1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.xml><?xml version="1.0" encoding="utf-8"?>
<p4ppTags>
  <Name>One object (small) + Navigation</Name>
  <PpLayout>32</PpLayout>
  <Index>18</Index>
</p4ppTags>
</file>

<file path=customXml/item1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2AEC0BC6BD294EA9BBC31C284106BA" ma:contentTypeVersion="0" ma:contentTypeDescription="Create a new document." ma:contentTypeScope="" ma:versionID="3fb967d5e254e30a8916dd491898753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6.xml><?xml version="1.0" encoding="utf-8"?>
<p4ppTags>
  <Name>Text + Index</Name>
  <PpLayout>32</PpLayout>
  <Index>8</Index>
</p4ppTags>
</file>

<file path=customXml/item17.xml><?xml version="1.0" encoding="utf-8"?>
<p4ppTags>
  <Name>Three columns</Name>
  <PpLayout>32</PpLayout>
  <Index>14</Index>
</p4ppTags>
</file>

<file path=customXml/item18.xml><?xml version="1.0" encoding="utf-8"?>
<p4ppTags>
  <Name>Title fullscreen (big bar down)</Name>
  <PpLayout>1</PpLayout>
  <Index>3</Index>
</p4ppTags>
</file>

<file path=customXml/item19.xml><?xml version="1.0" encoding="utf-8"?>
<p4ppTags>
  <Name>Two rows + Navigation</Name>
  <PpLayout>32</PpLayout>
  <Index>21</Index>
</p4ppTags>
</file>

<file path=customXml/item2.xml><?xml version="1.0" encoding="utf-8"?>
<p4ppTags>
  <Name>Four objects</Name>
  <PpLayout>24</PpLayout>
  <Index>15</Index>
</p4ppTags>
</file>

<file path=customXml/item20.xml><?xml version="1.0" encoding="utf-8"?>
<p4ppTags>
  <Name>Image + Index/Contact</Name>
  <PpLayout>32</PpLayout>
  <Index>7</Index>
</p4ppTags>
</file>

<file path=customXml/item21.xml><?xml version="1.0" encoding="utf-8"?>
<p4ppTags>
  <Name>One object (large)</Name>
  <PpLayout>16</PpLayout>
  <Index>10</Index>
</p4ppTags>
</file>

<file path=customXml/item3.xml><?xml version="1.0" encoding="utf-8"?>
<p4ppTags>
  <Name>Four objects + Navigation</Name>
  <PpLayout>32</PpLayout>
  <Index>22</Index>
</p4ppTags>
</file>

<file path=customXml/item4.xml><?xml version="1.0" encoding="utf-8"?>
<p4ppTags>
  <Name>One object (small)</Name>
  <PpLayout>16</PpLayout>
  <Index>11</Index>
</p4ppTags>
</file>

<file path=customXml/item5.xml><?xml version="1.0" encoding="utf-8"?>
<p4ppTags>
  <Name>Free Content + Navigation</Name>
  <PpLayout>32</PpLayout>
  <Index>16</Index>
</p4ppTags>
</file>

<file path=customXml/item6.xml><?xml version="1.0" encoding="utf-8"?>
<p4ppTags>
  <Name>Three columns + Navigation</Name>
  <PpLayout>32</PpLayout>
  <Index>20</Index>
</p4ppTags>
</file>

<file path=customXml/item7.xml><?xml version="1.0" encoding="utf-8"?>
<p4ppTags>
  <Name>Free Content</Name>
  <PpLayout>11</PpLayout>
  <Index>9</Index>
</p4ppTags>
</file>

<file path=customXml/item8.xml><?xml version="1.0" encoding="utf-8"?>
<p4ppTags/>
</file>

<file path=customXml/item9.xml><?xml version="1.0" encoding="utf-8"?>
<p4ppTags>
  <Name>One object (large) + Navigation</Name>
  <PpLayout>32</PpLayout>
  <Index>17</Index>
</p4ppTags>
</file>

<file path=customXml/itemProps1.xml><?xml version="1.0" encoding="utf-8"?>
<ds:datastoreItem xmlns:ds="http://schemas.openxmlformats.org/officeDocument/2006/customXml" ds:itemID="{38AB8DE4-FD9B-4166-BEC3-3F1753596133}">
  <ds:schemaRefs/>
</ds:datastoreItem>
</file>

<file path=customXml/itemProps10.xml><?xml version="1.0" encoding="utf-8"?>
<ds:datastoreItem xmlns:ds="http://schemas.openxmlformats.org/officeDocument/2006/customXml" ds:itemID="{4578712C-B70E-46DA-B5FA-D886FF6C3E60}">
  <ds:schemaRefs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</ds:schemaRefs>
</ds:datastoreItem>
</file>

<file path=customXml/itemProps11.xml><?xml version="1.0" encoding="utf-8"?>
<ds:datastoreItem xmlns:ds="http://schemas.openxmlformats.org/officeDocument/2006/customXml" ds:itemID="{D7BABA95-BFFE-422B-8591-3271669EEA88}">
  <ds:schemaRefs/>
</ds:datastoreItem>
</file>

<file path=customXml/itemProps12.xml><?xml version="1.0" encoding="utf-8"?>
<ds:datastoreItem xmlns:ds="http://schemas.openxmlformats.org/officeDocument/2006/customXml" ds:itemID="{1666F4C2-68F5-4840-A44A-1A646C0925A1}">
  <ds:schemaRefs/>
</ds:datastoreItem>
</file>

<file path=customXml/itemProps13.xml><?xml version="1.0" encoding="utf-8"?>
<ds:datastoreItem xmlns:ds="http://schemas.openxmlformats.org/officeDocument/2006/customXml" ds:itemID="{10992DC7-C2D6-44A0-882E-30F0502E7370}">
  <ds:schemaRefs>
    <ds:schemaRef ds:uri="http://schemas.microsoft.com/sharepoint/v3/contenttype/forms"/>
  </ds:schemaRefs>
</ds:datastoreItem>
</file>

<file path=customXml/itemProps14.xml><?xml version="1.0" encoding="utf-8"?>
<ds:datastoreItem xmlns:ds="http://schemas.openxmlformats.org/officeDocument/2006/customXml" ds:itemID="{D9FE249F-833E-4CF0-BECB-552D01D7DC9E}">
  <ds:schemaRefs/>
</ds:datastoreItem>
</file>

<file path=customXml/itemProps15.xml><?xml version="1.0" encoding="utf-8"?>
<ds:datastoreItem xmlns:ds="http://schemas.openxmlformats.org/officeDocument/2006/customXml" ds:itemID="{B4F52A95-1B8E-4507-9A2A-870002E650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16.xml><?xml version="1.0" encoding="utf-8"?>
<ds:datastoreItem xmlns:ds="http://schemas.openxmlformats.org/officeDocument/2006/customXml" ds:itemID="{7E35FEDB-1F0E-4D67-A313-4AC59C26FF29}">
  <ds:schemaRefs/>
</ds:datastoreItem>
</file>

<file path=customXml/itemProps17.xml><?xml version="1.0" encoding="utf-8"?>
<ds:datastoreItem xmlns:ds="http://schemas.openxmlformats.org/officeDocument/2006/customXml" ds:itemID="{15CF3461-70D1-4B54-AFAB-DAFDA0A238CD}">
  <ds:schemaRefs/>
</ds:datastoreItem>
</file>

<file path=customXml/itemProps18.xml><?xml version="1.0" encoding="utf-8"?>
<ds:datastoreItem xmlns:ds="http://schemas.openxmlformats.org/officeDocument/2006/customXml" ds:itemID="{898DD474-7965-4E79-A8E6-4DB324246FAC}">
  <ds:schemaRefs/>
</ds:datastoreItem>
</file>

<file path=customXml/itemProps19.xml><?xml version="1.0" encoding="utf-8"?>
<ds:datastoreItem xmlns:ds="http://schemas.openxmlformats.org/officeDocument/2006/customXml" ds:itemID="{6C79E4F8-DCFB-483C-880A-AEEC6AAFC838}">
  <ds:schemaRefs/>
</ds:datastoreItem>
</file>

<file path=customXml/itemProps2.xml><?xml version="1.0" encoding="utf-8"?>
<ds:datastoreItem xmlns:ds="http://schemas.openxmlformats.org/officeDocument/2006/customXml" ds:itemID="{1581BFFB-B4CE-47A8-BE77-DC1339B1E5A7}">
  <ds:schemaRefs/>
</ds:datastoreItem>
</file>

<file path=customXml/itemProps20.xml><?xml version="1.0" encoding="utf-8"?>
<ds:datastoreItem xmlns:ds="http://schemas.openxmlformats.org/officeDocument/2006/customXml" ds:itemID="{FD19CDB7-FF57-45D5-BB29-BFF04669C545}">
  <ds:schemaRefs/>
</ds:datastoreItem>
</file>

<file path=customXml/itemProps21.xml><?xml version="1.0" encoding="utf-8"?>
<ds:datastoreItem xmlns:ds="http://schemas.openxmlformats.org/officeDocument/2006/customXml" ds:itemID="{80661B8B-A327-44F9-823B-4D9EE0B3EC78}">
  <ds:schemaRefs/>
</ds:datastoreItem>
</file>

<file path=customXml/itemProps3.xml><?xml version="1.0" encoding="utf-8"?>
<ds:datastoreItem xmlns:ds="http://schemas.openxmlformats.org/officeDocument/2006/customXml" ds:itemID="{EAB520BC-C6EC-457E-8AB5-55DB67C86858}">
  <ds:schemaRefs/>
</ds:datastoreItem>
</file>

<file path=customXml/itemProps4.xml><?xml version="1.0" encoding="utf-8"?>
<ds:datastoreItem xmlns:ds="http://schemas.openxmlformats.org/officeDocument/2006/customXml" ds:itemID="{1618AA06-B22E-4D19-9680-0D7830426729}">
  <ds:schemaRefs/>
</ds:datastoreItem>
</file>

<file path=customXml/itemProps5.xml><?xml version="1.0" encoding="utf-8"?>
<ds:datastoreItem xmlns:ds="http://schemas.openxmlformats.org/officeDocument/2006/customXml" ds:itemID="{7CC5F709-E74B-4E5F-A728-923D5062EBEF}">
  <ds:schemaRefs/>
</ds:datastoreItem>
</file>

<file path=customXml/itemProps6.xml><?xml version="1.0" encoding="utf-8"?>
<ds:datastoreItem xmlns:ds="http://schemas.openxmlformats.org/officeDocument/2006/customXml" ds:itemID="{85D77EE6-52B7-48BE-9EDB-748F1EBB53DE}">
  <ds:schemaRefs/>
</ds:datastoreItem>
</file>

<file path=customXml/itemProps7.xml><?xml version="1.0" encoding="utf-8"?>
<ds:datastoreItem xmlns:ds="http://schemas.openxmlformats.org/officeDocument/2006/customXml" ds:itemID="{D8097D0C-BE3E-4AEC-9593-65CFCCB19297}">
  <ds:schemaRefs/>
</ds:datastoreItem>
</file>

<file path=customXml/itemProps8.xml><?xml version="1.0" encoding="utf-8"?>
<ds:datastoreItem xmlns:ds="http://schemas.openxmlformats.org/officeDocument/2006/customXml" ds:itemID="{572FBA73-6DBF-45DA-8282-9342320CFAB0}">
  <ds:schemaRefs/>
</ds:datastoreItem>
</file>

<file path=customXml/itemProps9.xml><?xml version="1.0" encoding="utf-8"?>
<ds:datastoreItem xmlns:ds="http://schemas.openxmlformats.org/officeDocument/2006/customXml" ds:itemID="{B27F640E-84DF-4F97-BC70-D045F1E6594F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SIM_PPT_2007_16x9_DEU_V2_0_0_BASIC.pptx</Template>
  <TotalTime>28</TotalTime>
  <Words>453</Words>
  <Application>Microsoft Office PowerPoint</Application>
  <PresentationFormat>Custom</PresentationFormat>
  <Paragraphs>106</Paragraphs>
  <Slides>7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Siemens 2016 – 16:9</vt:lpstr>
      <vt:lpstr>think-cell Folie</vt:lpstr>
      <vt:lpstr>Model Based Diagnostics 2016 </vt:lpstr>
      <vt:lpstr>Siemens Diagnostic Center – Diagnostic Intelligence – Model Based Diagnostics (MBD)</vt:lpstr>
      <vt:lpstr>Siemens Diagnostic Center – Diagnostic Intelligence – Model Based Diagnostics (MBD)</vt:lpstr>
      <vt:lpstr>Siemens Diagnostic Center – Diagnostic Intelligence – Model Based Diagnostics (MBD)</vt:lpstr>
      <vt:lpstr>Siemens Diagnostic Center – Diagnostic Intelligence – Model Based Diagnostics (MBD)</vt:lpstr>
      <vt:lpstr>Siemens Diagnostic Center – Diagnostic Intelligence – Model Based Diagnostics (MBD)</vt:lpstr>
      <vt:lpstr>Model Based Diagnostics 2016   Thank you for your attention</vt:lpstr>
    </vt:vector>
  </TitlesOfParts>
  <Company>SIEMENS AG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Siemens Corporate Design PowerPoint-Templates</dc:title>
  <dc:creator>Graf, Silke</dc:creator>
  <cp:lastModifiedBy>Pedersen, Henrik (PS WP PL TE DC DI DM)</cp:lastModifiedBy>
  <cp:revision>70</cp:revision>
  <cp:lastPrinted>2016-08-31T09:41:10Z</cp:lastPrinted>
  <dcterms:created xsi:type="dcterms:W3CDTF">2006-04-07T10:01:45Z</dcterms:created>
  <dcterms:modified xsi:type="dcterms:W3CDTF">2016-09-22T07:15:03Z</dcterms:modified>
  <dc:language>English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Deutsch</vt:lpwstr>
  </property>
  <property fmtid="{D5CDD505-2E9C-101B-9397-08002B2CF9AE}" pid="3" name="Release date">
    <vt:lpwstr>January 2016</vt:lpwstr>
  </property>
  <property fmtid="{D5CDD505-2E9C-101B-9397-08002B2CF9AE}" pid="4" name="Office version">
    <vt:lpwstr>2007/2010</vt:lpwstr>
  </property>
  <property fmtid="{D5CDD505-2E9C-101B-9397-08002B2CF9AE}" pid="5" name="Release version">
    <vt:lpwstr>1.0</vt:lpwstr>
  </property>
  <property fmtid="{D5CDD505-2E9C-101B-9397-08002B2CF9AE}" pid="6" name="_NewReviewCycle">
    <vt:lpwstr/>
  </property>
  <property fmtid="{D5CDD505-2E9C-101B-9397-08002B2CF9AE}" pid="7" name="ContentTypeId">
    <vt:lpwstr>0x010100892AEC0BC6BD294EA9BBC31C284106BA</vt:lpwstr>
  </property>
  <property fmtid="{D5CDD505-2E9C-101B-9397-08002B2CF9AE}" pid="8" name="_AdHocReviewCycleID">
    <vt:i4>1760634985</vt:i4>
  </property>
  <property fmtid="{D5CDD505-2E9C-101B-9397-08002B2CF9AE}" pid="9" name="_EmailSubject">
    <vt:lpwstr>Your presentation at WEH 2016 in Hamburg</vt:lpwstr>
  </property>
  <property fmtid="{D5CDD505-2E9C-101B-9397-08002B2CF9AE}" pid="10" name="_AuthorEmail">
    <vt:lpwstr>meike.winter@siemens.com</vt:lpwstr>
  </property>
  <property fmtid="{D5CDD505-2E9C-101B-9397-08002B2CF9AE}" pid="11" name="_AuthorEmailDisplayName">
    <vt:lpwstr>Winter, Meike (CC EI SP)</vt:lpwstr>
  </property>
</Properties>
</file>