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93" r:id="rId11"/>
    <p:sldId id="272" r:id="rId12"/>
    <p:sldId id="287" r:id="rId13"/>
    <p:sldId id="289" r:id="rId14"/>
    <p:sldId id="291" r:id="rId15"/>
    <p:sldId id="292" r:id="rId16"/>
    <p:sldId id="284" r:id="rId17"/>
    <p:sldId id="285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0" r:id="rId29"/>
    <p:sldId id="259" r:id="rId3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6BA8C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3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EB487-D26D-4589-99B8-4F966C4B84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EBCCEF4-0AAE-4DCC-B751-0286C572CF7F}">
      <dgm:prSet phldrT="[Text]"/>
      <dgm:spPr/>
      <dgm:t>
        <a:bodyPr/>
        <a:lstStyle/>
        <a:p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Selection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of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R&amp;I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Activities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to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reach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the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targets</a:t>
          </a:r>
          <a:endParaRPr lang="en-GB" b="1" dirty="0">
            <a:solidFill>
              <a:schemeClr val="accent6">
                <a:lumMod val="50000"/>
              </a:schemeClr>
            </a:solidFill>
          </a:endParaRPr>
        </a:p>
      </dgm:t>
    </dgm:pt>
    <dgm:pt modelId="{9D0E7199-15A6-425C-A67F-C98591F840EF}" type="parTrans" cxnId="{AE025C22-8822-4BE0-A7A2-066131A3931A}">
      <dgm:prSet/>
      <dgm:spPr/>
      <dgm:t>
        <a:bodyPr/>
        <a:lstStyle/>
        <a:p>
          <a:endParaRPr lang="en-GB"/>
        </a:p>
      </dgm:t>
    </dgm:pt>
    <dgm:pt modelId="{E6D60DD4-D418-4DA8-AAC7-4378D15E5179}" type="sibTrans" cxnId="{AE025C22-8822-4BE0-A7A2-066131A3931A}">
      <dgm:prSet/>
      <dgm:spPr/>
      <dgm:t>
        <a:bodyPr/>
        <a:lstStyle/>
        <a:p>
          <a:endParaRPr lang="en-GB"/>
        </a:p>
      </dgm:t>
    </dgm:pt>
    <dgm:pt modelId="{E109A757-90B0-44AC-94C9-1FC3CE14981B}">
      <dgm:prSet phldrT="[Text]"/>
      <dgm:spPr/>
      <dgm:t>
        <a:bodyPr/>
        <a:lstStyle/>
        <a:p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Identify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and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agree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on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Joint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Actions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between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countries</a:t>
          </a:r>
          <a:endParaRPr lang="en-GB" b="1" dirty="0"/>
        </a:p>
      </dgm:t>
    </dgm:pt>
    <dgm:pt modelId="{64EE0F3D-6612-4C7A-AB01-097DEFDF7F8D}" type="parTrans" cxnId="{88DAC08E-A2ED-470E-8CFA-86B6C647CD31}">
      <dgm:prSet/>
      <dgm:spPr/>
      <dgm:t>
        <a:bodyPr/>
        <a:lstStyle/>
        <a:p>
          <a:endParaRPr lang="en-GB"/>
        </a:p>
      </dgm:t>
    </dgm:pt>
    <dgm:pt modelId="{09F38CBD-F7F0-4321-AB3A-0D5243B91B0D}" type="sibTrans" cxnId="{88DAC08E-A2ED-470E-8CFA-86B6C647CD31}">
      <dgm:prSet/>
      <dgm:spPr/>
      <dgm:t>
        <a:bodyPr/>
        <a:lstStyle/>
        <a:p>
          <a:endParaRPr lang="en-GB"/>
        </a:p>
      </dgm:t>
    </dgm:pt>
    <dgm:pt modelId="{7FA59E5E-B366-4FE9-8D14-5014650C2570}">
      <dgm:prSet/>
      <dgm:spPr/>
      <dgm:t>
        <a:bodyPr/>
        <a:lstStyle/>
        <a:p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Temporary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Working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Groups</a:t>
          </a:r>
          <a:endParaRPr lang="en-GB" b="1" dirty="0"/>
        </a:p>
      </dgm:t>
    </dgm:pt>
    <dgm:pt modelId="{588D4E13-F948-4A8F-8E91-F0867C21592F}" type="parTrans" cxnId="{187FB78E-5DEC-4631-BE25-29CA31755A77}">
      <dgm:prSet/>
      <dgm:spPr/>
      <dgm:t>
        <a:bodyPr/>
        <a:lstStyle/>
        <a:p>
          <a:endParaRPr lang="en-GB"/>
        </a:p>
      </dgm:t>
    </dgm:pt>
    <dgm:pt modelId="{BFCCE123-230A-4293-9306-FCFA048BE0AF}" type="sibTrans" cxnId="{187FB78E-5DEC-4631-BE25-29CA31755A77}">
      <dgm:prSet/>
      <dgm:spPr/>
      <dgm:t>
        <a:bodyPr/>
        <a:lstStyle/>
        <a:p>
          <a:endParaRPr lang="en-GB"/>
        </a:p>
      </dgm:t>
    </dgm:pt>
    <dgm:pt modelId="{FA0B7A42-4502-450D-A4ED-EB3EC3BE8CF8}">
      <dgm:prSet/>
      <dgm:spPr/>
      <dgm:t>
        <a:bodyPr/>
        <a:lstStyle/>
        <a:p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Identify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Flagship</a:t>
          </a:r>
          <a:r>
            <a:rPr lang="pt-PT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pt-PT" b="1" dirty="0" err="1" smtClean="0">
              <a:solidFill>
                <a:schemeClr val="accent6">
                  <a:lumMod val="50000"/>
                </a:schemeClr>
              </a:solidFill>
            </a:rPr>
            <a:t>Activities</a:t>
          </a:r>
          <a:endParaRPr lang="en-GB" b="1" dirty="0"/>
        </a:p>
      </dgm:t>
    </dgm:pt>
    <dgm:pt modelId="{0E127A71-4BF4-4AF9-AA79-7580BE8691C2}" type="parTrans" cxnId="{2BEADD33-5A09-43DC-81A1-B2A19FF555F2}">
      <dgm:prSet/>
      <dgm:spPr/>
      <dgm:t>
        <a:bodyPr/>
        <a:lstStyle/>
        <a:p>
          <a:endParaRPr lang="en-GB"/>
        </a:p>
      </dgm:t>
    </dgm:pt>
    <dgm:pt modelId="{B85A1624-C86F-4616-B74B-F3CC43B6CE6E}" type="sibTrans" cxnId="{2BEADD33-5A09-43DC-81A1-B2A19FF555F2}">
      <dgm:prSet/>
      <dgm:spPr/>
      <dgm:t>
        <a:bodyPr/>
        <a:lstStyle/>
        <a:p>
          <a:endParaRPr lang="en-GB"/>
        </a:p>
      </dgm:t>
    </dgm:pt>
    <dgm:pt modelId="{A2F3B5FC-EFE3-48C1-9996-B1C1783BE362}" type="pres">
      <dgm:prSet presAssocID="{A80EB487-D26D-4589-99B8-4F966C4B8414}" presName="Name0" presStyleCnt="0">
        <dgm:presLayoutVars>
          <dgm:dir/>
          <dgm:resizeHandles val="exact"/>
        </dgm:presLayoutVars>
      </dgm:prSet>
      <dgm:spPr/>
    </dgm:pt>
    <dgm:pt modelId="{FF5463FE-372B-4199-AF45-4184C2E4AF4D}" type="pres">
      <dgm:prSet presAssocID="{7FA59E5E-B366-4FE9-8D14-5014650C2570}" presName="node" presStyleLbl="node1" presStyleIdx="0" presStyleCnt="4" custLinFactNeighborX="34856" custLinFactNeighborY="-29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1B4CB0-5B0C-49A3-BC0F-AF0F5BF86D32}" type="pres">
      <dgm:prSet presAssocID="{BFCCE123-230A-4293-9306-FCFA048BE0AF}" presName="sibTrans" presStyleLbl="sibTrans2D1" presStyleIdx="0" presStyleCnt="3"/>
      <dgm:spPr/>
      <dgm:t>
        <a:bodyPr/>
        <a:lstStyle/>
        <a:p>
          <a:endParaRPr lang="en-GB"/>
        </a:p>
      </dgm:t>
    </dgm:pt>
    <dgm:pt modelId="{340020EA-4F1D-45AC-9AF9-37F890209D1E}" type="pres">
      <dgm:prSet presAssocID="{BFCCE123-230A-4293-9306-FCFA048BE0A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BB0048E6-A93A-4126-B1F2-7AE1BFA38B87}" type="pres">
      <dgm:prSet presAssocID="{AEBCCEF4-0AAE-4DCC-B751-0286C572CF7F}" presName="node" presStyleLbl="node1" presStyleIdx="1" presStyleCnt="4" custLinFactNeighborX="15426" custLinFactNeighborY="-29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07B6E4-93B4-498C-9D49-6C75E2C39B1F}" type="pres">
      <dgm:prSet presAssocID="{E6D60DD4-D418-4DA8-AAC7-4378D15E5179}" presName="sibTrans" presStyleLbl="sibTrans2D1" presStyleIdx="1" presStyleCnt="3"/>
      <dgm:spPr/>
      <dgm:t>
        <a:bodyPr/>
        <a:lstStyle/>
        <a:p>
          <a:endParaRPr lang="en-GB"/>
        </a:p>
      </dgm:t>
    </dgm:pt>
    <dgm:pt modelId="{F8283D16-1B4B-4C1A-8767-CC36D5A37BE9}" type="pres">
      <dgm:prSet presAssocID="{E6D60DD4-D418-4DA8-AAC7-4378D15E5179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66C9BD68-0491-4E54-A5E7-937171BC1E19}" type="pres">
      <dgm:prSet presAssocID="{E109A757-90B0-44AC-94C9-1FC3CE14981B}" presName="node" presStyleLbl="node1" presStyleIdx="2" presStyleCnt="4" custLinFactNeighborX="11375" custLinFactNeighborY="-29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EDD524-ADFB-4D90-BB4F-BF62A61CC77D}" type="pres">
      <dgm:prSet presAssocID="{09F38CBD-F7F0-4321-AB3A-0D5243B91B0D}" presName="sibTrans" presStyleLbl="sibTrans2D1" presStyleIdx="2" presStyleCnt="3"/>
      <dgm:spPr/>
      <dgm:t>
        <a:bodyPr/>
        <a:lstStyle/>
        <a:p>
          <a:endParaRPr lang="en-GB"/>
        </a:p>
      </dgm:t>
    </dgm:pt>
    <dgm:pt modelId="{E0BB91B2-5909-4502-9FB2-3E80118C81C3}" type="pres">
      <dgm:prSet presAssocID="{09F38CBD-F7F0-4321-AB3A-0D5243B91B0D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8841A985-873E-489D-8343-A5FB16167015}" type="pres">
      <dgm:prSet presAssocID="{FA0B7A42-4502-450D-A4ED-EB3EC3BE8CF8}" presName="node" presStyleLbl="node1" presStyleIdx="3" presStyleCnt="4" custLinFactNeighborX="-3765" custLinFactNeighborY="-29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6D4AC4-80BE-4582-BE57-3B715E51EF9C}" type="presOf" srcId="{BFCCE123-230A-4293-9306-FCFA048BE0AF}" destId="{771B4CB0-5B0C-49A3-BC0F-AF0F5BF86D32}" srcOrd="0" destOrd="0" presId="urn:microsoft.com/office/officeart/2005/8/layout/process1"/>
    <dgm:cxn modelId="{2607BC01-7B1A-482B-A0EB-FAFCC41EAF83}" type="presOf" srcId="{09F38CBD-F7F0-4321-AB3A-0D5243B91B0D}" destId="{70EDD524-ADFB-4D90-BB4F-BF62A61CC77D}" srcOrd="0" destOrd="0" presId="urn:microsoft.com/office/officeart/2005/8/layout/process1"/>
    <dgm:cxn modelId="{000EB5ED-EB15-4016-ABC5-65AC64E3C87A}" type="presOf" srcId="{BFCCE123-230A-4293-9306-FCFA048BE0AF}" destId="{340020EA-4F1D-45AC-9AF9-37F890209D1E}" srcOrd="1" destOrd="0" presId="urn:microsoft.com/office/officeart/2005/8/layout/process1"/>
    <dgm:cxn modelId="{22843643-EC9D-41AC-8183-1DECB59BB37A}" type="presOf" srcId="{E6D60DD4-D418-4DA8-AAC7-4378D15E5179}" destId="{EE07B6E4-93B4-498C-9D49-6C75E2C39B1F}" srcOrd="0" destOrd="0" presId="urn:microsoft.com/office/officeart/2005/8/layout/process1"/>
    <dgm:cxn modelId="{6EBA0E7E-04B9-4DCC-AD8F-9CBC7E860FA6}" type="presOf" srcId="{A80EB487-D26D-4589-99B8-4F966C4B8414}" destId="{A2F3B5FC-EFE3-48C1-9996-B1C1783BE362}" srcOrd="0" destOrd="0" presId="urn:microsoft.com/office/officeart/2005/8/layout/process1"/>
    <dgm:cxn modelId="{5F7C9A96-5441-4B0A-8E6B-D05978C91D4E}" type="presOf" srcId="{E6D60DD4-D418-4DA8-AAC7-4378D15E5179}" destId="{F8283D16-1B4B-4C1A-8767-CC36D5A37BE9}" srcOrd="1" destOrd="0" presId="urn:microsoft.com/office/officeart/2005/8/layout/process1"/>
    <dgm:cxn modelId="{FAE12095-BB03-41B4-8D66-2FDBC7487532}" type="presOf" srcId="{7FA59E5E-B366-4FE9-8D14-5014650C2570}" destId="{FF5463FE-372B-4199-AF45-4184C2E4AF4D}" srcOrd="0" destOrd="0" presId="urn:microsoft.com/office/officeart/2005/8/layout/process1"/>
    <dgm:cxn modelId="{187FB78E-5DEC-4631-BE25-29CA31755A77}" srcId="{A80EB487-D26D-4589-99B8-4F966C4B8414}" destId="{7FA59E5E-B366-4FE9-8D14-5014650C2570}" srcOrd="0" destOrd="0" parTransId="{588D4E13-F948-4A8F-8E91-F0867C21592F}" sibTransId="{BFCCE123-230A-4293-9306-FCFA048BE0AF}"/>
    <dgm:cxn modelId="{2BEADD33-5A09-43DC-81A1-B2A19FF555F2}" srcId="{A80EB487-D26D-4589-99B8-4F966C4B8414}" destId="{FA0B7A42-4502-450D-A4ED-EB3EC3BE8CF8}" srcOrd="3" destOrd="0" parTransId="{0E127A71-4BF4-4AF9-AA79-7580BE8691C2}" sibTransId="{B85A1624-C86F-4616-B74B-F3CC43B6CE6E}"/>
    <dgm:cxn modelId="{88DAC08E-A2ED-470E-8CFA-86B6C647CD31}" srcId="{A80EB487-D26D-4589-99B8-4F966C4B8414}" destId="{E109A757-90B0-44AC-94C9-1FC3CE14981B}" srcOrd="2" destOrd="0" parTransId="{64EE0F3D-6612-4C7A-AB01-097DEFDF7F8D}" sibTransId="{09F38CBD-F7F0-4321-AB3A-0D5243B91B0D}"/>
    <dgm:cxn modelId="{0D2CC102-18F8-4A69-9F89-EC785554AC0A}" type="presOf" srcId="{AEBCCEF4-0AAE-4DCC-B751-0286C572CF7F}" destId="{BB0048E6-A93A-4126-B1F2-7AE1BFA38B87}" srcOrd="0" destOrd="0" presId="urn:microsoft.com/office/officeart/2005/8/layout/process1"/>
    <dgm:cxn modelId="{AE025C22-8822-4BE0-A7A2-066131A3931A}" srcId="{A80EB487-D26D-4589-99B8-4F966C4B8414}" destId="{AEBCCEF4-0AAE-4DCC-B751-0286C572CF7F}" srcOrd="1" destOrd="0" parTransId="{9D0E7199-15A6-425C-A67F-C98591F840EF}" sibTransId="{E6D60DD4-D418-4DA8-AAC7-4378D15E5179}"/>
    <dgm:cxn modelId="{C90C8DA4-9BBC-4DB4-B04F-AFC18062BB2F}" type="presOf" srcId="{FA0B7A42-4502-450D-A4ED-EB3EC3BE8CF8}" destId="{8841A985-873E-489D-8343-A5FB16167015}" srcOrd="0" destOrd="0" presId="urn:microsoft.com/office/officeart/2005/8/layout/process1"/>
    <dgm:cxn modelId="{44903CE5-0261-4BB7-A157-6A0AECCEDC2F}" type="presOf" srcId="{E109A757-90B0-44AC-94C9-1FC3CE14981B}" destId="{66C9BD68-0491-4E54-A5E7-937171BC1E19}" srcOrd="0" destOrd="0" presId="urn:microsoft.com/office/officeart/2005/8/layout/process1"/>
    <dgm:cxn modelId="{C31466CE-EE41-4CD4-B11D-704C38AB107F}" type="presOf" srcId="{09F38CBD-F7F0-4321-AB3A-0D5243B91B0D}" destId="{E0BB91B2-5909-4502-9FB2-3E80118C81C3}" srcOrd="1" destOrd="0" presId="urn:microsoft.com/office/officeart/2005/8/layout/process1"/>
    <dgm:cxn modelId="{37E5A585-5044-49B2-A413-F6E4E777AFD4}" type="presParOf" srcId="{A2F3B5FC-EFE3-48C1-9996-B1C1783BE362}" destId="{FF5463FE-372B-4199-AF45-4184C2E4AF4D}" srcOrd="0" destOrd="0" presId="urn:microsoft.com/office/officeart/2005/8/layout/process1"/>
    <dgm:cxn modelId="{3467717F-5AE1-4BB0-88EE-38FD31AEC4A5}" type="presParOf" srcId="{A2F3B5FC-EFE3-48C1-9996-B1C1783BE362}" destId="{771B4CB0-5B0C-49A3-BC0F-AF0F5BF86D32}" srcOrd="1" destOrd="0" presId="urn:microsoft.com/office/officeart/2005/8/layout/process1"/>
    <dgm:cxn modelId="{F819EADD-9470-453A-82DA-6409628CAF83}" type="presParOf" srcId="{771B4CB0-5B0C-49A3-BC0F-AF0F5BF86D32}" destId="{340020EA-4F1D-45AC-9AF9-37F890209D1E}" srcOrd="0" destOrd="0" presId="urn:microsoft.com/office/officeart/2005/8/layout/process1"/>
    <dgm:cxn modelId="{BECD0492-D37E-488F-BB36-54AA55276597}" type="presParOf" srcId="{A2F3B5FC-EFE3-48C1-9996-B1C1783BE362}" destId="{BB0048E6-A93A-4126-B1F2-7AE1BFA38B87}" srcOrd="2" destOrd="0" presId="urn:microsoft.com/office/officeart/2005/8/layout/process1"/>
    <dgm:cxn modelId="{C77232D5-219B-4C54-8107-A91AC3A8DA87}" type="presParOf" srcId="{A2F3B5FC-EFE3-48C1-9996-B1C1783BE362}" destId="{EE07B6E4-93B4-498C-9D49-6C75E2C39B1F}" srcOrd="3" destOrd="0" presId="urn:microsoft.com/office/officeart/2005/8/layout/process1"/>
    <dgm:cxn modelId="{E1359C6F-EEA1-4FDE-9B33-4138CFE08736}" type="presParOf" srcId="{EE07B6E4-93B4-498C-9D49-6C75E2C39B1F}" destId="{F8283D16-1B4B-4C1A-8767-CC36D5A37BE9}" srcOrd="0" destOrd="0" presId="urn:microsoft.com/office/officeart/2005/8/layout/process1"/>
    <dgm:cxn modelId="{E15866E8-FC50-4C47-8E55-39247B3FA4C0}" type="presParOf" srcId="{A2F3B5FC-EFE3-48C1-9996-B1C1783BE362}" destId="{66C9BD68-0491-4E54-A5E7-937171BC1E19}" srcOrd="4" destOrd="0" presId="urn:microsoft.com/office/officeart/2005/8/layout/process1"/>
    <dgm:cxn modelId="{E5D28430-BCF2-413F-A7A3-695A9E217E22}" type="presParOf" srcId="{A2F3B5FC-EFE3-48C1-9996-B1C1783BE362}" destId="{70EDD524-ADFB-4D90-BB4F-BF62A61CC77D}" srcOrd="5" destOrd="0" presId="urn:microsoft.com/office/officeart/2005/8/layout/process1"/>
    <dgm:cxn modelId="{B29981FC-F1F7-439F-AC91-9F0BBF70AB7C}" type="presParOf" srcId="{70EDD524-ADFB-4D90-BB4F-BF62A61CC77D}" destId="{E0BB91B2-5909-4502-9FB2-3E80118C81C3}" srcOrd="0" destOrd="0" presId="urn:microsoft.com/office/officeart/2005/8/layout/process1"/>
    <dgm:cxn modelId="{424A19B4-47D8-43D8-B176-F4C6D0E356EB}" type="presParOf" srcId="{A2F3B5FC-EFE3-48C1-9996-B1C1783BE362}" destId="{8841A985-873E-489D-8343-A5FB16167015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0D2B9-C027-47F9-95CE-99D0D05A6F8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A5E8CD-3251-41AB-BEBC-C9ADFF41043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 smtClean="0">
              <a:solidFill>
                <a:schemeClr val="accent2"/>
              </a:solidFill>
            </a:rPr>
            <a:t>LEITs </a:t>
          </a:r>
          <a:r>
            <a:rPr lang="en-GB" sz="2000" b="0" dirty="0" smtClean="0">
              <a:solidFill>
                <a:schemeClr val="accent2"/>
              </a:solidFill>
            </a:rPr>
            <a:t>(Leadership in Enabling and Industrial Technologies)</a:t>
          </a:r>
        </a:p>
        <a:p>
          <a:r>
            <a:rPr lang="en-GB" sz="1600" b="1" dirty="0" smtClean="0">
              <a:solidFill>
                <a:schemeClr val="accent2"/>
              </a:solidFill>
            </a:rPr>
            <a:t>Nanotechnologies, Advanced materials, Advanced manufacturing and processing, Biotechnology </a:t>
          </a:r>
          <a:endParaRPr lang="en-GB" sz="1600" b="1" dirty="0">
            <a:solidFill>
              <a:schemeClr val="accent2"/>
            </a:solidFill>
          </a:endParaRPr>
        </a:p>
      </dgm:t>
    </dgm:pt>
    <dgm:pt modelId="{4D3EB27D-F5CD-4C65-B988-0150BF2492AF}" type="parTrans" cxnId="{48DBC2E4-428A-41E3-852F-823E62A3AE21}">
      <dgm:prSet/>
      <dgm:spPr/>
      <dgm:t>
        <a:bodyPr/>
        <a:lstStyle/>
        <a:p>
          <a:endParaRPr lang="en-GB"/>
        </a:p>
      </dgm:t>
    </dgm:pt>
    <dgm:pt modelId="{96243037-5350-49DF-B12A-6AC2B8AB5552}" type="sibTrans" cxnId="{48DBC2E4-428A-41E3-852F-823E62A3AE21}">
      <dgm:prSet/>
      <dgm:spPr/>
      <dgm:t>
        <a:bodyPr/>
        <a:lstStyle/>
        <a:p>
          <a:endParaRPr lang="en-GB"/>
        </a:p>
      </dgm:t>
    </dgm:pt>
    <dgm:pt modelId="{4EE9156E-10B9-4804-8F49-CF3607525CEC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en-GB" sz="1600" dirty="0" smtClean="0">
              <a:solidFill>
                <a:schemeClr val="accent2"/>
              </a:solidFill>
            </a:rPr>
            <a:t>Energy-efficient Buildings</a:t>
          </a:r>
        </a:p>
        <a:p>
          <a:r>
            <a:rPr lang="en-GB" sz="1400" i="1" dirty="0" smtClean="0">
              <a:solidFill>
                <a:schemeClr val="accent2"/>
              </a:solidFill>
            </a:rPr>
            <a:t>(EEB-01 - EEB-8)</a:t>
          </a:r>
          <a:endParaRPr lang="en-GB" sz="1400" i="1" dirty="0">
            <a:solidFill>
              <a:schemeClr val="accent2"/>
            </a:solidFill>
          </a:endParaRPr>
        </a:p>
      </dgm:t>
    </dgm:pt>
    <dgm:pt modelId="{AC22FB3B-A0E2-4CC7-95A9-22E96647816C}" type="parTrans" cxnId="{727DE348-FAB8-4F26-91FC-9FC1F473527C}">
      <dgm:prSet/>
      <dgm:spPr/>
      <dgm:t>
        <a:bodyPr/>
        <a:lstStyle/>
        <a:p>
          <a:endParaRPr lang="en-GB"/>
        </a:p>
      </dgm:t>
    </dgm:pt>
    <dgm:pt modelId="{0539E4AE-D67D-4088-9A8B-ECD9047B9BB0}" type="sibTrans" cxnId="{727DE348-FAB8-4F26-91FC-9FC1F473527C}">
      <dgm:prSet/>
      <dgm:spPr/>
      <dgm:t>
        <a:bodyPr/>
        <a:lstStyle/>
        <a:p>
          <a:endParaRPr lang="en-GB"/>
        </a:p>
      </dgm:t>
    </dgm:pt>
    <dgm:pt modelId="{3B5F51CC-967D-400C-B730-5BDBAAFB31A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en-GB" sz="1600" dirty="0" smtClean="0">
              <a:solidFill>
                <a:schemeClr val="accent2"/>
              </a:solidFill>
            </a:rPr>
            <a:t>Sustainable Process Industry</a:t>
          </a:r>
        </a:p>
        <a:p>
          <a:r>
            <a:rPr lang="en-GB" sz="1400" i="1" dirty="0" smtClean="0">
              <a:solidFill>
                <a:schemeClr val="accent2"/>
              </a:solidFill>
            </a:rPr>
            <a:t>(SPIRE-04, SPIRE-05, SPIRE-08) </a:t>
          </a:r>
          <a:endParaRPr lang="en-GB" sz="1400" i="1" dirty="0">
            <a:solidFill>
              <a:schemeClr val="accent2"/>
            </a:solidFill>
          </a:endParaRPr>
        </a:p>
      </dgm:t>
    </dgm:pt>
    <dgm:pt modelId="{25C72B95-DAA3-4DA4-9913-4E40E1BA80FD}" type="parTrans" cxnId="{D3E0A305-03BC-471D-8EE6-84B6DCB65D26}">
      <dgm:prSet/>
      <dgm:spPr/>
      <dgm:t>
        <a:bodyPr/>
        <a:lstStyle/>
        <a:p>
          <a:endParaRPr lang="en-GB"/>
        </a:p>
      </dgm:t>
    </dgm:pt>
    <dgm:pt modelId="{10FC54F6-E30F-4541-AA37-B3B78B5E2FCE}" type="sibTrans" cxnId="{D3E0A305-03BC-471D-8EE6-84B6DCB65D26}">
      <dgm:prSet/>
      <dgm:spPr/>
      <dgm:t>
        <a:bodyPr/>
        <a:lstStyle/>
        <a:p>
          <a:endParaRPr lang="en-GB"/>
        </a:p>
      </dgm:t>
    </dgm:pt>
    <dgm:pt modelId="{5A09A06E-2C0A-4267-8567-04D2447330AB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en-GB" sz="1700" dirty="0" smtClean="0">
              <a:solidFill>
                <a:schemeClr val="accent2"/>
              </a:solidFill>
            </a:rPr>
            <a:t>Materials for Energy</a:t>
          </a:r>
        </a:p>
        <a:p>
          <a:r>
            <a:rPr lang="en-GB" sz="1400" i="1" dirty="0" smtClean="0">
              <a:solidFill>
                <a:schemeClr val="accent2"/>
              </a:solidFill>
            </a:rPr>
            <a:t>(NMBP-2, NMBP-3, NMBP-17 - NMBP-20)</a:t>
          </a:r>
          <a:endParaRPr lang="en-GB" sz="1400" i="1" dirty="0">
            <a:solidFill>
              <a:schemeClr val="accent2"/>
            </a:solidFill>
          </a:endParaRPr>
        </a:p>
      </dgm:t>
    </dgm:pt>
    <dgm:pt modelId="{C69DDDDF-B801-4750-850D-558AC053DA02}" type="parTrans" cxnId="{1B1A2F62-D57D-4251-BA68-D25DAEA4AAB5}">
      <dgm:prSet/>
      <dgm:spPr/>
      <dgm:t>
        <a:bodyPr/>
        <a:lstStyle/>
        <a:p>
          <a:endParaRPr lang="en-GB"/>
        </a:p>
      </dgm:t>
    </dgm:pt>
    <dgm:pt modelId="{A7F6BBF2-54D8-46CC-9E08-3DC833B6D452}" type="sibTrans" cxnId="{1B1A2F62-D57D-4251-BA68-D25DAEA4AAB5}">
      <dgm:prSet/>
      <dgm:spPr/>
      <dgm:t>
        <a:bodyPr/>
        <a:lstStyle/>
        <a:p>
          <a:endParaRPr lang="en-GB"/>
        </a:p>
      </dgm:t>
    </dgm:pt>
    <dgm:pt modelId="{539A36A6-CE69-4BF1-AF9C-E799073480EE}" type="pres">
      <dgm:prSet presAssocID="{02E0D2B9-C027-47F9-95CE-99D0D05A6F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A15DBF1-C197-42DE-B61A-7EDCBAF20BB6}" type="pres">
      <dgm:prSet presAssocID="{99A5E8CD-3251-41AB-BEBC-C9ADFF410430}" presName="vertOne" presStyleCnt="0"/>
      <dgm:spPr/>
    </dgm:pt>
    <dgm:pt modelId="{0A4ECB10-8601-44F5-8E56-71748047286E}" type="pres">
      <dgm:prSet presAssocID="{99A5E8CD-3251-41AB-BEBC-C9ADFF410430}" presName="txOne" presStyleLbl="node0" presStyleIdx="0" presStyleCnt="1" custScaleX="100072" custScaleY="96345" custLinFactNeighborX="633" custLinFactNeighborY="-4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CD95583-7F4B-4998-9679-F02BF79E5445}" type="pres">
      <dgm:prSet presAssocID="{99A5E8CD-3251-41AB-BEBC-C9ADFF410430}" presName="parTransOne" presStyleCnt="0"/>
      <dgm:spPr/>
    </dgm:pt>
    <dgm:pt modelId="{9174C2AA-19F0-4675-9EE2-9DE6A3D205B6}" type="pres">
      <dgm:prSet presAssocID="{99A5E8CD-3251-41AB-BEBC-C9ADFF410430}" presName="horzOne" presStyleCnt="0"/>
      <dgm:spPr/>
    </dgm:pt>
    <dgm:pt modelId="{3AEA0B17-6B79-488B-9192-44B9153327E2}" type="pres">
      <dgm:prSet presAssocID="{4EE9156E-10B9-4804-8F49-CF3607525CEC}" presName="vertTwo" presStyleCnt="0"/>
      <dgm:spPr/>
    </dgm:pt>
    <dgm:pt modelId="{59F844C4-31FE-4565-BE6C-69266CEB80CB}" type="pres">
      <dgm:prSet presAssocID="{4EE9156E-10B9-4804-8F49-CF3607525CEC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4225D24-E2E8-4ECD-A3BC-BDE565925755}" type="pres">
      <dgm:prSet presAssocID="{4EE9156E-10B9-4804-8F49-CF3607525CEC}" presName="horzTwo" presStyleCnt="0"/>
      <dgm:spPr/>
    </dgm:pt>
    <dgm:pt modelId="{074DED67-813D-43A3-80B0-1442471EA139}" type="pres">
      <dgm:prSet presAssocID="{0539E4AE-D67D-4088-9A8B-ECD9047B9BB0}" presName="sibSpaceTwo" presStyleCnt="0"/>
      <dgm:spPr/>
    </dgm:pt>
    <dgm:pt modelId="{06CBAF07-6BA7-484F-981D-47884DB50BED}" type="pres">
      <dgm:prSet presAssocID="{3B5F51CC-967D-400C-B730-5BDBAAFB31AE}" presName="vertTwo" presStyleCnt="0"/>
      <dgm:spPr/>
    </dgm:pt>
    <dgm:pt modelId="{96BABA17-5527-4726-B01F-3598D4E22FA9}" type="pres">
      <dgm:prSet presAssocID="{3B5F51CC-967D-400C-B730-5BDBAAFB31A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111A2E-5FC0-4678-9AB5-8F23C452F922}" type="pres">
      <dgm:prSet presAssocID="{3B5F51CC-967D-400C-B730-5BDBAAFB31AE}" presName="horzTwo" presStyleCnt="0"/>
      <dgm:spPr/>
    </dgm:pt>
    <dgm:pt modelId="{250F6701-3BAD-4655-B018-BF0C70ACC15B}" type="pres">
      <dgm:prSet presAssocID="{10FC54F6-E30F-4541-AA37-B3B78B5E2FCE}" presName="sibSpaceTwo" presStyleCnt="0"/>
      <dgm:spPr/>
    </dgm:pt>
    <dgm:pt modelId="{DA206595-A1B1-4EFE-B40B-81519B21DF47}" type="pres">
      <dgm:prSet presAssocID="{5A09A06E-2C0A-4267-8567-04D2447330AB}" presName="vertTwo" presStyleCnt="0"/>
      <dgm:spPr/>
    </dgm:pt>
    <dgm:pt modelId="{764F1293-3BA6-4460-BE2C-0035EF331E82}" type="pres">
      <dgm:prSet presAssocID="{5A09A06E-2C0A-4267-8567-04D2447330AB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62C64E-FB02-47F2-9A44-64EE5FF6E23C}" type="pres">
      <dgm:prSet presAssocID="{5A09A06E-2C0A-4267-8567-04D2447330AB}" presName="horzTwo" presStyleCnt="0"/>
      <dgm:spPr/>
    </dgm:pt>
  </dgm:ptLst>
  <dgm:cxnLst>
    <dgm:cxn modelId="{D3E0A305-03BC-471D-8EE6-84B6DCB65D26}" srcId="{99A5E8CD-3251-41AB-BEBC-C9ADFF410430}" destId="{3B5F51CC-967D-400C-B730-5BDBAAFB31AE}" srcOrd="1" destOrd="0" parTransId="{25C72B95-DAA3-4DA4-9913-4E40E1BA80FD}" sibTransId="{10FC54F6-E30F-4541-AA37-B3B78B5E2FCE}"/>
    <dgm:cxn modelId="{48DBC2E4-428A-41E3-852F-823E62A3AE21}" srcId="{02E0D2B9-C027-47F9-95CE-99D0D05A6F89}" destId="{99A5E8CD-3251-41AB-BEBC-C9ADFF410430}" srcOrd="0" destOrd="0" parTransId="{4D3EB27D-F5CD-4C65-B988-0150BF2492AF}" sibTransId="{96243037-5350-49DF-B12A-6AC2B8AB5552}"/>
    <dgm:cxn modelId="{D6236FD8-B63F-46CB-B34A-044EED89E86A}" type="presOf" srcId="{4EE9156E-10B9-4804-8F49-CF3607525CEC}" destId="{59F844C4-31FE-4565-BE6C-69266CEB80CB}" srcOrd="0" destOrd="0" presId="urn:microsoft.com/office/officeart/2005/8/layout/hierarchy4"/>
    <dgm:cxn modelId="{91720401-A22B-4649-866F-87D1E8BEFE2C}" type="presOf" srcId="{02E0D2B9-C027-47F9-95CE-99D0D05A6F89}" destId="{539A36A6-CE69-4BF1-AF9C-E799073480EE}" srcOrd="0" destOrd="0" presId="urn:microsoft.com/office/officeart/2005/8/layout/hierarchy4"/>
    <dgm:cxn modelId="{1B1A2F62-D57D-4251-BA68-D25DAEA4AAB5}" srcId="{99A5E8CD-3251-41AB-BEBC-C9ADFF410430}" destId="{5A09A06E-2C0A-4267-8567-04D2447330AB}" srcOrd="2" destOrd="0" parTransId="{C69DDDDF-B801-4750-850D-558AC053DA02}" sibTransId="{A7F6BBF2-54D8-46CC-9E08-3DC833B6D452}"/>
    <dgm:cxn modelId="{3EB8EBFC-99C4-40ED-A07E-8EAA2A066151}" type="presOf" srcId="{5A09A06E-2C0A-4267-8567-04D2447330AB}" destId="{764F1293-3BA6-4460-BE2C-0035EF331E82}" srcOrd="0" destOrd="0" presId="urn:microsoft.com/office/officeart/2005/8/layout/hierarchy4"/>
    <dgm:cxn modelId="{727DE348-FAB8-4F26-91FC-9FC1F473527C}" srcId="{99A5E8CD-3251-41AB-BEBC-C9ADFF410430}" destId="{4EE9156E-10B9-4804-8F49-CF3607525CEC}" srcOrd="0" destOrd="0" parTransId="{AC22FB3B-A0E2-4CC7-95A9-22E96647816C}" sibTransId="{0539E4AE-D67D-4088-9A8B-ECD9047B9BB0}"/>
    <dgm:cxn modelId="{29ED35F2-A779-4FA9-9FBF-465D3F5039B3}" type="presOf" srcId="{99A5E8CD-3251-41AB-BEBC-C9ADFF410430}" destId="{0A4ECB10-8601-44F5-8E56-71748047286E}" srcOrd="0" destOrd="0" presId="urn:microsoft.com/office/officeart/2005/8/layout/hierarchy4"/>
    <dgm:cxn modelId="{64FDE944-A8A1-4E0B-9C12-72C9A2FA90F4}" type="presOf" srcId="{3B5F51CC-967D-400C-B730-5BDBAAFB31AE}" destId="{96BABA17-5527-4726-B01F-3598D4E22FA9}" srcOrd="0" destOrd="0" presId="urn:microsoft.com/office/officeart/2005/8/layout/hierarchy4"/>
    <dgm:cxn modelId="{117A2333-FB33-4EFD-B7FD-DEDFC4CCA659}" type="presParOf" srcId="{539A36A6-CE69-4BF1-AF9C-E799073480EE}" destId="{5A15DBF1-C197-42DE-B61A-7EDCBAF20BB6}" srcOrd="0" destOrd="0" presId="urn:microsoft.com/office/officeart/2005/8/layout/hierarchy4"/>
    <dgm:cxn modelId="{72CF8DA5-97CC-4362-950D-7D485B861636}" type="presParOf" srcId="{5A15DBF1-C197-42DE-B61A-7EDCBAF20BB6}" destId="{0A4ECB10-8601-44F5-8E56-71748047286E}" srcOrd="0" destOrd="0" presId="urn:microsoft.com/office/officeart/2005/8/layout/hierarchy4"/>
    <dgm:cxn modelId="{F3FB9F2C-6B3F-4A9C-B6F7-66BB75EBF6B1}" type="presParOf" srcId="{5A15DBF1-C197-42DE-B61A-7EDCBAF20BB6}" destId="{7CD95583-7F4B-4998-9679-F02BF79E5445}" srcOrd="1" destOrd="0" presId="urn:microsoft.com/office/officeart/2005/8/layout/hierarchy4"/>
    <dgm:cxn modelId="{8BA78495-FEC1-40B6-A058-4DD09CDA9F1A}" type="presParOf" srcId="{5A15DBF1-C197-42DE-B61A-7EDCBAF20BB6}" destId="{9174C2AA-19F0-4675-9EE2-9DE6A3D205B6}" srcOrd="2" destOrd="0" presId="urn:microsoft.com/office/officeart/2005/8/layout/hierarchy4"/>
    <dgm:cxn modelId="{7726B71D-8592-442E-8638-CF74AF44B2AC}" type="presParOf" srcId="{9174C2AA-19F0-4675-9EE2-9DE6A3D205B6}" destId="{3AEA0B17-6B79-488B-9192-44B9153327E2}" srcOrd="0" destOrd="0" presId="urn:microsoft.com/office/officeart/2005/8/layout/hierarchy4"/>
    <dgm:cxn modelId="{82EA7F92-62CE-45C2-A384-13F260FE7D27}" type="presParOf" srcId="{3AEA0B17-6B79-488B-9192-44B9153327E2}" destId="{59F844C4-31FE-4565-BE6C-69266CEB80CB}" srcOrd="0" destOrd="0" presId="urn:microsoft.com/office/officeart/2005/8/layout/hierarchy4"/>
    <dgm:cxn modelId="{C9BC0732-3C31-491C-9C40-07339835995F}" type="presParOf" srcId="{3AEA0B17-6B79-488B-9192-44B9153327E2}" destId="{B4225D24-E2E8-4ECD-A3BC-BDE565925755}" srcOrd="1" destOrd="0" presId="urn:microsoft.com/office/officeart/2005/8/layout/hierarchy4"/>
    <dgm:cxn modelId="{DF5B2391-83D8-474D-AA8D-008FB83539E0}" type="presParOf" srcId="{9174C2AA-19F0-4675-9EE2-9DE6A3D205B6}" destId="{074DED67-813D-43A3-80B0-1442471EA139}" srcOrd="1" destOrd="0" presId="urn:microsoft.com/office/officeart/2005/8/layout/hierarchy4"/>
    <dgm:cxn modelId="{31581BD9-BDD7-4A0A-8E8C-8F1986478B85}" type="presParOf" srcId="{9174C2AA-19F0-4675-9EE2-9DE6A3D205B6}" destId="{06CBAF07-6BA7-484F-981D-47884DB50BED}" srcOrd="2" destOrd="0" presId="urn:microsoft.com/office/officeart/2005/8/layout/hierarchy4"/>
    <dgm:cxn modelId="{ED4D81CF-0645-44F5-93BC-33BE3492AE39}" type="presParOf" srcId="{06CBAF07-6BA7-484F-981D-47884DB50BED}" destId="{96BABA17-5527-4726-B01F-3598D4E22FA9}" srcOrd="0" destOrd="0" presId="urn:microsoft.com/office/officeart/2005/8/layout/hierarchy4"/>
    <dgm:cxn modelId="{19D5751B-AD34-4A2D-A149-7932DE96586B}" type="presParOf" srcId="{06CBAF07-6BA7-484F-981D-47884DB50BED}" destId="{42111A2E-5FC0-4678-9AB5-8F23C452F922}" srcOrd="1" destOrd="0" presId="urn:microsoft.com/office/officeart/2005/8/layout/hierarchy4"/>
    <dgm:cxn modelId="{EB4A89A1-ACD4-4DD9-86E3-1E8BC27933FA}" type="presParOf" srcId="{9174C2AA-19F0-4675-9EE2-9DE6A3D205B6}" destId="{250F6701-3BAD-4655-B018-BF0C70ACC15B}" srcOrd="3" destOrd="0" presId="urn:microsoft.com/office/officeart/2005/8/layout/hierarchy4"/>
    <dgm:cxn modelId="{DBE85CF4-5E49-4C01-86DA-840D3CB436D9}" type="presParOf" srcId="{9174C2AA-19F0-4675-9EE2-9DE6A3D205B6}" destId="{DA206595-A1B1-4EFE-B40B-81519B21DF47}" srcOrd="4" destOrd="0" presId="urn:microsoft.com/office/officeart/2005/8/layout/hierarchy4"/>
    <dgm:cxn modelId="{5500357A-AD7E-44E4-9484-D45BA16F35FA}" type="presParOf" srcId="{DA206595-A1B1-4EFE-B40B-81519B21DF47}" destId="{764F1293-3BA6-4460-BE2C-0035EF331E82}" srcOrd="0" destOrd="0" presId="urn:microsoft.com/office/officeart/2005/8/layout/hierarchy4"/>
    <dgm:cxn modelId="{A24EF11F-9A68-446D-899A-34CA5133752D}" type="presParOf" srcId="{DA206595-A1B1-4EFE-B40B-81519B21DF47}" destId="{0062C64E-FB02-47F2-9A44-64EE5FF6E2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0D2B9-C027-47F9-95CE-99D0D05A6F8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A5E8CD-3251-41AB-BEBC-C9ADFF41043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 smtClean="0">
              <a:solidFill>
                <a:schemeClr val="accent2"/>
              </a:solidFill>
            </a:rPr>
            <a:t>LEITs </a:t>
          </a:r>
          <a:r>
            <a:rPr lang="en-GB" sz="2000" b="0" dirty="0" smtClean="0">
              <a:solidFill>
                <a:schemeClr val="accent2"/>
              </a:solidFill>
            </a:rPr>
            <a:t>(Leadership in Enabling and Industrial Technologies)</a:t>
          </a:r>
        </a:p>
        <a:p>
          <a:r>
            <a:rPr lang="fr-BE" sz="2000" b="1" dirty="0" smtClean="0">
              <a:solidFill>
                <a:schemeClr val="accent2"/>
              </a:solidFill>
            </a:rPr>
            <a:t>Information and communication technologies</a:t>
          </a:r>
        </a:p>
      </dgm:t>
    </dgm:pt>
    <dgm:pt modelId="{4D3EB27D-F5CD-4C65-B988-0150BF2492AF}" type="parTrans" cxnId="{48DBC2E4-428A-41E3-852F-823E62A3AE21}">
      <dgm:prSet/>
      <dgm:spPr/>
      <dgm:t>
        <a:bodyPr/>
        <a:lstStyle/>
        <a:p>
          <a:endParaRPr lang="en-GB"/>
        </a:p>
      </dgm:t>
    </dgm:pt>
    <dgm:pt modelId="{96243037-5350-49DF-B12A-6AC2B8AB5552}" type="sibTrans" cxnId="{48DBC2E4-428A-41E3-852F-823E62A3AE21}">
      <dgm:prSet/>
      <dgm:spPr/>
      <dgm:t>
        <a:bodyPr/>
        <a:lstStyle/>
        <a:p>
          <a:endParaRPr lang="en-GB"/>
        </a:p>
      </dgm:t>
    </dgm:pt>
    <dgm:pt modelId="{4EE9156E-10B9-4804-8F49-CF3607525CEC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en-GB" sz="1700" dirty="0" smtClean="0">
              <a:solidFill>
                <a:schemeClr val="accent2"/>
              </a:solidFill>
            </a:rPr>
            <a:t>Low energy computing</a:t>
          </a:r>
        </a:p>
        <a:p>
          <a:r>
            <a:rPr lang="en-GB" sz="1600" i="1" dirty="0" smtClean="0">
              <a:solidFill>
                <a:schemeClr val="accent2"/>
              </a:solidFill>
            </a:rPr>
            <a:t>(ICT-5)</a:t>
          </a:r>
          <a:endParaRPr lang="en-GB" sz="1700" i="1" dirty="0">
            <a:solidFill>
              <a:schemeClr val="accent2"/>
            </a:solidFill>
          </a:endParaRPr>
        </a:p>
      </dgm:t>
    </dgm:pt>
    <dgm:pt modelId="{AC22FB3B-A0E2-4CC7-95A9-22E96647816C}" type="parTrans" cxnId="{727DE348-FAB8-4F26-91FC-9FC1F473527C}">
      <dgm:prSet/>
      <dgm:spPr/>
      <dgm:t>
        <a:bodyPr/>
        <a:lstStyle/>
        <a:p>
          <a:endParaRPr lang="en-GB"/>
        </a:p>
      </dgm:t>
    </dgm:pt>
    <dgm:pt modelId="{0539E4AE-D67D-4088-9A8B-ECD9047B9BB0}" type="sibTrans" cxnId="{727DE348-FAB8-4F26-91FC-9FC1F473527C}">
      <dgm:prSet/>
      <dgm:spPr/>
      <dgm:t>
        <a:bodyPr/>
        <a:lstStyle/>
        <a:p>
          <a:endParaRPr lang="en-GB"/>
        </a:p>
      </dgm:t>
    </dgm:pt>
    <dgm:pt modelId="{3B5F51CC-967D-400C-B730-5BDBAAFB31A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en-GB" sz="1800" dirty="0" smtClean="0">
              <a:solidFill>
                <a:schemeClr val="accent2"/>
              </a:solidFill>
            </a:rPr>
            <a:t>Photonics</a:t>
          </a:r>
        </a:p>
        <a:p>
          <a:r>
            <a:rPr lang="en-GB" sz="1600" i="1" dirty="0" smtClean="0">
              <a:solidFill>
                <a:schemeClr val="accent2"/>
              </a:solidFill>
            </a:rPr>
            <a:t>(ICT-29)</a:t>
          </a:r>
          <a:endParaRPr lang="en-GB" sz="1800" i="1" dirty="0">
            <a:solidFill>
              <a:schemeClr val="accent2"/>
            </a:solidFill>
          </a:endParaRPr>
        </a:p>
      </dgm:t>
    </dgm:pt>
    <dgm:pt modelId="{25C72B95-DAA3-4DA4-9913-4E40E1BA80FD}" type="parTrans" cxnId="{D3E0A305-03BC-471D-8EE6-84B6DCB65D26}">
      <dgm:prSet/>
      <dgm:spPr/>
      <dgm:t>
        <a:bodyPr/>
        <a:lstStyle/>
        <a:p>
          <a:endParaRPr lang="en-GB"/>
        </a:p>
      </dgm:t>
    </dgm:pt>
    <dgm:pt modelId="{10FC54F6-E30F-4541-AA37-B3B78B5E2FCE}" type="sibTrans" cxnId="{D3E0A305-03BC-471D-8EE6-84B6DCB65D26}">
      <dgm:prSet/>
      <dgm:spPr/>
      <dgm:t>
        <a:bodyPr/>
        <a:lstStyle/>
        <a:p>
          <a:endParaRPr lang="en-GB"/>
        </a:p>
      </dgm:t>
    </dgm:pt>
    <dgm:pt modelId="{5A09A06E-2C0A-4267-8567-04D2447330AB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en-GB" sz="1800" dirty="0" smtClean="0">
              <a:solidFill>
                <a:schemeClr val="accent2"/>
              </a:solidFill>
            </a:rPr>
            <a:t>Internet of Things</a:t>
          </a:r>
        </a:p>
        <a:p>
          <a:r>
            <a:rPr lang="en-GB" sz="1600" i="1" dirty="0" smtClean="0">
              <a:solidFill>
                <a:schemeClr val="accent2"/>
              </a:solidFill>
            </a:rPr>
            <a:t>(EUB-2)</a:t>
          </a:r>
          <a:endParaRPr lang="en-GB" sz="1800" i="1" dirty="0">
            <a:solidFill>
              <a:schemeClr val="accent2"/>
            </a:solidFill>
          </a:endParaRPr>
        </a:p>
      </dgm:t>
    </dgm:pt>
    <dgm:pt modelId="{C69DDDDF-B801-4750-850D-558AC053DA02}" type="parTrans" cxnId="{1B1A2F62-D57D-4251-BA68-D25DAEA4AAB5}">
      <dgm:prSet/>
      <dgm:spPr/>
      <dgm:t>
        <a:bodyPr/>
        <a:lstStyle/>
        <a:p>
          <a:endParaRPr lang="en-GB"/>
        </a:p>
      </dgm:t>
    </dgm:pt>
    <dgm:pt modelId="{A7F6BBF2-54D8-46CC-9E08-3DC833B6D452}" type="sibTrans" cxnId="{1B1A2F62-D57D-4251-BA68-D25DAEA4AAB5}">
      <dgm:prSet/>
      <dgm:spPr/>
      <dgm:t>
        <a:bodyPr/>
        <a:lstStyle/>
        <a:p>
          <a:endParaRPr lang="en-GB"/>
        </a:p>
      </dgm:t>
    </dgm:pt>
    <dgm:pt modelId="{0977A901-0307-4CDA-A612-78E9FCD610F0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Power electronics</a:t>
          </a:r>
        </a:p>
      </dgm:t>
    </dgm:pt>
    <dgm:pt modelId="{08322CF6-45C5-42ED-8CCA-DC44C151A1D8}" type="parTrans" cxnId="{666AE8F6-270D-478F-8435-D263E969D108}">
      <dgm:prSet/>
      <dgm:spPr/>
      <dgm:t>
        <a:bodyPr/>
        <a:lstStyle/>
        <a:p>
          <a:endParaRPr lang="en-GB"/>
        </a:p>
      </dgm:t>
    </dgm:pt>
    <dgm:pt modelId="{F82FF7B0-5B81-4011-83D4-746F12CA8A1E}" type="sibTrans" cxnId="{666AE8F6-270D-478F-8435-D263E969D108}">
      <dgm:prSet/>
      <dgm:spPr/>
      <dgm:t>
        <a:bodyPr/>
        <a:lstStyle/>
        <a:p>
          <a:endParaRPr lang="en-GB"/>
        </a:p>
      </dgm:t>
    </dgm:pt>
    <dgm:pt modelId="{ABE1E711-A41C-488D-A97F-04611DADD45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en-GB" sz="1800" dirty="0" smtClean="0">
              <a:solidFill>
                <a:schemeClr val="accent2"/>
              </a:solidFill>
            </a:rPr>
            <a:t>Big Data</a:t>
          </a:r>
        </a:p>
        <a:p>
          <a:r>
            <a:rPr lang="en-GB" sz="1600" i="1" dirty="0" smtClean="0">
              <a:solidFill>
                <a:schemeClr val="accent2"/>
              </a:solidFill>
            </a:rPr>
            <a:t>(ICT-15)</a:t>
          </a:r>
        </a:p>
      </dgm:t>
    </dgm:pt>
    <dgm:pt modelId="{DED94123-6C14-400F-B5E5-96DAA6F6BFB3}" type="parTrans" cxnId="{22A097B3-078B-451C-8815-E4402A0CDA28}">
      <dgm:prSet/>
      <dgm:spPr/>
      <dgm:t>
        <a:bodyPr/>
        <a:lstStyle/>
        <a:p>
          <a:endParaRPr lang="en-GB"/>
        </a:p>
      </dgm:t>
    </dgm:pt>
    <dgm:pt modelId="{C8DD622D-7D5E-4215-9A84-2A9F75FC3F33}" type="sibTrans" cxnId="{22A097B3-078B-451C-8815-E4402A0CDA28}">
      <dgm:prSet/>
      <dgm:spPr/>
      <dgm:t>
        <a:bodyPr/>
        <a:lstStyle/>
        <a:p>
          <a:endParaRPr lang="en-GB"/>
        </a:p>
      </dgm:t>
    </dgm:pt>
    <dgm:pt modelId="{539A36A6-CE69-4BF1-AF9C-E799073480EE}" type="pres">
      <dgm:prSet presAssocID="{02E0D2B9-C027-47F9-95CE-99D0D05A6F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A15DBF1-C197-42DE-B61A-7EDCBAF20BB6}" type="pres">
      <dgm:prSet presAssocID="{99A5E8CD-3251-41AB-BEBC-C9ADFF410430}" presName="vertOne" presStyleCnt="0"/>
      <dgm:spPr/>
    </dgm:pt>
    <dgm:pt modelId="{0A4ECB10-8601-44F5-8E56-71748047286E}" type="pres">
      <dgm:prSet presAssocID="{99A5E8CD-3251-41AB-BEBC-C9ADFF410430}" presName="txOne" presStyleLbl="node0" presStyleIdx="0" presStyleCnt="1" custScaleX="100072" custScaleY="96345" custLinFactY="-13025" custLinFactNeighborX="-2925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CD95583-7F4B-4998-9679-F02BF79E5445}" type="pres">
      <dgm:prSet presAssocID="{99A5E8CD-3251-41AB-BEBC-C9ADFF410430}" presName="parTransOne" presStyleCnt="0"/>
      <dgm:spPr/>
    </dgm:pt>
    <dgm:pt modelId="{9174C2AA-19F0-4675-9EE2-9DE6A3D205B6}" type="pres">
      <dgm:prSet presAssocID="{99A5E8CD-3251-41AB-BEBC-C9ADFF410430}" presName="horzOne" presStyleCnt="0"/>
      <dgm:spPr/>
    </dgm:pt>
    <dgm:pt modelId="{3AEA0B17-6B79-488B-9192-44B9153327E2}" type="pres">
      <dgm:prSet presAssocID="{4EE9156E-10B9-4804-8F49-CF3607525CEC}" presName="vertTwo" presStyleCnt="0"/>
      <dgm:spPr/>
    </dgm:pt>
    <dgm:pt modelId="{59F844C4-31FE-4565-BE6C-69266CEB80CB}" type="pres">
      <dgm:prSet presAssocID="{4EE9156E-10B9-4804-8F49-CF3607525CEC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4225D24-E2E8-4ECD-A3BC-BDE565925755}" type="pres">
      <dgm:prSet presAssocID="{4EE9156E-10B9-4804-8F49-CF3607525CEC}" presName="horzTwo" presStyleCnt="0"/>
      <dgm:spPr/>
    </dgm:pt>
    <dgm:pt modelId="{074DED67-813D-43A3-80B0-1442471EA139}" type="pres">
      <dgm:prSet presAssocID="{0539E4AE-D67D-4088-9A8B-ECD9047B9BB0}" presName="sibSpaceTwo" presStyleCnt="0"/>
      <dgm:spPr/>
    </dgm:pt>
    <dgm:pt modelId="{DF12A929-35B2-484F-9E7F-4C420504B62B}" type="pres">
      <dgm:prSet presAssocID="{0977A901-0307-4CDA-A612-78E9FCD610F0}" presName="vertTwo" presStyleCnt="0"/>
      <dgm:spPr/>
    </dgm:pt>
    <dgm:pt modelId="{A2EF18AF-FE23-43D9-A56C-7B401F8957E6}" type="pres">
      <dgm:prSet presAssocID="{0977A901-0307-4CDA-A612-78E9FCD610F0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0C4A7B-E334-4C94-B23B-9A197214C677}" type="pres">
      <dgm:prSet presAssocID="{0977A901-0307-4CDA-A612-78E9FCD610F0}" presName="horzTwo" presStyleCnt="0"/>
      <dgm:spPr/>
    </dgm:pt>
    <dgm:pt modelId="{A384E491-D195-403B-B81B-EE541DA42F00}" type="pres">
      <dgm:prSet presAssocID="{F82FF7B0-5B81-4011-83D4-746F12CA8A1E}" presName="sibSpaceTwo" presStyleCnt="0"/>
      <dgm:spPr/>
    </dgm:pt>
    <dgm:pt modelId="{9F13B575-DB7B-4BCC-A852-3C676D89EEC5}" type="pres">
      <dgm:prSet presAssocID="{ABE1E711-A41C-488D-A97F-04611DADD45A}" presName="vertTwo" presStyleCnt="0"/>
      <dgm:spPr/>
    </dgm:pt>
    <dgm:pt modelId="{C7FA9283-AE9E-4E82-9414-75C9C0011CF0}" type="pres">
      <dgm:prSet presAssocID="{ABE1E711-A41C-488D-A97F-04611DADD45A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99DD42-253F-4E9A-9ECF-E8BD9EB46688}" type="pres">
      <dgm:prSet presAssocID="{ABE1E711-A41C-488D-A97F-04611DADD45A}" presName="horzTwo" presStyleCnt="0"/>
      <dgm:spPr/>
    </dgm:pt>
    <dgm:pt modelId="{BB1228AA-477F-4723-911D-E3D7265138BA}" type="pres">
      <dgm:prSet presAssocID="{C8DD622D-7D5E-4215-9A84-2A9F75FC3F33}" presName="sibSpaceTwo" presStyleCnt="0"/>
      <dgm:spPr/>
    </dgm:pt>
    <dgm:pt modelId="{06CBAF07-6BA7-484F-981D-47884DB50BED}" type="pres">
      <dgm:prSet presAssocID="{3B5F51CC-967D-400C-B730-5BDBAAFB31AE}" presName="vertTwo" presStyleCnt="0"/>
      <dgm:spPr/>
    </dgm:pt>
    <dgm:pt modelId="{96BABA17-5527-4726-B01F-3598D4E22FA9}" type="pres">
      <dgm:prSet presAssocID="{3B5F51CC-967D-400C-B730-5BDBAAFB31AE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111A2E-5FC0-4678-9AB5-8F23C452F922}" type="pres">
      <dgm:prSet presAssocID="{3B5F51CC-967D-400C-B730-5BDBAAFB31AE}" presName="horzTwo" presStyleCnt="0"/>
      <dgm:spPr/>
    </dgm:pt>
    <dgm:pt modelId="{250F6701-3BAD-4655-B018-BF0C70ACC15B}" type="pres">
      <dgm:prSet presAssocID="{10FC54F6-E30F-4541-AA37-B3B78B5E2FCE}" presName="sibSpaceTwo" presStyleCnt="0"/>
      <dgm:spPr/>
    </dgm:pt>
    <dgm:pt modelId="{DA206595-A1B1-4EFE-B40B-81519B21DF47}" type="pres">
      <dgm:prSet presAssocID="{5A09A06E-2C0A-4267-8567-04D2447330AB}" presName="vertTwo" presStyleCnt="0"/>
      <dgm:spPr/>
    </dgm:pt>
    <dgm:pt modelId="{764F1293-3BA6-4460-BE2C-0035EF331E82}" type="pres">
      <dgm:prSet presAssocID="{5A09A06E-2C0A-4267-8567-04D2447330AB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62C64E-FB02-47F2-9A44-64EE5FF6E23C}" type="pres">
      <dgm:prSet presAssocID="{5A09A06E-2C0A-4267-8567-04D2447330AB}" presName="horzTwo" presStyleCnt="0"/>
      <dgm:spPr/>
    </dgm:pt>
  </dgm:ptLst>
  <dgm:cxnLst>
    <dgm:cxn modelId="{5FD5880D-3EC7-470A-8BD3-1EFA44C5DE74}" type="presOf" srcId="{ABE1E711-A41C-488D-A97F-04611DADD45A}" destId="{C7FA9283-AE9E-4E82-9414-75C9C0011CF0}" srcOrd="0" destOrd="0" presId="urn:microsoft.com/office/officeart/2005/8/layout/hierarchy4"/>
    <dgm:cxn modelId="{1B3F1C19-962F-46E5-ABAC-FC9404A47B6C}" type="presOf" srcId="{99A5E8CD-3251-41AB-BEBC-C9ADFF410430}" destId="{0A4ECB10-8601-44F5-8E56-71748047286E}" srcOrd="0" destOrd="0" presId="urn:microsoft.com/office/officeart/2005/8/layout/hierarchy4"/>
    <dgm:cxn modelId="{D3E0A305-03BC-471D-8EE6-84B6DCB65D26}" srcId="{99A5E8CD-3251-41AB-BEBC-C9ADFF410430}" destId="{3B5F51CC-967D-400C-B730-5BDBAAFB31AE}" srcOrd="3" destOrd="0" parTransId="{25C72B95-DAA3-4DA4-9913-4E40E1BA80FD}" sibTransId="{10FC54F6-E30F-4541-AA37-B3B78B5E2FCE}"/>
    <dgm:cxn modelId="{671F846E-5FD6-4A88-8048-8050943AC0F1}" type="presOf" srcId="{02E0D2B9-C027-47F9-95CE-99D0D05A6F89}" destId="{539A36A6-CE69-4BF1-AF9C-E799073480EE}" srcOrd="0" destOrd="0" presId="urn:microsoft.com/office/officeart/2005/8/layout/hierarchy4"/>
    <dgm:cxn modelId="{48DBC2E4-428A-41E3-852F-823E62A3AE21}" srcId="{02E0D2B9-C027-47F9-95CE-99D0D05A6F89}" destId="{99A5E8CD-3251-41AB-BEBC-C9ADFF410430}" srcOrd="0" destOrd="0" parTransId="{4D3EB27D-F5CD-4C65-B988-0150BF2492AF}" sibTransId="{96243037-5350-49DF-B12A-6AC2B8AB5552}"/>
    <dgm:cxn modelId="{1B1A2F62-D57D-4251-BA68-D25DAEA4AAB5}" srcId="{99A5E8CD-3251-41AB-BEBC-C9ADFF410430}" destId="{5A09A06E-2C0A-4267-8567-04D2447330AB}" srcOrd="4" destOrd="0" parTransId="{C69DDDDF-B801-4750-850D-558AC053DA02}" sibTransId="{A7F6BBF2-54D8-46CC-9E08-3DC833B6D452}"/>
    <dgm:cxn modelId="{727DE348-FAB8-4F26-91FC-9FC1F473527C}" srcId="{99A5E8CD-3251-41AB-BEBC-C9ADFF410430}" destId="{4EE9156E-10B9-4804-8F49-CF3607525CEC}" srcOrd="0" destOrd="0" parTransId="{AC22FB3B-A0E2-4CC7-95A9-22E96647816C}" sibTransId="{0539E4AE-D67D-4088-9A8B-ECD9047B9BB0}"/>
    <dgm:cxn modelId="{22A097B3-078B-451C-8815-E4402A0CDA28}" srcId="{99A5E8CD-3251-41AB-BEBC-C9ADFF410430}" destId="{ABE1E711-A41C-488D-A97F-04611DADD45A}" srcOrd="2" destOrd="0" parTransId="{DED94123-6C14-400F-B5E5-96DAA6F6BFB3}" sibTransId="{C8DD622D-7D5E-4215-9A84-2A9F75FC3F33}"/>
    <dgm:cxn modelId="{666AE8F6-270D-478F-8435-D263E969D108}" srcId="{99A5E8CD-3251-41AB-BEBC-C9ADFF410430}" destId="{0977A901-0307-4CDA-A612-78E9FCD610F0}" srcOrd="1" destOrd="0" parTransId="{08322CF6-45C5-42ED-8CCA-DC44C151A1D8}" sibTransId="{F82FF7B0-5B81-4011-83D4-746F12CA8A1E}"/>
    <dgm:cxn modelId="{7F7865D7-80D1-4D4B-B3C4-434738D2D036}" type="presOf" srcId="{5A09A06E-2C0A-4267-8567-04D2447330AB}" destId="{764F1293-3BA6-4460-BE2C-0035EF331E82}" srcOrd="0" destOrd="0" presId="urn:microsoft.com/office/officeart/2005/8/layout/hierarchy4"/>
    <dgm:cxn modelId="{6884DDB6-375E-4DD1-B199-65F6F5062C5D}" type="presOf" srcId="{0977A901-0307-4CDA-A612-78E9FCD610F0}" destId="{A2EF18AF-FE23-43D9-A56C-7B401F8957E6}" srcOrd="0" destOrd="0" presId="urn:microsoft.com/office/officeart/2005/8/layout/hierarchy4"/>
    <dgm:cxn modelId="{1CF8D72C-D2C4-40AB-8A6C-04D7F53CDB4E}" type="presOf" srcId="{4EE9156E-10B9-4804-8F49-CF3607525CEC}" destId="{59F844C4-31FE-4565-BE6C-69266CEB80CB}" srcOrd="0" destOrd="0" presId="urn:microsoft.com/office/officeart/2005/8/layout/hierarchy4"/>
    <dgm:cxn modelId="{EE254E91-D788-4479-9BE0-643B41B13232}" type="presOf" srcId="{3B5F51CC-967D-400C-B730-5BDBAAFB31AE}" destId="{96BABA17-5527-4726-B01F-3598D4E22FA9}" srcOrd="0" destOrd="0" presId="urn:microsoft.com/office/officeart/2005/8/layout/hierarchy4"/>
    <dgm:cxn modelId="{C55DE9F1-8BE0-4889-BAA4-070C6D6EE1FE}" type="presParOf" srcId="{539A36A6-CE69-4BF1-AF9C-E799073480EE}" destId="{5A15DBF1-C197-42DE-B61A-7EDCBAF20BB6}" srcOrd="0" destOrd="0" presId="urn:microsoft.com/office/officeart/2005/8/layout/hierarchy4"/>
    <dgm:cxn modelId="{91772E68-D1E2-4005-9015-71BF9608D180}" type="presParOf" srcId="{5A15DBF1-C197-42DE-B61A-7EDCBAF20BB6}" destId="{0A4ECB10-8601-44F5-8E56-71748047286E}" srcOrd="0" destOrd="0" presId="urn:microsoft.com/office/officeart/2005/8/layout/hierarchy4"/>
    <dgm:cxn modelId="{9DAFCD0F-7A01-426D-84E9-3C3B89A23A3A}" type="presParOf" srcId="{5A15DBF1-C197-42DE-B61A-7EDCBAF20BB6}" destId="{7CD95583-7F4B-4998-9679-F02BF79E5445}" srcOrd="1" destOrd="0" presId="urn:microsoft.com/office/officeart/2005/8/layout/hierarchy4"/>
    <dgm:cxn modelId="{72362E40-6A3A-4ADE-9458-1B48D3EF9AEE}" type="presParOf" srcId="{5A15DBF1-C197-42DE-B61A-7EDCBAF20BB6}" destId="{9174C2AA-19F0-4675-9EE2-9DE6A3D205B6}" srcOrd="2" destOrd="0" presId="urn:microsoft.com/office/officeart/2005/8/layout/hierarchy4"/>
    <dgm:cxn modelId="{860F3C8A-59AC-47F7-9891-B94C2EA93176}" type="presParOf" srcId="{9174C2AA-19F0-4675-9EE2-9DE6A3D205B6}" destId="{3AEA0B17-6B79-488B-9192-44B9153327E2}" srcOrd="0" destOrd="0" presId="urn:microsoft.com/office/officeart/2005/8/layout/hierarchy4"/>
    <dgm:cxn modelId="{690EC8E5-AF8E-4CB7-A8C5-2766E04AEF9A}" type="presParOf" srcId="{3AEA0B17-6B79-488B-9192-44B9153327E2}" destId="{59F844C4-31FE-4565-BE6C-69266CEB80CB}" srcOrd="0" destOrd="0" presId="urn:microsoft.com/office/officeart/2005/8/layout/hierarchy4"/>
    <dgm:cxn modelId="{41CF2920-871B-403A-BA38-C0460582E30F}" type="presParOf" srcId="{3AEA0B17-6B79-488B-9192-44B9153327E2}" destId="{B4225D24-E2E8-4ECD-A3BC-BDE565925755}" srcOrd="1" destOrd="0" presId="urn:microsoft.com/office/officeart/2005/8/layout/hierarchy4"/>
    <dgm:cxn modelId="{15BEBB7E-12F8-4D44-887D-BD10566FC31F}" type="presParOf" srcId="{9174C2AA-19F0-4675-9EE2-9DE6A3D205B6}" destId="{074DED67-813D-43A3-80B0-1442471EA139}" srcOrd="1" destOrd="0" presId="urn:microsoft.com/office/officeart/2005/8/layout/hierarchy4"/>
    <dgm:cxn modelId="{4B96803D-7659-401F-8E66-D381281F5FE7}" type="presParOf" srcId="{9174C2AA-19F0-4675-9EE2-9DE6A3D205B6}" destId="{DF12A929-35B2-484F-9E7F-4C420504B62B}" srcOrd="2" destOrd="0" presId="urn:microsoft.com/office/officeart/2005/8/layout/hierarchy4"/>
    <dgm:cxn modelId="{C2701804-6A6E-4D7E-BC69-B7FE323486DD}" type="presParOf" srcId="{DF12A929-35B2-484F-9E7F-4C420504B62B}" destId="{A2EF18AF-FE23-43D9-A56C-7B401F8957E6}" srcOrd="0" destOrd="0" presId="urn:microsoft.com/office/officeart/2005/8/layout/hierarchy4"/>
    <dgm:cxn modelId="{60E7FD00-EFD6-4823-BF9D-E3B353E26775}" type="presParOf" srcId="{DF12A929-35B2-484F-9E7F-4C420504B62B}" destId="{980C4A7B-E334-4C94-B23B-9A197214C677}" srcOrd="1" destOrd="0" presId="urn:microsoft.com/office/officeart/2005/8/layout/hierarchy4"/>
    <dgm:cxn modelId="{73143EC6-96F3-454A-9B2C-81308508DEF1}" type="presParOf" srcId="{9174C2AA-19F0-4675-9EE2-9DE6A3D205B6}" destId="{A384E491-D195-403B-B81B-EE541DA42F00}" srcOrd="3" destOrd="0" presId="urn:microsoft.com/office/officeart/2005/8/layout/hierarchy4"/>
    <dgm:cxn modelId="{B2963F06-3A03-4D22-B42F-770E3321D70A}" type="presParOf" srcId="{9174C2AA-19F0-4675-9EE2-9DE6A3D205B6}" destId="{9F13B575-DB7B-4BCC-A852-3C676D89EEC5}" srcOrd="4" destOrd="0" presId="urn:microsoft.com/office/officeart/2005/8/layout/hierarchy4"/>
    <dgm:cxn modelId="{D8670D61-F368-4C9C-877C-514E4F9D3AFA}" type="presParOf" srcId="{9F13B575-DB7B-4BCC-A852-3C676D89EEC5}" destId="{C7FA9283-AE9E-4E82-9414-75C9C0011CF0}" srcOrd="0" destOrd="0" presId="urn:microsoft.com/office/officeart/2005/8/layout/hierarchy4"/>
    <dgm:cxn modelId="{06DF5D9F-F0D8-4ABD-B610-860043965FAE}" type="presParOf" srcId="{9F13B575-DB7B-4BCC-A852-3C676D89EEC5}" destId="{6399DD42-253F-4E9A-9ECF-E8BD9EB46688}" srcOrd="1" destOrd="0" presId="urn:microsoft.com/office/officeart/2005/8/layout/hierarchy4"/>
    <dgm:cxn modelId="{C7CF7399-51A8-45E0-BC25-426053637299}" type="presParOf" srcId="{9174C2AA-19F0-4675-9EE2-9DE6A3D205B6}" destId="{BB1228AA-477F-4723-911D-E3D7265138BA}" srcOrd="5" destOrd="0" presId="urn:microsoft.com/office/officeart/2005/8/layout/hierarchy4"/>
    <dgm:cxn modelId="{C005B3B9-5C14-4A03-9652-A45CE8B96A0A}" type="presParOf" srcId="{9174C2AA-19F0-4675-9EE2-9DE6A3D205B6}" destId="{06CBAF07-6BA7-484F-981D-47884DB50BED}" srcOrd="6" destOrd="0" presId="urn:microsoft.com/office/officeart/2005/8/layout/hierarchy4"/>
    <dgm:cxn modelId="{4722D8D5-B3AF-424A-8C39-EE248D954092}" type="presParOf" srcId="{06CBAF07-6BA7-484F-981D-47884DB50BED}" destId="{96BABA17-5527-4726-B01F-3598D4E22FA9}" srcOrd="0" destOrd="0" presId="urn:microsoft.com/office/officeart/2005/8/layout/hierarchy4"/>
    <dgm:cxn modelId="{7AD25B3E-72B0-4098-9DB9-6763CDB19E7E}" type="presParOf" srcId="{06CBAF07-6BA7-484F-981D-47884DB50BED}" destId="{42111A2E-5FC0-4678-9AB5-8F23C452F922}" srcOrd="1" destOrd="0" presId="urn:microsoft.com/office/officeart/2005/8/layout/hierarchy4"/>
    <dgm:cxn modelId="{B778479F-10A7-4008-8524-7ADB1961C95D}" type="presParOf" srcId="{9174C2AA-19F0-4675-9EE2-9DE6A3D205B6}" destId="{250F6701-3BAD-4655-B018-BF0C70ACC15B}" srcOrd="7" destOrd="0" presId="urn:microsoft.com/office/officeart/2005/8/layout/hierarchy4"/>
    <dgm:cxn modelId="{60836C04-2146-4303-8151-350EF9EC0A80}" type="presParOf" srcId="{9174C2AA-19F0-4675-9EE2-9DE6A3D205B6}" destId="{DA206595-A1B1-4EFE-B40B-81519B21DF47}" srcOrd="8" destOrd="0" presId="urn:microsoft.com/office/officeart/2005/8/layout/hierarchy4"/>
    <dgm:cxn modelId="{BFBC2DCA-9C19-4B4C-9704-C8C2A20907AD}" type="presParOf" srcId="{DA206595-A1B1-4EFE-B40B-81519B21DF47}" destId="{764F1293-3BA6-4460-BE2C-0035EF331E82}" srcOrd="0" destOrd="0" presId="urn:microsoft.com/office/officeart/2005/8/layout/hierarchy4"/>
    <dgm:cxn modelId="{82DB1EBB-D1BE-4667-8227-A8DB44720162}" type="presParOf" srcId="{DA206595-A1B1-4EFE-B40B-81519B21DF47}" destId="{0062C64E-FB02-47F2-9A44-64EE5FF6E2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D93EE6-6A91-41D3-A33A-E440823AC544}" type="datetimeFigureOut">
              <a:rPr lang="en-GB" altLang="en-US"/>
              <a:pPr/>
              <a:t>27/09/2016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5A32EA-BF27-4DED-A133-D4963FC2B9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7281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1F56D0-F894-445F-B16F-ED8649981A6D}" type="datetimeFigureOut">
              <a:rPr lang="en-GB" altLang="en-US"/>
              <a:pPr/>
              <a:t>27/09/2016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6D4DC4-895A-4B11-ACAA-5A1FB528F5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8822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086" indent="-168086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914F-F543-4694-A9CB-C83AC8385A8D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7999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57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/>
          <a:p>
            <a:pPr marL="172990" indent="-17299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5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6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74969" indent="-298066"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92262" indent="-238452"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69167" indent="-238452"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146072" indent="-238452"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622976" indent="-23845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3099880" indent="-23845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576785" indent="-23845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4053689" indent="-23845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B1F11BD8-D4FC-4964-B48F-406275A62906}" type="slidenum">
              <a:rPr lang="en-GB" sz="1300" b="0">
                <a:solidFill>
                  <a:prstClr val="black"/>
                </a:solidFill>
                <a:latin typeface="Arial" pitchFamily="34" charset="0"/>
              </a:rPr>
              <a:pPr/>
              <a:t>3</a:t>
            </a:fld>
            <a:endParaRPr lang="en-GB" sz="1300" b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6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B74D-D1FB-48AB-8FFD-57B2D8DFB2B6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0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B74D-D1FB-48AB-8FFD-57B2D8DFB2B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0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6F28-4521-4A14-A917-890F29BF8996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74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6F28-4521-4A14-A917-890F29BF8996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74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3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990" indent="-17299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28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990" indent="-17299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3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5400"/>
            <a:ext cx="9226550" cy="172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8" descr="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700213"/>
            <a:ext cx="926623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9688" y="6126163"/>
            <a:ext cx="9266238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0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9875"/>
            <a:ext cx="29749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2700" y="6126163"/>
            <a:ext cx="2592388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41544" y="6237312"/>
            <a:ext cx="3022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39286" y="2636912"/>
            <a:ext cx="9266328" cy="1872208"/>
          </a:xfrm>
        </p:spPr>
        <p:txBody>
          <a:bodyPr/>
          <a:lstStyle>
            <a:lvl1pPr algn="ctr">
              <a:defRPr sz="5000" b="0" i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541544" y="6453336"/>
            <a:ext cx="3144605" cy="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lnSpc>
                <a:spcPct val="80000"/>
              </a:lnSpc>
              <a:buNone/>
              <a:defRPr sz="1800" i="1" baseline="0">
                <a:solidFill>
                  <a:srgbClr val="509E2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/>
          </p:nvPr>
        </p:nvSpPr>
        <p:spPr bwMode="auto">
          <a:xfrm>
            <a:off x="6516216" y="6252168"/>
            <a:ext cx="2232248" cy="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800" baseline="0">
                <a:solidFill>
                  <a:srgbClr val="509E2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20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5400"/>
            <a:ext cx="9226550" cy="172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3849688"/>
            <a:ext cx="9001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3000">
                <a:solidFill>
                  <a:schemeClr val="tx2"/>
                </a:solidFill>
                <a:latin typeface="Nexa" charset="0"/>
              </a:rPr>
              <a:t>Thank you very much for your attention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0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862138"/>
            <a:ext cx="29749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2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700213"/>
            <a:ext cx="926623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9875"/>
            <a:ext cx="29749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-39286" y="2913911"/>
            <a:ext cx="9266328" cy="1872208"/>
          </a:xfrm>
        </p:spPr>
        <p:txBody>
          <a:bodyPr/>
          <a:lstStyle>
            <a:lvl1pPr algn="ctr">
              <a:defRPr sz="5000" b="0" i="0" baseline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2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-squ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213851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0" y="3305175"/>
            <a:ext cx="9266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5000" b="0" i="0" kern="1200" baseline="0">
                <a:solidFill>
                  <a:schemeClr val="bg1"/>
                </a:solidFill>
                <a:latin typeface="Nexa Book"/>
                <a:ea typeface="ヒラギノ角ゴ Pro W3" charset="0"/>
                <a:cs typeface="Nexa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Nexa Light"/>
                <a:cs typeface="Nexa Light"/>
              </a:rPr>
              <a:t>#</a:t>
            </a:r>
            <a:r>
              <a:rPr lang="en-US" dirty="0" err="1" smtClean="0">
                <a:latin typeface="Nexa Light"/>
                <a:cs typeface="Nexa Light"/>
              </a:rPr>
              <a:t>ETIPWind</a:t>
            </a:r>
            <a:endParaRPr lang="en-US" dirty="0">
              <a:latin typeface="Nexa Light"/>
              <a:cs typeface="Nex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8775" y="6188075"/>
            <a:ext cx="3706813" cy="67468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9688" y="5949950"/>
            <a:ext cx="9296401" cy="102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9525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</a:p>
        </p:txBody>
      </p:sp>
      <p:sp>
        <p:nvSpPr>
          <p:cNvPr id="34" name="Title 9"/>
          <p:cNvSpPr>
            <a:spLocks noGrp="1"/>
          </p:cNvSpPr>
          <p:nvPr>
            <p:ph type="title"/>
          </p:nvPr>
        </p:nvSpPr>
        <p:spPr>
          <a:xfrm>
            <a:off x="-9699" y="1988840"/>
            <a:ext cx="9266328" cy="1307177"/>
          </a:xfrm>
        </p:spPr>
        <p:txBody>
          <a:bodyPr/>
          <a:lstStyle>
            <a:lvl1pPr algn="ctr">
              <a:defRPr sz="5000" b="0" i="0" baseline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3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936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19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936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8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760"/>
            <a:ext cx="8229600" cy="720998"/>
          </a:xfrm>
          <a:ln w="12700"/>
        </p:spPr>
        <p:txBody>
          <a:bodyPr/>
          <a:lstStyle>
            <a:lvl1pPr>
              <a:defRPr lang="en-GB" sz="27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9758"/>
            <a:ext cx="8291264" cy="4255467"/>
          </a:xfrm>
        </p:spPr>
        <p:txBody>
          <a:bodyPr/>
          <a:lstStyle>
            <a:lvl1pPr>
              <a:spcBef>
                <a:spcPts val="1200"/>
              </a:spcBef>
              <a:defRPr sz="2200" b="1" i="0" cap="none" baseline="0"/>
            </a:lvl1pPr>
            <a:lvl2pPr marL="628650" indent="-268288">
              <a:spcBef>
                <a:spcPts val="600"/>
              </a:spcBef>
              <a:buClr>
                <a:srgbClr val="0F5494"/>
              </a:buClr>
              <a:buFont typeface="Verdana" panose="020B0604030504040204" pitchFamily="34" charset="0"/>
              <a:buChar char="•"/>
              <a:defRPr sz="1800">
                <a:solidFill>
                  <a:srgbClr val="0099CC"/>
                </a:solidFill>
              </a:defRPr>
            </a:lvl2pPr>
            <a:lvl3pPr marL="804863" indent="-158750">
              <a:spcBef>
                <a:spcPts val="400"/>
              </a:spcBef>
              <a:spcAft>
                <a:spcPts val="400"/>
              </a:spcAft>
              <a:buFont typeface="Verdana" panose="020B0604030504040204" pitchFamily="34" charset="0"/>
              <a:buChar char="-"/>
              <a:defRPr sz="16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‹#›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F975B6-0A7A-4101-8458-64C7915D16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447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7D5F-AC08-4102-8A9C-0BC16C15D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5842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7D5F-AC08-4102-8A9C-0BC16C15D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5842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7D5F-AC08-4102-8A9C-0BC16C15D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5842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7D5F-AC08-4102-8A9C-0BC16C15D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5842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7D5F-AC08-4102-8A9C-0BC16C15D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584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5193" y="1268413"/>
            <a:ext cx="720090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4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7D5F-AC08-4102-8A9C-0BC16C15D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5842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7D5F-AC08-4102-8A9C-0BC16C15D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584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7D5F-AC08-4102-8A9C-0BC16C15D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5842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7D5F-AC08-4102-8A9C-0BC16C15D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584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7D5F-AC08-4102-8A9C-0BC16C15D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5842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27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27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5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99392"/>
            <a:ext cx="9144000" cy="1190192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2996952"/>
            <a:ext cx="4536504" cy="1152128"/>
          </a:xfrm>
        </p:spPr>
        <p:txBody>
          <a:bodyPr lIns="126000" rIns="72000"/>
          <a:lstStyle>
            <a:lvl1pPr>
              <a:defRPr sz="60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39952" y="4437112"/>
            <a:ext cx="3744416" cy="1512168"/>
          </a:xfrm>
        </p:spPr>
        <p:txBody>
          <a:bodyPr lIns="144000"/>
          <a:lstStyle>
            <a:lvl1pPr>
              <a:buNone/>
              <a:defRPr sz="25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Authors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712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800" y="324000"/>
            <a:ext cx="1811933" cy="139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97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13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68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827088" y="549275"/>
            <a:ext cx="6751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nl-BE" sz="3000" dirty="0" smtClean="0">
                <a:latin typeface="Calibri"/>
                <a:cs typeface="Calibri"/>
              </a:rPr>
              <a:t>Write here the title of the slide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2019548"/>
            <a:ext cx="2909391" cy="3772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340770"/>
            <a:ext cx="4680520" cy="44513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340769"/>
            <a:ext cx="2909391" cy="6787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54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73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64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9150" y="1255713"/>
            <a:ext cx="3683000" cy="4537075"/>
          </a:xfrm>
          <a:prstGeom prst="rect">
            <a:avLst/>
          </a:prstGeom>
          <a:solidFill>
            <a:srgbClr val="509E2F">
              <a:alpha val="1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1043607" y="1340770"/>
            <a:ext cx="3234177" cy="44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929808" y="1340770"/>
            <a:ext cx="3674640" cy="44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3000" b="1" kern="1200" dirty="0" smtClean="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03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331259"/>
            <a:ext cx="3672408" cy="720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2060849"/>
            <a:ext cx="367240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1" y="1331259"/>
            <a:ext cx="3672408" cy="720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1" y="2060849"/>
            <a:ext cx="367240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19169" y="476672"/>
            <a:ext cx="6750396" cy="648072"/>
          </a:xfrm>
        </p:spPr>
        <p:txBody>
          <a:bodyPr/>
          <a:lstStyle>
            <a:lvl1pPr>
              <a:defRPr lang="en-GB" sz="3000" b="1" kern="1200" dirty="0" smtClean="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79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6"/>
          <p:cNvGraphicFramePr>
            <a:graphicFrameLocks noGrp="1"/>
          </p:cNvGraphicFramePr>
          <p:nvPr/>
        </p:nvGraphicFramePr>
        <p:xfrm>
          <a:off x="1116013" y="1700213"/>
          <a:ext cx="6911976" cy="295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992"/>
                <a:gridCol w="2303992"/>
                <a:gridCol w="2303992"/>
              </a:tblGrid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</a:tbl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115616" y="548680"/>
            <a:ext cx="67503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7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827088" y="549275"/>
            <a:ext cx="6751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nl-BE" sz="3000" dirty="0" smtClean="0">
                <a:latin typeface="Calibri"/>
                <a:cs typeface="Calibri"/>
              </a:rPr>
              <a:t>Write here the title of the slide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1340768"/>
            <a:ext cx="4104456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584" y="1340768"/>
            <a:ext cx="3456384" cy="43204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2" y="2132856"/>
            <a:ext cx="4104456" cy="3528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74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8" descr="logo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438" y="1357313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 rot="5400000">
            <a:off x="-1025525" y="5389563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" y="5876925"/>
            <a:ext cx="2174875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608" y="1268762"/>
            <a:ext cx="6984776" cy="4320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2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 descr="logo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438" y="1357313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5400000">
            <a:off x="-1025525" y="5389563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900" y="5876925"/>
            <a:ext cx="2174875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55" y="1268761"/>
            <a:ext cx="1148629" cy="4320480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5616" y="1268761"/>
            <a:ext cx="5472608" cy="4320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1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9150" y="549275"/>
            <a:ext cx="6750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Write here the title of the slide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341438"/>
            <a:ext cx="7777162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Write here your text</a:t>
            </a:r>
          </a:p>
          <a:p>
            <a:pPr lvl="1"/>
            <a:r>
              <a:rPr lang="nl-BE" altLang="en-US" smtClean="0"/>
              <a:t>Second level</a:t>
            </a:r>
          </a:p>
          <a:p>
            <a:pPr lvl="2"/>
            <a:r>
              <a:rPr lang="nl-BE" altLang="en-US" smtClean="0"/>
              <a:t>Third level</a:t>
            </a:r>
          </a:p>
          <a:p>
            <a:pPr lvl="3"/>
            <a:r>
              <a:rPr lang="nl-BE" altLang="en-US" smtClean="0"/>
              <a:t>Fourth level</a:t>
            </a:r>
          </a:p>
          <a:p>
            <a:pPr lvl="4"/>
            <a:r>
              <a:rPr lang="nl-BE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1" descr="logo-small.jp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092825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372225" y="6188075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0513" cy="333375"/>
          </a:xfrm>
          <a:prstGeom prst="rect">
            <a:avLst/>
          </a:prstGeom>
          <a:gradFill flip="none" rotWithShape="1">
            <a:gsLst>
              <a:gs pos="0">
                <a:srgbClr val="509E2F"/>
              </a:gs>
              <a:gs pos="100000">
                <a:schemeClr val="tx2"/>
              </a:gs>
              <a:gs pos="51000">
                <a:schemeClr val="tx2"/>
              </a:gs>
            </a:gsLst>
            <a:lin ang="20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2" r:id="rId3"/>
    <p:sldLayoutId id="2147483723" r:id="rId4"/>
    <p:sldLayoutId id="2147483720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9" r:id="rId29"/>
    <p:sldLayoutId id="2147483750" r:id="rId30"/>
    <p:sldLayoutId id="2147483751" r:id="rId3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Calibri"/>
          <a:ea typeface="ヒラギノ角ゴ Pro W3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9E2F"/>
          </a:solidFill>
          <a:latin typeface="Calibri"/>
          <a:ea typeface="ヒラギノ角ゴ Pro W3" charset="0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1000"/>
        <a:buFont typeface="Arial" pitchFamily="34" charset="0"/>
        <a:buChar char="•"/>
        <a:defRPr sz="2200" kern="1200">
          <a:solidFill>
            <a:schemeClr val="tx1"/>
          </a:solidFill>
          <a:latin typeface="Calibri"/>
          <a:ea typeface="ヒラギノ角ゴ Pro W3" charset="0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A7A7A"/>
        </a:buClr>
        <a:buFont typeface="Arial" pitchFamily="34" charset="0"/>
        <a:buChar char="•"/>
        <a:defRPr sz="2000" kern="1200">
          <a:solidFill>
            <a:srgbClr val="7A7A7A"/>
          </a:solidFill>
          <a:latin typeface="Calibri"/>
          <a:ea typeface="ヒラギノ角ゴ Pro W3" charset="0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Calibri"/>
          <a:ea typeface="ヒラギノ角ゴ Pro W3" charset="0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1600" kern="1200">
          <a:solidFill>
            <a:schemeClr val="tx1"/>
          </a:solidFill>
          <a:latin typeface="Calibri"/>
          <a:ea typeface="ヒラギノ角ゴ Pro W3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1BCEE.1EF81C3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finFDP@eib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png"/><Relationship Id="rId4" Type="http://schemas.openxmlformats.org/officeDocument/2006/relationships/hyperlink" Target="http://www.eib.org/products/blending/innovfin/products/index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clima/policies/lowcarbon/ner300/index_en.htm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ec.europa.eu/contracts_grants/funds_en.htm" TargetMode="External"/><Relationship Id="rId5" Type="http://schemas.openxmlformats.org/officeDocument/2006/relationships/hyperlink" Target="http://ec.europa.eu/priorities/jobs-growth-and-investment/investment-plan_en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eib.org/products/blending/innovfin/products/energy-demo-projects.htm?lang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9"/>
          <p:cNvSpPr>
            <a:spLocks noGrp="1"/>
          </p:cNvSpPr>
          <p:nvPr>
            <p:ph idx="1"/>
          </p:nvPr>
        </p:nvSpPr>
        <p:spPr>
          <a:xfrm>
            <a:off x="541338" y="6237288"/>
            <a:ext cx="2446486" cy="400050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ヒラギノ角ゴ Pro W3" charset="-128"/>
              </a:rPr>
              <a:t>Matthijs Soede</a:t>
            </a:r>
          </a:p>
        </p:txBody>
      </p:sp>
      <p:sp>
        <p:nvSpPr>
          <p:cNvPr id="11266" name="Title 8"/>
          <p:cNvSpPr>
            <a:spLocks noGrp="1"/>
          </p:cNvSpPr>
          <p:nvPr>
            <p:ph type="title"/>
          </p:nvPr>
        </p:nvSpPr>
        <p:spPr>
          <a:xfrm>
            <a:off x="-39688" y="2636838"/>
            <a:ext cx="9266238" cy="1871662"/>
          </a:xfrm>
        </p:spPr>
        <p:txBody>
          <a:bodyPr/>
          <a:lstStyle/>
          <a:p>
            <a:r>
              <a:rPr lang="en-GB" b="1" dirty="0"/>
              <a:t>Overview of existing funding opportunities in Europe </a:t>
            </a:r>
            <a:endParaRPr lang="en-GB" altLang="en-US" dirty="0" smtClean="0">
              <a:latin typeface="Nexa Light" charset="0"/>
              <a:ea typeface="ヒラギノ角ゴ Pro W3" charset="-128"/>
            </a:endParaRPr>
          </a:p>
        </p:txBody>
      </p:sp>
      <p:sp>
        <p:nvSpPr>
          <p:cNvPr id="11267" name="Content Placeholder 10"/>
          <p:cNvSpPr>
            <a:spLocks noGrp="1"/>
          </p:cNvSpPr>
          <p:nvPr>
            <p:ph idx="10"/>
          </p:nvPr>
        </p:nvSpPr>
        <p:spPr>
          <a:xfrm>
            <a:off x="541338" y="6453188"/>
            <a:ext cx="3144837" cy="441325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ヒラギノ角ゴ Pro W3" charset="-128"/>
              </a:rPr>
              <a:t>Research Policy Officer European Commission</a:t>
            </a:r>
          </a:p>
        </p:txBody>
      </p:sp>
      <p:sp>
        <p:nvSpPr>
          <p:cNvPr id="11268" name="Content Placeholder 11"/>
          <p:cNvSpPr>
            <a:spLocks noGrp="1"/>
          </p:cNvSpPr>
          <p:nvPr>
            <p:ph idx="11"/>
          </p:nvPr>
        </p:nvSpPr>
        <p:spPr>
          <a:xfrm>
            <a:off x="6516688" y="6251575"/>
            <a:ext cx="2232025" cy="441325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ヒラギノ角ゴ Pro W3" charset="-128"/>
              </a:rPr>
              <a:t>Hamburg </a:t>
            </a:r>
          </a:p>
          <a:p>
            <a:r>
              <a:rPr lang="en-GB" altLang="en-US" dirty="0" smtClean="0">
                <a:latin typeface="Calibri" pitchFamily="34" charset="0"/>
                <a:ea typeface="ヒラギノ角ゴ Pro W3" charset="-128"/>
              </a:rPr>
              <a:t>27 September 2016</a:t>
            </a:r>
          </a:p>
        </p:txBody>
      </p:sp>
      <p:pic>
        <p:nvPicPr>
          <p:cNvPr id="6" name="Picture 5" descr="cid:image001.png@01D1BCEE.1EF81C3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736553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822" y="5301208"/>
            <a:ext cx="8568952" cy="1368152"/>
          </a:xfrm>
          <a:prstGeom prst="roundRect">
            <a:avLst/>
          </a:prstGeom>
          <a:solidFill>
            <a:srgbClr val="99CC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6" name="Rounded Rectangle 5"/>
          <p:cNvSpPr/>
          <p:nvPr/>
        </p:nvSpPr>
        <p:spPr>
          <a:xfrm>
            <a:off x="308822" y="2132856"/>
            <a:ext cx="8568952" cy="720080"/>
          </a:xfrm>
          <a:prstGeom prst="roundRect">
            <a:avLst/>
          </a:prstGeom>
          <a:solidFill>
            <a:srgbClr val="99FF6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52215"/>
            <a:ext cx="8712968" cy="1296665"/>
          </a:xfrm>
        </p:spPr>
        <p:txBody>
          <a:bodyPr/>
          <a:lstStyle/>
          <a:p>
            <a:pPr algn="ctr"/>
            <a:r>
              <a:rPr lang="en-US" altLang="en-US" dirty="0" smtClean="0"/>
              <a:t>Risk finance for demonstration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104456"/>
          </a:xfrm>
        </p:spPr>
        <p:txBody>
          <a:bodyPr/>
          <a:lstStyle/>
          <a:p>
            <a:pPr indent="0">
              <a:buNone/>
            </a:pPr>
            <a:r>
              <a:rPr lang="en-GB" sz="1800" b="1" i="0" dirty="0" err="1">
                <a:ea typeface="Calibri"/>
                <a:cs typeface="Times New Roman"/>
              </a:rPr>
              <a:t>InnovFin</a:t>
            </a:r>
            <a:r>
              <a:rPr lang="en-GB" sz="1800" b="1" i="0" dirty="0">
                <a:ea typeface="Calibri"/>
                <a:cs typeface="Times New Roman"/>
              </a:rPr>
              <a:t> Energy Demo Projects </a:t>
            </a:r>
            <a:r>
              <a:rPr lang="en-GB" sz="1800" b="1" i="0" dirty="0" smtClean="0">
                <a:ea typeface="Calibri"/>
                <a:cs typeface="Times New Roman"/>
              </a:rPr>
              <a:t>Pilot Facility</a:t>
            </a:r>
            <a:r>
              <a:rPr lang="en-US" sz="1800" b="1" i="0" dirty="0" smtClean="0">
                <a:ea typeface="Calibri"/>
                <a:cs typeface="Times New Roman"/>
              </a:rPr>
              <a:t> </a:t>
            </a:r>
            <a:r>
              <a:rPr lang="en-US" sz="1800" b="1" i="0" dirty="0">
                <a:ea typeface="Calibri"/>
                <a:cs typeface="Times New Roman"/>
              </a:rPr>
              <a:t>(EDP</a:t>
            </a:r>
            <a:r>
              <a:rPr lang="en-US" sz="1800" b="1" i="0" dirty="0" smtClean="0">
                <a:ea typeface="Calibri"/>
                <a:cs typeface="Times New Roman"/>
              </a:rPr>
              <a:t>)</a:t>
            </a:r>
          </a:p>
          <a:p>
            <a:pPr lvl="0" indent="0">
              <a:buNone/>
            </a:pPr>
            <a:r>
              <a:rPr lang="en-US" sz="1800" dirty="0" smtClean="0">
                <a:ea typeface="Calibri"/>
                <a:cs typeface="Times New Roman"/>
              </a:rPr>
              <a:t>(Other Action</a:t>
            </a:r>
            <a:r>
              <a:rPr lang="en-GB" sz="1800" dirty="0" smtClean="0"/>
              <a:t>#</a:t>
            </a:r>
            <a:r>
              <a:rPr lang="en-US" sz="1800" dirty="0" smtClean="0">
                <a:ea typeface="Calibri"/>
                <a:cs typeface="Times New Roman"/>
              </a:rPr>
              <a:t>28)</a:t>
            </a:r>
            <a:endParaRPr lang="en-GB" sz="1800" dirty="0" smtClean="0">
              <a:ea typeface="Calibri"/>
              <a:cs typeface="Times New Roman"/>
            </a:endParaRPr>
          </a:p>
          <a:p>
            <a:pPr marL="285750" indent="-285750"/>
            <a:endParaRPr lang="en-GB" sz="1800" b="1" dirty="0" smtClean="0">
              <a:ea typeface="Calibri"/>
              <a:cs typeface="Times New Roman"/>
            </a:endParaRPr>
          </a:p>
          <a:p>
            <a:pPr marL="285750" indent="-285750"/>
            <a:r>
              <a:rPr lang="en-US" sz="1800" i="0" dirty="0" smtClean="0">
                <a:ea typeface="Calibri"/>
                <a:cs typeface="Times New Roman"/>
              </a:rPr>
              <a:t>First-of-a </a:t>
            </a:r>
            <a:r>
              <a:rPr lang="en-US" sz="1800" i="0" dirty="0">
                <a:ea typeface="Calibri"/>
                <a:cs typeface="Times New Roman"/>
              </a:rPr>
              <a:t>kind commercial-scale industrial demonstration projects (TRL 7-8) </a:t>
            </a:r>
            <a:r>
              <a:rPr lang="en-US" sz="1800" i="0" dirty="0" smtClean="0">
                <a:ea typeface="Calibri"/>
                <a:cs typeface="Times New Roman"/>
              </a:rPr>
              <a:t>for unproven </a:t>
            </a:r>
            <a:r>
              <a:rPr lang="en-US" sz="1800" i="0" dirty="0">
                <a:ea typeface="Calibri"/>
                <a:cs typeface="Times New Roman"/>
              </a:rPr>
              <a:t>pre-commercial technologies in the field of innovative </a:t>
            </a:r>
            <a:r>
              <a:rPr lang="en-US" sz="1800" b="1" i="0" dirty="0">
                <a:ea typeface="Calibri"/>
                <a:cs typeface="Times New Roman"/>
              </a:rPr>
              <a:t>renewable energy</a:t>
            </a:r>
            <a:r>
              <a:rPr lang="en-US" sz="1800" i="0" dirty="0">
                <a:ea typeface="Calibri"/>
                <a:cs typeface="Times New Roman"/>
              </a:rPr>
              <a:t>, </a:t>
            </a:r>
            <a:r>
              <a:rPr lang="en-US" sz="1800" b="1" i="0" dirty="0">
                <a:ea typeface="Calibri"/>
                <a:cs typeface="Times New Roman"/>
              </a:rPr>
              <a:t>fuel cells and </a:t>
            </a:r>
            <a:r>
              <a:rPr lang="en-US" sz="1800" b="1" i="0" dirty="0" smtClean="0">
                <a:ea typeface="Calibri"/>
                <a:cs typeface="Times New Roman"/>
              </a:rPr>
              <a:t>hydrogen </a:t>
            </a:r>
            <a:r>
              <a:rPr lang="en-US" sz="1800" i="0" dirty="0" smtClean="0">
                <a:ea typeface="Calibri"/>
                <a:cs typeface="Times New Roman"/>
              </a:rPr>
              <a:t>in support of the SET-Plan</a:t>
            </a:r>
            <a:endParaRPr lang="en-US" sz="1800" b="1" i="0" dirty="0">
              <a:ea typeface="Calibri"/>
              <a:cs typeface="Times New Roman"/>
            </a:endParaRPr>
          </a:p>
          <a:p>
            <a:pPr marL="285750" indent="-285750"/>
            <a:r>
              <a:rPr lang="en-US" sz="1800" i="0" dirty="0">
                <a:ea typeface="Calibri"/>
                <a:cs typeface="Times New Roman"/>
              </a:rPr>
              <a:t>Loan amount: min EUR </a:t>
            </a:r>
            <a:r>
              <a:rPr lang="en-US" sz="1800" i="0" dirty="0" smtClean="0">
                <a:ea typeface="Calibri"/>
                <a:cs typeface="Times New Roman"/>
              </a:rPr>
              <a:t>7.5 M€, </a:t>
            </a:r>
            <a:r>
              <a:rPr lang="en-US" sz="1800" i="0" dirty="0">
                <a:ea typeface="Calibri"/>
                <a:cs typeface="Times New Roman"/>
              </a:rPr>
              <a:t>max EUR </a:t>
            </a:r>
            <a:r>
              <a:rPr lang="en-US" sz="1800" i="0" dirty="0" smtClean="0">
                <a:ea typeface="Calibri"/>
                <a:cs typeface="Times New Roman"/>
              </a:rPr>
              <a:t>75 M€</a:t>
            </a:r>
            <a:endParaRPr lang="en-US" sz="1800" i="0" dirty="0">
              <a:ea typeface="Calibri"/>
              <a:cs typeface="Times New Roman"/>
            </a:endParaRPr>
          </a:p>
          <a:p>
            <a:pPr marL="285750" indent="-285750"/>
            <a:r>
              <a:rPr lang="en-US" sz="1800" i="0" dirty="0">
                <a:ea typeface="Calibri"/>
                <a:cs typeface="Times New Roman"/>
              </a:rPr>
              <a:t>Loan maturity: max 15 years</a:t>
            </a:r>
          </a:p>
          <a:p>
            <a:pPr indent="0">
              <a:buNone/>
            </a:pPr>
            <a:endParaRPr lang="en-GB" sz="1800" i="0" dirty="0" smtClean="0">
              <a:ea typeface="Calibri"/>
              <a:cs typeface="Times New Roman"/>
            </a:endParaRPr>
          </a:p>
          <a:p>
            <a:pPr indent="0">
              <a:buNone/>
            </a:pPr>
            <a:endParaRPr lang="en-GB" sz="1800" i="0" dirty="0" smtClean="0">
              <a:ea typeface="Calibri"/>
              <a:cs typeface="Times New Roman"/>
            </a:endParaRPr>
          </a:p>
          <a:p>
            <a:pPr indent="0">
              <a:buNone/>
            </a:pPr>
            <a:r>
              <a:rPr lang="en-GB" sz="1800" b="1" i="0" dirty="0" smtClean="0">
                <a:ea typeface="Calibri"/>
                <a:cs typeface="Times New Roman"/>
              </a:rPr>
              <a:t>Application </a:t>
            </a:r>
            <a:r>
              <a:rPr lang="en-GB" sz="1800" b="1" i="0" dirty="0">
                <a:ea typeface="Calibri"/>
                <a:cs typeface="Times New Roman"/>
              </a:rPr>
              <a:t>&amp; inquiries</a:t>
            </a:r>
            <a:r>
              <a:rPr lang="en-GB" sz="1800" i="0" dirty="0">
                <a:ea typeface="Calibri"/>
                <a:cs typeface="Times New Roman"/>
              </a:rPr>
              <a:t>: directly with the EIB </a:t>
            </a:r>
            <a:r>
              <a:rPr lang="en-GB" sz="1800" i="0" dirty="0" smtClean="0">
                <a:ea typeface="Calibri"/>
                <a:cs typeface="Times New Roman"/>
              </a:rPr>
              <a:t>- New </a:t>
            </a:r>
            <a:r>
              <a:rPr lang="en-GB" sz="1800" i="0" dirty="0">
                <a:ea typeface="Calibri"/>
                <a:cs typeface="Times New Roman"/>
              </a:rPr>
              <a:t>Products &amp; Special Transactions, EIB, Luxembourg </a:t>
            </a:r>
            <a:r>
              <a:rPr lang="en-GB" sz="1800" i="0" dirty="0" smtClean="0">
                <a:ea typeface="Calibri"/>
                <a:cs typeface="Times New Roman"/>
              </a:rPr>
              <a:t/>
            </a:r>
            <a:br>
              <a:rPr lang="en-GB" sz="1800" i="0" dirty="0" smtClean="0">
                <a:ea typeface="Calibri"/>
                <a:cs typeface="Times New Roman"/>
              </a:rPr>
            </a:br>
            <a:r>
              <a:rPr lang="en-GB" sz="1800" i="0" dirty="0" smtClean="0">
                <a:ea typeface="Calibri"/>
                <a:cs typeface="Times New Roman"/>
              </a:rPr>
              <a:t>Tel</a:t>
            </a:r>
            <a:r>
              <a:rPr lang="en-GB" sz="1800" i="0" dirty="0">
                <a:ea typeface="Calibri"/>
                <a:cs typeface="Times New Roman"/>
              </a:rPr>
              <a:t>: +352 4379 85002, E-mail: </a:t>
            </a:r>
            <a:r>
              <a:rPr lang="en-GB" sz="1800" i="0" dirty="0" smtClean="0">
                <a:ea typeface="Calibri"/>
                <a:cs typeface="Times New Roman"/>
                <a:hlinkClick r:id="rId3"/>
              </a:rPr>
              <a:t>innovfinFDP@eib.org</a:t>
            </a:r>
            <a:r>
              <a:rPr lang="en-GB" sz="1800" i="0" dirty="0">
                <a:ea typeface="Calibri"/>
                <a:cs typeface="Times New Roman"/>
              </a:rPr>
              <a:t/>
            </a:r>
            <a:br>
              <a:rPr lang="en-GB" sz="1800" i="0" dirty="0">
                <a:ea typeface="Calibri"/>
                <a:cs typeface="Times New Roman"/>
              </a:rPr>
            </a:br>
            <a:r>
              <a:rPr lang="en-GB" sz="1800" i="0" dirty="0" smtClean="0">
                <a:ea typeface="Calibri"/>
                <a:cs typeface="Times New Roman"/>
                <a:hlinkClick r:id="rId4"/>
              </a:rPr>
              <a:t>http</a:t>
            </a:r>
            <a:r>
              <a:rPr lang="en-GB" sz="1800" i="0" dirty="0">
                <a:ea typeface="Calibri"/>
                <a:cs typeface="Times New Roman"/>
                <a:hlinkClick r:id="rId4"/>
              </a:rPr>
              <a:t>://www.eib.org/products/blending/innovfin/products/index.htm</a:t>
            </a:r>
            <a:r>
              <a:rPr lang="en-GB" sz="1800" i="0" dirty="0">
                <a:ea typeface="Calibri"/>
                <a:cs typeface="Times New Roman"/>
              </a:rPr>
              <a:t> </a:t>
            </a:r>
            <a:endParaRPr lang="en-GB" sz="1800" i="0" dirty="0" smtClean="0">
              <a:ea typeface="Calibri"/>
              <a:cs typeface="Times New Roman"/>
            </a:endParaRPr>
          </a:p>
          <a:p>
            <a:pPr marL="285750" indent="-285750"/>
            <a:endParaRPr lang="en-GB" sz="1800" i="0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509120"/>
            <a:ext cx="2143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15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866" y="3789040"/>
            <a:ext cx="8820472" cy="576064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de-DE" sz="2000" kern="1200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de-DE" sz="2000" kern="1200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de-DE" sz="2000" kern="1200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de-DE" sz="2000" kern="1200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de-DE" sz="2000" kern="1200" dirty="0" smtClean="0">
                <a:solidFill>
                  <a:srgbClr val="0070C0"/>
                </a:solidFill>
              </a:rPr>
              <a:t>European </a:t>
            </a:r>
            <a:r>
              <a:rPr lang="de-DE" sz="2000" kern="1200" dirty="0">
                <a:solidFill>
                  <a:srgbClr val="0070C0"/>
                </a:solidFill>
              </a:rPr>
              <a:t>countries: </a:t>
            </a:r>
            <a:r>
              <a:rPr lang="de-DE" sz="2000" kern="1200" dirty="0" smtClean="0">
                <a:solidFill>
                  <a:srgbClr val="0070C0"/>
                </a:solidFill>
              </a:rPr>
              <a:t>DE, DK</a:t>
            </a:r>
            <a:r>
              <a:rPr lang="de-DE" sz="2000" kern="1200" dirty="0">
                <a:solidFill>
                  <a:srgbClr val="0070C0"/>
                </a:solidFill>
              </a:rPr>
              <a:t>, </a:t>
            </a:r>
            <a:r>
              <a:rPr lang="de-DE" sz="2000" kern="1200" dirty="0" smtClean="0">
                <a:solidFill>
                  <a:srgbClr val="0070C0"/>
                </a:solidFill>
              </a:rPr>
              <a:t>FR, IT, NO, SE, UK </a:t>
            </a:r>
            <a:br>
              <a:rPr lang="de-DE" sz="2000" kern="1200" dirty="0" smtClean="0">
                <a:solidFill>
                  <a:srgbClr val="0070C0"/>
                </a:solidFill>
              </a:rPr>
            </a:br>
            <a:r>
              <a:rPr lang="de-DE" sz="2000" kern="1200" dirty="0" smtClean="0">
                <a:solidFill>
                  <a:srgbClr val="0070C0"/>
                </a:solidFill>
                <a:ea typeface="+mn-ea"/>
                <a:cs typeface="+mn-cs"/>
              </a:rPr>
              <a:t>2 </a:t>
            </a:r>
            <a:r>
              <a:rPr lang="de-DE" sz="2000" kern="1200" dirty="0">
                <a:solidFill>
                  <a:srgbClr val="0070C0"/>
                </a:solidFill>
                <a:ea typeface="+mn-ea"/>
                <a:cs typeface="+mn-cs"/>
              </a:rPr>
              <a:t>June: European </a:t>
            </a:r>
            <a:r>
              <a:rPr lang="de-DE" sz="2000" kern="1200" dirty="0" err="1" smtClean="0">
                <a:solidFill>
                  <a:srgbClr val="0070C0"/>
                </a:solidFill>
                <a:ea typeface="+mn-ea"/>
                <a:cs typeface="+mn-cs"/>
              </a:rPr>
              <a:t>Commission</a:t>
            </a:r>
            <a:r>
              <a:rPr lang="de-DE" sz="2000" kern="1200" dirty="0" smtClean="0">
                <a:solidFill>
                  <a:srgbClr val="0070C0"/>
                </a:solidFill>
                <a:ea typeface="+mn-ea"/>
                <a:cs typeface="+mn-cs"/>
              </a:rPr>
              <a:t> </a:t>
            </a:r>
            <a:r>
              <a:rPr lang="de-DE" sz="2000" kern="1200" dirty="0" err="1" smtClean="0">
                <a:solidFill>
                  <a:srgbClr val="0070C0"/>
                </a:solidFill>
                <a:ea typeface="+mn-ea"/>
                <a:cs typeface="+mn-cs"/>
              </a:rPr>
              <a:t>joined</a:t>
            </a:r>
            <a:r>
              <a:rPr lang="de-DE" sz="2000" kern="1200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de-DE" sz="2000" kern="1200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de-DE" sz="2000" kern="1200" dirty="0" smtClean="0">
                <a:solidFill>
                  <a:srgbClr val="0070C0"/>
                </a:solidFill>
                <a:ea typeface="+mn-ea"/>
                <a:cs typeface="+mn-cs"/>
              </a:rPr>
              <a:t> </a:t>
            </a:r>
            <a:endParaRPr lang="en-GB" sz="2000" kern="1200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29600" cy="2880360"/>
          </a:xfrm>
        </p:spPr>
      </p:pic>
      <p:sp>
        <p:nvSpPr>
          <p:cNvPr id="7" name="TextBox 6"/>
          <p:cNvSpPr txBox="1"/>
          <p:nvPr/>
        </p:nvSpPr>
        <p:spPr>
          <a:xfrm>
            <a:off x="1268016" y="581364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20416" y="596604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11334" y="5074984"/>
            <a:ext cx="8074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"/>
            </a:pPr>
            <a:r>
              <a:rPr lang="en-GB" sz="2000" b="1" dirty="0">
                <a:solidFill>
                  <a:srgbClr val="3166CF"/>
                </a:solidFill>
                <a:latin typeface="+mj-lt"/>
              </a:rPr>
              <a:t>Double Governmental Investment in Clean Energy </a:t>
            </a:r>
            <a:r>
              <a:rPr lang="en-GB" sz="2000" b="1" dirty="0" smtClean="0">
                <a:solidFill>
                  <a:srgbClr val="3166CF"/>
                </a:solidFill>
                <a:latin typeface="+mj-lt"/>
              </a:rPr>
              <a:t>R&amp;D over 5 years ~ </a:t>
            </a:r>
            <a:r>
              <a:rPr lang="en-GB" sz="2000" b="1" dirty="0">
                <a:solidFill>
                  <a:srgbClr val="3166CF"/>
                </a:solidFill>
                <a:latin typeface="+mj-lt"/>
              </a:rPr>
              <a:t>$ 30 billion per year by 2021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"/>
            </a:pPr>
            <a:r>
              <a:rPr lang="en-GB" sz="2000" b="1" dirty="0">
                <a:solidFill>
                  <a:srgbClr val="3166CF"/>
                </a:solidFill>
                <a:latin typeface="+mj-lt"/>
              </a:rPr>
              <a:t>Link with Breakthrough Energy Coalition, i.e. Private </a:t>
            </a:r>
            <a:r>
              <a:rPr lang="en-GB" sz="2000" b="1" dirty="0" smtClean="0">
                <a:solidFill>
                  <a:srgbClr val="3166CF"/>
                </a:solidFill>
                <a:latin typeface="+mj-lt"/>
              </a:rPr>
              <a:t>investors</a:t>
            </a:r>
            <a:endParaRPr lang="en-GB" sz="2000" b="1" dirty="0">
              <a:solidFill>
                <a:srgbClr val="3166C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3240" y="32449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algn="r" eaLnBrk="0" hangingPunct="0"/>
            <a:r>
              <a:rPr lang="en-GB" sz="2800" b="1" dirty="0" smtClean="0">
                <a:solidFill>
                  <a:srgbClr val="F2F2F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COP21</a:t>
            </a:r>
          </a:p>
          <a:p>
            <a:pPr marL="358775" algn="r" eaLnBrk="0" hangingPunct="0"/>
            <a:r>
              <a:rPr lang="en-GB" sz="2800" b="1" dirty="0" smtClean="0">
                <a:solidFill>
                  <a:srgbClr val="F2F2F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30 Nov. 2015 </a:t>
            </a:r>
          </a:p>
          <a:p>
            <a:pPr marL="358775" algn="r" eaLnBrk="0" hangingPunct="0"/>
            <a:r>
              <a:rPr lang="en-GB" sz="2800" b="1" dirty="0" smtClean="0">
                <a:solidFill>
                  <a:srgbClr val="F2F2F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800" b="1" dirty="0">
              <a:solidFill>
                <a:srgbClr val="F2F2F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399" y="3356992"/>
            <a:ext cx="5148064" cy="1152128"/>
          </a:xfrm>
        </p:spPr>
        <p:txBody>
          <a:bodyPr/>
          <a:lstStyle/>
          <a:p>
            <a:pPr marL="0" indent="0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5589240"/>
            <a:ext cx="4211960" cy="1512168"/>
          </a:xfrm>
        </p:spPr>
        <p:txBody>
          <a:bodyPr/>
          <a:lstStyle/>
          <a:p>
            <a:endParaRPr lang="en-GB" sz="200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European Commission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79712" y="1746386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3600" b="0" kern="0" dirty="0" smtClean="0">
                <a:solidFill>
                  <a:schemeClr val="bg1"/>
                </a:solidFill>
              </a:rPr>
              <a:t>HORIZON 2020</a:t>
            </a:r>
            <a:endParaRPr lang="en-GB" sz="3600" b="0" kern="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338056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1400" b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EU FRAMEWORK PROGRAMME FOR</a:t>
            </a:r>
            <a:r>
              <a:rPr lang="en-GB" sz="1400" b="0" kern="12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GB" sz="1400" b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RESEARCH AND INNOVATION</a:t>
            </a:r>
            <a:endParaRPr lang="en-GB" sz="1400" b="0" kern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26835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smtClean="0"/>
              <a:t>H2020 - Energy Calls 2016-2017</a:t>
            </a:r>
          </a:p>
        </p:txBody>
      </p:sp>
    </p:spTree>
    <p:extLst>
      <p:ext uri="{BB962C8B-B14F-4D97-AF65-F5344CB8AC3E}">
        <p14:creationId xmlns:p14="http://schemas.microsoft.com/office/powerpoint/2010/main" val="5490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23528" y="1253789"/>
            <a:ext cx="8424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70C0"/>
                </a:solidFill>
              </a:rPr>
              <a:t>H2020 - </a:t>
            </a:r>
            <a:r>
              <a:rPr lang="en-GB" sz="2400" kern="0" dirty="0" smtClean="0">
                <a:solidFill>
                  <a:srgbClr val="0070C0"/>
                </a:solidFill>
              </a:rPr>
              <a:t>The 2016-2017 calls of the Energy Challenge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Secure, Clean and Efficient Energy</a:t>
            </a:r>
            <a:r>
              <a:rPr lang="en-GB" sz="2400" kern="0" dirty="0" smtClean="0">
                <a:solidFill>
                  <a:srgbClr val="0070C0"/>
                </a:solidFill>
              </a:rPr>
              <a:t> </a:t>
            </a:r>
            <a:endParaRPr lang="fr-BE" altLang="en-US" sz="2400" kern="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060848"/>
            <a:ext cx="2016224" cy="3693319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Energy Efficiency (EE)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Heating and Cooling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Engaging consumers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Buildings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Industry, services and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Innovative financing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339752" y="2060848"/>
            <a:ext cx="2376264" cy="42319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Competitive low-carbon energy Technologies (LCE)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Energy system </a:t>
            </a:r>
            <a:r>
              <a:rPr lang="en-GB" sz="1700" dirty="0" smtClean="0"/>
              <a:t>(grids, storage)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Renewable energies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Decarbonising fossil fuels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Socio-economic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European Research Area in energy</a:t>
            </a:r>
            <a:endParaRPr lang="en-GB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127776" y="2079204"/>
            <a:ext cx="1692696" cy="92333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SME instrument (SIE)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0032" y="2076376"/>
            <a:ext cx="2160240" cy="203132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Smart Cities and Communities (SCC)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 smtClean="0"/>
              <a:t>Light-house demonstration projects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04674"/>
              </p:ext>
            </p:extLst>
          </p:nvPr>
        </p:nvGraphicFramePr>
        <p:xfrm>
          <a:off x="5011918" y="4407570"/>
          <a:ext cx="3767100" cy="1828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55700"/>
                <a:gridCol w="1255700"/>
                <a:gridCol w="1255700"/>
              </a:tblGrid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Call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101</a:t>
                      </a:r>
                      <a:endParaRPr lang="en-GB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352,66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367,62</a:t>
                      </a:r>
                      <a:endParaRPr lang="en-GB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SCC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71,50</a:t>
                      </a:r>
                      <a:endParaRPr lang="en-GB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4048" y="4109023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Call budgets (in Mio €)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6" y="1124744"/>
            <a:ext cx="8891754" cy="936625"/>
          </a:xfrm>
        </p:spPr>
        <p:txBody>
          <a:bodyPr/>
          <a:lstStyle/>
          <a:p>
            <a:pPr algn="ctr"/>
            <a:r>
              <a:rPr lang="en-GB" sz="2800" dirty="0" smtClean="0"/>
              <a:t>H2020 Wind energy topics</a:t>
            </a:r>
            <a:endParaRPr lang="en-GB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303765" y="1591361"/>
            <a:ext cx="8280920" cy="1388443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4" name="TextBox 3"/>
          <p:cNvSpPr txBox="1"/>
          <p:nvPr/>
        </p:nvSpPr>
        <p:spPr>
          <a:xfrm>
            <a:off x="555793" y="1700808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Rationale</a:t>
            </a:r>
            <a:r>
              <a:rPr lang="en-GB" sz="140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European industries are still world leaders but the competition is </a:t>
            </a:r>
            <a:r>
              <a:rPr lang="en-GB" sz="1400" b="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growing</a:t>
            </a:r>
            <a:r>
              <a:rPr lang="en-GB" sz="1400" b="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Cost </a:t>
            </a:r>
            <a:r>
              <a:rPr lang="en-GB" sz="1400" b="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reductions </a:t>
            </a:r>
            <a:r>
              <a:rPr lang="en-GB" sz="1400" b="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for all components essential</a:t>
            </a:r>
            <a:r>
              <a:rPr lang="en-GB" sz="1400" b="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, in particular for </a:t>
            </a:r>
            <a:r>
              <a:rPr lang="en-GB" sz="1400" b="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offshore;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Offshore considered as </a:t>
            </a:r>
            <a:r>
              <a:rPr lang="en-GB" sz="1400" b="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the future </a:t>
            </a:r>
            <a:r>
              <a:rPr lang="en-GB" sz="1400" b="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market - large </a:t>
            </a:r>
            <a:r>
              <a:rPr lang="en-GB" sz="1400" b="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turbines </a:t>
            </a:r>
            <a:r>
              <a:rPr lang="en-GB" sz="1400" b="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GB" sz="1400" b="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be demonstrated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Issues </a:t>
            </a:r>
            <a:r>
              <a:rPr lang="en-GB" sz="1400" b="0" dirty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remain on environmental and social impact, and on public acceptance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6663" y="2973647"/>
            <a:ext cx="8568952" cy="33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9900"/>
              </a:buClr>
              <a:buSzTx/>
              <a:tabLst/>
              <a:defRPr/>
            </a:pPr>
            <a:r>
              <a:rPr lang="fr-BE" altLang="en-US" sz="1600" i="1" kern="0" dirty="0" smtClean="0">
                <a:solidFill>
                  <a:srgbClr val="333399"/>
                </a:solidFill>
              </a:rPr>
              <a:t>Basic </a:t>
            </a:r>
            <a:r>
              <a:rPr lang="fr-BE" altLang="en-US" sz="1600" i="1" kern="0" dirty="0" err="1" smtClean="0">
                <a:solidFill>
                  <a:srgbClr val="333399"/>
                </a:solidFill>
              </a:rPr>
              <a:t>research</a:t>
            </a:r>
            <a:endParaRPr lang="fr-BE" altLang="en-US" sz="1600" i="1" kern="0" dirty="0" smtClean="0">
              <a:solidFill>
                <a:srgbClr val="333399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OPEN: </a:t>
            </a:r>
            <a:r>
              <a:rPr kumimoji="0" lang="fr-BE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Improved</a:t>
            </a:r>
            <a:r>
              <a:rPr kumimoji="0" lang="fr-BE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fr-BE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understanding</a:t>
            </a:r>
            <a:r>
              <a:rPr kumimoji="0" lang="fr-BE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of the </a:t>
            </a:r>
            <a:r>
              <a:rPr kumimoji="0" lang="fr-BE" alt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physics</a:t>
            </a:r>
            <a:r>
              <a:rPr kumimoji="0" lang="fr-BE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of </a:t>
            </a:r>
            <a:r>
              <a:rPr kumimoji="0" lang="fr-BE" alt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wind</a:t>
            </a:r>
            <a:r>
              <a:rPr kumimoji="0" lang="fr-BE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as </a:t>
            </a:r>
            <a:r>
              <a:rPr kumimoji="0" lang="fr-BE" alt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primary</a:t>
            </a:r>
            <a:r>
              <a:rPr kumimoji="0" lang="fr-BE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fr-BE" alt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energy</a:t>
            </a:r>
            <a:r>
              <a:rPr kumimoji="0" lang="fr-BE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source and </a:t>
            </a:r>
            <a:r>
              <a:rPr kumimoji="0" lang="fr-BE" alt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wind</a:t>
            </a:r>
            <a:r>
              <a:rPr kumimoji="0" lang="fr-BE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fr-BE" alt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energy</a:t>
            </a:r>
            <a:r>
              <a:rPr kumimoji="0" lang="fr-BE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fr-BE" alt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technology</a:t>
            </a:r>
            <a:r>
              <a:rPr kumimoji="0" lang="fr-BE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lang="fr-BE" altLang="en-US" sz="1600" b="0" kern="0" dirty="0" smtClean="0">
                <a:solidFill>
                  <a:srgbClr val="00B050"/>
                </a:solidFill>
              </a:rPr>
              <a:t>- </a:t>
            </a:r>
            <a:r>
              <a:rPr lang="fr-BE" altLang="en-US" sz="1600" b="0" i="1" kern="0" dirty="0" smtClean="0">
                <a:solidFill>
                  <a:srgbClr val="00B050"/>
                </a:solidFill>
              </a:rPr>
              <a:t>LCE-6-2017 – 2 stage – deadline 29/11/2016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9900"/>
              </a:buClr>
              <a:buSzTx/>
              <a:tabLst/>
              <a:defRPr/>
            </a:pPr>
            <a:r>
              <a:rPr lang="fr-BE" altLang="en-US" sz="1600" i="1" kern="0" baseline="0" dirty="0" smtClean="0">
                <a:solidFill>
                  <a:srgbClr val="333399"/>
                </a:solidFill>
              </a:rPr>
              <a:t>Advanced</a:t>
            </a:r>
            <a:r>
              <a:rPr lang="fr-BE" altLang="en-US" sz="1600" i="1" kern="0" dirty="0" smtClean="0">
                <a:solidFill>
                  <a:srgbClr val="333399"/>
                </a:solidFill>
              </a:rPr>
              <a:t> </a:t>
            </a:r>
            <a:r>
              <a:rPr lang="fr-BE" altLang="en-US" sz="1600" i="1" kern="0" dirty="0" err="1" smtClean="0">
                <a:solidFill>
                  <a:srgbClr val="333399"/>
                </a:solidFill>
              </a:rPr>
              <a:t>research</a:t>
            </a:r>
            <a:endParaRPr lang="fr-BE" altLang="en-US" sz="1600" i="1" kern="0" dirty="0" smtClean="0">
              <a:solidFill>
                <a:srgbClr val="333399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altLang="en-US" sz="1600" b="0" kern="0" dirty="0" smtClean="0">
                <a:solidFill>
                  <a:srgbClr val="FF0000"/>
                </a:solidFill>
              </a:rPr>
              <a:t>CLOSED: Advanced control of large-</a:t>
            </a:r>
            <a:r>
              <a:rPr lang="fr-BE" altLang="en-US" sz="1600" b="0" kern="0" dirty="0" err="1" smtClean="0">
                <a:solidFill>
                  <a:srgbClr val="FF0000"/>
                </a:solidFill>
              </a:rPr>
              <a:t>scale</a:t>
            </a:r>
            <a:r>
              <a:rPr lang="fr-BE" altLang="en-US" sz="1600" b="0" kern="0" dirty="0" smtClean="0">
                <a:solidFill>
                  <a:srgbClr val="FF0000"/>
                </a:solidFill>
              </a:rPr>
              <a:t> </a:t>
            </a:r>
            <a:r>
              <a:rPr lang="fr-BE" altLang="en-US" sz="1600" b="0" kern="0" dirty="0" err="1" smtClean="0">
                <a:solidFill>
                  <a:srgbClr val="FF0000"/>
                </a:solidFill>
              </a:rPr>
              <a:t>wind</a:t>
            </a:r>
            <a:r>
              <a:rPr lang="fr-BE" altLang="en-US" sz="1600" b="0" kern="0" dirty="0" smtClean="0">
                <a:solidFill>
                  <a:srgbClr val="FF0000"/>
                </a:solidFill>
              </a:rPr>
              <a:t> turbines and </a:t>
            </a:r>
            <a:r>
              <a:rPr lang="fr-BE" altLang="en-US" sz="1600" b="0" kern="0" dirty="0" err="1" smtClean="0">
                <a:solidFill>
                  <a:srgbClr val="FF0000"/>
                </a:solidFill>
              </a:rPr>
              <a:t>farms</a:t>
            </a:r>
            <a:r>
              <a:rPr lang="fr-BE" altLang="en-US" sz="1600" b="0" kern="0" dirty="0" smtClean="0">
                <a:solidFill>
                  <a:srgbClr val="FF0000"/>
                </a:solidFill>
              </a:rPr>
              <a:t> – </a:t>
            </a:r>
            <a:r>
              <a:rPr lang="fr-BE" altLang="en-US" sz="1600" b="0" i="1" kern="0" dirty="0" smtClean="0">
                <a:solidFill>
                  <a:srgbClr val="FF0000"/>
                </a:solidFill>
              </a:rPr>
              <a:t>LCE-7-2016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altLang="en-US" sz="1600" b="0" kern="0" dirty="0" smtClean="0">
                <a:solidFill>
                  <a:srgbClr val="00B050"/>
                </a:solidFill>
              </a:rPr>
              <a:t>OPEN: </a:t>
            </a:r>
            <a:r>
              <a:rPr lang="fr-BE" altLang="en-US" sz="1600" b="0" kern="0" dirty="0" err="1" smtClean="0">
                <a:solidFill>
                  <a:srgbClr val="00B050"/>
                </a:solidFill>
              </a:rPr>
              <a:t>Reduction</a:t>
            </a:r>
            <a:r>
              <a:rPr lang="fr-BE" altLang="en-US" sz="1600" b="0" kern="0" dirty="0" smtClean="0">
                <a:solidFill>
                  <a:srgbClr val="00B050"/>
                </a:solidFill>
              </a:rPr>
              <a:t> of </a:t>
            </a:r>
            <a:r>
              <a:rPr lang="fr-BE" altLang="en-US" sz="1600" b="0" kern="0" dirty="0" err="1" smtClean="0">
                <a:solidFill>
                  <a:srgbClr val="00B050"/>
                </a:solidFill>
              </a:rPr>
              <a:t>environmental</a:t>
            </a:r>
            <a:r>
              <a:rPr lang="fr-BE" altLang="en-US" sz="1600" b="0" kern="0" dirty="0" smtClean="0">
                <a:solidFill>
                  <a:srgbClr val="00B050"/>
                </a:solidFill>
              </a:rPr>
              <a:t> impact </a:t>
            </a:r>
            <a:r>
              <a:rPr lang="fr-BE" altLang="en-US" sz="1600" b="0" i="1" kern="0" dirty="0" smtClean="0">
                <a:solidFill>
                  <a:srgbClr val="00B050"/>
                </a:solidFill>
              </a:rPr>
              <a:t>– LCE-7-2017 </a:t>
            </a:r>
            <a:r>
              <a:rPr lang="fr-BE" altLang="en-US" sz="1600" i="1" kern="0" dirty="0">
                <a:solidFill>
                  <a:srgbClr val="00B050"/>
                </a:solidFill>
              </a:rPr>
              <a:t>– 2 stage – </a:t>
            </a:r>
            <a:r>
              <a:rPr lang="fr-BE" altLang="en-US" sz="1600" i="1" kern="0" dirty="0" smtClean="0">
                <a:solidFill>
                  <a:srgbClr val="00B050"/>
                </a:solidFill>
              </a:rPr>
              <a:t>deadline 29/11/2016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9900"/>
              </a:buClr>
              <a:buSzTx/>
              <a:tabLst/>
              <a:defRPr/>
            </a:pPr>
            <a:r>
              <a:rPr lang="fr-BE" altLang="en-US" sz="1600" i="1" kern="0" dirty="0" err="1" smtClean="0">
                <a:solidFill>
                  <a:srgbClr val="333399"/>
                </a:solidFill>
              </a:rPr>
              <a:t>Demonstration</a:t>
            </a:r>
            <a:endParaRPr lang="fr-BE" altLang="en-US" sz="1600" i="1" kern="0" dirty="0" smtClean="0">
              <a:solidFill>
                <a:srgbClr val="333399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altLang="en-US" sz="1600" b="0" kern="0" dirty="0" smtClean="0">
                <a:solidFill>
                  <a:srgbClr val="FF0000"/>
                </a:solidFill>
              </a:rPr>
              <a:t>CLOSED: Solutions for </a:t>
            </a:r>
            <a:r>
              <a:rPr lang="fr-BE" altLang="en-US" sz="1600" b="0" kern="0" dirty="0" err="1" smtClean="0">
                <a:solidFill>
                  <a:srgbClr val="FF0000"/>
                </a:solidFill>
              </a:rPr>
              <a:t>reduced</a:t>
            </a:r>
            <a:r>
              <a:rPr lang="fr-BE" altLang="en-US" sz="1600" b="0" kern="0" dirty="0" smtClean="0">
                <a:solidFill>
                  <a:srgbClr val="FF0000"/>
                </a:solidFill>
              </a:rPr>
              <a:t> maintenance, </a:t>
            </a:r>
            <a:r>
              <a:rPr lang="fr-BE" altLang="en-US" sz="1600" b="0" kern="0" dirty="0" err="1" smtClean="0">
                <a:solidFill>
                  <a:srgbClr val="FF0000"/>
                </a:solidFill>
              </a:rPr>
              <a:t>increased</a:t>
            </a:r>
            <a:r>
              <a:rPr lang="fr-BE" altLang="en-US" sz="1600" b="0" kern="0" dirty="0" smtClean="0">
                <a:solidFill>
                  <a:srgbClr val="FF0000"/>
                </a:solidFill>
              </a:rPr>
              <a:t> </a:t>
            </a:r>
            <a:r>
              <a:rPr lang="fr-BE" altLang="en-US" sz="1600" b="0" kern="0" dirty="0" err="1" smtClean="0">
                <a:solidFill>
                  <a:srgbClr val="FF0000"/>
                </a:solidFill>
              </a:rPr>
              <a:t>reliability</a:t>
            </a:r>
            <a:r>
              <a:rPr lang="fr-BE" altLang="en-US" sz="1600" b="0" kern="0" dirty="0" smtClean="0">
                <a:solidFill>
                  <a:srgbClr val="FF0000"/>
                </a:solidFill>
              </a:rPr>
              <a:t> and </a:t>
            </a:r>
            <a:r>
              <a:rPr lang="fr-BE" altLang="en-US" sz="1600" b="0" kern="0" dirty="0" err="1" smtClean="0">
                <a:solidFill>
                  <a:srgbClr val="FF0000"/>
                </a:solidFill>
              </a:rPr>
              <a:t>extended</a:t>
            </a:r>
            <a:r>
              <a:rPr lang="fr-BE" altLang="en-US" sz="1600" b="0" kern="0" dirty="0" smtClean="0">
                <a:solidFill>
                  <a:srgbClr val="FF0000"/>
                </a:solidFill>
              </a:rPr>
              <a:t> life-time of off-shore </a:t>
            </a:r>
            <a:r>
              <a:rPr lang="fr-BE" altLang="en-US" sz="1600" b="0" kern="0" dirty="0" err="1" smtClean="0">
                <a:solidFill>
                  <a:srgbClr val="FF0000"/>
                </a:solidFill>
              </a:rPr>
              <a:t>wind</a:t>
            </a:r>
            <a:r>
              <a:rPr lang="fr-BE" altLang="en-US" sz="1600" b="0" kern="0" dirty="0" smtClean="0">
                <a:solidFill>
                  <a:srgbClr val="FF0000"/>
                </a:solidFill>
              </a:rPr>
              <a:t> turbines/</a:t>
            </a:r>
            <a:r>
              <a:rPr lang="fr-BE" altLang="en-US" sz="1600" b="0" kern="0" dirty="0" err="1" smtClean="0">
                <a:solidFill>
                  <a:srgbClr val="FF0000"/>
                </a:solidFill>
              </a:rPr>
              <a:t>farms</a:t>
            </a:r>
            <a:r>
              <a:rPr lang="fr-BE" altLang="en-US" sz="1600" b="0" kern="0" dirty="0" smtClean="0">
                <a:solidFill>
                  <a:srgbClr val="FF0000"/>
                </a:solidFill>
              </a:rPr>
              <a:t> – </a:t>
            </a:r>
            <a:r>
              <a:rPr lang="fr-BE" altLang="en-US" sz="1600" b="0" i="1" kern="0" dirty="0" smtClean="0">
                <a:solidFill>
                  <a:srgbClr val="FF0000"/>
                </a:solidFill>
              </a:rPr>
              <a:t>LCE-13-2016 (EUR 10 million)</a:t>
            </a:r>
            <a:endParaRPr lang="fr-BE" altLang="en-US" sz="1600" b="0" kern="0" dirty="0" smtClean="0">
              <a:solidFill>
                <a:srgbClr val="FF0000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altLang="en-US" sz="1600" b="0" kern="0" dirty="0" smtClean="0">
                <a:solidFill>
                  <a:srgbClr val="333399"/>
                </a:solidFill>
              </a:rPr>
              <a:t>Large &gt;10 MW </a:t>
            </a:r>
            <a:r>
              <a:rPr lang="fr-BE" altLang="en-US" sz="1600" b="0" kern="0" dirty="0" err="1" smtClean="0">
                <a:solidFill>
                  <a:srgbClr val="333399"/>
                </a:solidFill>
              </a:rPr>
              <a:t>wind</a:t>
            </a:r>
            <a:r>
              <a:rPr lang="fr-BE" altLang="en-US" sz="1600" b="0" kern="0" dirty="0" smtClean="0">
                <a:solidFill>
                  <a:srgbClr val="333399"/>
                </a:solidFill>
              </a:rPr>
              <a:t> turbines – </a:t>
            </a:r>
            <a:r>
              <a:rPr lang="fr-BE" altLang="en-US" sz="1600" b="0" i="1" kern="0" dirty="0" smtClean="0">
                <a:solidFill>
                  <a:srgbClr val="333399"/>
                </a:solidFill>
              </a:rPr>
              <a:t>LCE-14-2017 (EUR 25 million) – deadline 7/9/2017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9900"/>
              </a:buClr>
              <a:buSzTx/>
              <a:tabLst/>
              <a:defRPr/>
            </a:pPr>
            <a:r>
              <a:rPr lang="fr-BE" altLang="en-US" sz="1600" i="1" kern="0" dirty="0" err="1" smtClean="0">
                <a:solidFill>
                  <a:srgbClr val="333399"/>
                </a:solidFill>
              </a:rPr>
              <a:t>Market-uptake</a:t>
            </a:r>
            <a:endParaRPr lang="fr-BE" altLang="en-US" sz="1600" i="1" kern="0" dirty="0" smtClean="0">
              <a:solidFill>
                <a:srgbClr val="333399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600" b="0" kern="0" dirty="0" smtClean="0">
                <a:solidFill>
                  <a:srgbClr val="509E2F"/>
                </a:solidFill>
              </a:rPr>
              <a:t>OPEN :Increase market share of wind energy </a:t>
            </a:r>
            <a:r>
              <a:rPr lang="en-GB" altLang="en-US" sz="1600" b="0" i="1" kern="0" dirty="0" smtClean="0">
                <a:solidFill>
                  <a:srgbClr val="509E2F"/>
                </a:solidFill>
              </a:rPr>
              <a:t>– LCE-21-2017 – deadline 05/01/2017</a:t>
            </a:r>
          </a:p>
        </p:txBody>
      </p:sp>
    </p:spTree>
    <p:extLst>
      <p:ext uri="{BB962C8B-B14F-4D97-AF65-F5344CB8AC3E}">
        <p14:creationId xmlns:p14="http://schemas.microsoft.com/office/powerpoint/2010/main" val="20305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urved Connector 23"/>
          <p:cNvCxnSpPr/>
          <p:nvPr/>
        </p:nvCxnSpPr>
        <p:spPr bwMode="auto">
          <a:xfrm rot="16200000" flipH="1">
            <a:off x="2420285" y="4283203"/>
            <a:ext cx="3" cy="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4967054"/>
              </p:ext>
            </p:extLst>
          </p:nvPr>
        </p:nvGraphicFramePr>
        <p:xfrm>
          <a:off x="467544" y="1412776"/>
          <a:ext cx="7981963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55849548"/>
              </p:ext>
            </p:extLst>
          </p:nvPr>
        </p:nvGraphicFramePr>
        <p:xfrm>
          <a:off x="539552" y="4283202"/>
          <a:ext cx="7837947" cy="231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88640"/>
            <a:ext cx="82809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 smtClean="0">
                <a:solidFill>
                  <a:schemeClr val="bg1"/>
                </a:solidFill>
              </a:rPr>
              <a:t> Cross-thematic		  priorities</a:t>
            </a:r>
            <a:endParaRPr lang="en-GB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504056"/>
          </a:xfrm>
        </p:spPr>
        <p:txBody>
          <a:bodyPr/>
          <a:lstStyle/>
          <a:p>
            <a:pPr algn="ctr"/>
            <a:r>
              <a:rPr lang="en-GB" dirty="0" smtClean="0"/>
              <a:t>The SME Instrument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044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i="0" dirty="0" smtClean="0"/>
              <a:t>Seamless </a:t>
            </a:r>
            <a:r>
              <a:rPr lang="en-GB" sz="1800" i="0" dirty="0"/>
              <a:t>business innovation support </a:t>
            </a:r>
            <a:endParaRPr lang="en-GB" sz="1800" i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i="0" dirty="0" smtClean="0"/>
              <a:t>Completely bottom-up – all areas of the Energy Challenge covered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i="0" dirty="0" smtClean="0"/>
              <a:t>Only open to SMEs – also single-beneficiaries possible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i="0" dirty="0" smtClean="0"/>
          </a:p>
          <a:p>
            <a:pPr indent="0">
              <a:buNone/>
            </a:pPr>
            <a:r>
              <a:rPr lang="en-GB" sz="1800" i="0" dirty="0" smtClean="0"/>
              <a:t>3 phases of support (no need to start with phase 1)</a:t>
            </a:r>
          </a:p>
          <a:p>
            <a:pPr marL="1085850" lvl="1">
              <a:buFont typeface="+mj-lt"/>
              <a:buAutoNum type="arabicPeriod"/>
            </a:pPr>
            <a:r>
              <a:rPr lang="en-GB" sz="1400" i="0" dirty="0" smtClean="0"/>
              <a:t>Business </a:t>
            </a:r>
            <a:r>
              <a:rPr lang="en-GB" sz="1400" i="0" dirty="0"/>
              <a:t>innovation grants </a:t>
            </a:r>
            <a:r>
              <a:rPr lang="en-GB" sz="1400" b="0" i="0" dirty="0"/>
              <a:t>(feasibility </a:t>
            </a:r>
            <a:r>
              <a:rPr lang="en-GB" sz="1400" b="0" i="0" dirty="0" smtClean="0"/>
              <a:t>studies, lump sum of EUR </a:t>
            </a:r>
            <a:r>
              <a:rPr lang="en-GB" sz="1400" b="0" i="0" dirty="0"/>
              <a:t>50,000 </a:t>
            </a:r>
            <a:r>
              <a:rPr lang="en-GB" sz="1400" b="0" i="0" dirty="0" smtClean="0"/>
              <a:t>per project);</a:t>
            </a:r>
          </a:p>
          <a:p>
            <a:pPr marL="1085850" lvl="1">
              <a:buFont typeface="+mj-lt"/>
              <a:buAutoNum type="arabicPeriod"/>
            </a:pPr>
            <a:r>
              <a:rPr lang="en-GB" sz="1400" i="0" dirty="0" smtClean="0"/>
              <a:t>Business </a:t>
            </a:r>
            <a:r>
              <a:rPr lang="en-GB" sz="1400" i="0" dirty="0"/>
              <a:t>innovation grants for innovation development &amp; demonstration purposes </a:t>
            </a:r>
            <a:r>
              <a:rPr lang="en-GB" sz="1400" b="0" i="0" dirty="0" smtClean="0"/>
              <a:t>(between EUR 0.5 – 2.5 million / project)</a:t>
            </a:r>
          </a:p>
          <a:p>
            <a:pPr marL="1085850" lvl="1">
              <a:buFont typeface="+mj-lt"/>
              <a:buAutoNum type="arabicPeriod"/>
            </a:pPr>
            <a:r>
              <a:rPr lang="en-GB" sz="1400" i="0" dirty="0" smtClean="0"/>
              <a:t>Free-of-charge </a:t>
            </a:r>
            <a:r>
              <a:rPr lang="en-GB" sz="1400" i="0" dirty="0"/>
              <a:t>business </a:t>
            </a:r>
            <a:r>
              <a:rPr lang="en-GB" sz="1400" i="0" dirty="0" smtClean="0"/>
              <a:t>coaching, </a:t>
            </a:r>
            <a:r>
              <a:rPr lang="en-GB" sz="1400" b="0" dirty="0" smtClean="0"/>
              <a:t>access </a:t>
            </a:r>
            <a:r>
              <a:rPr lang="en-GB" sz="1400" b="0" dirty="0"/>
              <a:t>to a wide range of innovation support services and facilitated access to risk finance </a:t>
            </a:r>
            <a:r>
              <a:rPr lang="en-GB" sz="1400" b="0" dirty="0" smtClean="0"/>
              <a:t>to </a:t>
            </a:r>
            <a:r>
              <a:rPr lang="en-GB" sz="1400" b="0" dirty="0"/>
              <a:t>facilitate the commercial exploitation of the innovation.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i="0" dirty="0" smtClean="0"/>
              <a:t>4 submission deadlines per year for phase 1 and 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i="0" dirty="0" smtClean="0"/>
              <a:t>Budget for the Energy SME topic (SMEInst-09-2016-2017): 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en-GB" sz="1400" i="0" dirty="0" smtClean="0"/>
              <a:t>46 M€ in 2016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en-GB" sz="1400" i="0" dirty="0" smtClean="0"/>
              <a:t>50 M€ in 2017</a:t>
            </a:r>
          </a:p>
        </p:txBody>
      </p:sp>
    </p:spTree>
    <p:extLst>
      <p:ext uri="{BB962C8B-B14F-4D97-AF65-F5344CB8AC3E}">
        <p14:creationId xmlns:p14="http://schemas.microsoft.com/office/powerpoint/2010/main" val="2343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504056"/>
          </a:xfrm>
        </p:spPr>
        <p:txBody>
          <a:bodyPr/>
          <a:lstStyle/>
          <a:p>
            <a:pPr algn="ctr"/>
            <a:r>
              <a:rPr lang="en-GB" dirty="0" smtClean="0"/>
              <a:t>Fast-track to Innovation Pilot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8843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i="0" dirty="0" smtClean="0"/>
              <a:t>Innovation </a:t>
            </a:r>
            <a:r>
              <a:rPr lang="en-GB" sz="1800" i="0" dirty="0"/>
              <a:t>from the demonstration stage through to market </a:t>
            </a:r>
            <a:r>
              <a:rPr lang="en-GB" sz="1800" i="0" dirty="0" smtClean="0"/>
              <a:t>uptake (starting as of TRL 6)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i="0" dirty="0" smtClean="0"/>
              <a:t>Completely bottom-up – covers all areas addressed by H2020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i="0" dirty="0" smtClean="0"/>
              <a:t>Small consortia with strong participation from industry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i="0" dirty="0" smtClean="0"/>
              <a:t>Business plans mandatory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i="0" dirty="0" smtClean="0"/>
              <a:t> 3 submission deadlines in 2016 (15/3, 1/6, 25/10/2016)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i="0" dirty="0" smtClean="0"/>
              <a:t> Budget 100 M€ (no earmarking for areas)</a:t>
            </a:r>
          </a:p>
        </p:txBody>
      </p:sp>
    </p:spTree>
    <p:extLst>
      <p:ext uri="{BB962C8B-B14F-4D97-AF65-F5344CB8AC3E}">
        <p14:creationId xmlns:p14="http://schemas.microsoft.com/office/powerpoint/2010/main" val="26492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H2020 – projects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Wind turbine</a:t>
            </a:r>
          </a:p>
          <a:p>
            <a:pPr lvl="1">
              <a:tabLst/>
            </a:pPr>
            <a:r>
              <a:rPr lang="en-GB" altLang="en-US" sz="1400" smtClean="0"/>
              <a:t>Ecoswing – Energy Cost Optimization using Superconducting Wind Generators - World’s First Demonstration of a 3.6 MW Low-Cost Lightweight DD Superconducting Generator on a Wind Turbine (&lt;TRL7, IA, 10.591.734 €, 1/3/2015 – 28/2/2019, Envision Energy (DK))</a:t>
            </a:r>
          </a:p>
          <a:p>
            <a:pPr lvl="1">
              <a:tabLst/>
            </a:pPr>
            <a:r>
              <a:rPr lang="en-GB" altLang="en-US" sz="1400" smtClean="0"/>
              <a:t>Rotary wing CLFC - Closed-Loop Flow Control to Enhance Aerodynamic and Aeroacoustic Performance of Wind-Turbine Blades (MSCA-IF-2014-EF, 171.460 €, 24 months, 1/5/2015 – 30/4/2017, TU Berlin (DE))</a:t>
            </a:r>
          </a:p>
          <a:p>
            <a:pPr lvl="1">
              <a:tabLst/>
            </a:pPr>
            <a:r>
              <a:rPr lang="en-GB" altLang="en-US" sz="1400" smtClean="0"/>
              <a:t>Riblet4wind – Riblet-surfaces for improvement of Efficiency of Wind Turbines (&lt;TRL7, IA, 3.307.172 €, 42 months, 1/5/2015 – 30/11/2018, Fraunhofer  (DE))</a:t>
            </a:r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z="1400" smtClean="0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827088" y="3068638"/>
            <a:ext cx="360362" cy="288925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827088" y="4499256"/>
            <a:ext cx="360362" cy="288925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30472181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H2020 – projects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Substructures</a:t>
            </a:r>
          </a:p>
          <a:p>
            <a:pPr lvl="1">
              <a:tabLst/>
            </a:pPr>
            <a:r>
              <a:rPr lang="en-GB" altLang="en-US" sz="1400" smtClean="0"/>
              <a:t>TELWIND – Integrated telescopic tower and evolved spar floating substructure for low-cost deep offshore wind and next generation of 10MW+ turbines (&lt;TRL5, RIA, 3.498.530 €, 30 months, 1/12/2015 – 31/5/2018, ESTEYCO SAP)</a:t>
            </a:r>
          </a:p>
          <a:p>
            <a:pPr lvl="1">
              <a:tabLst/>
            </a:pPr>
            <a:r>
              <a:rPr lang="en-GB" altLang="en-US" sz="1400" smtClean="0"/>
              <a:t>LIFES50+ - Qualification of innovative floating substructures for 10 MW wind turbines and water depths greater than 50 m (&lt;TRL5, RIA, 7.274.838 €, 40 months, 1/6/2015 – 30/9/2018, Marintek (NO))</a:t>
            </a:r>
          </a:p>
          <a:p>
            <a:pPr lvl="1">
              <a:tabLst/>
            </a:pPr>
            <a:r>
              <a:rPr lang="en-GB" altLang="en-US" sz="1400" smtClean="0"/>
              <a:t>ELISA/ELICAN – Self-bouyant precast concrete foundation for the craneless installation of complete offshore wind turbines: full scale offshore protype (SME -2, IA , 13.679.850 €, 24 months, 1/6/2015 – 31/5/2017, ESTEYCO SAP)</a:t>
            </a:r>
          </a:p>
          <a:p>
            <a:pPr lvl="1">
              <a:tabLst/>
            </a:pPr>
            <a:r>
              <a:rPr lang="en-GB" altLang="en-US" sz="1400" smtClean="0"/>
              <a:t>DEMOGRAVI3, innovative gravity based foundation for offshore wind turbines (TRL7, IA, 19.243.042 €, 48 months, 1/1/2016 – 31/12/2019, EDP (PT))</a:t>
            </a:r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z="1400" smtClean="0"/>
          </a:p>
        </p:txBody>
      </p:sp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827088" y="3141663"/>
            <a:ext cx="360362" cy="287337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827088" y="3810759"/>
            <a:ext cx="360362" cy="287337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868363" y="4408656"/>
            <a:ext cx="360362" cy="2889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8199" name="Oval 6"/>
          <p:cNvSpPr>
            <a:spLocks noChangeArrowheads="1"/>
          </p:cNvSpPr>
          <p:nvPr/>
        </p:nvSpPr>
        <p:spPr bwMode="auto">
          <a:xfrm>
            <a:off x="868363" y="5157192"/>
            <a:ext cx="360362" cy="287337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6424827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0" y="353334"/>
            <a:ext cx="4319707" cy="936625"/>
          </a:xfrm>
        </p:spPr>
        <p:txBody>
          <a:bodyPr/>
          <a:lstStyle/>
          <a:p>
            <a:pPr algn="r"/>
            <a:r>
              <a:rPr lang="fr-BE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</a:t>
            </a:r>
            <a:r>
              <a:rPr lang="fr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2015:</a:t>
            </a:r>
            <a:r>
              <a:rPr lang="en-US" sz="2800" b="1" dirty="0" smtClean="0"/>
              <a:t> </a:t>
            </a:r>
            <a:r>
              <a:rPr lang="en-US" sz="2800" b="1" dirty="0"/>
              <a:t>Energy Union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2132856"/>
            <a:ext cx="8229600" cy="4104456"/>
          </a:xfrm>
          <a:prstGeom prst="rect">
            <a:avLst/>
          </a:prstGeom>
        </p:spPr>
        <p:txBody>
          <a:bodyPr/>
          <a:lstStyle/>
          <a:p>
            <a:pPr marL="0" indent="361950">
              <a:spcBef>
                <a:spcPts val="480"/>
              </a:spcBef>
              <a:buClr>
                <a:srgbClr val="0F5494"/>
              </a:buClr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sl-SI" sz="2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US" sz="2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kern="1200" dirty="0"/>
              <a:t>Energy security, solidarity and trust</a:t>
            </a:r>
          </a:p>
          <a:p>
            <a:pPr marL="0" indent="361950">
              <a:spcBef>
                <a:spcPts val="48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altLang="en-US" sz="1800" kern="1200" dirty="0"/>
          </a:p>
          <a:p>
            <a:pPr marL="0" indent="361950">
              <a:spcBef>
                <a:spcPts val="480"/>
              </a:spcBef>
              <a:buClr>
                <a:srgbClr val="0F5494"/>
              </a:buClr>
              <a:buNone/>
            </a:pPr>
            <a:r>
              <a:rPr lang="en-US" altLang="en-US" sz="2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sl-SI" altLang="en-US" sz="2000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US" altLang="en-US" sz="1800" kern="1200" dirty="0"/>
              <a:t> A fully integrated European energy market</a:t>
            </a:r>
          </a:p>
          <a:p>
            <a:pPr marL="0" indent="361950">
              <a:spcBef>
                <a:spcPts val="48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altLang="en-US" sz="1800" kern="1200" dirty="0"/>
          </a:p>
          <a:p>
            <a:pPr marL="715963" indent="-354013">
              <a:spcBef>
                <a:spcPts val="480"/>
              </a:spcBef>
              <a:buClr>
                <a:srgbClr val="0F5494"/>
              </a:buClr>
              <a:buNone/>
            </a:pPr>
            <a:r>
              <a:rPr lang="en-US" altLang="en-US" sz="2000" dirty="0">
                <a:solidFill>
                  <a:srgbClr val="0000FF"/>
                </a:solidFill>
                <a:latin typeface="+mj-lt"/>
              </a:rPr>
              <a:t>3</a:t>
            </a:r>
            <a:r>
              <a:rPr lang="sl-SI" altLang="en-US" sz="2000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US" altLang="en-US" sz="1800" kern="1200" dirty="0"/>
              <a:t> Energy efficiency contributing to moderation of demand</a:t>
            </a:r>
          </a:p>
          <a:p>
            <a:pPr marL="0" indent="361950">
              <a:spcBef>
                <a:spcPts val="48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altLang="en-US" sz="1800" kern="1200" dirty="0"/>
          </a:p>
          <a:p>
            <a:pPr marL="0" indent="361950">
              <a:spcBef>
                <a:spcPts val="480"/>
              </a:spcBef>
              <a:spcAft>
                <a:spcPts val="300"/>
              </a:spcAft>
              <a:buClr>
                <a:srgbClr val="0F5494"/>
              </a:buClr>
              <a:buNone/>
            </a:pPr>
            <a:r>
              <a:rPr lang="en-US" altLang="en-US" sz="2000" dirty="0">
                <a:solidFill>
                  <a:srgbClr val="0000FF"/>
                </a:solidFill>
                <a:latin typeface="+mj-lt"/>
              </a:rPr>
              <a:t>4</a:t>
            </a:r>
            <a:r>
              <a:rPr lang="sl-SI" altLang="en-US" sz="2000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US" altLang="en-US" sz="1800" kern="1200" dirty="0"/>
              <a:t> </a:t>
            </a:r>
            <a:r>
              <a:rPr lang="en-US" altLang="en-US" sz="1800" kern="1200" dirty="0" err="1"/>
              <a:t>Decarbonising</a:t>
            </a:r>
            <a:r>
              <a:rPr lang="en-US" altLang="en-US" sz="1800" kern="1200" dirty="0"/>
              <a:t> the economy</a:t>
            </a:r>
          </a:p>
          <a:p>
            <a:pPr marL="0" indent="361950">
              <a:spcAft>
                <a:spcPts val="3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9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361950">
              <a:buClr>
                <a:srgbClr val="0F5494"/>
              </a:buClr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5</a:t>
            </a:r>
            <a:r>
              <a:rPr lang="sl-SI" sz="2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US" sz="2000" b="1" i="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339966"/>
                </a:solidFill>
                <a:latin typeface="+mj-lt"/>
              </a:rPr>
              <a:t>Research, Innovation and Competitiveness</a:t>
            </a:r>
          </a:p>
          <a:p>
            <a:pPr marL="719138" lvl="1" indent="-357188">
              <a:spcBef>
                <a:spcPts val="1200"/>
              </a:spcBef>
              <a:buClr>
                <a:srgbClr val="0F5494"/>
              </a:buClr>
              <a:buNone/>
            </a:pPr>
            <a:r>
              <a:rPr lang="en-US" sz="2000" b="1" dirty="0">
                <a:solidFill>
                  <a:srgbClr val="339966"/>
                </a:solidFill>
                <a:latin typeface="+mj-lt"/>
                <a:sym typeface="Symbol"/>
              </a:rPr>
              <a:t> </a:t>
            </a:r>
            <a:r>
              <a:rPr lang="en-GB" altLang="en-US" sz="1800" b="1" dirty="0">
                <a:solidFill>
                  <a:srgbClr val="339966"/>
                </a:solidFill>
                <a:latin typeface="+mj-lt"/>
              </a:rPr>
              <a:t>the Strategic Energy Technology Plan (SET Plan) as a key implementing pillar  </a:t>
            </a:r>
          </a:p>
          <a:p>
            <a:pPr marL="0" indent="361950">
              <a:buClr>
                <a:srgbClr val="0F5494"/>
              </a:buClr>
              <a:buNone/>
            </a:pPr>
            <a:endParaRPr lang="en-GB" sz="2000" b="1" i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268760"/>
            <a:ext cx="4896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7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Energy Union: 5 </a:t>
            </a:r>
            <a:r>
              <a:rPr lang="fr-BE" sz="2700" b="1" dirty="0" err="1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Pillars</a:t>
            </a:r>
            <a:endParaRPr lang="en-GB" sz="2700" b="1" dirty="0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83" y="980728"/>
            <a:ext cx="2268517" cy="1556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880" y="648460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6142994-B224-4A5E-9419-7382C3E02FF1}" type="slidenum">
              <a:rPr lang="en-GB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H2020 – projects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Cost reduction in offshore wind</a:t>
            </a:r>
          </a:p>
          <a:p>
            <a:pPr>
              <a:buFontTx/>
              <a:buChar char="•"/>
            </a:pPr>
            <a:endParaRPr lang="en-GB" altLang="en-US" smtClean="0"/>
          </a:p>
          <a:p>
            <a:pPr lvl="1">
              <a:tabLst/>
            </a:pPr>
            <a:r>
              <a:rPr lang="en-GB" altLang="en-US" sz="1400" smtClean="0"/>
              <a:t>DEMOWIND  (Eranet Cofund, IA, max 10.441,788 € funding, 60 months, 1/1/2015 – 31/12/2019, DECC (UK)) combined with national funding of UK, DK, NL, ES, PT and BE total: 31.000.000 €</a:t>
            </a:r>
          </a:p>
          <a:p>
            <a:pPr lvl="1">
              <a:tabLst/>
            </a:pPr>
            <a:r>
              <a:rPr lang="en-GB" altLang="en-US" sz="1400" smtClean="0"/>
              <a:t>DEMOWIND 2 (Eranet Cofund, IA, max 8.557.865 € funding, 60 months, 1/1/2016 – 31/12/2020, DECC (UK)) combined with national funding of UK, DK, NL, ES, BE and NO total: 25.932.924 €</a:t>
            </a:r>
          </a:p>
          <a:p>
            <a:pPr lvl="1">
              <a:tabLst/>
            </a:pPr>
            <a:endParaRPr lang="en-GB" altLang="en-US" smtClean="0"/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827088" y="3573463"/>
            <a:ext cx="360362" cy="287337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9221" name="Oval 4"/>
          <p:cNvSpPr>
            <a:spLocks noChangeArrowheads="1"/>
          </p:cNvSpPr>
          <p:nvPr/>
        </p:nvSpPr>
        <p:spPr bwMode="auto">
          <a:xfrm>
            <a:off x="827088" y="4022486"/>
            <a:ext cx="360362" cy="2889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77429621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H2020 – projects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Small wind</a:t>
            </a:r>
          </a:p>
          <a:p>
            <a:pPr lvl="1">
              <a:tabLst/>
            </a:pPr>
            <a:r>
              <a:rPr lang="en-GB" altLang="en-US" sz="1400" smtClean="0"/>
              <a:t>Briareo – Implementation of a vertical axis micro-wind turbine capable of working at high efficiency even at a low wind speed (SME-1, 50.000 € funding, 6 months, 2015, Arken SPA)</a:t>
            </a:r>
          </a:p>
          <a:p>
            <a:pPr lvl="1">
              <a:tabLst/>
            </a:pPr>
            <a:r>
              <a:rPr lang="en-GB" altLang="en-US" sz="1400" smtClean="0"/>
              <a:t>IRWES Integrated Roof Wind Energy System (SME-2, 1.696.381 € funding, 24 months, 2015 – 2017, IBIS Power BV)</a:t>
            </a:r>
          </a:p>
          <a:p>
            <a:pPr lvl="1">
              <a:tabLst/>
            </a:pPr>
            <a:r>
              <a:rPr lang="en-GB" altLang="en-US" sz="1400" smtClean="0"/>
              <a:t>Omniflow – Next-generation hybrid wind and solar power technology (SME-1, 50.000 €, 6 months, 2015, Omniflow SA (PT))</a:t>
            </a:r>
          </a:p>
          <a:p>
            <a:pPr lvl="1">
              <a:tabLst/>
            </a:pPr>
            <a:r>
              <a:rPr lang="en-GB" altLang="en-US" sz="1400" smtClean="0"/>
              <a:t>ECIWIND - Cost effective wind turbine of 40 kW of rated capacity (SME-2, 1.307.305 € funding, 24 months, 1/5/2015 – 30/4/2017, ENAIR ENERGY SL)</a:t>
            </a:r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010664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H2020 – projects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Airborne Wind</a:t>
            </a:r>
          </a:p>
          <a:p>
            <a:pPr lvl="1">
              <a:tabLst/>
            </a:pPr>
            <a:r>
              <a:rPr lang="en-GB" altLang="en-US" sz="1400" smtClean="0"/>
              <a:t>AMPYXAP3 – Commercial introduction of the first Airborne Wind Energy system: renewable eneryg at costs below fully depreciated coal fired power plants (SME-2, 2.500.000€ funding, 23 months, 2015, Ampyx Power BV)</a:t>
            </a:r>
          </a:p>
          <a:p>
            <a:pPr lvl="1">
              <a:tabLst/>
            </a:pPr>
            <a:r>
              <a:rPr lang="en-GB" altLang="en-US" sz="1400" smtClean="0"/>
              <a:t>REACH – Resource Efficient Automatic Conversion of High Altitude Wind (FTIPilot -1, 2.675.132€ funding, 36 months, 2015, ENEVATE BV) Kite Power</a:t>
            </a:r>
          </a:p>
          <a:p>
            <a:pPr lvl="1">
              <a:tabLst/>
            </a:pPr>
            <a:endParaRPr lang="en-GB" altLang="en-US" smtClean="0"/>
          </a:p>
        </p:txBody>
      </p:sp>
      <p:sp>
        <p:nvSpPr>
          <p:cNvPr id="11268" name="Oval 3"/>
          <p:cNvSpPr>
            <a:spLocks noChangeArrowheads="1"/>
          </p:cNvSpPr>
          <p:nvPr/>
        </p:nvSpPr>
        <p:spPr bwMode="auto">
          <a:xfrm>
            <a:off x="827088" y="3141663"/>
            <a:ext cx="360362" cy="2873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827088" y="4005263"/>
            <a:ext cx="360362" cy="2873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67632985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H2020 – projects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Education and training</a:t>
            </a:r>
          </a:p>
          <a:p>
            <a:pPr lvl="1">
              <a:tabLst/>
            </a:pPr>
            <a:r>
              <a:rPr lang="en-GB" altLang="en-US" sz="1400" smtClean="0"/>
              <a:t>ICONN – European Industrial DoCtorate on Offshore WiNd and Wave ENergy (MSCA-ITN-EID, 845.838 €, 48 months, 2015 – 2019, Trinity College Dublin)</a:t>
            </a:r>
          </a:p>
          <a:p>
            <a:pPr lvl="1">
              <a:tabLst/>
            </a:pPr>
            <a:r>
              <a:rPr lang="en-GB" altLang="en-US" sz="1400" smtClean="0"/>
              <a:t>AWESOME – Advanced Wind Energy Systems Operation and Maintenance Expertise (MSCA-ITN-ETN, 2.862.074 €, 48 months, 2015 – 2019, CIRCE (ES))</a:t>
            </a:r>
          </a:p>
          <a:p>
            <a:pPr lvl="1">
              <a:tabLst/>
            </a:pPr>
            <a:r>
              <a:rPr lang="en-GB" altLang="en-US" sz="1400" smtClean="0"/>
              <a:t>AWESCO – Airborne Wind Energy System Modelling, Control and optimisation (MSCA-ITN-ETN, 2.999.015 €, 48 months, 01/01/2015 – 31/12/2018, TU Delft (NL))</a:t>
            </a:r>
          </a:p>
          <a:p>
            <a:pPr lvl="1">
              <a:tabLst/>
            </a:pPr>
            <a:r>
              <a:rPr lang="en-GB" altLang="en-US" sz="1400" smtClean="0"/>
              <a:t>SPARCARB – Lightning protection of wind turbine blades with carbon fibre composite materials (MSCA-ITN-ETN, 1.093.151 €, 48 months, 01/01/2015 – 31/12/2018, GLPS (DK) and Univ Southampton (UK))</a:t>
            </a:r>
          </a:p>
          <a:p>
            <a:pPr lvl="1">
              <a:tabLst/>
            </a:pPr>
            <a:r>
              <a:rPr lang="en-GB" altLang="en-US" sz="1400" smtClean="0"/>
              <a:t>AEOLUS4FUTURE – Efficient harvesting of the wind energy (MSCA-ITN-ETN, 3.811.805 €, 48 months, 01/01/2015 – 31/12/2018, LULEA Tekniske Univ (S))</a:t>
            </a:r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mtClean="0"/>
          </a:p>
        </p:txBody>
      </p:sp>
      <p:sp>
        <p:nvSpPr>
          <p:cNvPr id="12292" name="Oval 3"/>
          <p:cNvSpPr>
            <a:spLocks noChangeArrowheads="1"/>
          </p:cNvSpPr>
          <p:nvPr/>
        </p:nvSpPr>
        <p:spPr bwMode="auto">
          <a:xfrm>
            <a:off x="860425" y="3068638"/>
            <a:ext cx="358775" cy="2889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2293" name="Oval 4"/>
          <p:cNvSpPr>
            <a:spLocks noChangeArrowheads="1"/>
          </p:cNvSpPr>
          <p:nvPr/>
        </p:nvSpPr>
        <p:spPr bwMode="auto">
          <a:xfrm>
            <a:off x="860425" y="3542788"/>
            <a:ext cx="358775" cy="287337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2294" name="Oval 5"/>
          <p:cNvSpPr>
            <a:spLocks noChangeArrowheads="1"/>
          </p:cNvSpPr>
          <p:nvPr/>
        </p:nvSpPr>
        <p:spPr bwMode="auto">
          <a:xfrm>
            <a:off x="860424" y="4077072"/>
            <a:ext cx="358775" cy="288925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14723201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H2020 – projects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Market uptake</a:t>
            </a:r>
          </a:p>
          <a:p>
            <a:pPr lvl="1">
              <a:tabLst/>
            </a:pPr>
            <a:r>
              <a:rPr lang="en-GB" altLang="en-US" sz="1400" smtClean="0"/>
              <a:t>RICORE - Risk Based Consenting of Offshore Renewable Energy Projects 1.393.533 (SCA, 1.393.533 € funding, 18 months, 1/1/2015-30/6/2016 2015, Robert Gordon university (UK))</a:t>
            </a:r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r>
              <a:rPr lang="en-GB" altLang="en-US" sz="1400" smtClean="0"/>
              <a:t>INDUSTRE (Grids) - Innovative Business Models for Market Uptake of Renewable Electricity unlocking the potential for flexibility in the Industrial Electricity Use</a:t>
            </a:r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mtClean="0"/>
          </a:p>
        </p:txBody>
      </p:sp>
      <p:sp>
        <p:nvSpPr>
          <p:cNvPr id="13316" name="Oval 3"/>
          <p:cNvSpPr>
            <a:spLocks noChangeArrowheads="1"/>
          </p:cNvSpPr>
          <p:nvPr/>
        </p:nvSpPr>
        <p:spPr bwMode="auto">
          <a:xfrm>
            <a:off x="860425" y="3068638"/>
            <a:ext cx="358775" cy="2889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3317" name="Oval 4"/>
          <p:cNvSpPr>
            <a:spLocks noChangeArrowheads="1"/>
          </p:cNvSpPr>
          <p:nvPr/>
        </p:nvSpPr>
        <p:spPr bwMode="auto">
          <a:xfrm>
            <a:off x="860424" y="3787775"/>
            <a:ext cx="358775" cy="288925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81828321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H2020 – projects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 err="1" smtClean="0"/>
              <a:t>Varia</a:t>
            </a:r>
            <a:endParaRPr lang="en-GB" altLang="en-US" dirty="0" smtClean="0"/>
          </a:p>
          <a:p>
            <a:pPr lvl="1">
              <a:tabLst/>
            </a:pPr>
            <a:r>
              <a:rPr lang="en-GB" altLang="en-US" sz="1400" dirty="0" smtClean="0"/>
              <a:t>HPC4E – HPC for Energy (LEIT, RIA, 1.998.176 €, 24 months, 1/1/2016 – 31/12/2017, Barcelona supercomputing centre)</a:t>
            </a:r>
          </a:p>
          <a:p>
            <a:pPr lvl="1">
              <a:tabLst/>
            </a:pPr>
            <a:r>
              <a:rPr lang="en-GB" altLang="en-US" sz="1400" dirty="0" err="1" smtClean="0"/>
              <a:t>Opti</a:t>
            </a:r>
            <a:r>
              <a:rPr lang="en-GB" altLang="en-US" sz="1400" dirty="0" smtClean="0"/>
              <a:t>-LPS – Optimal Lightning Protection System (SME-1, 50.000 €, 6 months, 2015, GLPS AS (</a:t>
            </a:r>
            <a:r>
              <a:rPr lang="en-GB" altLang="en-US" sz="1400" dirty="0" err="1" smtClean="0"/>
              <a:t>Dk</a:t>
            </a:r>
            <a:r>
              <a:rPr lang="en-GB" altLang="en-US" sz="1400" dirty="0" smtClean="0"/>
              <a:t>))</a:t>
            </a:r>
          </a:p>
          <a:p>
            <a:pPr lvl="1">
              <a:tabLst/>
            </a:pPr>
            <a:r>
              <a:rPr lang="en-GB" altLang="en-US" sz="1400" dirty="0" err="1" smtClean="0"/>
              <a:t>MEWi</a:t>
            </a:r>
            <a:r>
              <a:rPr lang="en-GB" altLang="en-US" sz="1400" dirty="0" smtClean="0"/>
              <a:t>-B – More efficient Wind Blades (SME-1, 50.000 €, 6 months, 2015, ETA </a:t>
            </a:r>
            <a:r>
              <a:rPr lang="en-GB" altLang="en-US" sz="1400" dirty="0" err="1" smtClean="0"/>
              <a:t>Srl</a:t>
            </a:r>
            <a:r>
              <a:rPr lang="en-GB" altLang="en-US" sz="1400" dirty="0" smtClean="0"/>
              <a:t> (IT))</a:t>
            </a:r>
          </a:p>
          <a:p>
            <a:pPr lvl="1">
              <a:tabLst/>
            </a:pPr>
            <a:r>
              <a:rPr lang="en-GB" altLang="en-US" sz="1400" dirty="0" smtClean="0"/>
              <a:t>FLOATMAST – An Innovative Wind Resource Assessment Tension Leg Platform for combined Anemometer and Lidar reliable and bankable wind measurements for offshore wind parks (SME-1, 50.000 €, 6 months, 2015, ETME Streamlined (EL))</a:t>
            </a:r>
          </a:p>
          <a:p>
            <a:pPr lvl="1">
              <a:tabLst/>
            </a:pPr>
            <a:r>
              <a:rPr lang="en-GB" altLang="en-US" sz="1400" dirty="0" err="1" smtClean="0"/>
              <a:t>Winspector</a:t>
            </a:r>
            <a:r>
              <a:rPr lang="en-GB" altLang="en-US" sz="1400" dirty="0" smtClean="0"/>
              <a:t> – Advanced </a:t>
            </a:r>
            <a:r>
              <a:rPr lang="en-GB" altLang="en-US" sz="1400" dirty="0" err="1" smtClean="0"/>
              <a:t>shearography</a:t>
            </a:r>
            <a:r>
              <a:rPr lang="en-GB" altLang="en-US" sz="1400" dirty="0" smtClean="0"/>
              <a:t> kit and a robotic deployment platform for on-site inspection of wind turbine blades </a:t>
            </a:r>
          </a:p>
          <a:p>
            <a:pPr lvl="1">
              <a:tabLst/>
            </a:pPr>
            <a:r>
              <a:rPr lang="en-GB" altLang="en-US" sz="1400" dirty="0" smtClean="0"/>
              <a:t>EIROS - Erosion </a:t>
            </a:r>
            <a:r>
              <a:rPr lang="en-GB" altLang="en-US" sz="1400" dirty="0"/>
              <a:t>and Ice Resistant </a:t>
            </a:r>
            <a:r>
              <a:rPr lang="en-GB" altLang="en-US" sz="1400" dirty="0" err="1"/>
              <a:t>cOmposite</a:t>
            </a:r>
            <a:r>
              <a:rPr lang="en-GB" altLang="en-US" sz="1400" dirty="0"/>
              <a:t> for Severe operating conditions</a:t>
            </a:r>
            <a:endParaRPr lang="en-GB" altLang="en-US" sz="1400" dirty="0" smtClean="0"/>
          </a:p>
          <a:p>
            <a:pPr lvl="1">
              <a:tabLst/>
            </a:pPr>
            <a:endParaRPr lang="en-GB" altLang="en-US" sz="1400" dirty="0" smtClean="0"/>
          </a:p>
          <a:p>
            <a:pPr lvl="1">
              <a:tabLst/>
            </a:pPr>
            <a:endParaRPr lang="en-GB" altLang="en-US" sz="1400" dirty="0" smtClean="0"/>
          </a:p>
          <a:p>
            <a:pPr lvl="1">
              <a:tabLst/>
            </a:pPr>
            <a:endParaRPr lang="en-GB" altLang="en-US" dirty="0" smtClean="0"/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860425" y="4077072"/>
            <a:ext cx="358775" cy="2889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101415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H2020 – projects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Varia</a:t>
            </a:r>
          </a:p>
          <a:p>
            <a:pPr lvl="1">
              <a:tabLst/>
            </a:pPr>
            <a:r>
              <a:rPr lang="en-GB" altLang="en-US" sz="1400" smtClean="0"/>
              <a:t>I-WSN – Intelligent Wireless Sensor Networks for Asset Integrity Monitoring (SME-1, 50.000 €, 6 months, 2015, Inertia Technology BV (NL))</a:t>
            </a:r>
          </a:p>
          <a:p>
            <a:pPr lvl="1">
              <a:tabLst/>
            </a:pPr>
            <a:r>
              <a:rPr lang="en-GB" altLang="en-US" sz="1400" smtClean="0"/>
              <a:t>EeC WITUR – Efficient energy cleaning robotic platform for wind turbines (SME-1, 50.000 €, 6 months, 2014, Tratamiento Superficial Robotizado SL (ES))</a:t>
            </a:r>
          </a:p>
          <a:p>
            <a:pPr lvl="1">
              <a:tabLst/>
            </a:pPr>
            <a:r>
              <a:rPr lang="en-GB" altLang="en-US" sz="1400" smtClean="0"/>
              <a:t>CLOUD DIAGNOSIS – Providing Predictive Maintenance for Wind Turbines Over Cloud (SME-1, 50.000 €, 6 months, 2014, ITESTIT (ES))</a:t>
            </a:r>
          </a:p>
          <a:p>
            <a:pPr lvl="1">
              <a:tabLst/>
            </a:pPr>
            <a:r>
              <a:rPr lang="en-GB" altLang="en-US" sz="1400" smtClean="0"/>
              <a:t>AIRCRANE – New Building methodology for improved full-concrete wind towers for wind turbines (SME-1, 50.000 €, 6 months, 2014, Structural Research S.L. (ES))</a:t>
            </a:r>
          </a:p>
          <a:p>
            <a:pPr lvl="1">
              <a:tabLst/>
            </a:pPr>
            <a:r>
              <a:rPr lang="en-GB" altLang="en-US" sz="1400" smtClean="0"/>
              <a:t>Aeropaft – Delay of flow separation and stall on Aerofoils using a passive flow control technology which will improve aerodynamic performance and stability of wind turbines increasing their range of operation (SME-1, 50.000 €, 6 months, 2014, Jarilo Limited (UK))</a:t>
            </a: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107950" y="479742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841375" y="3141663"/>
            <a:ext cx="360363" cy="2873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5366" name="Oval 14"/>
          <p:cNvSpPr>
            <a:spLocks noChangeArrowheads="1"/>
          </p:cNvSpPr>
          <p:nvPr/>
        </p:nvSpPr>
        <p:spPr bwMode="auto">
          <a:xfrm>
            <a:off x="842963" y="3536683"/>
            <a:ext cx="358775" cy="2873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863954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H2020 – projects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Combined wind/ocean</a:t>
            </a:r>
          </a:p>
          <a:p>
            <a:pPr lvl="1">
              <a:tabLst/>
            </a:pPr>
            <a:r>
              <a:rPr lang="en-GB" altLang="en-US" sz="1400" smtClean="0"/>
              <a:t>POSEIDON - Market maturation of Floating Power Plant’s Floating Wind- Wave- Energy Device (SME-2, 1.144.150€ funding, 24 months, 1/6/2015-31/5/2017, FLOATING POWER PLANT A/S (DK)) </a:t>
            </a:r>
          </a:p>
          <a:p>
            <a:pPr lvl="1">
              <a:tabLst/>
            </a:pPr>
            <a:r>
              <a:rPr lang="en-GB" altLang="en-US" sz="1400" smtClean="0"/>
              <a:t>ICONN – European Industrial DoCtorate on Offshore WiNd and Wave ENergy (MSCA-ITN-EID, 845.838 €, 48 months, 2015 – 2019, Trinity College Dublin)</a:t>
            </a:r>
          </a:p>
          <a:p>
            <a:pPr lvl="1">
              <a:tabLst/>
            </a:pPr>
            <a:r>
              <a:rPr lang="en-GB" altLang="en-US" sz="1400" smtClean="0"/>
              <a:t>SEAMETEC – Smart Efficient Affordable Marine Energy Technology Exploitation using Composites (SME-1, 50.000 €, 6 months, 2015, Eirecompoisites Teoranta (IE))</a:t>
            </a:r>
          </a:p>
          <a:p>
            <a:pPr lvl="1">
              <a:tabLst/>
            </a:pPr>
            <a:r>
              <a:rPr lang="en-GB" altLang="en-US" sz="1400" smtClean="0"/>
              <a:t>MARIBE - (CSA, 1.977.951 € funding, 18 months, 1/3/2015-31/8/2016, Cork University (IE)) </a:t>
            </a:r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z="1400" smtClean="0"/>
          </a:p>
          <a:p>
            <a:pPr lvl="1">
              <a:tabLst/>
            </a:pPr>
            <a:endParaRPr lang="en-GB" altLang="en-US" smtClean="0"/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>
            <a:off x="832088" y="4509120"/>
            <a:ext cx="358775" cy="287337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860425" y="3068638"/>
            <a:ext cx="358775" cy="2889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860425" y="3572202"/>
            <a:ext cx="358775" cy="2889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860424" y="4005064"/>
            <a:ext cx="358775" cy="287337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68430227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>
          <a:xfrm>
            <a:off x="-9525" y="1989138"/>
            <a:ext cx="9266238" cy="1306512"/>
          </a:xfrm>
        </p:spPr>
        <p:txBody>
          <a:bodyPr/>
          <a:lstStyle/>
          <a:p>
            <a:r>
              <a:rPr lang="en-GB" altLang="en-US" smtClean="0">
                <a:latin typeface="Nexa Light" charset="0"/>
                <a:ea typeface="ヒラギノ角ゴ Pro W3" charset="-128"/>
              </a:rPr>
              <a:t>Join the conversation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4"/>
          <p:cNvSpPr>
            <a:spLocks noGrp="1"/>
          </p:cNvSpPr>
          <p:nvPr>
            <p:ph type="title"/>
          </p:nvPr>
        </p:nvSpPr>
        <p:spPr>
          <a:xfrm>
            <a:off x="-39688" y="2914650"/>
            <a:ext cx="9266238" cy="1871663"/>
          </a:xfrm>
        </p:spPr>
        <p:txBody>
          <a:bodyPr/>
          <a:lstStyle/>
          <a:p>
            <a:r>
              <a:rPr lang="en-GB" altLang="en-US" smtClean="0">
                <a:latin typeface="Nexa Light" charset="0"/>
                <a:ea typeface="ヒラギノ角ゴ Pro W3" charset="-128"/>
              </a:rPr>
              <a:t>Thanks for your attention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08104" y="4509120"/>
            <a:ext cx="34621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1" i="0" dirty="0" err="1">
                <a:solidFill>
                  <a:srgbClr val="FFFF00"/>
                </a:solidFill>
              </a:rPr>
              <a:t>Disclaimer</a:t>
            </a:r>
            <a:r>
              <a:rPr lang="fr-BE" altLang="en-US" sz="1200" b="1" i="0" dirty="0">
                <a:solidFill>
                  <a:srgbClr val="FFFF00"/>
                </a:solidFill>
              </a:rPr>
              <a:t> ©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European</a:t>
            </a:r>
            <a:r>
              <a:rPr lang="fr-BE" altLang="en-US" sz="1200" b="1" i="0" dirty="0">
                <a:solidFill>
                  <a:srgbClr val="FFFF00"/>
                </a:solidFill>
              </a:rPr>
              <a:t> Union, 2016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1" i="0" dirty="0">
                <a:solidFill>
                  <a:srgbClr val="FFFF00"/>
                </a:solidFill>
              </a:rPr>
              <a:t>The content of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this</a:t>
            </a:r>
            <a:r>
              <a:rPr lang="fr-BE" altLang="en-US" sz="1200" b="1" i="0" dirty="0">
                <a:solidFill>
                  <a:srgbClr val="FFFF00"/>
                </a:solidFill>
              </a:rPr>
              <a:t>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presentation</a:t>
            </a:r>
            <a:r>
              <a:rPr lang="fr-BE" altLang="en-US" sz="1200" b="1" i="0" dirty="0">
                <a:solidFill>
                  <a:srgbClr val="FFFF00"/>
                </a:solidFill>
              </a:rPr>
              <a:t>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may</a:t>
            </a:r>
            <a:r>
              <a:rPr lang="fr-BE" altLang="en-US" sz="1200" b="1" i="0" dirty="0">
                <a:solidFill>
                  <a:srgbClr val="FFFF00"/>
                </a:solidFill>
              </a:rPr>
              <a:t> not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reflect</a:t>
            </a:r>
            <a:r>
              <a:rPr lang="fr-BE" altLang="en-US" sz="1200" b="1" i="0" dirty="0">
                <a:solidFill>
                  <a:srgbClr val="FFFF00"/>
                </a:solidFill>
              </a:rPr>
              <a:t> the official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legal</a:t>
            </a:r>
            <a:r>
              <a:rPr lang="fr-BE" altLang="en-US" sz="1200" b="1" i="0" dirty="0">
                <a:solidFill>
                  <a:srgbClr val="FFFF00"/>
                </a:solidFill>
              </a:rPr>
              <a:t> opinion of the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European</a:t>
            </a:r>
            <a:r>
              <a:rPr lang="fr-BE" altLang="en-US" sz="1200" b="1" i="0" dirty="0">
                <a:solidFill>
                  <a:srgbClr val="FFFF00"/>
                </a:solidFill>
              </a:rPr>
              <a:t> Union. The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European</a:t>
            </a:r>
            <a:r>
              <a:rPr lang="fr-BE" altLang="en-US" sz="1200" b="1" i="0" dirty="0">
                <a:solidFill>
                  <a:srgbClr val="FFFF00"/>
                </a:solidFill>
              </a:rPr>
              <a:t> Commission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does</a:t>
            </a:r>
            <a:r>
              <a:rPr lang="fr-BE" altLang="en-US" sz="1200" b="1" i="0" dirty="0">
                <a:solidFill>
                  <a:srgbClr val="FFFF00"/>
                </a:solidFill>
              </a:rPr>
              <a:t> not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accept</a:t>
            </a:r>
            <a:r>
              <a:rPr lang="fr-BE" altLang="en-US" sz="1200" b="1" i="0" dirty="0">
                <a:solidFill>
                  <a:srgbClr val="FFFF00"/>
                </a:solidFill>
              </a:rPr>
              <a:t>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responsibility</a:t>
            </a:r>
            <a:r>
              <a:rPr lang="fr-BE" altLang="en-US" sz="1200" b="1" i="0" dirty="0">
                <a:solidFill>
                  <a:srgbClr val="FFFF00"/>
                </a:solidFill>
              </a:rPr>
              <a:t> for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any</a:t>
            </a:r>
            <a:r>
              <a:rPr lang="fr-BE" altLang="en-US" sz="1200" b="1" i="0" dirty="0">
                <a:solidFill>
                  <a:srgbClr val="FFFF00"/>
                </a:solidFill>
              </a:rPr>
              <a:t> use made of the information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contained</a:t>
            </a:r>
            <a:r>
              <a:rPr lang="fr-BE" altLang="en-US" sz="1200" b="1" i="0" dirty="0">
                <a:solidFill>
                  <a:srgbClr val="FFFF00"/>
                </a:solidFill>
              </a:rPr>
              <a:t> </a:t>
            </a:r>
            <a:r>
              <a:rPr lang="fr-BE" altLang="en-US" sz="1200" b="1" i="0" dirty="0" err="1">
                <a:solidFill>
                  <a:srgbClr val="FFFF00"/>
                </a:solidFill>
              </a:rPr>
              <a:t>therein</a:t>
            </a:r>
            <a:r>
              <a:rPr lang="fr-BE" altLang="en-US" sz="1200" b="1" i="0" dirty="0">
                <a:solidFill>
                  <a:srgbClr val="FFFF00"/>
                </a:solidFill>
              </a:rPr>
              <a:t>.</a:t>
            </a:r>
            <a:endParaRPr lang="en-GB" altLang="en-US" sz="1200" b="1" i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7" y="44450"/>
            <a:ext cx="69482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fr-BE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Plan – Sept 2015</a:t>
            </a:r>
            <a:endParaRPr lang="en-GB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750" y="44450"/>
            <a:ext cx="7977188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sz="2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6" y="0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8"/>
          <p:cNvSpPr>
            <a:spLocks noChangeArrowheads="1"/>
          </p:cNvSpPr>
          <p:nvPr/>
        </p:nvSpPr>
        <p:spPr bwMode="auto">
          <a:xfrm>
            <a:off x="293688" y="1916897"/>
            <a:ext cx="2995612" cy="576263"/>
          </a:xfrm>
          <a:prstGeom prst="roundRect">
            <a:avLst>
              <a:gd name="adj" fmla="val 16667"/>
            </a:avLst>
          </a:prstGeom>
          <a:solidFill>
            <a:srgbClr val="BEE1E4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 smtClean="0">
                <a:solidFill>
                  <a:srgbClr val="FF0000"/>
                </a:solidFill>
              </a:rPr>
              <a:t>Energy Union Priorities </a:t>
            </a:r>
          </a:p>
        </p:txBody>
      </p:sp>
      <p:sp>
        <p:nvSpPr>
          <p:cNvPr id="8" name="Rounded Rectangle 9"/>
          <p:cNvSpPr>
            <a:spLocks noChangeArrowheads="1"/>
          </p:cNvSpPr>
          <p:nvPr/>
        </p:nvSpPr>
        <p:spPr bwMode="auto">
          <a:xfrm>
            <a:off x="3438525" y="1916897"/>
            <a:ext cx="5597525" cy="584200"/>
          </a:xfrm>
          <a:prstGeom prst="roundRect">
            <a:avLst>
              <a:gd name="adj" fmla="val 16667"/>
            </a:avLst>
          </a:prstGeom>
          <a:solidFill>
            <a:srgbClr val="BEE1E4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 smtClean="0">
                <a:solidFill>
                  <a:srgbClr val="FF0000"/>
                </a:solidFill>
              </a:rPr>
              <a:t>SET Plan Ten Key Actions</a:t>
            </a:r>
          </a:p>
        </p:txBody>
      </p: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2021830" y="2617259"/>
            <a:ext cx="4176713" cy="361950"/>
          </a:xfrm>
          <a:prstGeom prst="roundRect">
            <a:avLst>
              <a:gd name="adj" fmla="val 16667"/>
            </a:avLst>
          </a:prstGeom>
          <a:solidFill>
            <a:srgbClr val="951256"/>
          </a:solidFill>
          <a:ln w="9525">
            <a:solidFill>
              <a:srgbClr val="3E6FD2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i="0" dirty="0" smtClean="0">
                <a:solidFill>
                  <a:srgbClr val="FFD624"/>
                </a:solidFill>
              </a:rPr>
              <a:t>4 Core </a:t>
            </a:r>
            <a:r>
              <a:rPr lang="sl-SI" altLang="en-US" sz="1800" b="1" i="0" dirty="0" smtClean="0">
                <a:solidFill>
                  <a:srgbClr val="FFD624"/>
                </a:solidFill>
              </a:rPr>
              <a:t>p</a:t>
            </a:r>
            <a:r>
              <a:rPr lang="de-DE" altLang="en-US" sz="1800" b="1" i="0" dirty="0" err="1" smtClean="0">
                <a:solidFill>
                  <a:srgbClr val="FFD624"/>
                </a:solidFill>
              </a:rPr>
              <a:t>riorities</a:t>
            </a:r>
            <a:endParaRPr lang="en-GB" altLang="en-US" sz="1800" b="1" i="0" dirty="0" smtClean="0">
              <a:solidFill>
                <a:srgbClr val="FFD624"/>
              </a:solidFill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24643" y="3148500"/>
            <a:ext cx="2995613" cy="792163"/>
          </a:xfrm>
          <a:prstGeom prst="roundRect">
            <a:avLst>
              <a:gd name="adj" fmla="val 16667"/>
            </a:avLst>
          </a:prstGeom>
          <a:solidFill>
            <a:srgbClr val="DFF0F1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500" b="1" i="0" dirty="0" smtClean="0">
                <a:solidFill>
                  <a:srgbClr val="3E6FD2"/>
                </a:solidFill>
              </a:rPr>
              <a:t>No1 in Renewables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3470018" y="3113694"/>
            <a:ext cx="5605462" cy="861774"/>
            <a:chOff x="3454244" y="3713036"/>
            <a:chExt cx="5370660" cy="1022251"/>
          </a:xfrm>
        </p:grpSpPr>
        <p:sp>
          <p:nvSpPr>
            <p:cNvPr id="14" name="Rounded Rectangle 12"/>
            <p:cNvSpPr>
              <a:spLocks noChangeArrowheads="1"/>
            </p:cNvSpPr>
            <p:nvPr/>
          </p:nvSpPr>
          <p:spPr bwMode="auto">
            <a:xfrm>
              <a:off x="3454244" y="3775035"/>
              <a:ext cx="5370660" cy="919107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2D5E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endParaRPr lang="en-US" altLang="en-US" sz="1500" b="1" i="0" smtClean="0">
                <a:solidFill>
                  <a:srgbClr val="FFD624"/>
                </a:solidFill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92899" y="3713036"/>
              <a:ext cx="5120235" cy="102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66700" indent="-263525"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E6FD2"/>
                  </a:solidFill>
                </a:rPr>
                <a:t>1. </a:t>
              </a:r>
              <a:r>
                <a:rPr lang="en-GB" altLang="en-US" sz="1500" b="1" i="0" dirty="0" smtClean="0">
                  <a:solidFill>
                    <a:srgbClr val="3366FF"/>
                  </a:solidFill>
                </a:rPr>
                <a:t>Performant renewable technologies integrated in the system</a:t>
              </a:r>
            </a:p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de-DE" altLang="en-US" sz="1500" b="1" i="0" dirty="0" smtClean="0">
                  <a:solidFill>
                    <a:srgbClr val="3366FF"/>
                  </a:solidFill>
                </a:rPr>
                <a:t>2. </a:t>
              </a:r>
              <a:r>
                <a:rPr lang="de-DE" altLang="en-US" sz="1500" b="1" i="0" dirty="0" err="1" smtClean="0">
                  <a:solidFill>
                    <a:srgbClr val="3366FF"/>
                  </a:solidFill>
                </a:rPr>
                <a:t>Reduce</a:t>
              </a:r>
              <a:r>
                <a:rPr lang="de-DE" altLang="en-US" sz="1500" b="1" i="0" dirty="0" smtClean="0">
                  <a:solidFill>
                    <a:srgbClr val="3366FF"/>
                  </a:solidFill>
                </a:rPr>
                <a:t> </a:t>
              </a:r>
              <a:r>
                <a:rPr lang="de-DE" altLang="en-US" sz="1500" b="1" i="0" dirty="0" err="1" smtClean="0">
                  <a:solidFill>
                    <a:srgbClr val="3366FF"/>
                  </a:solidFill>
                </a:rPr>
                <a:t>costs</a:t>
              </a:r>
              <a:r>
                <a:rPr lang="de-DE" altLang="en-US" sz="1500" b="1" i="0" dirty="0" smtClean="0">
                  <a:solidFill>
                    <a:srgbClr val="3366FF"/>
                  </a:solidFill>
                </a:rPr>
                <a:t> </a:t>
              </a:r>
              <a:r>
                <a:rPr lang="de-DE" altLang="en-US" sz="1500" b="1" i="0" dirty="0" err="1" smtClean="0">
                  <a:solidFill>
                    <a:srgbClr val="3366FF"/>
                  </a:solidFill>
                </a:rPr>
                <a:t>of</a:t>
              </a:r>
              <a:r>
                <a:rPr lang="de-DE" altLang="en-US" sz="1500" b="1" i="0" dirty="0" smtClean="0">
                  <a:solidFill>
                    <a:srgbClr val="3366FF"/>
                  </a:solidFill>
                </a:rPr>
                <a:t> </a:t>
              </a:r>
              <a:r>
                <a:rPr lang="de-DE" altLang="en-US" sz="1500" b="1" i="0" dirty="0" err="1" smtClean="0">
                  <a:solidFill>
                    <a:srgbClr val="3366FF"/>
                  </a:solidFill>
                </a:rPr>
                <a:t>technologies</a:t>
              </a:r>
              <a:endParaRPr lang="en-GB" altLang="en-US" sz="1500" b="1" i="0" dirty="0" smtClean="0">
                <a:solidFill>
                  <a:srgbClr val="3366FF"/>
                </a:solidFill>
              </a:endParaRPr>
            </a:p>
          </p:txBody>
        </p:sp>
      </p:grpSp>
      <p:sp>
        <p:nvSpPr>
          <p:cNvPr id="16" name="Rounded Rectangle 13"/>
          <p:cNvSpPr>
            <a:spLocks noChangeArrowheads="1"/>
          </p:cNvSpPr>
          <p:nvPr/>
        </p:nvSpPr>
        <p:spPr bwMode="auto">
          <a:xfrm>
            <a:off x="322263" y="4135438"/>
            <a:ext cx="2995612" cy="750887"/>
          </a:xfrm>
          <a:prstGeom prst="roundRect">
            <a:avLst>
              <a:gd name="adj" fmla="val 16667"/>
            </a:avLst>
          </a:prstGeom>
          <a:solidFill>
            <a:srgbClr val="DFF0F1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500" b="1" i="0" dirty="0" smtClean="0">
                <a:solidFill>
                  <a:srgbClr val="3E6FD2"/>
                </a:solidFill>
              </a:rPr>
              <a:t>Smart EU energy system, with consumer at the centre</a:t>
            </a:r>
          </a:p>
        </p:txBody>
      </p: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3455988" y="4138613"/>
            <a:ext cx="5595937" cy="752475"/>
            <a:chOff x="3522464" y="4697929"/>
            <a:chExt cx="5597362" cy="1469876"/>
          </a:xfrm>
        </p:grpSpPr>
        <p:sp>
          <p:nvSpPr>
            <p:cNvPr id="18" name="Rounded Rectangle 14"/>
            <p:cNvSpPr>
              <a:spLocks noChangeArrowheads="1"/>
            </p:cNvSpPr>
            <p:nvPr/>
          </p:nvSpPr>
          <p:spPr bwMode="auto">
            <a:xfrm>
              <a:off x="3522464" y="4697929"/>
              <a:ext cx="5597362" cy="1469876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2D5E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endParaRPr lang="en-US" altLang="en-US" sz="1500" b="1" i="0" smtClean="0">
                <a:solidFill>
                  <a:srgbClr val="3E6FD2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633150" y="4816629"/>
              <a:ext cx="5452324" cy="123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E6FD2"/>
                  </a:solidFill>
                </a:rPr>
                <a:t>3. </a:t>
              </a:r>
              <a:r>
                <a:rPr lang="en-GB" altLang="en-US" sz="1500" b="1" i="0" dirty="0" smtClean="0">
                  <a:solidFill>
                    <a:srgbClr val="3366FF"/>
                  </a:solidFill>
                </a:rPr>
                <a:t>New technologies &amp; services for consumers</a:t>
              </a: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366FF"/>
                  </a:solidFill>
                </a:rPr>
                <a:t>4. Resilience &amp; security of energy system</a:t>
              </a:r>
            </a:p>
          </p:txBody>
        </p:sp>
      </p:grpSp>
      <p:sp>
        <p:nvSpPr>
          <p:cNvPr id="20" name="Rounded Rectangle 11"/>
          <p:cNvSpPr>
            <a:spLocks noChangeArrowheads="1"/>
          </p:cNvSpPr>
          <p:nvPr/>
        </p:nvSpPr>
        <p:spPr bwMode="auto">
          <a:xfrm>
            <a:off x="327025" y="4941888"/>
            <a:ext cx="2990850" cy="714375"/>
          </a:xfrm>
          <a:prstGeom prst="roundRect">
            <a:avLst>
              <a:gd name="adj" fmla="val 16667"/>
            </a:avLst>
          </a:prstGeom>
          <a:solidFill>
            <a:srgbClr val="DFF0F1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500" b="1" i="0" dirty="0" smtClean="0">
                <a:solidFill>
                  <a:srgbClr val="3E6FD2"/>
                </a:solidFill>
              </a:rPr>
              <a:t>Efficient energy systems</a:t>
            </a: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3455988" y="4941888"/>
            <a:ext cx="5580062" cy="714375"/>
            <a:chOff x="3625609" y="1752082"/>
            <a:chExt cx="5346913" cy="1503412"/>
          </a:xfrm>
        </p:grpSpPr>
        <p:sp>
          <p:nvSpPr>
            <p:cNvPr id="22" name="Rounded Rectangle 12"/>
            <p:cNvSpPr>
              <a:spLocks noChangeArrowheads="1"/>
            </p:cNvSpPr>
            <p:nvPr/>
          </p:nvSpPr>
          <p:spPr bwMode="auto">
            <a:xfrm>
              <a:off x="3625609" y="1752082"/>
              <a:ext cx="5346913" cy="1503412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2D5E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endParaRPr lang="en-US" altLang="en-US" sz="1500" b="1" i="0" smtClean="0">
                <a:solidFill>
                  <a:srgbClr val="3E6FD2"/>
                </a:solidFill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752573" y="1885123"/>
              <a:ext cx="5219949" cy="132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E6FD2"/>
                  </a:solidFill>
                </a:rPr>
                <a:t>5. </a:t>
              </a:r>
              <a:r>
                <a:rPr lang="en-GB" altLang="en-US" sz="1500" b="1" i="0" dirty="0" smtClean="0">
                  <a:solidFill>
                    <a:srgbClr val="3366FF"/>
                  </a:solidFill>
                </a:rPr>
                <a:t>New materials &amp; technologies for buildings</a:t>
              </a: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366FF"/>
                  </a:solidFill>
                </a:rPr>
                <a:t>6. Energy efficiency for industry</a:t>
              </a:r>
            </a:p>
          </p:txBody>
        </p:sp>
      </p:grpSp>
      <p:sp>
        <p:nvSpPr>
          <p:cNvPr id="24" name="Rounded Rectangle 13"/>
          <p:cNvSpPr>
            <a:spLocks noChangeArrowheads="1"/>
          </p:cNvSpPr>
          <p:nvPr/>
        </p:nvSpPr>
        <p:spPr bwMode="auto">
          <a:xfrm>
            <a:off x="341313" y="5770563"/>
            <a:ext cx="3028950" cy="769937"/>
          </a:xfrm>
          <a:prstGeom prst="roundRect">
            <a:avLst>
              <a:gd name="adj" fmla="val 16667"/>
            </a:avLst>
          </a:prstGeom>
          <a:solidFill>
            <a:srgbClr val="DFF0F1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500" b="1" i="0" dirty="0" smtClean="0">
                <a:solidFill>
                  <a:srgbClr val="3E6FD2"/>
                </a:solidFill>
              </a:rPr>
              <a:t>Sustainable transport</a:t>
            </a: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3455988" y="5794988"/>
            <a:ext cx="5692005" cy="749666"/>
            <a:chOff x="3627187" y="3647245"/>
            <a:chExt cx="5387964" cy="948939"/>
          </a:xfrm>
        </p:grpSpPr>
        <p:sp>
          <p:nvSpPr>
            <p:cNvPr id="26" name="Rounded Rectangle 14"/>
            <p:cNvSpPr>
              <a:spLocks noChangeArrowheads="1"/>
            </p:cNvSpPr>
            <p:nvPr/>
          </p:nvSpPr>
          <p:spPr bwMode="auto">
            <a:xfrm>
              <a:off x="3627187" y="3647246"/>
              <a:ext cx="5370660" cy="94893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2D5E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endParaRPr lang="en-US" altLang="en-US" sz="1500" b="1" i="0" smtClean="0">
                <a:solidFill>
                  <a:srgbClr val="3E6FD2"/>
                </a:solidFill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684773" y="3647245"/>
              <a:ext cx="5330378" cy="798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E6FD2"/>
                  </a:solidFill>
                </a:rPr>
                <a:t>7. </a:t>
              </a:r>
              <a:r>
                <a:rPr lang="en-GB" altLang="en-US" sz="1500" b="1" i="0" dirty="0" smtClean="0">
                  <a:solidFill>
                    <a:srgbClr val="3366FF"/>
                  </a:solidFill>
                </a:rPr>
                <a:t>Competitive in global battery sector </a:t>
              </a:r>
              <a:r>
                <a:rPr lang="en-GB" altLang="en-US" sz="1400" b="1" i="0" dirty="0" smtClean="0">
                  <a:solidFill>
                    <a:srgbClr val="3366FF"/>
                  </a:solidFill>
                </a:rPr>
                <a:t>(e-mobility)</a:t>
              </a: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366FF"/>
                  </a:solidFill>
                </a:rPr>
                <a:t>8. </a:t>
              </a:r>
              <a:r>
                <a:rPr lang="en-GB" altLang="en-US" sz="1500" b="1" i="0" dirty="0">
                  <a:solidFill>
                    <a:srgbClr val="3366FF"/>
                  </a:solidFill>
                </a:rPr>
                <a:t>Renewable</a:t>
              </a:r>
              <a:r>
                <a:rPr lang="en-GB" altLang="en-US" sz="1500" b="1" i="0" dirty="0" smtClean="0">
                  <a:solidFill>
                    <a:srgbClr val="3366FF"/>
                  </a:solidFill>
                </a:rPr>
                <a:t> fuels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923857" y="651547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9D81EF-44C7-4164-B04A-19F89A777796}" type="slidenum">
              <a:rPr lang="en-GB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84784"/>
            <a:ext cx="8280920" cy="3960440"/>
          </a:xfrm>
        </p:spPr>
        <p:txBody>
          <a:bodyPr/>
          <a:lstStyle/>
          <a:p>
            <a:pPr marL="0" lvl="1" indent="0">
              <a:spcAft>
                <a:spcPts val="600"/>
              </a:spcAft>
              <a:buNone/>
            </a:pPr>
            <a:r>
              <a:rPr lang="en-GB" sz="2400" kern="1200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For each of the 10 Key Actions</a:t>
            </a:r>
          </a:p>
          <a:p>
            <a:pPr marL="0" lvl="1" indent="0">
              <a:spcAft>
                <a:spcPts val="600"/>
              </a:spcAft>
              <a:buNone/>
            </a:pPr>
            <a:endParaRPr lang="en-GB" sz="1200" b="1" dirty="0" smtClean="0">
              <a:solidFill>
                <a:srgbClr val="0000FF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en-GB" altLang="en-US" kern="1200" dirty="0">
                <a:solidFill>
                  <a:srgbClr val="0F5494"/>
                </a:solidFill>
                <a:ea typeface="+mn-ea"/>
                <a:cs typeface="+mn-cs"/>
              </a:rPr>
              <a:t>A few </a:t>
            </a:r>
            <a:r>
              <a:rPr lang="en-GB" altLang="en-US" kern="1200" dirty="0" smtClean="0">
                <a:solidFill>
                  <a:srgbClr val="0F5494"/>
                </a:solidFill>
                <a:ea typeface="+mn-ea"/>
                <a:cs typeface="+mn-cs"/>
              </a:rPr>
              <a:t>targets </a:t>
            </a:r>
            <a:r>
              <a:rPr lang="en-GB" altLang="en-US" kern="1200" dirty="0">
                <a:solidFill>
                  <a:srgbClr val="0F5494"/>
                </a:solidFill>
                <a:ea typeface="+mn-ea"/>
                <a:cs typeface="+mn-cs"/>
              </a:rPr>
              <a:t>proposed by the EC </a:t>
            </a:r>
            <a:r>
              <a:rPr lang="en-GB" altLang="en-US" kern="1200" dirty="0" smtClean="0">
                <a:solidFill>
                  <a:srgbClr val="0F5494"/>
                </a:solidFill>
                <a:ea typeface="+mn-ea"/>
                <a:cs typeface="+mn-cs"/>
              </a:rPr>
              <a:t>using </a:t>
            </a:r>
            <a:r>
              <a:rPr lang="en-GB" altLang="en-US" kern="1200" dirty="0">
                <a:solidFill>
                  <a:srgbClr val="0F5494"/>
                </a:solidFill>
                <a:ea typeface="+mn-ea"/>
                <a:cs typeface="+mn-cs"/>
              </a:rPr>
              <a:t>the Integrated Roadmap </a:t>
            </a:r>
          </a:p>
          <a:p>
            <a:pPr marL="457200" lvl="1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en-GB" altLang="en-US" kern="1200" dirty="0">
                <a:solidFill>
                  <a:srgbClr val="0F5494"/>
                </a:solidFill>
                <a:ea typeface="+mn-ea"/>
                <a:cs typeface="+mn-cs"/>
              </a:rPr>
              <a:t>Large consultation among the </a:t>
            </a:r>
            <a:r>
              <a:rPr lang="en-GB" altLang="en-US" kern="1200" dirty="0" smtClean="0">
                <a:solidFill>
                  <a:srgbClr val="0F5494"/>
                </a:solidFill>
                <a:ea typeface="+mn-ea"/>
                <a:cs typeface="+mn-cs"/>
              </a:rPr>
              <a:t>stakeholders and 32 </a:t>
            </a:r>
            <a:r>
              <a:rPr lang="en-GB" altLang="en-US" kern="1200" dirty="0" err="1" smtClean="0">
                <a:solidFill>
                  <a:srgbClr val="0F5494"/>
                </a:solidFill>
                <a:ea typeface="+mn-ea"/>
                <a:cs typeface="+mn-cs"/>
              </a:rPr>
              <a:t>SET-Plan</a:t>
            </a:r>
            <a:r>
              <a:rPr lang="en-GB" altLang="en-US" kern="1200" dirty="0" smtClean="0">
                <a:solidFill>
                  <a:srgbClr val="0F5494"/>
                </a:solidFill>
                <a:ea typeface="+mn-ea"/>
                <a:cs typeface="+mn-cs"/>
              </a:rPr>
              <a:t> countries</a:t>
            </a:r>
            <a:endParaRPr lang="en-GB" altLang="en-US" kern="1200" dirty="0">
              <a:solidFill>
                <a:srgbClr val="0F5494"/>
              </a:solidFill>
              <a:ea typeface="+mn-ea"/>
              <a:cs typeface="+mn-cs"/>
            </a:endParaRPr>
          </a:p>
          <a:p>
            <a:pPr marL="457200" lvl="0" indent="-457200"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3"/>
            </a:pPr>
            <a:r>
              <a:rPr lang="en-GB" altLang="en-US" sz="1800" kern="1200" dirty="0"/>
              <a:t>A meeting between all to decide on the final </a:t>
            </a:r>
            <a:r>
              <a:rPr lang="en-GB" altLang="en-US" sz="1800" kern="1200" dirty="0" smtClean="0"/>
              <a:t>targets </a:t>
            </a:r>
            <a:endParaRPr lang="en-GB" altLang="en-US" sz="1800" kern="1200" dirty="0"/>
          </a:p>
          <a:p>
            <a:pPr marL="0" lvl="0" indent="4445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None/>
            </a:pPr>
            <a:endParaRPr lang="en-GB" sz="2000" b="1" dirty="0" smtClean="0">
              <a:solidFill>
                <a:srgbClr val="3166CF"/>
              </a:solidFill>
              <a:latin typeface="+mj-lt"/>
              <a:sym typeface="Wingdings"/>
            </a:endParaRPr>
          </a:p>
          <a:p>
            <a:pPr marL="0" lvl="0" indent="444500">
              <a:spcAft>
                <a:spcPts val="600"/>
              </a:spcAft>
              <a:buClr>
                <a:srgbClr val="0000FF"/>
              </a:buClr>
              <a:buNone/>
            </a:pPr>
            <a:r>
              <a:rPr lang="en-GB" sz="2000" b="1" dirty="0" smtClean="0">
                <a:solidFill>
                  <a:srgbClr val="3166CF"/>
                </a:solidFill>
                <a:latin typeface="+mj-lt"/>
                <a:sym typeface="Wingdings"/>
              </a:rPr>
              <a:t></a:t>
            </a:r>
            <a:r>
              <a:rPr lang="en-GB" sz="2000" b="1" dirty="0" smtClean="0">
                <a:solidFill>
                  <a:srgbClr val="3166CF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+mj-lt"/>
                <a:sym typeface="Wingdings" panose="05000000000000000000" pitchFamily="2" charset="2"/>
              </a:rPr>
              <a:t>'</a:t>
            </a:r>
            <a:r>
              <a:rPr lang="en-GB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Declaration </a:t>
            </a:r>
            <a:r>
              <a:rPr lang="en-GB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of </a:t>
            </a:r>
            <a:r>
              <a:rPr lang="en-GB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Intent</a:t>
            </a:r>
            <a:r>
              <a:rPr lang="en-GB" sz="20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'</a:t>
            </a:r>
            <a:endParaRPr lang="en-GB" sz="2000" b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0000FF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0000FF"/>
              </a:solidFill>
            </a:endParaRPr>
          </a:p>
          <a:p>
            <a:pPr marL="0" lvl="1" indent="0">
              <a:buNone/>
            </a:pPr>
            <a:endParaRPr lang="en-GB" sz="2400" b="1" dirty="0" smtClean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None/>
            </a:pPr>
            <a:endParaRPr lang="en-GB" sz="2400" b="1" dirty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None/>
            </a:pPr>
            <a:endParaRPr lang="en-GB" sz="2400" b="1" dirty="0" smtClean="0">
              <a:solidFill>
                <a:srgbClr val="0070C0"/>
              </a:solidFill>
              <a:latin typeface="Times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648" y="116633"/>
            <a:ext cx="763514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3000" kern="1200" smtClean="0">
                <a:solidFill>
                  <a:srgbClr val="F2F2F2"/>
                </a:solidFill>
                <a:latin typeface="Arial" charset="0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8159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127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7303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21875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0" algn="r"/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Plan</a:t>
            </a:r>
          </a:p>
          <a:p>
            <a:pPr indent="0" algn="r"/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prioritisation</a:t>
            </a:r>
            <a:endParaRPr lang="en-GB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496" y="4077072"/>
            <a:ext cx="6732240" cy="24482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</a:pPr>
            <a:endParaRPr lang="en-GB" sz="2400" b="1" kern="0" dirty="0" smtClean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FontTx/>
              <a:buNone/>
            </a:pPr>
            <a:endParaRPr lang="en-GB" sz="2400" b="1" kern="0" dirty="0" smtClean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FontTx/>
              <a:buNone/>
            </a:pPr>
            <a:endParaRPr lang="en-GB" sz="2400" b="1" kern="0" dirty="0" smtClean="0">
              <a:solidFill>
                <a:srgbClr val="0070C0"/>
              </a:solidFill>
              <a:latin typeface="Times" pitchFamily="18" charset="0"/>
            </a:endParaRPr>
          </a:p>
          <a:p>
            <a:endParaRPr lang="en-GB" kern="0" dirty="0" smtClean="0"/>
          </a:p>
          <a:p>
            <a:endParaRPr lang="en-GB" kern="0" dirty="0"/>
          </a:p>
        </p:txBody>
      </p:sp>
      <p:pic>
        <p:nvPicPr>
          <p:cNvPr id="1026" name="Picture 2" descr="C:\Users\nanevmi\Desktop\meeting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94" y="4985792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37822" y="6381750"/>
            <a:ext cx="2133600" cy="476250"/>
          </a:xfrm>
        </p:spPr>
        <p:txBody>
          <a:bodyPr/>
          <a:lstStyle/>
          <a:p>
            <a:fld id="{54F975B6-0A7A-4101-8458-64C7915D167D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18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8644"/>
            <a:ext cx="8280920" cy="5220320"/>
          </a:xfrm>
        </p:spPr>
        <p:txBody>
          <a:bodyPr/>
          <a:lstStyle/>
          <a:p>
            <a:pPr marL="0" lvl="1" indent="0" algn="ctr">
              <a:spcAft>
                <a:spcPts val="600"/>
              </a:spcAft>
              <a:buNone/>
            </a:pPr>
            <a:r>
              <a:rPr lang="fr-BE" altLang="en-US" sz="2400" kern="1200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For </a:t>
            </a:r>
            <a:r>
              <a:rPr lang="fr-BE" altLang="en-US" sz="2400" kern="1200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Global leadership in offshore </a:t>
            </a:r>
            <a:r>
              <a:rPr lang="fr-BE" altLang="en-US" sz="2400" kern="1200" dirty="0" err="1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wind</a:t>
            </a:r>
            <a:endParaRPr lang="en-GB" altLang="en-US" sz="2400" kern="1200" dirty="0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1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en-GB" kern="1200" dirty="0">
                <a:solidFill>
                  <a:srgbClr val="0F5494"/>
                </a:solidFill>
                <a:ea typeface="+mn-ea"/>
                <a:cs typeface="+mn-cs"/>
              </a:rPr>
              <a:t>Reduce the </a:t>
            </a:r>
            <a:r>
              <a:rPr lang="en-GB" kern="1200" dirty="0" err="1">
                <a:solidFill>
                  <a:srgbClr val="0F5494"/>
                </a:solidFill>
                <a:ea typeface="+mn-ea"/>
                <a:cs typeface="+mn-cs"/>
              </a:rPr>
              <a:t>levelised</a:t>
            </a:r>
            <a:r>
              <a:rPr lang="en-GB" kern="1200" dirty="0">
                <a:solidFill>
                  <a:srgbClr val="0F5494"/>
                </a:solidFill>
                <a:ea typeface="+mn-ea"/>
                <a:cs typeface="+mn-cs"/>
              </a:rPr>
              <a:t> cost of energy</a:t>
            </a:r>
            <a:r>
              <a:rPr lang="en-GB" kern="1200" dirty="0">
                <a:solidFill>
                  <a:srgbClr val="006699"/>
                </a:solidFill>
                <a:ea typeface="+mn-ea"/>
                <a:cs typeface="+mn-cs"/>
              </a:rPr>
              <a:t>*</a:t>
            </a:r>
            <a:r>
              <a:rPr lang="en-GB" kern="1200" dirty="0">
                <a:solidFill>
                  <a:srgbClr val="0F5494"/>
                </a:solidFill>
                <a:ea typeface="+mn-ea"/>
                <a:cs typeface="+mn-cs"/>
              </a:rPr>
              <a:t> (</a:t>
            </a:r>
            <a:r>
              <a:rPr lang="en-GB" kern="1200" dirty="0" err="1">
                <a:solidFill>
                  <a:srgbClr val="0F5494"/>
                </a:solidFill>
                <a:ea typeface="+mn-ea"/>
                <a:cs typeface="+mn-cs"/>
              </a:rPr>
              <a:t>LCoE</a:t>
            </a:r>
            <a:r>
              <a:rPr lang="en-GB" kern="1200" dirty="0">
                <a:solidFill>
                  <a:srgbClr val="0F5494"/>
                </a:solidFill>
                <a:ea typeface="+mn-ea"/>
                <a:cs typeface="+mn-cs"/>
              </a:rPr>
              <a:t>) at final investment decision for fixed offshore wind by improvement of the performances of the entire value chain to</a:t>
            </a:r>
          </a:p>
          <a:p>
            <a:pPr marL="633413" lvl="2" indent="-45720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en-GB" altLang="en-US" sz="1400" b="1" dirty="0">
                <a:solidFill>
                  <a:srgbClr val="0099CC"/>
                </a:solidFill>
              </a:rPr>
              <a:t>Less than 10 </a:t>
            </a:r>
            <a:r>
              <a:rPr lang="en-GB" altLang="en-US" sz="1400" b="1" dirty="0" err="1">
                <a:solidFill>
                  <a:srgbClr val="0099CC"/>
                </a:solidFill>
              </a:rPr>
              <a:t>ct</a:t>
            </a:r>
            <a:r>
              <a:rPr lang="en-GB" altLang="en-US" sz="1400" b="1" dirty="0">
                <a:solidFill>
                  <a:srgbClr val="0099CC"/>
                </a:solidFill>
              </a:rPr>
              <a:t>€/kWh by 2020 and to </a:t>
            </a:r>
          </a:p>
          <a:p>
            <a:pPr marL="633413" lvl="2" indent="-45720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en-GB" altLang="en-US" sz="1400" b="1" dirty="0">
                <a:solidFill>
                  <a:srgbClr val="0099CC"/>
                </a:solidFill>
              </a:rPr>
              <a:t>Less than 7ct€/kWh by 2030</a:t>
            </a:r>
          </a:p>
          <a:p>
            <a:pPr marL="457200" lvl="1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en-GB" altLang="en-US" kern="1200" dirty="0">
                <a:solidFill>
                  <a:srgbClr val="0F5494"/>
                </a:solidFill>
                <a:ea typeface="+mn-ea"/>
                <a:cs typeface="+mn-cs"/>
              </a:rPr>
              <a:t>Develop cost competitive integrated wind energy systems including substructures which can be used in deeper waters (›50m) at a maximum distance of 50 km from shore with </a:t>
            </a:r>
            <a:r>
              <a:rPr lang="en-GB" altLang="en-US" kern="1200" dirty="0" err="1">
                <a:solidFill>
                  <a:srgbClr val="0F5494"/>
                </a:solidFill>
                <a:ea typeface="+mn-ea"/>
                <a:cs typeface="+mn-cs"/>
              </a:rPr>
              <a:t>LCoE</a:t>
            </a:r>
            <a:r>
              <a:rPr lang="en-GB" altLang="en-US" kern="1200" dirty="0">
                <a:solidFill>
                  <a:srgbClr val="006699"/>
                </a:solidFill>
                <a:ea typeface="+mn-ea"/>
                <a:cs typeface="+mn-cs"/>
              </a:rPr>
              <a:t>*</a:t>
            </a:r>
            <a:r>
              <a:rPr lang="en-GB" altLang="en-US" kern="1200" dirty="0">
                <a:solidFill>
                  <a:srgbClr val="0F5494"/>
                </a:solidFill>
                <a:ea typeface="+mn-ea"/>
                <a:cs typeface="+mn-cs"/>
              </a:rPr>
              <a:t> of</a:t>
            </a:r>
          </a:p>
          <a:p>
            <a:pPr marL="633413" lvl="2" indent="-45720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fr-BE" sz="1400" b="1" dirty="0" err="1">
                <a:solidFill>
                  <a:srgbClr val="0099CC"/>
                </a:solidFill>
              </a:rPr>
              <a:t>Less</a:t>
            </a:r>
            <a:r>
              <a:rPr lang="fr-BE" sz="1400" b="1" dirty="0">
                <a:solidFill>
                  <a:srgbClr val="0099CC"/>
                </a:solidFill>
              </a:rPr>
              <a:t> </a:t>
            </a:r>
            <a:r>
              <a:rPr lang="fr-BE" sz="1400" b="1" dirty="0" err="1">
                <a:solidFill>
                  <a:srgbClr val="0099CC"/>
                </a:solidFill>
              </a:rPr>
              <a:t>than</a:t>
            </a:r>
            <a:r>
              <a:rPr lang="fr-BE" sz="1400" b="1" dirty="0">
                <a:solidFill>
                  <a:srgbClr val="0099CC"/>
                </a:solidFill>
              </a:rPr>
              <a:t> 12 ct€/kWh by 2025 and to</a:t>
            </a:r>
          </a:p>
          <a:p>
            <a:pPr marL="633413" lvl="2" indent="-45720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fr-BE" sz="1400" b="1" dirty="0" err="1">
                <a:solidFill>
                  <a:srgbClr val="0099CC"/>
                </a:solidFill>
              </a:rPr>
              <a:t>Less</a:t>
            </a:r>
            <a:r>
              <a:rPr lang="fr-BE" sz="1400" b="1" dirty="0">
                <a:solidFill>
                  <a:srgbClr val="0099CC"/>
                </a:solidFill>
              </a:rPr>
              <a:t> </a:t>
            </a:r>
            <a:r>
              <a:rPr lang="fr-BE" sz="1400" b="1" dirty="0" err="1">
                <a:solidFill>
                  <a:srgbClr val="0099CC"/>
                </a:solidFill>
              </a:rPr>
              <a:t>than</a:t>
            </a:r>
            <a:r>
              <a:rPr lang="fr-BE" sz="1400" b="1" dirty="0">
                <a:solidFill>
                  <a:srgbClr val="0099CC"/>
                </a:solidFill>
              </a:rPr>
              <a:t> 9 ct€/kWh by 2030</a:t>
            </a:r>
            <a:endParaRPr lang="en-GB" sz="1400" b="1" dirty="0">
              <a:solidFill>
                <a:srgbClr val="0099CC"/>
              </a:solidFill>
            </a:endParaRPr>
          </a:p>
          <a:p>
            <a:pPr marL="0" lvl="0" indent="444500">
              <a:spcAft>
                <a:spcPts val="600"/>
              </a:spcAft>
              <a:buClr>
                <a:srgbClr val="0000FF"/>
              </a:buClr>
              <a:buNone/>
            </a:pPr>
            <a:endParaRPr lang="en-GB" dirty="0">
              <a:solidFill>
                <a:srgbClr val="0000FF"/>
              </a:solidFill>
            </a:endParaRPr>
          </a:p>
          <a:p>
            <a:pPr marL="0" lvl="1" indent="0">
              <a:buNone/>
            </a:pPr>
            <a:endParaRPr lang="en-GB" sz="2400" b="1" dirty="0" smtClean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None/>
            </a:pPr>
            <a:endParaRPr lang="en-GB" sz="2400" b="1" dirty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None/>
            </a:pPr>
            <a:endParaRPr lang="en-GB" sz="2400" b="1" dirty="0" smtClean="0">
              <a:solidFill>
                <a:srgbClr val="0070C0"/>
              </a:solidFill>
              <a:latin typeface="Times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648" y="116632"/>
            <a:ext cx="763514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3000" kern="1200" smtClean="0">
                <a:solidFill>
                  <a:srgbClr val="F2F2F2"/>
                </a:solidFill>
                <a:latin typeface="Arial" charset="0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8159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127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7303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21875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0" algn="r"/>
            <a:r>
              <a:rPr lang="fr-BE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Declaration</a:t>
            </a:r>
            <a:r>
              <a:rPr lang="fr-BE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fr-BE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Intent</a:t>
            </a:r>
            <a:endParaRPr lang="en-GB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6" y="18484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496" y="4077072"/>
            <a:ext cx="6732240" cy="24482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</a:pPr>
            <a:endParaRPr lang="en-GB" sz="2400" b="1" kern="0" dirty="0" smtClean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FontTx/>
              <a:buNone/>
            </a:pPr>
            <a:endParaRPr lang="en-GB" sz="2400" b="1" kern="0" dirty="0" smtClean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FontTx/>
              <a:buNone/>
            </a:pPr>
            <a:endParaRPr lang="en-GB" sz="2400" b="1" kern="0" dirty="0" smtClean="0">
              <a:solidFill>
                <a:srgbClr val="0070C0"/>
              </a:solidFill>
              <a:latin typeface="Times" pitchFamily="18" charset="0"/>
            </a:endParaRPr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5013176"/>
            <a:ext cx="8496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i="1" dirty="0" smtClean="0">
                <a:solidFill>
                  <a:srgbClr val="006699"/>
                </a:solidFill>
              </a:rPr>
              <a:t>*the </a:t>
            </a:r>
            <a:r>
              <a:rPr lang="fr-BE" sz="1000" b="1" i="1" dirty="0" err="1" smtClean="0">
                <a:solidFill>
                  <a:srgbClr val="006699"/>
                </a:solidFill>
              </a:rPr>
              <a:t>costs</a:t>
            </a:r>
            <a:r>
              <a:rPr lang="fr-BE" sz="1000" b="1" i="1" dirty="0" smtClean="0">
                <a:solidFill>
                  <a:srgbClr val="006699"/>
                </a:solidFill>
              </a:rPr>
              <a:t> for </a:t>
            </a:r>
            <a:r>
              <a:rPr lang="fr-BE" sz="1000" b="1" i="1" dirty="0" err="1" smtClean="0">
                <a:solidFill>
                  <a:srgbClr val="006699"/>
                </a:solidFill>
              </a:rPr>
              <a:t>delivering</a:t>
            </a:r>
            <a:r>
              <a:rPr lang="fr-BE" sz="1000" b="1" i="1" dirty="0" smtClean="0">
                <a:solidFill>
                  <a:srgbClr val="006699"/>
                </a:solidFill>
              </a:rPr>
              <a:t> the </a:t>
            </a:r>
            <a:r>
              <a:rPr lang="fr-BE" sz="1000" b="1" i="1" dirty="0" err="1" smtClean="0">
                <a:solidFill>
                  <a:srgbClr val="006699"/>
                </a:solidFill>
              </a:rPr>
              <a:t>electricity</a:t>
            </a:r>
            <a:r>
              <a:rPr lang="fr-BE" sz="1000" b="1" i="1" dirty="0" smtClean="0">
                <a:solidFill>
                  <a:srgbClr val="006699"/>
                </a:solidFill>
              </a:rPr>
              <a:t> to </a:t>
            </a:r>
            <a:r>
              <a:rPr lang="fr-BE" sz="1000" b="1" i="1" dirty="0" err="1" smtClean="0">
                <a:solidFill>
                  <a:srgbClr val="006699"/>
                </a:solidFill>
              </a:rPr>
              <a:t>onshore</a:t>
            </a:r>
            <a:r>
              <a:rPr lang="fr-BE" sz="1000" b="1" i="1" dirty="0" smtClean="0">
                <a:solidFill>
                  <a:srgbClr val="006699"/>
                </a:solidFill>
              </a:rPr>
              <a:t> </a:t>
            </a:r>
            <a:r>
              <a:rPr lang="fr-BE" sz="1000" b="1" i="1" dirty="0" err="1" smtClean="0">
                <a:solidFill>
                  <a:srgbClr val="006699"/>
                </a:solidFill>
              </a:rPr>
              <a:t>substations</a:t>
            </a:r>
            <a:r>
              <a:rPr lang="fr-BE" sz="1000" b="1" i="1" dirty="0" smtClean="0">
                <a:solidFill>
                  <a:srgbClr val="006699"/>
                </a:solidFill>
              </a:rPr>
              <a:t> are </a:t>
            </a:r>
            <a:r>
              <a:rPr lang="fr-BE" sz="1000" b="1" i="1" dirty="0" err="1" smtClean="0">
                <a:solidFill>
                  <a:srgbClr val="006699"/>
                </a:solidFill>
              </a:rPr>
              <a:t>taken</a:t>
            </a:r>
            <a:r>
              <a:rPr lang="fr-BE" sz="1000" b="1" i="1" dirty="0" smtClean="0">
                <a:solidFill>
                  <a:srgbClr val="006699"/>
                </a:solidFill>
              </a:rPr>
              <a:t> </a:t>
            </a:r>
            <a:r>
              <a:rPr lang="fr-BE" sz="1000" b="1" i="1" dirty="0" err="1" smtClean="0">
                <a:solidFill>
                  <a:srgbClr val="006699"/>
                </a:solidFill>
              </a:rPr>
              <a:t>into</a:t>
            </a:r>
            <a:r>
              <a:rPr lang="fr-BE" sz="1000" b="1" i="1" dirty="0" smtClean="0">
                <a:solidFill>
                  <a:srgbClr val="006699"/>
                </a:solidFill>
              </a:rPr>
              <a:t> </a:t>
            </a:r>
            <a:r>
              <a:rPr lang="fr-BE" sz="1000" b="1" i="1" dirty="0" err="1" smtClean="0">
                <a:solidFill>
                  <a:srgbClr val="006699"/>
                </a:solidFill>
              </a:rPr>
              <a:t>account</a:t>
            </a:r>
            <a:r>
              <a:rPr lang="fr-BE" sz="1000" b="1" i="1" dirty="0" smtClean="0">
                <a:solidFill>
                  <a:srgbClr val="006699"/>
                </a:solidFill>
              </a:rPr>
              <a:t> </a:t>
            </a:r>
            <a:r>
              <a:rPr lang="fr-BE" sz="1000" b="1" i="1" dirty="0" err="1" smtClean="0">
                <a:solidFill>
                  <a:srgbClr val="006699"/>
                </a:solidFill>
              </a:rPr>
              <a:t>within</a:t>
            </a:r>
            <a:r>
              <a:rPr lang="fr-BE" sz="1000" b="1" i="1" dirty="0" smtClean="0">
                <a:solidFill>
                  <a:srgbClr val="006699"/>
                </a:solidFill>
              </a:rPr>
              <a:t> the </a:t>
            </a:r>
            <a:r>
              <a:rPr lang="fr-BE" sz="1000" b="1" i="1" dirty="0" err="1" smtClean="0">
                <a:solidFill>
                  <a:srgbClr val="006699"/>
                </a:solidFill>
              </a:rPr>
              <a:t>LCoE</a:t>
            </a:r>
            <a:endParaRPr lang="en-GB" sz="1000" b="1" i="1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0138"/>
            <a:ext cx="2133600" cy="476250"/>
          </a:xfrm>
        </p:spPr>
        <p:txBody>
          <a:bodyPr/>
          <a:lstStyle/>
          <a:p>
            <a:fld id="{54F975B6-0A7A-4101-8458-64C7915D167D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0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098145"/>
            <a:ext cx="6480720" cy="720998"/>
          </a:xfrm>
        </p:spPr>
        <p:txBody>
          <a:bodyPr/>
          <a:lstStyle/>
          <a:p>
            <a:pPr algn="ctr"/>
            <a:r>
              <a:rPr lang="en-GB" dirty="0" smtClean="0"/>
              <a:t>Common backbone of ETIPs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72" y="1700808"/>
            <a:ext cx="8377691" cy="4255467"/>
          </a:xfrm>
        </p:spPr>
        <p:txBody>
          <a:bodyPr/>
          <a:lstStyle/>
          <a:p>
            <a:r>
              <a:rPr lang="en-GB" sz="1800" dirty="0" smtClean="0"/>
              <a:t>Overview</a:t>
            </a:r>
          </a:p>
          <a:p>
            <a:pPr lvl="1"/>
            <a:r>
              <a:rPr lang="en-GB" sz="1400" dirty="0" smtClean="0"/>
              <a:t>Key governance structures to implement the SET Plan</a:t>
            </a:r>
          </a:p>
          <a:p>
            <a:pPr lvl="1"/>
            <a:r>
              <a:rPr lang="en-GB" sz="1400" dirty="0" smtClean="0"/>
              <a:t>Independent and self-financing stakeholder fora</a:t>
            </a:r>
          </a:p>
          <a:p>
            <a:pPr lvl="1"/>
            <a:r>
              <a:rPr lang="en-GB" sz="1400" dirty="0" smtClean="0"/>
              <a:t>Industry-led and innovation driven covering the whole innovation chain</a:t>
            </a:r>
          </a:p>
          <a:p>
            <a:r>
              <a:rPr lang="en-GB" sz="1800" dirty="0" smtClean="0"/>
              <a:t>Role</a:t>
            </a:r>
          </a:p>
          <a:p>
            <a:pPr lvl="1"/>
            <a:r>
              <a:rPr lang="en-GB" sz="1400" dirty="0" smtClean="0"/>
              <a:t>Develop and implement R&amp;I Agendas</a:t>
            </a:r>
          </a:p>
          <a:p>
            <a:pPr lvl="1"/>
            <a:r>
              <a:rPr lang="en-GB" sz="1400" dirty="0" smtClean="0"/>
              <a:t>Provide strategic insights into market opportunities and needs</a:t>
            </a:r>
          </a:p>
          <a:p>
            <a:pPr lvl="1"/>
            <a:r>
              <a:rPr lang="en-GB" sz="1400" dirty="0" smtClean="0"/>
              <a:t>Support the selection and monitoring of priority SET Plan R&amp;I Activities</a:t>
            </a:r>
          </a:p>
          <a:p>
            <a:pPr lvl="1"/>
            <a:r>
              <a:rPr lang="en-GB" sz="1400" dirty="0" smtClean="0"/>
              <a:t>Cover technological and non-technological aspects</a:t>
            </a:r>
          </a:p>
          <a:p>
            <a:pPr lvl="1"/>
            <a:r>
              <a:rPr lang="en-GB" sz="1400" dirty="0" smtClean="0"/>
              <a:t>Address the need for system integration</a:t>
            </a:r>
          </a:p>
          <a:p>
            <a:pPr lvl="1"/>
            <a:r>
              <a:rPr lang="en-GB" sz="1400" dirty="0" smtClean="0"/>
              <a:t>Systematically identify pathways to exploit research results</a:t>
            </a:r>
          </a:p>
          <a:p>
            <a:pPr lvl="1"/>
            <a:r>
              <a:rPr lang="en-GB" sz="1400" dirty="0" smtClean="0"/>
              <a:t>Identify and communicate the SET Plan results and success stories</a:t>
            </a:r>
          </a:p>
          <a:p>
            <a:pPr lvl="1"/>
            <a:r>
              <a:rPr lang="en-GB" sz="1400" dirty="0" smtClean="0"/>
              <a:t>Mobilize stakeholders to implement the R&amp;I Activities</a:t>
            </a:r>
          </a:p>
          <a:p>
            <a:r>
              <a:rPr lang="en-GB" sz="1800" dirty="0" smtClean="0"/>
              <a:t>Cooperation with countries and the EC</a:t>
            </a:r>
          </a:p>
          <a:p>
            <a:pPr lvl="1"/>
            <a:r>
              <a:rPr lang="en-GB" sz="1400" dirty="0" smtClean="0"/>
              <a:t>Confined to precise tasks and goals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5796136" y="245839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ETIPs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52022" y="6381750"/>
            <a:ext cx="2133600" cy="476250"/>
          </a:xfrm>
        </p:spPr>
        <p:txBody>
          <a:bodyPr/>
          <a:lstStyle/>
          <a:p>
            <a:fld id="{54F975B6-0A7A-4101-8458-64C7915D167D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6" y="18484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2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58644"/>
            <a:ext cx="5616624" cy="746220"/>
          </a:xfrm>
        </p:spPr>
        <p:txBody>
          <a:bodyPr/>
          <a:lstStyle/>
          <a:p>
            <a:pPr algn="ctr"/>
            <a:r>
              <a:rPr lang="en-GB" dirty="0" smtClean="0"/>
              <a:t>Implementation Plans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4114688"/>
              </p:ext>
            </p:extLst>
          </p:nvPr>
        </p:nvGraphicFramePr>
        <p:xfrm>
          <a:off x="654105" y="2064674"/>
          <a:ext cx="7632848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03648" y="116633"/>
            <a:ext cx="763514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3000" kern="1200" smtClean="0">
                <a:solidFill>
                  <a:srgbClr val="F2F2F2"/>
                </a:solidFill>
                <a:latin typeface="Arial" charset="0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8159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127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7303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21875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0" algn="r"/>
            <a:r>
              <a:rPr lang="en-GB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Plan</a:t>
            </a:r>
          </a:p>
          <a:p>
            <a:pPr indent="0" algn="r"/>
            <a:r>
              <a:rPr lang="fr-BE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fr-BE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</a:t>
            </a:r>
            <a:endParaRPr lang="en-GB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75932" y="6381750"/>
            <a:ext cx="2133600" cy="476250"/>
          </a:xfrm>
        </p:spPr>
        <p:txBody>
          <a:bodyPr/>
          <a:lstStyle/>
          <a:p>
            <a:fld id="{54F975B6-0A7A-4101-8458-64C7915D167D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6" y="18484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 bwMode="auto">
          <a:xfrm>
            <a:off x="3574082" y="4293096"/>
            <a:ext cx="216024" cy="504056"/>
          </a:xfrm>
          <a:prstGeom prst="downArrow">
            <a:avLst/>
          </a:prstGeom>
          <a:solidFill>
            <a:srgbClr val="33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40152" y="5229200"/>
            <a:ext cx="2376264" cy="72090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979712" y="5157192"/>
            <a:ext cx="3672408" cy="79291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4888316"/>
            <a:ext cx="4392488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0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BE" altLang="en-US" sz="1800" b="1" dirty="0" err="1">
                <a:solidFill>
                  <a:schemeClr val="accent6">
                    <a:lumMod val="75000"/>
                  </a:schemeClr>
                </a:solidFill>
              </a:rPr>
              <a:t>Mainly</a:t>
            </a:r>
            <a:r>
              <a:rPr lang="fr-BE" altLang="en-US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BE" altLang="en-US" sz="1800" b="1" dirty="0" err="1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fr-BE" altLang="en-US" sz="1800" b="1" dirty="0">
                <a:solidFill>
                  <a:schemeClr val="accent6">
                    <a:lumMod val="75000"/>
                  </a:schemeClr>
                </a:solidFill>
              </a:rPr>
              <a:t> national </a:t>
            </a:r>
            <a:r>
              <a:rPr lang="fr-BE" altLang="en-US" sz="1800" b="1" dirty="0" err="1">
                <a:solidFill>
                  <a:schemeClr val="accent6">
                    <a:lumMod val="75000"/>
                  </a:schemeClr>
                </a:solidFill>
              </a:rPr>
              <a:t>level</a:t>
            </a:r>
            <a:endParaRPr lang="fr-BE" altLang="en-US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BE" altLang="en-US" sz="1800" b="1" dirty="0">
                <a:solidFill>
                  <a:schemeClr val="accent6">
                    <a:lumMod val="75000"/>
                  </a:schemeClr>
                </a:solidFill>
              </a:rPr>
              <a:t>On occasion </a:t>
            </a:r>
            <a:r>
              <a:rPr lang="fr-BE" altLang="en-US" sz="1800" b="1" dirty="0" err="1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fr-BE" altLang="en-US" sz="1800" b="1" dirty="0">
                <a:solidFill>
                  <a:schemeClr val="accent6">
                    <a:lumMod val="75000"/>
                  </a:schemeClr>
                </a:solidFill>
              </a:rPr>
              <a:t> EU </a:t>
            </a:r>
            <a:r>
              <a:rPr lang="fr-BE" altLang="en-US" sz="1800" b="1" dirty="0" err="1">
                <a:solidFill>
                  <a:schemeClr val="accent6">
                    <a:lumMod val="75000"/>
                  </a:schemeClr>
                </a:solidFill>
              </a:rPr>
              <a:t>level</a:t>
            </a:r>
            <a:endParaRPr lang="fr-BE" altLang="en-US" sz="1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06545" y="5589652"/>
            <a:ext cx="735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Off-Shore </a:t>
            </a:r>
            <a:r>
              <a:rPr lang="fr-BE" sz="1600" dirty="0" err="1" smtClean="0"/>
              <a:t>wind</a:t>
            </a:r>
            <a:r>
              <a:rPr lang="fr-BE" sz="1600" dirty="0" smtClean="0"/>
              <a:t> </a:t>
            </a:r>
            <a:r>
              <a:rPr lang="fr-BE" sz="1600" dirty="0" err="1" smtClean="0"/>
              <a:t>is</a:t>
            </a:r>
            <a:r>
              <a:rPr lang="fr-BE" sz="1600" dirty="0" smtClean="0"/>
              <a:t> </a:t>
            </a:r>
            <a:r>
              <a:rPr lang="fr-BE" sz="1600" dirty="0" err="1" smtClean="0"/>
              <a:t>already</a:t>
            </a:r>
            <a:r>
              <a:rPr lang="fr-BE" sz="1600" dirty="0" smtClean="0"/>
              <a:t> an </a:t>
            </a:r>
            <a:r>
              <a:rPr lang="fr-BE" sz="1600" dirty="0" err="1" smtClean="0"/>
              <a:t>example</a:t>
            </a:r>
            <a:r>
              <a:rPr lang="fr-BE" sz="1600" dirty="0" smtClean="0"/>
              <a:t>: </a:t>
            </a:r>
            <a:r>
              <a:rPr lang="fr-BE" sz="1600" dirty="0" err="1" smtClean="0"/>
              <a:t>MoU</a:t>
            </a:r>
            <a:r>
              <a:rPr lang="fr-BE" sz="1600" dirty="0" smtClean="0"/>
              <a:t> </a:t>
            </a:r>
            <a:r>
              <a:rPr lang="fr-BE" sz="1600" dirty="0" err="1" smtClean="0"/>
              <a:t>signed</a:t>
            </a:r>
            <a:r>
              <a:rPr lang="fr-BE" sz="1600" dirty="0" smtClean="0"/>
              <a:t> by </a:t>
            </a:r>
            <a:r>
              <a:rPr lang="fr-BE" sz="1600" dirty="0" err="1" smtClean="0"/>
              <a:t>European</a:t>
            </a:r>
            <a:r>
              <a:rPr lang="fr-BE" sz="1600" dirty="0" smtClean="0"/>
              <a:t> countries </a:t>
            </a:r>
            <a:r>
              <a:rPr lang="fr-BE" sz="1600" dirty="0" err="1" smtClean="0"/>
              <a:t>around</a:t>
            </a:r>
            <a:r>
              <a:rPr lang="fr-BE" sz="1600" dirty="0" smtClean="0"/>
              <a:t> the </a:t>
            </a:r>
            <a:r>
              <a:rPr lang="fr-BE" sz="1600" dirty="0" err="1" smtClean="0"/>
              <a:t>North</a:t>
            </a:r>
            <a:r>
              <a:rPr lang="fr-BE" sz="1600" dirty="0" smtClean="0"/>
              <a:t> </a:t>
            </a:r>
            <a:r>
              <a:rPr lang="fr-BE" sz="1600" dirty="0" err="1" smtClean="0"/>
              <a:t>Sea</a:t>
            </a:r>
            <a:r>
              <a:rPr lang="fr-BE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292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EU funds for wind </a:t>
            </a:r>
            <a:r>
              <a:rPr lang="en-GB" dirty="0" smtClean="0"/>
              <a:t>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869312" cy="2088232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fr-BE" sz="1800" dirty="0" smtClean="0"/>
              <a:t>Horizon 2020 (focus on </a:t>
            </a:r>
            <a:r>
              <a:rPr lang="fr-BE" sz="1800" dirty="0" smtClean="0">
                <a:sym typeface="Wingdings"/>
              </a:rPr>
              <a:t> </a:t>
            </a:r>
            <a:r>
              <a:rPr lang="fr-BE" sz="1800" dirty="0" err="1" smtClean="0">
                <a:sym typeface="Wingdings"/>
              </a:rPr>
              <a:t>cost</a:t>
            </a:r>
            <a:r>
              <a:rPr lang="fr-BE" sz="1800" dirty="0" smtClean="0">
                <a:sym typeface="Wingdings"/>
              </a:rPr>
              <a:t>,  performance of off-shore </a:t>
            </a:r>
            <a:r>
              <a:rPr lang="fr-BE" sz="1800" dirty="0" err="1" smtClean="0">
                <a:sym typeface="Wingdings"/>
              </a:rPr>
              <a:t>wind</a:t>
            </a:r>
            <a:r>
              <a:rPr lang="fr-BE" sz="1800" dirty="0" smtClean="0">
                <a:sym typeface="Wingdings"/>
              </a:rPr>
              <a:t>)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endParaRPr lang="fr-BE" sz="1800" dirty="0" smtClean="0">
              <a:sym typeface="Wingdings"/>
            </a:endParaRP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fr-BE" sz="1800" dirty="0" smtClean="0">
                <a:sym typeface="Wingdings"/>
              </a:rPr>
              <a:t>NER300/400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fr-BE" sz="1200" dirty="0">
                <a:sym typeface="Wingdings"/>
                <a:hlinkClick r:id="rId3"/>
              </a:rPr>
              <a:t>http://</a:t>
            </a:r>
            <a:r>
              <a:rPr lang="fr-BE" sz="1200" dirty="0" smtClean="0">
                <a:sym typeface="Wingdings"/>
                <a:hlinkClick r:id="rId3"/>
              </a:rPr>
              <a:t>ec.europa.eu/clima/policies/lowcarbon/ner300/index_en.htm</a:t>
            </a:r>
            <a:r>
              <a:rPr lang="fr-BE" sz="1200" dirty="0" smtClean="0">
                <a:sym typeface="Wingdings"/>
              </a:rPr>
              <a:t> 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endParaRPr lang="fr-BE" sz="1800" dirty="0" smtClean="0">
              <a:sym typeface="Wingdings"/>
            </a:endParaRP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endParaRPr lang="fr-BE" sz="1800" dirty="0" smtClean="0">
              <a:sym typeface="Wingdings"/>
            </a:endParaRP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endParaRPr lang="fr-BE" sz="1800" dirty="0"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6136" y="245839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2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 Support </a:t>
            </a:r>
            <a:endParaRPr lang="en-GB" sz="2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5208" y="6381750"/>
            <a:ext cx="2133600" cy="476250"/>
          </a:xfrm>
        </p:spPr>
        <p:txBody>
          <a:bodyPr/>
          <a:lstStyle/>
          <a:p>
            <a:fld id="{54F975B6-0A7A-4101-8458-64C7915D167D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50" y="1195326"/>
            <a:ext cx="2088232" cy="8248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98544" y="4149080"/>
            <a:ext cx="7989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447675"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fr-BE" altLang="en-US" sz="1800" b="1" dirty="0" smtClean="0">
                <a:solidFill>
                  <a:srgbClr val="509E2F"/>
                </a:solidFill>
                <a:latin typeface="+mn-lt"/>
                <a:sym typeface="Wingdings"/>
              </a:rPr>
              <a:t>EFSI </a:t>
            </a:r>
            <a:r>
              <a:rPr lang="fr-BE" altLang="en-US" sz="1800" b="1" dirty="0">
                <a:latin typeface="+mn-lt"/>
                <a:sym typeface="Wingdings"/>
              </a:rPr>
              <a:t>– </a:t>
            </a:r>
            <a:r>
              <a:rPr lang="fr-BE" altLang="en-US" sz="1800" b="1" i="1" dirty="0" smtClean="0">
                <a:solidFill>
                  <a:srgbClr val="3366FF"/>
                </a:solidFill>
                <a:latin typeface="+mn-lt"/>
                <a:sym typeface="Wingdings"/>
              </a:rPr>
              <a:t>European </a:t>
            </a:r>
            <a:r>
              <a:rPr lang="fr-BE" altLang="en-US" sz="1800" b="1" i="1" dirty="0" err="1">
                <a:solidFill>
                  <a:srgbClr val="3366FF"/>
                </a:solidFill>
                <a:latin typeface="+mn-lt"/>
                <a:sym typeface="Wingdings"/>
              </a:rPr>
              <a:t>Fund</a:t>
            </a:r>
            <a:r>
              <a:rPr lang="fr-BE" altLang="en-US" sz="1800" b="1" i="1" dirty="0">
                <a:solidFill>
                  <a:srgbClr val="3366FF"/>
                </a:solidFill>
                <a:latin typeface="+mn-lt"/>
                <a:sym typeface="Wingdings"/>
              </a:rPr>
              <a:t> for </a:t>
            </a:r>
            <a:r>
              <a:rPr lang="fr-BE" altLang="en-US" sz="1800" b="1" i="1" dirty="0" err="1">
                <a:solidFill>
                  <a:srgbClr val="3366FF"/>
                </a:solidFill>
                <a:latin typeface="+mn-lt"/>
                <a:sym typeface="Wingdings"/>
              </a:rPr>
              <a:t>Strategic</a:t>
            </a:r>
            <a:r>
              <a:rPr lang="fr-BE" altLang="en-US" sz="1800" b="1" i="1" dirty="0">
                <a:solidFill>
                  <a:srgbClr val="3366FF"/>
                </a:solidFill>
                <a:latin typeface="+mn-lt"/>
                <a:sym typeface="Wingdings"/>
              </a:rPr>
              <a:t> </a:t>
            </a:r>
            <a:r>
              <a:rPr lang="fr-BE" altLang="en-US" sz="1800" b="1" i="1" dirty="0" err="1" smtClean="0">
                <a:solidFill>
                  <a:srgbClr val="3366FF"/>
                </a:solidFill>
                <a:latin typeface="+mn-lt"/>
                <a:sym typeface="Wingdings"/>
              </a:rPr>
              <a:t>Investment</a:t>
            </a:r>
            <a:r>
              <a:rPr lang="fr-BE" altLang="en-US" sz="1800" b="1" i="1" dirty="0" smtClean="0">
                <a:solidFill>
                  <a:srgbClr val="3366FF"/>
                </a:solidFill>
                <a:latin typeface="+mn-lt"/>
                <a:sym typeface="Wingdings"/>
              </a:rPr>
              <a:t> </a:t>
            </a:r>
            <a:r>
              <a:rPr lang="fr-BE" sz="1600" b="1" dirty="0">
                <a:solidFill>
                  <a:srgbClr val="00B0F0"/>
                </a:solidFill>
                <a:sym typeface="Wingdings"/>
              </a:rPr>
              <a:t>EUR </a:t>
            </a:r>
            <a:r>
              <a:rPr lang="fr-BE" sz="1600" b="1" dirty="0" smtClean="0">
                <a:solidFill>
                  <a:srgbClr val="00B0F0"/>
                </a:solidFill>
                <a:sym typeface="Wingdings"/>
              </a:rPr>
              <a:t>315 billion</a:t>
            </a:r>
          </a:p>
          <a:p>
            <a:pPr marL="265113">
              <a:buClr>
                <a:srgbClr val="0000FF"/>
              </a:buClr>
            </a:pPr>
            <a:r>
              <a:rPr lang="fr-BE" sz="1200" b="1" dirty="0" smtClean="0">
                <a:solidFill>
                  <a:srgbClr val="00B0F0"/>
                </a:solidFill>
                <a:sym typeface="Wingdings"/>
                <a:hlinkClick r:id="rId5"/>
              </a:rPr>
              <a:t>	http</a:t>
            </a:r>
            <a:r>
              <a:rPr lang="fr-BE" sz="1200" b="1" dirty="0">
                <a:solidFill>
                  <a:srgbClr val="00B0F0"/>
                </a:solidFill>
                <a:sym typeface="Wingdings"/>
                <a:hlinkClick r:id="rId5"/>
              </a:rPr>
              <a:t>://</a:t>
            </a:r>
            <a:r>
              <a:rPr lang="fr-BE" sz="1200" b="1" dirty="0" smtClean="0">
                <a:solidFill>
                  <a:srgbClr val="00B0F0"/>
                </a:solidFill>
                <a:sym typeface="Wingdings"/>
                <a:hlinkClick r:id="rId5"/>
              </a:rPr>
              <a:t>ec.europa.eu/priorities/jobs-growth-and-investment/investment-plan_en</a:t>
            </a:r>
            <a:r>
              <a:rPr lang="fr-BE" sz="1200" b="1" dirty="0" smtClean="0">
                <a:solidFill>
                  <a:srgbClr val="00B0F0"/>
                </a:solidFill>
                <a:sym typeface="Wingdings"/>
              </a:rPr>
              <a:t>  </a:t>
            </a:r>
            <a:endParaRPr lang="fr-BE" altLang="en-US" sz="1200" b="1" i="1" dirty="0" smtClean="0">
              <a:solidFill>
                <a:srgbClr val="3366FF"/>
              </a:solidFill>
              <a:latin typeface="+mn-lt"/>
              <a:sym typeface="Wingdings"/>
            </a:endParaRPr>
          </a:p>
          <a:p>
            <a:pPr marL="712788" indent="-447675">
              <a:buClr>
                <a:srgbClr val="0000FF"/>
              </a:buClr>
              <a:buFont typeface="Wingdings" panose="05000000000000000000" pitchFamily="2" charset="2"/>
              <a:buChar char="è"/>
            </a:pPr>
            <a:endParaRPr lang="fr-BE" altLang="en-US" sz="1800" b="1" dirty="0">
              <a:latin typeface="+mn-lt"/>
              <a:sym typeface="Wingdings"/>
            </a:endParaRPr>
          </a:p>
          <a:p>
            <a:pPr marL="712788" indent="-447675"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fr-BE" altLang="en-US" sz="1800" b="1" dirty="0">
                <a:solidFill>
                  <a:srgbClr val="509E2F"/>
                </a:solidFill>
                <a:latin typeface="+mn-lt"/>
                <a:sym typeface="Wingdings"/>
              </a:rPr>
              <a:t>ESIF</a:t>
            </a:r>
            <a:r>
              <a:rPr lang="fr-BE" altLang="en-US" sz="1800" b="1" dirty="0">
                <a:latin typeface="+mn-lt"/>
                <a:sym typeface="Wingdings"/>
              </a:rPr>
              <a:t> – </a:t>
            </a:r>
            <a:r>
              <a:rPr lang="fr-BE" altLang="en-US" sz="1800" b="1" i="1" dirty="0">
                <a:solidFill>
                  <a:srgbClr val="3366FF"/>
                </a:solidFill>
                <a:latin typeface="+mn-lt"/>
                <a:sym typeface="Wingdings"/>
              </a:rPr>
              <a:t>European Structural and </a:t>
            </a:r>
            <a:r>
              <a:rPr lang="fr-BE" altLang="en-US" sz="1800" b="1" i="1" dirty="0" err="1">
                <a:solidFill>
                  <a:srgbClr val="3366FF"/>
                </a:solidFill>
                <a:latin typeface="+mn-lt"/>
                <a:sym typeface="Wingdings"/>
              </a:rPr>
              <a:t>Investment</a:t>
            </a:r>
            <a:r>
              <a:rPr lang="fr-BE" altLang="en-US" sz="1800" b="1" i="1" dirty="0">
                <a:solidFill>
                  <a:srgbClr val="3366FF"/>
                </a:solidFill>
                <a:latin typeface="+mn-lt"/>
                <a:sym typeface="Wingdings"/>
              </a:rPr>
              <a:t> </a:t>
            </a:r>
            <a:r>
              <a:rPr lang="fr-BE" altLang="en-US" sz="1800" b="1" i="1" dirty="0" err="1" smtClean="0">
                <a:solidFill>
                  <a:srgbClr val="3366FF"/>
                </a:solidFill>
                <a:latin typeface="+mn-lt"/>
                <a:sym typeface="Wingdings"/>
              </a:rPr>
              <a:t>Fund</a:t>
            </a:r>
            <a:endParaRPr lang="fr-BE" sz="1200" b="1" dirty="0">
              <a:solidFill>
                <a:srgbClr val="00B0F0"/>
              </a:solidFill>
              <a:sym typeface="Wingdings"/>
            </a:endParaRPr>
          </a:p>
          <a:p>
            <a:pPr marL="542925" lvl="2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BE" sz="1600" b="1" dirty="0" smtClean="0">
                <a:solidFill>
                  <a:srgbClr val="00B0F0"/>
                </a:solidFill>
                <a:sym typeface="Wingdings"/>
              </a:rPr>
              <a:t> EUR </a:t>
            </a:r>
            <a:r>
              <a:rPr lang="fr-BE" sz="1600" b="1" dirty="0">
                <a:solidFill>
                  <a:srgbClr val="00B0F0"/>
                </a:solidFill>
                <a:sym typeface="Wingdings"/>
              </a:rPr>
              <a:t>46 billion </a:t>
            </a:r>
            <a:r>
              <a:rPr lang="fr-BE" sz="1600" b="1" dirty="0" err="1">
                <a:solidFill>
                  <a:srgbClr val="00B0F0"/>
                </a:solidFill>
                <a:sym typeface="Wingdings"/>
              </a:rPr>
              <a:t>Research</a:t>
            </a:r>
            <a:r>
              <a:rPr lang="fr-BE" sz="1600" b="1" dirty="0">
                <a:solidFill>
                  <a:srgbClr val="00B0F0"/>
                </a:solidFill>
                <a:sym typeface="Wingdings"/>
              </a:rPr>
              <a:t> &amp; Innovation</a:t>
            </a:r>
          </a:p>
          <a:p>
            <a:pPr marL="542925" lvl="2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BE" sz="1800" b="1" dirty="0">
                <a:latin typeface="+mn-lt"/>
                <a:sym typeface="Wingdings"/>
              </a:rPr>
              <a:t> </a:t>
            </a:r>
            <a:r>
              <a:rPr lang="fr-BE" sz="1600" b="1" dirty="0" smtClean="0">
                <a:solidFill>
                  <a:srgbClr val="00B0F0"/>
                </a:solidFill>
                <a:sym typeface="Wingdings"/>
              </a:rPr>
              <a:t>EUR </a:t>
            </a:r>
            <a:r>
              <a:rPr lang="fr-BE" sz="1600" b="1" dirty="0">
                <a:solidFill>
                  <a:srgbClr val="00B0F0"/>
                </a:solidFill>
                <a:sym typeface="Wingdings"/>
              </a:rPr>
              <a:t>45 billion </a:t>
            </a:r>
            <a:r>
              <a:rPr lang="fr-BE" sz="1600" b="1" dirty="0" err="1">
                <a:solidFill>
                  <a:srgbClr val="00B0F0"/>
                </a:solidFill>
                <a:sym typeface="Wingdings"/>
              </a:rPr>
              <a:t>low</a:t>
            </a:r>
            <a:r>
              <a:rPr lang="fr-BE" sz="1600" b="1" dirty="0">
                <a:solidFill>
                  <a:srgbClr val="00B0F0"/>
                </a:solidFill>
                <a:sym typeface="Wingdings"/>
              </a:rPr>
              <a:t> </a:t>
            </a:r>
            <a:r>
              <a:rPr lang="fr-BE" sz="1600" b="1" dirty="0" err="1">
                <a:solidFill>
                  <a:srgbClr val="00B0F0"/>
                </a:solidFill>
                <a:sym typeface="Wingdings"/>
              </a:rPr>
              <a:t>cost</a:t>
            </a:r>
            <a:r>
              <a:rPr lang="fr-BE" sz="1600" b="1" dirty="0">
                <a:solidFill>
                  <a:srgbClr val="00B0F0"/>
                </a:solidFill>
                <a:sym typeface="Wingdings"/>
              </a:rPr>
              <a:t> </a:t>
            </a:r>
            <a:r>
              <a:rPr lang="fr-BE" sz="1600" b="1" dirty="0" err="1">
                <a:solidFill>
                  <a:srgbClr val="00B0F0"/>
                </a:solidFill>
                <a:sym typeface="Wingdings"/>
              </a:rPr>
              <a:t>economy</a:t>
            </a:r>
            <a:endParaRPr lang="fr-BE" sz="1600" b="1" dirty="0">
              <a:solidFill>
                <a:srgbClr val="00B0F0"/>
              </a:solidFill>
              <a:sym typeface="Wingdings"/>
            </a:endParaRPr>
          </a:p>
          <a:p>
            <a:r>
              <a:rPr lang="fr-BE" sz="1200" b="1" dirty="0" smtClean="0">
                <a:solidFill>
                  <a:srgbClr val="00B0F0"/>
                </a:solidFill>
                <a:sym typeface="Wingdings"/>
                <a:hlinkClick r:id="rId6"/>
              </a:rPr>
              <a:t>	http</a:t>
            </a:r>
            <a:r>
              <a:rPr lang="fr-BE" sz="1200" b="1" dirty="0">
                <a:solidFill>
                  <a:srgbClr val="00B0F0"/>
                </a:solidFill>
                <a:sym typeface="Wingdings"/>
                <a:hlinkClick r:id="rId6"/>
              </a:rPr>
              <a:t>://ec.europa.eu/contracts_grants/funds_en.htm</a:t>
            </a:r>
            <a:r>
              <a:rPr lang="fr-BE" sz="1200" b="1" dirty="0">
                <a:solidFill>
                  <a:srgbClr val="00B0F0"/>
                </a:solidFill>
                <a:sym typeface="Wingdings"/>
              </a:rPr>
              <a:t> </a:t>
            </a: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51" y="3173768"/>
            <a:ext cx="1806915" cy="104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77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EU funds for wind </a:t>
            </a:r>
            <a:r>
              <a:rPr lang="en-GB" dirty="0" smtClean="0"/>
              <a:t>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1988840"/>
            <a:ext cx="8250088" cy="1584176"/>
          </a:xfrm>
        </p:spPr>
        <p:txBody>
          <a:bodyPr/>
          <a:lstStyle/>
          <a:p>
            <a:pPr marL="0" indent="0" algn="just">
              <a:buClr>
                <a:srgbClr val="0000FF"/>
              </a:buClr>
              <a:buNone/>
            </a:pPr>
            <a:r>
              <a:rPr lang="fr-BE" sz="2000" dirty="0" err="1" smtClean="0">
                <a:sym typeface="Wingdings"/>
              </a:rPr>
              <a:t>Innovative</a:t>
            </a:r>
            <a:r>
              <a:rPr lang="fr-BE" sz="2000" dirty="0" smtClean="0">
                <a:sym typeface="Wingdings"/>
              </a:rPr>
              <a:t> Financial Instrument for First-of-A-</a:t>
            </a:r>
            <a:r>
              <a:rPr lang="fr-BE" sz="2000" dirty="0" err="1" smtClean="0">
                <a:sym typeface="Wingdings"/>
              </a:rPr>
              <a:t>Kind</a:t>
            </a:r>
            <a:r>
              <a:rPr lang="fr-BE" sz="2000" dirty="0" smtClean="0">
                <a:sym typeface="Wingdings"/>
              </a:rPr>
              <a:t> </a:t>
            </a:r>
            <a:r>
              <a:rPr lang="fr-BE" sz="2000" dirty="0" err="1" smtClean="0">
                <a:sym typeface="Wingdings"/>
              </a:rPr>
              <a:t>Energy</a:t>
            </a:r>
            <a:r>
              <a:rPr lang="fr-BE" sz="2000" dirty="0" smtClean="0">
                <a:sym typeface="Wingdings"/>
              </a:rPr>
              <a:t> Project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fr-BE" sz="1800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	 </a:t>
            </a:r>
            <a:r>
              <a:rPr lang="fr-BE" altLang="en-US" sz="1800" dirty="0">
                <a:sym typeface="Wingdings"/>
              </a:rPr>
              <a:t>"</a:t>
            </a:r>
            <a:r>
              <a:rPr lang="fr-BE" sz="1800" dirty="0" err="1" smtClean="0">
                <a:sym typeface="Wingdings"/>
              </a:rPr>
              <a:t>Valley</a:t>
            </a:r>
            <a:r>
              <a:rPr lang="fr-BE" sz="1800" dirty="0" smtClean="0">
                <a:sym typeface="Wingdings"/>
              </a:rPr>
              <a:t> of </a:t>
            </a:r>
            <a:r>
              <a:rPr lang="fr-BE" sz="1800" dirty="0" err="1" smtClean="0">
                <a:sym typeface="Wingdings"/>
              </a:rPr>
              <a:t>Death</a:t>
            </a:r>
            <a:r>
              <a:rPr lang="fr-BE" sz="1800" dirty="0" smtClean="0">
                <a:sym typeface="Wingdings"/>
              </a:rPr>
              <a:t>" </a:t>
            </a:r>
            <a:r>
              <a:rPr lang="fr-BE" sz="1800" dirty="0" err="1" smtClean="0">
                <a:sym typeface="Wingdings"/>
              </a:rPr>
              <a:t>from</a:t>
            </a:r>
            <a:r>
              <a:rPr lang="fr-BE" sz="1800" dirty="0" smtClean="0">
                <a:sym typeface="Wingdings"/>
              </a:rPr>
              <a:t> </a:t>
            </a:r>
            <a:r>
              <a:rPr lang="fr-BE" sz="1800" dirty="0" err="1" smtClean="0">
                <a:sym typeface="Wingdings"/>
              </a:rPr>
              <a:t>demonstration</a:t>
            </a:r>
            <a:r>
              <a:rPr lang="fr-BE" sz="1800" dirty="0" smtClean="0">
                <a:sym typeface="Wingdings"/>
              </a:rPr>
              <a:t> to </a:t>
            </a:r>
            <a:r>
              <a:rPr lang="fr-BE" sz="1800" dirty="0" err="1" smtClean="0">
                <a:sym typeface="Wingdings"/>
              </a:rPr>
              <a:t>comercialisation</a:t>
            </a:r>
            <a:r>
              <a:rPr lang="fr-BE" sz="1800" dirty="0" smtClean="0">
                <a:sym typeface="Wingdings"/>
              </a:rPr>
              <a:t>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6136" y="245839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 Support </a:t>
            </a:r>
            <a:endParaRPr lang="en-GB" sz="2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5208" y="6381750"/>
            <a:ext cx="2133600" cy="476250"/>
          </a:xfrm>
        </p:spPr>
        <p:txBody>
          <a:bodyPr/>
          <a:lstStyle/>
          <a:p>
            <a:fld id="{54F975B6-0A7A-4101-8458-64C7915D167D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3" y="2996952"/>
            <a:ext cx="7632848" cy="256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5676125"/>
            <a:ext cx="7099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http://</a:t>
            </a:r>
            <a:r>
              <a:rPr lang="en-GB" sz="1200" dirty="0" smtClean="0">
                <a:hlinkClick r:id="rId4"/>
              </a:rPr>
              <a:t>www.eib.org/products/blending/innovfin/products/energy-demo-projects.htm?lang=en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9699516"/>
      </p:ext>
    </p:extLst>
  </p:cSld>
  <p:clrMapOvr>
    <a:masterClrMapping/>
  </p:clrMapOvr>
</p:sld>
</file>

<file path=ppt/theme/theme1.xml><?xml version="1.0" encoding="utf-8"?>
<a:theme xmlns:a="http://schemas.openxmlformats.org/drawingml/2006/main" name="ETIPWind_presentations">
  <a:themeElements>
    <a:clrScheme name="ETIPWind">
      <a:dk1>
        <a:srgbClr val="323232"/>
      </a:dk1>
      <a:lt1>
        <a:sysClr val="window" lastClr="FFFFFF"/>
      </a:lt1>
      <a:dk2>
        <a:srgbClr val="005596"/>
      </a:dk2>
      <a:lt2>
        <a:srgbClr val="79BDE8"/>
      </a:lt2>
      <a:accent1>
        <a:srgbClr val="78A22F"/>
      </a:accent1>
      <a:accent2>
        <a:srgbClr val="F2A900"/>
      </a:accent2>
      <a:accent3>
        <a:srgbClr val="D50032"/>
      </a:accent3>
      <a:accent4>
        <a:srgbClr val="A3D4E7"/>
      </a:accent4>
      <a:accent5>
        <a:srgbClr val="EEF8FA"/>
      </a:accent5>
      <a:accent6>
        <a:srgbClr val="777877"/>
      </a:accent6>
      <a:hlink>
        <a:srgbClr val="B2B3B2"/>
      </a:hlink>
      <a:folHlink>
        <a:srgbClr val="69A7CF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ETIPWind_presentations</Template>
  <TotalTime>0</TotalTime>
  <Words>2474</Words>
  <Application>Microsoft Office PowerPoint</Application>
  <PresentationFormat>On-screen Show (4:3)</PresentationFormat>
  <Paragraphs>313</Paragraphs>
  <Slides>29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MS PGothic</vt:lpstr>
      <vt:lpstr>Arial</vt:lpstr>
      <vt:lpstr>Calibri</vt:lpstr>
      <vt:lpstr>Franklin Gothic Book</vt:lpstr>
      <vt:lpstr>Franklin Gothic Medium</vt:lpstr>
      <vt:lpstr>Nexa</vt:lpstr>
      <vt:lpstr>Nexa Light</vt:lpstr>
      <vt:lpstr>Symbol</vt:lpstr>
      <vt:lpstr>Times</vt:lpstr>
      <vt:lpstr>Times New Roman</vt:lpstr>
      <vt:lpstr>Verdana</vt:lpstr>
      <vt:lpstr>Wingdings</vt:lpstr>
      <vt:lpstr>ヒラギノ角ゴ Pro W3</vt:lpstr>
      <vt:lpstr>ETIPWind_presentations</vt:lpstr>
      <vt:lpstr>Overview of existing funding opportunities in Europe </vt:lpstr>
      <vt:lpstr>Feb 2015: Energy Union</vt:lpstr>
      <vt:lpstr>SET Plan – Sept 2015</vt:lpstr>
      <vt:lpstr>PowerPoint Presentation</vt:lpstr>
      <vt:lpstr>PowerPoint Presentation</vt:lpstr>
      <vt:lpstr>Common backbone of ETIPs</vt:lpstr>
      <vt:lpstr>Implementation Plans</vt:lpstr>
      <vt:lpstr>EU funds for wind energy</vt:lpstr>
      <vt:lpstr>EU funds for wind energy</vt:lpstr>
      <vt:lpstr>Risk finance for demonstration projects</vt:lpstr>
      <vt:lpstr>  European countries: DE, DK, FR, IT, NO, SE, UK  2 June: European Commission joined  </vt:lpstr>
      <vt:lpstr>  </vt:lpstr>
      <vt:lpstr>PowerPoint Presentation</vt:lpstr>
      <vt:lpstr>H2020 Wind energy topics</vt:lpstr>
      <vt:lpstr>PowerPoint Presentation</vt:lpstr>
      <vt:lpstr>The SME Instrument</vt:lpstr>
      <vt:lpstr>Fast-track to Innovation Pilot</vt:lpstr>
      <vt:lpstr>H2020 – projects</vt:lpstr>
      <vt:lpstr>H2020 – projects</vt:lpstr>
      <vt:lpstr>H2020 – projects</vt:lpstr>
      <vt:lpstr>H2020 – projects</vt:lpstr>
      <vt:lpstr>H2020 – projects</vt:lpstr>
      <vt:lpstr>H2020 – projects</vt:lpstr>
      <vt:lpstr>H2020 – projects</vt:lpstr>
      <vt:lpstr>H2020 – projects</vt:lpstr>
      <vt:lpstr>H2020 – projects</vt:lpstr>
      <vt:lpstr>H2020 – projects</vt:lpstr>
      <vt:lpstr>Join the conversation</vt:lpstr>
      <vt:lpstr>Thanks for your attention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here the title of the presentation</dc:title>
  <dc:creator>SOEDE Matthijs (RTD)</dc:creator>
  <cp:lastModifiedBy>Media</cp:lastModifiedBy>
  <cp:revision>15</cp:revision>
  <dcterms:created xsi:type="dcterms:W3CDTF">2016-09-22T09:50:29Z</dcterms:created>
  <dcterms:modified xsi:type="dcterms:W3CDTF">2016-09-27T14:56:14Z</dcterms:modified>
</cp:coreProperties>
</file>